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2"/>
  </p:notesMasterIdLst>
  <p:sldIdLst>
    <p:sldId id="272" r:id="rId2"/>
    <p:sldId id="273" r:id="rId3"/>
    <p:sldId id="257" r:id="rId4"/>
    <p:sldId id="276" r:id="rId5"/>
    <p:sldId id="285" r:id="rId6"/>
    <p:sldId id="260" r:id="rId7"/>
    <p:sldId id="291" r:id="rId8"/>
    <p:sldId id="293" r:id="rId9"/>
    <p:sldId id="294" r:id="rId10"/>
    <p:sldId id="300" r:id="rId11"/>
    <p:sldId id="326" r:id="rId12"/>
    <p:sldId id="336" r:id="rId13"/>
    <p:sldId id="337" r:id="rId14"/>
    <p:sldId id="344" r:id="rId15"/>
    <p:sldId id="345" r:id="rId16"/>
    <p:sldId id="346" r:id="rId17"/>
    <p:sldId id="347" r:id="rId18"/>
    <p:sldId id="262" r:id="rId19"/>
    <p:sldId id="263" r:id="rId20"/>
    <p:sldId id="265" r:id="rId21"/>
    <p:sldId id="279"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264" r:id="rId41"/>
  </p:sldIdLst>
  <p:sldSz cx="13004800" cy="9753600"/>
  <p:notesSz cx="6858000" cy="9144000"/>
  <p:defaultTextStyle>
    <a:defPPr>
      <a:defRPr lang="en-US"/>
    </a:defPPr>
    <a:lvl1pPr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1pPr>
    <a:lvl2pPr marL="4572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2pPr>
    <a:lvl3pPr marL="9144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3pPr>
    <a:lvl4pPr marL="13716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4pPr>
    <a:lvl5pPr marL="18288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28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28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28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28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86" y="-108"/>
      </p:cViewPr>
      <p:guideLst>
        <p:guide orient="horz" pos="3120"/>
        <p:guide pos="4096"/>
      </p:guideLst>
    </p:cSldViewPr>
  </p:slideViewPr>
  <p:notesTextViewPr>
    <p:cViewPr>
      <p:scale>
        <a:sx n="100" d="100"/>
        <a:sy n="100" d="100"/>
      </p:scale>
      <p:origin x="0" y="0"/>
    </p:cViewPr>
  </p:notesTextViewPr>
  <p:sorterViewPr>
    <p:cViewPr>
      <p:scale>
        <a:sx n="50" d="100"/>
        <a:sy n="50" d="100"/>
      </p:scale>
      <p:origin x="0" y="3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extLst>
      <p:ext uri="{BB962C8B-B14F-4D97-AF65-F5344CB8AC3E}">
        <p14:creationId xmlns:p14="http://schemas.microsoft.com/office/powerpoint/2010/main" val="133300471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74725" y="3030538"/>
            <a:ext cx="11055350" cy="2090737"/>
          </a:xfrm>
        </p:spPr>
        <p:txBody>
          <a:bodyPr/>
          <a:lstStyle/>
          <a:p>
            <a:r>
              <a:rPr lang="de-DE" smtClean="0"/>
              <a:t>Mastertitelformat bearbeiten</a:t>
            </a:r>
            <a:endParaRPr lang="de-DE"/>
          </a:p>
        </p:txBody>
      </p:sp>
      <p:sp>
        <p:nvSpPr>
          <p:cNvPr id="3" name="Untertitel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Text Box 2"/>
          <p:cNvSpPr txBox="1">
            <a:spLocks noGrp="1" noChangeArrowheads="1"/>
          </p:cNvSpPr>
          <p:nvPr>
            <p:ph type="sldNum" sz="quarter" idx="10"/>
          </p:nvPr>
        </p:nvSpPr>
        <p:spPr>
          <a:ln/>
        </p:spPr>
        <p:txBody>
          <a:bodyPr/>
          <a:lstStyle>
            <a:lvl1pPr>
              <a:defRPr/>
            </a:lvl1pPr>
          </a:lstStyle>
          <a:p>
            <a:pPr>
              <a:defRPr/>
            </a:pPr>
            <a:fld id="{3DBA9D2C-8FAA-4710-A491-E9876FA4F235}" type="slidenum">
              <a:rPr lang="en-US" altLang="en-US"/>
              <a:pPr>
                <a:defRPr/>
              </a:pPr>
              <a:t>‹Nr.›</a:t>
            </a:fld>
            <a:endParaRPr lang="en-US" altLang="en-US"/>
          </a:p>
        </p:txBody>
      </p:sp>
    </p:spTree>
    <p:extLst>
      <p:ext uri="{BB962C8B-B14F-4D97-AF65-F5344CB8AC3E}">
        <p14:creationId xmlns:p14="http://schemas.microsoft.com/office/powerpoint/2010/main" val="10690460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57784" y="124272"/>
            <a:ext cx="11137900" cy="901700"/>
          </a:xfrm>
        </p:spPr>
        <p:txBody>
          <a:bodyPr/>
          <a:lstStyle>
            <a:lvl1pPr>
              <a:defRPr sz="4400" b="1">
                <a:latin typeface="Arial" panose="020B0604020202020204" pitchFamily="34" charset="0"/>
                <a:cs typeface="Arial" panose="020B0604020202020204" pitchFamily="34" charset="0"/>
              </a:defRPr>
            </a:lvl1pPr>
          </a:lstStyle>
          <a:p>
            <a:r>
              <a:rPr lang="de-DE" dirty="0" smtClean="0"/>
              <a:t>Mastertitelformat bearbeiten</a:t>
            </a:r>
            <a:endParaRPr lang="de-DE" dirty="0"/>
          </a:p>
        </p:txBody>
      </p:sp>
      <p:sp>
        <p:nvSpPr>
          <p:cNvPr id="4" name="Text Box 2"/>
          <p:cNvSpPr txBox="1">
            <a:spLocks noGrp="1" noChangeArrowheads="1"/>
          </p:cNvSpPr>
          <p:nvPr>
            <p:ph type="sldNum" sz="quarter" idx="10"/>
          </p:nvPr>
        </p:nvSpPr>
        <p:spPr>
          <a:ln/>
        </p:spPr>
        <p:txBody>
          <a:bodyPr/>
          <a:lstStyle>
            <a:lvl1pPr>
              <a:defRPr/>
            </a:lvl1pPr>
          </a:lstStyle>
          <a:p>
            <a:pPr>
              <a:defRPr/>
            </a:pPr>
            <a:fld id="{903BAB65-84D5-42EC-9EAC-29530E90D4D7}" type="slidenum">
              <a:rPr lang="en-US" altLang="en-US"/>
              <a:pPr>
                <a:defRPr/>
              </a:pPr>
              <a:t>‹Nr.›</a:t>
            </a:fld>
            <a:endParaRPr lang="en-US" altLang="en-US"/>
          </a:p>
        </p:txBody>
      </p:sp>
    </p:spTree>
    <p:extLst>
      <p:ext uri="{BB962C8B-B14F-4D97-AF65-F5344CB8AC3E}">
        <p14:creationId xmlns:p14="http://schemas.microsoft.com/office/powerpoint/2010/main" val="89315994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96900" y="124272"/>
            <a:ext cx="11137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smtClean="0">
                <a:sym typeface="Gill Sans" charset="0"/>
              </a:rPr>
              <a:t>Click to edit Master title style</a:t>
            </a:r>
          </a:p>
        </p:txBody>
      </p:sp>
      <p:sp>
        <p:nvSpPr>
          <p:cNvPr id="2" name="Text Box 2"/>
          <p:cNvSpPr txBox="1">
            <a:spLocks noGrp="1" noChangeArrowheads="1"/>
          </p:cNvSpPr>
          <p:nvPr>
            <p:ph type="sldNum" sz="quarter" idx="4"/>
          </p:nvPr>
        </p:nvSpPr>
        <p:spPr bwMode="auto">
          <a:xfrm>
            <a:off x="12103100" y="9271000"/>
            <a:ext cx="241300" cy="266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lnSpc>
                <a:spcPct val="100000"/>
              </a:lnSpc>
              <a:defRPr sz="1800" smtClean="0">
                <a:solidFill>
                  <a:schemeClr val="tx1"/>
                </a:solidFill>
              </a:defRPr>
            </a:lvl1pPr>
          </a:lstStyle>
          <a:p>
            <a:pPr>
              <a:defRPr/>
            </a:pPr>
            <a:fld id="{AC0E690D-0B9E-49EF-B089-E440C673C41D}" type="slidenum">
              <a:rPr lang="en-US" altLang="en-US"/>
              <a:pPr>
                <a:defRPr/>
              </a:pPr>
              <a:t>‹Nr.›</a:t>
            </a:fld>
            <a:endParaRPr lang="en-US" altLang="en-US"/>
          </a:p>
        </p:txBody>
      </p:sp>
      <p:sp>
        <p:nvSpPr>
          <p:cNvPr id="2052" name="Rectangle 3"/>
          <p:cNvSpPr>
            <a:spLocks/>
          </p:cNvSpPr>
          <p:nvPr/>
        </p:nvSpPr>
        <p:spPr bwMode="auto">
          <a:xfrm>
            <a:off x="596900" y="9271000"/>
            <a:ext cx="4978400" cy="266700"/>
          </a:xfrm>
          <a:prstGeom prst="rect">
            <a:avLst/>
          </a:prstGeom>
          <a:noFill/>
          <a:ln w="12700">
            <a:noFill/>
            <a:miter lim="800000"/>
            <a:headEnd/>
            <a:tailEnd/>
          </a:ln>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en-US" sz="1800" smtClean="0">
                <a:solidFill>
                  <a:schemeClr val="tx1"/>
                </a:solidFill>
              </a:rPr>
              <a:t>Bioinformatics 3 – WS 15/16</a:t>
            </a:r>
          </a:p>
        </p:txBody>
      </p:sp>
      <p:sp>
        <p:nvSpPr>
          <p:cNvPr id="2053" name="Rectangle 4"/>
          <p:cNvSpPr>
            <a:spLocks/>
          </p:cNvSpPr>
          <p:nvPr/>
        </p:nvSpPr>
        <p:spPr bwMode="auto">
          <a:xfrm>
            <a:off x="10642600" y="9271000"/>
            <a:ext cx="1244600" cy="266700"/>
          </a:xfrm>
          <a:prstGeom prst="rect">
            <a:avLst/>
          </a:prstGeom>
          <a:noFill/>
          <a:ln w="12700">
            <a:noFill/>
            <a:miter lim="800000"/>
            <a:headEnd/>
            <a:tailEnd/>
          </a:ln>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r" eaLnBrk="1" hangingPunct="1">
              <a:defRPr/>
            </a:pPr>
            <a:r>
              <a:rPr lang="en-US" altLang="en-US" sz="1800" smtClean="0">
                <a:solidFill>
                  <a:schemeClr val="tx1"/>
                </a:solidFill>
              </a:rPr>
              <a:t>V 1  – </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ransition/>
  <p:hf hdr="0" ftr="0" dt="0"/>
  <p:txStyles>
    <p:titleStyle>
      <a:lvl1pPr algn="ctr" rtl="0" eaLnBrk="0" fontAlgn="base" hangingPunct="0">
        <a:spcBef>
          <a:spcPct val="0"/>
        </a:spcBef>
        <a:spcAft>
          <a:spcPct val="0"/>
        </a:spcAft>
        <a:defRPr sz="4400" b="1">
          <a:solidFill>
            <a:srgbClr val="F30608"/>
          </a:solidFill>
          <a:latin typeface="Arial" panose="020B0604020202020204" pitchFamily="34" charset="0"/>
          <a:ea typeface="+mj-ea"/>
          <a:cs typeface="Arial" panose="020B0604020202020204" pitchFamily="34" charset="0"/>
          <a:sym typeface="Gill Sans" charset="0"/>
        </a:defRPr>
      </a:lvl1pPr>
      <a:lvl2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9pPr>
    </p:titleStyle>
    <p:bodyStyle>
      <a:lvl1pPr marL="7286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1pPr>
      <a:lvl2pPr marL="11731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2pPr>
      <a:lvl3pPr marL="16176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3pPr>
      <a:lvl4pPr marL="20621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4pPr>
      <a:lvl5pPr marL="25066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5pPr>
      <a:lvl6pPr marL="29638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6pPr>
      <a:lvl7pPr marL="34210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7pPr>
      <a:lvl8pPr marL="38782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8pPr>
      <a:lvl9pPr marL="43354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gepard.bioinformatik.uni-saarland.de/teaching/"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en.wikipedia.org/wiki/File:Centrality.svg"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en.wikipedia.org/wiki/File:Scaramanga.png"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en.wikipedia.org/wiki/File:Donald_Pleasence_Allan_Warren_edit.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vv-muenchen.de/de/netz-bahnhoefe/netzplaene/index.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09A63360-B0F1-4921-9A2F-CFD96D5C95B3}" type="slidenum">
              <a:rPr lang="en-US" altLang="en-US" sz="1800">
                <a:solidFill>
                  <a:schemeClr val="tx1"/>
                </a:solidFill>
              </a:rPr>
              <a:pPr eaLnBrk="1" hangingPunct="1"/>
              <a:t>1</a:t>
            </a:fld>
            <a:endParaRPr lang="en-US" altLang="en-US" sz="1800">
              <a:solidFill>
                <a:schemeClr val="tx1"/>
              </a:solidFill>
            </a:endParaRPr>
          </a:p>
        </p:txBody>
      </p:sp>
      <p:sp>
        <p:nvSpPr>
          <p:cNvPr id="7171" name="Rectangle 1"/>
          <p:cNvSpPr>
            <a:spLocks noGrp="1" noChangeArrowheads="1"/>
          </p:cNvSpPr>
          <p:nvPr>
            <p:ph type="title"/>
          </p:nvPr>
        </p:nvSpPr>
        <p:spPr>
          <a:xfrm>
            <a:off x="836613" y="52264"/>
            <a:ext cx="11137900" cy="901700"/>
          </a:xfrm>
        </p:spPr>
        <p:txBody>
          <a:bodyPr/>
          <a:lstStyle/>
          <a:p>
            <a:pPr eaLnBrk="1" hangingPunct="1"/>
            <a:r>
              <a:rPr lang="en-US" altLang="en-US" dirty="0" smtClean="0">
                <a:latin typeface="Arial" charset="0"/>
                <a:cs typeface="Arial" charset="0"/>
              </a:rPr>
              <a:t>V1 - Introduction</a:t>
            </a:r>
          </a:p>
        </p:txBody>
      </p:sp>
      <p:sp>
        <p:nvSpPr>
          <p:cNvPr id="7172" name="Rectangle 2"/>
          <p:cNvSpPr>
            <a:spLocks/>
          </p:cNvSpPr>
          <p:nvPr/>
        </p:nvSpPr>
        <p:spPr bwMode="auto">
          <a:xfrm>
            <a:off x="6934200" y="1420813"/>
            <a:ext cx="54102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A cell is a crowded environment</a:t>
            </a:r>
          </a:p>
          <a:p>
            <a:pPr eaLnBrk="1" hangingPunct="1"/>
            <a:r>
              <a:rPr lang="en-US" altLang="en-US">
                <a:solidFill>
                  <a:schemeClr val="tx1"/>
                </a:solidFill>
              </a:rPr>
              <a:t>=&gt; many different proteins, </a:t>
            </a:r>
          </a:p>
          <a:p>
            <a:pPr eaLnBrk="1" hangingPunct="1"/>
            <a:r>
              <a:rPr lang="en-US" altLang="en-US">
                <a:solidFill>
                  <a:schemeClr val="tx1"/>
                </a:solidFill>
              </a:rPr>
              <a:t>     metabolites, compartments, …</a:t>
            </a:r>
          </a:p>
        </p:txBody>
      </p:sp>
      <p:pic>
        <p:nvPicPr>
          <p:cNvPr id="71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420813"/>
            <a:ext cx="5291137"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Rectangle 4"/>
          <p:cNvSpPr>
            <a:spLocks/>
          </p:cNvSpPr>
          <p:nvPr/>
        </p:nvSpPr>
        <p:spPr bwMode="auto">
          <a:xfrm>
            <a:off x="6934200" y="3109913"/>
            <a:ext cx="5410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On a microscopic level</a:t>
            </a:r>
          </a:p>
          <a:p>
            <a:pPr eaLnBrk="1" hangingPunct="1"/>
            <a:r>
              <a:rPr lang="en-US" altLang="en-US">
                <a:solidFill>
                  <a:schemeClr val="tx1"/>
                </a:solidFill>
              </a:rPr>
              <a:t>=&gt; direct two-body interactions</a:t>
            </a:r>
          </a:p>
        </p:txBody>
      </p:sp>
      <p:sp>
        <p:nvSpPr>
          <p:cNvPr id="4" name="Rectangle 5"/>
          <p:cNvSpPr>
            <a:spLocks/>
          </p:cNvSpPr>
          <p:nvPr/>
        </p:nvSpPr>
        <p:spPr bwMode="auto">
          <a:xfrm>
            <a:off x="6934200" y="4354513"/>
            <a:ext cx="5410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At the macroscopic level</a:t>
            </a:r>
          </a:p>
          <a:p>
            <a:pPr eaLnBrk="1" hangingPunct="1"/>
            <a:r>
              <a:rPr lang="en-US" altLang="en-US">
                <a:solidFill>
                  <a:schemeClr val="tx1"/>
                </a:solidFill>
              </a:rPr>
              <a:t>=&gt; complex behavior</a:t>
            </a:r>
          </a:p>
        </p:txBody>
      </p:sp>
      <p:sp>
        <p:nvSpPr>
          <p:cNvPr id="7174" name="Rectangle 6"/>
          <p:cNvSpPr>
            <a:spLocks/>
          </p:cNvSpPr>
          <p:nvPr/>
        </p:nvSpPr>
        <p:spPr bwMode="auto">
          <a:xfrm>
            <a:off x="6934200" y="5599113"/>
            <a:ext cx="48895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Can we understand the behavior from the interactions?</a:t>
            </a:r>
          </a:p>
        </p:txBody>
      </p:sp>
      <p:sp>
        <p:nvSpPr>
          <p:cNvPr id="7177" name="Rectangle 7"/>
          <p:cNvSpPr>
            <a:spLocks/>
          </p:cNvSpPr>
          <p:nvPr/>
        </p:nvSpPr>
        <p:spPr bwMode="auto">
          <a:xfrm>
            <a:off x="1600200" y="7974013"/>
            <a:ext cx="35464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1800">
                <a:solidFill>
                  <a:schemeClr val="tx1"/>
                </a:solidFill>
              </a:rPr>
              <a:t>Medalia et al, Science 298 (2002) 1209</a:t>
            </a:r>
          </a:p>
        </p:txBody>
      </p:sp>
      <p:grpSp>
        <p:nvGrpSpPr>
          <p:cNvPr id="2" name="Group 8"/>
          <p:cNvGrpSpPr>
            <a:grpSpLocks/>
          </p:cNvGrpSpPr>
          <p:nvPr/>
        </p:nvGrpSpPr>
        <p:grpSpPr bwMode="auto">
          <a:xfrm>
            <a:off x="6927850" y="7173913"/>
            <a:ext cx="3683000" cy="927100"/>
            <a:chOff x="0" y="0"/>
            <a:chExt cx="2320" cy="584"/>
          </a:xfrm>
        </p:grpSpPr>
        <p:sp>
          <p:nvSpPr>
            <p:cNvPr id="7179" name="AutoShape 9"/>
            <p:cNvSpPr>
              <a:spLocks/>
            </p:cNvSpPr>
            <p:nvPr/>
          </p:nvSpPr>
          <p:spPr bwMode="auto">
            <a:xfrm>
              <a:off x="0" y="0"/>
              <a:ext cx="2320" cy="584"/>
            </a:xfrm>
            <a:prstGeom prst="roundRect">
              <a:avLst>
                <a:gd name="adj" fmla="val 20546"/>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endParaRPr lang="de-DE" altLang="en-US"/>
            </a:p>
          </p:txBody>
        </p:sp>
        <p:sp>
          <p:nvSpPr>
            <p:cNvPr id="7180" name="Rectangle 10"/>
            <p:cNvSpPr>
              <a:spLocks/>
            </p:cNvSpPr>
            <p:nvPr/>
          </p:nvSpPr>
          <p:spPr bwMode="auto">
            <a:xfrm>
              <a:off x="300" y="168"/>
              <a:ext cx="172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 Connectivity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8"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8"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8" presetClass="entr" presetSubtype="0" fill="hold" grpId="0" nodeType="clickEffect">
                                  <p:stCondLst>
                                    <p:cond delay="0"/>
                                  </p:stCondLst>
                                  <p:childTnLst>
                                    <p:set>
                                      <p:cBhvr>
                                        <p:cTn id="14" dur="1" fill="hold">
                                          <p:stCondLst>
                                            <p:cond delay="499"/>
                                          </p:stCondLst>
                                        </p:cTn>
                                        <p:tgtEl>
                                          <p:spTgt spid="71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8"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71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bwMode="auto">
          <a:xfrm>
            <a:off x="433388" y="1300163"/>
            <a:ext cx="12245975"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165100"/>
            <a:ext cx="8120063" cy="875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66750" y="268288"/>
            <a:ext cx="11877675" cy="512762"/>
          </a:xfrm>
        </p:spPr>
        <p:txBody>
          <a:bodyPr/>
          <a:lstStyle/>
          <a:p>
            <a:pPr eaLnBrk="1" hangingPunct="1"/>
            <a:r>
              <a:rPr lang="de-DE" altLang="en-US" smtClean="0">
                <a:latin typeface="Arial" charset="0"/>
                <a:cs typeface="Arial" charset="0"/>
              </a:rPr>
              <a:t>Growth of virtual cell culture</a:t>
            </a:r>
            <a:endParaRPr lang="en-GB" altLang="en-US" smtClean="0">
              <a:latin typeface="Arial" charset="0"/>
              <a:cs typeface="Arial" charset="0"/>
            </a:endParaRPr>
          </a:p>
        </p:txBody>
      </p:sp>
      <p:pic>
        <p:nvPicPr>
          <p:cNvPr id="22531" name="Picture 2" descr="Full-size image (63 K)">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4725" y="-36999863"/>
            <a:ext cx="508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hteck 1"/>
          <p:cNvSpPr>
            <a:spLocks noChangeArrowheads="1"/>
          </p:cNvSpPr>
          <p:nvPr/>
        </p:nvSpPr>
        <p:spPr bwMode="auto">
          <a:xfrm>
            <a:off x="666750" y="7213600"/>
            <a:ext cx="68437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de-DE" altLang="en-US"/>
              <a:t>The model calculations </a:t>
            </a:r>
            <a:r>
              <a:rPr lang="en-US" altLang="en-US"/>
              <a:t>were consistent with the observed doubling time!</a:t>
            </a:r>
            <a:endParaRPr lang="de-DE" altLang="en-US"/>
          </a:p>
        </p:txBody>
      </p:sp>
      <p:sp>
        <p:nvSpPr>
          <p:cNvPr id="22533" name="Rechteck 2"/>
          <p:cNvSpPr>
            <a:spLocks noChangeArrowheads="1"/>
          </p:cNvSpPr>
          <p:nvPr/>
        </p:nvSpPr>
        <p:spPr bwMode="auto">
          <a:xfrm>
            <a:off x="8518525" y="1395413"/>
            <a:ext cx="4175125"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Growth of three cultures (dilutions indicated by shade of blue) and a blank control measured by OD550 of the pH indicator phenol red. The doubling time, t, was calculated using the equation at the top left from the additional time required by more dilute cultures to reach the same OD550 (black lines).</a:t>
            </a:r>
            <a:endParaRPr lang="de-DE" altLang="en-US"/>
          </a:p>
        </p:txBody>
      </p:sp>
      <p:pic>
        <p:nvPicPr>
          <p:cNvPr id="225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190625"/>
            <a:ext cx="7310438"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66750" y="123825"/>
            <a:ext cx="11877675" cy="863600"/>
          </a:xfrm>
        </p:spPr>
        <p:txBody>
          <a:bodyPr/>
          <a:lstStyle/>
          <a:p>
            <a:pPr eaLnBrk="1" hangingPunct="1"/>
            <a:r>
              <a:rPr lang="de-DE" altLang="en-US" smtClean="0">
                <a:latin typeface="Arial" charset="0"/>
                <a:cs typeface="Arial" charset="0"/>
              </a:rPr>
              <a:t>DNA-binding and dissociation dynamics</a:t>
            </a:r>
            <a:endParaRPr lang="en-GB" altLang="en-US" smtClean="0">
              <a:latin typeface="Arial" charset="0"/>
              <a:cs typeface="Arial" charset="0"/>
            </a:endParaRPr>
          </a:p>
        </p:txBody>
      </p:sp>
      <p:pic>
        <p:nvPicPr>
          <p:cNvPr id="23555" name="Picture 2" descr="Full-size image (63 K)">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4725" y="-36999863"/>
            <a:ext cx="508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hteck 1"/>
          <p:cNvSpPr>
            <a:spLocks noChangeArrowheads="1"/>
          </p:cNvSpPr>
          <p:nvPr/>
        </p:nvSpPr>
        <p:spPr bwMode="auto">
          <a:xfrm>
            <a:off x="153988" y="5584825"/>
            <a:ext cx="125952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2000"/>
              <a:t>DNA-binding and dissociation dynamics of the oriC DnaA complex (red) and of RNA (blue) and DNA (green) polymerases for one in silico cell. The oriC DnaA complex recruits DNA polymerase to the oriC to initiate replication, which in turn dissolves the oriC DnaA complex. RNA polymerase traces (blue line segments) indicate individual transcription events. The height, length, and slope of each trace represent the transcript length, transcription duration, and transcript elongation rate, respectively. </a:t>
            </a:r>
          </a:p>
          <a:p>
            <a:pPr eaLnBrk="1" hangingPunct="1"/>
            <a:endParaRPr lang="en-US" altLang="en-US" sz="2000"/>
          </a:p>
          <a:p>
            <a:pPr eaLnBrk="1" hangingPunct="1"/>
            <a:r>
              <a:rPr lang="en-US" altLang="en-US" sz="2000"/>
              <a:t>Inset : several predicted collisions between DNA and RNA polymerases that lead to the displacement of RNA polymerases </a:t>
            </a:r>
            <a:r>
              <a:rPr lang="de-DE" altLang="en-US" sz="2000"/>
              <a:t>and incomplete transcripts.</a:t>
            </a:r>
            <a:endParaRPr lang="en-US" altLang="en-US" sz="2000"/>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1060450"/>
            <a:ext cx="98679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66750" y="268288"/>
            <a:ext cx="11877675" cy="512762"/>
          </a:xfrm>
        </p:spPr>
        <p:txBody>
          <a:bodyPr/>
          <a:lstStyle/>
          <a:p>
            <a:pPr eaLnBrk="1" hangingPunct="1"/>
            <a:r>
              <a:rPr lang="de-DE" altLang="en-US" smtClean="0">
                <a:latin typeface="Arial" charset="0"/>
                <a:cs typeface="Arial" charset="0"/>
              </a:rPr>
              <a:t>Predictions for cell-cycle regulation</a:t>
            </a:r>
            <a:endParaRPr lang="en-GB" altLang="en-US" smtClean="0">
              <a:latin typeface="Arial" charset="0"/>
              <a:cs typeface="Arial" charset="0"/>
            </a:endParaRPr>
          </a:p>
        </p:txBody>
      </p:sp>
      <p:pic>
        <p:nvPicPr>
          <p:cNvPr id="24579" name="Picture 2" descr="Full-size image (63 K)">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4725" y="-36999863"/>
            <a:ext cx="508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82650"/>
            <a:ext cx="715962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hteck 1"/>
          <p:cNvSpPr>
            <a:spLocks noChangeArrowheads="1"/>
          </p:cNvSpPr>
          <p:nvPr/>
        </p:nvSpPr>
        <p:spPr bwMode="auto">
          <a:xfrm>
            <a:off x="7731125" y="984250"/>
            <a:ext cx="40608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Distributions of the duration of three cell-cycle phases, as well as that of the total cell-cycle </a:t>
            </a:r>
            <a:r>
              <a:rPr lang="de-DE" altLang="en-US"/>
              <a:t>length, across 128 simulations.</a:t>
            </a:r>
          </a:p>
        </p:txBody>
      </p:sp>
      <p:sp>
        <p:nvSpPr>
          <p:cNvPr id="24582" name="Rechteck 2"/>
          <p:cNvSpPr>
            <a:spLocks noChangeArrowheads="1"/>
          </p:cNvSpPr>
          <p:nvPr/>
        </p:nvSpPr>
        <p:spPr bwMode="auto">
          <a:xfrm>
            <a:off x="561975" y="4732338"/>
            <a:ext cx="12085638"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de-DE" altLang="en-US"/>
              <a:t>There was </a:t>
            </a:r>
            <a:r>
              <a:rPr lang="en-US" altLang="en-US"/>
              <a:t>relatively more cell-to-cell variation in the durations of the replication initiation (64.3%) and replication (38.5%) stages than in cytokinesis (4.4%) or the overall cell cycle (9.4%).</a:t>
            </a:r>
          </a:p>
          <a:p>
            <a:pPr eaLnBrk="1" hangingPunct="1">
              <a:lnSpc>
                <a:spcPts val="3550"/>
              </a:lnSpc>
            </a:pPr>
            <a:endParaRPr lang="en-US" altLang="en-US"/>
          </a:p>
          <a:p>
            <a:pPr eaLnBrk="1" hangingPunct="1">
              <a:lnSpc>
                <a:spcPts val="3550"/>
              </a:lnSpc>
            </a:pPr>
            <a:r>
              <a:rPr lang="en-US" altLang="en-US"/>
              <a:t>This data raised two questions: </a:t>
            </a:r>
          </a:p>
          <a:p>
            <a:pPr eaLnBrk="1" hangingPunct="1">
              <a:lnSpc>
                <a:spcPts val="3550"/>
              </a:lnSpc>
              <a:buFontTx/>
              <a:buAutoNum type="arabicParenBoth"/>
            </a:pPr>
            <a:r>
              <a:rPr lang="en-US" altLang="en-US"/>
              <a:t> what is the source of duration variability in the initiation and replication phases; and </a:t>
            </a:r>
          </a:p>
          <a:p>
            <a:pPr eaLnBrk="1" hangingPunct="1">
              <a:lnSpc>
                <a:spcPts val="3550"/>
              </a:lnSpc>
            </a:pPr>
            <a:r>
              <a:rPr lang="en-US" altLang="en-US"/>
              <a:t>(2) why is the overall cell-cycle duration less varied than either of these </a:t>
            </a:r>
            <a:r>
              <a:rPr lang="de-DE" altLang="en-US"/>
              <a:t>phases?</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88" y="268288"/>
            <a:ext cx="12787312" cy="831850"/>
          </a:xfrm>
        </p:spPr>
        <p:txBody>
          <a:bodyPr/>
          <a:lstStyle/>
          <a:p>
            <a:pPr eaLnBrk="1" hangingPunct="1"/>
            <a:r>
              <a:rPr lang="de-DE" altLang="en-US" sz="4000" smtClean="0">
                <a:latin typeface="Arial" charset="0"/>
                <a:cs typeface="Arial" charset="0"/>
              </a:rPr>
              <a:t>Single-gene knockouts : essential vs. non-essential genes</a:t>
            </a:r>
            <a:endParaRPr lang="en-GB" altLang="en-US" sz="4000" smtClean="0">
              <a:latin typeface="Arial" charset="0"/>
              <a:cs typeface="Arial" charset="0"/>
            </a:endParaRPr>
          </a:p>
        </p:txBody>
      </p:sp>
      <p:pic>
        <p:nvPicPr>
          <p:cNvPr id="25603" name="Picture 2" descr="Full-size image (63 K)">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4725" y="-36999863"/>
            <a:ext cx="508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1292225"/>
            <a:ext cx="8516937"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hteck 1"/>
          <p:cNvSpPr>
            <a:spLocks noChangeArrowheads="1"/>
          </p:cNvSpPr>
          <p:nvPr/>
        </p:nvSpPr>
        <p:spPr bwMode="auto">
          <a:xfrm>
            <a:off x="233363" y="5695950"/>
            <a:ext cx="119570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Each column depicts the temporal dynamics of one representative in silico cell of each essential disruption strain class.</a:t>
            </a:r>
          </a:p>
          <a:p>
            <a:pPr eaLnBrk="1" hangingPunct="1">
              <a:lnSpc>
                <a:spcPts val="3550"/>
              </a:lnSpc>
            </a:pPr>
            <a:r>
              <a:rPr lang="en-US" altLang="en-US"/>
              <a:t> </a:t>
            </a:r>
          </a:p>
          <a:p>
            <a:pPr eaLnBrk="1" hangingPunct="1">
              <a:lnSpc>
                <a:spcPts val="3550"/>
              </a:lnSpc>
            </a:pPr>
            <a:r>
              <a:rPr lang="en-US" altLang="en-US">
                <a:solidFill>
                  <a:srgbClr val="FF0000"/>
                </a:solidFill>
              </a:rPr>
              <a:t>Dynamics significantly different from wild-type are highlighted in red</a:t>
            </a:r>
            <a:r>
              <a:rPr lang="en-US" altLang="en-US"/>
              <a:t>. </a:t>
            </a:r>
          </a:p>
          <a:p>
            <a:pPr eaLnBrk="1" hangingPunct="1">
              <a:lnSpc>
                <a:spcPts val="3550"/>
              </a:lnSpc>
            </a:pPr>
            <a:endParaRPr lang="en-US" altLang="en-US"/>
          </a:p>
          <a:p>
            <a:pPr eaLnBrk="1" hangingPunct="1">
              <a:lnSpc>
                <a:spcPts val="3550"/>
              </a:lnSpc>
            </a:pPr>
            <a:r>
              <a:rPr lang="en-US" altLang="en-US"/>
              <a:t>The identity of the representative cell and the number of disruption strains in each category are indicated in parenthesis.</a:t>
            </a:r>
            <a:endParaRPr lang="de-DE" altLang="en-US"/>
          </a:p>
        </p:txBody>
      </p:sp>
      <p:sp>
        <p:nvSpPr>
          <p:cNvPr id="25606" name="Rechteck 8"/>
          <p:cNvSpPr>
            <a:spLocks noChangeArrowheads="1"/>
          </p:cNvSpPr>
          <p:nvPr/>
        </p:nvSpPr>
        <p:spPr bwMode="auto">
          <a:xfrm>
            <a:off x="8734425" y="1100138"/>
            <a:ext cx="4270375"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Single-gene disruption strains grouped into phenotypic classes (columns) according to their capacity to grow, synthesize protein, RNA, and DNA, and divide (indicated by septum length). </a:t>
            </a:r>
            <a:endParaRPr lang="de-DE" altLang="en-US"/>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F30CC3E8-2DB7-45A0-B4F8-E3EF51298235}" type="slidenum">
              <a:rPr lang="en-US" altLang="en-US" sz="1800">
                <a:solidFill>
                  <a:schemeClr val="tx1"/>
                </a:solidFill>
              </a:rPr>
              <a:pPr eaLnBrk="1" hangingPunct="1"/>
              <a:t>15</a:t>
            </a:fld>
            <a:endParaRPr lang="en-US" altLang="en-US" sz="1800">
              <a:solidFill>
                <a:schemeClr val="tx1"/>
              </a:solidFill>
            </a:endParaRPr>
          </a:p>
        </p:txBody>
      </p:sp>
      <p:sp>
        <p:nvSpPr>
          <p:cNvPr id="26627" name="Rectangle 1"/>
          <p:cNvSpPr>
            <a:spLocks noGrp="1" noChangeArrowheads="1"/>
          </p:cNvSpPr>
          <p:nvPr>
            <p:ph type="title"/>
          </p:nvPr>
        </p:nvSpPr>
        <p:spPr>
          <a:xfrm>
            <a:off x="909638" y="-19050"/>
            <a:ext cx="11137900" cy="901700"/>
          </a:xfrm>
        </p:spPr>
        <p:txBody>
          <a:bodyPr/>
          <a:lstStyle/>
          <a:p>
            <a:pPr eaLnBrk="1" hangingPunct="1"/>
            <a:r>
              <a:rPr lang="en-US" altLang="en-US" smtClean="0">
                <a:latin typeface="Arial" charset="0"/>
                <a:cs typeface="Arial" charset="0"/>
              </a:rPr>
              <a:t>Literature</a:t>
            </a:r>
          </a:p>
        </p:txBody>
      </p:sp>
      <p:sp>
        <p:nvSpPr>
          <p:cNvPr id="26628" name="Rectangle 2"/>
          <p:cNvSpPr>
            <a:spLocks/>
          </p:cNvSpPr>
          <p:nvPr/>
        </p:nvSpPr>
        <p:spPr bwMode="auto">
          <a:xfrm>
            <a:off x="812800" y="1060450"/>
            <a:ext cx="71993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Lecture </a:t>
            </a:r>
            <a:r>
              <a:rPr lang="en-US" altLang="en-US" b="1">
                <a:solidFill>
                  <a:schemeClr val="tx1"/>
                </a:solidFill>
              </a:rPr>
              <a:t>slides</a:t>
            </a:r>
            <a:r>
              <a:rPr lang="en-US" altLang="en-US">
                <a:solidFill>
                  <a:schemeClr val="tx1"/>
                </a:solidFill>
              </a:rPr>
              <a:t> — available before the lecture</a:t>
            </a:r>
          </a:p>
        </p:txBody>
      </p:sp>
      <p:sp>
        <p:nvSpPr>
          <p:cNvPr id="26629" name="Rectangle 3"/>
          <p:cNvSpPr>
            <a:spLocks/>
          </p:cNvSpPr>
          <p:nvPr/>
        </p:nvSpPr>
        <p:spPr bwMode="auto">
          <a:xfrm>
            <a:off x="812800" y="3436938"/>
            <a:ext cx="19161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Textbooks</a:t>
            </a:r>
          </a:p>
        </p:txBody>
      </p:sp>
      <p:sp>
        <p:nvSpPr>
          <p:cNvPr id="26630" name="Rectangle 4"/>
          <p:cNvSpPr>
            <a:spLocks/>
          </p:cNvSpPr>
          <p:nvPr/>
        </p:nvSpPr>
        <p:spPr bwMode="auto">
          <a:xfrm>
            <a:off x="812800" y="1581150"/>
            <a:ext cx="2868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Suggested </a:t>
            </a:r>
            <a:r>
              <a:rPr lang="en-US" altLang="en-US" b="1">
                <a:solidFill>
                  <a:schemeClr val="tx1"/>
                </a:solidFill>
              </a:rPr>
              <a:t>reading</a:t>
            </a:r>
          </a:p>
        </p:txBody>
      </p:sp>
      <p:sp>
        <p:nvSpPr>
          <p:cNvPr id="26631" name="Rectangle 5"/>
          <p:cNvSpPr>
            <a:spLocks/>
          </p:cNvSpPr>
          <p:nvPr/>
        </p:nvSpPr>
        <p:spPr bwMode="auto">
          <a:xfrm>
            <a:off x="2108200" y="2127250"/>
            <a:ext cx="8013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check our web page</a:t>
            </a:r>
          </a:p>
          <a:p>
            <a:pPr eaLnBrk="1" hangingPunct="1"/>
            <a:r>
              <a:rPr lang="en-US" altLang="en-US" sz="2400">
                <a:solidFill>
                  <a:schemeClr val="tx1"/>
                </a:solidFill>
                <a:hlinkClick r:id="rId2"/>
              </a:rPr>
              <a:t>http://gepard.bioinformatik.uni-saarland.de/teaching/</a:t>
            </a:r>
            <a:r>
              <a:rPr lang="en-US" altLang="en-US" sz="2400">
                <a:solidFill>
                  <a:schemeClr val="tx1"/>
                </a:solidFill>
              </a:rPr>
              <a:t>…</a:t>
            </a:r>
          </a:p>
        </p:txBody>
      </p:sp>
      <p:pic>
        <p:nvPicPr>
          <p:cNvPr id="266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3983038"/>
            <a:ext cx="38481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3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4021138"/>
            <a:ext cx="2719388"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3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7900" y="3983038"/>
            <a:ext cx="25781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35" name="Rectangle 9"/>
          <p:cNvSpPr>
            <a:spLocks/>
          </p:cNvSpPr>
          <p:nvPr/>
        </p:nvSpPr>
        <p:spPr bwMode="auto">
          <a:xfrm>
            <a:off x="2108200" y="8034338"/>
            <a:ext cx="801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check computer science library</a:t>
            </a:r>
          </a:p>
        </p:txBody>
      </p:sp>
      <p:pic>
        <p:nvPicPr>
          <p:cNvPr id="26636" name="Bild 12" descr="Klipp_boo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4033838"/>
            <a:ext cx="271303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D5768BC8-5417-453C-A60C-7A904A9D9234}" type="slidenum">
              <a:rPr lang="en-US" altLang="en-US" sz="1800">
                <a:solidFill>
                  <a:schemeClr val="tx1"/>
                </a:solidFill>
              </a:rPr>
              <a:pPr eaLnBrk="1" hangingPunct="1"/>
              <a:t>16</a:t>
            </a:fld>
            <a:endParaRPr lang="en-US" altLang="en-US" sz="1800">
              <a:solidFill>
                <a:schemeClr val="tx1"/>
              </a:solidFill>
            </a:endParaRPr>
          </a:p>
        </p:txBody>
      </p:sp>
      <p:sp>
        <p:nvSpPr>
          <p:cNvPr id="27651" name="Rectangle 1"/>
          <p:cNvSpPr>
            <a:spLocks noGrp="1" noChangeArrowheads="1"/>
          </p:cNvSpPr>
          <p:nvPr>
            <p:ph type="title"/>
          </p:nvPr>
        </p:nvSpPr>
        <p:spPr>
          <a:xfrm>
            <a:off x="885825" y="-19050"/>
            <a:ext cx="11137900" cy="901700"/>
          </a:xfrm>
        </p:spPr>
        <p:txBody>
          <a:bodyPr/>
          <a:lstStyle/>
          <a:p>
            <a:pPr eaLnBrk="1" hangingPunct="1"/>
            <a:r>
              <a:rPr lang="en-US" altLang="en-US" smtClean="0">
                <a:latin typeface="Arial" charset="0"/>
                <a:cs typeface="Arial" charset="0"/>
              </a:rPr>
              <a:t>How to pass this course</a:t>
            </a:r>
          </a:p>
        </p:txBody>
      </p:sp>
      <p:sp>
        <p:nvSpPr>
          <p:cNvPr id="27652" name="Rectangle 2"/>
          <p:cNvSpPr>
            <a:spLocks/>
          </p:cNvSpPr>
          <p:nvPr/>
        </p:nvSpPr>
        <p:spPr bwMode="auto">
          <a:xfrm>
            <a:off x="597744" y="914400"/>
            <a:ext cx="11663362" cy="4667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Schein =    you need to qualify for the the final exam and pass it</a:t>
            </a:r>
          </a:p>
        </p:txBody>
      </p:sp>
      <p:sp>
        <p:nvSpPr>
          <p:cNvPr id="27653" name="Rectangle 5"/>
          <p:cNvSpPr>
            <a:spLocks/>
          </p:cNvSpPr>
          <p:nvPr/>
        </p:nvSpPr>
        <p:spPr bwMode="auto">
          <a:xfrm>
            <a:off x="567432" y="1780456"/>
            <a:ext cx="16144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Final exam:</a:t>
            </a:r>
          </a:p>
        </p:txBody>
      </p:sp>
      <p:sp>
        <p:nvSpPr>
          <p:cNvPr id="27654" name="Rectangle 6"/>
          <p:cNvSpPr>
            <a:spLocks/>
          </p:cNvSpPr>
          <p:nvPr/>
        </p:nvSpPr>
        <p:spPr bwMode="auto">
          <a:xfrm>
            <a:off x="2463800" y="1765300"/>
            <a:ext cx="9498013"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written test of 180 min length about selected parts of the lecture</a:t>
            </a:r>
          </a:p>
          <a:p>
            <a:pPr eaLnBrk="1" hangingPunct="1"/>
            <a:r>
              <a:rPr lang="en-US" altLang="en-US">
                <a:solidFill>
                  <a:schemeClr val="tx1"/>
                </a:solidFill>
              </a:rPr>
              <a:t>(will be defined 2 weeks before exam) and about the assignments</a:t>
            </a:r>
          </a:p>
          <a:p>
            <a:pPr eaLnBrk="1" hangingPunct="1"/>
            <a:endParaRPr lang="en-US" altLang="en-US">
              <a:solidFill>
                <a:schemeClr val="tx1"/>
              </a:solidFill>
            </a:endParaRPr>
          </a:p>
          <a:p>
            <a:pPr eaLnBrk="1" hangingPunct="1"/>
            <a:r>
              <a:rPr lang="en-US" altLang="en-US">
                <a:solidFill>
                  <a:schemeClr val="tx1"/>
                </a:solidFill>
              </a:rPr>
              <a:t>requirements for participation:  </a:t>
            </a:r>
          </a:p>
          <a:p>
            <a:pPr eaLnBrk="1" hangingPunct="1"/>
            <a:r>
              <a:rPr lang="en-US" altLang="en-US">
                <a:solidFill>
                  <a:schemeClr val="tx1"/>
                </a:solidFill>
              </a:rPr>
              <a:t>	• 50% of the points from the assignments</a:t>
            </a:r>
          </a:p>
          <a:p>
            <a:pPr eaLnBrk="1" hangingPunct="1"/>
            <a:r>
              <a:rPr lang="en-US" altLang="en-US">
                <a:solidFill>
                  <a:schemeClr val="tx1"/>
                </a:solidFill>
              </a:rPr>
              <a:t>	• one assignment task presented @ blackboard </a:t>
            </a:r>
          </a:p>
          <a:p>
            <a:pPr eaLnBrk="1" hangingPunct="1"/>
            <a:endParaRPr lang="en-US" altLang="en-US">
              <a:solidFill>
                <a:schemeClr val="tx1"/>
              </a:solidFill>
            </a:endParaRPr>
          </a:p>
          <a:p>
            <a:pPr eaLnBrk="1" hangingPunct="1"/>
            <a:r>
              <a:rPr lang="en-US" altLang="en-US">
                <a:solidFill>
                  <a:schemeClr val="tx1"/>
                </a:solidFill>
              </a:rPr>
              <a:t>Final exam will take place at the end of the semester</a:t>
            </a:r>
          </a:p>
          <a:p>
            <a:pPr eaLnBrk="1" hangingPunct="1">
              <a:spcBef>
                <a:spcPts val="600"/>
              </a:spcBef>
            </a:pPr>
            <a:endParaRPr lang="en-US" altLang="en-US">
              <a:solidFill>
                <a:schemeClr val="tx1"/>
              </a:solidFill>
            </a:endParaRPr>
          </a:p>
          <a:p>
            <a:pPr eaLnBrk="1" hangingPunct="1">
              <a:spcBef>
                <a:spcPts val="600"/>
              </a:spcBef>
            </a:pPr>
            <a:r>
              <a:rPr lang="en-US" altLang="en-US">
                <a:solidFill>
                  <a:schemeClr val="tx1"/>
                </a:solidFill>
              </a:rPr>
              <a:t>In case you are sick (final exam) you should bring </a:t>
            </a:r>
          </a:p>
          <a:p>
            <a:pPr eaLnBrk="1" hangingPunct="1">
              <a:spcBef>
                <a:spcPts val="600"/>
              </a:spcBef>
            </a:pPr>
            <a:r>
              <a:rPr lang="en-US" altLang="en-US">
                <a:solidFill>
                  <a:schemeClr val="tx1"/>
                </a:solidFill>
              </a:rPr>
              <a:t>a medical certificate to get a re-exam.</a:t>
            </a:r>
          </a:p>
        </p:txBody>
      </p:sp>
      <p:sp>
        <p:nvSpPr>
          <p:cNvPr id="27655" name="Rectangle 5"/>
          <p:cNvSpPr>
            <a:spLocks/>
          </p:cNvSpPr>
          <p:nvPr/>
        </p:nvSpPr>
        <p:spPr bwMode="auto">
          <a:xfrm>
            <a:off x="558800" y="7899400"/>
            <a:ext cx="11734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Re-exam:	will take place in first week of the summer term 2016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45F278A5-799D-436F-AEBC-9FC336FE7314}" type="slidenum">
              <a:rPr lang="en-US" altLang="en-US" sz="1800">
                <a:solidFill>
                  <a:schemeClr val="tx1"/>
                </a:solidFill>
              </a:rPr>
              <a:pPr eaLnBrk="1" hangingPunct="1"/>
              <a:t>17</a:t>
            </a:fld>
            <a:endParaRPr lang="en-US" altLang="en-US" sz="1800">
              <a:solidFill>
                <a:schemeClr val="tx1"/>
              </a:solidFill>
            </a:endParaRPr>
          </a:p>
        </p:txBody>
      </p:sp>
      <p:sp>
        <p:nvSpPr>
          <p:cNvPr id="28675" name="Rectangle 1"/>
          <p:cNvSpPr>
            <a:spLocks noGrp="1" noChangeArrowheads="1"/>
          </p:cNvSpPr>
          <p:nvPr>
            <p:ph type="title"/>
          </p:nvPr>
        </p:nvSpPr>
        <p:spPr>
          <a:xfrm>
            <a:off x="836613" y="-19050"/>
            <a:ext cx="11137900" cy="901700"/>
          </a:xfrm>
        </p:spPr>
        <p:txBody>
          <a:bodyPr/>
          <a:lstStyle/>
          <a:p>
            <a:pPr eaLnBrk="1" hangingPunct="1"/>
            <a:r>
              <a:rPr lang="en-US" altLang="en-US" smtClean="0">
                <a:latin typeface="Arial" charset="0"/>
                <a:cs typeface="Arial" charset="0"/>
              </a:rPr>
              <a:t>Assignments</a:t>
            </a:r>
          </a:p>
        </p:txBody>
      </p:sp>
      <p:sp>
        <p:nvSpPr>
          <p:cNvPr id="28676" name="Rectangle 2"/>
          <p:cNvSpPr>
            <a:spLocks/>
          </p:cNvSpPr>
          <p:nvPr/>
        </p:nvSpPr>
        <p:spPr bwMode="auto">
          <a:xfrm>
            <a:off x="741363" y="1060450"/>
            <a:ext cx="65833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Tutors:   	Thorsten Will, Maryam Nazarieh   </a:t>
            </a:r>
          </a:p>
          <a:p>
            <a:pPr eaLnBrk="1" hangingPunct="1"/>
            <a:r>
              <a:rPr lang="en-US" altLang="en-US">
                <a:solidFill>
                  <a:schemeClr val="tx1"/>
                </a:solidFill>
              </a:rPr>
              <a:t>		Duy Nguyen, Ha Vu Tranh </a:t>
            </a:r>
          </a:p>
        </p:txBody>
      </p:sp>
      <p:sp>
        <p:nvSpPr>
          <p:cNvPr id="28677" name="Rectangle 3"/>
          <p:cNvSpPr>
            <a:spLocks/>
          </p:cNvSpPr>
          <p:nvPr/>
        </p:nvSpPr>
        <p:spPr bwMode="auto">
          <a:xfrm>
            <a:off x="774700" y="2932113"/>
            <a:ext cx="547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10 assignments  with  100 points each</a:t>
            </a:r>
          </a:p>
        </p:txBody>
      </p:sp>
      <p:sp>
        <p:nvSpPr>
          <p:cNvPr id="28678" name="Rectangle 4"/>
          <p:cNvSpPr>
            <a:spLocks/>
          </p:cNvSpPr>
          <p:nvPr/>
        </p:nvSpPr>
        <p:spPr bwMode="auto">
          <a:xfrm>
            <a:off x="774700" y="4229100"/>
            <a:ext cx="68802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a:t>
            </a:r>
            <a:r>
              <a:rPr lang="en-US" altLang="en-US" b="1">
                <a:solidFill>
                  <a:schemeClr val="tx1"/>
                </a:solidFill>
              </a:rPr>
              <a:t>one</a:t>
            </a:r>
            <a:r>
              <a:rPr lang="en-US" altLang="en-US">
                <a:solidFill>
                  <a:schemeClr val="tx1"/>
                </a:solidFill>
              </a:rPr>
              <a:t> solution for </a:t>
            </a:r>
            <a:r>
              <a:rPr lang="en-US" altLang="en-US" b="1">
                <a:solidFill>
                  <a:schemeClr val="tx1"/>
                </a:solidFill>
              </a:rPr>
              <a:t>two</a:t>
            </a:r>
            <a:r>
              <a:rPr lang="en-US" altLang="en-US">
                <a:solidFill>
                  <a:schemeClr val="tx1"/>
                </a:solidFill>
              </a:rPr>
              <a:t> students (or one)</a:t>
            </a:r>
          </a:p>
        </p:txBody>
      </p:sp>
      <p:sp>
        <p:nvSpPr>
          <p:cNvPr id="28679" name="Rectangle 5"/>
          <p:cNvSpPr>
            <a:spLocks/>
          </p:cNvSpPr>
          <p:nvPr/>
        </p:nvSpPr>
        <p:spPr bwMode="auto">
          <a:xfrm>
            <a:off x="774700" y="5321300"/>
            <a:ext cx="78755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content:  data analysis + interpretation  —  </a:t>
            </a:r>
            <a:r>
              <a:rPr lang="en-US" altLang="en-US" b="1">
                <a:solidFill>
                  <a:schemeClr val="tx1"/>
                </a:solidFill>
              </a:rPr>
              <a:t>think!</a:t>
            </a:r>
          </a:p>
        </p:txBody>
      </p:sp>
      <p:sp>
        <p:nvSpPr>
          <p:cNvPr id="28680" name="Rectangle 6"/>
          <p:cNvSpPr>
            <a:spLocks/>
          </p:cNvSpPr>
          <p:nvPr/>
        </p:nvSpPr>
        <p:spPr bwMode="auto">
          <a:xfrm>
            <a:off x="774700" y="4775200"/>
            <a:ext cx="83264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hand-written or one </a:t>
            </a:r>
            <a:r>
              <a:rPr lang="en-US" altLang="en-US" b="1">
                <a:solidFill>
                  <a:schemeClr val="tx1"/>
                </a:solidFill>
              </a:rPr>
              <a:t>printable</a:t>
            </a:r>
            <a:r>
              <a:rPr lang="en-US" altLang="en-US">
                <a:solidFill>
                  <a:schemeClr val="tx1"/>
                </a:solidFill>
              </a:rPr>
              <a:t> PDF/PS file per email</a:t>
            </a:r>
          </a:p>
        </p:txBody>
      </p:sp>
      <p:sp>
        <p:nvSpPr>
          <p:cNvPr id="28681" name="Rectangle 7"/>
          <p:cNvSpPr>
            <a:spLocks/>
          </p:cNvSpPr>
          <p:nvPr/>
        </p:nvSpPr>
        <p:spPr bwMode="auto">
          <a:xfrm>
            <a:off x="774700" y="6413500"/>
            <a:ext cx="115173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attach the source code of the programs for checking (no suppl. data)</a:t>
            </a:r>
          </a:p>
        </p:txBody>
      </p:sp>
      <p:sp>
        <p:nvSpPr>
          <p:cNvPr id="28682" name="Rectangle 8"/>
          <p:cNvSpPr>
            <a:spLocks/>
          </p:cNvSpPr>
          <p:nvPr/>
        </p:nvSpPr>
        <p:spPr bwMode="auto">
          <a:xfrm>
            <a:off x="774700" y="5867400"/>
            <a:ext cx="47783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no 100% solutions required!!!</a:t>
            </a:r>
          </a:p>
        </p:txBody>
      </p:sp>
      <p:sp>
        <p:nvSpPr>
          <p:cNvPr id="28683" name="Rectangle 9"/>
          <p:cNvSpPr>
            <a:spLocks/>
          </p:cNvSpPr>
          <p:nvPr/>
        </p:nvSpPr>
        <p:spPr bwMode="auto">
          <a:xfrm>
            <a:off x="774700" y="7924800"/>
            <a:ext cx="113998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Hand in at the following Fri electronically until 13:00 or </a:t>
            </a:r>
          </a:p>
          <a:p>
            <a:pPr eaLnBrk="1" hangingPunct="1"/>
            <a:r>
              <a:rPr lang="en-US" altLang="en-US">
                <a:solidFill>
                  <a:schemeClr val="tx1"/>
                </a:solidFill>
              </a:rPr>
              <a:t>							printed at the start of the lecture.</a:t>
            </a:r>
          </a:p>
        </p:txBody>
      </p:sp>
      <p:sp>
        <p:nvSpPr>
          <p:cNvPr id="28684" name="Rectangle 10"/>
          <p:cNvSpPr>
            <a:spLocks/>
          </p:cNvSpPr>
          <p:nvPr/>
        </p:nvSpPr>
        <p:spPr bwMode="auto">
          <a:xfrm>
            <a:off x="176213" y="3632200"/>
            <a:ext cx="128555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Assignments are part of the course material (not everything is covered in lecture)</a:t>
            </a:r>
          </a:p>
        </p:txBody>
      </p:sp>
      <p:sp>
        <p:nvSpPr>
          <p:cNvPr id="28685" name="Rectangle 11"/>
          <p:cNvSpPr>
            <a:spLocks/>
          </p:cNvSpPr>
          <p:nvPr/>
        </p:nvSpPr>
        <p:spPr bwMode="auto">
          <a:xfrm>
            <a:off x="774700" y="7124700"/>
            <a:ext cx="59578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present one task at the </a:t>
            </a:r>
            <a:r>
              <a:rPr lang="en-US" altLang="en-US" b="1">
                <a:solidFill>
                  <a:schemeClr val="tx1"/>
                </a:solidFill>
              </a:rPr>
              <a:t>blackboard</a:t>
            </a:r>
          </a:p>
        </p:txBody>
      </p:sp>
      <p:sp>
        <p:nvSpPr>
          <p:cNvPr id="28686" name="Rectangle 12"/>
          <p:cNvSpPr>
            <a:spLocks/>
          </p:cNvSpPr>
          <p:nvPr/>
        </p:nvSpPr>
        <p:spPr bwMode="auto">
          <a:xfrm>
            <a:off x="757238" y="2212975"/>
            <a:ext cx="85201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Tutorial:  ??  Mon,  12:00–14:00,  E2 1, room 007</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B088BC33-428B-44BA-897F-DEDC4DA554D3}" type="slidenum">
              <a:rPr lang="en-US" altLang="en-US" sz="1800">
                <a:solidFill>
                  <a:schemeClr val="tx1"/>
                </a:solidFill>
              </a:rPr>
              <a:pPr eaLnBrk="1" hangingPunct="1"/>
              <a:t>18</a:t>
            </a:fld>
            <a:endParaRPr lang="en-US" altLang="en-US" sz="1800">
              <a:solidFill>
                <a:schemeClr val="tx1"/>
              </a:solidFill>
            </a:endParaRPr>
          </a:p>
        </p:txBody>
      </p:sp>
      <p:sp>
        <p:nvSpPr>
          <p:cNvPr id="29699" name="Rectangle 1"/>
          <p:cNvSpPr>
            <a:spLocks noGrp="1" noChangeArrowheads="1"/>
          </p:cNvSpPr>
          <p:nvPr>
            <p:ph type="title"/>
          </p:nvPr>
        </p:nvSpPr>
        <p:spPr>
          <a:xfrm>
            <a:off x="981075" y="-19050"/>
            <a:ext cx="11137900" cy="901700"/>
          </a:xfrm>
        </p:spPr>
        <p:txBody>
          <a:bodyPr/>
          <a:lstStyle/>
          <a:p>
            <a:pPr eaLnBrk="1" hangingPunct="1"/>
            <a:r>
              <a:rPr lang="en-US" altLang="en-US" smtClean="0">
                <a:latin typeface="Arial" charset="0"/>
                <a:cs typeface="Arial" charset="0"/>
              </a:rPr>
              <a:t>Some Graph Basics</a:t>
            </a:r>
          </a:p>
        </p:txBody>
      </p:sp>
      <p:sp>
        <p:nvSpPr>
          <p:cNvPr id="29700" name="Rectangle 2"/>
          <p:cNvSpPr>
            <a:spLocks/>
          </p:cNvSpPr>
          <p:nvPr/>
        </p:nvSpPr>
        <p:spPr bwMode="auto">
          <a:xfrm>
            <a:off x="4445000" y="988368"/>
            <a:ext cx="40989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Network   &lt;=&gt;   Graph</a:t>
            </a:r>
          </a:p>
        </p:txBody>
      </p:sp>
      <p:sp>
        <p:nvSpPr>
          <p:cNvPr id="29701" name="Rectangle 3"/>
          <p:cNvSpPr>
            <a:spLocks/>
          </p:cNvSpPr>
          <p:nvPr/>
        </p:nvSpPr>
        <p:spPr bwMode="auto">
          <a:xfrm>
            <a:off x="309563" y="1712268"/>
            <a:ext cx="29257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Formal </a:t>
            </a:r>
            <a:r>
              <a:rPr lang="en-US" altLang="en-US" b="1">
                <a:solidFill>
                  <a:schemeClr val="tx1"/>
                </a:solidFill>
              </a:rPr>
              <a:t>definition</a:t>
            </a:r>
            <a:r>
              <a:rPr lang="en-US" altLang="en-US">
                <a:solidFill>
                  <a:schemeClr val="tx1"/>
                </a:solidFill>
              </a:rPr>
              <a:t>:</a:t>
            </a:r>
          </a:p>
        </p:txBody>
      </p:sp>
      <p:sp>
        <p:nvSpPr>
          <p:cNvPr id="29702" name="Rectangle 4"/>
          <p:cNvSpPr>
            <a:spLocks/>
          </p:cNvSpPr>
          <p:nvPr/>
        </p:nvSpPr>
        <p:spPr bwMode="auto">
          <a:xfrm>
            <a:off x="309563" y="2359968"/>
            <a:ext cx="126174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A </a:t>
            </a:r>
            <a:r>
              <a:rPr lang="en-US" altLang="en-US" b="1">
                <a:solidFill>
                  <a:schemeClr val="tx1"/>
                </a:solidFill>
              </a:rPr>
              <a:t>graph</a:t>
            </a:r>
            <a:r>
              <a:rPr lang="en-US" altLang="en-US">
                <a:solidFill>
                  <a:schemeClr val="tx1"/>
                </a:solidFill>
              </a:rPr>
              <a:t> </a:t>
            </a:r>
            <a:r>
              <a:rPr lang="en-US" altLang="en-US" i="1">
                <a:solidFill>
                  <a:schemeClr val="tx1"/>
                </a:solidFill>
              </a:rPr>
              <a:t>G</a:t>
            </a:r>
            <a:r>
              <a:rPr lang="en-US" altLang="en-US">
                <a:solidFill>
                  <a:schemeClr val="tx1"/>
                </a:solidFill>
              </a:rPr>
              <a:t> is an ordered pair (</a:t>
            </a:r>
            <a:r>
              <a:rPr lang="en-US" altLang="en-US" i="1">
                <a:solidFill>
                  <a:schemeClr val="tx1"/>
                </a:solidFill>
              </a:rPr>
              <a:t>V, E</a:t>
            </a:r>
            <a:r>
              <a:rPr lang="en-US" altLang="en-US">
                <a:solidFill>
                  <a:schemeClr val="tx1"/>
                </a:solidFill>
              </a:rPr>
              <a:t>) of a set </a:t>
            </a:r>
            <a:r>
              <a:rPr lang="en-US" altLang="en-US" i="1">
                <a:solidFill>
                  <a:schemeClr val="tx1"/>
                </a:solidFill>
              </a:rPr>
              <a:t>V</a:t>
            </a:r>
            <a:r>
              <a:rPr lang="en-US" altLang="en-US">
                <a:solidFill>
                  <a:schemeClr val="tx1"/>
                </a:solidFill>
              </a:rPr>
              <a:t> of </a:t>
            </a:r>
            <a:r>
              <a:rPr lang="en-US" altLang="en-US" b="1">
                <a:solidFill>
                  <a:schemeClr val="tx1"/>
                </a:solidFill>
              </a:rPr>
              <a:t>vertices</a:t>
            </a:r>
            <a:r>
              <a:rPr lang="en-US" altLang="en-US">
                <a:solidFill>
                  <a:schemeClr val="tx1"/>
                </a:solidFill>
              </a:rPr>
              <a:t> and a set </a:t>
            </a:r>
            <a:r>
              <a:rPr lang="en-US" altLang="en-US" i="1">
                <a:solidFill>
                  <a:schemeClr val="tx1"/>
                </a:solidFill>
              </a:rPr>
              <a:t>E</a:t>
            </a:r>
            <a:r>
              <a:rPr lang="en-US" altLang="en-US">
                <a:solidFill>
                  <a:schemeClr val="tx1"/>
                </a:solidFill>
              </a:rPr>
              <a:t> of </a:t>
            </a:r>
            <a:r>
              <a:rPr lang="en-US" altLang="en-US" b="1">
                <a:solidFill>
                  <a:schemeClr val="tx1"/>
                </a:solidFill>
              </a:rPr>
              <a:t>edges</a:t>
            </a:r>
            <a:r>
              <a:rPr lang="en-US" altLang="en-US">
                <a:solidFill>
                  <a:schemeClr val="tx1"/>
                </a:solidFill>
              </a:rPr>
              <a:t>.</a:t>
            </a:r>
          </a:p>
        </p:txBody>
      </p:sp>
      <p:pic>
        <p:nvPicPr>
          <p:cNvPr id="26629" name="Picture 5"/>
          <p:cNvPicPr>
            <a:picLocks noChangeAspect="1" noChangeArrowheads="1"/>
          </p:cNvPicPr>
          <p:nvPr/>
        </p:nvPicPr>
        <p:blipFill>
          <a:blip r:embed="rId2"/>
          <a:srcRect/>
          <a:stretch>
            <a:fillRect/>
          </a:stretch>
        </p:blipFill>
        <p:spPr bwMode="auto">
          <a:xfrm>
            <a:off x="1600200" y="3655368"/>
            <a:ext cx="3887788" cy="23749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4" name="Rectangle 6"/>
          <p:cNvSpPr>
            <a:spLocks/>
          </p:cNvSpPr>
          <p:nvPr/>
        </p:nvSpPr>
        <p:spPr bwMode="auto">
          <a:xfrm>
            <a:off x="2374900" y="6436668"/>
            <a:ext cx="21034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2400">
                <a:solidFill>
                  <a:schemeClr val="tx1"/>
                </a:solidFill>
              </a:rPr>
              <a:t>undirected graph</a:t>
            </a:r>
          </a:p>
        </p:txBody>
      </p:sp>
      <p:sp>
        <p:nvSpPr>
          <p:cNvPr id="29705" name="Rectangle 7"/>
          <p:cNvSpPr>
            <a:spLocks/>
          </p:cNvSpPr>
          <p:nvPr/>
        </p:nvSpPr>
        <p:spPr bwMode="auto">
          <a:xfrm>
            <a:off x="8013700" y="6436668"/>
            <a:ext cx="17986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2400">
                <a:solidFill>
                  <a:schemeClr val="tx1"/>
                </a:solidFill>
              </a:rPr>
              <a:t>directed graph</a:t>
            </a:r>
          </a:p>
        </p:txBody>
      </p:sp>
      <p:sp>
        <p:nvSpPr>
          <p:cNvPr id="29706" name="Rectangle 8"/>
          <p:cNvSpPr>
            <a:spLocks/>
          </p:cNvSpPr>
          <p:nvPr/>
        </p:nvSpPr>
        <p:spPr bwMode="auto">
          <a:xfrm>
            <a:off x="698500" y="7541568"/>
            <a:ext cx="58150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If  </a:t>
            </a:r>
            <a:r>
              <a:rPr lang="en-US" altLang="en-US" i="1">
                <a:solidFill>
                  <a:schemeClr val="tx1"/>
                </a:solidFill>
              </a:rPr>
              <a:t>E = V</a:t>
            </a:r>
            <a:r>
              <a:rPr lang="en-US" altLang="en-US" i="1" baseline="32000">
                <a:solidFill>
                  <a:schemeClr val="tx1"/>
                </a:solidFill>
              </a:rPr>
              <a:t>(2)</a:t>
            </a:r>
            <a:r>
              <a:rPr lang="en-US" altLang="en-US" i="1">
                <a:solidFill>
                  <a:schemeClr val="tx1"/>
                </a:solidFill>
              </a:rPr>
              <a:t>  </a:t>
            </a:r>
            <a:r>
              <a:rPr lang="en-US" altLang="en-US">
                <a:solidFill>
                  <a:schemeClr val="tx1"/>
                </a:solidFill>
              </a:rPr>
              <a:t>=&gt;  fully connected graph</a:t>
            </a:r>
          </a:p>
        </p:txBody>
      </p:sp>
      <p:sp>
        <p:nvSpPr>
          <p:cNvPr id="29707" name="Rectangle 9"/>
          <p:cNvSpPr>
            <a:spLocks/>
          </p:cNvSpPr>
          <p:nvPr/>
        </p:nvSpPr>
        <p:spPr bwMode="auto">
          <a:xfrm>
            <a:off x="5626100" y="2982268"/>
            <a:ext cx="15779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i="1">
                <a:solidFill>
                  <a:schemeClr val="tx1"/>
                </a:solidFill>
              </a:rPr>
              <a:t>G = (V, E)</a:t>
            </a:r>
          </a:p>
        </p:txBody>
      </p:sp>
      <p:pic>
        <p:nvPicPr>
          <p:cNvPr id="26634" name="Picture 10"/>
          <p:cNvPicPr>
            <a:picLocks noChangeAspect="1" noChangeArrowheads="1"/>
          </p:cNvPicPr>
          <p:nvPr/>
        </p:nvPicPr>
        <p:blipFill>
          <a:blip r:embed="rId3"/>
          <a:srcRect/>
          <a:stretch>
            <a:fillRect/>
          </a:stretch>
        </p:blipFill>
        <p:spPr bwMode="auto">
          <a:xfrm>
            <a:off x="7339013" y="3655368"/>
            <a:ext cx="3938587" cy="23749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A3D4C496-A84E-45C0-8423-107CB9CB61FB}" type="slidenum">
              <a:rPr lang="en-US" altLang="en-US" sz="1800">
                <a:solidFill>
                  <a:schemeClr val="tx1"/>
                </a:solidFill>
              </a:rPr>
              <a:pPr eaLnBrk="1" hangingPunct="1"/>
              <a:t>19</a:t>
            </a:fld>
            <a:endParaRPr lang="en-US" altLang="en-US" sz="1800">
              <a:solidFill>
                <a:schemeClr val="tx1"/>
              </a:solidFill>
            </a:endParaRPr>
          </a:p>
        </p:txBody>
      </p:sp>
      <p:sp>
        <p:nvSpPr>
          <p:cNvPr id="30723" name="Rectangle 1"/>
          <p:cNvSpPr>
            <a:spLocks noGrp="1" noChangeArrowheads="1"/>
          </p:cNvSpPr>
          <p:nvPr>
            <p:ph type="title"/>
          </p:nvPr>
        </p:nvSpPr>
        <p:spPr>
          <a:xfrm>
            <a:off x="836613" y="-19050"/>
            <a:ext cx="11137900" cy="901700"/>
          </a:xfrm>
        </p:spPr>
        <p:txBody>
          <a:bodyPr/>
          <a:lstStyle/>
          <a:p>
            <a:pPr eaLnBrk="1" hangingPunct="1"/>
            <a:r>
              <a:rPr lang="en-US" altLang="en-US" smtClean="0">
                <a:latin typeface="Arial" charset="0"/>
                <a:cs typeface="Arial" charset="0"/>
              </a:rPr>
              <a:t>Graph Basics II</a:t>
            </a:r>
          </a:p>
        </p:txBody>
      </p:sp>
      <p:pic>
        <p:nvPicPr>
          <p:cNvPr id="27650" name="Picture 2"/>
          <p:cNvPicPr>
            <a:picLocks noChangeAspect="1" noChangeArrowheads="1"/>
          </p:cNvPicPr>
          <p:nvPr/>
        </p:nvPicPr>
        <p:blipFill>
          <a:blip r:embed="rId2"/>
          <a:srcRect/>
          <a:stretch>
            <a:fillRect/>
          </a:stretch>
        </p:blipFill>
        <p:spPr bwMode="auto">
          <a:xfrm>
            <a:off x="749300" y="3596184"/>
            <a:ext cx="4394200" cy="2668588"/>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25" name="Rectangle 3"/>
          <p:cNvSpPr>
            <a:spLocks/>
          </p:cNvSpPr>
          <p:nvPr/>
        </p:nvSpPr>
        <p:spPr bwMode="auto">
          <a:xfrm>
            <a:off x="749300" y="1132384"/>
            <a:ext cx="20399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Subgraph:  </a:t>
            </a:r>
          </a:p>
        </p:txBody>
      </p:sp>
      <p:sp>
        <p:nvSpPr>
          <p:cNvPr id="30726" name="Rectangle 4"/>
          <p:cNvSpPr>
            <a:spLocks/>
          </p:cNvSpPr>
          <p:nvPr/>
        </p:nvSpPr>
        <p:spPr bwMode="auto">
          <a:xfrm>
            <a:off x="749300" y="1995984"/>
            <a:ext cx="5897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i="1">
                <a:solidFill>
                  <a:schemeClr val="tx1"/>
                </a:solidFill>
              </a:rPr>
              <a:t>G' = (V', E')  </a:t>
            </a:r>
            <a:r>
              <a:rPr lang="en-US" altLang="en-US">
                <a:solidFill>
                  <a:schemeClr val="tx1"/>
                </a:solidFill>
              </a:rPr>
              <a:t>is a subset of  </a:t>
            </a:r>
            <a:r>
              <a:rPr lang="en-US" altLang="en-US" i="1">
                <a:solidFill>
                  <a:schemeClr val="tx1"/>
                </a:solidFill>
              </a:rPr>
              <a:t>G = (V, E)</a:t>
            </a:r>
          </a:p>
        </p:txBody>
      </p:sp>
      <p:sp>
        <p:nvSpPr>
          <p:cNvPr id="30727" name="Rectangle 5"/>
          <p:cNvSpPr>
            <a:spLocks/>
          </p:cNvSpPr>
          <p:nvPr/>
        </p:nvSpPr>
        <p:spPr bwMode="auto">
          <a:xfrm>
            <a:off x="7061200" y="1132384"/>
            <a:ext cx="32353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Weighted graph:  </a:t>
            </a:r>
          </a:p>
        </p:txBody>
      </p:sp>
      <p:sp>
        <p:nvSpPr>
          <p:cNvPr id="30728" name="Rectangle 6"/>
          <p:cNvSpPr>
            <a:spLocks/>
          </p:cNvSpPr>
          <p:nvPr/>
        </p:nvSpPr>
        <p:spPr bwMode="auto">
          <a:xfrm>
            <a:off x="7061200" y="1995984"/>
            <a:ext cx="43545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Weights assigned to the edges</a:t>
            </a:r>
          </a:p>
        </p:txBody>
      </p:sp>
      <p:sp>
        <p:nvSpPr>
          <p:cNvPr id="30729" name="Rectangle 7"/>
          <p:cNvSpPr>
            <a:spLocks/>
          </p:cNvSpPr>
          <p:nvPr/>
        </p:nvSpPr>
        <p:spPr bwMode="auto">
          <a:xfrm>
            <a:off x="7061200" y="6783884"/>
            <a:ext cx="4635884" cy="4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Note:  no weights for </a:t>
            </a:r>
            <a:r>
              <a:rPr lang="en-US" altLang="en-US" dirty="0" smtClean="0">
                <a:solidFill>
                  <a:schemeClr val="tx1"/>
                </a:solidFill>
              </a:rPr>
              <a:t>vertices</a:t>
            </a:r>
            <a:endParaRPr lang="en-US" altLang="en-US" dirty="0">
              <a:solidFill>
                <a:schemeClr val="tx1"/>
              </a:solidFill>
            </a:endParaRPr>
          </a:p>
        </p:txBody>
      </p:sp>
      <p:sp>
        <p:nvSpPr>
          <p:cNvPr id="30730" name="Rectangle 8"/>
          <p:cNvSpPr>
            <a:spLocks/>
          </p:cNvSpPr>
          <p:nvPr/>
        </p:nvSpPr>
        <p:spPr bwMode="auto">
          <a:xfrm>
            <a:off x="749300" y="6783884"/>
            <a:ext cx="4178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Practical question: how to define useful subgraphs?</a:t>
            </a:r>
          </a:p>
        </p:txBody>
      </p:sp>
      <p:pic>
        <p:nvPicPr>
          <p:cNvPr id="27657" name="Picture 9"/>
          <p:cNvPicPr>
            <a:picLocks noChangeAspect="1" noChangeArrowheads="1"/>
          </p:cNvPicPr>
          <p:nvPr/>
        </p:nvPicPr>
        <p:blipFill>
          <a:blip r:embed="rId3"/>
          <a:srcRect/>
          <a:stretch>
            <a:fillRect/>
          </a:stretch>
        </p:blipFill>
        <p:spPr bwMode="auto">
          <a:xfrm>
            <a:off x="6805613" y="3596184"/>
            <a:ext cx="4256087" cy="25781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987DF745-730E-4D93-BFB4-86FAAA790A51}" type="slidenum">
              <a:rPr lang="en-US" altLang="en-US" sz="1800">
                <a:solidFill>
                  <a:schemeClr val="tx1"/>
                </a:solidFill>
              </a:rPr>
              <a:pPr eaLnBrk="1" hangingPunct="1"/>
              <a:t>2</a:t>
            </a:fld>
            <a:endParaRPr lang="en-US" altLang="en-US" sz="1800">
              <a:solidFill>
                <a:schemeClr val="tx1"/>
              </a:solidFill>
            </a:endParaRPr>
          </a:p>
        </p:txBody>
      </p:sp>
      <p:sp>
        <p:nvSpPr>
          <p:cNvPr id="8195" name="Rectangle 1"/>
          <p:cNvSpPr>
            <a:spLocks noGrp="1" noChangeArrowheads="1"/>
          </p:cNvSpPr>
          <p:nvPr>
            <p:ph type="title"/>
          </p:nvPr>
        </p:nvSpPr>
        <p:spPr>
          <a:xfrm>
            <a:off x="836613" y="52264"/>
            <a:ext cx="11137900" cy="901700"/>
          </a:xfrm>
        </p:spPr>
        <p:txBody>
          <a:bodyPr/>
          <a:lstStyle/>
          <a:p>
            <a:pPr eaLnBrk="1" hangingPunct="1"/>
            <a:r>
              <a:rPr lang="en-US" altLang="en-US" sz="4000" smtClean="0">
                <a:latin typeface="Arial" charset="0"/>
                <a:cs typeface="Arial" charset="0"/>
              </a:rPr>
              <a:t>The view of traditional molecular biology</a:t>
            </a:r>
          </a:p>
        </p:txBody>
      </p:sp>
      <p:sp>
        <p:nvSpPr>
          <p:cNvPr id="8196" name="Rectangle 2"/>
          <p:cNvSpPr>
            <a:spLocks/>
          </p:cNvSpPr>
          <p:nvPr/>
        </p:nvSpPr>
        <p:spPr bwMode="auto">
          <a:xfrm>
            <a:off x="596900" y="1276350"/>
            <a:ext cx="81010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Molecular Biology</a:t>
            </a:r>
            <a:r>
              <a:rPr lang="en-US" altLang="en-US">
                <a:solidFill>
                  <a:schemeClr val="tx1"/>
                </a:solidFill>
              </a:rPr>
              <a:t>:  "One protein  —  one function"</a:t>
            </a:r>
          </a:p>
        </p:txBody>
      </p:sp>
      <p:sp>
        <p:nvSpPr>
          <p:cNvPr id="8197" name="Rectangle 3"/>
          <p:cNvSpPr>
            <a:spLocks/>
          </p:cNvSpPr>
          <p:nvPr/>
        </p:nvSpPr>
        <p:spPr bwMode="auto">
          <a:xfrm>
            <a:off x="3924300" y="1835150"/>
            <a:ext cx="36337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mutation  =&gt;  phenotype</a:t>
            </a:r>
          </a:p>
        </p:txBody>
      </p:sp>
      <p:sp>
        <p:nvSpPr>
          <p:cNvPr id="8198" name="Rectangle 4"/>
          <p:cNvSpPr>
            <a:spLocks/>
          </p:cNvSpPr>
          <p:nvPr/>
        </p:nvSpPr>
        <p:spPr bwMode="auto">
          <a:xfrm>
            <a:off x="482600" y="2647950"/>
            <a:ext cx="107981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Linear one-way dependencies:  regulation at the DNA level, proteins follow</a:t>
            </a:r>
          </a:p>
        </p:txBody>
      </p:sp>
      <p:grpSp>
        <p:nvGrpSpPr>
          <p:cNvPr id="8199" name="Group 5"/>
          <p:cNvGrpSpPr>
            <a:grpSpLocks/>
          </p:cNvGrpSpPr>
          <p:nvPr/>
        </p:nvGrpSpPr>
        <p:grpSpPr bwMode="auto">
          <a:xfrm>
            <a:off x="1897063" y="3360738"/>
            <a:ext cx="7699375" cy="777875"/>
            <a:chOff x="0" y="0"/>
            <a:chExt cx="4850" cy="490"/>
          </a:xfrm>
        </p:grpSpPr>
        <p:sp>
          <p:nvSpPr>
            <p:cNvPr id="8212" name="Rectangle 6"/>
            <p:cNvSpPr>
              <a:spLocks/>
            </p:cNvSpPr>
            <p:nvPr/>
          </p:nvSpPr>
          <p:spPr bwMode="auto">
            <a:xfrm>
              <a:off x="364" y="118"/>
              <a:ext cx="448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DNA   =&gt;   RNA   =&gt;   protein   =&gt;   phenotype</a:t>
              </a:r>
            </a:p>
          </p:txBody>
        </p:sp>
        <p:sp>
          <p:nvSpPr>
            <p:cNvPr id="8213" name="AutoShape 7"/>
            <p:cNvSpPr>
              <a:spLocks/>
            </p:cNvSpPr>
            <p:nvPr/>
          </p:nvSpPr>
          <p:spPr bwMode="auto">
            <a:xfrm>
              <a:off x="0" y="0"/>
              <a:ext cx="337" cy="490"/>
            </a:xfrm>
            <a:custGeom>
              <a:avLst/>
              <a:gdLst>
                <a:gd name="T0" fmla="*/ 0 w 13807"/>
                <a:gd name="T1" fmla="*/ 0 h 11262"/>
                <a:gd name="T2" fmla="*/ 0 w 13807"/>
                <a:gd name="T3" fmla="*/ 0 h 11262"/>
                <a:gd name="T4" fmla="*/ 0 60000 65536"/>
                <a:gd name="T5" fmla="*/ 0 60000 65536"/>
                <a:gd name="T6" fmla="*/ 0 w 13807"/>
                <a:gd name="T7" fmla="*/ 0 h 11262"/>
                <a:gd name="T8" fmla="*/ 13807 w 13807"/>
                <a:gd name="T9" fmla="*/ 11262 h 11262"/>
              </a:gdLst>
              <a:ahLst/>
              <a:cxnLst>
                <a:cxn ang="T4">
                  <a:pos x="T0" y="T1"/>
                </a:cxn>
                <a:cxn ang="T5">
                  <a:pos x="T2" y="T3"/>
                </a:cxn>
              </a:cxnLst>
              <a:rect l="T6" t="T7" r="T8" b="T9"/>
              <a:pathLst>
                <a:path w="13807" h="11262">
                  <a:moveTo>
                    <a:pt x="13807" y="10244"/>
                  </a:moveTo>
                  <a:cubicBezTo>
                    <a:pt x="-7793" y="16097"/>
                    <a:pt x="-910" y="-5503"/>
                    <a:pt x="13087" y="1363"/>
                  </a:cubicBezTo>
                </a:path>
              </a:pathLst>
            </a:custGeom>
            <a:noFill/>
            <a:ln w="25400">
              <a:solidFill>
                <a:schemeClr val="tx1"/>
              </a:solidFill>
              <a:miter lim="800000"/>
              <a:headEnd type="stealth"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3" name="Group 8"/>
          <p:cNvGrpSpPr>
            <a:grpSpLocks/>
          </p:cNvGrpSpPr>
          <p:nvPr/>
        </p:nvGrpSpPr>
        <p:grpSpPr bwMode="auto">
          <a:xfrm>
            <a:off x="596900" y="5111750"/>
            <a:ext cx="11010900" cy="2705100"/>
            <a:chOff x="0" y="0"/>
            <a:chExt cx="6936" cy="1704"/>
          </a:xfrm>
        </p:grpSpPr>
        <p:sp>
          <p:nvSpPr>
            <p:cNvPr id="8201" name="Rectangle 9"/>
            <p:cNvSpPr>
              <a:spLocks/>
            </p:cNvSpPr>
            <p:nvPr/>
          </p:nvSpPr>
          <p:spPr bwMode="auto">
            <a:xfrm>
              <a:off x="0" y="0"/>
              <a:ext cx="630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Structural Biology</a:t>
              </a:r>
              <a:r>
                <a:rPr lang="en-US" altLang="en-US">
                  <a:solidFill>
                    <a:schemeClr val="tx1"/>
                  </a:solidFill>
                </a:rPr>
                <a:t>:  "Protein structure determines its function"</a:t>
              </a:r>
            </a:p>
          </p:txBody>
        </p:sp>
        <p:sp>
          <p:nvSpPr>
            <p:cNvPr id="8202" name="Rectangle 10"/>
            <p:cNvSpPr>
              <a:spLocks/>
            </p:cNvSpPr>
            <p:nvPr/>
          </p:nvSpPr>
          <p:spPr bwMode="auto">
            <a:xfrm>
              <a:off x="1768" y="344"/>
              <a:ext cx="354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biochemical conditions  =&gt;  phenotype</a:t>
              </a:r>
            </a:p>
          </p:txBody>
        </p:sp>
        <p:sp>
          <p:nvSpPr>
            <p:cNvPr id="8203" name="Rectangle 11"/>
            <p:cNvSpPr>
              <a:spLocks/>
            </p:cNvSpPr>
            <p:nvPr/>
          </p:nvSpPr>
          <p:spPr bwMode="auto">
            <a:xfrm>
              <a:off x="0" y="776"/>
              <a:ext cx="250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No feedback, just re-action:</a:t>
              </a:r>
            </a:p>
          </p:txBody>
        </p:sp>
        <p:grpSp>
          <p:nvGrpSpPr>
            <p:cNvPr id="8204" name="Group 12"/>
            <p:cNvGrpSpPr>
              <a:grpSpLocks/>
            </p:cNvGrpSpPr>
            <p:nvPr/>
          </p:nvGrpSpPr>
          <p:grpSpPr bwMode="auto">
            <a:xfrm>
              <a:off x="496" y="1160"/>
              <a:ext cx="6440" cy="544"/>
              <a:chOff x="0" y="0"/>
              <a:chExt cx="6440" cy="544"/>
            </a:xfrm>
          </p:grpSpPr>
          <p:sp>
            <p:nvSpPr>
              <p:cNvPr id="8205" name="Rectangle 13"/>
              <p:cNvSpPr>
                <a:spLocks/>
              </p:cNvSpPr>
              <p:nvPr/>
            </p:nvSpPr>
            <p:spPr bwMode="auto">
              <a:xfrm>
                <a:off x="0" y="0"/>
                <a:ext cx="116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genetic information</a:t>
                </a:r>
              </a:p>
            </p:txBody>
          </p:sp>
          <p:sp>
            <p:nvSpPr>
              <p:cNvPr id="8206" name="Rectangle 14"/>
              <p:cNvSpPr>
                <a:spLocks/>
              </p:cNvSpPr>
              <p:nvPr/>
            </p:nvSpPr>
            <p:spPr bwMode="auto">
              <a:xfrm>
                <a:off x="1760" y="0"/>
                <a:ext cx="116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molecular structure</a:t>
                </a:r>
              </a:p>
            </p:txBody>
          </p:sp>
          <p:sp>
            <p:nvSpPr>
              <p:cNvPr id="8207" name="Rectangle 15"/>
              <p:cNvSpPr>
                <a:spLocks/>
              </p:cNvSpPr>
              <p:nvPr/>
            </p:nvSpPr>
            <p:spPr bwMode="auto">
              <a:xfrm>
                <a:off x="3408" y="0"/>
                <a:ext cx="127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biochemical function</a:t>
                </a:r>
              </a:p>
            </p:txBody>
          </p:sp>
          <p:sp>
            <p:nvSpPr>
              <p:cNvPr id="8208" name="Rectangle 16"/>
              <p:cNvSpPr>
                <a:spLocks/>
              </p:cNvSpPr>
              <p:nvPr/>
            </p:nvSpPr>
            <p:spPr bwMode="auto">
              <a:xfrm>
                <a:off x="5280" y="144"/>
                <a:ext cx="116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phenotype</a:t>
                </a:r>
              </a:p>
            </p:txBody>
          </p:sp>
          <p:sp>
            <p:nvSpPr>
              <p:cNvPr id="8209" name="Rectangle 17"/>
              <p:cNvSpPr>
                <a:spLocks/>
              </p:cNvSpPr>
              <p:nvPr/>
            </p:nvSpPr>
            <p:spPr bwMode="auto">
              <a:xfrm>
                <a:off x="1272" y="144"/>
                <a:ext cx="3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8210" name="Rectangle 18"/>
              <p:cNvSpPr>
                <a:spLocks/>
              </p:cNvSpPr>
              <p:nvPr/>
            </p:nvSpPr>
            <p:spPr bwMode="auto">
              <a:xfrm>
                <a:off x="3032" y="144"/>
                <a:ext cx="3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8211" name="Rectangle 19"/>
              <p:cNvSpPr>
                <a:spLocks/>
              </p:cNvSpPr>
              <p:nvPr/>
            </p:nvSpPr>
            <p:spPr bwMode="auto">
              <a:xfrm>
                <a:off x="4792" y="144"/>
                <a:ext cx="3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8"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4FC00E63-5441-4EFB-B656-7E4103C3143F}" type="slidenum">
              <a:rPr lang="en-US" altLang="en-US" sz="1800">
                <a:solidFill>
                  <a:schemeClr val="tx1"/>
                </a:solidFill>
              </a:rPr>
              <a:pPr eaLnBrk="1" hangingPunct="1"/>
              <a:t>20</a:t>
            </a:fld>
            <a:endParaRPr lang="en-US" altLang="en-US" sz="1800">
              <a:solidFill>
                <a:schemeClr val="tx1"/>
              </a:solidFill>
            </a:endParaRPr>
          </a:p>
        </p:txBody>
      </p:sp>
      <p:sp>
        <p:nvSpPr>
          <p:cNvPr id="31747" name="Rectangle 1"/>
          <p:cNvSpPr>
            <a:spLocks noGrp="1" noChangeArrowheads="1"/>
          </p:cNvSpPr>
          <p:nvPr>
            <p:ph type="title"/>
          </p:nvPr>
        </p:nvSpPr>
        <p:spPr>
          <a:xfrm>
            <a:off x="909638" y="-19050"/>
            <a:ext cx="11137900" cy="901700"/>
          </a:xfrm>
        </p:spPr>
        <p:txBody>
          <a:bodyPr/>
          <a:lstStyle/>
          <a:p>
            <a:pPr eaLnBrk="1" hangingPunct="1"/>
            <a:r>
              <a:rPr lang="en-US" altLang="en-US" smtClean="0">
                <a:latin typeface="Arial" charset="0"/>
                <a:cs typeface="Arial" charset="0"/>
              </a:rPr>
              <a:t>Walk the Graph</a:t>
            </a:r>
          </a:p>
        </p:txBody>
      </p:sp>
      <p:sp>
        <p:nvSpPr>
          <p:cNvPr id="31748" name="Rectangle 2"/>
          <p:cNvSpPr>
            <a:spLocks/>
          </p:cNvSpPr>
          <p:nvPr/>
        </p:nvSpPr>
        <p:spPr bwMode="auto">
          <a:xfrm>
            <a:off x="596900" y="915988"/>
            <a:ext cx="79914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Path</a:t>
            </a:r>
            <a:r>
              <a:rPr lang="en-US" altLang="en-US">
                <a:solidFill>
                  <a:schemeClr val="tx1"/>
                </a:solidFill>
              </a:rPr>
              <a:t> = sequence of connected vertices</a:t>
            </a:r>
          </a:p>
          <a:p>
            <a:pPr eaLnBrk="1" hangingPunct="1"/>
            <a:r>
              <a:rPr lang="en-US" altLang="en-US">
                <a:solidFill>
                  <a:schemeClr val="tx1"/>
                </a:solidFill>
              </a:rPr>
              <a:t>		start vertex =&gt; internal vertices =&gt; end vertex</a:t>
            </a:r>
          </a:p>
        </p:txBody>
      </p:sp>
      <p:sp>
        <p:nvSpPr>
          <p:cNvPr id="31749" name="Rectangle 3"/>
          <p:cNvSpPr>
            <a:spLocks/>
          </p:cNvSpPr>
          <p:nvPr/>
        </p:nvSpPr>
        <p:spPr bwMode="auto">
          <a:xfrm>
            <a:off x="596900" y="3100388"/>
            <a:ext cx="103632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Vertices </a:t>
            </a:r>
            <a:r>
              <a:rPr lang="en-US" altLang="en-US" i="1">
                <a:solidFill>
                  <a:schemeClr val="tx1"/>
                </a:solidFill>
              </a:rPr>
              <a:t>u</a:t>
            </a:r>
            <a:r>
              <a:rPr lang="en-US" altLang="en-US">
                <a:solidFill>
                  <a:schemeClr val="tx1"/>
                </a:solidFill>
              </a:rPr>
              <a:t> and </a:t>
            </a:r>
            <a:r>
              <a:rPr lang="en-US" altLang="en-US" i="1">
                <a:solidFill>
                  <a:schemeClr val="tx1"/>
                </a:solidFill>
              </a:rPr>
              <a:t>v</a:t>
            </a:r>
            <a:r>
              <a:rPr lang="en-US" altLang="en-US">
                <a:solidFill>
                  <a:schemeClr val="tx1"/>
                </a:solidFill>
              </a:rPr>
              <a:t> are </a:t>
            </a:r>
            <a:r>
              <a:rPr lang="en-US" altLang="en-US" b="1">
                <a:solidFill>
                  <a:schemeClr val="tx1"/>
                </a:solidFill>
              </a:rPr>
              <a:t>connected</a:t>
            </a:r>
            <a:r>
              <a:rPr lang="en-US" altLang="en-US">
                <a:solidFill>
                  <a:schemeClr val="tx1"/>
                </a:solidFill>
              </a:rPr>
              <a:t>, if there exists a path from </a:t>
            </a:r>
            <a:r>
              <a:rPr lang="en-US" altLang="en-US" i="1">
                <a:solidFill>
                  <a:schemeClr val="tx1"/>
                </a:solidFill>
              </a:rPr>
              <a:t>u</a:t>
            </a:r>
            <a:r>
              <a:rPr lang="en-US" altLang="en-US">
                <a:solidFill>
                  <a:schemeClr val="tx1"/>
                </a:solidFill>
              </a:rPr>
              <a:t> to </a:t>
            </a:r>
            <a:r>
              <a:rPr lang="en-US" altLang="en-US" i="1">
                <a:solidFill>
                  <a:schemeClr val="tx1"/>
                </a:solidFill>
              </a:rPr>
              <a:t>v</a:t>
            </a:r>
            <a:r>
              <a:rPr lang="en-US" altLang="en-US">
                <a:solidFill>
                  <a:schemeClr val="tx1"/>
                </a:solidFill>
              </a:rPr>
              <a:t>.</a:t>
            </a:r>
          </a:p>
          <a:p>
            <a:pPr eaLnBrk="1" hangingPunct="1"/>
            <a:r>
              <a:rPr lang="en-US" altLang="en-US">
                <a:solidFill>
                  <a:schemeClr val="tx1"/>
                </a:solidFill>
              </a:rPr>
              <a:t>		otherwise: disconnected</a:t>
            </a:r>
          </a:p>
        </p:txBody>
      </p:sp>
      <p:sp>
        <p:nvSpPr>
          <p:cNvPr id="31750" name="Rectangle 4"/>
          <p:cNvSpPr>
            <a:spLocks/>
          </p:cNvSpPr>
          <p:nvPr/>
        </p:nvSpPr>
        <p:spPr bwMode="auto">
          <a:xfrm>
            <a:off x="596900" y="2008188"/>
            <a:ext cx="8839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Two paths are </a:t>
            </a:r>
            <a:r>
              <a:rPr lang="en-US" altLang="en-US" b="1">
                <a:solidFill>
                  <a:schemeClr val="tx1"/>
                </a:solidFill>
              </a:rPr>
              <a:t>independent</a:t>
            </a:r>
            <a:r>
              <a:rPr lang="en-US" altLang="en-US">
                <a:solidFill>
                  <a:schemeClr val="tx1"/>
                </a:solidFill>
              </a:rPr>
              <a:t> (internally vertex-disjoint), </a:t>
            </a:r>
          </a:p>
          <a:p>
            <a:pPr eaLnBrk="1" hangingPunct="1"/>
            <a:r>
              <a:rPr lang="en-US" altLang="en-US">
                <a:solidFill>
                  <a:schemeClr val="tx1"/>
                </a:solidFill>
              </a:rPr>
              <a:t>		if they have no internal vertices in common.</a:t>
            </a:r>
          </a:p>
        </p:txBody>
      </p:sp>
      <p:pic>
        <p:nvPicPr>
          <p:cNvPr id="28677" name="Picture 5"/>
          <p:cNvPicPr>
            <a:picLocks noChangeAspect="1" noChangeArrowheads="1"/>
          </p:cNvPicPr>
          <p:nvPr/>
        </p:nvPicPr>
        <p:blipFill>
          <a:blip r:embed="rId2"/>
          <a:srcRect/>
          <a:stretch>
            <a:fillRect/>
          </a:stretch>
        </p:blipFill>
        <p:spPr bwMode="auto">
          <a:xfrm>
            <a:off x="939800" y="5956300"/>
            <a:ext cx="4460875" cy="27305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52" name="Rectangle 6"/>
          <p:cNvSpPr>
            <a:spLocks/>
          </p:cNvSpPr>
          <p:nvPr/>
        </p:nvSpPr>
        <p:spPr bwMode="auto">
          <a:xfrm>
            <a:off x="6426200" y="6100763"/>
            <a:ext cx="5308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spcBef>
                <a:spcPts val="900"/>
              </a:spcBef>
            </a:pPr>
            <a:r>
              <a:rPr lang="en-US" altLang="en-US" sz="2400">
                <a:solidFill>
                  <a:schemeClr val="tx1"/>
                </a:solidFill>
              </a:rPr>
              <a:t>How many paths connect the green to the red vertex?</a:t>
            </a:r>
          </a:p>
          <a:p>
            <a:pPr eaLnBrk="1" hangingPunct="1">
              <a:spcBef>
                <a:spcPts val="900"/>
              </a:spcBef>
            </a:pPr>
            <a:r>
              <a:rPr lang="en-US" altLang="en-US" sz="2400">
                <a:solidFill>
                  <a:schemeClr val="tx1"/>
                </a:solidFill>
              </a:rPr>
              <a:t>How long are the shortest paths?</a:t>
            </a:r>
          </a:p>
          <a:p>
            <a:pPr eaLnBrk="1" hangingPunct="1">
              <a:spcBef>
                <a:spcPts val="900"/>
              </a:spcBef>
            </a:pPr>
            <a:r>
              <a:rPr lang="en-US" altLang="en-US" sz="2400">
                <a:solidFill>
                  <a:schemeClr val="tx1"/>
                </a:solidFill>
              </a:rPr>
              <a:t>Find the four trails from the green to the red vertex.</a:t>
            </a:r>
          </a:p>
          <a:p>
            <a:pPr eaLnBrk="1" hangingPunct="1">
              <a:spcBef>
                <a:spcPts val="900"/>
              </a:spcBef>
            </a:pPr>
            <a:r>
              <a:rPr lang="en-US" altLang="en-US" sz="2400">
                <a:solidFill>
                  <a:schemeClr val="tx1"/>
                </a:solidFill>
              </a:rPr>
              <a:t>How many of them are independent?</a:t>
            </a:r>
          </a:p>
        </p:txBody>
      </p:sp>
      <p:sp>
        <p:nvSpPr>
          <p:cNvPr id="31753" name="Rectangle 7"/>
          <p:cNvSpPr>
            <a:spLocks/>
          </p:cNvSpPr>
          <p:nvPr/>
        </p:nvSpPr>
        <p:spPr bwMode="auto">
          <a:xfrm>
            <a:off x="596900" y="5105400"/>
            <a:ext cx="97297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Length</a:t>
            </a:r>
            <a:r>
              <a:rPr lang="en-US" altLang="en-US">
                <a:solidFill>
                  <a:schemeClr val="tx1"/>
                </a:solidFill>
              </a:rPr>
              <a:t> of a path = number of vertices ||  sum of the edge weights</a:t>
            </a:r>
          </a:p>
        </p:txBody>
      </p:sp>
      <p:sp>
        <p:nvSpPr>
          <p:cNvPr id="31754" name="Rectangle 8"/>
          <p:cNvSpPr>
            <a:spLocks/>
          </p:cNvSpPr>
          <p:nvPr/>
        </p:nvSpPr>
        <p:spPr bwMode="auto">
          <a:xfrm>
            <a:off x="596900" y="4313238"/>
            <a:ext cx="62563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Trail</a:t>
            </a:r>
            <a:r>
              <a:rPr lang="en-US" altLang="en-US">
                <a:solidFill>
                  <a:schemeClr val="tx1"/>
                </a:solidFill>
              </a:rPr>
              <a:t> = path, in which all edges are distinct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B6DA0B15-734B-4EC6-B53E-842DFA95DE18}" type="slidenum">
              <a:rPr lang="en-US" altLang="en-US" sz="1800">
                <a:solidFill>
                  <a:schemeClr val="tx1"/>
                </a:solidFill>
              </a:rPr>
              <a:pPr eaLnBrk="1" hangingPunct="1"/>
              <a:t>21</a:t>
            </a:fld>
            <a:endParaRPr lang="en-US" altLang="en-US" sz="1800">
              <a:solidFill>
                <a:schemeClr val="tx1"/>
              </a:solidFill>
            </a:endParaRPr>
          </a:p>
        </p:txBody>
      </p:sp>
      <p:sp>
        <p:nvSpPr>
          <p:cNvPr id="32771" name="Rectangle 1"/>
          <p:cNvSpPr>
            <a:spLocks noGrp="1" noChangeArrowheads="1"/>
          </p:cNvSpPr>
          <p:nvPr>
            <p:ph type="title"/>
          </p:nvPr>
        </p:nvSpPr>
        <p:spPr>
          <a:xfrm>
            <a:off x="0" y="-19050"/>
            <a:ext cx="13004799" cy="901700"/>
          </a:xfrm>
        </p:spPr>
        <p:txBody>
          <a:bodyPr/>
          <a:lstStyle/>
          <a:p>
            <a:pPr eaLnBrk="1" hangingPunct="1"/>
            <a:r>
              <a:rPr lang="en-US" altLang="en-US" dirty="0" smtClean="0">
                <a:latin typeface="Arial" charset="0"/>
                <a:cs typeface="Arial" charset="0"/>
              </a:rPr>
              <a:t>Local Connectivity:  </a:t>
            </a:r>
            <a:r>
              <a:rPr lang="en-US" altLang="en-US" dirty="0" smtClean="0">
                <a:latin typeface="Arial" charset="0"/>
                <a:cs typeface="Arial" charset="0"/>
              </a:rPr>
              <a:t>Degree/Degree Distribution</a:t>
            </a:r>
            <a:endParaRPr lang="en-US" altLang="en-US" dirty="0" smtClean="0">
              <a:latin typeface="Arial" charset="0"/>
              <a:cs typeface="Arial" charset="0"/>
            </a:endParaRPr>
          </a:p>
        </p:txBody>
      </p:sp>
      <p:sp>
        <p:nvSpPr>
          <p:cNvPr id="32772" name="Rectangle 2"/>
          <p:cNvSpPr>
            <a:spLocks/>
          </p:cNvSpPr>
          <p:nvPr/>
        </p:nvSpPr>
        <p:spPr bwMode="auto">
          <a:xfrm>
            <a:off x="596900" y="916360"/>
            <a:ext cx="87217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Degree</a:t>
            </a:r>
            <a:r>
              <a:rPr lang="en-US" altLang="en-US">
                <a:solidFill>
                  <a:schemeClr val="tx1"/>
                </a:solidFill>
              </a:rPr>
              <a:t> </a:t>
            </a:r>
            <a:r>
              <a:rPr lang="en-US" altLang="en-US" i="1">
                <a:solidFill>
                  <a:schemeClr val="tx1"/>
                </a:solidFill>
              </a:rPr>
              <a:t>k</a:t>
            </a:r>
            <a:r>
              <a:rPr lang="en-US" altLang="en-US">
                <a:solidFill>
                  <a:schemeClr val="tx1"/>
                </a:solidFill>
              </a:rPr>
              <a:t> of a vertex  =  number of edges at this vertex</a:t>
            </a:r>
          </a:p>
          <a:p>
            <a:pPr eaLnBrk="1" hangingPunct="1"/>
            <a:r>
              <a:rPr lang="en-US" altLang="en-US">
                <a:solidFill>
                  <a:schemeClr val="tx1"/>
                </a:solidFill>
              </a:rPr>
              <a:t>		Directed graph  =&gt;  distinguish </a:t>
            </a:r>
            <a:r>
              <a:rPr lang="en-US" altLang="en-US" i="1">
                <a:solidFill>
                  <a:schemeClr val="tx1"/>
                </a:solidFill>
              </a:rPr>
              <a:t>k</a:t>
            </a:r>
            <a:r>
              <a:rPr lang="en-US" altLang="en-US" i="1" baseline="-6000">
                <a:solidFill>
                  <a:schemeClr val="tx1"/>
                </a:solidFill>
              </a:rPr>
              <a:t>in</a:t>
            </a:r>
            <a:r>
              <a:rPr lang="en-US" altLang="en-US">
                <a:solidFill>
                  <a:schemeClr val="tx1"/>
                </a:solidFill>
              </a:rPr>
              <a:t> and </a:t>
            </a:r>
            <a:r>
              <a:rPr lang="en-US" altLang="en-US" i="1">
                <a:solidFill>
                  <a:schemeClr val="tx1"/>
                </a:solidFill>
              </a:rPr>
              <a:t>k</a:t>
            </a:r>
            <a:r>
              <a:rPr lang="en-US" altLang="en-US" i="1" baseline="-6000">
                <a:solidFill>
                  <a:schemeClr val="tx1"/>
                </a:solidFill>
              </a:rPr>
              <a:t>out</a:t>
            </a:r>
            <a:r>
              <a:rPr lang="en-US" altLang="en-US" i="1">
                <a:solidFill>
                  <a:schemeClr val="tx1"/>
                </a:solidFill>
              </a:rPr>
              <a:t> </a:t>
            </a:r>
          </a:p>
        </p:txBody>
      </p:sp>
      <p:sp>
        <p:nvSpPr>
          <p:cNvPr id="32773" name="Rectangle 3"/>
          <p:cNvSpPr>
            <a:spLocks/>
          </p:cNvSpPr>
          <p:nvPr/>
        </p:nvSpPr>
        <p:spPr bwMode="auto">
          <a:xfrm>
            <a:off x="596900" y="2262560"/>
            <a:ext cx="101600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Degree distribution</a:t>
            </a:r>
            <a:r>
              <a:rPr lang="en-US" altLang="en-US">
                <a:solidFill>
                  <a:schemeClr val="tx1"/>
                </a:solidFill>
              </a:rPr>
              <a:t> </a:t>
            </a:r>
            <a:r>
              <a:rPr lang="en-US" altLang="en-US" i="1">
                <a:solidFill>
                  <a:schemeClr val="tx1"/>
                </a:solidFill>
              </a:rPr>
              <a:t>P(k)</a:t>
            </a:r>
            <a:r>
              <a:rPr lang="en-US" altLang="en-US">
                <a:solidFill>
                  <a:schemeClr val="tx1"/>
                </a:solidFill>
              </a:rPr>
              <a:t> = fraction of nodes with </a:t>
            </a:r>
            <a:r>
              <a:rPr lang="en-US" altLang="en-US" i="1">
                <a:solidFill>
                  <a:schemeClr val="tx1"/>
                </a:solidFill>
              </a:rPr>
              <a:t>k</a:t>
            </a:r>
            <a:r>
              <a:rPr lang="en-US" altLang="en-US">
                <a:solidFill>
                  <a:schemeClr val="tx1"/>
                </a:solidFill>
              </a:rPr>
              <a:t> connections</a:t>
            </a:r>
          </a:p>
        </p:txBody>
      </p:sp>
      <p:pic>
        <p:nvPicPr>
          <p:cNvPr id="327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999160"/>
            <a:ext cx="184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2775" name="Group 5"/>
          <p:cNvGrpSpPr>
            <a:grpSpLocks/>
          </p:cNvGrpSpPr>
          <p:nvPr/>
        </p:nvGrpSpPr>
        <p:grpSpPr bwMode="auto">
          <a:xfrm>
            <a:off x="723900" y="3526210"/>
            <a:ext cx="11010900" cy="4673600"/>
            <a:chOff x="0" y="0"/>
            <a:chExt cx="6936" cy="2944"/>
          </a:xfrm>
        </p:grpSpPr>
        <p:pic>
          <p:nvPicPr>
            <p:cNvPr id="31750" name="Picture 6"/>
            <p:cNvPicPr>
              <a:picLocks noChangeAspect="1" noChangeArrowheads="1"/>
            </p:cNvPicPr>
            <p:nvPr/>
          </p:nvPicPr>
          <p:blipFill>
            <a:blip r:embed="rId3"/>
            <a:srcRect/>
            <a:stretch>
              <a:fillRect/>
            </a:stretch>
          </p:blipFill>
          <p:spPr bwMode="auto">
            <a:xfrm>
              <a:off x="296" y="487"/>
              <a:ext cx="2408" cy="145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51" name="Picture 7"/>
            <p:cNvPicPr>
              <a:picLocks noChangeAspect="1" noChangeArrowheads="1"/>
            </p:cNvPicPr>
            <p:nvPr/>
          </p:nvPicPr>
          <p:blipFill>
            <a:blip r:embed="rId4"/>
            <a:srcRect/>
            <a:stretch>
              <a:fillRect/>
            </a:stretch>
          </p:blipFill>
          <p:spPr bwMode="auto">
            <a:xfrm>
              <a:off x="4172" y="0"/>
              <a:ext cx="2456" cy="145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aphicFrame>
        <p:nvGraphicFramePr>
          <p:cNvPr id="31752" name="Group 8"/>
          <p:cNvGraphicFramePr>
            <a:graphicFrameLocks noGrp="1"/>
          </p:cNvGraphicFramePr>
          <p:nvPr>
            <p:extLst>
              <p:ext uri="{D42A27DB-BD31-4B8C-83A1-F6EECF244321}">
                <p14:modId xmlns:p14="http://schemas.microsoft.com/office/powerpoint/2010/main" val="3401556795"/>
              </p:ext>
            </p:extLst>
          </p:nvPr>
        </p:nvGraphicFramePr>
        <p:xfrm>
          <a:off x="723900" y="7031410"/>
          <a:ext cx="4800600" cy="1282700"/>
        </p:xfrm>
        <a:graphic>
          <a:graphicData uri="http://schemas.openxmlformats.org/drawingml/2006/table">
            <a:tbl>
              <a:tblPr/>
              <a:tblGrid>
                <a:gridCol w="800100"/>
                <a:gridCol w="800100"/>
                <a:gridCol w="800100"/>
                <a:gridCol w="800100"/>
                <a:gridCol w="800100"/>
                <a:gridCol w="800100"/>
              </a:tblGrid>
              <a:tr h="641350">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k</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4</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641350">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P(k)</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bl>
          </a:graphicData>
        </a:graphic>
      </p:graphicFrame>
      <p:graphicFrame>
        <p:nvGraphicFramePr>
          <p:cNvPr id="31797" name="Group 53"/>
          <p:cNvGraphicFramePr>
            <a:graphicFrameLocks noGrp="1"/>
          </p:cNvGraphicFramePr>
          <p:nvPr>
            <p:extLst>
              <p:ext uri="{D42A27DB-BD31-4B8C-83A1-F6EECF244321}">
                <p14:modId xmlns:p14="http://schemas.microsoft.com/office/powerpoint/2010/main" val="3538383621"/>
              </p:ext>
            </p:extLst>
          </p:nvPr>
        </p:nvGraphicFramePr>
        <p:xfrm>
          <a:off x="6934200" y="6574210"/>
          <a:ext cx="4800600" cy="1727201"/>
        </p:xfrm>
        <a:graphic>
          <a:graphicData uri="http://schemas.openxmlformats.org/drawingml/2006/table">
            <a:tbl>
              <a:tblPr/>
              <a:tblGrid>
                <a:gridCol w="1089025"/>
                <a:gridCol w="830263"/>
                <a:gridCol w="960437"/>
                <a:gridCol w="960438"/>
                <a:gridCol w="960437"/>
              </a:tblGrid>
              <a:tr h="574675">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k</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576263">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P(k</a:t>
                      </a:r>
                      <a:r>
                        <a:rPr kumimoji="0" lang="en-US" altLang="en-US" sz="2400" b="0" i="1" u="none" strike="noStrike" cap="none" normalizeH="0" baseline="-6000" smtClean="0">
                          <a:ln>
                            <a:noFill/>
                          </a:ln>
                          <a:solidFill>
                            <a:schemeClr val="tx1"/>
                          </a:solidFill>
                          <a:effectLst/>
                          <a:latin typeface="Gill Sans" charset="0"/>
                          <a:ea typeface="ヒラギノ角ゴ ProN W3" charset="-128"/>
                          <a:sym typeface="Gill Sans" charset="0"/>
                        </a:rPr>
                        <a:t>in</a:t>
                      </a: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5/7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576263">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P(k</a:t>
                      </a:r>
                      <a:r>
                        <a:rPr kumimoji="0" lang="en-US" altLang="en-US" sz="2400" b="0" i="1" u="none" strike="noStrike" cap="none" normalizeH="0" baseline="-6000" smtClean="0">
                          <a:ln>
                            <a:noFill/>
                          </a:ln>
                          <a:solidFill>
                            <a:schemeClr val="tx1"/>
                          </a:solidFill>
                          <a:effectLst/>
                          <a:latin typeface="Gill Sans" charset="0"/>
                          <a:ea typeface="ヒラギノ角ゴ ProN W3" charset="-128"/>
                          <a:sym typeface="Gill Sans" charset="0"/>
                        </a:rPr>
                        <a:t>out</a:t>
                      </a: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2/7</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3/7</a:t>
                      </a:r>
                    </a:p>
                  </a:txBody>
                  <a:tcPr marL="50800" marR="50800" marT="50800" marB="50800" anchor="ctr" horzOverflow="overflow">
                    <a:lnL>
                      <a:noFill/>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a:noFill/>
                    </a:lnT>
                    <a:lnB>
                      <a:noFill/>
                    </a:lnB>
                    <a:lnTlToBr>
                      <a:noFill/>
                    </a:lnTlToBr>
                    <a:lnBlToTr>
                      <a:noFill/>
                    </a:lnBlToTr>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165100" y="-19744"/>
            <a:ext cx="12674004" cy="900112"/>
          </a:xfrm>
        </p:spPr>
        <p:txBody>
          <a:bodyPr/>
          <a:lstStyle/>
          <a:p>
            <a:pPr eaLnBrk="1" hangingPunct="1"/>
            <a:r>
              <a:rPr lang="en-US" altLang="de-DE" dirty="0" smtClean="0">
                <a:latin typeface="Arial" charset="0"/>
                <a:ea typeface="ＭＳ Ｐゴシック" charset="-128"/>
                <a:cs typeface="Arial" charset="0"/>
              </a:rPr>
              <a:t>Graph Representation e.g. by adjacency matrix</a:t>
            </a:r>
          </a:p>
        </p:txBody>
      </p:sp>
      <p:sp>
        <p:nvSpPr>
          <p:cNvPr id="14340" name="Rectangle 2"/>
          <p:cNvSpPr>
            <a:spLocks/>
          </p:cNvSpPr>
          <p:nvPr/>
        </p:nvSpPr>
        <p:spPr bwMode="auto">
          <a:xfrm>
            <a:off x="595313" y="1204392"/>
            <a:ext cx="8021637"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840"/>
              </a:lnSpc>
              <a:defRPr/>
            </a:pPr>
            <a:r>
              <a:rPr lang="en-US" altLang="de-DE" b="1" dirty="0">
                <a:solidFill>
                  <a:schemeClr val="tx1"/>
                </a:solidFill>
                <a:latin typeface="+mn-lt"/>
              </a:rPr>
              <a:t>Adjacency matrix </a:t>
            </a:r>
            <a:r>
              <a:rPr lang="en-US" altLang="de-DE" dirty="0">
                <a:solidFill>
                  <a:schemeClr val="tx1"/>
                </a:solidFill>
                <a:latin typeface="+mn-lt"/>
              </a:rPr>
              <a:t>is a </a:t>
            </a:r>
            <a:r>
              <a:rPr lang="en-US" altLang="de-DE" i="1" dirty="0">
                <a:solidFill>
                  <a:schemeClr val="tx1"/>
                </a:solidFill>
                <a:latin typeface="+mn-lt"/>
              </a:rPr>
              <a:t>N</a:t>
            </a:r>
            <a:r>
              <a:rPr lang="en-US" altLang="de-DE" dirty="0">
                <a:solidFill>
                  <a:schemeClr val="tx1"/>
                </a:solidFill>
                <a:latin typeface="+mn-lt"/>
              </a:rPr>
              <a:t> x </a:t>
            </a:r>
            <a:r>
              <a:rPr lang="en-US" altLang="de-DE" i="1" dirty="0">
                <a:solidFill>
                  <a:schemeClr val="tx1"/>
                </a:solidFill>
                <a:latin typeface="+mn-lt"/>
              </a:rPr>
              <a:t>N</a:t>
            </a:r>
            <a:r>
              <a:rPr lang="en-US" altLang="de-DE" dirty="0">
                <a:solidFill>
                  <a:schemeClr val="tx1"/>
                </a:solidFill>
                <a:latin typeface="+mn-lt"/>
              </a:rPr>
              <a:t> matrix </a:t>
            </a:r>
          </a:p>
          <a:p>
            <a:pPr eaLnBrk="1" hangingPunct="1">
              <a:lnSpc>
                <a:spcPts val="3840"/>
              </a:lnSpc>
              <a:defRPr/>
            </a:pPr>
            <a:r>
              <a:rPr lang="en-US" altLang="de-DE" dirty="0">
                <a:solidFill>
                  <a:schemeClr val="tx1"/>
                </a:solidFill>
                <a:latin typeface="+mn-lt"/>
              </a:rPr>
              <a:t>with entries </a:t>
            </a:r>
            <a:r>
              <a:rPr lang="en-US" altLang="de-DE" i="1" dirty="0" err="1">
                <a:solidFill>
                  <a:schemeClr val="tx1"/>
                </a:solidFill>
                <a:latin typeface="+mn-lt"/>
              </a:rPr>
              <a:t>M</a:t>
            </a:r>
            <a:r>
              <a:rPr lang="en-US" altLang="de-DE" i="1" baseline="-6000" dirty="0" err="1">
                <a:solidFill>
                  <a:schemeClr val="tx1"/>
                </a:solidFill>
                <a:latin typeface="+mn-lt"/>
              </a:rPr>
              <a:t>uv</a:t>
            </a:r>
            <a:endParaRPr lang="en-US" altLang="de-DE" i="1" dirty="0">
              <a:solidFill>
                <a:schemeClr val="tx1"/>
              </a:solidFill>
              <a:latin typeface="+mn-lt"/>
            </a:endParaRPr>
          </a:p>
          <a:p>
            <a:pPr eaLnBrk="1" hangingPunct="1">
              <a:lnSpc>
                <a:spcPts val="3840"/>
              </a:lnSpc>
              <a:defRPr/>
            </a:pPr>
            <a:r>
              <a:rPr lang="en-US" altLang="de-DE" dirty="0">
                <a:solidFill>
                  <a:schemeClr val="tx1"/>
                </a:solidFill>
                <a:latin typeface="+mn-lt"/>
              </a:rPr>
              <a:t> </a:t>
            </a:r>
            <a:r>
              <a:rPr lang="en-US" altLang="de-DE" i="1" dirty="0" err="1">
                <a:solidFill>
                  <a:schemeClr val="tx1"/>
                </a:solidFill>
                <a:latin typeface="+mn-lt"/>
              </a:rPr>
              <a:t>M</a:t>
            </a:r>
            <a:r>
              <a:rPr lang="en-US" altLang="de-DE" i="1" baseline="-6000" dirty="0" err="1">
                <a:solidFill>
                  <a:schemeClr val="tx1"/>
                </a:solidFill>
                <a:latin typeface="+mn-lt"/>
              </a:rPr>
              <a:t>uv</a:t>
            </a:r>
            <a:r>
              <a:rPr lang="en-US" altLang="de-DE" dirty="0">
                <a:solidFill>
                  <a:schemeClr val="tx1"/>
                </a:solidFill>
                <a:latin typeface="+mn-lt"/>
              </a:rPr>
              <a:t> = weight when edge between </a:t>
            </a:r>
            <a:r>
              <a:rPr lang="en-US" altLang="de-DE" i="1" dirty="0">
                <a:solidFill>
                  <a:schemeClr val="tx1"/>
                </a:solidFill>
                <a:latin typeface="+mn-lt"/>
              </a:rPr>
              <a:t>u</a:t>
            </a:r>
            <a:r>
              <a:rPr lang="en-US" altLang="de-DE" dirty="0">
                <a:solidFill>
                  <a:schemeClr val="tx1"/>
                </a:solidFill>
                <a:latin typeface="+mn-lt"/>
              </a:rPr>
              <a:t> and </a:t>
            </a:r>
            <a:r>
              <a:rPr lang="en-US" altLang="de-DE" i="1" dirty="0">
                <a:solidFill>
                  <a:schemeClr val="tx1"/>
                </a:solidFill>
                <a:latin typeface="+mn-lt"/>
              </a:rPr>
              <a:t>v</a:t>
            </a:r>
            <a:r>
              <a:rPr lang="en-US" altLang="de-DE" dirty="0">
                <a:solidFill>
                  <a:schemeClr val="tx1"/>
                </a:solidFill>
                <a:latin typeface="+mn-lt"/>
              </a:rPr>
              <a:t> exists, </a:t>
            </a:r>
          </a:p>
          <a:p>
            <a:pPr eaLnBrk="1" hangingPunct="1">
              <a:lnSpc>
                <a:spcPts val="3840"/>
              </a:lnSpc>
              <a:defRPr/>
            </a:pPr>
            <a:r>
              <a:rPr lang="en-US" altLang="de-DE" dirty="0">
                <a:solidFill>
                  <a:schemeClr val="tx1"/>
                </a:solidFill>
                <a:latin typeface="+mn-lt"/>
              </a:rPr>
              <a:t>              0 otherwise</a:t>
            </a:r>
          </a:p>
        </p:txBody>
      </p:sp>
      <p:pic>
        <p:nvPicPr>
          <p:cNvPr id="2" name="Picture 3"/>
          <p:cNvPicPr>
            <a:picLocks noChangeAspect="1" noChangeArrowheads="1"/>
          </p:cNvPicPr>
          <p:nvPr/>
        </p:nvPicPr>
        <p:blipFill>
          <a:blip r:embed="rId2"/>
          <a:srcRect/>
          <a:stretch>
            <a:fillRect/>
          </a:stretch>
        </p:blipFill>
        <p:spPr bwMode="auto">
          <a:xfrm>
            <a:off x="8169275" y="1204392"/>
            <a:ext cx="3876675" cy="24638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3" name="Group 4"/>
          <p:cNvGraphicFramePr>
            <a:graphicFrameLocks noGrp="1"/>
          </p:cNvGraphicFramePr>
          <p:nvPr>
            <p:extLst>
              <p:ext uri="{D42A27DB-BD31-4B8C-83A1-F6EECF244321}">
                <p14:modId xmlns:p14="http://schemas.microsoft.com/office/powerpoint/2010/main" val="685429154"/>
              </p:ext>
            </p:extLst>
          </p:nvPr>
        </p:nvGraphicFramePr>
        <p:xfrm>
          <a:off x="8051800" y="4165080"/>
          <a:ext cx="4114800" cy="4000504"/>
        </p:xfrm>
        <a:graphic>
          <a:graphicData uri="http://schemas.openxmlformats.org/drawingml/2006/table">
            <a:tbl>
              <a:tblPr/>
              <a:tblGrid>
                <a:gridCol w="514350"/>
                <a:gridCol w="514350"/>
                <a:gridCol w="514350"/>
                <a:gridCol w="514350"/>
                <a:gridCol w="514350"/>
                <a:gridCol w="514350"/>
                <a:gridCol w="514350"/>
                <a:gridCol w="514350"/>
              </a:tblGrid>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endParaRPr kumimoji="0" lang="de-DE"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2</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3</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4</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5</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6</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7</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2</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3</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4</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5</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6</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7</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r>
            </a:tbl>
          </a:graphicData>
        </a:graphic>
      </p:graphicFrame>
      <p:sp>
        <p:nvSpPr>
          <p:cNvPr id="14409" name="Rectangle 213"/>
          <p:cNvSpPr>
            <a:spLocks/>
          </p:cNvSpPr>
          <p:nvPr/>
        </p:nvSpPr>
        <p:spPr bwMode="auto">
          <a:xfrm>
            <a:off x="595313" y="3549130"/>
            <a:ext cx="55943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dirty="0">
                <a:solidFill>
                  <a:schemeClr val="tx1"/>
                </a:solidFill>
                <a:latin typeface="+mn-lt"/>
                <a:sym typeface="Symbol" charset="2"/>
              </a:rPr>
              <a:t></a:t>
            </a:r>
            <a:r>
              <a:rPr lang="en-US" altLang="de-DE" dirty="0">
                <a:solidFill>
                  <a:schemeClr val="tx1"/>
                </a:solidFill>
                <a:latin typeface="+mn-lt"/>
              </a:rPr>
              <a:t> symmetric for undirected graphs</a:t>
            </a:r>
          </a:p>
        </p:txBody>
      </p:sp>
      <p:sp>
        <p:nvSpPr>
          <p:cNvPr id="14410" name="Rectangle 214"/>
          <p:cNvSpPr>
            <a:spLocks/>
          </p:cNvSpPr>
          <p:nvPr/>
        </p:nvSpPr>
        <p:spPr bwMode="auto">
          <a:xfrm>
            <a:off x="595313" y="4579417"/>
            <a:ext cx="698658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698"/>
              </a:lnSpc>
              <a:defRPr/>
            </a:pPr>
            <a:r>
              <a:rPr lang="en-US" altLang="de-DE" dirty="0">
                <a:solidFill>
                  <a:schemeClr val="tx1"/>
                </a:solidFill>
                <a:latin typeface="+mn-lt"/>
              </a:rPr>
              <a:t>+ fast </a:t>
            </a:r>
            <a:r>
              <a:rPr lang="en-US" altLang="de-DE" i="1" dirty="0">
                <a:solidFill>
                  <a:schemeClr val="tx1"/>
                </a:solidFill>
                <a:latin typeface="+mn-lt"/>
              </a:rPr>
              <a:t>O(1)</a:t>
            </a:r>
            <a:r>
              <a:rPr lang="en-US" altLang="de-DE" dirty="0">
                <a:solidFill>
                  <a:schemeClr val="tx1"/>
                </a:solidFill>
                <a:latin typeface="+mn-lt"/>
              </a:rPr>
              <a:t> lookup of edges</a:t>
            </a:r>
          </a:p>
          <a:p>
            <a:pPr eaLnBrk="1" hangingPunct="1">
              <a:lnSpc>
                <a:spcPts val="3698"/>
              </a:lnSpc>
              <a:defRPr/>
            </a:pPr>
            <a:r>
              <a:rPr lang="en-US" altLang="de-DE" dirty="0">
                <a:solidFill>
                  <a:schemeClr val="tx1"/>
                </a:solidFill>
                <a:latin typeface="+mn-lt"/>
              </a:rPr>
              <a:t>– large memory requirements</a:t>
            </a:r>
          </a:p>
          <a:p>
            <a:pPr eaLnBrk="1" hangingPunct="1">
              <a:lnSpc>
                <a:spcPts val="3698"/>
              </a:lnSpc>
              <a:defRPr/>
            </a:pPr>
            <a:r>
              <a:rPr lang="en-US" altLang="de-DE" dirty="0">
                <a:solidFill>
                  <a:schemeClr val="tx1"/>
                </a:solidFill>
                <a:latin typeface="+mn-lt"/>
              </a:rPr>
              <a:t>– adding or removing nodes is expensive </a:t>
            </a:r>
          </a:p>
        </p:txBody>
      </p:sp>
      <p:sp>
        <p:nvSpPr>
          <p:cNvPr id="33866" name="Rectangle 215"/>
          <p:cNvSpPr>
            <a:spLocks/>
          </p:cNvSpPr>
          <p:nvPr/>
        </p:nvSpPr>
        <p:spPr bwMode="auto">
          <a:xfrm>
            <a:off x="766763" y="6501880"/>
            <a:ext cx="5627687"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275"/>
              </a:lnSpc>
            </a:pPr>
            <a:r>
              <a:rPr lang="en-US" altLang="de-DE" sz="2400">
                <a:solidFill>
                  <a:schemeClr val="tx1"/>
                </a:solidFill>
              </a:rPr>
              <a:t>Note: very convenient in programming languages that support sparse multi-dimensional arrays</a:t>
            </a:r>
          </a:p>
          <a:p>
            <a:pPr eaLnBrk="1" hangingPunct="1">
              <a:lnSpc>
                <a:spcPts val="3275"/>
              </a:lnSpc>
            </a:pPr>
            <a:r>
              <a:rPr lang="en-US" altLang="de-DE" sz="2400">
                <a:solidFill>
                  <a:schemeClr val="tx1"/>
                </a:solidFill>
              </a:rPr>
              <a:t>=&gt; Perl</a:t>
            </a:r>
          </a:p>
        </p:txBody>
      </p:sp>
      <p:sp>
        <p:nvSpPr>
          <p:cNvPr id="4" name="Foliennummernplatzhalter 3"/>
          <p:cNvSpPr>
            <a:spLocks noGrp="1"/>
          </p:cNvSpPr>
          <p:nvPr>
            <p:ph type="sldNum" sz="quarter" idx="10"/>
          </p:nvPr>
        </p:nvSpPr>
        <p:spPr/>
        <p:txBody>
          <a:bodyPr/>
          <a:lstStyle/>
          <a:p>
            <a:pPr>
              <a:defRPr/>
            </a:pPr>
            <a:fld id="{903BAB65-84D5-42EC-9EAC-29530E90D4D7}" type="slidenum">
              <a:rPr lang="en-US" altLang="en-US" smtClean="0"/>
              <a:pPr>
                <a:defRPr/>
              </a:pPr>
              <a:t>22</a:t>
            </a:fld>
            <a:endParaRPr lang="en-US"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982663" y="-17463"/>
            <a:ext cx="11136312" cy="900113"/>
          </a:xfrm>
        </p:spPr>
        <p:txBody>
          <a:bodyPr/>
          <a:lstStyle/>
          <a:p>
            <a:pPr eaLnBrk="1" hangingPunct="1"/>
            <a:r>
              <a:rPr lang="en-US" altLang="de-DE" smtClean="0">
                <a:latin typeface="Arial" charset="0"/>
                <a:ea typeface="ＭＳ Ｐゴシック" charset="-128"/>
                <a:cs typeface="Arial" charset="0"/>
              </a:rPr>
              <a:t>Measures and Metrics</a:t>
            </a:r>
          </a:p>
        </p:txBody>
      </p:sp>
      <p:sp>
        <p:nvSpPr>
          <p:cNvPr id="32772" name="Rectangle 2"/>
          <p:cNvSpPr>
            <a:spLocks/>
          </p:cNvSpPr>
          <p:nvPr/>
        </p:nvSpPr>
        <p:spPr bwMode="auto">
          <a:xfrm>
            <a:off x="255588" y="1041400"/>
            <a:ext cx="1250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3400" dirty="0">
                <a:solidFill>
                  <a:schemeClr val="tx1"/>
                </a:solidFill>
                <a:latin typeface="+mn-lt"/>
              </a:rPr>
              <a:t>“ Which are the most important or central vertices in a network? “</a:t>
            </a:r>
          </a:p>
        </p:txBody>
      </p:sp>
      <p:pic>
        <p:nvPicPr>
          <p:cNvPr id="34823" name="Picture 2" descr="http://upload.wikimedia.org/wikipedia/commons/thumb/1/14/Centrality.svg/300px-Centrality.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1887538"/>
            <a:ext cx="338137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665163" y="1887538"/>
            <a:ext cx="3279775" cy="4286250"/>
          </a:xfrm>
          <a:prstGeom prst="rect">
            <a:avLst/>
          </a:prstGeom>
        </p:spPr>
        <p:txBody>
          <a:bodyPr lIns="130046" tIns="65023" rIns="130046" bIns="65023">
            <a:spAutoFit/>
          </a:bodyPr>
          <a:lstStyle/>
          <a:p>
            <a:pPr>
              <a:lnSpc>
                <a:spcPts val="3556"/>
              </a:lnSpc>
              <a:defRPr/>
            </a:pPr>
            <a:r>
              <a:rPr lang="en-US" dirty="0"/>
              <a:t>Examples of </a:t>
            </a:r>
          </a:p>
          <a:p>
            <a:pPr marL="487672" indent="-487672">
              <a:lnSpc>
                <a:spcPts val="3556"/>
              </a:lnSpc>
              <a:buFontTx/>
              <a:buAutoNum type="alphaUcParenR"/>
              <a:defRPr/>
            </a:pPr>
            <a:r>
              <a:rPr lang="en-US" dirty="0"/>
              <a:t>Degree</a:t>
            </a:r>
          </a:p>
          <a:p>
            <a:pPr>
              <a:lnSpc>
                <a:spcPts val="3556"/>
              </a:lnSpc>
              <a:defRPr/>
            </a:pPr>
            <a:r>
              <a:rPr lang="en-US" dirty="0"/>
              <a:t>centrality, </a:t>
            </a:r>
          </a:p>
          <a:p>
            <a:pPr>
              <a:lnSpc>
                <a:spcPts val="3556"/>
              </a:lnSpc>
              <a:defRPr/>
            </a:pPr>
            <a:endParaRPr lang="en-US" dirty="0"/>
          </a:p>
          <a:p>
            <a:pPr>
              <a:lnSpc>
                <a:spcPts val="3556"/>
              </a:lnSpc>
              <a:defRPr/>
            </a:pPr>
            <a:r>
              <a:rPr lang="en-US" dirty="0"/>
              <a:t>C) Betweenness centrality, </a:t>
            </a:r>
          </a:p>
          <a:p>
            <a:pPr>
              <a:lnSpc>
                <a:spcPts val="3556"/>
              </a:lnSpc>
              <a:defRPr/>
            </a:pPr>
            <a:endParaRPr lang="en-US" dirty="0"/>
          </a:p>
          <a:p>
            <a:pPr>
              <a:lnSpc>
                <a:spcPts val="3556"/>
              </a:lnSpc>
              <a:defRPr/>
            </a:pPr>
            <a:endParaRPr lang="en-US" dirty="0"/>
          </a:p>
          <a:p>
            <a:pPr>
              <a:lnSpc>
                <a:spcPts val="3556"/>
              </a:lnSpc>
              <a:defRPr/>
            </a:pPr>
            <a:r>
              <a:rPr lang="en-US" dirty="0"/>
              <a:t>E) Katz centrality,</a:t>
            </a:r>
            <a:endParaRPr lang="de-DE" dirty="0"/>
          </a:p>
        </p:txBody>
      </p:sp>
      <p:sp>
        <p:nvSpPr>
          <p:cNvPr id="34825" name="Rechteck 8"/>
          <p:cNvSpPr>
            <a:spLocks noChangeArrowheads="1"/>
          </p:cNvSpPr>
          <p:nvPr/>
        </p:nvSpPr>
        <p:spPr bwMode="auto">
          <a:xfrm>
            <a:off x="7326313" y="1862138"/>
            <a:ext cx="4432671" cy="56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dirty="0"/>
              <a:t> </a:t>
            </a:r>
          </a:p>
          <a:p>
            <a:pPr eaLnBrk="1" hangingPunct="1">
              <a:lnSpc>
                <a:spcPts val="3550"/>
              </a:lnSpc>
            </a:pPr>
            <a:r>
              <a:rPr lang="en-US" altLang="en-US" dirty="0"/>
              <a:t>B) Closeness centrality, </a:t>
            </a:r>
          </a:p>
          <a:p>
            <a:pPr eaLnBrk="1" hangingPunct="1">
              <a:lnSpc>
                <a:spcPts val="3550"/>
              </a:lnSpc>
            </a:pPr>
            <a:endParaRPr lang="de-DE" altLang="en-US" dirty="0" smtClean="0"/>
          </a:p>
          <a:p>
            <a:pPr eaLnBrk="1" hangingPunct="1">
              <a:lnSpc>
                <a:spcPts val="3550"/>
              </a:lnSpc>
            </a:pPr>
            <a:endParaRPr lang="en-US" altLang="en-US" dirty="0"/>
          </a:p>
          <a:p>
            <a:pPr eaLnBrk="1" hangingPunct="1">
              <a:lnSpc>
                <a:spcPts val="3550"/>
              </a:lnSpc>
            </a:pPr>
            <a:r>
              <a:rPr lang="en-US" altLang="en-US" dirty="0"/>
              <a:t>D) Eigenvector centrality, </a:t>
            </a:r>
          </a:p>
          <a:p>
            <a:pPr eaLnBrk="1" hangingPunct="1">
              <a:lnSpc>
                <a:spcPts val="3550"/>
              </a:lnSpc>
            </a:pPr>
            <a:endParaRPr lang="en-US" altLang="en-US" dirty="0"/>
          </a:p>
          <a:p>
            <a:pPr eaLnBrk="1" hangingPunct="1">
              <a:lnSpc>
                <a:spcPts val="3550"/>
              </a:lnSpc>
            </a:pPr>
            <a:endParaRPr lang="de-DE" altLang="en-US" dirty="0" smtClean="0"/>
          </a:p>
          <a:p>
            <a:pPr eaLnBrk="1" hangingPunct="1">
              <a:lnSpc>
                <a:spcPts val="3550"/>
              </a:lnSpc>
            </a:pPr>
            <a:endParaRPr lang="en-US" altLang="en-US" dirty="0"/>
          </a:p>
          <a:p>
            <a:pPr eaLnBrk="1" hangingPunct="1">
              <a:lnSpc>
                <a:spcPts val="3550"/>
              </a:lnSpc>
            </a:pPr>
            <a:r>
              <a:rPr lang="en-US" altLang="en-US" dirty="0"/>
              <a:t>F) Alpha centrality of the same graph.</a:t>
            </a:r>
          </a:p>
          <a:p>
            <a:pPr eaLnBrk="1" hangingPunct="1">
              <a:lnSpc>
                <a:spcPts val="3550"/>
              </a:lnSpc>
            </a:pPr>
            <a:endParaRPr lang="en-US" altLang="en-US" dirty="0"/>
          </a:p>
          <a:p>
            <a:pPr eaLnBrk="1" hangingPunct="1">
              <a:lnSpc>
                <a:spcPts val="3550"/>
              </a:lnSpc>
            </a:pPr>
            <a:r>
              <a:rPr lang="en-US" altLang="en-US" sz="2000" dirty="0"/>
              <a:t>www.wikipedia.org</a:t>
            </a:r>
            <a:endParaRPr lang="de-DE" altLang="en-US" sz="2000" dirty="0"/>
          </a:p>
        </p:txBody>
      </p:sp>
      <p:sp>
        <p:nvSpPr>
          <p:cNvPr id="34826" name="Rechteck 2"/>
          <p:cNvSpPr>
            <a:spLocks noChangeArrowheads="1"/>
          </p:cNvSpPr>
          <p:nvPr/>
        </p:nvSpPr>
        <p:spPr bwMode="auto">
          <a:xfrm>
            <a:off x="5635625" y="5286375"/>
            <a:ext cx="263525" cy="5318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30046" tIns="65023" rIns="130046" bIns="65023">
            <a:spAutoFit/>
          </a:bodyPr>
          <a:lstStyle>
            <a:lvl1pPr defTabSz="1300163" eaLnBrk="0" hangingPunct="0">
              <a:defRPr sz="2800">
                <a:solidFill>
                  <a:srgbClr val="000000"/>
                </a:solidFill>
                <a:latin typeface="Gill Sans" charset="0"/>
                <a:ea typeface="ヒラギノ角ゴ ProN W3" charset="-128"/>
                <a:sym typeface="Gill Sans" charset="0"/>
              </a:defRPr>
            </a:lvl1pPr>
            <a:lvl2pPr marL="742950" indent="-285750" defTabSz="1300163" eaLnBrk="0" hangingPunct="0">
              <a:defRPr sz="2800">
                <a:solidFill>
                  <a:srgbClr val="000000"/>
                </a:solidFill>
                <a:latin typeface="Gill Sans" charset="0"/>
                <a:ea typeface="ヒラギノ角ゴ ProN W3" charset="-128"/>
                <a:sym typeface="Gill Sans" charset="0"/>
              </a:defRPr>
            </a:lvl2pPr>
            <a:lvl3pPr marL="1143000" indent="-228600" defTabSz="1300163" eaLnBrk="0" hangingPunct="0">
              <a:defRPr sz="2800">
                <a:solidFill>
                  <a:srgbClr val="000000"/>
                </a:solidFill>
                <a:latin typeface="Gill Sans" charset="0"/>
                <a:ea typeface="ヒラギノ角ゴ ProN W3" charset="-128"/>
                <a:sym typeface="Gill Sans" charset="0"/>
              </a:defRPr>
            </a:lvl3pPr>
            <a:lvl4pPr marL="1600200" indent="-228600" defTabSz="1300163" eaLnBrk="0" hangingPunct="0">
              <a:defRPr sz="2800">
                <a:solidFill>
                  <a:srgbClr val="000000"/>
                </a:solidFill>
                <a:latin typeface="Gill Sans" charset="0"/>
                <a:ea typeface="ヒラギノ角ゴ ProN W3" charset="-128"/>
                <a:sym typeface="Gill Sans" charset="0"/>
              </a:defRPr>
            </a:lvl4pPr>
            <a:lvl5pPr marL="2057400" indent="-228600" defTabSz="1300163" eaLnBrk="0" hangingPunct="0">
              <a:defRPr sz="2800">
                <a:solidFill>
                  <a:srgbClr val="000000"/>
                </a:solidFill>
                <a:latin typeface="Gill Sans" charset="0"/>
                <a:ea typeface="ヒラギノ角ゴ ProN W3" charset="-128"/>
                <a:sym typeface="Gill Sans" charset="0"/>
              </a:defRPr>
            </a:lvl5pPr>
            <a:lvl6pPr marL="2514600" indent="-228600" defTabSz="1300163"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defTabSz="1300163"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defTabSz="1300163"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defTabSz="1300163"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00000"/>
              </a:lnSpc>
            </a:pPr>
            <a:endParaRPr lang="de-DE" altLang="en-US" sz="2600">
              <a:solidFill>
                <a:schemeClr val="tx1"/>
              </a:solidFill>
              <a:latin typeface="Arial" charset="0"/>
            </a:endParaRPr>
          </a:p>
        </p:txBody>
      </p:sp>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23</a:t>
            </a:fld>
            <a:endParaRPr lang="en-US" altLang="en-US"/>
          </a:p>
        </p:txBody>
      </p:sp>
      <p:pic>
        <p:nvPicPr>
          <p:cNvPr id="9" name="Picture 9" descr="Cover for &#10;Network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824" y="6895420"/>
            <a:ext cx="1476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2902000" y="7397080"/>
            <a:ext cx="8748485" cy="1643527"/>
          </a:xfrm>
          <a:prstGeom prst="rect">
            <a:avLst/>
          </a:prstGeom>
          <a:noFill/>
        </p:spPr>
        <p:txBody>
          <a:bodyPr wrap="none" rtlCol="0">
            <a:spAutoFit/>
          </a:bodyPr>
          <a:lstStyle/>
          <a:p>
            <a:pPr eaLnBrk="1" hangingPunct="1">
              <a:lnSpc>
                <a:spcPct val="120000"/>
              </a:lnSpc>
              <a:defRPr/>
            </a:pPr>
            <a:r>
              <a:rPr lang="de-DE" altLang="de-DE" dirty="0" err="1"/>
              <a:t>book</a:t>
            </a:r>
            <a:r>
              <a:rPr lang="de-DE" altLang="de-DE" dirty="0"/>
              <a:t> </a:t>
            </a:r>
            <a:r>
              <a:rPr lang="de-DE" altLang="de-DE" dirty="0" err="1"/>
              <a:t>by</a:t>
            </a:r>
            <a:r>
              <a:rPr lang="de-DE" altLang="de-DE" dirty="0"/>
              <a:t> Mark Newman / Oxford </a:t>
            </a:r>
            <a:r>
              <a:rPr lang="de-DE" altLang="de-DE" dirty="0" err="1"/>
              <a:t>Univ</a:t>
            </a:r>
            <a:r>
              <a:rPr lang="de-DE" altLang="de-DE" dirty="0"/>
              <a:t> </a:t>
            </a:r>
            <a:r>
              <a:rPr lang="de-DE" altLang="de-DE" dirty="0" smtClean="0"/>
              <a:t>Press</a:t>
            </a:r>
            <a:endParaRPr lang="de-DE" altLang="de-DE" dirty="0"/>
          </a:p>
          <a:p>
            <a:pPr marL="285750" indent="-285750" eaLnBrk="1" hangingPunct="1">
              <a:lnSpc>
                <a:spcPct val="120000"/>
              </a:lnSpc>
              <a:buFontTx/>
              <a:buChar char="-"/>
              <a:defRPr/>
            </a:pPr>
            <a:r>
              <a:rPr lang="de-DE" altLang="de-DE" dirty="0"/>
              <a:t>Chapter 7: </a:t>
            </a:r>
            <a:r>
              <a:rPr lang="de-DE" altLang="de-DE" dirty="0" err="1"/>
              <a:t>measures</a:t>
            </a:r>
            <a:r>
              <a:rPr lang="de-DE" altLang="de-DE" dirty="0"/>
              <a:t> </a:t>
            </a:r>
            <a:r>
              <a:rPr lang="de-DE" altLang="de-DE" dirty="0" err="1"/>
              <a:t>and</a:t>
            </a:r>
            <a:r>
              <a:rPr lang="de-DE" altLang="de-DE" dirty="0"/>
              <a:t> </a:t>
            </a:r>
            <a:r>
              <a:rPr lang="de-DE" altLang="de-DE" dirty="0" err="1"/>
              <a:t>metrics</a:t>
            </a:r>
            <a:endParaRPr lang="de-DE" altLang="de-DE" dirty="0"/>
          </a:p>
          <a:p>
            <a:pPr marL="285750" indent="-285750" eaLnBrk="1" hangingPunct="1">
              <a:lnSpc>
                <a:spcPct val="120000"/>
              </a:lnSpc>
              <a:buFontTx/>
              <a:buChar char="-"/>
              <a:defRPr/>
            </a:pPr>
            <a:r>
              <a:rPr lang="de-DE" altLang="de-DE" dirty="0"/>
              <a:t>Chapter 11: </a:t>
            </a:r>
            <a:r>
              <a:rPr lang="de-DE" altLang="de-DE" dirty="0" err="1"/>
              <a:t>matrix</a:t>
            </a:r>
            <a:r>
              <a:rPr lang="de-DE" altLang="de-DE" dirty="0"/>
              <a:t> </a:t>
            </a:r>
            <a:r>
              <a:rPr lang="de-DE" altLang="de-DE" dirty="0" err="1"/>
              <a:t>algorithms</a:t>
            </a:r>
            <a:r>
              <a:rPr lang="de-DE" altLang="de-DE" dirty="0"/>
              <a:t> </a:t>
            </a:r>
            <a:r>
              <a:rPr lang="de-DE" altLang="de-DE" dirty="0" err="1"/>
              <a:t>and</a:t>
            </a:r>
            <a:r>
              <a:rPr lang="de-DE" altLang="de-DE" dirty="0"/>
              <a:t> </a:t>
            </a:r>
            <a:r>
              <a:rPr lang="de-DE" altLang="de-DE" dirty="0" err="1"/>
              <a:t>graph</a:t>
            </a:r>
            <a:r>
              <a:rPr lang="de-DE" altLang="de-DE" dirty="0"/>
              <a:t> </a:t>
            </a:r>
            <a:r>
              <a:rPr lang="de-DE" altLang="de-DE" dirty="0" err="1" smtClean="0"/>
              <a:t>partitioning</a:t>
            </a:r>
            <a:endParaRPr lang="de-DE" altLang="de-DE"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982663" y="-17463"/>
            <a:ext cx="11136312" cy="900113"/>
          </a:xfrm>
        </p:spPr>
        <p:txBody>
          <a:bodyPr/>
          <a:lstStyle/>
          <a:p>
            <a:pPr eaLnBrk="1" hangingPunct="1"/>
            <a:r>
              <a:rPr lang="en-US" altLang="de-DE" smtClean="0">
                <a:latin typeface="Arial" charset="0"/>
                <a:ea typeface="ＭＳ Ｐゴシック" charset="-128"/>
                <a:cs typeface="Arial" charset="0"/>
              </a:rPr>
              <a:t>Degree centrality</a:t>
            </a:r>
          </a:p>
        </p:txBody>
      </p:sp>
      <p:sp>
        <p:nvSpPr>
          <p:cNvPr id="32772" name="Rectangle 2"/>
          <p:cNvSpPr>
            <a:spLocks/>
          </p:cNvSpPr>
          <p:nvPr/>
        </p:nvSpPr>
        <p:spPr bwMode="auto">
          <a:xfrm>
            <a:off x="255588" y="984250"/>
            <a:ext cx="123920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Perhaps the simplest centrality measure in a network is the </a:t>
            </a:r>
          </a:p>
          <a:p>
            <a:pPr eaLnBrk="1" hangingPunct="1">
              <a:lnSpc>
                <a:spcPts val="3556"/>
              </a:lnSpc>
              <a:defRPr/>
            </a:pPr>
            <a:r>
              <a:rPr lang="en-US" altLang="de-DE" sz="2600" b="1" dirty="0">
                <a:solidFill>
                  <a:schemeClr val="tx1"/>
                </a:solidFill>
                <a:latin typeface="+mn-lt"/>
              </a:rPr>
              <a:t>degree centrality </a:t>
            </a:r>
            <a:r>
              <a:rPr lang="en-US" altLang="de-DE" sz="2600" dirty="0">
                <a:solidFill>
                  <a:schemeClr val="tx1"/>
                </a:solidFill>
                <a:latin typeface="+mn-lt"/>
              </a:rPr>
              <a:t>that is simply equal to the </a:t>
            </a:r>
            <a:r>
              <a:rPr lang="en-US" altLang="de-DE" sz="2600" b="1" dirty="0">
                <a:solidFill>
                  <a:schemeClr val="tx1"/>
                </a:solidFill>
                <a:latin typeface="+mn-lt"/>
              </a:rPr>
              <a:t>degree</a:t>
            </a:r>
            <a:r>
              <a:rPr lang="en-US" altLang="de-DE" sz="2600" dirty="0">
                <a:solidFill>
                  <a:schemeClr val="tx1"/>
                </a:solidFill>
                <a:latin typeface="+mn-lt"/>
              </a:rPr>
              <a:t> of each vertex.</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E.g. in a </a:t>
            </a:r>
            <a:r>
              <a:rPr lang="en-US" altLang="de-DE" sz="2600" b="1" dirty="0">
                <a:solidFill>
                  <a:schemeClr val="tx1"/>
                </a:solidFill>
                <a:latin typeface="+mn-lt"/>
              </a:rPr>
              <a:t>social network</a:t>
            </a:r>
            <a:r>
              <a:rPr lang="en-US" altLang="de-DE" sz="2600" dirty="0">
                <a:solidFill>
                  <a:schemeClr val="tx1"/>
                </a:solidFill>
                <a:latin typeface="+mn-lt"/>
              </a:rPr>
              <a:t>, individuals that have many connections </a:t>
            </a:r>
          </a:p>
          <a:p>
            <a:pPr eaLnBrk="1" hangingPunct="1">
              <a:lnSpc>
                <a:spcPts val="3556"/>
              </a:lnSpc>
              <a:defRPr/>
            </a:pPr>
            <a:r>
              <a:rPr lang="en-US" altLang="de-DE" sz="2600" dirty="0">
                <a:solidFill>
                  <a:schemeClr val="tx1"/>
                </a:solidFill>
                <a:latin typeface="+mn-lt"/>
              </a:rPr>
              <a:t>to others might have </a:t>
            </a:r>
          </a:p>
          <a:p>
            <a:pPr marL="406394" indent="-406394" eaLnBrk="1" hangingPunct="1">
              <a:lnSpc>
                <a:spcPts val="3556"/>
              </a:lnSpc>
              <a:buFontTx/>
              <a:buChar char="-"/>
              <a:defRPr/>
            </a:pPr>
            <a:r>
              <a:rPr lang="en-US" altLang="de-DE" sz="2600" dirty="0">
                <a:solidFill>
                  <a:schemeClr val="tx1"/>
                </a:solidFill>
                <a:latin typeface="+mn-lt"/>
              </a:rPr>
              <a:t>more </a:t>
            </a:r>
            <a:r>
              <a:rPr lang="en-US" altLang="de-DE" sz="2600" b="1" dirty="0">
                <a:solidFill>
                  <a:schemeClr val="tx1"/>
                </a:solidFill>
                <a:latin typeface="+mn-lt"/>
              </a:rPr>
              <a:t>influence</a:t>
            </a:r>
            <a:r>
              <a:rPr lang="en-US" altLang="de-DE" sz="2600" dirty="0">
                <a:solidFill>
                  <a:schemeClr val="tx1"/>
                </a:solidFill>
                <a:latin typeface="+mn-lt"/>
              </a:rPr>
              <a:t>, </a:t>
            </a:r>
          </a:p>
          <a:p>
            <a:pPr marL="406394" indent="-406394" eaLnBrk="1" hangingPunct="1">
              <a:lnSpc>
                <a:spcPts val="3556"/>
              </a:lnSpc>
              <a:buFontTx/>
              <a:buChar char="-"/>
              <a:defRPr/>
            </a:pPr>
            <a:r>
              <a:rPr lang="en-US" altLang="de-DE" sz="2600" dirty="0">
                <a:solidFill>
                  <a:schemeClr val="tx1"/>
                </a:solidFill>
                <a:latin typeface="+mn-lt"/>
              </a:rPr>
              <a:t>more </a:t>
            </a:r>
            <a:r>
              <a:rPr lang="en-US" altLang="de-DE" sz="2600" b="1" dirty="0">
                <a:solidFill>
                  <a:schemeClr val="tx1"/>
                </a:solidFill>
                <a:latin typeface="+mn-lt"/>
              </a:rPr>
              <a:t>access to information</a:t>
            </a:r>
            <a:r>
              <a:rPr lang="en-US" altLang="de-DE" sz="2600" dirty="0">
                <a:solidFill>
                  <a:schemeClr val="tx1"/>
                </a:solidFill>
                <a:latin typeface="+mn-lt"/>
              </a:rPr>
              <a:t>, </a:t>
            </a:r>
          </a:p>
          <a:p>
            <a:pPr marL="406394" indent="-406394" eaLnBrk="1" hangingPunct="1">
              <a:lnSpc>
                <a:spcPts val="3556"/>
              </a:lnSpc>
              <a:buFontTx/>
              <a:buChar char="-"/>
              <a:defRPr/>
            </a:pPr>
            <a:r>
              <a:rPr lang="en-US" altLang="de-DE" sz="2600" dirty="0">
                <a:solidFill>
                  <a:schemeClr val="tx1"/>
                </a:solidFill>
                <a:latin typeface="+mn-lt"/>
              </a:rPr>
              <a:t>or more </a:t>
            </a:r>
            <a:r>
              <a:rPr lang="en-US" altLang="de-DE" sz="2600" b="1" dirty="0">
                <a:solidFill>
                  <a:schemeClr val="tx1"/>
                </a:solidFill>
                <a:latin typeface="+mn-lt"/>
              </a:rPr>
              <a:t>prestige</a:t>
            </a:r>
            <a:r>
              <a:rPr lang="en-US" altLang="de-DE" sz="2600" dirty="0">
                <a:solidFill>
                  <a:schemeClr val="tx1"/>
                </a:solidFill>
                <a:latin typeface="+mn-lt"/>
              </a:rPr>
              <a:t> than those individuals who have fewer connections</a:t>
            </a:r>
            <a:r>
              <a:rPr lang="en-US" altLang="de-DE" sz="2600" dirty="0" smtClean="0">
                <a:solidFill>
                  <a:schemeClr val="tx1"/>
                </a:solidFill>
                <a:latin typeface="+mn-lt"/>
              </a:rPr>
              <a:t>.</a:t>
            </a:r>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A natural extension of the simple degree centrality is </a:t>
            </a:r>
            <a:r>
              <a:rPr lang="en-US" altLang="de-DE" sz="2600" b="1" dirty="0">
                <a:solidFill>
                  <a:schemeClr val="tx1"/>
                </a:solidFill>
                <a:latin typeface="+mn-lt"/>
              </a:rPr>
              <a:t>eigenvector centrality</a:t>
            </a:r>
            <a:r>
              <a:rPr lang="en-US" altLang="de-DE" sz="2600" dirty="0">
                <a:solidFill>
                  <a:schemeClr val="tx1"/>
                </a:solidFill>
                <a:latin typeface="+mn-lt"/>
              </a:rPr>
              <a:t>.</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24</a:t>
            </a:fld>
            <a:endParaRPr lang="en-US" altLang="en-US"/>
          </a:p>
        </p:txBody>
      </p:sp>
      <p:sp>
        <p:nvSpPr>
          <p:cNvPr id="3" name="AutoShape 2" descr="Bildergebnis für facebook"/>
          <p:cNvSpPr>
            <a:spLocks noChangeAspect="1" noChangeArrowheads="1"/>
          </p:cNvSpPr>
          <p:nvPr/>
        </p:nvSpPr>
        <p:spPr bwMode="auto">
          <a:xfrm>
            <a:off x="0" y="-136525"/>
            <a:ext cx="876300"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ldergebnis für facebook"/>
          <p:cNvSpPr>
            <a:spLocks noChangeAspect="1" noChangeArrowheads="1"/>
          </p:cNvSpPr>
          <p:nvPr/>
        </p:nvSpPr>
        <p:spPr bwMode="auto">
          <a:xfrm>
            <a:off x="152400" y="15875"/>
            <a:ext cx="876300"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840" y="2356520"/>
            <a:ext cx="1438275" cy="1438275"/>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Towards Eigenvector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4" y="984392"/>
                <a:ext cx="11709937" cy="738663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Let us start by defining the </a:t>
                </a:r>
                <a:r>
                  <a:rPr lang="en-US" altLang="de-DE" sz="2600" b="1" dirty="0">
                    <a:solidFill>
                      <a:schemeClr val="tx1"/>
                    </a:solidFill>
                    <a:latin typeface="+mn-lt"/>
                  </a:rPr>
                  <a:t>centrality</a:t>
                </a:r>
                <a:r>
                  <a:rPr lang="en-US" altLang="de-DE" sz="2600" dirty="0">
                    <a:solidFill>
                      <a:schemeClr val="tx1"/>
                    </a:solidFill>
                    <a:latin typeface="+mn-lt"/>
                  </a:rPr>
                  <a:t> of vertex </a:t>
                </a:r>
                <a:r>
                  <a:rPr lang="en-US" altLang="de-DE" sz="2600" i="1" dirty="0">
                    <a:solidFill>
                      <a:schemeClr val="tx1"/>
                    </a:solidFill>
                    <a:latin typeface="+mn-lt"/>
                  </a:rPr>
                  <a:t>x</a:t>
                </a:r>
                <a:r>
                  <a:rPr lang="en-US" altLang="de-DE" sz="2600" i="1" baseline="-25000" dirty="0">
                    <a:solidFill>
                      <a:schemeClr val="tx1"/>
                    </a:solidFill>
                    <a:latin typeface="+mn-lt"/>
                  </a:rPr>
                  <a:t>i</a:t>
                </a:r>
                <a:r>
                  <a:rPr lang="en-US" altLang="de-DE" sz="2600" dirty="0">
                    <a:solidFill>
                      <a:schemeClr val="tx1"/>
                    </a:solidFill>
                    <a:latin typeface="+mn-lt"/>
                  </a:rPr>
                  <a:t>  as the sum of the centralities </a:t>
                </a:r>
              </a:p>
              <a:p>
                <a:pPr eaLnBrk="1" hangingPunct="1">
                  <a:lnSpc>
                    <a:spcPts val="3556"/>
                  </a:lnSpc>
                  <a:defRPr/>
                </a:pPr>
                <a:r>
                  <a:rPr lang="en-US" altLang="de-DE" sz="2600" dirty="0">
                    <a:solidFill>
                      <a:schemeClr val="tx1"/>
                    </a:solidFill>
                    <a:latin typeface="+mn-lt"/>
                  </a:rPr>
                  <a:t>of all its neighbors: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14:m>
                  <m:oMathPara xmlns:m="http://schemas.openxmlformats.org/officeDocument/2006/math">
                    <m:oMathParaPr>
                      <m:jc m:val="centerGroup"/>
                    </m:oMathParaPr>
                    <m:oMath xmlns:m="http://schemas.openxmlformats.org/officeDocument/2006/math">
                      <m:sSup>
                        <m:sSupPr>
                          <m:ctrlPr>
                            <a:rPr lang="en-US" altLang="de-DE" sz="2600" i="1">
                              <a:solidFill>
                                <a:schemeClr val="tx1"/>
                              </a:solidFill>
                              <a:latin typeface="Cambria Math"/>
                            </a:rPr>
                          </m:ctrlPr>
                        </m:sSupPr>
                        <m:e>
                          <m:sSub>
                            <m:sSubPr>
                              <m:ctrlPr>
                                <a:rPr lang="en-US" altLang="de-DE" sz="2600" i="1">
                                  <a:solidFill>
                                    <a:schemeClr val="tx1"/>
                                  </a:solidFill>
                                  <a:latin typeface="Cambria Math"/>
                                </a:rPr>
                              </m:ctrlPr>
                            </m:sSubPr>
                            <m:e>
                              <m:r>
                                <a:rPr lang="de-DE" altLang="de-DE" sz="2600" i="1">
                                  <a:solidFill>
                                    <a:schemeClr val="tx1"/>
                                  </a:solidFill>
                                  <a:latin typeface="Cambria Math"/>
                                </a:rPr>
                                <m:t>𝑥</m:t>
                              </m:r>
                            </m:e>
                            <m:sub>
                              <m:r>
                                <a:rPr lang="de-DE" altLang="de-DE" sz="2600" i="1">
                                  <a:solidFill>
                                    <a:schemeClr val="tx1"/>
                                  </a:solidFill>
                                  <a:latin typeface="Cambria Math"/>
                                </a:rPr>
                                <m:t>𝑖</m:t>
                              </m:r>
                            </m:sub>
                          </m:sSub>
                        </m:e>
                        <m:sup>
                          <m:r>
                            <a:rPr lang="de-DE" altLang="de-DE" sz="2600" i="1">
                              <a:solidFill>
                                <a:schemeClr val="tx1"/>
                              </a:solidFill>
                              <a:latin typeface="Cambria Math"/>
                            </a:rPr>
                            <m:t>′</m:t>
                          </m:r>
                        </m:sup>
                      </m:sSup>
                      <m:r>
                        <a:rPr lang="en-US" altLang="de-DE" sz="2600" i="1">
                          <a:solidFill>
                            <a:schemeClr val="tx1"/>
                          </a:solidFill>
                          <a:latin typeface="Cambria Math"/>
                          <a:ea typeface="Cambria Math"/>
                        </a:rPr>
                        <m:t>=</m:t>
                      </m:r>
                      <m:nary>
                        <m:naryPr>
                          <m:chr m:val="∑"/>
                          <m:supHide m:val="on"/>
                          <m:ctrlPr>
                            <a:rPr lang="en-US" altLang="de-DE" sz="2600" i="1">
                              <a:solidFill>
                                <a:schemeClr val="tx1"/>
                              </a:solidFill>
                              <a:latin typeface="Cambria Math"/>
                              <a:ea typeface="Cambria Math"/>
                            </a:rPr>
                          </m:ctrlPr>
                        </m:naryPr>
                        <m:sub>
                          <m:r>
                            <m:rPr>
                              <m:brk m:alnAt="7"/>
                            </m:rPr>
                            <a:rPr lang="de-DE" altLang="de-DE" sz="2600" i="1">
                              <a:solidFill>
                                <a:schemeClr val="tx1"/>
                              </a:solidFill>
                              <a:latin typeface="Cambria Math"/>
                              <a:ea typeface="Cambria Math"/>
                            </a:rPr>
                            <m:t>𝑗</m:t>
                          </m:r>
                        </m:sub>
                        <m:sup/>
                        <m:e>
                          <m:sSub>
                            <m:sSubPr>
                              <m:ctrlPr>
                                <a:rPr lang="en-US" altLang="de-DE" sz="2600" i="1">
                                  <a:solidFill>
                                    <a:schemeClr val="tx1"/>
                                  </a:solidFill>
                                  <a:latin typeface="Cambria Math"/>
                                  <a:ea typeface="Cambria Math"/>
                                </a:rPr>
                              </m:ctrlPr>
                            </m:sSubPr>
                            <m:e>
                              <m:r>
                                <a:rPr lang="de-DE" altLang="de-DE" sz="2600" i="1">
                                  <a:solidFill>
                                    <a:schemeClr val="tx1"/>
                                  </a:solidFill>
                                  <a:latin typeface="Cambria Math"/>
                                  <a:ea typeface="Cambria Math"/>
                                </a:rPr>
                                <m:t>𝐴</m:t>
                              </m:r>
                            </m:e>
                            <m:sub>
                              <m:r>
                                <a:rPr lang="de-DE" altLang="de-DE" sz="2600" i="1">
                                  <a:solidFill>
                                    <a:schemeClr val="tx1"/>
                                  </a:solidFill>
                                  <a:latin typeface="Cambria Math"/>
                                  <a:ea typeface="Cambria Math"/>
                                </a:rPr>
                                <m:t>𝑖𝑗</m:t>
                              </m:r>
                            </m:sub>
                          </m:sSub>
                          <m:sSub>
                            <m:sSubPr>
                              <m:ctrlPr>
                                <a:rPr lang="en-US" altLang="de-DE" sz="2600" i="1">
                                  <a:solidFill>
                                    <a:schemeClr val="tx1"/>
                                  </a:solidFill>
                                  <a:latin typeface="Cambria Math"/>
                                  <a:ea typeface="Cambria Math"/>
                                </a:rPr>
                              </m:ctrlPr>
                            </m:sSubPr>
                            <m:e>
                              <m:r>
                                <a:rPr lang="de-DE" altLang="de-DE" sz="2600" i="1">
                                  <a:solidFill>
                                    <a:schemeClr val="tx1"/>
                                  </a:solidFill>
                                  <a:latin typeface="Cambria Math"/>
                                  <a:ea typeface="Cambria Math"/>
                                </a:rPr>
                                <m:t>𝑥</m:t>
                              </m:r>
                            </m:e>
                            <m:sub>
                              <m:r>
                                <a:rPr lang="de-DE" altLang="de-DE" sz="2600" i="1">
                                  <a:solidFill>
                                    <a:schemeClr val="tx1"/>
                                  </a:solidFill>
                                  <a:latin typeface="Cambria Math"/>
                                  <a:ea typeface="Cambria Math"/>
                                </a:rPr>
                                <m:t>𝑗</m:t>
                              </m:r>
                            </m:sub>
                          </m:sSub>
                        </m:e>
                      </m:nary>
                    </m:oMath>
                  </m:oMathPara>
                </a14:m>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where </a:t>
                </a:r>
                <a:r>
                  <a:rPr lang="en-US" altLang="de-DE" sz="2600" i="1" dirty="0" err="1">
                    <a:solidFill>
                      <a:schemeClr val="tx1"/>
                    </a:solidFill>
                    <a:latin typeface="+mn-lt"/>
                  </a:rPr>
                  <a:t>A</a:t>
                </a:r>
                <a:r>
                  <a:rPr lang="en-US" altLang="de-DE" sz="2600" i="1" baseline="-25000" dirty="0" err="1">
                    <a:solidFill>
                      <a:schemeClr val="tx1"/>
                    </a:solidFill>
                    <a:latin typeface="+mn-lt"/>
                  </a:rPr>
                  <a:t>ij</a:t>
                </a:r>
                <a:r>
                  <a:rPr lang="en-US" altLang="de-DE" sz="2600" dirty="0">
                    <a:solidFill>
                      <a:schemeClr val="tx1"/>
                    </a:solidFill>
                    <a:latin typeface="+mn-lt"/>
                  </a:rPr>
                  <a:t> is an element of the adjacency matrix.</a:t>
                </a:r>
              </a:p>
              <a:p>
                <a:pPr eaLnBrk="1" hangingPunct="1">
                  <a:lnSpc>
                    <a:spcPts val="3556"/>
                  </a:lnSpc>
                  <a:defRPr/>
                </a:pPr>
                <a:r>
                  <a:rPr lang="en-US" altLang="de-DE" sz="2600" dirty="0">
                    <a:solidFill>
                      <a:schemeClr val="tx1"/>
                    </a:solidFill>
                    <a:latin typeface="+mn-lt"/>
                  </a:rPr>
                  <a:t>(This equation system must be solved recursively until convergence.)</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We can also write this expression in matrix notation as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b="1" dirty="0">
                    <a:solidFill>
                      <a:schemeClr val="tx1"/>
                    </a:solidFill>
                    <a:latin typeface="+mn-lt"/>
                  </a:rPr>
                  <a:t>	x’ = A x    </a:t>
                </a:r>
                <a:r>
                  <a:rPr lang="en-US" altLang="de-DE" sz="2600" dirty="0">
                    <a:solidFill>
                      <a:schemeClr val="tx1"/>
                    </a:solidFill>
                    <a:latin typeface="+mn-lt"/>
                  </a:rPr>
                  <a:t>where </a:t>
                </a:r>
                <a:r>
                  <a:rPr lang="en-US" altLang="de-DE" sz="2600" b="1" dirty="0">
                    <a:solidFill>
                      <a:schemeClr val="tx1"/>
                    </a:solidFill>
                    <a:latin typeface="+mn-lt"/>
                  </a:rPr>
                  <a:t>x</a:t>
                </a:r>
                <a:r>
                  <a:rPr lang="en-US" altLang="de-DE" sz="2600" i="1" dirty="0">
                    <a:solidFill>
                      <a:schemeClr val="tx1"/>
                    </a:solidFill>
                    <a:latin typeface="+mn-lt"/>
                  </a:rPr>
                  <a:t> </a:t>
                </a:r>
                <a:r>
                  <a:rPr lang="en-US" altLang="de-DE" sz="2600" dirty="0">
                    <a:solidFill>
                      <a:schemeClr val="tx1"/>
                    </a:solidFill>
                    <a:latin typeface="+mn-lt"/>
                  </a:rPr>
                  <a:t>is the vector with elements </a:t>
                </a:r>
                <a:r>
                  <a:rPr lang="en-US" altLang="de-DE" sz="2600" i="1" dirty="0">
                    <a:solidFill>
                      <a:schemeClr val="tx1"/>
                    </a:solidFill>
                    <a:latin typeface="+mn-lt"/>
                  </a:rPr>
                  <a:t>x</a:t>
                </a:r>
                <a:r>
                  <a:rPr lang="en-US" altLang="de-DE" sz="2600" i="1" baseline="-25000" dirty="0">
                    <a:solidFill>
                      <a:schemeClr val="tx1"/>
                    </a:solidFill>
                    <a:latin typeface="+mn-lt"/>
                  </a:rPr>
                  <a:t>i</a:t>
                </a:r>
                <a:r>
                  <a:rPr lang="en-US" altLang="de-DE" sz="2600" dirty="0">
                    <a:solidFill>
                      <a:schemeClr val="tx1"/>
                    </a:solidFill>
                    <a:latin typeface="+mn-lt"/>
                  </a:rPr>
                  <a:t> .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Repeating this process to make better estimates gives after </a:t>
                </a:r>
                <a:r>
                  <a:rPr lang="en-US" altLang="de-DE" sz="2600" i="1" dirty="0">
                    <a:solidFill>
                      <a:schemeClr val="tx1"/>
                    </a:solidFill>
                    <a:latin typeface="+mn-lt"/>
                  </a:rPr>
                  <a:t>t</a:t>
                </a:r>
                <a:r>
                  <a:rPr lang="en-US" altLang="de-DE" sz="2600" dirty="0">
                    <a:solidFill>
                      <a:schemeClr val="tx1"/>
                    </a:solidFill>
                    <a:latin typeface="+mn-lt"/>
                  </a:rPr>
                  <a:t> steps </a:t>
                </a:r>
              </a:p>
              <a:p>
                <a:pPr eaLnBrk="1" hangingPunct="1">
                  <a:lnSpc>
                    <a:spcPts val="3556"/>
                  </a:lnSpc>
                  <a:defRPr/>
                </a:pPr>
                <a:r>
                  <a:rPr lang="en-US" altLang="de-DE" sz="2600" dirty="0">
                    <a:solidFill>
                      <a:schemeClr val="tx1"/>
                    </a:solidFill>
                    <a:latin typeface="+mn-lt"/>
                  </a:rPr>
                  <a:t>the following vector of centralities: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rPr>
                  <a:t> x</a:t>
                </a:r>
                <a:r>
                  <a:rPr lang="en-US" altLang="de-DE" sz="2600" dirty="0">
                    <a:solidFill>
                      <a:schemeClr val="tx1"/>
                    </a:solidFill>
                  </a:rPr>
                  <a:t>(t)</a:t>
                </a:r>
                <a:r>
                  <a:rPr lang="en-US" altLang="de-DE" sz="2600" b="1" dirty="0">
                    <a:solidFill>
                      <a:schemeClr val="tx1"/>
                    </a:solidFill>
                  </a:rPr>
                  <a:t> = A</a:t>
                </a:r>
                <a:r>
                  <a:rPr lang="en-US" altLang="de-DE" sz="2600" b="1" baseline="30000" dirty="0">
                    <a:solidFill>
                      <a:schemeClr val="tx1"/>
                    </a:solidFill>
                  </a:rPr>
                  <a:t>t</a:t>
                </a:r>
                <a:r>
                  <a:rPr lang="en-US" altLang="de-DE" sz="2600" b="1" dirty="0">
                    <a:solidFill>
                      <a:schemeClr val="tx1"/>
                    </a:solidFill>
                  </a:rPr>
                  <a:t> x</a:t>
                </a:r>
                <a:r>
                  <a:rPr lang="en-US" altLang="de-DE" sz="2600" dirty="0">
                    <a:solidFill>
                      <a:schemeClr val="tx1"/>
                    </a:solidFill>
                  </a:rPr>
                  <a:t>(0)</a:t>
                </a:r>
                <a:endParaRPr lang="en-US" altLang="de-DE" sz="2600" dirty="0">
                  <a:solidFill>
                    <a:schemeClr val="tx1"/>
                  </a:solidFill>
                  <a:latin typeface="+mn-lt"/>
                </a:endParaRPr>
              </a:p>
            </p:txBody>
          </p:sp>
        </mc:Choice>
        <mc:Fallback xmlns="">
          <p:sp>
            <p:nvSpPr>
              <p:cNvPr id="32772" name="Rectangle 2"/>
              <p:cNvSpPr>
                <a:spLocks noRot="1" noChangeAspect="1" noMove="1" noResize="1" noEditPoints="1" noAdjustHandles="1" noChangeArrowheads="1" noChangeShapeType="1" noTextEdit="1"/>
              </p:cNvSpPr>
              <p:nvPr/>
            </p:nvSpPr>
            <p:spPr bwMode="auto">
              <a:xfrm>
                <a:off x="419100" y="692150"/>
                <a:ext cx="8087150" cy="5129609"/>
              </a:xfrm>
              <a:prstGeom prst="rect">
                <a:avLst/>
              </a:prstGeom>
              <a:blipFill rotWithShape="1">
                <a:blip r:embed="rId2"/>
                <a:stretch>
                  <a:fillRect l="-1810" t="-6778" r="-830" b="-1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25</a:t>
            </a:fld>
            <a:endParaRPr lang="en-US" altLang="en-US"/>
          </a:p>
        </p:txBody>
      </p:sp>
    </p:spTree>
    <p:extLst>
      <p:ext uri="{BB962C8B-B14F-4D97-AF65-F5344CB8AC3E}">
        <p14:creationId xmlns:p14="http://schemas.microsoft.com/office/powerpoint/2010/main" val="151074637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Eigenvector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495860" y="914611"/>
                <a:ext cx="10906832" cy="784830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smtClean="0">
                    <a:solidFill>
                      <a:schemeClr val="tx1"/>
                    </a:solidFill>
                    <a:latin typeface="+mn-lt"/>
                  </a:rPr>
                  <a:t>Now let us write </a:t>
                </a:r>
                <a:r>
                  <a:rPr lang="en-US" altLang="de-DE" sz="2600" b="1" dirty="0">
                    <a:solidFill>
                      <a:schemeClr val="tx1"/>
                    </a:solidFill>
                    <a:latin typeface="+mn-lt"/>
                  </a:rPr>
                  <a:t>x</a:t>
                </a:r>
                <a:r>
                  <a:rPr lang="en-US" altLang="de-DE" sz="2600" dirty="0">
                    <a:solidFill>
                      <a:schemeClr val="tx1"/>
                    </a:solidFill>
                    <a:latin typeface="+mn-lt"/>
                  </a:rPr>
                  <a:t>(0) as a linear combination of the eigenvectors </a:t>
                </a:r>
                <a:r>
                  <a:rPr lang="en-US" altLang="de-DE" sz="2600" b="1" dirty="0">
                    <a:solidFill>
                      <a:schemeClr val="tx1"/>
                    </a:solidFill>
                    <a:latin typeface="+mn-lt"/>
                  </a:rPr>
                  <a:t>v</a:t>
                </a:r>
                <a:r>
                  <a:rPr lang="en-US" altLang="de-DE" sz="2600" baseline="-25000" dirty="0">
                    <a:solidFill>
                      <a:schemeClr val="tx1"/>
                    </a:solidFill>
                    <a:latin typeface="+mn-lt"/>
                  </a:rPr>
                  <a:t>i</a:t>
                </a:r>
                <a:r>
                  <a:rPr lang="en-US" altLang="de-DE" sz="2600" dirty="0">
                    <a:solidFill>
                      <a:schemeClr val="tx1"/>
                    </a:solidFill>
                    <a:latin typeface="+mn-lt"/>
                  </a:rPr>
                  <a:t> of the </a:t>
                </a:r>
              </a:p>
              <a:p>
                <a:pPr eaLnBrk="1" hangingPunct="1">
                  <a:lnSpc>
                    <a:spcPts val="3556"/>
                  </a:lnSpc>
                  <a:defRPr/>
                </a:pPr>
                <a:r>
                  <a:rPr lang="en-US" altLang="de-DE" sz="2600" dirty="0">
                    <a:solidFill>
                      <a:schemeClr val="tx1"/>
                    </a:solidFill>
                    <a:latin typeface="+mn-lt"/>
                  </a:rPr>
                  <a:t>(quadratic) adjacency matrix</a:t>
                </a:r>
                <a:r>
                  <a:rPr lang="en-US" altLang="de-DE" sz="2600" baseline="30000" dirty="0">
                    <a:solidFill>
                      <a:schemeClr val="tx1"/>
                    </a:solidFill>
                    <a:latin typeface="+mn-lt"/>
                  </a:rPr>
                  <a:t>1</a:t>
                </a:r>
                <a:r>
                  <a:rPr lang="en-US" altLang="de-DE" sz="2600" dirty="0">
                    <a:solidFill>
                      <a:schemeClr val="tx1"/>
                    </a:solidFill>
                    <a:latin typeface="+mn-lt"/>
                  </a:rPr>
                  <a:t>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r>
                      <m:rPr>
                        <m:nor/>
                      </m:rPr>
                      <a:rPr lang="de-DE" altLang="de-DE" sz="2600" b="1">
                        <a:solidFill>
                          <a:schemeClr val="tx1"/>
                        </a:solidFill>
                        <a:latin typeface="Cambria Math"/>
                      </a:rPr>
                      <m:t>x</m:t>
                    </m:r>
                    <m:d>
                      <m:dPr>
                        <m:ctrlPr>
                          <a:rPr lang="de-DE" altLang="de-DE" sz="2600" i="1">
                            <a:solidFill>
                              <a:schemeClr val="tx1"/>
                            </a:solidFill>
                            <a:latin typeface="Cambria Math"/>
                          </a:rPr>
                        </m:ctrlPr>
                      </m:dPr>
                      <m:e>
                        <m:r>
                          <a:rPr lang="de-DE" altLang="de-DE" sz="2600" i="1">
                            <a:solidFill>
                              <a:schemeClr val="tx1"/>
                            </a:solidFill>
                            <a:latin typeface="Cambria Math"/>
                          </a:rPr>
                          <m:t>0</m:t>
                        </m:r>
                      </m:e>
                    </m:d>
                    <m:r>
                      <a:rPr lang="de-DE" altLang="de-DE" sz="2600" i="1">
                        <a:solidFill>
                          <a:schemeClr val="tx1"/>
                        </a:solidFill>
                        <a:latin typeface="Cambria Math"/>
                      </a:rPr>
                      <m:t>= </m:t>
                    </m:r>
                    <m:nary>
                      <m:naryPr>
                        <m:chr m:val="∑"/>
                        <m:supHide m:val="on"/>
                        <m:ctrlPr>
                          <a:rPr lang="de-DE" altLang="de-DE" sz="2600" i="1">
                            <a:solidFill>
                              <a:schemeClr val="tx1"/>
                            </a:solidFill>
                            <a:latin typeface="Cambria Math"/>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b>
                          <m:sSubPr>
                            <m:ctrlPr>
                              <a:rPr lang="de-DE" altLang="de-DE" sz="2600" i="1">
                                <a:solidFill>
                                  <a:schemeClr val="tx1"/>
                                </a:solidFill>
                                <a:latin typeface="Cambria Math"/>
                              </a:rPr>
                            </m:ctrlPr>
                          </m:sSubPr>
                          <m:e>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r>
                      <a:rPr lang="de-DE" altLang="de-DE" sz="2600">
                        <a:solidFill>
                          <a:schemeClr val="tx1"/>
                        </a:solidFill>
                        <a:latin typeface="Cambria Math"/>
                      </a:rPr>
                      <m:t> </m:t>
                    </m:r>
                  </m:oMath>
                </a14:m>
                <a:r>
                  <a:rPr lang="en-US" altLang="de-DE" sz="2600" dirty="0">
                    <a:solidFill>
                      <a:schemeClr val="tx1"/>
                    </a:solidFill>
                    <a:latin typeface="+mn-lt"/>
                  </a:rPr>
                  <a:t>         with suitable constants </a:t>
                </a:r>
                <a:r>
                  <a:rPr lang="en-US" altLang="de-DE" sz="2600" i="1" dirty="0">
                    <a:solidFill>
                      <a:schemeClr val="tx1"/>
                    </a:solidFill>
                    <a:latin typeface="+mn-lt"/>
                  </a:rPr>
                  <a:t>c</a:t>
                </a:r>
                <a:r>
                  <a:rPr lang="en-US" altLang="de-DE" sz="2600" i="1" baseline="-25000" dirty="0">
                    <a:solidFill>
                      <a:schemeClr val="tx1"/>
                    </a:solidFill>
                    <a:latin typeface="+mn-lt"/>
                  </a:rPr>
                  <a:t>i</a:t>
                </a:r>
                <a:r>
                  <a:rPr lang="en-US" altLang="de-DE" sz="2600" i="1" dirty="0">
                    <a:solidFill>
                      <a:schemeClr val="tx1"/>
                    </a:solidFill>
                    <a:latin typeface="+mn-lt"/>
                  </a:rPr>
                  <a:t>  </a:t>
                </a:r>
              </a:p>
              <a:p>
                <a:pPr eaLnBrk="1" hangingPunct="1">
                  <a:lnSpc>
                    <a:spcPts val="3556"/>
                  </a:lnSpc>
                  <a:defRPr/>
                </a:pPr>
                <a:endParaRPr lang="en-US" altLang="de-DE" sz="2600" i="1" dirty="0">
                  <a:solidFill>
                    <a:schemeClr val="tx1"/>
                  </a:solidFill>
                  <a:latin typeface="+mn-lt"/>
                </a:endParaRPr>
              </a:p>
              <a:p>
                <a:pPr eaLnBrk="1" hangingPunct="1">
                  <a:lnSpc>
                    <a:spcPts val="3556"/>
                  </a:lnSpc>
                  <a:defRPr/>
                </a:pPr>
                <a:r>
                  <a:rPr lang="en-US" altLang="de-DE" sz="2600" dirty="0">
                    <a:solidFill>
                      <a:schemeClr val="tx1"/>
                    </a:solidFill>
                    <a:latin typeface="+mn-lt"/>
                  </a:rPr>
                  <a:t>Then</a:t>
                </a:r>
                <a:r>
                  <a:rPr lang="en-US" altLang="de-DE" sz="2600" dirty="0" smtClean="0">
                    <a:solidFill>
                      <a:schemeClr val="tx1"/>
                    </a:solidFill>
                    <a:latin typeface="+mn-lt"/>
                  </a:rPr>
                  <a:t>     </a:t>
                </a:r>
                <a:r>
                  <a:rPr lang="en-US" altLang="de-DE" sz="2600" dirty="0">
                    <a:solidFill>
                      <a:schemeClr val="tx1"/>
                    </a:solidFill>
                    <a:latin typeface="+mn-lt"/>
                  </a:rPr>
                  <a:t> </a:t>
                </a:r>
                <a14:m>
                  <m:oMath xmlns:m="http://schemas.openxmlformats.org/officeDocument/2006/math">
                    <m:r>
                      <a:rPr lang="de-DE" altLang="de-DE" sz="2600" b="0" i="0" smtClean="0">
                        <a:solidFill>
                          <a:schemeClr val="tx1"/>
                        </a:solidFill>
                        <a:latin typeface="Cambria Math"/>
                      </a:rPr>
                      <m:t> </m:t>
                    </m:r>
                    <m:r>
                      <m:rPr>
                        <m:nor/>
                      </m:rPr>
                      <a:rPr lang="de-DE" altLang="de-DE" sz="2600" b="1">
                        <a:solidFill>
                          <a:schemeClr val="tx1"/>
                        </a:solidFill>
                        <a:latin typeface="Cambria Math"/>
                      </a:rPr>
                      <m:t>x</m:t>
                    </m:r>
                    <m:d>
                      <m:dPr>
                        <m:ctrlPr>
                          <a:rPr lang="de-DE" altLang="de-DE" sz="2600" i="1">
                            <a:solidFill>
                              <a:schemeClr val="tx1"/>
                            </a:solidFill>
                            <a:latin typeface="Cambria Math"/>
                          </a:rPr>
                        </m:ctrlPr>
                      </m:dPr>
                      <m:e>
                        <m:r>
                          <a:rPr lang="de-DE" altLang="de-DE" sz="2600" i="1">
                            <a:solidFill>
                              <a:schemeClr val="tx1"/>
                            </a:solidFill>
                            <a:latin typeface="Cambria Math"/>
                          </a:rPr>
                          <m:t>𝑡</m:t>
                        </m:r>
                      </m:e>
                    </m:d>
                    <m:r>
                      <a:rPr lang="de-DE" altLang="de-DE" sz="2600" i="1">
                        <a:solidFill>
                          <a:schemeClr val="tx1"/>
                        </a:solidFill>
                        <a:latin typeface="Cambria Math"/>
                      </a:rPr>
                      <m:t>=</m:t>
                    </m:r>
                    <m:sSup>
                      <m:sSupPr>
                        <m:ctrlPr>
                          <a:rPr lang="de-DE" altLang="de-DE" sz="2600" i="1">
                            <a:solidFill>
                              <a:schemeClr val="tx1"/>
                            </a:solidFill>
                            <a:latin typeface="Cambria Math"/>
                          </a:rPr>
                        </m:ctrlPr>
                      </m:sSupPr>
                      <m:e>
                        <m:r>
                          <a:rPr lang="de-DE" altLang="de-DE" sz="2600" i="1">
                            <a:solidFill>
                              <a:schemeClr val="tx1"/>
                            </a:solidFill>
                            <a:latin typeface="Cambria Math"/>
                          </a:rPr>
                          <m:t>𝐴</m:t>
                        </m:r>
                      </m:e>
                      <m:sup>
                        <m:r>
                          <a:rPr lang="de-DE" altLang="de-DE" sz="2600" i="1">
                            <a:solidFill>
                              <a:schemeClr val="tx1"/>
                            </a:solidFill>
                            <a:latin typeface="Cambria Math"/>
                          </a:rPr>
                          <m:t>𝑡</m:t>
                        </m:r>
                      </m:sup>
                    </m:sSup>
                    <m:nary>
                      <m:naryPr>
                        <m:chr m:val="∑"/>
                        <m:supHide m:val="on"/>
                        <m:ctrlPr>
                          <a:rPr lang="de-DE" altLang="de-DE" sz="2600" i="1">
                            <a:solidFill>
                              <a:schemeClr val="tx1"/>
                            </a:solidFill>
                            <a:latin typeface="Cambria Math"/>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b>
                          <m:sSubPr>
                            <m:ctrlPr>
                              <a:rPr lang="de-DE" altLang="de-DE" sz="2600" i="1">
                                <a:solidFill>
                                  <a:schemeClr val="tx1"/>
                                </a:solidFill>
                                <a:latin typeface="Cambria Math"/>
                              </a:rPr>
                            </m:ctrlPr>
                          </m:sSubPr>
                          <m:e>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oMath>
                </a14:m>
                <a:r>
                  <a:rPr lang="en-US" altLang="de-DE" sz="2600" dirty="0">
                    <a:solidFill>
                      <a:schemeClr val="tx1"/>
                    </a:solidFill>
                    <a:latin typeface="+mn-lt"/>
                  </a:rPr>
                  <a:t> = </a:t>
                </a:r>
                <a14:m>
                  <m:oMath xmlns:m="http://schemas.openxmlformats.org/officeDocument/2006/math">
                    <m:nary>
                      <m:naryPr>
                        <m:chr m:val="∑"/>
                        <m:supHide m:val="on"/>
                        <m:ctrlPr>
                          <a:rPr lang="de-DE" altLang="de-DE" sz="2600" i="1">
                            <a:solidFill>
                              <a:schemeClr val="tx1"/>
                            </a:solidFill>
                            <a:latin typeface="Cambria Math"/>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b>
                          <m:sSubPr>
                            <m:ctrlPr>
                              <a:rPr lang="de-DE" altLang="de-DE" sz="2600" i="1">
                                <a:solidFill>
                                  <a:schemeClr val="tx1"/>
                                </a:solidFill>
                                <a:latin typeface="Cambria Math"/>
                              </a:rPr>
                            </m:ctrlPr>
                          </m:sSubPr>
                          <m:e>
                            <m:r>
                              <m:rPr>
                                <m:nor/>
                              </m:rPr>
                              <a:rPr lang="de-DE" altLang="de-DE" sz="2600" b="1">
                                <a:solidFill>
                                  <a:schemeClr val="tx1"/>
                                </a:solidFill>
                                <a:latin typeface="Cambria Math"/>
                              </a:rPr>
                              <m:t> </m:t>
                            </m:r>
                            <m:sSup>
                              <m:sSupPr>
                                <m:ctrlPr>
                                  <a:rPr lang="de-DE" altLang="de-DE" sz="2600" i="1">
                                    <a:solidFill>
                                      <a:schemeClr val="tx1"/>
                                    </a:solidFill>
                                    <a:latin typeface="Cambria Math"/>
                                  </a:rPr>
                                </m:ctrlPr>
                              </m:sSupPr>
                              <m:e>
                                <m:sSub>
                                  <m:sSubPr>
                                    <m:ctrlPr>
                                      <a:rPr lang="de-DE" altLang="de-DE" sz="2600" i="1">
                                        <a:solidFill>
                                          <a:schemeClr val="tx1"/>
                                        </a:solidFill>
                                        <a:latin typeface="Cambria Math"/>
                                      </a:rPr>
                                    </m:ctrlPr>
                                  </m:sSubPr>
                                  <m:e>
                                    <m:r>
                                      <a:rPr lang="de-DE" altLang="de-DE" sz="2600" i="1">
                                        <a:solidFill>
                                          <a:schemeClr val="tx1"/>
                                        </a:solidFill>
                                        <a:latin typeface="Cambria Math"/>
                                      </a:rPr>
                                      <m:t>𝑘</m:t>
                                    </m:r>
                                  </m:e>
                                  <m:sub>
                                    <m:r>
                                      <a:rPr lang="de-DE" altLang="de-DE" sz="2600" i="1">
                                        <a:solidFill>
                                          <a:schemeClr val="tx1"/>
                                        </a:solidFill>
                                        <a:latin typeface="Cambria Math"/>
                                      </a:rPr>
                                      <m:t>𝑖</m:t>
                                    </m:r>
                                  </m:sub>
                                </m:sSub>
                              </m:e>
                              <m:sup>
                                <m:r>
                                  <a:rPr lang="de-DE" altLang="de-DE" sz="2600" i="1">
                                    <a:solidFill>
                                      <a:schemeClr val="tx1"/>
                                    </a:solidFill>
                                    <a:latin typeface="Cambria Math"/>
                                  </a:rPr>
                                  <m:t>𝑡</m:t>
                                </m:r>
                              </m:sup>
                            </m:sSup>
                            <m:r>
                              <m:rPr>
                                <m:nor/>
                              </m:rPr>
                              <a:rPr lang="de-DE" altLang="de-DE" sz="2600" b="1">
                                <a:solidFill>
                                  <a:schemeClr val="tx1"/>
                                </a:solidFill>
                                <a:latin typeface="Cambria Math"/>
                              </a:rPr>
                              <m:t> </m:t>
                            </m:r>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r>
                      <a:rPr lang="de-DE" altLang="de-DE" sz="2600" i="1">
                        <a:solidFill>
                          <a:schemeClr val="tx1"/>
                        </a:solidFill>
                        <a:latin typeface="Cambria Math"/>
                      </a:rPr>
                      <m:t>=</m:t>
                    </m:r>
                    <m:sSup>
                      <m:sSupPr>
                        <m:ctrlPr>
                          <a:rPr lang="de-DE" altLang="de-DE" sz="2600" b="1" i="1">
                            <a:solidFill>
                              <a:schemeClr val="tx1"/>
                            </a:solidFill>
                            <a:latin typeface="Cambria Math"/>
                          </a:rPr>
                        </m:ctrlPr>
                      </m:sSupPr>
                      <m:e>
                        <m:sSub>
                          <m:sSubPr>
                            <m:ctrlPr>
                              <a:rPr lang="de-DE" altLang="de-DE" sz="2600" i="1">
                                <a:solidFill>
                                  <a:schemeClr val="tx1"/>
                                </a:solidFill>
                                <a:latin typeface="Cambria Math"/>
                              </a:rPr>
                            </m:ctrlPr>
                          </m:sSubPr>
                          <m:e>
                            <m:r>
                              <a:rPr lang="de-DE" altLang="de-DE" sz="2600" i="1">
                                <a:solidFill>
                                  <a:schemeClr val="tx1"/>
                                </a:solidFill>
                                <a:latin typeface="Cambria Math"/>
                              </a:rPr>
                              <m:t>𝑘</m:t>
                            </m:r>
                          </m:e>
                          <m:sub>
                            <m:r>
                              <a:rPr lang="de-DE" altLang="de-DE" sz="2600" i="1">
                                <a:solidFill>
                                  <a:schemeClr val="tx1"/>
                                </a:solidFill>
                                <a:latin typeface="Cambria Math"/>
                              </a:rPr>
                              <m:t>1</m:t>
                            </m:r>
                          </m:sub>
                        </m:sSub>
                      </m:e>
                      <m:sup>
                        <m:r>
                          <a:rPr lang="de-DE" altLang="de-DE" sz="2600" b="1" i="1">
                            <a:solidFill>
                              <a:schemeClr val="tx1"/>
                            </a:solidFill>
                            <a:latin typeface="Cambria Math"/>
                          </a:rPr>
                          <m:t>𝒕</m:t>
                        </m:r>
                      </m:sup>
                    </m:sSup>
                    <m:nary>
                      <m:naryPr>
                        <m:chr m:val="∑"/>
                        <m:supHide m:val="on"/>
                        <m:ctrlPr>
                          <a:rPr lang="de-DE" altLang="de-DE" sz="2600" i="1">
                            <a:solidFill>
                              <a:schemeClr val="tx1"/>
                            </a:solidFill>
                            <a:latin typeface="Cambria Math"/>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p>
                          <m:sSupPr>
                            <m:ctrlPr>
                              <a:rPr lang="de-DE" altLang="de-DE" sz="2600" i="1">
                                <a:solidFill>
                                  <a:schemeClr val="tx1"/>
                                </a:solidFill>
                                <a:latin typeface="Cambria Math"/>
                              </a:rPr>
                            </m:ctrlPr>
                          </m:sSupPr>
                          <m:e>
                            <m:d>
                              <m:dPr>
                                <m:begChr m:val="["/>
                                <m:endChr m:val="]"/>
                                <m:ctrlPr>
                                  <a:rPr lang="de-DE" altLang="de-DE" sz="2600" i="1">
                                    <a:solidFill>
                                      <a:schemeClr val="tx1"/>
                                    </a:solidFill>
                                    <a:latin typeface="Cambria Math"/>
                                  </a:rPr>
                                </m:ctrlPr>
                              </m:dPr>
                              <m:e>
                                <m:f>
                                  <m:fPr>
                                    <m:ctrlPr>
                                      <a:rPr lang="de-DE" altLang="de-DE" sz="2600" i="1">
                                        <a:solidFill>
                                          <a:schemeClr val="tx1"/>
                                        </a:solidFill>
                                        <a:latin typeface="Cambria Math"/>
                                      </a:rPr>
                                    </m:ctrlPr>
                                  </m:fPr>
                                  <m:num>
                                    <m:sSub>
                                      <m:sSubPr>
                                        <m:ctrlPr>
                                          <a:rPr lang="de-DE" altLang="de-DE" sz="2600" i="1">
                                            <a:solidFill>
                                              <a:schemeClr val="tx1"/>
                                            </a:solidFill>
                                            <a:latin typeface="Cambria Math"/>
                                          </a:rPr>
                                        </m:ctrlPr>
                                      </m:sSubPr>
                                      <m:e>
                                        <m:r>
                                          <a:rPr lang="de-DE" altLang="de-DE" sz="2600" i="1">
                                            <a:solidFill>
                                              <a:schemeClr val="tx1"/>
                                            </a:solidFill>
                                            <a:latin typeface="Cambria Math"/>
                                          </a:rPr>
                                          <m:t>𝑘</m:t>
                                        </m:r>
                                      </m:e>
                                      <m:sub>
                                        <m:r>
                                          <a:rPr lang="de-DE" altLang="de-DE" sz="2600" i="1">
                                            <a:solidFill>
                                              <a:schemeClr val="tx1"/>
                                            </a:solidFill>
                                            <a:latin typeface="Cambria Math"/>
                                          </a:rPr>
                                          <m:t>𝑖</m:t>
                                        </m:r>
                                      </m:sub>
                                    </m:sSub>
                                  </m:num>
                                  <m:den>
                                    <m:sSub>
                                      <m:sSubPr>
                                        <m:ctrlPr>
                                          <a:rPr lang="de-DE" altLang="de-DE" sz="2600" i="1">
                                            <a:solidFill>
                                              <a:schemeClr val="tx1"/>
                                            </a:solidFill>
                                            <a:latin typeface="Cambria Math"/>
                                          </a:rPr>
                                        </m:ctrlPr>
                                      </m:sSubPr>
                                      <m:e>
                                        <m:r>
                                          <a:rPr lang="de-DE" altLang="de-DE" sz="2600" i="1">
                                            <a:solidFill>
                                              <a:schemeClr val="tx1"/>
                                            </a:solidFill>
                                            <a:latin typeface="Cambria Math"/>
                                          </a:rPr>
                                          <m:t>𝑘</m:t>
                                        </m:r>
                                      </m:e>
                                      <m:sub>
                                        <m:r>
                                          <a:rPr lang="de-DE" altLang="de-DE" sz="2600" i="1">
                                            <a:solidFill>
                                              <a:schemeClr val="tx1"/>
                                            </a:solidFill>
                                            <a:latin typeface="Cambria Math"/>
                                          </a:rPr>
                                          <m:t>1</m:t>
                                        </m:r>
                                      </m:sub>
                                    </m:sSub>
                                  </m:den>
                                </m:f>
                              </m:e>
                            </m:d>
                          </m:e>
                          <m:sup>
                            <m:r>
                              <a:rPr lang="de-DE" altLang="de-DE" sz="2600" i="1">
                                <a:solidFill>
                                  <a:schemeClr val="tx1"/>
                                </a:solidFill>
                                <a:latin typeface="Cambria Math"/>
                              </a:rPr>
                              <m:t>𝑡</m:t>
                            </m:r>
                          </m:sup>
                        </m:sSup>
                        <m:sSub>
                          <m:sSubPr>
                            <m:ctrlPr>
                              <a:rPr lang="de-DE" altLang="de-DE" sz="2600" i="1">
                                <a:solidFill>
                                  <a:schemeClr val="tx1"/>
                                </a:solidFill>
                                <a:latin typeface="Cambria Math"/>
                              </a:rPr>
                            </m:ctrlPr>
                          </m:sSubPr>
                          <m:e>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oMath>
                </a14:m>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where the </a:t>
                </a:r>
                <a:r>
                  <a:rPr lang="en-US" altLang="de-DE" sz="2600" i="1" dirty="0" err="1">
                    <a:solidFill>
                      <a:schemeClr val="tx1"/>
                    </a:solidFill>
                    <a:latin typeface="+mn-lt"/>
                  </a:rPr>
                  <a:t>k</a:t>
                </a:r>
                <a:r>
                  <a:rPr lang="en-US" altLang="de-DE" sz="2600" i="1" baseline="-25000" dirty="0" err="1">
                    <a:solidFill>
                      <a:schemeClr val="tx1"/>
                    </a:solidFill>
                    <a:latin typeface="+mn-lt"/>
                  </a:rPr>
                  <a:t>i</a:t>
                </a:r>
                <a:r>
                  <a:rPr lang="en-US" altLang="de-DE" sz="2600" dirty="0">
                    <a:solidFill>
                      <a:schemeClr val="tx1"/>
                    </a:solidFill>
                    <a:latin typeface="+mn-lt"/>
                  </a:rPr>
                  <a:t>  are the eigenvalues of </a:t>
                </a:r>
                <a:r>
                  <a:rPr lang="en-US" altLang="de-DE" sz="2600" b="1" dirty="0">
                    <a:solidFill>
                      <a:schemeClr val="tx1"/>
                    </a:solidFill>
                    <a:latin typeface="+mn-lt"/>
                  </a:rPr>
                  <a:t>A</a:t>
                </a:r>
                <a:r>
                  <a:rPr lang="en-US" altLang="de-DE" sz="2600" dirty="0">
                    <a:solidFill>
                      <a:schemeClr val="tx1"/>
                    </a:solidFill>
                    <a:latin typeface="+mn-lt"/>
                  </a:rPr>
                  <a:t> and </a:t>
                </a:r>
                <a:r>
                  <a:rPr lang="en-US" altLang="de-DE" sz="2600" i="1" dirty="0">
                    <a:solidFill>
                      <a:schemeClr val="tx1"/>
                    </a:solidFill>
                  </a:rPr>
                  <a:t>k</a:t>
                </a:r>
                <a:r>
                  <a:rPr lang="en-US" altLang="de-DE" sz="2600" i="1" baseline="-25000" dirty="0">
                    <a:solidFill>
                      <a:schemeClr val="tx1"/>
                    </a:solidFill>
                  </a:rPr>
                  <a:t>1</a:t>
                </a:r>
                <a:r>
                  <a:rPr lang="en-US" altLang="de-DE" sz="2600" dirty="0">
                    <a:solidFill>
                      <a:schemeClr val="tx1"/>
                    </a:solidFill>
                  </a:rPr>
                  <a:t>  is the largest of them.</a:t>
                </a: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	</a:t>
                </a:r>
                <a:r>
                  <a:rPr lang="en-US" altLang="de-DE" sz="2000" dirty="0">
                    <a:solidFill>
                      <a:schemeClr val="tx1"/>
                    </a:solidFill>
                  </a:rPr>
                  <a:t>(remember </a:t>
                </a:r>
                <a:r>
                  <a:rPr lang="en-US" altLang="de-DE" sz="2000" b="1" dirty="0">
                    <a:solidFill>
                      <a:schemeClr val="tx1"/>
                    </a:solidFill>
                  </a:rPr>
                  <a:t>A x</a:t>
                </a:r>
                <a:r>
                  <a:rPr lang="en-US" altLang="de-DE" sz="2000" dirty="0">
                    <a:solidFill>
                      <a:schemeClr val="tx1"/>
                    </a:solidFill>
                  </a:rPr>
                  <a:t> = </a:t>
                </a:r>
                <a:r>
                  <a:rPr lang="en-US" altLang="de-DE" sz="2000" dirty="0">
                    <a:solidFill>
                      <a:schemeClr val="tx1"/>
                    </a:solidFill>
                    <a:sym typeface="Symbol"/>
                  </a:rPr>
                  <a:t> </a:t>
                </a:r>
                <a:r>
                  <a:rPr lang="en-US" altLang="de-DE" sz="2000" b="1" dirty="0">
                    <a:solidFill>
                      <a:schemeClr val="tx1"/>
                    </a:solidFill>
                    <a:sym typeface="Symbol"/>
                  </a:rPr>
                  <a:t>x</a:t>
                </a:r>
                <a:r>
                  <a:rPr lang="en-US" altLang="de-DE" sz="2000" dirty="0">
                    <a:solidFill>
                      <a:schemeClr val="tx1"/>
                    </a:solidFill>
                    <a:sym typeface="Symbol"/>
                  </a:rPr>
                  <a:t> from linear algebra for each eigenvector </a:t>
                </a:r>
                <a:r>
                  <a:rPr lang="en-US" altLang="de-DE" sz="2000" b="1" dirty="0">
                    <a:solidFill>
                      <a:schemeClr val="tx1"/>
                    </a:solidFill>
                    <a:sym typeface="Symbol"/>
                  </a:rPr>
                  <a:t>x</a:t>
                </a:r>
                <a:r>
                  <a:rPr lang="en-US" altLang="de-DE" sz="2000" dirty="0">
                    <a:solidFill>
                      <a:schemeClr val="tx1"/>
                    </a:solidFill>
                    <a:sym typeface="Symbol"/>
                  </a:rPr>
                  <a:t>)</a:t>
                </a:r>
                <a:endParaRPr lang="en-US" altLang="de-DE" sz="2000" dirty="0">
                  <a:solidFill>
                    <a:schemeClr val="tx1"/>
                  </a:solidFill>
                </a:endParaRP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Since </a:t>
                </a:r>
                <a:r>
                  <a:rPr lang="en-US" altLang="de-DE" sz="2600" i="1" dirty="0" err="1">
                    <a:solidFill>
                      <a:schemeClr val="tx1"/>
                    </a:solidFill>
                  </a:rPr>
                  <a:t>k</a:t>
                </a:r>
                <a:r>
                  <a:rPr lang="en-US" altLang="de-DE" sz="2600" i="1" baseline="-25000" dirty="0" err="1">
                    <a:solidFill>
                      <a:schemeClr val="tx1"/>
                    </a:solidFill>
                  </a:rPr>
                  <a:t>i</a:t>
                </a:r>
                <a:r>
                  <a:rPr lang="en-US" altLang="de-DE" sz="2600" dirty="0">
                    <a:solidFill>
                      <a:schemeClr val="tx1"/>
                    </a:solidFill>
                  </a:rPr>
                  <a:t>  / </a:t>
                </a:r>
                <a:r>
                  <a:rPr lang="en-US" altLang="de-DE" sz="2600" i="1" dirty="0">
                    <a:solidFill>
                      <a:schemeClr val="tx1"/>
                    </a:solidFill>
                  </a:rPr>
                  <a:t>k</a:t>
                </a:r>
                <a:r>
                  <a:rPr lang="en-US" altLang="de-DE" sz="2600" i="1" baseline="-25000" dirty="0">
                    <a:solidFill>
                      <a:schemeClr val="tx1"/>
                    </a:solidFill>
                  </a:rPr>
                  <a:t>1</a:t>
                </a:r>
                <a:r>
                  <a:rPr lang="en-US" altLang="de-DE" sz="2600" dirty="0">
                    <a:solidFill>
                      <a:schemeClr val="tx1"/>
                    </a:solidFill>
                  </a:rPr>
                  <a:t>  &lt; 1 for all </a:t>
                </a:r>
                <a:r>
                  <a:rPr lang="en-US" altLang="de-DE" sz="2600" i="1" dirty="0" err="1">
                    <a:solidFill>
                      <a:schemeClr val="tx1"/>
                    </a:solidFill>
                  </a:rPr>
                  <a:t>i</a:t>
                </a:r>
                <a:r>
                  <a:rPr lang="en-US" altLang="de-DE" sz="2600" i="1" dirty="0">
                    <a:solidFill>
                      <a:schemeClr val="tx1"/>
                    </a:solidFill>
                  </a:rPr>
                  <a:t> </a:t>
                </a:r>
                <a:r>
                  <a:rPr lang="en-US" altLang="de-DE" sz="2600" i="1" dirty="0">
                    <a:solidFill>
                      <a:schemeClr val="tx1"/>
                    </a:solidFill>
                    <a:sym typeface="Symbol"/>
                  </a:rPr>
                  <a:t></a:t>
                </a:r>
                <a:r>
                  <a:rPr lang="en-US" altLang="de-DE" sz="2600" i="1" dirty="0">
                    <a:solidFill>
                      <a:schemeClr val="tx1"/>
                    </a:solidFill>
                  </a:rPr>
                  <a:t> j , </a:t>
                </a:r>
                <a:r>
                  <a:rPr lang="en-US" altLang="de-DE" sz="2600" dirty="0">
                    <a:solidFill>
                      <a:schemeClr val="tx1"/>
                    </a:solidFill>
                  </a:rPr>
                  <a:t>all terms in the sum decay exponentially as </a:t>
                </a:r>
                <a:r>
                  <a:rPr lang="en-US" altLang="de-DE" sz="2600" i="1" dirty="0">
                    <a:solidFill>
                      <a:schemeClr val="tx1"/>
                    </a:solidFill>
                  </a:rPr>
                  <a:t>t</a:t>
                </a:r>
                <a:r>
                  <a:rPr lang="en-US" altLang="de-DE" sz="2600" dirty="0">
                    <a:solidFill>
                      <a:schemeClr val="tx1"/>
                    </a:solidFill>
                  </a:rPr>
                  <a:t> </a:t>
                </a:r>
              </a:p>
              <a:p>
                <a:pPr eaLnBrk="1" hangingPunct="1">
                  <a:lnSpc>
                    <a:spcPts val="3556"/>
                  </a:lnSpc>
                  <a:defRPr/>
                </a:pPr>
                <a:r>
                  <a:rPr lang="en-US" altLang="de-DE" sz="2600" dirty="0">
                    <a:solidFill>
                      <a:schemeClr val="tx1"/>
                    </a:solidFill>
                  </a:rPr>
                  <a:t>becomes large.</a:t>
                </a: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In the limit </a:t>
                </a:r>
                <a:r>
                  <a:rPr lang="en-US" altLang="de-DE" sz="2600" i="1" dirty="0">
                    <a:solidFill>
                      <a:schemeClr val="tx1"/>
                    </a:solidFill>
                  </a:rPr>
                  <a:t>t </a:t>
                </a:r>
                <a:r>
                  <a:rPr lang="en-US" altLang="de-DE" sz="2600" i="1" dirty="0">
                    <a:solidFill>
                      <a:schemeClr val="tx1"/>
                    </a:solidFill>
                    <a:latin typeface="Arial"/>
                    <a:cs typeface="Arial"/>
                  </a:rPr>
                  <a:t>→ </a:t>
                </a:r>
                <a:r>
                  <a:rPr lang="en-US" altLang="de-DE" sz="2600" i="1" dirty="0">
                    <a:solidFill>
                      <a:schemeClr val="tx1"/>
                    </a:solidFill>
                    <a:latin typeface="Arial"/>
                    <a:cs typeface="Arial"/>
                    <a:sym typeface="Symbol"/>
                  </a:rPr>
                  <a:t></a:t>
                </a:r>
                <a:r>
                  <a:rPr lang="en-US" altLang="de-DE" sz="2600" dirty="0">
                    <a:solidFill>
                      <a:schemeClr val="tx1"/>
                    </a:solidFill>
                  </a:rPr>
                  <a:t>, we get </a:t>
                </a:r>
                <a:r>
                  <a:rPr lang="en-US" altLang="de-DE" sz="2600" b="1" dirty="0">
                    <a:solidFill>
                      <a:schemeClr val="tx1"/>
                    </a:solidFill>
                  </a:rPr>
                  <a:t>x</a:t>
                </a:r>
                <a:r>
                  <a:rPr lang="en-US" altLang="de-DE" sz="2600" dirty="0">
                    <a:solidFill>
                      <a:schemeClr val="tx1"/>
                    </a:solidFill>
                  </a:rPr>
                  <a:t>(t)</a:t>
                </a:r>
                <a:r>
                  <a:rPr lang="en-US" altLang="de-DE" sz="2600" b="1" dirty="0">
                    <a:solidFill>
                      <a:schemeClr val="tx1"/>
                    </a:solidFill>
                  </a:rPr>
                  <a:t> = </a:t>
                </a:r>
                <a:r>
                  <a:rPr lang="en-US" altLang="de-DE" sz="2600" i="1" dirty="0">
                    <a:solidFill>
                      <a:schemeClr val="tx1"/>
                    </a:solidFill>
                  </a:rPr>
                  <a:t>c</a:t>
                </a:r>
                <a:r>
                  <a:rPr lang="en-US" altLang="de-DE" sz="2600" i="1" baseline="-25000" dirty="0">
                    <a:solidFill>
                      <a:schemeClr val="tx1"/>
                    </a:solidFill>
                  </a:rPr>
                  <a:t>1</a:t>
                </a:r>
                <a:r>
                  <a:rPr lang="en-US" altLang="de-DE" sz="2600" dirty="0">
                    <a:solidFill>
                      <a:schemeClr val="tx1"/>
                    </a:solidFill>
                  </a:rPr>
                  <a:t> </a:t>
                </a:r>
                <a:r>
                  <a:rPr lang="en-US" altLang="de-DE" sz="2600" i="1" dirty="0">
                    <a:solidFill>
                      <a:schemeClr val="tx1"/>
                    </a:solidFill>
                  </a:rPr>
                  <a:t>k</a:t>
                </a:r>
                <a:r>
                  <a:rPr lang="en-US" altLang="de-DE" sz="2600" i="1" baseline="-25000" dirty="0">
                    <a:solidFill>
                      <a:schemeClr val="tx1"/>
                    </a:solidFill>
                  </a:rPr>
                  <a:t>1</a:t>
                </a:r>
                <a:r>
                  <a:rPr lang="en-US" altLang="de-DE" sz="2600" b="1" baseline="30000" dirty="0">
                    <a:solidFill>
                      <a:schemeClr val="tx1"/>
                    </a:solidFill>
                  </a:rPr>
                  <a:t>t</a:t>
                </a:r>
                <a:r>
                  <a:rPr lang="en-US" altLang="de-DE" sz="2600" b="1" dirty="0">
                    <a:solidFill>
                      <a:schemeClr val="tx1"/>
                    </a:solidFill>
                  </a:rPr>
                  <a:t> v</a:t>
                </a:r>
                <a:r>
                  <a:rPr lang="en-US" altLang="de-DE" sz="2600" baseline="-25000" dirty="0">
                    <a:solidFill>
                      <a:schemeClr val="tx1"/>
                    </a:solidFill>
                  </a:rPr>
                  <a:t>1</a:t>
                </a:r>
                <a:endParaRPr lang="en-US" altLang="de-DE" sz="2600" dirty="0">
                  <a:solidFill>
                    <a:schemeClr val="tx1"/>
                  </a:solidFill>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000" baseline="30000" dirty="0">
                    <a:solidFill>
                      <a:schemeClr val="tx1"/>
                    </a:solidFill>
                    <a:latin typeface="+mn-lt"/>
                  </a:rPr>
                  <a:t>1</a:t>
                </a:r>
                <a:r>
                  <a:rPr lang="en-US" altLang="de-DE" sz="2000" dirty="0">
                    <a:solidFill>
                      <a:schemeClr val="tx1"/>
                    </a:solidFill>
                    <a:latin typeface="+mn-lt"/>
                  </a:rPr>
                  <a:t> Remember from linear algebra that a quadratic matrix with full rank can be </a:t>
                </a:r>
                <a:r>
                  <a:rPr lang="en-US" altLang="de-DE" sz="2000" dirty="0" err="1">
                    <a:solidFill>
                      <a:schemeClr val="tx1"/>
                    </a:solidFill>
                    <a:latin typeface="+mn-lt"/>
                  </a:rPr>
                  <a:t>diagonalized</a:t>
                </a:r>
                <a:r>
                  <a:rPr lang="en-US" altLang="de-DE" sz="2000" dirty="0">
                    <a:solidFill>
                      <a:schemeClr val="tx1"/>
                    </a:solidFill>
                    <a:latin typeface="+mn-lt"/>
                  </a:rPr>
                  <a:t>.</a:t>
                </a:r>
              </a:p>
            </p:txBody>
          </p:sp>
        </mc:Choice>
        <mc:Fallback xmlns="">
          <p:sp>
            <p:nvSpPr>
              <p:cNvPr id="32772" name="Rectangle 2"/>
              <p:cNvSpPr>
                <a:spLocks noRot="1" noChangeAspect="1" noMove="1" noResize="1" noEditPoints="1" noAdjustHandles="1" noChangeArrowheads="1" noChangeShapeType="1" noTextEdit="1"/>
              </p:cNvSpPr>
              <p:nvPr/>
            </p:nvSpPr>
            <p:spPr bwMode="auto">
              <a:xfrm>
                <a:off x="495860" y="914611"/>
                <a:ext cx="10906832" cy="7848302"/>
              </a:xfrm>
              <a:prstGeom prst="rect">
                <a:avLst/>
              </a:prstGeom>
              <a:blipFill rotWithShape="1">
                <a:blip r:embed="rId2"/>
                <a:stretch>
                  <a:fillRect l="-1788" t="-1010" r="-223" b="-3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26</a:t>
            </a:fld>
            <a:endParaRPr lang="en-US" altLang="en-US"/>
          </a:p>
        </p:txBody>
      </p:sp>
    </p:spTree>
    <p:extLst>
      <p:ext uri="{BB962C8B-B14F-4D97-AF65-F5344CB8AC3E}">
        <p14:creationId xmlns:p14="http://schemas.microsoft.com/office/powerpoint/2010/main" val="21673566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Eigenvector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596054" y="984392"/>
                <a:ext cx="11976035" cy="738663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This </a:t>
                </a:r>
                <a:r>
                  <a:rPr lang="de-DE" altLang="de-DE" sz="2600" dirty="0" err="1">
                    <a:solidFill>
                      <a:schemeClr val="tx1"/>
                    </a:solidFill>
                    <a:latin typeface="+mn-lt"/>
                  </a:rPr>
                  <a:t>limiting</a:t>
                </a:r>
                <a:r>
                  <a:rPr lang="en-US" altLang="de-DE" sz="2600" dirty="0">
                    <a:solidFill>
                      <a:schemeClr val="tx1"/>
                    </a:solidFill>
                    <a:latin typeface="+mn-lt"/>
                  </a:rPr>
                  <a:t> vector of the eigenvector centralities is simply proportional </a:t>
                </a:r>
              </a:p>
              <a:p>
                <a:pPr eaLnBrk="1" hangingPunct="1">
                  <a:lnSpc>
                    <a:spcPts val="3556"/>
                  </a:lnSpc>
                  <a:defRPr/>
                </a:pPr>
                <a:r>
                  <a:rPr lang="en-US" altLang="de-DE" sz="2600" dirty="0">
                    <a:solidFill>
                      <a:schemeClr val="tx1"/>
                    </a:solidFill>
                    <a:latin typeface="+mn-lt"/>
                  </a:rPr>
                  <a:t>to the leading eigenvector of the adjacency matrix.</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Equivalently, we could say that the centrality </a:t>
                </a:r>
                <a:r>
                  <a:rPr lang="en-US" altLang="de-DE" sz="2600" b="1" dirty="0">
                    <a:solidFill>
                      <a:schemeClr val="tx1"/>
                    </a:solidFill>
                    <a:latin typeface="+mn-lt"/>
                  </a:rPr>
                  <a:t>x</a:t>
                </a:r>
                <a:r>
                  <a:rPr lang="en-US" altLang="de-DE" sz="2600" dirty="0">
                    <a:solidFill>
                      <a:schemeClr val="tx1"/>
                    </a:solidFill>
                    <a:latin typeface="+mn-lt"/>
                  </a:rPr>
                  <a:t> satisfies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latin typeface="+mn-lt"/>
                  </a:rPr>
                  <a:t>A x </a:t>
                </a:r>
                <a:r>
                  <a:rPr lang="en-US" altLang="de-DE" sz="2600" dirty="0">
                    <a:solidFill>
                      <a:schemeClr val="tx1"/>
                    </a:solidFill>
                    <a:latin typeface="+mn-lt"/>
                  </a:rPr>
                  <a:t>= </a:t>
                </a:r>
                <a:r>
                  <a:rPr lang="en-US" altLang="de-DE" sz="2600" i="1" dirty="0">
                    <a:solidFill>
                      <a:schemeClr val="tx1"/>
                    </a:solidFill>
                    <a:latin typeface="+mn-lt"/>
                    <a:sym typeface="Symbol"/>
                  </a:rPr>
                  <a:t>k</a:t>
                </a:r>
                <a:r>
                  <a:rPr lang="en-US" altLang="de-DE" sz="2600" baseline="-25000" dirty="0">
                    <a:solidFill>
                      <a:schemeClr val="tx1"/>
                    </a:solidFill>
                    <a:latin typeface="+mn-lt"/>
                    <a:sym typeface="Symbol"/>
                  </a:rPr>
                  <a:t>1</a:t>
                </a:r>
                <a:r>
                  <a:rPr lang="en-US" altLang="de-DE" sz="2600" dirty="0">
                    <a:solidFill>
                      <a:schemeClr val="tx1"/>
                    </a:solidFill>
                    <a:latin typeface="+mn-lt"/>
                    <a:sym typeface="Symbol"/>
                  </a:rPr>
                  <a:t> </a:t>
                </a:r>
                <a:r>
                  <a:rPr lang="en-US" altLang="de-DE" sz="2600" b="1" dirty="0">
                    <a:solidFill>
                      <a:schemeClr val="tx1"/>
                    </a:solidFill>
                    <a:latin typeface="+mn-lt"/>
                    <a:sym typeface="Symbol"/>
                  </a:rPr>
                  <a:t>x</a:t>
                </a:r>
                <a:r>
                  <a:rPr lang="en-US" altLang="de-DE" sz="2600" dirty="0">
                    <a:solidFill>
                      <a:schemeClr val="tx1"/>
                    </a:solidFill>
                    <a:latin typeface="+mn-lt"/>
                    <a:sym typeface="Symbol"/>
                  </a:rPr>
                  <a:t> </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sym typeface="Symbol"/>
                  </a:rPr>
                  <a:t>This is the </a:t>
                </a:r>
                <a:r>
                  <a:rPr lang="en-US" altLang="de-DE" sz="2600" b="1" dirty="0">
                    <a:solidFill>
                      <a:schemeClr val="tx1"/>
                    </a:solidFill>
                    <a:latin typeface="+mn-lt"/>
                    <a:sym typeface="Symbol"/>
                  </a:rPr>
                  <a:t>eigenvector centrality </a:t>
                </a:r>
                <a:r>
                  <a:rPr lang="en-US" altLang="de-DE" sz="2600" dirty="0">
                    <a:solidFill>
                      <a:schemeClr val="tx1"/>
                    </a:solidFill>
                    <a:latin typeface="+mn-lt"/>
                    <a:sym typeface="Symbol"/>
                  </a:rPr>
                  <a:t>first proposed by </a:t>
                </a:r>
                <a:r>
                  <a:rPr lang="en-US" altLang="de-DE" sz="2600" dirty="0" err="1">
                    <a:solidFill>
                      <a:schemeClr val="tx1"/>
                    </a:solidFill>
                    <a:latin typeface="+mn-lt"/>
                    <a:sym typeface="Symbol"/>
                  </a:rPr>
                  <a:t>Bonacich</a:t>
                </a:r>
                <a:r>
                  <a:rPr lang="en-US" altLang="de-DE" sz="2600" dirty="0">
                    <a:solidFill>
                      <a:schemeClr val="tx1"/>
                    </a:solidFill>
                    <a:latin typeface="+mn-lt"/>
                    <a:sym typeface="Symbol"/>
                  </a:rPr>
                  <a:t> (1987).</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sym typeface="Symbol"/>
                  </a:rPr>
                  <a:t>The centrality </a:t>
                </a:r>
                <a:r>
                  <a:rPr lang="en-US" altLang="de-DE" sz="2600" i="1" dirty="0">
                    <a:solidFill>
                      <a:schemeClr val="tx1"/>
                    </a:solidFill>
                    <a:latin typeface="+mn-lt"/>
                    <a:sym typeface="Symbol"/>
                  </a:rPr>
                  <a:t>x</a:t>
                </a:r>
                <a:r>
                  <a:rPr lang="en-US" altLang="de-DE" sz="2600" i="1" baseline="-25000" dirty="0">
                    <a:solidFill>
                      <a:schemeClr val="tx1"/>
                    </a:solidFill>
                    <a:latin typeface="+mn-lt"/>
                    <a:sym typeface="Symbol"/>
                  </a:rPr>
                  <a:t>i</a:t>
                </a:r>
                <a:r>
                  <a:rPr lang="en-US" altLang="de-DE" sz="2600" dirty="0">
                    <a:solidFill>
                      <a:schemeClr val="tx1"/>
                    </a:solidFill>
                    <a:latin typeface="+mn-lt"/>
                    <a:sym typeface="Symbol"/>
                  </a:rPr>
                  <a:t> of vertex </a:t>
                </a:r>
                <a:r>
                  <a:rPr lang="en-US" altLang="de-DE" sz="2600" i="1" dirty="0" err="1">
                    <a:solidFill>
                      <a:schemeClr val="tx1"/>
                    </a:solidFill>
                    <a:latin typeface="+mn-lt"/>
                    <a:sym typeface="Symbol"/>
                  </a:rPr>
                  <a:t>i</a:t>
                </a:r>
                <a:r>
                  <a:rPr lang="en-US" altLang="de-DE" sz="2600" dirty="0">
                    <a:solidFill>
                      <a:schemeClr val="tx1"/>
                    </a:solidFill>
                    <a:latin typeface="+mn-lt"/>
                    <a:sym typeface="Symbol"/>
                  </a:rPr>
                  <a:t> is proportional to the sum of the centralities of</a:t>
                </a:r>
              </a:p>
              <a:p>
                <a:pPr eaLnBrk="1" hangingPunct="1">
                  <a:lnSpc>
                    <a:spcPts val="3556"/>
                  </a:lnSpc>
                  <a:defRPr/>
                </a:pPr>
                <a:r>
                  <a:rPr lang="en-US" altLang="de-DE" sz="2600" dirty="0">
                    <a:solidFill>
                      <a:schemeClr val="tx1"/>
                    </a:solidFill>
                    <a:latin typeface="+mn-lt"/>
                    <a:sym typeface="Symbol"/>
                  </a:rPr>
                  <a:t>its neighbors:</a:t>
                </a:r>
              </a:p>
              <a:p>
                <a:pPr eaLnBrk="1" hangingPunct="1">
                  <a:lnSpc>
                    <a:spcPts val="3556"/>
                  </a:lnSpc>
                  <a:defRPr/>
                </a:pPr>
                <a:r>
                  <a:rPr lang="en-US" altLang="de-DE" sz="2600" dirty="0">
                    <a:solidFill>
                      <a:schemeClr val="tx1"/>
                    </a:solidFill>
                  </a:rPr>
                  <a:t>		</a:t>
                </a:r>
                <a:r>
                  <a:rPr lang="en-US" altLang="de-DE" sz="2600" dirty="0" smtClean="0">
                    <a:solidFill>
                      <a:schemeClr val="tx1"/>
                    </a:solidFill>
                  </a:rPr>
                  <a:t>          </a:t>
                </a:r>
                <a14:m>
                  <m:oMath xmlns:m="http://schemas.openxmlformats.org/officeDocument/2006/math">
                    <m:sSub>
                      <m:sSubPr>
                        <m:ctrlPr>
                          <a:rPr lang="en-US" altLang="de-DE" sz="2600" i="1">
                            <a:solidFill>
                              <a:schemeClr val="tx1"/>
                            </a:solidFill>
                            <a:latin typeface="Cambria Math"/>
                          </a:rPr>
                        </m:ctrlPr>
                      </m:sSubPr>
                      <m:e>
                        <m:r>
                          <a:rPr lang="de-DE" altLang="de-DE" sz="2600" i="1">
                            <a:solidFill>
                              <a:schemeClr val="tx1"/>
                            </a:solidFill>
                            <a:latin typeface="Cambria Math"/>
                          </a:rPr>
                          <m:t>𝑥</m:t>
                        </m:r>
                      </m:e>
                      <m:sub>
                        <m:r>
                          <a:rPr lang="de-DE" altLang="de-DE" sz="2600" i="1">
                            <a:solidFill>
                              <a:schemeClr val="tx1"/>
                            </a:solidFill>
                            <a:latin typeface="Cambria Math"/>
                          </a:rPr>
                          <m:t>𝑖</m:t>
                        </m:r>
                      </m:sub>
                    </m:sSub>
                    <m:r>
                      <a:rPr lang="de-DE" altLang="de-DE" sz="2600" i="1">
                        <a:solidFill>
                          <a:schemeClr val="tx1"/>
                        </a:solidFill>
                        <a:latin typeface="Cambria Math"/>
                      </a:rPr>
                      <m:t>=</m:t>
                    </m:r>
                    <m:sSup>
                      <m:sSupPr>
                        <m:ctrlPr>
                          <a:rPr lang="de-DE" altLang="de-DE" sz="2600" i="1">
                            <a:solidFill>
                              <a:schemeClr val="tx1"/>
                            </a:solidFill>
                            <a:latin typeface="Cambria Math"/>
                          </a:rPr>
                        </m:ctrlPr>
                      </m:sSupPr>
                      <m:e>
                        <m:sSub>
                          <m:sSubPr>
                            <m:ctrlPr>
                              <a:rPr lang="de-DE" altLang="de-DE" sz="2600" i="1">
                                <a:solidFill>
                                  <a:schemeClr val="tx1"/>
                                </a:solidFill>
                                <a:latin typeface="Cambria Math"/>
                              </a:rPr>
                            </m:ctrlPr>
                          </m:sSubPr>
                          <m:e>
                            <m:r>
                              <a:rPr lang="de-DE" altLang="de-DE" sz="2600" i="1">
                                <a:solidFill>
                                  <a:schemeClr val="tx1"/>
                                </a:solidFill>
                                <a:latin typeface="Cambria Math"/>
                              </a:rPr>
                              <m:t>𝑘</m:t>
                            </m:r>
                          </m:e>
                          <m:sub>
                            <m:r>
                              <a:rPr lang="de-DE" altLang="de-DE" sz="2600" i="1">
                                <a:solidFill>
                                  <a:schemeClr val="tx1"/>
                                </a:solidFill>
                                <a:latin typeface="Cambria Math"/>
                              </a:rPr>
                              <m:t>1</m:t>
                            </m:r>
                          </m:sub>
                        </m:sSub>
                      </m:e>
                      <m:sup>
                        <m:r>
                          <a:rPr lang="de-DE" altLang="de-DE" sz="2600" i="1">
                            <a:solidFill>
                              <a:schemeClr val="tx1"/>
                            </a:solidFill>
                            <a:latin typeface="Cambria Math"/>
                          </a:rPr>
                          <m:t>−1</m:t>
                        </m:r>
                      </m:sup>
                    </m:sSup>
                    <m:nary>
                      <m:naryPr>
                        <m:chr m:val="∑"/>
                        <m:supHide m:val="on"/>
                        <m:ctrlPr>
                          <a:rPr lang="de-DE" altLang="de-DE" sz="2600" i="1">
                            <a:solidFill>
                              <a:schemeClr val="tx1"/>
                            </a:solidFill>
                            <a:latin typeface="Cambria Math"/>
                          </a:rPr>
                        </m:ctrlPr>
                      </m:naryPr>
                      <m:sub>
                        <m:r>
                          <m:rPr>
                            <m:brk m:alnAt="7"/>
                          </m:rPr>
                          <a:rPr lang="de-DE" altLang="de-DE" sz="2600" i="1">
                            <a:solidFill>
                              <a:schemeClr val="tx1"/>
                            </a:solidFill>
                            <a:latin typeface="Cambria Math"/>
                          </a:rPr>
                          <m:t>𝑗</m:t>
                        </m:r>
                      </m:sub>
                      <m:sup/>
                      <m:e>
                        <m:sSub>
                          <m:sSubPr>
                            <m:ctrlPr>
                              <a:rPr lang="de-DE" altLang="de-DE" sz="2600" i="1">
                                <a:solidFill>
                                  <a:schemeClr val="tx1"/>
                                </a:solidFill>
                                <a:latin typeface="Cambria Math"/>
                              </a:rPr>
                            </m:ctrlPr>
                          </m:sSubPr>
                          <m:e>
                            <m:r>
                              <a:rPr lang="de-DE" altLang="de-DE" sz="2600" i="1">
                                <a:solidFill>
                                  <a:schemeClr val="tx1"/>
                                </a:solidFill>
                                <a:latin typeface="Cambria Math"/>
                              </a:rPr>
                              <m:t>𝐴</m:t>
                            </m:r>
                          </m:e>
                          <m:sub>
                            <m:r>
                              <a:rPr lang="de-DE" altLang="de-DE" sz="2600" i="1">
                                <a:solidFill>
                                  <a:schemeClr val="tx1"/>
                                </a:solidFill>
                                <a:latin typeface="Cambria Math"/>
                              </a:rPr>
                              <m:t>𝑖𝑗</m:t>
                            </m:r>
                          </m:sub>
                        </m:sSub>
                        <m:sSub>
                          <m:sSubPr>
                            <m:ctrlPr>
                              <a:rPr lang="de-DE" altLang="de-DE" sz="2600" i="1">
                                <a:solidFill>
                                  <a:schemeClr val="tx1"/>
                                </a:solidFill>
                                <a:latin typeface="Cambria Math"/>
                              </a:rPr>
                            </m:ctrlPr>
                          </m:sSubPr>
                          <m:e>
                            <m:r>
                              <a:rPr lang="de-DE" altLang="de-DE" sz="2600" i="1">
                                <a:solidFill>
                                  <a:schemeClr val="tx1"/>
                                </a:solidFill>
                                <a:latin typeface="Cambria Math"/>
                              </a:rPr>
                              <m:t>𝑥</m:t>
                            </m:r>
                          </m:e>
                          <m:sub>
                            <m:r>
                              <a:rPr lang="de-DE" altLang="de-DE" sz="2600" i="1">
                                <a:solidFill>
                                  <a:schemeClr val="tx1"/>
                                </a:solidFill>
                                <a:latin typeface="Cambria Math"/>
                              </a:rPr>
                              <m:t>𝑗</m:t>
                            </m:r>
                          </m:sub>
                        </m:sSub>
                      </m:e>
                    </m:nary>
                  </m:oMath>
                </a14:m>
                <a:endParaRPr lang="en-US" altLang="de-DE" sz="2600" dirty="0">
                  <a:solidFill>
                    <a:schemeClr val="tx1"/>
                  </a:solidFill>
                </a:endParaRP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This has the nice property that the centrality can be large either because a vertex</a:t>
                </a:r>
              </a:p>
              <a:p>
                <a:pPr eaLnBrk="1" hangingPunct="1">
                  <a:lnSpc>
                    <a:spcPts val="3556"/>
                  </a:lnSpc>
                  <a:defRPr/>
                </a:pPr>
                <a:r>
                  <a:rPr lang="en-US" altLang="de-DE" sz="2600" dirty="0">
                    <a:solidFill>
                      <a:schemeClr val="tx1"/>
                    </a:solidFill>
                  </a:rPr>
                  <a:t>has many neighbors or because it has important </a:t>
                </a:r>
                <a:r>
                  <a:rPr lang="en-US" altLang="de-DE" sz="2600" dirty="0" smtClean="0">
                    <a:solidFill>
                      <a:schemeClr val="tx1"/>
                    </a:solidFill>
                  </a:rPr>
                  <a:t>neighbors with high centralities </a:t>
                </a:r>
              </a:p>
              <a:p>
                <a:pPr eaLnBrk="1" hangingPunct="1">
                  <a:lnSpc>
                    <a:spcPts val="3556"/>
                  </a:lnSpc>
                  <a:defRPr/>
                </a:pPr>
                <a:r>
                  <a:rPr lang="en-US" altLang="de-DE" sz="2600" dirty="0" smtClean="0">
                    <a:solidFill>
                      <a:schemeClr val="tx1"/>
                    </a:solidFill>
                  </a:rPr>
                  <a:t>(</a:t>
                </a:r>
                <a:r>
                  <a:rPr lang="en-US" altLang="de-DE" sz="2600" dirty="0">
                    <a:solidFill>
                      <a:schemeClr val="tx1"/>
                    </a:solidFill>
                  </a:rPr>
                  <a:t>or both).</a:t>
                </a:r>
              </a:p>
            </p:txBody>
          </p:sp>
        </mc:Choice>
        <mc:Fallback>
          <p:sp>
            <p:nvSpPr>
              <p:cNvPr id="32772" name="Rectangle 2"/>
              <p:cNvSpPr>
                <a:spLocks noRot="1" noChangeAspect="1" noMove="1" noResize="1" noEditPoints="1" noAdjustHandles="1" noChangeArrowheads="1" noChangeShapeType="1" noTextEdit="1"/>
              </p:cNvSpPr>
              <p:nvPr/>
            </p:nvSpPr>
            <p:spPr bwMode="auto">
              <a:xfrm>
                <a:off x="596054" y="984392"/>
                <a:ext cx="11976035" cy="7386638"/>
              </a:xfrm>
              <a:prstGeom prst="rect">
                <a:avLst/>
              </a:prstGeom>
              <a:blipFill rotWithShape="1">
                <a:blip r:embed="rId2"/>
                <a:stretch>
                  <a:fillRect l="-1680" t="-1073" r="-662" b="-11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27</a:t>
            </a:fld>
            <a:endParaRPr lang="en-US" altLang="en-US"/>
          </a:p>
        </p:txBody>
      </p:sp>
    </p:spTree>
    <p:extLst>
      <p:ext uri="{BB962C8B-B14F-4D97-AF65-F5344CB8AC3E}">
        <p14:creationId xmlns:p14="http://schemas.microsoft.com/office/powerpoint/2010/main" val="141554977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Problems of the Eigenvector Centrality</a:t>
            </a:r>
          </a:p>
        </p:txBody>
      </p:sp>
      <p:sp>
        <p:nvSpPr>
          <p:cNvPr id="32772" name="Rectangle 2"/>
          <p:cNvSpPr>
            <a:spLocks/>
          </p:cNvSpPr>
          <p:nvPr/>
        </p:nvSpPr>
        <p:spPr bwMode="auto">
          <a:xfrm>
            <a:off x="596054" y="984391"/>
            <a:ext cx="916757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a:t>
            </a:r>
            <a:r>
              <a:rPr lang="de-DE" altLang="de-DE" sz="2600" dirty="0" err="1">
                <a:solidFill>
                  <a:schemeClr val="tx1"/>
                </a:solidFill>
                <a:latin typeface="+mn-lt"/>
              </a:rPr>
              <a:t>eigenvector</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works</a:t>
            </a:r>
            <a:r>
              <a:rPr lang="de-DE" altLang="de-DE" sz="2600" dirty="0">
                <a:solidFill>
                  <a:schemeClr val="tx1"/>
                </a:solidFill>
                <a:latin typeface="+mn-lt"/>
              </a:rPr>
              <a:t> </a:t>
            </a:r>
            <a:r>
              <a:rPr lang="de-DE" altLang="de-DE" sz="2600" dirty="0" err="1">
                <a:solidFill>
                  <a:schemeClr val="tx1"/>
                </a:solidFill>
                <a:latin typeface="+mn-lt"/>
              </a:rPr>
              <a:t>best</a:t>
            </a:r>
            <a:r>
              <a:rPr lang="de-DE" altLang="de-DE" sz="2600" dirty="0">
                <a:solidFill>
                  <a:schemeClr val="tx1"/>
                </a:solidFill>
                <a:latin typeface="+mn-lt"/>
              </a:rPr>
              <a:t> </a:t>
            </a:r>
            <a:r>
              <a:rPr lang="de-DE" altLang="de-DE" sz="2600" dirty="0" err="1">
                <a:solidFill>
                  <a:schemeClr val="tx1"/>
                </a:solidFill>
                <a:latin typeface="+mn-lt"/>
              </a:rPr>
              <a:t>for</a:t>
            </a:r>
            <a:r>
              <a:rPr lang="de-DE" altLang="de-DE" sz="2600" dirty="0">
                <a:solidFill>
                  <a:schemeClr val="tx1"/>
                </a:solidFill>
                <a:latin typeface="+mn-lt"/>
              </a:rPr>
              <a:t> </a:t>
            </a:r>
            <a:r>
              <a:rPr lang="de-DE" altLang="de-DE" sz="2600" dirty="0" err="1">
                <a:solidFill>
                  <a:schemeClr val="tx1"/>
                </a:solidFill>
                <a:latin typeface="+mn-lt"/>
              </a:rPr>
              <a:t>undirected</a:t>
            </a:r>
            <a:r>
              <a:rPr lang="de-DE" altLang="de-DE" sz="2600" dirty="0">
                <a:solidFill>
                  <a:schemeClr val="tx1"/>
                </a:solidFill>
                <a:latin typeface="+mn-lt"/>
              </a:rPr>
              <a:t> </a:t>
            </a:r>
            <a:r>
              <a:rPr lang="de-DE" altLang="de-DE" sz="2600" dirty="0" err="1">
                <a:solidFill>
                  <a:schemeClr val="tx1"/>
                </a:solidFill>
                <a:latin typeface="+mn-lt"/>
              </a:rPr>
              <a:t>networks</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err="1">
                <a:solidFill>
                  <a:schemeClr val="tx1"/>
                </a:solidFill>
                <a:latin typeface="+mn-lt"/>
              </a:rPr>
              <a:t>For</a:t>
            </a:r>
            <a:r>
              <a:rPr lang="de-DE" altLang="de-DE" sz="2600" dirty="0">
                <a:solidFill>
                  <a:schemeClr val="tx1"/>
                </a:solidFill>
                <a:latin typeface="+mn-lt"/>
              </a:rPr>
              <a:t> </a:t>
            </a:r>
            <a:r>
              <a:rPr lang="de-DE" altLang="de-DE" sz="2600" dirty="0" err="1">
                <a:solidFill>
                  <a:schemeClr val="tx1"/>
                </a:solidFill>
                <a:latin typeface="+mn-lt"/>
              </a:rPr>
              <a:t>directed</a:t>
            </a:r>
            <a:r>
              <a:rPr lang="de-DE" altLang="de-DE" sz="2600" dirty="0">
                <a:solidFill>
                  <a:schemeClr val="tx1"/>
                </a:solidFill>
                <a:latin typeface="+mn-lt"/>
              </a:rPr>
              <a:t> </a:t>
            </a:r>
            <a:r>
              <a:rPr lang="de-DE" altLang="de-DE" sz="2600" dirty="0" err="1">
                <a:solidFill>
                  <a:schemeClr val="tx1"/>
                </a:solidFill>
                <a:latin typeface="+mn-lt"/>
              </a:rPr>
              <a:t>networks</a:t>
            </a:r>
            <a:r>
              <a:rPr lang="de-DE" altLang="de-DE" sz="2600" dirty="0">
                <a:solidFill>
                  <a:schemeClr val="tx1"/>
                </a:solidFill>
                <a:latin typeface="+mn-lt"/>
              </a:rPr>
              <a:t>, </a:t>
            </a:r>
            <a:r>
              <a:rPr lang="de-DE" altLang="de-DE" sz="2600" dirty="0" err="1">
                <a:solidFill>
                  <a:schemeClr val="tx1"/>
                </a:solidFill>
                <a:latin typeface="+mn-lt"/>
              </a:rPr>
              <a:t>certain</a:t>
            </a:r>
            <a:r>
              <a:rPr lang="de-DE" altLang="de-DE" sz="2600" dirty="0">
                <a:solidFill>
                  <a:schemeClr val="tx1"/>
                </a:solidFill>
                <a:latin typeface="+mn-lt"/>
              </a:rPr>
              <a:t> </a:t>
            </a:r>
            <a:r>
              <a:rPr lang="de-DE" altLang="de-DE" sz="2600" dirty="0" err="1">
                <a:solidFill>
                  <a:schemeClr val="tx1"/>
                </a:solidFill>
                <a:latin typeface="+mn-lt"/>
              </a:rPr>
              <a:t>complications</a:t>
            </a:r>
            <a:r>
              <a:rPr lang="de-DE" altLang="de-DE" sz="2600" dirty="0">
                <a:solidFill>
                  <a:schemeClr val="tx1"/>
                </a:solidFill>
                <a:latin typeface="+mn-lt"/>
              </a:rPr>
              <a:t> </a:t>
            </a:r>
            <a:r>
              <a:rPr lang="de-DE" altLang="de-DE" sz="2600" dirty="0" err="1">
                <a:solidFill>
                  <a:schemeClr val="tx1"/>
                </a:solidFill>
                <a:latin typeface="+mn-lt"/>
              </a:rPr>
              <a:t>can</a:t>
            </a:r>
            <a:r>
              <a:rPr lang="de-DE" altLang="de-DE" sz="2600" dirty="0">
                <a:solidFill>
                  <a:schemeClr val="tx1"/>
                </a:solidFill>
                <a:latin typeface="+mn-lt"/>
              </a:rPr>
              <a:t> </a:t>
            </a:r>
            <a:r>
              <a:rPr lang="de-DE" altLang="de-DE" sz="2600" dirty="0" err="1">
                <a:solidFill>
                  <a:schemeClr val="tx1"/>
                </a:solidFill>
                <a:latin typeface="+mn-lt"/>
              </a:rPr>
              <a:t>arise</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	In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figure</a:t>
            </a:r>
            <a:r>
              <a:rPr lang="de-DE" altLang="de-DE" sz="2600" dirty="0">
                <a:solidFill>
                  <a:schemeClr val="tx1"/>
                </a:solidFill>
                <a:latin typeface="+mn-lt"/>
              </a:rPr>
              <a:t> on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right</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vertex</a:t>
            </a:r>
            <a:r>
              <a:rPr lang="de-DE" altLang="de-DE" sz="2600" dirty="0">
                <a:solidFill>
                  <a:schemeClr val="tx1"/>
                </a:solidFill>
                <a:latin typeface="+mn-lt"/>
              </a:rPr>
              <a:t> A will </a:t>
            </a:r>
            <a:r>
              <a:rPr lang="de-DE" altLang="de-DE" sz="2600" dirty="0" err="1">
                <a:solidFill>
                  <a:schemeClr val="tx1"/>
                </a:solidFill>
                <a:latin typeface="+mn-lt"/>
              </a:rPr>
              <a:t>have</a:t>
            </a:r>
            <a:r>
              <a:rPr lang="de-DE" altLang="de-DE" sz="2600" dirty="0">
                <a:solidFill>
                  <a:schemeClr val="tx1"/>
                </a:solidFill>
                <a:latin typeface="+mn-lt"/>
              </a:rPr>
              <a:t> </a:t>
            </a:r>
            <a:r>
              <a:rPr lang="de-DE" altLang="de-DE" sz="2600" dirty="0" err="1">
                <a:solidFill>
                  <a:schemeClr val="tx1"/>
                </a:solidFill>
                <a:latin typeface="+mn-lt"/>
              </a:rPr>
              <a:t>eigenvector</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zero</a:t>
            </a:r>
            <a:r>
              <a:rPr lang="de-DE" altLang="de-DE" sz="2600" dirty="0" smtClean="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Hence</a:t>
            </a:r>
            <a:r>
              <a:rPr lang="de-DE" altLang="de-DE" sz="2600" dirty="0">
                <a:solidFill>
                  <a:schemeClr val="tx1"/>
                </a:solidFill>
                <a:latin typeface="+mn-lt"/>
              </a:rPr>
              <a:t>, </a:t>
            </a:r>
            <a:r>
              <a:rPr lang="de-DE" altLang="de-DE" sz="2600" dirty="0" err="1">
                <a:solidFill>
                  <a:schemeClr val="tx1"/>
                </a:solidFill>
                <a:latin typeface="+mn-lt"/>
              </a:rPr>
              <a:t>vertex</a:t>
            </a:r>
            <a:r>
              <a:rPr lang="de-DE" altLang="de-DE" sz="2600" dirty="0">
                <a:solidFill>
                  <a:schemeClr val="tx1"/>
                </a:solidFill>
                <a:latin typeface="+mn-lt"/>
              </a:rPr>
              <a:t> B will also </a:t>
            </a:r>
            <a:r>
              <a:rPr lang="de-DE" altLang="de-DE" sz="2600" dirty="0" err="1">
                <a:solidFill>
                  <a:schemeClr val="tx1"/>
                </a:solidFill>
                <a:latin typeface="+mn-lt"/>
              </a:rPr>
              <a:t>have</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zero</a:t>
            </a:r>
            <a:r>
              <a:rPr lang="de-DE" altLang="de-DE" sz="2600" dirty="0">
                <a:solidFill>
                  <a:schemeClr val="tx1"/>
                </a:solidFill>
                <a:latin typeface="+mn-lt"/>
              </a:rPr>
              <a:t>.</a:t>
            </a:r>
            <a:endParaRPr lang="en-US" altLang="de-DE" sz="2600" dirty="0">
              <a:solidFill>
                <a:schemeClr val="tx1"/>
              </a:solidFill>
            </a:endParaRPr>
          </a:p>
        </p:txBody>
      </p:sp>
      <p:pic>
        <p:nvPicPr>
          <p:cNvPr id="7" name="Bild 2"/>
          <p:cNvPicPr/>
          <p:nvPr/>
        </p:nvPicPr>
        <p:blipFill>
          <a:blip r:embed="rId2"/>
          <a:srcRect/>
          <a:stretch>
            <a:fillRect/>
          </a:stretch>
        </p:blipFill>
        <p:spPr bwMode="auto">
          <a:xfrm>
            <a:off x="7424102" y="2352287"/>
            <a:ext cx="5120569" cy="6539583"/>
          </a:xfrm>
          <a:prstGeom prst="rect">
            <a:avLst/>
          </a:prstGeom>
          <a:solidFill>
            <a:schemeClr val="bg1"/>
          </a:solidFill>
          <a:ln w="9525">
            <a:noFill/>
            <a:miter lim="800000"/>
            <a:headEnd/>
            <a:tailEnd/>
          </a:ln>
        </p:spPr>
      </p:pic>
      <p:sp>
        <p:nvSpPr>
          <p:cNvPr id="2" name="Rechteck 1"/>
          <p:cNvSpPr/>
          <p:nvPr/>
        </p:nvSpPr>
        <p:spPr bwMode="auto">
          <a:xfrm>
            <a:off x="7116868" y="5622079"/>
            <a:ext cx="262697" cy="531426"/>
          </a:xfrm>
          <a:prstGeom prst="rect">
            <a:avLst/>
          </a:prstGeom>
          <a:solidFill>
            <a:schemeClr val="bg1"/>
          </a:solidFill>
          <a:ln w="9525" cap="flat" cmpd="sng" algn="ctr">
            <a:noFill/>
            <a:prstDash val="solid"/>
            <a:round/>
            <a:headEnd type="none" w="med" len="med"/>
            <a:tailEnd type="none" w="med" len="med"/>
          </a:ln>
          <a:effectLst/>
        </p:spPr>
        <p:txBody>
          <a:bodyPr vert="horz" wrap="none" lIns="130046" tIns="65023" rIns="130046" bIns="65023" numCol="1" rtlCol="0" anchor="t" anchorCtr="0" compatLnSpc="1">
            <a:prstTxWarp prst="textNoShape">
              <a:avLst/>
            </a:prstTxWarp>
            <a:spAutoFit/>
          </a:bodyPr>
          <a:lstStyle/>
          <a:p>
            <a:pPr defTabSz="1300460">
              <a:lnSpc>
                <a:spcPct val="100000"/>
              </a:lnSpc>
            </a:pPr>
            <a:endParaRPr lang="de-DE" sz="2600">
              <a:solidFill>
                <a:schemeClr val="tx1"/>
              </a:solidFill>
              <a:latin typeface="Arial" charset="0"/>
            </a:endParaRPr>
          </a:p>
        </p:txBody>
      </p:sp>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28</a:t>
            </a:fld>
            <a:endParaRPr lang="en-US" altLang="en-US"/>
          </a:p>
        </p:txBody>
      </p:sp>
    </p:spTree>
    <p:extLst>
      <p:ext uri="{BB962C8B-B14F-4D97-AF65-F5344CB8AC3E}">
        <p14:creationId xmlns:p14="http://schemas.microsoft.com/office/powerpoint/2010/main" val="11431158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Katz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3" y="984391"/>
                <a:ext cx="11435645" cy="784830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One </a:t>
                </a:r>
                <a:r>
                  <a:rPr lang="de-DE" altLang="de-DE" sz="2600" dirty="0" err="1">
                    <a:solidFill>
                      <a:schemeClr val="tx1"/>
                    </a:solidFill>
                    <a:latin typeface="+mn-lt"/>
                  </a:rPr>
                  <a:t>solution</a:t>
                </a:r>
                <a:r>
                  <a:rPr lang="de-DE" altLang="de-DE" sz="2600" dirty="0">
                    <a:solidFill>
                      <a:schemeClr val="tx1"/>
                    </a:solidFill>
                    <a:latin typeface="+mn-lt"/>
                  </a:rPr>
                  <a:t> </a:t>
                </a:r>
                <a:r>
                  <a:rPr lang="de-DE" altLang="de-DE" sz="2600" dirty="0" err="1">
                    <a:solidFill>
                      <a:schemeClr val="tx1"/>
                    </a:solidFill>
                    <a:latin typeface="+mn-lt"/>
                  </a:rPr>
                  <a:t>to</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issues</a:t>
                </a:r>
                <a:r>
                  <a:rPr lang="de-DE" altLang="de-DE" sz="2600" dirty="0">
                    <a:solidFill>
                      <a:schemeClr val="tx1"/>
                    </a:solidFill>
                    <a:latin typeface="+mn-lt"/>
                  </a:rPr>
                  <a:t>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Eigenvector</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following</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We simply give each vertex a small amount of centrality “for free”,</a:t>
                </a:r>
              </a:p>
              <a:p>
                <a:pPr eaLnBrk="1" hangingPunct="1">
                  <a:lnSpc>
                    <a:spcPts val="3556"/>
                  </a:lnSpc>
                  <a:defRPr/>
                </a:pPr>
                <a:r>
                  <a:rPr lang="en-US" altLang="de-DE" sz="2600" dirty="0">
                    <a:solidFill>
                      <a:schemeClr val="tx1"/>
                    </a:solidFill>
                    <a:latin typeface="+mn-lt"/>
                  </a:rPr>
                  <a:t>regardless of its position in the network or the centrality of its neighbors.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Arial"/>
                    <a:cs typeface="Arial"/>
                  </a:rPr>
                  <a:t>→ we define   </a:t>
                </a:r>
                <a14:m>
                  <m:oMath xmlns:m="http://schemas.openxmlformats.org/officeDocument/2006/math">
                    <m:sSub>
                      <m:sSubPr>
                        <m:ctrlPr>
                          <a:rPr lang="en-US" altLang="de-DE" sz="2600" i="1">
                            <a:solidFill>
                              <a:schemeClr val="tx1"/>
                            </a:solidFill>
                            <a:latin typeface="Cambria Math"/>
                            <a:cs typeface="Arial"/>
                          </a:rPr>
                        </m:ctrlPr>
                      </m:sSubPr>
                      <m:e>
                        <m:r>
                          <a:rPr lang="de-DE" altLang="de-DE" sz="2600" i="1">
                            <a:solidFill>
                              <a:schemeClr val="tx1"/>
                            </a:solidFill>
                            <a:latin typeface="Cambria Math"/>
                            <a:cs typeface="Arial"/>
                          </a:rPr>
                          <m:t>𝑥</m:t>
                        </m:r>
                      </m:e>
                      <m:sub>
                        <m:r>
                          <a:rPr lang="de-DE" altLang="de-DE" sz="2600" i="1">
                            <a:solidFill>
                              <a:schemeClr val="tx1"/>
                            </a:solidFill>
                            <a:latin typeface="Cambria Math"/>
                            <a:cs typeface="Arial"/>
                          </a:rPr>
                          <m:t>𝑖</m:t>
                        </m:r>
                      </m:sub>
                    </m:sSub>
                    <m:r>
                      <a:rPr lang="de-DE" altLang="de-DE" sz="2600" i="1">
                        <a:solidFill>
                          <a:schemeClr val="tx1"/>
                        </a:solidFill>
                        <a:latin typeface="Cambria Math"/>
                        <a:cs typeface="Arial"/>
                      </a:rPr>
                      <m:t>=</m:t>
                    </m:r>
                    <m:r>
                      <a:rPr lang="de-DE" altLang="de-DE" sz="2600" i="1">
                        <a:solidFill>
                          <a:schemeClr val="tx1"/>
                        </a:solidFill>
                        <a:latin typeface="Cambria Math"/>
                        <a:ea typeface="Cambria Math"/>
                        <a:cs typeface="Arial"/>
                      </a:rPr>
                      <m:t>𝛼</m:t>
                    </m:r>
                    <m:nary>
                      <m:naryPr>
                        <m:chr m:val="∑"/>
                        <m:supHide m:val="on"/>
                        <m:ctrlPr>
                          <a:rPr lang="de-DE" altLang="de-DE" sz="2600" i="1">
                            <a:solidFill>
                              <a:schemeClr val="tx1"/>
                            </a:solidFill>
                            <a:latin typeface="Cambria Math"/>
                            <a:ea typeface="Cambria Math"/>
                            <a:cs typeface="Arial"/>
                          </a:rPr>
                        </m:ctrlPr>
                      </m:naryPr>
                      <m:sub>
                        <m:r>
                          <m:rPr>
                            <m:brk m:alnAt="7"/>
                          </m:rPr>
                          <a:rPr lang="de-DE" altLang="de-DE" sz="2600" i="1">
                            <a:solidFill>
                              <a:schemeClr val="tx1"/>
                            </a:solidFill>
                            <a:latin typeface="Cambria Math"/>
                            <a:ea typeface="Cambria Math"/>
                            <a:cs typeface="Arial"/>
                          </a:rPr>
                          <m:t>𝑗</m:t>
                        </m:r>
                      </m:sub>
                      <m:sup/>
                      <m:e>
                        <m:sSub>
                          <m:sSubPr>
                            <m:ctrlPr>
                              <a:rPr lang="de-DE" altLang="de-DE" sz="2600" i="1">
                                <a:solidFill>
                                  <a:schemeClr val="tx1"/>
                                </a:solidFill>
                                <a:latin typeface="Cambria Math"/>
                                <a:ea typeface="Cambria Math"/>
                                <a:cs typeface="Arial"/>
                              </a:rPr>
                            </m:ctrlPr>
                          </m:sSubPr>
                          <m:e>
                            <m:r>
                              <a:rPr lang="de-DE" altLang="de-DE" sz="2600" i="1">
                                <a:solidFill>
                                  <a:schemeClr val="tx1"/>
                                </a:solidFill>
                                <a:latin typeface="Cambria Math"/>
                                <a:ea typeface="Cambria Math"/>
                                <a:cs typeface="Arial"/>
                              </a:rPr>
                              <m:t>𝐴</m:t>
                            </m:r>
                          </m:e>
                          <m:sub>
                            <m:r>
                              <a:rPr lang="de-DE" altLang="de-DE" sz="2600" i="1">
                                <a:solidFill>
                                  <a:schemeClr val="tx1"/>
                                </a:solidFill>
                                <a:latin typeface="Cambria Math"/>
                                <a:ea typeface="Cambria Math"/>
                                <a:cs typeface="Arial"/>
                              </a:rPr>
                              <m:t>𝑖𝑗</m:t>
                            </m:r>
                          </m:sub>
                        </m:sSub>
                        <m:sSub>
                          <m:sSubPr>
                            <m:ctrlPr>
                              <a:rPr lang="de-DE" altLang="de-DE" sz="2600" i="1">
                                <a:solidFill>
                                  <a:schemeClr val="tx1"/>
                                </a:solidFill>
                                <a:latin typeface="Cambria Math"/>
                                <a:ea typeface="Cambria Math"/>
                                <a:cs typeface="Arial"/>
                              </a:rPr>
                            </m:ctrlPr>
                          </m:sSubPr>
                          <m:e>
                            <m:r>
                              <a:rPr lang="de-DE" altLang="de-DE" sz="2600" i="1">
                                <a:solidFill>
                                  <a:schemeClr val="tx1"/>
                                </a:solidFill>
                                <a:latin typeface="Cambria Math"/>
                                <a:ea typeface="Cambria Math"/>
                                <a:cs typeface="Arial"/>
                              </a:rPr>
                              <m:t>𝑥</m:t>
                            </m:r>
                          </m:e>
                          <m:sub>
                            <m:r>
                              <a:rPr lang="de-DE" altLang="de-DE" sz="2600" i="1">
                                <a:solidFill>
                                  <a:schemeClr val="tx1"/>
                                </a:solidFill>
                                <a:latin typeface="Cambria Math"/>
                                <a:ea typeface="Cambria Math"/>
                                <a:cs typeface="Arial"/>
                              </a:rPr>
                              <m:t>𝑗</m:t>
                            </m:r>
                          </m:sub>
                        </m:sSub>
                        <m:r>
                          <a:rPr lang="de-DE" altLang="de-DE" sz="2600" i="1">
                            <a:solidFill>
                              <a:schemeClr val="tx1"/>
                            </a:solidFill>
                            <a:latin typeface="Cambria Math"/>
                            <a:ea typeface="Cambria Math"/>
                            <a:cs typeface="Arial"/>
                          </a:rPr>
                          <m:t>+</m:t>
                        </m:r>
                        <m:r>
                          <a:rPr lang="de-DE" altLang="de-DE" sz="2600" i="1">
                            <a:solidFill>
                              <a:schemeClr val="tx1"/>
                            </a:solidFill>
                            <a:latin typeface="Cambria Math"/>
                            <a:ea typeface="Cambria Math"/>
                            <a:cs typeface="Arial"/>
                          </a:rPr>
                          <m:t>𝛽</m:t>
                        </m:r>
                      </m:e>
                    </m:nary>
                    <m:r>
                      <a:rPr lang="de-DE" altLang="de-DE" sz="2600">
                        <a:solidFill>
                          <a:schemeClr val="tx1"/>
                        </a:solidFill>
                        <a:latin typeface="Cambria Math"/>
                        <a:ea typeface="Cambria Math"/>
                        <a:cs typeface="Arial"/>
                      </a:rPr>
                      <m:t>  </m:t>
                    </m:r>
                  </m:oMath>
                </a14:m>
                <a:r>
                  <a:rPr lang="en-US" altLang="de-DE" sz="2600" dirty="0">
                    <a:solidFill>
                      <a:schemeClr val="tx1"/>
                    </a:solidFill>
                    <a:latin typeface="+mn-lt"/>
                  </a:rPr>
                  <a:t>         where </a:t>
                </a:r>
                <a:r>
                  <a:rPr lang="en-US" altLang="de-DE" sz="2600" dirty="0">
                    <a:solidFill>
                      <a:schemeClr val="tx1"/>
                    </a:solidFill>
                    <a:latin typeface="+mn-lt"/>
                    <a:sym typeface="Symbol"/>
                  </a:rPr>
                  <a:t> and  are positive constants.</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rPr>
                  <a:t>In matrix terms, this can be written as 	</a:t>
                </a:r>
                <a:r>
                  <a:rPr lang="en-US" altLang="de-DE" sz="2600" b="1" dirty="0">
                    <a:solidFill>
                      <a:schemeClr val="tx1"/>
                    </a:solidFill>
                    <a:sym typeface="Symbol"/>
                  </a:rPr>
                  <a:t>x</a:t>
                </a:r>
                <a:r>
                  <a:rPr lang="en-US" altLang="de-DE" sz="2600" dirty="0">
                    <a:solidFill>
                      <a:schemeClr val="tx1"/>
                    </a:solidFill>
                    <a:sym typeface="Symbol"/>
                  </a:rPr>
                  <a:t> = </a:t>
                </a:r>
                <a:r>
                  <a:rPr lang="en-US" altLang="de-DE" sz="2600" b="1" dirty="0">
                    <a:solidFill>
                      <a:schemeClr val="tx1"/>
                    </a:solidFill>
                    <a:sym typeface="Symbol"/>
                  </a:rPr>
                  <a:t>Ax</a:t>
                </a:r>
                <a:r>
                  <a:rPr lang="en-US" altLang="de-DE" sz="2600" dirty="0">
                    <a:solidFill>
                      <a:schemeClr val="tx1"/>
                    </a:solidFill>
                    <a:sym typeface="Symbol"/>
                  </a:rPr>
                  <a:t> + 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rPr>
                  <a:t>where </a:t>
                </a:r>
                <a:r>
                  <a:rPr lang="en-US" altLang="de-DE" sz="2600" b="1" dirty="0">
                    <a:solidFill>
                      <a:schemeClr val="tx1"/>
                    </a:solidFill>
                  </a:rPr>
                  <a:t>1 </a:t>
                </a:r>
                <a:r>
                  <a:rPr lang="en-US" altLang="de-DE" sz="2600" dirty="0">
                    <a:solidFill>
                      <a:schemeClr val="tx1"/>
                    </a:solidFill>
                  </a:rPr>
                  <a:t>is the vector (1,1,1,…)</a:t>
                </a:r>
                <a:r>
                  <a:rPr lang="en-US" altLang="de-DE" sz="2600" baseline="30000" dirty="0">
                    <a:solidFill>
                      <a:schemeClr val="tx1"/>
                    </a:solidFill>
                  </a:rPr>
                  <a:t> T</a:t>
                </a:r>
                <a:r>
                  <a:rPr lang="en-US" altLang="de-DE" sz="2600" dirty="0">
                    <a:solidFill>
                      <a:schemeClr val="tx1"/>
                    </a:solidFill>
                  </a:rPr>
                  <a:t> . By rearranging for </a:t>
                </a:r>
                <a:r>
                  <a:rPr lang="en-US" altLang="de-DE" sz="2600" b="1" dirty="0">
                    <a:solidFill>
                      <a:schemeClr val="tx1"/>
                    </a:solidFill>
                  </a:rPr>
                  <a:t>x </a:t>
                </a:r>
                <a:r>
                  <a:rPr lang="en-US" altLang="de-DE" sz="2600" dirty="0">
                    <a:solidFill>
                      <a:schemeClr val="tx1"/>
                    </a:solidFill>
                  </a:rPr>
                  <a:t>we find </a:t>
                </a:r>
              </a:p>
              <a:p>
                <a:pPr eaLnBrk="1" hangingPunct="1">
                  <a:lnSpc>
                    <a:spcPts val="3556"/>
                  </a:lnSpc>
                  <a:defRPr/>
                </a:pPr>
                <a:r>
                  <a:rPr lang="en-US" altLang="de-DE" sz="2600" dirty="0">
                    <a:solidFill>
                      <a:schemeClr val="tx1"/>
                    </a:solidFill>
                    <a:latin typeface="+mn-lt"/>
                  </a:rPr>
                  <a:t>			</a:t>
                </a:r>
              </a:p>
              <a:p>
                <a:pPr eaLnBrk="1" hangingPunct="1">
                  <a:lnSpc>
                    <a:spcPts val="3556"/>
                  </a:lnSpc>
                  <a:defRPr/>
                </a:pPr>
                <a:r>
                  <a:rPr lang="en-US" altLang="de-DE" sz="2600" b="1" dirty="0">
                    <a:solidFill>
                      <a:schemeClr val="tx1"/>
                    </a:solidFill>
                    <a:sym typeface="Symbol"/>
                  </a:rPr>
                  <a:t>	</a:t>
                </a:r>
                <a:r>
                  <a:rPr lang="en-US" altLang="de-DE" sz="2600" dirty="0">
                    <a:solidFill>
                      <a:schemeClr val="tx1"/>
                    </a:solidFill>
                    <a:latin typeface="+mn-lt"/>
                  </a:rPr>
                  <a:t>		</a:t>
                </a:r>
                <a:r>
                  <a:rPr lang="en-US" altLang="de-DE" sz="2600" b="1" dirty="0">
                    <a:solidFill>
                      <a:schemeClr val="tx1"/>
                    </a:solidFill>
                    <a:latin typeface="+mn-lt"/>
                  </a:rPr>
                  <a:t>I x </a:t>
                </a:r>
                <a:r>
                  <a:rPr lang="en-US" altLang="de-DE" sz="2600" dirty="0">
                    <a:solidFill>
                      <a:schemeClr val="tx1"/>
                    </a:solidFill>
                    <a:latin typeface="+mn-lt"/>
                  </a:rPr>
                  <a:t>- </a:t>
                </a:r>
                <a:r>
                  <a:rPr lang="en-US" altLang="de-DE" sz="2600" dirty="0">
                    <a:solidFill>
                      <a:schemeClr val="tx1"/>
                    </a:solidFill>
                    <a:sym typeface="Symbol"/>
                  </a:rPr>
                  <a:t> </a:t>
                </a:r>
                <a:r>
                  <a:rPr lang="en-US" altLang="de-DE" sz="2600" b="1" dirty="0">
                    <a:solidFill>
                      <a:schemeClr val="tx1"/>
                    </a:solidFill>
                    <a:sym typeface="Symbol"/>
                  </a:rPr>
                  <a:t>A x </a:t>
                </a:r>
                <a:r>
                  <a:rPr lang="en-US" altLang="de-DE" sz="2600" dirty="0">
                    <a:solidFill>
                      <a:schemeClr val="tx1"/>
                    </a:solidFill>
                    <a:sym typeface="Symbol"/>
                  </a:rPr>
                  <a:t>=  </a:t>
                </a:r>
                <a:r>
                  <a:rPr lang="en-US" altLang="de-DE" sz="2600" b="1" dirty="0">
                    <a:solidFill>
                      <a:schemeClr val="tx1"/>
                    </a:solidFill>
                    <a:sym typeface="Symbol"/>
                  </a:rPr>
                  <a:t>1		</a:t>
                </a:r>
                <a:r>
                  <a:rPr lang="en-US" altLang="de-DE" sz="2000" dirty="0">
                    <a:solidFill>
                      <a:schemeClr val="tx1"/>
                    </a:solidFill>
                    <a:sym typeface="Symbol"/>
                  </a:rPr>
                  <a:t>(where we used </a:t>
                </a:r>
                <a:r>
                  <a:rPr lang="en-US" altLang="de-DE" sz="2000" b="1" dirty="0">
                    <a:solidFill>
                      <a:schemeClr val="tx1"/>
                    </a:solidFill>
                    <a:sym typeface="Symbol"/>
                  </a:rPr>
                  <a:t>I x</a:t>
                </a:r>
                <a:r>
                  <a:rPr lang="en-US" altLang="de-DE" sz="2000" dirty="0">
                    <a:solidFill>
                      <a:schemeClr val="tx1"/>
                    </a:solidFill>
                    <a:sym typeface="Symbol"/>
                  </a:rPr>
                  <a:t> = </a:t>
                </a:r>
                <a:r>
                  <a:rPr lang="en-US" altLang="de-DE" sz="2000" b="1" dirty="0">
                    <a:solidFill>
                      <a:schemeClr val="tx1"/>
                    </a:solidFill>
                    <a:sym typeface="Symbol"/>
                  </a:rPr>
                  <a:t>x</a:t>
                </a:r>
                <a:r>
                  <a:rPr lang="en-US" altLang="de-DE" sz="2000" dirty="0">
                    <a:solidFill>
                      <a:schemeClr val="tx1"/>
                    </a:solidFill>
                    <a:sym typeface="Symbol"/>
                  </a:rPr>
                  <a:t>)</a:t>
                </a:r>
                <a:endParaRPr lang="en-US" altLang="de-DE" sz="2600" b="1" dirty="0">
                  <a:solidFill>
                    <a:schemeClr val="tx1"/>
                  </a:solidFill>
                  <a:sym typeface="Symbol"/>
                </a:endParaRPr>
              </a:p>
              <a:p>
                <a:pPr eaLnBrk="1" hangingPunct="1">
                  <a:lnSpc>
                    <a:spcPts val="3556"/>
                  </a:lnSpc>
                  <a:defRPr/>
                </a:pPr>
                <a:r>
                  <a:rPr lang="en-US" altLang="de-DE" sz="2600" b="1" dirty="0">
                    <a:solidFill>
                      <a:schemeClr val="tx1"/>
                    </a:solidFill>
                    <a:latin typeface="+mn-lt"/>
                    <a:sym typeface="Symbol"/>
                  </a:rPr>
                  <a:t>			</a:t>
                </a:r>
                <a:r>
                  <a:rPr lang="en-US" altLang="de-DE" sz="2600" dirty="0">
                    <a:solidFill>
                      <a:schemeClr val="tx1"/>
                    </a:solidFill>
                    <a:sym typeface="Symbol"/>
                  </a:rPr>
                  <a:t>(</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a:t>
                </a:r>
                <a:r>
                  <a:rPr lang="en-US" altLang="de-DE" sz="2600" dirty="0">
                    <a:solidFill>
                      <a:schemeClr val="tx1"/>
                    </a:solidFill>
                    <a:sym typeface="Symbol"/>
                  </a:rPr>
                  <a:t>) </a:t>
                </a:r>
                <a:r>
                  <a:rPr lang="en-US" altLang="de-DE" sz="2600" b="1" dirty="0">
                    <a:solidFill>
                      <a:schemeClr val="tx1"/>
                    </a:solidFill>
                    <a:sym typeface="Symbol"/>
                  </a:rPr>
                  <a:t>x</a:t>
                </a:r>
                <a:r>
                  <a:rPr lang="en-US" altLang="de-DE" sz="2600" dirty="0">
                    <a:solidFill>
                      <a:schemeClr val="tx1"/>
                    </a:solidFill>
                    <a:sym typeface="Symbol"/>
                  </a:rPr>
                  <a:t> =  </a:t>
                </a:r>
                <a:r>
                  <a:rPr lang="en-US" altLang="de-DE" sz="2600" b="1" dirty="0">
                    <a:solidFill>
                      <a:schemeClr val="tx1"/>
                    </a:solidFill>
                    <a:sym typeface="Symbol"/>
                  </a:rPr>
                  <a:t>1</a:t>
                </a:r>
              </a:p>
              <a:p>
                <a:pPr eaLnBrk="1" hangingPunct="1">
                  <a:lnSpc>
                    <a:spcPts val="3556"/>
                  </a:lnSpc>
                  <a:defRPr/>
                </a:pPr>
                <a:r>
                  <a:rPr lang="en-US" altLang="de-DE" sz="2600" dirty="0">
                    <a:solidFill>
                      <a:schemeClr val="tx1"/>
                    </a:solidFill>
                    <a:sym typeface="Symbol"/>
                  </a:rPr>
                  <a:t>			(</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b="1" baseline="30000" dirty="0">
                    <a:solidFill>
                      <a:schemeClr val="tx1"/>
                    </a:solidFill>
                    <a:sym typeface="Symbol"/>
                  </a:rPr>
                  <a:t>-1  </a:t>
                </a:r>
                <a:r>
                  <a:rPr lang="en-US" altLang="de-DE" sz="2600" dirty="0">
                    <a:solidFill>
                      <a:schemeClr val="tx1"/>
                    </a:solidFill>
                    <a:sym typeface="Symbol"/>
                  </a:rPr>
                  <a:t>(</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a:t>
                </a:r>
                <a:r>
                  <a:rPr lang="en-US" altLang="de-DE" sz="2600" dirty="0">
                    <a:solidFill>
                      <a:schemeClr val="tx1"/>
                    </a:solidFill>
                    <a:sym typeface="Symbol"/>
                  </a:rPr>
                  <a:t>) </a:t>
                </a:r>
                <a:r>
                  <a:rPr lang="en-US" altLang="de-DE" sz="2600" b="1" dirty="0">
                    <a:solidFill>
                      <a:schemeClr val="tx1"/>
                    </a:solidFill>
                    <a:sym typeface="Symbol"/>
                  </a:rPr>
                  <a:t>x</a:t>
                </a:r>
                <a:r>
                  <a:rPr lang="en-US" altLang="de-DE" sz="2600" dirty="0">
                    <a:solidFill>
                      <a:schemeClr val="tx1"/>
                    </a:solidFill>
                    <a:sym typeface="Symbol"/>
                  </a:rPr>
                  <a:t> = (</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b="1" baseline="30000" dirty="0">
                    <a:solidFill>
                      <a:schemeClr val="tx1"/>
                    </a:solidFill>
                    <a:sym typeface="Symbol"/>
                  </a:rPr>
                  <a:t>-1</a:t>
                </a:r>
                <a:r>
                  <a:rPr lang="en-US" altLang="de-DE" sz="2600" dirty="0">
                    <a:solidFill>
                      <a:schemeClr val="tx1"/>
                    </a:solidFill>
                    <a:sym typeface="Symbol"/>
                  </a:rPr>
                  <a:t>  </a:t>
                </a:r>
                <a:r>
                  <a:rPr lang="en-US" altLang="de-DE" sz="2600" b="1" dirty="0">
                    <a:solidFill>
                      <a:schemeClr val="tx1"/>
                    </a:solidFill>
                    <a:sym typeface="Symbol"/>
                  </a:rPr>
                  <a:t>1</a:t>
                </a:r>
                <a:endParaRPr lang="en-US" altLang="de-DE" sz="2600" dirty="0">
                  <a:solidFill>
                    <a:schemeClr val="tx1"/>
                  </a:solidFill>
                  <a:latin typeface="+mn-lt"/>
                </a:endParaRPr>
              </a:p>
              <a:p>
                <a:pPr eaLnBrk="1" hangingPunct="1">
                  <a:lnSpc>
                    <a:spcPts val="3556"/>
                  </a:lnSpc>
                  <a:defRPr/>
                </a:pPr>
                <a:r>
                  <a:rPr lang="en-US" altLang="de-DE" sz="2600" b="1" dirty="0">
                    <a:solidFill>
                      <a:schemeClr val="tx1"/>
                    </a:solidFill>
                    <a:sym typeface="Symbol"/>
                  </a:rPr>
                  <a:t>			x</a:t>
                </a:r>
                <a:r>
                  <a:rPr lang="en-US" altLang="de-DE" sz="2600" dirty="0">
                    <a:solidFill>
                      <a:schemeClr val="tx1"/>
                    </a:solidFill>
                    <a:sym typeface="Symbol"/>
                  </a:rPr>
                  <a:t> =  (</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b="1" baseline="30000" dirty="0">
                    <a:solidFill>
                      <a:schemeClr val="tx1"/>
                    </a:solidFill>
                    <a:sym typeface="Symbol"/>
                  </a:rPr>
                  <a:t>-1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latin typeface="+mn-lt"/>
                  </a:rPr>
                  <a:t>When setting </a:t>
                </a:r>
                <a:r>
                  <a:rPr lang="en-US" altLang="de-DE" sz="2600" dirty="0">
                    <a:solidFill>
                      <a:schemeClr val="tx1"/>
                    </a:solidFill>
                    <a:latin typeface="+mn-lt"/>
                    <a:sym typeface="Symbol"/>
                  </a:rPr>
                  <a:t> =1, we get the </a:t>
                </a:r>
                <a:r>
                  <a:rPr lang="en-US" altLang="de-DE" sz="2600" b="1" dirty="0">
                    <a:solidFill>
                      <a:schemeClr val="tx1"/>
                    </a:solidFill>
                    <a:latin typeface="+mn-lt"/>
                    <a:sym typeface="Symbol"/>
                  </a:rPr>
                  <a:t>Katz centrality </a:t>
                </a:r>
                <a:r>
                  <a:rPr lang="en-US" altLang="de-DE" sz="2600" dirty="0">
                    <a:solidFill>
                      <a:schemeClr val="tx1"/>
                    </a:solidFill>
                    <a:latin typeface="+mn-lt"/>
                    <a:sym typeface="Symbol"/>
                  </a:rPr>
                  <a:t>(1953) </a:t>
                </a:r>
                <a:r>
                  <a:rPr lang="en-US" altLang="de-DE" sz="2600" b="1" dirty="0">
                    <a:solidFill>
                      <a:schemeClr val="tx1"/>
                    </a:solidFill>
                    <a:sym typeface="Symbol"/>
                  </a:rPr>
                  <a:t>x</a:t>
                </a:r>
                <a:r>
                  <a:rPr lang="en-US" altLang="de-DE" sz="2600" dirty="0">
                    <a:solidFill>
                      <a:schemeClr val="tx1"/>
                    </a:solidFill>
                    <a:sym typeface="Symbol"/>
                  </a:rPr>
                  <a:t> = (I -  </a:t>
                </a:r>
                <a:r>
                  <a:rPr lang="en-US" altLang="de-DE" sz="2600" b="1" dirty="0">
                    <a:solidFill>
                      <a:schemeClr val="tx1"/>
                    </a:solidFill>
                    <a:sym typeface="Symbol"/>
                  </a:rPr>
                  <a:t>A )</a:t>
                </a:r>
                <a:r>
                  <a:rPr lang="en-US" altLang="de-DE" sz="2600" b="1" baseline="30000" dirty="0">
                    <a:solidFill>
                      <a:schemeClr val="tx1"/>
                    </a:solidFill>
                    <a:sym typeface="Symbol"/>
                  </a:rPr>
                  <a:t>-1 </a:t>
                </a:r>
                <a:r>
                  <a:rPr lang="en-US" altLang="de-DE" sz="2600" b="1" dirty="0">
                    <a:solidFill>
                      <a:schemeClr val="tx1"/>
                    </a:solidFill>
                    <a:sym typeface="Symbol"/>
                  </a:rPr>
                  <a:t>1</a:t>
                </a:r>
              </a:p>
            </p:txBody>
          </p:sp>
        </mc:Choice>
        <mc:Fallback xmlns="">
          <p:sp>
            <p:nvSpPr>
              <p:cNvPr id="32772" name="Rectangle 2"/>
              <p:cNvSpPr>
                <a:spLocks noRot="1" noChangeAspect="1" noMove="1" noResize="1" noEditPoints="1" noAdjustHandles="1" noChangeArrowheads="1" noChangeShapeType="1" noTextEdit="1"/>
              </p:cNvSpPr>
              <p:nvPr/>
            </p:nvSpPr>
            <p:spPr bwMode="auto">
              <a:xfrm>
                <a:off x="419100" y="692150"/>
                <a:ext cx="8040688" cy="5450210"/>
              </a:xfrm>
              <a:prstGeom prst="rect">
                <a:avLst/>
              </a:prstGeom>
              <a:blipFill rotWithShape="1">
                <a:blip r:embed="rId2"/>
                <a:stretch>
                  <a:fillRect l="-1820" t="-1119" b="-11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29</a:t>
            </a:fld>
            <a:endParaRPr lang="en-US" altLang="en-US"/>
          </a:p>
        </p:txBody>
      </p:sp>
    </p:spTree>
    <p:extLst>
      <p:ext uri="{BB962C8B-B14F-4D97-AF65-F5344CB8AC3E}">
        <p14:creationId xmlns:p14="http://schemas.microsoft.com/office/powerpoint/2010/main" val="21117314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51319834-A4C7-4671-82FE-B2DCC1DBB0E5}" type="slidenum">
              <a:rPr lang="en-US" altLang="en-US" sz="1800">
                <a:solidFill>
                  <a:schemeClr val="tx1"/>
                </a:solidFill>
              </a:rPr>
              <a:pPr eaLnBrk="1" hangingPunct="1"/>
              <a:t>3</a:t>
            </a:fld>
            <a:endParaRPr lang="en-US" altLang="en-US" sz="1800">
              <a:solidFill>
                <a:schemeClr val="tx1"/>
              </a:solidFill>
            </a:endParaRPr>
          </a:p>
        </p:txBody>
      </p:sp>
      <p:sp>
        <p:nvSpPr>
          <p:cNvPr id="9219" name="AutoShape 1"/>
          <p:cNvSpPr>
            <a:spLocks/>
          </p:cNvSpPr>
          <p:nvPr/>
        </p:nvSpPr>
        <p:spPr bwMode="auto">
          <a:xfrm>
            <a:off x="4000500" y="7353300"/>
            <a:ext cx="4991100" cy="1181100"/>
          </a:xfrm>
          <a:prstGeom prst="roundRect">
            <a:avLst>
              <a:gd name="adj" fmla="val 16125"/>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endParaRPr lang="de-DE" altLang="en-US"/>
          </a:p>
        </p:txBody>
      </p:sp>
      <p:sp>
        <p:nvSpPr>
          <p:cNvPr id="9220" name="Rectangle 2"/>
          <p:cNvSpPr>
            <a:spLocks noGrp="1" noChangeArrowheads="1"/>
          </p:cNvSpPr>
          <p:nvPr>
            <p:ph type="title"/>
          </p:nvPr>
        </p:nvSpPr>
        <p:spPr>
          <a:xfrm>
            <a:off x="669925" y="86668"/>
            <a:ext cx="11137900" cy="901700"/>
          </a:xfrm>
        </p:spPr>
        <p:txBody>
          <a:bodyPr/>
          <a:lstStyle/>
          <a:p>
            <a:pPr eaLnBrk="1" hangingPunct="1"/>
            <a:r>
              <a:rPr lang="en-US" altLang="en-US" smtClean="0">
                <a:latin typeface="Arial" charset="0"/>
                <a:cs typeface="Arial" charset="0"/>
              </a:rPr>
              <a:t>The Network View of Biology</a:t>
            </a:r>
          </a:p>
        </p:txBody>
      </p:sp>
      <p:sp>
        <p:nvSpPr>
          <p:cNvPr id="9221" name="Rectangle 3"/>
          <p:cNvSpPr>
            <a:spLocks/>
          </p:cNvSpPr>
          <p:nvPr/>
        </p:nvSpPr>
        <p:spPr bwMode="auto">
          <a:xfrm>
            <a:off x="1384300" y="1492250"/>
            <a:ext cx="101584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Molecular Systems Biology</a:t>
            </a:r>
            <a:r>
              <a:rPr lang="en-US" altLang="en-US">
                <a:solidFill>
                  <a:schemeClr val="tx1"/>
                </a:solidFill>
              </a:rPr>
              <a:t>:  "It's both + molecular interactions"</a:t>
            </a:r>
          </a:p>
        </p:txBody>
      </p:sp>
      <p:sp>
        <p:nvSpPr>
          <p:cNvPr id="9222" name="Rectangle 4"/>
          <p:cNvSpPr>
            <a:spLocks/>
          </p:cNvSpPr>
          <p:nvPr/>
        </p:nvSpPr>
        <p:spPr bwMode="auto">
          <a:xfrm>
            <a:off x="1384300" y="2927350"/>
            <a:ext cx="1841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genetic information</a:t>
            </a:r>
          </a:p>
        </p:txBody>
      </p:sp>
      <p:sp>
        <p:nvSpPr>
          <p:cNvPr id="9223" name="Rectangle 5"/>
          <p:cNvSpPr>
            <a:spLocks/>
          </p:cNvSpPr>
          <p:nvPr/>
        </p:nvSpPr>
        <p:spPr bwMode="auto">
          <a:xfrm>
            <a:off x="4178300" y="2927350"/>
            <a:ext cx="1841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molecular structure</a:t>
            </a:r>
          </a:p>
        </p:txBody>
      </p:sp>
      <p:sp>
        <p:nvSpPr>
          <p:cNvPr id="9224" name="Rectangle 6"/>
          <p:cNvSpPr>
            <a:spLocks/>
          </p:cNvSpPr>
          <p:nvPr/>
        </p:nvSpPr>
        <p:spPr bwMode="auto">
          <a:xfrm>
            <a:off x="6827838" y="2927350"/>
            <a:ext cx="21955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biochemical function</a:t>
            </a:r>
          </a:p>
        </p:txBody>
      </p:sp>
      <p:sp>
        <p:nvSpPr>
          <p:cNvPr id="9225" name="Rectangle 7"/>
          <p:cNvSpPr>
            <a:spLocks/>
          </p:cNvSpPr>
          <p:nvPr/>
        </p:nvSpPr>
        <p:spPr bwMode="auto">
          <a:xfrm>
            <a:off x="9766300" y="3155950"/>
            <a:ext cx="1841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phenotype</a:t>
            </a:r>
          </a:p>
        </p:txBody>
      </p:sp>
      <p:sp>
        <p:nvSpPr>
          <p:cNvPr id="9226" name="Rectangle 8"/>
          <p:cNvSpPr>
            <a:spLocks/>
          </p:cNvSpPr>
          <p:nvPr/>
        </p:nvSpPr>
        <p:spPr bwMode="auto">
          <a:xfrm>
            <a:off x="3403600" y="3155950"/>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9227" name="Rectangle 9"/>
          <p:cNvSpPr>
            <a:spLocks/>
          </p:cNvSpPr>
          <p:nvPr/>
        </p:nvSpPr>
        <p:spPr bwMode="auto">
          <a:xfrm>
            <a:off x="6197600" y="3155950"/>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9228" name="Rectangle 10"/>
          <p:cNvSpPr>
            <a:spLocks/>
          </p:cNvSpPr>
          <p:nvPr/>
        </p:nvSpPr>
        <p:spPr bwMode="auto">
          <a:xfrm>
            <a:off x="8991600" y="3155950"/>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9229" name="Rectangle 11"/>
          <p:cNvSpPr>
            <a:spLocks/>
          </p:cNvSpPr>
          <p:nvPr/>
        </p:nvSpPr>
        <p:spPr bwMode="auto">
          <a:xfrm>
            <a:off x="5867400" y="4552950"/>
            <a:ext cx="20256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molecular interactions</a:t>
            </a:r>
          </a:p>
        </p:txBody>
      </p:sp>
      <p:sp>
        <p:nvSpPr>
          <p:cNvPr id="9230" name="Line 12"/>
          <p:cNvSpPr>
            <a:spLocks noChangeShapeType="1"/>
          </p:cNvSpPr>
          <p:nvPr/>
        </p:nvSpPr>
        <p:spPr bwMode="auto">
          <a:xfrm>
            <a:off x="5218113" y="3875088"/>
            <a:ext cx="752475" cy="754062"/>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1" name="Line 13"/>
          <p:cNvSpPr>
            <a:spLocks noChangeShapeType="1"/>
          </p:cNvSpPr>
          <p:nvPr/>
        </p:nvSpPr>
        <p:spPr bwMode="auto">
          <a:xfrm>
            <a:off x="3149600" y="3886200"/>
            <a:ext cx="2655888" cy="103505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2" name="Line 14"/>
          <p:cNvSpPr>
            <a:spLocks noChangeShapeType="1"/>
          </p:cNvSpPr>
          <p:nvPr/>
        </p:nvSpPr>
        <p:spPr bwMode="auto">
          <a:xfrm flipH="1">
            <a:off x="7253288" y="3886200"/>
            <a:ext cx="468312" cy="74295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3" name="Line 15"/>
          <p:cNvSpPr>
            <a:spLocks noChangeShapeType="1"/>
          </p:cNvSpPr>
          <p:nvPr/>
        </p:nvSpPr>
        <p:spPr bwMode="auto">
          <a:xfrm flipH="1">
            <a:off x="7824788" y="3708400"/>
            <a:ext cx="2193925" cy="127635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4" name="Rectangle 16"/>
          <p:cNvSpPr>
            <a:spLocks/>
          </p:cNvSpPr>
          <p:nvPr/>
        </p:nvSpPr>
        <p:spPr bwMode="auto">
          <a:xfrm>
            <a:off x="1663700" y="6216650"/>
            <a:ext cx="97488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latin typeface="Wingdings" charset="2"/>
              </a:rPr>
              <a:t></a:t>
            </a:r>
            <a:r>
              <a:rPr lang="en-US" altLang="en-US">
                <a:solidFill>
                  <a:schemeClr val="tx1"/>
                </a:solidFill>
              </a:rPr>
              <a:t> highly connected network of various interactions, dependencies</a:t>
            </a:r>
          </a:p>
        </p:txBody>
      </p:sp>
      <p:sp>
        <p:nvSpPr>
          <p:cNvPr id="9235" name="Rectangle 17"/>
          <p:cNvSpPr>
            <a:spLocks/>
          </p:cNvSpPr>
          <p:nvPr/>
        </p:nvSpPr>
        <p:spPr bwMode="auto">
          <a:xfrm>
            <a:off x="4800600" y="7734300"/>
            <a:ext cx="3390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=&gt; study networks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Computing the Katz Centrality</a:t>
            </a:r>
          </a:p>
        </p:txBody>
      </p:sp>
      <p:sp>
        <p:nvSpPr>
          <p:cNvPr id="32772" name="Rectangle 2"/>
          <p:cNvSpPr>
            <a:spLocks/>
          </p:cNvSpPr>
          <p:nvPr/>
        </p:nvSpPr>
        <p:spPr bwMode="auto">
          <a:xfrm>
            <a:off x="357717" y="984391"/>
            <a:ext cx="12391777"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Katz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differs</a:t>
            </a:r>
            <a:r>
              <a:rPr lang="de-DE" altLang="de-DE" sz="2600" dirty="0">
                <a:solidFill>
                  <a:schemeClr val="tx1"/>
                </a:solidFill>
                <a:latin typeface="+mn-lt"/>
              </a:rPr>
              <a:t> </a:t>
            </a:r>
            <a:r>
              <a:rPr lang="de-DE" altLang="de-DE" sz="2600" dirty="0" err="1">
                <a:solidFill>
                  <a:schemeClr val="tx1"/>
                </a:solidFill>
                <a:latin typeface="+mn-lt"/>
              </a:rPr>
              <a:t>from</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ordinary</a:t>
            </a:r>
            <a:r>
              <a:rPr lang="de-DE" altLang="de-DE" sz="2600" dirty="0">
                <a:solidFill>
                  <a:schemeClr val="tx1"/>
                </a:solidFill>
                <a:latin typeface="+mn-lt"/>
              </a:rPr>
              <a:t> </a:t>
            </a:r>
            <a:r>
              <a:rPr lang="de-DE" altLang="de-DE" sz="2600" dirty="0" err="1">
                <a:solidFill>
                  <a:schemeClr val="tx1"/>
                </a:solidFill>
                <a:latin typeface="+mn-lt"/>
              </a:rPr>
              <a:t>eigenvector</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by</a:t>
            </a:r>
            <a:r>
              <a:rPr lang="de-DE" altLang="de-DE" sz="2600" dirty="0">
                <a:solidFill>
                  <a:schemeClr val="tx1"/>
                </a:solidFill>
                <a:latin typeface="+mn-lt"/>
              </a:rPr>
              <a:t> </a:t>
            </a:r>
            <a:r>
              <a:rPr lang="de-DE" altLang="de-DE" sz="2600" dirty="0" err="1">
                <a:solidFill>
                  <a:schemeClr val="tx1"/>
                </a:solidFill>
                <a:latin typeface="+mn-lt"/>
              </a:rPr>
              <a:t>having</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a </a:t>
            </a:r>
            <a:r>
              <a:rPr lang="de-DE" altLang="de-DE" sz="2600" b="1" dirty="0" err="1">
                <a:solidFill>
                  <a:schemeClr val="tx1"/>
                </a:solidFill>
                <a:latin typeface="+mn-lt"/>
              </a:rPr>
              <a:t>free</a:t>
            </a:r>
            <a:r>
              <a:rPr lang="de-DE" altLang="de-DE" sz="2600" b="1" dirty="0">
                <a:solidFill>
                  <a:schemeClr val="tx1"/>
                </a:solidFill>
                <a:latin typeface="+mn-lt"/>
              </a:rPr>
              <a:t> </a:t>
            </a:r>
            <a:r>
              <a:rPr lang="de-DE" altLang="de-DE" sz="2600" b="1" dirty="0" err="1">
                <a:solidFill>
                  <a:schemeClr val="tx1"/>
                </a:solidFill>
                <a:latin typeface="+mn-lt"/>
              </a:rPr>
              <a:t>parameter</a:t>
            </a:r>
            <a:r>
              <a:rPr lang="de-DE" altLang="de-DE" sz="2600" b="1" dirty="0">
                <a:solidFill>
                  <a:schemeClr val="tx1"/>
                </a:solidFill>
                <a:latin typeface="+mn-lt"/>
              </a:rPr>
              <a:t> </a:t>
            </a:r>
            <a:r>
              <a:rPr lang="de-DE" altLang="de-DE" sz="2600" dirty="0">
                <a:solidFill>
                  <a:schemeClr val="tx1"/>
                </a:solidFill>
                <a:latin typeface="+mn-lt"/>
                <a:sym typeface="Symbol"/>
              </a:rPr>
              <a:t>, </a:t>
            </a:r>
            <a:r>
              <a:rPr lang="de-DE" altLang="de-DE" sz="2600" dirty="0" err="1">
                <a:solidFill>
                  <a:schemeClr val="tx1"/>
                </a:solidFill>
                <a:latin typeface="+mn-lt"/>
                <a:sym typeface="Symbol"/>
              </a:rPr>
              <a:t>which</a:t>
            </a:r>
            <a:r>
              <a:rPr lang="de-DE" altLang="de-DE" sz="2600" dirty="0">
                <a:solidFill>
                  <a:schemeClr val="tx1"/>
                </a:solidFill>
                <a:latin typeface="+mn-lt"/>
                <a:sym typeface="Symbol"/>
              </a:rPr>
              <a:t> </a:t>
            </a:r>
            <a:r>
              <a:rPr lang="de-DE" altLang="de-DE" sz="2600" dirty="0" err="1">
                <a:solidFill>
                  <a:schemeClr val="tx1"/>
                </a:solidFill>
                <a:latin typeface="+mn-lt"/>
                <a:sym typeface="Symbol"/>
              </a:rPr>
              <a:t>governs</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balance</a:t>
            </a:r>
            <a:r>
              <a:rPr lang="de-DE" altLang="de-DE" sz="2600" dirty="0">
                <a:solidFill>
                  <a:schemeClr val="tx1"/>
                </a:solidFill>
                <a:latin typeface="+mn-lt"/>
                <a:sym typeface="Symbol"/>
              </a:rPr>
              <a:t> </a:t>
            </a:r>
            <a:r>
              <a:rPr lang="de-DE" altLang="de-DE" sz="2600" dirty="0" err="1">
                <a:solidFill>
                  <a:schemeClr val="tx1"/>
                </a:solidFill>
                <a:latin typeface="+mn-lt"/>
                <a:sym typeface="Symbol"/>
              </a:rPr>
              <a:t>between</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eigenvector</a:t>
            </a:r>
            <a:r>
              <a:rPr lang="de-DE" altLang="de-DE" sz="2600" dirty="0">
                <a:solidFill>
                  <a:schemeClr val="tx1"/>
                </a:solidFill>
                <a:latin typeface="+mn-lt"/>
                <a:sym typeface="Symbol"/>
              </a:rPr>
              <a:t> </a:t>
            </a:r>
            <a:r>
              <a:rPr lang="de-DE" altLang="de-DE" sz="2600" dirty="0" err="1">
                <a:solidFill>
                  <a:schemeClr val="tx1"/>
                </a:solidFill>
                <a:latin typeface="+mn-lt"/>
                <a:sym typeface="Symbol"/>
              </a:rPr>
              <a:t>term</a:t>
            </a:r>
            <a:r>
              <a:rPr lang="de-DE" altLang="de-DE" sz="2600" dirty="0">
                <a:solidFill>
                  <a:schemeClr val="tx1"/>
                </a:solidFill>
                <a:latin typeface="+mn-lt"/>
                <a:sym typeface="Symbol"/>
              </a:rPr>
              <a:t> </a:t>
            </a:r>
            <a:r>
              <a:rPr lang="de-DE" altLang="de-DE" sz="2600" dirty="0" err="1">
                <a:solidFill>
                  <a:schemeClr val="tx1"/>
                </a:solidFill>
                <a:latin typeface="+mn-lt"/>
                <a:sym typeface="Symbol"/>
              </a:rPr>
              <a:t>and</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constant</a:t>
            </a:r>
            <a:r>
              <a:rPr lang="de-DE" altLang="de-DE" sz="2600" dirty="0">
                <a:solidFill>
                  <a:schemeClr val="tx1"/>
                </a:solidFill>
                <a:latin typeface="+mn-lt"/>
                <a:sym typeface="Symbol"/>
              </a:rPr>
              <a:t> </a:t>
            </a:r>
            <a:r>
              <a:rPr lang="de-DE" altLang="de-DE" sz="2600" dirty="0" err="1">
                <a:solidFill>
                  <a:schemeClr val="tx1"/>
                </a:solidFill>
                <a:latin typeface="+mn-lt"/>
                <a:sym typeface="Symbol"/>
              </a:rPr>
              <a:t>term</a:t>
            </a:r>
            <a:r>
              <a:rPr lang="de-DE" altLang="de-DE" sz="2600" dirty="0">
                <a:solidFill>
                  <a:schemeClr val="tx1"/>
                </a:solidFill>
                <a:latin typeface="+mn-lt"/>
                <a:sym typeface="Symbol"/>
              </a:rPr>
              <a:t>.</a:t>
            </a:r>
          </a:p>
          <a:p>
            <a:pPr eaLnBrk="1" hangingPunct="1">
              <a:lnSpc>
                <a:spcPts val="3556"/>
              </a:lnSpc>
              <a:defRPr/>
            </a:pPr>
            <a:endParaRPr lang="de-DE" altLang="de-DE" sz="2600" dirty="0">
              <a:solidFill>
                <a:schemeClr val="tx1"/>
              </a:solidFill>
              <a:latin typeface="+mn-lt"/>
              <a:sym typeface="Symbol"/>
            </a:endParaRPr>
          </a:p>
          <a:p>
            <a:pPr eaLnBrk="1" hangingPunct="1">
              <a:lnSpc>
                <a:spcPts val="3556"/>
              </a:lnSpc>
              <a:defRPr/>
            </a:pPr>
            <a:r>
              <a:rPr lang="de-DE" altLang="de-DE" sz="2600" dirty="0" err="1">
                <a:solidFill>
                  <a:schemeClr val="tx1"/>
                </a:solidFill>
                <a:latin typeface="+mn-lt"/>
                <a:sym typeface="Symbol"/>
              </a:rPr>
              <a:t>However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inverting</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matrix</a:t>
            </a:r>
            <a:r>
              <a:rPr lang="de-DE" altLang="de-DE" sz="2600" dirty="0">
                <a:solidFill>
                  <a:schemeClr val="tx1"/>
                </a:solidFill>
                <a:latin typeface="+mn-lt"/>
                <a:sym typeface="Symbol"/>
              </a:rPr>
              <a:t> on a </a:t>
            </a:r>
            <a:r>
              <a:rPr lang="de-DE" altLang="de-DE" sz="2600" dirty="0" err="1">
                <a:solidFill>
                  <a:schemeClr val="tx1"/>
                </a:solidFill>
                <a:latin typeface="+mn-lt"/>
                <a:sym typeface="Symbol"/>
              </a:rPr>
              <a:t>computer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has</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complexity</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t>
            </a:r>
            <a:r>
              <a:rPr lang="de-DE" altLang="de-DE" sz="2600" i="1" dirty="0">
                <a:solidFill>
                  <a:schemeClr val="tx1"/>
                </a:solidFill>
                <a:latin typeface="+mn-lt"/>
                <a:sym typeface="Symbol"/>
              </a:rPr>
              <a:t>O(n</a:t>
            </a:r>
            <a:r>
              <a:rPr lang="de-DE" altLang="de-DE" sz="2600" i="1" baseline="30000" dirty="0">
                <a:solidFill>
                  <a:schemeClr val="tx1"/>
                </a:solidFill>
                <a:latin typeface="+mn-lt"/>
                <a:sym typeface="Symbol"/>
              </a:rPr>
              <a:t>3</a:t>
            </a:r>
            <a:r>
              <a:rPr lang="de-DE" altLang="de-DE" sz="2600" i="1" dirty="0">
                <a:solidFill>
                  <a:schemeClr val="tx1"/>
                </a:solidFill>
                <a:latin typeface="+mn-lt"/>
                <a:sym typeface="Symbol"/>
              </a:rPr>
              <a:t>) </a:t>
            </a:r>
            <a:r>
              <a:rPr lang="de-DE" altLang="de-DE" sz="2600" dirty="0" err="1">
                <a:solidFill>
                  <a:schemeClr val="tx1"/>
                </a:solidFill>
                <a:latin typeface="+mn-lt"/>
                <a:sym typeface="Symbol"/>
              </a:rPr>
              <a:t>for</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graph</a:t>
            </a:r>
            <a:r>
              <a:rPr lang="de-DE" altLang="de-DE" sz="2600" dirty="0">
                <a:solidFill>
                  <a:schemeClr val="tx1"/>
                </a:solidFill>
                <a:latin typeface="+mn-lt"/>
                <a:sym typeface="Symbol"/>
              </a:rPr>
              <a:t> </a:t>
            </a:r>
            <a:r>
              <a:rPr lang="de-DE" altLang="de-DE" sz="2600" dirty="0" err="1">
                <a:solidFill>
                  <a:schemeClr val="tx1"/>
                </a:solidFill>
                <a:latin typeface="+mn-lt"/>
                <a:sym typeface="Symbol"/>
              </a:rPr>
              <a:t>with</a:t>
            </a:r>
            <a:r>
              <a:rPr lang="de-DE" altLang="de-DE" sz="2600" dirty="0">
                <a:solidFill>
                  <a:schemeClr val="tx1"/>
                </a:solidFill>
                <a:latin typeface="+mn-lt"/>
                <a:sym typeface="Symbol"/>
              </a:rPr>
              <a:t> </a:t>
            </a:r>
            <a:r>
              <a:rPr lang="de-DE" altLang="de-DE" sz="2600" i="1" dirty="0">
                <a:solidFill>
                  <a:schemeClr val="tx1"/>
                </a:solidFill>
                <a:latin typeface="+mn-lt"/>
                <a:sym typeface="Symbol"/>
              </a:rPr>
              <a:t>n </a:t>
            </a:r>
            <a:r>
              <a:rPr lang="de-DE" altLang="de-DE" sz="2600" dirty="0" err="1">
                <a:solidFill>
                  <a:schemeClr val="tx1"/>
                </a:solidFill>
                <a:latin typeface="+mn-lt"/>
                <a:sym typeface="Symbol"/>
              </a:rPr>
              <a:t>vertices</a:t>
            </a:r>
            <a:r>
              <a:rPr lang="de-DE" altLang="de-DE" sz="2600" dirty="0">
                <a:solidFill>
                  <a:schemeClr val="tx1"/>
                </a:solidFill>
                <a:latin typeface="+mn-lt"/>
                <a:sym typeface="Symbol"/>
              </a:rPr>
              <a:t>.</a:t>
            </a:r>
          </a:p>
          <a:p>
            <a:pPr eaLnBrk="1" hangingPunct="1">
              <a:lnSpc>
                <a:spcPts val="3556"/>
              </a:lnSpc>
              <a:defRPr/>
            </a:pPr>
            <a:endParaRPr lang="de-DE" altLang="de-DE" sz="2600" dirty="0">
              <a:solidFill>
                <a:schemeClr val="tx1"/>
              </a:solidFill>
              <a:latin typeface="+mn-lt"/>
              <a:sym typeface="Symbol"/>
            </a:endParaRPr>
          </a:p>
          <a:p>
            <a:pPr eaLnBrk="1" hangingPunct="1">
              <a:lnSpc>
                <a:spcPts val="3556"/>
              </a:lnSpc>
              <a:defRPr/>
            </a:pPr>
            <a:r>
              <a:rPr lang="de-DE" altLang="de-DE" sz="2600" dirty="0">
                <a:solidFill>
                  <a:schemeClr val="tx1"/>
                </a:solidFill>
                <a:latin typeface="+mn-lt"/>
                <a:sym typeface="Symbol"/>
              </a:rPr>
              <a:t>This </a:t>
            </a:r>
            <a:r>
              <a:rPr lang="de-DE" altLang="de-DE" sz="2600" dirty="0" err="1">
                <a:solidFill>
                  <a:schemeClr val="tx1"/>
                </a:solidFill>
                <a:latin typeface="+mn-lt"/>
                <a:sym typeface="Symbol"/>
              </a:rPr>
              <a:t>becomes</a:t>
            </a:r>
            <a:r>
              <a:rPr lang="de-DE" altLang="de-DE" sz="2600" dirty="0">
                <a:solidFill>
                  <a:schemeClr val="tx1"/>
                </a:solidFill>
                <a:latin typeface="+mn-lt"/>
                <a:sym typeface="Symbol"/>
              </a:rPr>
              <a:t> </a:t>
            </a:r>
            <a:r>
              <a:rPr lang="de-DE" altLang="de-DE" sz="2600" dirty="0" err="1">
                <a:solidFill>
                  <a:schemeClr val="tx1"/>
                </a:solidFill>
                <a:latin typeface="+mn-lt"/>
                <a:sym typeface="Symbol"/>
              </a:rPr>
              <a:t>prohibitively</a:t>
            </a:r>
            <a:r>
              <a:rPr lang="de-DE" altLang="de-DE" sz="2600" dirty="0">
                <a:solidFill>
                  <a:schemeClr val="tx1"/>
                </a:solidFill>
                <a:latin typeface="+mn-lt"/>
                <a:sym typeface="Symbol"/>
              </a:rPr>
              <a:t> expensive </a:t>
            </a:r>
            <a:r>
              <a:rPr lang="de-DE" altLang="de-DE" sz="2600" dirty="0" err="1">
                <a:solidFill>
                  <a:schemeClr val="tx1"/>
                </a:solidFill>
                <a:latin typeface="+mn-lt"/>
                <a:sym typeface="Symbol"/>
              </a:rPr>
              <a:t>for</a:t>
            </a:r>
            <a:r>
              <a:rPr lang="de-DE" altLang="de-DE" sz="2600" dirty="0">
                <a:solidFill>
                  <a:schemeClr val="tx1"/>
                </a:solidFill>
                <a:latin typeface="+mn-lt"/>
                <a:sym typeface="Symbol"/>
              </a:rPr>
              <a:t> </a:t>
            </a:r>
            <a:r>
              <a:rPr lang="de-DE" altLang="de-DE" sz="2600" dirty="0" err="1">
                <a:solidFill>
                  <a:schemeClr val="tx1"/>
                </a:solidFill>
                <a:latin typeface="+mn-lt"/>
                <a:sym typeface="Symbol"/>
              </a:rPr>
              <a:t>networks</a:t>
            </a:r>
            <a:r>
              <a:rPr lang="de-DE" altLang="de-DE" sz="2600" dirty="0">
                <a:solidFill>
                  <a:schemeClr val="tx1"/>
                </a:solidFill>
                <a:latin typeface="+mn-lt"/>
                <a:sym typeface="Symbol"/>
              </a:rPr>
              <a:t> </a:t>
            </a:r>
            <a:r>
              <a:rPr lang="de-DE" altLang="de-DE" sz="2600" dirty="0" err="1">
                <a:solidFill>
                  <a:schemeClr val="tx1"/>
                </a:solidFill>
                <a:latin typeface="+mn-lt"/>
                <a:sym typeface="Symbol"/>
              </a:rPr>
              <a:t>with</a:t>
            </a:r>
            <a:r>
              <a:rPr lang="de-DE" altLang="de-DE" sz="2600" dirty="0">
                <a:solidFill>
                  <a:schemeClr val="tx1"/>
                </a:solidFill>
                <a:latin typeface="+mn-lt"/>
                <a:sym typeface="Symbol"/>
              </a:rPr>
              <a:t> </a:t>
            </a:r>
            <a:r>
              <a:rPr lang="de-DE" altLang="de-DE" sz="2600" dirty="0" err="1">
                <a:solidFill>
                  <a:schemeClr val="tx1"/>
                </a:solidFill>
                <a:latin typeface="+mn-lt"/>
                <a:sym typeface="Symbol"/>
              </a:rPr>
              <a:t>more</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than</a:t>
            </a:r>
            <a:r>
              <a:rPr lang="de-DE" altLang="de-DE" sz="2600" dirty="0">
                <a:solidFill>
                  <a:schemeClr val="tx1"/>
                </a:solidFill>
                <a:latin typeface="+mn-lt"/>
                <a:sym typeface="Symbol"/>
              </a:rPr>
              <a:t> 1000 </a:t>
            </a:r>
            <a:r>
              <a:rPr lang="de-DE" altLang="de-DE" sz="2600" dirty="0" err="1">
                <a:solidFill>
                  <a:schemeClr val="tx1"/>
                </a:solidFill>
                <a:latin typeface="+mn-lt"/>
                <a:sym typeface="Symbol"/>
              </a:rPr>
              <a:t>nodes</a:t>
            </a:r>
            <a:r>
              <a:rPr lang="de-DE" altLang="de-DE" sz="2600" dirty="0">
                <a:solidFill>
                  <a:schemeClr val="tx1"/>
                </a:solidFill>
                <a:latin typeface="+mn-lt"/>
                <a:sym typeface="Symbol"/>
              </a:rPr>
              <a:t> </a:t>
            </a:r>
            <a:r>
              <a:rPr lang="de-DE" altLang="de-DE" sz="2600" dirty="0" err="1">
                <a:solidFill>
                  <a:schemeClr val="tx1"/>
                </a:solidFill>
                <a:latin typeface="+mn-lt"/>
                <a:sym typeface="Symbol"/>
              </a:rPr>
              <a:t>or</a:t>
            </a:r>
            <a:r>
              <a:rPr lang="de-DE" altLang="de-DE" sz="2600" dirty="0">
                <a:solidFill>
                  <a:schemeClr val="tx1"/>
                </a:solidFill>
                <a:latin typeface="+mn-lt"/>
                <a:sym typeface="Symbol"/>
              </a:rPr>
              <a:t> so.</a:t>
            </a:r>
          </a:p>
          <a:p>
            <a:pPr eaLnBrk="1" hangingPunct="1">
              <a:lnSpc>
                <a:spcPts val="3556"/>
              </a:lnSpc>
              <a:defRPr/>
            </a:pPr>
            <a:endParaRPr lang="de-DE" altLang="de-DE" sz="2600" dirty="0">
              <a:solidFill>
                <a:schemeClr val="tx1"/>
              </a:solidFill>
              <a:latin typeface="+mn-lt"/>
              <a:sym typeface="Symbol"/>
            </a:endParaRPr>
          </a:p>
          <a:p>
            <a:pPr eaLnBrk="1" hangingPunct="1">
              <a:lnSpc>
                <a:spcPts val="3556"/>
              </a:lnSpc>
              <a:defRPr/>
            </a:pPr>
            <a:r>
              <a:rPr lang="de-DE" altLang="de-DE" sz="2600" dirty="0" err="1">
                <a:solidFill>
                  <a:schemeClr val="tx1"/>
                </a:solidFill>
                <a:latin typeface="+mn-lt"/>
                <a:sym typeface="Symbol"/>
              </a:rPr>
              <a:t>It</a:t>
            </a:r>
            <a:r>
              <a:rPr lang="de-DE" altLang="de-DE" sz="2600" dirty="0">
                <a:solidFill>
                  <a:schemeClr val="tx1"/>
                </a:solidFill>
                <a:latin typeface="+mn-lt"/>
                <a:sym typeface="Symbol"/>
              </a:rPr>
              <a:t> </a:t>
            </a:r>
            <a:r>
              <a:rPr lang="de-DE" altLang="de-DE" sz="2600" dirty="0" err="1">
                <a:solidFill>
                  <a:schemeClr val="tx1"/>
                </a:solidFill>
                <a:latin typeface="+mn-lt"/>
                <a:sym typeface="Symbol"/>
              </a:rPr>
              <a:t>is</a:t>
            </a:r>
            <a:r>
              <a:rPr lang="de-DE" altLang="de-DE" sz="2600" dirty="0">
                <a:solidFill>
                  <a:schemeClr val="tx1"/>
                </a:solidFill>
                <a:latin typeface="+mn-lt"/>
                <a:sym typeface="Symbol"/>
              </a:rPr>
              <a:t> </a:t>
            </a:r>
            <a:r>
              <a:rPr lang="de-DE" altLang="de-DE" sz="2600" dirty="0" err="1">
                <a:solidFill>
                  <a:schemeClr val="tx1"/>
                </a:solidFill>
                <a:latin typeface="+mn-lt"/>
                <a:sym typeface="Symbol"/>
              </a:rPr>
              <a:t>more</a:t>
            </a:r>
            <a:r>
              <a:rPr lang="de-DE" altLang="de-DE" sz="2600" dirty="0">
                <a:solidFill>
                  <a:schemeClr val="tx1"/>
                </a:solidFill>
                <a:latin typeface="+mn-lt"/>
                <a:sym typeface="Symbol"/>
              </a:rPr>
              <a:t> </a:t>
            </a:r>
            <a:r>
              <a:rPr lang="de-DE" altLang="de-DE" sz="2600" dirty="0" err="1">
                <a:solidFill>
                  <a:schemeClr val="tx1"/>
                </a:solidFill>
                <a:latin typeface="+mn-lt"/>
                <a:sym typeface="Symbol"/>
              </a:rPr>
              <a:t>efficient</a:t>
            </a:r>
            <a:r>
              <a:rPr lang="de-DE" altLang="de-DE" sz="2600" dirty="0">
                <a:solidFill>
                  <a:schemeClr val="tx1"/>
                </a:solidFill>
                <a:latin typeface="+mn-lt"/>
                <a:sym typeface="Symbol"/>
              </a:rPr>
              <a:t> </a:t>
            </a:r>
            <a:r>
              <a:rPr lang="de-DE" altLang="de-DE" sz="2600" dirty="0" err="1">
                <a:solidFill>
                  <a:schemeClr val="tx1"/>
                </a:solidFill>
                <a:latin typeface="+mn-lt"/>
                <a:sym typeface="Symbol"/>
              </a:rPr>
              <a:t>to</a:t>
            </a:r>
            <a:r>
              <a:rPr lang="de-DE" altLang="de-DE" sz="2600" dirty="0">
                <a:solidFill>
                  <a:schemeClr val="tx1"/>
                </a:solidFill>
                <a:latin typeface="+mn-lt"/>
                <a:sym typeface="Symbol"/>
              </a:rPr>
              <a:t> </a:t>
            </a:r>
            <a:r>
              <a:rPr lang="de-DE" altLang="de-DE" sz="2600" dirty="0" err="1">
                <a:solidFill>
                  <a:schemeClr val="tx1"/>
                </a:solidFill>
                <a:latin typeface="+mn-lt"/>
                <a:sym typeface="Symbol"/>
              </a:rPr>
              <a:t>make</a:t>
            </a:r>
            <a:r>
              <a:rPr lang="de-DE" altLang="de-DE" sz="2600" dirty="0">
                <a:solidFill>
                  <a:schemeClr val="tx1"/>
                </a:solidFill>
                <a:latin typeface="+mn-lt"/>
                <a:sym typeface="Symbol"/>
              </a:rPr>
              <a:t> an initial </a:t>
            </a:r>
            <a:r>
              <a:rPr lang="de-DE" altLang="de-DE" sz="2600" dirty="0" err="1">
                <a:solidFill>
                  <a:schemeClr val="tx1"/>
                </a:solidFill>
                <a:latin typeface="+mn-lt"/>
                <a:sym typeface="Symbol"/>
              </a:rPr>
              <a:t>guess</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t>
            </a:r>
            <a:r>
              <a:rPr lang="de-DE" altLang="de-DE" sz="2600" i="1" dirty="0">
                <a:solidFill>
                  <a:schemeClr val="tx1"/>
                </a:solidFill>
                <a:latin typeface="+mn-lt"/>
                <a:sym typeface="Symbol"/>
              </a:rPr>
              <a:t>x</a:t>
            </a:r>
            <a:r>
              <a:rPr lang="de-DE" altLang="de-DE" sz="2600" dirty="0">
                <a:solidFill>
                  <a:schemeClr val="tx1"/>
                </a:solidFill>
                <a:latin typeface="+mn-lt"/>
                <a:sym typeface="Symbol"/>
              </a:rPr>
              <a:t> </a:t>
            </a:r>
            <a:r>
              <a:rPr lang="de-DE" altLang="de-DE" sz="2600" dirty="0" err="1">
                <a:solidFill>
                  <a:schemeClr val="tx1"/>
                </a:solidFill>
                <a:latin typeface="+mn-lt"/>
                <a:sym typeface="Symbol"/>
              </a:rPr>
              <a:t>and</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then</a:t>
            </a:r>
            <a:r>
              <a:rPr lang="de-DE" altLang="de-DE" sz="2600" dirty="0">
                <a:solidFill>
                  <a:schemeClr val="tx1"/>
                </a:solidFill>
                <a:latin typeface="+mn-lt"/>
                <a:sym typeface="Symbol"/>
              </a:rPr>
              <a:t> </a:t>
            </a:r>
            <a:r>
              <a:rPr lang="de-DE" altLang="de-DE" sz="2600" dirty="0" err="1">
                <a:solidFill>
                  <a:schemeClr val="tx1"/>
                </a:solidFill>
                <a:latin typeface="+mn-lt"/>
                <a:sym typeface="Symbol"/>
              </a:rPr>
              <a:t>repeat</a:t>
            </a:r>
            <a:r>
              <a:rPr lang="de-DE" altLang="de-DE" sz="2600" dirty="0">
                <a:solidFill>
                  <a:schemeClr val="tx1"/>
                </a:solidFill>
                <a:latin typeface="+mn-lt"/>
                <a:sym typeface="Symbol"/>
              </a:rPr>
              <a:t> </a:t>
            </a:r>
            <a:endParaRPr lang="en-US" altLang="de-DE" sz="2600" dirty="0">
              <a:solidFill>
                <a:schemeClr val="tx1"/>
              </a:solidFill>
              <a:sym typeface="Symbol"/>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b="1" dirty="0">
                <a:solidFill>
                  <a:schemeClr val="tx1"/>
                </a:solidFill>
                <a:sym typeface="Symbol"/>
              </a:rPr>
              <a:t>	x'</a:t>
            </a:r>
            <a:r>
              <a:rPr lang="en-US" altLang="de-DE" sz="2600" dirty="0">
                <a:solidFill>
                  <a:schemeClr val="tx1"/>
                </a:solidFill>
                <a:sym typeface="Symbol"/>
              </a:rPr>
              <a:t> = </a:t>
            </a:r>
            <a:r>
              <a:rPr lang="en-US" altLang="de-DE" sz="2600" b="1" dirty="0">
                <a:solidFill>
                  <a:schemeClr val="tx1"/>
                </a:solidFill>
                <a:sym typeface="Symbol"/>
              </a:rPr>
              <a:t>Ax</a:t>
            </a:r>
            <a:r>
              <a:rPr lang="en-US" altLang="de-DE" sz="2600" dirty="0">
                <a:solidFill>
                  <a:schemeClr val="tx1"/>
                </a:solidFill>
                <a:sym typeface="Symbol"/>
              </a:rPr>
              <a:t> + 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many times. This will converge to a value close to the correct centrality.</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A good test for convergence is to make two different initial guesses and run this until the resulting centrality vectors agree within some small threshold.</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30</a:t>
            </a:fld>
            <a:endParaRPr lang="en-US" altLang="en-US"/>
          </a:p>
        </p:txBody>
      </p:sp>
    </p:spTree>
    <p:extLst>
      <p:ext uri="{BB962C8B-B14F-4D97-AF65-F5344CB8AC3E}">
        <p14:creationId xmlns:p14="http://schemas.microsoft.com/office/powerpoint/2010/main" val="4222357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Towards PageRank</a:t>
            </a:r>
          </a:p>
        </p:txBody>
      </p:sp>
      <p:sp>
        <p:nvSpPr>
          <p:cNvPr id="32772" name="Rectangle 2"/>
          <p:cNvSpPr>
            <a:spLocks/>
          </p:cNvSpPr>
          <p:nvPr/>
        </p:nvSpPr>
        <p:spPr bwMode="auto">
          <a:xfrm>
            <a:off x="596053" y="984392"/>
            <a:ext cx="11435645"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Katz </a:t>
            </a:r>
            <a:r>
              <a:rPr lang="de-DE" altLang="de-DE" sz="2600" dirty="0" err="1">
                <a:solidFill>
                  <a:schemeClr val="tx1"/>
                </a:solidFill>
                <a:latin typeface="+mn-lt"/>
              </a:rPr>
              <a:t>centrality</a:t>
            </a:r>
            <a:r>
              <a:rPr lang="de-DE" altLang="de-DE" sz="2600" dirty="0">
                <a:solidFill>
                  <a:schemeClr val="tx1"/>
                </a:solidFill>
                <a:latin typeface="+mn-lt"/>
              </a:rPr>
              <a:t> also </a:t>
            </a:r>
            <a:r>
              <a:rPr lang="de-DE" altLang="de-DE" sz="2600" dirty="0" err="1">
                <a:solidFill>
                  <a:schemeClr val="tx1"/>
                </a:solidFill>
                <a:latin typeface="+mn-lt"/>
              </a:rPr>
              <a:t>has</a:t>
            </a:r>
            <a:r>
              <a:rPr lang="de-DE" altLang="de-DE" sz="2600" dirty="0">
                <a:solidFill>
                  <a:schemeClr val="tx1"/>
                </a:solidFill>
                <a:latin typeface="+mn-lt"/>
              </a:rPr>
              <a:t> </a:t>
            </a:r>
            <a:r>
              <a:rPr lang="de-DE" altLang="de-DE" sz="2600" dirty="0" err="1">
                <a:solidFill>
                  <a:schemeClr val="tx1"/>
                </a:solidFill>
                <a:latin typeface="+mn-lt"/>
              </a:rPr>
              <a:t>one</a:t>
            </a:r>
            <a:r>
              <a:rPr lang="de-DE" altLang="de-DE" sz="2600" dirty="0">
                <a:solidFill>
                  <a:schemeClr val="tx1"/>
                </a:solidFill>
                <a:latin typeface="+mn-lt"/>
              </a:rPr>
              <a:t> </a:t>
            </a:r>
            <a:r>
              <a:rPr lang="de-DE" altLang="de-DE" sz="2600" dirty="0" err="1">
                <a:solidFill>
                  <a:schemeClr val="tx1"/>
                </a:solidFill>
                <a:latin typeface="+mn-lt"/>
              </a:rPr>
              <a:t>feature</a:t>
            </a:r>
            <a:r>
              <a:rPr lang="de-DE" altLang="de-DE" sz="2600" dirty="0">
                <a:solidFill>
                  <a:schemeClr val="tx1"/>
                </a:solidFill>
                <a:latin typeface="+mn-lt"/>
              </a:rPr>
              <a:t> </a:t>
            </a:r>
            <a:r>
              <a:rPr lang="de-DE" altLang="de-DE" sz="2600" dirty="0" err="1">
                <a:solidFill>
                  <a:schemeClr val="tx1"/>
                </a:solidFill>
                <a:latin typeface="+mn-lt"/>
              </a:rPr>
              <a:t>that</a:t>
            </a:r>
            <a:r>
              <a:rPr lang="de-DE" altLang="de-DE" sz="2600" dirty="0">
                <a:solidFill>
                  <a:schemeClr val="tx1"/>
                </a:solidFill>
                <a:latin typeface="+mn-lt"/>
              </a:rPr>
              <a:t> </a:t>
            </a:r>
            <a:r>
              <a:rPr lang="de-DE" altLang="de-DE" sz="2600" dirty="0" err="1">
                <a:solidFill>
                  <a:schemeClr val="tx1"/>
                </a:solidFill>
                <a:latin typeface="+mn-lt"/>
              </a:rPr>
              <a:t>can</a:t>
            </a:r>
            <a:r>
              <a:rPr lang="de-DE" altLang="de-DE" sz="2600" dirty="0">
                <a:solidFill>
                  <a:schemeClr val="tx1"/>
                </a:solidFill>
                <a:latin typeface="+mn-lt"/>
              </a:rPr>
              <a:t> </a:t>
            </a:r>
            <a:r>
              <a:rPr lang="de-DE" altLang="de-DE" sz="2600" dirty="0" err="1">
                <a:solidFill>
                  <a:schemeClr val="tx1"/>
                </a:solidFill>
                <a:latin typeface="+mn-lt"/>
              </a:rPr>
              <a:t>be</a:t>
            </a:r>
            <a:r>
              <a:rPr lang="de-DE" altLang="de-DE" sz="2600" dirty="0">
                <a:solidFill>
                  <a:schemeClr val="tx1"/>
                </a:solidFill>
                <a:latin typeface="+mn-lt"/>
              </a:rPr>
              <a:t> </a:t>
            </a:r>
            <a:r>
              <a:rPr lang="de-DE" altLang="de-DE" sz="2600" b="1" dirty="0" err="1">
                <a:solidFill>
                  <a:schemeClr val="tx1"/>
                </a:solidFill>
                <a:latin typeface="+mn-lt"/>
              </a:rPr>
              <a:t>undesirable</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err="1">
                <a:solidFill>
                  <a:schemeClr val="tx1"/>
                </a:solidFill>
                <a:latin typeface="+mn-lt"/>
              </a:rPr>
              <a:t>If</a:t>
            </a:r>
            <a:r>
              <a:rPr lang="de-DE" altLang="de-DE" sz="2600" dirty="0">
                <a:solidFill>
                  <a:schemeClr val="tx1"/>
                </a:solidFill>
                <a:latin typeface="+mn-lt"/>
              </a:rPr>
              <a:t> a </a:t>
            </a:r>
            <a:r>
              <a:rPr lang="de-DE" altLang="de-DE" sz="2600" dirty="0" err="1">
                <a:solidFill>
                  <a:schemeClr val="tx1"/>
                </a:solidFill>
                <a:latin typeface="+mn-lt"/>
              </a:rPr>
              <a:t>vertex</a:t>
            </a:r>
            <a:r>
              <a:rPr lang="de-DE" altLang="de-DE" sz="2600" dirty="0">
                <a:solidFill>
                  <a:schemeClr val="tx1"/>
                </a:solidFill>
                <a:latin typeface="+mn-lt"/>
              </a:rPr>
              <a:t> </a:t>
            </a:r>
            <a:r>
              <a:rPr lang="de-DE" altLang="de-DE" sz="2600" dirty="0" err="1">
                <a:solidFill>
                  <a:schemeClr val="tx1"/>
                </a:solidFill>
                <a:latin typeface="+mn-lt"/>
              </a:rPr>
              <a:t>with</a:t>
            </a:r>
            <a:r>
              <a:rPr lang="de-DE" altLang="de-DE" sz="2600" dirty="0">
                <a:solidFill>
                  <a:schemeClr val="tx1"/>
                </a:solidFill>
                <a:latin typeface="+mn-lt"/>
              </a:rPr>
              <a:t> high Katz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has</a:t>
            </a:r>
            <a:r>
              <a:rPr lang="de-DE" altLang="de-DE" sz="2600" dirty="0">
                <a:solidFill>
                  <a:schemeClr val="tx1"/>
                </a:solidFill>
                <a:latin typeface="+mn-lt"/>
              </a:rPr>
              <a:t> </a:t>
            </a:r>
            <a:r>
              <a:rPr lang="de-DE" altLang="de-DE" sz="2600" dirty="0" err="1">
                <a:solidFill>
                  <a:schemeClr val="tx1"/>
                </a:solidFill>
                <a:latin typeface="+mn-lt"/>
              </a:rPr>
              <a:t>edges</a:t>
            </a:r>
            <a:r>
              <a:rPr lang="de-DE" altLang="de-DE" sz="2600" dirty="0">
                <a:solidFill>
                  <a:schemeClr val="tx1"/>
                </a:solidFill>
                <a:latin typeface="+mn-lt"/>
              </a:rPr>
              <a:t> </a:t>
            </a:r>
            <a:r>
              <a:rPr lang="de-DE" altLang="de-DE" sz="2600" dirty="0" err="1">
                <a:solidFill>
                  <a:schemeClr val="tx1"/>
                </a:solidFill>
                <a:latin typeface="+mn-lt"/>
              </a:rPr>
              <a:t>pointing</a:t>
            </a:r>
            <a:r>
              <a:rPr lang="de-DE" altLang="de-DE" sz="2600" dirty="0">
                <a:solidFill>
                  <a:schemeClr val="tx1"/>
                </a:solidFill>
                <a:latin typeface="+mn-lt"/>
              </a:rPr>
              <a:t> </a:t>
            </a:r>
            <a:r>
              <a:rPr lang="de-DE" altLang="de-DE" sz="2600" dirty="0" err="1">
                <a:solidFill>
                  <a:schemeClr val="tx1"/>
                </a:solidFill>
                <a:latin typeface="+mn-lt"/>
              </a:rPr>
              <a:t>to</a:t>
            </a:r>
            <a:r>
              <a:rPr lang="de-DE" altLang="de-DE" sz="2600" dirty="0">
                <a:solidFill>
                  <a:schemeClr val="tx1"/>
                </a:solidFill>
                <a:latin typeface="+mn-lt"/>
              </a:rPr>
              <a:t> </a:t>
            </a:r>
            <a:r>
              <a:rPr lang="de-DE" altLang="de-DE" sz="2600" dirty="0" err="1">
                <a:solidFill>
                  <a:schemeClr val="tx1"/>
                </a:solidFill>
                <a:latin typeface="+mn-lt"/>
              </a:rPr>
              <a:t>many</a:t>
            </a:r>
            <a:r>
              <a:rPr lang="de-DE" altLang="de-DE" sz="2600" dirty="0">
                <a:solidFill>
                  <a:schemeClr val="tx1"/>
                </a:solidFill>
                <a:latin typeface="+mn-lt"/>
              </a:rPr>
              <a:t> </a:t>
            </a:r>
            <a:r>
              <a:rPr lang="de-DE" altLang="de-DE" sz="2600" dirty="0" err="1">
                <a:solidFill>
                  <a:schemeClr val="tx1"/>
                </a:solidFill>
                <a:latin typeface="+mn-lt"/>
              </a:rPr>
              <a:t>other</a:t>
            </a:r>
            <a:r>
              <a:rPr lang="de-DE" altLang="de-DE" sz="2600" dirty="0">
                <a:solidFill>
                  <a:schemeClr val="tx1"/>
                </a:solidFill>
                <a:latin typeface="+mn-lt"/>
              </a:rPr>
              <a:t> </a:t>
            </a:r>
            <a:r>
              <a:rPr lang="de-DE" altLang="de-DE" sz="2600" dirty="0" err="1">
                <a:solidFill>
                  <a:schemeClr val="tx1"/>
                </a:solidFill>
                <a:latin typeface="+mn-lt"/>
              </a:rPr>
              <a:t>vertices</a:t>
            </a:r>
            <a:r>
              <a:rPr lang="de-DE" altLang="de-DE" sz="2600" dirty="0">
                <a:solidFill>
                  <a:schemeClr val="tx1"/>
                </a:solidFill>
                <a:latin typeface="+mn-lt"/>
              </a:rPr>
              <a:t>,</a:t>
            </a:r>
          </a:p>
          <a:p>
            <a:pPr eaLnBrk="1" hangingPunct="1">
              <a:lnSpc>
                <a:spcPts val="3556"/>
              </a:lnSpc>
              <a:defRPr/>
            </a:pPr>
            <a:r>
              <a:rPr lang="de-DE" altLang="de-DE" sz="2600" dirty="0" err="1">
                <a:solidFill>
                  <a:schemeClr val="tx1"/>
                </a:solidFill>
                <a:latin typeface="+mn-lt"/>
              </a:rPr>
              <a:t>then</a:t>
            </a:r>
            <a:r>
              <a:rPr lang="de-DE" altLang="de-DE" sz="2600" dirty="0">
                <a:solidFill>
                  <a:schemeClr val="tx1"/>
                </a:solidFill>
                <a:latin typeface="+mn-lt"/>
              </a:rPr>
              <a:t> all </a:t>
            </a:r>
            <a:r>
              <a:rPr lang="de-DE" altLang="de-DE" sz="2600" dirty="0" err="1">
                <a:solidFill>
                  <a:schemeClr val="tx1"/>
                </a:solidFill>
                <a:latin typeface="+mn-lt"/>
              </a:rPr>
              <a:t>those</a:t>
            </a:r>
            <a:r>
              <a:rPr lang="de-DE" altLang="de-DE" sz="2600" dirty="0">
                <a:solidFill>
                  <a:schemeClr val="tx1"/>
                </a:solidFill>
                <a:latin typeface="+mn-lt"/>
              </a:rPr>
              <a:t> </a:t>
            </a:r>
            <a:r>
              <a:rPr lang="de-DE" altLang="de-DE" sz="2600" dirty="0" err="1">
                <a:solidFill>
                  <a:schemeClr val="tx1"/>
                </a:solidFill>
                <a:latin typeface="+mn-lt"/>
              </a:rPr>
              <a:t>vertices</a:t>
            </a:r>
            <a:r>
              <a:rPr lang="de-DE" altLang="de-DE" sz="2600" dirty="0">
                <a:solidFill>
                  <a:schemeClr val="tx1"/>
                </a:solidFill>
                <a:latin typeface="+mn-lt"/>
              </a:rPr>
              <a:t> also </a:t>
            </a:r>
            <a:r>
              <a:rPr lang="de-DE" altLang="de-DE" sz="2600" dirty="0" err="1">
                <a:solidFill>
                  <a:schemeClr val="tx1"/>
                </a:solidFill>
                <a:latin typeface="+mn-lt"/>
              </a:rPr>
              <a:t>get</a:t>
            </a:r>
            <a:r>
              <a:rPr lang="de-DE" altLang="de-DE" sz="2600" dirty="0">
                <a:solidFill>
                  <a:schemeClr val="tx1"/>
                </a:solidFill>
                <a:latin typeface="+mn-lt"/>
              </a:rPr>
              <a:t> high </a:t>
            </a:r>
            <a:r>
              <a:rPr lang="de-DE" altLang="de-DE" sz="2600" dirty="0" err="1">
                <a:solidFill>
                  <a:schemeClr val="tx1"/>
                </a:solidFill>
                <a:latin typeface="+mn-lt"/>
              </a:rPr>
              <a:t>centrality</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E.g. if a Wikipedia page points to my webpage,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my </a:t>
            </a:r>
            <a:r>
              <a:rPr lang="en-US" altLang="de-DE" sz="2600" dirty="0">
                <a:solidFill>
                  <a:schemeClr val="tx1"/>
                </a:solidFill>
                <a:latin typeface="+mn-lt"/>
              </a:rPr>
              <a:t>webpage will get a centrality comparable to Wikipedia!</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But Wikipedia of course also points to many other websites,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so </a:t>
            </a:r>
            <a:r>
              <a:rPr lang="en-US" altLang="de-DE" sz="2600" dirty="0">
                <a:solidFill>
                  <a:schemeClr val="tx1"/>
                </a:solidFill>
                <a:latin typeface="+mn-lt"/>
              </a:rPr>
              <a:t>that its contribution to my webpage “should” be relatively small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because </a:t>
            </a:r>
            <a:r>
              <a:rPr lang="en-US" altLang="de-DE" sz="2600" dirty="0">
                <a:solidFill>
                  <a:schemeClr val="tx1"/>
                </a:solidFill>
                <a:latin typeface="+mn-lt"/>
              </a:rPr>
              <a:t>my page is only one of millions of others.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-&gt; we will define a variation of the Katz centrality in which the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centrality </a:t>
            </a:r>
            <a:r>
              <a:rPr lang="en-US" altLang="de-DE" sz="2600" dirty="0">
                <a:solidFill>
                  <a:schemeClr val="tx1"/>
                </a:solidFill>
                <a:latin typeface="+mn-lt"/>
              </a:rPr>
              <a:t>I derive from my network neighbors is proportional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to </a:t>
            </a:r>
            <a:r>
              <a:rPr lang="en-US" altLang="de-DE" sz="2600" dirty="0">
                <a:solidFill>
                  <a:schemeClr val="tx1"/>
                </a:solidFill>
                <a:latin typeface="+mn-lt"/>
              </a:rPr>
              <a:t>their centrality divided by their out-degree.</a:t>
            </a:r>
          </a:p>
        </p:txBody>
      </p:sp>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31</a:t>
            </a:fld>
            <a:endParaRPr lang="en-US" altLang="en-US"/>
          </a:p>
        </p:txBody>
      </p:sp>
    </p:spTree>
    <p:extLst>
      <p:ext uri="{BB962C8B-B14F-4D97-AF65-F5344CB8AC3E}">
        <p14:creationId xmlns:p14="http://schemas.microsoft.com/office/powerpoint/2010/main" val="214367443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PageRank</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357717" y="984391"/>
                <a:ext cx="12408747" cy="646330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This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defined</a:t>
                </a:r>
                <a:r>
                  <a:rPr lang="de-DE" altLang="de-DE" sz="2600" dirty="0">
                    <a:solidFill>
                      <a:schemeClr val="tx1"/>
                    </a:solidFill>
                    <a:latin typeface="+mn-lt"/>
                  </a:rPr>
                  <a:t> </a:t>
                </a:r>
                <a:r>
                  <a:rPr lang="de-DE" altLang="de-DE" sz="2600" dirty="0" err="1">
                    <a:solidFill>
                      <a:schemeClr val="tx1"/>
                    </a:solidFill>
                    <a:latin typeface="+mn-lt"/>
                  </a:rPr>
                  <a:t>by</a:t>
                </a:r>
                <a:endParaRPr lang="de-DE" altLang="de-DE" sz="2600" dirty="0">
                  <a:solidFill>
                    <a:schemeClr val="tx1"/>
                  </a:solidFill>
                  <a:latin typeface="+mn-lt"/>
                </a:endParaRP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sSub>
                      <m:sSubPr>
                        <m:ctrlPr>
                          <a:rPr lang="en-US" altLang="de-DE" sz="2600" i="1">
                            <a:solidFill>
                              <a:schemeClr val="tx1"/>
                            </a:solidFill>
                            <a:latin typeface="Cambria Math"/>
                          </a:rPr>
                        </m:ctrlPr>
                      </m:sSubPr>
                      <m:e>
                        <m:r>
                          <a:rPr lang="de-DE" altLang="de-DE" sz="2600" i="1">
                            <a:solidFill>
                              <a:schemeClr val="tx1"/>
                            </a:solidFill>
                            <a:latin typeface="Cambria Math"/>
                          </a:rPr>
                          <m:t>𝑥</m:t>
                        </m:r>
                      </m:e>
                      <m:sub>
                        <m:r>
                          <a:rPr lang="de-DE" altLang="de-DE" sz="2600" i="1">
                            <a:solidFill>
                              <a:schemeClr val="tx1"/>
                            </a:solidFill>
                            <a:latin typeface="Cambria Math"/>
                          </a:rPr>
                          <m:t>𝑖</m:t>
                        </m:r>
                      </m:sub>
                    </m:sSub>
                    <m:r>
                      <a:rPr lang="de-DE" altLang="de-DE" sz="2600" i="1">
                        <a:solidFill>
                          <a:schemeClr val="tx1"/>
                        </a:solidFill>
                        <a:latin typeface="Cambria Math"/>
                      </a:rPr>
                      <m:t>=</m:t>
                    </m:r>
                    <m:r>
                      <a:rPr lang="de-DE" altLang="de-DE" sz="2600" i="1">
                        <a:solidFill>
                          <a:schemeClr val="tx1"/>
                        </a:solidFill>
                        <a:latin typeface="Cambria Math"/>
                        <a:ea typeface="Cambria Math"/>
                      </a:rPr>
                      <m:t>𝛼</m:t>
                    </m:r>
                    <m:nary>
                      <m:naryPr>
                        <m:chr m:val="∑"/>
                        <m:supHide m:val="on"/>
                        <m:ctrlPr>
                          <a:rPr lang="de-DE" altLang="de-DE" sz="2600" i="1">
                            <a:solidFill>
                              <a:schemeClr val="tx1"/>
                            </a:solidFill>
                            <a:latin typeface="Cambria Math"/>
                            <a:ea typeface="Cambria Math"/>
                          </a:rPr>
                        </m:ctrlPr>
                      </m:naryPr>
                      <m:sub>
                        <m:r>
                          <m:rPr>
                            <m:brk m:alnAt="7"/>
                          </m:rPr>
                          <a:rPr lang="de-DE" altLang="de-DE" sz="2600" i="1">
                            <a:solidFill>
                              <a:schemeClr val="tx1"/>
                            </a:solidFill>
                            <a:latin typeface="Cambria Math"/>
                            <a:ea typeface="Cambria Math"/>
                          </a:rPr>
                          <m:t>𝑗</m:t>
                        </m:r>
                      </m:sub>
                      <m:sup/>
                      <m:e>
                        <m:sSub>
                          <m:sSubPr>
                            <m:ctrlPr>
                              <a:rPr lang="de-DE" altLang="de-DE" sz="2600" i="1">
                                <a:solidFill>
                                  <a:schemeClr val="tx1"/>
                                </a:solidFill>
                                <a:latin typeface="Cambria Math"/>
                                <a:ea typeface="Cambria Math"/>
                              </a:rPr>
                            </m:ctrlPr>
                          </m:sSubPr>
                          <m:e>
                            <m:r>
                              <a:rPr lang="de-DE" altLang="de-DE" sz="2600" i="1">
                                <a:solidFill>
                                  <a:schemeClr val="tx1"/>
                                </a:solidFill>
                                <a:latin typeface="Cambria Math"/>
                                <a:ea typeface="Cambria Math"/>
                              </a:rPr>
                              <m:t>𝐴</m:t>
                            </m:r>
                          </m:e>
                          <m:sub>
                            <m:r>
                              <a:rPr lang="de-DE" altLang="de-DE" sz="2600" i="1">
                                <a:solidFill>
                                  <a:schemeClr val="tx1"/>
                                </a:solidFill>
                                <a:latin typeface="Cambria Math"/>
                                <a:ea typeface="Cambria Math"/>
                              </a:rPr>
                              <m:t>𝑖𝑗</m:t>
                            </m:r>
                          </m:sub>
                        </m:sSub>
                        <m:f>
                          <m:fPr>
                            <m:ctrlPr>
                              <a:rPr lang="de-DE" altLang="de-DE" sz="2600" i="1">
                                <a:solidFill>
                                  <a:schemeClr val="tx1"/>
                                </a:solidFill>
                                <a:latin typeface="Cambria Math"/>
                                <a:ea typeface="Cambria Math"/>
                              </a:rPr>
                            </m:ctrlPr>
                          </m:fPr>
                          <m:num>
                            <m:sSub>
                              <m:sSubPr>
                                <m:ctrlPr>
                                  <a:rPr lang="de-DE" altLang="de-DE" sz="2600" i="1">
                                    <a:solidFill>
                                      <a:schemeClr val="tx1"/>
                                    </a:solidFill>
                                    <a:latin typeface="Cambria Math"/>
                                    <a:ea typeface="Cambria Math"/>
                                  </a:rPr>
                                </m:ctrlPr>
                              </m:sSubPr>
                              <m:e>
                                <m:r>
                                  <a:rPr lang="de-DE" altLang="de-DE" sz="2600" i="1">
                                    <a:solidFill>
                                      <a:schemeClr val="tx1"/>
                                    </a:solidFill>
                                    <a:latin typeface="Cambria Math"/>
                                    <a:ea typeface="Cambria Math"/>
                                  </a:rPr>
                                  <m:t>𝑥</m:t>
                                </m:r>
                              </m:e>
                              <m:sub>
                                <m:r>
                                  <a:rPr lang="de-DE" altLang="de-DE" sz="2600" i="1">
                                    <a:solidFill>
                                      <a:schemeClr val="tx1"/>
                                    </a:solidFill>
                                    <a:latin typeface="Cambria Math"/>
                                    <a:ea typeface="Cambria Math"/>
                                  </a:rPr>
                                  <m:t>𝑗</m:t>
                                </m:r>
                              </m:sub>
                            </m:sSub>
                          </m:num>
                          <m:den>
                            <m:sSup>
                              <m:sSupPr>
                                <m:ctrlPr>
                                  <a:rPr lang="de-DE" altLang="de-DE" sz="2600" i="1">
                                    <a:solidFill>
                                      <a:schemeClr val="tx1"/>
                                    </a:solidFill>
                                    <a:latin typeface="Cambria Math"/>
                                    <a:ea typeface="Cambria Math"/>
                                  </a:rPr>
                                </m:ctrlPr>
                              </m:sSupPr>
                              <m:e>
                                <m:sSub>
                                  <m:sSubPr>
                                    <m:ctrlPr>
                                      <a:rPr lang="de-DE" altLang="de-DE" sz="2600" i="1">
                                        <a:solidFill>
                                          <a:schemeClr val="tx1"/>
                                        </a:solidFill>
                                        <a:latin typeface="Cambria Math"/>
                                        <a:ea typeface="Cambria Math"/>
                                      </a:rPr>
                                    </m:ctrlPr>
                                  </m:sSubPr>
                                  <m:e>
                                    <m:r>
                                      <a:rPr lang="de-DE" altLang="de-DE" sz="2600" i="1">
                                        <a:solidFill>
                                          <a:schemeClr val="tx1"/>
                                        </a:solidFill>
                                        <a:latin typeface="Cambria Math"/>
                                        <a:ea typeface="Cambria Math"/>
                                      </a:rPr>
                                      <m:t>𝑘</m:t>
                                    </m:r>
                                  </m:e>
                                  <m:sub>
                                    <m:r>
                                      <a:rPr lang="de-DE" altLang="de-DE" sz="2600" i="1">
                                        <a:solidFill>
                                          <a:schemeClr val="tx1"/>
                                        </a:solidFill>
                                        <a:latin typeface="Cambria Math"/>
                                        <a:ea typeface="Cambria Math"/>
                                      </a:rPr>
                                      <m:t>𝑗</m:t>
                                    </m:r>
                                  </m:sub>
                                </m:sSub>
                              </m:e>
                              <m:sup>
                                <m:r>
                                  <a:rPr lang="de-DE" altLang="de-DE" sz="2600" i="1">
                                    <a:solidFill>
                                      <a:schemeClr val="tx1"/>
                                    </a:solidFill>
                                    <a:latin typeface="Cambria Math"/>
                                    <a:ea typeface="Cambria Math"/>
                                  </a:rPr>
                                  <m:t>𝑜𝑢𝑡</m:t>
                                </m:r>
                              </m:sup>
                            </m:sSup>
                          </m:den>
                        </m:f>
                        <m:r>
                          <a:rPr lang="de-DE" altLang="de-DE" sz="2600" i="1">
                            <a:solidFill>
                              <a:schemeClr val="tx1"/>
                            </a:solidFill>
                            <a:latin typeface="Cambria Math"/>
                            <a:ea typeface="Cambria Math"/>
                          </a:rPr>
                          <m:t>+</m:t>
                        </m:r>
                        <m:r>
                          <a:rPr lang="de-DE" altLang="de-DE" sz="2600" i="1">
                            <a:solidFill>
                              <a:schemeClr val="tx1"/>
                            </a:solidFill>
                            <a:latin typeface="Cambria Math"/>
                            <a:ea typeface="Cambria Math"/>
                          </a:rPr>
                          <m:t>𝛽</m:t>
                        </m:r>
                      </m:e>
                    </m:nary>
                  </m:oMath>
                </a14:m>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At first, this seems problematic if the network contains vertices with zero </a:t>
                </a:r>
                <a:r>
                  <a:rPr lang="en-US" altLang="de-DE" sz="2600" dirty="0" err="1">
                    <a:solidFill>
                      <a:schemeClr val="tx1"/>
                    </a:solidFill>
                    <a:latin typeface="+mn-lt"/>
                  </a:rPr>
                  <a:t>outdegree</a:t>
                </a:r>
                <a:r>
                  <a:rPr lang="en-US" altLang="de-DE" sz="2600" dirty="0">
                    <a:solidFill>
                      <a:schemeClr val="tx1"/>
                    </a:solidFill>
                    <a:latin typeface="+mn-lt"/>
                  </a:rPr>
                  <a:t>.</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However, this can easily be fixed by setting </a:t>
                </a:r>
                <a:r>
                  <a:rPr lang="en-US" altLang="de-DE" sz="2600" i="1" dirty="0" err="1">
                    <a:solidFill>
                      <a:schemeClr val="tx1"/>
                    </a:solidFill>
                    <a:latin typeface="+mn-lt"/>
                  </a:rPr>
                  <a:t>k</a:t>
                </a:r>
                <a:r>
                  <a:rPr lang="en-US" altLang="de-DE" sz="2600" i="1" baseline="-25000" dirty="0" err="1">
                    <a:solidFill>
                      <a:schemeClr val="tx1"/>
                    </a:solidFill>
                    <a:latin typeface="+mn-lt"/>
                  </a:rPr>
                  <a:t>j</a:t>
                </a:r>
                <a:r>
                  <a:rPr lang="en-US" altLang="de-DE" sz="2600" i="1" baseline="30000" dirty="0" err="1">
                    <a:solidFill>
                      <a:schemeClr val="tx1"/>
                    </a:solidFill>
                    <a:latin typeface="+mn-lt"/>
                  </a:rPr>
                  <a:t>out</a:t>
                </a:r>
                <a:r>
                  <a:rPr lang="en-US" altLang="de-DE" sz="2600" dirty="0">
                    <a:solidFill>
                      <a:schemeClr val="tx1"/>
                    </a:solidFill>
                    <a:latin typeface="+mn-lt"/>
                  </a:rPr>
                  <a:t> = 1 for all such vertices.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In matrix terms, this equation becomes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latin typeface="+mn-lt"/>
                  </a:rPr>
                  <a:t>x </a:t>
                </a:r>
                <a:r>
                  <a:rPr lang="en-US" altLang="de-DE" sz="2600" dirty="0">
                    <a:solidFill>
                      <a:schemeClr val="tx1"/>
                    </a:solidFill>
                    <a:latin typeface="+mn-lt"/>
                  </a:rPr>
                  <a:t>= </a:t>
                </a:r>
                <a:r>
                  <a:rPr lang="en-US" altLang="de-DE" sz="2600" dirty="0">
                    <a:solidFill>
                      <a:schemeClr val="tx1"/>
                    </a:solidFill>
                    <a:latin typeface="+mn-lt"/>
                    <a:sym typeface="Symbol"/>
                  </a:rPr>
                  <a:t> </a:t>
                </a:r>
                <a:r>
                  <a:rPr lang="en-US" altLang="de-DE" sz="2600" b="1" dirty="0">
                    <a:solidFill>
                      <a:schemeClr val="tx1"/>
                    </a:solidFill>
                    <a:latin typeface="+mn-lt"/>
                    <a:sym typeface="Symbol"/>
                  </a:rPr>
                  <a:t>A D</a:t>
                </a:r>
                <a:r>
                  <a:rPr lang="en-US" altLang="de-DE" sz="2600" baseline="30000" dirty="0">
                    <a:solidFill>
                      <a:schemeClr val="tx1"/>
                    </a:solidFill>
                    <a:latin typeface="+mn-lt"/>
                    <a:sym typeface="Symbol"/>
                  </a:rPr>
                  <a:t>-1</a:t>
                </a:r>
                <a:r>
                  <a:rPr lang="en-US" altLang="de-DE" sz="2600" b="1" dirty="0">
                    <a:solidFill>
                      <a:schemeClr val="tx1"/>
                    </a:solidFill>
                    <a:latin typeface="+mn-lt"/>
                    <a:sym typeface="Symbol"/>
                  </a:rPr>
                  <a:t> x </a:t>
                </a:r>
                <a:r>
                  <a:rPr lang="en-US" altLang="de-DE" sz="2600" dirty="0">
                    <a:solidFill>
                      <a:schemeClr val="tx1"/>
                    </a:solidFill>
                    <a:latin typeface="+mn-lt"/>
                    <a:sym typeface="Symbol"/>
                  </a:rPr>
                  <a:t>+  </a:t>
                </a:r>
                <a:r>
                  <a:rPr lang="en-US" altLang="de-DE" sz="2600" b="1" dirty="0">
                    <a:solidFill>
                      <a:schemeClr val="tx1"/>
                    </a:solidFill>
                    <a:latin typeface="+mn-lt"/>
                    <a:sym typeface="Symbol"/>
                  </a:rPr>
                  <a:t>1</a:t>
                </a:r>
                <a:r>
                  <a:rPr lang="en-US" altLang="de-DE" sz="2600" dirty="0">
                    <a:solidFill>
                      <a:schemeClr val="tx1"/>
                    </a:solidFill>
                    <a:latin typeface="+mn-lt"/>
                    <a:sym typeface="Symbol"/>
                  </a:rPr>
                  <a:t> </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rPr>
                  <a:t>where </a:t>
                </a:r>
                <a:r>
                  <a:rPr lang="en-US" altLang="de-DE" sz="2600" b="1" dirty="0">
                    <a:solidFill>
                      <a:schemeClr val="tx1"/>
                    </a:solidFill>
                    <a:latin typeface="+mn-lt"/>
                  </a:rPr>
                  <a:t>1 </a:t>
                </a:r>
                <a:r>
                  <a:rPr lang="en-US" altLang="de-DE" sz="2600" dirty="0">
                    <a:solidFill>
                      <a:schemeClr val="tx1"/>
                    </a:solidFill>
                    <a:latin typeface="+mn-lt"/>
                  </a:rPr>
                  <a:t>is the vector (1,1,1,…)</a:t>
                </a:r>
                <a:r>
                  <a:rPr lang="en-US" altLang="de-DE" sz="2600" baseline="30000" dirty="0">
                    <a:solidFill>
                      <a:schemeClr val="tx1"/>
                    </a:solidFill>
                    <a:latin typeface="+mn-lt"/>
                  </a:rPr>
                  <a:t>T</a:t>
                </a:r>
                <a:r>
                  <a:rPr lang="en-US" altLang="de-DE" sz="2600" dirty="0">
                    <a:solidFill>
                      <a:schemeClr val="tx1"/>
                    </a:solidFill>
                    <a:latin typeface="+mn-lt"/>
                  </a:rPr>
                  <a:t> and </a:t>
                </a:r>
                <a:r>
                  <a:rPr lang="en-US" altLang="de-DE" sz="2600" b="1" dirty="0">
                    <a:solidFill>
                      <a:schemeClr val="tx1"/>
                    </a:solidFill>
                    <a:latin typeface="+mn-lt"/>
                  </a:rPr>
                  <a:t>D </a:t>
                </a:r>
                <a:r>
                  <a:rPr lang="en-US" altLang="de-DE" sz="2600" dirty="0">
                    <a:solidFill>
                      <a:schemeClr val="tx1"/>
                    </a:solidFill>
                    <a:latin typeface="+mn-lt"/>
                  </a:rPr>
                  <a:t>the diagonal matrix with </a:t>
                </a:r>
                <a:r>
                  <a:rPr lang="en-US" altLang="de-DE" sz="2600" i="1" dirty="0" err="1">
                    <a:solidFill>
                      <a:schemeClr val="tx1"/>
                    </a:solidFill>
                    <a:latin typeface="+mn-lt"/>
                  </a:rPr>
                  <a:t>D</a:t>
                </a:r>
                <a:r>
                  <a:rPr lang="en-US" altLang="de-DE" sz="2600" i="1" baseline="-25000" dirty="0" err="1">
                    <a:solidFill>
                      <a:schemeClr val="tx1"/>
                    </a:solidFill>
                    <a:latin typeface="+mn-lt"/>
                  </a:rPr>
                  <a:t>ij</a:t>
                </a:r>
                <a:r>
                  <a:rPr lang="en-US" altLang="de-DE" sz="2600" i="1" dirty="0">
                    <a:solidFill>
                      <a:schemeClr val="tx1"/>
                    </a:solidFill>
                    <a:latin typeface="+mn-lt"/>
                  </a:rPr>
                  <a:t> =</a:t>
                </a:r>
                <a:r>
                  <a:rPr lang="en-US" altLang="de-DE" sz="2600" dirty="0">
                    <a:solidFill>
                      <a:schemeClr val="tx1"/>
                    </a:solidFill>
                    <a:latin typeface="+mn-lt"/>
                  </a:rPr>
                  <a:t> </a:t>
                </a:r>
                <a:r>
                  <a:rPr lang="en-US" altLang="de-DE" sz="2600" i="1" dirty="0">
                    <a:solidFill>
                      <a:schemeClr val="tx1"/>
                    </a:solidFill>
                    <a:latin typeface="+mn-lt"/>
                  </a:rPr>
                  <a:t>max(</a:t>
                </a:r>
                <a:r>
                  <a:rPr lang="en-US" altLang="de-DE" sz="2600" i="1" dirty="0" err="1">
                    <a:solidFill>
                      <a:schemeClr val="tx1"/>
                    </a:solidFill>
                  </a:rPr>
                  <a:t>k</a:t>
                </a:r>
                <a:r>
                  <a:rPr lang="en-US" altLang="de-DE" sz="2600" i="1" baseline="-25000" dirty="0" err="1">
                    <a:solidFill>
                      <a:schemeClr val="tx1"/>
                    </a:solidFill>
                  </a:rPr>
                  <a:t>j</a:t>
                </a:r>
                <a:r>
                  <a:rPr lang="en-US" altLang="de-DE" sz="2600" i="1" baseline="30000" dirty="0" err="1">
                    <a:solidFill>
                      <a:schemeClr val="tx1"/>
                    </a:solidFill>
                  </a:rPr>
                  <a:t>out</a:t>
                </a:r>
                <a:r>
                  <a:rPr lang="en-US" altLang="de-DE" sz="2600" dirty="0">
                    <a:solidFill>
                      <a:schemeClr val="tx1"/>
                    </a:solidFill>
                  </a:rPr>
                  <a:t> , 1)</a:t>
                </a:r>
                <a:endParaRPr lang="en-US" altLang="de-DE" sz="2600" i="1" dirty="0">
                  <a:solidFill>
                    <a:schemeClr val="tx1"/>
                  </a:solidFill>
                  <a:latin typeface="+mn-lt"/>
                </a:endParaRPr>
              </a:p>
            </p:txBody>
          </p:sp>
        </mc:Choice>
        <mc:Fallback xmlns="">
          <p:sp>
            <p:nvSpPr>
              <p:cNvPr id="32772" name="Rectangle 2"/>
              <p:cNvSpPr>
                <a:spLocks noRot="1" noChangeAspect="1" noMove="1" noResize="1" noEditPoints="1" noAdjustHandles="1" noChangeArrowheads="1" noChangeShapeType="1" noTextEdit="1"/>
              </p:cNvSpPr>
              <p:nvPr/>
            </p:nvSpPr>
            <p:spPr bwMode="auto">
              <a:xfrm>
                <a:off x="251520" y="692150"/>
                <a:ext cx="8724900" cy="4488408"/>
              </a:xfrm>
              <a:prstGeom prst="rect">
                <a:avLst/>
              </a:prstGeom>
              <a:blipFill rotWithShape="1">
                <a:blip r:embed="rId2"/>
                <a:stretch>
                  <a:fillRect l="-1606" t="-1359" b="-16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32</a:t>
            </a:fld>
            <a:endParaRPr lang="en-US" altLang="en-US"/>
          </a:p>
        </p:txBody>
      </p:sp>
    </p:spTree>
    <p:extLst>
      <p:ext uri="{BB962C8B-B14F-4D97-AF65-F5344CB8AC3E}">
        <p14:creationId xmlns:p14="http://schemas.microsoft.com/office/powerpoint/2010/main" val="322156804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PageRank</a:t>
            </a:r>
          </a:p>
        </p:txBody>
      </p:sp>
      <p:sp>
        <p:nvSpPr>
          <p:cNvPr id="32772" name="Rectangle 2"/>
          <p:cNvSpPr>
            <a:spLocks/>
          </p:cNvSpPr>
          <p:nvPr/>
        </p:nvSpPr>
        <p:spPr bwMode="auto">
          <a:xfrm>
            <a:off x="596053" y="984392"/>
            <a:ext cx="11435645"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By rearranging we find that</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sym typeface="Symbol"/>
              </a:rPr>
              <a:t>x</a:t>
            </a:r>
            <a:r>
              <a:rPr lang="en-US" altLang="de-DE" sz="2600" dirty="0">
                <a:solidFill>
                  <a:schemeClr val="tx1"/>
                </a:solidFill>
                <a:sym typeface="Symbol"/>
              </a:rPr>
              <a:t> =  (I -  </a:t>
            </a:r>
            <a:r>
              <a:rPr lang="en-US" altLang="de-DE" sz="2600" b="1" dirty="0">
                <a:solidFill>
                  <a:schemeClr val="tx1"/>
                </a:solidFill>
                <a:sym typeface="Symbol"/>
              </a:rPr>
              <a:t>A D</a:t>
            </a:r>
            <a:r>
              <a:rPr lang="en-US" altLang="de-DE" sz="2600" baseline="30000" dirty="0">
                <a:solidFill>
                  <a:schemeClr val="tx1"/>
                </a:solidFill>
                <a:sym typeface="Symbol"/>
              </a:rPr>
              <a:t>-1</a:t>
            </a:r>
            <a:r>
              <a:rPr lang="en-US" altLang="de-DE" sz="2600" b="1" dirty="0">
                <a:solidFill>
                  <a:schemeClr val="tx1"/>
                </a:solidFill>
                <a:sym typeface="Symbol"/>
              </a:rPr>
              <a:t> )</a:t>
            </a:r>
            <a:r>
              <a:rPr lang="en-US" altLang="de-DE" sz="2600" b="1" baseline="30000" dirty="0">
                <a:solidFill>
                  <a:schemeClr val="tx1"/>
                </a:solidFill>
                <a:sym typeface="Symbol"/>
              </a:rPr>
              <a:t>-1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rPr>
              <a:t>Because </a:t>
            </a:r>
            <a:r>
              <a:rPr lang="en-US" altLang="de-DE" sz="2600" dirty="0">
                <a:solidFill>
                  <a:schemeClr val="tx1"/>
                </a:solidFill>
                <a:sym typeface="Symbol"/>
              </a:rPr>
              <a:t> plays the same unimportant role as before, we will set  = 1.</a:t>
            </a:r>
          </a:p>
          <a:p>
            <a:pPr eaLnBrk="1" hangingPunct="1">
              <a:lnSpc>
                <a:spcPts val="3556"/>
              </a:lnSpc>
              <a:defRPr/>
            </a:pPr>
            <a:endParaRPr lang="en-US" altLang="de-DE" sz="2600" dirty="0">
              <a:solidFill>
                <a:schemeClr val="tx1"/>
              </a:solidFill>
              <a:sym typeface="Symbol"/>
            </a:endParaRPr>
          </a:p>
          <a:p>
            <a:pPr eaLnBrk="1" hangingPunct="1">
              <a:lnSpc>
                <a:spcPts val="3556"/>
              </a:lnSpc>
              <a:defRPr/>
            </a:pPr>
            <a:r>
              <a:rPr lang="en-US" altLang="de-DE" sz="2600" dirty="0">
                <a:solidFill>
                  <a:schemeClr val="tx1"/>
                </a:solidFill>
                <a:sym typeface="Symbol"/>
              </a:rPr>
              <a:t>Then we get 		</a:t>
            </a:r>
            <a:r>
              <a:rPr lang="en-US" altLang="de-DE" sz="2600" b="1" dirty="0">
                <a:solidFill>
                  <a:schemeClr val="tx1"/>
                </a:solidFill>
                <a:sym typeface="Symbol"/>
              </a:rPr>
              <a:t>x</a:t>
            </a:r>
            <a:r>
              <a:rPr lang="en-US" altLang="de-DE" sz="2600" dirty="0">
                <a:solidFill>
                  <a:schemeClr val="tx1"/>
                </a:solidFill>
                <a:sym typeface="Symbol"/>
              </a:rPr>
              <a:t> =  (I -  </a:t>
            </a:r>
            <a:r>
              <a:rPr lang="en-US" altLang="de-DE" sz="2600" b="1" dirty="0">
                <a:solidFill>
                  <a:schemeClr val="tx1"/>
                </a:solidFill>
                <a:sym typeface="Symbol"/>
              </a:rPr>
              <a:t>A D</a:t>
            </a:r>
            <a:r>
              <a:rPr lang="en-US" altLang="de-DE" sz="2600" baseline="30000" dirty="0">
                <a:solidFill>
                  <a:schemeClr val="tx1"/>
                </a:solidFill>
                <a:sym typeface="Symbol"/>
              </a:rPr>
              <a:t>-1</a:t>
            </a:r>
            <a:r>
              <a:rPr lang="en-US" altLang="de-DE" sz="2600" b="1" dirty="0">
                <a:solidFill>
                  <a:schemeClr val="tx1"/>
                </a:solidFill>
                <a:sym typeface="Symbol"/>
              </a:rPr>
              <a:t> </a:t>
            </a:r>
            <a:r>
              <a:rPr lang="en-US" altLang="de-DE" sz="2600" dirty="0">
                <a:solidFill>
                  <a:schemeClr val="tx1"/>
                </a:solidFill>
                <a:sym typeface="Symbol"/>
              </a:rPr>
              <a:t>)</a:t>
            </a:r>
            <a:r>
              <a:rPr lang="en-US" altLang="de-DE" sz="2600" baseline="30000" dirty="0">
                <a:solidFill>
                  <a:schemeClr val="tx1"/>
                </a:solidFill>
                <a:sym typeface="Symbol"/>
              </a:rPr>
              <a:t>-1 </a:t>
            </a:r>
            <a:r>
              <a:rPr lang="en-US" altLang="de-DE" sz="2600" b="1" dirty="0">
                <a:solidFill>
                  <a:schemeClr val="tx1"/>
                </a:solidFill>
                <a:sym typeface="Symbol"/>
              </a:rPr>
              <a:t>1 </a:t>
            </a:r>
            <a:r>
              <a:rPr lang="en-US" altLang="de-DE" sz="2600" dirty="0">
                <a:solidFill>
                  <a:schemeClr val="tx1"/>
                </a:solidFill>
                <a:sym typeface="Symbol"/>
              </a:rPr>
              <a:t>= </a:t>
            </a:r>
            <a:r>
              <a:rPr lang="en-US" altLang="de-DE" sz="2600" b="1" dirty="0">
                <a:solidFill>
                  <a:schemeClr val="tx1"/>
                </a:solidFill>
                <a:sym typeface="Symbol"/>
              </a:rPr>
              <a:t>D </a:t>
            </a:r>
            <a:r>
              <a:rPr lang="en-US" altLang="de-DE" sz="2600" dirty="0">
                <a:solidFill>
                  <a:schemeClr val="tx1"/>
                </a:solidFill>
                <a:sym typeface="Symbol"/>
              </a:rPr>
              <a:t>(</a:t>
            </a:r>
            <a:r>
              <a:rPr lang="en-US" altLang="de-DE" sz="2600" b="1" dirty="0">
                <a:solidFill>
                  <a:schemeClr val="tx1"/>
                </a:solidFill>
                <a:sym typeface="Symbol"/>
              </a:rPr>
              <a:t>D</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dirty="0">
                <a:solidFill>
                  <a:schemeClr val="tx1"/>
                </a:solidFill>
                <a:sym typeface="Symbol"/>
              </a:rPr>
              <a:t>)</a:t>
            </a:r>
            <a:r>
              <a:rPr lang="en-US" altLang="de-DE" sz="2600" baseline="30000" dirty="0">
                <a:solidFill>
                  <a:schemeClr val="tx1"/>
                </a:solidFill>
                <a:sym typeface="Symbol"/>
              </a:rPr>
              <a:t>-1</a:t>
            </a:r>
            <a:r>
              <a:rPr lang="en-US" altLang="de-DE" sz="2600" b="1" baseline="30000" dirty="0">
                <a:solidFill>
                  <a:schemeClr val="tx1"/>
                </a:solidFill>
                <a:sym typeface="Symbol"/>
              </a:rPr>
              <a:t>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This centrality measure is commonly known as </a:t>
            </a:r>
            <a:r>
              <a:rPr lang="en-US" altLang="de-DE" sz="2600" b="1" dirty="0">
                <a:solidFill>
                  <a:schemeClr val="tx1"/>
                </a:solidFill>
              </a:rPr>
              <a:t>PageRank</a:t>
            </a:r>
            <a:r>
              <a:rPr lang="en-US" altLang="de-DE" sz="2600" dirty="0">
                <a:solidFill>
                  <a:schemeClr val="tx1"/>
                </a:solidFill>
              </a:rPr>
              <a:t>, </a:t>
            </a:r>
          </a:p>
          <a:p>
            <a:pPr eaLnBrk="1" hangingPunct="1">
              <a:lnSpc>
                <a:spcPts val="3556"/>
              </a:lnSpc>
              <a:defRPr/>
            </a:pPr>
            <a:r>
              <a:rPr lang="en-US" altLang="de-DE" sz="2600" dirty="0">
                <a:solidFill>
                  <a:schemeClr val="tx1"/>
                </a:solidFill>
              </a:rPr>
              <a:t>using the term used by Google.</a:t>
            </a:r>
          </a:p>
          <a:p>
            <a:pPr eaLnBrk="1" hangingPunct="1">
              <a:lnSpc>
                <a:spcPts val="3556"/>
              </a:lnSpc>
              <a:defRPr/>
            </a:pPr>
            <a:endParaRPr lang="en-US" altLang="de-DE" sz="2600" i="1" dirty="0">
              <a:solidFill>
                <a:schemeClr val="tx1"/>
              </a:solidFill>
              <a:latin typeface="+mn-lt"/>
            </a:endParaRPr>
          </a:p>
          <a:p>
            <a:pPr eaLnBrk="1" hangingPunct="1">
              <a:lnSpc>
                <a:spcPts val="3556"/>
              </a:lnSpc>
              <a:defRPr/>
            </a:pPr>
            <a:r>
              <a:rPr lang="en-US" altLang="de-DE" sz="2600" dirty="0">
                <a:solidFill>
                  <a:schemeClr val="tx1"/>
                </a:solidFill>
                <a:latin typeface="+mn-lt"/>
              </a:rPr>
              <a:t>PageRank is one of the ingredients used by Google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to </a:t>
            </a:r>
            <a:r>
              <a:rPr lang="en-US" altLang="de-DE" sz="2600" dirty="0">
                <a:solidFill>
                  <a:schemeClr val="tx1"/>
                </a:solidFill>
                <a:latin typeface="+mn-lt"/>
              </a:rPr>
              <a:t>determine the ranking of the answers to your queries.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sym typeface="Symbol"/>
              </a:rPr>
              <a:t> is a free parameter and should be chosen less than 1. (Google uses 0.85).</a:t>
            </a:r>
            <a:endParaRPr lang="en-US" altLang="de-DE" sz="2600" dirty="0">
              <a:solidFill>
                <a:schemeClr val="tx1"/>
              </a:solidFill>
              <a:latin typeface="+mn-lt"/>
            </a:endParaRP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33</a:t>
            </a:fld>
            <a:endParaRPr lang="en-US" altLang="en-US"/>
          </a:p>
        </p:txBody>
      </p:sp>
    </p:spTree>
    <p:extLst>
      <p:ext uri="{BB962C8B-B14F-4D97-AF65-F5344CB8AC3E}">
        <p14:creationId xmlns:p14="http://schemas.microsoft.com/office/powerpoint/2010/main" val="121451668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Hubs and Authorities</a:t>
            </a:r>
          </a:p>
        </p:txBody>
      </p:sp>
      <p:sp>
        <p:nvSpPr>
          <p:cNvPr id="32772" name="Rectangle 2"/>
          <p:cNvSpPr>
            <a:spLocks/>
          </p:cNvSpPr>
          <p:nvPr/>
        </p:nvSpPr>
        <p:spPr bwMode="auto">
          <a:xfrm>
            <a:off x="596053" y="984391"/>
            <a:ext cx="11435645"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So far we have considered measures that assign high centrality to a vertex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if </a:t>
            </a:r>
            <a:r>
              <a:rPr lang="en-US" altLang="de-DE" sz="2600" dirty="0">
                <a:solidFill>
                  <a:schemeClr val="tx1"/>
                </a:solidFill>
                <a:latin typeface="+mn-lt"/>
              </a:rPr>
              <a:t>those vertices that point to it have high centrality too.</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However, in some networks it is appropriate also to accord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a </a:t>
            </a:r>
            <a:r>
              <a:rPr lang="en-US" altLang="de-DE" sz="2600" dirty="0">
                <a:solidFill>
                  <a:schemeClr val="tx1"/>
                </a:solidFill>
                <a:latin typeface="+mn-lt"/>
              </a:rPr>
              <a:t>vertex high centrality if it </a:t>
            </a:r>
            <a:r>
              <a:rPr lang="en-US" altLang="de-DE" sz="2600" b="1" dirty="0">
                <a:solidFill>
                  <a:schemeClr val="tx1"/>
                </a:solidFill>
                <a:latin typeface="+mn-lt"/>
              </a:rPr>
              <a:t>points</a:t>
            </a:r>
            <a:r>
              <a:rPr lang="en-US" altLang="de-DE" sz="2600" dirty="0">
                <a:solidFill>
                  <a:schemeClr val="tx1"/>
                </a:solidFill>
                <a:latin typeface="+mn-lt"/>
              </a:rPr>
              <a:t> to others with high centrality.</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E.g. a review article pointing at many important papers in one research field may be a useful source of information.</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b="1" dirty="0">
                <a:solidFill>
                  <a:schemeClr val="tx1"/>
                </a:solidFill>
                <a:latin typeface="+mn-lt"/>
              </a:rPr>
              <a:t>Authorities </a:t>
            </a:r>
            <a:r>
              <a:rPr lang="en-US" altLang="de-DE" sz="2600" dirty="0">
                <a:solidFill>
                  <a:schemeClr val="tx1"/>
                </a:solidFill>
                <a:latin typeface="+mn-lt"/>
              </a:rPr>
              <a:t>are nodes that contain useful information on a topic of interest.</a:t>
            </a:r>
          </a:p>
          <a:p>
            <a:pPr eaLnBrk="1" hangingPunct="1">
              <a:lnSpc>
                <a:spcPts val="3556"/>
              </a:lnSpc>
              <a:defRPr/>
            </a:pPr>
            <a:endParaRPr lang="en-US" altLang="de-DE" sz="2600" b="1" dirty="0">
              <a:solidFill>
                <a:schemeClr val="tx1"/>
              </a:solidFill>
              <a:latin typeface="+mn-lt"/>
            </a:endParaRPr>
          </a:p>
          <a:p>
            <a:pPr eaLnBrk="1" hangingPunct="1">
              <a:lnSpc>
                <a:spcPts val="3556"/>
              </a:lnSpc>
              <a:defRPr/>
            </a:pPr>
            <a:r>
              <a:rPr lang="en-US" altLang="de-DE" sz="2600" b="1" dirty="0">
                <a:solidFill>
                  <a:schemeClr val="tx1"/>
                </a:solidFill>
                <a:latin typeface="+mn-lt"/>
              </a:rPr>
              <a:t>Hubs </a:t>
            </a:r>
            <a:r>
              <a:rPr lang="en-US" altLang="de-DE" sz="2600" dirty="0">
                <a:solidFill>
                  <a:schemeClr val="tx1"/>
                </a:solidFill>
                <a:latin typeface="+mn-lt"/>
              </a:rPr>
              <a:t>are nodes that tell us where the best authorities can be found.</a:t>
            </a:r>
          </a:p>
          <a:p>
            <a:pPr eaLnBrk="1" hangingPunct="1">
              <a:lnSpc>
                <a:spcPts val="3556"/>
              </a:lnSpc>
              <a:defRPr/>
            </a:pPr>
            <a:endParaRPr lang="en-US" altLang="de-DE" sz="2600" b="1" dirty="0">
              <a:solidFill>
                <a:schemeClr val="tx1"/>
              </a:solidFill>
              <a:latin typeface="+mn-lt"/>
            </a:endParaRPr>
          </a:p>
          <a:p>
            <a:pPr eaLnBrk="1" hangingPunct="1">
              <a:lnSpc>
                <a:spcPts val="3556"/>
              </a:lnSpc>
              <a:defRPr/>
            </a:pPr>
            <a:r>
              <a:rPr lang="en-US" altLang="de-DE" sz="2600" dirty="0">
                <a:solidFill>
                  <a:schemeClr val="tx1"/>
                </a:solidFill>
                <a:latin typeface="+mn-lt"/>
              </a:rPr>
              <a:t>An authority may also be a hub, and vice versa.</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34</a:t>
            </a:fld>
            <a:endParaRPr lang="en-US" altLang="en-US"/>
          </a:p>
        </p:txBody>
      </p:sp>
    </p:spTree>
    <p:extLst>
      <p:ext uri="{BB962C8B-B14F-4D97-AF65-F5344CB8AC3E}">
        <p14:creationId xmlns:p14="http://schemas.microsoft.com/office/powerpoint/2010/main" val="135614416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Hubs and Authorities</a:t>
            </a:r>
          </a:p>
        </p:txBody>
      </p:sp>
      <p:sp>
        <p:nvSpPr>
          <p:cNvPr id="32772" name="Rectangle 2"/>
          <p:cNvSpPr>
            <a:spLocks/>
          </p:cNvSpPr>
          <p:nvPr/>
        </p:nvSpPr>
        <p:spPr bwMode="auto">
          <a:xfrm>
            <a:off x="596053" y="984391"/>
            <a:ext cx="11435645" cy="73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Kleinberg developed this into a centrality algorithm called</a:t>
            </a:r>
          </a:p>
          <a:p>
            <a:pPr eaLnBrk="1" hangingPunct="1">
              <a:lnSpc>
                <a:spcPts val="3556"/>
              </a:lnSpc>
              <a:defRPr/>
            </a:pPr>
            <a:r>
              <a:rPr lang="en-US" altLang="de-DE" sz="2600" dirty="0">
                <a:solidFill>
                  <a:schemeClr val="tx1"/>
                </a:solidFill>
                <a:latin typeface="+mn-lt"/>
              </a:rPr>
              <a:t>Hyperlink-induced topic search (HITS).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The HITS algorithm gives each vertex </a:t>
            </a:r>
            <a:r>
              <a:rPr lang="en-US" altLang="de-DE" sz="2600" i="1" dirty="0" err="1">
                <a:solidFill>
                  <a:schemeClr val="tx1"/>
                </a:solidFill>
                <a:latin typeface="+mn-lt"/>
              </a:rPr>
              <a:t>i</a:t>
            </a:r>
            <a:r>
              <a:rPr lang="en-US" altLang="de-DE" sz="2600" dirty="0">
                <a:solidFill>
                  <a:schemeClr val="tx1"/>
                </a:solidFill>
                <a:latin typeface="+mn-lt"/>
              </a:rPr>
              <a:t> in a network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an </a:t>
            </a:r>
            <a:r>
              <a:rPr lang="en-US" altLang="de-DE" sz="2600" b="1" dirty="0">
                <a:solidFill>
                  <a:schemeClr val="tx1"/>
                </a:solidFill>
                <a:latin typeface="+mn-lt"/>
              </a:rPr>
              <a:t>authority centrality </a:t>
            </a:r>
            <a:r>
              <a:rPr lang="en-US" altLang="de-DE" sz="2600" i="1" dirty="0">
                <a:solidFill>
                  <a:schemeClr val="tx1"/>
                </a:solidFill>
                <a:latin typeface="+mn-lt"/>
              </a:rPr>
              <a:t>x</a:t>
            </a:r>
            <a:r>
              <a:rPr lang="en-US" altLang="de-DE" sz="2600" i="1" baseline="-25000" dirty="0">
                <a:solidFill>
                  <a:schemeClr val="tx1"/>
                </a:solidFill>
                <a:latin typeface="+mn-lt"/>
              </a:rPr>
              <a:t>i</a:t>
            </a:r>
            <a:r>
              <a:rPr lang="en-US" altLang="de-DE" sz="2600" dirty="0">
                <a:solidFill>
                  <a:schemeClr val="tx1"/>
                </a:solidFill>
                <a:latin typeface="+mn-lt"/>
              </a:rPr>
              <a:t> and a </a:t>
            </a:r>
            <a:r>
              <a:rPr lang="en-US" altLang="de-DE" sz="2600" b="1" dirty="0">
                <a:solidFill>
                  <a:schemeClr val="tx1"/>
                </a:solidFill>
                <a:latin typeface="+mn-lt"/>
              </a:rPr>
              <a:t>hub centrality </a:t>
            </a:r>
            <a:r>
              <a:rPr lang="en-US" altLang="de-DE" sz="2600" i="1" dirty="0" err="1">
                <a:solidFill>
                  <a:schemeClr val="tx1"/>
                </a:solidFill>
                <a:latin typeface="+mn-lt"/>
              </a:rPr>
              <a:t>y</a:t>
            </a:r>
            <a:r>
              <a:rPr lang="en-US" altLang="de-DE" sz="2600" i="1" baseline="-25000" dirty="0" err="1">
                <a:solidFill>
                  <a:schemeClr val="tx1"/>
                </a:solidFill>
                <a:latin typeface="+mn-lt"/>
              </a:rPr>
              <a:t>i</a:t>
            </a:r>
            <a:r>
              <a:rPr lang="en-US" altLang="de-DE" sz="2600" dirty="0">
                <a:solidFill>
                  <a:schemeClr val="tx1"/>
                </a:solidFill>
                <a:latin typeface="+mn-lt"/>
              </a:rPr>
              <a:t>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A vertex with high authority centrality is pointed to by many hubs,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i.e</a:t>
            </a:r>
            <a:r>
              <a:rPr lang="en-US" altLang="de-DE" sz="2600" dirty="0">
                <a:solidFill>
                  <a:schemeClr val="tx1"/>
                </a:solidFill>
                <a:latin typeface="+mn-lt"/>
              </a:rPr>
              <a:t>. by many other vertices with high hub centrality.</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A vertex with high hub centrality points to many vertices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with </a:t>
            </a:r>
            <a:r>
              <a:rPr lang="en-US" altLang="de-DE" sz="2600" dirty="0">
                <a:solidFill>
                  <a:schemeClr val="tx1"/>
                </a:solidFill>
                <a:latin typeface="+mn-lt"/>
              </a:rPr>
              <a:t>high authority centrality.</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Thus, an important scientific paper (in the authority sense) would be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one </a:t>
            </a:r>
            <a:r>
              <a:rPr lang="en-US" altLang="de-DE" sz="2600" dirty="0">
                <a:solidFill>
                  <a:schemeClr val="tx1"/>
                </a:solidFill>
                <a:latin typeface="+mn-lt"/>
              </a:rPr>
              <a:t>that is cited in many important reviews (in the hub sense).</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An important review is one that cites many important papers.</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35</a:t>
            </a:fld>
            <a:endParaRPr lang="en-US" altLang="en-US"/>
          </a:p>
        </p:txBody>
      </p:sp>
    </p:spTree>
    <p:extLst>
      <p:ext uri="{BB962C8B-B14F-4D97-AF65-F5344CB8AC3E}">
        <p14:creationId xmlns:p14="http://schemas.microsoft.com/office/powerpoint/2010/main" val="215126903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Authority and Hub Centralities</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3" y="984392"/>
                <a:ext cx="11435645" cy="830996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Kleinberg defined the </a:t>
                </a:r>
                <a:r>
                  <a:rPr lang="en-US" altLang="de-DE" sz="2600" b="1" dirty="0">
                    <a:solidFill>
                      <a:schemeClr val="tx1"/>
                    </a:solidFill>
                    <a:latin typeface="+mn-lt"/>
                  </a:rPr>
                  <a:t>authority centrality </a:t>
                </a:r>
                <a:r>
                  <a:rPr lang="en-US" altLang="de-DE" sz="2600" dirty="0">
                    <a:solidFill>
                      <a:schemeClr val="tx1"/>
                    </a:solidFill>
                    <a:latin typeface="+mn-lt"/>
                  </a:rPr>
                  <a:t>of a vertex to be proportional to the sum of the hub centralities of the vertices that point to it</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sSub>
                      <m:sSubPr>
                        <m:ctrlPr>
                          <a:rPr lang="en-US" altLang="de-DE" sz="2600" i="1">
                            <a:solidFill>
                              <a:schemeClr val="tx1"/>
                            </a:solidFill>
                            <a:latin typeface="Cambria Math"/>
                          </a:rPr>
                        </m:ctrlPr>
                      </m:sSubPr>
                      <m:e>
                        <m:r>
                          <a:rPr lang="de-DE" altLang="de-DE" sz="2600" i="1">
                            <a:solidFill>
                              <a:schemeClr val="tx1"/>
                            </a:solidFill>
                            <a:latin typeface="Cambria Math"/>
                          </a:rPr>
                          <m:t>𝑥</m:t>
                        </m:r>
                      </m:e>
                      <m:sub>
                        <m:r>
                          <a:rPr lang="de-DE" altLang="de-DE" sz="2600" i="1">
                            <a:solidFill>
                              <a:schemeClr val="tx1"/>
                            </a:solidFill>
                            <a:latin typeface="Cambria Math"/>
                          </a:rPr>
                          <m:t>𝑖</m:t>
                        </m:r>
                      </m:sub>
                    </m:sSub>
                    <m:r>
                      <a:rPr lang="de-DE" altLang="de-DE" sz="2600" i="1">
                        <a:solidFill>
                          <a:schemeClr val="tx1"/>
                        </a:solidFill>
                        <a:latin typeface="Cambria Math"/>
                      </a:rPr>
                      <m:t>=</m:t>
                    </m:r>
                    <m:r>
                      <a:rPr lang="de-DE" altLang="de-DE" sz="2600" i="1">
                        <a:solidFill>
                          <a:schemeClr val="tx1"/>
                        </a:solidFill>
                        <a:latin typeface="Cambria Math"/>
                        <a:ea typeface="Cambria Math"/>
                      </a:rPr>
                      <m:t>𝛼</m:t>
                    </m:r>
                    <m:nary>
                      <m:naryPr>
                        <m:chr m:val="∑"/>
                        <m:supHide m:val="on"/>
                        <m:ctrlPr>
                          <a:rPr lang="de-DE" altLang="de-DE" sz="2600" i="1">
                            <a:solidFill>
                              <a:schemeClr val="tx1"/>
                            </a:solidFill>
                            <a:latin typeface="Cambria Math"/>
                            <a:ea typeface="Cambria Math"/>
                          </a:rPr>
                        </m:ctrlPr>
                      </m:naryPr>
                      <m:sub>
                        <m:r>
                          <m:rPr>
                            <m:brk m:alnAt="7"/>
                          </m:rPr>
                          <a:rPr lang="de-DE" altLang="de-DE" sz="2600" i="1">
                            <a:solidFill>
                              <a:schemeClr val="tx1"/>
                            </a:solidFill>
                            <a:latin typeface="Cambria Math"/>
                            <a:ea typeface="Cambria Math"/>
                          </a:rPr>
                          <m:t>𝑗</m:t>
                        </m:r>
                      </m:sub>
                      <m:sup/>
                      <m:e>
                        <m:sSub>
                          <m:sSubPr>
                            <m:ctrlPr>
                              <a:rPr lang="de-DE" altLang="de-DE" sz="2600" i="1">
                                <a:solidFill>
                                  <a:schemeClr val="tx1"/>
                                </a:solidFill>
                                <a:latin typeface="Cambria Math"/>
                                <a:ea typeface="Cambria Math"/>
                              </a:rPr>
                            </m:ctrlPr>
                          </m:sSubPr>
                          <m:e>
                            <m:r>
                              <a:rPr lang="de-DE" altLang="de-DE" sz="2600" i="1">
                                <a:solidFill>
                                  <a:schemeClr val="tx1"/>
                                </a:solidFill>
                                <a:latin typeface="Cambria Math"/>
                                <a:ea typeface="Cambria Math"/>
                              </a:rPr>
                              <m:t>𝐴</m:t>
                            </m:r>
                          </m:e>
                          <m:sub>
                            <m:r>
                              <a:rPr lang="de-DE" altLang="de-DE" sz="2600" i="1">
                                <a:solidFill>
                                  <a:schemeClr val="tx1"/>
                                </a:solidFill>
                                <a:latin typeface="Cambria Math"/>
                                <a:ea typeface="Cambria Math"/>
                              </a:rPr>
                              <m:t>𝑖𝑗</m:t>
                            </m:r>
                          </m:sub>
                        </m:sSub>
                        <m:sSub>
                          <m:sSubPr>
                            <m:ctrlPr>
                              <a:rPr lang="de-DE" altLang="de-DE" sz="2600" i="1">
                                <a:solidFill>
                                  <a:schemeClr val="tx1"/>
                                </a:solidFill>
                                <a:latin typeface="Cambria Math"/>
                                <a:ea typeface="Cambria Math"/>
                              </a:rPr>
                            </m:ctrlPr>
                          </m:sSubPr>
                          <m:e>
                            <m:r>
                              <a:rPr lang="de-DE" altLang="de-DE" sz="2600" i="1">
                                <a:solidFill>
                                  <a:schemeClr val="tx1"/>
                                </a:solidFill>
                                <a:latin typeface="Cambria Math"/>
                                <a:ea typeface="Cambria Math"/>
                              </a:rPr>
                              <m:t>𝑦</m:t>
                            </m:r>
                          </m:e>
                          <m:sub>
                            <m:r>
                              <a:rPr lang="de-DE" altLang="de-DE" sz="2600" i="1">
                                <a:solidFill>
                                  <a:schemeClr val="tx1"/>
                                </a:solidFill>
                                <a:latin typeface="Cambria Math"/>
                                <a:ea typeface="Cambria Math"/>
                              </a:rPr>
                              <m:t>𝑗</m:t>
                            </m:r>
                          </m:sub>
                        </m:sSub>
                      </m:e>
                    </m:nary>
                  </m:oMath>
                </a14:m>
                <a:r>
                  <a:rPr lang="en-US" altLang="de-DE" sz="2600" dirty="0">
                    <a:solidFill>
                      <a:schemeClr val="tx1"/>
                    </a:solidFill>
                    <a:latin typeface="+mn-lt"/>
                  </a:rPr>
                  <a:t> where </a:t>
                </a:r>
                <a:r>
                  <a:rPr lang="en-US" altLang="de-DE" sz="2600" dirty="0">
                    <a:solidFill>
                      <a:schemeClr val="tx1"/>
                    </a:solidFill>
                    <a:latin typeface="+mn-lt"/>
                    <a:sym typeface="Symbol"/>
                  </a:rPr>
                  <a:t></a:t>
                </a:r>
                <a:r>
                  <a:rPr lang="en-US" altLang="de-DE" sz="2600" dirty="0">
                    <a:solidFill>
                      <a:schemeClr val="tx1"/>
                    </a:solidFill>
                    <a:latin typeface="+mn-lt"/>
                  </a:rPr>
                  <a:t> is a constant.</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Similarly the </a:t>
                </a:r>
                <a:r>
                  <a:rPr lang="en-US" altLang="de-DE" sz="2600" b="1" dirty="0">
                    <a:solidFill>
                      <a:schemeClr val="tx1"/>
                    </a:solidFill>
                    <a:latin typeface="+mn-lt"/>
                  </a:rPr>
                  <a:t>hub centrality </a:t>
                </a:r>
                <a:r>
                  <a:rPr lang="en-US" altLang="de-DE" sz="2600" dirty="0">
                    <a:solidFill>
                      <a:schemeClr val="tx1"/>
                    </a:solidFill>
                    <a:latin typeface="+mn-lt"/>
                  </a:rPr>
                  <a:t>of a vertex is proportional to the sum of the authority centralities of the vertices it points to:</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sSub>
                      <m:sSubPr>
                        <m:ctrlPr>
                          <a:rPr lang="en-US" altLang="de-DE" sz="2600" i="1">
                            <a:solidFill>
                              <a:schemeClr val="tx1"/>
                            </a:solidFill>
                            <a:latin typeface="Cambria Math"/>
                          </a:rPr>
                        </m:ctrlPr>
                      </m:sSubPr>
                      <m:e>
                        <m:r>
                          <a:rPr lang="de-DE" altLang="de-DE" sz="2600" i="1">
                            <a:solidFill>
                              <a:schemeClr val="tx1"/>
                            </a:solidFill>
                            <a:latin typeface="Cambria Math"/>
                          </a:rPr>
                          <m:t>𝑦</m:t>
                        </m:r>
                      </m:e>
                      <m:sub>
                        <m:r>
                          <a:rPr lang="de-DE" altLang="de-DE" sz="2600" i="1">
                            <a:solidFill>
                              <a:schemeClr val="tx1"/>
                            </a:solidFill>
                            <a:latin typeface="Cambria Math"/>
                          </a:rPr>
                          <m:t>𝑖</m:t>
                        </m:r>
                      </m:sub>
                    </m:sSub>
                    <m:r>
                      <a:rPr lang="de-DE" altLang="de-DE" sz="2600" i="1">
                        <a:solidFill>
                          <a:schemeClr val="tx1"/>
                        </a:solidFill>
                        <a:latin typeface="Cambria Math"/>
                      </a:rPr>
                      <m:t>=</m:t>
                    </m:r>
                    <m:r>
                      <a:rPr lang="de-DE" altLang="de-DE" sz="2600" i="1">
                        <a:solidFill>
                          <a:schemeClr val="tx1"/>
                        </a:solidFill>
                        <a:latin typeface="Cambria Math"/>
                        <a:ea typeface="Cambria Math"/>
                      </a:rPr>
                      <m:t>𝛽</m:t>
                    </m:r>
                    <m:nary>
                      <m:naryPr>
                        <m:chr m:val="∑"/>
                        <m:supHide m:val="on"/>
                        <m:ctrlPr>
                          <a:rPr lang="de-DE" altLang="de-DE" sz="2600" i="1">
                            <a:solidFill>
                              <a:schemeClr val="tx1"/>
                            </a:solidFill>
                            <a:latin typeface="Cambria Math"/>
                            <a:ea typeface="Cambria Math"/>
                          </a:rPr>
                        </m:ctrlPr>
                      </m:naryPr>
                      <m:sub>
                        <m:r>
                          <m:rPr>
                            <m:brk m:alnAt="7"/>
                          </m:rPr>
                          <a:rPr lang="de-DE" altLang="de-DE" sz="2600" i="1">
                            <a:solidFill>
                              <a:schemeClr val="tx1"/>
                            </a:solidFill>
                            <a:latin typeface="Cambria Math"/>
                            <a:ea typeface="Cambria Math"/>
                          </a:rPr>
                          <m:t>𝑗</m:t>
                        </m:r>
                      </m:sub>
                      <m:sup/>
                      <m:e>
                        <m:sSub>
                          <m:sSubPr>
                            <m:ctrlPr>
                              <a:rPr lang="de-DE" altLang="de-DE" sz="2600" i="1">
                                <a:solidFill>
                                  <a:schemeClr val="tx1"/>
                                </a:solidFill>
                                <a:latin typeface="Cambria Math"/>
                                <a:ea typeface="Cambria Math"/>
                              </a:rPr>
                            </m:ctrlPr>
                          </m:sSubPr>
                          <m:e>
                            <m:r>
                              <a:rPr lang="de-DE" altLang="de-DE" sz="2600" i="1">
                                <a:solidFill>
                                  <a:schemeClr val="tx1"/>
                                </a:solidFill>
                                <a:latin typeface="Cambria Math"/>
                                <a:ea typeface="Cambria Math"/>
                              </a:rPr>
                              <m:t>𝐴</m:t>
                            </m:r>
                          </m:e>
                          <m:sub>
                            <m:r>
                              <a:rPr lang="de-DE" altLang="de-DE" sz="2600" i="1">
                                <a:solidFill>
                                  <a:schemeClr val="tx1"/>
                                </a:solidFill>
                                <a:latin typeface="Cambria Math"/>
                                <a:ea typeface="Cambria Math"/>
                              </a:rPr>
                              <m:t>𝑗𝑖</m:t>
                            </m:r>
                          </m:sub>
                        </m:sSub>
                        <m:sSub>
                          <m:sSubPr>
                            <m:ctrlPr>
                              <a:rPr lang="de-DE" altLang="de-DE" sz="2600" i="1">
                                <a:solidFill>
                                  <a:schemeClr val="tx1"/>
                                </a:solidFill>
                                <a:latin typeface="Cambria Math"/>
                                <a:ea typeface="Cambria Math"/>
                              </a:rPr>
                            </m:ctrlPr>
                          </m:sSubPr>
                          <m:e>
                            <m:r>
                              <a:rPr lang="de-DE" altLang="de-DE" sz="2600" i="1">
                                <a:solidFill>
                                  <a:schemeClr val="tx1"/>
                                </a:solidFill>
                                <a:latin typeface="Cambria Math"/>
                                <a:ea typeface="Cambria Math"/>
                              </a:rPr>
                              <m:t>𝑥</m:t>
                            </m:r>
                          </m:e>
                          <m:sub>
                            <m:r>
                              <a:rPr lang="de-DE" altLang="de-DE" sz="2600" i="1">
                                <a:solidFill>
                                  <a:schemeClr val="tx1"/>
                                </a:solidFill>
                                <a:latin typeface="Cambria Math"/>
                                <a:ea typeface="Cambria Math"/>
                              </a:rPr>
                              <m:t>𝑗</m:t>
                            </m:r>
                          </m:sub>
                        </m:sSub>
                      </m:e>
                    </m:nary>
                  </m:oMath>
                </a14:m>
                <a:r>
                  <a:rPr lang="en-US" altLang="de-DE" sz="2600" dirty="0">
                    <a:solidFill>
                      <a:schemeClr val="tx1"/>
                    </a:solidFill>
                    <a:latin typeface="+mn-lt"/>
                  </a:rPr>
                  <a:t>  with another constant </a:t>
                </a:r>
                <a:r>
                  <a:rPr lang="en-US" altLang="de-DE" sz="2600" dirty="0">
                    <a:solidFill>
                      <a:schemeClr val="tx1"/>
                    </a:solidFill>
                    <a:latin typeface="+mn-lt"/>
                    <a:sym typeface="Symbol"/>
                  </a:rPr>
                  <a:t></a:t>
                </a:r>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Note that the indices of the matrix element </a:t>
                </a:r>
                <a:r>
                  <a:rPr lang="en-US" altLang="de-DE" sz="2600" i="1" dirty="0" err="1">
                    <a:solidFill>
                      <a:schemeClr val="tx1"/>
                    </a:solidFill>
                    <a:latin typeface="+mn-lt"/>
                  </a:rPr>
                  <a:t>A</a:t>
                </a:r>
                <a:r>
                  <a:rPr lang="en-US" altLang="de-DE" sz="2600" i="1" baseline="-25000" dirty="0" err="1">
                    <a:solidFill>
                      <a:schemeClr val="tx1"/>
                    </a:solidFill>
                    <a:latin typeface="+mn-lt"/>
                  </a:rPr>
                  <a:t>ji</a:t>
                </a:r>
                <a:r>
                  <a:rPr lang="en-US" altLang="de-DE" sz="2600" dirty="0">
                    <a:solidFill>
                      <a:schemeClr val="tx1"/>
                    </a:solidFill>
                    <a:latin typeface="+mn-lt"/>
                  </a:rPr>
                  <a:t> are swapped around in this second equation.</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These equations can be written as </a:t>
                </a:r>
                <a:r>
                  <a:rPr lang="en-US" altLang="de-DE" sz="2600" b="1" dirty="0">
                    <a:solidFill>
                      <a:schemeClr val="tx1"/>
                    </a:solidFill>
                    <a:latin typeface="+mn-lt"/>
                  </a:rPr>
                  <a:t>x</a:t>
                </a:r>
                <a:r>
                  <a:rPr lang="en-US" altLang="de-DE" sz="2600" dirty="0">
                    <a:solidFill>
                      <a:schemeClr val="tx1"/>
                    </a:solidFill>
                    <a:latin typeface="+mn-lt"/>
                  </a:rPr>
                  <a:t> = </a:t>
                </a:r>
                <a:r>
                  <a:rPr lang="en-US" altLang="de-DE" sz="2600" dirty="0">
                    <a:solidFill>
                      <a:schemeClr val="tx1"/>
                    </a:solidFill>
                    <a:latin typeface="+mn-lt"/>
                    <a:sym typeface="Symbol"/>
                  </a:rPr>
                  <a:t> </a:t>
                </a:r>
                <a:r>
                  <a:rPr lang="en-US" altLang="de-DE" sz="2600" b="1" dirty="0">
                    <a:solidFill>
                      <a:schemeClr val="tx1"/>
                    </a:solidFill>
                    <a:latin typeface="+mn-lt"/>
                    <a:sym typeface="Symbol"/>
                  </a:rPr>
                  <a:t>A y  </a:t>
                </a:r>
                <a:r>
                  <a:rPr lang="en-US" altLang="de-DE" sz="2600" dirty="0">
                    <a:solidFill>
                      <a:schemeClr val="tx1"/>
                    </a:solidFill>
                    <a:latin typeface="+mn-lt"/>
                    <a:sym typeface="Symbol"/>
                  </a:rPr>
                  <a:t>and  </a:t>
                </a:r>
                <a:r>
                  <a:rPr lang="en-US" altLang="de-DE" sz="2600" b="1" dirty="0">
                    <a:solidFill>
                      <a:schemeClr val="tx1"/>
                    </a:solidFill>
                    <a:latin typeface="+mn-lt"/>
                    <a:sym typeface="Symbol"/>
                  </a:rPr>
                  <a:t>y </a:t>
                </a:r>
                <a:r>
                  <a:rPr lang="en-US" altLang="de-DE" sz="2600" dirty="0">
                    <a:solidFill>
                      <a:schemeClr val="tx1"/>
                    </a:solidFill>
                    <a:latin typeface="+mn-lt"/>
                    <a:sym typeface="Symbol"/>
                  </a:rPr>
                  <a:t>=  </a:t>
                </a:r>
                <a:r>
                  <a:rPr lang="en-US" altLang="de-DE" sz="2600" b="1" dirty="0">
                    <a:solidFill>
                      <a:schemeClr val="tx1"/>
                    </a:solidFill>
                    <a:latin typeface="+mn-lt"/>
                    <a:sym typeface="Symbol"/>
                  </a:rPr>
                  <a:t>A</a:t>
                </a:r>
                <a:r>
                  <a:rPr lang="en-US" altLang="de-DE" sz="2600" baseline="30000" dirty="0">
                    <a:solidFill>
                      <a:schemeClr val="tx1"/>
                    </a:solidFill>
                    <a:latin typeface="+mn-lt"/>
                    <a:sym typeface="Symbol"/>
                  </a:rPr>
                  <a:t>t</a:t>
                </a:r>
                <a:r>
                  <a:rPr lang="en-US" altLang="de-DE" sz="2600" b="1" dirty="0">
                    <a:solidFill>
                      <a:schemeClr val="tx1"/>
                    </a:solidFill>
                    <a:latin typeface="+mn-lt"/>
                    <a:sym typeface="Symbol"/>
                  </a:rPr>
                  <a:t> x</a:t>
                </a:r>
              </a:p>
              <a:p>
                <a:pPr eaLnBrk="1" hangingPunct="1">
                  <a:lnSpc>
                    <a:spcPts val="3556"/>
                  </a:lnSpc>
                  <a:defRPr/>
                </a:pPr>
                <a:endParaRPr lang="en-US" altLang="de-DE" sz="2600" b="1"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sym typeface="Symbol"/>
                  </a:rPr>
                  <a:t>Or, combining the two, </a:t>
                </a:r>
                <a:r>
                  <a:rPr lang="en-US" altLang="de-DE" sz="2600" b="1" dirty="0">
                    <a:solidFill>
                      <a:schemeClr val="tx1"/>
                    </a:solidFill>
                    <a:sym typeface="Symbol"/>
                  </a:rPr>
                  <a:t>A</a:t>
                </a:r>
                <a:r>
                  <a:rPr lang="en-US" altLang="de-DE" sz="2600" dirty="0">
                    <a:solidFill>
                      <a:schemeClr val="tx1"/>
                    </a:solidFill>
                    <a:sym typeface="Symbol"/>
                  </a:rPr>
                  <a:t> </a:t>
                </a:r>
                <a:r>
                  <a:rPr lang="en-US" altLang="de-DE" sz="2600" b="1" dirty="0">
                    <a:solidFill>
                      <a:schemeClr val="tx1"/>
                    </a:solidFill>
                    <a:sym typeface="Symbol"/>
                  </a:rPr>
                  <a:t>A</a:t>
                </a:r>
                <a:r>
                  <a:rPr lang="en-US" altLang="de-DE" sz="2600" baseline="30000" dirty="0">
                    <a:solidFill>
                      <a:schemeClr val="tx1"/>
                    </a:solidFill>
                    <a:sym typeface="Symbol"/>
                  </a:rPr>
                  <a:t>t</a:t>
                </a:r>
                <a:r>
                  <a:rPr lang="en-US" altLang="de-DE" sz="2600" b="1" dirty="0">
                    <a:solidFill>
                      <a:schemeClr val="tx1"/>
                    </a:solidFill>
                    <a:sym typeface="Symbol"/>
                  </a:rPr>
                  <a:t> x </a:t>
                </a:r>
                <a:r>
                  <a:rPr lang="en-US" altLang="de-DE" sz="2600" dirty="0">
                    <a:solidFill>
                      <a:schemeClr val="tx1"/>
                    </a:solidFill>
                    <a:sym typeface="Symbol"/>
                  </a:rPr>
                  <a:t>=  </a:t>
                </a:r>
                <a:r>
                  <a:rPr lang="en-US" altLang="de-DE" sz="2600" b="1" dirty="0">
                    <a:solidFill>
                      <a:schemeClr val="tx1"/>
                    </a:solidFill>
                    <a:sym typeface="Symbol"/>
                  </a:rPr>
                  <a:t>x</a:t>
                </a:r>
                <a:r>
                  <a:rPr lang="en-US" altLang="de-DE" sz="2600" dirty="0">
                    <a:solidFill>
                      <a:schemeClr val="tx1"/>
                    </a:solidFill>
                    <a:sym typeface="Symbol"/>
                  </a:rPr>
                  <a:t> , </a:t>
                </a:r>
                <a:r>
                  <a:rPr lang="en-US" altLang="de-DE" sz="2600" b="1" dirty="0">
                    <a:solidFill>
                      <a:schemeClr val="tx1"/>
                    </a:solidFill>
                    <a:sym typeface="Symbol"/>
                  </a:rPr>
                  <a:t> 	A</a:t>
                </a:r>
                <a:r>
                  <a:rPr lang="en-US" altLang="de-DE" sz="2600" baseline="30000" dirty="0">
                    <a:solidFill>
                      <a:schemeClr val="tx1"/>
                    </a:solidFill>
                    <a:sym typeface="Symbol"/>
                  </a:rPr>
                  <a:t>t</a:t>
                </a:r>
                <a:r>
                  <a:rPr lang="en-US" altLang="de-DE" sz="2600" b="1" dirty="0">
                    <a:solidFill>
                      <a:schemeClr val="tx1"/>
                    </a:solidFill>
                    <a:sym typeface="Symbol"/>
                  </a:rPr>
                  <a:t> A y </a:t>
                </a:r>
                <a:r>
                  <a:rPr lang="en-US" altLang="de-DE" sz="2600" dirty="0">
                    <a:solidFill>
                      <a:schemeClr val="tx1"/>
                    </a:solidFill>
                    <a:sym typeface="Symbol"/>
                  </a:rPr>
                  <a:t>=  </a:t>
                </a:r>
                <a:r>
                  <a:rPr lang="en-US" altLang="de-DE" sz="2600" b="1" dirty="0">
                    <a:solidFill>
                      <a:schemeClr val="tx1"/>
                    </a:solidFill>
                    <a:sym typeface="Symbol"/>
                  </a:rPr>
                  <a:t>y</a:t>
                </a:r>
                <a:r>
                  <a:rPr lang="en-US" altLang="de-DE" sz="2600" dirty="0">
                    <a:solidFill>
                      <a:schemeClr val="tx1"/>
                    </a:solidFill>
                    <a:sym typeface="Symbol"/>
                  </a:rPr>
                  <a:t> </a:t>
                </a:r>
                <a:endParaRPr lang="en-US" altLang="de-DE" sz="2600" b="1" dirty="0">
                  <a:solidFill>
                    <a:schemeClr val="tx1"/>
                  </a:solidFill>
                  <a:sym typeface="Symbol"/>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p:txBody>
          </p:sp>
        </mc:Choice>
        <mc:Fallback xmlns="">
          <p:sp>
            <p:nvSpPr>
              <p:cNvPr id="32772" name="Rectangle 2"/>
              <p:cNvSpPr>
                <a:spLocks noRot="1" noChangeAspect="1" noMove="1" noResize="1" noEditPoints="1" noAdjustHandles="1" noChangeArrowheads="1" noChangeShapeType="1" noTextEdit="1"/>
              </p:cNvSpPr>
              <p:nvPr/>
            </p:nvSpPr>
            <p:spPr bwMode="auto">
              <a:xfrm>
                <a:off x="419100" y="692150"/>
                <a:ext cx="8040688" cy="5770811"/>
              </a:xfrm>
              <a:prstGeom prst="rect">
                <a:avLst/>
              </a:prstGeom>
              <a:blipFill rotWithShape="1">
                <a:blip r:embed="rId2"/>
                <a:stretch>
                  <a:fillRect l="-1820" t="-1057" r="-6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36</a:t>
            </a:fld>
            <a:endParaRPr lang="en-US" altLang="en-US"/>
          </a:p>
        </p:txBody>
      </p:sp>
    </p:spTree>
    <p:extLst>
      <p:ext uri="{BB962C8B-B14F-4D97-AF65-F5344CB8AC3E}">
        <p14:creationId xmlns:p14="http://schemas.microsoft.com/office/powerpoint/2010/main" val="81014621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Closeness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596053" y="882757"/>
                <a:ext cx="11435645" cy="784830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An </a:t>
                </a:r>
                <a:r>
                  <a:rPr lang="de-DE" altLang="de-DE" sz="2600" dirty="0" err="1">
                    <a:solidFill>
                      <a:schemeClr val="tx1"/>
                    </a:solidFill>
                    <a:latin typeface="+mn-lt"/>
                  </a:rPr>
                  <a:t>entirely</a:t>
                </a:r>
                <a:r>
                  <a:rPr lang="de-DE" altLang="de-DE" sz="2600" dirty="0">
                    <a:solidFill>
                      <a:schemeClr val="tx1"/>
                    </a:solidFill>
                    <a:latin typeface="+mn-lt"/>
                  </a:rPr>
                  <a:t> different </a:t>
                </a:r>
                <a:r>
                  <a:rPr lang="de-DE" altLang="de-DE" sz="2600" dirty="0" err="1">
                    <a:solidFill>
                      <a:schemeClr val="tx1"/>
                    </a:solidFill>
                    <a:latin typeface="+mn-lt"/>
                  </a:rPr>
                  <a:t>measure</a:t>
                </a:r>
                <a:r>
                  <a:rPr lang="de-DE" altLang="de-DE" sz="2600" dirty="0">
                    <a:solidFill>
                      <a:schemeClr val="tx1"/>
                    </a:solidFill>
                    <a:latin typeface="+mn-lt"/>
                  </a:rPr>
                  <a:t>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provided</a:t>
                </a:r>
                <a:r>
                  <a:rPr lang="de-DE" altLang="de-DE" sz="2600" dirty="0">
                    <a:solidFill>
                      <a:schemeClr val="tx1"/>
                    </a:solidFill>
                    <a:latin typeface="+mn-lt"/>
                  </a:rPr>
                  <a:t> </a:t>
                </a:r>
                <a:endParaRPr lang="de-DE" altLang="de-DE" sz="2600" dirty="0" smtClean="0">
                  <a:solidFill>
                    <a:schemeClr val="tx1"/>
                  </a:solidFill>
                  <a:latin typeface="+mn-lt"/>
                </a:endParaRPr>
              </a:p>
              <a:p>
                <a:pPr eaLnBrk="1" hangingPunct="1">
                  <a:lnSpc>
                    <a:spcPts val="3556"/>
                  </a:lnSpc>
                  <a:defRPr/>
                </a:pPr>
                <a:r>
                  <a:rPr lang="de-DE" altLang="de-DE" sz="2600" dirty="0" err="1" smtClean="0">
                    <a:solidFill>
                      <a:schemeClr val="tx1"/>
                    </a:solidFill>
                    <a:latin typeface="+mn-lt"/>
                  </a:rPr>
                  <a:t>by</a:t>
                </a:r>
                <a:r>
                  <a:rPr lang="de-DE" altLang="de-DE" sz="2600" dirty="0" smtClean="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b="1" dirty="0" err="1">
                    <a:solidFill>
                      <a:schemeClr val="tx1"/>
                    </a:solidFill>
                    <a:latin typeface="+mn-lt"/>
                  </a:rPr>
                  <a:t>closeness</a:t>
                </a:r>
                <a:r>
                  <a:rPr lang="de-DE" altLang="de-DE" sz="2600" b="1" dirty="0">
                    <a:solidFill>
                      <a:schemeClr val="tx1"/>
                    </a:solidFill>
                    <a:latin typeface="+mn-lt"/>
                  </a:rPr>
                  <a:t> </a:t>
                </a:r>
                <a:r>
                  <a:rPr lang="de-DE" altLang="de-DE" sz="2600" b="1" dirty="0" err="1">
                    <a:solidFill>
                      <a:schemeClr val="tx1"/>
                    </a:solidFill>
                    <a:latin typeface="+mn-lt"/>
                  </a:rPr>
                  <a:t>centrality</a:t>
                </a:r>
                <a:r>
                  <a:rPr lang="de-DE" altLang="de-DE" sz="2600" b="1" dirty="0">
                    <a:solidFill>
                      <a:schemeClr val="tx1"/>
                    </a:solidFill>
                    <a:latin typeface="+mn-lt"/>
                  </a:rPr>
                  <a:t>.</a:t>
                </a:r>
              </a:p>
              <a:p>
                <a:pPr eaLnBrk="1" hangingPunct="1">
                  <a:lnSpc>
                    <a:spcPts val="3556"/>
                  </a:lnSpc>
                  <a:defRPr/>
                </a:pPr>
                <a:endParaRPr lang="de-DE" altLang="de-DE" sz="2600" b="1" dirty="0">
                  <a:solidFill>
                    <a:schemeClr val="tx1"/>
                  </a:solidFill>
                  <a:latin typeface="+mn-lt"/>
                  <a:sym typeface="Symbol"/>
                </a:endParaRPr>
              </a:p>
              <a:p>
                <a:pPr eaLnBrk="1" hangingPunct="1">
                  <a:lnSpc>
                    <a:spcPts val="3556"/>
                  </a:lnSpc>
                  <a:defRPr/>
                </a:pPr>
                <a:r>
                  <a:rPr lang="de-DE" altLang="de-DE" sz="2600" dirty="0" err="1">
                    <a:solidFill>
                      <a:schemeClr val="tx1"/>
                    </a:solidFill>
                    <a:latin typeface="+mn-lt"/>
                    <a:sym typeface="Symbol"/>
                  </a:rPr>
                  <a:t>Suppose</a:t>
                </a:r>
                <a:r>
                  <a:rPr lang="de-DE" altLang="de-DE" sz="2600" dirty="0">
                    <a:solidFill>
                      <a:schemeClr val="tx1"/>
                    </a:solidFill>
                    <a:latin typeface="+mn-lt"/>
                    <a:sym typeface="Symbol"/>
                  </a:rPr>
                  <a:t> </a:t>
                </a:r>
                <a:r>
                  <a:rPr lang="de-DE" altLang="de-DE" sz="2600" i="1" dirty="0" err="1">
                    <a:solidFill>
                      <a:schemeClr val="tx1"/>
                    </a:solidFill>
                    <a:latin typeface="+mn-lt"/>
                    <a:sym typeface="Symbol"/>
                  </a:rPr>
                  <a:t>d</a:t>
                </a:r>
                <a:r>
                  <a:rPr lang="de-DE" altLang="de-DE" sz="2600" i="1" baseline="-25000" dirty="0" err="1">
                    <a:solidFill>
                      <a:schemeClr val="tx1"/>
                    </a:solidFill>
                    <a:latin typeface="+mn-lt"/>
                    <a:sym typeface="Symbol"/>
                  </a:rPr>
                  <a:t>ij</a:t>
                </a:r>
                <a:r>
                  <a:rPr lang="de-DE" altLang="de-DE" sz="2600" i="1" dirty="0">
                    <a:solidFill>
                      <a:schemeClr val="tx1"/>
                    </a:solidFill>
                    <a:latin typeface="+mn-lt"/>
                    <a:sym typeface="Symbol"/>
                  </a:rPr>
                  <a:t> </a:t>
                </a:r>
                <a:r>
                  <a:rPr lang="de-DE" altLang="de-DE" sz="2600" dirty="0" err="1">
                    <a:solidFill>
                      <a:schemeClr val="tx1"/>
                    </a:solidFill>
                    <a:latin typeface="+mn-lt"/>
                    <a:sym typeface="Symbol"/>
                  </a:rPr>
                  <a:t>is</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length</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geodesic</a:t>
                </a:r>
                <a:r>
                  <a:rPr lang="de-DE" altLang="de-DE" sz="2600" dirty="0">
                    <a:solidFill>
                      <a:schemeClr val="tx1"/>
                    </a:solidFill>
                    <a:latin typeface="+mn-lt"/>
                    <a:sym typeface="Symbol"/>
                  </a:rPr>
                  <a:t> </a:t>
                </a:r>
                <a:r>
                  <a:rPr lang="de-DE" altLang="de-DE" sz="2600" dirty="0" err="1">
                    <a:solidFill>
                      <a:schemeClr val="tx1"/>
                    </a:solidFill>
                    <a:latin typeface="+mn-lt"/>
                    <a:sym typeface="Symbol"/>
                  </a:rPr>
                  <a:t>path</a:t>
                </a:r>
                <a:r>
                  <a:rPr lang="de-DE" altLang="de-DE" sz="2600" dirty="0">
                    <a:solidFill>
                      <a:schemeClr val="tx1"/>
                    </a:solidFill>
                    <a:latin typeface="+mn-lt"/>
                    <a:sym typeface="Symbol"/>
                  </a:rPr>
                  <a:t> (i.e.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shortest</a:t>
                </a:r>
                <a:r>
                  <a:rPr lang="de-DE" altLang="de-DE" sz="2600" dirty="0">
                    <a:solidFill>
                      <a:schemeClr val="tx1"/>
                    </a:solidFill>
                    <a:latin typeface="+mn-lt"/>
                    <a:sym typeface="Symbol"/>
                  </a:rPr>
                  <a:t> </a:t>
                </a:r>
                <a:r>
                  <a:rPr lang="de-DE" altLang="de-DE" sz="2600" dirty="0" err="1">
                    <a:solidFill>
                      <a:schemeClr val="tx1"/>
                    </a:solidFill>
                    <a:latin typeface="+mn-lt"/>
                    <a:sym typeface="Symbol"/>
                  </a:rPr>
                  <a:t>path</a:t>
                </a:r>
                <a:r>
                  <a:rPr lang="de-DE" altLang="de-DE" sz="2600" dirty="0">
                    <a:solidFill>
                      <a:schemeClr val="tx1"/>
                    </a:solidFill>
                    <a:latin typeface="+mn-lt"/>
                    <a:sym typeface="Symbol"/>
                  </a:rPr>
                  <a:t>) </a:t>
                </a:r>
                <a:endParaRPr lang="de-DE" altLang="de-DE" sz="2600" dirty="0" smtClean="0">
                  <a:solidFill>
                    <a:schemeClr val="tx1"/>
                  </a:solidFill>
                  <a:latin typeface="+mn-lt"/>
                  <a:sym typeface="Symbol"/>
                </a:endParaRPr>
              </a:p>
              <a:p>
                <a:pPr eaLnBrk="1" hangingPunct="1">
                  <a:lnSpc>
                    <a:spcPts val="3556"/>
                  </a:lnSpc>
                  <a:defRPr/>
                </a:pPr>
                <a:r>
                  <a:rPr lang="de-DE" altLang="de-DE" sz="2600" dirty="0" err="1" smtClean="0">
                    <a:solidFill>
                      <a:schemeClr val="tx1"/>
                    </a:solidFill>
                    <a:latin typeface="+mn-lt"/>
                    <a:sym typeface="Symbol"/>
                  </a:rPr>
                  <a:t>from</a:t>
                </a:r>
                <a:r>
                  <a:rPr lang="de-DE" altLang="de-DE" sz="2600" dirty="0" smtClean="0">
                    <a:solidFill>
                      <a:schemeClr val="tx1"/>
                    </a:solidFill>
                    <a:latin typeface="+mn-lt"/>
                    <a:sym typeface="Symbol"/>
                  </a:rPr>
                  <a:t> </a:t>
                </a:r>
                <a:r>
                  <a:rPr lang="de-DE" altLang="de-DE" sz="2600" dirty="0">
                    <a:solidFill>
                      <a:schemeClr val="tx1"/>
                    </a:solidFill>
                    <a:latin typeface="+mn-lt"/>
                    <a:sym typeface="Symbol"/>
                  </a:rPr>
                  <a:t>a </a:t>
                </a:r>
                <a:r>
                  <a:rPr lang="de-DE" altLang="de-DE" sz="2600" dirty="0" err="1">
                    <a:solidFill>
                      <a:schemeClr val="tx1"/>
                    </a:solidFill>
                    <a:latin typeface="+mn-lt"/>
                    <a:sym typeface="Symbol"/>
                  </a:rPr>
                  <a:t>vertex</a:t>
                </a:r>
                <a:r>
                  <a:rPr lang="de-DE" altLang="de-DE" sz="2600" dirty="0">
                    <a:solidFill>
                      <a:schemeClr val="tx1"/>
                    </a:solidFill>
                    <a:latin typeface="+mn-lt"/>
                    <a:sym typeface="Symbol"/>
                  </a:rPr>
                  <a:t> </a:t>
                </a:r>
                <a:r>
                  <a:rPr lang="de-DE" altLang="de-DE" sz="2600" i="1" dirty="0">
                    <a:solidFill>
                      <a:schemeClr val="tx1"/>
                    </a:solidFill>
                    <a:latin typeface="+mn-lt"/>
                    <a:sym typeface="Symbol"/>
                  </a:rPr>
                  <a:t>i </a:t>
                </a:r>
                <a:r>
                  <a:rPr lang="de-DE" altLang="de-DE" sz="2600" dirty="0" err="1">
                    <a:solidFill>
                      <a:schemeClr val="tx1"/>
                    </a:solidFill>
                    <a:latin typeface="+mn-lt"/>
                    <a:sym typeface="Symbol"/>
                  </a:rPr>
                  <a:t>to</a:t>
                </a:r>
                <a:r>
                  <a:rPr lang="de-DE" altLang="de-DE" sz="2600" dirty="0">
                    <a:solidFill>
                      <a:schemeClr val="tx1"/>
                    </a:solidFill>
                    <a:latin typeface="+mn-lt"/>
                    <a:sym typeface="Symbol"/>
                  </a:rPr>
                  <a:t> </a:t>
                </a:r>
                <a:r>
                  <a:rPr lang="de-DE" altLang="de-DE" sz="2600" dirty="0" err="1">
                    <a:solidFill>
                      <a:schemeClr val="tx1"/>
                    </a:solidFill>
                    <a:latin typeface="+mn-lt"/>
                    <a:sym typeface="Symbol"/>
                  </a:rPr>
                  <a:t>another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vertex</a:t>
                </a:r>
                <a:r>
                  <a:rPr lang="de-DE" altLang="de-DE" sz="2600" dirty="0">
                    <a:solidFill>
                      <a:schemeClr val="tx1"/>
                    </a:solidFill>
                    <a:latin typeface="+mn-lt"/>
                    <a:sym typeface="Symbol"/>
                  </a:rPr>
                  <a:t> </a:t>
                </a:r>
                <a:r>
                  <a:rPr lang="de-DE" altLang="de-DE" sz="2600" i="1" dirty="0">
                    <a:solidFill>
                      <a:schemeClr val="tx1"/>
                    </a:solidFill>
                    <a:latin typeface="+mn-lt"/>
                    <a:sym typeface="Symbol"/>
                  </a:rPr>
                  <a:t>j</a:t>
                </a:r>
                <a:r>
                  <a:rPr lang="de-DE" altLang="de-DE" sz="2600" dirty="0">
                    <a:solidFill>
                      <a:schemeClr val="tx1"/>
                    </a:solidFill>
                    <a:latin typeface="+mn-lt"/>
                    <a:sym typeface="Symbol"/>
                  </a:rPr>
                  <a:t>. </a:t>
                </a:r>
              </a:p>
              <a:p>
                <a:pPr eaLnBrk="1" hangingPunct="1">
                  <a:lnSpc>
                    <a:spcPts val="3556"/>
                  </a:lnSpc>
                  <a:defRPr/>
                </a:pPr>
                <a:r>
                  <a:rPr lang="de-DE" altLang="de-DE" sz="2600" dirty="0" err="1">
                    <a:solidFill>
                      <a:schemeClr val="tx1"/>
                    </a:solidFill>
                    <a:latin typeface="+mn-lt"/>
                    <a:sym typeface="Symbol"/>
                  </a:rPr>
                  <a:t>Here</a:t>
                </a:r>
                <a:r>
                  <a:rPr lang="de-DE" altLang="de-DE" sz="2600" dirty="0">
                    <a:solidFill>
                      <a:schemeClr val="tx1"/>
                    </a:solidFill>
                    <a:latin typeface="+mn-lt"/>
                    <a:sym typeface="Symbol"/>
                  </a:rPr>
                  <a:t>, </a:t>
                </a:r>
                <a:r>
                  <a:rPr lang="de-DE" altLang="de-DE" sz="2600" dirty="0" err="1">
                    <a:solidFill>
                      <a:schemeClr val="tx1"/>
                    </a:solidFill>
                    <a:latin typeface="+mn-lt"/>
                    <a:sym typeface="Symbol"/>
                  </a:rPr>
                  <a:t>length</a:t>
                </a:r>
                <a:r>
                  <a:rPr lang="de-DE" altLang="de-DE" sz="2600" dirty="0">
                    <a:solidFill>
                      <a:schemeClr val="tx1"/>
                    </a:solidFill>
                    <a:latin typeface="+mn-lt"/>
                    <a:sym typeface="Symbol"/>
                  </a:rPr>
                  <a:t> </a:t>
                </a:r>
                <a:r>
                  <a:rPr lang="de-DE" altLang="de-DE" sz="2600" dirty="0" err="1">
                    <a:solidFill>
                      <a:schemeClr val="tx1"/>
                    </a:solidFill>
                    <a:latin typeface="+mn-lt"/>
                    <a:sym typeface="Symbol"/>
                  </a:rPr>
                  <a:t>means</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number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t>
                </a:r>
                <a:r>
                  <a:rPr lang="de-DE" altLang="de-DE" sz="2600" dirty="0" err="1">
                    <a:solidFill>
                      <a:schemeClr val="tx1"/>
                    </a:solidFill>
                    <a:latin typeface="+mn-lt"/>
                    <a:sym typeface="Symbol"/>
                  </a:rPr>
                  <a:t>edges</a:t>
                </a:r>
                <a:r>
                  <a:rPr lang="de-DE" altLang="de-DE" sz="2600" dirty="0">
                    <a:solidFill>
                      <a:schemeClr val="tx1"/>
                    </a:solidFill>
                    <a:latin typeface="+mn-lt"/>
                    <a:sym typeface="Symbol"/>
                  </a:rPr>
                  <a:t> </a:t>
                </a:r>
                <a:r>
                  <a:rPr lang="de-DE" altLang="de-DE" sz="2600" dirty="0" err="1">
                    <a:solidFill>
                      <a:schemeClr val="tx1"/>
                    </a:solidFill>
                    <a:latin typeface="+mn-lt"/>
                    <a:sym typeface="Symbol"/>
                  </a:rPr>
                  <a:t>along</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path</a:t>
                </a:r>
                <a:r>
                  <a:rPr lang="de-DE" altLang="de-DE" sz="2600" dirty="0">
                    <a:solidFill>
                      <a:schemeClr val="tx1"/>
                    </a:solidFill>
                    <a:latin typeface="+mn-lt"/>
                    <a:sym typeface="Symbol"/>
                  </a:rPr>
                  <a:t>. </a:t>
                </a:r>
                <a:endParaRPr lang="en-US" altLang="de-DE" sz="2600" dirty="0">
                  <a:solidFill>
                    <a:schemeClr val="tx1"/>
                  </a:solidFill>
                  <a:sym typeface="Symbol"/>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Then, the mean </a:t>
                </a:r>
                <a:r>
                  <a:rPr lang="en-US" altLang="de-DE" sz="2600" b="1" dirty="0">
                    <a:solidFill>
                      <a:schemeClr val="tx1"/>
                    </a:solidFill>
                    <a:latin typeface="+mn-lt"/>
                  </a:rPr>
                  <a:t>geodesic distance </a:t>
                </a:r>
                <a:r>
                  <a:rPr lang="en-US" altLang="de-DE" sz="2600" dirty="0">
                    <a:solidFill>
                      <a:schemeClr val="tx1"/>
                    </a:solidFill>
                    <a:latin typeface="+mn-lt"/>
                  </a:rPr>
                  <a:t>from </a:t>
                </a:r>
                <a:r>
                  <a:rPr lang="en-US" altLang="de-DE" sz="2600" i="1" dirty="0" err="1">
                    <a:solidFill>
                      <a:schemeClr val="tx1"/>
                    </a:solidFill>
                    <a:latin typeface="+mn-lt"/>
                  </a:rPr>
                  <a:t>i</a:t>
                </a:r>
                <a:r>
                  <a:rPr lang="en-US" altLang="de-DE" sz="2600" i="1" dirty="0">
                    <a:solidFill>
                      <a:schemeClr val="tx1"/>
                    </a:solidFill>
                    <a:latin typeface="+mn-lt"/>
                  </a:rPr>
                  <a:t>, </a:t>
                </a:r>
                <a:r>
                  <a:rPr lang="en-US" altLang="de-DE" sz="2600" dirty="0">
                    <a:solidFill>
                      <a:schemeClr val="tx1"/>
                    </a:solidFill>
                    <a:latin typeface="+mn-lt"/>
                  </a:rPr>
                  <a:t>averaged over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all </a:t>
                </a:r>
                <a:r>
                  <a:rPr lang="en-US" altLang="de-DE" sz="2600" dirty="0">
                    <a:solidFill>
                      <a:schemeClr val="tx1"/>
                    </a:solidFill>
                    <a:latin typeface="+mn-lt"/>
                  </a:rPr>
                  <a:t>vertices </a:t>
                </a:r>
                <a:r>
                  <a:rPr lang="en-US" altLang="de-DE" sz="2600" i="1" dirty="0">
                    <a:solidFill>
                      <a:schemeClr val="tx1"/>
                    </a:solidFill>
                    <a:latin typeface="+mn-lt"/>
                  </a:rPr>
                  <a:t>j </a:t>
                </a:r>
                <a:r>
                  <a:rPr lang="en-US" altLang="de-DE" sz="2600" dirty="0">
                    <a:solidFill>
                      <a:schemeClr val="tx1"/>
                    </a:solidFill>
                    <a:latin typeface="+mn-lt"/>
                  </a:rPr>
                  <a:t>in the network </a:t>
                </a:r>
                <a:r>
                  <a:rPr lang="en-US" altLang="de-DE" sz="2600" dirty="0" smtClean="0">
                    <a:solidFill>
                      <a:schemeClr val="tx1"/>
                    </a:solidFill>
                    <a:latin typeface="+mn-lt"/>
                  </a:rPr>
                  <a:t>is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sSub>
                      <m:sSubPr>
                        <m:ctrlPr>
                          <a:rPr lang="en-US" altLang="de-DE" sz="2600" i="1">
                            <a:solidFill>
                              <a:schemeClr val="tx1"/>
                            </a:solidFill>
                            <a:latin typeface="Cambria Math"/>
                          </a:rPr>
                        </m:ctrlPr>
                      </m:sSubPr>
                      <m:e>
                        <m:r>
                          <a:rPr lang="de-DE" altLang="de-DE" sz="2600" i="1">
                            <a:solidFill>
                              <a:schemeClr val="tx1"/>
                            </a:solidFill>
                            <a:latin typeface="Cambria Math"/>
                          </a:rPr>
                          <m:t>𝑙</m:t>
                        </m:r>
                      </m:e>
                      <m:sub>
                        <m:r>
                          <a:rPr lang="de-DE" altLang="de-DE" sz="2600" i="1">
                            <a:solidFill>
                              <a:schemeClr val="tx1"/>
                            </a:solidFill>
                            <a:latin typeface="Cambria Math"/>
                          </a:rPr>
                          <m:t>𝑖</m:t>
                        </m:r>
                      </m:sub>
                    </m:sSub>
                    <m:r>
                      <a:rPr lang="de-DE" altLang="de-DE" sz="2600" i="1">
                        <a:solidFill>
                          <a:schemeClr val="tx1"/>
                        </a:solidFill>
                        <a:latin typeface="Cambria Math"/>
                      </a:rPr>
                      <m:t>=</m:t>
                    </m:r>
                    <m:f>
                      <m:fPr>
                        <m:ctrlPr>
                          <a:rPr lang="de-DE" altLang="de-DE" sz="2600" i="1">
                            <a:solidFill>
                              <a:schemeClr val="tx1"/>
                            </a:solidFill>
                            <a:latin typeface="Cambria Math"/>
                          </a:rPr>
                        </m:ctrlPr>
                      </m:fPr>
                      <m:num>
                        <m:r>
                          <a:rPr lang="de-DE" altLang="de-DE" sz="2600" i="1">
                            <a:solidFill>
                              <a:schemeClr val="tx1"/>
                            </a:solidFill>
                            <a:latin typeface="Cambria Math"/>
                          </a:rPr>
                          <m:t>1</m:t>
                        </m:r>
                      </m:num>
                      <m:den>
                        <m:r>
                          <a:rPr lang="de-DE" altLang="de-DE" sz="2600" i="1">
                            <a:solidFill>
                              <a:schemeClr val="tx1"/>
                            </a:solidFill>
                            <a:latin typeface="Cambria Math"/>
                          </a:rPr>
                          <m:t>𝑛</m:t>
                        </m:r>
                      </m:den>
                    </m:f>
                    <m:nary>
                      <m:naryPr>
                        <m:chr m:val="∑"/>
                        <m:supHide m:val="on"/>
                        <m:ctrlPr>
                          <a:rPr lang="de-DE" altLang="de-DE" sz="2600" i="1">
                            <a:solidFill>
                              <a:schemeClr val="tx1"/>
                            </a:solidFill>
                            <a:latin typeface="Cambria Math"/>
                          </a:rPr>
                        </m:ctrlPr>
                      </m:naryPr>
                      <m:sub>
                        <m:r>
                          <m:rPr>
                            <m:brk m:alnAt="7"/>
                          </m:rPr>
                          <a:rPr lang="de-DE" altLang="de-DE" sz="2600" i="1">
                            <a:solidFill>
                              <a:schemeClr val="tx1"/>
                            </a:solidFill>
                            <a:latin typeface="Cambria Math"/>
                          </a:rPr>
                          <m:t>𝑗</m:t>
                        </m:r>
                      </m:sub>
                      <m:sup/>
                      <m:e>
                        <m:sSub>
                          <m:sSubPr>
                            <m:ctrlPr>
                              <a:rPr lang="de-DE" altLang="de-DE" sz="2600" i="1">
                                <a:solidFill>
                                  <a:schemeClr val="tx1"/>
                                </a:solidFill>
                                <a:latin typeface="Cambria Math"/>
                              </a:rPr>
                            </m:ctrlPr>
                          </m:sSubPr>
                          <m:e>
                            <m:r>
                              <a:rPr lang="de-DE" altLang="de-DE" sz="2600" i="1">
                                <a:solidFill>
                                  <a:schemeClr val="tx1"/>
                                </a:solidFill>
                                <a:latin typeface="Cambria Math"/>
                              </a:rPr>
                              <m:t>𝑑</m:t>
                            </m:r>
                          </m:e>
                          <m:sub>
                            <m:r>
                              <a:rPr lang="de-DE" altLang="de-DE" sz="2600" i="1">
                                <a:solidFill>
                                  <a:schemeClr val="tx1"/>
                                </a:solidFill>
                                <a:latin typeface="Cambria Math"/>
                              </a:rPr>
                              <m:t>𝑖𝑗</m:t>
                            </m:r>
                          </m:sub>
                        </m:sSub>
                      </m:e>
                    </m:nary>
                  </m:oMath>
                </a14:m>
                <a:endParaRPr lang="de-DE"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The mean distance </a:t>
                </a:r>
                <a:r>
                  <a:rPr lang="en-US" altLang="de-DE" sz="2600" i="1" dirty="0">
                    <a:solidFill>
                      <a:schemeClr val="tx1"/>
                    </a:solidFill>
                    <a:latin typeface="+mn-lt"/>
                  </a:rPr>
                  <a:t>l</a:t>
                </a:r>
                <a:r>
                  <a:rPr lang="en-US" altLang="de-DE" sz="2600" i="1" baseline="-25000" dirty="0">
                    <a:solidFill>
                      <a:schemeClr val="tx1"/>
                    </a:solidFill>
                    <a:latin typeface="+mn-lt"/>
                  </a:rPr>
                  <a:t>i</a:t>
                </a:r>
                <a:r>
                  <a:rPr lang="en-US" altLang="de-DE" sz="2600" dirty="0">
                    <a:solidFill>
                      <a:schemeClr val="tx1"/>
                    </a:solidFill>
                    <a:latin typeface="+mn-lt"/>
                  </a:rPr>
                  <a:t> is not a centrality measure in the same sense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as </a:t>
                </a:r>
                <a:r>
                  <a:rPr lang="en-US" altLang="de-DE" sz="2600" dirty="0">
                    <a:solidFill>
                      <a:schemeClr val="tx1"/>
                    </a:solidFill>
                    <a:latin typeface="+mn-lt"/>
                  </a:rPr>
                  <a:t>the other centrality measures.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It gives </a:t>
                </a:r>
                <a:r>
                  <a:rPr lang="en-US" altLang="de-DE" sz="2600" i="1" dirty="0">
                    <a:solidFill>
                      <a:schemeClr val="tx1"/>
                    </a:solidFill>
                    <a:latin typeface="+mn-lt"/>
                  </a:rPr>
                  <a:t>low </a:t>
                </a:r>
                <a:r>
                  <a:rPr lang="en-US" altLang="de-DE" sz="2600" dirty="0">
                    <a:solidFill>
                      <a:schemeClr val="tx1"/>
                    </a:solidFill>
                    <a:latin typeface="+mn-lt"/>
                  </a:rPr>
                  <a:t>values for more central vertices and </a:t>
                </a:r>
                <a:endParaRPr lang="en-US" altLang="de-DE" sz="2600" dirty="0" smtClean="0">
                  <a:solidFill>
                    <a:schemeClr val="tx1"/>
                  </a:solidFill>
                  <a:latin typeface="+mn-lt"/>
                </a:endParaRPr>
              </a:p>
              <a:p>
                <a:pPr eaLnBrk="1" hangingPunct="1">
                  <a:lnSpc>
                    <a:spcPts val="3556"/>
                  </a:lnSpc>
                  <a:defRPr/>
                </a:pPr>
                <a:r>
                  <a:rPr lang="en-US" altLang="de-DE" sz="2600" i="1" dirty="0" smtClean="0">
                    <a:solidFill>
                      <a:schemeClr val="tx1"/>
                    </a:solidFill>
                    <a:latin typeface="+mn-lt"/>
                  </a:rPr>
                  <a:t>high</a:t>
                </a:r>
                <a:r>
                  <a:rPr lang="en-US" altLang="de-DE" sz="2600" dirty="0" smtClean="0">
                    <a:solidFill>
                      <a:schemeClr val="tx1"/>
                    </a:solidFill>
                    <a:latin typeface="+mn-lt"/>
                  </a:rPr>
                  <a:t> </a:t>
                </a:r>
                <a:r>
                  <a:rPr lang="en-US" altLang="de-DE" sz="2600" dirty="0">
                    <a:solidFill>
                      <a:schemeClr val="tx1"/>
                    </a:solidFill>
                    <a:latin typeface="+mn-lt"/>
                  </a:rPr>
                  <a:t>values for less central ones.</a:t>
                </a:r>
              </a:p>
            </p:txBody>
          </p:sp>
        </mc:Choice>
        <mc:Fallback>
          <p:sp>
            <p:nvSpPr>
              <p:cNvPr id="32772" name="Rectangle 2"/>
              <p:cNvSpPr>
                <a:spLocks noRot="1" noChangeAspect="1" noMove="1" noResize="1" noEditPoints="1" noAdjustHandles="1" noChangeArrowheads="1" noChangeShapeType="1" noTextEdit="1"/>
              </p:cNvSpPr>
              <p:nvPr/>
            </p:nvSpPr>
            <p:spPr bwMode="auto">
              <a:xfrm>
                <a:off x="596053" y="882757"/>
                <a:ext cx="11435645" cy="7848302"/>
              </a:xfrm>
              <a:prstGeom prst="rect">
                <a:avLst/>
              </a:prstGeom>
              <a:blipFill rotWithShape="1">
                <a:blip r:embed="rId2"/>
                <a:stretch>
                  <a:fillRect l="-1759" t="-1088" b="-10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37</a:t>
            </a:fld>
            <a:endParaRPr lang="en-US" altLang="en-US"/>
          </a:p>
        </p:txBody>
      </p:sp>
    </p:spTree>
    <p:extLst>
      <p:ext uri="{BB962C8B-B14F-4D97-AF65-F5344CB8AC3E}">
        <p14:creationId xmlns:p14="http://schemas.microsoft.com/office/powerpoint/2010/main" val="429457762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Closeness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596053" y="984392"/>
                <a:ext cx="11435645" cy="461664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inverse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i="1" dirty="0">
                    <a:solidFill>
                      <a:schemeClr val="tx1"/>
                    </a:solidFill>
                    <a:latin typeface="+mn-lt"/>
                  </a:rPr>
                  <a:t>l</a:t>
                </a:r>
                <a:r>
                  <a:rPr lang="de-DE" altLang="de-DE" sz="2600" i="1" baseline="-25000" dirty="0">
                    <a:solidFill>
                      <a:schemeClr val="tx1"/>
                    </a:solidFill>
                    <a:latin typeface="+mn-lt"/>
                  </a:rPr>
                  <a:t>i</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called</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b="1" dirty="0" err="1">
                    <a:solidFill>
                      <a:schemeClr val="tx1"/>
                    </a:solidFill>
                    <a:latin typeface="+mn-lt"/>
                  </a:rPr>
                  <a:t>closeness</a:t>
                </a:r>
                <a:r>
                  <a:rPr lang="de-DE" altLang="de-DE" sz="2600" b="1" dirty="0">
                    <a:solidFill>
                      <a:schemeClr val="tx1"/>
                    </a:solidFill>
                    <a:latin typeface="+mn-lt"/>
                  </a:rPr>
                  <a:t> </a:t>
                </a:r>
                <a:r>
                  <a:rPr lang="de-DE" altLang="de-DE" sz="2600" b="1" dirty="0" err="1">
                    <a:solidFill>
                      <a:schemeClr val="tx1"/>
                    </a:solidFill>
                    <a:latin typeface="+mn-lt"/>
                  </a:rPr>
                  <a:t>centrality</a:t>
                </a:r>
                <a:r>
                  <a:rPr lang="de-DE" altLang="de-DE" sz="2600" dirty="0">
                    <a:solidFill>
                      <a:schemeClr val="tx1"/>
                    </a:solidFill>
                    <a:latin typeface="+mn-lt"/>
                  </a:rPr>
                  <a:t> </a:t>
                </a:r>
                <a:r>
                  <a:rPr lang="de-DE" altLang="de-DE" sz="2600" i="1" dirty="0" err="1">
                    <a:solidFill>
                      <a:schemeClr val="tx1"/>
                    </a:solidFill>
                    <a:latin typeface="+mn-lt"/>
                  </a:rPr>
                  <a:t>C</a:t>
                </a:r>
                <a:r>
                  <a:rPr lang="de-DE" altLang="de-DE" sz="2600" i="1" baseline="-25000" dirty="0" err="1">
                    <a:solidFill>
                      <a:schemeClr val="tx1"/>
                    </a:solidFill>
                    <a:latin typeface="+mn-lt"/>
                  </a:rPr>
                  <a:t>i</a:t>
                </a:r>
                <a:r>
                  <a:rPr lang="de-DE" altLang="de-DE" sz="2600" dirty="0">
                    <a:solidFill>
                      <a:schemeClr val="tx1"/>
                    </a:solidFill>
                    <a:latin typeface="+mn-lt"/>
                  </a:rPr>
                  <a:t>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sSub>
                      <m:sSubPr>
                        <m:ctrlPr>
                          <a:rPr lang="en-US" altLang="de-DE" sz="2600" i="1">
                            <a:solidFill>
                              <a:schemeClr val="tx1"/>
                            </a:solidFill>
                            <a:latin typeface="Cambria Math"/>
                          </a:rPr>
                        </m:ctrlPr>
                      </m:sSubPr>
                      <m:e>
                        <m:r>
                          <a:rPr lang="de-DE" altLang="de-DE" sz="2600" i="1">
                            <a:solidFill>
                              <a:schemeClr val="tx1"/>
                            </a:solidFill>
                            <a:latin typeface="Cambria Math"/>
                          </a:rPr>
                          <m:t>𝐶</m:t>
                        </m:r>
                      </m:e>
                      <m:sub>
                        <m:r>
                          <a:rPr lang="de-DE" altLang="de-DE" sz="2600" i="1">
                            <a:solidFill>
                              <a:schemeClr val="tx1"/>
                            </a:solidFill>
                            <a:latin typeface="Cambria Math"/>
                          </a:rPr>
                          <m:t>𝑖</m:t>
                        </m:r>
                      </m:sub>
                    </m:sSub>
                    <m:r>
                      <a:rPr lang="de-DE" altLang="de-DE" sz="2600" i="1">
                        <a:solidFill>
                          <a:schemeClr val="tx1"/>
                        </a:solidFill>
                        <a:latin typeface="Cambria Math"/>
                      </a:rPr>
                      <m:t>=</m:t>
                    </m:r>
                    <m:f>
                      <m:fPr>
                        <m:ctrlPr>
                          <a:rPr lang="de-DE" altLang="de-DE" sz="2600" i="1">
                            <a:solidFill>
                              <a:schemeClr val="tx1"/>
                            </a:solidFill>
                            <a:latin typeface="Cambria Math"/>
                          </a:rPr>
                        </m:ctrlPr>
                      </m:fPr>
                      <m:num>
                        <m:r>
                          <a:rPr lang="de-DE" altLang="de-DE" sz="2600" i="1">
                            <a:solidFill>
                              <a:schemeClr val="tx1"/>
                            </a:solidFill>
                            <a:latin typeface="Cambria Math"/>
                          </a:rPr>
                          <m:t>1</m:t>
                        </m:r>
                      </m:num>
                      <m:den>
                        <m:sSub>
                          <m:sSubPr>
                            <m:ctrlPr>
                              <a:rPr lang="de-DE" altLang="de-DE" sz="2600" i="1">
                                <a:solidFill>
                                  <a:schemeClr val="tx1"/>
                                </a:solidFill>
                                <a:latin typeface="Cambria Math"/>
                              </a:rPr>
                            </m:ctrlPr>
                          </m:sSubPr>
                          <m:e>
                            <m:r>
                              <a:rPr lang="de-DE" altLang="de-DE" sz="2600" i="1">
                                <a:solidFill>
                                  <a:schemeClr val="tx1"/>
                                </a:solidFill>
                                <a:latin typeface="Cambria Math"/>
                              </a:rPr>
                              <m:t>𝑙</m:t>
                            </m:r>
                          </m:e>
                          <m:sub>
                            <m:r>
                              <a:rPr lang="de-DE" altLang="de-DE" sz="2600" i="1">
                                <a:solidFill>
                                  <a:schemeClr val="tx1"/>
                                </a:solidFill>
                                <a:latin typeface="Cambria Math"/>
                              </a:rPr>
                              <m:t>𝑖</m:t>
                            </m:r>
                          </m:sub>
                        </m:sSub>
                      </m:den>
                    </m:f>
                    <m:r>
                      <a:rPr lang="de-DE" altLang="de-DE" sz="2600" i="1">
                        <a:solidFill>
                          <a:schemeClr val="tx1"/>
                        </a:solidFill>
                        <a:latin typeface="Cambria Math"/>
                      </a:rPr>
                      <m:t>=</m:t>
                    </m:r>
                    <m:f>
                      <m:fPr>
                        <m:ctrlPr>
                          <a:rPr lang="de-DE" altLang="de-DE" sz="2600" i="1">
                            <a:solidFill>
                              <a:schemeClr val="tx1"/>
                            </a:solidFill>
                            <a:latin typeface="Cambria Math"/>
                          </a:rPr>
                        </m:ctrlPr>
                      </m:fPr>
                      <m:num>
                        <m:r>
                          <a:rPr lang="de-DE" altLang="de-DE" sz="2600" i="1">
                            <a:solidFill>
                              <a:schemeClr val="tx1"/>
                            </a:solidFill>
                            <a:latin typeface="Cambria Math"/>
                          </a:rPr>
                          <m:t>𝑛</m:t>
                        </m:r>
                      </m:num>
                      <m:den>
                        <m:nary>
                          <m:naryPr>
                            <m:chr m:val="∑"/>
                            <m:supHide m:val="on"/>
                            <m:ctrlPr>
                              <a:rPr lang="de-DE" altLang="de-DE" sz="2600" i="1">
                                <a:solidFill>
                                  <a:schemeClr val="tx1"/>
                                </a:solidFill>
                                <a:latin typeface="Cambria Math"/>
                              </a:rPr>
                            </m:ctrlPr>
                          </m:naryPr>
                          <m:sub>
                            <m:r>
                              <m:rPr>
                                <m:brk m:alnAt="7"/>
                              </m:rPr>
                              <a:rPr lang="de-DE" altLang="de-DE" sz="2600" i="1">
                                <a:solidFill>
                                  <a:schemeClr val="tx1"/>
                                </a:solidFill>
                                <a:latin typeface="Cambria Math"/>
                              </a:rPr>
                              <m:t>𝑗</m:t>
                            </m:r>
                          </m:sub>
                          <m:sup/>
                          <m:e>
                            <m:sSub>
                              <m:sSubPr>
                                <m:ctrlPr>
                                  <a:rPr lang="de-DE" altLang="de-DE" sz="2600" i="1">
                                    <a:solidFill>
                                      <a:schemeClr val="tx1"/>
                                    </a:solidFill>
                                    <a:latin typeface="Cambria Math"/>
                                  </a:rPr>
                                </m:ctrlPr>
                              </m:sSubPr>
                              <m:e>
                                <m:r>
                                  <a:rPr lang="de-DE" altLang="de-DE" sz="2600" i="1">
                                    <a:solidFill>
                                      <a:schemeClr val="tx1"/>
                                    </a:solidFill>
                                    <a:latin typeface="Cambria Math"/>
                                  </a:rPr>
                                  <m:t>𝑑</m:t>
                                </m:r>
                              </m:e>
                              <m:sub>
                                <m:r>
                                  <a:rPr lang="de-DE" altLang="de-DE" sz="2600" i="1">
                                    <a:solidFill>
                                      <a:schemeClr val="tx1"/>
                                    </a:solidFill>
                                    <a:latin typeface="Cambria Math"/>
                                  </a:rPr>
                                  <m:t>𝑖𝑗</m:t>
                                </m:r>
                              </m:sub>
                            </m:sSub>
                          </m:e>
                        </m:nary>
                      </m:den>
                    </m:f>
                  </m:oMath>
                </a14:m>
                <a:endParaRPr lang="de-DE"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It has become popular in recent years to rank </a:t>
                </a:r>
                <a:r>
                  <a:rPr lang="en-US" altLang="de-DE" sz="2600" b="1" dirty="0">
                    <a:solidFill>
                      <a:schemeClr val="tx1"/>
                    </a:solidFill>
                    <a:latin typeface="+mn-lt"/>
                  </a:rPr>
                  <a:t>film actors </a:t>
                </a:r>
                <a:endParaRPr lang="en-US" altLang="de-DE" sz="2600" b="1"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according </a:t>
                </a:r>
                <a:r>
                  <a:rPr lang="en-US" altLang="de-DE" sz="2600" dirty="0">
                    <a:solidFill>
                      <a:schemeClr val="tx1"/>
                    </a:solidFill>
                    <a:latin typeface="+mn-lt"/>
                  </a:rPr>
                  <a:t>to their closeness centrality in the network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of </a:t>
                </a:r>
                <a:r>
                  <a:rPr lang="en-US" altLang="de-DE" sz="2600" dirty="0">
                    <a:solidFill>
                      <a:schemeClr val="tx1"/>
                    </a:solidFill>
                    <a:latin typeface="+mn-lt"/>
                  </a:rPr>
                  <a:t>who has appeared in films with who else.</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Using data from www.imdb.com the largest component of the network includes more than 98 % of about half a million actors.</a:t>
                </a:r>
              </a:p>
            </p:txBody>
          </p:sp>
        </mc:Choice>
        <mc:Fallback>
          <p:sp>
            <p:nvSpPr>
              <p:cNvPr id="32772" name="Rectangle 2"/>
              <p:cNvSpPr>
                <a:spLocks noRot="1" noChangeAspect="1" noMove="1" noResize="1" noEditPoints="1" noAdjustHandles="1" noChangeArrowheads="1" noChangeShapeType="1" noTextEdit="1"/>
              </p:cNvSpPr>
              <p:nvPr/>
            </p:nvSpPr>
            <p:spPr bwMode="auto">
              <a:xfrm>
                <a:off x="596053" y="984392"/>
                <a:ext cx="11435645" cy="4616648"/>
              </a:xfrm>
              <a:prstGeom prst="rect">
                <a:avLst/>
              </a:prstGeom>
              <a:blipFill rotWithShape="1">
                <a:blip r:embed="rId2"/>
                <a:stretch>
                  <a:fillRect l="-1759" t="-1715" b="-23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38</a:t>
            </a:fld>
            <a:endParaRPr lang="en-US" altLang="en-US"/>
          </a:p>
        </p:txBody>
      </p:sp>
    </p:spTree>
    <p:extLst>
      <p:ext uri="{BB962C8B-B14F-4D97-AF65-F5344CB8AC3E}">
        <p14:creationId xmlns:p14="http://schemas.microsoft.com/office/powerpoint/2010/main" val="23643747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Closeness centrality</a:t>
            </a:r>
          </a:p>
        </p:txBody>
      </p:sp>
      <p:sp>
        <p:nvSpPr>
          <p:cNvPr id="32772" name="Rectangle 2"/>
          <p:cNvSpPr>
            <a:spLocks/>
          </p:cNvSpPr>
          <p:nvPr/>
        </p:nvSpPr>
        <p:spPr bwMode="auto">
          <a:xfrm>
            <a:off x="596054" y="780345"/>
            <a:ext cx="12051029" cy="830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a:t>
            </a:r>
            <a:r>
              <a:rPr lang="de-DE" altLang="de-DE" sz="2600" dirty="0" err="1">
                <a:solidFill>
                  <a:schemeClr val="tx1"/>
                </a:solidFill>
                <a:latin typeface="+mn-lt"/>
              </a:rPr>
              <a:t>highest</a:t>
            </a:r>
            <a:r>
              <a:rPr lang="de-DE" altLang="de-DE" sz="2600" dirty="0">
                <a:solidFill>
                  <a:schemeClr val="tx1"/>
                </a:solidFill>
                <a:latin typeface="+mn-lt"/>
              </a:rPr>
              <a:t> </a:t>
            </a:r>
            <a:r>
              <a:rPr lang="de-DE" altLang="de-DE" sz="2600" dirty="0" err="1">
                <a:solidFill>
                  <a:schemeClr val="tx1"/>
                </a:solidFill>
                <a:latin typeface="+mn-lt"/>
              </a:rPr>
              <a:t>closeness</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dirty="0" err="1">
                <a:solidFill>
                  <a:schemeClr val="tx1"/>
                </a:solidFill>
                <a:latin typeface="+mn-lt"/>
              </a:rPr>
              <a:t>any</a:t>
            </a:r>
            <a:r>
              <a:rPr lang="de-DE" altLang="de-DE" sz="2600" dirty="0">
                <a:solidFill>
                  <a:schemeClr val="tx1"/>
                </a:solidFill>
                <a:latin typeface="+mn-lt"/>
              </a:rPr>
              <a:t> </a:t>
            </a:r>
            <a:r>
              <a:rPr lang="de-DE" altLang="de-DE" sz="2600" dirty="0" err="1">
                <a:solidFill>
                  <a:schemeClr val="tx1"/>
                </a:solidFill>
                <a:latin typeface="+mn-lt"/>
              </a:rPr>
              <a:t>actor</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0.4143 </a:t>
            </a:r>
            <a:r>
              <a:rPr lang="de-DE" altLang="de-DE" sz="2600" dirty="0" err="1">
                <a:solidFill>
                  <a:schemeClr val="tx1"/>
                </a:solidFill>
                <a:latin typeface="+mn-lt"/>
              </a:rPr>
              <a:t>for</a:t>
            </a:r>
            <a:r>
              <a:rPr lang="de-DE" altLang="de-DE" sz="2600" dirty="0">
                <a:solidFill>
                  <a:schemeClr val="tx1"/>
                </a:solidFill>
                <a:latin typeface="+mn-lt"/>
              </a:rPr>
              <a:t> Christopher Lee.</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The </a:t>
            </a:r>
            <a:r>
              <a:rPr lang="de-DE" altLang="de-DE" sz="2600" dirty="0" err="1">
                <a:solidFill>
                  <a:schemeClr val="tx1"/>
                </a:solidFill>
                <a:latin typeface="+mn-lt"/>
              </a:rPr>
              <a:t>second</a:t>
            </a:r>
            <a:r>
              <a:rPr lang="de-DE" altLang="de-DE" sz="2600" dirty="0">
                <a:solidFill>
                  <a:schemeClr val="tx1"/>
                </a:solidFill>
                <a:latin typeface="+mn-lt"/>
              </a:rPr>
              <a:t> </a:t>
            </a:r>
            <a:r>
              <a:rPr lang="de-DE" altLang="de-DE" sz="2600" dirty="0" err="1">
                <a:solidFill>
                  <a:schemeClr val="tx1"/>
                </a:solidFill>
                <a:latin typeface="+mn-lt"/>
              </a:rPr>
              <a:t>highest</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has</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Donald </a:t>
            </a:r>
            <a:r>
              <a:rPr lang="de-DE" altLang="de-DE" sz="2600" dirty="0" err="1">
                <a:solidFill>
                  <a:schemeClr val="tx1"/>
                </a:solidFill>
                <a:latin typeface="+mn-lt"/>
              </a:rPr>
              <a:t>Pleasence</a:t>
            </a:r>
            <a:r>
              <a:rPr lang="de-DE" altLang="de-DE" sz="2600" dirty="0">
                <a:solidFill>
                  <a:schemeClr val="tx1"/>
                </a:solidFill>
                <a:latin typeface="+mn-lt"/>
              </a:rPr>
              <a:t> (0.4138).</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endParaRPr lang="de-DE" altLang="de-DE" sz="2600" dirty="0">
              <a:solidFill>
                <a:schemeClr val="tx1"/>
              </a:solidFill>
              <a:latin typeface="+mn-lt"/>
            </a:endParaRP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The </a:t>
            </a:r>
            <a:r>
              <a:rPr lang="de-DE" altLang="de-DE" sz="2600" dirty="0" err="1">
                <a:solidFill>
                  <a:schemeClr val="tx1"/>
                </a:solidFill>
                <a:latin typeface="+mn-lt"/>
              </a:rPr>
              <a:t>lowest</a:t>
            </a:r>
            <a:r>
              <a:rPr lang="de-DE" altLang="de-DE" sz="2600" dirty="0">
                <a:solidFill>
                  <a:schemeClr val="tx1"/>
                </a:solidFill>
                <a:latin typeface="+mn-lt"/>
              </a:rPr>
              <a:t> </a:t>
            </a:r>
            <a:r>
              <a:rPr lang="de-DE" altLang="de-DE" sz="2600" dirty="0" err="1">
                <a:solidFill>
                  <a:schemeClr val="tx1"/>
                </a:solidFill>
                <a:latin typeface="+mn-lt"/>
              </a:rPr>
              <a:t>value</a:t>
            </a:r>
            <a:r>
              <a:rPr lang="de-DE" altLang="de-DE" sz="2600" dirty="0">
                <a:solidFill>
                  <a:schemeClr val="tx1"/>
                </a:solidFill>
                <a:latin typeface="+mn-lt"/>
              </a:rPr>
              <a:t> </a:t>
            </a:r>
            <a:r>
              <a:rPr lang="de-DE" altLang="de-DE" sz="2600" dirty="0" err="1">
                <a:solidFill>
                  <a:schemeClr val="tx1"/>
                </a:solidFill>
                <a:latin typeface="+mn-lt"/>
              </a:rPr>
              <a:t>has</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Iranian</a:t>
            </a:r>
            <a:r>
              <a:rPr lang="de-DE" altLang="de-DE" sz="2600" dirty="0">
                <a:solidFill>
                  <a:schemeClr val="tx1"/>
                </a:solidFill>
                <a:latin typeface="+mn-lt"/>
              </a:rPr>
              <a:t> </a:t>
            </a:r>
            <a:r>
              <a:rPr lang="de-DE" altLang="de-DE" sz="2600" dirty="0" err="1">
                <a:solidFill>
                  <a:schemeClr val="tx1"/>
                </a:solidFill>
                <a:latin typeface="+mn-lt"/>
              </a:rPr>
              <a:t>actress</a:t>
            </a:r>
            <a:r>
              <a:rPr lang="de-DE" altLang="de-DE" sz="2600" dirty="0">
                <a:solidFill>
                  <a:schemeClr val="tx1"/>
                </a:solidFill>
                <a:latin typeface="+mn-lt"/>
              </a:rPr>
              <a:t> </a:t>
            </a:r>
            <a:r>
              <a:rPr lang="de-DE" altLang="de-DE" sz="2600" dirty="0" err="1">
                <a:solidFill>
                  <a:schemeClr val="tx1"/>
                </a:solidFill>
                <a:latin typeface="+mn-lt"/>
              </a:rPr>
              <a:t>Leia</a:t>
            </a:r>
            <a:r>
              <a:rPr lang="de-DE" altLang="de-DE" sz="2600" dirty="0">
                <a:solidFill>
                  <a:schemeClr val="tx1"/>
                </a:solidFill>
                <a:latin typeface="+mn-lt"/>
              </a:rPr>
              <a:t> </a:t>
            </a:r>
            <a:r>
              <a:rPr lang="de-DE" altLang="de-DE" sz="2600" dirty="0" err="1">
                <a:solidFill>
                  <a:schemeClr val="tx1"/>
                </a:solidFill>
                <a:latin typeface="+mn-lt"/>
              </a:rPr>
              <a:t>Zanganeh</a:t>
            </a:r>
            <a:r>
              <a:rPr lang="de-DE" altLang="de-DE" sz="2600" dirty="0">
                <a:solidFill>
                  <a:schemeClr val="tx1"/>
                </a:solidFill>
                <a:latin typeface="+mn-lt"/>
              </a:rPr>
              <a:t> (0.1154).</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cs typeface="Arial"/>
              </a:rPr>
              <a:t>→ </a:t>
            </a:r>
            <a:r>
              <a:rPr lang="de-DE" altLang="de-DE" sz="2600" dirty="0" err="1">
                <a:solidFill>
                  <a:schemeClr val="tx1"/>
                </a:solidFill>
                <a:latin typeface="+mn-lt"/>
                <a:cs typeface="Arial"/>
              </a:rPr>
              <a:t>the</a:t>
            </a:r>
            <a:r>
              <a:rPr lang="de-DE" altLang="de-DE" sz="2600" dirty="0">
                <a:solidFill>
                  <a:schemeClr val="tx1"/>
                </a:solidFill>
                <a:latin typeface="+mn-lt"/>
                <a:cs typeface="Arial"/>
              </a:rPr>
              <a:t> </a:t>
            </a:r>
            <a:r>
              <a:rPr lang="de-DE" altLang="de-DE" sz="2600" dirty="0" err="1">
                <a:solidFill>
                  <a:schemeClr val="tx1"/>
                </a:solidFill>
                <a:latin typeface="+mn-lt"/>
                <a:cs typeface="Arial"/>
              </a:rPr>
              <a:t>closeness</a:t>
            </a:r>
            <a:r>
              <a:rPr lang="de-DE" altLang="de-DE" sz="2600" dirty="0">
                <a:solidFill>
                  <a:schemeClr val="tx1"/>
                </a:solidFill>
                <a:latin typeface="+mn-lt"/>
                <a:cs typeface="Arial"/>
              </a:rPr>
              <a:t> </a:t>
            </a:r>
            <a:r>
              <a:rPr lang="de-DE" altLang="de-DE" sz="2600" dirty="0" err="1">
                <a:solidFill>
                  <a:schemeClr val="tx1"/>
                </a:solidFill>
                <a:latin typeface="+mn-lt"/>
                <a:cs typeface="Arial"/>
              </a:rPr>
              <a:t>centrality</a:t>
            </a:r>
            <a:r>
              <a:rPr lang="de-DE" altLang="de-DE" sz="2600" dirty="0">
                <a:solidFill>
                  <a:schemeClr val="tx1"/>
                </a:solidFill>
                <a:latin typeface="+mn-lt"/>
                <a:cs typeface="Arial"/>
              </a:rPr>
              <a:t> </a:t>
            </a:r>
            <a:r>
              <a:rPr lang="de-DE" altLang="de-DE" sz="2600" dirty="0" err="1">
                <a:solidFill>
                  <a:schemeClr val="tx1"/>
                </a:solidFill>
                <a:latin typeface="+mn-lt"/>
                <a:cs typeface="Arial"/>
              </a:rPr>
              <a:t>values</a:t>
            </a:r>
            <a:r>
              <a:rPr lang="de-DE" altLang="de-DE" sz="2600" dirty="0">
                <a:solidFill>
                  <a:schemeClr val="tx1"/>
                </a:solidFill>
                <a:latin typeface="+mn-lt"/>
                <a:cs typeface="Arial"/>
              </a:rPr>
              <a:t> </a:t>
            </a:r>
            <a:r>
              <a:rPr lang="de-DE" altLang="de-DE" sz="2600" dirty="0" err="1">
                <a:solidFill>
                  <a:schemeClr val="tx1"/>
                </a:solidFill>
                <a:latin typeface="+mn-lt"/>
                <a:cs typeface="Arial"/>
              </a:rPr>
              <a:t>are</a:t>
            </a:r>
            <a:r>
              <a:rPr lang="de-DE" altLang="de-DE" sz="2600" dirty="0">
                <a:solidFill>
                  <a:schemeClr val="tx1"/>
                </a:solidFill>
                <a:latin typeface="+mn-lt"/>
                <a:cs typeface="Arial"/>
              </a:rPr>
              <a:t> </a:t>
            </a:r>
            <a:r>
              <a:rPr lang="de-DE" altLang="de-DE" sz="2600" dirty="0" err="1">
                <a:solidFill>
                  <a:schemeClr val="tx1"/>
                </a:solidFill>
                <a:latin typeface="+mn-lt"/>
                <a:cs typeface="Arial"/>
              </a:rPr>
              <a:t>crammed</a:t>
            </a:r>
            <a:r>
              <a:rPr lang="de-DE" altLang="de-DE" sz="2600" dirty="0">
                <a:solidFill>
                  <a:schemeClr val="tx1"/>
                </a:solidFill>
                <a:latin typeface="+mn-lt"/>
                <a:cs typeface="Arial"/>
              </a:rPr>
              <a:t> in a </a:t>
            </a:r>
            <a:r>
              <a:rPr lang="de-DE" altLang="de-DE" sz="2600" dirty="0" err="1">
                <a:solidFill>
                  <a:schemeClr val="tx1"/>
                </a:solidFill>
                <a:latin typeface="+mn-lt"/>
                <a:cs typeface="Arial"/>
              </a:rPr>
              <a:t>very</a:t>
            </a:r>
            <a:r>
              <a:rPr lang="de-DE" altLang="de-DE" sz="2600" dirty="0">
                <a:solidFill>
                  <a:schemeClr val="tx1"/>
                </a:solidFill>
                <a:latin typeface="+mn-lt"/>
                <a:cs typeface="Arial"/>
              </a:rPr>
              <a:t> </a:t>
            </a:r>
            <a:r>
              <a:rPr lang="de-DE" altLang="de-DE" sz="2600" dirty="0" err="1">
                <a:solidFill>
                  <a:schemeClr val="tx1"/>
                </a:solidFill>
                <a:latin typeface="+mn-lt"/>
                <a:cs typeface="Arial"/>
              </a:rPr>
              <a:t>small</a:t>
            </a:r>
            <a:r>
              <a:rPr lang="de-DE" altLang="de-DE" sz="2600" dirty="0">
                <a:solidFill>
                  <a:schemeClr val="tx1"/>
                </a:solidFill>
                <a:latin typeface="+mn-lt"/>
                <a:cs typeface="Arial"/>
              </a:rPr>
              <a:t> </a:t>
            </a:r>
            <a:r>
              <a:rPr lang="de-DE" altLang="de-DE" sz="2600" dirty="0" err="1">
                <a:solidFill>
                  <a:schemeClr val="tx1"/>
                </a:solidFill>
                <a:latin typeface="+mn-lt"/>
                <a:cs typeface="Arial"/>
              </a:rPr>
              <a:t>interval</a:t>
            </a:r>
            <a:r>
              <a:rPr lang="de-DE" altLang="de-DE" sz="2600" dirty="0">
                <a:solidFill>
                  <a:schemeClr val="tx1"/>
                </a:solidFill>
                <a:latin typeface="+mn-lt"/>
                <a:cs typeface="Arial"/>
              </a:rPr>
              <a:t> [0,0.4143]</a:t>
            </a:r>
          </a:p>
          <a:p>
            <a:pPr eaLnBrk="1" hangingPunct="1">
              <a:lnSpc>
                <a:spcPts val="3556"/>
              </a:lnSpc>
              <a:defRPr/>
            </a:pPr>
            <a:endParaRPr lang="de-DE" altLang="de-DE" sz="2600" dirty="0">
              <a:solidFill>
                <a:schemeClr val="tx1"/>
              </a:solidFill>
              <a:latin typeface="+mn-lt"/>
              <a:cs typeface="Arial"/>
            </a:endParaRPr>
          </a:p>
          <a:p>
            <a:pPr eaLnBrk="1" hangingPunct="1">
              <a:lnSpc>
                <a:spcPts val="3556"/>
              </a:lnSpc>
              <a:defRPr/>
            </a:pPr>
            <a:r>
              <a:rPr lang="de-DE" altLang="de-DE" sz="2600" dirty="0">
                <a:solidFill>
                  <a:schemeClr val="tx1"/>
                </a:solidFill>
                <a:latin typeface="+mn-lt"/>
                <a:cs typeface="Arial"/>
              </a:rPr>
              <a:t>Other </a:t>
            </a:r>
            <a:r>
              <a:rPr lang="de-DE" altLang="de-DE" sz="2600" dirty="0" err="1">
                <a:solidFill>
                  <a:schemeClr val="tx1"/>
                </a:solidFill>
                <a:latin typeface="+mn-lt"/>
                <a:cs typeface="Arial"/>
              </a:rPr>
              <a:t>centrality</a:t>
            </a:r>
            <a:r>
              <a:rPr lang="de-DE" altLang="de-DE" sz="2600" dirty="0">
                <a:solidFill>
                  <a:schemeClr val="tx1"/>
                </a:solidFill>
                <a:latin typeface="+mn-lt"/>
                <a:cs typeface="Arial"/>
              </a:rPr>
              <a:t> </a:t>
            </a:r>
            <a:r>
              <a:rPr lang="de-DE" altLang="de-DE" sz="2600" dirty="0" err="1">
                <a:solidFill>
                  <a:schemeClr val="tx1"/>
                </a:solidFill>
                <a:latin typeface="+mn-lt"/>
                <a:cs typeface="Arial"/>
              </a:rPr>
              <a:t>measures</a:t>
            </a:r>
            <a:r>
              <a:rPr lang="de-DE" altLang="de-DE" sz="2600" dirty="0">
                <a:solidFill>
                  <a:schemeClr val="tx1"/>
                </a:solidFill>
                <a:latin typeface="+mn-lt"/>
                <a:cs typeface="Arial"/>
              </a:rPr>
              <a:t> </a:t>
            </a:r>
            <a:r>
              <a:rPr lang="de-DE" altLang="de-DE" sz="2600" dirty="0" err="1">
                <a:solidFill>
                  <a:schemeClr val="tx1"/>
                </a:solidFill>
                <a:latin typeface="+mn-lt"/>
                <a:cs typeface="Arial"/>
              </a:rPr>
              <a:t>including</a:t>
            </a:r>
            <a:r>
              <a:rPr lang="de-DE" altLang="de-DE" sz="2600" dirty="0">
                <a:solidFill>
                  <a:schemeClr val="tx1"/>
                </a:solidFill>
                <a:latin typeface="+mn-lt"/>
                <a:cs typeface="Arial"/>
              </a:rPr>
              <a:t> </a:t>
            </a:r>
            <a:r>
              <a:rPr lang="de-DE" altLang="de-DE" sz="2600" dirty="0" err="1">
                <a:solidFill>
                  <a:schemeClr val="tx1"/>
                </a:solidFill>
                <a:latin typeface="+mn-lt"/>
                <a:cs typeface="Arial"/>
              </a:rPr>
              <a:t>degree</a:t>
            </a:r>
            <a:r>
              <a:rPr lang="de-DE" altLang="de-DE" sz="2600" dirty="0">
                <a:solidFill>
                  <a:schemeClr val="tx1"/>
                </a:solidFill>
                <a:latin typeface="+mn-lt"/>
                <a:cs typeface="Arial"/>
              </a:rPr>
              <a:t> </a:t>
            </a:r>
            <a:r>
              <a:rPr lang="de-DE" altLang="de-DE" sz="2600" dirty="0" err="1">
                <a:solidFill>
                  <a:schemeClr val="tx1"/>
                </a:solidFill>
                <a:latin typeface="+mn-lt"/>
                <a:cs typeface="Arial"/>
              </a:rPr>
              <a:t>centrality</a:t>
            </a:r>
            <a:r>
              <a:rPr lang="de-DE" altLang="de-DE" sz="2600" dirty="0">
                <a:solidFill>
                  <a:schemeClr val="tx1"/>
                </a:solidFill>
                <a:latin typeface="+mn-lt"/>
                <a:cs typeface="Arial"/>
              </a:rPr>
              <a:t> </a:t>
            </a:r>
            <a:r>
              <a:rPr lang="de-DE" altLang="de-DE" sz="2600" dirty="0" err="1">
                <a:solidFill>
                  <a:schemeClr val="tx1"/>
                </a:solidFill>
                <a:latin typeface="+mn-lt"/>
                <a:cs typeface="Arial"/>
              </a:rPr>
              <a:t>and</a:t>
            </a:r>
            <a:r>
              <a:rPr lang="de-DE" altLang="de-DE" sz="2600" dirty="0">
                <a:solidFill>
                  <a:schemeClr val="tx1"/>
                </a:solidFill>
                <a:latin typeface="+mn-lt"/>
                <a:cs typeface="Arial"/>
              </a:rPr>
              <a:t> </a:t>
            </a:r>
            <a:r>
              <a:rPr lang="de-DE" altLang="de-DE" sz="2600" dirty="0" err="1">
                <a:solidFill>
                  <a:schemeClr val="tx1"/>
                </a:solidFill>
                <a:latin typeface="+mn-lt"/>
                <a:cs typeface="Arial"/>
              </a:rPr>
              <a:t>eigenvector</a:t>
            </a:r>
            <a:r>
              <a:rPr lang="de-DE" altLang="de-DE" sz="2600" dirty="0">
                <a:solidFill>
                  <a:schemeClr val="tx1"/>
                </a:solidFill>
                <a:latin typeface="+mn-lt"/>
                <a:cs typeface="Arial"/>
              </a:rPr>
              <a:t> </a:t>
            </a:r>
            <a:r>
              <a:rPr lang="de-DE" altLang="de-DE" sz="2600" dirty="0" err="1">
                <a:solidFill>
                  <a:schemeClr val="tx1"/>
                </a:solidFill>
                <a:latin typeface="+mn-lt"/>
                <a:cs typeface="Arial"/>
              </a:rPr>
              <a:t>centrality</a:t>
            </a:r>
            <a:r>
              <a:rPr lang="de-DE" altLang="de-DE" sz="2600" dirty="0">
                <a:solidFill>
                  <a:schemeClr val="tx1"/>
                </a:solidFill>
                <a:latin typeface="+mn-lt"/>
                <a:cs typeface="Arial"/>
              </a:rPr>
              <a:t> </a:t>
            </a:r>
            <a:r>
              <a:rPr lang="de-DE" altLang="de-DE" sz="2600" dirty="0" err="1">
                <a:solidFill>
                  <a:schemeClr val="tx1"/>
                </a:solidFill>
                <a:latin typeface="+mn-lt"/>
                <a:cs typeface="Arial"/>
              </a:rPr>
              <a:t>typically</a:t>
            </a:r>
            <a:r>
              <a:rPr lang="de-DE" altLang="de-DE" sz="2600" dirty="0">
                <a:solidFill>
                  <a:schemeClr val="tx1"/>
                </a:solidFill>
                <a:latin typeface="+mn-lt"/>
                <a:cs typeface="Arial"/>
              </a:rPr>
              <a:t> </a:t>
            </a:r>
            <a:r>
              <a:rPr lang="de-DE" altLang="de-DE" sz="2600" dirty="0" err="1">
                <a:solidFill>
                  <a:schemeClr val="tx1"/>
                </a:solidFill>
                <a:latin typeface="+mn-lt"/>
                <a:cs typeface="Arial"/>
              </a:rPr>
              <a:t>don‘t</a:t>
            </a:r>
            <a:r>
              <a:rPr lang="de-DE" altLang="de-DE" sz="2600" dirty="0">
                <a:solidFill>
                  <a:schemeClr val="tx1"/>
                </a:solidFill>
                <a:latin typeface="+mn-lt"/>
                <a:cs typeface="Arial"/>
              </a:rPr>
              <a:t> </a:t>
            </a:r>
            <a:r>
              <a:rPr lang="de-DE" altLang="de-DE" sz="2600" dirty="0" err="1">
                <a:solidFill>
                  <a:schemeClr val="tx1"/>
                </a:solidFill>
                <a:latin typeface="+mn-lt"/>
                <a:cs typeface="Arial"/>
              </a:rPr>
              <a:t>suffer</a:t>
            </a:r>
            <a:r>
              <a:rPr lang="de-DE" altLang="de-DE" sz="2600" dirty="0">
                <a:solidFill>
                  <a:schemeClr val="tx1"/>
                </a:solidFill>
                <a:latin typeface="+mn-lt"/>
                <a:cs typeface="Arial"/>
              </a:rPr>
              <a:t> </a:t>
            </a:r>
            <a:r>
              <a:rPr lang="de-DE" altLang="de-DE" sz="2600" dirty="0" err="1">
                <a:solidFill>
                  <a:schemeClr val="tx1"/>
                </a:solidFill>
                <a:latin typeface="+mn-lt"/>
                <a:cs typeface="Arial"/>
              </a:rPr>
              <a:t>from</a:t>
            </a:r>
            <a:r>
              <a:rPr lang="de-DE" altLang="de-DE" sz="2600" dirty="0">
                <a:solidFill>
                  <a:schemeClr val="tx1"/>
                </a:solidFill>
                <a:latin typeface="+mn-lt"/>
                <a:cs typeface="Arial"/>
              </a:rPr>
              <a:t> </a:t>
            </a:r>
            <a:r>
              <a:rPr lang="de-DE" altLang="de-DE" sz="2600" dirty="0" err="1">
                <a:solidFill>
                  <a:schemeClr val="tx1"/>
                </a:solidFill>
                <a:latin typeface="+mn-lt"/>
                <a:cs typeface="Arial"/>
              </a:rPr>
              <a:t>this</a:t>
            </a:r>
            <a:r>
              <a:rPr lang="de-DE" altLang="de-DE" sz="2600" dirty="0">
                <a:solidFill>
                  <a:schemeClr val="tx1"/>
                </a:solidFill>
                <a:latin typeface="+mn-lt"/>
                <a:cs typeface="Arial"/>
              </a:rPr>
              <a:t> </a:t>
            </a:r>
            <a:r>
              <a:rPr lang="de-DE" altLang="de-DE" sz="2600" dirty="0" err="1">
                <a:solidFill>
                  <a:schemeClr val="tx1"/>
                </a:solidFill>
                <a:latin typeface="+mn-lt"/>
                <a:cs typeface="Arial"/>
              </a:rPr>
              <a:t>problem</a:t>
            </a:r>
            <a:r>
              <a:rPr lang="de-DE" altLang="de-DE" sz="2600" dirty="0">
                <a:solidFill>
                  <a:schemeClr val="tx1"/>
                </a:solidFill>
                <a:latin typeface="+mn-lt"/>
                <a:cs typeface="Arial"/>
              </a:rPr>
              <a:t>. </a:t>
            </a:r>
            <a:r>
              <a:rPr lang="de-DE" altLang="de-DE" sz="2600" dirty="0" err="1">
                <a:solidFill>
                  <a:schemeClr val="tx1"/>
                </a:solidFill>
                <a:latin typeface="+mn-lt"/>
                <a:cs typeface="Arial"/>
              </a:rPr>
              <a:t>They</a:t>
            </a:r>
            <a:r>
              <a:rPr lang="de-DE" altLang="de-DE" sz="2600" dirty="0">
                <a:solidFill>
                  <a:schemeClr val="tx1"/>
                </a:solidFill>
                <a:latin typeface="+mn-lt"/>
                <a:cs typeface="Arial"/>
              </a:rPr>
              <a:t> </a:t>
            </a:r>
            <a:r>
              <a:rPr lang="de-DE" altLang="de-DE" sz="2600" dirty="0" err="1">
                <a:solidFill>
                  <a:schemeClr val="tx1"/>
                </a:solidFill>
                <a:latin typeface="+mn-lt"/>
                <a:cs typeface="Arial"/>
              </a:rPr>
              <a:t>have</a:t>
            </a:r>
            <a:r>
              <a:rPr lang="de-DE" altLang="de-DE" sz="2600" dirty="0">
                <a:solidFill>
                  <a:schemeClr val="tx1"/>
                </a:solidFill>
                <a:latin typeface="+mn-lt"/>
                <a:cs typeface="Arial"/>
              </a:rPr>
              <a:t> a wider </a:t>
            </a:r>
            <a:r>
              <a:rPr lang="de-DE" altLang="de-DE" sz="2600" dirty="0" err="1">
                <a:solidFill>
                  <a:schemeClr val="tx1"/>
                </a:solidFill>
                <a:latin typeface="+mn-lt"/>
                <a:cs typeface="Arial"/>
              </a:rPr>
              <a:t>dynamic</a:t>
            </a:r>
            <a:r>
              <a:rPr lang="de-DE" altLang="de-DE" sz="2600" dirty="0">
                <a:solidFill>
                  <a:schemeClr val="tx1"/>
                </a:solidFill>
                <a:latin typeface="+mn-lt"/>
                <a:cs typeface="Arial"/>
              </a:rPr>
              <a:t> </a:t>
            </a:r>
            <a:r>
              <a:rPr lang="de-DE" altLang="de-DE" sz="2600" dirty="0" err="1">
                <a:solidFill>
                  <a:schemeClr val="tx1"/>
                </a:solidFill>
                <a:latin typeface="+mn-lt"/>
                <a:cs typeface="Arial"/>
              </a:rPr>
              <a:t>range</a:t>
            </a:r>
            <a:r>
              <a:rPr lang="de-DE" altLang="de-DE" sz="2600" dirty="0">
                <a:solidFill>
                  <a:schemeClr val="tx1"/>
                </a:solidFill>
                <a:latin typeface="+mn-lt"/>
                <a:cs typeface="Arial"/>
              </a:rPr>
              <a:t>.</a:t>
            </a: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r>
              <a:rPr lang="de-DE" altLang="de-DE" sz="2000" dirty="0">
                <a:solidFill>
                  <a:schemeClr val="tx1"/>
                </a:solidFill>
                <a:latin typeface="+mn-lt"/>
                <a:cs typeface="Arial"/>
              </a:rPr>
              <a:t>Pictures </a:t>
            </a:r>
            <a:r>
              <a:rPr lang="de-DE" altLang="de-DE" sz="2000" dirty="0" err="1">
                <a:solidFill>
                  <a:schemeClr val="tx1"/>
                </a:solidFill>
                <a:latin typeface="+mn-lt"/>
                <a:cs typeface="Arial"/>
              </a:rPr>
              <a:t>from</a:t>
            </a:r>
            <a:r>
              <a:rPr lang="de-DE" altLang="de-DE" sz="2000" dirty="0">
                <a:solidFill>
                  <a:schemeClr val="tx1"/>
                </a:solidFill>
                <a:latin typeface="+mn-lt"/>
                <a:cs typeface="Arial"/>
              </a:rPr>
              <a:t> </a:t>
            </a:r>
            <a:r>
              <a:rPr lang="de-DE" altLang="de-DE" sz="2000" dirty="0" err="1">
                <a:solidFill>
                  <a:schemeClr val="tx1"/>
                </a:solidFill>
                <a:latin typeface="+mn-lt"/>
                <a:cs typeface="Arial"/>
              </a:rPr>
              <a:t>wikipedia</a:t>
            </a:r>
            <a:endParaRPr lang="en-US" altLang="de-DE" sz="2000" dirty="0">
              <a:solidFill>
                <a:schemeClr val="tx1"/>
              </a:solidFill>
              <a:latin typeface="+mn-lt"/>
            </a:endParaRPr>
          </a:p>
        </p:txBody>
      </p:sp>
      <p:pic>
        <p:nvPicPr>
          <p:cNvPr id="6146" name="Picture 2" descr="http://upload.wikimedia.org/wikipedia/en/thumb/8/83/Scaramanga.png/220px-Scaramang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291" y="780345"/>
            <a:ext cx="2980267" cy="22352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onald Pleasence Allan Warren edi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0343" y="1518157"/>
            <a:ext cx="1945816" cy="263569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39</a:t>
            </a:fld>
            <a:endParaRPr lang="en-US" altLang="en-US"/>
          </a:p>
        </p:txBody>
      </p:sp>
    </p:spTree>
    <p:extLst>
      <p:ext uri="{BB962C8B-B14F-4D97-AF65-F5344CB8AC3E}">
        <p14:creationId xmlns:p14="http://schemas.microsoft.com/office/powerpoint/2010/main" val="7409778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FB589CD2-BDD3-4815-AF0A-CBA7BCFC7A39}" type="slidenum">
              <a:rPr lang="en-US" altLang="en-US" sz="1800">
                <a:solidFill>
                  <a:schemeClr val="tx1"/>
                </a:solidFill>
              </a:rPr>
              <a:pPr eaLnBrk="1" hangingPunct="1"/>
              <a:t>4</a:t>
            </a:fld>
            <a:endParaRPr lang="en-US" altLang="en-US" sz="1800">
              <a:solidFill>
                <a:schemeClr val="tx1"/>
              </a:solidFill>
            </a:endParaRPr>
          </a:p>
        </p:txBody>
      </p:sp>
      <p:sp>
        <p:nvSpPr>
          <p:cNvPr id="11267" name="Rectangle 1"/>
          <p:cNvSpPr>
            <a:spLocks noGrp="1" noChangeArrowheads="1"/>
          </p:cNvSpPr>
          <p:nvPr>
            <p:ph type="title"/>
          </p:nvPr>
        </p:nvSpPr>
        <p:spPr>
          <a:xfrm>
            <a:off x="909638" y="86668"/>
            <a:ext cx="11137900" cy="901700"/>
          </a:xfrm>
        </p:spPr>
        <p:txBody>
          <a:bodyPr/>
          <a:lstStyle/>
          <a:p>
            <a:pPr eaLnBrk="1" hangingPunct="1"/>
            <a:r>
              <a:rPr lang="en-US" altLang="en-US" smtClean="0">
                <a:latin typeface="Arial" charset="0"/>
                <a:cs typeface="Arial" charset="0"/>
              </a:rPr>
              <a:t>Major Metabolic Pathways</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1420813"/>
            <a:ext cx="76327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69" name="Rectangle 3"/>
          <p:cNvSpPr>
            <a:spLocks/>
          </p:cNvSpPr>
          <p:nvPr/>
        </p:nvSpPr>
        <p:spPr bwMode="auto">
          <a:xfrm>
            <a:off x="757238" y="7613650"/>
            <a:ext cx="22685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static connectivity</a:t>
            </a:r>
          </a:p>
        </p:txBody>
      </p:sp>
      <p:sp>
        <p:nvSpPr>
          <p:cNvPr id="11270" name="Rectangle 4"/>
          <p:cNvSpPr>
            <a:spLocks/>
          </p:cNvSpPr>
          <p:nvPr/>
        </p:nvSpPr>
        <p:spPr bwMode="auto">
          <a:xfrm>
            <a:off x="4422775" y="7613650"/>
            <a:ext cx="314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dynamic response to external conditions</a:t>
            </a:r>
          </a:p>
        </p:txBody>
      </p:sp>
      <p:sp>
        <p:nvSpPr>
          <p:cNvPr id="11271" name="Rectangle 5"/>
          <p:cNvSpPr>
            <a:spLocks/>
          </p:cNvSpPr>
          <p:nvPr/>
        </p:nvSpPr>
        <p:spPr bwMode="auto">
          <a:xfrm>
            <a:off x="8969375" y="7613650"/>
            <a:ext cx="314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different states during the cell cycle</a:t>
            </a:r>
          </a:p>
        </p:txBody>
      </p:sp>
      <p:sp>
        <p:nvSpPr>
          <p:cNvPr id="11272" name="Rectangle 6"/>
          <p:cNvSpPr>
            <a:spLocks/>
          </p:cNvSpPr>
          <p:nvPr/>
        </p:nvSpPr>
        <p:spPr bwMode="auto">
          <a:xfrm>
            <a:off x="3406775" y="7842250"/>
            <a:ext cx="635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&lt;=&gt;</a:t>
            </a:r>
          </a:p>
        </p:txBody>
      </p:sp>
      <p:sp>
        <p:nvSpPr>
          <p:cNvPr id="11273" name="Rectangle 7"/>
          <p:cNvSpPr>
            <a:spLocks/>
          </p:cNvSpPr>
          <p:nvPr/>
        </p:nvSpPr>
        <p:spPr bwMode="auto">
          <a:xfrm>
            <a:off x="7953375" y="7842250"/>
            <a:ext cx="635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&lt;=&gt;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B8468A19-543A-4312-9074-72AA6FB951FA}" type="slidenum">
              <a:rPr lang="en-US" altLang="en-US" sz="1800">
                <a:solidFill>
                  <a:schemeClr val="tx1"/>
                </a:solidFill>
              </a:rPr>
              <a:pPr eaLnBrk="1" hangingPunct="1"/>
              <a:t>40</a:t>
            </a:fld>
            <a:endParaRPr lang="en-US" altLang="en-US" sz="1800" dirty="0">
              <a:solidFill>
                <a:schemeClr val="tx1"/>
              </a:solidFill>
            </a:endParaRPr>
          </a:p>
        </p:txBody>
      </p:sp>
      <p:sp>
        <p:nvSpPr>
          <p:cNvPr id="52227" name="Rectangle 1"/>
          <p:cNvSpPr>
            <a:spLocks noGrp="1" noChangeArrowheads="1"/>
          </p:cNvSpPr>
          <p:nvPr>
            <p:ph type="title"/>
          </p:nvPr>
        </p:nvSpPr>
        <p:spPr>
          <a:xfrm>
            <a:off x="981075" y="86668"/>
            <a:ext cx="11137900" cy="901700"/>
          </a:xfrm>
        </p:spPr>
        <p:txBody>
          <a:bodyPr/>
          <a:lstStyle/>
          <a:p>
            <a:pPr eaLnBrk="1" hangingPunct="1"/>
            <a:r>
              <a:rPr lang="en-US" altLang="en-US" smtClean="0">
                <a:latin typeface="Arial" charset="0"/>
                <a:cs typeface="Arial" charset="0"/>
              </a:rPr>
              <a:t>Summary</a:t>
            </a:r>
          </a:p>
        </p:txBody>
      </p:sp>
      <p:sp>
        <p:nvSpPr>
          <p:cNvPr id="52229" name="Rectangle 3"/>
          <p:cNvSpPr>
            <a:spLocks/>
          </p:cNvSpPr>
          <p:nvPr/>
        </p:nvSpPr>
        <p:spPr bwMode="auto">
          <a:xfrm>
            <a:off x="977900" y="916360"/>
            <a:ext cx="38290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What you learned </a:t>
            </a:r>
            <a:r>
              <a:rPr lang="en-US" altLang="en-US" b="1" dirty="0">
                <a:solidFill>
                  <a:schemeClr val="tx1"/>
                </a:solidFill>
              </a:rPr>
              <a:t>today</a:t>
            </a:r>
            <a:r>
              <a:rPr lang="en-US" altLang="en-US" dirty="0">
                <a:solidFill>
                  <a:schemeClr val="tx1"/>
                </a:solidFill>
              </a:rPr>
              <a:t>:</a:t>
            </a:r>
          </a:p>
        </p:txBody>
      </p:sp>
      <p:sp>
        <p:nvSpPr>
          <p:cNvPr id="52230" name="Rectangle 4"/>
          <p:cNvSpPr>
            <a:spLocks/>
          </p:cNvSpPr>
          <p:nvPr/>
        </p:nvSpPr>
        <p:spPr bwMode="auto">
          <a:xfrm>
            <a:off x="977900" y="1487860"/>
            <a:ext cx="457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a:t>
            </a:r>
            <a:r>
              <a:rPr lang="en-US" altLang="en-US" b="1">
                <a:solidFill>
                  <a:schemeClr val="tx1"/>
                </a:solidFill>
              </a:rPr>
              <a:t>networks</a:t>
            </a:r>
            <a:r>
              <a:rPr lang="en-US" altLang="en-US">
                <a:solidFill>
                  <a:schemeClr val="tx1"/>
                </a:solidFill>
              </a:rPr>
              <a:t> are everywhere</a:t>
            </a:r>
          </a:p>
        </p:txBody>
      </p:sp>
      <p:sp>
        <p:nvSpPr>
          <p:cNvPr id="52231" name="Rectangle 5"/>
          <p:cNvSpPr>
            <a:spLocks/>
          </p:cNvSpPr>
          <p:nvPr/>
        </p:nvSpPr>
        <p:spPr bwMode="auto">
          <a:xfrm>
            <a:off x="977900" y="2059360"/>
            <a:ext cx="9058570"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marL="457200" indent="-457200" eaLnBrk="1" hangingPunct="1">
              <a:buFont typeface="Symbol"/>
              <a:buChar char="Þ"/>
            </a:pPr>
            <a:r>
              <a:rPr lang="en-US" altLang="en-US" dirty="0" smtClean="0">
                <a:solidFill>
                  <a:schemeClr val="tx1"/>
                </a:solidFill>
              </a:rPr>
              <a:t>how </a:t>
            </a:r>
            <a:r>
              <a:rPr lang="en-US" altLang="en-US" dirty="0">
                <a:solidFill>
                  <a:schemeClr val="tx1"/>
                </a:solidFill>
              </a:rPr>
              <a:t>to get the "</a:t>
            </a:r>
            <a:r>
              <a:rPr lang="en-US" altLang="en-US" b="1" dirty="0">
                <a:solidFill>
                  <a:schemeClr val="tx1"/>
                </a:solidFill>
              </a:rPr>
              <a:t>Schein</a:t>
            </a:r>
            <a:r>
              <a:rPr lang="en-US" altLang="en-US" dirty="0">
                <a:solidFill>
                  <a:schemeClr val="tx1"/>
                </a:solidFill>
              </a:rPr>
              <a:t>" for </a:t>
            </a:r>
            <a:r>
              <a:rPr lang="en-US" altLang="en-US" dirty="0" smtClean="0">
                <a:solidFill>
                  <a:schemeClr val="tx1"/>
                </a:solidFill>
              </a:rPr>
              <a:t>BI3</a:t>
            </a:r>
          </a:p>
          <a:p>
            <a:pPr marL="457200" indent="-457200" eaLnBrk="1" hangingPunct="1">
              <a:buFont typeface="Symbol"/>
              <a:buChar char="Þ"/>
            </a:pPr>
            <a:r>
              <a:rPr lang="de-DE" altLang="en-US" dirty="0" err="1" smtClean="0">
                <a:solidFill>
                  <a:schemeClr val="tx1"/>
                </a:solidFill>
              </a:rPr>
              <a:t>How</a:t>
            </a:r>
            <a:r>
              <a:rPr lang="de-DE" altLang="en-US" dirty="0" smtClean="0">
                <a:solidFill>
                  <a:schemeClr val="tx1"/>
                </a:solidFill>
              </a:rPr>
              <a:t> </a:t>
            </a:r>
            <a:r>
              <a:rPr lang="de-DE" altLang="en-US" dirty="0" err="1" smtClean="0">
                <a:solidFill>
                  <a:schemeClr val="tx1"/>
                </a:solidFill>
              </a:rPr>
              <a:t>to</a:t>
            </a:r>
            <a:r>
              <a:rPr lang="de-DE" altLang="en-US" dirty="0" smtClean="0">
                <a:solidFill>
                  <a:schemeClr val="tx1"/>
                </a:solidFill>
              </a:rPr>
              <a:t> </a:t>
            </a:r>
            <a:r>
              <a:rPr lang="de-DE" altLang="en-US" dirty="0" err="1" smtClean="0">
                <a:solidFill>
                  <a:schemeClr val="tx1"/>
                </a:solidFill>
              </a:rPr>
              <a:t>determine</a:t>
            </a:r>
            <a:r>
              <a:rPr lang="de-DE" altLang="en-US" dirty="0" smtClean="0">
                <a:solidFill>
                  <a:schemeClr val="tx1"/>
                </a:solidFill>
              </a:rPr>
              <a:t> </a:t>
            </a:r>
            <a:r>
              <a:rPr lang="de-DE" altLang="en-US" dirty="0" err="1" smtClean="0">
                <a:solidFill>
                  <a:schemeClr val="tx1"/>
                </a:solidFill>
              </a:rPr>
              <a:t>the</a:t>
            </a:r>
            <a:r>
              <a:rPr lang="de-DE" altLang="en-US" dirty="0" smtClean="0">
                <a:solidFill>
                  <a:schemeClr val="tx1"/>
                </a:solidFill>
              </a:rPr>
              <a:t> </a:t>
            </a:r>
            <a:r>
              <a:rPr lang="de-DE" altLang="en-US" dirty="0" err="1" smtClean="0">
                <a:solidFill>
                  <a:schemeClr val="tx1"/>
                </a:solidFill>
              </a:rPr>
              <a:t>most</a:t>
            </a:r>
            <a:r>
              <a:rPr lang="de-DE" altLang="en-US" dirty="0" smtClean="0">
                <a:solidFill>
                  <a:schemeClr val="tx1"/>
                </a:solidFill>
              </a:rPr>
              <a:t> </a:t>
            </a:r>
            <a:r>
              <a:rPr lang="de-DE" altLang="en-US" dirty="0" err="1" smtClean="0">
                <a:solidFill>
                  <a:schemeClr val="tx1"/>
                </a:solidFill>
              </a:rPr>
              <a:t>central</a:t>
            </a:r>
            <a:r>
              <a:rPr lang="de-DE" altLang="en-US" dirty="0" smtClean="0">
                <a:solidFill>
                  <a:schemeClr val="tx1"/>
                </a:solidFill>
              </a:rPr>
              <a:t> </a:t>
            </a:r>
            <a:r>
              <a:rPr lang="de-DE" altLang="en-US" dirty="0" err="1" smtClean="0">
                <a:solidFill>
                  <a:schemeClr val="tx1"/>
                </a:solidFill>
              </a:rPr>
              <a:t>nodes</a:t>
            </a:r>
            <a:r>
              <a:rPr lang="de-DE" altLang="en-US" dirty="0" smtClean="0">
                <a:solidFill>
                  <a:schemeClr val="tx1"/>
                </a:solidFill>
              </a:rPr>
              <a:t> in a </a:t>
            </a:r>
            <a:r>
              <a:rPr lang="de-DE" altLang="en-US" dirty="0" err="1" smtClean="0">
                <a:solidFill>
                  <a:schemeClr val="tx1"/>
                </a:solidFill>
              </a:rPr>
              <a:t>network</a:t>
            </a:r>
            <a:endParaRPr lang="en-US" altLang="en-US" dirty="0">
              <a:solidFill>
                <a:schemeClr val="tx1"/>
              </a:solidFill>
            </a:endParaRPr>
          </a:p>
        </p:txBody>
      </p:sp>
      <p:sp>
        <p:nvSpPr>
          <p:cNvPr id="52232" name="Rectangle 6"/>
          <p:cNvSpPr>
            <a:spLocks/>
          </p:cNvSpPr>
          <p:nvPr/>
        </p:nvSpPr>
        <p:spPr bwMode="auto">
          <a:xfrm>
            <a:off x="977900" y="3901108"/>
            <a:ext cx="105362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=&gt; basic network </a:t>
            </a:r>
            <a:r>
              <a:rPr lang="en-US" altLang="en-US" b="1" dirty="0">
                <a:solidFill>
                  <a:schemeClr val="tx1"/>
                </a:solidFill>
              </a:rPr>
              <a:t>types</a:t>
            </a:r>
            <a:r>
              <a:rPr lang="en-US" altLang="en-US" dirty="0">
                <a:solidFill>
                  <a:schemeClr val="tx1"/>
                </a:solidFill>
              </a:rPr>
              <a:t> and </a:t>
            </a:r>
            <a:r>
              <a:rPr lang="en-US" altLang="en-US" b="1" dirty="0">
                <a:solidFill>
                  <a:schemeClr val="tx1"/>
                </a:solidFill>
              </a:rPr>
              <a:t>definitions</a:t>
            </a:r>
            <a:r>
              <a:rPr lang="en-US" altLang="en-US" dirty="0">
                <a:solidFill>
                  <a:schemeClr val="tx1"/>
                </a:solidFill>
              </a:rPr>
              <a:t>:</a:t>
            </a:r>
          </a:p>
          <a:p>
            <a:pPr eaLnBrk="1" hangingPunct="1"/>
            <a:r>
              <a:rPr lang="en-US" altLang="en-US" dirty="0">
                <a:solidFill>
                  <a:schemeClr val="tx1"/>
                </a:solidFill>
              </a:rPr>
              <a:t>     random, scale-free, degree distribution, Poisson distribution, ageing, …</a:t>
            </a:r>
          </a:p>
        </p:txBody>
      </p:sp>
      <p:sp>
        <p:nvSpPr>
          <p:cNvPr id="52233" name="Rectangle 7"/>
          <p:cNvSpPr>
            <a:spLocks/>
          </p:cNvSpPr>
          <p:nvPr/>
        </p:nvSpPr>
        <p:spPr bwMode="auto">
          <a:xfrm>
            <a:off x="977900" y="5361360"/>
            <a:ext cx="105362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algorithm on a graph:  Dijkstra's shortest path algorithm</a:t>
            </a:r>
          </a:p>
        </p:txBody>
      </p:sp>
      <p:sp>
        <p:nvSpPr>
          <p:cNvPr id="52234" name="Rectangle 8"/>
          <p:cNvSpPr>
            <a:spLocks/>
          </p:cNvSpPr>
          <p:nvPr/>
        </p:nvSpPr>
        <p:spPr bwMode="auto">
          <a:xfrm>
            <a:off x="977900" y="5920160"/>
            <a:ext cx="49672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looking at graphs:  graph layout</a:t>
            </a:r>
          </a:p>
        </p:txBody>
      </p:sp>
      <p:sp>
        <p:nvSpPr>
          <p:cNvPr id="52235" name="Rectangle 9"/>
          <p:cNvSpPr>
            <a:spLocks/>
          </p:cNvSpPr>
          <p:nvPr/>
        </p:nvSpPr>
        <p:spPr bwMode="auto">
          <a:xfrm>
            <a:off x="1005061" y="3337248"/>
            <a:ext cx="21129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dirty="0">
                <a:solidFill>
                  <a:schemeClr val="tx1"/>
                </a:solidFill>
              </a:rPr>
              <a:t>Next</a:t>
            </a:r>
            <a:r>
              <a:rPr lang="en-US" altLang="en-US" dirty="0">
                <a:solidFill>
                  <a:schemeClr val="tx1"/>
                </a:solidFill>
              </a:rPr>
              <a:t> lecture:</a:t>
            </a:r>
          </a:p>
        </p:txBody>
      </p:sp>
      <p:sp>
        <p:nvSpPr>
          <p:cNvPr id="52236" name="Rectangle 10"/>
          <p:cNvSpPr>
            <a:spLocks/>
          </p:cNvSpPr>
          <p:nvPr/>
        </p:nvSpPr>
        <p:spPr bwMode="auto">
          <a:xfrm>
            <a:off x="977900" y="4802560"/>
            <a:ext cx="35131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=&gt; clusters,  percolation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52892C0A-6D21-4026-B28B-7CEA8941C8E8}" type="slidenum">
              <a:rPr lang="en-US" altLang="en-US" sz="1800">
                <a:solidFill>
                  <a:schemeClr val="tx1"/>
                </a:solidFill>
              </a:rPr>
              <a:pPr eaLnBrk="1" hangingPunct="1"/>
              <a:t>5</a:t>
            </a:fld>
            <a:endParaRPr lang="en-US" altLang="en-US" sz="1800">
              <a:solidFill>
                <a:schemeClr val="tx1"/>
              </a:solidFill>
            </a:endParaRP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455613"/>
            <a:ext cx="11901487" cy="83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2" name="Rectangle 3"/>
          <p:cNvSpPr>
            <a:spLocks/>
          </p:cNvSpPr>
          <p:nvPr/>
        </p:nvSpPr>
        <p:spPr bwMode="auto">
          <a:xfrm>
            <a:off x="5575300" y="9067800"/>
            <a:ext cx="520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1400">
                <a:solidFill>
                  <a:schemeClr val="tx1"/>
                </a:solidFill>
                <a:hlinkClick r:id="rId3"/>
              </a:rPr>
              <a:t>http://www.mvv-muenchen.de/de/netz-bahnhoefe/netzplaene/index.html</a:t>
            </a:r>
            <a:endParaRPr lang="en-US" altLang="en-US" sz="140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53757B72-42E5-45C8-98F8-FBCEDB38DBFB}" type="slidenum">
              <a:rPr lang="en-US" altLang="en-US" sz="1800">
                <a:solidFill>
                  <a:schemeClr val="tx1"/>
                </a:solidFill>
              </a:rPr>
              <a:pPr eaLnBrk="1" hangingPunct="1"/>
              <a:t>6</a:t>
            </a:fld>
            <a:endParaRPr lang="en-US" altLang="en-US" sz="1800">
              <a:solidFill>
                <a:schemeClr val="tx1"/>
              </a:solidFill>
            </a:endParaRPr>
          </a:p>
        </p:txBody>
      </p:sp>
      <p:sp>
        <p:nvSpPr>
          <p:cNvPr id="17411" name="Rectangle 1"/>
          <p:cNvSpPr>
            <a:spLocks noGrp="1" noChangeArrowheads="1"/>
          </p:cNvSpPr>
          <p:nvPr>
            <p:ph type="title"/>
          </p:nvPr>
        </p:nvSpPr>
        <p:spPr>
          <a:xfrm>
            <a:off x="909638" y="86668"/>
            <a:ext cx="11137900" cy="901700"/>
          </a:xfrm>
        </p:spPr>
        <p:txBody>
          <a:bodyPr/>
          <a:lstStyle/>
          <a:p>
            <a:pPr eaLnBrk="1" hangingPunct="1"/>
            <a:r>
              <a:rPr lang="en-US" altLang="en-US" smtClean="0">
                <a:latin typeface="Arial" charset="0"/>
                <a:cs typeface="Arial" charset="0"/>
              </a:rPr>
              <a:t>Lecture – Overview</a:t>
            </a:r>
          </a:p>
        </p:txBody>
      </p:sp>
      <p:sp>
        <p:nvSpPr>
          <p:cNvPr id="17412" name="Rectangle 2"/>
          <p:cNvSpPr>
            <a:spLocks/>
          </p:cNvSpPr>
          <p:nvPr/>
        </p:nvSpPr>
        <p:spPr bwMode="auto">
          <a:xfrm>
            <a:off x="1282700" y="3241675"/>
            <a:ext cx="95123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Protein-Protein-Interaction Networks:  </a:t>
            </a:r>
            <a:r>
              <a:rPr lang="en-US" altLang="en-US" b="1">
                <a:solidFill>
                  <a:schemeClr val="tx1"/>
                </a:solidFill>
              </a:rPr>
              <a:t>pairwise</a:t>
            </a:r>
            <a:r>
              <a:rPr lang="en-US" altLang="en-US">
                <a:solidFill>
                  <a:schemeClr val="tx1"/>
                </a:solidFill>
              </a:rPr>
              <a:t> connectivity</a:t>
            </a:r>
          </a:p>
          <a:p>
            <a:pPr eaLnBrk="1" hangingPunct="1"/>
            <a:r>
              <a:rPr lang="en-US" altLang="en-US" sz="2400">
                <a:solidFill>
                  <a:schemeClr val="tx1"/>
                </a:solidFill>
              </a:rPr>
              <a:t>	=&gt; data from experiments, quality check</a:t>
            </a:r>
          </a:p>
        </p:txBody>
      </p:sp>
      <p:sp>
        <p:nvSpPr>
          <p:cNvPr id="17413" name="Rectangle 3"/>
          <p:cNvSpPr>
            <a:spLocks/>
          </p:cNvSpPr>
          <p:nvPr/>
        </p:nvSpPr>
        <p:spPr bwMode="auto">
          <a:xfrm>
            <a:off x="1282700" y="4384675"/>
            <a:ext cx="59928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PPI:  static network </a:t>
            </a:r>
            <a:r>
              <a:rPr lang="en-US" altLang="en-US" b="1">
                <a:solidFill>
                  <a:schemeClr val="tx1"/>
                </a:solidFill>
              </a:rPr>
              <a:t>structure</a:t>
            </a:r>
            <a:endParaRPr lang="en-US" altLang="en-US">
              <a:solidFill>
                <a:schemeClr val="tx1"/>
              </a:solidFill>
            </a:endParaRPr>
          </a:p>
          <a:p>
            <a:pPr eaLnBrk="1" hangingPunct="1"/>
            <a:r>
              <a:rPr lang="en-US" altLang="en-US" sz="2400">
                <a:solidFill>
                  <a:schemeClr val="tx1"/>
                </a:solidFill>
              </a:rPr>
              <a:t>	=&gt; network measures, clusters, modules, …</a:t>
            </a:r>
          </a:p>
        </p:txBody>
      </p:sp>
      <p:sp>
        <p:nvSpPr>
          <p:cNvPr id="17414" name="Rectangle 4"/>
          <p:cNvSpPr>
            <a:spLocks/>
          </p:cNvSpPr>
          <p:nvPr/>
        </p:nvSpPr>
        <p:spPr bwMode="auto">
          <a:xfrm>
            <a:off x="1282700" y="5527675"/>
            <a:ext cx="56753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Gene regulation:  cause and </a:t>
            </a:r>
            <a:r>
              <a:rPr lang="en-US" altLang="en-US" b="1">
                <a:solidFill>
                  <a:schemeClr val="tx1"/>
                </a:solidFill>
              </a:rPr>
              <a:t>response</a:t>
            </a:r>
            <a:endParaRPr lang="en-US" altLang="en-US">
              <a:solidFill>
                <a:schemeClr val="tx1"/>
              </a:solidFill>
            </a:endParaRPr>
          </a:p>
          <a:p>
            <a:pPr eaLnBrk="1" hangingPunct="1"/>
            <a:r>
              <a:rPr lang="en-US" altLang="en-US" sz="2400">
                <a:solidFill>
                  <a:schemeClr val="tx1"/>
                </a:solidFill>
              </a:rPr>
              <a:t>	=&gt; Boolean networks</a:t>
            </a:r>
          </a:p>
        </p:txBody>
      </p:sp>
      <p:sp>
        <p:nvSpPr>
          <p:cNvPr id="17415" name="Rectangle 5"/>
          <p:cNvSpPr>
            <a:spLocks/>
          </p:cNvSpPr>
          <p:nvPr/>
        </p:nvSpPr>
        <p:spPr bwMode="auto">
          <a:xfrm>
            <a:off x="1282700" y="6594475"/>
            <a:ext cx="79994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Metabolic networks:  steady state of </a:t>
            </a:r>
            <a:r>
              <a:rPr lang="en-US" altLang="en-US" b="1">
                <a:solidFill>
                  <a:schemeClr val="tx1"/>
                </a:solidFill>
              </a:rPr>
              <a:t>large networks</a:t>
            </a:r>
            <a:endParaRPr lang="en-US" altLang="en-US">
              <a:solidFill>
                <a:schemeClr val="tx1"/>
              </a:solidFill>
            </a:endParaRPr>
          </a:p>
          <a:p>
            <a:pPr eaLnBrk="1" hangingPunct="1"/>
            <a:r>
              <a:rPr lang="en-US" altLang="en-US" sz="2400">
                <a:solidFill>
                  <a:schemeClr val="tx1"/>
                </a:solidFill>
              </a:rPr>
              <a:t>	=&gt; FBA,  extreme pathways</a:t>
            </a:r>
          </a:p>
        </p:txBody>
      </p:sp>
      <p:sp>
        <p:nvSpPr>
          <p:cNvPr id="17416" name="Rectangle 6"/>
          <p:cNvSpPr>
            <a:spLocks/>
          </p:cNvSpPr>
          <p:nvPr/>
        </p:nvSpPr>
        <p:spPr bwMode="auto">
          <a:xfrm>
            <a:off x="1282700" y="7597775"/>
            <a:ext cx="82962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Metabolic networks / signaling networks:  </a:t>
            </a:r>
            <a:r>
              <a:rPr lang="en-US" altLang="en-US" b="1">
                <a:solidFill>
                  <a:schemeClr val="tx1"/>
                </a:solidFill>
              </a:rPr>
              <a:t>dynamics</a:t>
            </a:r>
            <a:endParaRPr lang="en-US" altLang="en-US">
              <a:solidFill>
                <a:schemeClr val="tx1"/>
              </a:solidFill>
            </a:endParaRPr>
          </a:p>
          <a:p>
            <a:pPr eaLnBrk="1" hangingPunct="1"/>
            <a:r>
              <a:rPr lang="en-US" altLang="en-US" sz="2400">
                <a:solidFill>
                  <a:schemeClr val="tx1"/>
                </a:solidFill>
              </a:rPr>
              <a:t>	=&gt; ODEs,  modules, stochastic effects</a:t>
            </a:r>
          </a:p>
        </p:txBody>
      </p:sp>
      <p:sp>
        <p:nvSpPr>
          <p:cNvPr id="17417" name="Rectangle 7"/>
          <p:cNvSpPr>
            <a:spLocks/>
          </p:cNvSpPr>
          <p:nvPr/>
        </p:nvSpPr>
        <p:spPr bwMode="auto">
          <a:xfrm>
            <a:off x="1244600" y="1120775"/>
            <a:ext cx="68421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Protein complexes:  </a:t>
            </a:r>
            <a:r>
              <a:rPr lang="en-US" altLang="en-US" b="1">
                <a:solidFill>
                  <a:schemeClr val="tx1"/>
                </a:solidFill>
              </a:rPr>
              <a:t>spatial</a:t>
            </a:r>
            <a:r>
              <a:rPr lang="en-US" altLang="en-US">
                <a:solidFill>
                  <a:schemeClr val="tx1"/>
                </a:solidFill>
              </a:rPr>
              <a:t> structure</a:t>
            </a:r>
          </a:p>
          <a:p>
            <a:pPr eaLnBrk="1" hangingPunct="1"/>
            <a:r>
              <a:rPr lang="en-US" altLang="en-US" sz="2400">
                <a:solidFill>
                  <a:schemeClr val="tx1"/>
                </a:solidFill>
              </a:rPr>
              <a:t>	=&gt; experiments,  spatial fitting, docking</a:t>
            </a:r>
          </a:p>
        </p:txBody>
      </p:sp>
      <p:sp>
        <p:nvSpPr>
          <p:cNvPr id="17418" name="Rectangle 8"/>
          <p:cNvSpPr>
            <a:spLocks/>
          </p:cNvSpPr>
          <p:nvPr/>
        </p:nvSpPr>
        <p:spPr bwMode="auto">
          <a:xfrm>
            <a:off x="1276350" y="2174875"/>
            <a:ext cx="66929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Protein association: </a:t>
            </a:r>
          </a:p>
          <a:p>
            <a:pPr eaLnBrk="1" hangingPunct="1"/>
            <a:r>
              <a:rPr lang="en-US" altLang="en-US" sz="2400">
                <a:solidFill>
                  <a:schemeClr val="tx1"/>
                </a:solidFill>
              </a:rPr>
              <a:t>	=&gt; interface properties, spatial simulations</a:t>
            </a:r>
          </a:p>
        </p:txBody>
      </p:sp>
      <p:sp>
        <p:nvSpPr>
          <p:cNvPr id="17419" name="Line 9"/>
          <p:cNvSpPr>
            <a:spLocks noChangeShapeType="1"/>
          </p:cNvSpPr>
          <p:nvPr/>
        </p:nvSpPr>
        <p:spPr bwMode="auto">
          <a:xfrm>
            <a:off x="10756900" y="3387725"/>
            <a:ext cx="0" cy="32527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 name="Rectangle 10"/>
          <p:cNvSpPr>
            <a:spLocks/>
          </p:cNvSpPr>
          <p:nvPr/>
        </p:nvSpPr>
        <p:spPr bwMode="auto">
          <a:xfrm rot="5400000">
            <a:off x="10095706" y="4587082"/>
            <a:ext cx="23288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Systems Biology</a:t>
            </a:r>
          </a:p>
        </p:txBody>
      </p:sp>
      <p:sp>
        <p:nvSpPr>
          <p:cNvPr id="17421" name="Line 11"/>
          <p:cNvSpPr>
            <a:spLocks noChangeShapeType="1"/>
          </p:cNvSpPr>
          <p:nvPr/>
        </p:nvSpPr>
        <p:spPr bwMode="auto">
          <a:xfrm>
            <a:off x="10756900" y="1354138"/>
            <a:ext cx="0" cy="203517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Line 12"/>
          <p:cNvSpPr>
            <a:spLocks noChangeShapeType="1"/>
          </p:cNvSpPr>
          <p:nvPr/>
        </p:nvSpPr>
        <p:spPr bwMode="auto">
          <a:xfrm>
            <a:off x="10756900" y="6650038"/>
            <a:ext cx="0" cy="1752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66750" y="268288"/>
            <a:ext cx="11877675" cy="922337"/>
          </a:xfrm>
        </p:spPr>
        <p:txBody>
          <a:bodyPr/>
          <a:lstStyle/>
          <a:p>
            <a:pPr eaLnBrk="1" hangingPunct="1"/>
            <a:r>
              <a:rPr lang="de-DE" altLang="en-US" sz="4000" dirty="0" smtClean="0">
                <a:latin typeface="Arial" charset="0"/>
                <a:cs typeface="Arial" charset="0"/>
              </a:rPr>
              <a:t>Appetizer: A </a:t>
            </a:r>
            <a:r>
              <a:rPr lang="de-DE" altLang="en-US" sz="4000" dirty="0" err="1" smtClean="0">
                <a:latin typeface="Arial" charset="0"/>
                <a:cs typeface="Arial" charset="0"/>
              </a:rPr>
              <a:t>whole-cell</a:t>
            </a:r>
            <a:r>
              <a:rPr lang="de-DE" altLang="en-US" sz="4000" dirty="0" smtClean="0">
                <a:latin typeface="Arial" charset="0"/>
                <a:cs typeface="Arial" charset="0"/>
              </a:rPr>
              <a:t> </a:t>
            </a:r>
            <a:r>
              <a:rPr lang="de-DE" altLang="en-US" sz="4000" dirty="0" err="1" smtClean="0">
                <a:latin typeface="Arial" charset="0"/>
                <a:cs typeface="Arial" charset="0"/>
              </a:rPr>
              <a:t>model</a:t>
            </a:r>
            <a:r>
              <a:rPr lang="de-DE" altLang="en-US" sz="4000" dirty="0" smtClean="0">
                <a:latin typeface="Arial" charset="0"/>
                <a:cs typeface="Arial" charset="0"/>
              </a:rPr>
              <a:t> </a:t>
            </a:r>
            <a:r>
              <a:rPr lang="de-DE" altLang="en-US" sz="4000" dirty="0" err="1" smtClean="0">
                <a:latin typeface="Arial" charset="0"/>
                <a:cs typeface="Arial" charset="0"/>
              </a:rPr>
              <a:t>for</a:t>
            </a:r>
            <a:r>
              <a:rPr lang="de-DE" altLang="en-US" sz="4000" dirty="0" smtClean="0">
                <a:latin typeface="Arial" charset="0"/>
                <a:cs typeface="Arial" charset="0"/>
              </a:rPr>
              <a:t> </a:t>
            </a:r>
            <a:r>
              <a:rPr lang="de-DE" altLang="en-US" sz="4000" dirty="0" err="1" smtClean="0">
                <a:latin typeface="Arial" charset="0"/>
                <a:cs typeface="Arial" charset="0"/>
              </a:rPr>
              <a:t>the</a:t>
            </a:r>
            <a:r>
              <a:rPr lang="de-DE" altLang="en-US" sz="4000" dirty="0" smtClean="0">
                <a:latin typeface="Arial" charset="0"/>
                <a:cs typeface="Arial" charset="0"/>
              </a:rPr>
              <a:t> </a:t>
            </a:r>
            <a:r>
              <a:rPr lang="de-DE" altLang="en-US" sz="4000" dirty="0" err="1" smtClean="0">
                <a:latin typeface="Arial" charset="0"/>
                <a:cs typeface="Arial" charset="0"/>
              </a:rPr>
              <a:t>life</a:t>
            </a:r>
            <a:r>
              <a:rPr lang="de-DE" altLang="en-US" sz="4000" dirty="0" smtClean="0">
                <a:latin typeface="Arial" charset="0"/>
                <a:cs typeface="Arial" charset="0"/>
              </a:rPr>
              <a:t> </a:t>
            </a:r>
            <a:r>
              <a:rPr lang="de-DE" altLang="en-US" sz="4000" dirty="0" err="1" smtClean="0">
                <a:latin typeface="Arial" charset="0"/>
                <a:cs typeface="Arial" charset="0"/>
              </a:rPr>
              <a:t>cycle</a:t>
            </a:r>
            <a:r>
              <a:rPr lang="de-DE" altLang="en-US" sz="4000" dirty="0" smtClean="0">
                <a:latin typeface="Arial" charset="0"/>
                <a:cs typeface="Arial" charset="0"/>
              </a:rPr>
              <a:t> </a:t>
            </a:r>
            <a:r>
              <a:rPr lang="de-DE" altLang="en-US" sz="4000" dirty="0" err="1" smtClean="0">
                <a:latin typeface="Arial" charset="0"/>
                <a:cs typeface="Arial" charset="0"/>
              </a:rPr>
              <a:t>of</a:t>
            </a:r>
            <a:r>
              <a:rPr lang="de-DE" altLang="en-US" sz="4000" dirty="0" smtClean="0">
                <a:latin typeface="Arial" charset="0"/>
                <a:cs typeface="Arial" charset="0"/>
              </a:rPr>
              <a:t> </a:t>
            </a:r>
            <a:r>
              <a:rPr lang="de-DE" altLang="en-US" sz="4000" dirty="0" err="1" smtClean="0">
                <a:latin typeface="Arial" charset="0"/>
                <a:cs typeface="Arial" charset="0"/>
              </a:rPr>
              <a:t>the</a:t>
            </a:r>
            <a:r>
              <a:rPr lang="de-DE" altLang="en-US" sz="4000" dirty="0" smtClean="0">
                <a:latin typeface="Arial" charset="0"/>
                <a:cs typeface="Arial" charset="0"/>
              </a:rPr>
              <a:t> human pathogen </a:t>
            </a:r>
            <a:r>
              <a:rPr lang="de-DE" altLang="en-US" sz="4000" i="1" dirty="0" err="1" smtClean="0">
                <a:latin typeface="Arial" charset="0"/>
                <a:cs typeface="Arial" charset="0"/>
              </a:rPr>
              <a:t>Mycoplasma</a:t>
            </a:r>
            <a:r>
              <a:rPr lang="de-DE" altLang="en-US" sz="4000" i="1" dirty="0" smtClean="0">
                <a:latin typeface="Arial" charset="0"/>
                <a:cs typeface="Arial" charset="0"/>
              </a:rPr>
              <a:t> </a:t>
            </a:r>
            <a:r>
              <a:rPr lang="de-DE" altLang="en-US" sz="4000" i="1" dirty="0" err="1" smtClean="0">
                <a:latin typeface="Arial" charset="0"/>
                <a:cs typeface="Arial" charset="0"/>
              </a:rPr>
              <a:t>genitalium</a:t>
            </a:r>
            <a:endParaRPr lang="en-GB" altLang="en-US" sz="4000" i="1" dirty="0" smtClean="0">
              <a:latin typeface="Arial" charset="0"/>
              <a:cs typeface="Arial" charset="0"/>
            </a:endParaRPr>
          </a:p>
        </p:txBody>
      </p:sp>
      <p:sp>
        <p:nvSpPr>
          <p:cNvPr id="18435" name="Rectangle 3"/>
          <p:cNvSpPr>
            <a:spLocks noGrp="1" noChangeArrowheads="1"/>
          </p:cNvSpPr>
          <p:nvPr>
            <p:ph type="body" idx="4294967295"/>
          </p:nvPr>
        </p:nvSpPr>
        <p:spPr bwMode="auto">
          <a:xfrm>
            <a:off x="165696" y="358664"/>
            <a:ext cx="12673408"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pic>
        <p:nvPicPr>
          <p:cNvPr id="1843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454150"/>
            <a:ext cx="7742238"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763" y="2828925"/>
            <a:ext cx="516255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561975" y="7993063"/>
            <a:ext cx="451643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spcBef>
                <a:spcPct val="20000"/>
              </a:spcBef>
            </a:pPr>
            <a:r>
              <a:rPr lang="de-DE" altLang="en-US">
                <a:sym typeface="Symbol" charset="2"/>
              </a:rPr>
              <a:t>Cell 150, 389-401 (2012)</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6750" y="268288"/>
            <a:ext cx="11877675" cy="1330325"/>
          </a:xfrm>
        </p:spPr>
        <p:txBody>
          <a:bodyPr/>
          <a:lstStyle/>
          <a:p>
            <a:pPr eaLnBrk="1" hangingPunct="1"/>
            <a:r>
              <a:rPr lang="de-DE" altLang="en-US" sz="4000" smtClean="0">
                <a:latin typeface="Arial" charset="0"/>
                <a:cs typeface="Arial" charset="0"/>
              </a:rPr>
              <a:t>Divide and conquer approach (Caesar):</a:t>
            </a:r>
            <a:br>
              <a:rPr lang="de-DE" altLang="en-US" sz="4000" smtClean="0">
                <a:latin typeface="Arial" charset="0"/>
                <a:cs typeface="Arial" charset="0"/>
              </a:rPr>
            </a:br>
            <a:r>
              <a:rPr lang="de-DE" altLang="en-US" sz="4000" smtClean="0">
                <a:latin typeface="Arial" charset="0"/>
                <a:cs typeface="Arial" charset="0"/>
              </a:rPr>
              <a:t>split whole-cell model into 28 independent submodels</a:t>
            </a:r>
            <a:endParaRPr lang="en-GB" altLang="en-US" sz="4000" smtClean="0">
              <a:latin typeface="Arial" charset="0"/>
              <a:cs typeface="Arial" charset="0"/>
            </a:endParaRPr>
          </a:p>
        </p:txBody>
      </p:sp>
      <p:sp>
        <p:nvSpPr>
          <p:cNvPr id="19459" name="Rectangle 3"/>
          <p:cNvSpPr>
            <a:spLocks noGrp="1" noChangeArrowheads="1"/>
          </p:cNvSpPr>
          <p:nvPr>
            <p:ph type="body" idx="4294967295"/>
          </p:nvPr>
        </p:nvSpPr>
        <p:spPr bwMode="auto">
          <a:xfrm>
            <a:off x="433388" y="1300163"/>
            <a:ext cx="12245975"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sp>
        <p:nvSpPr>
          <p:cNvPr id="19460" name="Text Box 4"/>
          <p:cNvSpPr txBox="1">
            <a:spLocks noChangeArrowheads="1"/>
          </p:cNvSpPr>
          <p:nvPr/>
        </p:nvSpPr>
        <p:spPr bwMode="auto">
          <a:xfrm>
            <a:off x="506413" y="7848600"/>
            <a:ext cx="121872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pPr>
            <a:r>
              <a:rPr lang="de-DE" altLang="en-US"/>
              <a:t>28 submodels are built / parametrized / iterated independently</a:t>
            </a: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338" y="1766888"/>
            <a:ext cx="8558212" cy="608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66750" y="268288"/>
            <a:ext cx="11877675" cy="512762"/>
          </a:xfrm>
        </p:spPr>
        <p:txBody>
          <a:bodyPr/>
          <a:lstStyle/>
          <a:p>
            <a:pPr eaLnBrk="1" hangingPunct="1"/>
            <a:r>
              <a:rPr lang="de-DE" altLang="en-US" smtClean="0">
                <a:latin typeface="Arial" charset="0"/>
                <a:cs typeface="Arial" charset="0"/>
              </a:rPr>
              <a:t>Cell variables</a:t>
            </a:r>
            <a:endParaRPr lang="en-GB" altLang="en-US" smtClean="0">
              <a:latin typeface="Arial" charset="0"/>
              <a:cs typeface="Arial" charset="0"/>
            </a:endParaRPr>
          </a:p>
        </p:txBody>
      </p:sp>
      <p:sp>
        <p:nvSpPr>
          <p:cNvPr id="20483" name="Rectangle 3"/>
          <p:cNvSpPr>
            <a:spLocks noGrp="1" noChangeArrowheads="1"/>
          </p:cNvSpPr>
          <p:nvPr>
            <p:ph type="body" idx="4294967295"/>
          </p:nvPr>
        </p:nvSpPr>
        <p:spPr bwMode="auto">
          <a:xfrm>
            <a:off x="433388" y="1300163"/>
            <a:ext cx="12245975"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089025"/>
            <a:ext cx="8647112"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4"/>
          <p:cNvSpPr txBox="1">
            <a:spLocks noChangeArrowheads="1"/>
          </p:cNvSpPr>
          <p:nvPr/>
        </p:nvSpPr>
        <p:spPr bwMode="auto">
          <a:xfrm>
            <a:off x="8755063" y="936625"/>
            <a:ext cx="39941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pPr>
            <a:r>
              <a:rPr lang="de-DE" altLang="en-US"/>
              <a:t>System state is described by 16 cell variables</a:t>
            </a:r>
          </a:p>
          <a:p>
            <a:pPr eaLnBrk="1" hangingPunct="1">
              <a:lnSpc>
                <a:spcPct val="120000"/>
              </a:lnSpc>
            </a:pPr>
            <a:endParaRPr lang="de-DE" altLang="en-US"/>
          </a:p>
          <a:p>
            <a:pPr eaLnBrk="1" hangingPunct="1">
              <a:lnSpc>
                <a:spcPct val="120000"/>
              </a:lnSpc>
            </a:pPr>
            <a:r>
              <a:rPr lang="de-DE" altLang="en-US"/>
              <a:t>Colored lines: cell variables affected by individual submodels</a:t>
            </a:r>
          </a:p>
          <a:p>
            <a:pPr eaLnBrk="1" hangingPunct="1">
              <a:lnSpc>
                <a:spcPct val="120000"/>
              </a:lnSpc>
            </a:pPr>
            <a:endParaRPr lang="de-DE" altLang="en-US"/>
          </a:p>
          <a:p>
            <a:pPr eaLnBrk="1" hangingPunct="1">
              <a:lnSpc>
                <a:spcPct val="120000"/>
              </a:lnSpc>
            </a:pPr>
            <a:endParaRPr lang="de-DE" altLang="en-US"/>
          </a:p>
          <a:p>
            <a:pPr eaLnBrk="1" hangingPunct="1">
              <a:lnSpc>
                <a:spcPct val="120000"/>
              </a:lnSpc>
            </a:pPr>
            <a:r>
              <a:rPr lang="de-DE" altLang="en-US"/>
              <a:t>Mathematical tools:</a:t>
            </a:r>
          </a:p>
          <a:p>
            <a:pPr eaLnBrk="1" hangingPunct="1">
              <a:lnSpc>
                <a:spcPct val="120000"/>
              </a:lnSpc>
              <a:buFontTx/>
              <a:buChar char="-"/>
            </a:pPr>
            <a:r>
              <a:rPr lang="de-DE" altLang="en-US"/>
              <a:t>Differential equations</a:t>
            </a:r>
          </a:p>
          <a:p>
            <a:pPr eaLnBrk="1" hangingPunct="1">
              <a:lnSpc>
                <a:spcPct val="120000"/>
              </a:lnSpc>
              <a:buFontTx/>
              <a:buChar char="-"/>
            </a:pPr>
            <a:r>
              <a:rPr lang="de-DE" altLang="en-US"/>
              <a:t>Stochastic simulations</a:t>
            </a:r>
          </a:p>
          <a:p>
            <a:pPr eaLnBrk="1" hangingPunct="1">
              <a:lnSpc>
                <a:spcPct val="120000"/>
              </a:lnSpc>
              <a:buFontTx/>
              <a:buChar char="-"/>
            </a:pPr>
            <a:r>
              <a:rPr lang="de-DE" altLang="en-US"/>
              <a:t>Flux balance analysis</a:t>
            </a:r>
          </a:p>
          <a:p>
            <a:pPr eaLnBrk="1" hangingPunct="1">
              <a:lnSpc>
                <a:spcPct val="120000"/>
              </a:lnSpc>
              <a:buFontTx/>
              <a:buChar char="-"/>
            </a:pPr>
            <a:endParaRPr lang="de-DE" altLang="en-US"/>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top">
  <a:themeElements>
    <a:clrScheme name="">
      <a:dk1>
        <a:srgbClr val="000000"/>
      </a:dk1>
      <a:lt1>
        <a:srgbClr val="FFFFFF"/>
      </a:lt1>
      <a:dk2>
        <a:srgbClr val="000000"/>
      </a:dk2>
      <a:lt2>
        <a:srgbClr val="00000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fontScheme name="Title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Pages>0</Pages>
  <Words>2383</Words>
  <Characters>0</Characters>
  <Application>Microsoft Office PowerPoint</Application>
  <PresentationFormat>Benutzerdefiniert</PresentationFormat>
  <Lines>0</Lines>
  <Paragraphs>591</Paragraphs>
  <Slides>40</Slides>
  <Notes>0</Notes>
  <HiddenSlides>0</HiddenSlides>
  <MMClips>0</MMClips>
  <ScaleCrop>false</ScaleCrop>
  <HeadingPairs>
    <vt:vector size="4" baseType="variant">
      <vt:variant>
        <vt:lpstr>Design</vt:lpstr>
      </vt:variant>
      <vt:variant>
        <vt:i4>1</vt:i4>
      </vt:variant>
      <vt:variant>
        <vt:lpstr>Folientitel</vt:lpstr>
      </vt:variant>
      <vt:variant>
        <vt:i4>40</vt:i4>
      </vt:variant>
    </vt:vector>
  </HeadingPairs>
  <TitlesOfParts>
    <vt:vector size="41" baseType="lpstr">
      <vt:lpstr>Title top</vt:lpstr>
      <vt:lpstr>V1 - Introduction</vt:lpstr>
      <vt:lpstr>The view of traditional molecular biology</vt:lpstr>
      <vt:lpstr>The Network View of Biology</vt:lpstr>
      <vt:lpstr>Major Metabolic Pathways</vt:lpstr>
      <vt:lpstr>PowerPoint-Präsentation</vt:lpstr>
      <vt:lpstr>Lecture – Overview</vt:lpstr>
      <vt:lpstr>Appetizer: A whole-cell model for the life cycle of the human pathogen Mycoplasma genitalium</vt:lpstr>
      <vt:lpstr>Divide and conquer approach (Caesar): split whole-cell model into 28 independent submodels</vt:lpstr>
      <vt:lpstr>Cell variables</vt:lpstr>
      <vt:lpstr>PowerPoint-Präsentation</vt:lpstr>
      <vt:lpstr>Growth of virtual cell culture</vt:lpstr>
      <vt:lpstr>DNA-binding and dissociation dynamics</vt:lpstr>
      <vt:lpstr>Predictions for cell-cycle regulation</vt:lpstr>
      <vt:lpstr>Single-gene knockouts : essential vs. non-essential genes</vt:lpstr>
      <vt:lpstr>Literature</vt:lpstr>
      <vt:lpstr>How to pass this course</vt:lpstr>
      <vt:lpstr>Assignments</vt:lpstr>
      <vt:lpstr>Some Graph Basics</vt:lpstr>
      <vt:lpstr>Graph Basics II</vt:lpstr>
      <vt:lpstr>Walk the Graph</vt:lpstr>
      <vt:lpstr>Local Connectivity:  Degree/Degree Distribution</vt:lpstr>
      <vt:lpstr>Graph Representation e.g. by adjacency matrix</vt:lpstr>
      <vt:lpstr>Measures and Metrics</vt:lpstr>
      <vt:lpstr>Degree centrality</vt:lpstr>
      <vt:lpstr>Towards Eigenvector Centrality</vt:lpstr>
      <vt:lpstr>Eigenvector Centrality</vt:lpstr>
      <vt:lpstr>Eigenvector Centrality</vt:lpstr>
      <vt:lpstr>Problems of the Eigenvector Centrality</vt:lpstr>
      <vt:lpstr>Katz Centrality</vt:lpstr>
      <vt:lpstr>Computing the Katz Centrality</vt:lpstr>
      <vt:lpstr>Towards PageRank</vt:lpstr>
      <vt:lpstr>PageRank</vt:lpstr>
      <vt:lpstr>PageRank</vt:lpstr>
      <vt:lpstr>Hubs and Authorities</vt:lpstr>
      <vt:lpstr>Hubs and Authorities</vt:lpstr>
      <vt:lpstr>Authority and Hub Centralities</vt:lpstr>
      <vt:lpstr>Closeness centrality</vt:lpstr>
      <vt:lpstr>Closeness centrality</vt:lpstr>
      <vt:lpstr>Closeness centrality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1 – Introduction</dc:title>
  <dc:creator>vhelms</dc:creator>
  <cp:lastModifiedBy>vhelms</cp:lastModifiedBy>
  <cp:revision>41</cp:revision>
  <cp:lastPrinted>2012-10-03T13:20:36Z</cp:lastPrinted>
  <dcterms:created xsi:type="dcterms:W3CDTF">2013-10-12T09:59:49Z</dcterms:created>
  <dcterms:modified xsi:type="dcterms:W3CDTF">2015-10-19T10:58:50Z</dcterms:modified>
</cp:coreProperties>
</file>