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8"/>
  </p:notesMasterIdLst>
  <p:sldIdLst>
    <p:sldId id="256" r:id="rId2"/>
    <p:sldId id="313" r:id="rId3"/>
    <p:sldId id="314" r:id="rId4"/>
    <p:sldId id="315" r:id="rId5"/>
    <p:sldId id="316" r:id="rId6"/>
    <p:sldId id="319" r:id="rId7"/>
    <p:sldId id="320" r:id="rId8"/>
    <p:sldId id="321" r:id="rId9"/>
    <p:sldId id="322" r:id="rId10"/>
    <p:sldId id="323" r:id="rId11"/>
    <p:sldId id="324" r:id="rId12"/>
    <p:sldId id="318" r:id="rId13"/>
    <p:sldId id="329" r:id="rId14"/>
    <p:sldId id="330" r:id="rId15"/>
    <p:sldId id="331" r:id="rId16"/>
    <p:sldId id="332" r:id="rId17"/>
    <p:sldId id="337" r:id="rId18"/>
    <p:sldId id="357" r:id="rId19"/>
    <p:sldId id="305" r:id="rId20"/>
    <p:sldId id="359" r:id="rId21"/>
    <p:sldId id="306" r:id="rId22"/>
    <p:sldId id="307" r:id="rId23"/>
    <p:sldId id="308" r:id="rId24"/>
    <p:sldId id="309" r:id="rId25"/>
    <p:sldId id="310" r:id="rId26"/>
    <p:sldId id="311" r:id="rId27"/>
    <p:sldId id="358" r:id="rId28"/>
    <p:sldId id="372" r:id="rId29"/>
    <p:sldId id="364" r:id="rId30"/>
    <p:sldId id="363" r:id="rId31"/>
    <p:sldId id="373" r:id="rId32"/>
    <p:sldId id="365" r:id="rId33"/>
    <p:sldId id="366" r:id="rId34"/>
    <p:sldId id="367" r:id="rId35"/>
    <p:sldId id="368" r:id="rId36"/>
    <p:sldId id="360" r:id="rId37"/>
  </p:sldIdLst>
  <p:sldSz cx="13004800" cy="9753600"/>
  <p:notesSz cx="6858000" cy="9144000"/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332" autoAdjust="0"/>
  </p:normalViewPr>
  <p:slideViewPr>
    <p:cSldViewPr>
      <p:cViewPr varScale="1">
        <p:scale>
          <a:sx n="82" d="100"/>
          <a:sy n="82" d="100"/>
        </p:scale>
        <p:origin x="750" y="90"/>
      </p:cViewPr>
      <p:guideLst>
        <p:guide orient="horz" pos="3072"/>
        <p:guide pos="4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191699-F853-4509-8D76-F6A87F6757F5}" type="datetime1">
              <a:rPr lang="de-DE" altLang="en-US"/>
              <a:pPr>
                <a:defRPr/>
              </a:pPr>
              <a:t>26.11.2019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183FDC-6E72-4CD2-9A51-C857C4264715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103100" y="9197280"/>
            <a:ext cx="241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741C73-4CD3-4405-8315-E140EA6FAD3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4557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103100" y="9197280"/>
            <a:ext cx="241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989845-5CB1-48CF-A7E0-DF08F16A7B29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1722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96850"/>
            <a:ext cx="119538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Bioinformatics 3 – WS 19/20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1378480" y="9271000"/>
            <a:ext cx="12446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V 10  – </a:t>
            </a:r>
            <a:fld id="{69DF9E3B-934E-4CC7-980E-FD7FE36B3445}" type="slidenum">
              <a:rPr lang="en-US" altLang="en-US" sz="1800" smtClean="0"/>
              <a:pPr algn="l" eaLnBrk="1" hangingPunct="1">
                <a:defRPr/>
              </a:pPr>
              <a:t>‹Nr.›</a:t>
            </a:fld>
            <a:endParaRPr lang="en-US" altLang="en-US" sz="180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0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reat.stanford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eb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ebp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5111" y="340296"/>
            <a:ext cx="12911112" cy="901700"/>
          </a:xfrm>
        </p:spPr>
        <p:txBody>
          <a:bodyPr/>
          <a:lstStyle/>
          <a:p>
            <a:pPr eaLnBrk="1" hangingPunct="1">
              <a:spcBef>
                <a:spcPts val="5200"/>
              </a:spcBef>
            </a:pPr>
            <a:r>
              <a:rPr lang="en-US" altLang="en-US" dirty="0" smtClean="0"/>
              <a:t>V11 – </a:t>
            </a:r>
            <a:br>
              <a:rPr lang="en-US" altLang="en-US" dirty="0" smtClean="0"/>
            </a:br>
            <a:r>
              <a:rPr lang="en-US" altLang="en-US" dirty="0" smtClean="0"/>
              <a:t>8. Function Annotation and Protein Synthesis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13768" y="1564432"/>
            <a:ext cx="11449272" cy="74168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Tx/>
              <a:buChar char="-"/>
            </a:pPr>
            <a:r>
              <a:rPr lang="en-US" altLang="en-US" sz="3600" dirty="0" smtClean="0"/>
              <a:t>Gene Ontology: annotate function to gene and gene products, e.g. to differentially expressed genes</a:t>
            </a:r>
          </a:p>
          <a:p>
            <a:pPr marL="571500" indent="-571500" eaLnBrk="1" hangingPunct="1">
              <a:buFontTx/>
              <a:buChar char="-"/>
            </a:pPr>
            <a:r>
              <a:rPr lang="en-US" altLang="en-US" sz="3600" dirty="0" smtClean="0"/>
              <a:t>Similarity of GO Terms</a:t>
            </a:r>
          </a:p>
          <a:p>
            <a:pPr marL="571500" indent="-571500" eaLnBrk="1" hangingPunct="1">
              <a:buFontTx/>
              <a:buChar char="-"/>
            </a:pPr>
            <a:r>
              <a:rPr lang="en-US" altLang="en-US" sz="3600" dirty="0" smtClean="0"/>
              <a:t>Translation of Proteins</a:t>
            </a:r>
            <a:endParaRPr lang="en-US" altLang="en-US" sz="3600" dirty="0"/>
          </a:p>
          <a:p>
            <a:pPr marL="0" indent="0" eaLnBrk="1" hangingPunct="1">
              <a:buFontTx/>
              <a:buNone/>
            </a:pPr>
            <a:endParaRPr lang="en-US" altLang="en-US" sz="3600" dirty="0" smtClean="0"/>
          </a:p>
          <a:p>
            <a:pPr marL="0" indent="0" eaLnBrk="1" hangingPunct="1">
              <a:buFontTx/>
              <a:buNone/>
            </a:pPr>
            <a:endParaRPr lang="en-US" altLang="en-US" sz="3600" dirty="0" smtClean="0"/>
          </a:p>
          <a:p>
            <a:pPr marL="0" indent="0" eaLnBrk="1" hangingPunct="1">
              <a:buFontTx/>
              <a:buNone/>
            </a:pPr>
            <a:endParaRPr lang="en-US" altLang="en-US" sz="3600" dirty="0"/>
          </a:p>
          <a:p>
            <a:pPr marL="0" indent="0" eaLnBrk="1" hangingPunct="1">
              <a:buFontTx/>
              <a:buNone/>
            </a:pPr>
            <a:endParaRPr lang="en-US" altLang="en-US" sz="3600" dirty="0" smtClean="0"/>
          </a:p>
          <a:p>
            <a:pPr marL="0" indent="0" eaLnBrk="1" hangingPunct="1">
              <a:buFontTx/>
              <a:buNone/>
            </a:pPr>
            <a:r>
              <a:rPr lang="en-US" altLang="en-US" sz="3600" dirty="0" smtClean="0"/>
              <a:t>Tue, Nov. 26,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Hypergeometric test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8778240" y="8778240"/>
            <a:ext cx="455168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/>
              <a:t>http://great.stanford.edu/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/>
              <a:t>http://www.schule-bw.de/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1707">
              <a:solidFill>
                <a:schemeClr val="bg2"/>
              </a:solidFill>
            </a:endParaRPr>
          </a:p>
        </p:txBody>
      </p:sp>
      <p:pic>
        <p:nvPicPr>
          <p:cNvPr id="22532" name="Bild 8" descr="Hy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93" y="2600961"/>
            <a:ext cx="4443307" cy="137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866987" y="3034453"/>
            <a:ext cx="455168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560"/>
              <a:t>p-value =</a:t>
            </a:r>
          </a:p>
        </p:txBody>
      </p:sp>
      <p:sp>
        <p:nvSpPr>
          <p:cNvPr id="22534" name="Rectangle 3"/>
          <p:cNvSpPr txBox="1">
            <a:spLocks noChangeArrowheads="1"/>
          </p:cNvSpPr>
          <p:nvPr/>
        </p:nvSpPr>
        <p:spPr bwMode="auto">
          <a:xfrm>
            <a:off x="5635414" y="4215272"/>
            <a:ext cx="3684693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991" dirty="0" err="1" smtClean="0"/>
              <a:t>number</a:t>
            </a:r>
            <a:r>
              <a:rPr kumimoji="1" lang="de-DE" altLang="en-US" sz="1991" dirty="0" smtClean="0"/>
              <a:t> </a:t>
            </a:r>
            <a:r>
              <a:rPr kumimoji="1" lang="de-DE" altLang="en-US" sz="1991" dirty="0" err="1"/>
              <a:t>of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possibilities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for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selecting</a:t>
            </a:r>
            <a:r>
              <a:rPr kumimoji="1" lang="de-DE" altLang="en-US" sz="1991" dirty="0"/>
              <a:t>  </a:t>
            </a:r>
            <a:r>
              <a:rPr kumimoji="1" lang="de-DE" altLang="en-US" sz="1991" i="1" dirty="0" smtClean="0"/>
              <a:t>n</a:t>
            </a:r>
            <a:r>
              <a:rPr kumimoji="1" lang="de-DE" altLang="en-US" sz="1991" dirty="0" smtClean="0"/>
              <a:t> </a:t>
            </a:r>
            <a:r>
              <a:rPr kumimoji="1" lang="de-DE" altLang="en-US" sz="1991" dirty="0" err="1"/>
              <a:t>elements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from</a:t>
            </a:r>
            <a:r>
              <a:rPr kumimoji="1" lang="de-DE" altLang="en-US" sz="1991" dirty="0"/>
              <a:t> a </a:t>
            </a:r>
            <a:r>
              <a:rPr kumimoji="1" lang="de-DE" altLang="en-US" sz="1991" dirty="0" err="1"/>
              <a:t>set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of</a:t>
            </a:r>
            <a:r>
              <a:rPr kumimoji="1" lang="de-DE" altLang="en-US" sz="1991" dirty="0"/>
              <a:t>  </a:t>
            </a:r>
            <a:r>
              <a:rPr kumimoji="1" lang="de-DE" altLang="en-US" sz="1991" i="1" dirty="0" smtClean="0"/>
              <a:t>N</a:t>
            </a:r>
            <a:r>
              <a:rPr kumimoji="1" lang="de-DE" altLang="en-US" sz="1991" dirty="0" smtClean="0"/>
              <a:t> </a:t>
            </a:r>
            <a:r>
              <a:rPr kumimoji="1" lang="de-DE" altLang="en-US" sz="1991" dirty="0" err="1"/>
              <a:t>elements</a:t>
            </a:r>
            <a:r>
              <a:rPr kumimoji="1" lang="de-DE" altLang="en-US" sz="1991" dirty="0"/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1138" dirty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991" dirty="0"/>
              <a:t>This </a:t>
            </a:r>
            <a:r>
              <a:rPr kumimoji="1" lang="de-DE" altLang="en-US" sz="1991" dirty="0" err="1"/>
              <a:t>correction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is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applied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if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the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sequence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of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drawing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the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elements</a:t>
            </a:r>
            <a:r>
              <a:rPr kumimoji="1" lang="de-DE" altLang="en-US" sz="1991" dirty="0"/>
              <a:t> </a:t>
            </a:r>
            <a:r>
              <a:rPr kumimoji="1" lang="de-DE" altLang="en-US" sz="1991" dirty="0" err="1"/>
              <a:t>is</a:t>
            </a:r>
            <a:r>
              <a:rPr kumimoji="1" lang="de-DE" altLang="en-US" sz="1991" dirty="0"/>
              <a:t> not </a:t>
            </a:r>
            <a:r>
              <a:rPr kumimoji="1" lang="de-DE" altLang="en-US" sz="1991" dirty="0" err="1"/>
              <a:t>important</a:t>
            </a:r>
            <a:r>
              <a:rPr kumimoji="1" lang="de-DE" altLang="en-US" sz="1991" dirty="0"/>
              <a:t>.</a:t>
            </a:r>
          </a:p>
        </p:txBody>
      </p:sp>
      <p:cxnSp>
        <p:nvCxnSpPr>
          <p:cNvPr id="22535" name="Gerade Verbindung mit Pfeil 13"/>
          <p:cNvCxnSpPr>
            <a:cxnSpLocks noChangeShapeType="1"/>
          </p:cNvCxnSpPr>
          <p:nvPr/>
        </p:nvCxnSpPr>
        <p:spPr bwMode="auto">
          <a:xfrm rot="10800000">
            <a:off x="5635413" y="3684693"/>
            <a:ext cx="650240" cy="54186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Rectangle 3"/>
          <p:cNvSpPr txBox="1">
            <a:spLocks noChangeArrowheads="1"/>
          </p:cNvSpPr>
          <p:nvPr/>
        </p:nvSpPr>
        <p:spPr bwMode="auto">
          <a:xfrm>
            <a:off x="2059093" y="975360"/>
            <a:ext cx="4118187" cy="119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991"/>
              <a:t>Select </a:t>
            </a:r>
            <a:r>
              <a:rPr kumimoji="1" lang="de-DE" altLang="en-US" sz="1991" i="1"/>
              <a:t>i</a:t>
            </a:r>
            <a:r>
              <a:rPr kumimoji="1" lang="de-DE" altLang="en-US" sz="1991"/>
              <a:t> ≥ </a:t>
            </a:r>
            <a:r>
              <a:rPr kumimoji="1" lang="de-DE" altLang="en-US" sz="1991" i="1"/>
              <a:t>k</a:t>
            </a:r>
            <a:r>
              <a:rPr kumimoji="1" lang="de-DE" altLang="en-US" sz="1991" baseline="-25000"/>
              <a:t>π</a:t>
            </a:r>
            <a:r>
              <a:rPr kumimoji="1" lang="de-DE" altLang="en-US" sz="1991"/>
              <a:t> genes with annotation π from the genome.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991"/>
              <a:t>There are </a:t>
            </a:r>
            <a:r>
              <a:rPr kumimoji="1" lang="de-DE" altLang="en-US" sz="1991" i="1"/>
              <a:t>K</a:t>
            </a:r>
            <a:r>
              <a:rPr kumimoji="1" lang="de-DE" altLang="en-US" sz="1991" i="1" baseline="-25000"/>
              <a:t>π</a:t>
            </a:r>
            <a:r>
              <a:rPr kumimoji="1" lang="de-DE" altLang="en-US" sz="1991"/>
              <a:t> such genes.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1707"/>
          </a:p>
        </p:txBody>
      </p:sp>
      <p:cxnSp>
        <p:nvCxnSpPr>
          <p:cNvPr id="22537" name="Gerade Verbindung mit Pfeil 15"/>
          <p:cNvCxnSpPr>
            <a:cxnSpLocks noChangeShapeType="1"/>
          </p:cNvCxnSpPr>
          <p:nvPr/>
        </p:nvCxnSpPr>
        <p:spPr bwMode="auto">
          <a:xfrm rot="16200000" flipH="1">
            <a:off x="4334933" y="2275840"/>
            <a:ext cx="325120" cy="10837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Rectangle 3"/>
          <p:cNvSpPr txBox="1">
            <a:spLocks noChangeArrowheads="1"/>
          </p:cNvSpPr>
          <p:nvPr/>
        </p:nvSpPr>
        <p:spPr bwMode="auto">
          <a:xfrm>
            <a:off x="7100712" y="1189849"/>
            <a:ext cx="4009813" cy="119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991"/>
              <a:t>The other </a:t>
            </a:r>
            <a:r>
              <a:rPr kumimoji="1" lang="de-DE" altLang="en-US" sz="1991" i="1"/>
              <a:t>n – i</a:t>
            </a:r>
            <a:r>
              <a:rPr kumimoji="1" lang="de-DE" altLang="en-US" sz="1991"/>
              <a:t> genes in the test set do NOT have annotation π. There are N – </a:t>
            </a:r>
            <a:r>
              <a:rPr kumimoji="1" lang="de-DE" altLang="en-US" sz="1991" i="1"/>
              <a:t>K</a:t>
            </a:r>
            <a:r>
              <a:rPr kumimoji="1" lang="de-DE" altLang="en-US" sz="1991" i="1" baseline="-25000"/>
              <a:t>π</a:t>
            </a:r>
            <a:r>
              <a:rPr kumimoji="1" lang="de-DE" altLang="en-US" sz="1991"/>
              <a:t> such genes in the genome.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1707"/>
          </a:p>
        </p:txBody>
      </p:sp>
      <p:cxnSp>
        <p:nvCxnSpPr>
          <p:cNvPr id="22539" name="Gerade Verbindung mit Pfeil 18"/>
          <p:cNvCxnSpPr>
            <a:cxnSpLocks noChangeShapeType="1"/>
          </p:cNvCxnSpPr>
          <p:nvPr/>
        </p:nvCxnSpPr>
        <p:spPr bwMode="auto">
          <a:xfrm rot="10800000" flipV="1">
            <a:off x="6610773" y="2817707"/>
            <a:ext cx="975360" cy="2167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Rectangle 3"/>
          <p:cNvSpPr txBox="1">
            <a:spLocks noChangeArrowheads="1"/>
          </p:cNvSpPr>
          <p:nvPr/>
        </p:nvSpPr>
        <p:spPr bwMode="auto">
          <a:xfrm>
            <a:off x="1083734" y="4551680"/>
            <a:ext cx="3684693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991"/>
              <a:t>The sum runs from  </a:t>
            </a:r>
            <a:r>
              <a:rPr kumimoji="1" lang="de-DE" altLang="en-US" sz="1991" i="1"/>
              <a:t>k</a:t>
            </a:r>
            <a:r>
              <a:rPr kumimoji="1" lang="de-DE" altLang="en-US" sz="1991" baseline="-25000"/>
              <a:t>π</a:t>
            </a:r>
            <a:r>
              <a:rPr kumimoji="1" lang="de-DE" altLang="en-US" sz="1991"/>
              <a:t> elements to the maximal possible number of elements.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1138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991"/>
              <a:t>This is either the number of genes with annotation π in the genome (</a:t>
            </a:r>
            <a:r>
              <a:rPr kumimoji="1" lang="de-DE" altLang="en-US" sz="1991" i="1"/>
              <a:t>K</a:t>
            </a:r>
            <a:r>
              <a:rPr kumimoji="1" lang="de-DE" altLang="en-US" sz="1991" i="1" baseline="-25000"/>
              <a:t>π</a:t>
            </a:r>
            <a:r>
              <a:rPr kumimoji="1" lang="de-DE" altLang="en-US" sz="1991"/>
              <a:t>) or the number of genes in the test set </a:t>
            </a:r>
            <a:r>
              <a:rPr kumimoji="1" lang="de-DE" altLang="en-US" sz="1991" i="1"/>
              <a:t>(n).</a:t>
            </a:r>
            <a:endParaRPr kumimoji="1" lang="de-DE" altLang="en-US" sz="1991"/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1707"/>
          </a:p>
        </p:txBody>
      </p:sp>
    </p:spTree>
    <p:extLst>
      <p:ext uri="{BB962C8B-B14F-4D97-AF65-F5344CB8AC3E}">
        <p14:creationId xmlns:p14="http://schemas.microsoft.com/office/powerpoint/2010/main" val="4275516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8755663" y="8778240"/>
            <a:ext cx="3050258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>
                <a:solidFill>
                  <a:schemeClr val="bg2"/>
                </a:solidFill>
                <a:hlinkClick r:id="rId2"/>
              </a:rPr>
              <a:t>http://great.stanford.edu/</a:t>
            </a:r>
            <a:endParaRPr kumimoji="1" lang="de-DE" altLang="en-US" sz="1707">
              <a:solidFill>
                <a:schemeClr val="bg2"/>
              </a:solidFill>
            </a:endParaRPr>
          </a:p>
        </p:txBody>
      </p:sp>
      <p:pic>
        <p:nvPicPr>
          <p:cNvPr id="23556" name="Bild 8" descr="Hy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47" y="898596"/>
            <a:ext cx="4443307" cy="137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650240" y="1300480"/>
            <a:ext cx="455168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560" dirty="0" smtClean="0"/>
              <a:t>p-</a:t>
            </a:r>
            <a:r>
              <a:rPr kumimoji="1" lang="de-DE" altLang="en-US" sz="2560" dirty="0" err="1" smtClean="0"/>
              <a:t>value</a:t>
            </a:r>
            <a:r>
              <a:rPr kumimoji="1" lang="de-DE" altLang="en-US" sz="2560" dirty="0" smtClean="0"/>
              <a:t> </a:t>
            </a:r>
            <a:r>
              <a:rPr kumimoji="1" lang="de-DE" altLang="en-US" sz="2560" dirty="0"/>
              <a:t>=</a:t>
            </a:r>
          </a:p>
        </p:txBody>
      </p:sp>
      <p:pic>
        <p:nvPicPr>
          <p:cNvPr id="23558" name="Bild 7" descr="BinomialAndHyperTes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3" y="2198793"/>
            <a:ext cx="12611931" cy="605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hteck 12"/>
          <p:cNvSpPr>
            <a:spLocks noChangeArrowheads="1"/>
          </p:cNvSpPr>
          <p:nvPr/>
        </p:nvSpPr>
        <p:spPr bwMode="auto">
          <a:xfrm>
            <a:off x="0" y="6098564"/>
            <a:ext cx="6430392" cy="1625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9F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800"/>
          </a:p>
        </p:txBody>
      </p:sp>
      <p:sp>
        <p:nvSpPr>
          <p:cNvPr id="23560" name="Rectangle 3"/>
          <p:cNvSpPr txBox="1">
            <a:spLocks noChangeArrowheads="1"/>
          </p:cNvSpPr>
          <p:nvPr/>
        </p:nvSpPr>
        <p:spPr bwMode="auto">
          <a:xfrm>
            <a:off x="394415" y="6421421"/>
            <a:ext cx="6212200" cy="14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800" dirty="0" err="1"/>
              <a:t>Is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annotation</a:t>
            </a:r>
            <a:r>
              <a:rPr kumimoji="1" lang="de-DE" altLang="en-US" sz="2800" dirty="0"/>
              <a:t> π </a:t>
            </a:r>
            <a:r>
              <a:rPr kumimoji="1" lang="de-DE" altLang="en-US" sz="2800" dirty="0" err="1"/>
              <a:t>significantly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enriched</a:t>
            </a:r>
            <a:r>
              <a:rPr kumimoji="1" lang="de-DE" altLang="en-US" sz="2800" dirty="0"/>
              <a:t> in </a:t>
            </a:r>
            <a:r>
              <a:rPr kumimoji="1" lang="de-DE" altLang="en-US" sz="2800" dirty="0" err="1"/>
              <a:t>the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test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set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of</a:t>
            </a:r>
            <a:r>
              <a:rPr kumimoji="1" lang="de-DE" altLang="en-US" sz="2800" dirty="0"/>
              <a:t> 3 genes?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800" dirty="0"/>
              <a:t>Yes! p = 0.05 </a:t>
            </a:r>
            <a:r>
              <a:rPr kumimoji="1" lang="de-DE" altLang="en-US" sz="2800" dirty="0" err="1"/>
              <a:t>is</a:t>
            </a:r>
            <a:r>
              <a:rPr kumimoji="1" lang="de-DE" altLang="en-US" sz="2800" dirty="0"/>
              <a:t> (just) </a:t>
            </a:r>
            <a:r>
              <a:rPr kumimoji="1" lang="de-DE" altLang="en-US" sz="2800" dirty="0" err="1"/>
              <a:t>significant</a:t>
            </a:r>
            <a:r>
              <a:rPr kumimoji="1" lang="de-DE" alt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1571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Comparing GO terms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67" y="963436"/>
            <a:ext cx="12204382" cy="6385277"/>
          </a:xfrm>
        </p:spPr>
        <p:txBody>
          <a:bodyPr/>
          <a:lstStyle/>
          <a:p>
            <a:pPr marL="317500" indent="0">
              <a:lnSpc>
                <a:spcPts val="37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hierarchical structure of the GO allows to compare proteins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annotated </a:t>
            </a:r>
            <a:r>
              <a:rPr lang="en-US" altLang="en-US" dirty="0">
                <a:ea typeface="ＭＳ Ｐゴシック" panose="020B0600070205080204" pitchFamily="34" charset="-128"/>
              </a:rPr>
              <a:t>to different terms in the ontology, as long as the terms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have </a:t>
            </a:r>
            <a:r>
              <a:rPr lang="en-US" altLang="en-US" dirty="0">
                <a:ea typeface="ＭＳ Ｐゴシック" panose="020B0600070205080204" pitchFamily="34" charset="-128"/>
              </a:rPr>
              <a:t>relationships to each other.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Terms </a:t>
            </a:r>
            <a:r>
              <a:rPr lang="en-US" altLang="en-US" dirty="0">
                <a:ea typeface="ＭＳ Ｐゴシック" panose="020B0600070205080204" pitchFamily="34" charset="-128"/>
              </a:rPr>
              <a:t>located close together in the ontology graph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</a:rPr>
              <a:t>i.e., with a few intermediate terms between them)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tend </a:t>
            </a:r>
            <a:r>
              <a:rPr lang="en-US" altLang="en-US" dirty="0">
                <a:ea typeface="ＭＳ Ｐゴシック" panose="020B0600070205080204" pitchFamily="34" charset="-128"/>
              </a:rPr>
              <a:t>to be </a:t>
            </a:r>
            <a:r>
              <a:rPr lang="en-US" altLang="en-US" b="1" dirty="0">
                <a:ea typeface="ＭＳ Ｐゴシック" panose="020B0600070205080204" pitchFamily="34" charset="-128"/>
              </a:rPr>
              <a:t>semantically more similar </a:t>
            </a:r>
            <a:r>
              <a:rPr lang="en-US" altLang="en-US" dirty="0">
                <a:ea typeface="ＭＳ Ｐゴシック" panose="020B0600070205080204" pitchFamily="34" charset="-128"/>
              </a:rPr>
              <a:t>than those further apart.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One </a:t>
            </a:r>
            <a:r>
              <a:rPr lang="en-US" altLang="en-US" dirty="0">
                <a:ea typeface="ＭＳ Ｐゴシック" panose="020B0600070205080204" pitchFamily="34" charset="-128"/>
              </a:rPr>
              <a:t>could simply count the </a:t>
            </a:r>
            <a:r>
              <a:rPr lang="en-US" altLang="en-US" b="1" dirty="0">
                <a:ea typeface="ＭＳ Ｐゴシック" panose="020B0600070205080204" pitchFamily="34" charset="-128"/>
              </a:rPr>
              <a:t>number of edges </a:t>
            </a:r>
            <a:r>
              <a:rPr lang="en-US" altLang="en-US" dirty="0">
                <a:ea typeface="ＭＳ Ｐゴシック" panose="020B0600070205080204" pitchFamily="34" charset="-128"/>
              </a:rPr>
              <a:t>between 2 nodes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as </a:t>
            </a:r>
            <a:r>
              <a:rPr lang="en-US" altLang="en-US" dirty="0">
                <a:ea typeface="ＭＳ Ｐゴシック" panose="020B0600070205080204" pitchFamily="34" charset="-128"/>
              </a:rPr>
              <a:t>a measure of their similarity.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However, this is problematic because not all regions of the GO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have </a:t>
            </a:r>
            <a:r>
              <a:rPr lang="en-US" altLang="en-US" dirty="0">
                <a:ea typeface="ＭＳ Ｐゴシック" panose="020B0600070205080204" pitchFamily="34" charset="-128"/>
              </a:rPr>
              <a:t>the same </a:t>
            </a:r>
            <a:r>
              <a:rPr lang="en-US" altLang="en-US" b="1" dirty="0">
                <a:ea typeface="ＭＳ Ｐゴシック" panose="020B0600070205080204" pitchFamily="34" charset="-128"/>
              </a:rPr>
              <a:t>term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resolution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de-DE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30392" y="8405192"/>
            <a:ext cx="520192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fr-FR" altLang="en-US" sz="1707" dirty="0"/>
              <a:t>Gaudet​, </a:t>
            </a:r>
            <a:r>
              <a:rPr kumimoji="1" lang="fr-FR" altLang="en-US" sz="1707" dirty="0" err="1"/>
              <a:t>Škunca</a:t>
            </a:r>
            <a:r>
              <a:rPr kumimoji="1" lang="fr-FR" altLang="en-US" sz="1707" dirty="0"/>
              <a:t>​, Hu​, </a:t>
            </a:r>
            <a:r>
              <a:rPr kumimoji="1" lang="fr-FR" altLang="en-US" sz="1707" dirty="0" err="1"/>
              <a:t>Dessimoz</a:t>
            </a:r>
            <a:endParaRPr kumimoji="1" lang="fr-FR" altLang="en-US" sz="1707" dirty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fr-FR" altLang="en-US" sz="1707" dirty="0"/>
              <a:t>Primer on the Gene </a:t>
            </a:r>
            <a:r>
              <a:rPr kumimoji="1" lang="fr-FR" altLang="en-US" sz="1707" dirty="0" err="1"/>
              <a:t>Ontology</a:t>
            </a:r>
            <a:r>
              <a:rPr kumimoji="1" lang="fr-FR" altLang="en-US" sz="1707" dirty="0"/>
              <a:t>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/>
              <a:t>https://arxiv.org/abs/1602.01876</a:t>
            </a:r>
          </a:p>
        </p:txBody>
      </p:sp>
    </p:spTree>
    <p:extLst>
      <p:ext uri="{BB962C8B-B14F-4D97-AF65-F5344CB8AC3E}">
        <p14:creationId xmlns:p14="http://schemas.microsoft.com/office/powerpoint/2010/main" val="75684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2" y="3325135"/>
            <a:ext cx="3666631" cy="10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21" y="3292624"/>
            <a:ext cx="3178951" cy="108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93688" y="866986"/>
            <a:ext cx="12757583" cy="78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/>
              <a:t>The </a:t>
            </a:r>
            <a:r>
              <a:rPr lang="de-DE" altLang="en-US" sz="2800" b="1" dirty="0" err="1"/>
              <a:t>likelihood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a </a:t>
            </a:r>
            <a:r>
              <a:rPr lang="de-DE" altLang="en-US" sz="2800" dirty="0" err="1"/>
              <a:t>node</a:t>
            </a:r>
            <a:r>
              <a:rPr lang="de-DE" altLang="en-US" sz="2800" dirty="0"/>
              <a:t> </a:t>
            </a:r>
            <a:r>
              <a:rPr lang="de-DE" altLang="en-US" sz="2800" i="1" dirty="0"/>
              <a:t>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can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defined</a:t>
            </a:r>
            <a:r>
              <a:rPr lang="de-DE" altLang="en-US" sz="2800" dirty="0"/>
              <a:t> in 2 </a:t>
            </a:r>
            <a:r>
              <a:rPr lang="de-DE" altLang="en-US" sz="2800" dirty="0" err="1"/>
              <a:t>ways</a:t>
            </a:r>
            <a:r>
              <a:rPr lang="de-DE" altLang="en-US" sz="2800" dirty="0"/>
              <a:t>: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 err="1"/>
              <a:t>How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many</a:t>
            </a:r>
            <a:r>
              <a:rPr lang="de-DE" altLang="en-US" sz="2800" dirty="0"/>
              <a:t> genes </a:t>
            </a:r>
            <a:r>
              <a:rPr lang="de-DE" altLang="en-US" sz="2800" dirty="0" err="1"/>
              <a:t>have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annotation</a:t>
            </a:r>
            <a:r>
              <a:rPr lang="de-DE" altLang="en-US" sz="2800" dirty="0"/>
              <a:t> </a:t>
            </a:r>
            <a:r>
              <a:rPr lang="de-DE" altLang="en-US" sz="2800" i="1" dirty="0" smtClean="0"/>
              <a:t>t</a:t>
            </a:r>
            <a:r>
              <a:rPr lang="de-DE" altLang="en-US" sz="2800" i="1" dirty="0"/>
              <a:t> </a:t>
            </a:r>
            <a:r>
              <a:rPr lang="de-DE" altLang="en-US" sz="2800" i="1" dirty="0" smtClean="0"/>
              <a:t>     </a:t>
            </a:r>
            <a:r>
              <a:rPr lang="de-DE" altLang="en-US" sz="2800" dirty="0" err="1" smtClean="0"/>
              <a:t>Number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GO </a:t>
            </a:r>
            <a:r>
              <a:rPr lang="de-DE" altLang="en-US" sz="2800" dirty="0" err="1"/>
              <a:t>terms</a:t>
            </a:r>
            <a:r>
              <a:rPr lang="de-DE" altLang="en-US" sz="2800" dirty="0"/>
              <a:t> in </a:t>
            </a:r>
            <a:r>
              <a:rPr lang="de-DE" altLang="en-US" sz="2800" dirty="0" err="1"/>
              <a:t>subtree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below</a:t>
            </a:r>
            <a:r>
              <a:rPr lang="de-DE" altLang="en-US" sz="2800" dirty="0"/>
              <a:t> </a:t>
            </a:r>
            <a:r>
              <a:rPr lang="de-DE" altLang="en-US" sz="2800" i="1" dirty="0"/>
              <a:t>t</a:t>
            </a:r>
            <a:endParaRPr lang="de-DE" alt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/>
              <a:t>relative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root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node</a:t>
            </a:r>
            <a:r>
              <a:rPr lang="de-DE" altLang="en-US" sz="2800" dirty="0"/>
              <a:t>?	         		relative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number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GO </a:t>
            </a:r>
            <a:r>
              <a:rPr lang="de-DE" altLang="en-US" sz="2800" dirty="0" err="1"/>
              <a:t>terms</a:t>
            </a:r>
            <a:r>
              <a:rPr lang="de-DE" altLang="en-US" sz="2800" dirty="0"/>
              <a:t> in </a:t>
            </a:r>
            <a:r>
              <a:rPr lang="de-DE" altLang="en-US" sz="2800" dirty="0" err="1"/>
              <a:t>tree</a:t>
            </a:r>
            <a:r>
              <a:rPr lang="de-DE" altLang="en-US" sz="2800" dirty="0"/>
              <a:t>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/>
              <a:t>			.</a:t>
            </a:r>
            <a:endParaRPr kumimoji="1" lang="de-DE" altLang="en-US" sz="28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Information content of GO terms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432874" y="4732784"/>
            <a:ext cx="12029440" cy="39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800" dirty="0" smtClean="0"/>
              <a:t>The </a:t>
            </a:r>
            <a:r>
              <a:rPr kumimoji="1" lang="de-DE" altLang="en-US" sz="2800" dirty="0" err="1"/>
              <a:t>likelihood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takes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values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between</a:t>
            </a:r>
            <a:r>
              <a:rPr kumimoji="1" lang="de-DE" altLang="en-US" sz="2800" dirty="0"/>
              <a:t> 0 </a:t>
            </a:r>
            <a:r>
              <a:rPr kumimoji="1" lang="de-DE" altLang="en-US" sz="2800" dirty="0" err="1"/>
              <a:t>and</a:t>
            </a:r>
            <a:r>
              <a:rPr kumimoji="1" lang="de-DE" altLang="en-US" sz="2800" dirty="0"/>
              <a:t> 1 </a:t>
            </a:r>
            <a:r>
              <a:rPr kumimoji="1" lang="de-DE" altLang="en-US" sz="2800" dirty="0" err="1"/>
              <a:t>and</a:t>
            </a:r>
            <a:r>
              <a:rPr kumimoji="1" lang="de-DE" altLang="en-US" sz="2800" dirty="0"/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800" dirty="0" err="1"/>
              <a:t>increases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monotonic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from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the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leaf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nodes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to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the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root</a:t>
            </a:r>
            <a:r>
              <a:rPr kumimoji="1" lang="de-DE" altLang="en-US" sz="2800" dirty="0"/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800" dirty="0" err="1"/>
              <a:t>Define</a:t>
            </a:r>
            <a:r>
              <a:rPr kumimoji="1" lang="de-DE" altLang="en-US" sz="2800" dirty="0"/>
              <a:t> </a:t>
            </a:r>
            <a:r>
              <a:rPr kumimoji="1" lang="de-DE" altLang="en-US" sz="2800" b="1" dirty="0" err="1"/>
              <a:t>information</a:t>
            </a:r>
            <a:r>
              <a:rPr kumimoji="1" lang="de-DE" altLang="en-US" sz="2800" b="1" dirty="0"/>
              <a:t> </a:t>
            </a:r>
            <a:r>
              <a:rPr kumimoji="1" lang="de-DE" altLang="en-US" sz="2800" b="1" dirty="0" err="1"/>
              <a:t>content</a:t>
            </a:r>
            <a:r>
              <a:rPr kumimoji="1" lang="de-DE" altLang="en-US" sz="2800" b="1" dirty="0"/>
              <a:t> </a:t>
            </a:r>
            <a:r>
              <a:rPr kumimoji="1" lang="de-DE" altLang="en-US" sz="2800" dirty="0" err="1"/>
              <a:t>of</a:t>
            </a:r>
            <a:r>
              <a:rPr kumimoji="1" lang="de-DE" altLang="en-US" sz="2800" dirty="0"/>
              <a:t> a </a:t>
            </a:r>
            <a:r>
              <a:rPr kumimoji="1" lang="de-DE" altLang="en-US" sz="2800" dirty="0" err="1"/>
              <a:t>node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from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its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likelihood</a:t>
            </a:r>
            <a:r>
              <a:rPr kumimoji="1" lang="de-DE" altLang="en-US" sz="2800" dirty="0"/>
              <a:t>: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800" dirty="0" smtClean="0"/>
              <a:t>A </a:t>
            </a:r>
            <a:r>
              <a:rPr kumimoji="1" lang="de-DE" altLang="en-US" sz="2800" dirty="0"/>
              <a:t>rare </a:t>
            </a:r>
            <a:r>
              <a:rPr kumimoji="1" lang="de-DE" altLang="en-US" sz="2800" dirty="0" err="1"/>
              <a:t>node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has</a:t>
            </a:r>
            <a:r>
              <a:rPr kumimoji="1" lang="de-DE" altLang="en-US" sz="2800" dirty="0"/>
              <a:t> high </a:t>
            </a:r>
            <a:r>
              <a:rPr kumimoji="1" lang="de-DE" altLang="en-US" sz="2800" dirty="0" err="1"/>
              <a:t>information</a:t>
            </a:r>
            <a:r>
              <a:rPr kumimoji="1" lang="de-DE" altLang="en-US" sz="2800" dirty="0"/>
              <a:t> </a:t>
            </a:r>
            <a:r>
              <a:rPr kumimoji="1" lang="de-DE" altLang="en-US" sz="2800" dirty="0" err="1"/>
              <a:t>content</a:t>
            </a:r>
            <a:r>
              <a:rPr kumimoji="1" lang="de-DE" altLang="en-US" sz="2800" dirty="0"/>
              <a:t>.</a:t>
            </a:r>
          </a:p>
        </p:txBody>
      </p:sp>
      <p:pic>
        <p:nvPicPr>
          <p:cNvPr id="24583" name="Bild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52" y="7023858"/>
            <a:ext cx="3210499" cy="73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3"/>
          <p:cNvSpPr txBox="1">
            <a:spLocks noChangeArrowheads="1"/>
          </p:cNvSpPr>
          <p:nvPr/>
        </p:nvSpPr>
        <p:spPr bwMode="auto">
          <a:xfrm>
            <a:off x="7586133" y="8561493"/>
            <a:ext cx="520192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/>
              <a:t>PhD Dissertation Andreas Schlicker (UdS, 2010)</a:t>
            </a:r>
          </a:p>
        </p:txBody>
      </p:sp>
    </p:spTree>
    <p:extLst>
      <p:ext uri="{BB962C8B-B14F-4D97-AF65-F5344CB8AC3E}">
        <p14:creationId xmlns:p14="http://schemas.microsoft.com/office/powerpoint/2010/main" val="264730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47" y="1254211"/>
            <a:ext cx="9305083" cy="729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Common ancestors of GO terms</a:t>
            </a:r>
          </a:p>
        </p:txBody>
      </p:sp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153529" y="4510256"/>
            <a:ext cx="4608125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/>
              <a:t>The </a:t>
            </a:r>
            <a:r>
              <a:rPr lang="de-DE" altLang="en-US" sz="2800" b="1" dirty="0" err="1"/>
              <a:t>most</a:t>
            </a:r>
            <a:r>
              <a:rPr lang="de-DE" altLang="en-US" sz="2800" b="1" dirty="0"/>
              <a:t> informative </a:t>
            </a:r>
            <a:r>
              <a:rPr lang="de-DE" altLang="en-US" sz="2800" b="1" dirty="0" err="1"/>
              <a:t>common</a:t>
            </a:r>
            <a:r>
              <a:rPr lang="de-DE" altLang="en-US" sz="2800" b="1" dirty="0"/>
              <a:t> </a:t>
            </a:r>
            <a:r>
              <a:rPr lang="de-DE" altLang="en-US" sz="2800" b="1" dirty="0" err="1"/>
              <a:t>ancestor</a:t>
            </a:r>
            <a:r>
              <a:rPr lang="de-DE" altLang="en-US" sz="2800" b="1" dirty="0"/>
              <a:t> </a:t>
            </a:r>
            <a:r>
              <a:rPr lang="de-DE" altLang="en-US" sz="2800" dirty="0"/>
              <a:t>(MICA)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terms</a:t>
            </a:r>
            <a:r>
              <a:rPr lang="de-DE" altLang="en-US" sz="2800" dirty="0"/>
              <a:t> </a:t>
            </a:r>
            <a:r>
              <a:rPr lang="de-DE" altLang="en-US" sz="2800" i="1" dirty="0"/>
              <a:t>t</a:t>
            </a:r>
            <a:r>
              <a:rPr lang="de-DE" altLang="en-US" sz="2800" i="1" baseline="-25000" dirty="0"/>
              <a:t>1</a:t>
            </a:r>
            <a:r>
              <a:rPr lang="de-DE" altLang="en-US" sz="2800" dirty="0"/>
              <a:t> und </a:t>
            </a:r>
            <a:r>
              <a:rPr lang="de-DE" altLang="en-US" sz="2800" i="1" dirty="0"/>
              <a:t>t</a:t>
            </a:r>
            <a:r>
              <a:rPr lang="de-DE" altLang="en-US" sz="2800" i="1" baseline="-25000" dirty="0"/>
              <a:t>2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their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common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ancestor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with</a:t>
            </a:r>
            <a:r>
              <a:rPr lang="de-DE" altLang="en-US" sz="2800" dirty="0"/>
              <a:t> </a:t>
            </a:r>
            <a:r>
              <a:rPr lang="de-DE" altLang="en-US" sz="2800" dirty="0" err="1"/>
              <a:t>highest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information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content</a:t>
            </a:r>
            <a:r>
              <a:rPr lang="de-DE" altLang="en-US" sz="2800" dirty="0"/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 err="1"/>
              <a:t>Typically</a:t>
            </a:r>
            <a:r>
              <a:rPr lang="de-DE" altLang="en-US" sz="2800" dirty="0"/>
              <a:t>, </a:t>
            </a:r>
            <a:r>
              <a:rPr lang="de-DE" altLang="en-US" sz="2800" dirty="0" err="1"/>
              <a:t>this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closest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common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ancestor</a:t>
            </a:r>
            <a:r>
              <a:rPr lang="de-DE" altLang="en-US" sz="2800" dirty="0"/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 dirty="0"/>
          </a:p>
        </p:txBody>
      </p:sp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153529" y="986649"/>
            <a:ext cx="5120640" cy="18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b="1" dirty="0"/>
              <a:t>Common </a:t>
            </a:r>
            <a:r>
              <a:rPr lang="de-DE" altLang="en-US" sz="2800" b="1" dirty="0" err="1"/>
              <a:t>ancestors</a:t>
            </a:r>
            <a:r>
              <a:rPr lang="de-DE" altLang="en-US" sz="2800" b="1" dirty="0"/>
              <a:t> </a:t>
            </a:r>
            <a:r>
              <a:rPr lang="de-DE" altLang="en-US" sz="2800" dirty="0" err="1" smtClean="0"/>
              <a:t>of</a:t>
            </a:r>
            <a:r>
              <a:rPr lang="de-DE" altLang="en-US" sz="2800" dirty="0" smtClean="0"/>
              <a:t> </a:t>
            </a:r>
            <a:endParaRPr lang="de-DE" alt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 err="1"/>
              <a:t>two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nodes</a:t>
            </a:r>
            <a:r>
              <a:rPr lang="de-DE" altLang="en-US" sz="2800" dirty="0"/>
              <a:t> </a:t>
            </a:r>
            <a:r>
              <a:rPr lang="de-DE" altLang="en-US" sz="2800" i="1" dirty="0"/>
              <a:t>t</a:t>
            </a:r>
            <a:r>
              <a:rPr lang="de-DE" altLang="en-US" sz="2800" i="1" baseline="-25000" dirty="0"/>
              <a:t>1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i="1" dirty="0"/>
              <a:t>t</a:t>
            </a:r>
            <a:r>
              <a:rPr lang="de-DE" altLang="en-US" sz="2800" i="1" baseline="-25000" dirty="0"/>
              <a:t>2</a:t>
            </a:r>
            <a:r>
              <a:rPr lang="de-DE" altLang="en-US" sz="2800" dirty="0"/>
              <a:t> 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/>
              <a:t>all </a:t>
            </a:r>
            <a:r>
              <a:rPr lang="de-DE" altLang="en-US" sz="2800" dirty="0" err="1"/>
              <a:t>nodes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that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located</a:t>
            </a:r>
            <a:r>
              <a:rPr lang="de-DE" altLang="en-US" sz="2800" dirty="0"/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/>
              <a:t>on a </a:t>
            </a:r>
            <a:r>
              <a:rPr lang="de-DE" altLang="en-US" sz="2800" dirty="0" err="1"/>
              <a:t>path</a:t>
            </a:r>
            <a:r>
              <a:rPr lang="de-DE" altLang="en-US" sz="2800" dirty="0"/>
              <a:t> </a:t>
            </a:r>
            <a:r>
              <a:rPr lang="de-DE" altLang="en-US" sz="2800" dirty="0" err="1"/>
              <a:t>from</a:t>
            </a:r>
            <a:r>
              <a:rPr lang="de-DE" altLang="en-US" sz="2800" dirty="0"/>
              <a:t>  </a:t>
            </a:r>
            <a:r>
              <a:rPr lang="de-DE" altLang="en-US" sz="2800" i="1" dirty="0"/>
              <a:t>t</a:t>
            </a:r>
            <a:r>
              <a:rPr lang="de-DE" altLang="en-US" sz="2800" i="1" baseline="-25000" dirty="0"/>
              <a:t>1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root</a:t>
            </a:r>
            <a:r>
              <a:rPr lang="de-DE" altLang="en-US" sz="2800" dirty="0"/>
              <a:t> AND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800" dirty="0"/>
              <a:t>on a </a:t>
            </a:r>
            <a:r>
              <a:rPr lang="de-DE" altLang="en-US" sz="2800" dirty="0" err="1"/>
              <a:t>path</a:t>
            </a:r>
            <a:r>
              <a:rPr lang="de-DE" altLang="en-US" sz="2800" dirty="0"/>
              <a:t> </a:t>
            </a:r>
            <a:r>
              <a:rPr lang="de-DE" altLang="en-US" sz="2800" dirty="0" err="1"/>
              <a:t>from</a:t>
            </a:r>
            <a:r>
              <a:rPr lang="de-DE" altLang="en-US" sz="2800" dirty="0"/>
              <a:t> </a:t>
            </a:r>
            <a:r>
              <a:rPr lang="de-DE" altLang="en-US" sz="2800" i="1" dirty="0"/>
              <a:t>t</a:t>
            </a:r>
            <a:r>
              <a:rPr lang="de-DE" altLang="en-US" sz="2800" i="1" baseline="-25000" dirty="0"/>
              <a:t>2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root</a:t>
            </a:r>
            <a:r>
              <a:rPr lang="de-DE" altLang="en-US" sz="2800" dirty="0"/>
              <a:t>.</a:t>
            </a:r>
            <a:endParaRPr kumimoji="1" lang="de-DE" altLang="en-US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46347" y="8583405"/>
            <a:ext cx="348188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 err="1"/>
              <a:t>PhD</a:t>
            </a:r>
            <a:r>
              <a:rPr kumimoji="1" lang="de-DE" altLang="en-US" sz="1707" dirty="0"/>
              <a:t> Dissertation </a:t>
            </a:r>
            <a:endParaRPr kumimoji="1" lang="de-DE" altLang="en-US" sz="1707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 smtClean="0"/>
              <a:t>Andreas </a:t>
            </a:r>
            <a:r>
              <a:rPr kumimoji="1" lang="de-DE" altLang="en-US" sz="1707" dirty="0" err="1"/>
              <a:t>Schlicker</a:t>
            </a:r>
            <a:r>
              <a:rPr kumimoji="1" lang="de-DE" altLang="en-US" sz="1707" dirty="0"/>
              <a:t> (</a:t>
            </a:r>
            <a:r>
              <a:rPr kumimoji="1" lang="de-DE" altLang="en-US" sz="1707" dirty="0" err="1"/>
              <a:t>UdS</a:t>
            </a:r>
            <a:r>
              <a:rPr kumimoji="1" lang="de-DE" altLang="en-US" sz="1707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370736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Measure functional similarity of GO terms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541867" y="882756"/>
            <a:ext cx="12207805" cy="73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556"/>
              </a:lnSpc>
              <a:buNone/>
            </a:pPr>
            <a:r>
              <a:rPr lang="de-DE" altLang="en-US" sz="2560" dirty="0"/>
              <a:t>Lin </a:t>
            </a:r>
            <a:r>
              <a:rPr lang="de-DE" altLang="en-US" sz="2560" i="1" dirty="0"/>
              <a:t>et al. </a:t>
            </a:r>
            <a:r>
              <a:rPr lang="de-DE" altLang="en-US" sz="2560" dirty="0" err="1"/>
              <a:t>defined</a:t>
            </a:r>
            <a:r>
              <a:rPr lang="de-DE" altLang="en-US" sz="2560" dirty="0"/>
              <a:t> </a:t>
            </a:r>
            <a:r>
              <a:rPr lang="de-DE" altLang="en-US" sz="2560" dirty="0" err="1"/>
              <a:t>the</a:t>
            </a:r>
            <a:r>
              <a:rPr lang="de-DE" altLang="en-US" sz="2560" dirty="0"/>
              <a:t> </a:t>
            </a:r>
            <a:r>
              <a:rPr lang="de-DE" altLang="en-US" sz="2560" b="1" dirty="0" err="1"/>
              <a:t>similarity</a:t>
            </a:r>
            <a:r>
              <a:rPr lang="de-DE" altLang="en-US" sz="2560" dirty="0"/>
              <a:t> </a:t>
            </a:r>
            <a:r>
              <a:rPr lang="de-DE" altLang="en-US" sz="2560" dirty="0" err="1"/>
              <a:t>of</a:t>
            </a:r>
            <a:r>
              <a:rPr lang="de-DE" altLang="en-US" sz="2560" dirty="0"/>
              <a:t> </a:t>
            </a:r>
            <a:r>
              <a:rPr lang="de-DE" altLang="en-US" sz="2560" dirty="0" err="1"/>
              <a:t>two</a:t>
            </a:r>
            <a:r>
              <a:rPr lang="de-DE" altLang="en-US" sz="2560" dirty="0"/>
              <a:t> GO </a:t>
            </a:r>
            <a:r>
              <a:rPr lang="de-DE" altLang="en-US" sz="2560" dirty="0" err="1"/>
              <a:t>terms</a:t>
            </a:r>
            <a:r>
              <a:rPr lang="de-DE" altLang="en-US" sz="2560" dirty="0"/>
              <a:t> </a:t>
            </a:r>
            <a:r>
              <a:rPr lang="de-DE" altLang="en-US" sz="2560" i="1" dirty="0"/>
              <a:t>t</a:t>
            </a:r>
            <a:r>
              <a:rPr lang="de-DE" altLang="en-US" sz="2560" i="1" baseline="-25000" dirty="0"/>
              <a:t>1</a:t>
            </a:r>
            <a:r>
              <a:rPr lang="de-DE" altLang="en-US" sz="2560" dirty="0"/>
              <a:t> und </a:t>
            </a:r>
            <a:r>
              <a:rPr lang="de-DE" altLang="en-US" sz="2560" i="1" dirty="0"/>
              <a:t>t</a:t>
            </a:r>
            <a:r>
              <a:rPr lang="de-DE" altLang="en-US" sz="2560" i="1" baseline="-25000" dirty="0"/>
              <a:t>2</a:t>
            </a:r>
          </a:p>
          <a:p>
            <a:pPr>
              <a:lnSpc>
                <a:spcPts val="3556"/>
              </a:lnSpc>
              <a:buNone/>
            </a:pPr>
            <a:r>
              <a:rPr lang="de-DE" altLang="en-US" sz="2560" dirty="0" err="1"/>
              <a:t>based</a:t>
            </a:r>
            <a:r>
              <a:rPr lang="de-DE" altLang="en-US" sz="2560" dirty="0"/>
              <a:t> on </a:t>
            </a:r>
            <a:r>
              <a:rPr lang="de-DE" altLang="en-US" sz="2560" dirty="0" err="1"/>
              <a:t>the</a:t>
            </a:r>
            <a:r>
              <a:rPr lang="de-DE" altLang="en-US" sz="2560" dirty="0"/>
              <a:t> </a:t>
            </a:r>
            <a:r>
              <a:rPr lang="de-DE" altLang="en-US" sz="2560" dirty="0" err="1"/>
              <a:t>information</a:t>
            </a:r>
            <a:r>
              <a:rPr lang="de-DE" altLang="en-US" sz="2560" dirty="0"/>
              <a:t> </a:t>
            </a:r>
            <a:r>
              <a:rPr lang="de-DE" altLang="en-US" sz="2560" dirty="0" err="1"/>
              <a:t>content</a:t>
            </a:r>
            <a:r>
              <a:rPr lang="de-DE" altLang="en-US" sz="2560" dirty="0"/>
              <a:t> </a:t>
            </a:r>
            <a:r>
              <a:rPr lang="de-DE" altLang="en-US" sz="2560" dirty="0" err="1"/>
              <a:t>of</a:t>
            </a:r>
            <a:r>
              <a:rPr lang="de-DE" altLang="en-US" sz="2560" dirty="0"/>
              <a:t> </a:t>
            </a:r>
            <a:r>
              <a:rPr lang="de-DE" altLang="en-US" sz="2560" dirty="0" err="1"/>
              <a:t>the</a:t>
            </a:r>
            <a:r>
              <a:rPr lang="de-DE" altLang="en-US" sz="2560" dirty="0"/>
              <a:t> </a:t>
            </a:r>
            <a:r>
              <a:rPr lang="de-DE" altLang="en-US" sz="2560" dirty="0" err="1"/>
              <a:t>most</a:t>
            </a:r>
            <a:r>
              <a:rPr lang="de-DE" altLang="en-US" sz="2560" dirty="0"/>
              <a:t> informative </a:t>
            </a:r>
            <a:r>
              <a:rPr lang="de-DE" altLang="en-US" sz="2560" dirty="0" err="1"/>
              <a:t>common</a:t>
            </a:r>
            <a:r>
              <a:rPr lang="de-DE" altLang="en-US" sz="2560" dirty="0"/>
              <a:t> </a:t>
            </a:r>
            <a:r>
              <a:rPr lang="de-DE" altLang="en-US" sz="2560" dirty="0" err="1"/>
              <a:t>ancestor</a:t>
            </a:r>
            <a:r>
              <a:rPr lang="de-DE" altLang="en-US" sz="2560" dirty="0"/>
              <a:t> (MICA)</a:t>
            </a:r>
            <a:endParaRPr lang="de-DE" altLang="en-US" sz="2560" i="1" baseline="-25000" dirty="0"/>
          </a:p>
          <a:p>
            <a:pPr>
              <a:lnSpc>
                <a:spcPts val="3556"/>
              </a:lnSpc>
              <a:buNone/>
            </a:pPr>
            <a:endParaRPr lang="de-DE" altLang="en-US" sz="2560" i="1" baseline="-25000" dirty="0"/>
          </a:p>
          <a:p>
            <a:pPr>
              <a:lnSpc>
                <a:spcPts val="3556"/>
              </a:lnSpc>
              <a:buNone/>
            </a:pPr>
            <a:endParaRPr lang="de-DE" altLang="en-US" sz="2560" i="1" baseline="-25000" dirty="0"/>
          </a:p>
          <a:p>
            <a:pPr>
              <a:lnSpc>
                <a:spcPts val="3556"/>
              </a:lnSpc>
              <a:buNone/>
            </a:pPr>
            <a:endParaRPr lang="de-DE" altLang="en-US" sz="2560" i="1" baseline="-25000" dirty="0"/>
          </a:p>
          <a:p>
            <a:pPr>
              <a:lnSpc>
                <a:spcPts val="3556"/>
              </a:lnSpc>
              <a:buNone/>
            </a:pPr>
            <a:r>
              <a:rPr lang="de-DE" sz="2560" dirty="0" err="1" smtClean="0"/>
              <a:t>If</a:t>
            </a:r>
            <a:r>
              <a:rPr lang="de-DE" sz="2560" dirty="0" smtClean="0"/>
              <a:t> MICAs </a:t>
            </a:r>
            <a:r>
              <a:rPr lang="de-DE" sz="2560" dirty="0" err="1" smtClean="0"/>
              <a:t>are</a:t>
            </a:r>
            <a:r>
              <a:rPr lang="de-DE" sz="2560" dirty="0" smtClean="0"/>
              <a:t> </a:t>
            </a:r>
            <a:r>
              <a:rPr lang="en-US" sz="2560" dirty="0"/>
              <a:t>close to </a:t>
            </a:r>
            <a:r>
              <a:rPr lang="en-US" sz="2560" dirty="0" smtClean="0"/>
              <a:t>the two </a:t>
            </a:r>
            <a:r>
              <a:rPr lang="en-US" sz="2560" dirty="0"/>
              <a:t>GO </a:t>
            </a:r>
            <a:r>
              <a:rPr lang="en-US" sz="2560" dirty="0" smtClean="0"/>
              <a:t>terms, they </a:t>
            </a:r>
            <a:r>
              <a:rPr lang="en-US" sz="2560" dirty="0"/>
              <a:t>receive a </a:t>
            </a:r>
            <a:r>
              <a:rPr lang="en-US" sz="2560" dirty="0" smtClean="0"/>
              <a:t>high similarity score.</a:t>
            </a:r>
            <a:endParaRPr lang="de-DE" altLang="en-US" sz="2560" i="1" baseline="-25000" dirty="0"/>
          </a:p>
          <a:p>
            <a:pPr>
              <a:lnSpc>
                <a:spcPts val="3556"/>
              </a:lnSpc>
              <a:buNone/>
            </a:pPr>
            <a:endParaRPr lang="de-DE" altLang="en-US" sz="2560" i="1" baseline="-25000" dirty="0"/>
          </a:p>
          <a:p>
            <a:pPr>
              <a:lnSpc>
                <a:spcPts val="3556"/>
              </a:lnSpc>
              <a:buNone/>
            </a:pPr>
            <a:r>
              <a:rPr lang="de-DE" altLang="en-US" sz="2560" dirty="0" err="1"/>
              <a:t>Schlicker</a:t>
            </a:r>
            <a:r>
              <a:rPr lang="de-DE" altLang="en-US" sz="2560" dirty="0"/>
              <a:t> </a:t>
            </a:r>
            <a:r>
              <a:rPr lang="de-DE" altLang="en-US" sz="2560" i="1" dirty="0"/>
              <a:t>et al</a:t>
            </a:r>
            <a:r>
              <a:rPr lang="de-DE" altLang="en-US" sz="2560" dirty="0"/>
              <a:t>. </a:t>
            </a:r>
            <a:r>
              <a:rPr lang="de-DE" altLang="en-US" sz="2560" dirty="0" err="1"/>
              <a:t>defined</a:t>
            </a:r>
            <a:r>
              <a:rPr lang="de-DE" altLang="en-US" sz="2560" dirty="0"/>
              <a:t> </a:t>
            </a:r>
            <a:r>
              <a:rPr lang="de-DE" altLang="en-US" sz="2560" dirty="0" err="1"/>
              <a:t>the</a:t>
            </a:r>
            <a:r>
              <a:rPr lang="de-DE" altLang="en-US" sz="2560" dirty="0"/>
              <a:t> </a:t>
            </a:r>
            <a:r>
              <a:rPr lang="de-DE" altLang="en-US" sz="2560" dirty="0" err="1"/>
              <a:t>following</a:t>
            </a:r>
            <a:r>
              <a:rPr lang="de-DE" altLang="en-US" sz="2560" dirty="0"/>
              <a:t> variant:</a:t>
            </a:r>
          </a:p>
          <a:p>
            <a:pPr>
              <a:lnSpc>
                <a:spcPts val="3556"/>
              </a:lnSpc>
              <a:buNone/>
            </a:pPr>
            <a:endParaRPr lang="de-DE" altLang="en-US" sz="2560" dirty="0"/>
          </a:p>
          <a:p>
            <a:pPr>
              <a:lnSpc>
                <a:spcPts val="3556"/>
              </a:lnSpc>
              <a:buNone/>
            </a:pPr>
            <a:endParaRPr lang="de-DE" altLang="en-US" sz="2560" dirty="0"/>
          </a:p>
          <a:p>
            <a:pPr>
              <a:lnSpc>
                <a:spcPts val="3556"/>
              </a:lnSpc>
              <a:buNone/>
            </a:pPr>
            <a:r>
              <a:rPr lang="en-US" sz="2560" dirty="0"/>
              <a:t>where the term similarity is weighted with the counter-probability of the MICA. </a:t>
            </a:r>
            <a:endParaRPr lang="en-US" sz="2560" dirty="0" smtClean="0"/>
          </a:p>
          <a:p>
            <a:pPr>
              <a:lnSpc>
                <a:spcPts val="3556"/>
              </a:lnSpc>
              <a:buNone/>
            </a:pPr>
            <a:endParaRPr lang="en-US" sz="2560" dirty="0" smtClean="0"/>
          </a:p>
          <a:p>
            <a:pPr>
              <a:lnSpc>
                <a:spcPts val="3556"/>
              </a:lnSpc>
              <a:buNone/>
            </a:pPr>
            <a:r>
              <a:rPr lang="en-US" sz="2560" dirty="0" smtClean="0"/>
              <a:t>By </a:t>
            </a:r>
            <a:r>
              <a:rPr lang="en-US" sz="2560" dirty="0"/>
              <a:t>this, shallow </a:t>
            </a:r>
            <a:r>
              <a:rPr lang="en-US" sz="2560" dirty="0" smtClean="0"/>
              <a:t>annotations (low “depth” in the tree, slide #4) </a:t>
            </a:r>
            <a:r>
              <a:rPr lang="en-US" sz="2560" dirty="0"/>
              <a:t>receive less relevance than MICAs further away from the root. </a:t>
            </a:r>
            <a:endParaRPr lang="de-DE" altLang="en-US" sz="2560" dirty="0"/>
          </a:p>
          <a:p>
            <a:pPr>
              <a:lnSpc>
                <a:spcPts val="3556"/>
              </a:lnSpc>
              <a:buNone/>
            </a:pPr>
            <a:endParaRPr lang="de-DE" altLang="en-US" sz="2560" dirty="0"/>
          </a:p>
          <a:p>
            <a:pPr>
              <a:lnSpc>
                <a:spcPts val="3556"/>
              </a:lnSpc>
              <a:buNone/>
            </a:pPr>
            <a:endParaRPr lang="de-DE" altLang="en-US" sz="2560" dirty="0"/>
          </a:p>
        </p:txBody>
      </p:sp>
      <p:pic>
        <p:nvPicPr>
          <p:cNvPr id="26628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3"/>
          <a:stretch>
            <a:fillRect/>
          </a:stretch>
        </p:blipFill>
        <p:spPr bwMode="auto">
          <a:xfrm>
            <a:off x="2043290" y="2108731"/>
            <a:ext cx="4867769" cy="11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3"/>
          <p:cNvSpPr txBox="1">
            <a:spLocks noChangeArrowheads="1"/>
          </p:cNvSpPr>
          <p:nvPr/>
        </p:nvSpPr>
        <p:spPr bwMode="auto">
          <a:xfrm>
            <a:off x="7586133" y="8533800"/>
            <a:ext cx="520192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 err="1"/>
              <a:t>PhD</a:t>
            </a:r>
            <a:r>
              <a:rPr kumimoji="1" lang="de-DE" altLang="en-US" sz="1707" dirty="0"/>
              <a:t> Dissertation Andreas </a:t>
            </a:r>
            <a:r>
              <a:rPr kumimoji="1" lang="de-DE" altLang="en-US" sz="1707" dirty="0" err="1"/>
              <a:t>Schlicker</a:t>
            </a:r>
            <a:r>
              <a:rPr kumimoji="1" lang="de-DE" altLang="en-US" sz="1707" dirty="0"/>
              <a:t> (</a:t>
            </a:r>
            <a:r>
              <a:rPr kumimoji="1" lang="de-DE" altLang="en-US" sz="1707" dirty="0" err="1"/>
              <a:t>UdS</a:t>
            </a:r>
            <a:r>
              <a:rPr kumimoji="1" lang="de-DE" altLang="en-US" sz="1707" dirty="0"/>
              <a:t>, 2010)</a:t>
            </a:r>
          </a:p>
        </p:txBody>
      </p:sp>
      <p:pic>
        <p:nvPicPr>
          <p:cNvPr id="26633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76" y="4998900"/>
            <a:ext cx="7224889" cy="11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97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Measure functional similarity of two genes</a:t>
            </a:r>
          </a:p>
        </p:txBody>
      </p:sp>
      <p:pic>
        <p:nvPicPr>
          <p:cNvPr id="27651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3" y="6828932"/>
            <a:ext cx="9500729" cy="11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356729" y="780345"/>
            <a:ext cx="12029440" cy="14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de-DE" altLang="en-US" sz="2560"/>
              <a:t>Two genes or two sets of genes </a:t>
            </a:r>
            <a:r>
              <a:rPr lang="de-DE" altLang="en-US" sz="2560" i="1"/>
              <a:t>A</a:t>
            </a:r>
            <a:r>
              <a:rPr lang="de-DE" altLang="en-US" sz="2560"/>
              <a:t> und </a:t>
            </a:r>
            <a:r>
              <a:rPr lang="de-DE" altLang="en-US" sz="2560" i="1"/>
              <a:t>B</a:t>
            </a:r>
            <a:r>
              <a:rPr lang="de-DE" altLang="en-US" sz="2560"/>
              <a:t> typically have more than 1 GO annotation each. </a:t>
            </a:r>
            <a:r>
              <a:rPr lang="de-DE" altLang="en-US" sz="256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de-DE" altLang="en-US" sz="2560">
                <a:cs typeface="Times New Roman" panose="02020603050405020304" pitchFamily="18" charset="0"/>
              </a:rPr>
              <a:t>Consider similarity of all terms </a:t>
            </a:r>
            <a:r>
              <a:rPr lang="de-DE" altLang="en-US" sz="2560" i="1">
                <a:cs typeface="Times New Roman" panose="02020603050405020304" pitchFamily="18" charset="0"/>
              </a:rPr>
              <a:t>i</a:t>
            </a:r>
            <a:r>
              <a:rPr lang="de-DE" altLang="en-US" sz="2560">
                <a:cs typeface="Times New Roman" panose="02020603050405020304" pitchFamily="18" charset="0"/>
              </a:rPr>
              <a:t> and </a:t>
            </a:r>
            <a:r>
              <a:rPr lang="de-DE" altLang="en-US" sz="2560" i="1">
                <a:cs typeface="Times New Roman" panose="02020603050405020304" pitchFamily="18" charset="0"/>
              </a:rPr>
              <a:t>j</a:t>
            </a:r>
            <a:r>
              <a:rPr lang="de-DE" altLang="en-US" sz="2560"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560">
                <a:cs typeface="Times New Roman" panose="02020603050405020304" pitchFamily="18" charset="0"/>
              </a:rPr>
              <a:t>and select the maxima in all rows and columns: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de-DE" altLang="en-US" sz="256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2560">
                <a:cs typeface="Times New Roman" panose="02020603050405020304" pitchFamily="18" charset="0"/>
              </a:rPr>
              <a:t>Compute </a:t>
            </a:r>
            <a:r>
              <a:rPr lang="de-DE" altLang="en-US" sz="2560" i="1">
                <a:cs typeface="Times New Roman" panose="02020603050405020304" pitchFamily="18" charset="0"/>
              </a:rPr>
              <a:t>funsim</a:t>
            </a:r>
            <a:r>
              <a:rPr lang="de-DE" altLang="en-US" sz="2560">
                <a:cs typeface="Times New Roman" panose="02020603050405020304" pitchFamily="18" charset="0"/>
              </a:rPr>
              <a:t>-Score from scores for BP tree and MF tree:</a:t>
            </a:r>
          </a:p>
        </p:txBody>
      </p:sp>
      <p:pic>
        <p:nvPicPr>
          <p:cNvPr id="27653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93" y="1855047"/>
            <a:ext cx="778481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Bild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" y="3480648"/>
            <a:ext cx="5201920" cy="24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Bild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93" y="3589020"/>
            <a:ext cx="7495822" cy="7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Bild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31" y="4889501"/>
            <a:ext cx="7712569" cy="6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Rectangle 3"/>
          <p:cNvSpPr txBox="1">
            <a:spLocks noChangeArrowheads="1"/>
          </p:cNvSpPr>
          <p:nvPr/>
        </p:nvSpPr>
        <p:spPr bwMode="auto">
          <a:xfrm>
            <a:off x="7586133" y="8561493"/>
            <a:ext cx="520192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/>
              <a:t>PhD Dissertation Andreas Schlicker (UdS, 2010)</a:t>
            </a:r>
          </a:p>
        </p:txBody>
      </p:sp>
    </p:spTree>
    <p:extLst>
      <p:ext uri="{BB962C8B-B14F-4D97-AF65-F5344CB8AC3E}">
        <p14:creationId xmlns:p14="http://schemas.microsoft.com/office/powerpoint/2010/main" val="773546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GO is inherently incomplete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882756"/>
            <a:ext cx="11803944" cy="7578442"/>
          </a:xfrm>
        </p:spPr>
        <p:txBody>
          <a:bodyPr/>
          <a:lstStyle/>
          <a:p>
            <a:pPr marL="317500" indent="0">
              <a:lnSpc>
                <a:spcPts val="3700"/>
              </a:lnSpc>
              <a:buNone/>
            </a:pPr>
            <a:r>
              <a:rPr lang="en-US" dirty="0"/>
              <a:t>The Gene Ontology is a representation of the </a:t>
            </a:r>
            <a:r>
              <a:rPr lang="en-US" b="1" dirty="0"/>
              <a:t>current state of knowledge</a:t>
            </a:r>
            <a:r>
              <a:rPr lang="en-US" dirty="0"/>
              <a:t>; </a:t>
            </a:r>
            <a:r>
              <a:rPr lang="en-US" dirty="0" smtClean="0"/>
              <a:t>thus</a:t>
            </a:r>
            <a:r>
              <a:rPr lang="en-US" dirty="0"/>
              <a:t>, it is very </a:t>
            </a:r>
            <a:r>
              <a:rPr lang="en-US" b="1" dirty="0"/>
              <a:t>dynamic</a:t>
            </a:r>
            <a:r>
              <a:rPr lang="en-US" dirty="0"/>
              <a:t>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dirty="0"/>
              <a:t>The ontology itself is constantly being improved to more accurately </a:t>
            </a:r>
            <a:r>
              <a:rPr lang="en-US" dirty="0" smtClean="0"/>
              <a:t>represent </a:t>
            </a:r>
            <a:r>
              <a:rPr lang="en-US" dirty="0"/>
              <a:t>biology across all organisms.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dirty="0"/>
              <a:t>The ontology is augmented as new discoveries are made.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/>
              <a:t>creation of new annotations </a:t>
            </a:r>
            <a:r>
              <a:rPr lang="en-US" dirty="0"/>
              <a:t>occurs at </a:t>
            </a:r>
            <a:r>
              <a:rPr lang="en-US" dirty="0" smtClean="0"/>
              <a:t>a </a:t>
            </a:r>
            <a:r>
              <a:rPr lang="en-US" dirty="0"/>
              <a:t>rapid pace, aiming to keep up with published work.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dirty="0"/>
              <a:t>Despite these efforts, the information contained in the GO database </a:t>
            </a:r>
            <a:r>
              <a:rPr lang="en-US" dirty="0" smtClean="0"/>
              <a:t>is </a:t>
            </a:r>
            <a:r>
              <a:rPr lang="en-US" dirty="0"/>
              <a:t>necessarily </a:t>
            </a:r>
            <a:r>
              <a:rPr lang="en-US" b="1" dirty="0"/>
              <a:t>incomplete</a:t>
            </a:r>
            <a:r>
              <a:rPr lang="en-US" dirty="0"/>
              <a:t>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b="1" dirty="0">
                <a:solidFill>
                  <a:srgbClr val="FF33CC"/>
                </a:solidFill>
              </a:rPr>
              <a:t>Thus, absence of evidence of function does not imply absence of function</a:t>
            </a:r>
            <a:r>
              <a:rPr lang="en-US" dirty="0"/>
              <a:t>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dirty="0"/>
              <a:t>This is referred to as the </a:t>
            </a:r>
            <a:r>
              <a:rPr lang="en-US" b="1" dirty="0"/>
              <a:t>Open World Assumption</a:t>
            </a:r>
            <a:endParaRPr lang="de-DE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80991" y="8621216"/>
            <a:ext cx="5201920" cy="12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fr-FR" altLang="en-US" sz="1707" dirty="0"/>
              <a:t>Gaudet, </a:t>
            </a:r>
            <a:r>
              <a:rPr kumimoji="1" lang="fr-FR" altLang="en-US" sz="1707" dirty="0" err="1"/>
              <a:t>Dessimoz</a:t>
            </a:r>
            <a:r>
              <a:rPr kumimoji="1" lang="fr-FR" altLang="en-US" sz="1707" dirty="0"/>
              <a:t>,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sz="1707" dirty="0"/>
              <a:t>Gene </a:t>
            </a:r>
            <a:r>
              <a:rPr lang="de-DE" sz="1707" dirty="0" err="1"/>
              <a:t>Ontology</a:t>
            </a:r>
            <a:r>
              <a:rPr lang="de-DE" sz="1707" dirty="0"/>
              <a:t>: </a:t>
            </a:r>
            <a:r>
              <a:rPr lang="de-DE" sz="1707" dirty="0" err="1"/>
              <a:t>Pitfalls</a:t>
            </a:r>
            <a:r>
              <a:rPr lang="de-DE" sz="1707" dirty="0"/>
              <a:t>, </a:t>
            </a:r>
            <a:r>
              <a:rPr lang="de-DE" sz="1707" dirty="0" err="1"/>
              <a:t>Biases</a:t>
            </a:r>
            <a:r>
              <a:rPr lang="de-DE" sz="1707" dirty="0"/>
              <a:t>, </a:t>
            </a:r>
            <a:r>
              <a:rPr lang="de-DE" sz="1707" dirty="0" err="1"/>
              <a:t>Remedies</a:t>
            </a:r>
            <a:r>
              <a:rPr kumimoji="1" lang="fr-FR" altLang="en-US" sz="1707" dirty="0"/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/>
              <a:t>https://arxiv.org/abs/1602.01876</a:t>
            </a:r>
          </a:p>
        </p:txBody>
      </p:sp>
    </p:spTree>
    <p:extLst>
      <p:ext uri="{BB962C8B-B14F-4D97-AF65-F5344CB8AC3E}">
        <p14:creationId xmlns:p14="http://schemas.microsoft.com/office/powerpoint/2010/main" val="23500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5" name="Rechteck 4"/>
          <p:cNvSpPr/>
          <p:nvPr/>
        </p:nvSpPr>
        <p:spPr>
          <a:xfrm>
            <a:off x="139597" y="826347"/>
            <a:ext cx="12302663" cy="669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>
              <a:lnSpc>
                <a:spcPts val="3700"/>
              </a:lnSpc>
              <a:buFontTx/>
              <a:buChar char="-"/>
            </a:pPr>
            <a:r>
              <a:rPr lang="en-US" dirty="0"/>
              <a:t>The GO is the </a:t>
            </a:r>
            <a:r>
              <a:rPr lang="en-US" b="1" dirty="0"/>
              <a:t>gold-standard </a:t>
            </a:r>
            <a:r>
              <a:rPr lang="en-US" dirty="0"/>
              <a:t>for </a:t>
            </a:r>
            <a:r>
              <a:rPr lang="en-US" b="1" dirty="0"/>
              <a:t>computational annotation of gene function</a:t>
            </a:r>
            <a:r>
              <a:rPr lang="en-US" dirty="0"/>
              <a:t>.</a:t>
            </a:r>
          </a:p>
          <a:p>
            <a:pPr marL="406394" indent="-406394">
              <a:lnSpc>
                <a:spcPts val="3700"/>
              </a:lnSpc>
              <a:buFontTx/>
              <a:buChar char="-"/>
            </a:pPr>
            <a:endParaRPr lang="en-US" dirty="0"/>
          </a:p>
          <a:p>
            <a:pPr marL="406394" indent="-406394">
              <a:lnSpc>
                <a:spcPts val="3700"/>
              </a:lnSpc>
              <a:buFontTx/>
              <a:buChar char="-"/>
            </a:pPr>
            <a:r>
              <a:rPr lang="en-US" dirty="0"/>
              <a:t>It is continuously updated and refined.</a:t>
            </a:r>
          </a:p>
          <a:p>
            <a:pPr marL="406394" indent="-406394">
              <a:lnSpc>
                <a:spcPts val="3700"/>
              </a:lnSpc>
              <a:buFontTx/>
              <a:buChar char="-"/>
            </a:pPr>
            <a:endParaRPr lang="en-US" dirty="0"/>
          </a:p>
          <a:p>
            <a:pPr marL="406394" indent="-406394">
              <a:lnSpc>
                <a:spcPts val="3700"/>
              </a:lnSpc>
              <a:buFontTx/>
              <a:buChar char="-"/>
            </a:pPr>
            <a:r>
              <a:rPr lang="en-US" b="1" dirty="0"/>
              <a:t>Hypergeometric test </a:t>
            </a:r>
            <a:r>
              <a:rPr lang="en-US" dirty="0"/>
              <a:t>is most often used to compute </a:t>
            </a:r>
            <a:r>
              <a:rPr lang="en-US" b="1" dirty="0"/>
              <a:t>enrichment</a:t>
            </a:r>
            <a:r>
              <a:rPr lang="en-US" dirty="0"/>
              <a:t> of GO terms in gene sets</a:t>
            </a:r>
          </a:p>
          <a:p>
            <a:pPr marL="406394" indent="-406394">
              <a:lnSpc>
                <a:spcPts val="3700"/>
              </a:lnSpc>
              <a:buFontTx/>
              <a:buChar char="-"/>
            </a:pPr>
            <a:endParaRPr lang="en-US" dirty="0"/>
          </a:p>
          <a:p>
            <a:pPr marL="406394" indent="-406394">
              <a:lnSpc>
                <a:spcPts val="3700"/>
              </a:lnSpc>
              <a:buFontTx/>
              <a:buChar char="-"/>
            </a:pPr>
            <a:r>
              <a:rPr lang="en-US" b="1" dirty="0"/>
              <a:t>Semantic similarity </a:t>
            </a:r>
            <a:r>
              <a:rPr lang="en-US" dirty="0"/>
              <a:t>concepts allow measuring the </a:t>
            </a:r>
            <a:r>
              <a:rPr lang="en-US" b="1" dirty="0"/>
              <a:t>functional similarity </a:t>
            </a:r>
            <a:r>
              <a:rPr lang="en-US" dirty="0"/>
              <a:t>of genes. Selecting an optimal definition for semantic similarity of 2 GO terms and for the mixing rule depends on what works best in practice.</a:t>
            </a:r>
          </a:p>
          <a:p>
            <a:pPr marL="406394" indent="-406394">
              <a:lnSpc>
                <a:spcPts val="3700"/>
              </a:lnSpc>
              <a:buFontTx/>
              <a:buChar char="-"/>
            </a:pPr>
            <a:endParaRPr lang="en-US" dirty="0"/>
          </a:p>
          <a:p>
            <a:pPr marL="406394" indent="-406394">
              <a:lnSpc>
                <a:spcPts val="3700"/>
              </a:lnSpc>
              <a:buFontTx/>
              <a:buChar char="-"/>
            </a:pPr>
            <a:r>
              <a:rPr lang="en-US" dirty="0"/>
              <a:t>Functional gene annotation based on GO is affected by a number of </a:t>
            </a:r>
            <a:r>
              <a:rPr lang="en-US" b="1" dirty="0"/>
              <a:t>biases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68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3198475" cy="8382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Rates of mRNA transcription and protein translation</a:t>
            </a:r>
          </a:p>
        </p:txBody>
      </p:sp>
      <p:pic>
        <p:nvPicPr>
          <p:cNvPr id="5123" name="Bild 7" descr="Schwanhaeuser_Fig1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68"/>
          <a:stretch/>
        </p:blipFill>
        <p:spPr bwMode="auto">
          <a:xfrm>
            <a:off x="8518624" y="988367"/>
            <a:ext cx="4212183" cy="85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Bild 8" descr="Schwanhaeuser_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882650"/>
            <a:ext cx="65024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feld 9"/>
          <p:cNvSpPr txBox="1">
            <a:spLocks noChangeArrowheads="1"/>
          </p:cNvSpPr>
          <p:nvPr/>
        </p:nvSpPr>
        <p:spPr bwMode="auto">
          <a:xfrm>
            <a:off x="272964" y="7877075"/>
            <a:ext cx="2766045" cy="11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 dirty="0" err="1"/>
              <a:t>Schwanhäuser</a:t>
            </a:r>
            <a:r>
              <a:rPr lang="de-DE" altLang="en-US" sz="2000" dirty="0"/>
              <a:t> et al. Nature 473, 337 (2011)</a:t>
            </a:r>
          </a:p>
        </p:txBody>
      </p:sp>
      <p:sp>
        <p:nvSpPr>
          <p:cNvPr id="5126" name="Textfeld 10"/>
          <p:cNvSpPr txBox="1">
            <a:spLocks noChangeArrowheads="1"/>
          </p:cNvSpPr>
          <p:nvPr/>
        </p:nvSpPr>
        <p:spPr bwMode="auto">
          <a:xfrm>
            <a:off x="5422280" y="6821016"/>
            <a:ext cx="3591099" cy="25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 dirty="0" err="1"/>
              <a:t>Q</a:t>
            </a:r>
            <a:r>
              <a:rPr lang="de-DE" altLang="en-US" sz="2000" dirty="0" err="1" smtClean="0"/>
              <a:t>uantification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of</a:t>
            </a:r>
            <a:r>
              <a:rPr lang="de-DE" altLang="en-US" sz="2000" dirty="0"/>
              <a:t> </a:t>
            </a:r>
            <a:r>
              <a:rPr lang="de-DE" altLang="en-US" sz="2000" dirty="0" err="1" smtClean="0"/>
              <a:t>protein</a:t>
            </a:r>
            <a:r>
              <a:rPr lang="de-DE" altLang="en-US" sz="2000" dirty="0" smtClean="0"/>
              <a:t> </a:t>
            </a:r>
            <a:r>
              <a:rPr lang="de-DE" altLang="en-US" sz="2000" dirty="0" err="1"/>
              <a:t>turnover</a:t>
            </a:r>
            <a:r>
              <a:rPr lang="de-DE" altLang="en-US" sz="2000" dirty="0"/>
              <a:t> </a:t>
            </a:r>
            <a:r>
              <a:rPr lang="de-DE" altLang="en-US" sz="2000" dirty="0" err="1"/>
              <a:t>and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levels</a:t>
            </a:r>
            <a:r>
              <a:rPr lang="de-DE" altLang="en-US" sz="2000" dirty="0"/>
              <a:t>. Mouse </a:t>
            </a:r>
            <a:r>
              <a:rPr lang="de-DE" altLang="en-US" sz="2000" dirty="0" err="1"/>
              <a:t>fibroblasts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were</a:t>
            </a:r>
            <a:r>
              <a:rPr lang="de-DE" altLang="en-US" sz="2000" dirty="0"/>
              <a:t> pulse-</a:t>
            </a:r>
            <a:r>
              <a:rPr lang="de-DE" altLang="en-US" sz="2000" dirty="0" err="1"/>
              <a:t>labelled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with</a:t>
            </a:r>
            <a:r>
              <a:rPr lang="de-DE" altLang="en-US" sz="2000" dirty="0"/>
              <a:t> heavy </a:t>
            </a:r>
            <a:r>
              <a:rPr lang="de-DE" altLang="en-US" sz="2000" dirty="0" err="1"/>
              <a:t>amino</a:t>
            </a:r>
            <a:r>
              <a:rPr lang="de-DE" altLang="en-US" sz="2000" dirty="0"/>
              <a:t> </a:t>
            </a:r>
            <a:r>
              <a:rPr lang="de-DE" altLang="en-US" sz="2000" dirty="0" err="1"/>
              <a:t>acids</a:t>
            </a:r>
            <a:r>
              <a:rPr lang="de-DE" altLang="en-US" sz="2000" dirty="0"/>
              <a:t> (</a:t>
            </a:r>
            <a:r>
              <a:rPr lang="de-DE" altLang="en-US" sz="2000" dirty="0" smtClean="0"/>
              <a:t>SILAC). Protein </a:t>
            </a:r>
            <a:r>
              <a:rPr lang="de-DE" altLang="en-US" sz="2000" dirty="0" err="1" smtClean="0"/>
              <a:t>turnover</a:t>
            </a:r>
            <a:r>
              <a:rPr lang="de-DE" altLang="en-US" sz="2000" dirty="0" smtClean="0"/>
              <a:t> </a:t>
            </a:r>
            <a:r>
              <a:rPr lang="de-DE" altLang="en-US" sz="2000" dirty="0" err="1"/>
              <a:t>is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quantified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by</a:t>
            </a:r>
            <a:r>
              <a:rPr lang="de-DE" altLang="en-US" sz="2000" dirty="0"/>
              <a:t> </a:t>
            </a:r>
            <a:r>
              <a:rPr lang="de-DE" altLang="en-US" sz="2000" dirty="0" err="1"/>
              <a:t>mass</a:t>
            </a:r>
            <a:r>
              <a:rPr lang="de-DE" altLang="en-US" sz="2000" dirty="0"/>
              <a:t> </a:t>
            </a:r>
            <a:r>
              <a:rPr lang="de-DE" altLang="en-US" sz="2000" dirty="0" err="1" smtClean="0"/>
              <a:t>spectrometry</a:t>
            </a:r>
            <a:r>
              <a:rPr lang="de-DE" altLang="en-US" sz="2000" dirty="0" smtClean="0"/>
              <a:t>.</a:t>
            </a:r>
          </a:p>
        </p:txBody>
      </p:sp>
      <p:sp>
        <p:nvSpPr>
          <p:cNvPr id="5127" name="Textfeld 11"/>
          <p:cNvSpPr txBox="1">
            <a:spLocks noChangeArrowheads="1"/>
          </p:cNvSpPr>
          <p:nvPr/>
        </p:nvSpPr>
        <p:spPr bwMode="auto">
          <a:xfrm>
            <a:off x="325438" y="3033713"/>
            <a:ext cx="9057282" cy="327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/>
              <a:t>SILAC: „</a:t>
            </a:r>
            <a:r>
              <a:rPr lang="de-DE" altLang="en-US" sz="2300" dirty="0" err="1"/>
              <a:t>stable</a:t>
            </a:r>
            <a:r>
              <a:rPr lang="de-DE" altLang="en-US" sz="2300" dirty="0"/>
              <a:t> isotope </a:t>
            </a:r>
            <a:r>
              <a:rPr lang="de-DE" altLang="en-US" sz="2300" dirty="0" err="1"/>
              <a:t>labelling</a:t>
            </a:r>
            <a:r>
              <a:rPr lang="de-DE" altLang="en-US" sz="2300" dirty="0"/>
              <a:t> </a:t>
            </a:r>
            <a:r>
              <a:rPr lang="de-DE" altLang="en-US" sz="2300" dirty="0" err="1"/>
              <a:t>by</a:t>
            </a:r>
            <a:r>
              <a:rPr lang="de-DE" altLang="en-US" sz="2300" dirty="0"/>
              <a:t> </a:t>
            </a:r>
            <a:r>
              <a:rPr lang="de-DE" altLang="en-US" sz="2300" dirty="0" err="1"/>
              <a:t>amino</a:t>
            </a:r>
            <a:r>
              <a:rPr lang="de-DE" altLang="en-US" sz="2300" dirty="0"/>
              <a:t> </a:t>
            </a:r>
            <a:r>
              <a:rPr lang="de-DE" altLang="en-US" sz="2300" dirty="0" err="1"/>
              <a:t>acids</a:t>
            </a:r>
            <a:r>
              <a:rPr lang="de-DE" altLang="en-US" sz="2300" dirty="0"/>
              <a:t> in </a:t>
            </a:r>
            <a:r>
              <a:rPr lang="de-DE" altLang="en-US" sz="2300" dirty="0" err="1"/>
              <a:t>cell</a:t>
            </a:r>
            <a:r>
              <a:rPr lang="de-DE" altLang="en-US" sz="2300" dirty="0"/>
              <a:t> </a:t>
            </a:r>
            <a:r>
              <a:rPr lang="de-DE" altLang="en-US" sz="2300" dirty="0" err="1"/>
              <a:t>culture</a:t>
            </a:r>
            <a:r>
              <a:rPr lang="de-DE" altLang="en-US" sz="2300" dirty="0"/>
              <a:t>“ </a:t>
            </a:r>
            <a:r>
              <a:rPr lang="de-DE" altLang="en-US" sz="2300" dirty="0" err="1"/>
              <a:t>means</a:t>
            </a:r>
            <a:r>
              <a:rPr lang="de-DE" altLang="en-US" sz="2300" dirty="0"/>
              <a:t> </a:t>
            </a:r>
            <a:r>
              <a:rPr lang="de-DE" altLang="en-US" sz="2300" dirty="0" err="1" smtClean="0"/>
              <a:t>that</a:t>
            </a:r>
            <a:r>
              <a:rPr lang="de-DE" altLang="en-US" sz="2300" dirty="0"/>
              <a:t> </a:t>
            </a:r>
            <a:r>
              <a:rPr lang="de-DE" altLang="en-US" sz="2300" dirty="0" err="1" smtClean="0"/>
              <a:t>cells</a:t>
            </a:r>
            <a:r>
              <a:rPr lang="de-DE" altLang="en-US" sz="2300" dirty="0" smtClean="0"/>
              <a:t> </a:t>
            </a:r>
            <a:r>
              <a:rPr lang="de-DE" altLang="en-US" sz="2300" dirty="0" err="1"/>
              <a:t>are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cultivated</a:t>
            </a:r>
            <a:r>
              <a:rPr lang="de-DE" altLang="en-US" sz="2300" dirty="0"/>
              <a:t> in a medium </a:t>
            </a:r>
            <a:r>
              <a:rPr lang="de-DE" altLang="en-US" sz="2300" dirty="0" err="1"/>
              <a:t>containing</a:t>
            </a:r>
            <a:r>
              <a:rPr lang="de-DE" altLang="en-US" sz="2300" dirty="0"/>
              <a:t> </a:t>
            </a:r>
            <a:r>
              <a:rPr lang="de-DE" altLang="en-US" sz="2300" b="1" dirty="0"/>
              <a:t>heavy</a:t>
            </a:r>
            <a:r>
              <a:rPr lang="de-DE" altLang="en-US" sz="2300" dirty="0"/>
              <a:t> </a:t>
            </a:r>
            <a:r>
              <a:rPr lang="de-DE" altLang="en-US" sz="2300" dirty="0" err="1"/>
              <a:t>stable</a:t>
            </a:r>
            <a:r>
              <a:rPr lang="de-DE" altLang="en-US" sz="2300" dirty="0"/>
              <a:t>-isotope </a:t>
            </a:r>
            <a:r>
              <a:rPr lang="de-DE" altLang="en-US" sz="2300" dirty="0" err="1"/>
              <a:t>versions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of</a:t>
            </a:r>
            <a:r>
              <a:rPr lang="de-DE" altLang="en-US" sz="2300" dirty="0"/>
              <a:t> </a:t>
            </a:r>
            <a:r>
              <a:rPr lang="de-DE" altLang="en-US" sz="2300" b="1" dirty="0"/>
              <a:t>essential </a:t>
            </a:r>
            <a:r>
              <a:rPr lang="de-DE" altLang="en-US" sz="2300" b="1" dirty="0" err="1"/>
              <a:t>amino</a:t>
            </a:r>
            <a:r>
              <a:rPr lang="de-DE" altLang="en-US" sz="2300" b="1" dirty="0"/>
              <a:t> </a:t>
            </a:r>
            <a:r>
              <a:rPr lang="de-DE" altLang="en-US" sz="2300" b="1" dirty="0" err="1"/>
              <a:t>acids</a:t>
            </a:r>
            <a:r>
              <a:rPr lang="de-DE" altLang="en-US" sz="2300" dirty="0"/>
              <a:t>. </a:t>
            </a:r>
          </a:p>
          <a:p>
            <a:pPr algn="l" eaLnBrk="1" hangingPunct="1">
              <a:lnSpc>
                <a:spcPts val="3450"/>
              </a:lnSpc>
              <a:buFontTx/>
              <a:buNone/>
            </a:pPr>
            <a:endParaRPr lang="de-DE" altLang="en-US" sz="2300" dirty="0"/>
          </a:p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 err="1"/>
              <a:t>When</a:t>
            </a:r>
            <a:r>
              <a:rPr lang="de-DE" altLang="en-US" sz="2300" dirty="0"/>
              <a:t> non-</a:t>
            </a:r>
            <a:r>
              <a:rPr lang="de-DE" altLang="en-US" sz="2300" dirty="0" err="1"/>
              <a:t>labelled</a:t>
            </a:r>
            <a:r>
              <a:rPr lang="de-DE" altLang="en-US" sz="2300" dirty="0"/>
              <a:t> (i.e. light) </a:t>
            </a:r>
            <a:r>
              <a:rPr lang="de-DE" altLang="en-US" sz="2300" dirty="0" err="1"/>
              <a:t>cells</a:t>
            </a:r>
            <a:r>
              <a:rPr lang="de-DE" altLang="en-US" sz="2300" dirty="0"/>
              <a:t> </a:t>
            </a:r>
            <a:r>
              <a:rPr lang="de-DE" altLang="en-US" sz="2300" dirty="0" err="1" smtClean="0"/>
              <a:t>are</a:t>
            </a:r>
            <a:r>
              <a:rPr lang="de-DE" altLang="en-US" sz="2300" dirty="0"/>
              <a:t> </a:t>
            </a:r>
            <a:r>
              <a:rPr lang="de-DE" altLang="en-US" sz="2300" dirty="0" err="1" smtClean="0"/>
              <a:t>transferred</a:t>
            </a:r>
            <a:r>
              <a:rPr lang="de-DE" altLang="en-US" sz="2300" dirty="0" smtClean="0"/>
              <a:t> </a:t>
            </a:r>
            <a:r>
              <a:rPr lang="de-DE" altLang="en-US" sz="2300" dirty="0" err="1"/>
              <a:t>to</a:t>
            </a:r>
            <a:r>
              <a:rPr lang="de-DE" altLang="en-US" sz="2300" dirty="0"/>
              <a:t> heavy SILAC </a:t>
            </a:r>
            <a:r>
              <a:rPr lang="de-DE" altLang="en-US" sz="2300" dirty="0" err="1"/>
              <a:t>growth</a:t>
            </a:r>
            <a:r>
              <a:rPr lang="de-DE" altLang="en-US" sz="2300" dirty="0"/>
              <a:t> medium, </a:t>
            </a:r>
            <a:r>
              <a:rPr lang="de-DE" altLang="en-US" sz="2300" dirty="0" err="1"/>
              <a:t>newly</a:t>
            </a:r>
            <a:r>
              <a:rPr lang="de-DE" altLang="en-US" sz="2300" dirty="0"/>
              <a:t> </a:t>
            </a:r>
            <a:r>
              <a:rPr lang="de-DE" altLang="en-US" sz="2300" dirty="0" err="1"/>
              <a:t>synthesized</a:t>
            </a:r>
            <a:r>
              <a:rPr lang="de-DE" altLang="en-US" sz="2300" dirty="0"/>
              <a:t> </a:t>
            </a:r>
            <a:r>
              <a:rPr lang="de-DE" altLang="en-US" sz="2300" dirty="0" err="1" smtClean="0"/>
              <a:t>proteins</a:t>
            </a:r>
            <a:r>
              <a:rPr lang="de-DE" altLang="en-US" sz="2300" dirty="0"/>
              <a:t> </a:t>
            </a:r>
            <a:r>
              <a:rPr lang="de-DE" altLang="en-US" sz="2300" dirty="0" err="1" smtClean="0"/>
              <a:t>incorporate</a:t>
            </a:r>
            <a:r>
              <a:rPr lang="de-DE" altLang="en-US" sz="2300" dirty="0" smtClean="0"/>
              <a:t> </a:t>
            </a:r>
            <a:r>
              <a:rPr lang="de-DE" altLang="en-US" sz="2300" dirty="0" err="1"/>
              <a:t>the</a:t>
            </a:r>
            <a:r>
              <a:rPr lang="de-DE" altLang="en-US" sz="2300" dirty="0"/>
              <a:t> heavy </a:t>
            </a:r>
            <a:r>
              <a:rPr lang="de-DE" altLang="en-US" sz="2300" dirty="0" err="1"/>
              <a:t>label</a:t>
            </a:r>
            <a:r>
              <a:rPr lang="de-DE" altLang="en-US" sz="2300" dirty="0"/>
              <a:t> </a:t>
            </a:r>
            <a:r>
              <a:rPr lang="de-DE" altLang="en-US" sz="2300" dirty="0" err="1"/>
              <a:t>while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pre-existing</a:t>
            </a:r>
            <a:r>
              <a:rPr lang="de-DE" altLang="en-US" sz="2300" dirty="0"/>
              <a:t> </a:t>
            </a:r>
            <a:r>
              <a:rPr lang="de-DE" altLang="en-US" sz="2300" dirty="0" err="1"/>
              <a:t>proteins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remain</a:t>
            </a:r>
            <a:r>
              <a:rPr lang="de-DE" altLang="en-US" sz="2300" dirty="0"/>
              <a:t> in </a:t>
            </a:r>
            <a:r>
              <a:rPr lang="de-DE" altLang="en-US" sz="2300" dirty="0" err="1"/>
              <a:t>the</a:t>
            </a:r>
            <a:r>
              <a:rPr lang="de-DE" altLang="en-US" sz="2300" dirty="0"/>
              <a:t> light form.</a:t>
            </a:r>
          </a:p>
        </p:txBody>
      </p:sp>
    </p:spTree>
    <p:extLst>
      <p:ext uri="{BB962C8B-B14F-4D97-AF65-F5344CB8AC3E}">
        <p14:creationId xmlns:p14="http://schemas.microsoft.com/office/powerpoint/2010/main" val="4256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12" y="822163"/>
            <a:ext cx="8089618" cy="63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124272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Gene Ontology (GO)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66" y="758613"/>
            <a:ext cx="8167134" cy="8019627"/>
          </a:xfrm>
        </p:spPr>
        <p:txBody>
          <a:bodyPr/>
          <a:lstStyle/>
          <a:p>
            <a:pPr marL="0" indent="0">
              <a:lnSpc>
                <a:spcPts val="2700"/>
              </a:lnSpc>
              <a:buNone/>
            </a:pPr>
            <a:r>
              <a:rPr lang="de-DE" altLang="en-US" dirty="0" err="1">
                <a:ea typeface="ＭＳ Ｐゴシック" panose="020B0600070205080204" pitchFamily="34" charset="-128"/>
              </a:rPr>
              <a:t>Ontologies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are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structured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vocabularies</a:t>
            </a:r>
            <a:r>
              <a:rPr lang="de-DE" altLang="en-US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 smtClean="0">
                <a:ea typeface="ＭＳ Ｐゴシック" panose="020B0600070205080204" pitchFamily="34" charset="-128"/>
              </a:rPr>
              <a:t>The </a:t>
            </a:r>
            <a:r>
              <a:rPr lang="de-DE" altLang="en-US" dirty="0">
                <a:ea typeface="ＭＳ Ｐゴシック" panose="020B0600070205080204" pitchFamily="34" charset="-128"/>
              </a:rPr>
              <a:t>Gene </a:t>
            </a:r>
            <a:r>
              <a:rPr lang="de-DE" altLang="en-US" dirty="0" err="1">
                <a:ea typeface="ＭＳ Ｐゴシック" panose="020B0600070205080204" pitchFamily="34" charset="-128"/>
              </a:rPr>
              <a:t>Ontology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consists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3 non-redundant </a:t>
            </a:r>
            <a:r>
              <a:rPr lang="de-DE" altLang="en-US" dirty="0" err="1">
                <a:ea typeface="ＭＳ Ｐゴシック" panose="020B0600070205080204" pitchFamily="34" charset="-128"/>
              </a:rPr>
              <a:t>areas</a:t>
            </a:r>
            <a:r>
              <a:rPr lang="de-DE" altLang="en-US" dirty="0"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- Biological </a:t>
            </a:r>
            <a:r>
              <a:rPr lang="de-DE" altLang="en-US" dirty="0" err="1">
                <a:ea typeface="ＭＳ Ｐゴシック" panose="020B0600070205080204" pitchFamily="34" charset="-128"/>
              </a:rPr>
              <a:t>process</a:t>
            </a:r>
            <a:r>
              <a:rPr lang="de-DE" altLang="en-US" dirty="0">
                <a:ea typeface="ＭＳ Ｐゴシック" panose="020B0600070205080204" pitchFamily="34" charset="-128"/>
              </a:rPr>
              <a:t> (BP)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- </a:t>
            </a:r>
            <a:r>
              <a:rPr lang="de-DE" altLang="en-US" dirty="0" err="1">
                <a:ea typeface="ＭＳ Ｐゴシック" panose="020B0600070205080204" pitchFamily="34" charset="-128"/>
              </a:rPr>
              <a:t>molecular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function</a:t>
            </a:r>
            <a:r>
              <a:rPr lang="de-DE" altLang="en-US" dirty="0">
                <a:ea typeface="ＭＳ Ｐゴシック" panose="020B0600070205080204" pitchFamily="34" charset="-128"/>
              </a:rPr>
              <a:t> (MF)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- </a:t>
            </a:r>
            <a:r>
              <a:rPr lang="de-DE" altLang="en-US" dirty="0" err="1">
                <a:ea typeface="ＭＳ Ｐゴシック" panose="020B0600070205080204" pitchFamily="34" charset="-128"/>
              </a:rPr>
              <a:t>cellular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component</a:t>
            </a:r>
            <a:r>
              <a:rPr lang="de-DE" altLang="en-US" dirty="0">
                <a:ea typeface="ＭＳ Ｐゴシック" panose="020B0600070205080204" pitchFamily="34" charset="-128"/>
              </a:rPr>
              <a:t> (</a:t>
            </a:r>
            <a:r>
              <a:rPr lang="de-DE" altLang="en-US" dirty="0" err="1">
                <a:ea typeface="ＭＳ Ｐゴシック" panose="020B0600070205080204" pitchFamily="34" charset="-128"/>
              </a:rPr>
              <a:t>localisation</a:t>
            </a:r>
            <a:r>
              <a:rPr lang="de-DE" altLang="en-US" dirty="0">
                <a:ea typeface="ＭＳ Ｐゴシック" panose="020B0600070205080204" pitchFamily="34" charset="-128"/>
              </a:rPr>
              <a:t>).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 err="1">
                <a:ea typeface="ＭＳ Ｐゴシック" panose="020B0600070205080204" pitchFamily="34" charset="-128"/>
              </a:rPr>
              <a:t>Shown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here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ea typeface="ＭＳ Ｐゴシック" panose="020B0600070205080204" pitchFamily="34" charset="-128"/>
              </a:rPr>
              <a:t> a </a:t>
            </a:r>
            <a:r>
              <a:rPr lang="de-DE" altLang="en-US" dirty="0" err="1">
                <a:ea typeface="ＭＳ Ｐゴシック" panose="020B0600070205080204" pitchFamily="34" charset="-128"/>
              </a:rPr>
              <a:t>part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BP 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 err="1">
                <a:ea typeface="ＭＳ Ｐゴシック" panose="020B0600070205080204" pitchFamily="34" charset="-128"/>
              </a:rPr>
              <a:t>vocabulary</a:t>
            </a:r>
            <a:r>
              <a:rPr lang="de-DE" altLang="en-US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 smtClean="0">
                <a:ea typeface="ＭＳ Ｐゴシック" panose="020B0600070205080204" pitchFamily="34" charset="-128"/>
              </a:rPr>
              <a:t>At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top: </a:t>
            </a:r>
            <a:r>
              <a:rPr lang="de-DE" altLang="en-US" dirty="0" err="1">
                <a:ea typeface="ＭＳ Ｐゴシック" panose="020B0600070205080204" pitchFamily="34" charset="-128"/>
              </a:rPr>
              <a:t>most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general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term</a:t>
            </a:r>
            <a:r>
              <a:rPr lang="de-DE" altLang="en-US" dirty="0">
                <a:ea typeface="ＭＳ Ｐゴシック" panose="020B0600070205080204" pitchFamily="34" charset="-128"/>
              </a:rPr>
              <a:t> (</a:t>
            </a:r>
            <a:r>
              <a:rPr lang="de-DE" altLang="en-US" dirty="0" err="1">
                <a:ea typeface="ＭＳ Ｐゴシック" panose="020B0600070205080204" pitchFamily="34" charset="-128"/>
              </a:rPr>
              <a:t>root</a:t>
            </a:r>
            <a:r>
              <a:rPr lang="de-DE" altLang="en-US" dirty="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Red</a:t>
            </a:r>
            <a:r>
              <a:rPr lang="de-DE" altLang="en-US" dirty="0">
                <a:ea typeface="ＭＳ Ｐゴシック" panose="020B0600070205080204" pitchFamily="34" charset="-128"/>
              </a:rPr>
              <a:t>: </a:t>
            </a:r>
            <a:r>
              <a:rPr lang="de-DE" altLang="en-US" dirty="0" err="1">
                <a:ea typeface="ＭＳ Ｐゴシック" panose="020B0600070205080204" pitchFamily="34" charset="-128"/>
              </a:rPr>
              <a:t>tree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leafs</a:t>
            </a:r>
            <a:r>
              <a:rPr lang="de-DE" altLang="en-US" dirty="0">
                <a:ea typeface="ＭＳ Ｐゴシック" panose="020B0600070205080204" pitchFamily="34" charset="-128"/>
              </a:rPr>
              <a:t> (</a:t>
            </a:r>
            <a:r>
              <a:rPr lang="de-DE" altLang="en-US" dirty="0" err="1">
                <a:ea typeface="ＭＳ Ｐゴシック" panose="020B0600070205080204" pitchFamily="34" charset="-128"/>
              </a:rPr>
              <a:t>very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specific</a:t>
            </a:r>
            <a:r>
              <a:rPr lang="de-DE" altLang="en-US" dirty="0">
                <a:ea typeface="ＭＳ Ｐゴシック" panose="020B0600070205080204" pitchFamily="34" charset="-128"/>
              </a:rPr>
              <a:t> GO </a:t>
            </a:r>
            <a:r>
              <a:rPr lang="de-DE" altLang="en-US" dirty="0" err="1">
                <a:ea typeface="ＭＳ Ｐゴシック" panose="020B0600070205080204" pitchFamily="34" charset="-128"/>
              </a:rPr>
              <a:t>terms</a:t>
            </a:r>
            <a:r>
              <a:rPr lang="de-DE" altLang="en-US" dirty="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Green</a:t>
            </a:r>
            <a:r>
              <a:rPr lang="de-DE" altLang="en-US" dirty="0">
                <a:ea typeface="ＭＳ Ｐゴシック" panose="020B0600070205080204" pitchFamily="34" charset="-128"/>
              </a:rPr>
              <a:t>: </a:t>
            </a:r>
            <a:r>
              <a:rPr lang="de-DE" altLang="en-US" dirty="0" err="1">
                <a:ea typeface="ＭＳ Ｐゴシック" panose="020B0600070205080204" pitchFamily="34" charset="-128"/>
              </a:rPr>
              <a:t>common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ancestor</a:t>
            </a:r>
            <a:endParaRPr lang="de-DE" alt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de-DE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Blue</a:t>
            </a:r>
            <a:r>
              <a:rPr lang="de-DE" altLang="en-US" dirty="0">
                <a:ea typeface="ＭＳ Ｐゴシック" panose="020B0600070205080204" pitchFamily="34" charset="-128"/>
              </a:rPr>
              <a:t>: </a:t>
            </a:r>
            <a:r>
              <a:rPr lang="de-DE" altLang="en-US" dirty="0" err="1">
                <a:ea typeface="ＭＳ Ｐゴシック" panose="020B0600070205080204" pitchFamily="34" charset="-128"/>
              </a:rPr>
              <a:t>other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nodes</a:t>
            </a:r>
            <a:r>
              <a:rPr lang="de-DE" altLang="en-US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lnSpc>
                <a:spcPts val="2700"/>
              </a:lnSpc>
              <a:buNone/>
            </a:pPr>
            <a:r>
              <a:rPr lang="de-DE" altLang="en-US" dirty="0" err="1">
                <a:ea typeface="ＭＳ Ｐゴシック" panose="020B0600070205080204" pitchFamily="34" charset="-128"/>
              </a:rPr>
              <a:t>Arcs</a:t>
            </a:r>
            <a:r>
              <a:rPr lang="de-DE" altLang="en-US" dirty="0">
                <a:ea typeface="ＭＳ Ｐゴシック" panose="020B0600070205080204" pitchFamily="34" charset="-128"/>
              </a:rPr>
              <a:t>: </a:t>
            </a:r>
            <a:r>
              <a:rPr lang="de-DE" altLang="en-US" dirty="0" err="1">
                <a:ea typeface="ＭＳ Ｐゴシック" panose="020B0600070205080204" pitchFamily="34" charset="-128"/>
              </a:rPr>
              <a:t>relations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between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parent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and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child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nodes</a:t>
            </a:r>
            <a:endParaRPr lang="de-DE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9246347" y="8439389"/>
            <a:ext cx="348188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 err="1"/>
              <a:t>PhD</a:t>
            </a:r>
            <a:r>
              <a:rPr kumimoji="1" lang="de-DE" altLang="en-US" sz="1707" dirty="0"/>
              <a:t> Dissertation </a:t>
            </a:r>
            <a:endParaRPr kumimoji="1" lang="de-DE" altLang="en-US" sz="1707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 smtClean="0"/>
              <a:t>Andreas </a:t>
            </a:r>
            <a:r>
              <a:rPr kumimoji="1" lang="de-DE" altLang="en-US" sz="1707" dirty="0" err="1"/>
              <a:t>Schlicker</a:t>
            </a:r>
            <a:r>
              <a:rPr kumimoji="1" lang="de-DE" altLang="en-US" sz="1707" dirty="0"/>
              <a:t> (</a:t>
            </a:r>
            <a:r>
              <a:rPr kumimoji="1" lang="de-DE" altLang="en-US" sz="1707" dirty="0" err="1"/>
              <a:t>UdS</a:t>
            </a:r>
            <a:r>
              <a:rPr kumimoji="1" lang="de-DE" altLang="en-US" sz="1707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80099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3198475" cy="8382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Rates of mRNA transcription and protein translation</a:t>
            </a:r>
          </a:p>
        </p:txBody>
      </p:sp>
      <p:pic>
        <p:nvPicPr>
          <p:cNvPr id="5123" name="Bild 7" descr="Schwanhaeuser_Fig1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7"/>
          <a:stretch/>
        </p:blipFill>
        <p:spPr bwMode="auto">
          <a:xfrm>
            <a:off x="8446616" y="2284512"/>
            <a:ext cx="4070276" cy="67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Bild 8" descr="Schwanhaeuser_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4" y="772344"/>
            <a:ext cx="65024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feld 9"/>
          <p:cNvSpPr txBox="1">
            <a:spLocks noChangeArrowheads="1"/>
          </p:cNvSpPr>
          <p:nvPr/>
        </p:nvSpPr>
        <p:spPr bwMode="auto">
          <a:xfrm>
            <a:off x="4558184" y="9076828"/>
            <a:ext cx="47847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/>
              <a:t>Schwanhäuser et al. Nature 473, 337 (2011)</a:t>
            </a:r>
          </a:p>
        </p:txBody>
      </p:sp>
      <p:sp>
        <p:nvSpPr>
          <p:cNvPr id="5127" name="Textfeld 11"/>
          <p:cNvSpPr txBox="1">
            <a:spLocks noChangeArrowheads="1"/>
          </p:cNvSpPr>
          <p:nvPr/>
        </p:nvSpPr>
        <p:spPr bwMode="auto">
          <a:xfrm>
            <a:off x="237704" y="3292624"/>
            <a:ext cx="8179915" cy="58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2400" dirty="0" smtClean="0"/>
              <a:t>The </a:t>
            </a:r>
            <a:r>
              <a:rPr lang="en-US" sz="2400" dirty="0"/>
              <a:t>4sU-labeled RNA fraction is thiol-specifically biotinylated generating a disulfide bond between biotin and the newly transcribed RNA. </a:t>
            </a:r>
            <a:endParaRPr lang="en-US" sz="2400" dirty="0" smtClean="0"/>
          </a:p>
          <a:p>
            <a:pPr algn="l" eaLnBrk="1" hangingPunct="1">
              <a:buFontTx/>
              <a:buNone/>
            </a:pPr>
            <a:endParaRPr lang="en-US" sz="2400" dirty="0" smtClean="0"/>
          </a:p>
          <a:p>
            <a:pPr algn="l" eaLnBrk="1" hangingPunct="1">
              <a:buFontTx/>
              <a:buNone/>
            </a:pPr>
            <a:r>
              <a:rPr lang="en-US" sz="2400" dirty="0" smtClean="0"/>
              <a:t>'Total </a:t>
            </a:r>
            <a:r>
              <a:rPr lang="en-US" sz="2400" dirty="0"/>
              <a:t>cellular RNA' can then be quantitatively separated into labeled ('newly transcribed') and unlabeled ('pre-existing') RNA with high purity using streptavidin-coated magnetic beads. </a:t>
            </a:r>
            <a:endParaRPr lang="en-US" sz="2400" dirty="0" smtClean="0"/>
          </a:p>
          <a:p>
            <a:pPr algn="l" eaLnBrk="1" hangingPunct="1">
              <a:buFontTx/>
              <a:buNone/>
            </a:pPr>
            <a:endParaRPr lang="en-US" sz="2400" dirty="0" smtClean="0"/>
          </a:p>
          <a:p>
            <a:pPr algn="l" eaLnBrk="1" hangingPunct="1">
              <a:buFontTx/>
              <a:buNone/>
            </a:pPr>
            <a:r>
              <a:rPr lang="en-US" sz="2400" dirty="0" smtClean="0"/>
              <a:t>Finally</a:t>
            </a:r>
            <a:r>
              <a:rPr lang="en-US" sz="2400" dirty="0"/>
              <a:t>, labeled RNA is recovered from the beads by simply adding a reducing agent (</a:t>
            </a:r>
            <a:r>
              <a:rPr lang="en-US" sz="2400" i="1" dirty="0"/>
              <a:t>e.g.</a:t>
            </a:r>
            <a:r>
              <a:rPr lang="en-US" sz="2400" dirty="0"/>
              <a:t> </a:t>
            </a:r>
            <a:r>
              <a:rPr lang="en-US" sz="2400" dirty="0" err="1"/>
              <a:t>dithiothreitol</a:t>
            </a:r>
            <a:r>
              <a:rPr lang="en-US" sz="2400" dirty="0"/>
              <a:t>) cleaving the disulfide bond and releasing the newly transcribed RNA from the beads</a:t>
            </a:r>
            <a:r>
              <a:rPr lang="en-US" sz="2400" dirty="0" smtClean="0"/>
              <a:t>.</a:t>
            </a:r>
          </a:p>
          <a:p>
            <a:pPr algn="l" eaLnBrk="1" hangingPunct="1">
              <a:buFontTx/>
              <a:buNone/>
            </a:pPr>
            <a:r>
              <a:rPr lang="en-US" altLang="en-US" sz="2000" dirty="0" err="1" smtClean="0"/>
              <a:t>Rädle</a:t>
            </a:r>
            <a:r>
              <a:rPr lang="en-US" altLang="en-US" sz="2400" dirty="0" smtClean="0"/>
              <a:t>, </a:t>
            </a:r>
            <a:r>
              <a:rPr lang="fr-FR" sz="2000" dirty="0"/>
              <a:t>J Vis </a:t>
            </a:r>
            <a:r>
              <a:rPr lang="fr-FR" sz="2000" dirty="0" err="1"/>
              <a:t>Exp</a:t>
            </a:r>
            <a:r>
              <a:rPr lang="fr-FR" sz="2000" dirty="0"/>
              <a:t>. 2013; (78): 50195. </a:t>
            </a:r>
            <a:endParaRPr lang="de-DE" altLang="en-US" sz="2000" dirty="0"/>
          </a:p>
        </p:txBody>
      </p:sp>
      <p:sp>
        <p:nvSpPr>
          <p:cNvPr id="2" name="Rechteck 1"/>
          <p:cNvSpPr/>
          <p:nvPr/>
        </p:nvSpPr>
        <p:spPr>
          <a:xfrm>
            <a:off x="6775501" y="772344"/>
            <a:ext cx="61640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400" dirty="0" err="1"/>
              <a:t>Quantification</a:t>
            </a:r>
            <a:r>
              <a:rPr lang="de-DE" altLang="en-US" sz="2400" dirty="0"/>
              <a:t> </a:t>
            </a:r>
            <a:r>
              <a:rPr lang="de-DE" altLang="en-US" sz="2400" dirty="0" err="1"/>
              <a:t>of</a:t>
            </a:r>
            <a:r>
              <a:rPr lang="de-DE" altLang="en-US" sz="2400" dirty="0"/>
              <a:t> </a:t>
            </a:r>
            <a:r>
              <a:rPr lang="de-DE" altLang="en-US" sz="2400" dirty="0" err="1"/>
              <a:t>mRNA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turnover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and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levels</a:t>
            </a:r>
            <a:r>
              <a:rPr lang="de-DE" altLang="en-US" sz="2400" dirty="0"/>
              <a:t>. Mouse </a:t>
            </a:r>
            <a:r>
              <a:rPr lang="de-DE" altLang="en-US" sz="2400" dirty="0" err="1"/>
              <a:t>fibroblasts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were</a:t>
            </a:r>
            <a:r>
              <a:rPr lang="de-DE" altLang="en-US" sz="2400" dirty="0"/>
              <a:t> pulse-</a:t>
            </a:r>
            <a:r>
              <a:rPr lang="de-DE" altLang="en-US" sz="2400" dirty="0" err="1"/>
              <a:t>labelled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with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the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nucleoside</a:t>
            </a:r>
            <a:r>
              <a:rPr lang="de-DE" altLang="en-US" sz="2400" dirty="0"/>
              <a:t> </a:t>
            </a:r>
            <a:r>
              <a:rPr lang="de-DE" altLang="en-US" sz="2400" b="1" dirty="0"/>
              <a:t>4-thiouridine</a:t>
            </a:r>
            <a:r>
              <a:rPr lang="de-DE" altLang="en-US" sz="2400" dirty="0"/>
              <a:t> (4sU). </a:t>
            </a:r>
            <a:r>
              <a:rPr lang="de-DE" altLang="en-US" sz="2400" dirty="0" err="1"/>
              <a:t>mRNA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turnover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is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quantified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by</a:t>
            </a:r>
            <a:r>
              <a:rPr lang="de-DE" altLang="en-US" sz="2400" dirty="0"/>
              <a:t> </a:t>
            </a:r>
            <a:r>
              <a:rPr lang="de-DE" altLang="en-US" sz="2400" dirty="0" err="1"/>
              <a:t>next</a:t>
            </a:r>
            <a:r>
              <a:rPr lang="de-DE" altLang="en-US" sz="2400" dirty="0"/>
              <a:t>-generation </a:t>
            </a:r>
            <a:r>
              <a:rPr lang="de-DE" altLang="en-US" sz="2400" dirty="0" err="1"/>
              <a:t>sequencing</a:t>
            </a:r>
            <a:r>
              <a:rPr lang="de-DE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541338" y="8453438"/>
            <a:ext cx="4786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/>
              <a:t>Schwanhäuser et al. Nature 473, 337 (2011)</a:t>
            </a:r>
          </a:p>
        </p:txBody>
      </p:sp>
      <p:sp>
        <p:nvSpPr>
          <p:cNvPr id="6147" name="Textfeld 10"/>
          <p:cNvSpPr txBox="1">
            <a:spLocks noChangeArrowheads="1"/>
          </p:cNvSpPr>
          <p:nvPr/>
        </p:nvSpPr>
        <p:spPr bwMode="auto">
          <a:xfrm>
            <a:off x="315243" y="3833736"/>
            <a:ext cx="3234829" cy="441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300" dirty="0" err="1"/>
              <a:t>Mass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spectra</a:t>
            </a:r>
            <a:r>
              <a:rPr lang="de-DE" altLang="en-US" sz="2300" dirty="0"/>
              <a:t> </a:t>
            </a:r>
            <a:r>
              <a:rPr lang="de-DE" altLang="en-US" sz="2300" dirty="0" err="1"/>
              <a:t>of</a:t>
            </a:r>
            <a:r>
              <a:rPr lang="de-DE" altLang="en-US" sz="2300" dirty="0"/>
              <a:t> </a:t>
            </a:r>
            <a:r>
              <a:rPr lang="de-DE" altLang="en-US" sz="2300" dirty="0" err="1"/>
              <a:t>peptides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for</a:t>
            </a:r>
            <a:r>
              <a:rPr lang="de-DE" altLang="en-US" sz="2300" dirty="0"/>
              <a:t> </a:t>
            </a:r>
            <a:r>
              <a:rPr lang="de-DE" altLang="en-US" sz="2300" dirty="0" err="1"/>
              <a:t>two</a:t>
            </a:r>
            <a:r>
              <a:rPr lang="de-DE" altLang="en-US" sz="2300" dirty="0"/>
              <a:t> </a:t>
            </a:r>
            <a:r>
              <a:rPr lang="de-DE" altLang="en-US" sz="2300" dirty="0" err="1"/>
              <a:t>proteins</a:t>
            </a:r>
            <a:r>
              <a:rPr lang="de-DE" altLang="en-US" sz="2300" dirty="0"/>
              <a:t> (x-</a:t>
            </a:r>
            <a:r>
              <a:rPr lang="de-DE" altLang="en-US" sz="2300" dirty="0" err="1"/>
              <a:t>axis</a:t>
            </a:r>
            <a:r>
              <a:rPr lang="de-DE" altLang="en-US" sz="2300" dirty="0"/>
              <a:t>: </a:t>
            </a:r>
            <a:r>
              <a:rPr lang="de-DE" altLang="en-US" sz="2300" dirty="0" err="1"/>
              <a:t>mass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over</a:t>
            </a:r>
            <a:r>
              <a:rPr lang="de-DE" altLang="en-US" sz="2300" dirty="0"/>
              <a:t> </a:t>
            </a:r>
            <a:r>
              <a:rPr lang="de-DE" altLang="en-US" sz="2300" dirty="0" err="1"/>
              <a:t>charge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ratio</a:t>
            </a:r>
            <a:r>
              <a:rPr lang="de-DE" altLang="en-US" sz="2300" dirty="0" smtClean="0"/>
              <a:t>).</a:t>
            </a:r>
            <a:endParaRPr lang="de-DE" altLang="en-US" sz="2300" dirty="0"/>
          </a:p>
          <a:p>
            <a:pPr algn="l" eaLnBrk="1" hangingPunct="1">
              <a:buFontTx/>
              <a:buNone/>
            </a:pPr>
            <a:endParaRPr lang="de-DE" altLang="en-US" sz="2300" dirty="0"/>
          </a:p>
          <a:p>
            <a:pPr algn="l" eaLnBrk="1" hangingPunct="1">
              <a:buFontTx/>
              <a:buNone/>
            </a:pPr>
            <a:r>
              <a:rPr lang="de-DE" altLang="en-US" sz="2300" dirty="0"/>
              <a:t>Over time, </a:t>
            </a:r>
            <a:r>
              <a:rPr lang="de-DE" altLang="en-US" sz="2300" dirty="0" err="1"/>
              <a:t>the</a:t>
            </a:r>
            <a:r>
              <a:rPr lang="de-DE" altLang="en-US" sz="2300" dirty="0"/>
              <a:t> heavy </a:t>
            </a:r>
            <a:r>
              <a:rPr lang="de-DE" altLang="en-US" sz="2300" dirty="0" err="1"/>
              <a:t>to</a:t>
            </a:r>
            <a:r>
              <a:rPr lang="de-DE" altLang="en-US" sz="2300" dirty="0"/>
              <a:t> light (H/L) </a:t>
            </a:r>
            <a:r>
              <a:rPr lang="de-DE" altLang="en-US" sz="2300" dirty="0" err="1"/>
              <a:t>ratios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increase</a:t>
            </a:r>
            <a:r>
              <a:rPr lang="de-DE" altLang="en-US" sz="2300" dirty="0"/>
              <a:t>.</a:t>
            </a:r>
          </a:p>
          <a:p>
            <a:pPr algn="l" eaLnBrk="1" hangingPunct="1">
              <a:buFontTx/>
              <a:buNone/>
            </a:pPr>
            <a:endParaRPr lang="de-DE" altLang="en-US" sz="2300" dirty="0"/>
          </a:p>
          <a:p>
            <a:pPr algn="l" eaLnBrk="1" hangingPunct="1">
              <a:buFontTx/>
              <a:buNone/>
            </a:pPr>
            <a:r>
              <a:rPr lang="de-DE" altLang="en-US" sz="2300" dirty="0" err="1">
                <a:solidFill>
                  <a:srgbClr val="FF3399"/>
                </a:solidFill>
              </a:rPr>
              <a:t>You</a:t>
            </a:r>
            <a:r>
              <a:rPr lang="de-DE" altLang="en-US" sz="2300" dirty="0">
                <a:solidFill>
                  <a:srgbClr val="FF3399"/>
                </a:solidFill>
              </a:rPr>
              <a:t> </a:t>
            </a:r>
            <a:r>
              <a:rPr lang="de-DE" altLang="en-US" sz="2300" dirty="0" err="1">
                <a:solidFill>
                  <a:srgbClr val="FF3399"/>
                </a:solidFill>
              </a:rPr>
              <a:t>should</a:t>
            </a:r>
            <a:r>
              <a:rPr lang="de-DE" altLang="en-US" sz="2300" dirty="0">
                <a:solidFill>
                  <a:srgbClr val="FF3399"/>
                </a:solidFill>
              </a:rPr>
              <a:t> </a:t>
            </a:r>
            <a:r>
              <a:rPr lang="de-DE" altLang="en-US" sz="2300" dirty="0" err="1">
                <a:solidFill>
                  <a:srgbClr val="FF3399"/>
                </a:solidFill>
              </a:rPr>
              <a:t>understand</a:t>
            </a:r>
            <a:r>
              <a:rPr lang="de-DE" altLang="en-US" sz="2300" dirty="0">
                <a:solidFill>
                  <a:srgbClr val="FF3399"/>
                </a:solidFill>
              </a:rPr>
              <a:t> </a:t>
            </a:r>
            <a:r>
              <a:rPr lang="de-DE" altLang="en-US" sz="2300" dirty="0" err="1">
                <a:solidFill>
                  <a:srgbClr val="FF3399"/>
                </a:solidFill>
              </a:rPr>
              <a:t>these</a:t>
            </a:r>
            <a:r>
              <a:rPr lang="de-DE" altLang="en-US" sz="2300" dirty="0">
                <a:solidFill>
                  <a:srgbClr val="FF3399"/>
                </a:solidFill>
              </a:rPr>
              <a:t> </a:t>
            </a:r>
            <a:r>
              <a:rPr lang="de-DE" altLang="en-US" sz="2300" dirty="0" err="1">
                <a:solidFill>
                  <a:srgbClr val="FF3399"/>
                </a:solidFill>
              </a:rPr>
              <a:t>spectra</a:t>
            </a:r>
            <a:r>
              <a:rPr lang="de-DE" altLang="en-US" sz="2300" dirty="0">
                <a:solidFill>
                  <a:srgbClr val="FF3399"/>
                </a:solidFill>
              </a:rPr>
              <a:t>!</a:t>
            </a:r>
          </a:p>
        </p:txBody>
      </p:sp>
      <p:sp>
        <p:nvSpPr>
          <p:cNvPr id="6148" name="Textfeld 11"/>
          <p:cNvSpPr txBox="1">
            <a:spLocks noChangeArrowheads="1"/>
          </p:cNvSpPr>
          <p:nvPr/>
        </p:nvSpPr>
        <p:spPr bwMode="auto">
          <a:xfrm>
            <a:off x="315243" y="632987"/>
            <a:ext cx="12030075" cy="2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84,676 </a:t>
            </a:r>
            <a:r>
              <a:rPr lang="de-DE" altLang="en-US" sz="2800" dirty="0" err="1"/>
              <a:t>peptide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sequences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were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identified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by</a:t>
            </a:r>
            <a:r>
              <a:rPr lang="de-DE" altLang="en-US" sz="2800" dirty="0"/>
              <a:t> MS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assigned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6,445 </a:t>
            </a:r>
            <a:r>
              <a:rPr lang="de-DE" altLang="en-US" sz="2800" dirty="0" err="1"/>
              <a:t>unique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proteins</a:t>
            </a:r>
            <a:r>
              <a:rPr lang="de-DE" altLang="en-US" sz="2800" dirty="0"/>
              <a:t>. 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5,279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these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were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quantified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by</a:t>
            </a:r>
            <a:r>
              <a:rPr lang="de-DE" altLang="en-US" sz="2800" dirty="0"/>
              <a:t> at least </a:t>
            </a:r>
            <a:r>
              <a:rPr lang="de-DE" altLang="en-US" sz="2800" dirty="0" smtClean="0"/>
              <a:t>3 </a:t>
            </a:r>
            <a:r>
              <a:rPr lang="de-DE" altLang="en-US" sz="2800" dirty="0"/>
              <a:t>heavy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light (H/L) </a:t>
            </a:r>
            <a:r>
              <a:rPr lang="de-DE" altLang="en-US" sz="2800" dirty="0" err="1"/>
              <a:t>peptide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ratios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belonging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these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proteins</a:t>
            </a:r>
            <a:r>
              <a:rPr lang="de-DE" altLang="en-US" sz="2800" dirty="0"/>
              <a:t>.</a:t>
            </a:r>
          </a:p>
        </p:txBody>
      </p:sp>
      <p:pic>
        <p:nvPicPr>
          <p:cNvPr id="6149" name="Bild 12" descr="Schwanhaeuser_Fig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68" y="3508648"/>
            <a:ext cx="9216752" cy="50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3198475" cy="8382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Rates of mRNA transcription and protein translation</a:t>
            </a:r>
          </a:p>
        </p:txBody>
      </p:sp>
      <p:sp>
        <p:nvSpPr>
          <p:cNvPr id="8" name="Textfeld 10"/>
          <p:cNvSpPr txBox="1">
            <a:spLocks noChangeArrowheads="1"/>
          </p:cNvSpPr>
          <p:nvPr/>
        </p:nvSpPr>
        <p:spPr bwMode="auto">
          <a:xfrm>
            <a:off x="6651946" y="3148608"/>
            <a:ext cx="4098925" cy="49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300" dirty="0" smtClean="0"/>
              <a:t>Top</a:t>
            </a:r>
            <a:r>
              <a:rPr lang="de-DE" altLang="en-US" sz="2300" dirty="0"/>
              <a:t>: </a:t>
            </a:r>
            <a:r>
              <a:rPr lang="de-DE" altLang="en-US" sz="2300" b="1" dirty="0"/>
              <a:t>high-</a:t>
            </a:r>
            <a:r>
              <a:rPr lang="de-DE" altLang="en-US" sz="2300" b="1" dirty="0" err="1"/>
              <a:t>turnover</a:t>
            </a:r>
            <a:r>
              <a:rPr lang="de-DE" altLang="en-US" sz="2300" b="1" dirty="0"/>
              <a:t> </a:t>
            </a:r>
            <a:r>
              <a:rPr lang="de-DE" altLang="en-US" sz="2300" b="1" dirty="0" err="1" smtClean="0"/>
              <a:t>protein</a:t>
            </a:r>
            <a:endParaRPr lang="de-DE" altLang="en-US" sz="2300" b="1" dirty="0"/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6592019" y="8463579"/>
            <a:ext cx="4446885" cy="9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300" dirty="0" err="1" smtClean="0"/>
              <a:t>Bottom</a:t>
            </a:r>
            <a:r>
              <a:rPr lang="de-DE" altLang="en-US" sz="2300" dirty="0" smtClean="0"/>
              <a:t>: </a:t>
            </a:r>
            <a:r>
              <a:rPr lang="de-DE" altLang="en-US" sz="2300" b="1" dirty="0" err="1" smtClean="0"/>
              <a:t>low-turnover</a:t>
            </a:r>
            <a:r>
              <a:rPr lang="de-DE" altLang="en-US" sz="2300" b="1" dirty="0" smtClean="0"/>
              <a:t> </a:t>
            </a:r>
            <a:r>
              <a:rPr lang="de-DE" altLang="en-US" sz="2300" b="1" dirty="0" err="1" smtClean="0"/>
              <a:t>protein</a:t>
            </a:r>
            <a:r>
              <a:rPr lang="de-DE" altLang="en-US" sz="2300" dirty="0" smtClean="0"/>
              <a:t>, </a:t>
            </a:r>
            <a:r>
              <a:rPr lang="de-DE" altLang="en-US" sz="2300" dirty="0" err="1" smtClean="0"/>
              <a:t>slow</a:t>
            </a:r>
            <a:r>
              <a:rPr lang="de-DE" altLang="en-US" sz="2300" dirty="0" smtClean="0"/>
              <a:t> </a:t>
            </a:r>
            <a:r>
              <a:rPr lang="de-DE" altLang="en-US" sz="2300" dirty="0" err="1" smtClean="0"/>
              <a:t>synthesis</a:t>
            </a:r>
            <a:r>
              <a:rPr lang="de-DE" altLang="en-US" sz="2300" dirty="0" smtClean="0"/>
              <a:t>, </a:t>
            </a:r>
            <a:r>
              <a:rPr lang="de-DE" altLang="en-US" sz="2300" dirty="0" err="1" smtClean="0"/>
              <a:t>long</a:t>
            </a:r>
            <a:r>
              <a:rPr lang="de-DE" altLang="en-US" sz="2300" dirty="0" smtClean="0"/>
              <a:t> half-</a:t>
            </a:r>
            <a:r>
              <a:rPr lang="de-DE" altLang="en-US" sz="2300" dirty="0" err="1" smtClean="0"/>
              <a:t>life</a:t>
            </a:r>
            <a:endParaRPr lang="de-DE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0623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 13" descr="Schwanhaeuser_Fig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76" y="958032"/>
            <a:ext cx="471011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580656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13" y="1862039"/>
            <a:ext cx="250031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feld 9"/>
          <p:cNvSpPr txBox="1">
            <a:spLocks noChangeArrowheads="1"/>
          </p:cNvSpPr>
          <p:nvPr/>
        </p:nvSpPr>
        <p:spPr bwMode="auto">
          <a:xfrm>
            <a:off x="4292600" y="9288463"/>
            <a:ext cx="47847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/>
              <a:t>Schwanhäuser et al. Nature 473, 337 (2011)</a:t>
            </a:r>
          </a:p>
        </p:txBody>
      </p:sp>
      <p:sp>
        <p:nvSpPr>
          <p:cNvPr id="7174" name="Textfeld 10"/>
          <p:cNvSpPr txBox="1">
            <a:spLocks noChangeArrowheads="1"/>
          </p:cNvSpPr>
          <p:nvPr/>
        </p:nvSpPr>
        <p:spPr bwMode="auto">
          <a:xfrm>
            <a:off x="8086576" y="8045152"/>
            <a:ext cx="4540399" cy="10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/>
              <a:t>The same </a:t>
            </a:r>
            <a:r>
              <a:rPr lang="de-DE" altLang="en-US" sz="2300" dirty="0" err="1"/>
              <a:t>is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done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to</a:t>
            </a:r>
            <a:r>
              <a:rPr lang="de-DE" altLang="en-US" sz="2300" dirty="0"/>
              <a:t> </a:t>
            </a:r>
            <a:r>
              <a:rPr lang="de-DE" altLang="en-US" sz="2300" dirty="0" err="1"/>
              <a:t>compute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mRNA</a:t>
            </a:r>
            <a:r>
              <a:rPr lang="de-DE" altLang="en-US" sz="2300" dirty="0"/>
              <a:t> half-</a:t>
            </a:r>
            <a:r>
              <a:rPr lang="de-DE" altLang="en-US" sz="2300" dirty="0" err="1"/>
              <a:t>lives</a:t>
            </a:r>
            <a:r>
              <a:rPr lang="de-DE" altLang="en-US" sz="2300" dirty="0"/>
              <a:t> (not </a:t>
            </a:r>
            <a:r>
              <a:rPr lang="de-DE" altLang="en-US" sz="2300" dirty="0" err="1"/>
              <a:t>shown</a:t>
            </a:r>
            <a:r>
              <a:rPr lang="de-DE" altLang="en-US" sz="2300" dirty="0"/>
              <a:t>).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-19744"/>
            <a:ext cx="13684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feld 10"/>
          <p:cNvSpPr txBox="1">
            <a:spLocks noChangeArrowheads="1"/>
          </p:cNvSpPr>
          <p:nvPr/>
        </p:nvSpPr>
        <p:spPr bwMode="auto">
          <a:xfrm>
            <a:off x="101600" y="76454"/>
            <a:ext cx="6161088" cy="9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 err="1" smtClean="0"/>
              <a:t>Consider</a:t>
            </a:r>
            <a:r>
              <a:rPr lang="de-DE" altLang="en-US" sz="2300" dirty="0" smtClean="0"/>
              <a:t> </a:t>
            </a:r>
            <a:r>
              <a:rPr lang="de-DE" altLang="en-US" sz="2300" dirty="0" err="1" smtClean="0"/>
              <a:t>ratio</a:t>
            </a:r>
            <a:r>
              <a:rPr lang="de-DE" altLang="en-US" sz="2300" dirty="0" smtClean="0"/>
              <a:t> </a:t>
            </a:r>
            <a:r>
              <a:rPr lang="de-DE" altLang="en-US" sz="2300" i="1" dirty="0"/>
              <a:t>r</a:t>
            </a:r>
            <a:r>
              <a:rPr lang="de-DE" altLang="en-US" sz="2300" dirty="0"/>
              <a:t> </a:t>
            </a:r>
            <a:r>
              <a:rPr lang="de-DE" altLang="en-US" sz="2300" dirty="0" err="1"/>
              <a:t>of</a:t>
            </a:r>
            <a:r>
              <a:rPr lang="de-DE" altLang="en-US" sz="2300" dirty="0"/>
              <a:t> </a:t>
            </a:r>
            <a:r>
              <a:rPr lang="de-DE" altLang="en-US" sz="2300" dirty="0" err="1"/>
              <a:t>protein</a:t>
            </a:r>
            <a:r>
              <a:rPr lang="de-DE" altLang="en-US" sz="2300" dirty="0"/>
              <a:t> </a:t>
            </a:r>
            <a:r>
              <a:rPr lang="de-DE" altLang="en-US" sz="2300" dirty="0" err="1"/>
              <a:t>with</a:t>
            </a:r>
            <a:r>
              <a:rPr lang="de-DE" altLang="en-US" sz="2300" dirty="0"/>
              <a:t> heavy </a:t>
            </a:r>
            <a:r>
              <a:rPr lang="de-DE" altLang="en-US" sz="2300" dirty="0" err="1"/>
              <a:t>amino</a:t>
            </a:r>
            <a:r>
              <a:rPr lang="de-DE" altLang="en-US" sz="2300" dirty="0"/>
              <a:t> </a:t>
            </a:r>
            <a:r>
              <a:rPr lang="de-DE" altLang="en-US" sz="2300" dirty="0" err="1" smtClean="0"/>
              <a:t>acids</a:t>
            </a:r>
            <a:r>
              <a:rPr lang="de-DE" altLang="en-US" sz="2300" dirty="0" smtClean="0"/>
              <a:t> (</a:t>
            </a:r>
            <a:r>
              <a:rPr lang="de-DE" altLang="en-US" sz="2300" i="1" dirty="0"/>
              <a:t>P</a:t>
            </a:r>
            <a:r>
              <a:rPr lang="de-DE" altLang="en-US" sz="2300" i="1" baseline="-25000" dirty="0"/>
              <a:t>H</a:t>
            </a:r>
            <a:r>
              <a:rPr lang="de-DE" altLang="en-US" sz="2300" dirty="0"/>
              <a:t>) </a:t>
            </a:r>
            <a:r>
              <a:rPr lang="de-DE" altLang="en-US" sz="2300" dirty="0" err="1"/>
              <a:t>and</a:t>
            </a:r>
            <a:r>
              <a:rPr lang="de-DE" altLang="en-US" sz="2300" dirty="0"/>
              <a:t> light </a:t>
            </a:r>
            <a:r>
              <a:rPr lang="de-DE" altLang="en-US" sz="2300" dirty="0" err="1"/>
              <a:t>amino</a:t>
            </a:r>
            <a:r>
              <a:rPr lang="de-DE" altLang="en-US" sz="2300" dirty="0"/>
              <a:t> </a:t>
            </a:r>
            <a:r>
              <a:rPr lang="de-DE" altLang="en-US" sz="2300" dirty="0" err="1"/>
              <a:t>acids</a:t>
            </a:r>
            <a:r>
              <a:rPr lang="de-DE" altLang="en-US" sz="2300" dirty="0"/>
              <a:t> (</a:t>
            </a:r>
            <a:r>
              <a:rPr lang="de-DE" altLang="en-US" sz="2300" i="1" dirty="0"/>
              <a:t>P</a:t>
            </a:r>
            <a:r>
              <a:rPr lang="de-DE" altLang="en-US" sz="2300" i="1" baseline="-25000" dirty="0"/>
              <a:t>L</a:t>
            </a:r>
            <a:r>
              <a:rPr lang="de-DE" altLang="en-US" sz="2300" dirty="0"/>
              <a:t>):</a:t>
            </a:r>
          </a:p>
        </p:txBody>
      </p:sp>
      <p:sp>
        <p:nvSpPr>
          <p:cNvPr id="7177" name="Textfeld 10"/>
          <p:cNvSpPr txBox="1">
            <a:spLocks noChangeArrowheads="1"/>
          </p:cNvSpPr>
          <p:nvPr/>
        </p:nvSpPr>
        <p:spPr bwMode="auto">
          <a:xfrm>
            <a:off x="101600" y="1132384"/>
            <a:ext cx="61610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 err="1"/>
              <a:t>Assume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that</a:t>
            </a:r>
            <a:r>
              <a:rPr lang="de-DE" altLang="en-US" sz="2300" dirty="0"/>
              <a:t> </a:t>
            </a:r>
            <a:r>
              <a:rPr lang="de-DE" altLang="en-US" sz="2300" dirty="0" err="1"/>
              <a:t>proteins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labelled</a:t>
            </a:r>
            <a:r>
              <a:rPr lang="de-DE" altLang="en-US" sz="2300" dirty="0"/>
              <a:t> </a:t>
            </a:r>
            <a:r>
              <a:rPr lang="de-DE" altLang="en-US" sz="2300" dirty="0" err="1"/>
              <a:t>with</a:t>
            </a:r>
            <a:r>
              <a:rPr lang="de-DE" altLang="en-US" sz="2300" dirty="0"/>
              <a:t> light </a:t>
            </a:r>
            <a:r>
              <a:rPr lang="de-DE" altLang="en-US" sz="2300" dirty="0" err="1"/>
              <a:t>amino</a:t>
            </a:r>
            <a:r>
              <a:rPr lang="de-DE" altLang="en-US" sz="2300" dirty="0"/>
              <a:t> </a:t>
            </a:r>
            <a:r>
              <a:rPr lang="de-DE" altLang="en-US" sz="2300" dirty="0" err="1"/>
              <a:t>acids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decay</a:t>
            </a:r>
            <a:r>
              <a:rPr lang="de-DE" altLang="en-US" sz="2300" dirty="0"/>
              <a:t> </a:t>
            </a:r>
            <a:r>
              <a:rPr lang="de-DE" altLang="en-US" sz="2300" dirty="0" err="1"/>
              <a:t>exponentially</a:t>
            </a:r>
            <a:r>
              <a:rPr lang="de-DE" altLang="en-US" sz="2300" dirty="0"/>
              <a:t> </a:t>
            </a:r>
            <a:r>
              <a:rPr lang="de-DE" altLang="en-US" sz="2300" dirty="0" err="1"/>
              <a:t>with</a:t>
            </a:r>
            <a:r>
              <a:rPr lang="de-DE" altLang="en-US" sz="2300" dirty="0"/>
              <a:t> </a:t>
            </a:r>
            <a:r>
              <a:rPr lang="de-DE" altLang="en-US" sz="2300" dirty="0" err="1"/>
              <a:t>degradation</a:t>
            </a:r>
            <a:r>
              <a:rPr lang="de-DE" altLang="en-US" sz="2300" dirty="0"/>
              <a:t> rate </a:t>
            </a:r>
            <a:r>
              <a:rPr lang="de-DE" altLang="en-US" sz="2300" dirty="0" err="1"/>
              <a:t>constant</a:t>
            </a:r>
            <a:r>
              <a:rPr lang="de-DE" altLang="en-US" sz="2300" dirty="0"/>
              <a:t> </a:t>
            </a:r>
            <a:r>
              <a:rPr lang="de-DE" altLang="en-US" sz="2300" i="1" dirty="0" err="1"/>
              <a:t>k</a:t>
            </a:r>
            <a:r>
              <a:rPr lang="de-DE" altLang="en-US" sz="2300" i="1" baseline="-25000" dirty="0" err="1"/>
              <a:t>dp</a:t>
            </a:r>
            <a:r>
              <a:rPr lang="de-DE" altLang="en-US" sz="2300" dirty="0"/>
              <a:t> :</a:t>
            </a:r>
          </a:p>
        </p:txBody>
      </p:sp>
      <p:sp>
        <p:nvSpPr>
          <p:cNvPr id="7178" name="Textfeld 12"/>
          <p:cNvSpPr txBox="1">
            <a:spLocks noChangeArrowheads="1"/>
          </p:cNvSpPr>
          <p:nvPr/>
        </p:nvSpPr>
        <p:spPr bwMode="auto">
          <a:xfrm>
            <a:off x="103188" y="2663651"/>
            <a:ext cx="6159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/>
              <a:t>Express (</a:t>
            </a:r>
            <a:r>
              <a:rPr lang="de-DE" altLang="en-US" sz="2300" i="1" dirty="0"/>
              <a:t>P</a:t>
            </a:r>
            <a:r>
              <a:rPr lang="de-DE" altLang="en-US" sz="2300" i="1" baseline="-25000" dirty="0"/>
              <a:t>H</a:t>
            </a:r>
            <a:r>
              <a:rPr lang="de-DE" altLang="en-US" sz="2300" dirty="0"/>
              <a:t>) </a:t>
            </a:r>
            <a:r>
              <a:rPr lang="de-DE" altLang="en-US" sz="2300" dirty="0" err="1"/>
              <a:t>as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difference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between</a:t>
            </a:r>
            <a:r>
              <a:rPr lang="de-DE" altLang="en-US" sz="2300" dirty="0"/>
              <a:t> total </a:t>
            </a:r>
            <a:r>
              <a:rPr lang="de-DE" altLang="en-US" sz="2300" dirty="0" err="1"/>
              <a:t>number</a:t>
            </a:r>
            <a:r>
              <a:rPr lang="de-DE" altLang="en-US" sz="2300" dirty="0"/>
              <a:t> </a:t>
            </a:r>
            <a:r>
              <a:rPr lang="de-DE" altLang="en-US" sz="2300" dirty="0" err="1"/>
              <a:t>of</a:t>
            </a:r>
            <a:r>
              <a:rPr lang="de-DE" altLang="en-US" sz="2300" dirty="0"/>
              <a:t> a </a:t>
            </a:r>
            <a:r>
              <a:rPr lang="de-DE" altLang="en-US" sz="2300" dirty="0" err="1"/>
              <a:t>specific</a:t>
            </a:r>
            <a:r>
              <a:rPr lang="de-DE" altLang="en-US" sz="2300" dirty="0"/>
              <a:t> </a:t>
            </a:r>
            <a:r>
              <a:rPr lang="de-DE" altLang="en-US" sz="2300" dirty="0" err="1"/>
              <a:t>protein</a:t>
            </a:r>
            <a:r>
              <a:rPr lang="de-DE" altLang="en-US" sz="2300" dirty="0"/>
              <a:t> </a:t>
            </a:r>
            <a:r>
              <a:rPr lang="de-DE" altLang="en-US" sz="2300" i="1" dirty="0" err="1"/>
              <a:t>P</a:t>
            </a:r>
            <a:r>
              <a:rPr lang="de-DE" altLang="en-US" sz="2300" i="1" baseline="-25000" dirty="0" err="1"/>
              <a:t>total</a:t>
            </a:r>
            <a:r>
              <a:rPr lang="de-DE" altLang="en-US" sz="2300" dirty="0"/>
              <a:t> </a:t>
            </a:r>
            <a:r>
              <a:rPr lang="de-DE" altLang="en-US" sz="2300" dirty="0" err="1"/>
              <a:t>and</a:t>
            </a:r>
            <a:r>
              <a:rPr lang="de-DE" altLang="en-US" sz="2300" dirty="0"/>
              <a:t> </a:t>
            </a:r>
            <a:r>
              <a:rPr lang="de-DE" altLang="en-US" sz="2300" i="1" dirty="0"/>
              <a:t>P</a:t>
            </a:r>
            <a:r>
              <a:rPr lang="de-DE" altLang="en-US" sz="2300" i="1" baseline="-25000" dirty="0"/>
              <a:t>L</a:t>
            </a:r>
            <a:r>
              <a:rPr lang="de-DE" altLang="en-US" sz="2300" dirty="0"/>
              <a:t>:</a:t>
            </a:r>
          </a:p>
        </p:txBody>
      </p:sp>
      <p:sp>
        <p:nvSpPr>
          <p:cNvPr id="7179" name="Textfeld 14"/>
          <p:cNvSpPr txBox="1">
            <a:spLocks noChangeArrowheads="1"/>
          </p:cNvSpPr>
          <p:nvPr/>
        </p:nvSpPr>
        <p:spPr bwMode="auto">
          <a:xfrm>
            <a:off x="101600" y="4246240"/>
            <a:ext cx="61610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 err="1"/>
              <a:t>Assume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that</a:t>
            </a:r>
            <a:r>
              <a:rPr lang="de-DE" altLang="en-US" sz="2300" dirty="0"/>
              <a:t> </a:t>
            </a:r>
            <a:r>
              <a:rPr lang="de-DE" altLang="en-US" sz="2300" i="1" dirty="0" err="1"/>
              <a:t>P</a:t>
            </a:r>
            <a:r>
              <a:rPr lang="de-DE" altLang="en-US" sz="2300" i="1" baseline="-25000" dirty="0" err="1"/>
              <a:t>total</a:t>
            </a:r>
            <a:r>
              <a:rPr lang="de-DE" altLang="en-US" sz="2300" dirty="0"/>
              <a:t> </a:t>
            </a:r>
            <a:r>
              <a:rPr lang="de-DE" altLang="en-US" sz="2300" dirty="0" err="1"/>
              <a:t>doubles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during</a:t>
            </a:r>
            <a:r>
              <a:rPr lang="de-DE" altLang="en-US" sz="2300" dirty="0"/>
              <a:t> </a:t>
            </a:r>
            <a:r>
              <a:rPr lang="de-DE" altLang="en-US" sz="2300" dirty="0" err="1"/>
              <a:t>duration</a:t>
            </a:r>
            <a:r>
              <a:rPr lang="de-DE" altLang="en-US" sz="2300" dirty="0"/>
              <a:t> </a:t>
            </a:r>
            <a:r>
              <a:rPr lang="de-DE" altLang="en-US" sz="2300" dirty="0" err="1"/>
              <a:t>of</a:t>
            </a:r>
            <a:r>
              <a:rPr lang="de-DE" altLang="en-US" sz="2300" dirty="0"/>
              <a:t> </a:t>
            </a:r>
            <a:r>
              <a:rPr lang="de-DE" altLang="en-US" sz="2300" dirty="0" err="1"/>
              <a:t>one</a:t>
            </a:r>
            <a:r>
              <a:rPr lang="de-DE" altLang="en-US" sz="2300" dirty="0"/>
              <a:t> </a:t>
            </a:r>
            <a:r>
              <a:rPr lang="de-DE" altLang="en-US" sz="2300" dirty="0" err="1"/>
              <a:t>cell</a:t>
            </a:r>
            <a:r>
              <a:rPr lang="de-DE" altLang="en-US" sz="2300" dirty="0"/>
              <a:t> </a:t>
            </a:r>
            <a:r>
              <a:rPr lang="de-DE" altLang="en-US" sz="2300" dirty="0" err="1"/>
              <a:t>cycle</a:t>
            </a:r>
            <a:r>
              <a:rPr lang="de-DE" altLang="en-US" sz="2300" dirty="0"/>
              <a:t> (</a:t>
            </a:r>
            <a:r>
              <a:rPr lang="de-DE" altLang="en-US" sz="2300" dirty="0" err="1"/>
              <a:t>which</a:t>
            </a:r>
            <a:r>
              <a:rPr lang="de-DE" altLang="en-US" sz="2300" dirty="0"/>
              <a:t> </a:t>
            </a:r>
            <a:r>
              <a:rPr lang="de-DE" altLang="en-US" sz="2300" dirty="0" err="1"/>
              <a:t>lasts</a:t>
            </a:r>
            <a:r>
              <a:rPr lang="de-DE" altLang="en-US" sz="2300" i="1" dirty="0"/>
              <a:t> t</a:t>
            </a:r>
            <a:r>
              <a:rPr lang="de-DE" altLang="en-US" sz="2300" i="1" baseline="-25000" dirty="0">
                <a:sym typeface="Symbol" panose="05050102010706020507" pitchFamily="18" charset="2"/>
              </a:rPr>
              <a:t></a:t>
            </a:r>
            <a:r>
              <a:rPr lang="de-DE" altLang="en-US" sz="2300" i="1" dirty="0"/>
              <a:t> </a:t>
            </a:r>
            <a:r>
              <a:rPr lang="de-DE" altLang="en-US" sz="2300" dirty="0"/>
              <a:t>):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64832"/>
            <a:ext cx="61468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47" y="4588768"/>
            <a:ext cx="38179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feld 10"/>
          <p:cNvSpPr txBox="1">
            <a:spLocks noChangeArrowheads="1"/>
          </p:cNvSpPr>
          <p:nvPr/>
        </p:nvSpPr>
        <p:spPr bwMode="auto">
          <a:xfrm>
            <a:off x="7366496" y="4178747"/>
            <a:ext cx="5133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 err="1"/>
              <a:t>Consider</a:t>
            </a:r>
            <a:r>
              <a:rPr lang="de-DE" altLang="en-US" sz="2300" dirty="0"/>
              <a:t> </a:t>
            </a:r>
            <a:r>
              <a:rPr lang="de-DE" altLang="en-US" sz="2300" i="1" dirty="0"/>
              <a:t>m</a:t>
            </a:r>
            <a:r>
              <a:rPr lang="de-DE" altLang="en-US" sz="2300" dirty="0"/>
              <a:t> intermediate time </a:t>
            </a:r>
            <a:r>
              <a:rPr lang="de-DE" altLang="en-US" sz="2300" dirty="0" err="1"/>
              <a:t>points</a:t>
            </a:r>
            <a:r>
              <a:rPr lang="de-DE" altLang="en-US" sz="2300" dirty="0"/>
              <a:t>: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481763"/>
            <a:ext cx="25638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"/>
          <p:cNvSpPr txBox="1">
            <a:spLocks noChangeArrowheads="1"/>
          </p:cNvSpPr>
          <p:nvPr/>
        </p:nvSpPr>
        <p:spPr bwMode="auto">
          <a:xfrm>
            <a:off x="7984976" y="366192"/>
            <a:ext cx="507062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000" b="1" dirty="0">
                <a:solidFill>
                  <a:srgbClr val="FF0000"/>
                </a:solidFill>
              </a:rPr>
              <a:t>Protein half-</a:t>
            </a:r>
            <a:r>
              <a:rPr lang="en-GB" altLang="en-US" sz="4000" b="1" dirty="0" err="1">
                <a:solidFill>
                  <a:srgbClr val="FF0000"/>
                </a:solidFill>
              </a:rPr>
              <a:t>lifes</a:t>
            </a:r>
            <a:r>
              <a:rPr lang="en-GB" altLang="en-US" sz="4000" b="1" dirty="0">
                <a:solidFill>
                  <a:srgbClr val="FF0000"/>
                </a:solidFill>
              </a:rPr>
              <a:t> and decay rates</a:t>
            </a:r>
          </a:p>
        </p:txBody>
      </p:sp>
      <p:sp>
        <p:nvSpPr>
          <p:cNvPr id="7185" name="Textfeld 10"/>
          <p:cNvSpPr txBox="1">
            <a:spLocks noChangeArrowheads="1"/>
          </p:cNvSpPr>
          <p:nvPr/>
        </p:nvSpPr>
        <p:spPr bwMode="auto">
          <a:xfrm>
            <a:off x="9626600" y="6605588"/>
            <a:ext cx="3124200" cy="53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400" dirty="0" err="1"/>
              <a:t>because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this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gives</a:t>
            </a:r>
            <a:endParaRPr lang="de-DE" altLang="en-US" sz="2400" dirty="0"/>
          </a:p>
        </p:txBody>
      </p:sp>
      <p:pic>
        <p:nvPicPr>
          <p:cNvPr id="7186" name="Bild 22" descr="V8-CodeCogsEqn-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48" y="7325072"/>
            <a:ext cx="5881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Bild 23" descr="V8-CodeCogsEqn-3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884912"/>
            <a:ext cx="29543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Bild 25" descr="V8-CodeCogsEqn-4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6677000"/>
            <a:ext cx="2063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Bild 27" descr="V8-CodeCogsEqn-6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8" y="7757120"/>
            <a:ext cx="7221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91" name="Gerade Verbindung mit Pfeil 2"/>
          <p:cNvCxnSpPr>
            <a:cxnSpLocks noChangeShapeType="1"/>
          </p:cNvCxnSpPr>
          <p:nvPr/>
        </p:nvCxnSpPr>
        <p:spPr bwMode="auto">
          <a:xfrm flipH="1">
            <a:off x="4164012" y="2644775"/>
            <a:ext cx="1619251" cy="5234131"/>
          </a:xfrm>
          <a:prstGeom prst="straightConnector1">
            <a:avLst/>
          </a:prstGeom>
          <a:noFill/>
          <a:ln w="25400" algn="ctr">
            <a:solidFill>
              <a:srgbClr val="FF6699"/>
            </a:solidFill>
            <a:round/>
            <a:headEnd/>
            <a:tailEnd type="arrow" w="med" len="med"/>
          </a:ln>
        </p:spPr>
      </p:cxnSp>
      <p:sp>
        <p:nvSpPr>
          <p:cNvPr id="7192" name="Textfeld 10"/>
          <p:cNvSpPr txBox="1">
            <a:spLocks noChangeArrowheads="1"/>
          </p:cNvSpPr>
          <p:nvPr/>
        </p:nvSpPr>
        <p:spPr bwMode="auto">
          <a:xfrm>
            <a:off x="7439025" y="5981110"/>
            <a:ext cx="5133975" cy="53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 err="1" smtClean="0"/>
              <a:t>From</a:t>
            </a:r>
            <a:r>
              <a:rPr lang="de-DE" altLang="en-US" sz="2300" dirty="0" smtClean="0"/>
              <a:t> </a:t>
            </a:r>
            <a:r>
              <a:rPr lang="de-DE" sz="2400" i="1" dirty="0" err="1"/>
              <a:t>k</a:t>
            </a:r>
            <a:r>
              <a:rPr lang="de-DE" sz="2400" i="1" baseline="-25000" dirty="0" err="1"/>
              <a:t>dp</a:t>
            </a:r>
            <a:r>
              <a:rPr lang="de-DE" sz="2400" dirty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altLang="en-US" sz="2400" dirty="0" err="1" smtClean="0"/>
              <a:t>the</a:t>
            </a:r>
            <a:r>
              <a:rPr lang="de-DE" altLang="en-US" sz="2400" dirty="0" smtClean="0"/>
              <a:t> </a:t>
            </a:r>
            <a:r>
              <a:rPr lang="de-DE" altLang="en-US" sz="2400" dirty="0" err="1"/>
              <a:t>desired</a:t>
            </a:r>
            <a:r>
              <a:rPr lang="de-DE" altLang="en-US" sz="2400" dirty="0"/>
              <a:t> </a:t>
            </a:r>
            <a:r>
              <a:rPr lang="de-DE" altLang="en-US" sz="2400" dirty="0" smtClean="0"/>
              <a:t>half-</a:t>
            </a:r>
            <a:r>
              <a:rPr lang="de-DE" altLang="en-US" sz="2400" dirty="0" err="1" smtClean="0"/>
              <a:t>life</a:t>
            </a:r>
            <a:r>
              <a:rPr lang="de-DE" altLang="en-US" sz="2400" dirty="0" smtClean="0"/>
              <a:t>:</a:t>
            </a:r>
            <a:endParaRPr lang="de-DE" alt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182879" y="7325072"/>
            <a:ext cx="329533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t</a:t>
            </a:r>
            <a:r>
              <a:rPr lang="de-DE" sz="1800" dirty="0" err="1" smtClean="0"/>
              <a:t>ake</a:t>
            </a:r>
            <a:r>
              <a:rPr lang="de-DE" sz="1800" dirty="0" smtClean="0"/>
              <a:t> </a:t>
            </a:r>
            <a:r>
              <a:rPr lang="de-DE" sz="1800" i="1" dirty="0" err="1" smtClean="0"/>
              <a:t>ln</a:t>
            </a:r>
            <a:r>
              <a:rPr lang="de-DE" sz="1800" dirty="0" smtClean="0"/>
              <a:t> on </a:t>
            </a:r>
            <a:r>
              <a:rPr lang="de-DE" sz="1800" dirty="0" err="1" smtClean="0"/>
              <a:t>both</a:t>
            </a:r>
            <a:r>
              <a:rPr lang="de-DE" sz="1800" dirty="0" smtClean="0"/>
              <a:t> </a:t>
            </a:r>
            <a:r>
              <a:rPr lang="de-DE" sz="1800" dirty="0" err="1" smtClean="0"/>
              <a:t>sides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8261176"/>
            <a:ext cx="7632848" cy="5031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1" y="8765232"/>
            <a:ext cx="3742941" cy="578507"/>
          </a:xfrm>
          <a:prstGeom prst="rect">
            <a:avLst/>
          </a:prstGeom>
        </p:spPr>
      </p:pic>
      <p:cxnSp>
        <p:nvCxnSpPr>
          <p:cNvPr id="31" name="Gerade Verbindung mit Pfeil 2"/>
          <p:cNvCxnSpPr>
            <a:cxnSpLocks noChangeShapeType="1"/>
          </p:cNvCxnSpPr>
          <p:nvPr/>
        </p:nvCxnSpPr>
        <p:spPr bwMode="auto">
          <a:xfrm flipV="1">
            <a:off x="4113027" y="5451153"/>
            <a:ext cx="4022580" cy="3603332"/>
          </a:xfrm>
          <a:prstGeom prst="straightConnector1">
            <a:avLst/>
          </a:prstGeom>
          <a:noFill/>
          <a:ln w="25400" algn="ctr">
            <a:solidFill>
              <a:srgbClr val="FF66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634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9"/>
          <p:cNvSpPr txBox="1">
            <a:spLocks noChangeArrowheads="1"/>
          </p:cNvSpPr>
          <p:nvPr/>
        </p:nvSpPr>
        <p:spPr bwMode="auto">
          <a:xfrm>
            <a:off x="4486176" y="9125272"/>
            <a:ext cx="4786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 dirty="0" err="1"/>
              <a:t>Schwanhäuser</a:t>
            </a:r>
            <a:r>
              <a:rPr lang="de-DE" altLang="en-US" sz="2000" dirty="0"/>
              <a:t> et al. Nature 473, 337 (2011)</a:t>
            </a:r>
          </a:p>
        </p:txBody>
      </p:sp>
      <p:pic>
        <p:nvPicPr>
          <p:cNvPr id="8195" name="Bild 8" descr="Schwanhaeuser_Fi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772344"/>
            <a:ext cx="7848872" cy="616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feld 11"/>
          <p:cNvSpPr txBox="1">
            <a:spLocks noChangeArrowheads="1"/>
          </p:cNvSpPr>
          <p:nvPr/>
        </p:nvSpPr>
        <p:spPr bwMode="auto">
          <a:xfrm>
            <a:off x="380231" y="6965032"/>
            <a:ext cx="7013725" cy="20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smtClean="0"/>
              <a:t>(</a:t>
            </a:r>
            <a:r>
              <a:rPr lang="de-DE" altLang="en-US" sz="2800" dirty="0" err="1" smtClean="0"/>
              <a:t>right</a:t>
            </a:r>
            <a:r>
              <a:rPr lang="de-DE" altLang="en-US" sz="2800" dirty="0" smtClean="0"/>
              <a:t>) </a:t>
            </a:r>
            <a:r>
              <a:rPr lang="de-DE" altLang="en-US" sz="2800" dirty="0" err="1" smtClean="0"/>
              <a:t>mRNA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levels</a:t>
            </a:r>
            <a:r>
              <a:rPr lang="de-DE" altLang="en-US" sz="2800" dirty="0"/>
              <a:t> </a:t>
            </a:r>
            <a:r>
              <a:rPr lang="de-DE" altLang="en-US" sz="2800" dirty="0" err="1" smtClean="0"/>
              <a:t>showed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reasonable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correlation</a:t>
            </a:r>
            <a:r>
              <a:rPr lang="de-DE" altLang="en-US" sz="2800" dirty="0" smtClean="0"/>
              <a:t> (R</a:t>
            </a:r>
            <a:r>
              <a:rPr lang="de-DE" altLang="en-US" sz="2800" baseline="30000" dirty="0" smtClean="0"/>
              <a:t>2</a:t>
            </a:r>
            <a:r>
              <a:rPr lang="de-DE" altLang="en-US" sz="2800" dirty="0" smtClean="0"/>
              <a:t> = 0.41)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smtClean="0"/>
              <a:t>(</a:t>
            </a:r>
            <a:r>
              <a:rPr lang="de-DE" altLang="en-US" sz="2800" dirty="0" err="1" smtClean="0"/>
              <a:t>left</a:t>
            </a:r>
            <a:r>
              <a:rPr lang="de-DE" altLang="en-US" sz="2800" dirty="0" smtClean="0"/>
              <a:t>) </a:t>
            </a:r>
            <a:r>
              <a:rPr lang="de-DE" altLang="en-US" sz="2800" dirty="0" err="1" smtClean="0"/>
              <a:t>However</a:t>
            </a:r>
            <a:r>
              <a:rPr lang="de-DE" altLang="en-US" sz="2800" dirty="0" smtClean="0"/>
              <a:t>, </a:t>
            </a:r>
            <a:r>
              <a:rPr lang="de-DE" altLang="en-US" sz="2800" dirty="0" err="1" smtClean="0"/>
              <a:t>there</a:t>
            </a:r>
            <a:r>
              <a:rPr lang="de-DE" altLang="en-US" sz="2800" dirty="0" smtClean="0"/>
              <a:t> was </a:t>
            </a:r>
            <a:r>
              <a:rPr lang="de-DE" altLang="en-US" sz="2800" dirty="0" err="1" smtClean="0"/>
              <a:t>practically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no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correlation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mRNA</a:t>
            </a:r>
            <a:r>
              <a:rPr lang="de-DE" altLang="en-US" sz="2800" dirty="0"/>
              <a:t> </a:t>
            </a:r>
            <a:r>
              <a:rPr lang="de-DE" altLang="en-US" sz="2800" dirty="0" smtClean="0"/>
              <a:t>half-</a:t>
            </a:r>
            <a:r>
              <a:rPr lang="de-DE" altLang="en-US" sz="2800" dirty="0" err="1" smtClean="0"/>
              <a:t>lives</a:t>
            </a:r>
            <a:r>
              <a:rPr lang="de-DE" altLang="en-US" sz="2800" dirty="0" smtClean="0"/>
              <a:t>.</a:t>
            </a:r>
            <a:endParaRPr lang="de-DE" altLang="en-US" sz="2800" dirty="0"/>
          </a:p>
        </p:txBody>
      </p:sp>
      <p:sp>
        <p:nvSpPr>
          <p:cNvPr id="8197" name="Textfeld 12"/>
          <p:cNvSpPr txBox="1">
            <a:spLocks noChangeArrowheads="1"/>
          </p:cNvSpPr>
          <p:nvPr/>
        </p:nvSpPr>
        <p:spPr bwMode="auto">
          <a:xfrm>
            <a:off x="8158584" y="984250"/>
            <a:ext cx="4692229" cy="39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a, b, </a:t>
            </a:r>
            <a:r>
              <a:rPr lang="de-DE" altLang="en-US" sz="2800" dirty="0" err="1"/>
              <a:t>Histograms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mRNA</a:t>
            </a:r>
            <a:r>
              <a:rPr lang="de-DE" altLang="en-US" sz="2800" dirty="0"/>
              <a:t> (</a:t>
            </a:r>
            <a:r>
              <a:rPr lang="de-DE" altLang="en-US" sz="2800" dirty="0" err="1"/>
              <a:t>blue</a:t>
            </a:r>
            <a:r>
              <a:rPr lang="de-DE" altLang="en-US" sz="2800" dirty="0"/>
              <a:t>)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</a:t>
            </a:r>
            <a:r>
              <a:rPr lang="de-DE" altLang="en-US" sz="2800" dirty="0"/>
              <a:t> (</a:t>
            </a:r>
            <a:r>
              <a:rPr lang="de-DE" altLang="en-US" sz="2800" dirty="0" err="1"/>
              <a:t>red</a:t>
            </a:r>
            <a:r>
              <a:rPr lang="de-DE" altLang="en-US" sz="2800" dirty="0"/>
              <a:t>) half-</a:t>
            </a:r>
            <a:r>
              <a:rPr lang="de-DE" altLang="en-US" sz="2800" dirty="0" err="1"/>
              <a:t>lives</a:t>
            </a:r>
            <a:r>
              <a:rPr lang="de-DE" altLang="en-US" sz="2800" dirty="0"/>
              <a:t> (a)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levels</a:t>
            </a:r>
            <a:r>
              <a:rPr lang="de-DE" altLang="en-US" sz="2800" dirty="0"/>
              <a:t> (b).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Proteins </a:t>
            </a:r>
            <a:r>
              <a:rPr lang="de-DE" altLang="en-US" sz="2800" dirty="0" err="1"/>
              <a:t>were</a:t>
            </a:r>
            <a:r>
              <a:rPr lang="de-DE" altLang="en-US" sz="2800" dirty="0"/>
              <a:t> on </a:t>
            </a:r>
            <a:r>
              <a:rPr lang="de-DE" altLang="en-US" sz="2800" dirty="0" err="1"/>
              <a:t>average</a:t>
            </a:r>
            <a:r>
              <a:rPr lang="de-DE" altLang="en-US" sz="2800" dirty="0"/>
              <a:t> 5 </a:t>
            </a:r>
            <a:r>
              <a:rPr lang="de-DE" altLang="en-US" sz="2800" dirty="0" err="1"/>
              <a:t>times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stable</a:t>
            </a:r>
            <a:r>
              <a:rPr lang="de-DE" altLang="en-US" sz="2800" dirty="0"/>
              <a:t> </a:t>
            </a:r>
            <a:r>
              <a:rPr lang="de-DE" altLang="en-US" sz="2800" dirty="0" smtClean="0"/>
              <a:t>(46h </a:t>
            </a:r>
            <a:r>
              <a:rPr lang="de-DE" altLang="en-US" sz="2800" dirty="0"/>
              <a:t>vs. 9</a:t>
            </a:r>
            <a:r>
              <a:rPr lang="de-DE" altLang="en-US" sz="2800" dirty="0" smtClean="0"/>
              <a:t>h</a:t>
            </a:r>
            <a:r>
              <a:rPr lang="de-DE" altLang="en-US" sz="2800" dirty="0"/>
              <a:t>)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900 </a:t>
            </a:r>
            <a:r>
              <a:rPr lang="de-DE" altLang="en-US" sz="2800" dirty="0" err="1"/>
              <a:t>times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more</a:t>
            </a:r>
            <a:r>
              <a:rPr lang="de-DE" altLang="en-US" sz="2800" dirty="0"/>
              <a:t> abundant </a:t>
            </a:r>
            <a:r>
              <a:rPr lang="de-DE" altLang="en-US" sz="2800" dirty="0" err="1"/>
              <a:t>than</a:t>
            </a:r>
            <a:r>
              <a:rPr lang="de-DE" altLang="en-US" sz="2800" dirty="0"/>
              <a:t> </a:t>
            </a:r>
            <a:r>
              <a:rPr lang="de-DE" altLang="en-US" sz="2800" dirty="0" err="1" smtClean="0"/>
              <a:t>mRNAs</a:t>
            </a:r>
            <a:r>
              <a:rPr lang="de-DE" altLang="en-US" sz="2800" dirty="0" smtClean="0"/>
              <a:t>. </a:t>
            </a:r>
            <a:endParaRPr lang="de-DE" altLang="en-US" sz="2800" dirty="0"/>
          </a:p>
        </p:txBody>
      </p:sp>
      <p:sp>
        <p:nvSpPr>
          <p:cNvPr id="8198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 and protein levels and half-lives</a:t>
            </a:r>
          </a:p>
        </p:txBody>
      </p:sp>
    </p:spTree>
    <p:extLst>
      <p:ext uri="{BB962C8B-B14F-4D97-AF65-F5344CB8AC3E}">
        <p14:creationId xmlns:p14="http://schemas.microsoft.com/office/powerpoint/2010/main" val="27414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 13" descr="Schwanhaeuser_Fi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9699" r="52475" b="64747"/>
          <a:stretch/>
        </p:blipFill>
        <p:spPr bwMode="auto">
          <a:xfrm>
            <a:off x="4990232" y="1324967"/>
            <a:ext cx="4868564" cy="260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hteck 14"/>
          <p:cNvSpPr>
            <a:spLocks noChangeArrowheads="1"/>
          </p:cNvSpPr>
          <p:nvPr/>
        </p:nvSpPr>
        <p:spPr bwMode="auto">
          <a:xfrm>
            <a:off x="8561388" y="5851525"/>
            <a:ext cx="39020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9221" name="Rechteck 16"/>
          <p:cNvSpPr>
            <a:spLocks noChangeArrowheads="1"/>
          </p:cNvSpPr>
          <p:nvPr/>
        </p:nvSpPr>
        <p:spPr bwMode="auto">
          <a:xfrm>
            <a:off x="4760913" y="4117975"/>
            <a:ext cx="5311775" cy="552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9222" name="Textfeld 10"/>
          <p:cNvSpPr txBox="1">
            <a:spLocks noChangeArrowheads="1"/>
          </p:cNvSpPr>
          <p:nvPr/>
        </p:nvSpPr>
        <p:spPr bwMode="auto">
          <a:xfrm>
            <a:off x="433388" y="1192213"/>
            <a:ext cx="46609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/>
              <a:t>A widely used minimal description of the dynamics of transcription and translation includes the synthesis and degradation of mRNA and protein, respectively</a:t>
            </a:r>
          </a:p>
        </p:txBody>
      </p:sp>
      <p:pic>
        <p:nvPicPr>
          <p:cNvPr id="9223" name="Bild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796" y="1700213"/>
            <a:ext cx="29083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feld 9"/>
          <p:cNvSpPr txBox="1">
            <a:spLocks noChangeArrowheads="1"/>
          </p:cNvSpPr>
          <p:nvPr/>
        </p:nvSpPr>
        <p:spPr bwMode="auto">
          <a:xfrm>
            <a:off x="4099820" y="9010376"/>
            <a:ext cx="47863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 dirty="0" err="1"/>
              <a:t>Schwanhäuser</a:t>
            </a:r>
            <a:r>
              <a:rPr lang="de-DE" altLang="en-US" sz="2000" dirty="0"/>
              <a:t> et al. Nature 473, 337 (2011)</a:t>
            </a:r>
          </a:p>
        </p:txBody>
      </p:sp>
      <p:sp>
        <p:nvSpPr>
          <p:cNvPr id="9225" name="Rectangle 2"/>
          <p:cNvSpPr txBox="1">
            <a:spLocks noChangeArrowheads="1"/>
          </p:cNvSpPr>
          <p:nvPr/>
        </p:nvSpPr>
        <p:spPr bwMode="auto">
          <a:xfrm>
            <a:off x="0" y="76200"/>
            <a:ext cx="1275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000" b="1" dirty="0">
                <a:solidFill>
                  <a:srgbClr val="FF0000"/>
                </a:solidFill>
              </a:rPr>
              <a:t>Mathematical model of transcription and translation</a:t>
            </a:r>
          </a:p>
        </p:txBody>
      </p:sp>
      <p:sp>
        <p:nvSpPr>
          <p:cNvPr id="9226" name="Textfeld 11"/>
          <p:cNvSpPr txBox="1">
            <a:spLocks noChangeArrowheads="1"/>
          </p:cNvSpPr>
          <p:nvPr/>
        </p:nvSpPr>
        <p:spPr bwMode="auto">
          <a:xfrm>
            <a:off x="433388" y="4010025"/>
            <a:ext cx="12138025" cy="48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The </a:t>
            </a:r>
            <a:r>
              <a:rPr lang="de-DE" altLang="en-US" sz="2800" dirty="0" err="1"/>
              <a:t>mRNA</a:t>
            </a:r>
            <a:r>
              <a:rPr lang="de-DE" altLang="en-US" sz="2800" dirty="0"/>
              <a:t> (</a:t>
            </a:r>
            <a:r>
              <a:rPr lang="de-DE" altLang="en-US" sz="2800" i="1" dirty="0"/>
              <a:t>R</a:t>
            </a:r>
            <a:r>
              <a:rPr lang="de-DE" altLang="en-US" sz="2800" dirty="0"/>
              <a:t>)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synthesized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with</a:t>
            </a:r>
            <a:r>
              <a:rPr lang="de-DE" altLang="en-US" sz="2800" dirty="0"/>
              <a:t> a </a:t>
            </a:r>
            <a:r>
              <a:rPr lang="de-DE" altLang="en-US" sz="2800" dirty="0" err="1"/>
              <a:t>constant</a:t>
            </a:r>
            <a:r>
              <a:rPr lang="de-DE" altLang="en-US" sz="2800" dirty="0"/>
              <a:t> rate </a:t>
            </a:r>
            <a:r>
              <a:rPr lang="de-DE" altLang="en-US" sz="2800" i="1" dirty="0" err="1"/>
              <a:t>v</a:t>
            </a:r>
            <a:r>
              <a:rPr lang="de-DE" altLang="en-US" sz="2800" i="1" baseline="-25000" dirty="0" err="1"/>
              <a:t>sr</a:t>
            </a:r>
            <a:r>
              <a:rPr lang="de-DE" altLang="en-US" sz="2800" i="1" dirty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endParaRPr lang="de-DE" altLang="en-US" sz="2800" dirty="0" smtClean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err="1" smtClean="0"/>
              <a:t>degraded</a:t>
            </a:r>
            <a:r>
              <a:rPr lang="de-DE" altLang="en-US" sz="2800" dirty="0" smtClean="0"/>
              <a:t> </a:t>
            </a:r>
            <a:r>
              <a:rPr lang="de-DE" altLang="en-US" sz="2800" dirty="0"/>
              <a:t>proportional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their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numbers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with</a:t>
            </a:r>
            <a:r>
              <a:rPr lang="de-DE" altLang="en-US" sz="2800" dirty="0"/>
              <a:t> rate </a:t>
            </a:r>
            <a:r>
              <a:rPr lang="de-DE" altLang="en-US" sz="2800" dirty="0" err="1"/>
              <a:t>constant</a:t>
            </a:r>
            <a:r>
              <a:rPr lang="de-DE" altLang="en-US" sz="2800" dirty="0"/>
              <a:t> </a:t>
            </a:r>
            <a:r>
              <a:rPr lang="de-DE" altLang="en-US" sz="2800" i="1" dirty="0" err="1"/>
              <a:t>k</a:t>
            </a:r>
            <a:r>
              <a:rPr lang="de-DE" altLang="en-US" sz="2800" i="1" baseline="-25000" dirty="0" err="1"/>
              <a:t>dr</a:t>
            </a:r>
            <a:r>
              <a:rPr lang="de-DE" altLang="en-US" sz="2800" dirty="0"/>
              <a:t>. 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The </a:t>
            </a:r>
            <a:r>
              <a:rPr lang="de-DE" altLang="en-US" sz="2800" dirty="0" err="1"/>
              <a:t>protein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level</a:t>
            </a:r>
            <a:r>
              <a:rPr lang="de-DE" altLang="en-US" sz="2800" dirty="0"/>
              <a:t> (</a:t>
            </a:r>
            <a:r>
              <a:rPr lang="de-DE" altLang="en-US" sz="2800" i="1" dirty="0"/>
              <a:t>P</a:t>
            </a:r>
            <a:r>
              <a:rPr lang="de-DE" altLang="en-US" sz="2800" dirty="0"/>
              <a:t>) </a:t>
            </a:r>
            <a:r>
              <a:rPr lang="de-DE" altLang="en-US" sz="2800" dirty="0" err="1"/>
              <a:t>depends</a:t>
            </a:r>
            <a:r>
              <a:rPr lang="de-DE" altLang="en-US" sz="2800" dirty="0"/>
              <a:t> on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number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mRNAs</a:t>
            </a:r>
            <a:r>
              <a:rPr lang="de-DE" altLang="en-US" sz="2800" dirty="0"/>
              <a:t>, </a:t>
            </a:r>
            <a:endParaRPr lang="de-DE" altLang="en-US" sz="2800" dirty="0" smtClean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err="1" smtClean="0"/>
              <a:t>which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translated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with</a:t>
            </a:r>
            <a:r>
              <a:rPr lang="de-DE" altLang="en-US" sz="2800" dirty="0"/>
              <a:t> rate </a:t>
            </a:r>
            <a:r>
              <a:rPr lang="de-DE" altLang="en-US" sz="2800" dirty="0" err="1"/>
              <a:t>constant</a:t>
            </a:r>
            <a:r>
              <a:rPr lang="de-DE" altLang="en-US" sz="2800" dirty="0"/>
              <a:t> </a:t>
            </a:r>
            <a:r>
              <a:rPr lang="de-DE" altLang="en-US" sz="2800" i="1" dirty="0" err="1"/>
              <a:t>k</a:t>
            </a:r>
            <a:r>
              <a:rPr lang="de-DE" altLang="en-US" sz="2800" i="1" baseline="-25000" dirty="0" err="1"/>
              <a:t>sp</a:t>
            </a:r>
            <a:r>
              <a:rPr lang="de-DE" altLang="en-US" sz="2800" dirty="0"/>
              <a:t>.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 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Protein </a:t>
            </a:r>
            <a:r>
              <a:rPr lang="de-DE" altLang="en-US" sz="2800" dirty="0" err="1"/>
              <a:t>degradation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characterized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rate </a:t>
            </a:r>
            <a:r>
              <a:rPr lang="de-DE" altLang="en-US" sz="2800" dirty="0" err="1"/>
              <a:t>constant</a:t>
            </a:r>
            <a:r>
              <a:rPr lang="de-DE" altLang="en-US" sz="2800" dirty="0"/>
              <a:t> </a:t>
            </a:r>
            <a:r>
              <a:rPr lang="de-DE" altLang="en-US" sz="2800" i="1" dirty="0" err="1"/>
              <a:t>k</a:t>
            </a:r>
            <a:r>
              <a:rPr lang="de-DE" altLang="en-US" sz="2800" i="1" baseline="-25000" dirty="0" err="1"/>
              <a:t>dp</a:t>
            </a:r>
            <a:r>
              <a:rPr lang="de-DE" altLang="en-US" sz="2800" dirty="0"/>
              <a:t>. 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The </a:t>
            </a:r>
            <a:r>
              <a:rPr lang="de-DE" altLang="en-US" sz="2800" dirty="0" err="1"/>
              <a:t>synthesis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rates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mRNA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calculated</a:t>
            </a:r>
            <a:r>
              <a:rPr lang="de-DE" altLang="en-US" sz="2800" dirty="0"/>
              <a:t> </a:t>
            </a:r>
            <a:endParaRPr lang="de-DE" altLang="en-US" sz="2800" dirty="0" smtClean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err="1" smtClean="0"/>
              <a:t>from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their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measured</a:t>
            </a:r>
            <a:r>
              <a:rPr lang="de-DE" altLang="en-US" sz="2800" dirty="0"/>
              <a:t> half </a:t>
            </a:r>
            <a:r>
              <a:rPr lang="de-DE" altLang="en-US" sz="2800" dirty="0" err="1"/>
              <a:t>lives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levels</a:t>
            </a:r>
            <a:r>
              <a:rPr lang="de-DE" altLang="en-US" sz="2800" dirty="0"/>
              <a:t>.</a:t>
            </a:r>
          </a:p>
        </p:txBody>
      </p:sp>
      <p:sp>
        <p:nvSpPr>
          <p:cNvPr id="9227" name="Foliennummernplatzhalter 9"/>
          <p:cNvSpPr txBox="1">
            <a:spLocks/>
          </p:cNvSpPr>
          <p:nvPr/>
        </p:nvSpPr>
        <p:spPr bwMode="auto">
          <a:xfrm>
            <a:off x="12103100" y="8980488"/>
            <a:ext cx="241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0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10"/>
          <p:cNvSpPr txBox="1">
            <a:spLocks noChangeArrowheads="1"/>
          </p:cNvSpPr>
          <p:nvPr/>
        </p:nvSpPr>
        <p:spPr bwMode="auto">
          <a:xfrm>
            <a:off x="501649" y="974725"/>
            <a:ext cx="7733259" cy="724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u="sng" dirty="0" smtClean="0"/>
              <a:t>Top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smtClean="0"/>
              <a:t>Average </a:t>
            </a:r>
            <a:r>
              <a:rPr lang="de-DE" altLang="en-US" sz="2800" dirty="0" err="1"/>
              <a:t>cellular</a:t>
            </a:r>
            <a:r>
              <a:rPr lang="de-DE" altLang="en-US" sz="2800" dirty="0"/>
              <a:t> </a:t>
            </a:r>
            <a:r>
              <a:rPr lang="de-DE" altLang="en-US" sz="2800" b="1" dirty="0" err="1"/>
              <a:t>transcription</a:t>
            </a:r>
            <a:r>
              <a:rPr lang="de-DE" altLang="en-US" sz="2800" b="1" dirty="0"/>
              <a:t> </a:t>
            </a:r>
            <a:r>
              <a:rPr lang="de-DE" altLang="en-US" sz="2800" b="1" dirty="0" err="1"/>
              <a:t>rates</a:t>
            </a:r>
            <a:r>
              <a:rPr lang="de-DE" altLang="en-US" sz="2800" b="1" dirty="0"/>
              <a:t> </a:t>
            </a:r>
            <a:r>
              <a:rPr lang="de-DE" altLang="en-US" sz="2800" dirty="0" err="1"/>
              <a:t>predicted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model</a:t>
            </a:r>
            <a:r>
              <a:rPr lang="de-DE" altLang="en-US" sz="2800" dirty="0"/>
              <a:t> span </a:t>
            </a:r>
            <a:r>
              <a:rPr lang="de-DE" altLang="en-US" sz="2800" dirty="0" err="1"/>
              <a:t>two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orders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magnitude</a:t>
            </a:r>
            <a:r>
              <a:rPr lang="de-DE" altLang="en-US" sz="2800" dirty="0"/>
              <a:t>.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The median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about</a:t>
            </a:r>
            <a:r>
              <a:rPr lang="de-DE" altLang="en-US" sz="2800" dirty="0"/>
              <a:t> 2 </a:t>
            </a:r>
            <a:r>
              <a:rPr lang="de-DE" altLang="en-US" sz="2800" dirty="0" err="1"/>
              <a:t>mRNA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molecules</a:t>
            </a:r>
            <a:r>
              <a:rPr lang="de-DE" altLang="en-US" sz="2800" dirty="0"/>
              <a:t> per </a:t>
            </a:r>
            <a:r>
              <a:rPr lang="de-DE" altLang="en-US" sz="2800" dirty="0" err="1"/>
              <a:t>hour</a:t>
            </a:r>
            <a:r>
              <a:rPr lang="de-DE" altLang="en-US" sz="2800" dirty="0"/>
              <a:t> (</a:t>
            </a:r>
            <a:r>
              <a:rPr lang="de-DE" altLang="en-US" sz="2800" b="1" dirty="0" err="1"/>
              <a:t>very</a:t>
            </a:r>
            <a:r>
              <a:rPr lang="de-DE" altLang="en-US" sz="2800" b="1" dirty="0"/>
              <a:t> </a:t>
            </a:r>
            <a:r>
              <a:rPr lang="de-DE" altLang="en-US" sz="2800" b="1" dirty="0" err="1"/>
              <a:t>slow</a:t>
            </a:r>
            <a:r>
              <a:rPr lang="de-DE" altLang="en-US" sz="2800" dirty="0"/>
              <a:t>!). 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An extreme </a:t>
            </a:r>
            <a:r>
              <a:rPr lang="de-DE" altLang="en-US" sz="2800" dirty="0" err="1"/>
              <a:t>example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protein</a:t>
            </a:r>
            <a:r>
              <a:rPr lang="de-DE" altLang="en-US" sz="2800" dirty="0"/>
              <a:t> Mdm2 </a:t>
            </a:r>
            <a:r>
              <a:rPr lang="de-DE" altLang="en-US" sz="2800" dirty="0" err="1" smtClean="0"/>
              <a:t>of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which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than</a:t>
            </a:r>
            <a:r>
              <a:rPr lang="de-DE" altLang="en-US" sz="2800" dirty="0"/>
              <a:t> 500 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err="1"/>
              <a:t>mRNAs</a:t>
            </a:r>
            <a:r>
              <a:rPr lang="de-DE" altLang="en-US" sz="2800" dirty="0"/>
              <a:t> per </a:t>
            </a:r>
            <a:r>
              <a:rPr lang="de-DE" altLang="en-US" sz="2800" dirty="0" err="1"/>
              <a:t>hour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transcribed</a:t>
            </a:r>
            <a:r>
              <a:rPr lang="de-DE" altLang="en-US" sz="2800" dirty="0"/>
              <a:t>.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 smtClean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u="sng" dirty="0" err="1" smtClean="0"/>
              <a:t>Bottom</a:t>
            </a:r>
            <a:endParaRPr lang="de-DE" altLang="en-US" sz="2800" u="sng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smtClean="0"/>
              <a:t>The </a:t>
            </a:r>
            <a:r>
              <a:rPr lang="de-DE" altLang="en-US" sz="2800" dirty="0"/>
              <a:t>median </a:t>
            </a:r>
            <a:r>
              <a:rPr lang="de-DE" altLang="en-US" sz="2800" b="1" dirty="0" err="1"/>
              <a:t>translation</a:t>
            </a:r>
            <a:r>
              <a:rPr lang="de-DE" altLang="en-US" sz="2800" b="1" dirty="0"/>
              <a:t> rate </a:t>
            </a:r>
            <a:r>
              <a:rPr lang="de-DE" altLang="en-US" sz="2800" dirty="0" err="1"/>
              <a:t>constant</a:t>
            </a:r>
            <a:r>
              <a:rPr lang="de-DE" altLang="en-US" sz="2800" dirty="0"/>
              <a:t> 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about</a:t>
            </a:r>
            <a:r>
              <a:rPr lang="de-DE" altLang="en-US" sz="2800" dirty="0"/>
              <a:t> 40 </a:t>
            </a:r>
            <a:r>
              <a:rPr lang="de-DE" altLang="en-US" sz="2800" dirty="0" err="1"/>
              <a:t>proteins</a:t>
            </a:r>
            <a:r>
              <a:rPr lang="de-DE" altLang="en-US" sz="2800" dirty="0"/>
              <a:t> per </a:t>
            </a:r>
            <a:r>
              <a:rPr lang="de-DE" altLang="en-US" sz="2800" dirty="0" err="1"/>
              <a:t>mRNA</a:t>
            </a: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per </a:t>
            </a:r>
            <a:r>
              <a:rPr lang="de-DE" altLang="en-US" sz="2800" dirty="0" err="1"/>
              <a:t>hour</a:t>
            </a:r>
            <a:endParaRPr lang="de-DE" altLang="en-US" sz="2800" dirty="0"/>
          </a:p>
        </p:txBody>
      </p:sp>
      <p:sp>
        <p:nvSpPr>
          <p:cNvPr id="10243" name="Textfeld 9"/>
          <p:cNvSpPr txBox="1">
            <a:spLocks noChangeArrowheads="1"/>
          </p:cNvSpPr>
          <p:nvPr/>
        </p:nvSpPr>
        <p:spPr bwMode="auto">
          <a:xfrm>
            <a:off x="541338" y="8453438"/>
            <a:ext cx="4786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/>
              <a:t>Schwanhäuser et al. Nature 473, 337 (2011)</a:t>
            </a:r>
          </a:p>
        </p:txBody>
      </p:sp>
      <p:pic>
        <p:nvPicPr>
          <p:cNvPr id="10244" name="Bild 13" descr="Schwanhaeuser_Fi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0" b="50513"/>
          <a:stretch/>
        </p:blipFill>
        <p:spPr bwMode="auto">
          <a:xfrm>
            <a:off x="8561388" y="957982"/>
            <a:ext cx="4374516" cy="363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hteck 14"/>
          <p:cNvSpPr>
            <a:spLocks noChangeArrowheads="1"/>
          </p:cNvSpPr>
          <p:nvPr/>
        </p:nvSpPr>
        <p:spPr bwMode="auto">
          <a:xfrm>
            <a:off x="8561388" y="5202238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0246" name="Rechteck 15"/>
          <p:cNvSpPr>
            <a:spLocks noChangeArrowheads="1"/>
          </p:cNvSpPr>
          <p:nvPr/>
        </p:nvSpPr>
        <p:spPr bwMode="auto">
          <a:xfrm>
            <a:off x="9022680" y="5183188"/>
            <a:ext cx="4010025" cy="314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0248" name="Textfeld 17"/>
          <p:cNvSpPr txBox="1">
            <a:spLocks noChangeArrowheads="1"/>
          </p:cNvSpPr>
          <p:nvPr/>
        </p:nvSpPr>
        <p:spPr bwMode="auto">
          <a:xfrm>
            <a:off x="9015660" y="8114185"/>
            <a:ext cx="4343524" cy="10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450"/>
              </a:lnSpc>
              <a:buFontTx/>
              <a:buNone/>
            </a:pPr>
            <a:r>
              <a:rPr lang="de-DE" altLang="en-US" sz="2300" dirty="0" err="1"/>
              <a:t>Calculated</a:t>
            </a:r>
            <a:r>
              <a:rPr lang="de-DE" altLang="en-US" sz="2300" dirty="0"/>
              <a:t> </a:t>
            </a:r>
            <a:r>
              <a:rPr lang="de-DE" altLang="en-US" sz="2300" dirty="0" err="1"/>
              <a:t>translation</a:t>
            </a:r>
            <a:r>
              <a:rPr lang="de-DE" altLang="en-US" sz="2300" dirty="0"/>
              <a:t> rate </a:t>
            </a:r>
            <a:r>
              <a:rPr lang="de-DE" altLang="en-US" sz="2300" dirty="0" err="1"/>
              <a:t>constants</a:t>
            </a:r>
            <a:r>
              <a:rPr lang="de-DE" altLang="en-US" sz="2300" dirty="0"/>
              <a:t> </a:t>
            </a:r>
            <a:r>
              <a:rPr lang="de-DE" altLang="en-US" sz="2300" dirty="0" err="1"/>
              <a:t>are</a:t>
            </a:r>
            <a:r>
              <a:rPr lang="de-DE" altLang="en-US" sz="2300" dirty="0"/>
              <a:t> not uniform</a:t>
            </a:r>
          </a:p>
        </p:txBody>
      </p:sp>
      <p:sp>
        <p:nvSpPr>
          <p:cNvPr id="10249" name="Rectangle 2"/>
          <p:cNvSpPr txBox="1">
            <a:spLocks noChangeArrowheads="1"/>
          </p:cNvSpPr>
          <p:nvPr/>
        </p:nvSpPr>
        <p:spPr bwMode="auto">
          <a:xfrm>
            <a:off x="0" y="762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000" b="1" dirty="0">
                <a:solidFill>
                  <a:srgbClr val="FF0000"/>
                </a:solidFill>
              </a:rPr>
              <a:t>Computed transcription and translation rates</a:t>
            </a:r>
          </a:p>
        </p:txBody>
      </p:sp>
      <p:pic>
        <p:nvPicPr>
          <p:cNvPr id="10" name="Bild 13" descr="Schwanhaeuser_Fi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1" r="52720"/>
          <a:stretch/>
        </p:blipFill>
        <p:spPr bwMode="auto">
          <a:xfrm>
            <a:off x="8374607" y="4516760"/>
            <a:ext cx="4088855" cy="37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9"/>
          <p:cNvSpPr txBox="1">
            <a:spLocks noChangeArrowheads="1"/>
          </p:cNvSpPr>
          <p:nvPr/>
        </p:nvSpPr>
        <p:spPr bwMode="auto">
          <a:xfrm>
            <a:off x="541338" y="8453438"/>
            <a:ext cx="4786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en-US" sz="2000"/>
              <a:t>Schwanhäuser et al. Nature 473, 337 (2011)</a:t>
            </a:r>
          </a:p>
        </p:txBody>
      </p:sp>
      <p:pic>
        <p:nvPicPr>
          <p:cNvPr id="11267" name="Bild 13" descr="Schwanhaeuser_Fi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3" t="50364"/>
          <a:stretch/>
        </p:blipFill>
        <p:spPr bwMode="auto">
          <a:xfrm>
            <a:off x="7798544" y="1204392"/>
            <a:ext cx="5037240" cy="42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1" name="Textfeld 12"/>
          <p:cNvSpPr txBox="1">
            <a:spLocks noChangeArrowheads="1"/>
          </p:cNvSpPr>
          <p:nvPr/>
        </p:nvSpPr>
        <p:spPr bwMode="auto">
          <a:xfrm>
            <a:off x="147637" y="940519"/>
            <a:ext cx="7506891" cy="724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Abundant </a:t>
            </a:r>
            <a:r>
              <a:rPr lang="de-DE" altLang="en-US" sz="2800" dirty="0" err="1"/>
              <a:t>proteins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translated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about</a:t>
            </a:r>
            <a:r>
              <a:rPr lang="de-DE" altLang="en-US" sz="2800" dirty="0"/>
              <a:t> 100 </a:t>
            </a:r>
            <a:r>
              <a:rPr lang="de-DE" altLang="en-US" sz="2800" dirty="0" err="1"/>
              <a:t>times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efficiently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than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those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low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abundance</a:t>
            </a: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Translation rate </a:t>
            </a:r>
            <a:r>
              <a:rPr lang="de-DE" altLang="en-US" sz="2800" dirty="0" err="1"/>
              <a:t>constants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abundant </a:t>
            </a:r>
            <a:r>
              <a:rPr lang="de-DE" altLang="en-US" sz="2800" dirty="0" err="1"/>
              <a:t>proteins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saturate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between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approximately</a:t>
            </a:r>
            <a:r>
              <a:rPr lang="de-DE" altLang="en-US" sz="2800" dirty="0"/>
              <a:t> 120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240 </a:t>
            </a:r>
            <a:r>
              <a:rPr lang="de-DE" altLang="en-US" sz="2800" dirty="0" err="1"/>
              <a:t>proteins</a:t>
            </a:r>
            <a:r>
              <a:rPr lang="de-DE" altLang="en-US" sz="2800" dirty="0"/>
              <a:t> per </a:t>
            </a:r>
            <a:r>
              <a:rPr lang="de-DE" altLang="en-US" sz="2800" dirty="0" err="1"/>
              <a:t>mRNA</a:t>
            </a:r>
            <a:r>
              <a:rPr lang="de-DE" altLang="en-US" sz="2800" dirty="0"/>
              <a:t> per </a:t>
            </a:r>
            <a:r>
              <a:rPr lang="de-DE" altLang="en-US" sz="2800" dirty="0" err="1"/>
              <a:t>hour</a:t>
            </a:r>
            <a:r>
              <a:rPr lang="de-DE" altLang="en-US" sz="2800" dirty="0"/>
              <a:t>.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The maximal </a:t>
            </a:r>
            <a:r>
              <a:rPr lang="de-DE" altLang="en-US" sz="2800" dirty="0" err="1"/>
              <a:t>translation</a:t>
            </a:r>
            <a:r>
              <a:rPr lang="de-DE" altLang="en-US" sz="2800" dirty="0"/>
              <a:t> rate </a:t>
            </a:r>
            <a:r>
              <a:rPr lang="de-DE" altLang="en-US" sz="2800" dirty="0" err="1"/>
              <a:t>constant</a:t>
            </a:r>
            <a:r>
              <a:rPr lang="de-DE" altLang="en-US" sz="2800" dirty="0"/>
              <a:t> in </a:t>
            </a:r>
            <a:r>
              <a:rPr lang="de-DE" altLang="en-US" sz="2800" dirty="0" err="1"/>
              <a:t>mammals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not </a:t>
            </a:r>
            <a:r>
              <a:rPr lang="de-DE" altLang="en-US" sz="2800" dirty="0" err="1"/>
              <a:t>known</a:t>
            </a:r>
            <a:r>
              <a:rPr lang="de-DE" altLang="en-US" sz="2800" dirty="0"/>
              <a:t>.</a:t>
            </a:r>
          </a:p>
          <a:p>
            <a:pPr algn="l" eaLnBrk="1" hangingPunct="1">
              <a:lnSpc>
                <a:spcPts val="3700"/>
              </a:lnSpc>
              <a:buFontTx/>
              <a:buNone/>
            </a:pPr>
            <a:endParaRPr lang="de-DE" altLang="en-US" sz="2800" dirty="0"/>
          </a:p>
          <a:p>
            <a:pPr algn="l" eaLnBrk="1" hangingPunct="1">
              <a:lnSpc>
                <a:spcPts val="3700"/>
              </a:lnSpc>
              <a:buFontTx/>
              <a:buNone/>
            </a:pPr>
            <a:r>
              <a:rPr lang="de-DE" altLang="en-US" sz="2800" dirty="0"/>
              <a:t>The </a:t>
            </a:r>
            <a:r>
              <a:rPr lang="de-DE" altLang="en-US" sz="2800" dirty="0" err="1"/>
              <a:t>estimated</a:t>
            </a:r>
            <a:r>
              <a:rPr lang="de-DE" altLang="en-US" sz="2800" dirty="0"/>
              <a:t> maximal </a:t>
            </a:r>
            <a:r>
              <a:rPr lang="de-DE" altLang="en-US" sz="2800" dirty="0" err="1"/>
              <a:t>translation</a:t>
            </a:r>
            <a:r>
              <a:rPr lang="de-DE" altLang="en-US" sz="2800" dirty="0"/>
              <a:t> rate </a:t>
            </a:r>
            <a:r>
              <a:rPr lang="de-DE" altLang="en-US" sz="2800" dirty="0" err="1"/>
              <a:t>constant</a:t>
            </a:r>
            <a:r>
              <a:rPr lang="de-DE" altLang="en-US" sz="2800" dirty="0"/>
              <a:t> in </a:t>
            </a:r>
            <a:r>
              <a:rPr lang="de-DE" altLang="en-US" sz="2800" dirty="0" err="1"/>
              <a:t>sea</a:t>
            </a:r>
            <a:r>
              <a:rPr lang="de-DE" altLang="en-US" sz="2800" dirty="0"/>
              <a:t> </a:t>
            </a:r>
            <a:r>
              <a:rPr lang="de-DE" altLang="en-US" sz="2800" dirty="0" err="1"/>
              <a:t>urchin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embryos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140 </a:t>
            </a:r>
            <a:r>
              <a:rPr lang="de-DE" altLang="en-US" sz="2800" dirty="0" err="1"/>
              <a:t>copies</a:t>
            </a:r>
            <a:r>
              <a:rPr lang="de-DE" altLang="en-US" sz="2800" dirty="0"/>
              <a:t> per </a:t>
            </a:r>
            <a:r>
              <a:rPr lang="de-DE" altLang="en-US" sz="2800" dirty="0" err="1"/>
              <a:t>mRNA</a:t>
            </a:r>
            <a:r>
              <a:rPr lang="de-DE" altLang="en-US" sz="2800" dirty="0"/>
              <a:t> per </a:t>
            </a:r>
            <a:r>
              <a:rPr lang="de-DE" altLang="en-US" sz="2800" dirty="0" err="1"/>
              <a:t>hour</a:t>
            </a:r>
            <a:r>
              <a:rPr lang="de-DE" altLang="en-US" sz="2800" dirty="0"/>
              <a:t>, </a:t>
            </a:r>
            <a:r>
              <a:rPr lang="de-DE" altLang="en-US" sz="2800" dirty="0" err="1"/>
              <a:t>which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surprisingly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close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prediction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this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model</a:t>
            </a:r>
            <a:r>
              <a:rPr lang="de-DE" altLang="en-US" sz="2800" dirty="0"/>
              <a:t>.</a:t>
            </a: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 translation constant</a:t>
            </a:r>
          </a:p>
        </p:txBody>
      </p:sp>
    </p:spTree>
    <p:extLst>
      <p:ext uri="{BB962C8B-B14F-4D97-AF65-F5344CB8AC3E}">
        <p14:creationId xmlns:p14="http://schemas.microsoft.com/office/powerpoint/2010/main" val="37479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1" name="Textfeld 12"/>
          <p:cNvSpPr txBox="1">
            <a:spLocks noChangeArrowheads="1"/>
          </p:cNvSpPr>
          <p:nvPr/>
        </p:nvSpPr>
        <p:spPr bwMode="auto">
          <a:xfrm>
            <a:off x="165696" y="772344"/>
            <a:ext cx="6624736" cy="297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lnSpc>
                <a:spcPts val="2800"/>
              </a:lnSpc>
              <a:buNone/>
            </a:pPr>
            <a:r>
              <a:rPr lang="en-US" sz="2000" b="1" dirty="0" smtClean="0"/>
              <a:t>Elongation </a:t>
            </a:r>
            <a:r>
              <a:rPr lang="en-US" sz="2000" b="1" dirty="0"/>
              <a:t>cycle of a ribosome (gray dome) translating an </a:t>
            </a:r>
            <a:r>
              <a:rPr lang="en-US" sz="2000" b="1" dirty="0" smtClean="0"/>
              <a:t>mRNA.</a:t>
            </a:r>
            <a:endParaRPr lang="en-US" sz="2000" b="1" dirty="0"/>
          </a:p>
          <a:p>
            <a:pPr algn="l">
              <a:lnSpc>
                <a:spcPts val="2800"/>
              </a:lnSpc>
              <a:buNone/>
            </a:pPr>
            <a:r>
              <a:rPr lang="en-US" sz="2000" dirty="0"/>
              <a:t>Aminoacyl-</a:t>
            </a:r>
            <a:r>
              <a:rPr lang="en-US" sz="2000" dirty="0" err="1"/>
              <a:t>tRNA</a:t>
            </a:r>
            <a:r>
              <a:rPr lang="en-US" sz="2000" dirty="0"/>
              <a:t> (small gray, </a:t>
            </a:r>
            <a:r>
              <a:rPr lang="en-US" sz="2000" b="1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33CC"/>
                </a:solidFill>
              </a:rPr>
              <a:t>purple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rgbClr val="FF9900"/>
                </a:solidFill>
              </a:rPr>
              <a:t>orange</a:t>
            </a:r>
            <a:r>
              <a:rPr lang="en-US" sz="2000" dirty="0"/>
              <a:t> sphere) is delivered to the ribosome in a ternary complex with the elongation factor EF-</a:t>
            </a:r>
            <a:r>
              <a:rPr lang="en-US" sz="2000" dirty="0" err="1"/>
              <a:t>Tu</a:t>
            </a:r>
            <a:r>
              <a:rPr lang="en-US" sz="2000" dirty="0"/>
              <a:t> (larger </a:t>
            </a:r>
            <a:r>
              <a:rPr lang="en-US" sz="2000" b="1" dirty="0">
                <a:solidFill>
                  <a:schemeClr val="accent2"/>
                </a:solidFill>
              </a:rPr>
              <a:t>blue</a:t>
            </a:r>
            <a:r>
              <a:rPr lang="en-US" sz="2000" dirty="0"/>
              <a:t> sphere) and GTP (not shown). </a:t>
            </a:r>
            <a:endParaRPr lang="en-US" sz="2000" dirty="0" smtClean="0"/>
          </a:p>
          <a:p>
            <a:pPr algn="l">
              <a:lnSpc>
                <a:spcPts val="2800"/>
              </a:lnSpc>
              <a:buNone/>
            </a:pPr>
            <a:r>
              <a:rPr lang="en-US" sz="2000" dirty="0" smtClean="0"/>
              <a:t>In </a:t>
            </a:r>
            <a:r>
              <a:rPr lang="en-US" sz="2000" dirty="0"/>
              <a:t>addition to the initial binding site, the ribosome has </a:t>
            </a:r>
            <a:r>
              <a:rPr lang="en-US" sz="2000" dirty="0" smtClean="0"/>
              <a:t>3 </a:t>
            </a:r>
            <a:r>
              <a:rPr lang="en-US" sz="2000" dirty="0" err="1"/>
              <a:t>tRNA</a:t>
            </a:r>
            <a:r>
              <a:rPr lang="en-US" sz="2000" dirty="0"/>
              <a:t> binding sites, the A, P, and E sites. </a:t>
            </a:r>
            <a:endParaRPr lang="en-US" sz="2000" dirty="0" smtClean="0"/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 mRNA translation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430392" y="8856145"/>
            <a:ext cx="4664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Rudorf et al. (2014) </a:t>
            </a:r>
            <a:endParaRPr lang="es-ES" sz="2000" dirty="0" smtClean="0"/>
          </a:p>
          <a:p>
            <a:r>
              <a:rPr lang="es-ES" sz="2000" dirty="0" smtClean="0"/>
              <a:t>PLoS </a:t>
            </a:r>
            <a:r>
              <a:rPr lang="es-ES" sz="2000" dirty="0"/>
              <a:t>Comput Biol 10: e1003909.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02" y="988368"/>
            <a:ext cx="5906509" cy="3816424"/>
          </a:xfrm>
          <a:prstGeom prst="rect">
            <a:avLst/>
          </a:prstGeom>
        </p:spPr>
      </p:pic>
      <p:sp>
        <p:nvSpPr>
          <p:cNvPr id="9" name="Textfeld 12"/>
          <p:cNvSpPr txBox="1">
            <a:spLocks noChangeArrowheads="1"/>
          </p:cNvSpPr>
          <p:nvPr/>
        </p:nvSpPr>
        <p:spPr bwMode="auto">
          <a:xfrm>
            <a:off x="165696" y="4882567"/>
            <a:ext cx="12153056" cy="38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elongation cycle of translation starts when the A site of the ribosome has arrived at a new codon (</a:t>
            </a:r>
            <a:r>
              <a:rPr lang="en-US" sz="2000" b="1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) of the mRNA. The ribosome then binds a ternary complex with a </a:t>
            </a:r>
            <a:r>
              <a:rPr lang="en-US" sz="2000" dirty="0" err="1"/>
              <a:t>tRNA</a:t>
            </a:r>
            <a:r>
              <a:rPr lang="en-US" sz="2000" dirty="0"/>
              <a:t> that may be </a:t>
            </a:r>
            <a:r>
              <a:rPr lang="en-US" sz="2000" dirty="0" smtClean="0"/>
              <a:t>cognate (sequence matches), </a:t>
            </a:r>
            <a:r>
              <a:rPr lang="en-US" sz="2000" dirty="0"/>
              <a:t>near-cognate, or non-cognate to this codon. </a:t>
            </a: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As </a:t>
            </a:r>
            <a:r>
              <a:rPr lang="en-US" sz="2000" dirty="0"/>
              <a:t>a consequence, the elongation cycle exhibits </a:t>
            </a:r>
            <a:r>
              <a:rPr lang="en-US" sz="2000" dirty="0" smtClean="0"/>
              <a:t>3 </a:t>
            </a:r>
            <a:r>
              <a:rPr lang="en-US" sz="2000" dirty="0"/>
              <a:t>different branches corresponding to </a:t>
            </a:r>
            <a:r>
              <a:rPr lang="en-US" sz="2000" dirty="0" smtClean="0"/>
              <a:t>3 </a:t>
            </a:r>
            <a:r>
              <a:rPr lang="en-US" sz="2000" dirty="0"/>
              <a:t>different reaction pathways: 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(</a:t>
            </a:r>
            <a:r>
              <a:rPr lang="en-US" sz="2000" dirty="0"/>
              <a:t>left) A non-cognate ternary complex is again released from the initial binding site of the ribosome; 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(</a:t>
            </a:r>
            <a:r>
              <a:rPr lang="en-US" sz="2000" dirty="0"/>
              <a:t>top) A near-cognate ternary complex is usually rejected but is very rarely used to elongate the peptide chain; and 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(</a:t>
            </a:r>
            <a:r>
              <a:rPr lang="en-US" sz="2000" dirty="0"/>
              <a:t>bottom) A cognate ternary complex may also be rejected but is typically used for elongation of the peptide chain. 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2469952" y="3004592"/>
            <a:ext cx="5688632" cy="39604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270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1" name="Textfeld 12"/>
          <p:cNvSpPr txBox="1">
            <a:spLocks noChangeArrowheads="1"/>
          </p:cNvSpPr>
          <p:nvPr/>
        </p:nvSpPr>
        <p:spPr bwMode="auto">
          <a:xfrm>
            <a:off x="324725" y="3399617"/>
            <a:ext cx="5912108" cy="663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model</a:t>
            </a:r>
            <a:r>
              <a:rPr lang="de-DE" sz="2800" dirty="0" smtClean="0"/>
              <a:t>,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deduce</a:t>
            </a:r>
            <a:r>
              <a:rPr lang="de-DE" sz="2800" dirty="0" smtClean="0"/>
              <a:t> </a:t>
            </a:r>
            <a:r>
              <a:rPr lang="de-DE" sz="2800" b="1" dirty="0" err="1" smtClean="0"/>
              <a:t>codon-specific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translation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rates</a:t>
            </a:r>
            <a:r>
              <a:rPr lang="de-DE" sz="2800" dirty="0" smtClean="0"/>
              <a:t>:</a:t>
            </a:r>
            <a:endParaRPr lang="de-DE" sz="2800" dirty="0"/>
          </a:p>
          <a:p>
            <a:pPr algn="l">
              <a:buNone/>
            </a:pPr>
            <a:r>
              <a:rPr lang="en-US" sz="2800" dirty="0" smtClean="0"/>
              <a:t>(A) In-vitro values </a:t>
            </a:r>
            <a:r>
              <a:rPr lang="en-US" sz="2800" dirty="0"/>
              <a:t>for </a:t>
            </a:r>
            <a:r>
              <a:rPr lang="en-US" sz="2800" dirty="0" smtClean="0"/>
              <a:t>high-fidelity </a:t>
            </a:r>
            <a:r>
              <a:rPr lang="en-US" sz="2800" dirty="0"/>
              <a:t>buffer at </a:t>
            </a:r>
            <a:r>
              <a:rPr lang="en-US" sz="2800" dirty="0" smtClean="0"/>
              <a:t>37°C.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To derive in vivo rates from this, one adjusts the diffusion constant and uses exp. measured </a:t>
            </a:r>
            <a:r>
              <a:rPr lang="en-US" sz="2800" dirty="0" err="1"/>
              <a:t>tRNA</a:t>
            </a:r>
            <a:r>
              <a:rPr lang="en-US" sz="2800" dirty="0"/>
              <a:t> </a:t>
            </a:r>
            <a:r>
              <a:rPr lang="en-US" sz="2800" dirty="0" smtClean="0"/>
              <a:t>concentrations. This gave</a:t>
            </a:r>
          </a:p>
          <a:p>
            <a:pPr algn="l">
              <a:buNone/>
            </a:pPr>
            <a:r>
              <a:rPr lang="en-US" sz="2800" dirty="0" smtClean="0"/>
              <a:t>(B) in-vivo values </a:t>
            </a:r>
            <a:r>
              <a:rPr lang="en-US" sz="2800" dirty="0"/>
              <a:t>for </a:t>
            </a:r>
            <a:r>
              <a:rPr lang="en-US" sz="2800" i="1" dirty="0"/>
              <a:t>E. coli </a:t>
            </a:r>
            <a:r>
              <a:rPr lang="en-US" sz="2800" dirty="0"/>
              <a:t>at growth conditions of </a:t>
            </a:r>
            <a:r>
              <a:rPr lang="en-US" sz="2800" dirty="0" smtClean="0"/>
              <a:t>0.7 </a:t>
            </a:r>
            <a:r>
              <a:rPr lang="en-US" sz="2800" dirty="0" err="1" smtClean="0"/>
              <a:t>dbl</a:t>
            </a:r>
            <a:r>
              <a:rPr lang="en-US" sz="2800" dirty="0" smtClean="0"/>
              <a:t>/h.</a:t>
            </a:r>
            <a:endParaRPr lang="de-DE" sz="2800" dirty="0" smtClean="0"/>
          </a:p>
          <a:p>
            <a:pPr algn="l">
              <a:buNone/>
            </a:pPr>
            <a:endParaRPr lang="de-DE" sz="2800" b="1" dirty="0"/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endParaRPr lang="en-US" sz="2000" dirty="0"/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674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 translation modelled as Markov process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82120" y="9084097"/>
            <a:ext cx="7560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Rudorf et al. (2014)  </a:t>
            </a:r>
            <a:r>
              <a:rPr lang="es-ES" sz="2000" dirty="0" smtClean="0"/>
              <a:t>PLoS </a:t>
            </a:r>
            <a:r>
              <a:rPr lang="es-ES" sz="2000" dirty="0"/>
              <a:t>Comput Biol 10: e1003909.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7" y="1004690"/>
            <a:ext cx="5867221" cy="22076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5"/>
          <a:stretch/>
        </p:blipFill>
        <p:spPr>
          <a:xfrm>
            <a:off x="6436877" y="3364632"/>
            <a:ext cx="6546404" cy="5760640"/>
          </a:xfrm>
          <a:prstGeom prst="rect">
            <a:avLst/>
          </a:prstGeom>
        </p:spPr>
      </p:pic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6430392" y="772344"/>
            <a:ext cx="6388358" cy="25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en-US" sz="2800" dirty="0" smtClean="0"/>
              <a:t>(Left) All transition rates of this Markov model could be measured for </a:t>
            </a:r>
            <a:r>
              <a:rPr lang="en-US" sz="2800" i="1" dirty="0" smtClean="0"/>
              <a:t>E.coli</a:t>
            </a:r>
            <a:r>
              <a:rPr lang="en-US" sz="2800" dirty="0" smtClean="0"/>
              <a:t> in vitro. </a:t>
            </a:r>
            <a:r>
              <a:rPr lang="en-US" sz="2800" dirty="0" smtClean="0">
                <a:sym typeface="Symbol" panose="05050102010706020507" pitchFamily="18" charset="2"/>
              </a:rPr>
              <a:t></a:t>
            </a:r>
            <a:r>
              <a:rPr lang="en-US" sz="2800" baseline="-25000" dirty="0" smtClean="0">
                <a:sym typeface="Symbol" panose="05050102010706020507" pitchFamily="18" charset="2"/>
              </a:rPr>
              <a:t>rec</a:t>
            </a:r>
            <a:r>
              <a:rPr lang="en-US" sz="2800" dirty="0" smtClean="0">
                <a:sym typeface="Symbol" panose="05050102010706020507" pitchFamily="18" charset="2"/>
              </a:rPr>
              <a:t> : recognition rate, </a:t>
            </a:r>
            <a:r>
              <a:rPr lang="en-US" sz="2800" baseline="-25000" dirty="0" smtClean="0">
                <a:sym typeface="Symbol" panose="05050102010706020507" pitchFamily="18" charset="2"/>
              </a:rPr>
              <a:t>con</a:t>
            </a:r>
            <a:r>
              <a:rPr lang="en-US" sz="2800" dirty="0" smtClean="0">
                <a:sym typeface="Symbol" panose="05050102010706020507" pitchFamily="18" charset="2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: </a:t>
            </a:r>
            <a:r>
              <a:rPr lang="en-US" sz="2800" dirty="0" smtClean="0">
                <a:sym typeface="Symbol" panose="05050102010706020507" pitchFamily="18" charset="2"/>
              </a:rPr>
              <a:t>conformational </a:t>
            </a:r>
            <a:r>
              <a:rPr lang="en-US" sz="2800" dirty="0">
                <a:sym typeface="Symbol" panose="05050102010706020507" pitchFamily="18" charset="2"/>
              </a:rPr>
              <a:t>rate</a:t>
            </a:r>
            <a:endParaRPr lang="en-US" sz="2800" dirty="0" smtClean="0"/>
          </a:p>
          <a:p>
            <a:pPr algn="l">
              <a:buNone/>
            </a:pPr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in vivo </a:t>
            </a:r>
            <a:r>
              <a:rPr lang="de-DE" sz="2800" dirty="0" err="1" smtClean="0"/>
              <a:t>rates</a:t>
            </a:r>
            <a:r>
              <a:rPr lang="de-DE" sz="2800" dirty="0" smtClean="0"/>
              <a:t>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43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elongation </a:t>
            </a: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0188" y="9005110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/>
              <a:t>Trösemeier</a:t>
            </a:r>
            <a:r>
              <a:rPr lang="de-DE" sz="2000" dirty="0"/>
              <a:t> et al. </a:t>
            </a:r>
            <a:r>
              <a:rPr lang="de-DE" sz="2000" dirty="0" err="1"/>
              <a:t>Sci</a:t>
            </a:r>
            <a:r>
              <a:rPr lang="de-DE" sz="2000" dirty="0"/>
              <a:t>. Rep. 9, 7511 (2019)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8878664" y="1006239"/>
            <a:ext cx="3872136" cy="389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lnSpc>
                <a:spcPts val="3700"/>
              </a:lnSpc>
              <a:buNone/>
            </a:pPr>
            <a:r>
              <a:rPr lang="en-US" sz="2800" dirty="0"/>
              <a:t>Sequences with alternative, synonymous codons are proposed from the original sequence and selected to maximize the protein expression score. </a:t>
            </a:r>
            <a:endParaRPr lang="en-US" sz="2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9" y="876009"/>
            <a:ext cx="8436600" cy="5028188"/>
          </a:xfrm>
          <a:prstGeom prst="rect">
            <a:avLst/>
          </a:prstGeom>
        </p:spPr>
      </p:pic>
      <p:sp>
        <p:nvSpPr>
          <p:cNvPr id="9" name="Textfeld 12"/>
          <p:cNvSpPr txBox="1">
            <a:spLocks noChangeArrowheads="1"/>
          </p:cNvSpPr>
          <p:nvPr/>
        </p:nvSpPr>
        <p:spPr bwMode="auto">
          <a:xfrm>
            <a:off x="330200" y="5883725"/>
            <a:ext cx="12133263" cy="34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lnSpc>
                <a:spcPts val="3700"/>
              </a:lnSpc>
              <a:buNone/>
            </a:pPr>
            <a:r>
              <a:rPr lang="en-US" sz="2800" dirty="0" smtClean="0"/>
              <a:t>COSEM current: </a:t>
            </a:r>
            <a:r>
              <a:rPr lang="en-US" sz="2800" dirty="0"/>
              <a:t>translation rate per mRNA </a:t>
            </a:r>
            <a:r>
              <a:rPr lang="en-US" sz="2800" dirty="0" smtClean="0"/>
              <a:t>transcript</a:t>
            </a:r>
          </a:p>
          <a:p>
            <a:pPr algn="l">
              <a:lnSpc>
                <a:spcPts val="3700"/>
              </a:lnSpc>
              <a:buNone/>
            </a:pPr>
            <a:endParaRPr lang="en-US" sz="2800" dirty="0"/>
          </a:p>
          <a:p>
            <a:pPr algn="l">
              <a:lnSpc>
                <a:spcPts val="3700"/>
              </a:lnSpc>
              <a:buNone/>
            </a:pPr>
            <a:r>
              <a:rPr lang="en-US" sz="2800" dirty="0" smtClean="0"/>
              <a:t>mRNA secondary structure:  </a:t>
            </a:r>
            <a:r>
              <a:rPr lang="en-US" sz="2800" dirty="0"/>
              <a:t>mRNA folding energy in the first 30 codons of the 5′-</a:t>
            </a:r>
            <a:r>
              <a:rPr lang="en-US" sz="2800" dirty="0" smtClean="0"/>
              <a:t>end, </a:t>
            </a:r>
          </a:p>
          <a:p>
            <a:pPr algn="l">
              <a:lnSpc>
                <a:spcPts val="3700"/>
              </a:lnSpc>
              <a:buNone/>
            </a:pPr>
            <a:endParaRPr lang="en-US" sz="2800" dirty="0"/>
          </a:p>
          <a:p>
            <a:pPr algn="l">
              <a:lnSpc>
                <a:spcPts val="3700"/>
              </a:lnSpc>
              <a:buNone/>
            </a:pPr>
            <a:r>
              <a:rPr lang="en-US" sz="2800" dirty="0" smtClean="0"/>
              <a:t>GC3 content: </a:t>
            </a:r>
            <a:r>
              <a:rPr lang="en-US" sz="2800" dirty="0"/>
              <a:t>fraction of guanine and cytosine in the third nucleotide positions of all codons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847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Simple tree vs. cyclic graphs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521825" y="7915832"/>
            <a:ext cx="3482975" cy="12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sz="1991" dirty="0"/>
              <a:t>Rhee et al. (2008) Nature </a:t>
            </a:r>
            <a:r>
              <a:rPr lang="de-DE" sz="1991" dirty="0" err="1"/>
              <a:t>Rev</a:t>
            </a:r>
            <a:r>
              <a:rPr lang="de-DE" sz="1991" dirty="0"/>
              <a:t>. Genet. 9: </a:t>
            </a:r>
            <a:r>
              <a:rPr lang="de-DE" sz="1991" i="1" dirty="0"/>
              <a:t>509</a:t>
            </a:r>
            <a:endParaRPr kumimoji="1" lang="de-DE" altLang="en-US" sz="1991" dirty="0"/>
          </a:p>
        </p:txBody>
      </p:sp>
      <p:sp>
        <p:nvSpPr>
          <p:cNvPr id="2" name="Rechteck 1"/>
          <p:cNvSpPr/>
          <p:nvPr/>
        </p:nvSpPr>
        <p:spPr>
          <a:xfrm>
            <a:off x="459141" y="4744649"/>
            <a:ext cx="50351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56"/>
              </a:lnSpc>
            </a:pPr>
            <a:r>
              <a:rPr lang="en-US" b="1" dirty="0"/>
              <a:t>a </a:t>
            </a:r>
            <a:r>
              <a:rPr lang="en-US" dirty="0"/>
              <a:t>| An example of a simple </a:t>
            </a:r>
            <a:r>
              <a:rPr lang="en-US" b="1" dirty="0"/>
              <a:t>tree</a:t>
            </a:r>
            <a:r>
              <a:rPr lang="en-US" dirty="0"/>
              <a:t>, in which each child has only one parent and the edges are </a:t>
            </a:r>
            <a:r>
              <a:rPr lang="en-US" dirty="0" smtClean="0"/>
              <a:t>directed.</a:t>
            </a:r>
          </a:p>
          <a:p>
            <a:pPr>
              <a:lnSpc>
                <a:spcPts val="3556"/>
              </a:lnSpc>
            </a:pP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is, there is a source (parent) and a destination (child) for each edge.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1" y="826346"/>
            <a:ext cx="7771451" cy="371816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345805" y="1132486"/>
            <a:ext cx="4476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56"/>
              </a:lnSpc>
            </a:pPr>
            <a:r>
              <a:rPr lang="en-US" dirty="0"/>
              <a:t>Boxes represent </a:t>
            </a:r>
            <a:r>
              <a:rPr lang="en-US" dirty="0" smtClean="0"/>
              <a:t>nodes; arrows </a:t>
            </a:r>
            <a:r>
              <a:rPr lang="en-US" dirty="0"/>
              <a:t>represent edges</a:t>
            </a:r>
            <a:r>
              <a:rPr lang="en-US" dirty="0" smtClean="0"/>
              <a:t>.</a:t>
            </a:r>
          </a:p>
          <a:p>
            <a:pPr>
              <a:lnSpc>
                <a:spcPts val="3556"/>
              </a:lnSpc>
            </a:pP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710312" y="4744649"/>
            <a:ext cx="45566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56"/>
              </a:lnSpc>
            </a:pPr>
            <a:r>
              <a:rPr lang="en-US" b="1" dirty="0" smtClean="0"/>
              <a:t>b </a:t>
            </a:r>
            <a:r>
              <a:rPr lang="en-US" dirty="0"/>
              <a:t>| A </a:t>
            </a:r>
            <a:r>
              <a:rPr lang="en-US" b="1" dirty="0"/>
              <a:t>directed acyclic graph </a:t>
            </a:r>
            <a:r>
              <a:rPr lang="en-US" dirty="0"/>
              <a:t>(DAG), in which each child can have one or more parents. </a:t>
            </a:r>
            <a:endParaRPr lang="en-US" dirty="0" smtClean="0"/>
          </a:p>
          <a:p>
            <a:pPr>
              <a:lnSpc>
                <a:spcPts val="3556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red-colored node</a:t>
            </a:r>
            <a:r>
              <a:rPr lang="en-US" dirty="0" smtClean="0"/>
              <a:t> has </a:t>
            </a:r>
            <a:r>
              <a:rPr lang="en-US" b="1" dirty="0"/>
              <a:t>multiple </a:t>
            </a:r>
            <a:r>
              <a:rPr lang="en-US" b="1" dirty="0" smtClean="0"/>
              <a:t>parents</a:t>
            </a:r>
            <a:r>
              <a:rPr lang="en-US" dirty="0" smtClean="0"/>
              <a:t>. The </a:t>
            </a:r>
            <a:r>
              <a:rPr lang="en-US" dirty="0"/>
              <a:t>additional edge is </a:t>
            </a:r>
            <a:r>
              <a:rPr lang="en-US" dirty="0" smtClean="0"/>
              <a:t>colored </a:t>
            </a:r>
            <a:r>
              <a:rPr lang="en-US" dirty="0"/>
              <a:t>grey.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72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 codon-specific elongation rates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0188" y="9005110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/>
              <a:t>Trösemeier</a:t>
            </a:r>
            <a:r>
              <a:rPr lang="de-DE" sz="2000" dirty="0"/>
              <a:t> et al. </a:t>
            </a:r>
            <a:r>
              <a:rPr lang="de-DE" sz="2000" dirty="0" err="1"/>
              <a:t>Sci</a:t>
            </a:r>
            <a:r>
              <a:rPr lang="de-DE" sz="2000" dirty="0"/>
              <a:t>. Rep. 9, 7511 (2019)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8374608" y="844352"/>
            <a:ext cx="4376192" cy="67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lnSpc>
                <a:spcPts val="3700"/>
              </a:lnSpc>
              <a:buNone/>
            </a:pPr>
            <a:r>
              <a:rPr lang="en-US" sz="2800" dirty="0"/>
              <a:t>Protein expression of synthetic </a:t>
            </a:r>
            <a:r>
              <a:rPr lang="en-US" sz="2800" b="1" dirty="0" smtClean="0"/>
              <a:t>ovalbumin</a:t>
            </a:r>
            <a:r>
              <a:rPr lang="en-US" sz="2800" i="1" dirty="0" smtClean="0"/>
              <a:t> (</a:t>
            </a:r>
            <a:r>
              <a:rPr lang="en-US" sz="2800" dirty="0" smtClean="0"/>
              <a:t>main constituent of egg white</a:t>
            </a:r>
            <a:r>
              <a:rPr lang="en-US" sz="2800" i="1" dirty="0" smtClean="0"/>
              <a:t>)</a:t>
            </a:r>
            <a:r>
              <a:rPr lang="en-US" sz="2800" dirty="0" smtClean="0"/>
              <a:t> in </a:t>
            </a:r>
            <a:r>
              <a:rPr lang="en-US" sz="2800" i="1" dirty="0" smtClean="0"/>
              <a:t>S. </a:t>
            </a:r>
            <a:r>
              <a:rPr lang="en-US" sz="2800" i="1" dirty="0" err="1" smtClean="0"/>
              <a:t>Typhimurium</a:t>
            </a:r>
            <a:endParaRPr lang="en-US" sz="2800" i="1" dirty="0" smtClean="0"/>
          </a:p>
          <a:p>
            <a:pPr algn="l">
              <a:lnSpc>
                <a:spcPts val="3700"/>
              </a:lnSpc>
              <a:buNone/>
            </a:pPr>
            <a:r>
              <a:rPr lang="en-US" sz="2800" i="1" dirty="0" smtClean="0"/>
              <a:t>(</a:t>
            </a:r>
            <a:r>
              <a:rPr lang="en-US" sz="2800" dirty="0" smtClean="0"/>
              <a:t>after artificial gene transfer</a:t>
            </a:r>
            <a:r>
              <a:rPr lang="en-US" sz="2800" i="1" dirty="0" smtClean="0"/>
              <a:t>).</a:t>
            </a:r>
            <a:endParaRPr lang="en-US" sz="2800" i="1" dirty="0" smtClean="0"/>
          </a:p>
          <a:p>
            <a:pPr algn="l">
              <a:lnSpc>
                <a:spcPts val="3700"/>
              </a:lnSpc>
              <a:buNone/>
            </a:pPr>
            <a:endParaRPr lang="en-US" sz="2800" dirty="0" smtClean="0"/>
          </a:p>
          <a:p>
            <a:pPr algn="l">
              <a:lnSpc>
                <a:spcPts val="3700"/>
              </a:lnSpc>
              <a:buNone/>
            </a:pPr>
            <a:r>
              <a:rPr lang="en-US" sz="2800" dirty="0" smtClean="0"/>
              <a:t>Measured </a:t>
            </a:r>
            <a:r>
              <a:rPr lang="en-US" sz="2800" dirty="0"/>
              <a:t>protein abundance </a:t>
            </a:r>
            <a:r>
              <a:rPr lang="en-US" sz="2800" dirty="0" smtClean="0"/>
              <a:t>(Western blot) relative </a:t>
            </a:r>
            <a:r>
              <a:rPr lang="en-US" sz="2800" dirty="0"/>
              <a:t>to </a:t>
            </a:r>
            <a:r>
              <a:rPr lang="en-US" sz="2800" dirty="0" err="1"/>
              <a:t>wildtype</a:t>
            </a:r>
            <a:r>
              <a:rPr lang="en-US" sz="2800" dirty="0"/>
              <a:t> compared to protein expression score relative to </a:t>
            </a:r>
            <a:r>
              <a:rPr lang="en-US" sz="2800" dirty="0" err="1"/>
              <a:t>wildtype</a:t>
            </a:r>
            <a:r>
              <a:rPr lang="en-US" sz="2800" dirty="0"/>
              <a:t> for </a:t>
            </a:r>
            <a:r>
              <a:rPr lang="en-US" sz="2800" i="1" dirty="0"/>
              <a:t>ova</a:t>
            </a:r>
            <a:r>
              <a:rPr lang="en-US" sz="2800" dirty="0"/>
              <a:t> variants. </a:t>
            </a:r>
            <a:endParaRPr lang="en-US" sz="2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87954"/>
            <a:ext cx="8044408" cy="4575659"/>
          </a:xfrm>
          <a:prstGeom prst="rect">
            <a:avLst/>
          </a:prstGeom>
        </p:spPr>
      </p:pic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330200" y="5714374"/>
            <a:ext cx="7920880" cy="2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lnSpc>
                <a:spcPts val="3700"/>
              </a:lnSpc>
              <a:buNone/>
            </a:pPr>
            <a:r>
              <a:rPr lang="en-US" sz="2800" dirty="0" err="1" smtClean="0"/>
              <a:t>Geneart</a:t>
            </a:r>
            <a:r>
              <a:rPr lang="en-US" sz="2800" dirty="0" smtClean="0"/>
              <a:t> (</a:t>
            </a:r>
            <a:r>
              <a:rPr lang="en-US" sz="2800" dirty="0" err="1" smtClean="0"/>
              <a:t>GeneOptimizer</a:t>
            </a:r>
            <a:r>
              <a:rPr lang="en-US" sz="2800" dirty="0" smtClean="0"/>
              <a:t>) from </a:t>
            </a:r>
            <a:r>
              <a:rPr lang="en-US" sz="2800" dirty="0" err="1" smtClean="0"/>
              <a:t>ThermoFisher</a:t>
            </a:r>
            <a:r>
              <a:rPr lang="en-US" sz="2800" dirty="0" smtClean="0"/>
              <a:t> is another tool to optimize codon usage.</a:t>
            </a:r>
          </a:p>
          <a:p>
            <a:pPr algn="l">
              <a:lnSpc>
                <a:spcPts val="3700"/>
              </a:lnSpc>
              <a:buNone/>
            </a:pPr>
            <a:r>
              <a:rPr lang="de-DE" sz="2800" dirty="0" smtClean="0"/>
              <a:t>This </a:t>
            </a:r>
            <a:r>
              <a:rPr lang="de-DE" sz="2800" dirty="0" err="1" smtClean="0"/>
              <a:t>tool</a:t>
            </a:r>
            <a:r>
              <a:rPr lang="de-DE" sz="2800" dirty="0" smtClean="0"/>
              <a:t> </a:t>
            </a:r>
            <a:r>
              <a:rPr lang="de-DE" sz="2800" dirty="0" err="1" smtClean="0"/>
              <a:t>did</a:t>
            </a:r>
            <a:r>
              <a:rPr lang="de-DE" sz="2800" dirty="0" smtClean="0"/>
              <a:t> not </a:t>
            </a:r>
            <a:r>
              <a:rPr lang="de-DE" sz="2800" dirty="0" err="1" smtClean="0"/>
              <a:t>lead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increased</a:t>
            </a:r>
            <a:r>
              <a:rPr lang="de-DE" sz="2800" dirty="0" smtClean="0"/>
              <a:t> Ova </a:t>
            </a:r>
            <a:r>
              <a:rPr lang="de-DE" sz="2800" dirty="0" err="1" smtClean="0"/>
              <a:t>levels</a:t>
            </a:r>
            <a:r>
              <a:rPr lang="de-DE" sz="2800" dirty="0" smtClean="0"/>
              <a:t>.</a:t>
            </a:r>
          </a:p>
          <a:p>
            <a:pPr algn="l">
              <a:lnSpc>
                <a:spcPts val="3700"/>
              </a:lnSpc>
              <a:buNone/>
            </a:pPr>
            <a:endParaRPr lang="de-DE" sz="2800" dirty="0"/>
          </a:p>
          <a:p>
            <a:pPr algn="l">
              <a:lnSpc>
                <a:spcPts val="3700"/>
              </a:lnSpc>
              <a:buNone/>
            </a:pPr>
            <a:r>
              <a:rPr lang="de-DE" sz="2800" dirty="0" smtClean="0"/>
              <a:t>COSEM </a:t>
            </a:r>
            <a:r>
              <a:rPr lang="de-DE" sz="2800" dirty="0" err="1" smtClean="0"/>
              <a:t>gave</a:t>
            </a:r>
            <a:r>
              <a:rPr lang="de-DE" sz="2800" dirty="0" smtClean="0"/>
              <a:t> 3-4 </a:t>
            </a:r>
            <a:r>
              <a:rPr lang="de-DE" sz="2800" dirty="0" err="1" smtClean="0"/>
              <a:t>fold</a:t>
            </a:r>
            <a:r>
              <a:rPr lang="de-DE" sz="2800" dirty="0" smtClean="0"/>
              <a:t> </a:t>
            </a:r>
            <a:r>
              <a:rPr lang="de-DE" sz="2800" dirty="0" err="1" smtClean="0"/>
              <a:t>increase</a:t>
            </a:r>
            <a:r>
              <a:rPr lang="de-DE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67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80" y="729426"/>
            <a:ext cx="8433463" cy="8323838"/>
          </a:xfrm>
          <a:prstGeom prst="rect">
            <a:avLst/>
          </a:prstGeom>
        </p:spPr>
      </p:pic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odon-specific </a:t>
            </a: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elongation </a:t>
            </a: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in human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0188" y="9005110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/>
              <a:t>Trösemeier</a:t>
            </a:r>
            <a:r>
              <a:rPr lang="de-DE" sz="2000" dirty="0"/>
              <a:t> et al. </a:t>
            </a:r>
            <a:r>
              <a:rPr lang="de-DE" sz="2000" dirty="0" err="1"/>
              <a:t>Sci</a:t>
            </a:r>
            <a:r>
              <a:rPr lang="de-DE" sz="2000" dirty="0"/>
              <a:t>. Rep. 9, 7511 (2019)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8878664" y="1006239"/>
            <a:ext cx="3872136" cy="39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lnSpc>
                <a:spcPts val="3700"/>
              </a:lnSpc>
              <a:buNone/>
            </a:pPr>
            <a:r>
              <a:rPr lang="en-US" sz="2800" dirty="0" smtClean="0"/>
              <a:t>UAA, UAG and UGA are stop codons.</a:t>
            </a:r>
          </a:p>
          <a:p>
            <a:pPr algn="l">
              <a:lnSpc>
                <a:spcPts val="3700"/>
              </a:lnSpc>
              <a:buNone/>
            </a:pPr>
            <a:endParaRPr lang="de-DE" sz="2800" dirty="0"/>
          </a:p>
          <a:p>
            <a:pPr algn="l">
              <a:lnSpc>
                <a:spcPts val="3700"/>
              </a:lnSpc>
              <a:buNone/>
            </a:pPr>
            <a:r>
              <a:rPr lang="de-DE" sz="2800" dirty="0" smtClean="0"/>
              <a:t>The </a:t>
            </a:r>
            <a:r>
              <a:rPr lang="de-DE" sz="2800" dirty="0" err="1" smtClean="0"/>
              <a:t>elongation</a:t>
            </a:r>
            <a:r>
              <a:rPr lang="de-DE" sz="2800" dirty="0" smtClean="0"/>
              <a:t> </a:t>
            </a:r>
            <a:r>
              <a:rPr lang="de-DE" sz="2800" dirty="0" err="1" smtClean="0"/>
              <a:t>rates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</a:t>
            </a:r>
            <a:r>
              <a:rPr lang="de-DE" sz="2800" dirty="0" err="1" smtClean="0"/>
              <a:t>codons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similar</a:t>
            </a:r>
            <a:r>
              <a:rPr lang="de-DE" sz="2800" dirty="0" smtClean="0"/>
              <a:t> </a:t>
            </a:r>
            <a:r>
              <a:rPr lang="de-DE" sz="2800" dirty="0" err="1" smtClean="0"/>
              <a:t>magnitude</a:t>
            </a:r>
            <a:r>
              <a:rPr lang="de-DE" sz="2800" dirty="0" smtClean="0"/>
              <a:t> (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1 </a:t>
            </a:r>
            <a:r>
              <a:rPr lang="de-DE" sz="2800" dirty="0" err="1" smtClean="0"/>
              <a:t>and</a:t>
            </a:r>
            <a:r>
              <a:rPr lang="de-DE" sz="2800" dirty="0" smtClean="0"/>
              <a:t> 30 per </a:t>
            </a:r>
            <a:r>
              <a:rPr lang="de-DE" sz="2800" dirty="0" err="1" smtClean="0"/>
              <a:t>second</a:t>
            </a:r>
            <a:r>
              <a:rPr lang="de-DE" sz="2800" dirty="0" smtClean="0"/>
              <a:t>) </a:t>
            </a:r>
            <a:r>
              <a:rPr lang="de-DE" sz="2800" dirty="0" err="1" smtClean="0"/>
              <a:t>as</a:t>
            </a:r>
            <a:r>
              <a:rPr lang="de-DE" sz="2800" dirty="0" smtClean="0"/>
              <a:t> in </a:t>
            </a:r>
            <a:r>
              <a:rPr lang="de-DE" sz="2800" i="1" dirty="0" err="1" smtClean="0"/>
              <a:t>E.col</a:t>
            </a:r>
            <a:r>
              <a:rPr lang="de-DE" sz="2800" i="1" dirty="0" err="1" smtClean="0"/>
              <a:t>i</a:t>
            </a:r>
            <a:r>
              <a:rPr lang="de-DE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738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Transcriptome / Proteome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0188" y="9005110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/>
              <a:t>W</a:t>
            </a:r>
            <a:r>
              <a:rPr lang="de-DE" sz="2000" dirty="0" smtClean="0"/>
              <a:t>ang </a:t>
            </a:r>
            <a:r>
              <a:rPr lang="de-DE" sz="2000" dirty="0"/>
              <a:t>et al. </a:t>
            </a:r>
            <a:r>
              <a:rPr lang="de-DE" sz="2000" dirty="0" smtClean="0"/>
              <a:t>Mol. Syst. </a:t>
            </a:r>
            <a:r>
              <a:rPr lang="de-DE" sz="2000" dirty="0" err="1" smtClean="0"/>
              <a:t>Biol</a:t>
            </a:r>
            <a:r>
              <a:rPr lang="de-DE" sz="2000" dirty="0" smtClean="0"/>
              <a:t>. 15, e8503 </a:t>
            </a:r>
            <a:r>
              <a:rPr lang="de-DE" sz="2000" dirty="0"/>
              <a:t>(2019)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7128153" y="772344"/>
            <a:ext cx="5677056" cy="818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de-DE" sz="2800" dirty="0" smtClean="0"/>
              <a:t>FINDINGS:</a:t>
            </a:r>
          </a:p>
          <a:p>
            <a:pPr algn="l">
              <a:buNone/>
            </a:pPr>
            <a:endParaRPr lang="en-US" sz="2800" dirty="0" smtClean="0"/>
          </a:p>
          <a:p>
            <a:pPr algn="l"/>
            <a:r>
              <a:rPr lang="en-US" sz="2800" dirty="0" smtClean="0"/>
              <a:t> </a:t>
            </a:r>
            <a:r>
              <a:rPr lang="en-US" sz="2800" dirty="0" smtClean="0"/>
              <a:t>hundreds </a:t>
            </a:r>
            <a:r>
              <a:rPr lang="en-US" sz="2800" dirty="0"/>
              <a:t>of proteins, particularly in testis, could not be </a:t>
            </a:r>
            <a:r>
              <a:rPr lang="en-US" sz="2800" dirty="0" smtClean="0"/>
              <a:t>detected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even </a:t>
            </a:r>
            <a:r>
              <a:rPr lang="en-US" sz="2800" dirty="0"/>
              <a:t>for highly expressed mRNAs, </a:t>
            </a:r>
            <a:r>
              <a:rPr lang="en-US" sz="2800" dirty="0" smtClean="0"/>
              <a:t>few </a:t>
            </a:r>
            <a:r>
              <a:rPr lang="en-US" sz="2800" dirty="0"/>
              <a:t>proteins show </a:t>
            </a:r>
            <a:r>
              <a:rPr lang="en-US" sz="2800" dirty="0" smtClean="0"/>
              <a:t>tissue specific</a:t>
            </a:r>
            <a:r>
              <a:rPr lang="en-US" sz="2800" dirty="0"/>
              <a:t> </a:t>
            </a:r>
            <a:r>
              <a:rPr lang="en-US" sz="2800" dirty="0" smtClean="0"/>
              <a:t>expression</a:t>
            </a:r>
            <a:r>
              <a:rPr lang="en-US" sz="2800" dirty="0"/>
              <a:t>, </a:t>
            </a:r>
            <a:endParaRPr lang="en-US" sz="2800" dirty="0" smtClean="0"/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there exist strong </a:t>
            </a:r>
            <a:r>
              <a:rPr lang="en-US" sz="2800" dirty="0"/>
              <a:t>differences between mRNA </a:t>
            </a:r>
            <a:r>
              <a:rPr lang="en-US" sz="2800" dirty="0" smtClean="0"/>
              <a:t>and protein </a:t>
            </a:r>
            <a:r>
              <a:rPr lang="en-US" sz="2800" dirty="0"/>
              <a:t>quantities within and across tissues </a:t>
            </a:r>
            <a:endParaRPr lang="en-US" sz="2800" dirty="0" smtClean="0"/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Protein expression </a:t>
            </a:r>
            <a:r>
              <a:rPr lang="en-US" sz="2800" dirty="0"/>
              <a:t>is often more stable across tissues than that of transcripts.</a:t>
            </a:r>
            <a:endParaRPr lang="en-US" sz="2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6" y="879705"/>
            <a:ext cx="6458401" cy="2815834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3747784"/>
            <a:ext cx="6568139" cy="46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Transcriptome / Proteome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0188" y="9005110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/>
              <a:t>W</a:t>
            </a:r>
            <a:r>
              <a:rPr lang="de-DE" sz="2000" dirty="0" smtClean="0"/>
              <a:t>ang </a:t>
            </a:r>
            <a:r>
              <a:rPr lang="de-DE" sz="2000" dirty="0"/>
              <a:t>et al. </a:t>
            </a:r>
            <a:r>
              <a:rPr lang="de-DE" sz="2000" dirty="0" smtClean="0"/>
              <a:t>Mol. Syst. </a:t>
            </a:r>
            <a:r>
              <a:rPr lang="de-DE" sz="2000" dirty="0" err="1" smtClean="0"/>
              <a:t>Biol</a:t>
            </a:r>
            <a:r>
              <a:rPr lang="de-DE" sz="2000" dirty="0" smtClean="0"/>
              <a:t>. 15, e8503 </a:t>
            </a:r>
            <a:r>
              <a:rPr lang="de-DE" sz="2000" dirty="0"/>
              <a:t>(2019)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7128153" y="772344"/>
            <a:ext cx="5677056" cy="487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large fraction of all represented genes was expressed </a:t>
            </a:r>
            <a:r>
              <a:rPr lang="en-US" sz="2800" dirty="0" smtClean="0"/>
              <a:t>in all </a:t>
            </a:r>
            <a:r>
              <a:rPr lang="en-US" sz="2800" dirty="0"/>
              <a:t>tissues: 37% (6,725) at the transcript level and 39% (5,400) </a:t>
            </a:r>
            <a:r>
              <a:rPr lang="en-US" sz="2800" dirty="0" smtClean="0"/>
              <a:t>at the </a:t>
            </a:r>
            <a:r>
              <a:rPr lang="en-US" sz="2800" dirty="0"/>
              <a:t>protein level. </a:t>
            </a:r>
            <a:endParaRPr lang="en-US" sz="2800" dirty="0" smtClean="0"/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dirty="0" smtClean="0"/>
              <a:t>However</a:t>
            </a:r>
            <a:r>
              <a:rPr lang="en-US" sz="2800" dirty="0"/>
              <a:t>, 43% </a:t>
            </a:r>
            <a:r>
              <a:rPr lang="en-US" sz="2800" dirty="0" smtClean="0"/>
              <a:t>of </a:t>
            </a:r>
            <a:r>
              <a:rPr lang="en-US" sz="2800" dirty="0"/>
              <a:t>all transcripts and 53</a:t>
            </a:r>
            <a:r>
              <a:rPr lang="en-US" sz="2800" dirty="0" smtClean="0"/>
              <a:t>% </a:t>
            </a:r>
            <a:r>
              <a:rPr lang="en-US" sz="2800" dirty="0" smtClean="0"/>
              <a:t>of </a:t>
            </a:r>
            <a:r>
              <a:rPr lang="en-US" sz="2800" dirty="0"/>
              <a:t>all proteins showed elevated expression in one or </a:t>
            </a:r>
            <a:r>
              <a:rPr lang="en-US" sz="2800" dirty="0" smtClean="0"/>
              <a:t>more tissues</a:t>
            </a:r>
            <a:r>
              <a:rPr lang="de-DE" sz="2800" dirty="0" smtClean="0"/>
              <a:t>.</a:t>
            </a:r>
            <a:endParaRPr lang="en-US" sz="2800" dirty="0" smtClean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8" b="49588"/>
          <a:stretch/>
        </p:blipFill>
        <p:spPr bwMode="auto">
          <a:xfrm>
            <a:off x="158883" y="844352"/>
            <a:ext cx="6703103" cy="72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Transcriptome / Proteome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0188" y="9005110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/>
              <a:t>W</a:t>
            </a:r>
            <a:r>
              <a:rPr lang="de-DE" sz="2000" dirty="0" smtClean="0"/>
              <a:t>ang </a:t>
            </a:r>
            <a:r>
              <a:rPr lang="de-DE" sz="2000" dirty="0"/>
              <a:t>et al. </a:t>
            </a:r>
            <a:r>
              <a:rPr lang="de-DE" sz="2000" dirty="0" smtClean="0"/>
              <a:t>Mol. Syst. </a:t>
            </a:r>
            <a:r>
              <a:rPr lang="de-DE" sz="2000" dirty="0" err="1" smtClean="0"/>
              <a:t>Biol</a:t>
            </a:r>
            <a:r>
              <a:rPr lang="de-DE" sz="2000" dirty="0" smtClean="0"/>
              <a:t>. 15, e8503 </a:t>
            </a:r>
            <a:r>
              <a:rPr lang="de-DE" sz="2000" dirty="0"/>
              <a:t>(2019)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7128153" y="772344"/>
            <a:ext cx="5677056" cy="487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de-DE" sz="2800" dirty="0" smtClean="0"/>
              <a:t>Grey: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Abundance </a:t>
            </a:r>
            <a:r>
              <a:rPr lang="en-US" sz="2800" dirty="0"/>
              <a:t>distribution of all transcripts detected in all </a:t>
            </a:r>
            <a:r>
              <a:rPr lang="en-US" sz="2800" dirty="0" smtClean="0"/>
              <a:t>tissues </a:t>
            </a:r>
          </a:p>
          <a:p>
            <a:pPr algn="l">
              <a:buNone/>
            </a:pPr>
            <a:endParaRPr lang="de-DE" sz="2800" dirty="0" smtClean="0"/>
          </a:p>
          <a:p>
            <a:pPr algn="l">
              <a:buNone/>
            </a:pPr>
            <a:r>
              <a:rPr lang="de-DE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Blue</a:t>
            </a:r>
            <a:r>
              <a:rPr lang="de-DE" sz="2800" dirty="0" smtClean="0"/>
              <a:t>: </a:t>
            </a:r>
            <a:r>
              <a:rPr lang="en-US" sz="2800" dirty="0" smtClean="0"/>
              <a:t>fraction </a:t>
            </a:r>
            <a:r>
              <a:rPr lang="en-US" sz="2800" dirty="0"/>
              <a:t>of detected proteins </a:t>
            </a:r>
            <a:endParaRPr lang="en-US" sz="2800" dirty="0" smtClean="0"/>
          </a:p>
          <a:p>
            <a:pPr algn="l">
              <a:buNone/>
            </a:pPr>
            <a:endParaRPr lang="de-DE" sz="2800" dirty="0" smtClean="0"/>
          </a:p>
          <a:p>
            <a:pPr algn="l">
              <a:buNone/>
            </a:pPr>
            <a:r>
              <a:rPr lang="de-DE" sz="2800" b="1" dirty="0" smtClean="0">
                <a:solidFill>
                  <a:srgbClr val="FF9900"/>
                </a:solidFill>
              </a:rPr>
              <a:t>Orange</a:t>
            </a:r>
            <a:r>
              <a:rPr lang="de-DE" sz="2800" dirty="0" smtClean="0"/>
              <a:t>: </a:t>
            </a:r>
            <a:r>
              <a:rPr lang="en-US" sz="2800" dirty="0" smtClean="0"/>
              <a:t>fraction </a:t>
            </a:r>
            <a:r>
              <a:rPr lang="en-US" sz="2800" dirty="0"/>
              <a:t>of transcripts for which </a:t>
            </a:r>
            <a:r>
              <a:rPr lang="en-US" sz="2800" dirty="0" smtClean="0"/>
              <a:t>no </a:t>
            </a:r>
            <a:r>
              <a:rPr lang="en-US" sz="2800" dirty="0" smtClean="0"/>
              <a:t>protein was detected.</a:t>
            </a:r>
          </a:p>
          <a:p>
            <a:pPr algn="l">
              <a:buNone/>
            </a:pPr>
            <a:r>
              <a:rPr lang="de-DE" sz="2800" dirty="0" smtClean="0"/>
              <a:t>Ca. 1/3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these</a:t>
            </a:r>
            <a:r>
              <a:rPr lang="de-DE" sz="2800" dirty="0" smtClean="0"/>
              <a:t> </a:t>
            </a:r>
            <a:r>
              <a:rPr lang="de-DE" sz="2800" dirty="0" err="1" smtClean="0"/>
              <a:t>transcripts</a:t>
            </a:r>
            <a:r>
              <a:rPr lang="de-DE" sz="2800" dirty="0" smtClean="0"/>
              <a:t> </a:t>
            </a:r>
            <a:r>
              <a:rPr lang="de-DE" sz="2800" dirty="0" err="1" smtClean="0"/>
              <a:t>were</a:t>
            </a:r>
            <a:r>
              <a:rPr lang="de-DE" sz="2800" dirty="0" smtClean="0"/>
              <a:t> </a:t>
            </a:r>
            <a:r>
              <a:rPr lang="de-DE" sz="2800" dirty="0" err="1" smtClean="0"/>
              <a:t>found</a:t>
            </a:r>
            <a:r>
              <a:rPr lang="de-DE" sz="2800" dirty="0" smtClean="0"/>
              <a:t> in </a:t>
            </a:r>
            <a:r>
              <a:rPr lang="de-DE" sz="2800" dirty="0" err="1" smtClean="0"/>
              <a:t>testis</a:t>
            </a:r>
            <a:r>
              <a:rPr lang="de-DE" sz="2800" dirty="0" smtClean="0"/>
              <a:t>.</a:t>
            </a:r>
            <a:endParaRPr lang="en-US" sz="2800" dirty="0" smtClean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2" t="51920" r="53094" b="2651"/>
          <a:stretch/>
        </p:blipFill>
        <p:spPr bwMode="auto">
          <a:xfrm>
            <a:off x="165696" y="740093"/>
            <a:ext cx="664682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453728" y="7000459"/>
            <a:ext cx="12097344" cy="151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de-DE" sz="2800" dirty="0" smtClean="0"/>
              <a:t>Interpretation: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mRNA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not </a:t>
            </a:r>
            <a:r>
              <a:rPr lang="de-DE" sz="2800" dirty="0" err="1" smtClean="0"/>
              <a:t>detected</a:t>
            </a:r>
            <a:r>
              <a:rPr lang="de-DE" sz="2800" dirty="0" smtClean="0"/>
              <a:t> </a:t>
            </a:r>
            <a:r>
              <a:rPr lang="de-DE" sz="2800" dirty="0" err="1" smtClean="0"/>
              <a:t>proteins</a:t>
            </a:r>
            <a:r>
              <a:rPr lang="de-DE" sz="2800" dirty="0" smtClean="0"/>
              <a:t> </a:t>
            </a:r>
            <a:r>
              <a:rPr lang="de-DE" sz="2800" dirty="0" err="1" smtClean="0"/>
              <a:t>shows</a:t>
            </a:r>
            <a:r>
              <a:rPr lang="de-DE" sz="2800" dirty="0" smtClean="0"/>
              <a:t> - on </a:t>
            </a:r>
            <a:r>
              <a:rPr lang="de-DE" sz="2800" dirty="0" err="1" smtClean="0"/>
              <a:t>average</a:t>
            </a:r>
            <a:r>
              <a:rPr lang="de-DE" sz="2800" dirty="0" smtClean="0"/>
              <a:t> -  </a:t>
            </a:r>
            <a:r>
              <a:rPr lang="de-DE" sz="2800" dirty="0" err="1" smtClean="0"/>
              <a:t>smaller</a:t>
            </a:r>
            <a:r>
              <a:rPr lang="de-DE" sz="2800" dirty="0" smtClean="0"/>
              <a:t> </a:t>
            </a:r>
            <a:r>
              <a:rPr lang="de-DE" sz="2800" dirty="0" err="1" smtClean="0"/>
              <a:t>levels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mRNA</a:t>
            </a:r>
            <a:r>
              <a:rPr lang="de-DE" sz="2800" dirty="0" smtClean="0"/>
              <a:t> </a:t>
            </a:r>
            <a:r>
              <a:rPr lang="de-DE" sz="2800" dirty="0" err="1" smtClean="0"/>
              <a:t>expression</a:t>
            </a:r>
            <a:r>
              <a:rPr lang="de-DE" sz="2800" dirty="0" smtClean="0"/>
              <a:t>.</a:t>
            </a:r>
          </a:p>
          <a:p>
            <a:pPr algn="l">
              <a:buNone/>
            </a:pPr>
            <a:r>
              <a:rPr lang="de-DE" sz="2800" dirty="0" err="1" smtClean="0"/>
              <a:t>However</a:t>
            </a:r>
            <a:r>
              <a:rPr lang="de-DE" sz="2800" dirty="0" smtClean="0"/>
              <a:t>, </a:t>
            </a:r>
            <a:r>
              <a:rPr lang="de-DE" sz="2800" dirty="0" err="1" smtClean="0"/>
              <a:t>even</a:t>
            </a:r>
            <a:r>
              <a:rPr lang="de-DE" sz="2800" dirty="0" smtClean="0"/>
              <a:t> </a:t>
            </a:r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highly</a:t>
            </a:r>
            <a:r>
              <a:rPr lang="de-DE" sz="2800" dirty="0" smtClean="0"/>
              <a:t> </a:t>
            </a:r>
            <a:r>
              <a:rPr lang="de-DE" sz="2800" dirty="0" err="1" smtClean="0"/>
              <a:t>expressed</a:t>
            </a:r>
            <a:r>
              <a:rPr lang="de-DE" sz="2800" dirty="0" smtClean="0"/>
              <a:t> </a:t>
            </a:r>
            <a:r>
              <a:rPr lang="de-DE" sz="2800" dirty="0" err="1" smtClean="0"/>
              <a:t>mRNAs</a:t>
            </a:r>
            <a:r>
              <a:rPr lang="de-DE" sz="2800" dirty="0" smtClean="0"/>
              <a:t> </a:t>
            </a:r>
            <a:r>
              <a:rPr lang="de-DE" sz="2800" dirty="0" err="1" smtClean="0"/>
              <a:t>were</a:t>
            </a:r>
            <a:r>
              <a:rPr lang="de-DE" sz="2800" dirty="0" smtClean="0"/>
              <a:t> </a:t>
            </a:r>
            <a:r>
              <a:rPr lang="de-DE" sz="2800" dirty="0" err="1" smtClean="0"/>
              <a:t>missing</a:t>
            </a:r>
            <a:r>
              <a:rPr lang="de-DE" sz="2800" dirty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proteins</a:t>
            </a:r>
            <a:r>
              <a:rPr lang="de-DE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41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Transcriptome / Proteome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0188" y="9005110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/>
              <a:t>W</a:t>
            </a:r>
            <a:r>
              <a:rPr lang="de-DE" sz="2000" dirty="0" smtClean="0"/>
              <a:t>ang </a:t>
            </a:r>
            <a:r>
              <a:rPr lang="de-DE" sz="2000" dirty="0"/>
              <a:t>et al. </a:t>
            </a:r>
            <a:r>
              <a:rPr lang="de-DE" sz="2000" dirty="0" smtClean="0"/>
              <a:t>Mol. Syst. </a:t>
            </a:r>
            <a:r>
              <a:rPr lang="de-DE" sz="2000" dirty="0" err="1" smtClean="0"/>
              <a:t>Biol</a:t>
            </a:r>
            <a:r>
              <a:rPr lang="de-DE" sz="2000" dirty="0" smtClean="0"/>
              <a:t>. 15, e8503 </a:t>
            </a:r>
            <a:r>
              <a:rPr lang="de-DE" sz="2000" dirty="0"/>
              <a:t>(2019)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7132303" y="1009573"/>
            <a:ext cx="5677056" cy="629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tissue distribution of expression of disease-associated</a:t>
            </a:r>
          </a:p>
          <a:p>
            <a:pPr algn="l">
              <a:buNone/>
            </a:pPr>
            <a:r>
              <a:rPr lang="en-US" sz="2800" dirty="0"/>
              <a:t>genes followed that of all genes, </a:t>
            </a:r>
            <a:endParaRPr lang="en-US" sz="2800" dirty="0" smtClean="0"/>
          </a:p>
          <a:p>
            <a:pPr algn="l">
              <a:buNone/>
            </a:pPr>
            <a:endParaRPr lang="de-DE" sz="2800" dirty="0" smtClean="0"/>
          </a:p>
          <a:p>
            <a:pPr algn="l">
              <a:buNone/>
            </a:pPr>
            <a:r>
              <a:rPr lang="de-DE" sz="2800" dirty="0" err="1" smtClean="0"/>
              <a:t>However</a:t>
            </a:r>
            <a:r>
              <a:rPr lang="de-DE" sz="2800" dirty="0" smtClean="0"/>
              <a:t>, </a:t>
            </a:r>
            <a:r>
              <a:rPr lang="en-US" sz="2800" dirty="0" smtClean="0"/>
              <a:t>the </a:t>
            </a:r>
            <a:r>
              <a:rPr lang="en-US" sz="2800" dirty="0"/>
              <a:t>expression of </a:t>
            </a:r>
            <a:r>
              <a:rPr lang="en-US" sz="2800" dirty="0" smtClean="0"/>
              <a:t>drug targets </a:t>
            </a:r>
            <a:r>
              <a:rPr lang="en-US" sz="2800" dirty="0"/>
              <a:t>in general and </a:t>
            </a:r>
            <a:r>
              <a:rPr lang="en-US" sz="2800" b="1" dirty="0">
                <a:solidFill>
                  <a:srgbClr val="FF33CC"/>
                </a:solidFill>
              </a:rPr>
              <a:t>GPCRs</a:t>
            </a:r>
            <a:r>
              <a:rPr lang="en-US" sz="2800" dirty="0"/>
              <a:t> in particular was much more </a:t>
            </a:r>
            <a:r>
              <a:rPr lang="en-US" sz="2800" dirty="0" smtClean="0"/>
              <a:t>tissue </a:t>
            </a:r>
            <a:r>
              <a:rPr lang="en-US" sz="2800" dirty="0" smtClean="0"/>
              <a:t>restricted.</a:t>
            </a:r>
          </a:p>
          <a:p>
            <a:pPr algn="l">
              <a:buNone/>
            </a:pPr>
            <a:endParaRPr lang="de-DE" sz="2800" dirty="0"/>
          </a:p>
          <a:p>
            <a:pPr algn="l">
              <a:buNone/>
            </a:pPr>
            <a:r>
              <a:rPr lang="de-DE" sz="2800" dirty="0" smtClean="0"/>
              <a:t>This </a:t>
            </a:r>
            <a:r>
              <a:rPr lang="de-DE" sz="2800" dirty="0" err="1" smtClean="0"/>
              <a:t>suggests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en-US" sz="2800" dirty="0" smtClean="0"/>
              <a:t> </a:t>
            </a:r>
            <a:r>
              <a:rPr lang="en-US" sz="2800" dirty="0"/>
              <a:t>proteins may make for </a:t>
            </a:r>
            <a:r>
              <a:rPr lang="en-US" sz="2800" dirty="0" smtClean="0"/>
              <a:t>better drug </a:t>
            </a:r>
            <a:r>
              <a:rPr lang="en-US" sz="2800" dirty="0"/>
              <a:t>targets if they are not ubiquitously </a:t>
            </a:r>
            <a:r>
              <a:rPr lang="en-US" sz="2800" dirty="0" smtClean="0"/>
              <a:t>expressed</a:t>
            </a:r>
            <a:r>
              <a:rPr lang="de-DE" sz="2800" dirty="0" smtClean="0"/>
              <a:t>.</a:t>
            </a:r>
            <a:endParaRPr lang="en-US" sz="2800" dirty="0" smtClean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7" t="51919" r="712" b="-68"/>
          <a:stretch/>
        </p:blipFill>
        <p:spPr bwMode="auto">
          <a:xfrm>
            <a:off x="71369" y="844352"/>
            <a:ext cx="7056784" cy="69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8" t="46928" b="49588"/>
          <a:stretch/>
        </p:blipFill>
        <p:spPr bwMode="auto">
          <a:xfrm>
            <a:off x="71369" y="7894673"/>
            <a:ext cx="6703103" cy="5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8561388" y="1122363"/>
            <a:ext cx="39020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 anchor="ctr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1271" name="Textfeld 12"/>
          <p:cNvSpPr txBox="1">
            <a:spLocks noChangeArrowheads="1"/>
          </p:cNvSpPr>
          <p:nvPr/>
        </p:nvSpPr>
        <p:spPr bwMode="auto">
          <a:xfrm>
            <a:off x="490537" y="844352"/>
            <a:ext cx="12099925" cy="724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lnSpc>
                <a:spcPts val="3700"/>
              </a:lnSpc>
              <a:buNone/>
            </a:pPr>
            <a:r>
              <a:rPr lang="de-DE" sz="2800" dirty="0" err="1"/>
              <a:t>Transcription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translation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tightly</a:t>
            </a:r>
            <a:r>
              <a:rPr lang="de-DE" sz="2800" dirty="0"/>
              <a:t> </a:t>
            </a:r>
            <a:r>
              <a:rPr lang="de-DE" sz="2800" dirty="0" err="1"/>
              <a:t>regulated</a:t>
            </a:r>
            <a:r>
              <a:rPr lang="de-DE" sz="2800" dirty="0"/>
              <a:t> </a:t>
            </a:r>
            <a:r>
              <a:rPr lang="de-DE" sz="2800" dirty="0" err="1"/>
              <a:t>processes</a:t>
            </a:r>
            <a:r>
              <a:rPr lang="de-DE" sz="2800" dirty="0"/>
              <a:t> in </a:t>
            </a:r>
            <a:r>
              <a:rPr lang="de-DE" sz="2800" dirty="0" err="1"/>
              <a:t>cells</a:t>
            </a:r>
            <a:r>
              <a:rPr lang="de-DE" sz="2800" dirty="0"/>
              <a:t> </a:t>
            </a:r>
            <a:r>
              <a:rPr lang="de-DE" sz="2800" dirty="0" err="1"/>
              <a:t>because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cells</a:t>
            </a:r>
            <a:r>
              <a:rPr lang="de-DE" sz="2800" dirty="0"/>
              <a:t> </a:t>
            </a:r>
            <a:r>
              <a:rPr lang="de-DE" sz="2800" dirty="0" err="1"/>
              <a:t>need</a:t>
            </a:r>
            <a:r>
              <a:rPr lang="de-DE" sz="2800" dirty="0"/>
              <a:t> </a:t>
            </a:r>
            <a:endParaRPr lang="de-DE" sz="2800" dirty="0" smtClean="0"/>
          </a:p>
          <a:p>
            <a:pPr algn="l">
              <a:lnSpc>
                <a:spcPts val="3700"/>
              </a:lnSpc>
              <a:buNone/>
            </a:pPr>
            <a:r>
              <a:rPr lang="de-DE" sz="2800" dirty="0" smtClean="0"/>
              <a:t>(a)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make</a:t>
            </a:r>
            <a:r>
              <a:rPr lang="de-DE" sz="2800" dirty="0"/>
              <a:t> </a:t>
            </a:r>
            <a:r>
              <a:rPr lang="de-DE" sz="2800" dirty="0" err="1"/>
              <a:t>sure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b="1" dirty="0" err="1"/>
              <a:t>right</a:t>
            </a:r>
            <a:r>
              <a:rPr lang="de-DE" sz="2800" b="1" dirty="0"/>
              <a:t> </a:t>
            </a:r>
            <a:r>
              <a:rPr lang="de-DE" sz="2800" b="1" dirty="0" err="1"/>
              <a:t>mRNAs</a:t>
            </a:r>
            <a:r>
              <a:rPr lang="de-DE" sz="2800" b="1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b="1" dirty="0" err="1"/>
              <a:t>proteins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being</a:t>
            </a:r>
            <a:r>
              <a:rPr lang="de-DE" sz="2800" dirty="0"/>
              <a:t> </a:t>
            </a:r>
            <a:r>
              <a:rPr lang="de-DE" sz="2800" dirty="0" err="1"/>
              <a:t>synthesized</a:t>
            </a:r>
            <a:r>
              <a:rPr lang="de-DE" sz="2800" dirty="0"/>
              <a:t>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needed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b="1" dirty="0" err="1"/>
              <a:t>particular</a:t>
            </a:r>
            <a:r>
              <a:rPr lang="de-DE" sz="2800" b="1" dirty="0"/>
              <a:t> </a:t>
            </a:r>
            <a:r>
              <a:rPr lang="de-DE" sz="2800" b="1" dirty="0" err="1"/>
              <a:t>cell</a:t>
            </a:r>
            <a:r>
              <a:rPr lang="de-DE" sz="2800" b="1" dirty="0"/>
              <a:t> </a:t>
            </a:r>
            <a:r>
              <a:rPr lang="de-DE" sz="2800" b="1" dirty="0" err="1"/>
              <a:t>state</a:t>
            </a:r>
            <a:r>
              <a:rPr lang="de-DE" sz="2800" b="1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cell</a:t>
            </a:r>
            <a:r>
              <a:rPr lang="de-DE" sz="2800" dirty="0"/>
              <a:t> </a:t>
            </a:r>
            <a:r>
              <a:rPr lang="de-DE" sz="2800" dirty="0" err="1"/>
              <a:t>fate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endParaRPr lang="de-DE" sz="2800" dirty="0" smtClean="0"/>
          </a:p>
          <a:p>
            <a:pPr algn="l">
              <a:lnSpc>
                <a:spcPts val="3700"/>
              </a:lnSpc>
              <a:buNone/>
            </a:pPr>
            <a:r>
              <a:rPr lang="de-DE" sz="2800" dirty="0" smtClean="0"/>
              <a:t>(</a:t>
            </a:r>
            <a:r>
              <a:rPr lang="de-DE" sz="2800" dirty="0"/>
              <a:t>b)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make</a:t>
            </a:r>
            <a:r>
              <a:rPr lang="de-DE" sz="2800" dirty="0"/>
              <a:t> </a:t>
            </a:r>
            <a:r>
              <a:rPr lang="de-DE" sz="2800" dirty="0" err="1" smtClean="0"/>
              <a:t>sure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b="1" dirty="0" err="1"/>
              <a:t>no</a:t>
            </a:r>
            <a:r>
              <a:rPr lang="de-DE" sz="2800" b="1" dirty="0"/>
              <a:t> </a:t>
            </a:r>
            <a:r>
              <a:rPr lang="de-DE" sz="2800" b="1" dirty="0" err="1"/>
              <a:t>unnecessary</a:t>
            </a:r>
            <a:r>
              <a:rPr lang="de-DE" sz="2800" b="1" dirty="0"/>
              <a:t> </a:t>
            </a:r>
            <a:r>
              <a:rPr lang="de-DE" sz="2800" b="1" dirty="0" err="1"/>
              <a:t>molecules</a:t>
            </a:r>
            <a:r>
              <a:rPr lang="de-DE" sz="2800" b="1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synthesized</a:t>
            </a:r>
            <a:r>
              <a:rPr lang="de-DE" sz="2800" dirty="0"/>
              <a:t>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 smtClean="0"/>
              <a:t>would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/>
              <a:t>costly</a:t>
            </a:r>
            <a:r>
              <a:rPr lang="de-DE" sz="2800" dirty="0"/>
              <a:t> in </a:t>
            </a:r>
            <a:r>
              <a:rPr lang="de-DE" sz="2800" dirty="0" err="1"/>
              <a:t>terms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resources</a:t>
            </a:r>
            <a:r>
              <a:rPr lang="de-DE" sz="2800" dirty="0"/>
              <a:t>. </a:t>
            </a:r>
            <a:endParaRPr lang="de-DE" sz="2800" dirty="0" smtClean="0"/>
          </a:p>
          <a:p>
            <a:pPr algn="l">
              <a:lnSpc>
                <a:spcPts val="3700"/>
              </a:lnSpc>
              <a:buNone/>
            </a:pPr>
            <a:endParaRPr lang="de-DE" sz="2800" dirty="0"/>
          </a:p>
          <a:p>
            <a:pPr algn="l">
              <a:lnSpc>
                <a:spcPts val="3700"/>
              </a:lnSpc>
              <a:buNone/>
            </a:pP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/>
              <a:t>transcription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translation</a:t>
            </a:r>
            <a:r>
              <a:rPr lang="de-DE" sz="2800" dirty="0"/>
              <a:t> </a:t>
            </a:r>
            <a:r>
              <a:rPr lang="de-DE" sz="2800" dirty="0" err="1"/>
              <a:t>processes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b="1" dirty="0" err="1"/>
              <a:t>regulated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still </a:t>
            </a:r>
            <a:r>
              <a:rPr lang="de-DE" sz="2800" dirty="0" err="1"/>
              <a:t>subject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intense</a:t>
            </a:r>
            <a:r>
              <a:rPr lang="de-DE" sz="2800" dirty="0"/>
              <a:t> </a:t>
            </a:r>
            <a:r>
              <a:rPr lang="de-DE" sz="2800" dirty="0" err="1"/>
              <a:t>research</a:t>
            </a:r>
            <a:r>
              <a:rPr lang="de-DE" sz="2800" dirty="0"/>
              <a:t>. </a:t>
            </a:r>
            <a:endParaRPr lang="de-DE" sz="2800" dirty="0" smtClean="0"/>
          </a:p>
          <a:p>
            <a:pPr algn="l">
              <a:lnSpc>
                <a:spcPts val="3700"/>
              </a:lnSpc>
              <a:buNone/>
            </a:pPr>
            <a:endParaRPr lang="de-DE" sz="2800" dirty="0"/>
          </a:p>
          <a:p>
            <a:pPr algn="l">
              <a:lnSpc>
                <a:spcPts val="3700"/>
              </a:lnSpc>
              <a:buNone/>
            </a:pPr>
            <a:r>
              <a:rPr lang="de-DE" sz="2800" dirty="0" err="1" smtClean="0"/>
              <a:t>Recently</a:t>
            </a:r>
            <a:r>
              <a:rPr lang="de-DE" sz="2800" dirty="0"/>
              <a:t>, </a:t>
            </a:r>
            <a:r>
              <a:rPr lang="de-DE" sz="2800" dirty="0" err="1"/>
              <a:t>the</a:t>
            </a:r>
            <a:r>
              <a:rPr lang="de-DE" sz="2800" dirty="0"/>
              <a:t> SILAC </a:t>
            </a:r>
            <a:r>
              <a:rPr lang="de-DE" sz="2800" dirty="0" err="1"/>
              <a:t>method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b="1" dirty="0" err="1"/>
              <a:t>ribosome</a:t>
            </a:r>
            <a:r>
              <a:rPr lang="de-DE" sz="2800" b="1" dirty="0"/>
              <a:t> </a:t>
            </a:r>
            <a:r>
              <a:rPr lang="de-DE" sz="2800" b="1" dirty="0" err="1"/>
              <a:t>profiling</a:t>
            </a:r>
            <a:r>
              <a:rPr lang="de-DE" sz="2800" b="1" dirty="0"/>
              <a:t> </a:t>
            </a:r>
            <a:r>
              <a:rPr lang="de-DE" sz="2800" b="1" dirty="0" err="1"/>
              <a:t>method</a:t>
            </a:r>
            <a:r>
              <a:rPr lang="de-DE" sz="2800" b="1" dirty="0"/>
              <a:t> </a:t>
            </a:r>
            <a:r>
              <a:rPr lang="de-DE" sz="2800" dirty="0"/>
              <a:t>(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processing</a:t>
            </a:r>
            <a:r>
              <a:rPr lang="de-DE" sz="2800" dirty="0"/>
              <a:t> </a:t>
            </a:r>
            <a:r>
              <a:rPr lang="de-DE" sz="2800" dirty="0" err="1"/>
              <a:t>ribosomes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stalled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application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small-molecule</a:t>
            </a:r>
            <a:r>
              <a:rPr lang="de-DE" sz="2800" dirty="0"/>
              <a:t> </a:t>
            </a:r>
            <a:r>
              <a:rPr lang="de-DE" sz="2800" dirty="0" err="1"/>
              <a:t>inhibitors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mRNA</a:t>
            </a:r>
            <a:r>
              <a:rPr lang="de-DE" sz="2800" dirty="0"/>
              <a:t> </a:t>
            </a:r>
            <a:r>
              <a:rPr lang="de-DE" sz="2800" dirty="0" err="1"/>
              <a:t>sequences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ribosomes</a:t>
            </a:r>
            <a:r>
              <a:rPr lang="de-DE" sz="2800" dirty="0"/>
              <a:t> bind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get</a:t>
            </a:r>
            <a:r>
              <a:rPr lang="de-DE" sz="2800" dirty="0"/>
              <a:t> </a:t>
            </a:r>
            <a:r>
              <a:rPr lang="de-DE" sz="2800" dirty="0" err="1"/>
              <a:t>sequenced</a:t>
            </a:r>
            <a:r>
              <a:rPr lang="de-DE" sz="2800" dirty="0"/>
              <a:t>)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enabled</a:t>
            </a:r>
            <a:r>
              <a:rPr lang="de-DE" sz="2800" dirty="0"/>
              <a:t> </a:t>
            </a:r>
            <a:r>
              <a:rPr lang="de-DE" sz="2800" dirty="0" err="1"/>
              <a:t>researchers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pinpoint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precise</a:t>
            </a:r>
            <a:r>
              <a:rPr lang="de-DE" sz="2800" dirty="0"/>
              <a:t> </a:t>
            </a:r>
            <a:r>
              <a:rPr lang="de-DE" sz="2800" dirty="0" err="1"/>
              <a:t>kinetics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expressing</a:t>
            </a:r>
            <a:r>
              <a:rPr lang="de-DE" sz="2800" dirty="0"/>
              <a:t> individual genes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translating</a:t>
            </a:r>
            <a:r>
              <a:rPr lang="de-DE" sz="2800" dirty="0"/>
              <a:t> individual </a:t>
            </a:r>
            <a:r>
              <a:rPr lang="de-DE" sz="2800" dirty="0" err="1"/>
              <a:t>mRNAs</a:t>
            </a:r>
            <a:r>
              <a:rPr lang="de-DE" sz="2800" dirty="0"/>
              <a:t>.</a:t>
            </a: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30200" y="76200"/>
            <a:ext cx="12420600" cy="7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b"/>
          <a:lstStyle>
            <a:lvl1pPr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 eaLnBrk="0" hangingPunct="0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 eaLnBrk="0" hangingPunct="0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 eaLnBrk="0" hangingPunct="0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7" y="812888"/>
            <a:ext cx="3738880" cy="36005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0" y="346081"/>
            <a:ext cx="1821227" cy="4242687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Gene Ontology is a directed acyclic graph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26136" y="8765232"/>
            <a:ext cx="3482975" cy="12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sz="1991" dirty="0"/>
              <a:t>Rhee et al. (2008) Nature </a:t>
            </a:r>
            <a:r>
              <a:rPr lang="de-DE" sz="1991" dirty="0" err="1"/>
              <a:t>Rev</a:t>
            </a:r>
            <a:r>
              <a:rPr lang="de-DE" sz="1991" dirty="0"/>
              <a:t>. Genet. 9: </a:t>
            </a:r>
            <a:r>
              <a:rPr lang="de-DE" sz="1991" i="1" dirty="0"/>
              <a:t>509</a:t>
            </a:r>
            <a:endParaRPr kumimoji="1" lang="de-DE" altLang="en-US" sz="1991" dirty="0"/>
          </a:p>
        </p:txBody>
      </p:sp>
      <p:sp>
        <p:nvSpPr>
          <p:cNvPr id="2" name="Rechteck 1"/>
          <p:cNvSpPr/>
          <p:nvPr/>
        </p:nvSpPr>
        <p:spPr>
          <a:xfrm>
            <a:off x="6371444" y="951190"/>
            <a:ext cx="63195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56"/>
              </a:lnSpc>
            </a:pPr>
            <a:r>
              <a:rPr lang="de-DE" dirty="0"/>
              <a:t>An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en-US" dirty="0"/>
              <a:t>the node </a:t>
            </a:r>
          </a:p>
          <a:p>
            <a:pPr>
              <a:lnSpc>
                <a:spcPts val="3556"/>
              </a:lnSpc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vesicle fusion </a:t>
            </a:r>
          </a:p>
          <a:p>
            <a:pPr>
              <a:lnSpc>
                <a:spcPts val="3556"/>
              </a:lnSpc>
            </a:pPr>
            <a:r>
              <a:rPr lang="en-US" dirty="0"/>
              <a:t>in the BP ontology with </a:t>
            </a:r>
          </a:p>
          <a:p>
            <a:pPr>
              <a:lnSpc>
                <a:spcPts val="3556"/>
              </a:lnSpc>
            </a:pPr>
            <a:r>
              <a:rPr lang="en-US" dirty="0"/>
              <a:t>multiple parentage</a:t>
            </a:r>
            <a:r>
              <a:rPr lang="en-US" dirty="0" smtClean="0"/>
              <a:t>.</a:t>
            </a:r>
          </a:p>
          <a:p>
            <a:pPr>
              <a:lnSpc>
                <a:spcPts val="3556"/>
              </a:lnSpc>
            </a:pPr>
            <a:endParaRPr lang="en-US" dirty="0"/>
          </a:p>
          <a:p>
            <a:pPr>
              <a:lnSpc>
                <a:spcPts val="3556"/>
              </a:lnSpc>
            </a:pPr>
            <a:r>
              <a:rPr lang="en-US" dirty="0"/>
              <a:t>(Arrows point into the wrong direction.) </a:t>
            </a:r>
          </a:p>
          <a:p>
            <a:pPr>
              <a:lnSpc>
                <a:spcPts val="3556"/>
              </a:lnSpc>
            </a:pP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18776" y="4421311"/>
            <a:ext cx="12187942" cy="421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56"/>
              </a:lnSpc>
            </a:pPr>
            <a:r>
              <a:rPr lang="en-US" b="1" dirty="0"/>
              <a:t>Dashed edges </a:t>
            </a:r>
            <a:r>
              <a:rPr lang="en-US" dirty="0"/>
              <a:t>: there are other nodes not shown between the nodes and the root node. </a:t>
            </a:r>
          </a:p>
          <a:p>
            <a:pPr>
              <a:lnSpc>
                <a:spcPts val="3556"/>
              </a:lnSpc>
            </a:pPr>
            <a:r>
              <a:rPr lang="en-US" b="1" dirty="0"/>
              <a:t>Root</a:t>
            </a:r>
            <a:r>
              <a:rPr lang="en-US" dirty="0"/>
              <a:t> : node with no incoming edges, and at least one leaf.</a:t>
            </a:r>
          </a:p>
          <a:p>
            <a:pPr>
              <a:lnSpc>
                <a:spcPts val="3556"/>
              </a:lnSpc>
            </a:pPr>
            <a:r>
              <a:rPr lang="en-US" b="1" dirty="0"/>
              <a:t>Leaf node </a:t>
            </a:r>
            <a:r>
              <a:rPr lang="en-US" dirty="0"/>
              <a:t>: a terminal node with no children (vesicle fusion). </a:t>
            </a:r>
          </a:p>
          <a:p>
            <a:pPr>
              <a:lnSpc>
                <a:spcPts val="3556"/>
              </a:lnSpc>
            </a:pPr>
            <a:r>
              <a:rPr lang="en-US" dirty="0"/>
              <a:t>Similar to a simple tree, a DAG has directed edges and does not have cycles. </a:t>
            </a:r>
          </a:p>
          <a:p>
            <a:pPr>
              <a:lnSpc>
                <a:spcPts val="3556"/>
              </a:lnSpc>
            </a:pPr>
            <a:endParaRPr lang="en-US" dirty="0"/>
          </a:p>
          <a:p>
            <a:pPr>
              <a:lnSpc>
                <a:spcPts val="3556"/>
              </a:lnSpc>
            </a:pPr>
            <a:r>
              <a:rPr lang="en-US" b="1" dirty="0"/>
              <a:t>Depth</a:t>
            </a:r>
            <a:r>
              <a:rPr lang="en-US" dirty="0"/>
              <a:t> of a node : length of the longest path from the root to that node. </a:t>
            </a:r>
          </a:p>
          <a:p>
            <a:pPr>
              <a:lnSpc>
                <a:spcPts val="3556"/>
              </a:lnSpc>
            </a:pPr>
            <a:r>
              <a:rPr lang="en-US" b="1" dirty="0"/>
              <a:t>Height</a:t>
            </a:r>
            <a:r>
              <a:rPr lang="en-US" dirty="0"/>
              <a:t> of a node: length of the longest path from that node to a leaf.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425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108" t="3454" r="3376"/>
          <a:stretch/>
        </p:blipFill>
        <p:spPr>
          <a:xfrm>
            <a:off x="152895" y="1914376"/>
            <a:ext cx="11894121" cy="7570936"/>
          </a:xfrm>
          <a:prstGeom prst="rect">
            <a:avLst/>
          </a:prstGeom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pPr algn="l"/>
            <a:r>
              <a:rPr lang="en-US" altLang="en-US" dirty="0" smtClean="0">
                <a:ea typeface="ＭＳ Ｐゴシック" panose="020B0600070205080204" pitchFamily="34" charset="-128"/>
              </a:rPr>
              <a:t>relationships in GO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9064" y="52264"/>
            <a:ext cx="7186224" cy="3298896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sz="2276" dirty="0">
                <a:ea typeface="ＭＳ Ｐゴシック" panose="020B0600070205080204" pitchFamily="34" charset="-128"/>
              </a:rPr>
              <a:t>  	    </a:t>
            </a:r>
            <a:r>
              <a:rPr lang="en-US" altLang="en-US" sz="2276" dirty="0" smtClean="0">
                <a:ea typeface="ＭＳ Ｐゴシック" panose="020B0600070205080204" pitchFamily="34" charset="-128"/>
              </a:rPr>
              <a:t>      </a:t>
            </a:r>
            <a:r>
              <a:rPr lang="en-US" altLang="en-US" sz="2276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is_a</a:t>
            </a:r>
            <a:r>
              <a:rPr lang="en-US" altLang="en-US" sz="2276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​ 	</a:t>
            </a:r>
            <a:r>
              <a:rPr lang="en-US" altLang="en-US" sz="2276" dirty="0">
                <a:ea typeface="ＭＳ Ｐゴシック" panose="020B0600070205080204" pitchFamily="34" charset="-128"/>
              </a:rPr>
              <a:t> </a:t>
            </a:r>
          </a:p>
          <a:p>
            <a:pPr marL="317500" indent="0">
              <a:buNone/>
            </a:pPr>
            <a:r>
              <a:rPr lang="en-US" altLang="en-US" sz="2276" dirty="0">
                <a:ea typeface="ＭＳ Ｐゴシック" panose="020B0600070205080204" pitchFamily="34" charset="-128"/>
                <a:cs typeface="Courier New" panose="02070309020205020404" pitchFamily="49" charset="0"/>
              </a:rPr>
              <a:t>	    </a:t>
            </a:r>
            <a:r>
              <a:rPr lang="en-US" altLang="en-US" sz="2276" dirty="0" smtClean="0"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2276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 </a:t>
            </a:r>
            <a:r>
              <a:rPr lang="en-US" altLang="en-US" sz="2276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 </a:t>
            </a:r>
            <a:r>
              <a:rPr lang="en-US" altLang="en-US" sz="2276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part_of</a:t>
            </a:r>
            <a:r>
              <a:rPr lang="en-US" altLang="en-US" sz="2276" dirty="0">
                <a:ea typeface="ＭＳ Ｐゴシック" panose="020B0600070205080204" pitchFamily="34" charset="-128"/>
              </a:rPr>
              <a:t>​ </a:t>
            </a:r>
          </a:p>
          <a:p>
            <a:pPr marL="317500" indent="0">
              <a:buNone/>
            </a:pPr>
            <a:r>
              <a:rPr lang="en-US" altLang="en-US" sz="2276" dirty="0">
                <a:ea typeface="ＭＳ Ｐゴシック" panose="020B0600070205080204" pitchFamily="34" charset="-128"/>
                <a:cs typeface="Courier New" panose="02070309020205020404" pitchFamily="49" charset="0"/>
              </a:rPr>
              <a:t>Gene </a:t>
            </a:r>
            <a:r>
              <a:rPr lang="en-US" altLang="en-US" sz="2276" dirty="0" smtClean="0">
                <a:ea typeface="ＭＳ Ｐゴシック" panose="020B0600070205080204" pitchFamily="34" charset="-128"/>
                <a:cs typeface="Courier New" panose="02070309020205020404" pitchFamily="49" charset="0"/>
              </a:rPr>
              <a:t>X      </a:t>
            </a:r>
            <a:r>
              <a:rPr lang="en-US" altLang="en-US" sz="2276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regulates</a:t>
            </a:r>
            <a:r>
              <a:rPr lang="en-US" altLang="en-US" sz="2276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276" dirty="0">
                <a:ea typeface="ＭＳ Ｐゴシック" panose="020B0600070205080204" pitchFamily="34" charset="-128"/>
              </a:rPr>
              <a:t>	    relationship	</a:t>
            </a:r>
          </a:p>
          <a:p>
            <a:pPr marL="317500" indent="0">
              <a:buNone/>
            </a:pPr>
            <a:r>
              <a:rPr lang="en-US" altLang="en-US" sz="2276" dirty="0">
                <a:ea typeface="ＭＳ Ｐゴシック" panose="020B0600070205080204" pitchFamily="34" charset="-128"/>
                <a:cs typeface="Courier New" panose="02070309020205020404" pitchFamily="49" charset="0"/>
              </a:rPr>
              <a:t>	    </a:t>
            </a:r>
            <a:r>
              <a:rPr lang="en-US" altLang="en-US" sz="2276" dirty="0" smtClean="0">
                <a:ea typeface="ＭＳ Ｐゴシック" panose="020B0600070205080204" pitchFamily="34" charset="-128"/>
                <a:cs typeface="Courier New" panose="02070309020205020404" pitchFamily="49" charset="0"/>
              </a:rPr>
              <a:t>       </a:t>
            </a:r>
            <a:r>
              <a:rPr lang="en-US" altLang="en-US" sz="2276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negatively_regulates</a:t>
            </a:r>
            <a:r>
              <a:rPr lang="en-US" altLang="en-US" sz="2276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276" dirty="0">
                <a:ea typeface="ＭＳ Ｐゴシック" panose="020B0600070205080204" pitchFamily="34" charset="-128"/>
              </a:rPr>
              <a:t>	 ​ </a:t>
            </a:r>
          </a:p>
          <a:p>
            <a:pPr marL="317500" indent="0">
              <a:buNone/>
            </a:pPr>
            <a:r>
              <a:rPr lang="en-US" altLang="en-US" sz="2276" dirty="0">
                <a:ea typeface="ＭＳ Ｐゴシック" panose="020B0600070205080204" pitchFamily="34" charset="-128"/>
                <a:cs typeface="Courier New" panose="02070309020205020404" pitchFamily="49" charset="0"/>
              </a:rPr>
              <a:t>	   </a:t>
            </a:r>
            <a:r>
              <a:rPr lang="en-US" altLang="en-US" sz="2276" dirty="0" smtClean="0">
                <a:ea typeface="ＭＳ Ｐゴシック" panose="020B0600070205080204" pitchFamily="34" charset="-128"/>
                <a:cs typeface="Courier New" panose="02070309020205020404" pitchFamily="49" charset="0"/>
              </a:rPr>
              <a:t>        </a:t>
            </a:r>
            <a:r>
              <a:rPr lang="en-US" altLang="en-US" sz="2276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positively_regulates</a:t>
            </a:r>
            <a:endParaRPr lang="de-DE" altLang="en-US" sz="2276" dirty="0">
              <a:ea typeface="ＭＳ Ｐゴシック" panose="020B0600070205080204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98995" y="8117160"/>
            <a:ext cx="520192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fr-FR" altLang="en-US" sz="1707" dirty="0"/>
              <a:t>Gaudet​, </a:t>
            </a:r>
            <a:r>
              <a:rPr kumimoji="1" lang="fr-FR" altLang="en-US" sz="1707" dirty="0" err="1"/>
              <a:t>Škunca</a:t>
            </a:r>
            <a:r>
              <a:rPr kumimoji="1" lang="fr-FR" altLang="en-US" sz="1707" dirty="0"/>
              <a:t>​, Hu​, </a:t>
            </a:r>
            <a:r>
              <a:rPr kumimoji="1" lang="fr-FR" altLang="en-US" sz="1707" dirty="0" err="1"/>
              <a:t>Dessimoz</a:t>
            </a:r>
            <a:endParaRPr kumimoji="1" lang="fr-FR" altLang="en-US" sz="1707" dirty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fr-FR" altLang="en-US" sz="1707" dirty="0"/>
              <a:t>Primer on the Gene </a:t>
            </a:r>
            <a:r>
              <a:rPr kumimoji="1" lang="fr-FR" altLang="en-US" sz="1707" dirty="0" err="1"/>
              <a:t>Ontology</a:t>
            </a:r>
            <a:r>
              <a:rPr kumimoji="1" lang="fr-FR" altLang="en-US" sz="1707" dirty="0"/>
              <a:t>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/>
              <a:t>https://arxiv.org/abs/1602.01876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91574" y="53850"/>
            <a:ext cx="4202066" cy="240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5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de-DE" sz="13653" dirty="0"/>
          </a:p>
        </p:txBody>
      </p:sp>
    </p:spTree>
    <p:extLst>
      <p:ext uri="{BB962C8B-B14F-4D97-AF65-F5344CB8AC3E}">
        <p14:creationId xmlns:p14="http://schemas.microsoft.com/office/powerpoint/2010/main" val="219161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430698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Where do the Gene Ontology annotations come from?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6809458" y="8561493"/>
            <a:ext cx="5978596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/>
              <a:t>Rhee et al. </a:t>
            </a:r>
            <a:r>
              <a:rPr lang="en-US" altLang="en-US" sz="1707"/>
              <a:t>Nature Reviews Genetics 9, 509-515 (2008)</a:t>
            </a:r>
            <a:endParaRPr kumimoji="1" lang="de-DE" altLang="en-US" sz="1707"/>
          </a:p>
        </p:txBody>
      </p:sp>
      <p:pic>
        <p:nvPicPr>
          <p:cNvPr id="19460" name="Picture 92" descr="nrg2363-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1899481"/>
            <a:ext cx="12745156" cy="61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9984387" y="5228839"/>
            <a:ext cx="614468" cy="512057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982"/>
          </a:p>
        </p:txBody>
      </p:sp>
    </p:spTree>
    <p:extLst>
      <p:ext uri="{BB962C8B-B14F-4D97-AF65-F5344CB8AC3E}">
        <p14:creationId xmlns:p14="http://schemas.microsoft.com/office/powerpoint/2010/main" val="1425318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IEA: Inferred from Electronic Annotation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975360"/>
            <a:ext cx="11803944" cy="6564136"/>
          </a:xfrm>
        </p:spPr>
        <p:txBody>
          <a:bodyPr/>
          <a:lstStyle/>
          <a:p>
            <a:pPr marL="317500" indent="0">
              <a:lnSpc>
                <a:spcPts val="37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evidence code </a:t>
            </a:r>
            <a:r>
              <a:rPr lang="en-US" altLang="en-US" b="1" dirty="0">
                <a:ea typeface="ＭＳ Ｐゴシック" panose="020B0600070205080204" pitchFamily="34" charset="-128"/>
              </a:rPr>
              <a:t>IEA </a:t>
            </a:r>
            <a:r>
              <a:rPr lang="en-US" altLang="en-US" dirty="0">
                <a:ea typeface="ＭＳ Ｐゴシック" panose="020B0600070205080204" pitchFamily="34" charset="-128"/>
              </a:rPr>
              <a:t>is used for all inferences made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              without </a:t>
            </a:r>
            <a:r>
              <a:rPr lang="en-US" altLang="en-US" dirty="0">
                <a:ea typeface="ＭＳ Ｐゴシック" panose="020B0600070205080204" pitchFamily="34" charset="-128"/>
              </a:rPr>
              <a:t>human supervision, regardless of the method used.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ea typeface="ＭＳ Ｐゴシック" panose="020B0600070205080204" pitchFamily="34" charset="-128"/>
              </a:rPr>
              <a:t>IEA evidence code is by far the </a:t>
            </a:r>
            <a:r>
              <a:rPr lang="en-US" altLang="en-US" b="1" dirty="0">
                <a:ea typeface="ＭＳ Ｐゴシック" panose="020B0600070205080204" pitchFamily="34" charset="-128"/>
              </a:rPr>
              <a:t>most abundantly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                  used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evidence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code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Guiding </a:t>
            </a:r>
            <a:r>
              <a:rPr lang="en-US" altLang="en-US" dirty="0">
                <a:ea typeface="ＭＳ Ｐゴシック" panose="020B0600070205080204" pitchFamily="34" charset="-128"/>
              </a:rPr>
              <a:t>idea behind computational function annotation: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genes with similar sequences or structures are likely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to </a:t>
            </a:r>
            <a:r>
              <a:rPr lang="en-US" altLang="en-US" dirty="0">
                <a:ea typeface="ＭＳ Ｐゴシック" panose="020B0600070205080204" pitchFamily="34" charset="-128"/>
              </a:rPr>
              <a:t>be </a:t>
            </a:r>
            <a:r>
              <a:rPr lang="en-US" altLang="en-US" b="1" dirty="0">
                <a:ea typeface="ＭＳ Ｐゴシック" panose="020B0600070205080204" pitchFamily="34" charset="-128"/>
              </a:rPr>
              <a:t>evolutionarily related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pPr marL="317500" indent="0">
              <a:lnSpc>
                <a:spcPts val="3700"/>
              </a:lnSpc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Thus</a:t>
            </a:r>
            <a:r>
              <a:rPr lang="en-US" altLang="en-US" dirty="0">
                <a:ea typeface="ＭＳ Ｐゴシック" panose="020B0600070205080204" pitchFamily="34" charset="-128"/>
              </a:rPr>
              <a:t>, assuming that they largely kept their ancestral function,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        they </a:t>
            </a:r>
            <a:r>
              <a:rPr lang="en-US" altLang="en-US" dirty="0">
                <a:ea typeface="ＭＳ Ｐゴシック" panose="020B0600070205080204" pitchFamily="34" charset="-128"/>
              </a:rPr>
              <a:t>might still have </a:t>
            </a:r>
            <a:r>
              <a:rPr lang="en-US" altLang="en-US" b="1" dirty="0">
                <a:ea typeface="ＭＳ Ｐゴシック" panose="020B0600070205080204" pitchFamily="34" charset="-128"/>
              </a:rPr>
              <a:t>similar functional roles </a:t>
            </a:r>
            <a:r>
              <a:rPr lang="en-US" altLang="en-US" dirty="0">
                <a:ea typeface="ＭＳ Ｐゴシック" panose="020B0600070205080204" pitchFamily="34" charset="-128"/>
              </a:rPr>
              <a:t>today. </a:t>
            </a:r>
            <a:endParaRPr lang="de-DE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46216" y="7689750"/>
            <a:ext cx="5201920" cy="175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fr-FR" altLang="en-US" sz="1707" dirty="0"/>
              <a:t>Gaudet​, </a:t>
            </a:r>
            <a:r>
              <a:rPr kumimoji="1" lang="fr-FR" altLang="en-US" sz="1707" dirty="0" err="1"/>
              <a:t>Škunca</a:t>
            </a:r>
            <a:r>
              <a:rPr kumimoji="1" lang="fr-FR" altLang="en-US" sz="1707" dirty="0"/>
              <a:t>​, Hu​, </a:t>
            </a:r>
            <a:r>
              <a:rPr kumimoji="1" lang="fr-FR" altLang="en-US" sz="1707" dirty="0" err="1"/>
              <a:t>Dessimoz</a:t>
            </a:r>
            <a:endParaRPr kumimoji="1" lang="fr-FR" altLang="en-US" sz="1707" dirty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fr-FR" altLang="en-US" sz="1707" dirty="0"/>
              <a:t>Primer on the Gene </a:t>
            </a:r>
            <a:r>
              <a:rPr kumimoji="1" lang="fr-FR" altLang="en-US" sz="1707" dirty="0" err="1"/>
              <a:t>Ontology</a:t>
            </a:r>
            <a:r>
              <a:rPr kumimoji="1" lang="fr-FR" altLang="en-US" sz="1707" dirty="0"/>
              <a:t>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/>
              <a:t>https://arxiv.org/abs/1602.01876.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 dirty="0" err="1"/>
              <a:t>Published</a:t>
            </a:r>
            <a:r>
              <a:rPr kumimoji="1" lang="de-DE" altLang="en-US" sz="1707" dirty="0"/>
              <a:t> in : </a:t>
            </a:r>
            <a:r>
              <a:rPr lang="de-DE" sz="1707" dirty="0" err="1"/>
              <a:t>Methods</a:t>
            </a:r>
            <a:r>
              <a:rPr lang="de-DE" sz="1707" dirty="0"/>
              <a:t> in </a:t>
            </a:r>
            <a:r>
              <a:rPr lang="de-DE" sz="1707" dirty="0" err="1"/>
              <a:t>Molecular</a:t>
            </a:r>
            <a:r>
              <a:rPr lang="de-DE" sz="1707" dirty="0"/>
              <a:t> </a:t>
            </a:r>
            <a:r>
              <a:rPr lang="de-DE" sz="1707" dirty="0" err="1"/>
              <a:t>Biology</a:t>
            </a:r>
            <a:r>
              <a:rPr lang="de-DE" sz="1707" dirty="0"/>
              <a:t> </a:t>
            </a:r>
          </a:p>
          <a:p>
            <a:pPr marL="0" indent="0">
              <a:buNone/>
            </a:pPr>
            <a:r>
              <a:rPr lang="de-DE" sz="1707" dirty="0"/>
              <a:t>Vol1446 (2017) – </a:t>
            </a:r>
            <a:r>
              <a:rPr lang="de-DE" sz="1707" b="1" dirty="0"/>
              <a:t>open </a:t>
            </a:r>
            <a:r>
              <a:rPr lang="de-DE" sz="1707" b="1" dirty="0" err="1"/>
              <a:t>access</a:t>
            </a:r>
            <a:r>
              <a:rPr lang="de-DE" sz="1707" dirty="0"/>
              <a:t>!</a:t>
            </a:r>
            <a:endParaRPr kumimoji="1" lang="de-DE" altLang="en-US" sz="1707" dirty="0"/>
          </a:p>
        </p:txBody>
      </p:sp>
    </p:spTree>
    <p:extLst>
      <p:ext uri="{BB962C8B-B14F-4D97-AF65-F5344CB8AC3E}">
        <p14:creationId xmlns:p14="http://schemas.microsoft.com/office/powerpoint/2010/main" val="203477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Significance of GO annotations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975361"/>
            <a:ext cx="12117579" cy="554058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en-US" dirty="0" err="1">
                <a:ea typeface="ＭＳ Ｐゴシック" panose="020B0600070205080204" pitchFamily="34" charset="-128"/>
              </a:rPr>
              <a:t>Very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general</a:t>
            </a:r>
            <a:r>
              <a:rPr lang="de-DE" altLang="en-US" b="1" dirty="0">
                <a:ea typeface="ＭＳ Ｐゴシック" panose="020B0600070205080204" pitchFamily="34" charset="-128"/>
              </a:rPr>
              <a:t> GO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terms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dirty="0">
                <a:ea typeface="ＭＳ Ｐゴシック" panose="020B0600070205080204" pitchFamily="34" charset="-128"/>
              </a:rPr>
              <a:t>such </a:t>
            </a:r>
            <a:r>
              <a:rPr lang="de-DE" altLang="en-US" dirty="0" err="1">
                <a:ea typeface="ＭＳ Ｐゴシック" panose="020B0600070205080204" pitchFamily="34" charset="-128"/>
              </a:rPr>
              <a:t>as</a:t>
            </a:r>
            <a:r>
              <a:rPr lang="de-DE" altLang="en-US" dirty="0">
                <a:ea typeface="ＭＳ Ｐゴシック" panose="020B0600070205080204" pitchFamily="34" charset="-128"/>
              </a:rPr>
              <a:t> “</a:t>
            </a:r>
            <a:r>
              <a:rPr lang="de-DE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cellular</a:t>
            </a:r>
            <a:r>
              <a:rPr lang="de-DE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de-DE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metabolic</a:t>
            </a:r>
            <a:r>
              <a:rPr lang="de-DE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de-DE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process</a:t>
            </a:r>
            <a:r>
              <a:rPr lang="de-DE" altLang="en-US" dirty="0">
                <a:ea typeface="ＭＳ Ｐゴシック" panose="020B0600070205080204" pitchFamily="34" charset="-128"/>
              </a:rPr>
              <a:t>“ </a:t>
            </a:r>
            <a:r>
              <a:rPr lang="de-DE" altLang="en-US" dirty="0" err="1" smtClean="0">
                <a:ea typeface="ＭＳ Ｐゴシック" panose="020B0600070205080204" pitchFamily="34" charset="-128"/>
              </a:rPr>
              <a:t>are</a:t>
            </a:r>
            <a:r>
              <a:rPr lang="de-DE" altLang="en-US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annotated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to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many</a:t>
            </a:r>
            <a:r>
              <a:rPr lang="de-DE" altLang="en-US" dirty="0">
                <a:ea typeface="ＭＳ Ｐゴシック" panose="020B0600070205080204" pitchFamily="34" charset="-128"/>
              </a:rPr>
              <a:t> genes in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genome</a:t>
            </a:r>
            <a:r>
              <a:rPr lang="de-DE" altLang="en-US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en-US" dirty="0" err="1" smtClean="0">
                <a:ea typeface="ＭＳ Ｐゴシック" panose="020B0600070205080204" pitchFamily="34" charset="-128"/>
              </a:rPr>
              <a:t>Very</a:t>
            </a:r>
            <a:r>
              <a:rPr lang="de-DE" altLang="en-US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specific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terms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belong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to</a:t>
            </a:r>
            <a:r>
              <a:rPr lang="de-DE" altLang="en-US" dirty="0">
                <a:ea typeface="ＭＳ Ｐゴシック" panose="020B0600070205080204" pitchFamily="34" charset="-128"/>
              </a:rPr>
              <a:t> a </a:t>
            </a:r>
            <a:r>
              <a:rPr lang="de-DE" altLang="en-US" dirty="0" err="1">
                <a:ea typeface="ＭＳ Ｐゴシック" panose="020B0600070205080204" pitchFamily="34" charset="-128"/>
              </a:rPr>
              <a:t>few</a:t>
            </a:r>
            <a:r>
              <a:rPr lang="de-DE" altLang="en-US" dirty="0">
                <a:ea typeface="ＭＳ Ｐゴシック" panose="020B0600070205080204" pitchFamily="34" charset="-128"/>
              </a:rPr>
              <a:t> genes </a:t>
            </a:r>
            <a:r>
              <a:rPr lang="de-DE" altLang="en-US" dirty="0" err="1">
                <a:ea typeface="ＭＳ Ｐゴシック" panose="020B0600070205080204" pitchFamily="34" charset="-128"/>
              </a:rPr>
              <a:t>only</a:t>
            </a:r>
            <a:r>
              <a:rPr lang="de-DE" altLang="en-US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→ </a:t>
            </a:r>
            <a:r>
              <a:rPr lang="de-DE" altLang="en-US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One</a:t>
            </a:r>
            <a:r>
              <a:rPr lang="de-DE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needs</a:t>
            </a:r>
            <a:r>
              <a:rPr lang="de-DE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to</a:t>
            </a:r>
            <a:r>
              <a:rPr lang="de-DE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compare</a:t>
            </a:r>
            <a:r>
              <a:rPr lang="de-DE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how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significant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occurrence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a </a:t>
            </a:r>
            <a:r>
              <a:rPr lang="de-DE" altLang="en-US" dirty="0" smtClean="0">
                <a:ea typeface="ＭＳ Ｐゴシック" panose="020B0600070205080204" pitchFamily="34" charset="-128"/>
              </a:rPr>
              <a:t>GO </a:t>
            </a:r>
            <a:r>
              <a:rPr lang="de-DE" altLang="en-US" dirty="0" err="1">
                <a:ea typeface="ＭＳ Ｐゴシック" panose="020B0600070205080204" pitchFamily="34" charset="-128"/>
              </a:rPr>
              <a:t>term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ea typeface="ＭＳ Ｐゴシック" panose="020B0600070205080204" pitchFamily="34" charset="-128"/>
              </a:rPr>
              <a:t> in a </a:t>
            </a:r>
            <a:r>
              <a:rPr lang="de-DE" altLang="en-US" dirty="0" err="1">
                <a:ea typeface="ＭＳ Ｐゴシック" panose="020B0600070205080204" pitchFamily="34" charset="-128"/>
              </a:rPr>
              <a:t>given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set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genes </a:t>
            </a:r>
            <a:r>
              <a:rPr lang="de-DE" altLang="en-US" dirty="0" err="1" smtClean="0">
                <a:ea typeface="ＭＳ Ｐゴシック" panose="020B0600070205080204" pitchFamily="34" charset="-128"/>
              </a:rPr>
              <a:t>compared</a:t>
            </a:r>
            <a:r>
              <a:rPr lang="de-DE" altLang="en-US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to</a:t>
            </a:r>
            <a:r>
              <a:rPr lang="de-DE" altLang="en-US" dirty="0">
                <a:ea typeface="ＭＳ Ｐゴシック" panose="020B0600070205080204" pitchFamily="34" charset="-128"/>
              </a:rPr>
              <a:t> a </a:t>
            </a:r>
            <a:r>
              <a:rPr lang="de-DE" altLang="en-US" dirty="0" err="1">
                <a:ea typeface="ＭＳ Ｐゴシック" panose="020B0600070205080204" pitchFamily="34" charset="-128"/>
              </a:rPr>
              <a:t>randomly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selected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set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genes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same </a:t>
            </a:r>
            <a:r>
              <a:rPr lang="de-DE" altLang="en-US" dirty="0" err="1">
                <a:ea typeface="ＭＳ Ｐゴシック" panose="020B0600070205080204" pitchFamily="34" charset="-128"/>
              </a:rPr>
              <a:t>size</a:t>
            </a:r>
            <a:r>
              <a:rPr lang="de-DE" altLang="en-US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en-US" dirty="0" smtClean="0">
                <a:ea typeface="ＭＳ Ｐゴシック" panose="020B0600070205080204" pitchFamily="34" charset="-128"/>
              </a:rPr>
              <a:t>This </a:t>
            </a:r>
            <a:r>
              <a:rPr lang="de-DE" altLang="en-US" dirty="0" err="1"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often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done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with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hypergeometric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test</a:t>
            </a:r>
            <a:r>
              <a:rPr lang="de-DE" altLang="en-US" dirty="0">
                <a:ea typeface="ＭＳ Ｐゴシック" panose="020B0600070205080204" pitchFamily="34" charset="-128"/>
              </a:rPr>
              <a:t>.  </a:t>
            </a:r>
          </a:p>
        </p:txBody>
      </p:sp>
      <p:sp>
        <p:nvSpPr>
          <p:cNvPr id="20487" name="Rectangle 3"/>
          <p:cNvSpPr txBox="1">
            <a:spLocks noChangeArrowheads="1"/>
          </p:cNvSpPr>
          <p:nvPr/>
        </p:nvSpPr>
        <p:spPr bwMode="auto">
          <a:xfrm>
            <a:off x="7586133" y="8561493"/>
            <a:ext cx="520192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/>
              <a:t>PhD Dissertation Andreas Schlicker (UdS, 2010)</a:t>
            </a:r>
          </a:p>
        </p:txBody>
      </p:sp>
    </p:spTree>
    <p:extLst>
      <p:ext uri="{BB962C8B-B14F-4D97-AF65-F5344CB8AC3E}">
        <p14:creationId xmlns:p14="http://schemas.microsoft.com/office/powerpoint/2010/main" val="3414214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4" y="268676"/>
            <a:ext cx="12316178" cy="55767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Hypergeometric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2578382"/>
            <a:ext cx="12246187" cy="4551680"/>
          </a:xfrm>
        </p:spPr>
        <p:txBody>
          <a:bodyPr/>
          <a:lstStyle/>
          <a:p>
            <a:pPr marL="0" indent="0">
              <a:lnSpc>
                <a:spcPts val="3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The </a:t>
            </a:r>
            <a:r>
              <a:rPr lang="de-DE" altLang="en-US" dirty="0" err="1">
                <a:ea typeface="ＭＳ Ｐゴシック" panose="020B0600070205080204" pitchFamily="34" charset="-128"/>
              </a:rPr>
              <a:t>hypergeometric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test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ea typeface="ＭＳ Ｐゴシック" panose="020B0600070205080204" pitchFamily="34" charset="-128"/>
              </a:rPr>
              <a:t> a </a:t>
            </a:r>
            <a:r>
              <a:rPr lang="de-DE" altLang="en-US" dirty="0" err="1">
                <a:ea typeface="ＭＳ Ｐゴシック" panose="020B0600070205080204" pitchFamily="34" charset="-128"/>
              </a:rPr>
              <a:t>statistical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test</a:t>
            </a:r>
            <a:r>
              <a:rPr lang="de-DE" altLang="en-US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ts val="3700"/>
              </a:lnSpc>
              <a:buNone/>
            </a:pPr>
            <a:r>
              <a:rPr lang="de-DE" altLang="en-US" dirty="0" err="1" smtClean="0">
                <a:ea typeface="ＭＳ Ｐゴシック" panose="020B0600070205080204" pitchFamily="34" charset="-128"/>
              </a:rPr>
              <a:t>It</a:t>
            </a:r>
            <a:r>
              <a:rPr lang="de-DE" altLang="en-US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can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be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used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to</a:t>
            </a:r>
            <a:r>
              <a:rPr lang="de-DE" altLang="en-US" dirty="0">
                <a:ea typeface="ＭＳ Ｐゴシック" panose="020B0600070205080204" pitchFamily="34" charset="-128"/>
              </a:rPr>
              <a:t> check e.g. </a:t>
            </a:r>
            <a:r>
              <a:rPr lang="de-DE" altLang="en-US" dirty="0" err="1">
                <a:ea typeface="ＭＳ Ｐゴシック" panose="020B0600070205080204" pitchFamily="34" charset="-128"/>
              </a:rPr>
              <a:t>whether</a:t>
            </a:r>
            <a:r>
              <a:rPr lang="de-DE" altLang="en-US" dirty="0">
                <a:ea typeface="ＭＳ Ｐゴシック" panose="020B0600070205080204" pitchFamily="34" charset="-128"/>
              </a:rPr>
              <a:t> a </a:t>
            </a:r>
            <a:r>
              <a:rPr lang="de-DE" altLang="en-US" dirty="0" err="1">
                <a:ea typeface="ＭＳ Ｐゴシック" panose="020B0600070205080204" pitchFamily="34" charset="-128"/>
              </a:rPr>
              <a:t>biological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annotation</a:t>
            </a:r>
            <a:r>
              <a:rPr lang="de-DE" altLang="en-US" dirty="0">
                <a:ea typeface="ＭＳ Ｐゴシック" panose="020B0600070205080204" pitchFamily="34" charset="-128"/>
              </a:rPr>
              <a:t> π </a:t>
            </a:r>
            <a:r>
              <a:rPr lang="de-DE" altLang="en-US" dirty="0" err="1"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statistically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significant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enriched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dirty="0">
                <a:ea typeface="ＭＳ Ｐゴシック" panose="020B0600070205080204" pitchFamily="34" charset="-128"/>
              </a:rPr>
              <a:t>in a </a:t>
            </a:r>
            <a:r>
              <a:rPr lang="de-DE" altLang="en-US" dirty="0" err="1">
                <a:ea typeface="ＭＳ Ｐゴシック" panose="020B0600070205080204" pitchFamily="34" charset="-128"/>
              </a:rPr>
              <a:t>given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test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set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genes </a:t>
            </a:r>
            <a:r>
              <a:rPr lang="de-DE" altLang="en-US" dirty="0" err="1">
                <a:ea typeface="ＭＳ Ｐゴシック" panose="020B0600070205080204" pitchFamily="34" charset="-128"/>
              </a:rPr>
              <a:t>compared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to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full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genome</a:t>
            </a:r>
            <a:r>
              <a:rPr lang="de-DE" altLang="en-US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lnSpc>
                <a:spcPts val="3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▪	</a:t>
            </a:r>
            <a:r>
              <a:rPr lang="de-DE" altLang="en-US" i="1" dirty="0">
                <a:ea typeface="ＭＳ Ｐゴシック" panose="020B0600070205080204" pitchFamily="34" charset="-128"/>
              </a:rPr>
              <a:t>N</a:t>
            </a:r>
            <a:r>
              <a:rPr lang="de-DE" altLang="en-US" dirty="0">
                <a:ea typeface="ＭＳ Ｐゴシック" panose="020B0600070205080204" pitchFamily="34" charset="-128"/>
              </a:rPr>
              <a:t> : </a:t>
            </a:r>
            <a:r>
              <a:rPr lang="de-DE" altLang="en-US" dirty="0" err="1">
                <a:ea typeface="ＭＳ Ｐゴシック" panose="020B0600070205080204" pitchFamily="34" charset="-128"/>
              </a:rPr>
              <a:t>number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genes in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genome</a:t>
            </a:r>
            <a:endParaRPr lang="de-DE" alt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▪	</a:t>
            </a:r>
            <a:r>
              <a:rPr lang="de-DE" altLang="en-US" i="1" dirty="0">
                <a:ea typeface="ＭＳ Ｐゴシック" panose="020B0600070205080204" pitchFamily="34" charset="-128"/>
              </a:rPr>
              <a:t>n</a:t>
            </a:r>
            <a:r>
              <a:rPr lang="de-DE" altLang="en-US" dirty="0">
                <a:ea typeface="ＭＳ Ｐゴシック" panose="020B0600070205080204" pitchFamily="34" charset="-128"/>
              </a:rPr>
              <a:t> : </a:t>
            </a:r>
            <a:r>
              <a:rPr lang="de-DE" altLang="en-US" dirty="0" err="1">
                <a:ea typeface="ＭＳ Ｐゴシック" panose="020B0600070205080204" pitchFamily="34" charset="-128"/>
              </a:rPr>
              <a:t>number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genes in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test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set</a:t>
            </a:r>
            <a:endParaRPr lang="de-DE" alt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▪	</a:t>
            </a:r>
            <a:r>
              <a:rPr lang="de-DE" altLang="en-US" i="1" dirty="0"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 dirty="0">
                <a:ea typeface="ＭＳ Ｐゴシック" panose="020B0600070205080204" pitchFamily="34" charset="-128"/>
              </a:rPr>
              <a:t>π</a:t>
            </a:r>
            <a:r>
              <a:rPr lang="de-DE" altLang="en-US" dirty="0">
                <a:ea typeface="ＭＳ Ｐゴシック" panose="020B0600070205080204" pitchFamily="34" charset="-128"/>
              </a:rPr>
              <a:t> : </a:t>
            </a:r>
            <a:r>
              <a:rPr lang="de-DE" altLang="en-US" dirty="0" err="1">
                <a:ea typeface="ＭＳ Ｐゴシック" panose="020B0600070205080204" pitchFamily="34" charset="-128"/>
              </a:rPr>
              <a:t>number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genes in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genome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with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annotation</a:t>
            </a:r>
            <a:r>
              <a:rPr lang="de-DE" altLang="en-US" dirty="0">
                <a:ea typeface="ＭＳ Ｐゴシック" panose="020B0600070205080204" pitchFamily="34" charset="-128"/>
              </a:rPr>
              <a:t> π.</a:t>
            </a:r>
          </a:p>
          <a:p>
            <a:pPr marL="0" indent="0">
              <a:lnSpc>
                <a:spcPts val="3700"/>
              </a:lnSpc>
              <a:buNone/>
            </a:pPr>
            <a:r>
              <a:rPr lang="de-DE" altLang="en-US" dirty="0">
                <a:ea typeface="ＭＳ Ｐゴシック" panose="020B0600070205080204" pitchFamily="34" charset="-128"/>
              </a:rPr>
              <a:t>▪	</a:t>
            </a:r>
            <a:r>
              <a:rPr lang="de-DE" altLang="en-US" i="1" dirty="0"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 dirty="0">
                <a:ea typeface="ＭＳ Ｐゴシック" panose="020B0600070205080204" pitchFamily="34" charset="-128"/>
              </a:rPr>
              <a:t>π</a:t>
            </a:r>
            <a:r>
              <a:rPr lang="de-DE" altLang="en-US" dirty="0">
                <a:ea typeface="ＭＳ Ｐゴシック" panose="020B0600070205080204" pitchFamily="34" charset="-128"/>
              </a:rPr>
              <a:t> : </a:t>
            </a:r>
            <a:r>
              <a:rPr lang="de-DE" altLang="en-US" dirty="0" err="1">
                <a:ea typeface="ＭＳ Ｐゴシック" panose="020B0600070205080204" pitchFamily="34" charset="-128"/>
              </a:rPr>
              <a:t>number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genes in </a:t>
            </a:r>
            <a:r>
              <a:rPr lang="de-DE" altLang="en-US" dirty="0" err="1">
                <a:ea typeface="ＭＳ Ｐゴシック" panose="020B0600070205080204" pitchFamily="34" charset="-128"/>
              </a:rPr>
              <a:t>test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set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with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annotation</a:t>
            </a:r>
            <a:r>
              <a:rPr lang="de-DE" altLang="en-US" dirty="0">
                <a:ea typeface="ＭＳ Ｐゴシック" panose="020B0600070205080204" pitchFamily="34" charset="-128"/>
              </a:rPr>
              <a:t> π.</a:t>
            </a:r>
          </a:p>
          <a:p>
            <a:pPr marL="0" indent="0">
              <a:lnSpc>
                <a:spcPts val="3700"/>
              </a:lnSpc>
              <a:buNone/>
            </a:pPr>
            <a:r>
              <a:rPr lang="de-DE" altLang="en-US" dirty="0" smtClean="0">
                <a:ea typeface="ＭＳ Ｐゴシック" panose="020B0600070205080204" pitchFamily="34" charset="-128"/>
              </a:rPr>
              <a:t>The </a:t>
            </a:r>
            <a:r>
              <a:rPr lang="de-DE" altLang="en-US" dirty="0" err="1">
                <a:ea typeface="ＭＳ Ｐゴシック" panose="020B0600070205080204" pitchFamily="34" charset="-128"/>
              </a:rPr>
              <a:t>hypergeometric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test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provides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likelihood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that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i="1" dirty="0"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 dirty="0">
                <a:ea typeface="ＭＳ Ｐゴシック" panose="020B0600070205080204" pitchFamily="34" charset="-128"/>
              </a:rPr>
              <a:t>π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or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more</a:t>
            </a:r>
            <a:r>
              <a:rPr lang="de-DE" altLang="en-US" dirty="0">
                <a:ea typeface="ＭＳ Ｐゴシック" panose="020B0600070205080204" pitchFamily="34" charset="-128"/>
              </a:rPr>
              <a:t> genes </a:t>
            </a:r>
            <a:r>
              <a:rPr lang="de-DE" altLang="en-US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 smtClean="0">
                <a:ea typeface="ＭＳ Ｐゴシック" panose="020B0600070205080204" pitchFamily="34" charset="-128"/>
              </a:rPr>
              <a:t>that</a:t>
            </a:r>
            <a:r>
              <a:rPr lang="de-DE" altLang="en-US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were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randomly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ea typeface="ＭＳ Ｐゴシック" panose="020B0600070205080204" pitchFamily="34" charset="-128"/>
              </a:rPr>
              <a:t>selected</a:t>
            </a:r>
            <a:r>
              <a:rPr lang="de-DE" altLang="en-US" b="1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from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genome</a:t>
            </a:r>
            <a:r>
              <a:rPr lang="de-DE" altLang="en-US" dirty="0">
                <a:ea typeface="ＭＳ Ｐゴシック" panose="020B0600070205080204" pitchFamily="34" charset="-128"/>
              </a:rPr>
              <a:t> also </a:t>
            </a:r>
            <a:r>
              <a:rPr lang="de-DE" altLang="en-US" dirty="0" err="1">
                <a:ea typeface="ＭＳ Ｐゴシック" panose="020B0600070205080204" pitchFamily="34" charset="-128"/>
              </a:rPr>
              <a:t>have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annotation</a:t>
            </a:r>
            <a:r>
              <a:rPr lang="de-DE" altLang="en-US" dirty="0">
                <a:ea typeface="ＭＳ Ｐゴシック" panose="020B0600070205080204" pitchFamily="34" charset="-128"/>
              </a:rPr>
              <a:t> π. </a:t>
            </a:r>
            <a:endParaRPr lang="de-DE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8014568" y="9231477"/>
            <a:ext cx="455168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1707"/>
              <a:t>http://great.stanford.edu</a:t>
            </a:r>
            <a:r>
              <a:rPr kumimoji="1" lang="de-DE" altLang="en-US" sz="1707">
                <a:solidFill>
                  <a:schemeClr val="bg2"/>
                </a:solidFill>
              </a:rPr>
              <a:t>/</a:t>
            </a:r>
          </a:p>
          <a:p>
            <a:pPr>
              <a:lnSpc>
                <a:spcPct val="120000"/>
              </a:lnSpc>
              <a:buFontTx/>
              <a:buNone/>
            </a:pPr>
            <a:endParaRPr kumimoji="1" lang="de-DE" altLang="en-US" sz="1707">
              <a:solidFill>
                <a:schemeClr val="bg2"/>
              </a:solidFill>
            </a:endParaRPr>
          </a:p>
        </p:txBody>
      </p:sp>
      <p:pic>
        <p:nvPicPr>
          <p:cNvPr id="21509" name="Bild 8" descr="Hy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61" y="984392"/>
            <a:ext cx="4937761" cy="15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2609991" y="1395307"/>
            <a:ext cx="455168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kumimoji="1" lang="de-DE" altLang="en-US" sz="2560"/>
              <a:t>p-value =</a:t>
            </a:r>
          </a:p>
        </p:txBody>
      </p:sp>
    </p:spTree>
    <p:extLst>
      <p:ext uri="{BB962C8B-B14F-4D97-AF65-F5344CB8AC3E}">
        <p14:creationId xmlns:p14="http://schemas.microsoft.com/office/powerpoint/2010/main" val="955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CCC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3328</Words>
  <Characters>0</Characters>
  <Application>Microsoft Office PowerPoint</Application>
  <PresentationFormat>Benutzerdefiniert</PresentationFormat>
  <Lines>0</Lines>
  <Paragraphs>356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MS PGothic</vt:lpstr>
      <vt:lpstr>Arial</vt:lpstr>
      <vt:lpstr>Calibri</vt:lpstr>
      <vt:lpstr>Courier New</vt:lpstr>
      <vt:lpstr>Gill Sans</vt:lpstr>
      <vt:lpstr>Symbol</vt:lpstr>
      <vt:lpstr>Times New Roman</vt:lpstr>
      <vt:lpstr>ヒラギノ角ゴ ProN W3</vt:lpstr>
      <vt:lpstr>Title top</vt:lpstr>
      <vt:lpstr>V11 –  8. Function Annotation and Protein Synthesis</vt:lpstr>
      <vt:lpstr>The Gene Ontology (GO)</vt:lpstr>
      <vt:lpstr>Simple tree vs. cyclic graphs</vt:lpstr>
      <vt:lpstr>Gene Ontology is a directed acyclic graph</vt:lpstr>
      <vt:lpstr>relationships in GO</vt:lpstr>
      <vt:lpstr>Where do the Gene Ontology annotations come from?</vt:lpstr>
      <vt:lpstr>IEA: Inferred from Electronic Annotation</vt:lpstr>
      <vt:lpstr>Significance of GO annotations</vt:lpstr>
      <vt:lpstr>Hypergeometric test</vt:lpstr>
      <vt:lpstr>Hypergeometric test</vt:lpstr>
      <vt:lpstr>Example</vt:lpstr>
      <vt:lpstr>Comparing GO terms</vt:lpstr>
      <vt:lpstr>Information content of GO terms</vt:lpstr>
      <vt:lpstr>Common ancestors of GO terms</vt:lpstr>
      <vt:lpstr>Measure functional similarity of GO terms</vt:lpstr>
      <vt:lpstr>Measure functional similarity of two genes</vt:lpstr>
      <vt:lpstr>GO is inherently incomplete</vt:lpstr>
      <vt:lpstr>Summary</vt:lpstr>
      <vt:lpstr>Rates of mRNA transcription and protein translation</vt:lpstr>
      <vt:lpstr>Rates of mRNA transcription and protein translation</vt:lpstr>
      <vt:lpstr>Rates of mRNA transcription and protein translation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 3 – Data for Building Networks</dc:title>
  <dc:creator>vhelms</dc:creator>
  <cp:lastModifiedBy>Standard</cp:lastModifiedBy>
  <cp:revision>227</cp:revision>
  <dcterms:created xsi:type="dcterms:W3CDTF">2016-11-07T08:30:45Z</dcterms:created>
  <dcterms:modified xsi:type="dcterms:W3CDTF">2019-11-26T08:56:47Z</dcterms:modified>
</cp:coreProperties>
</file>