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90" r:id="rId3"/>
    <p:sldId id="391" r:id="rId4"/>
    <p:sldId id="393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263" r:id="rId14"/>
    <p:sldId id="306" r:id="rId15"/>
    <p:sldId id="383" r:id="rId16"/>
    <p:sldId id="305" r:id="rId17"/>
    <p:sldId id="264" r:id="rId18"/>
    <p:sldId id="265" r:id="rId19"/>
    <p:sldId id="276" r:id="rId20"/>
    <p:sldId id="277" r:id="rId21"/>
    <p:sldId id="257" r:id="rId22"/>
    <p:sldId id="266" r:id="rId23"/>
    <p:sldId id="267" r:id="rId24"/>
    <p:sldId id="268" r:id="rId25"/>
    <p:sldId id="270" r:id="rId26"/>
    <p:sldId id="271" r:id="rId27"/>
    <p:sldId id="272" r:id="rId28"/>
    <p:sldId id="274" r:id="rId29"/>
    <p:sldId id="278" r:id="rId30"/>
    <p:sldId id="275" r:id="rId31"/>
    <p:sldId id="349" r:id="rId32"/>
    <p:sldId id="350" r:id="rId33"/>
    <p:sldId id="351" r:id="rId34"/>
    <p:sldId id="352" r:id="rId35"/>
    <p:sldId id="354" r:id="rId36"/>
    <p:sldId id="355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</p:sldIdLst>
  <p:sldSz cx="13004800" cy="975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1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7A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464" y="62"/>
      </p:cViewPr>
      <p:guideLst>
        <p:guide orient="horz" pos="3072"/>
        <p:guide pos="4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901C5502-3D88-4D13-9871-4DE78A00573E}" type="datetime1">
              <a:rPr lang="de-DE" altLang="en-US"/>
              <a:pPr>
                <a:defRPr/>
              </a:pPr>
              <a:t>27.11.2019</a:t>
            </a:fld>
            <a:endParaRPr lang="de-DE" alt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BEB162CD-EDCF-4E4F-A95A-FCD36FD65C4B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65F241F6-5819-4AD4-9004-FE452986C122}" type="datetime1">
              <a:rPr lang="de-DE" altLang="en-US"/>
              <a:pPr>
                <a:defRPr/>
              </a:pPr>
              <a:t>27.11.2019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10000"/>
              </a:lnSpc>
              <a:defRPr sz="1200"/>
            </a:lvl1pPr>
          </a:lstStyle>
          <a:p>
            <a:pPr>
              <a:defRPr/>
            </a:pPr>
            <a:fld id="{ED15A251-0B77-4BA7-A7ED-0CC9885C4CD4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F57748-4095-4523-9337-8AA6D312A668}" type="slidenum">
              <a:rPr lang="de-DE" altLang="en-US" smtClean="0"/>
              <a:pPr>
                <a:defRPr/>
              </a:pPr>
              <a:t>10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22535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de-DE" altLang="en-US"/>
          </a:p>
          <a:p>
            <a:pPr>
              <a:defRPr/>
            </a:pPr>
            <a:fld id="{3E7FECF5-BB72-419D-83A0-13B6D94A9B2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075115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360" y="216747"/>
            <a:ext cx="11054080" cy="650240"/>
          </a:xfrm>
        </p:spPr>
        <p:txBody>
          <a:bodyPr/>
          <a:lstStyle>
            <a:lvl1pPr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75360" y="1083734"/>
            <a:ext cx="5418667" cy="7586133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610773" y="1083734"/>
            <a:ext cx="5418667" cy="7586133"/>
          </a:xfrm>
          <a:prstGeom prst="rect">
            <a:avLst/>
          </a:prstGeom>
        </p:spPr>
        <p:txBody>
          <a:bodyPr lIns="130046" tIns="65023" rIns="130046" bIns="65023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de-DE" altLang="de-DE"/>
          </a:p>
          <a:p>
            <a:pPr>
              <a:defRPr/>
            </a:pPr>
            <a:fld id="{8CEC1D01-F817-4DDC-B668-9AA0508C99F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62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676900"/>
            <a:ext cx="1046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Gill Sans" charset="0"/>
              </a:rPr>
              <a:t>Second level</a:t>
            </a:r>
          </a:p>
          <a:p>
            <a:pPr lvl="2"/>
            <a:r>
              <a:rPr lang="en-US" altLang="en-US" smtClean="0">
                <a:sym typeface="Gill Sans" charset="0"/>
              </a:rPr>
              <a:t>Third level</a:t>
            </a:r>
          </a:p>
          <a:p>
            <a:pPr lvl="3"/>
            <a:r>
              <a:rPr lang="en-US" altLang="en-US" smtClean="0">
                <a:sym typeface="Gill Sans" charset="0"/>
              </a:rPr>
              <a:t>Fourth level</a:t>
            </a:r>
          </a:p>
          <a:p>
            <a:pPr lvl="4"/>
            <a:r>
              <a:rPr lang="en-US" altLang="en-US" smtClean="0">
                <a:sym typeface="Gill Sans" charset="0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12385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" name="Rectangle 3"/>
          <p:cNvSpPr>
            <a:spLocks/>
          </p:cNvSpPr>
          <p:nvPr userDrawn="1"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Bioinformatics 3 – WS 19/20</a:t>
            </a:r>
          </a:p>
        </p:txBody>
      </p:sp>
      <p:sp>
        <p:nvSpPr>
          <p:cNvPr id="5" name="Rectangle 4"/>
          <p:cNvSpPr>
            <a:spLocks/>
          </p:cNvSpPr>
          <p:nvPr userDrawn="1"/>
        </p:nvSpPr>
        <p:spPr bwMode="auto">
          <a:xfrm>
            <a:off x="10442376" y="9290620"/>
            <a:ext cx="12446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V 10  – </a:t>
            </a:r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1830991" y="8886825"/>
            <a:ext cx="994421" cy="8667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10000"/>
              </a:lnSpc>
              <a:defRPr sz="2000"/>
            </a:lvl1pPr>
          </a:lstStyle>
          <a:p>
            <a:pPr>
              <a:defRPr/>
            </a:pPr>
            <a:endParaRPr lang="de-DE" altLang="en-US" dirty="0" smtClean="0"/>
          </a:p>
          <a:p>
            <a:pPr>
              <a:defRPr/>
            </a:pPr>
            <a:fld id="{FFEB9081-9050-4F11-8A12-39AD5776EC8E}" type="slidenum">
              <a:rPr lang="de-DE" altLang="en-US" smtClean="0"/>
              <a:pPr>
                <a:defRPr/>
              </a:pPr>
              <a:t>‹Nr.›</a:t>
            </a:fld>
            <a:endParaRPr lang="de-D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2" r:id="rId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rgbClr val="FF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635000" y="1143000"/>
            <a:ext cx="11722100" cy="1645568"/>
          </a:xfrm>
        </p:spPr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en-US" dirty="0" smtClean="0"/>
              <a:t>V12 –</a:t>
            </a:r>
            <a:r>
              <a:rPr lang="en-GB" altLang="en-US" dirty="0"/>
              <a:t> </a:t>
            </a:r>
            <a:r>
              <a:rPr lang="en-GB" altLang="en-US" dirty="0" smtClean="0"/>
              <a:t>Gene Regulatory Networks,</a:t>
            </a:r>
            <a:br>
              <a:rPr lang="en-GB" altLang="en-US" dirty="0" smtClean="0"/>
            </a:br>
            <a:r>
              <a:rPr lang="en-US" altLang="en-US" dirty="0" smtClean="0"/>
              <a:t>Boolean Networks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6858000"/>
            <a:ext cx="10464800" cy="18161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Thu, Nov 28, 2019</a:t>
            </a:r>
          </a:p>
        </p:txBody>
      </p:sp>
      <p:sp>
        <p:nvSpPr>
          <p:cNvPr id="717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716B1EDB-4568-4DBD-9F8D-F675F1ACE06C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72" y="2625519"/>
            <a:ext cx="12887240" cy="71478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7274-2340-483E-92A3-B10A60A8F5F7}" type="slidenum">
              <a:rPr lang="de-DE" altLang="de-DE" smtClean="0"/>
              <a:pPr/>
              <a:t>10</a:t>
            </a:fld>
            <a:endParaRPr lang="de-DE" altLang="de-DE" dirty="0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30" y="216747"/>
            <a:ext cx="12494542" cy="650240"/>
          </a:xfrm>
        </p:spPr>
        <p:txBody>
          <a:bodyPr/>
          <a:lstStyle/>
          <a:p>
            <a:r>
              <a:rPr lang="en-GB" altLang="de-DE"/>
              <a:t>Frequency of co-regulation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2276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>
            <a:off x="460588" y="844352"/>
            <a:ext cx="11982027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dirty="0" smtClean="0"/>
              <a:t>Half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all </a:t>
            </a:r>
            <a:r>
              <a:rPr lang="de-DE" altLang="de-DE" dirty="0" err="1" smtClean="0"/>
              <a:t>target</a:t>
            </a:r>
            <a:r>
              <a:rPr lang="de-DE" altLang="de-DE" dirty="0" smtClean="0"/>
              <a:t> genes </a:t>
            </a:r>
            <a:r>
              <a:rPr lang="de-DE" altLang="de-DE" dirty="0" err="1" smtClean="0"/>
              <a:t>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regulated</a:t>
            </a:r>
            <a:r>
              <a:rPr lang="de-DE" altLang="de-DE" dirty="0" smtClean="0"/>
              <a:t> </a:t>
            </a:r>
            <a:r>
              <a:rPr lang="de-DE" altLang="de-DE" dirty="0" err="1"/>
              <a:t>by</a:t>
            </a:r>
            <a:r>
              <a:rPr lang="de-DE" altLang="de-DE" dirty="0"/>
              <a:t> multiple </a:t>
            </a:r>
            <a:r>
              <a:rPr lang="de-DE" altLang="de-DE" dirty="0" smtClean="0"/>
              <a:t>TFs.</a:t>
            </a:r>
            <a:endParaRPr lang="de-DE" altLang="de-DE" dirty="0"/>
          </a:p>
          <a:p>
            <a:pPr>
              <a:lnSpc>
                <a:spcPct val="120000"/>
              </a:lnSpc>
            </a:pPr>
            <a:r>
              <a:rPr lang="de-DE" altLang="de-DE" dirty="0" smtClean="0"/>
              <a:t>In </a:t>
            </a:r>
            <a:r>
              <a:rPr lang="de-DE" altLang="de-DE" dirty="0" err="1"/>
              <a:t>most</a:t>
            </a:r>
            <a:r>
              <a:rPr lang="de-DE" altLang="de-DE" dirty="0"/>
              <a:t> </a:t>
            </a:r>
            <a:r>
              <a:rPr lang="de-DE" altLang="de-DE" dirty="0" err="1"/>
              <a:t>cases</a:t>
            </a:r>
            <a:r>
              <a:rPr lang="de-DE" altLang="de-DE" dirty="0"/>
              <a:t>, a „</a:t>
            </a:r>
            <a:r>
              <a:rPr lang="de-DE" altLang="de-DE" dirty="0" err="1"/>
              <a:t>gobal</a:t>
            </a:r>
            <a:r>
              <a:rPr lang="de-DE" altLang="de-DE" dirty="0"/>
              <a:t>“ </a:t>
            </a:r>
            <a:r>
              <a:rPr lang="de-DE" altLang="de-DE" dirty="0" err="1"/>
              <a:t>regulator</a:t>
            </a:r>
            <a:r>
              <a:rPr lang="de-DE" altLang="de-DE" dirty="0"/>
              <a:t> (</a:t>
            </a:r>
            <a:r>
              <a:rPr lang="de-DE" altLang="de-DE" dirty="0" err="1"/>
              <a:t>with</a:t>
            </a:r>
            <a:r>
              <a:rPr lang="de-DE" altLang="de-DE" dirty="0"/>
              <a:t> &gt; 10 </a:t>
            </a:r>
            <a:r>
              <a:rPr lang="de-DE" altLang="de-DE" dirty="0" err="1"/>
              <a:t>interactions</a:t>
            </a:r>
            <a:r>
              <a:rPr lang="de-DE" altLang="de-DE" dirty="0"/>
              <a:t>) </a:t>
            </a:r>
            <a:endParaRPr lang="de-DE" altLang="de-DE" dirty="0" smtClean="0"/>
          </a:p>
          <a:p>
            <a:pPr>
              <a:lnSpc>
                <a:spcPct val="120000"/>
              </a:lnSpc>
            </a:pPr>
            <a:r>
              <a:rPr lang="de-DE" altLang="de-DE" dirty="0" err="1" smtClean="0"/>
              <a:t>works</a:t>
            </a:r>
            <a:r>
              <a:rPr lang="de-DE" altLang="de-DE" dirty="0" smtClean="0"/>
              <a:t> </a:t>
            </a:r>
            <a:r>
              <a:rPr lang="de-DE" altLang="de-DE" dirty="0" err="1"/>
              <a:t>together</a:t>
            </a:r>
            <a:r>
              <a:rPr lang="de-DE" altLang="de-DE" dirty="0"/>
              <a:t> </a:t>
            </a:r>
            <a:r>
              <a:rPr lang="de-DE" altLang="de-DE" dirty="0" err="1"/>
              <a:t>with</a:t>
            </a:r>
            <a:r>
              <a:rPr lang="de-DE" altLang="de-DE" dirty="0"/>
              <a:t> a </a:t>
            </a:r>
            <a:r>
              <a:rPr lang="de-DE" altLang="de-DE" dirty="0" err="1"/>
              <a:t>more</a:t>
            </a:r>
            <a:r>
              <a:rPr lang="de-DE" altLang="de-DE" dirty="0"/>
              <a:t> </a:t>
            </a:r>
            <a:r>
              <a:rPr lang="de-DE" altLang="de-DE" dirty="0" err="1"/>
              <a:t>specific</a:t>
            </a:r>
            <a:r>
              <a:rPr lang="de-DE" altLang="de-DE" dirty="0"/>
              <a:t> </a:t>
            </a:r>
            <a:r>
              <a:rPr lang="de-DE" altLang="de-DE" dirty="0" err="1"/>
              <a:t>local</a:t>
            </a:r>
            <a:r>
              <a:rPr lang="de-DE" altLang="de-DE" dirty="0"/>
              <a:t> </a:t>
            </a:r>
            <a:r>
              <a:rPr lang="de-DE" altLang="de-DE" dirty="0" err="1"/>
              <a:t>regulator</a:t>
            </a:r>
            <a:r>
              <a:rPr lang="de-DE" altLang="de-DE" dirty="0"/>
              <a:t>.</a:t>
            </a:r>
            <a:endParaRPr lang="de-DE" altLang="de-DE" dirty="0">
              <a:sym typeface="Symbol" panose="05050102010706020507" pitchFamily="18" charset="2"/>
            </a:endParaRPr>
          </a:p>
        </p:txBody>
      </p:sp>
      <p:sp>
        <p:nvSpPr>
          <p:cNvPr id="452613" name="Text Box 5"/>
          <p:cNvSpPr txBox="1">
            <a:spLocks noChangeArrowheads="1"/>
          </p:cNvSpPr>
          <p:nvPr/>
        </p:nvSpPr>
        <p:spPr bwMode="auto">
          <a:xfrm>
            <a:off x="10425498" y="460693"/>
            <a:ext cx="2529632" cy="156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1991" dirty="0">
                <a:sym typeface="Symbol" panose="05050102010706020507" pitchFamily="18" charset="2"/>
              </a:rPr>
              <a:t>Martinez-Antonio, </a:t>
            </a:r>
            <a:r>
              <a:rPr lang="de-DE" altLang="de-DE" sz="1991" dirty="0" err="1">
                <a:sym typeface="Symbol" panose="05050102010706020507" pitchFamily="18" charset="2"/>
              </a:rPr>
              <a:t>Collado-Vides</a:t>
            </a:r>
            <a:r>
              <a:rPr lang="de-DE" altLang="de-DE" sz="1991" dirty="0">
                <a:sym typeface="Symbol" panose="05050102010706020507" pitchFamily="18" charset="2"/>
              </a:rPr>
              <a:t>, </a:t>
            </a:r>
            <a:endParaRPr lang="de-DE" altLang="de-DE" sz="1991" dirty="0" smtClean="0">
              <a:sym typeface="Symbol" panose="05050102010706020507" pitchFamily="18" charset="2"/>
            </a:endParaRPr>
          </a:p>
          <a:p>
            <a:pPr>
              <a:lnSpc>
                <a:spcPct val="120000"/>
              </a:lnSpc>
            </a:pPr>
            <a:r>
              <a:rPr lang="de-DE" altLang="de-DE" sz="1991" dirty="0" err="1" smtClean="0">
                <a:sym typeface="Symbol" panose="05050102010706020507" pitchFamily="18" charset="2"/>
              </a:rPr>
              <a:t>Curr</a:t>
            </a:r>
            <a:r>
              <a:rPr lang="de-DE" altLang="de-DE" sz="1991" dirty="0" smtClean="0">
                <a:sym typeface="Symbol" panose="05050102010706020507" pitchFamily="18" charset="2"/>
              </a:rPr>
              <a:t> </a:t>
            </a:r>
            <a:r>
              <a:rPr lang="de-DE" altLang="de-DE" sz="1991" dirty="0" err="1">
                <a:sym typeface="Symbol" panose="05050102010706020507" pitchFamily="18" charset="2"/>
              </a:rPr>
              <a:t>Opin</a:t>
            </a:r>
            <a:r>
              <a:rPr lang="de-DE" altLang="de-DE" sz="1991" dirty="0">
                <a:sym typeface="Symbol" panose="05050102010706020507" pitchFamily="18" charset="2"/>
              </a:rPr>
              <a:t> </a:t>
            </a:r>
            <a:r>
              <a:rPr lang="de-DE" altLang="de-DE" sz="1991" dirty="0" err="1">
                <a:sym typeface="Symbol" panose="05050102010706020507" pitchFamily="18" charset="2"/>
              </a:rPr>
              <a:t>Microbiol</a:t>
            </a:r>
            <a:r>
              <a:rPr lang="de-DE" altLang="de-DE" sz="1991" dirty="0">
                <a:sym typeface="Symbol" panose="05050102010706020507" pitchFamily="18" charset="2"/>
              </a:rPr>
              <a:t> 6, 482 (2003)</a:t>
            </a:r>
          </a:p>
        </p:txBody>
      </p:sp>
    </p:spTree>
    <p:extLst>
      <p:ext uri="{BB962C8B-B14F-4D97-AF65-F5344CB8AC3E}">
        <p14:creationId xmlns:p14="http://schemas.microsoft.com/office/powerpoint/2010/main" val="13580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altLang="de-DE"/>
          </a:p>
          <a:p>
            <a:fld id="{78662D95-0728-43A5-A19A-0A86B3FE94E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 smtClean="0"/>
              <a:t>TF regulatory network in </a:t>
            </a:r>
            <a:r>
              <a:rPr lang="en-GB" altLang="de-DE" i="1" dirty="0" smtClean="0"/>
              <a:t>E.coli</a:t>
            </a:r>
            <a:endParaRPr lang="en-GB" altLang="de-DE" i="1" dirty="0"/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2276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61828" name="Text Box 4"/>
          <p:cNvSpPr txBox="1">
            <a:spLocks noChangeArrowheads="1"/>
          </p:cNvSpPr>
          <p:nvPr/>
        </p:nvSpPr>
        <p:spPr bwMode="auto">
          <a:xfrm>
            <a:off x="255131" y="882793"/>
            <a:ext cx="3892388" cy="802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2400" dirty="0" err="1" smtClean="0"/>
              <a:t>When</a:t>
            </a:r>
            <a:r>
              <a:rPr lang="de-DE" altLang="de-DE" sz="2400" dirty="0" smtClean="0"/>
              <a:t> </a:t>
            </a:r>
            <a:r>
              <a:rPr lang="de-DE" altLang="de-DE" sz="2400" dirty="0" err="1"/>
              <a:t>more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than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one</a:t>
            </a:r>
            <a:r>
              <a:rPr lang="de-DE" altLang="de-DE" sz="2400" dirty="0"/>
              <a:t> TF </a:t>
            </a:r>
            <a:r>
              <a:rPr lang="de-DE" altLang="de-DE" sz="2400" dirty="0" err="1"/>
              <a:t>regulates</a:t>
            </a:r>
            <a:r>
              <a:rPr lang="de-DE" altLang="de-DE" sz="2400" dirty="0"/>
              <a:t> a </a:t>
            </a:r>
            <a:r>
              <a:rPr lang="de-DE" altLang="de-DE" sz="2400" dirty="0" err="1"/>
              <a:t>gene</a:t>
            </a:r>
            <a:r>
              <a:rPr lang="de-DE" altLang="de-DE" sz="2400" dirty="0"/>
              <a:t>,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order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their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binding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sites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as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given</a:t>
            </a:r>
            <a:r>
              <a:rPr lang="de-DE" altLang="de-DE" sz="2400" dirty="0"/>
              <a:t> in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figure</a:t>
            </a:r>
            <a:r>
              <a:rPr lang="de-DE" altLang="de-DE" sz="2400" dirty="0"/>
              <a:t>. </a:t>
            </a:r>
            <a:endParaRPr lang="de-DE" altLang="de-DE" sz="2400" dirty="0" smtClean="0"/>
          </a:p>
          <a:p>
            <a:pPr>
              <a:lnSpc>
                <a:spcPct val="120000"/>
              </a:lnSpc>
            </a:pPr>
            <a:endParaRPr lang="de-DE" altLang="de-DE" sz="2400" dirty="0" smtClean="0"/>
          </a:p>
          <a:p>
            <a:pPr>
              <a:lnSpc>
                <a:spcPct val="120000"/>
              </a:lnSpc>
            </a:pPr>
            <a:r>
              <a:rPr lang="de-DE" altLang="de-DE" sz="2400" b="1" dirty="0" err="1" smtClean="0"/>
              <a:t>Arrowheads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and</a:t>
            </a:r>
            <a:r>
              <a:rPr lang="de-DE" altLang="de-DE" sz="2400" dirty="0" smtClean="0"/>
              <a:t> </a:t>
            </a:r>
            <a:r>
              <a:rPr lang="de-DE" altLang="de-DE" sz="2400" b="1" dirty="0" smtClean="0"/>
              <a:t>horizontal</a:t>
            </a:r>
            <a:r>
              <a:rPr lang="de-DE" altLang="de-DE" sz="2400" dirty="0" smtClean="0"/>
              <a:t> </a:t>
            </a:r>
            <a:r>
              <a:rPr lang="de-DE" altLang="de-DE" sz="2400" b="1" dirty="0" err="1" smtClean="0"/>
              <a:t>bars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indicate</a:t>
            </a:r>
            <a:r>
              <a:rPr lang="de-DE" altLang="de-DE" sz="2400" dirty="0" smtClean="0"/>
              <a:t> positive / negative </a:t>
            </a:r>
            <a:r>
              <a:rPr lang="de-DE" altLang="de-DE" sz="2400" dirty="0" err="1"/>
              <a:t>regulation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when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position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binding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known</a:t>
            </a:r>
            <a:r>
              <a:rPr lang="de-DE" altLang="de-DE" sz="2400" dirty="0"/>
              <a:t>. </a:t>
            </a:r>
          </a:p>
          <a:p>
            <a:pPr>
              <a:lnSpc>
                <a:spcPct val="120000"/>
              </a:lnSpc>
            </a:pPr>
            <a:endParaRPr lang="de-DE" altLang="de-DE" sz="2400" dirty="0"/>
          </a:p>
          <a:p>
            <a:pPr>
              <a:lnSpc>
                <a:spcPct val="120000"/>
              </a:lnSpc>
            </a:pPr>
            <a:r>
              <a:rPr lang="de-DE" altLang="de-DE" sz="2400" dirty="0" smtClean="0"/>
              <a:t>In </a:t>
            </a:r>
            <a:r>
              <a:rPr lang="de-DE" altLang="de-DE" sz="2400" dirty="0" err="1"/>
              <a:t>cases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where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only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nature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of</a:t>
            </a:r>
            <a:r>
              <a:rPr lang="de-DE" altLang="de-DE" sz="2400" dirty="0"/>
              <a:t> </a:t>
            </a:r>
            <a:r>
              <a:rPr lang="de-DE" altLang="de-DE" sz="2400" dirty="0" err="1"/>
              <a:t>regulation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is</a:t>
            </a:r>
            <a:r>
              <a:rPr lang="de-DE" altLang="de-DE" sz="2400" dirty="0"/>
              <a:t> </a:t>
            </a:r>
            <a:r>
              <a:rPr lang="de-DE" altLang="de-DE" sz="2400" dirty="0" err="1"/>
              <a:t>known</a:t>
            </a:r>
            <a:r>
              <a:rPr lang="de-DE" altLang="de-DE" sz="2400" dirty="0"/>
              <a:t>, </a:t>
            </a:r>
            <a:r>
              <a:rPr lang="de-DE" altLang="de-DE" sz="2400" dirty="0" err="1"/>
              <a:t>without</a:t>
            </a:r>
            <a:r>
              <a:rPr lang="de-DE" altLang="de-DE" sz="2400" dirty="0"/>
              <a:t> </a:t>
            </a:r>
            <a:r>
              <a:rPr lang="de-DE" altLang="de-DE" sz="2400" dirty="0" err="1"/>
              <a:t>binding</a:t>
            </a:r>
            <a:r>
              <a:rPr lang="de-DE" altLang="de-DE" sz="2400" dirty="0"/>
              <a:t> </a:t>
            </a:r>
            <a:r>
              <a:rPr lang="de-DE" altLang="de-DE" sz="2400" dirty="0" err="1"/>
              <a:t>site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information</a:t>
            </a:r>
            <a:r>
              <a:rPr lang="de-DE" altLang="de-DE" sz="2400" dirty="0"/>
              <a:t>, + </a:t>
            </a:r>
            <a:r>
              <a:rPr lang="de-DE" altLang="de-DE" sz="2400" dirty="0" err="1"/>
              <a:t>and</a:t>
            </a:r>
            <a:r>
              <a:rPr lang="de-DE" altLang="de-DE" sz="2400" dirty="0"/>
              <a:t> – </a:t>
            </a:r>
            <a:r>
              <a:rPr lang="de-DE" altLang="de-DE" sz="2400" dirty="0" err="1"/>
              <a:t>are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used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to</a:t>
            </a:r>
            <a:r>
              <a:rPr lang="de-DE" altLang="de-DE" sz="2400" dirty="0"/>
              <a:t> </a:t>
            </a:r>
            <a:r>
              <a:rPr lang="de-DE" altLang="de-DE" sz="2400" dirty="0" err="1"/>
              <a:t>indicate</a:t>
            </a:r>
            <a:r>
              <a:rPr lang="de-DE" altLang="de-DE" sz="2400" dirty="0"/>
              <a:t> positive </a:t>
            </a:r>
            <a:r>
              <a:rPr lang="de-DE" altLang="de-DE" sz="2400" dirty="0" err="1"/>
              <a:t>and</a:t>
            </a:r>
            <a:r>
              <a:rPr lang="de-DE" altLang="de-DE" sz="2400" dirty="0"/>
              <a:t> negative </a:t>
            </a:r>
            <a:r>
              <a:rPr lang="de-DE" altLang="de-DE" sz="2400" dirty="0" err="1"/>
              <a:t>regulation</a:t>
            </a:r>
            <a:r>
              <a:rPr lang="de-DE" altLang="de-DE" sz="2400" dirty="0"/>
              <a:t>. </a:t>
            </a: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6400801" y="8563752"/>
            <a:ext cx="6247270" cy="4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1991">
                <a:sym typeface="Symbol" panose="05050102010706020507" pitchFamily="18" charset="2"/>
              </a:rPr>
              <a:t>Babu, Teichmann, Nucl. Acid Res. 31, 1234 (2003)</a:t>
            </a:r>
          </a:p>
        </p:txBody>
      </p:sp>
      <p:pic>
        <p:nvPicPr>
          <p:cNvPr id="461830" name="Picture 6" descr="Babu-Fig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4758" y="882792"/>
            <a:ext cx="8648362" cy="62982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581267" y="7325072"/>
            <a:ext cx="6041813" cy="51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2276" dirty="0" smtClean="0"/>
              <a:t>The </a:t>
            </a:r>
            <a:r>
              <a:rPr lang="de-DE" altLang="de-DE" sz="2276" dirty="0" err="1"/>
              <a:t>names</a:t>
            </a:r>
            <a:r>
              <a:rPr lang="de-DE" altLang="de-DE" sz="2276" dirty="0"/>
              <a:t> </a:t>
            </a:r>
            <a:r>
              <a:rPr lang="de-DE" altLang="de-DE" sz="2276" dirty="0" err="1"/>
              <a:t>of</a:t>
            </a:r>
            <a:r>
              <a:rPr lang="de-DE" altLang="de-DE" sz="2276" dirty="0"/>
              <a:t> </a:t>
            </a:r>
            <a:r>
              <a:rPr lang="de-DE" altLang="de-DE" sz="2276" b="1" dirty="0"/>
              <a:t>global </a:t>
            </a:r>
            <a:r>
              <a:rPr lang="de-DE" altLang="de-DE" sz="2276" b="1" dirty="0" err="1"/>
              <a:t>regulators</a:t>
            </a:r>
            <a:r>
              <a:rPr lang="de-DE" altLang="de-DE" sz="2276" b="1" dirty="0"/>
              <a:t> </a:t>
            </a:r>
            <a:r>
              <a:rPr lang="de-DE" altLang="de-DE" sz="2276" dirty="0" err="1"/>
              <a:t>are</a:t>
            </a:r>
            <a:r>
              <a:rPr lang="de-DE" altLang="de-DE" sz="2276" dirty="0"/>
              <a:t> in </a:t>
            </a:r>
            <a:r>
              <a:rPr lang="de-DE" altLang="de-DE" sz="2276" b="1" dirty="0" err="1"/>
              <a:t>bold</a:t>
            </a:r>
            <a:r>
              <a:rPr lang="de-DE" altLang="de-DE" sz="2276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613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895013" y="8906569"/>
            <a:ext cx="1930400" cy="866775"/>
          </a:xfrm>
        </p:spPr>
        <p:txBody>
          <a:bodyPr/>
          <a:lstStyle/>
          <a:p>
            <a:endParaRPr lang="de-DE" altLang="de-DE"/>
          </a:p>
          <a:p>
            <a:fld id="{B4572120-41B4-495F-9B1E-06484665EE7A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6730" y="772344"/>
            <a:ext cx="12291342" cy="650240"/>
          </a:xfrm>
        </p:spPr>
        <p:txBody>
          <a:bodyPr/>
          <a:lstStyle/>
          <a:p>
            <a:r>
              <a:rPr lang="en-GB" altLang="de-DE" dirty="0"/>
              <a:t>Response to changes in environmental conditions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2276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54660" name="Text Box 4"/>
          <p:cNvSpPr txBox="1">
            <a:spLocks noChangeArrowheads="1"/>
          </p:cNvSpPr>
          <p:nvPr/>
        </p:nvSpPr>
        <p:spPr bwMode="auto">
          <a:xfrm>
            <a:off x="460588" y="1492424"/>
            <a:ext cx="11982027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dirty="0" smtClean="0"/>
              <a:t>TFs also </a:t>
            </a:r>
            <a:r>
              <a:rPr lang="de-DE" altLang="de-DE" dirty="0"/>
              <a:t>sense </a:t>
            </a:r>
            <a:r>
              <a:rPr lang="de-DE" altLang="de-DE" dirty="0" err="1"/>
              <a:t>changes</a:t>
            </a:r>
            <a:r>
              <a:rPr lang="de-DE" altLang="de-DE" dirty="0"/>
              <a:t> in environmental </a:t>
            </a:r>
            <a:r>
              <a:rPr lang="de-DE" altLang="de-DE" dirty="0" err="1"/>
              <a:t>conditions</a:t>
            </a:r>
            <a:r>
              <a:rPr lang="de-DE" altLang="de-DE" dirty="0"/>
              <a:t> </a:t>
            </a:r>
            <a:r>
              <a:rPr lang="de-DE" altLang="de-DE" dirty="0" err="1"/>
              <a:t>or</a:t>
            </a:r>
            <a:r>
              <a:rPr lang="de-DE" altLang="de-DE" dirty="0"/>
              <a:t> </a:t>
            </a:r>
            <a:r>
              <a:rPr lang="de-DE" altLang="de-DE" dirty="0" err="1"/>
              <a:t>other</a:t>
            </a:r>
            <a:r>
              <a:rPr lang="de-DE" altLang="de-DE" dirty="0"/>
              <a:t> </a:t>
            </a:r>
            <a:r>
              <a:rPr lang="de-DE" altLang="de-DE" dirty="0" err="1" smtClean="0"/>
              <a:t>changes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that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encode</a:t>
            </a:r>
            <a:r>
              <a:rPr lang="de-DE" altLang="de-DE" dirty="0" smtClean="0"/>
              <a:t> internal </a:t>
            </a:r>
            <a:r>
              <a:rPr lang="de-DE" altLang="de-DE" dirty="0" err="1" smtClean="0"/>
              <a:t>signals</a:t>
            </a:r>
            <a:r>
              <a:rPr lang="de-DE" altLang="de-DE" dirty="0" smtClean="0"/>
              <a:t>.</a:t>
            </a:r>
            <a:endParaRPr lang="de-DE" altLang="de-DE" dirty="0">
              <a:sym typeface="Symbol" panose="05050102010706020507" pitchFamily="18" charset="2"/>
            </a:endParaRPr>
          </a:p>
        </p:txBody>
      </p:sp>
      <p:sp>
        <p:nvSpPr>
          <p:cNvPr id="454661" name="Text Box 5"/>
          <p:cNvSpPr txBox="1">
            <a:spLocks noChangeArrowheads="1"/>
          </p:cNvSpPr>
          <p:nvPr/>
        </p:nvSpPr>
        <p:spPr bwMode="auto">
          <a:xfrm>
            <a:off x="4454597" y="8563752"/>
            <a:ext cx="8193475" cy="45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1991">
                <a:sym typeface="Symbol" panose="05050102010706020507" pitchFamily="18" charset="2"/>
              </a:rPr>
              <a:t>Martinez-Antonio, Collado-Vides, Curr Opin Microbiol 6, 482 (2003)</a:t>
            </a:r>
          </a:p>
        </p:txBody>
      </p:sp>
      <p:sp>
        <p:nvSpPr>
          <p:cNvPr id="454662" name="Line 6"/>
          <p:cNvSpPr>
            <a:spLocks noChangeShapeType="1"/>
          </p:cNvSpPr>
          <p:nvPr/>
        </p:nvSpPr>
        <p:spPr bwMode="auto">
          <a:xfrm flipV="1">
            <a:off x="5581227" y="2776167"/>
            <a:ext cx="3174436" cy="358535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3982"/>
          </a:p>
        </p:txBody>
      </p:sp>
      <p:pic>
        <p:nvPicPr>
          <p:cNvPr id="45466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6919" y="2728016"/>
            <a:ext cx="11018089" cy="4421006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54664" name="Text Box 8"/>
          <p:cNvSpPr txBox="1">
            <a:spLocks noChangeArrowheads="1"/>
          </p:cNvSpPr>
          <p:nvPr/>
        </p:nvSpPr>
        <p:spPr bwMode="auto">
          <a:xfrm>
            <a:off x="2316859" y="7209865"/>
            <a:ext cx="8191218" cy="119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de-DE" altLang="de-DE" sz="1991" dirty="0"/>
              <a:t>Global </a:t>
            </a:r>
            <a:r>
              <a:rPr lang="de-DE" altLang="de-DE" sz="1991" dirty="0" err="1"/>
              <a:t>environment</a:t>
            </a:r>
            <a:r>
              <a:rPr lang="de-DE" altLang="de-DE" sz="1991" dirty="0"/>
              <a:t> </a:t>
            </a:r>
            <a:r>
              <a:rPr lang="de-DE" altLang="de-DE" sz="1991" dirty="0" err="1"/>
              <a:t>growth</a:t>
            </a:r>
            <a:r>
              <a:rPr lang="de-DE" altLang="de-DE" sz="1991" dirty="0"/>
              <a:t> </a:t>
            </a:r>
            <a:r>
              <a:rPr lang="de-DE" altLang="de-DE" sz="1991" dirty="0" err="1"/>
              <a:t>conditions</a:t>
            </a:r>
            <a:r>
              <a:rPr lang="de-DE" altLang="de-DE" sz="1991" dirty="0"/>
              <a:t> in </a:t>
            </a:r>
            <a:r>
              <a:rPr lang="de-DE" altLang="de-DE" sz="1991" dirty="0" err="1"/>
              <a:t>which</a:t>
            </a:r>
            <a:r>
              <a:rPr lang="de-DE" altLang="de-DE" sz="1991" dirty="0"/>
              <a:t> TFs </a:t>
            </a:r>
            <a:r>
              <a:rPr lang="de-DE" altLang="de-DE" sz="1991" dirty="0" err="1"/>
              <a:t>are</a:t>
            </a:r>
            <a:r>
              <a:rPr lang="de-DE" altLang="de-DE" sz="1991" dirty="0"/>
              <a:t> </a:t>
            </a:r>
            <a:r>
              <a:rPr lang="de-DE" altLang="de-DE" sz="1991" dirty="0" err="1"/>
              <a:t>regulating</a:t>
            </a:r>
            <a:r>
              <a:rPr lang="de-DE" altLang="de-DE" sz="1991" dirty="0"/>
              <a:t>.</a:t>
            </a:r>
          </a:p>
          <a:p>
            <a:pPr>
              <a:lnSpc>
                <a:spcPct val="120000"/>
              </a:lnSpc>
            </a:pPr>
            <a:r>
              <a:rPr lang="de-DE" altLang="de-DE" sz="1991" dirty="0"/>
              <a:t># in </a:t>
            </a:r>
            <a:r>
              <a:rPr lang="de-DE" altLang="de-DE" sz="1991" dirty="0" err="1"/>
              <a:t>brackets</a:t>
            </a:r>
            <a:r>
              <a:rPr lang="de-DE" altLang="de-DE" sz="1991" dirty="0"/>
              <a:t> </a:t>
            </a:r>
            <a:r>
              <a:rPr lang="de-DE" altLang="de-DE" sz="1991" dirty="0" err="1"/>
              <a:t>indicates</a:t>
            </a:r>
            <a:r>
              <a:rPr lang="de-DE" altLang="de-DE" sz="1991" dirty="0"/>
              <a:t> </a:t>
            </a:r>
            <a:r>
              <a:rPr lang="de-DE" altLang="de-DE" sz="1991" dirty="0" err="1"/>
              <a:t>how</a:t>
            </a:r>
            <a:r>
              <a:rPr lang="de-DE" altLang="de-DE" sz="1991" dirty="0"/>
              <a:t> </a:t>
            </a:r>
            <a:r>
              <a:rPr lang="de-DE" altLang="de-DE" sz="1991" dirty="0" err="1"/>
              <a:t>many</a:t>
            </a:r>
            <a:r>
              <a:rPr lang="de-DE" altLang="de-DE" sz="1991" dirty="0"/>
              <a:t> additional TFs </a:t>
            </a:r>
            <a:r>
              <a:rPr lang="de-DE" altLang="de-DE" sz="1991" dirty="0" err="1"/>
              <a:t>participate</a:t>
            </a:r>
            <a:r>
              <a:rPr lang="de-DE" altLang="de-DE" sz="1991" dirty="0"/>
              <a:t> in </a:t>
            </a:r>
            <a:r>
              <a:rPr lang="de-DE" altLang="de-DE" sz="1991" dirty="0" err="1"/>
              <a:t>the</a:t>
            </a:r>
            <a:r>
              <a:rPr lang="de-DE" altLang="de-DE" sz="1991" dirty="0"/>
              <a:t> same </a:t>
            </a:r>
            <a:r>
              <a:rPr lang="de-DE" altLang="de-DE" sz="1991" dirty="0" err="1"/>
              <a:t>number</a:t>
            </a:r>
            <a:r>
              <a:rPr lang="de-DE" altLang="de-DE" sz="1991" dirty="0"/>
              <a:t> </a:t>
            </a:r>
            <a:r>
              <a:rPr lang="de-DE" altLang="de-DE" sz="1991" dirty="0" err="1"/>
              <a:t>of</a:t>
            </a:r>
            <a:r>
              <a:rPr lang="de-DE" altLang="de-DE" sz="1991" dirty="0"/>
              <a:t> </a:t>
            </a:r>
            <a:r>
              <a:rPr lang="de-DE" altLang="de-DE" sz="1991" dirty="0" err="1"/>
              <a:t>conditions</a:t>
            </a:r>
            <a:r>
              <a:rPr lang="de-DE" altLang="de-DE" sz="1991" dirty="0"/>
              <a:t>.</a:t>
            </a:r>
            <a:endParaRPr lang="de-DE" altLang="de-DE" sz="1991" dirty="0">
              <a:sym typeface="Symbol" panose="05050102010706020507" pitchFamily="18" charset="2"/>
            </a:endParaRPr>
          </a:p>
        </p:txBody>
      </p:sp>
      <p:sp>
        <p:nvSpPr>
          <p:cNvPr id="454665" name="Line 9"/>
          <p:cNvSpPr>
            <a:spLocks noChangeShapeType="1"/>
          </p:cNvSpPr>
          <p:nvPr/>
        </p:nvSpPr>
        <p:spPr bwMode="auto">
          <a:xfrm flipV="1">
            <a:off x="2713850" y="5438088"/>
            <a:ext cx="2047805" cy="4109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 sz="3982"/>
          </a:p>
        </p:txBody>
      </p:sp>
      <p:sp>
        <p:nvSpPr>
          <p:cNvPr id="454666" name="Line 10"/>
          <p:cNvSpPr>
            <a:spLocks noChangeShapeType="1"/>
          </p:cNvSpPr>
          <p:nvPr/>
        </p:nvSpPr>
        <p:spPr bwMode="auto">
          <a:xfrm flipV="1">
            <a:off x="2713850" y="6100936"/>
            <a:ext cx="5444734" cy="1525836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3982"/>
          </a:p>
        </p:txBody>
      </p:sp>
    </p:spTree>
    <p:extLst>
      <p:ext uri="{BB962C8B-B14F-4D97-AF65-F5344CB8AC3E}">
        <p14:creationId xmlns:p14="http://schemas.microsoft.com/office/powerpoint/2010/main" val="12958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Story: Quorum sensing of </a:t>
            </a:r>
            <a:r>
              <a:rPr lang="en-US" altLang="en-US" i="1" dirty="0" smtClean="0"/>
              <a:t>Vibrio </a:t>
            </a:r>
            <a:r>
              <a:rPr lang="en-US" altLang="en-US" i="1" dirty="0" err="1" smtClean="0"/>
              <a:t>fischeri</a:t>
            </a:r>
            <a:endParaRPr lang="en-US" altLang="en-US" i="1" dirty="0" smtClean="0"/>
          </a:p>
        </p:txBody>
      </p:sp>
      <p:sp>
        <p:nvSpPr>
          <p:cNvPr id="8195" name="Textfeld 2"/>
          <p:cNvSpPr txBox="1">
            <a:spLocks noChangeArrowheads="1"/>
          </p:cNvSpPr>
          <p:nvPr/>
        </p:nvSpPr>
        <p:spPr bwMode="auto">
          <a:xfrm>
            <a:off x="309563" y="915988"/>
            <a:ext cx="11953875" cy="709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i="1">
                <a:solidFill>
                  <a:srgbClr val="000000"/>
                </a:solidFill>
              </a:rPr>
              <a:t>V. fischeri</a:t>
            </a:r>
            <a:r>
              <a:rPr lang="en-US" altLang="en-US" sz="2800">
                <a:solidFill>
                  <a:srgbClr val="000000"/>
                </a:solidFill>
              </a:rPr>
              <a:t> has a microbial </a:t>
            </a:r>
            <a:r>
              <a:rPr lang="en-US" altLang="en-US" sz="2800" b="1">
                <a:solidFill>
                  <a:srgbClr val="000000"/>
                </a:solidFill>
              </a:rPr>
              <a:t>symbiotic relationship </a:t>
            </a:r>
            <a:r>
              <a:rPr lang="en-US" altLang="en-US" sz="2800">
                <a:solidFill>
                  <a:srgbClr val="000000"/>
                </a:solidFill>
              </a:rPr>
              <a:t>with the squid </a:t>
            </a:r>
            <a:r>
              <a:rPr lang="en-US" altLang="en-US" sz="2800" i="1">
                <a:solidFill>
                  <a:srgbClr val="000000"/>
                </a:solidFill>
              </a:rPr>
              <a:t>Euprymna scolopes</a:t>
            </a:r>
            <a:r>
              <a:rPr lang="en-US" altLang="en-US" sz="2800">
                <a:solidFill>
                  <a:srgbClr val="000000"/>
                </a:solidFill>
              </a:rPr>
              <a:t>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bacterium exists in </a:t>
            </a:r>
            <a:r>
              <a:rPr lang="en-US" altLang="en-US" sz="2800" b="1">
                <a:solidFill>
                  <a:srgbClr val="000000"/>
                </a:solidFill>
              </a:rPr>
              <a:t>small amounts </a:t>
            </a:r>
            <a:r>
              <a:rPr lang="en-US" altLang="en-US" sz="2800">
                <a:solidFill>
                  <a:srgbClr val="000000"/>
                </a:solidFill>
              </a:rPr>
              <a:t>in the ocean (10</a:t>
            </a:r>
            <a:r>
              <a:rPr lang="en-US" altLang="en-US" sz="2800" baseline="30000">
                <a:solidFill>
                  <a:srgbClr val="000000"/>
                </a:solidFill>
              </a:rPr>
              <a:t>2</a:t>
            </a:r>
            <a:r>
              <a:rPr lang="en-US" altLang="en-US" sz="2800">
                <a:solidFill>
                  <a:srgbClr val="000000"/>
                </a:solidFill>
              </a:rPr>
              <a:t> cells/ml) and in </a:t>
            </a:r>
            <a:r>
              <a:rPr lang="en-US" altLang="en-US" sz="2800" b="1">
                <a:solidFill>
                  <a:srgbClr val="000000"/>
                </a:solidFill>
              </a:rPr>
              <a:t>large amount </a:t>
            </a:r>
            <a:r>
              <a:rPr lang="en-US" altLang="en-US" sz="2800">
                <a:solidFill>
                  <a:srgbClr val="000000"/>
                </a:solidFill>
              </a:rPr>
              <a:t>in the light organs of the </a:t>
            </a:r>
            <a:r>
              <a:rPr lang="en-US" altLang="en-US" sz="2800" b="1">
                <a:solidFill>
                  <a:srgbClr val="000000"/>
                </a:solidFill>
              </a:rPr>
              <a:t>squid</a:t>
            </a:r>
            <a:r>
              <a:rPr lang="en-US" altLang="en-US" sz="2800">
                <a:solidFill>
                  <a:srgbClr val="000000"/>
                </a:solidFill>
              </a:rPr>
              <a:t> (10</a:t>
            </a:r>
            <a:r>
              <a:rPr lang="en-US" altLang="en-US" sz="2800" baseline="30000">
                <a:solidFill>
                  <a:srgbClr val="000000"/>
                </a:solidFill>
              </a:rPr>
              <a:t>10</a:t>
            </a:r>
            <a:r>
              <a:rPr lang="en-US" altLang="en-US" sz="2800">
                <a:solidFill>
                  <a:srgbClr val="000000"/>
                </a:solidFill>
              </a:rPr>
              <a:t> cells/ml).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At low concentrations, </a:t>
            </a:r>
            <a:r>
              <a:rPr lang="en-US" altLang="en-US" sz="2800" i="1">
                <a:solidFill>
                  <a:srgbClr val="000000"/>
                </a:solidFill>
              </a:rPr>
              <a:t>V. fischeri</a:t>
            </a:r>
            <a:r>
              <a:rPr lang="en-US" altLang="en-US" sz="2800">
                <a:solidFill>
                  <a:srgbClr val="000000"/>
                </a:solidFill>
              </a:rPr>
              <a:t> does not produce luminescence.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At </a:t>
            </a:r>
            <a:r>
              <a:rPr lang="en-US" altLang="en-US" sz="2800" b="1">
                <a:solidFill>
                  <a:srgbClr val="000000"/>
                </a:solidFill>
              </a:rPr>
              <a:t>high cell density </a:t>
            </a:r>
            <a:r>
              <a:rPr lang="en-US" altLang="en-US" sz="2800">
                <a:solidFill>
                  <a:srgbClr val="000000"/>
                </a:solidFill>
              </a:rPr>
              <a:t>these bacteria emit a </a:t>
            </a:r>
            <a:r>
              <a:rPr lang="en-US" altLang="en-US" sz="2800" b="1">
                <a:solidFill>
                  <a:srgbClr val="000000"/>
                </a:solidFill>
              </a:rPr>
              <a:t>blue-green light</a:t>
            </a:r>
            <a:r>
              <a:rPr lang="en-US" altLang="en-US" sz="2800">
                <a:solidFill>
                  <a:srgbClr val="000000"/>
                </a:solidFill>
              </a:rPr>
              <a:t>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light organ of the squid provides to the bacteria all the </a:t>
            </a:r>
            <a:r>
              <a:rPr lang="en-US" altLang="en-US" sz="2800" b="1">
                <a:solidFill>
                  <a:srgbClr val="000000"/>
                </a:solidFill>
              </a:rPr>
              <a:t>nutrients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that they need to survive.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squid benefits from the bacteria's quorum sensing and </a:t>
            </a:r>
            <a:r>
              <a:rPr lang="en-US" altLang="en-US" sz="2800" b="1">
                <a:solidFill>
                  <a:srgbClr val="000000"/>
                </a:solidFill>
              </a:rPr>
              <a:t>bioluminescence</a:t>
            </a:r>
            <a:r>
              <a:rPr lang="en-US" altLang="en-US" sz="2800">
                <a:solidFill>
                  <a:srgbClr val="000000"/>
                </a:solidFill>
              </a:rPr>
              <a:t> abilities.</a:t>
            </a:r>
          </a:p>
        </p:txBody>
      </p:sp>
      <p:sp>
        <p:nvSpPr>
          <p:cNvPr id="8196" name="Textfeld 3"/>
          <p:cNvSpPr txBox="1">
            <a:spLocks noChangeArrowheads="1"/>
          </p:cNvSpPr>
          <p:nvPr/>
        </p:nvSpPr>
        <p:spPr bwMode="auto">
          <a:xfrm>
            <a:off x="3341688" y="8928100"/>
            <a:ext cx="8921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600">
                <a:solidFill>
                  <a:srgbClr val="000000"/>
                </a:solidFill>
              </a:rPr>
              <a:t>https://www.bio.cmu.edu/courses/03441/TermPapers/99TermPapers/Quorum/vibrio_fischeri.html</a:t>
            </a:r>
          </a:p>
        </p:txBody>
      </p:sp>
      <p:sp>
        <p:nvSpPr>
          <p:cNvPr id="8197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B2B7B8DB-3E3D-438A-92D5-18B22BA07E56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13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Quorum sensing of </a:t>
            </a:r>
            <a:r>
              <a:rPr lang="en-US" altLang="en-US" i="1" smtClean="0"/>
              <a:t>Vibrio fischeri</a:t>
            </a:r>
          </a:p>
        </p:txBody>
      </p:sp>
      <p:sp>
        <p:nvSpPr>
          <p:cNvPr id="9219" name="Textfeld 2"/>
          <p:cNvSpPr txBox="1">
            <a:spLocks noChangeArrowheads="1"/>
          </p:cNvSpPr>
          <p:nvPr/>
        </p:nvSpPr>
        <p:spPr bwMode="auto">
          <a:xfrm>
            <a:off x="309563" y="915988"/>
            <a:ext cx="11953875" cy="609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cell density-dependent control of gene expression is activated by a </a:t>
            </a:r>
            <a:r>
              <a:rPr lang="en-US" altLang="en-US" sz="2800" u="sng">
                <a:solidFill>
                  <a:srgbClr val="000000"/>
                </a:solidFill>
              </a:rPr>
              <a:t>transcriptional activator protein </a:t>
            </a:r>
            <a:r>
              <a:rPr lang="en-US" altLang="en-US" sz="2800">
                <a:solidFill>
                  <a:srgbClr val="000000"/>
                </a:solidFill>
              </a:rPr>
              <a:t>that is coupled to a </a:t>
            </a:r>
            <a:r>
              <a:rPr lang="en-US" altLang="en-US" sz="2800" u="sng">
                <a:solidFill>
                  <a:srgbClr val="000000"/>
                </a:solidFill>
              </a:rPr>
              <a:t>signal molecule </a:t>
            </a:r>
            <a:r>
              <a:rPr lang="en-US" altLang="en-US" sz="2800">
                <a:solidFill>
                  <a:srgbClr val="000000"/>
                </a:solidFill>
              </a:rPr>
              <a:t>(</a:t>
            </a:r>
            <a:r>
              <a:rPr lang="en-US" altLang="en-US" sz="2800" b="1">
                <a:solidFill>
                  <a:srgbClr val="000000"/>
                </a:solidFill>
              </a:rPr>
              <a:t>autoinducer</a:t>
            </a:r>
            <a:r>
              <a:rPr lang="en-US" altLang="en-US" sz="2800">
                <a:solidFill>
                  <a:srgbClr val="000000"/>
                </a:solidFill>
              </a:rPr>
              <a:t>).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The autoinducer is released by the bacteria into its surrounding </a:t>
            </a:r>
            <a:r>
              <a:rPr lang="en-US" altLang="en-US" sz="2800" b="1">
                <a:solidFill>
                  <a:srgbClr val="000000"/>
                </a:solidFill>
              </a:rPr>
              <a:t>environment </a:t>
            </a:r>
            <a:r>
              <a:rPr lang="en-US" altLang="en-US" sz="2800">
                <a:solidFill>
                  <a:srgbClr val="000000"/>
                </a:solidFill>
              </a:rPr>
              <a:t>and taken up from there. 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During the day, the squid keeps the bacteria at lower concentrations by expelling some of them into the ocean during regular intervals.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At night however, the bacteria are allowed to accumulate to about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10</a:t>
            </a:r>
            <a:r>
              <a:rPr lang="en-US" altLang="en-US" sz="2800" baseline="30000">
                <a:solidFill>
                  <a:srgbClr val="000000"/>
                </a:solidFill>
              </a:rPr>
              <a:t>10</a:t>
            </a:r>
            <a:r>
              <a:rPr lang="en-US" altLang="en-US" sz="2800">
                <a:solidFill>
                  <a:srgbClr val="000000"/>
                </a:solidFill>
              </a:rPr>
              <a:t> cells/ml so that they will emit blue-green light. </a:t>
            </a:r>
          </a:p>
        </p:txBody>
      </p:sp>
      <p:sp>
        <p:nvSpPr>
          <p:cNvPr id="9220" name="Textfeld 3"/>
          <p:cNvSpPr txBox="1">
            <a:spLocks noChangeArrowheads="1"/>
          </p:cNvSpPr>
          <p:nvPr/>
        </p:nvSpPr>
        <p:spPr bwMode="auto">
          <a:xfrm>
            <a:off x="3413125" y="8928100"/>
            <a:ext cx="8921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600">
                <a:solidFill>
                  <a:srgbClr val="000000"/>
                </a:solidFill>
              </a:rPr>
              <a:t>https://www.bio.cmu.edu/courses/03441/TermPapers/99TermPapers/Quorum/vibrio_fischeri.html</a:t>
            </a:r>
          </a:p>
        </p:txBody>
      </p:sp>
      <p:sp>
        <p:nvSpPr>
          <p:cNvPr id="9221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682C5CFC-5FEA-4FBE-BB62-8B7BC408461A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14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i="1" smtClean="0"/>
              <a:t>Vibrio fischeri </a:t>
            </a:r>
            <a:r>
              <a:rPr lang="en-US" altLang="en-US" smtClean="0"/>
              <a:t>helps with Camouflage</a:t>
            </a:r>
            <a:endParaRPr lang="en-US" altLang="en-US" i="1" smtClean="0"/>
          </a:p>
        </p:txBody>
      </p:sp>
      <p:sp>
        <p:nvSpPr>
          <p:cNvPr id="10243" name="Textfeld 2"/>
          <p:cNvSpPr txBox="1">
            <a:spLocks noChangeArrowheads="1"/>
          </p:cNvSpPr>
          <p:nvPr/>
        </p:nvSpPr>
        <p:spPr bwMode="auto">
          <a:xfrm>
            <a:off x="309563" y="915988"/>
            <a:ext cx="11953875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This is perfect for the squid because it is a night feeder.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In the </a:t>
            </a:r>
            <a:r>
              <a:rPr lang="en-US" altLang="en-US" sz="2800" b="1">
                <a:solidFill>
                  <a:srgbClr val="000000"/>
                </a:solidFill>
              </a:rPr>
              <a:t>moonlight</a:t>
            </a:r>
            <a:r>
              <a:rPr lang="en-US" altLang="en-US" sz="2800">
                <a:solidFill>
                  <a:srgbClr val="000000"/>
                </a:solidFill>
              </a:rPr>
              <a:t>, the swimming squid would normally cast a </a:t>
            </a:r>
            <a:r>
              <a:rPr lang="en-US" altLang="en-US" sz="2800" b="1">
                <a:solidFill>
                  <a:srgbClr val="000000"/>
                </a:solidFill>
              </a:rPr>
              <a:t>shadow </a:t>
            </a:r>
            <a:r>
              <a:rPr lang="en-US" altLang="en-US" sz="2800">
                <a:solidFill>
                  <a:srgbClr val="000000"/>
                </a:solidFill>
              </a:rPr>
              <a:t>beneath itself making it a perfect target for squid-eating organisms.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However, the bacterial glow will counter the shadowing effect the moon makes and mask the squid from its predators.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In the </a:t>
            </a:r>
            <a:r>
              <a:rPr lang="en-US" altLang="en-US" sz="2800" b="1">
                <a:solidFill>
                  <a:srgbClr val="000000"/>
                </a:solidFill>
              </a:rPr>
              <a:t>morning</a:t>
            </a:r>
            <a:r>
              <a:rPr lang="en-US" altLang="en-US" sz="2800">
                <a:solidFill>
                  <a:srgbClr val="000000"/>
                </a:solidFill>
              </a:rPr>
              <a:t>, the squid expels some bacteria into the ocean to a concentration where they will not generate light anymore so as to conserve energy.</a:t>
            </a: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10244" name="Textfeld 3"/>
          <p:cNvSpPr txBox="1">
            <a:spLocks noChangeArrowheads="1"/>
          </p:cNvSpPr>
          <p:nvPr/>
        </p:nvSpPr>
        <p:spPr bwMode="auto">
          <a:xfrm>
            <a:off x="3413125" y="8928100"/>
            <a:ext cx="8921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600">
                <a:solidFill>
                  <a:srgbClr val="000000"/>
                </a:solidFill>
              </a:rPr>
              <a:t>https://www.bio.cmu.edu/courses/03441/TermPapers/99TermPapers/Quorum/vibrio_fischeri.html</a:t>
            </a:r>
          </a:p>
        </p:txBody>
      </p:sp>
      <p:sp>
        <p:nvSpPr>
          <p:cNvPr id="10245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C97516D3-7261-4D01-A614-6E4A8A50BB92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15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Quorum sensing of </a:t>
            </a:r>
            <a:r>
              <a:rPr lang="en-US" altLang="en-US" i="1" smtClean="0"/>
              <a:t>Vibrio fischeri</a:t>
            </a: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5915025" y="4427538"/>
            <a:ext cx="6491288" cy="3886200"/>
            <a:chOff x="0" y="0"/>
            <a:chExt cx="4089" cy="2448"/>
          </a:xfrm>
        </p:grpSpPr>
        <p:sp>
          <p:nvSpPr>
            <p:cNvPr id="2" name="AutoShape 3"/>
            <p:cNvSpPr>
              <a:spLocks/>
            </p:cNvSpPr>
            <p:nvPr/>
          </p:nvSpPr>
          <p:spPr bwMode="auto">
            <a:xfrm>
              <a:off x="114" y="100"/>
              <a:ext cx="3908" cy="2283"/>
            </a:xfrm>
            <a:prstGeom prst="roundRect">
              <a:avLst>
                <a:gd name="adj" fmla="val 12907"/>
              </a:avLst>
            </a:prstGeom>
            <a:solidFill>
              <a:srgbClr val="FFFFFF"/>
            </a:solidFill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defRPr/>
              </a:pPr>
              <a:endParaRPr lang="de-DE" altLang="en-US" smtClean="0"/>
            </a:p>
          </p:txBody>
        </p:sp>
        <p:pic>
          <p:nvPicPr>
            <p:cNvPr id="1127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89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76350"/>
            <a:ext cx="6705600" cy="33178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469AAF4B-A176-4D11-A38A-DEAD478337DE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16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Boolean Networks</a:t>
            </a:r>
          </a:p>
        </p:txBody>
      </p:sp>
      <p:sp>
        <p:nvSpPr>
          <p:cNvPr id="12291" name="Rectangle 2"/>
          <p:cNvSpPr>
            <a:spLocks/>
          </p:cNvSpPr>
          <p:nvPr/>
        </p:nvSpPr>
        <p:spPr bwMode="auto">
          <a:xfrm>
            <a:off x="1189038" y="6127750"/>
            <a:ext cx="3517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Densities of the species </a:t>
            </a:r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1189038" y="7499350"/>
            <a:ext cx="2344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Progress in time</a:t>
            </a:r>
          </a:p>
        </p:txBody>
      </p:sp>
      <p:sp>
        <p:nvSpPr>
          <p:cNvPr id="12293" name="Rectangle 4"/>
          <p:cNvSpPr>
            <a:spLocks/>
          </p:cNvSpPr>
          <p:nvPr/>
        </p:nvSpPr>
        <p:spPr bwMode="auto">
          <a:xfrm>
            <a:off x="1189038" y="6813550"/>
            <a:ext cx="3765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Network of dependencies</a:t>
            </a:r>
          </a:p>
        </p:txBody>
      </p:sp>
      <p:sp>
        <p:nvSpPr>
          <p:cNvPr id="12294" name="Rectangle 5"/>
          <p:cNvSpPr>
            <a:spLocks/>
          </p:cNvSpPr>
          <p:nvPr/>
        </p:nvSpPr>
        <p:spPr bwMode="auto">
          <a:xfrm>
            <a:off x="5951538" y="7499350"/>
            <a:ext cx="4972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&lt;=&gt;	discrete propagation steps</a:t>
            </a:r>
          </a:p>
        </p:txBody>
      </p:sp>
      <p:sp>
        <p:nvSpPr>
          <p:cNvPr id="12295" name="Rectangle 6"/>
          <p:cNvSpPr>
            <a:spLocks/>
          </p:cNvSpPr>
          <p:nvPr/>
        </p:nvSpPr>
        <p:spPr bwMode="auto">
          <a:xfrm>
            <a:off x="5951538" y="6127750"/>
            <a:ext cx="5038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&lt;=&gt;	discrete states:  on/off,  1/0</a:t>
            </a:r>
          </a:p>
        </p:txBody>
      </p:sp>
      <p:sp>
        <p:nvSpPr>
          <p:cNvPr id="12296" name="Rectangle 7"/>
          <p:cNvSpPr>
            <a:spLocks/>
          </p:cNvSpPr>
          <p:nvPr/>
        </p:nvSpPr>
        <p:spPr bwMode="auto">
          <a:xfrm>
            <a:off x="5951538" y="6813550"/>
            <a:ext cx="34718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&lt;=&gt;	condition tables</a:t>
            </a:r>
          </a:p>
        </p:txBody>
      </p:sp>
      <p:sp>
        <p:nvSpPr>
          <p:cNvPr id="12297" name="Rectangle 8"/>
          <p:cNvSpPr>
            <a:spLocks/>
          </p:cNvSpPr>
          <p:nvPr/>
        </p:nvSpPr>
        <p:spPr bwMode="auto">
          <a:xfrm>
            <a:off x="477838" y="5391150"/>
            <a:ext cx="89947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Simplified</a:t>
            </a:r>
            <a:r>
              <a:rPr lang="en-US" altLang="en-US" sz="2800"/>
              <a:t> mathematical </a:t>
            </a:r>
            <a:r>
              <a:rPr lang="en-US" altLang="en-US" sz="2800" b="1"/>
              <a:t>description</a:t>
            </a:r>
            <a:r>
              <a:rPr lang="en-US" altLang="en-US" sz="2800"/>
              <a:t> of the dependencies:</a:t>
            </a:r>
          </a:p>
        </p:txBody>
      </p:sp>
      <p:sp>
        <p:nvSpPr>
          <p:cNvPr id="12298" name="Rectangle 9"/>
          <p:cNvSpPr>
            <a:spLocks/>
          </p:cNvSpPr>
          <p:nvPr/>
        </p:nvSpPr>
        <p:spPr bwMode="auto">
          <a:xfrm>
            <a:off x="93663" y="1204913"/>
            <a:ext cx="128539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Dependencies</a:t>
            </a:r>
            <a:r>
              <a:rPr lang="en-US" altLang="en-US" sz="2800"/>
              <a:t> between variables can be formulated as </a:t>
            </a:r>
            <a:r>
              <a:rPr lang="en-US" altLang="en-US" sz="2800" b="1"/>
              <a:t>conditional transitions</a:t>
            </a:r>
          </a:p>
        </p:txBody>
      </p:sp>
      <p:sp>
        <p:nvSpPr>
          <p:cNvPr id="12299" name="Rectangle 10"/>
          <p:cNvSpPr>
            <a:spLocks/>
          </p:cNvSpPr>
          <p:nvPr/>
        </p:nvSpPr>
        <p:spPr bwMode="auto">
          <a:xfrm>
            <a:off x="935038" y="2178050"/>
            <a:ext cx="6918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"If LuxI is present, then AI will be produced…"</a:t>
            </a:r>
          </a:p>
        </p:txBody>
      </p:sp>
      <p:sp>
        <p:nvSpPr>
          <p:cNvPr id="12300" name="Rectangle 11"/>
          <p:cNvSpPr>
            <a:spLocks/>
          </p:cNvSpPr>
          <p:nvPr/>
        </p:nvSpPr>
        <p:spPr bwMode="auto">
          <a:xfrm>
            <a:off x="935038" y="2851150"/>
            <a:ext cx="106807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30188" indent="-230188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en-US" sz="2800"/>
              <a:t>• "If there is AI and there's no LuxR:AI bound to the genome, then LuxR will be expressed and complexes can form…"</a:t>
            </a:r>
          </a:p>
        </p:txBody>
      </p:sp>
      <p:sp>
        <p:nvSpPr>
          <p:cNvPr id="12301" name="Rectangle 12"/>
          <p:cNvSpPr>
            <a:spLocks/>
          </p:cNvSpPr>
          <p:nvPr/>
        </p:nvSpPr>
        <p:spPr bwMode="auto">
          <a:xfrm>
            <a:off x="935038" y="3930650"/>
            <a:ext cx="10680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"If LuxR:AI is bound to the genome, then LuxI is expressed…"</a:t>
            </a:r>
          </a:p>
        </p:txBody>
      </p:sp>
      <p:sp>
        <p:nvSpPr>
          <p:cNvPr id="12302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0381FB61-7126-47B9-8542-057C081C079D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17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81438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Boolean Networks II</a:t>
            </a:r>
          </a:p>
        </p:txBody>
      </p:sp>
      <p:sp>
        <p:nvSpPr>
          <p:cNvPr id="13315" name="Rectangle 2"/>
          <p:cNvSpPr>
            <a:spLocks/>
          </p:cNvSpPr>
          <p:nvPr/>
        </p:nvSpPr>
        <p:spPr bwMode="auto">
          <a:xfrm>
            <a:off x="454025" y="1131888"/>
            <a:ext cx="30972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State</a:t>
            </a:r>
            <a:r>
              <a:rPr lang="en-US" altLang="en-US" sz="2800"/>
              <a:t> of the system:</a:t>
            </a:r>
          </a:p>
        </p:txBody>
      </p:sp>
      <p:sp>
        <p:nvSpPr>
          <p:cNvPr id="13316" name="Rectangle 3"/>
          <p:cNvSpPr>
            <a:spLocks/>
          </p:cNvSpPr>
          <p:nvPr/>
        </p:nvSpPr>
        <p:spPr bwMode="auto">
          <a:xfrm>
            <a:off x="3883025" y="1131888"/>
            <a:ext cx="5989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described by </a:t>
            </a:r>
            <a:r>
              <a:rPr lang="en-US" altLang="en-US" sz="2800" b="1"/>
              <a:t>vector</a:t>
            </a:r>
            <a:r>
              <a:rPr lang="en-US" altLang="en-US" sz="2800"/>
              <a:t> of </a:t>
            </a:r>
            <a:r>
              <a:rPr lang="en-US" altLang="en-US" sz="2800" b="1"/>
              <a:t>discrete</a:t>
            </a:r>
            <a:r>
              <a:rPr lang="en-US" altLang="en-US" sz="2800"/>
              <a:t> values</a:t>
            </a:r>
          </a:p>
        </p:txBody>
      </p:sp>
      <p:sp>
        <p:nvSpPr>
          <p:cNvPr id="13317" name="Rectangle 4"/>
          <p:cNvSpPr>
            <a:spLocks/>
          </p:cNvSpPr>
          <p:nvPr/>
        </p:nvSpPr>
        <p:spPr bwMode="auto">
          <a:xfrm>
            <a:off x="3883025" y="1754188"/>
            <a:ext cx="36957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i="1"/>
              <a:t>S</a:t>
            </a:r>
            <a:r>
              <a:rPr lang="en-US" altLang="en-US" sz="2800" i="1" baseline="-6000"/>
              <a:t>i</a:t>
            </a:r>
            <a:r>
              <a:rPr lang="en-US" altLang="en-US" sz="2800"/>
              <a:t> = {0, 1, 1, 0, 0, 1, …}</a:t>
            </a:r>
          </a:p>
        </p:txBody>
      </p:sp>
      <p:sp>
        <p:nvSpPr>
          <p:cNvPr id="13318" name="Rectangle 5"/>
          <p:cNvSpPr>
            <a:spLocks/>
          </p:cNvSpPr>
          <p:nvPr/>
        </p:nvSpPr>
        <p:spPr bwMode="auto">
          <a:xfrm>
            <a:off x="3883025" y="2516188"/>
            <a:ext cx="39941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i="1"/>
              <a:t>S</a:t>
            </a:r>
            <a:r>
              <a:rPr lang="en-US" altLang="en-US" sz="2800" i="1" baseline="-6000"/>
              <a:t>i</a:t>
            </a:r>
            <a:r>
              <a:rPr lang="en-US" altLang="en-US" sz="2800" i="1"/>
              <a:t> = {x</a:t>
            </a:r>
            <a:r>
              <a:rPr lang="en-US" altLang="en-US" sz="2800" i="1" baseline="-6000"/>
              <a:t>1</a:t>
            </a:r>
            <a:r>
              <a:rPr lang="en-US" altLang="en-US" sz="2800" i="1"/>
              <a:t>(i),  x</a:t>
            </a:r>
            <a:r>
              <a:rPr lang="en-US" altLang="en-US" sz="2800" i="1" baseline="-6000"/>
              <a:t>2</a:t>
            </a:r>
            <a:r>
              <a:rPr lang="en-US" altLang="en-US" sz="2800" i="1"/>
              <a:t>(i),  x</a:t>
            </a:r>
            <a:r>
              <a:rPr lang="en-US" altLang="en-US" sz="2800" i="1" baseline="-6000"/>
              <a:t>3</a:t>
            </a:r>
            <a:r>
              <a:rPr lang="en-US" altLang="en-US" sz="2800" i="1"/>
              <a:t>(i), </a:t>
            </a:r>
            <a:r>
              <a:rPr lang="en-US" altLang="en-US" sz="2800"/>
              <a:t>…}</a:t>
            </a:r>
          </a:p>
        </p:txBody>
      </p:sp>
      <p:sp>
        <p:nvSpPr>
          <p:cNvPr id="13319" name="Rectangle 6"/>
          <p:cNvSpPr>
            <a:spLocks/>
          </p:cNvSpPr>
          <p:nvPr/>
        </p:nvSpPr>
        <p:spPr bwMode="auto">
          <a:xfrm>
            <a:off x="1076325" y="3290888"/>
            <a:ext cx="8797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fixed number of species with </a:t>
            </a:r>
            <a:r>
              <a:rPr lang="en-US" altLang="en-US" sz="2800" b="1"/>
              <a:t>finite number</a:t>
            </a:r>
            <a:r>
              <a:rPr lang="en-US" altLang="en-US" sz="2800"/>
              <a:t> of states each</a:t>
            </a:r>
          </a:p>
        </p:txBody>
      </p:sp>
      <p:sp>
        <p:nvSpPr>
          <p:cNvPr id="13320" name="Rectangle 7"/>
          <p:cNvSpPr>
            <a:spLocks/>
          </p:cNvSpPr>
          <p:nvPr/>
        </p:nvSpPr>
        <p:spPr bwMode="auto">
          <a:xfrm>
            <a:off x="454025" y="6389688"/>
            <a:ext cx="2298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Propagation</a:t>
            </a:r>
            <a:r>
              <a:rPr lang="en-US" altLang="en-US" sz="2800"/>
              <a:t>:</a:t>
            </a:r>
          </a:p>
        </p:txBody>
      </p:sp>
      <p:sp>
        <p:nvSpPr>
          <p:cNvPr id="13321" name="Rectangle 8"/>
          <p:cNvSpPr>
            <a:spLocks/>
          </p:cNvSpPr>
          <p:nvPr/>
        </p:nvSpPr>
        <p:spPr bwMode="auto">
          <a:xfrm>
            <a:off x="1952625" y="3786188"/>
            <a:ext cx="52339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finite number of system states</a:t>
            </a:r>
          </a:p>
        </p:txBody>
      </p:sp>
      <p:sp>
        <p:nvSpPr>
          <p:cNvPr id="13322" name="Rectangle 9"/>
          <p:cNvSpPr>
            <a:spLocks/>
          </p:cNvSpPr>
          <p:nvPr/>
        </p:nvSpPr>
        <p:spPr bwMode="auto">
          <a:xfrm>
            <a:off x="1952625" y="4256088"/>
            <a:ext cx="35798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periodic trajectories</a:t>
            </a:r>
          </a:p>
        </p:txBody>
      </p:sp>
      <p:sp>
        <p:nvSpPr>
          <p:cNvPr id="13323" name="Rectangle 10"/>
          <p:cNvSpPr>
            <a:spLocks/>
          </p:cNvSpPr>
          <p:nvPr/>
        </p:nvSpPr>
        <p:spPr bwMode="auto">
          <a:xfrm>
            <a:off x="7540625" y="7710488"/>
            <a:ext cx="51546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with </a:t>
            </a:r>
            <a:r>
              <a:rPr lang="en-US" altLang="en-US" sz="2800" i="1"/>
              <a:t>f</a:t>
            </a:r>
            <a:r>
              <a:rPr lang="en-US" altLang="en-US" sz="2800" i="1" baseline="-6000"/>
              <a:t>i</a:t>
            </a:r>
            <a:r>
              <a:rPr lang="en-US" altLang="en-US" sz="2800"/>
              <a:t> given by condition tables</a:t>
            </a:r>
          </a:p>
        </p:txBody>
      </p:sp>
      <p:sp>
        <p:nvSpPr>
          <p:cNvPr id="13324" name="Rectangle 11"/>
          <p:cNvSpPr>
            <a:spLocks/>
          </p:cNvSpPr>
          <p:nvPr/>
        </p:nvSpPr>
        <p:spPr bwMode="auto">
          <a:xfrm>
            <a:off x="2346325" y="5475288"/>
            <a:ext cx="898366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all states leading to an attractor = </a:t>
            </a:r>
            <a:r>
              <a:rPr lang="en-US" altLang="en-US" sz="2800" b="1"/>
              <a:t>basin of attraction</a:t>
            </a:r>
          </a:p>
        </p:txBody>
      </p:sp>
      <p:sp>
        <p:nvSpPr>
          <p:cNvPr id="13325" name="Rectangle 12"/>
          <p:cNvSpPr>
            <a:spLocks/>
          </p:cNvSpPr>
          <p:nvPr/>
        </p:nvSpPr>
        <p:spPr bwMode="auto">
          <a:xfrm>
            <a:off x="1101725" y="7050088"/>
            <a:ext cx="55975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i="1"/>
              <a:t>S</a:t>
            </a:r>
            <a:r>
              <a:rPr lang="en-US" altLang="en-US" sz="2800" i="1" baseline="-6000"/>
              <a:t>i+1</a:t>
            </a:r>
            <a:r>
              <a:rPr lang="en-US" altLang="en-US" sz="2800" i="1"/>
              <a:t> = {x</a:t>
            </a:r>
            <a:r>
              <a:rPr lang="en-US" altLang="en-US" sz="2800" i="1" baseline="-6000"/>
              <a:t>1</a:t>
            </a:r>
            <a:r>
              <a:rPr lang="en-US" altLang="en-US" sz="2800" i="1"/>
              <a:t>(i+1),  x</a:t>
            </a:r>
            <a:r>
              <a:rPr lang="en-US" altLang="en-US" sz="2800" i="1" baseline="-6000"/>
              <a:t>2</a:t>
            </a:r>
            <a:r>
              <a:rPr lang="en-US" altLang="en-US" sz="2800" i="1"/>
              <a:t>(i+1),  x</a:t>
            </a:r>
            <a:r>
              <a:rPr lang="en-US" altLang="en-US" sz="2800" i="1" baseline="-6000"/>
              <a:t>3</a:t>
            </a:r>
            <a:r>
              <a:rPr lang="en-US" altLang="en-US" sz="2800" i="1"/>
              <a:t>(i+1),  </a:t>
            </a:r>
            <a:r>
              <a:rPr lang="en-US" altLang="en-US" sz="2800"/>
              <a:t>…}</a:t>
            </a:r>
          </a:p>
        </p:txBody>
      </p:sp>
      <p:sp>
        <p:nvSpPr>
          <p:cNvPr id="13326" name="Rectangle 13"/>
          <p:cNvSpPr>
            <a:spLocks/>
          </p:cNvSpPr>
          <p:nvPr/>
        </p:nvSpPr>
        <p:spPr bwMode="auto">
          <a:xfrm>
            <a:off x="2041525" y="7710488"/>
            <a:ext cx="4779963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i="1"/>
              <a:t>x</a:t>
            </a:r>
            <a:r>
              <a:rPr lang="en-US" altLang="en-US" sz="2800" i="1" baseline="-6000"/>
              <a:t>1</a:t>
            </a:r>
            <a:r>
              <a:rPr lang="en-US" altLang="en-US" sz="2800" i="1"/>
              <a:t>(i+1) = f</a:t>
            </a:r>
            <a:r>
              <a:rPr lang="en-US" altLang="en-US" sz="2800" i="1" baseline="-6000"/>
              <a:t>1</a:t>
            </a:r>
            <a:r>
              <a:rPr lang="en-US" altLang="en-US" sz="2800" i="1"/>
              <a:t>(x</a:t>
            </a:r>
            <a:r>
              <a:rPr lang="en-US" altLang="en-US" sz="2800" i="1" baseline="-6000"/>
              <a:t>1</a:t>
            </a:r>
            <a:r>
              <a:rPr lang="en-US" altLang="en-US" sz="2800" i="1"/>
              <a:t>(i), x</a:t>
            </a:r>
            <a:r>
              <a:rPr lang="en-US" altLang="en-US" sz="2800" i="1" baseline="-6000"/>
              <a:t>2</a:t>
            </a:r>
            <a:r>
              <a:rPr lang="en-US" altLang="en-US" sz="2800" i="1"/>
              <a:t>(i), x</a:t>
            </a:r>
            <a:r>
              <a:rPr lang="en-US" altLang="en-US" sz="2800" i="1" baseline="-6000"/>
              <a:t>3</a:t>
            </a:r>
            <a:r>
              <a:rPr lang="en-US" altLang="en-US" sz="2800" i="1"/>
              <a:t>(i), …)</a:t>
            </a:r>
          </a:p>
        </p:txBody>
      </p:sp>
      <p:sp>
        <p:nvSpPr>
          <p:cNvPr id="13327" name="Rectangle 14"/>
          <p:cNvSpPr>
            <a:spLocks/>
          </p:cNvSpPr>
          <p:nvPr/>
        </p:nvSpPr>
        <p:spPr bwMode="auto">
          <a:xfrm>
            <a:off x="2346325" y="4916488"/>
            <a:ext cx="68437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</a:t>
            </a:r>
            <a:r>
              <a:rPr lang="en-US" altLang="en-US" sz="2800" b="1"/>
              <a:t>periodic</a:t>
            </a:r>
            <a:r>
              <a:rPr lang="en-US" altLang="en-US" sz="2800"/>
              <a:t> sequence of states = </a:t>
            </a:r>
            <a:r>
              <a:rPr lang="en-US" altLang="en-US" sz="2800" b="1"/>
              <a:t>attractor</a:t>
            </a:r>
          </a:p>
        </p:txBody>
      </p:sp>
      <p:sp>
        <p:nvSpPr>
          <p:cNvPr id="1332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1A8CB634-998A-49CC-B058-44B6A86C4133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18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9810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A Small Example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613" y="555625"/>
            <a:ext cx="2236787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/>
          <p:cNvSpPr>
            <a:spLocks/>
          </p:cNvSpPr>
          <p:nvPr/>
        </p:nvSpPr>
        <p:spPr bwMode="auto">
          <a:xfrm>
            <a:off x="736600" y="1196975"/>
            <a:ext cx="75676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State vector</a:t>
            </a:r>
            <a:r>
              <a:rPr lang="en-US" altLang="en-US" sz="2800"/>
              <a:t>  </a:t>
            </a:r>
            <a:r>
              <a:rPr lang="en-US" altLang="en-US" sz="2800" i="1"/>
              <a:t>S</a:t>
            </a:r>
            <a:r>
              <a:rPr lang="en-US" altLang="en-US" sz="2800"/>
              <a:t> = {A, B, C}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8 possible states</a:t>
            </a:r>
          </a:p>
        </p:txBody>
      </p:sp>
      <p:sp>
        <p:nvSpPr>
          <p:cNvPr id="14341" name="Rectangle 4"/>
          <p:cNvSpPr>
            <a:spLocks/>
          </p:cNvSpPr>
          <p:nvPr/>
        </p:nvSpPr>
        <p:spPr bwMode="auto">
          <a:xfrm>
            <a:off x="736600" y="2238375"/>
            <a:ext cx="4019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Conditional evolution:</a:t>
            </a:r>
          </a:p>
        </p:txBody>
      </p:sp>
      <p:sp>
        <p:nvSpPr>
          <p:cNvPr id="14342" name="Rectangle 5"/>
          <p:cNvSpPr>
            <a:spLocks/>
          </p:cNvSpPr>
          <p:nvPr/>
        </p:nvSpPr>
        <p:spPr bwMode="auto">
          <a:xfrm>
            <a:off x="939800" y="2797175"/>
            <a:ext cx="115189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A is on if C is on           A activates B            C is on if (B is on &amp;&amp; A is off)</a:t>
            </a:r>
          </a:p>
        </p:txBody>
      </p:sp>
      <p:graphicFrame>
        <p:nvGraphicFramePr>
          <p:cNvPr id="3" name="Group 6"/>
          <p:cNvGraphicFramePr>
            <a:graphicFrameLocks noGrp="1"/>
          </p:cNvGraphicFramePr>
          <p:nvPr/>
        </p:nvGraphicFramePr>
        <p:xfrm>
          <a:off x="1536700" y="3482975"/>
          <a:ext cx="1581150" cy="140493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794" marR="50794" marT="50837" marB="5083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794" marR="50794" marT="50837" marB="50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794" marR="50794" marT="50837" marB="5083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794" marR="50794" marT="50837" marB="50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794" marR="50794" marT="50837" marB="5083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794" marR="50794" marT="50837" marB="50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70" name="Group 30"/>
          <p:cNvGraphicFramePr>
            <a:graphicFrameLocks noGrp="1"/>
          </p:cNvGraphicFramePr>
          <p:nvPr/>
        </p:nvGraphicFramePr>
        <p:xfrm>
          <a:off x="4775200" y="3482975"/>
          <a:ext cx="1905000" cy="140493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37" marB="5083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37" marB="50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37" marB="5083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37" marB="50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37" marB="5083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37" marB="508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94" name="Group 54"/>
          <p:cNvGraphicFramePr>
            <a:graphicFrameLocks noGrp="1"/>
          </p:cNvGraphicFramePr>
          <p:nvPr/>
        </p:nvGraphicFramePr>
        <p:xfrm>
          <a:off x="8623300" y="3482975"/>
          <a:ext cx="2565400" cy="2424114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1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1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79" name="Rectangle 108"/>
          <p:cNvSpPr>
            <a:spLocks/>
          </p:cNvSpPr>
          <p:nvPr/>
        </p:nvSpPr>
        <p:spPr bwMode="auto">
          <a:xfrm>
            <a:off x="8864600" y="6137275"/>
            <a:ext cx="2451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/>
              <a:t>assume here that inhibition through A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/>
              <a:t>is stronger than activation via B</a:t>
            </a:r>
          </a:p>
        </p:txBody>
      </p:sp>
      <p:grpSp>
        <p:nvGrpSpPr>
          <p:cNvPr id="2" name="Group 109"/>
          <p:cNvGrpSpPr>
            <a:grpSpLocks/>
          </p:cNvGrpSpPr>
          <p:nvPr/>
        </p:nvGrpSpPr>
        <p:grpSpPr bwMode="auto">
          <a:xfrm>
            <a:off x="736600" y="5629275"/>
            <a:ext cx="10110788" cy="2794000"/>
            <a:chOff x="0" y="0"/>
            <a:chExt cx="6369" cy="1760"/>
          </a:xfrm>
        </p:grpSpPr>
        <p:sp>
          <p:nvSpPr>
            <p:cNvPr id="14411" name="Rectangle 196"/>
            <p:cNvSpPr>
              <a:spLocks/>
            </p:cNvSpPr>
            <p:nvPr/>
          </p:nvSpPr>
          <p:spPr bwMode="auto">
            <a:xfrm>
              <a:off x="0" y="0"/>
              <a:ext cx="2687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algn="ctr"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800"/>
                <a:t>Start from {A, B, C} = {1, 0, 0}</a:t>
              </a:r>
            </a:p>
          </p:txBody>
        </p:sp>
        <p:sp>
          <p:nvSpPr>
            <p:cNvPr id="14412" name="AutoShape 197"/>
            <p:cNvSpPr>
              <a:spLocks/>
            </p:cNvSpPr>
            <p:nvPr/>
          </p:nvSpPr>
          <p:spPr bwMode="auto">
            <a:xfrm>
              <a:off x="3472" y="870"/>
              <a:ext cx="376" cy="782"/>
            </a:xfrm>
            <a:custGeom>
              <a:avLst/>
              <a:gdLst>
                <a:gd name="T0" fmla="*/ 0 w 14187"/>
                <a:gd name="T1" fmla="*/ 0 h 21600"/>
                <a:gd name="T2" fmla="*/ 0 w 14187"/>
                <a:gd name="T3" fmla="*/ 0 h 21600"/>
                <a:gd name="T4" fmla="*/ 0 60000 65536"/>
                <a:gd name="T5" fmla="*/ 0 60000 65536"/>
                <a:gd name="T6" fmla="*/ 0 w 14187"/>
                <a:gd name="T7" fmla="*/ 0 h 21600"/>
                <a:gd name="T8" fmla="*/ 14187 w 14187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187" h="21600">
                  <a:moveTo>
                    <a:pt x="0" y="21600"/>
                  </a:moveTo>
                  <a:cubicBezTo>
                    <a:pt x="21600" y="21600"/>
                    <a:pt x="15951" y="243"/>
                    <a:pt x="265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  <p:sp>
          <p:nvSpPr>
            <p:cNvPr id="14413" name="Rectangle 198"/>
            <p:cNvSpPr>
              <a:spLocks/>
            </p:cNvSpPr>
            <p:nvPr/>
          </p:nvSpPr>
          <p:spPr bwMode="auto">
            <a:xfrm>
              <a:off x="4080" y="1352"/>
              <a:ext cx="2289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algn="ctr"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800"/>
                <a:t>periodic orbit of length 3</a:t>
              </a:r>
            </a:p>
          </p:txBody>
        </p:sp>
      </p:grpSp>
      <p:graphicFrame>
        <p:nvGraphicFramePr>
          <p:cNvPr id="10350" name="Group 110"/>
          <p:cNvGraphicFramePr>
            <a:graphicFrameLocks noGrp="1"/>
          </p:cNvGraphicFramePr>
          <p:nvPr/>
        </p:nvGraphicFramePr>
        <p:xfrm>
          <a:off x="1206500" y="6264275"/>
          <a:ext cx="4722813" cy="2336800"/>
        </p:xfrm>
        <a:graphic>
          <a:graphicData uri="http://schemas.openxmlformats.org/drawingml/2006/table">
            <a:tbl>
              <a:tblPr/>
              <a:tblGrid>
                <a:gridCol w="1074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7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7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 = S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410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FB87B2FF-3A52-4CC2-9695-F0074218387E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19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"/>
          <p:cNvSpPr>
            <a:spLocks/>
          </p:cNvSpPr>
          <p:nvPr/>
        </p:nvSpPr>
        <p:spPr bwMode="auto">
          <a:xfrm>
            <a:off x="5422900" y="3205163"/>
            <a:ext cx="1397000" cy="952500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27651" name="Oval 3"/>
          <p:cNvSpPr>
            <a:spLocks/>
          </p:cNvSpPr>
          <p:nvPr/>
        </p:nvSpPr>
        <p:spPr bwMode="auto">
          <a:xfrm>
            <a:off x="7870825" y="3240088"/>
            <a:ext cx="1270000" cy="917575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27652" name="Oval 4"/>
          <p:cNvSpPr>
            <a:spLocks/>
          </p:cNvSpPr>
          <p:nvPr/>
        </p:nvSpPr>
        <p:spPr bwMode="auto">
          <a:xfrm>
            <a:off x="10307638" y="1152525"/>
            <a:ext cx="1685925" cy="1100138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27653" name="Oval 5"/>
          <p:cNvSpPr>
            <a:spLocks/>
          </p:cNvSpPr>
          <p:nvPr/>
        </p:nvSpPr>
        <p:spPr bwMode="auto">
          <a:xfrm>
            <a:off x="9931400" y="4494213"/>
            <a:ext cx="1270000" cy="736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27654" name="Oval 6"/>
          <p:cNvSpPr>
            <a:spLocks/>
          </p:cNvSpPr>
          <p:nvPr/>
        </p:nvSpPr>
        <p:spPr bwMode="auto">
          <a:xfrm>
            <a:off x="9886950" y="6102350"/>
            <a:ext cx="1682750" cy="1152525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27655" name="Oval 7"/>
          <p:cNvSpPr>
            <a:spLocks/>
          </p:cNvSpPr>
          <p:nvPr/>
        </p:nvSpPr>
        <p:spPr bwMode="auto">
          <a:xfrm>
            <a:off x="635000" y="3249613"/>
            <a:ext cx="1270000" cy="736600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10249" name="Rectangle 8"/>
          <p:cNvSpPr>
            <a:spLocks noGrp="1" noChangeArrowheads="1"/>
          </p:cNvSpPr>
          <p:nvPr>
            <p:ph type="title"/>
          </p:nvPr>
        </p:nvSpPr>
        <p:spPr>
          <a:xfrm>
            <a:off x="885825" y="123825"/>
            <a:ext cx="11137900" cy="7413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 Expression</a:t>
            </a:r>
          </a:p>
        </p:txBody>
      </p:sp>
      <p:sp>
        <p:nvSpPr>
          <p:cNvPr id="10250" name="Rectangle 9"/>
          <p:cNvSpPr>
            <a:spLocks/>
          </p:cNvSpPr>
          <p:nvPr/>
        </p:nvSpPr>
        <p:spPr bwMode="auto">
          <a:xfrm>
            <a:off x="698500" y="989013"/>
            <a:ext cx="8731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Sequence</a:t>
            </a:r>
            <a:r>
              <a:rPr lang="en-US" altLang="en-US">
                <a:solidFill>
                  <a:schemeClr val="tx1"/>
                </a:solidFill>
              </a:rPr>
              <a:t> of processes:   from DNA to functional proteins</a:t>
            </a:r>
          </a:p>
        </p:txBody>
      </p:sp>
      <p:sp>
        <p:nvSpPr>
          <p:cNvPr id="10251" name="Rectangle 10"/>
          <p:cNvSpPr>
            <a:spLocks/>
          </p:cNvSpPr>
          <p:nvPr/>
        </p:nvSpPr>
        <p:spPr bwMode="auto">
          <a:xfrm>
            <a:off x="901700" y="3414713"/>
            <a:ext cx="793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DNA</a:t>
            </a:r>
          </a:p>
        </p:txBody>
      </p:sp>
      <p:sp>
        <p:nvSpPr>
          <p:cNvPr id="10252" name="Rectangle 12"/>
          <p:cNvSpPr>
            <a:spLocks/>
          </p:cNvSpPr>
          <p:nvPr/>
        </p:nvSpPr>
        <p:spPr bwMode="auto">
          <a:xfrm>
            <a:off x="5600700" y="34147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mRNA</a:t>
            </a:r>
          </a:p>
        </p:txBody>
      </p:sp>
      <p:sp>
        <p:nvSpPr>
          <p:cNvPr id="10253" name="Rectangle 13"/>
          <p:cNvSpPr>
            <a:spLocks/>
          </p:cNvSpPr>
          <p:nvPr/>
        </p:nvSpPr>
        <p:spPr bwMode="auto">
          <a:xfrm>
            <a:off x="7975600" y="3414713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mRNA</a:t>
            </a:r>
          </a:p>
        </p:txBody>
      </p:sp>
      <p:sp>
        <p:nvSpPr>
          <p:cNvPr id="10254" name="Rectangle 14"/>
          <p:cNvSpPr>
            <a:spLocks/>
          </p:cNvSpPr>
          <p:nvPr/>
        </p:nvSpPr>
        <p:spPr bwMode="auto">
          <a:xfrm>
            <a:off x="10339388" y="1389063"/>
            <a:ext cx="1622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degraded mRNA</a:t>
            </a:r>
          </a:p>
        </p:txBody>
      </p:sp>
      <p:sp>
        <p:nvSpPr>
          <p:cNvPr id="10255" name="Rectangle 15"/>
          <p:cNvSpPr>
            <a:spLocks/>
          </p:cNvSpPr>
          <p:nvPr/>
        </p:nvSpPr>
        <p:spPr bwMode="auto">
          <a:xfrm>
            <a:off x="10007600" y="4518025"/>
            <a:ext cx="114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protein</a:t>
            </a:r>
          </a:p>
        </p:txBody>
      </p:sp>
      <p:sp>
        <p:nvSpPr>
          <p:cNvPr id="10256" name="Rectangle 16"/>
          <p:cNvSpPr>
            <a:spLocks/>
          </p:cNvSpPr>
          <p:nvPr/>
        </p:nvSpPr>
        <p:spPr bwMode="auto">
          <a:xfrm>
            <a:off x="9994900" y="6157913"/>
            <a:ext cx="14684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active protein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1930400" y="3605213"/>
            <a:ext cx="895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H="1">
            <a:off x="4686300" y="3605213"/>
            <a:ext cx="895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6934200" y="3605213"/>
            <a:ext cx="89535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0" name="AutoShape 20"/>
          <p:cNvSpPr>
            <a:spLocks/>
          </p:cNvSpPr>
          <p:nvPr/>
        </p:nvSpPr>
        <p:spPr bwMode="auto">
          <a:xfrm>
            <a:off x="9291638" y="2297113"/>
            <a:ext cx="1712912" cy="1312862"/>
          </a:xfrm>
          <a:custGeom>
            <a:avLst/>
            <a:gdLst>
              <a:gd name="T0" fmla="*/ 0 w 21541"/>
              <a:gd name="T1" fmla="*/ 2147483646 h 20107"/>
              <a:gd name="T2" fmla="*/ 2147483646 w 21541"/>
              <a:gd name="T3" fmla="*/ 0 h 20107"/>
              <a:gd name="T4" fmla="*/ 0 60000 65536"/>
              <a:gd name="T5" fmla="*/ 0 60000 65536"/>
              <a:gd name="T6" fmla="*/ 0 w 21541"/>
              <a:gd name="T7" fmla="*/ 0 h 20107"/>
              <a:gd name="T8" fmla="*/ 21541 w 21541"/>
              <a:gd name="T9" fmla="*/ 20107 h 201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41" h="20107">
                <a:moveTo>
                  <a:pt x="0" y="20084"/>
                </a:moveTo>
                <a:cubicBezTo>
                  <a:pt x="0" y="20084"/>
                  <a:pt x="21600" y="21600"/>
                  <a:pt x="21541" y="0"/>
                </a:cubicBezTo>
              </a:path>
            </a:pathLst>
          </a:custGeom>
          <a:noFill/>
          <a:ln w="635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261" name="AutoShape 21"/>
          <p:cNvSpPr>
            <a:spLocks/>
          </p:cNvSpPr>
          <p:nvPr/>
        </p:nvSpPr>
        <p:spPr bwMode="auto">
          <a:xfrm rot="10800000" flipH="1">
            <a:off x="9291638" y="3708400"/>
            <a:ext cx="1274762" cy="739775"/>
          </a:xfrm>
          <a:custGeom>
            <a:avLst/>
            <a:gdLst>
              <a:gd name="T0" fmla="*/ 0 w 21541"/>
              <a:gd name="T1" fmla="*/ 2147483646 h 20107"/>
              <a:gd name="T2" fmla="*/ 2147483646 w 21541"/>
              <a:gd name="T3" fmla="*/ 0 h 20107"/>
              <a:gd name="T4" fmla="*/ 0 60000 65536"/>
              <a:gd name="T5" fmla="*/ 0 60000 65536"/>
              <a:gd name="T6" fmla="*/ 0 w 21541"/>
              <a:gd name="T7" fmla="*/ 0 h 20107"/>
              <a:gd name="T8" fmla="*/ 21541 w 21541"/>
              <a:gd name="T9" fmla="*/ 20107 h 2010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541" h="20107">
                <a:moveTo>
                  <a:pt x="0" y="20084"/>
                </a:moveTo>
                <a:cubicBezTo>
                  <a:pt x="0" y="20084"/>
                  <a:pt x="21600" y="21600"/>
                  <a:pt x="21541" y="0"/>
                </a:cubicBezTo>
              </a:path>
            </a:pathLst>
          </a:custGeom>
          <a:noFill/>
          <a:ln w="635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0262" name="Line 22"/>
          <p:cNvSpPr>
            <a:spLocks noChangeShapeType="1"/>
          </p:cNvSpPr>
          <p:nvPr/>
        </p:nvSpPr>
        <p:spPr bwMode="auto">
          <a:xfrm rot="10800000" flipH="1">
            <a:off x="10566400" y="5180013"/>
            <a:ext cx="0" cy="8763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340600" y="2133600"/>
            <a:ext cx="0" cy="72231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7353300" y="4164013"/>
            <a:ext cx="0" cy="15367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5" name="Rectangle 25"/>
          <p:cNvSpPr>
            <a:spLocks/>
          </p:cNvSpPr>
          <p:nvPr/>
        </p:nvSpPr>
        <p:spPr bwMode="auto">
          <a:xfrm>
            <a:off x="1676400" y="2703513"/>
            <a:ext cx="1398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transcription</a:t>
            </a:r>
          </a:p>
        </p:txBody>
      </p:sp>
      <p:sp>
        <p:nvSpPr>
          <p:cNvPr id="10266" name="Rectangle 26"/>
          <p:cNvSpPr>
            <a:spLocks/>
          </p:cNvSpPr>
          <p:nvPr/>
        </p:nvSpPr>
        <p:spPr bwMode="auto">
          <a:xfrm>
            <a:off x="4343400" y="4164013"/>
            <a:ext cx="18319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In eukaryotes:</a:t>
            </a:r>
          </a:p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RNA processing:</a:t>
            </a:r>
          </a:p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capping, splicing</a:t>
            </a:r>
          </a:p>
        </p:txBody>
      </p:sp>
      <p:sp>
        <p:nvSpPr>
          <p:cNvPr id="10267" name="Rectangle 27"/>
          <p:cNvSpPr>
            <a:spLocks/>
          </p:cNvSpPr>
          <p:nvPr/>
        </p:nvSpPr>
        <p:spPr bwMode="auto">
          <a:xfrm>
            <a:off x="6819900" y="3033713"/>
            <a:ext cx="1036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10268" name="Rectangle 28"/>
          <p:cNvSpPr>
            <a:spLocks/>
          </p:cNvSpPr>
          <p:nvPr/>
        </p:nvSpPr>
        <p:spPr bwMode="auto">
          <a:xfrm>
            <a:off x="10693400" y="3832225"/>
            <a:ext cx="1155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translation</a:t>
            </a:r>
          </a:p>
        </p:txBody>
      </p:sp>
      <p:sp>
        <p:nvSpPr>
          <p:cNvPr id="10269" name="Rectangle 29"/>
          <p:cNvSpPr>
            <a:spLocks/>
          </p:cNvSpPr>
          <p:nvPr/>
        </p:nvSpPr>
        <p:spPr bwMode="auto">
          <a:xfrm>
            <a:off x="8305800" y="5370513"/>
            <a:ext cx="1892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post-translational modifications</a:t>
            </a:r>
          </a:p>
        </p:txBody>
      </p:sp>
      <p:sp>
        <p:nvSpPr>
          <p:cNvPr id="10270" name="Rectangle 30"/>
          <p:cNvSpPr>
            <a:spLocks/>
          </p:cNvSpPr>
          <p:nvPr/>
        </p:nvSpPr>
        <p:spPr bwMode="auto">
          <a:xfrm>
            <a:off x="10820400" y="3008313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degradation</a:t>
            </a:r>
          </a:p>
        </p:txBody>
      </p:sp>
      <p:sp>
        <p:nvSpPr>
          <p:cNvPr id="10271" name="Rectangle 31"/>
          <p:cNvSpPr>
            <a:spLocks/>
          </p:cNvSpPr>
          <p:nvPr/>
        </p:nvSpPr>
        <p:spPr bwMode="auto">
          <a:xfrm>
            <a:off x="6286500" y="1992313"/>
            <a:ext cx="81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nucleus</a:t>
            </a:r>
          </a:p>
        </p:txBody>
      </p:sp>
      <p:sp>
        <p:nvSpPr>
          <p:cNvPr id="10272" name="Rectangle 32"/>
          <p:cNvSpPr>
            <a:spLocks/>
          </p:cNvSpPr>
          <p:nvPr/>
        </p:nvSpPr>
        <p:spPr bwMode="auto">
          <a:xfrm>
            <a:off x="7493000" y="1992313"/>
            <a:ext cx="788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100">
                <a:solidFill>
                  <a:schemeClr val="tx1"/>
                </a:solidFill>
              </a:rPr>
              <a:t>cytosol</a:t>
            </a:r>
          </a:p>
        </p:txBody>
      </p:sp>
      <p:sp>
        <p:nvSpPr>
          <p:cNvPr id="10273" name="Rectangle 33"/>
          <p:cNvSpPr>
            <a:spLocks/>
          </p:cNvSpPr>
          <p:nvPr/>
        </p:nvSpPr>
        <p:spPr bwMode="auto">
          <a:xfrm>
            <a:off x="381000" y="6029325"/>
            <a:ext cx="46513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regulation</a:t>
            </a:r>
            <a:r>
              <a:rPr lang="en-US" altLang="en-US">
                <a:solidFill>
                  <a:schemeClr val="tx1"/>
                </a:solidFill>
              </a:rPr>
              <a:t> at every step!!!</a:t>
            </a:r>
          </a:p>
        </p:txBody>
      </p:sp>
      <p:sp>
        <p:nvSpPr>
          <p:cNvPr id="38" name="Oval 3"/>
          <p:cNvSpPr>
            <a:spLocks/>
          </p:cNvSpPr>
          <p:nvPr/>
        </p:nvSpPr>
        <p:spPr bwMode="auto">
          <a:xfrm>
            <a:off x="2901950" y="3149600"/>
            <a:ext cx="1665288" cy="1012825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10276" name="Rectangle 11"/>
          <p:cNvSpPr>
            <a:spLocks/>
          </p:cNvSpPr>
          <p:nvPr/>
        </p:nvSpPr>
        <p:spPr bwMode="auto">
          <a:xfrm>
            <a:off x="2830513" y="3206750"/>
            <a:ext cx="1946275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transcribed RNA</a:t>
            </a:r>
          </a:p>
        </p:txBody>
      </p:sp>
      <p:sp>
        <p:nvSpPr>
          <p:cNvPr id="37" name="Oval 6"/>
          <p:cNvSpPr>
            <a:spLocks/>
          </p:cNvSpPr>
          <p:nvPr/>
        </p:nvSpPr>
        <p:spPr bwMode="auto">
          <a:xfrm>
            <a:off x="9321800" y="8116888"/>
            <a:ext cx="2141538" cy="1152525"/>
          </a:xfrm>
          <a:prstGeom prst="ellipse">
            <a:avLst/>
          </a:prstGeom>
          <a:solidFill>
            <a:srgbClr val="CCFF66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10278" name="Rectangle 16"/>
          <p:cNvSpPr>
            <a:spLocks/>
          </p:cNvSpPr>
          <p:nvPr/>
        </p:nvSpPr>
        <p:spPr bwMode="auto">
          <a:xfrm>
            <a:off x="9429750" y="8189913"/>
            <a:ext cx="20335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d</a:t>
            </a:r>
            <a:r>
              <a:rPr lang="en-US" altLang="en-US" dirty="0" smtClean="0">
                <a:solidFill>
                  <a:schemeClr val="tx1"/>
                </a:solidFill>
              </a:rPr>
              <a:t>egraded protein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0279" name="Line 22"/>
          <p:cNvSpPr>
            <a:spLocks noChangeShapeType="1"/>
          </p:cNvSpPr>
          <p:nvPr/>
        </p:nvSpPr>
        <p:spPr bwMode="auto">
          <a:xfrm rot="10800000" flipH="1">
            <a:off x="10236200" y="7261225"/>
            <a:ext cx="304800" cy="838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Oval 4"/>
          <p:cNvSpPr>
            <a:spLocks/>
          </p:cNvSpPr>
          <p:nvPr/>
        </p:nvSpPr>
        <p:spPr bwMode="auto">
          <a:xfrm>
            <a:off x="8878888" y="2139950"/>
            <a:ext cx="1971675" cy="1100138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10281" name="Rectangle 14"/>
          <p:cNvSpPr>
            <a:spLocks/>
          </p:cNvSpPr>
          <p:nvPr/>
        </p:nvSpPr>
        <p:spPr bwMode="auto">
          <a:xfrm>
            <a:off x="8878888" y="2500313"/>
            <a:ext cx="1981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microRNAs</a:t>
            </a:r>
          </a:p>
        </p:txBody>
      </p:sp>
      <p:sp>
        <p:nvSpPr>
          <p:cNvPr id="43" name="Oval 4"/>
          <p:cNvSpPr>
            <a:spLocks/>
          </p:cNvSpPr>
          <p:nvPr/>
        </p:nvSpPr>
        <p:spPr bwMode="auto">
          <a:xfrm>
            <a:off x="1606550" y="4013200"/>
            <a:ext cx="1347788" cy="1100138"/>
          </a:xfrm>
          <a:prstGeom prst="ellipse">
            <a:avLst/>
          </a:prstGeom>
          <a:solidFill>
            <a:srgbClr val="FF99CC"/>
          </a:solidFill>
          <a:ln>
            <a:noFill/>
          </a:ln>
          <a:effectLst>
            <a:outerShdw blurRad="127000" algn="ctr" rotWithShape="0">
              <a:srgbClr val="CCFF66">
                <a:alpha val="74997"/>
              </a:srgbClr>
            </a:outerShdw>
          </a:effectLst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>
              <a:cs typeface="+mn-cs"/>
            </a:endParaRPr>
          </a:p>
        </p:txBody>
      </p:sp>
      <p:sp>
        <p:nvSpPr>
          <p:cNvPr id="10283" name="Rectangle 14"/>
          <p:cNvSpPr>
            <a:spLocks/>
          </p:cNvSpPr>
          <p:nvPr/>
        </p:nvSpPr>
        <p:spPr bwMode="auto">
          <a:xfrm>
            <a:off x="1281113" y="4321175"/>
            <a:ext cx="1981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TFs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2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53805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Test the Other Starting Conditions</a:t>
            </a:r>
          </a:p>
        </p:txBody>
      </p:sp>
      <p:sp>
        <p:nvSpPr>
          <p:cNvPr id="15363" name="Rectangle 2"/>
          <p:cNvSpPr>
            <a:spLocks/>
          </p:cNvSpPr>
          <p:nvPr/>
        </p:nvSpPr>
        <p:spPr bwMode="auto">
          <a:xfrm>
            <a:off x="598488" y="1339850"/>
            <a:ext cx="29987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Test the other states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520113" y="6153150"/>
            <a:ext cx="3927475" cy="1308100"/>
            <a:chOff x="0" y="0"/>
            <a:chExt cx="2474" cy="824"/>
          </a:xfrm>
        </p:grpSpPr>
        <p:sp>
          <p:nvSpPr>
            <p:cNvPr id="15485" name="AutoShape 48"/>
            <p:cNvSpPr>
              <a:spLocks/>
            </p:cNvSpPr>
            <p:nvPr/>
          </p:nvSpPr>
          <p:spPr bwMode="auto">
            <a:xfrm>
              <a:off x="2314" y="398"/>
              <a:ext cx="160" cy="272"/>
            </a:xfrm>
            <a:custGeom>
              <a:avLst/>
              <a:gdLst>
                <a:gd name="T0" fmla="*/ 0 w 14187"/>
                <a:gd name="T1" fmla="*/ 0 h 21600"/>
                <a:gd name="T2" fmla="*/ 0 w 14187"/>
                <a:gd name="T3" fmla="*/ 0 h 21600"/>
                <a:gd name="T4" fmla="*/ 0 60000 65536"/>
                <a:gd name="T5" fmla="*/ 0 60000 65536"/>
                <a:gd name="T6" fmla="*/ 0 w 14187"/>
                <a:gd name="T7" fmla="*/ 0 h 21600"/>
                <a:gd name="T8" fmla="*/ 14187 w 14187"/>
                <a:gd name="T9" fmla="*/ 21600 h 216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187" h="21600">
                  <a:moveTo>
                    <a:pt x="0" y="21600"/>
                  </a:moveTo>
                  <a:cubicBezTo>
                    <a:pt x="21600" y="21600"/>
                    <a:pt x="15951" y="243"/>
                    <a:pt x="265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graphicFrame>
        <p:nvGraphicFramePr>
          <p:cNvPr id="11313" name="Group 49"/>
          <p:cNvGraphicFramePr>
            <a:graphicFrameLocks noGrp="1"/>
          </p:cNvGraphicFramePr>
          <p:nvPr/>
        </p:nvGraphicFramePr>
        <p:xfrm>
          <a:off x="5551488" y="1276350"/>
          <a:ext cx="1651000" cy="1266825"/>
        </p:xfrm>
        <a:graphic>
          <a:graphicData uri="http://schemas.openxmlformats.org/drawingml/2006/table">
            <a:tbl>
              <a:tblPr/>
              <a:tblGrid>
                <a:gridCol w="82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13" marB="5081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13" marB="508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3" marB="5081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3" marB="508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3" marB="5081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3" marB="508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337" name="Group 73"/>
          <p:cNvGraphicFramePr>
            <a:graphicFrameLocks noGrp="1"/>
          </p:cNvGraphicFramePr>
          <p:nvPr/>
        </p:nvGraphicFramePr>
        <p:xfrm>
          <a:off x="7646988" y="1276350"/>
          <a:ext cx="1752600" cy="1266825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2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13" marB="5081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13" marB="508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3" marB="5081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3" marB="508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3" marB="50813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3" marB="5081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361" name="Group 97"/>
          <p:cNvGraphicFramePr>
            <a:graphicFrameLocks noGrp="1"/>
          </p:cNvGraphicFramePr>
          <p:nvPr/>
        </p:nvGraphicFramePr>
        <p:xfrm>
          <a:off x="9742488" y="1276350"/>
          <a:ext cx="2565400" cy="2108200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  <a:r>
                        <a:rPr kumimoji="0" lang="en-US" altLang="en-US" sz="21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415" name="Group 151"/>
          <p:cNvGraphicFramePr>
            <a:graphicFrameLocks noGrp="1"/>
          </p:cNvGraphicFramePr>
          <p:nvPr/>
        </p:nvGraphicFramePr>
        <p:xfrm>
          <a:off x="608013" y="1974850"/>
          <a:ext cx="3289300" cy="3271835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40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9" marB="5080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32" name="AutoShape 247"/>
          <p:cNvSpPr>
            <a:spLocks/>
          </p:cNvSpPr>
          <p:nvPr/>
        </p:nvSpPr>
        <p:spPr bwMode="auto">
          <a:xfrm rot="-533772">
            <a:off x="3906838" y="3554413"/>
            <a:ext cx="704850" cy="1470025"/>
          </a:xfrm>
          <a:custGeom>
            <a:avLst/>
            <a:gdLst>
              <a:gd name="T0" fmla="*/ 0 w 15908"/>
              <a:gd name="T1" fmla="*/ 2147483646 h 21600"/>
              <a:gd name="T2" fmla="*/ 2147483646 w 15908"/>
              <a:gd name="T3" fmla="*/ 0 h 21600"/>
              <a:gd name="T4" fmla="*/ 0 60000 65536"/>
              <a:gd name="T5" fmla="*/ 0 60000 65536"/>
              <a:gd name="T6" fmla="*/ 0 w 15908"/>
              <a:gd name="T7" fmla="*/ 0 h 21600"/>
              <a:gd name="T8" fmla="*/ 15908 w 15908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08" h="21600">
                <a:moveTo>
                  <a:pt x="0" y="21600"/>
                </a:moveTo>
                <a:cubicBezTo>
                  <a:pt x="21600" y="21600"/>
                  <a:pt x="19522" y="249"/>
                  <a:pt x="3836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aphicFrame>
        <p:nvGraphicFramePr>
          <p:cNvPr id="11512" name="Group 248"/>
          <p:cNvGraphicFramePr>
            <a:graphicFrameLocks noGrp="1"/>
          </p:cNvGraphicFramePr>
          <p:nvPr/>
        </p:nvGraphicFramePr>
        <p:xfrm>
          <a:off x="5230813" y="3067050"/>
          <a:ext cx="3289300" cy="1404939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17" marB="508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7" marB="508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7" marB="5081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17" marB="5081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69" name="AutoShape 305"/>
          <p:cNvSpPr>
            <a:spLocks/>
          </p:cNvSpPr>
          <p:nvPr/>
        </p:nvSpPr>
        <p:spPr bwMode="auto">
          <a:xfrm>
            <a:off x="4173538" y="3067050"/>
            <a:ext cx="1331912" cy="1276350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0 h 21600"/>
              <a:gd name="T4" fmla="*/ 0 60000 65536"/>
              <a:gd name="T5" fmla="*/ 0 60000 65536"/>
              <a:gd name="T6" fmla="*/ 0 w 21600"/>
              <a:gd name="T7" fmla="*/ 0 h 21600"/>
              <a:gd name="T8" fmla="*/ 21600 w 21600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21600">
                <a:moveTo>
                  <a:pt x="21600" y="21600"/>
                </a:moveTo>
                <a:cubicBezTo>
                  <a:pt x="1568" y="21471"/>
                  <a:pt x="20229" y="958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aphicFrame>
        <p:nvGraphicFramePr>
          <p:cNvPr id="11570" name="Group 306"/>
          <p:cNvGraphicFramePr>
            <a:graphicFrameLocks noGrp="1"/>
          </p:cNvGraphicFramePr>
          <p:nvPr/>
        </p:nvGraphicFramePr>
        <p:xfrm>
          <a:off x="9334500" y="3867150"/>
          <a:ext cx="3289300" cy="1473201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05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1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14" name="AutoShape 350"/>
          <p:cNvSpPr>
            <a:spLocks/>
          </p:cNvSpPr>
          <p:nvPr/>
        </p:nvSpPr>
        <p:spPr bwMode="auto">
          <a:xfrm>
            <a:off x="8520113" y="3783013"/>
            <a:ext cx="814387" cy="1309687"/>
          </a:xfrm>
          <a:custGeom>
            <a:avLst/>
            <a:gdLst>
              <a:gd name="T0" fmla="*/ 2147483646 w 9606"/>
              <a:gd name="T1" fmla="*/ 2147483646 h 21600"/>
              <a:gd name="T2" fmla="*/ 0 w 9606"/>
              <a:gd name="T3" fmla="*/ 0 h 21600"/>
              <a:gd name="T4" fmla="*/ 0 60000 65536"/>
              <a:gd name="T5" fmla="*/ 0 60000 65536"/>
              <a:gd name="T6" fmla="*/ 0 w 9606"/>
              <a:gd name="T7" fmla="*/ 0 h 21600"/>
              <a:gd name="T8" fmla="*/ 9606 w 9606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606" h="21600">
                <a:moveTo>
                  <a:pt x="9606" y="21600"/>
                </a:moveTo>
                <a:cubicBezTo>
                  <a:pt x="-5921" y="21474"/>
                  <a:pt x="15679" y="938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pSp>
        <p:nvGrpSpPr>
          <p:cNvPr id="3" name="Group 351"/>
          <p:cNvGrpSpPr>
            <a:grpSpLocks/>
          </p:cNvGrpSpPr>
          <p:nvPr/>
        </p:nvGrpSpPr>
        <p:grpSpPr bwMode="auto">
          <a:xfrm>
            <a:off x="663575" y="5911850"/>
            <a:ext cx="10250488" cy="2608263"/>
            <a:chOff x="0" y="0"/>
            <a:chExt cx="6457" cy="1643"/>
          </a:xfrm>
        </p:grpSpPr>
        <p:sp>
          <p:nvSpPr>
            <p:cNvPr id="15483" name="Rectangle 352"/>
            <p:cNvSpPr>
              <a:spLocks/>
            </p:cNvSpPr>
            <p:nvPr/>
          </p:nvSpPr>
          <p:spPr bwMode="auto">
            <a:xfrm>
              <a:off x="0" y="0"/>
              <a:ext cx="2646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algn="ctr"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800"/>
                <a:t>Same attractor as before:</a:t>
              </a:r>
            </a:p>
            <a:p>
              <a:pPr algn="l"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800"/>
                <a:t>100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altLang="en-US" sz="2800"/>
                <a:t> 010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altLang="en-US" sz="2800"/>
                <a:t> 001 </a:t>
              </a: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altLang="en-US" sz="2800"/>
                <a:t> 100</a:t>
              </a:r>
            </a:p>
            <a:p>
              <a:pPr algn="l" eaLnBrk="1" hangingPunct="1">
                <a:lnSpc>
                  <a:spcPct val="110000"/>
                </a:lnSpc>
                <a:spcBef>
                  <a:spcPts val="2100"/>
                </a:spcBef>
                <a:buFontTx/>
                <a:buNone/>
              </a:pPr>
              <a:r>
                <a:rPr lang="en-US" altLang="en-US" sz="2800"/>
                <a:t>is also reached from:</a:t>
              </a:r>
            </a:p>
            <a:p>
              <a:pPr algn="l"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800"/>
                <a:t>110, 111, 101, 011</a:t>
              </a:r>
            </a:p>
          </p:txBody>
        </p:sp>
        <p:sp>
          <p:nvSpPr>
            <p:cNvPr id="15484" name="Rectangle 353"/>
            <p:cNvSpPr>
              <a:spLocks/>
            </p:cNvSpPr>
            <p:nvPr/>
          </p:nvSpPr>
          <p:spPr bwMode="auto">
            <a:xfrm>
              <a:off x="2496" y="1344"/>
              <a:ext cx="3961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algn="ctr">
                <a:buChar char="•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algn="ctr">
                <a:buChar char="–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algn="ctr"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3600">
                  <a:solidFill>
                    <a:schemeClr val="tx1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algn="l" eaLnBrk="1" hangingPunct="1">
                <a:lnSpc>
                  <a:spcPct val="110000"/>
                </a:lnSpc>
                <a:buFontTx/>
                <a:buNone/>
              </a:pPr>
              <a:r>
                <a:rPr lang="en-US" altLang="en-US" sz="2800">
                  <a:latin typeface="Arial" panose="020B0604020202020204" pitchFamily="34" charset="0"/>
                  <a:cs typeface="Arial" panose="020B0604020202020204" pitchFamily="34" charset="0"/>
                </a:rPr>
                <a:t>→</a:t>
              </a:r>
              <a:r>
                <a:rPr lang="en-US" altLang="en-US" sz="2800" b="1"/>
                <a:t>  Either all off or stable oscillations</a:t>
              </a:r>
            </a:p>
          </p:txBody>
        </p:sp>
      </p:grpSp>
      <p:pic>
        <p:nvPicPr>
          <p:cNvPr id="15466" name="Picture 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588000"/>
            <a:ext cx="2236788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8520113" y="6153150"/>
          <a:ext cx="3289300" cy="1401774"/>
        </p:xfrm>
        <a:graphic>
          <a:graphicData uri="http://schemas.openxmlformats.org/drawingml/2006/table">
            <a:tbl>
              <a:tblPr/>
              <a:tblGrid>
                <a:gridCol w="8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254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749" marB="507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254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254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49" marB="5074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82" name="Foliennummernplatzhalt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08CB0494-1349-4E99-81F2-373220DC9056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20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A Knock-out Mutant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47788"/>
            <a:ext cx="22860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4241800" y="1431925"/>
          <a:ext cx="1905000" cy="140493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6921500" y="1431925"/>
          <a:ext cx="1905000" cy="140493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339" name="Group 51"/>
          <p:cNvGraphicFramePr>
            <a:graphicFrameLocks noGrp="1"/>
          </p:cNvGraphicFramePr>
          <p:nvPr/>
        </p:nvGraphicFramePr>
        <p:xfrm>
          <a:off x="9601200" y="1431925"/>
          <a:ext cx="1905000" cy="1404939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i+1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  <a:r>
                        <a:rPr kumimoji="0" lang="en-US" altLang="en-US" sz="2400" b="0" i="0" u="none" strike="noStrike" cap="none" normalizeH="0" baseline="-6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i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363" name="Group 75"/>
          <p:cNvGraphicFramePr>
            <a:graphicFrameLocks noGrp="1"/>
          </p:cNvGraphicFramePr>
          <p:nvPr/>
        </p:nvGraphicFramePr>
        <p:xfrm>
          <a:off x="873125" y="4683125"/>
          <a:ext cx="2667000" cy="2336800"/>
        </p:xfrm>
        <a:graphic>
          <a:graphicData uri="http://schemas.openxmlformats.org/drawingml/2006/table">
            <a:tbl>
              <a:tblPr/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38" name="AutoShape 145"/>
          <p:cNvSpPr>
            <a:spLocks/>
          </p:cNvSpPr>
          <p:nvPr/>
        </p:nvSpPr>
        <p:spPr bwMode="auto">
          <a:xfrm>
            <a:off x="3679825" y="5416550"/>
            <a:ext cx="527050" cy="1350963"/>
          </a:xfrm>
          <a:custGeom>
            <a:avLst/>
            <a:gdLst>
              <a:gd name="T0" fmla="*/ 0 w 15908"/>
              <a:gd name="T1" fmla="*/ 2147483646 h 21600"/>
              <a:gd name="T2" fmla="*/ 2147483646 w 15908"/>
              <a:gd name="T3" fmla="*/ 0 h 21600"/>
              <a:gd name="T4" fmla="*/ 0 60000 65536"/>
              <a:gd name="T5" fmla="*/ 0 60000 65536"/>
              <a:gd name="T6" fmla="*/ 0 w 15908"/>
              <a:gd name="T7" fmla="*/ 0 h 21600"/>
              <a:gd name="T8" fmla="*/ 15908 w 15908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08" h="21600">
                <a:moveTo>
                  <a:pt x="0" y="21600"/>
                </a:moveTo>
                <a:cubicBezTo>
                  <a:pt x="21600" y="21600"/>
                  <a:pt x="19522" y="249"/>
                  <a:pt x="3836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6439" name="Rectangle 146"/>
          <p:cNvSpPr>
            <a:spLocks/>
          </p:cNvSpPr>
          <p:nvPr/>
        </p:nvSpPr>
        <p:spPr bwMode="auto">
          <a:xfrm>
            <a:off x="863600" y="3895725"/>
            <a:ext cx="20288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Attractors:</a:t>
            </a:r>
          </a:p>
        </p:txBody>
      </p:sp>
      <p:graphicFrame>
        <p:nvGraphicFramePr>
          <p:cNvPr id="12435" name="Group 147"/>
          <p:cNvGraphicFramePr>
            <a:graphicFrameLocks noGrp="1"/>
          </p:cNvGraphicFramePr>
          <p:nvPr/>
        </p:nvGraphicFramePr>
        <p:xfrm>
          <a:off x="4683125" y="4670425"/>
          <a:ext cx="2654300" cy="2336800"/>
        </p:xfrm>
        <a:graphic>
          <a:graphicData uri="http://schemas.openxmlformats.org/drawingml/2006/table">
            <a:tbl>
              <a:tblPr/>
              <a:tblGrid>
                <a:gridCol w="66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7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3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7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63" name="AutoShape 217"/>
          <p:cNvSpPr>
            <a:spLocks/>
          </p:cNvSpPr>
          <p:nvPr/>
        </p:nvSpPr>
        <p:spPr bwMode="auto">
          <a:xfrm>
            <a:off x="7464425" y="5416550"/>
            <a:ext cx="527050" cy="1350963"/>
          </a:xfrm>
          <a:custGeom>
            <a:avLst/>
            <a:gdLst>
              <a:gd name="T0" fmla="*/ 0 w 15908"/>
              <a:gd name="T1" fmla="*/ 2147483646 h 21600"/>
              <a:gd name="T2" fmla="*/ 2147483646 w 15908"/>
              <a:gd name="T3" fmla="*/ 0 h 21600"/>
              <a:gd name="T4" fmla="*/ 0 60000 65536"/>
              <a:gd name="T5" fmla="*/ 0 60000 65536"/>
              <a:gd name="T6" fmla="*/ 0 w 15908"/>
              <a:gd name="T7" fmla="*/ 0 h 21600"/>
              <a:gd name="T8" fmla="*/ 15908 w 15908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08" h="21600">
                <a:moveTo>
                  <a:pt x="0" y="21600"/>
                </a:moveTo>
                <a:cubicBezTo>
                  <a:pt x="21600" y="21600"/>
                  <a:pt x="19522" y="249"/>
                  <a:pt x="3836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aphicFrame>
        <p:nvGraphicFramePr>
          <p:cNvPr id="12506" name="Group 218"/>
          <p:cNvGraphicFramePr>
            <a:graphicFrameLocks noGrp="1"/>
          </p:cNvGraphicFramePr>
          <p:nvPr/>
        </p:nvGraphicFramePr>
        <p:xfrm>
          <a:off x="8823325" y="4657725"/>
          <a:ext cx="2654300" cy="1404939"/>
        </p:xfrm>
        <a:graphic>
          <a:graphicData uri="http://schemas.openxmlformats.org/drawingml/2006/table">
            <a:tbl>
              <a:tblPr/>
              <a:tblGrid>
                <a:gridCol w="66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79" name="AutoShape 262"/>
          <p:cNvSpPr>
            <a:spLocks/>
          </p:cNvSpPr>
          <p:nvPr/>
        </p:nvSpPr>
        <p:spPr bwMode="auto">
          <a:xfrm>
            <a:off x="11607800" y="5403850"/>
            <a:ext cx="520700" cy="381000"/>
          </a:xfrm>
          <a:custGeom>
            <a:avLst/>
            <a:gdLst>
              <a:gd name="T0" fmla="*/ 0 w 15908"/>
              <a:gd name="T1" fmla="*/ 2147483646 h 21600"/>
              <a:gd name="T2" fmla="*/ 2147483646 w 15908"/>
              <a:gd name="T3" fmla="*/ 0 h 21600"/>
              <a:gd name="T4" fmla="*/ 0 60000 65536"/>
              <a:gd name="T5" fmla="*/ 0 60000 65536"/>
              <a:gd name="T6" fmla="*/ 0 w 15908"/>
              <a:gd name="T7" fmla="*/ 0 h 21600"/>
              <a:gd name="T8" fmla="*/ 15908 w 15908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08" h="21600">
                <a:moveTo>
                  <a:pt x="0" y="21600"/>
                </a:moveTo>
                <a:cubicBezTo>
                  <a:pt x="21600" y="21600"/>
                  <a:pt x="19522" y="249"/>
                  <a:pt x="3836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graphicFrame>
        <p:nvGraphicFramePr>
          <p:cNvPr id="12551" name="Group 263"/>
          <p:cNvGraphicFramePr>
            <a:graphicFrameLocks noGrp="1"/>
          </p:cNvGraphicFramePr>
          <p:nvPr/>
        </p:nvGraphicFramePr>
        <p:xfrm>
          <a:off x="8823325" y="6600825"/>
          <a:ext cx="2654300" cy="1404939"/>
        </p:xfrm>
        <a:graphic>
          <a:graphicData uri="http://schemas.openxmlformats.org/drawingml/2006/table">
            <a:tbl>
              <a:tblPr/>
              <a:tblGrid>
                <a:gridCol w="66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#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C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46" marB="5084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95" name="AutoShape 307"/>
          <p:cNvSpPr>
            <a:spLocks/>
          </p:cNvSpPr>
          <p:nvPr/>
        </p:nvSpPr>
        <p:spPr bwMode="auto">
          <a:xfrm>
            <a:off x="11607800" y="7346950"/>
            <a:ext cx="520700" cy="381000"/>
          </a:xfrm>
          <a:custGeom>
            <a:avLst/>
            <a:gdLst>
              <a:gd name="T0" fmla="*/ 0 w 15908"/>
              <a:gd name="T1" fmla="*/ 2147483646 h 21600"/>
              <a:gd name="T2" fmla="*/ 2147483646 w 15908"/>
              <a:gd name="T3" fmla="*/ 0 h 21600"/>
              <a:gd name="T4" fmla="*/ 0 60000 65536"/>
              <a:gd name="T5" fmla="*/ 0 60000 65536"/>
              <a:gd name="T6" fmla="*/ 0 w 15908"/>
              <a:gd name="T7" fmla="*/ 0 h 21600"/>
              <a:gd name="T8" fmla="*/ 15908 w 15908"/>
              <a:gd name="T9" fmla="*/ 21600 h 216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908" h="21600">
                <a:moveTo>
                  <a:pt x="0" y="21600"/>
                </a:moveTo>
                <a:cubicBezTo>
                  <a:pt x="21600" y="21600"/>
                  <a:pt x="19522" y="249"/>
                  <a:pt x="3836" y="0"/>
                </a:cubicBezTo>
              </a:path>
            </a:pathLst>
          </a:custGeom>
          <a:noFill/>
          <a:ln w="76200">
            <a:solidFill>
              <a:srgbClr val="FF0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6496" name="Rectangle 308"/>
          <p:cNvSpPr>
            <a:spLocks/>
          </p:cNvSpPr>
          <p:nvPr/>
        </p:nvSpPr>
        <p:spPr bwMode="auto">
          <a:xfrm>
            <a:off x="1295400" y="7439025"/>
            <a:ext cx="641191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no feedback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no stabilization, network just "rotates"</a:t>
            </a:r>
          </a:p>
        </p:txBody>
      </p:sp>
      <p:sp>
        <p:nvSpPr>
          <p:cNvPr id="16497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088AA76C-18E2-4051-A0B4-1A1FB93A5E0B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21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51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Boolean Network of QS</a:t>
            </a:r>
          </a:p>
        </p:txBody>
      </p:sp>
      <p:sp>
        <p:nvSpPr>
          <p:cNvPr id="13313" name="Oval 1"/>
          <p:cNvSpPr>
            <a:spLocks/>
          </p:cNvSpPr>
          <p:nvPr/>
        </p:nvSpPr>
        <p:spPr bwMode="auto">
          <a:xfrm>
            <a:off x="368300" y="1598613"/>
            <a:ext cx="5270500" cy="2489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endParaRPr lang="de-DE" alt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04913"/>
            <a:ext cx="5829300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1803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4"/>
          <p:cNvSpPr>
            <a:spLocks/>
          </p:cNvSpPr>
          <p:nvPr/>
        </p:nvSpPr>
        <p:spPr bwMode="auto">
          <a:xfrm>
            <a:off x="6642100" y="1217613"/>
            <a:ext cx="397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Minimum set</a:t>
            </a:r>
            <a:r>
              <a:rPr lang="en-US" altLang="en-US" sz="2800"/>
              <a:t> of species:</a:t>
            </a:r>
          </a:p>
        </p:txBody>
      </p:sp>
      <p:sp>
        <p:nvSpPr>
          <p:cNvPr id="17414" name="Rectangle 5"/>
          <p:cNvSpPr>
            <a:spLocks/>
          </p:cNvSpPr>
          <p:nvPr/>
        </p:nvSpPr>
        <p:spPr bwMode="auto">
          <a:xfrm>
            <a:off x="6642100" y="1941513"/>
            <a:ext cx="6223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LuxR,  AI, LuxR:AI, LuxR:AI:genome, LuxI</a:t>
            </a:r>
          </a:p>
        </p:txBody>
      </p:sp>
      <p:sp>
        <p:nvSpPr>
          <p:cNvPr id="17415" name="Rectangle 6"/>
          <p:cNvSpPr>
            <a:spLocks/>
          </p:cNvSpPr>
          <p:nvPr/>
        </p:nvSpPr>
        <p:spPr bwMode="auto">
          <a:xfrm>
            <a:off x="6642100" y="2843213"/>
            <a:ext cx="4918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Here:  Light signal (LuxAB) α LuxI</a:t>
            </a:r>
          </a:p>
        </p:txBody>
      </p:sp>
      <p:sp>
        <p:nvSpPr>
          <p:cNvPr id="17416" name="Rectangle 7"/>
          <p:cNvSpPr>
            <a:spLocks/>
          </p:cNvSpPr>
          <p:nvPr/>
        </p:nvSpPr>
        <p:spPr bwMode="auto">
          <a:xfrm>
            <a:off x="596900" y="4672013"/>
            <a:ext cx="3200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Condition tables</a:t>
            </a:r>
            <a:r>
              <a:rPr lang="en-US" altLang="en-US" sz="2800"/>
              <a:t>: </a:t>
            </a:r>
          </a:p>
        </p:txBody>
      </p:sp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56010"/>
              </p:ext>
            </p:extLst>
          </p:nvPr>
        </p:nvGraphicFramePr>
        <p:xfrm>
          <a:off x="1821880" y="5884912"/>
          <a:ext cx="3673475" cy="1771650"/>
        </p:xfrm>
        <a:graphic>
          <a:graphicData uri="http://schemas.openxmlformats.org/drawingml/2006/table">
            <a:tbl>
              <a:tblPr/>
              <a:tblGrid>
                <a:gridCol w="1052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0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8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LuxI</a:t>
                      </a:r>
                    </a:p>
                  </a:txBody>
                  <a:tcPr marL="50786" marR="50786" marT="50764" marB="5076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LuxR:AI:Genome</a:t>
                      </a:r>
                    </a:p>
                  </a:txBody>
                  <a:tcPr marL="50786" marR="50786" marT="50764" marB="5076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786" marR="50786" marT="50764" marB="5076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786" marR="50786" marT="50764" marB="5076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786" marR="50786" marT="50764" marB="5076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786" marR="50786" marT="50764" marB="5076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34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49726"/>
              </p:ext>
            </p:extLst>
          </p:nvPr>
        </p:nvGraphicFramePr>
        <p:xfrm>
          <a:off x="6505005" y="5884912"/>
          <a:ext cx="3886200" cy="1771650"/>
        </p:xfrm>
        <a:graphic>
          <a:graphicData uri="http://schemas.openxmlformats.org/drawingml/2006/table">
            <a:tbl>
              <a:tblPr/>
              <a:tblGrid>
                <a:gridCol w="246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18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LuxR:AI:Genome</a:t>
                      </a:r>
                    </a:p>
                  </a:txBody>
                  <a:tcPr marL="50800" marR="50800" marT="50764" marB="5076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</a:t>
                      </a:r>
                    </a:p>
                  </a:txBody>
                  <a:tcPr marL="50800" marR="50800" marT="50764" marB="5076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64" marB="5076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764" marB="5076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764" marB="5076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764" marB="5076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435" name="Rectangle 56"/>
          <p:cNvSpPr>
            <a:spLocks/>
          </p:cNvSpPr>
          <p:nvPr/>
        </p:nvSpPr>
        <p:spPr bwMode="auto">
          <a:xfrm>
            <a:off x="2539430" y="7624812"/>
            <a:ext cx="2933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/>
              <a:t>How does LuxI depend on LuxR:AI:Genome?</a:t>
            </a:r>
          </a:p>
        </p:txBody>
      </p:sp>
      <p:sp>
        <p:nvSpPr>
          <p:cNvPr id="17436" name="Rectangle 57"/>
          <p:cNvSpPr>
            <a:spLocks/>
          </p:cNvSpPr>
          <p:nvPr/>
        </p:nvSpPr>
        <p:spPr bwMode="auto">
          <a:xfrm>
            <a:off x="4089399" y="4672013"/>
            <a:ext cx="74707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/>
              <a:t>describe the state of a species in the next step given the current states of all relevant species. </a:t>
            </a:r>
          </a:p>
        </p:txBody>
      </p:sp>
      <p:sp>
        <p:nvSpPr>
          <p:cNvPr id="17437" name="Rectangle 58"/>
          <p:cNvSpPr>
            <a:spLocks/>
          </p:cNvSpPr>
          <p:nvPr/>
        </p:nvSpPr>
        <p:spPr bwMode="auto">
          <a:xfrm>
            <a:off x="6717730" y="7624812"/>
            <a:ext cx="44100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/>
              <a:t>How does LuxR:AI:Genome depend on LuxR:AI?</a:t>
            </a:r>
          </a:p>
        </p:txBody>
      </p:sp>
      <p:pic>
        <p:nvPicPr>
          <p:cNvPr id="17438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585913"/>
            <a:ext cx="52959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72" name="AutoShape 60"/>
          <p:cNvSpPr>
            <a:spLocks/>
          </p:cNvSpPr>
          <p:nvPr/>
        </p:nvSpPr>
        <p:spPr bwMode="auto">
          <a:xfrm>
            <a:off x="2730500" y="1252538"/>
            <a:ext cx="811213" cy="604837"/>
          </a:xfrm>
          <a:custGeom>
            <a:avLst/>
            <a:gdLst>
              <a:gd name="T0" fmla="*/ 2147483646 w 21600"/>
              <a:gd name="T1" fmla="*/ 2147483646 h 16065"/>
              <a:gd name="T2" fmla="*/ 0 w 21600"/>
              <a:gd name="T3" fmla="*/ 2147483646 h 16065"/>
              <a:gd name="T4" fmla="*/ 0 60000 65536"/>
              <a:gd name="T5" fmla="*/ 0 60000 65536"/>
              <a:gd name="T6" fmla="*/ 0 w 21600"/>
              <a:gd name="T7" fmla="*/ 0 h 16065"/>
              <a:gd name="T8" fmla="*/ 21600 w 21600"/>
              <a:gd name="T9" fmla="*/ 16065 h 160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600" h="16065">
                <a:moveTo>
                  <a:pt x="21600" y="16065"/>
                </a:moveTo>
                <a:cubicBezTo>
                  <a:pt x="17412" y="-5535"/>
                  <a:pt x="9137" y="-4014"/>
                  <a:pt x="0" y="12649"/>
                </a:cubicBezTo>
              </a:path>
            </a:pathLst>
          </a:custGeom>
          <a:noFill/>
          <a:ln w="63500">
            <a:solidFill>
              <a:srgbClr val="FF8000"/>
            </a:solidFill>
            <a:miter lim="800000"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7440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E1431C95-0CC9-48A2-BAF8-6C306B45C892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22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Condition Tables for QS II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5232400" y="960438"/>
          <a:ext cx="5518150" cy="3916364"/>
        </p:xfrm>
        <a:graphic>
          <a:graphicData uri="http://schemas.openxmlformats.org/drawingml/2006/table">
            <a:tbl>
              <a:tblPr/>
              <a:tblGrid>
                <a:gridCol w="1034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36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LuxR:AI:Genome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8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460" name="Group 124"/>
          <p:cNvGraphicFramePr>
            <a:graphicFrameLocks noGrp="1"/>
          </p:cNvGraphicFramePr>
          <p:nvPr/>
        </p:nvGraphicFramePr>
        <p:xfrm>
          <a:off x="660400" y="5056188"/>
          <a:ext cx="5575300" cy="3632201"/>
        </p:xfrm>
        <a:graphic>
          <a:graphicData uri="http://schemas.openxmlformats.org/drawingml/2006/table">
            <a:tbl>
              <a:tblPr/>
              <a:tblGrid>
                <a:gridCol w="1279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3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LuxR:AI:Genome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81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4582" name="Group 246"/>
          <p:cNvGraphicFramePr>
            <a:graphicFrameLocks noGrp="1"/>
          </p:cNvGraphicFramePr>
          <p:nvPr/>
        </p:nvGraphicFramePr>
        <p:xfrm>
          <a:off x="6883400" y="5348288"/>
          <a:ext cx="5307013" cy="152876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1837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LuxR:AI:Genome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2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2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28" name="Rectangle 316"/>
          <p:cNvSpPr>
            <a:spLocks/>
          </p:cNvSpPr>
          <p:nvPr/>
        </p:nvSpPr>
        <p:spPr bwMode="auto">
          <a:xfrm>
            <a:off x="6350000" y="6135688"/>
            <a:ext cx="3587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en-US" sz="2800"/>
          </a:p>
        </p:txBody>
      </p:sp>
      <p:pic>
        <p:nvPicPr>
          <p:cNvPr id="14653" name="Picture 3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1219200"/>
            <a:ext cx="5338763" cy="2527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0" name="Rectangle 318"/>
          <p:cNvSpPr>
            <a:spLocks/>
          </p:cNvSpPr>
          <p:nvPr/>
        </p:nvSpPr>
        <p:spPr bwMode="auto">
          <a:xfrm>
            <a:off x="6646416" y="7685112"/>
            <a:ext cx="5493492" cy="13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000" dirty="0"/>
              <a:t>Note:  no dissociation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000" dirty="0"/>
              <a:t>           (</a:t>
            </a:r>
            <a:r>
              <a:rPr lang="en-US" altLang="en-US" sz="2000" dirty="0" err="1"/>
              <a:t>LuxR:AI:Genome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LuxR:AI</a:t>
            </a:r>
            <a:r>
              <a:rPr lang="en-US" altLang="en-US" sz="2000" dirty="0"/>
              <a:t> + Genome)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000" dirty="0"/>
              <a:t>only degradation of AI in this model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000" dirty="0"/>
              <a:t>           </a:t>
            </a:r>
            <a:r>
              <a:rPr lang="en-US" altLang="en-US" sz="2000" dirty="0" err="1"/>
              <a:t>LuxR:AI:Genome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000" dirty="0" err="1"/>
              <a:t>LuxR</a:t>
            </a:r>
            <a:r>
              <a:rPr lang="en-US" altLang="en-US" sz="2000" dirty="0"/>
              <a:t> + Genome</a:t>
            </a:r>
          </a:p>
        </p:txBody>
      </p:sp>
      <p:sp>
        <p:nvSpPr>
          <p:cNvPr id="18531" name="Textfeld 11"/>
          <p:cNvSpPr txBox="1">
            <a:spLocks noChangeArrowheads="1"/>
          </p:cNvSpPr>
          <p:nvPr/>
        </p:nvSpPr>
        <p:spPr bwMode="auto">
          <a:xfrm>
            <a:off x="9526588" y="3746500"/>
            <a:ext cx="3281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400">
                <a:solidFill>
                  <a:srgbClr val="000000"/>
                </a:solidFill>
              </a:rPr>
              <a:t>Comment: LuxR present, no AI available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endParaRPr lang="de-DE" altLang="en-US" sz="1400">
              <a:solidFill>
                <a:srgbClr val="000000"/>
              </a:solidFill>
            </a:endParaRPr>
          </a:p>
          <a:p>
            <a:pPr algn="l" eaLnBrk="1" hangingPunct="1">
              <a:lnSpc>
                <a:spcPct val="110000"/>
              </a:lnSpc>
              <a:buFontTx/>
              <a:buNone/>
            </a:pPr>
            <a:endParaRPr lang="de-DE" altLang="en-US" sz="1400">
              <a:solidFill>
                <a:srgbClr val="000000"/>
              </a:solidFill>
            </a:endParaRP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400">
                <a:solidFill>
                  <a:srgbClr val="000000"/>
                </a:solidFill>
              </a:rPr>
              <a:t>LuxR present, binds AI in next step,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400">
                <a:solidFill>
                  <a:srgbClr val="000000"/>
                </a:solidFill>
              </a:rPr>
              <a:t>no LuxR is produced because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400">
                <a:solidFill>
                  <a:srgbClr val="000000"/>
                </a:solidFill>
              </a:rPr>
              <a:t>LuxR:AI:Genome inhibits LuxR production </a:t>
            </a:r>
          </a:p>
        </p:txBody>
      </p:sp>
      <p:sp>
        <p:nvSpPr>
          <p:cNvPr id="18532" name="Textfeld 12"/>
          <p:cNvSpPr txBox="1">
            <a:spLocks noChangeArrowheads="1"/>
          </p:cNvSpPr>
          <p:nvPr/>
        </p:nvSpPr>
        <p:spPr bwMode="auto">
          <a:xfrm>
            <a:off x="9815513" y="1676400"/>
            <a:ext cx="26241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400">
                <a:solidFill>
                  <a:srgbClr val="000000"/>
                </a:solidFill>
              </a:rPr>
              <a:t>When LuxR:AI:Genome is empty,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1400">
                <a:solidFill>
                  <a:srgbClr val="000000"/>
                </a:solidFill>
              </a:rPr>
              <a:t>LuxR is produced in next step</a:t>
            </a:r>
          </a:p>
        </p:txBody>
      </p:sp>
      <p:sp>
        <p:nvSpPr>
          <p:cNvPr id="18533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41C04AFB-BB3E-472B-A65F-6D310DF2A23C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23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Condition tables for QS III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965200" y="4722813"/>
          <a:ext cx="4343400" cy="3606802"/>
        </p:xfrm>
        <a:graphic>
          <a:graphicData uri="http://schemas.openxmlformats.org/drawingml/2006/table">
            <a:tbl>
              <a:tblPr/>
              <a:tblGrid>
                <a:gridCol w="1227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6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6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6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6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484" name="Group 124"/>
          <p:cNvGraphicFramePr>
            <a:graphicFrameLocks noGrp="1"/>
          </p:cNvGraphicFramePr>
          <p:nvPr/>
        </p:nvGraphicFramePr>
        <p:xfrm>
          <a:off x="6883400" y="5535613"/>
          <a:ext cx="4330700" cy="199390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LuxR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LuxI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521" name="Rectangle 194"/>
          <p:cNvSpPr>
            <a:spLocks/>
          </p:cNvSpPr>
          <p:nvPr/>
        </p:nvSpPr>
        <p:spPr bwMode="auto">
          <a:xfrm>
            <a:off x="5956300" y="6335713"/>
            <a:ext cx="3587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en-US" sz="2800"/>
          </a:p>
        </p:txBody>
      </p:sp>
      <p:pic>
        <p:nvPicPr>
          <p:cNvPr id="15555" name="Picture 1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420813"/>
            <a:ext cx="5338763" cy="25273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23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A7D8AB13-DFA1-4013-8CFB-76703CEDC124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24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Scanning for Attractors</a:t>
            </a:r>
          </a:p>
        </p:txBody>
      </p:sp>
      <p:sp>
        <p:nvSpPr>
          <p:cNvPr id="20483" name="Rectangle 1"/>
          <p:cNvSpPr>
            <a:spLocks/>
          </p:cNvSpPr>
          <p:nvPr/>
        </p:nvSpPr>
        <p:spPr bwMode="auto">
          <a:xfrm>
            <a:off x="4792663" y="7773988"/>
            <a:ext cx="4343400" cy="355600"/>
          </a:xfrm>
          <a:prstGeom prst="rect">
            <a:avLst/>
          </a:prstGeom>
          <a:solidFill>
            <a:srgbClr val="FF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20484" name="Rectangle 3"/>
          <p:cNvSpPr>
            <a:spLocks/>
          </p:cNvSpPr>
          <p:nvPr/>
        </p:nvSpPr>
        <p:spPr bwMode="auto">
          <a:xfrm>
            <a:off x="525463" y="1060450"/>
            <a:ext cx="9123362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States of </a:t>
            </a:r>
            <a:r>
              <a:rPr lang="en-US" altLang="en-US" sz="2800" i="1"/>
              <a:t>V. fischeri</a:t>
            </a:r>
            <a:r>
              <a:rPr lang="en-US" altLang="en-US" sz="2800"/>
              <a:t> QS system are mapped onto integers</a:t>
            </a:r>
          </a:p>
        </p:txBody>
      </p:sp>
      <p:sp>
        <p:nvSpPr>
          <p:cNvPr id="20485" name="Rectangle 4"/>
          <p:cNvSpPr>
            <a:spLocks/>
          </p:cNvSpPr>
          <p:nvPr/>
        </p:nvSpPr>
        <p:spPr bwMode="auto">
          <a:xfrm>
            <a:off x="525463" y="1847850"/>
            <a:ext cx="9709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{LuxR (LR),  LuxR:AI (RA),  AI,  LuxR:AI:Genome (RAG),  LuxI (LI)} </a:t>
            </a:r>
          </a:p>
        </p:txBody>
      </p:sp>
      <p:sp>
        <p:nvSpPr>
          <p:cNvPr id="20486" name="Rectangle 5"/>
          <p:cNvSpPr>
            <a:spLocks/>
          </p:cNvSpPr>
          <p:nvPr/>
        </p:nvSpPr>
        <p:spPr bwMode="auto">
          <a:xfrm>
            <a:off x="1549400" y="2362200"/>
            <a:ext cx="103044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=  {1,  2,  4,  8,  16} - current state can be interpreted as binary number!</a:t>
            </a:r>
          </a:p>
        </p:txBody>
      </p:sp>
      <p:sp>
        <p:nvSpPr>
          <p:cNvPr id="20487" name="Rectangle 6"/>
          <p:cNvSpPr>
            <a:spLocks/>
          </p:cNvSpPr>
          <p:nvPr/>
        </p:nvSpPr>
        <p:spPr bwMode="auto">
          <a:xfrm>
            <a:off x="525463" y="3109913"/>
            <a:ext cx="31035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For each </a:t>
            </a:r>
            <a:r>
              <a:rPr lang="en-US" altLang="en-US" sz="2800" b="1"/>
              <a:t>attractor</a:t>
            </a:r>
            <a:r>
              <a:rPr lang="en-US" altLang="en-US" sz="2800"/>
              <a:t>:</a:t>
            </a:r>
          </a:p>
        </p:txBody>
      </p:sp>
      <p:sp>
        <p:nvSpPr>
          <p:cNvPr id="20488" name="Rectangle 7"/>
          <p:cNvSpPr>
            <a:spLocks/>
          </p:cNvSpPr>
          <p:nvPr/>
        </p:nvSpPr>
        <p:spPr bwMode="auto">
          <a:xfrm>
            <a:off x="1198563" y="3630613"/>
            <a:ext cx="86979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periodic orbit  and its length (period)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basin of attraction  and  its relative size  (32 states in total)</a:t>
            </a:r>
          </a:p>
        </p:txBody>
      </p:sp>
      <p:sp>
        <p:nvSpPr>
          <p:cNvPr id="20489" name="Rectangle 8"/>
          <p:cNvSpPr>
            <a:spLocks/>
          </p:cNvSpPr>
          <p:nvPr/>
        </p:nvSpPr>
        <p:spPr bwMode="auto">
          <a:xfrm>
            <a:off x="525463" y="5611813"/>
            <a:ext cx="21828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Attractor 1:</a:t>
            </a:r>
          </a:p>
        </p:txBody>
      </p:sp>
      <p:sp>
        <p:nvSpPr>
          <p:cNvPr id="20490" name="Rectangle 9"/>
          <p:cNvSpPr>
            <a:spLocks/>
          </p:cNvSpPr>
          <p:nvPr/>
        </p:nvSpPr>
        <p:spPr bwMode="auto">
          <a:xfrm>
            <a:off x="3205163" y="5611813"/>
            <a:ext cx="11414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orbit:  1</a:t>
            </a:r>
          </a:p>
        </p:txBody>
      </p:sp>
      <p:sp>
        <p:nvSpPr>
          <p:cNvPr id="20491" name="Rectangle 10"/>
          <p:cNvSpPr>
            <a:spLocks/>
          </p:cNvSpPr>
          <p:nvPr/>
        </p:nvSpPr>
        <p:spPr bwMode="auto">
          <a:xfrm>
            <a:off x="5859463" y="5611813"/>
            <a:ext cx="17605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period 1</a:t>
            </a:r>
          </a:p>
        </p:txBody>
      </p:sp>
      <p:sp>
        <p:nvSpPr>
          <p:cNvPr id="20492" name="Rectangle 11"/>
          <p:cNvSpPr>
            <a:spLocks/>
          </p:cNvSpPr>
          <p:nvPr/>
        </p:nvSpPr>
        <p:spPr bwMode="auto">
          <a:xfrm>
            <a:off x="3205163" y="6183313"/>
            <a:ext cx="15811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states:  0, 1</a:t>
            </a:r>
          </a:p>
        </p:txBody>
      </p:sp>
      <p:sp>
        <p:nvSpPr>
          <p:cNvPr id="20493" name="Rectangle 12"/>
          <p:cNvSpPr>
            <a:spLocks/>
          </p:cNvSpPr>
          <p:nvPr/>
        </p:nvSpPr>
        <p:spPr bwMode="auto">
          <a:xfrm>
            <a:off x="5859463" y="6183313"/>
            <a:ext cx="4122737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size 2,    2/32 = 6.25 %</a:t>
            </a:r>
          </a:p>
        </p:txBody>
      </p:sp>
      <p:sp>
        <p:nvSpPr>
          <p:cNvPr id="20494" name="Rectangle 13"/>
          <p:cNvSpPr>
            <a:spLocks/>
          </p:cNvSpPr>
          <p:nvPr/>
        </p:nvSpPr>
        <p:spPr bwMode="auto">
          <a:xfrm>
            <a:off x="1020763" y="6991350"/>
            <a:ext cx="26241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start from state 0:</a:t>
            </a:r>
          </a:p>
        </p:txBody>
      </p:sp>
      <p:sp>
        <p:nvSpPr>
          <p:cNvPr id="20495" name="Rectangle 14"/>
          <p:cNvSpPr>
            <a:spLocks/>
          </p:cNvSpPr>
          <p:nvPr/>
        </p:nvSpPr>
        <p:spPr bwMode="auto">
          <a:xfrm>
            <a:off x="4424363" y="7059613"/>
            <a:ext cx="3476625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#   LR  RA  AI  RAG LI - state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0    .      .     .      .      .  -   0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1   X      .     .      .      .  -   1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2   X      .     .      .      .  -   1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endParaRPr lang="en-US" altLang="en-US" sz="2100">
              <a:latin typeface="Lucida Grande" charset="0"/>
              <a:sym typeface="Lucida Grande" charset="0"/>
            </a:endParaRPr>
          </a:p>
        </p:txBody>
      </p:sp>
      <p:sp>
        <p:nvSpPr>
          <p:cNvPr id="20496" name="Rectangle 15"/>
          <p:cNvSpPr>
            <a:spLocks/>
          </p:cNvSpPr>
          <p:nvPr/>
        </p:nvSpPr>
        <p:spPr bwMode="auto">
          <a:xfrm>
            <a:off x="9844088" y="7618413"/>
            <a:ext cx="1981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&lt;= attractor</a:t>
            </a:r>
          </a:p>
        </p:txBody>
      </p:sp>
      <p:sp>
        <p:nvSpPr>
          <p:cNvPr id="20497" name="Rectangle 16"/>
          <p:cNvSpPr>
            <a:spLocks/>
          </p:cNvSpPr>
          <p:nvPr/>
        </p:nvSpPr>
        <p:spPr bwMode="auto">
          <a:xfrm>
            <a:off x="1452563" y="4583113"/>
            <a:ext cx="97123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how likely will the system end up in each of the attractors?</a:t>
            </a:r>
          </a:p>
        </p:txBody>
      </p:sp>
      <p:sp>
        <p:nvSpPr>
          <p:cNvPr id="2049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DB026486-FC19-45A8-B7BC-28A55AE468C0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25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  <p:sp>
        <p:nvSpPr>
          <p:cNvPr id="20499" name="Textfeld 1"/>
          <p:cNvSpPr txBox="1">
            <a:spLocks noChangeArrowheads="1"/>
          </p:cNvSpPr>
          <p:nvPr/>
        </p:nvSpPr>
        <p:spPr bwMode="auto">
          <a:xfrm flipH="1">
            <a:off x="7813675" y="8221663"/>
            <a:ext cx="484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FontTx/>
              <a:buNone/>
            </a:pPr>
            <a:r>
              <a:rPr lang="de-DE" altLang="de-DE" sz="1800">
                <a:solidFill>
                  <a:srgbClr val="000000"/>
                </a:solidFill>
              </a:rPr>
              <a:t>States: named by reading occupancies as </a:t>
            </a:r>
            <a:r>
              <a:rPr lang="de-DE" altLang="de-DE" sz="1800" b="1">
                <a:solidFill>
                  <a:srgbClr val="000000"/>
                </a:solidFill>
              </a:rPr>
              <a:t>binary numbers in reversed order</a:t>
            </a:r>
            <a:r>
              <a:rPr lang="de-DE" altLang="de-DE" sz="18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4388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Scanning for Attractors II</a:t>
            </a:r>
          </a:p>
        </p:txBody>
      </p:sp>
      <p:sp>
        <p:nvSpPr>
          <p:cNvPr id="21507" name="Rectangle 1"/>
          <p:cNvSpPr>
            <a:spLocks/>
          </p:cNvSpPr>
          <p:nvPr/>
        </p:nvSpPr>
        <p:spPr bwMode="auto">
          <a:xfrm>
            <a:off x="4851400" y="3509963"/>
            <a:ext cx="4457700" cy="1308100"/>
          </a:xfrm>
          <a:prstGeom prst="rect">
            <a:avLst/>
          </a:prstGeom>
          <a:solidFill>
            <a:srgbClr val="FFFF00">
              <a:alpha val="2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21508" name="Rectangle 3"/>
          <p:cNvSpPr>
            <a:spLocks/>
          </p:cNvSpPr>
          <p:nvPr/>
        </p:nvSpPr>
        <p:spPr bwMode="auto">
          <a:xfrm>
            <a:off x="596900" y="1060450"/>
            <a:ext cx="21828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Attractor 2:</a:t>
            </a:r>
          </a:p>
        </p:txBody>
      </p:sp>
      <p:sp>
        <p:nvSpPr>
          <p:cNvPr id="21509" name="Rectangle 4"/>
          <p:cNvSpPr>
            <a:spLocks/>
          </p:cNvSpPr>
          <p:nvPr/>
        </p:nvSpPr>
        <p:spPr bwMode="auto">
          <a:xfrm>
            <a:off x="3530600" y="1060450"/>
            <a:ext cx="22748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orbit:  3, 9, 17, 5</a:t>
            </a: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8643938" y="1060450"/>
            <a:ext cx="176053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period 4</a:t>
            </a:r>
          </a:p>
        </p:txBody>
      </p:sp>
      <p:sp>
        <p:nvSpPr>
          <p:cNvPr id="21511" name="Rectangle 6"/>
          <p:cNvSpPr>
            <a:spLocks/>
          </p:cNvSpPr>
          <p:nvPr/>
        </p:nvSpPr>
        <p:spPr bwMode="auto">
          <a:xfrm>
            <a:off x="3530600" y="1631950"/>
            <a:ext cx="36274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states:  	2, 3, 5, 8, 9, 16, 17</a:t>
            </a:r>
          </a:p>
        </p:txBody>
      </p:sp>
      <p:sp>
        <p:nvSpPr>
          <p:cNvPr id="21512" name="Rectangle 7"/>
          <p:cNvSpPr>
            <a:spLocks/>
          </p:cNvSpPr>
          <p:nvPr/>
        </p:nvSpPr>
        <p:spPr bwMode="auto">
          <a:xfrm>
            <a:off x="8674100" y="1631950"/>
            <a:ext cx="30146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size 7,    21.9 %</a:t>
            </a:r>
          </a:p>
        </p:txBody>
      </p:sp>
      <p:sp>
        <p:nvSpPr>
          <p:cNvPr id="21513" name="Rectangle 8"/>
          <p:cNvSpPr>
            <a:spLocks/>
          </p:cNvSpPr>
          <p:nvPr/>
        </p:nvSpPr>
        <p:spPr bwMode="auto">
          <a:xfrm>
            <a:off x="1092200" y="2330450"/>
            <a:ext cx="26241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start from state 8:</a:t>
            </a:r>
          </a:p>
        </p:txBody>
      </p:sp>
      <p:sp>
        <p:nvSpPr>
          <p:cNvPr id="21514" name="Rectangle 9"/>
          <p:cNvSpPr>
            <a:spLocks/>
          </p:cNvSpPr>
          <p:nvPr/>
        </p:nvSpPr>
        <p:spPr bwMode="auto">
          <a:xfrm>
            <a:off x="4495800" y="2457450"/>
            <a:ext cx="3551238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#   LR  RA  AI  RAG LI  - state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0    .      .     .       X    .   -   8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1    .      .     .        .    X  -   16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2    X     .     X      .     .   -   5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3    X     X    .       .     .   -   3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4    X      .    .       X    .   -   9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5    X      .    .       .     X  -   17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100">
                <a:latin typeface="Lucida Grande" charset="0"/>
                <a:sym typeface="Lucida Grande" charset="0"/>
              </a:rPr>
              <a:t>6    X      .   X       .     .   -   5</a:t>
            </a:r>
          </a:p>
        </p:txBody>
      </p:sp>
      <p:sp>
        <p:nvSpPr>
          <p:cNvPr id="21515" name="Rectangle 10"/>
          <p:cNvSpPr>
            <a:spLocks/>
          </p:cNvSpPr>
          <p:nvPr/>
        </p:nvSpPr>
        <p:spPr bwMode="auto">
          <a:xfrm>
            <a:off x="9791700" y="3879850"/>
            <a:ext cx="23193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Attractor: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17 returns to 5</a:t>
            </a:r>
          </a:p>
        </p:txBody>
      </p:sp>
      <p:sp>
        <p:nvSpPr>
          <p:cNvPr id="21516" name="Rectangle 11"/>
          <p:cNvSpPr>
            <a:spLocks/>
          </p:cNvSpPr>
          <p:nvPr/>
        </p:nvSpPr>
        <p:spPr bwMode="auto">
          <a:xfrm>
            <a:off x="1092200" y="5668963"/>
            <a:ext cx="62912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averaged occupancies in this periodic orbit: </a:t>
            </a:r>
          </a:p>
        </p:txBody>
      </p:sp>
      <p:sp>
        <p:nvSpPr>
          <p:cNvPr id="21517" name="Rectangle 12"/>
          <p:cNvSpPr>
            <a:spLocks/>
          </p:cNvSpPr>
          <p:nvPr/>
        </p:nvSpPr>
        <p:spPr bwMode="auto">
          <a:xfrm>
            <a:off x="2413000" y="6532563"/>
            <a:ext cx="401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LR</a:t>
            </a:r>
          </a:p>
        </p:txBody>
      </p:sp>
      <p:sp>
        <p:nvSpPr>
          <p:cNvPr id="21518" name="Rectangle 13"/>
          <p:cNvSpPr>
            <a:spLocks/>
          </p:cNvSpPr>
          <p:nvPr/>
        </p:nvSpPr>
        <p:spPr bwMode="auto">
          <a:xfrm>
            <a:off x="2082800" y="7218363"/>
            <a:ext cx="10509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4/4 = 1</a:t>
            </a:r>
          </a:p>
        </p:txBody>
      </p:sp>
      <p:sp>
        <p:nvSpPr>
          <p:cNvPr id="21519" name="Rectangle 14"/>
          <p:cNvSpPr>
            <a:spLocks/>
          </p:cNvSpPr>
          <p:nvPr/>
        </p:nvSpPr>
        <p:spPr bwMode="auto">
          <a:xfrm>
            <a:off x="4038600" y="6532563"/>
            <a:ext cx="463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RA</a:t>
            </a:r>
          </a:p>
        </p:txBody>
      </p:sp>
      <p:sp>
        <p:nvSpPr>
          <p:cNvPr id="21520" name="Rectangle 15"/>
          <p:cNvSpPr>
            <a:spLocks/>
          </p:cNvSpPr>
          <p:nvPr/>
        </p:nvSpPr>
        <p:spPr bwMode="auto">
          <a:xfrm>
            <a:off x="3530600" y="7218363"/>
            <a:ext cx="14843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1/4 = 0.25</a:t>
            </a:r>
          </a:p>
        </p:txBody>
      </p:sp>
      <p:sp>
        <p:nvSpPr>
          <p:cNvPr id="21521" name="Rectangle 16"/>
          <p:cNvSpPr>
            <a:spLocks/>
          </p:cNvSpPr>
          <p:nvPr/>
        </p:nvSpPr>
        <p:spPr bwMode="auto">
          <a:xfrm>
            <a:off x="5969000" y="6532563"/>
            <a:ext cx="3381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AI</a:t>
            </a:r>
          </a:p>
        </p:txBody>
      </p:sp>
      <p:sp>
        <p:nvSpPr>
          <p:cNvPr id="21522" name="Rectangle 17"/>
          <p:cNvSpPr>
            <a:spLocks/>
          </p:cNvSpPr>
          <p:nvPr/>
        </p:nvSpPr>
        <p:spPr bwMode="auto">
          <a:xfrm>
            <a:off x="5410200" y="7218363"/>
            <a:ext cx="14843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1/4 = 0.25</a:t>
            </a:r>
          </a:p>
        </p:txBody>
      </p:sp>
      <p:sp>
        <p:nvSpPr>
          <p:cNvPr id="21523" name="Rectangle 18"/>
          <p:cNvSpPr>
            <a:spLocks/>
          </p:cNvSpPr>
          <p:nvPr/>
        </p:nvSpPr>
        <p:spPr bwMode="auto">
          <a:xfrm>
            <a:off x="7708900" y="6532563"/>
            <a:ext cx="7127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RAG</a:t>
            </a:r>
          </a:p>
        </p:txBody>
      </p:sp>
      <p:sp>
        <p:nvSpPr>
          <p:cNvPr id="21524" name="Rectangle 19"/>
          <p:cNvSpPr>
            <a:spLocks/>
          </p:cNvSpPr>
          <p:nvPr/>
        </p:nvSpPr>
        <p:spPr bwMode="auto">
          <a:xfrm>
            <a:off x="7289800" y="7218363"/>
            <a:ext cx="14843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1/4 = 0.25</a:t>
            </a:r>
          </a:p>
        </p:txBody>
      </p:sp>
      <p:sp>
        <p:nvSpPr>
          <p:cNvPr id="21525" name="Rectangle 20"/>
          <p:cNvSpPr>
            <a:spLocks/>
          </p:cNvSpPr>
          <p:nvPr/>
        </p:nvSpPr>
        <p:spPr bwMode="auto">
          <a:xfrm>
            <a:off x="9779000" y="6532563"/>
            <a:ext cx="2746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LI</a:t>
            </a:r>
          </a:p>
        </p:txBody>
      </p:sp>
      <p:sp>
        <p:nvSpPr>
          <p:cNvPr id="21526" name="Rectangle 21"/>
          <p:cNvSpPr>
            <a:spLocks/>
          </p:cNvSpPr>
          <p:nvPr/>
        </p:nvSpPr>
        <p:spPr bwMode="auto">
          <a:xfrm>
            <a:off x="9169400" y="7218363"/>
            <a:ext cx="14843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1/4 = 0.25</a:t>
            </a:r>
          </a:p>
        </p:txBody>
      </p:sp>
      <p:sp>
        <p:nvSpPr>
          <p:cNvPr id="21527" name="Line 22"/>
          <p:cNvSpPr>
            <a:spLocks noChangeShapeType="1"/>
          </p:cNvSpPr>
          <p:nvPr/>
        </p:nvSpPr>
        <p:spPr bwMode="auto">
          <a:xfrm>
            <a:off x="1592263" y="7065963"/>
            <a:ext cx="9117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28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28D84F56-4742-4FBF-A4F6-B9031C62E71F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26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Attractors III</a:t>
            </a:r>
          </a:p>
        </p:txBody>
      </p:sp>
      <p:sp>
        <p:nvSpPr>
          <p:cNvPr id="22531" name="Rectangle 2"/>
          <p:cNvSpPr>
            <a:spLocks/>
          </p:cNvSpPr>
          <p:nvPr/>
        </p:nvSpPr>
        <p:spPr bwMode="auto">
          <a:xfrm>
            <a:off x="217488" y="1060450"/>
            <a:ext cx="21828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Attractor 3:</a:t>
            </a:r>
          </a:p>
        </p:txBody>
      </p:sp>
      <p:sp>
        <p:nvSpPr>
          <p:cNvPr id="22532" name="Rectangle 3"/>
          <p:cNvSpPr>
            <a:spLocks/>
          </p:cNvSpPr>
          <p:nvPr/>
        </p:nvSpPr>
        <p:spPr bwMode="auto">
          <a:xfrm>
            <a:off x="863600" y="1644650"/>
            <a:ext cx="22558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#   LR  RA  AI  RAG LI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 .    X    X      .     .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 .    X    X     X     .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 .    .     X     X    X  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 .    .     X     .     X  </a:t>
            </a:r>
          </a:p>
        </p:txBody>
      </p:sp>
      <p:sp>
        <p:nvSpPr>
          <p:cNvPr id="22533" name="Rectangle 4"/>
          <p:cNvSpPr>
            <a:spLocks/>
          </p:cNvSpPr>
          <p:nvPr/>
        </p:nvSpPr>
        <p:spPr bwMode="auto">
          <a:xfrm>
            <a:off x="3240088" y="1060450"/>
            <a:ext cx="58451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period 4,  basin of 16 states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 50 %</a:t>
            </a:r>
          </a:p>
        </p:txBody>
      </p:sp>
      <p:sp>
        <p:nvSpPr>
          <p:cNvPr id="22534" name="Rectangle 5"/>
          <p:cNvSpPr>
            <a:spLocks/>
          </p:cNvSpPr>
          <p:nvPr/>
        </p:nvSpPr>
        <p:spPr bwMode="auto">
          <a:xfrm>
            <a:off x="217488" y="3581400"/>
            <a:ext cx="21828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Attractor 4:</a:t>
            </a:r>
          </a:p>
        </p:txBody>
      </p:sp>
      <p:sp>
        <p:nvSpPr>
          <p:cNvPr id="22535" name="Rectangle 6"/>
          <p:cNvSpPr>
            <a:spLocks/>
          </p:cNvSpPr>
          <p:nvPr/>
        </p:nvSpPr>
        <p:spPr bwMode="auto">
          <a:xfrm>
            <a:off x="823913" y="4267200"/>
            <a:ext cx="22542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#   LR  RA  AI  RAG LI 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X    X    X      .     . 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X    X     .      X    . 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X     .     .      X   X 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X     .     X     .    X  </a:t>
            </a:r>
          </a:p>
        </p:txBody>
      </p:sp>
      <p:sp>
        <p:nvSpPr>
          <p:cNvPr id="22536" name="Rectangle 7"/>
          <p:cNvSpPr>
            <a:spLocks/>
          </p:cNvSpPr>
          <p:nvPr/>
        </p:nvSpPr>
        <p:spPr bwMode="auto">
          <a:xfrm>
            <a:off x="3240088" y="3581400"/>
            <a:ext cx="59436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period 4,  basin of 4 states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 12.5 %</a:t>
            </a:r>
          </a:p>
        </p:txBody>
      </p:sp>
      <p:sp>
        <p:nvSpPr>
          <p:cNvPr id="22537" name="Rectangle 8"/>
          <p:cNvSpPr>
            <a:spLocks/>
          </p:cNvSpPr>
          <p:nvPr/>
        </p:nvSpPr>
        <p:spPr bwMode="auto">
          <a:xfrm>
            <a:off x="217488" y="6316663"/>
            <a:ext cx="21828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Attractor 5:</a:t>
            </a:r>
          </a:p>
        </p:txBody>
      </p:sp>
      <p:sp>
        <p:nvSpPr>
          <p:cNvPr id="22538" name="Rectangle 9"/>
          <p:cNvSpPr>
            <a:spLocks/>
          </p:cNvSpPr>
          <p:nvPr/>
        </p:nvSpPr>
        <p:spPr bwMode="auto">
          <a:xfrm>
            <a:off x="787400" y="6875463"/>
            <a:ext cx="21971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#   LR  RA  AI  RAG LI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X    .     X     X     .    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1600">
                <a:latin typeface="Lucida Grande" charset="0"/>
                <a:sym typeface="Lucida Grande" charset="0"/>
              </a:rPr>
              <a:t>       .   X     .             X  </a:t>
            </a:r>
          </a:p>
        </p:txBody>
      </p:sp>
      <p:sp>
        <p:nvSpPr>
          <p:cNvPr id="22539" name="Rectangle 10"/>
          <p:cNvSpPr>
            <a:spLocks/>
          </p:cNvSpPr>
          <p:nvPr/>
        </p:nvSpPr>
        <p:spPr bwMode="auto">
          <a:xfrm>
            <a:off x="3240088" y="6316663"/>
            <a:ext cx="57435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period 2,  basin of 3 states </a:t>
            </a: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 9.4 %</a:t>
            </a:r>
          </a:p>
        </p:txBody>
      </p:sp>
      <p:sp>
        <p:nvSpPr>
          <p:cNvPr id="22540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F1AE4A74-0B57-4144-811E-51B2DB8B2533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27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Classifying the Attractors</a:t>
            </a: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876300" y="1776413"/>
          <a:ext cx="11023600" cy="3924301"/>
        </p:xfrm>
        <a:graphic>
          <a:graphicData uri="http://schemas.openxmlformats.org/drawingml/2006/table">
            <a:tbl>
              <a:tblPr/>
              <a:tblGrid>
                <a:gridCol w="137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6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51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47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Attractor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period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basin size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&lt;LuxR&gt;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&lt;LuxR:AI&gt;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&lt;AI&gt;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&lt;LuxR:AI:Gen&gt;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&lt;LuxI&gt;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6.25 % (2)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02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21.9% (7)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0.25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0.25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0.25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0.25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50 % (16)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12.5 % (4) 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9.4% (3)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0.5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611" name="Rectangle 161"/>
          <p:cNvSpPr>
            <a:spLocks/>
          </p:cNvSpPr>
          <p:nvPr/>
        </p:nvSpPr>
        <p:spPr bwMode="auto">
          <a:xfrm>
            <a:off x="860425" y="6029325"/>
            <a:ext cx="42767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There exist three </a:t>
            </a:r>
            <a:r>
              <a:rPr lang="en-US" altLang="en-US" sz="2800" b="1"/>
              <a:t>regimes</a:t>
            </a:r>
            <a:r>
              <a:rPr lang="en-US" altLang="en-US" sz="2800"/>
              <a:t>:</a:t>
            </a:r>
          </a:p>
        </p:txBody>
      </p:sp>
      <p:sp>
        <p:nvSpPr>
          <p:cNvPr id="23612" name="Rectangle 162"/>
          <p:cNvSpPr>
            <a:spLocks/>
          </p:cNvSpPr>
          <p:nvPr/>
        </p:nvSpPr>
        <p:spPr bwMode="auto">
          <a:xfrm>
            <a:off x="863600" y="6750050"/>
            <a:ext cx="2190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dark</a:t>
            </a:r>
            <a:r>
              <a:rPr lang="en-US" altLang="en-US" sz="2800"/>
              <a:t>: LuxI = 0</a:t>
            </a:r>
          </a:p>
        </p:txBody>
      </p:sp>
      <p:sp>
        <p:nvSpPr>
          <p:cNvPr id="23613" name="Rectangle 163"/>
          <p:cNvSpPr>
            <a:spLocks/>
          </p:cNvSpPr>
          <p:nvPr/>
        </p:nvSpPr>
        <p:spPr bwMode="auto">
          <a:xfrm>
            <a:off x="9461500" y="6750050"/>
            <a:ext cx="27003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bright</a:t>
            </a:r>
            <a:r>
              <a:rPr lang="en-US" altLang="en-US" sz="2800"/>
              <a:t>: LuxI = 0.5</a:t>
            </a:r>
          </a:p>
        </p:txBody>
      </p:sp>
      <p:sp>
        <p:nvSpPr>
          <p:cNvPr id="23614" name="Rectangle 164"/>
          <p:cNvSpPr>
            <a:spLocks/>
          </p:cNvSpPr>
          <p:nvPr/>
        </p:nvSpPr>
        <p:spPr bwMode="auto">
          <a:xfrm>
            <a:off x="3975100" y="6750050"/>
            <a:ext cx="41592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intermediate</a:t>
            </a:r>
            <a:r>
              <a:rPr lang="en-US" altLang="en-US" sz="2800"/>
              <a:t>: LuxI = 0.25</a:t>
            </a:r>
          </a:p>
        </p:txBody>
      </p:sp>
      <p:sp>
        <p:nvSpPr>
          <p:cNvPr id="23615" name="Rectangle 165"/>
          <p:cNvSpPr>
            <a:spLocks/>
          </p:cNvSpPr>
          <p:nvPr/>
        </p:nvSpPr>
        <p:spPr bwMode="auto">
          <a:xfrm>
            <a:off x="863600" y="7626350"/>
            <a:ext cx="23225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free LuxR, no AI</a:t>
            </a:r>
          </a:p>
        </p:txBody>
      </p:sp>
      <p:sp>
        <p:nvSpPr>
          <p:cNvPr id="23616" name="Rectangle 166"/>
          <p:cNvSpPr>
            <a:spLocks/>
          </p:cNvSpPr>
          <p:nvPr/>
        </p:nvSpPr>
        <p:spPr bwMode="auto">
          <a:xfrm>
            <a:off x="4622800" y="7626350"/>
            <a:ext cx="28543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free LuxR + little AI</a:t>
            </a:r>
          </a:p>
        </p:txBody>
      </p:sp>
      <p:sp>
        <p:nvSpPr>
          <p:cNvPr id="23617" name="Rectangle 167"/>
          <p:cNvSpPr>
            <a:spLocks/>
          </p:cNvSpPr>
          <p:nvPr/>
        </p:nvSpPr>
        <p:spPr bwMode="auto">
          <a:xfrm>
            <a:off x="8662988" y="7397750"/>
            <a:ext cx="382111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little free LuxR (0.24) + much AI (0.85)</a:t>
            </a:r>
          </a:p>
        </p:txBody>
      </p:sp>
      <p:sp>
        <p:nvSpPr>
          <p:cNvPr id="23618" name="Rectangle 168"/>
          <p:cNvSpPr>
            <a:spLocks/>
          </p:cNvSpPr>
          <p:nvPr/>
        </p:nvSpPr>
        <p:spPr bwMode="auto">
          <a:xfrm>
            <a:off x="965200" y="989013"/>
            <a:ext cx="1108233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Interpret the system's behavior from the properties of the attractors</a:t>
            </a:r>
          </a:p>
        </p:txBody>
      </p:sp>
      <p:sp>
        <p:nvSpPr>
          <p:cNvPr id="23619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7A0E3504-F90F-4407-AB20-3BF77EF10D75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28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765175" y="-19050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Feed-Forward-Loop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846388"/>
            <a:ext cx="1481138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813425"/>
            <a:ext cx="1273175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Group 4"/>
          <p:cNvGraphicFramePr>
            <a:graphicFrameLocks noGrp="1"/>
          </p:cNvGraphicFramePr>
          <p:nvPr/>
        </p:nvGraphicFramePr>
        <p:xfrm>
          <a:off x="2165350" y="3265488"/>
          <a:ext cx="1574800" cy="1041401"/>
        </p:xfrm>
        <a:graphic>
          <a:graphicData uri="http://schemas.openxmlformats.org/drawingml/2006/table">
            <a:tbl>
              <a:tblPr/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0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590" name="Rectangle 28"/>
          <p:cNvSpPr>
            <a:spLocks/>
          </p:cNvSpPr>
          <p:nvPr/>
        </p:nvSpPr>
        <p:spPr bwMode="auto">
          <a:xfrm>
            <a:off x="311150" y="1322388"/>
            <a:ext cx="671671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External signal determines state of X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response Z for short and long signals X</a:t>
            </a:r>
          </a:p>
        </p:txBody>
      </p:sp>
      <p:graphicFrame>
        <p:nvGraphicFramePr>
          <p:cNvPr id="20509" name="Group 29"/>
          <p:cNvGraphicFramePr>
            <a:graphicFrameLocks noGrp="1"/>
          </p:cNvGraphicFramePr>
          <p:nvPr/>
        </p:nvGraphicFramePr>
        <p:xfrm>
          <a:off x="2178050" y="6249988"/>
          <a:ext cx="1600200" cy="1016001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72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533" name="Group 53"/>
          <p:cNvGraphicFramePr>
            <a:graphicFrameLocks noGrp="1"/>
          </p:cNvGraphicFramePr>
          <p:nvPr/>
        </p:nvGraphicFramePr>
        <p:xfrm>
          <a:off x="4235450" y="3252788"/>
          <a:ext cx="2247900" cy="1854201"/>
        </p:xfrm>
        <a:graphic>
          <a:graphicData uri="http://schemas.openxmlformats.org/drawingml/2006/table">
            <a:tbl>
              <a:tblPr/>
              <a:tblGrid>
                <a:gridCol w="74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587" name="Group 107"/>
          <p:cNvGraphicFramePr>
            <a:graphicFrameLocks noGrp="1"/>
          </p:cNvGraphicFramePr>
          <p:nvPr/>
        </p:nvGraphicFramePr>
        <p:xfrm>
          <a:off x="4248150" y="6110288"/>
          <a:ext cx="2260600" cy="1943102"/>
        </p:xfrm>
        <a:graphic>
          <a:graphicData uri="http://schemas.openxmlformats.org/drawingml/2006/table">
            <a:tbl>
              <a:tblPr/>
              <a:tblGrid>
                <a:gridCol w="75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938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641" name="Group 161"/>
          <p:cNvGraphicFramePr>
            <a:graphicFrameLocks noGrp="1"/>
          </p:cNvGraphicFramePr>
          <p:nvPr/>
        </p:nvGraphicFramePr>
        <p:xfrm>
          <a:off x="8324850" y="1809750"/>
          <a:ext cx="2565400" cy="3683005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0755" name="Group 275"/>
          <p:cNvGraphicFramePr>
            <a:graphicFrameLocks noGrp="1"/>
          </p:cNvGraphicFramePr>
          <p:nvPr/>
        </p:nvGraphicFramePr>
        <p:xfrm>
          <a:off x="8324850" y="5873750"/>
          <a:ext cx="2565400" cy="3683005"/>
        </p:xfrm>
        <a:graphic>
          <a:graphicData uri="http://schemas.openxmlformats.org/drawingml/2006/table">
            <a:tbl>
              <a:tblPr/>
              <a:tblGrid>
                <a:gridCol w="854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375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X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Y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Z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63"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algn="ctr"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32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4708" name="Rectangle 389"/>
          <p:cNvSpPr>
            <a:spLocks/>
          </p:cNvSpPr>
          <p:nvPr/>
        </p:nvSpPr>
        <p:spPr bwMode="auto">
          <a:xfrm>
            <a:off x="2559050" y="2643188"/>
            <a:ext cx="23812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condition tables:</a:t>
            </a:r>
          </a:p>
        </p:txBody>
      </p:sp>
      <p:sp>
        <p:nvSpPr>
          <p:cNvPr id="24709" name="Rectangle 390"/>
          <p:cNvSpPr>
            <a:spLocks/>
          </p:cNvSpPr>
          <p:nvPr/>
        </p:nvSpPr>
        <p:spPr bwMode="auto">
          <a:xfrm rot="-5400000">
            <a:off x="5991225" y="5241925"/>
            <a:ext cx="33782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Response to signal X(t)</a:t>
            </a:r>
          </a:p>
        </p:txBody>
      </p:sp>
      <p:sp>
        <p:nvSpPr>
          <p:cNvPr id="24710" name="Textfeld 2"/>
          <p:cNvSpPr txBox="1">
            <a:spLocks noChangeArrowheads="1"/>
          </p:cNvSpPr>
          <p:nvPr/>
        </p:nvSpPr>
        <p:spPr bwMode="auto">
          <a:xfrm>
            <a:off x="11255375" y="2170113"/>
            <a:ext cx="11842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</a:rPr>
              <a:t>Short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</a:rPr>
              <a:t>Signal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</a:rPr>
              <a:t>Long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24711" name="Textfeld 3"/>
          <p:cNvSpPr txBox="1">
            <a:spLocks noChangeArrowheads="1"/>
          </p:cNvSpPr>
          <p:nvPr/>
        </p:nvSpPr>
        <p:spPr bwMode="auto">
          <a:xfrm>
            <a:off x="8231188" y="773113"/>
            <a:ext cx="4564062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</a:rPr>
              <a:t>Signal propagation</a:t>
            </a:r>
          </a:p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</a:rPr>
              <a:t>Left column: external signal</a:t>
            </a:r>
          </a:p>
        </p:txBody>
      </p:sp>
      <p:sp>
        <p:nvSpPr>
          <p:cNvPr id="24712" name="Foliennummernplatzhalt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E0869C67-67C0-4AEB-A77D-1B3A59C7A8D6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29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75703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What is a GRN?</a:t>
            </a:r>
          </a:p>
        </p:txBody>
      </p:sp>
      <p:sp>
        <p:nvSpPr>
          <p:cNvPr id="14340" name="Rectangle 8"/>
          <p:cNvSpPr>
            <a:spLocks/>
          </p:cNvSpPr>
          <p:nvPr/>
        </p:nvSpPr>
        <p:spPr bwMode="auto">
          <a:xfrm>
            <a:off x="381000" y="989013"/>
            <a:ext cx="1238567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en-US" dirty="0"/>
              <a:t>Gene regulatory networks (GRN) are model representations </a:t>
            </a:r>
            <a:endParaRPr lang="en-US" altLang="en-US" dirty="0" smtClean="0"/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/>
              <a:t>of </a:t>
            </a:r>
            <a:r>
              <a:rPr lang="en-US" altLang="en-US" dirty="0"/>
              <a:t>how genes regulate the expression levels of each other. </a:t>
            </a:r>
          </a:p>
          <a:p>
            <a:pPr eaLnBrk="1" hangingPunct="1">
              <a:lnSpc>
                <a:spcPts val="3900"/>
              </a:lnSpc>
            </a:pPr>
            <a:endParaRPr lang="en-US" altLang="en-US" dirty="0"/>
          </a:p>
          <a:p>
            <a:pPr eaLnBrk="1" hangingPunct="1">
              <a:lnSpc>
                <a:spcPts val="3900"/>
              </a:lnSpc>
            </a:pPr>
            <a:r>
              <a:rPr lang="en-US" altLang="en-US" dirty="0"/>
              <a:t>In </a:t>
            </a:r>
            <a:r>
              <a:rPr lang="en-US" altLang="en-US" b="1" dirty="0"/>
              <a:t>transcriptional regulation</a:t>
            </a:r>
            <a:r>
              <a:rPr lang="en-US" altLang="en-US" dirty="0"/>
              <a:t>, proteins called </a:t>
            </a:r>
            <a:r>
              <a:rPr lang="en-US" altLang="en-US" b="1" dirty="0"/>
              <a:t>transcription factors (TFs) </a:t>
            </a:r>
            <a:r>
              <a:rPr lang="en-US" altLang="en-US" dirty="0"/>
              <a:t>regulate the transcription of their </a:t>
            </a:r>
            <a:r>
              <a:rPr lang="en-US" altLang="en-US" b="1" dirty="0"/>
              <a:t>target genes </a:t>
            </a:r>
            <a:r>
              <a:rPr lang="en-US" altLang="en-US" dirty="0"/>
              <a:t>to produce </a:t>
            </a:r>
            <a:endParaRPr lang="en-US" altLang="en-US" dirty="0" smtClean="0"/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/>
              <a:t>messenger </a:t>
            </a:r>
            <a:r>
              <a:rPr lang="en-US" altLang="en-US" dirty="0"/>
              <a:t>RNA (mRNA</a:t>
            </a:r>
            <a:r>
              <a:rPr lang="en-US" altLang="en-US" dirty="0" smtClean="0"/>
              <a:t>).</a:t>
            </a:r>
            <a:endParaRPr lang="en-US" altLang="en-US" dirty="0"/>
          </a:p>
          <a:p>
            <a:pPr eaLnBrk="1" hangingPunct="1">
              <a:lnSpc>
                <a:spcPts val="3900"/>
              </a:lnSpc>
            </a:pPr>
            <a:endParaRPr lang="en-US" altLang="en-US" dirty="0"/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/>
              <a:t>In </a:t>
            </a:r>
            <a:r>
              <a:rPr lang="en-US" altLang="en-US" b="1" dirty="0"/>
              <a:t>post-transcriptional </a:t>
            </a:r>
            <a:r>
              <a:rPr lang="en-US" altLang="en-US" b="1" dirty="0" smtClean="0"/>
              <a:t>regulation, </a:t>
            </a:r>
            <a:r>
              <a:rPr lang="en-US" altLang="en-US" b="1" dirty="0"/>
              <a:t>microRNAs </a:t>
            </a:r>
            <a:r>
              <a:rPr lang="en-US" altLang="en-US" dirty="0"/>
              <a:t>(miRNAs) </a:t>
            </a:r>
            <a:endParaRPr lang="en-US" altLang="en-US" dirty="0" smtClean="0"/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/>
              <a:t>cause </a:t>
            </a:r>
            <a:r>
              <a:rPr lang="en-US" altLang="en-US" b="1" dirty="0"/>
              <a:t>degradation</a:t>
            </a:r>
            <a:r>
              <a:rPr lang="en-US" altLang="en-US" dirty="0"/>
              <a:t> and repression of target mRNAs. </a:t>
            </a:r>
          </a:p>
          <a:p>
            <a:pPr eaLnBrk="1" hangingPunct="1">
              <a:lnSpc>
                <a:spcPts val="3900"/>
              </a:lnSpc>
            </a:pPr>
            <a:endParaRPr lang="en-US" altLang="en-US" dirty="0"/>
          </a:p>
          <a:p>
            <a:pPr eaLnBrk="1" hangingPunct="1">
              <a:lnSpc>
                <a:spcPts val="3900"/>
              </a:lnSpc>
            </a:pPr>
            <a:r>
              <a:rPr lang="en-US" altLang="en-US" dirty="0"/>
              <a:t>These interactions are represented in a GRN by adding </a:t>
            </a:r>
            <a:endParaRPr lang="en-US" altLang="en-US" dirty="0" smtClean="0"/>
          </a:p>
          <a:p>
            <a:pPr eaLnBrk="1" hangingPunct="1">
              <a:lnSpc>
                <a:spcPts val="3900"/>
              </a:lnSpc>
            </a:pPr>
            <a:r>
              <a:rPr lang="en-US" altLang="en-US" dirty="0" smtClean="0"/>
              <a:t>edges </a:t>
            </a:r>
            <a:r>
              <a:rPr lang="en-US" altLang="en-US" dirty="0"/>
              <a:t>linking TF or miRNA genes to their target mRNAs. </a:t>
            </a:r>
          </a:p>
        </p:txBody>
      </p:sp>
      <p:sp>
        <p:nvSpPr>
          <p:cNvPr id="14341" name="Textfeld 2"/>
          <p:cNvSpPr txBox="1">
            <a:spLocks noChangeArrowheads="1"/>
          </p:cNvSpPr>
          <p:nvPr/>
        </p:nvSpPr>
        <p:spPr bwMode="auto">
          <a:xfrm>
            <a:off x="6724650" y="8800405"/>
            <a:ext cx="605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/>
              <a:t>Narang et al. (2015). PLoS Comput Biol 11(9): e1004504</a:t>
            </a:r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84778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5238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Can Boolean Networks be predictive?</a:t>
            </a:r>
          </a:p>
        </p:txBody>
      </p:sp>
      <p:sp>
        <p:nvSpPr>
          <p:cNvPr id="38915" name="AutoShape 1"/>
          <p:cNvSpPr>
            <a:spLocks/>
          </p:cNvSpPr>
          <p:nvPr/>
        </p:nvSpPr>
        <p:spPr bwMode="auto">
          <a:xfrm>
            <a:off x="3438525" y="7486650"/>
            <a:ext cx="5245100" cy="927100"/>
          </a:xfrm>
          <a:prstGeom prst="roundRect">
            <a:avLst>
              <a:gd name="adj" fmla="val 20546"/>
            </a:avLst>
          </a:prstGeom>
          <a:solidFill>
            <a:srgbClr val="FFE61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endParaRPr lang="de-DE" altLang="en-US" sz="2800">
              <a:solidFill>
                <a:srgbClr val="000000"/>
              </a:solidFill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3997325" y="7727950"/>
            <a:ext cx="38576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"You get what you pay for"</a:t>
            </a:r>
          </a:p>
        </p:txBody>
      </p:sp>
      <p:sp>
        <p:nvSpPr>
          <p:cNvPr id="38917" name="Rectangle 4"/>
          <p:cNvSpPr>
            <a:spLocks/>
          </p:cNvSpPr>
          <p:nvPr/>
        </p:nvSpPr>
        <p:spPr bwMode="auto">
          <a:xfrm>
            <a:off x="352425" y="1276350"/>
            <a:ext cx="14716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Generally:</a:t>
            </a:r>
          </a:p>
        </p:txBody>
      </p:sp>
      <p:sp>
        <p:nvSpPr>
          <p:cNvPr id="38918" name="Rectangle 5"/>
          <p:cNvSpPr>
            <a:spLocks/>
          </p:cNvSpPr>
          <p:nvPr/>
        </p:nvSpPr>
        <p:spPr bwMode="auto">
          <a:xfrm>
            <a:off x="2028825" y="1276350"/>
            <a:ext cx="96535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quality of the </a:t>
            </a:r>
            <a:r>
              <a:rPr lang="en-US" altLang="en-US" sz="2800" b="1"/>
              <a:t>results</a:t>
            </a:r>
            <a:r>
              <a:rPr lang="en-US" altLang="en-US" sz="2800"/>
              <a:t> depends on the quality of the </a:t>
            </a:r>
            <a:r>
              <a:rPr lang="en-US" altLang="en-US" sz="2800" b="1"/>
              <a:t>model</a:t>
            </a:r>
          </a:p>
        </p:txBody>
      </p:sp>
      <p:sp>
        <p:nvSpPr>
          <p:cNvPr id="38919" name="Rectangle 6"/>
          <p:cNvSpPr>
            <a:spLocks/>
          </p:cNvSpPr>
          <p:nvPr/>
        </p:nvSpPr>
        <p:spPr bwMode="auto">
          <a:xfrm>
            <a:off x="2028825" y="1911350"/>
            <a:ext cx="1061561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quality of the model depends on the quality of the </a:t>
            </a:r>
            <a:r>
              <a:rPr lang="en-US" altLang="en-US" sz="2800" b="1"/>
              <a:t>assumptions</a:t>
            </a:r>
          </a:p>
        </p:txBody>
      </p:sp>
      <p:sp>
        <p:nvSpPr>
          <p:cNvPr id="38920" name="Rectangle 7"/>
          <p:cNvSpPr>
            <a:spLocks/>
          </p:cNvSpPr>
          <p:nvPr/>
        </p:nvSpPr>
        <p:spPr bwMode="auto">
          <a:xfrm>
            <a:off x="352425" y="3130550"/>
            <a:ext cx="78247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 b="1"/>
              <a:t>Assumptions</a:t>
            </a:r>
            <a:r>
              <a:rPr lang="en-US" altLang="en-US" sz="2800"/>
              <a:t> for the Boolean network description:</a:t>
            </a:r>
          </a:p>
        </p:txBody>
      </p:sp>
      <p:sp>
        <p:nvSpPr>
          <p:cNvPr id="38921" name="Rectangle 8"/>
          <p:cNvSpPr>
            <a:spLocks/>
          </p:cNvSpPr>
          <p:nvPr/>
        </p:nvSpPr>
        <p:spPr bwMode="auto">
          <a:xfrm>
            <a:off x="352425" y="4732338"/>
            <a:ext cx="4076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only discrete density levels</a:t>
            </a:r>
          </a:p>
        </p:txBody>
      </p:sp>
      <p:sp>
        <p:nvSpPr>
          <p:cNvPr id="38922" name="Rectangle 9"/>
          <p:cNvSpPr>
            <a:spLocks/>
          </p:cNvSpPr>
          <p:nvPr/>
        </p:nvSpPr>
        <p:spPr bwMode="auto">
          <a:xfrm>
            <a:off x="352425" y="6470650"/>
            <a:ext cx="44354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discretized propagation steps</a:t>
            </a:r>
          </a:p>
        </p:txBody>
      </p:sp>
      <p:sp>
        <p:nvSpPr>
          <p:cNvPr id="38923" name="Rectangle 10"/>
          <p:cNvSpPr>
            <a:spLocks/>
          </p:cNvSpPr>
          <p:nvPr/>
        </p:nvSpPr>
        <p:spPr bwMode="auto">
          <a:xfrm>
            <a:off x="352425" y="5549900"/>
            <a:ext cx="42354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• conditional yes–no causality</a:t>
            </a:r>
          </a:p>
        </p:txBody>
      </p:sp>
      <p:sp>
        <p:nvSpPr>
          <p:cNvPr id="38924" name="Rectangle 11"/>
          <p:cNvSpPr>
            <a:spLocks/>
          </p:cNvSpPr>
          <p:nvPr/>
        </p:nvSpPr>
        <p:spPr bwMode="auto">
          <a:xfrm>
            <a:off x="238125" y="3943350"/>
            <a:ext cx="50244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/>
              <a:t>(• subset of the species considered</a:t>
            </a:r>
          </a:p>
        </p:txBody>
      </p:sp>
      <p:sp>
        <p:nvSpPr>
          <p:cNvPr id="38925" name="Rectangle 12"/>
          <p:cNvSpPr>
            <a:spLocks/>
          </p:cNvSpPr>
          <p:nvPr/>
        </p:nvSpPr>
        <p:spPr bwMode="auto">
          <a:xfrm>
            <a:off x="6740525" y="3943350"/>
            <a:ext cx="50561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reduced system state space)</a:t>
            </a:r>
          </a:p>
        </p:txBody>
      </p:sp>
      <p:sp>
        <p:nvSpPr>
          <p:cNvPr id="38926" name="Rectangle 13"/>
          <p:cNvSpPr>
            <a:spLocks/>
          </p:cNvSpPr>
          <p:nvPr/>
        </p:nvSpPr>
        <p:spPr bwMode="auto">
          <a:xfrm>
            <a:off x="6740525" y="4756150"/>
            <a:ext cx="4156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dynamic balances lost, </a:t>
            </a:r>
          </a:p>
          <a:p>
            <a:pPr algn="l" eaLnBrk="1" hangingPunct="1">
              <a:buFontTx/>
              <a:buNone/>
            </a:pPr>
            <a:r>
              <a:rPr lang="en-US" altLang="en-US" sz="2800"/>
              <a:t>      reduced to oscillations</a:t>
            </a:r>
          </a:p>
        </p:txBody>
      </p:sp>
      <p:sp>
        <p:nvSpPr>
          <p:cNvPr id="38927" name="Rectangle 14"/>
          <p:cNvSpPr>
            <a:spLocks/>
          </p:cNvSpPr>
          <p:nvPr/>
        </p:nvSpPr>
        <p:spPr bwMode="auto">
          <a:xfrm>
            <a:off x="6740525" y="6470650"/>
            <a:ext cx="4797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timing of concurrent paths?</a:t>
            </a:r>
          </a:p>
        </p:txBody>
      </p:sp>
      <p:sp>
        <p:nvSpPr>
          <p:cNvPr id="38928" name="Rectangle 15"/>
          <p:cNvSpPr>
            <a:spLocks/>
          </p:cNvSpPr>
          <p:nvPr/>
        </p:nvSpPr>
        <p:spPr bwMode="auto">
          <a:xfrm>
            <a:off x="6740525" y="5568950"/>
            <a:ext cx="4438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en-US" sz="28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sz="2800"/>
              <a:t> no continuous processes</a:t>
            </a:r>
          </a:p>
        </p:txBody>
      </p:sp>
      <p:sp>
        <p:nvSpPr>
          <p:cNvPr id="38929" name="Foliennummernplatzhalt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>
              <a:buFontTx/>
              <a:buNone/>
            </a:pPr>
            <a:endParaRPr lang="de-DE" altLang="en-US" sz="2000" smtClean="0">
              <a:solidFill>
                <a:srgbClr val="000000"/>
              </a:solidFill>
            </a:endParaRPr>
          </a:p>
          <a:p>
            <a:pPr algn="r">
              <a:buFontTx/>
              <a:buNone/>
            </a:pPr>
            <a:fld id="{E8B9EC5A-94E5-4FBD-8EF6-C150D4D635E3}" type="slidenum">
              <a:rPr lang="de-DE" altLang="en-US" sz="2000" smtClean="0">
                <a:solidFill>
                  <a:srgbClr val="000000"/>
                </a:solidFill>
              </a:rPr>
              <a:pPr algn="r">
                <a:buFontTx/>
                <a:buNone/>
              </a:pPr>
              <a:t>30</a:t>
            </a:fld>
            <a:endParaRPr lang="de-DE" altLang="en-US" sz="20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55625"/>
            <a:ext cx="13004800" cy="936625"/>
          </a:xfrm>
        </p:spPr>
        <p:txBody>
          <a:bodyPr/>
          <a:lstStyle/>
          <a:p>
            <a:pPr eaLnBrk="1" hangingPunct="1"/>
            <a:r>
              <a:rPr lang="en-GB" altLang="en-US" smtClean="0"/>
              <a:t/>
            </a:r>
            <a:br>
              <a:rPr lang="en-GB" altLang="en-US" smtClean="0"/>
            </a:br>
            <a:r>
              <a:rPr lang="en-GB" altLang="en-US" smtClean="0"/>
              <a:t> Understand Blood development (hemato-poeisis) with the help of Boolean Networks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610850" y="7713663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39941" name="Rechteck 11"/>
          <p:cNvSpPr>
            <a:spLocks noChangeArrowheads="1"/>
          </p:cNvSpPr>
          <p:nvPr/>
        </p:nvSpPr>
        <p:spPr bwMode="auto">
          <a:xfrm>
            <a:off x="93663" y="1631950"/>
            <a:ext cx="9553575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Blood development 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represents one of the </a:t>
            </a:r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earliest stages 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of </a:t>
            </a:r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organogenesis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. The production of primitive erythrocytes is required to support the growing embryo.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Blood has long served as a model to study organ development owing to the </a:t>
            </a:r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accessibility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of blood cells and the availability of markers for specific cell populations.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Blood development is initiated at </a:t>
            </a:r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gastrulation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from multipotent Flk1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mesodermal cells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(Flk1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 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is a marker gene for this developmental stage.)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These cells initially have the potential to form either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blood, endothelium and smooth muscle cells. </a:t>
            </a:r>
          </a:p>
        </p:txBody>
      </p:sp>
      <p:pic>
        <p:nvPicPr>
          <p:cNvPr id="3994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1449388"/>
            <a:ext cx="3240087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feld 1"/>
          <p:cNvSpPr txBox="1">
            <a:spLocks noChangeArrowheads="1"/>
          </p:cNvSpPr>
          <p:nvPr/>
        </p:nvSpPr>
        <p:spPr bwMode="auto">
          <a:xfrm>
            <a:off x="9575800" y="5262563"/>
            <a:ext cx="3130550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Flk1 and Runx1 staining in E7.5 mesoderm and blood band, respectively</a:t>
            </a:r>
          </a:p>
        </p:txBody>
      </p:sp>
      <p:sp>
        <p:nvSpPr>
          <p:cNvPr id="39944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CC454501-7FC6-4B10-801D-C7BD067970A2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31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cxnSp>
        <p:nvCxnSpPr>
          <p:cNvPr id="39945" name="Gerade Verbindung mit Pfeil 2"/>
          <p:cNvCxnSpPr>
            <a:cxnSpLocks noChangeShapeType="1"/>
          </p:cNvCxnSpPr>
          <p:nvPr/>
        </p:nvCxnSpPr>
        <p:spPr bwMode="auto">
          <a:xfrm flipV="1">
            <a:off x="8447088" y="2284413"/>
            <a:ext cx="3024187" cy="4392612"/>
          </a:xfrm>
          <a:prstGeom prst="straightConnector1">
            <a:avLst/>
          </a:prstGeom>
          <a:noFill/>
          <a:ln w="41275" algn="ctr">
            <a:solidFill>
              <a:srgbClr val="F7A7E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31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781050"/>
            <a:ext cx="6813550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82600"/>
            <a:ext cx="11053762" cy="433388"/>
          </a:xfrm>
        </p:spPr>
        <p:txBody>
          <a:bodyPr/>
          <a:lstStyle/>
          <a:p>
            <a:pPr eaLnBrk="1" hangingPunct="1"/>
            <a:r>
              <a:rPr lang="en-GB" altLang="en-US" smtClean="0"/>
              <a:t>Early stages of hematopoesis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9677400" y="8477250"/>
            <a:ext cx="30019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 Nature Biotech. 33, 269 (2015)</a:t>
            </a:r>
          </a:p>
        </p:txBody>
      </p:sp>
      <p:sp>
        <p:nvSpPr>
          <p:cNvPr id="40966" name="Rechteck 11"/>
          <p:cNvSpPr>
            <a:spLocks noChangeArrowheads="1"/>
          </p:cNvSpPr>
          <p:nvPr/>
        </p:nvSpPr>
        <p:spPr bwMode="auto">
          <a:xfrm>
            <a:off x="460375" y="3714750"/>
            <a:ext cx="120840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The first wave of primitive hematopoiesis originates from Flk1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mesoderm,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with all hematopoietic potential in the mouse contained within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the Flk1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population from E7.0 onwards. </a:t>
            </a:r>
            <a:b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In this study, cells were flow sorted into single Flk1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cells at E7.0 (primitive streak, PS), E7.5 (neural plate, NP) and E7.75 (head fold, HF) stages.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E8.25 cells were subdivided into putative blood and endothelial populations by isolating GFP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cells (four somite, 4SG) and Flk1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GFP</a:t>
            </a:r>
            <a:r>
              <a:rPr lang="en-US" altLang="en-US" sz="28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−</a:t>
            </a: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cells (4SFG−), respectively </a:t>
            </a:r>
          </a:p>
        </p:txBody>
      </p:sp>
      <p:sp>
        <p:nvSpPr>
          <p:cNvPr id="40967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7A26E302-2076-4861-A739-57D54749EDF8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32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32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85" y="4013200"/>
            <a:ext cx="4484688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123825"/>
            <a:ext cx="11053762" cy="792163"/>
          </a:xfrm>
        </p:spPr>
        <p:txBody>
          <a:bodyPr/>
          <a:lstStyle/>
          <a:p>
            <a:pPr eaLnBrk="1" hangingPunct="1"/>
            <a:r>
              <a:rPr lang="en-GB" altLang="en-US" smtClean="0"/>
              <a:t>Studied cells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598488" y="764698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41990" name="Rechteck 11"/>
          <p:cNvSpPr>
            <a:spLocks noChangeArrowheads="1"/>
          </p:cNvSpPr>
          <p:nvPr/>
        </p:nvSpPr>
        <p:spPr bwMode="auto">
          <a:xfrm>
            <a:off x="381720" y="900162"/>
            <a:ext cx="5735638" cy="563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Cells were sorted from multiple embryos at each time point, with 3,934 cells going on to subsequent analysis.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de-DE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Total cell numbers and numbers of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cells of different stages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present in each embryo were estimated from fluorescence-activated cell sorting (FACS) data.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992188"/>
            <a:ext cx="4983163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80C291B2-9AA2-4BE2-9FA7-9B88E13F0020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33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41993" name="Text Box 4"/>
          <p:cNvSpPr txBox="1">
            <a:spLocks noChangeArrowheads="1"/>
          </p:cNvSpPr>
          <p:nvPr/>
        </p:nvSpPr>
        <p:spPr bwMode="auto">
          <a:xfrm>
            <a:off x="6863581" y="7342188"/>
            <a:ext cx="4751387" cy="86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Number</a:t>
            </a:r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cells</a:t>
            </a:r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grows</a:t>
            </a:r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as</a:t>
            </a:r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embryonic</a:t>
            </a:r>
            <a:r>
              <a:rPr lang="de-DE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development</a:t>
            </a:r>
            <a:r>
              <a:rPr lang="de-DE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0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progresses</a:t>
            </a:r>
            <a:r>
              <a:rPr lang="de-DE" altLang="en-US" sz="20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de-DE" altLang="en-US" sz="20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33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11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Assay gene expression in single cells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2053" name="Rechteck 11"/>
          <p:cNvSpPr>
            <a:spLocks noChangeArrowheads="1"/>
          </p:cNvSpPr>
          <p:nvPr/>
        </p:nvSpPr>
        <p:spPr bwMode="auto">
          <a:xfrm>
            <a:off x="6502400" y="827088"/>
            <a:ext cx="60420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556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u="sng" dirty="0" smtClean="0"/>
              <a:t>Gene </a:t>
            </a:r>
            <a:r>
              <a:rPr lang="de-DE" altLang="en-US" sz="2600" u="sng" dirty="0" err="1" smtClean="0"/>
              <a:t>expression</a:t>
            </a:r>
            <a:r>
              <a:rPr lang="de-DE" altLang="en-US" sz="2600" u="sng" dirty="0" smtClean="0"/>
              <a:t> in </a:t>
            </a:r>
            <a:r>
              <a:rPr lang="de-DE" altLang="en-US" sz="2600" u="sng" dirty="0" err="1" smtClean="0"/>
              <a:t>single</a:t>
            </a:r>
            <a:r>
              <a:rPr lang="de-DE" altLang="en-US" sz="2600" u="sng" dirty="0" smtClean="0"/>
              <a:t> </a:t>
            </a:r>
            <a:r>
              <a:rPr lang="de-DE" altLang="en-US" sz="2600" u="sng" dirty="0" err="1" smtClean="0"/>
              <a:t>cells</a:t>
            </a:r>
            <a:r>
              <a:rPr lang="de-DE" altLang="en-US" sz="2600" u="sng" dirty="0" smtClean="0"/>
              <a:t> </a:t>
            </a:r>
            <a:r>
              <a:rPr lang="de-DE" altLang="en-US" sz="2600" u="sng" dirty="0" err="1" smtClean="0"/>
              <a:t>assayed</a:t>
            </a:r>
            <a:r>
              <a:rPr lang="de-DE" altLang="en-US" sz="2600" u="sng" dirty="0" smtClean="0"/>
              <a:t> </a:t>
            </a:r>
            <a:r>
              <a:rPr lang="de-DE" altLang="en-US" sz="2600" u="sng" dirty="0" err="1" smtClean="0"/>
              <a:t>with</a:t>
            </a:r>
            <a:r>
              <a:rPr lang="de-DE" altLang="en-US" sz="2600" u="sng" dirty="0" smtClean="0"/>
              <a:t> PCR </a:t>
            </a:r>
            <a:r>
              <a:rPr lang="de-DE" altLang="en-US" sz="2600" u="sng" dirty="0" err="1" smtClean="0"/>
              <a:t>for</a:t>
            </a:r>
            <a:r>
              <a:rPr lang="de-DE" altLang="en-US" sz="2600" u="sng" dirty="0" smtClean="0"/>
              <a:t>:</a:t>
            </a:r>
            <a:endParaRPr lang="de-DE" altLang="en-US" sz="2600" u="sng" dirty="0"/>
          </a:p>
          <a:p>
            <a:pPr eaLnBrk="1" hangingPunct="1">
              <a:lnSpc>
                <a:spcPts val="3556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dirty="0"/>
              <a:t>- 33 </a:t>
            </a:r>
            <a:r>
              <a:rPr lang="de-DE" altLang="en-US" sz="2600" b="1" dirty="0" err="1"/>
              <a:t>transcription</a:t>
            </a:r>
            <a:r>
              <a:rPr lang="de-DE" altLang="en-US" sz="2600" b="1" dirty="0"/>
              <a:t> </a:t>
            </a:r>
            <a:r>
              <a:rPr lang="de-DE" altLang="en-US" sz="2600" b="1" dirty="0" err="1"/>
              <a:t>factors</a:t>
            </a:r>
            <a:r>
              <a:rPr lang="de-DE" altLang="en-US" sz="2600" b="1" dirty="0"/>
              <a:t> </a:t>
            </a:r>
            <a:r>
              <a:rPr lang="de-DE" altLang="en-US" sz="2600" dirty="0" err="1"/>
              <a:t>known</a:t>
            </a:r>
            <a:r>
              <a:rPr lang="de-DE" altLang="en-US" sz="2600" dirty="0"/>
              <a:t> </a:t>
            </a:r>
            <a:r>
              <a:rPr lang="de-DE" altLang="en-US" sz="2600" dirty="0" err="1"/>
              <a:t>to</a:t>
            </a:r>
            <a:r>
              <a:rPr lang="de-DE" altLang="en-US" sz="2600" dirty="0"/>
              <a:t> </a:t>
            </a:r>
            <a:r>
              <a:rPr lang="de-DE" altLang="en-US" sz="2600" dirty="0" err="1"/>
              <a:t>be</a:t>
            </a:r>
            <a:r>
              <a:rPr lang="de-DE" altLang="en-US" sz="2600" dirty="0"/>
              <a:t> </a:t>
            </a:r>
            <a:r>
              <a:rPr lang="de-DE" altLang="en-US" sz="2600" dirty="0" err="1"/>
              <a:t>involved</a:t>
            </a:r>
            <a:r>
              <a:rPr lang="de-DE" altLang="en-US" sz="2600" dirty="0"/>
              <a:t> in </a:t>
            </a:r>
            <a:r>
              <a:rPr lang="de-DE" altLang="en-US" sz="2600" dirty="0" err="1"/>
              <a:t>endothelial</a:t>
            </a:r>
            <a:r>
              <a:rPr lang="de-DE" altLang="en-US" sz="2600" dirty="0"/>
              <a:t> </a:t>
            </a:r>
            <a:r>
              <a:rPr lang="de-DE" altLang="en-US" sz="2600" dirty="0" err="1"/>
              <a:t>and</a:t>
            </a:r>
            <a:r>
              <a:rPr lang="de-DE" altLang="en-US" sz="2600" dirty="0"/>
              <a:t> </a:t>
            </a:r>
            <a:r>
              <a:rPr lang="de-DE" altLang="en-US" sz="2600" dirty="0" err="1"/>
              <a:t>hematopoietic</a:t>
            </a:r>
            <a:r>
              <a:rPr lang="de-DE" altLang="en-US" sz="2600" dirty="0"/>
              <a:t> </a:t>
            </a:r>
            <a:r>
              <a:rPr lang="de-DE" altLang="en-US" sz="2600" dirty="0" err="1"/>
              <a:t>development</a:t>
            </a:r>
            <a:r>
              <a:rPr lang="de-DE" altLang="en-US" sz="2600" dirty="0"/>
              <a:t> </a:t>
            </a:r>
          </a:p>
          <a:p>
            <a:pPr marL="406394" indent="-406394" eaLnBrk="1" hangingPunct="1">
              <a:lnSpc>
                <a:spcPts val="3556"/>
              </a:lnSpc>
              <a:spcBef>
                <a:spcPct val="0"/>
              </a:spcBef>
              <a:buFontTx/>
              <a:buChar char="-"/>
              <a:defRPr/>
            </a:pPr>
            <a:r>
              <a:rPr lang="de-DE" altLang="en-US" sz="2600" dirty="0"/>
              <a:t>9 </a:t>
            </a:r>
            <a:r>
              <a:rPr lang="de-DE" altLang="en-US" sz="2600" b="1" dirty="0" err="1"/>
              <a:t>marker</a:t>
            </a:r>
            <a:r>
              <a:rPr lang="de-DE" altLang="en-US" sz="2600" b="1" dirty="0"/>
              <a:t> genes </a:t>
            </a:r>
            <a:r>
              <a:rPr lang="de-DE" altLang="en-US" sz="2600" dirty="0"/>
              <a:t>(</a:t>
            </a:r>
            <a:r>
              <a:rPr lang="de-DE" altLang="en-US" sz="2600" dirty="0" err="1"/>
              <a:t>needed</a:t>
            </a:r>
            <a:r>
              <a:rPr lang="de-DE" altLang="en-US" sz="2600" dirty="0"/>
              <a:t> </a:t>
            </a:r>
            <a:r>
              <a:rPr lang="de-DE" altLang="en-US" sz="2600" dirty="0" err="1"/>
              <a:t>for</a:t>
            </a:r>
            <a:r>
              <a:rPr lang="de-DE" altLang="en-US" sz="2600" dirty="0"/>
              <a:t> FACS-</a:t>
            </a:r>
            <a:r>
              <a:rPr lang="de-DE" altLang="en-US" sz="2600" dirty="0" err="1"/>
              <a:t>sorting</a:t>
            </a:r>
            <a:r>
              <a:rPr lang="de-DE" altLang="en-US" sz="2600" dirty="0"/>
              <a:t>)</a:t>
            </a:r>
          </a:p>
          <a:p>
            <a:pPr marL="406394" indent="-406394" eaLnBrk="1" hangingPunct="1">
              <a:lnSpc>
                <a:spcPts val="3556"/>
              </a:lnSpc>
              <a:spcBef>
                <a:spcPct val="0"/>
              </a:spcBef>
              <a:buFontTx/>
              <a:buChar char="-"/>
              <a:defRPr/>
            </a:pPr>
            <a:r>
              <a:rPr lang="de-DE" altLang="en-US" sz="2600" dirty="0"/>
              <a:t>4 </a:t>
            </a:r>
            <a:r>
              <a:rPr lang="de-DE" altLang="en-US" sz="2600" b="1" dirty="0" err="1"/>
              <a:t>house-keeping</a:t>
            </a:r>
            <a:r>
              <a:rPr lang="de-DE" altLang="en-US" sz="2600" b="1" dirty="0"/>
              <a:t> genes </a:t>
            </a:r>
            <a:r>
              <a:rPr lang="de-DE" altLang="en-US" sz="2600" dirty="0"/>
              <a:t>(</a:t>
            </a:r>
            <a:r>
              <a:rPr lang="de-DE" altLang="en-US" sz="2600" dirty="0" err="1"/>
              <a:t>needed</a:t>
            </a:r>
            <a:r>
              <a:rPr lang="de-DE" altLang="en-US" sz="2600" dirty="0"/>
              <a:t> </a:t>
            </a:r>
            <a:r>
              <a:rPr lang="de-DE" altLang="en-US" sz="2600" dirty="0" err="1"/>
              <a:t>for</a:t>
            </a:r>
            <a:r>
              <a:rPr lang="de-DE" altLang="en-US" sz="2600" dirty="0"/>
              <a:t> </a:t>
            </a:r>
            <a:r>
              <a:rPr lang="de-DE" altLang="en-US" sz="2600" dirty="0" err="1"/>
              <a:t>quality</a:t>
            </a:r>
            <a:r>
              <a:rPr lang="de-DE" altLang="en-US" sz="2600" dirty="0"/>
              <a:t> </a:t>
            </a:r>
            <a:r>
              <a:rPr lang="de-DE" altLang="en-US" sz="2600" dirty="0" err="1"/>
              <a:t>checks</a:t>
            </a:r>
            <a:r>
              <a:rPr lang="de-DE" altLang="en-US" sz="2600" dirty="0"/>
              <a:t> </a:t>
            </a:r>
            <a:r>
              <a:rPr lang="de-DE" altLang="en-US" sz="2600" dirty="0" err="1"/>
              <a:t>and</a:t>
            </a:r>
            <a:r>
              <a:rPr lang="de-DE" altLang="en-US" sz="2600" dirty="0"/>
              <a:t> </a:t>
            </a:r>
            <a:r>
              <a:rPr lang="de-DE" altLang="en-US" sz="2600" dirty="0" err="1"/>
              <a:t>normalization</a:t>
            </a:r>
            <a:r>
              <a:rPr lang="de-DE" altLang="en-US" sz="2600" dirty="0"/>
              <a:t>)</a:t>
            </a:r>
            <a:endParaRPr lang="en-US" altLang="en-US" sz="2600" dirty="0"/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95363"/>
            <a:ext cx="5726112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Rechteck 11"/>
          <p:cNvSpPr>
            <a:spLocks noChangeArrowheads="1"/>
          </p:cNvSpPr>
          <p:nvPr/>
        </p:nvSpPr>
        <p:spPr bwMode="auto">
          <a:xfrm>
            <a:off x="458788" y="4672013"/>
            <a:ext cx="6042025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Discard cells that did not express all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4 house-keeping genes, or for which their expression was more than 3 standard deviations from the mean.</a:t>
            </a:r>
            <a:endParaRPr lang="en-US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3016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56989DF8-83A6-42F9-BCBD-A1375BC8F5C1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34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pic>
        <p:nvPicPr>
          <p:cNvPr id="43017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5360988"/>
            <a:ext cx="3070225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5238750"/>
            <a:ext cx="1914525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9" name="Text Box 4"/>
          <p:cNvSpPr txBox="1">
            <a:spLocks noChangeArrowheads="1"/>
          </p:cNvSpPr>
          <p:nvPr/>
        </p:nvSpPr>
        <p:spPr bwMode="auto">
          <a:xfrm>
            <a:off x="7178675" y="7407275"/>
            <a:ext cx="24987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www.fluidigm.com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34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3113"/>
            <a:ext cx="8778875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8288"/>
            <a:ext cx="13004800" cy="614362"/>
          </a:xfrm>
        </p:spPr>
        <p:txBody>
          <a:bodyPr/>
          <a:lstStyle/>
          <a:p>
            <a:pPr eaLnBrk="1" hangingPunct="1"/>
            <a:r>
              <a:rPr lang="en-GB" altLang="en-US" smtClean="0"/>
              <a:t>Hierarchical clustering of gene expression data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36525" y="7826375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7173" name="Rechteck 11"/>
          <p:cNvSpPr>
            <a:spLocks noChangeArrowheads="1"/>
          </p:cNvSpPr>
          <p:nvPr/>
        </p:nvSpPr>
        <p:spPr bwMode="auto">
          <a:xfrm>
            <a:off x="8778875" y="984250"/>
            <a:ext cx="4192588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dirty="0"/>
              <a:t>3 </a:t>
            </a:r>
            <a:r>
              <a:rPr lang="de-DE" altLang="en-US" sz="2600" dirty="0" err="1"/>
              <a:t>main</a:t>
            </a:r>
            <a:r>
              <a:rPr lang="de-DE" altLang="en-US" sz="2600" dirty="0"/>
              <a:t> </a:t>
            </a:r>
            <a:r>
              <a:rPr lang="de-DE" altLang="en-US" sz="2600" dirty="0" err="1"/>
              <a:t>clusters</a:t>
            </a:r>
            <a:r>
              <a:rPr lang="de-DE" altLang="en-US" sz="2600" dirty="0"/>
              <a:t>:</a:t>
            </a:r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endParaRPr lang="de-DE" altLang="en-US" sz="2600" dirty="0"/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dirty="0"/>
              <a:t>Cluster I (</a:t>
            </a:r>
            <a:r>
              <a:rPr lang="de-DE" altLang="en-US" sz="2600" dirty="0" err="1"/>
              <a:t>right</a:t>
            </a:r>
            <a:r>
              <a:rPr lang="de-DE" altLang="en-US" sz="2600" dirty="0"/>
              <a:t> </a:t>
            </a:r>
            <a:r>
              <a:rPr lang="de-DE" altLang="en-US" sz="2600" dirty="0" err="1"/>
              <a:t>side</a:t>
            </a:r>
            <a:r>
              <a:rPr lang="de-DE" altLang="en-US" sz="2600" dirty="0"/>
              <a:t>) </a:t>
            </a:r>
            <a:r>
              <a:rPr lang="de-DE" altLang="en-US" sz="2600" dirty="0" err="1"/>
              <a:t>contains</a:t>
            </a:r>
            <a:r>
              <a:rPr lang="de-DE" altLang="en-US" sz="2600" dirty="0"/>
              <a:t> </a:t>
            </a:r>
            <a:r>
              <a:rPr lang="de-DE" altLang="en-US" sz="2600" dirty="0" err="1"/>
              <a:t>mostly</a:t>
            </a:r>
            <a:r>
              <a:rPr lang="de-DE" altLang="en-US" sz="2600" dirty="0"/>
              <a:t> PS </a:t>
            </a:r>
            <a:r>
              <a:rPr lang="de-DE" altLang="en-US" sz="2600" dirty="0" err="1"/>
              <a:t>and</a:t>
            </a:r>
            <a:r>
              <a:rPr lang="de-DE" altLang="en-US" sz="2600" dirty="0"/>
              <a:t> NP </a:t>
            </a:r>
            <a:r>
              <a:rPr lang="de-DE" altLang="en-US" sz="2600" dirty="0" err="1" smtClean="0"/>
              <a:t>cells</a:t>
            </a:r>
            <a:r>
              <a:rPr lang="de-DE" altLang="en-US" sz="2600" dirty="0" smtClean="0"/>
              <a:t> (</a:t>
            </a:r>
            <a:r>
              <a:rPr lang="de-DE" altLang="en-US" sz="2600" b="1" dirty="0" err="1" smtClean="0">
                <a:solidFill>
                  <a:srgbClr val="00B050"/>
                </a:solidFill>
              </a:rPr>
              <a:t>green</a:t>
            </a:r>
            <a:r>
              <a:rPr lang="de-DE" altLang="en-US" sz="2600" dirty="0" smtClean="0"/>
              <a:t>/</a:t>
            </a:r>
            <a:r>
              <a:rPr lang="de-DE" altLang="en-US" sz="2600" b="1" dirty="0" err="1" smtClean="0">
                <a:solidFill>
                  <a:srgbClr val="00B0F0"/>
                </a:solidFill>
              </a:rPr>
              <a:t>blue</a:t>
            </a:r>
            <a:r>
              <a:rPr lang="de-DE" altLang="en-US" sz="2600" dirty="0" smtClean="0"/>
              <a:t>)</a:t>
            </a:r>
            <a:endParaRPr lang="de-DE" altLang="en-US" sz="2600" dirty="0"/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endParaRPr lang="de-DE" altLang="en-US" sz="2600" dirty="0"/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dirty="0"/>
              <a:t>Cluster III </a:t>
            </a:r>
            <a:r>
              <a:rPr lang="de-DE" altLang="en-US" sz="2600" dirty="0" err="1"/>
              <a:t>contains</a:t>
            </a:r>
            <a:r>
              <a:rPr lang="de-DE" altLang="en-US" sz="2600" dirty="0"/>
              <a:t> </a:t>
            </a:r>
            <a:r>
              <a:rPr lang="de-DE" altLang="en-US" sz="2600" dirty="0" err="1"/>
              <a:t>exclusively</a:t>
            </a:r>
            <a:r>
              <a:rPr lang="de-DE" altLang="en-US" sz="2600" dirty="0"/>
              <a:t> 4SG </a:t>
            </a:r>
            <a:r>
              <a:rPr lang="de-DE" altLang="en-US" sz="2600" dirty="0" err="1" smtClean="0"/>
              <a:t>cells</a:t>
            </a:r>
            <a:r>
              <a:rPr lang="de-DE" altLang="en-US" sz="2600" dirty="0" smtClean="0"/>
              <a:t> (</a:t>
            </a:r>
            <a:r>
              <a:rPr lang="de-DE" altLang="en-US" sz="2600" b="1" dirty="0" err="1" smtClean="0">
                <a:solidFill>
                  <a:srgbClr val="FF0000"/>
                </a:solidFill>
              </a:rPr>
              <a:t>red</a:t>
            </a:r>
            <a:r>
              <a:rPr lang="de-DE" altLang="en-US" sz="2600" dirty="0" smtClean="0"/>
              <a:t>)</a:t>
            </a:r>
            <a:endParaRPr lang="de-DE" altLang="en-US" sz="2600" dirty="0"/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endParaRPr lang="de-DE" altLang="en-US" sz="2600" dirty="0"/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dirty="0"/>
              <a:t>Cluster II </a:t>
            </a:r>
            <a:r>
              <a:rPr lang="de-DE" altLang="en-US" sz="2600" dirty="0" smtClean="0"/>
              <a:t>(</a:t>
            </a:r>
            <a:r>
              <a:rPr lang="de-DE" altLang="en-US" sz="2600" dirty="0" err="1" smtClean="0"/>
              <a:t>left</a:t>
            </a:r>
            <a:r>
              <a:rPr lang="de-DE" altLang="en-US" sz="2600" dirty="0" smtClean="0"/>
              <a:t> </a:t>
            </a:r>
            <a:r>
              <a:rPr lang="de-DE" altLang="en-US" sz="2600" dirty="0" err="1" smtClean="0"/>
              <a:t>side</a:t>
            </a:r>
            <a:r>
              <a:rPr lang="de-DE" altLang="en-US" sz="2600" dirty="0" smtClean="0"/>
              <a:t>) </a:t>
            </a:r>
            <a:r>
              <a:rPr lang="de-DE" altLang="en-US" sz="2600" dirty="0" err="1" smtClean="0"/>
              <a:t>is</a:t>
            </a:r>
            <a:r>
              <a:rPr lang="de-DE" altLang="en-US" sz="2600" dirty="0" smtClean="0"/>
              <a:t> </a:t>
            </a:r>
            <a:r>
              <a:rPr lang="de-DE" altLang="en-US" sz="2600" dirty="0" err="1"/>
              <a:t>mixed</a:t>
            </a:r>
            <a:r>
              <a:rPr lang="de-DE" altLang="en-US" sz="2600" dirty="0"/>
              <a:t> (NF, 4SFG</a:t>
            </a:r>
            <a:r>
              <a:rPr lang="de-DE" altLang="en-US" sz="2600" baseline="30000" dirty="0"/>
              <a:t>-</a:t>
            </a:r>
            <a:r>
              <a:rPr lang="de-DE" altLang="en-US" sz="2600" dirty="0"/>
              <a:t> , …)</a:t>
            </a:r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endParaRPr lang="de-DE" altLang="en-US" sz="2600" dirty="0"/>
          </a:p>
          <a:p>
            <a:pPr marL="406394" indent="-406394" eaLnBrk="1" hangingPunct="1">
              <a:lnSpc>
                <a:spcPts val="3271"/>
              </a:lnSpc>
              <a:spcBef>
                <a:spcPct val="0"/>
              </a:spcBef>
              <a:buFont typeface="Symbol" charset="2"/>
              <a:buChar char="®"/>
              <a:defRPr/>
            </a:pPr>
            <a:r>
              <a:rPr lang="de-DE" altLang="en-US" sz="2600" b="1" dirty="0" err="1">
                <a:solidFill>
                  <a:srgbClr val="FF0000"/>
                </a:solidFill>
                <a:sym typeface="Symbol"/>
              </a:rPr>
              <a:t>Cell</a:t>
            </a:r>
            <a:r>
              <a:rPr lang="de-DE" altLang="en-US" sz="2600" b="1" dirty="0">
                <a:solidFill>
                  <a:srgbClr val="FF0000"/>
                </a:solidFill>
                <a:sym typeface="Symbol"/>
              </a:rPr>
              <a:t> </a:t>
            </a:r>
            <a:r>
              <a:rPr lang="de-DE" altLang="en-US" sz="2600" b="1" dirty="0" err="1">
                <a:solidFill>
                  <a:srgbClr val="FF0000"/>
                </a:solidFill>
                <a:sym typeface="Symbol"/>
              </a:rPr>
              <a:t>differentiation</a:t>
            </a:r>
            <a:endParaRPr lang="de-DE" altLang="en-US" sz="2600" b="1" dirty="0">
              <a:solidFill>
                <a:srgbClr val="FF0000"/>
              </a:solidFill>
              <a:sym typeface="Symbol"/>
            </a:endParaRPr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b="1" dirty="0" err="1">
                <a:solidFill>
                  <a:srgbClr val="FF0000"/>
                </a:solidFill>
                <a:sym typeface="Symbol"/>
              </a:rPr>
              <a:t>progresses</a:t>
            </a:r>
            <a:r>
              <a:rPr lang="de-DE" altLang="en-US" sz="2600" b="1" dirty="0">
                <a:solidFill>
                  <a:srgbClr val="FF0000"/>
                </a:solidFill>
                <a:sym typeface="Symbol"/>
              </a:rPr>
              <a:t> </a:t>
            </a:r>
          </a:p>
          <a:p>
            <a:pPr eaLnBrk="1" hangingPunct="1">
              <a:lnSpc>
                <a:spcPts val="3271"/>
              </a:lnSpc>
              <a:spcBef>
                <a:spcPct val="0"/>
              </a:spcBef>
              <a:buFontTx/>
              <a:buNone/>
              <a:defRPr/>
            </a:pPr>
            <a:r>
              <a:rPr lang="de-DE" altLang="en-US" sz="2600" b="1" dirty="0" err="1">
                <a:solidFill>
                  <a:srgbClr val="FF0000"/>
                </a:solidFill>
                <a:sym typeface="Symbol"/>
              </a:rPr>
              <a:t>asynchronously</a:t>
            </a:r>
            <a:endParaRPr lang="en-US" altLang="en-US" sz="2600" b="1" dirty="0">
              <a:solidFill>
                <a:srgbClr val="FF0000"/>
              </a:solidFill>
            </a:endParaRPr>
          </a:p>
        </p:txBody>
      </p:sp>
      <p:sp>
        <p:nvSpPr>
          <p:cNvPr id="44039" name="Foliennummernplatzhalter 11"/>
          <p:cNvSpPr>
            <a:spLocks noGrp="1"/>
          </p:cNvSpPr>
          <p:nvPr>
            <p:ph type="sldNum" sz="quarter" idx="10"/>
          </p:nvPr>
        </p:nvSpPr>
        <p:spPr bwMode="auto">
          <a:xfrm>
            <a:off x="9320213" y="8886825"/>
            <a:ext cx="2709862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1055688" indent="-404813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624013" indent="-32385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2274888" indent="-3238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925763" indent="-32385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3382963" indent="-32385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3840163" indent="-32385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4297363" indent="-32385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4754563" indent="-32385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>
              <a:buFontTx/>
              <a:buNone/>
            </a:pPr>
            <a:endParaRPr lang="de-DE" altLang="en-US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>
              <a:buFontTx/>
              <a:buNone/>
            </a:pPr>
            <a:fld id="{0BA26C32-E94D-4E12-9EF3-EC7797338F93}" type="slidenum">
              <a:rPr lang="de-DE" altLang="en-US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 algn="l">
                <a:buFontTx/>
                <a:buNone/>
              </a:pPr>
              <a:t>35</a:t>
            </a:fld>
            <a:endParaRPr lang="de-DE" altLang="en-US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3" y="7716838"/>
            <a:ext cx="4635500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1" name="Rechteck 1"/>
          <p:cNvSpPr>
            <a:spLocks noChangeArrowheads="1"/>
          </p:cNvSpPr>
          <p:nvPr/>
        </p:nvSpPr>
        <p:spPr bwMode="auto">
          <a:xfrm>
            <a:off x="0" y="6003925"/>
            <a:ext cx="261938" cy="604838"/>
          </a:xfrm>
          <a:prstGeom prst="rect">
            <a:avLst/>
          </a:prstGeom>
          <a:noFill/>
          <a:ln w="19050" algn="ctr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42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CA7975CA-120E-4DEF-9AEF-4F2D52A6877A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35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44043" name="Textfeld 1"/>
          <p:cNvSpPr txBox="1">
            <a:spLocks noChangeArrowheads="1"/>
          </p:cNvSpPr>
          <p:nvPr/>
        </p:nvSpPr>
        <p:spPr bwMode="auto">
          <a:xfrm>
            <a:off x="3725863" y="7800975"/>
            <a:ext cx="29210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de-DE" altLang="en-US" sz="2800">
                <a:solidFill>
                  <a:srgbClr val="000000"/>
                </a:solidFill>
              </a:rPr>
              <a:t> Single cells </a:t>
            </a:r>
            <a:r>
              <a:rPr lang="de-DE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44044" name="Textfeld 11"/>
          <p:cNvSpPr txBox="1">
            <a:spLocks noChangeArrowheads="1"/>
          </p:cNvSpPr>
          <p:nvPr/>
        </p:nvSpPr>
        <p:spPr bwMode="auto">
          <a:xfrm>
            <a:off x="0" y="2644775"/>
            <a:ext cx="142557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10000"/>
              </a:lnSpc>
              <a:buFontTx/>
              <a:buNone/>
            </a:pPr>
            <a:r>
              <a:rPr lang="de-DE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code</a:t>
            </a:r>
            <a:endParaRPr lang="en-US" alt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045" name="Gerade Verbindung mit Pfeil 12"/>
          <p:cNvCxnSpPr>
            <a:cxnSpLocks noChangeShapeType="1"/>
          </p:cNvCxnSpPr>
          <p:nvPr/>
        </p:nvCxnSpPr>
        <p:spPr bwMode="auto">
          <a:xfrm>
            <a:off x="1717675" y="3011488"/>
            <a:ext cx="6369050" cy="5356225"/>
          </a:xfrm>
          <a:prstGeom prst="straightConnector1">
            <a:avLst/>
          </a:prstGeom>
          <a:noFill/>
          <a:ln w="41275" algn="ctr">
            <a:solidFill>
              <a:srgbClr val="F7A7E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038" y="2500313"/>
            <a:ext cx="19494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1089025"/>
            <a:ext cx="437515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68288"/>
            <a:ext cx="12766675" cy="506412"/>
          </a:xfrm>
        </p:spPr>
        <p:txBody>
          <a:bodyPr/>
          <a:lstStyle/>
          <a:p>
            <a:pPr eaLnBrk="1" hangingPunct="1"/>
            <a:r>
              <a:rPr lang="en-GB" altLang="en-US" smtClean="0"/>
              <a:t>Dimensionality reduction: diffusion maps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5062" name="Text Box 4"/>
          <p:cNvSpPr txBox="1">
            <a:spLocks noChangeArrowheads="1"/>
          </p:cNvSpPr>
          <p:nvPr/>
        </p:nvSpPr>
        <p:spPr bwMode="auto">
          <a:xfrm>
            <a:off x="8332788" y="8505825"/>
            <a:ext cx="250031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45063" name="Rechteck 11"/>
          <p:cNvSpPr>
            <a:spLocks noChangeArrowheads="1"/>
          </p:cNvSpPr>
          <p:nvPr/>
        </p:nvSpPr>
        <p:spPr bwMode="auto">
          <a:xfrm>
            <a:off x="5888038" y="827088"/>
            <a:ext cx="665638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Similarity of expression in cells </a:t>
            </a:r>
            <a:r>
              <a:rPr lang="de-DE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de-DE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 : </a:t>
            </a:r>
          </a:p>
        </p:txBody>
      </p:sp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74700"/>
            <a:ext cx="5326062" cy="813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Rechteck 11"/>
          <p:cNvSpPr>
            <a:spLocks noChangeArrowheads="1"/>
          </p:cNvSpPr>
          <p:nvPr/>
        </p:nvSpPr>
        <p:spPr bwMode="auto">
          <a:xfrm>
            <a:off x="5888038" y="2828925"/>
            <a:ext cx="6861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P(i,j) </a:t>
            </a: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is normalized so that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The cells are organized in 2D or 3D such that the Euclidean distance between the cells corresponds to the diffusion metric 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) 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The quantity 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P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) can then be interpreted as the </a:t>
            </a:r>
            <a:r>
              <a:rPr lang="en-US" altLang="en-US" sz="2600" b="1">
                <a:latin typeface="Arial" panose="020B0604020202020204" pitchFamily="34" charset="0"/>
                <a:ea typeface="ＭＳ Ｐゴシック" panose="020B0600070205080204" pitchFamily="34" charset="-128"/>
              </a:rPr>
              <a:t>transition probability 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of a diffusion process between cells.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Axes: eigenvectors of matrix P with largest eigenvalues.</a:t>
            </a:r>
            <a:endParaRPr lang="en-US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6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E2FDBE16-9C9A-4CDD-A696-D74FEC84E349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36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36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1613" y="788988"/>
            <a:ext cx="12493625" cy="558800"/>
          </a:xfrm>
        </p:spPr>
        <p:txBody>
          <a:bodyPr/>
          <a:lstStyle/>
          <a:p>
            <a:pPr eaLnBrk="1" hangingPunct="1"/>
            <a:r>
              <a:rPr lang="en-GB" altLang="en-US" smtClean="0"/>
              <a:t>Who regulates hematopoiesis? </a:t>
            </a:r>
            <a:br>
              <a:rPr lang="en-GB" altLang="en-US" smtClean="0"/>
            </a:br>
            <a:r>
              <a:rPr lang="en-GB" altLang="en-US" smtClean="0"/>
              <a:t>Design Boolean Network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46085" name="Rechteck 11"/>
          <p:cNvSpPr>
            <a:spLocks noChangeArrowheads="1"/>
          </p:cNvSpPr>
          <p:nvPr/>
        </p:nvSpPr>
        <p:spPr bwMode="auto">
          <a:xfrm>
            <a:off x="447675" y="4876800"/>
            <a:ext cx="1208246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Determine suitable 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expression thresholds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for each gene to categorize its expression levels into 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binary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on / off states.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de-DE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Note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that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less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than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0.1%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of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possible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states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have</a:t>
            </a:r>
            <a:r>
              <a:rPr lang="de-DE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been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observed</a:t>
            </a:r>
            <a:r>
              <a:rPr lang="de-DE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636713"/>
            <a:ext cx="12749212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4EFB4C8F-1620-43D9-84CD-D166ACCF8A19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37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cxnSp>
        <p:nvCxnSpPr>
          <p:cNvPr id="46088" name="Gerade Verbindung mit Pfeil 2"/>
          <p:cNvCxnSpPr>
            <a:cxnSpLocks noChangeShapeType="1"/>
          </p:cNvCxnSpPr>
          <p:nvPr/>
        </p:nvCxnSpPr>
        <p:spPr bwMode="auto">
          <a:xfrm flipH="1" flipV="1">
            <a:off x="10607675" y="2060575"/>
            <a:ext cx="574675" cy="4537075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Gerade Verbindung mit Pfeil 9"/>
          <p:cNvCxnSpPr>
            <a:cxnSpLocks noChangeShapeType="1"/>
          </p:cNvCxnSpPr>
          <p:nvPr/>
        </p:nvCxnSpPr>
        <p:spPr bwMode="auto">
          <a:xfrm flipH="1" flipV="1">
            <a:off x="11110913" y="2573338"/>
            <a:ext cx="71437" cy="4024312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37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11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State graph of largest connected comp.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479425" y="2474913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47109" name="Rechteck 11"/>
          <p:cNvSpPr>
            <a:spLocks noChangeArrowheads="1"/>
          </p:cNvSpPr>
          <p:nvPr/>
        </p:nvSpPr>
        <p:spPr bwMode="auto">
          <a:xfrm>
            <a:off x="479425" y="6427788"/>
            <a:ext cx="1208246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State graph (largest connected component) of 1448 states reaching all 5 stages.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Add </a:t>
            </a:r>
            <a:r>
              <a:rPr lang="de-DE" altLang="en-US" sz="2600" b="1">
                <a:latin typeface="Arial" panose="020B0604020202020204" pitchFamily="34" charset="0"/>
                <a:ea typeface="ＭＳ Ｐゴシック" panose="020B0600070205080204" pitchFamily="34" charset="-128"/>
              </a:rPr>
              <a:t>edges</a:t>
            </a: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 to connect all those pairs of states that differ in the on/off levels of a single gene (and are identical otherwise), see right side with labeled edges.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Idea behind this: these transitions can be best interpreted.</a:t>
            </a:r>
            <a:endParaRPr lang="en-US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827088"/>
            <a:ext cx="10417175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CA4E7905-F038-43CA-A663-EDE6017E5A39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38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38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10588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Automatic derivation of rules for Boolean Network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2053" name="Rechteck 11"/>
          <p:cNvSpPr>
            <a:spLocks noChangeArrowheads="1"/>
          </p:cNvSpPr>
          <p:nvPr/>
        </p:nvSpPr>
        <p:spPr bwMode="auto">
          <a:xfrm>
            <a:off x="460375" y="1420813"/>
            <a:ext cx="1208405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We are given: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endParaRPr lang="en-US" sz="2800" dirty="0"/>
          </a:p>
          <a:p>
            <a:pPr marL="406394" indent="-406394" eaLnBrk="1" hangingPunct="1">
              <a:lnSpc>
                <a:spcPts val="3900"/>
              </a:lnSpc>
              <a:spcBef>
                <a:spcPct val="0"/>
              </a:spcBef>
              <a:buFontTx/>
              <a:buChar char="-"/>
              <a:defRPr/>
            </a:pPr>
            <a:r>
              <a:rPr lang="en-US" sz="2800" dirty="0"/>
              <a:t>a set of variables </a:t>
            </a:r>
            <a:r>
              <a:rPr lang="en-US" sz="2800" i="1" dirty="0"/>
              <a:t>V</a:t>
            </a:r>
            <a:r>
              <a:rPr lang="en-US" sz="2800" dirty="0"/>
              <a:t>, corresponding to </a:t>
            </a:r>
            <a:r>
              <a:rPr lang="en-US" sz="2800" b="1" dirty="0"/>
              <a:t>genes</a:t>
            </a:r>
            <a:r>
              <a:rPr lang="en-US" sz="2800" dirty="0"/>
              <a:t>, </a:t>
            </a:r>
          </a:p>
          <a:p>
            <a:pPr marL="406394" indent="-406394" eaLnBrk="1" hangingPunct="1">
              <a:lnSpc>
                <a:spcPts val="3900"/>
              </a:lnSpc>
              <a:spcBef>
                <a:spcPct val="0"/>
              </a:spcBef>
              <a:buFontTx/>
              <a:buChar char="-"/>
              <a:defRPr/>
            </a:pPr>
            <a:endParaRPr lang="en-US" sz="2800" dirty="0"/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-    an undirected graph </a:t>
            </a:r>
            <a:r>
              <a:rPr lang="en-US" sz="2800" i="1" dirty="0"/>
              <a:t>G </a:t>
            </a:r>
            <a:r>
              <a:rPr lang="en-US" sz="2800" dirty="0"/>
              <a:t>= (</a:t>
            </a:r>
            <a:r>
              <a:rPr lang="en-US" sz="2800" i="1" dirty="0"/>
              <a:t>N</a:t>
            </a:r>
            <a:r>
              <a:rPr lang="en-US" sz="2800" dirty="0"/>
              <a:t>,</a:t>
            </a:r>
            <a:r>
              <a:rPr lang="en-US" sz="2800" i="1" dirty="0"/>
              <a:t>E</a:t>
            </a:r>
            <a:r>
              <a:rPr lang="en-US" sz="2800" dirty="0"/>
              <a:t>) 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	where each node </a:t>
            </a:r>
            <a:r>
              <a:rPr lang="en-US" sz="2800" i="1" dirty="0"/>
              <a:t>n </a:t>
            </a:r>
            <a:r>
              <a:rPr lang="en-US" sz="2800" dirty="0"/>
              <a:t>∈ </a:t>
            </a:r>
            <a:r>
              <a:rPr lang="en-US" sz="2800" i="1" dirty="0"/>
              <a:t>N </a:t>
            </a:r>
            <a:r>
              <a:rPr lang="en-US" sz="2800" dirty="0"/>
              <a:t>is labeled with a </a:t>
            </a:r>
            <a:r>
              <a:rPr lang="en-US" sz="2800" b="1" dirty="0"/>
              <a:t>state</a:t>
            </a:r>
            <a:r>
              <a:rPr lang="en-US" sz="2800" dirty="0"/>
              <a:t> </a:t>
            </a:r>
            <a:r>
              <a:rPr lang="en-US" sz="2800" i="1" dirty="0"/>
              <a:t>s</a:t>
            </a:r>
            <a:r>
              <a:rPr lang="en-US" sz="2800" dirty="0"/>
              <a:t>:</a:t>
            </a:r>
            <a:r>
              <a:rPr lang="en-US" sz="2800" i="1" dirty="0"/>
              <a:t>V</a:t>
            </a:r>
            <a:r>
              <a:rPr lang="en-US" sz="2800" dirty="0"/>
              <a:t>→{0,1}, and 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	each edge {</a:t>
            </a:r>
            <a:r>
              <a:rPr lang="en-US" sz="2800" i="1" dirty="0"/>
              <a:t>s</a:t>
            </a:r>
            <a:r>
              <a:rPr lang="en-US" sz="2800" baseline="-25000" dirty="0"/>
              <a:t>1</a:t>
            </a:r>
            <a:r>
              <a:rPr lang="en-US" sz="2800" dirty="0"/>
              <a:t>,</a:t>
            </a:r>
            <a:r>
              <a:rPr lang="en-US" sz="2800" i="1" dirty="0"/>
              <a:t>s</a:t>
            </a:r>
            <a:r>
              <a:rPr lang="en-US" sz="2800" baseline="-25000" dirty="0"/>
              <a:t>2</a:t>
            </a:r>
            <a:r>
              <a:rPr lang="en-US" sz="2800" dirty="0"/>
              <a:t>} ∈ </a:t>
            </a:r>
            <a:r>
              <a:rPr lang="en-US" sz="2800" i="1" dirty="0"/>
              <a:t>E </a:t>
            </a:r>
            <a:r>
              <a:rPr lang="en-US" sz="2800" dirty="0"/>
              <a:t>is labeled with the </a:t>
            </a:r>
            <a:r>
              <a:rPr lang="en-US" sz="2800" b="1" dirty="0"/>
              <a:t>single variable 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	that </a:t>
            </a:r>
            <a:r>
              <a:rPr lang="en-US" sz="2800" b="1" dirty="0"/>
              <a:t>changes</a:t>
            </a:r>
            <a:r>
              <a:rPr lang="en-US" sz="2800" dirty="0"/>
              <a:t> between state </a:t>
            </a:r>
            <a:r>
              <a:rPr lang="en-US" sz="2800" i="1" dirty="0"/>
              <a:t>s</a:t>
            </a:r>
            <a:r>
              <a:rPr lang="en-US" sz="2800" baseline="-25000" dirty="0"/>
              <a:t>1</a:t>
            </a:r>
            <a:r>
              <a:rPr lang="en-US" sz="2800" dirty="0"/>
              <a:t> and </a:t>
            </a:r>
            <a:r>
              <a:rPr lang="en-US" sz="2800" i="1" dirty="0"/>
              <a:t>s</a:t>
            </a:r>
            <a:r>
              <a:rPr lang="en-US" sz="2800" baseline="-25000" dirty="0"/>
              <a:t>2</a:t>
            </a:r>
            <a:r>
              <a:rPr lang="en-US" sz="2800" dirty="0"/>
              <a:t>. 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endParaRPr lang="en-US" sz="2800" dirty="0"/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We are also given a designated set </a:t>
            </a:r>
            <a:r>
              <a:rPr lang="en-US" sz="2800" i="1" dirty="0"/>
              <a:t>I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 </a:t>
            </a:r>
            <a:r>
              <a:rPr lang="en-US" sz="2800" i="1" dirty="0"/>
              <a:t>N </a:t>
            </a:r>
            <a:r>
              <a:rPr lang="en-US" sz="2800" dirty="0"/>
              <a:t>of </a:t>
            </a:r>
            <a:r>
              <a:rPr lang="en-US" sz="2800" b="1" dirty="0"/>
              <a:t>initial vertices 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and a designated set </a:t>
            </a:r>
            <a:r>
              <a:rPr lang="en-US" sz="2800" i="1" dirty="0"/>
              <a:t>F</a:t>
            </a:r>
            <a:r>
              <a:rPr lang="en-US" sz="2800" dirty="0"/>
              <a:t> </a:t>
            </a:r>
            <a:r>
              <a:rPr lang="en-US" sz="2800" dirty="0">
                <a:sym typeface="Symbol"/>
              </a:rPr>
              <a:t>  </a:t>
            </a:r>
            <a:r>
              <a:rPr lang="en-US" sz="2800" i="1" dirty="0"/>
              <a:t>N </a:t>
            </a:r>
            <a:r>
              <a:rPr lang="en-US" sz="2800" dirty="0"/>
              <a:t>of </a:t>
            </a:r>
            <a:r>
              <a:rPr lang="en-US" sz="2800" b="1" dirty="0"/>
              <a:t>final vertices</a:t>
            </a:r>
            <a:r>
              <a:rPr lang="en-US" sz="2800" dirty="0"/>
              <a:t>, </a:t>
            </a:r>
          </a:p>
          <a:p>
            <a:pPr eaLnBrk="1" hangingPunct="1">
              <a:lnSpc>
                <a:spcPts val="39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dirty="0"/>
              <a:t>along with a </a:t>
            </a:r>
            <a:r>
              <a:rPr lang="en-US" sz="2800" b="1" dirty="0"/>
              <a:t>threshold</a:t>
            </a:r>
            <a:r>
              <a:rPr lang="en-US" sz="2800" dirty="0"/>
              <a:t> </a:t>
            </a:r>
            <a:r>
              <a:rPr lang="en-US" sz="2800" i="1" dirty="0" err="1"/>
              <a:t>t</a:t>
            </a:r>
            <a:r>
              <a:rPr lang="en-US" sz="2800" i="1" baseline="-25000" dirty="0" err="1"/>
              <a:t>i</a:t>
            </a:r>
            <a:r>
              <a:rPr lang="en-US" sz="2800" i="1" dirty="0"/>
              <a:t> </a:t>
            </a:r>
            <a:r>
              <a:rPr lang="en-US" sz="2800" dirty="0"/>
              <a:t>for each variable </a:t>
            </a:r>
            <a:r>
              <a:rPr lang="en-US" sz="2800" i="1" dirty="0"/>
              <a:t>v</a:t>
            </a:r>
            <a:r>
              <a:rPr lang="en-US" sz="2800" i="1" baseline="-25000" dirty="0"/>
              <a:t>i</a:t>
            </a:r>
            <a:r>
              <a:rPr lang="en-US" sz="2800" i="1" dirty="0"/>
              <a:t> </a:t>
            </a:r>
            <a:r>
              <a:rPr lang="en-US" sz="2800" dirty="0"/>
              <a:t>∈ </a:t>
            </a:r>
            <a:r>
              <a:rPr lang="en-US" sz="2800" i="1" dirty="0"/>
              <a:t>V</a:t>
            </a:r>
            <a:r>
              <a:rPr lang="en-US" sz="2800" dirty="0"/>
              <a:t>.</a:t>
            </a:r>
            <a:endParaRPr lang="en-US" altLang="en-US" sz="2800" dirty="0"/>
          </a:p>
        </p:txBody>
      </p:sp>
      <p:sp>
        <p:nvSpPr>
          <p:cNvPr id="48134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07CF0B91-DAA3-41F0-9DAF-1019F700CF71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39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39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909638" y="87313"/>
            <a:ext cx="11137900" cy="685031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Layers upon Layers</a:t>
            </a:r>
          </a:p>
        </p:txBody>
      </p:sp>
      <p:sp>
        <p:nvSpPr>
          <p:cNvPr id="12292" name="Rectangle 2"/>
          <p:cNvSpPr>
            <a:spLocks/>
          </p:cNvSpPr>
          <p:nvPr/>
        </p:nvSpPr>
        <p:spPr bwMode="auto">
          <a:xfrm>
            <a:off x="1270000" y="772344"/>
            <a:ext cx="406241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Biological regulation</a:t>
            </a:r>
          </a:p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via proteins and metabolites</a:t>
            </a:r>
          </a:p>
        </p:txBody>
      </p:sp>
      <p:sp>
        <p:nvSpPr>
          <p:cNvPr id="12293" name="Rectangle 3"/>
          <p:cNvSpPr>
            <a:spLocks/>
          </p:cNvSpPr>
          <p:nvPr/>
        </p:nvSpPr>
        <p:spPr bwMode="auto">
          <a:xfrm>
            <a:off x="7620000" y="1000944"/>
            <a:ext cx="43005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Projected regulatory network</a:t>
            </a:r>
          </a:p>
        </p:txBody>
      </p:sp>
      <p:sp>
        <p:nvSpPr>
          <p:cNvPr id="12294" name="Rectangle 4"/>
          <p:cNvSpPr>
            <a:spLocks/>
          </p:cNvSpPr>
          <p:nvPr/>
        </p:nvSpPr>
        <p:spPr bwMode="auto">
          <a:xfrm>
            <a:off x="6358384" y="6029102"/>
            <a:ext cx="6258123" cy="4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tx1"/>
                </a:solidFill>
              </a:rPr>
              <a:t>Note </a:t>
            </a:r>
            <a:r>
              <a:rPr lang="en-US" altLang="en-US" dirty="0" smtClean="0">
                <a:solidFill>
                  <a:schemeClr val="tx1"/>
                </a:solidFill>
              </a:rPr>
              <a:t>that genes </a:t>
            </a:r>
            <a:r>
              <a:rPr lang="en-US" altLang="en-US" dirty="0">
                <a:solidFill>
                  <a:schemeClr val="tx1"/>
                </a:solidFill>
              </a:rPr>
              <a:t>do not interact directly</a:t>
            </a:r>
          </a:p>
        </p:txBody>
      </p:sp>
      <p:sp>
        <p:nvSpPr>
          <p:cNvPr id="12295" name="Rectangle 5"/>
          <p:cNvSpPr>
            <a:spLocks/>
          </p:cNvSpPr>
          <p:nvPr/>
        </p:nvSpPr>
        <p:spPr bwMode="auto">
          <a:xfrm>
            <a:off x="5998344" y="1000944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&lt;=&gt;</a:t>
            </a:r>
          </a:p>
        </p:txBody>
      </p:sp>
      <p:sp>
        <p:nvSpPr>
          <p:cNvPr id="12296" name="Rectangle 6"/>
          <p:cNvSpPr>
            <a:spLocks/>
          </p:cNvSpPr>
          <p:nvPr/>
        </p:nvSpPr>
        <p:spPr bwMode="auto">
          <a:xfrm>
            <a:off x="5461100" y="3801866"/>
            <a:ext cx="635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&lt;=&gt;</a:t>
            </a:r>
          </a:p>
        </p:txBody>
      </p:sp>
      <p:grpSp>
        <p:nvGrpSpPr>
          <p:cNvPr id="12298" name="Group 8"/>
          <p:cNvGrpSpPr>
            <a:grpSpLocks/>
          </p:cNvGrpSpPr>
          <p:nvPr/>
        </p:nvGrpSpPr>
        <p:grpSpPr bwMode="auto">
          <a:xfrm>
            <a:off x="309712" y="2218557"/>
            <a:ext cx="5295851" cy="4247781"/>
            <a:chOff x="0" y="0"/>
            <a:chExt cx="3424" cy="2675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674"/>
              <a:ext cx="3389" cy="976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842"/>
              <a:ext cx="3389" cy="976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1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389" cy="975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3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72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0"/>
              <a:ext cx="3408" cy="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</a:t>
            </a:fld>
            <a:endParaRPr lang="de-DE" alt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4328" y="2862486"/>
            <a:ext cx="6594475" cy="3022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/>
          <p:cNvSpPr>
            <a:spLocks/>
          </p:cNvSpPr>
          <p:nvPr/>
        </p:nvSpPr>
        <p:spPr bwMode="auto">
          <a:xfrm>
            <a:off x="9486528" y="2564036"/>
            <a:ext cx="9001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activation</a:t>
            </a:r>
          </a:p>
        </p:txBody>
      </p:sp>
      <p:sp>
        <p:nvSpPr>
          <p:cNvPr id="17" name="Rectangle 6"/>
          <p:cNvSpPr>
            <a:spLocks/>
          </p:cNvSpPr>
          <p:nvPr/>
        </p:nvSpPr>
        <p:spPr bwMode="auto">
          <a:xfrm>
            <a:off x="11830992" y="4233466"/>
            <a:ext cx="984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self-</a:t>
            </a:r>
          </a:p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repression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6413128" y="3961036"/>
            <a:ext cx="9842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repression</a:t>
            </a:r>
          </a:p>
        </p:txBody>
      </p:sp>
      <p:sp>
        <p:nvSpPr>
          <p:cNvPr id="19" name="Rectangle 3"/>
          <p:cNvSpPr>
            <a:spLocks/>
          </p:cNvSpPr>
          <p:nvPr/>
        </p:nvSpPr>
        <p:spPr bwMode="auto">
          <a:xfrm>
            <a:off x="1527275" y="6855660"/>
            <a:ext cx="815657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Gene regulation networks have  "cause and action"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directed</a:t>
            </a:r>
            <a:r>
              <a:rPr lang="en-US" altLang="en-US">
                <a:solidFill>
                  <a:schemeClr val="tx1"/>
                </a:solidFill>
              </a:rPr>
              <a:t> networks</a:t>
            </a: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1581075" y="7961511"/>
            <a:ext cx="10321925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 gene can enhance or suppress the expression of another gene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two types</a:t>
            </a:r>
            <a:r>
              <a:rPr lang="en-US" altLang="en-US" dirty="0">
                <a:solidFill>
                  <a:schemeClr val="tx1"/>
                </a:solidFill>
              </a:rPr>
              <a:t> of arrows</a:t>
            </a:r>
          </a:p>
        </p:txBody>
      </p:sp>
    </p:spTree>
    <p:extLst>
      <p:ext uri="{BB962C8B-B14F-4D97-AF65-F5344CB8AC3E}">
        <p14:creationId xmlns:p14="http://schemas.microsoft.com/office/powerpoint/2010/main" val="3033995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6313" y="123825"/>
            <a:ext cx="11052175" cy="792163"/>
          </a:xfrm>
        </p:spPr>
        <p:txBody>
          <a:bodyPr/>
          <a:lstStyle/>
          <a:p>
            <a:pPr eaLnBrk="1" hangingPunct="1"/>
            <a:r>
              <a:rPr lang="en-GB" altLang="en-US" smtClean="0"/>
              <a:t>Optimality criteria for rules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49157" name="Rechteck 11"/>
          <p:cNvSpPr>
            <a:spLocks noChangeArrowheads="1"/>
          </p:cNvSpPr>
          <p:nvPr/>
        </p:nvSpPr>
        <p:spPr bwMode="auto">
          <a:xfrm>
            <a:off x="460375" y="989013"/>
            <a:ext cx="1208405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rule synthesis method searches for an orientation of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G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along with an update function 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lang="en-US" altLang="en-US" sz="2800" i="1" baseline="-25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:{0,1}</a:t>
            </a:r>
            <a:r>
              <a:rPr lang="en-US" altLang="en-US" sz="2800" i="1" baseline="30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→{0,1} for each variable 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 sz="2800" i="1" baseline="-25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∈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such that the following conditions hold: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1. For each edge (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labeled with variable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the orientated graph,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update function for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v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takes state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to state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lang="en-US" altLang="en-US" sz="2800" i="1" baseline="-25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 =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).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2. The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number of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states </a:t>
            </a:r>
            <a:r>
              <a:rPr lang="en-US" alt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is maximized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 which no transitions induced by the update functions are </a:t>
            </a:r>
            <a:r>
              <a:rPr lang="en-US" altLang="en-US" sz="28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missing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3. Every 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final vertex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∈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 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reachable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from some initial vertex 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∈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I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by a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directed path in the orientated graph.</a:t>
            </a:r>
          </a:p>
        </p:txBody>
      </p:sp>
      <p:sp>
        <p:nvSpPr>
          <p:cNvPr id="49158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B705C51C-EF4B-4882-8628-5F46311F5C89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40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40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2750"/>
            <a:ext cx="11053762" cy="433388"/>
          </a:xfrm>
        </p:spPr>
        <p:txBody>
          <a:bodyPr/>
          <a:lstStyle/>
          <a:p>
            <a:pPr eaLnBrk="1" hangingPunct="1"/>
            <a:r>
              <a:rPr lang="en-GB" altLang="en-US" smtClean="0"/>
              <a:t>Allowed complexity of the rules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965325"/>
            <a:ext cx="12245975" cy="1084263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50181" name="Rechteck 11"/>
          <p:cNvSpPr>
            <a:spLocks noChangeArrowheads="1"/>
          </p:cNvSpPr>
          <p:nvPr/>
        </p:nvSpPr>
        <p:spPr bwMode="auto">
          <a:xfrm>
            <a:off x="460375" y="989013"/>
            <a:ext cx="1208405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he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update function 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u</a:t>
            </a:r>
            <a:r>
              <a:rPr lang="en-US" altLang="en-US" sz="2800" i="1" baseline="-25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is restricted to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have the form: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f 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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¬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where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j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is a Boolean formula that has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and-nodes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 in-degree two,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or-nodes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of arbitrary in-degree, and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where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1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has a maximum depth of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f</a:t>
            </a:r>
            <a:r>
              <a:rPr lang="en-US" altLang="en-US" sz="2800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has a maximum depth of 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  <a:r>
              <a:rPr lang="en-US" altLang="en-US" sz="2800" i="1" baseline="-25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US" altLang="en-US" sz="2800" i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</a:t>
            </a:r>
            <a:r>
              <a:rPr lang="en-US" altLang="en-US" sz="2800" i="1" baseline="-25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are given as parameters to the method.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search for edge orientations and associated Boolean update rules is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encoded as a Boolean satisfiability (SAT) problem. </a:t>
            </a:r>
          </a:p>
        </p:txBody>
      </p:sp>
      <p:sp>
        <p:nvSpPr>
          <p:cNvPr id="50182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900D70FC-9028-4D3D-A2C5-87E39A30545E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41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41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11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Generated rules for Boolean Network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51205" name="Rechteck 11"/>
          <p:cNvSpPr>
            <a:spLocks noChangeArrowheads="1"/>
          </p:cNvSpPr>
          <p:nvPr/>
        </p:nvSpPr>
        <p:spPr bwMode="auto">
          <a:xfrm>
            <a:off x="7964488" y="827088"/>
            <a:ext cx="458628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de-DE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Additional validity check of the postulated rules: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de-DE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de-DE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check whether regulated genes contain </a:t>
            </a:r>
            <a:r>
              <a:rPr lang="de-DE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TF-binding motifs</a:t>
            </a:r>
            <a:r>
              <a:rPr lang="de-DE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 in their promoters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de-DE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(right column).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de-DE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de-DE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This is the case for 70% of the rules.</a:t>
            </a:r>
            <a:endParaRPr lang="en-US" altLang="en-US" sz="2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773113"/>
            <a:ext cx="7531100" cy="85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CC3FDE5C-4D44-493A-9096-128EC9723C30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42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cxnSp>
        <p:nvCxnSpPr>
          <p:cNvPr id="51208" name="Gerade Verbindung mit Pfeil 7"/>
          <p:cNvCxnSpPr>
            <a:cxnSpLocks noChangeShapeType="1"/>
          </p:cNvCxnSpPr>
          <p:nvPr/>
        </p:nvCxnSpPr>
        <p:spPr bwMode="auto">
          <a:xfrm>
            <a:off x="7007225" y="1131888"/>
            <a:ext cx="915988" cy="0"/>
          </a:xfrm>
          <a:prstGeom prst="straightConnector1">
            <a:avLst/>
          </a:prstGeom>
          <a:noFill/>
          <a:ln w="41275" algn="ctr">
            <a:solidFill>
              <a:srgbClr val="F7A7E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42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11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Core network controlling hematopoiesis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52229" name="Rechteck 11"/>
          <p:cNvSpPr>
            <a:spLocks noChangeArrowheads="1"/>
          </p:cNvSpPr>
          <p:nvPr/>
        </p:nvSpPr>
        <p:spPr bwMode="auto">
          <a:xfrm>
            <a:off x="255588" y="6813550"/>
            <a:ext cx="1208246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Derived core network of 20 TFs.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</a:t>
            </a: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 edges: activation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 b="1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Blue</a:t>
            </a:r>
            <a:r>
              <a:rPr lang="de-DE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 edges: repression</a:t>
            </a:r>
            <a:endParaRPr lang="en-US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111250"/>
            <a:ext cx="12431713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DD1ECCE3-F396-4F7C-A72A-329CC05F2F98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43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43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38" y="1563688"/>
            <a:ext cx="8107362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" y="268288"/>
            <a:ext cx="12766675" cy="576262"/>
          </a:xfrm>
        </p:spPr>
        <p:txBody>
          <a:bodyPr/>
          <a:lstStyle/>
          <a:p>
            <a:pPr eaLnBrk="1" hangingPunct="1"/>
            <a:r>
              <a:rPr lang="en-GB" altLang="en-US" smtClean="0"/>
              <a:t>Predict effects of perturbations as validation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53254" name="Rechteck 11"/>
          <p:cNvSpPr>
            <a:spLocks noChangeArrowheads="1"/>
          </p:cNvSpPr>
          <p:nvPr/>
        </p:nvSpPr>
        <p:spPr bwMode="auto">
          <a:xfrm>
            <a:off x="460375" y="785813"/>
            <a:ext cx="12084050" cy="797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Simulate overexpression and knockout experiments for each TF.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Assess ability of the network to reach </a:t>
            </a:r>
            <a:r>
              <a:rPr lang="en-US" altLang="en-US" sz="26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wildtype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or new stable states.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: gene expressed;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blue</a:t>
            </a: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: gene not expressed.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 dirty="0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S2-S6: </a:t>
            </a:r>
            <a:r>
              <a:rPr lang="de-DE" altLang="en-US" sz="2600" dirty="0" err="1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blood</a:t>
            </a:r>
            <a:r>
              <a:rPr lang="de-DE" altLang="en-US" sz="2600" dirty="0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-like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 dirty="0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S7: </a:t>
            </a:r>
            <a:r>
              <a:rPr lang="de-DE" altLang="en-US" sz="2600" dirty="0" err="1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endothelial</a:t>
            </a:r>
            <a:r>
              <a:rPr lang="de-DE" altLang="en-US" sz="2600" dirty="0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-like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2600" dirty="0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S8 : </a:t>
            </a:r>
            <a:r>
              <a:rPr lang="de-DE" altLang="en-US" sz="2600" dirty="0" err="1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</a:t>
            </a:r>
            <a:r>
              <a:rPr lang="de-DE" altLang="en-US" sz="2600" dirty="0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de-DE" altLang="en-US" sz="2600" dirty="0" err="1">
                <a:solidFill>
                  <a:srgbClr val="FF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activity</a:t>
            </a:r>
            <a:endParaRPr lang="de-DE" altLang="en-US" sz="11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de-DE" altLang="en-US" sz="11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				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Network stable states for  </a:t>
            </a:r>
            <a:r>
              <a:rPr lang="en-US" altLang="en-US" sz="20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wt</a:t>
            </a: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and Sox7 overexpression.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Enforced expression of Sox7 (that is normally downregulated) stabilized the endothelial module and an inability to reach any of the blood-like states.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de-DE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Sox7 is predicted to regulate more targets than any other TF,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suggesting that perturbing its expression could have</a:t>
            </a:r>
            <a:b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important downstream </a:t>
            </a:r>
            <a:r>
              <a:rPr lang="en-US" altLang="en-US" sz="26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consequences.</a:t>
            </a:r>
            <a:endParaRPr lang="en-US" altLang="en-US" sz="26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5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41CEB191-7D59-4677-BDF2-B434DF8EAA6B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44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cxnSp>
        <p:nvCxnSpPr>
          <p:cNvPr id="53256" name="Gerade Verbindung mit Pfeil 2"/>
          <p:cNvCxnSpPr>
            <a:cxnSpLocks noChangeShapeType="1"/>
          </p:cNvCxnSpPr>
          <p:nvPr/>
        </p:nvCxnSpPr>
        <p:spPr bwMode="auto">
          <a:xfrm flipV="1">
            <a:off x="2686050" y="4732338"/>
            <a:ext cx="2303463" cy="1152525"/>
          </a:xfrm>
          <a:prstGeom prst="straightConnector1">
            <a:avLst/>
          </a:prstGeom>
          <a:noFill/>
          <a:ln w="25400" algn="ctr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44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11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Control experiments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4276" name="Rechteck 11"/>
          <p:cNvSpPr>
            <a:spLocks noChangeArrowheads="1"/>
          </p:cNvSpPr>
          <p:nvPr/>
        </p:nvSpPr>
        <p:spPr bwMode="auto">
          <a:xfrm>
            <a:off x="255588" y="677863"/>
            <a:ext cx="6962775" cy="798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600" b="1">
                <a:latin typeface="Arial" panose="020B0604020202020204" pitchFamily="34" charset="0"/>
                <a:ea typeface="ＭＳ Ｐゴシック" panose="020B0600070205080204" pitchFamily="34" charset="-128"/>
              </a:rPr>
              <a:t>b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) Colony assays with or without doxycycline from genotyped E8.25 embryos from iSox7</a:t>
            </a:r>
            <a:r>
              <a:rPr lang="en-US" altLang="en-US" sz="26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rtTA</a:t>
            </a:r>
            <a:r>
              <a:rPr lang="en-US" altLang="en-US" sz="26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+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 mice crossed with wild types.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en-US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(</a:t>
            </a:r>
            <a:r>
              <a:rPr lang="en-US" altLang="en-US" sz="2600" b="1">
                <a:latin typeface="Arial" panose="020B0604020202020204" pitchFamily="34" charset="0"/>
                <a:ea typeface="ＭＳ Ｐゴシック" panose="020B0600070205080204" pitchFamily="34" charset="-128"/>
              </a:rPr>
              <a:t>c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) Quantification of primitive erythroid colonies after 4 days. 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endParaRPr lang="en-US" altLang="en-US" sz="26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Embryos carrying both transgenes (rtTA/iSox7) showed a </a:t>
            </a:r>
            <a:r>
              <a:rPr lang="en-US" altLang="en-US" sz="2600" b="1">
                <a:latin typeface="Arial" panose="020B0604020202020204" pitchFamily="34" charset="0"/>
                <a:ea typeface="ＭＳ Ｐゴシック" panose="020B0600070205080204" pitchFamily="34" charset="-128"/>
              </a:rPr>
              <a:t>50% reduction of primitive erythroid colony formation 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following doxycycline-induced 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Sox7 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expression compared to controls.</a:t>
            </a:r>
          </a:p>
          <a:p>
            <a:pPr algn="l" eaLnBrk="1" hangingPunct="1">
              <a:lnSpc>
                <a:spcPts val="3550"/>
              </a:lnSpc>
              <a:buFontTx/>
              <a:buNone/>
            </a:pP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This suggests, in agreement with modeling data and gene expression patterns, that downregulation of </a:t>
            </a:r>
            <a:r>
              <a:rPr lang="en-US" altLang="en-US" sz="2600" i="1">
                <a:latin typeface="Arial" panose="020B0604020202020204" pitchFamily="34" charset="0"/>
                <a:ea typeface="ＭＳ Ｐゴシック" panose="020B0600070205080204" pitchFamily="34" charset="-128"/>
              </a:rPr>
              <a:t>Sox7 </a:t>
            </a: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is important for</a:t>
            </a:r>
            <a:b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600">
                <a:latin typeface="Arial" panose="020B0604020202020204" pitchFamily="34" charset="0"/>
                <a:ea typeface="ＭＳ Ｐゴシック" panose="020B0600070205080204" pitchFamily="34" charset="-128"/>
              </a:rPr>
              <a:t>the specification of primitive erythroid cells.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325" y="3416300"/>
            <a:ext cx="5121275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730250"/>
            <a:ext cx="4094163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10310813" y="58738"/>
            <a:ext cx="250031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54280" name="Text Box 4"/>
          <p:cNvSpPr txBox="1">
            <a:spLocks noChangeArrowheads="1"/>
          </p:cNvSpPr>
          <p:nvPr/>
        </p:nvSpPr>
        <p:spPr bwMode="auto">
          <a:xfrm>
            <a:off x="7459663" y="7346950"/>
            <a:ext cx="518795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In iSox7-mouse, overexpression of Sox7 is stimulated by inducing the Sox7-promoter by addition of the chemical doxycycline (+Dox).</a:t>
            </a:r>
          </a:p>
        </p:txBody>
      </p:sp>
      <p:sp>
        <p:nvSpPr>
          <p:cNvPr id="54281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E8119E0D-B028-47BE-8685-E51197C1E93C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45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cxnSp>
        <p:nvCxnSpPr>
          <p:cNvPr id="54282" name="Gerade Verbindung mit Pfeil 2"/>
          <p:cNvCxnSpPr>
            <a:cxnSpLocks noChangeShapeType="1"/>
          </p:cNvCxnSpPr>
          <p:nvPr/>
        </p:nvCxnSpPr>
        <p:spPr bwMode="auto">
          <a:xfrm>
            <a:off x="6573838" y="4660900"/>
            <a:ext cx="2736850" cy="1368425"/>
          </a:xfrm>
          <a:prstGeom prst="straightConnector1">
            <a:avLst/>
          </a:prstGeom>
          <a:noFill/>
          <a:ln w="34925" algn="ctr">
            <a:solidFill>
              <a:srgbClr val="FF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45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3138" y="411163"/>
            <a:ext cx="11053762" cy="433387"/>
          </a:xfrm>
        </p:spPr>
        <p:txBody>
          <a:bodyPr/>
          <a:lstStyle/>
          <a:p>
            <a:pPr eaLnBrk="1" hangingPunct="1"/>
            <a:r>
              <a:rPr lang="en-GB" altLang="en-US" smtClean="0"/>
              <a:t>Conclusions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3388" y="1300163"/>
            <a:ext cx="12245975" cy="1084262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de-DE" altLang="en-US" smtClean="0"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9677400" y="7907338"/>
            <a:ext cx="249872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Moignard et al.,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Nature Biotech. </a:t>
            </a:r>
          </a:p>
          <a:p>
            <a:pPr algn="l" eaLnBrk="1" hangingPunct="1">
              <a:lnSpc>
                <a:spcPct val="120000"/>
              </a:lnSpc>
              <a:buFontTx/>
              <a:buNone/>
            </a:pPr>
            <a:r>
              <a:rPr lang="de-DE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33, 269 (2015)</a:t>
            </a:r>
          </a:p>
        </p:txBody>
      </p:sp>
      <p:sp>
        <p:nvSpPr>
          <p:cNvPr id="55301" name="Rechteck 11"/>
          <p:cNvSpPr>
            <a:spLocks noChangeArrowheads="1"/>
          </p:cNvSpPr>
          <p:nvPr/>
        </p:nvSpPr>
        <p:spPr bwMode="auto">
          <a:xfrm>
            <a:off x="460375" y="935038"/>
            <a:ext cx="12084050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Cells destined to become blood and endothelium arise at all stages of the analyzed time course rather than in a synchronized fashion at one precise time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point. This is consistent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with the gradual nature of gastrulation.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Using an automated Boolean Network synthesis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toolkit,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 core network of 20 highly connected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TFs was identified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which could reach 8 stable states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representing blood and endothelium. 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The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model </a:t>
            </a:r>
            <a:r>
              <a:rPr lang="en-US" altLang="en-US" sz="2800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predictions could be validated by demonstrating </a:t>
            </a: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e.g. that Sox7 blocks primitive erythroid development.</a:t>
            </a:r>
          </a:p>
          <a:p>
            <a:pPr algn="l" eaLnBrk="1" hangingPunct="1">
              <a:lnSpc>
                <a:spcPts val="3900"/>
              </a:lnSpc>
              <a:buFontTx/>
              <a:buNone/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ts val="3900"/>
              </a:lnSpc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→ Boolean Networks can be predictive and may guide experiments.</a:t>
            </a: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302" name="Foliennummernplatzhalter 1"/>
          <p:cNvSpPr txBox="1">
            <a:spLocks/>
          </p:cNvSpPr>
          <p:nvPr/>
        </p:nvSpPr>
        <p:spPr bwMode="auto">
          <a:xfrm>
            <a:off x="10895013" y="8886825"/>
            <a:ext cx="1930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buChar char="•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buChar char="–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3600">
                <a:solidFill>
                  <a:schemeClr val="tx1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lnSpc>
                <a:spcPct val="110000"/>
              </a:lnSpc>
              <a:buFontTx/>
              <a:buNone/>
            </a:pPr>
            <a:endParaRPr lang="de-DE" altLang="en-US" sz="2000">
              <a:solidFill>
                <a:srgbClr val="000000"/>
              </a:solidFill>
            </a:endParaRPr>
          </a:p>
          <a:p>
            <a:pPr algn="r" eaLnBrk="1" hangingPunct="1">
              <a:lnSpc>
                <a:spcPct val="110000"/>
              </a:lnSpc>
              <a:buFontTx/>
              <a:buNone/>
            </a:pPr>
            <a:fld id="{8251B380-5D26-4D33-A3B8-B2F5E7D75023}" type="slidenum">
              <a:rPr lang="de-DE" altLang="en-US" sz="2000">
                <a:solidFill>
                  <a:srgbClr val="000000"/>
                </a:solidFill>
              </a:rPr>
              <a:pPr algn="r" eaLnBrk="1" hangingPunct="1">
                <a:lnSpc>
                  <a:spcPct val="110000"/>
                </a:lnSpc>
                <a:buFontTx/>
                <a:buNone/>
              </a:pPr>
              <a:t>46</a:t>
            </a:fld>
            <a:endParaRPr lang="de-DE" altLang="en-US" sz="2000">
              <a:solidFill>
                <a:srgbClr val="00000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46</a:t>
            </a:fld>
            <a:endParaRPr lang="de-DE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75703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Global Regulators in </a:t>
            </a:r>
            <a:r>
              <a:rPr lang="en-US" altLang="en-US" i="1" dirty="0" smtClean="0"/>
              <a:t>E. coli</a:t>
            </a:r>
          </a:p>
        </p:txBody>
      </p:sp>
      <p:grpSp>
        <p:nvGrpSpPr>
          <p:cNvPr id="23556" name="Group 2"/>
          <p:cNvGrpSpPr>
            <a:grpSpLocks/>
          </p:cNvGrpSpPr>
          <p:nvPr/>
        </p:nvGrpSpPr>
        <p:grpSpPr bwMode="auto">
          <a:xfrm>
            <a:off x="-50328" y="988368"/>
            <a:ext cx="13177464" cy="5760640"/>
            <a:chOff x="0" y="0"/>
            <a:chExt cx="7736" cy="3384"/>
          </a:xfrm>
        </p:grpSpPr>
        <p:pic>
          <p:nvPicPr>
            <p:cNvPr id="2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" y="-24"/>
              <a:ext cx="7816" cy="354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182"/>
              <a:ext cx="7459" cy="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5"/>
          <p:cNvSpPr>
            <a:spLocks/>
          </p:cNvSpPr>
          <p:nvPr/>
        </p:nvSpPr>
        <p:spPr bwMode="auto">
          <a:xfrm>
            <a:off x="6172200" y="9169400"/>
            <a:ext cx="3875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Ma et al.,</a:t>
            </a:r>
            <a:r>
              <a:rPr lang="en-US" altLang="en-US" sz="1800" i="1">
                <a:solidFill>
                  <a:schemeClr val="tx1"/>
                </a:solidFill>
              </a:rPr>
              <a:t> BMC Bioinformatics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199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03750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454025" y="87313"/>
            <a:ext cx="12169775" cy="741362"/>
          </a:xfrm>
        </p:spPr>
        <p:txBody>
          <a:bodyPr/>
          <a:lstStyle/>
          <a:p>
            <a:pPr eaLnBrk="1" hangingPunct="1"/>
            <a:r>
              <a:rPr lang="en-US" altLang="en-US" smtClean="0"/>
              <a:t>Simple organisms have hierarchical GRNs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8075"/>
            <a:ext cx="42989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2743200"/>
            <a:ext cx="5308600" cy="45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4"/>
          <p:cNvSpPr>
            <a:spLocks/>
          </p:cNvSpPr>
          <p:nvPr/>
        </p:nvSpPr>
        <p:spPr bwMode="auto">
          <a:xfrm>
            <a:off x="1117600" y="7177088"/>
            <a:ext cx="3771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Network from standard layout algorithm</a:t>
            </a:r>
          </a:p>
        </p:txBody>
      </p:sp>
      <p:sp>
        <p:nvSpPr>
          <p:cNvPr id="22535" name="Rectangle 5"/>
          <p:cNvSpPr>
            <a:spLocks/>
          </p:cNvSpPr>
          <p:nvPr/>
        </p:nvSpPr>
        <p:spPr bwMode="auto">
          <a:xfrm>
            <a:off x="6985000" y="7177088"/>
            <a:ext cx="42799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Network with all regulatory edges pointing downwards</a:t>
            </a:r>
          </a:p>
        </p:txBody>
      </p:sp>
      <p:sp>
        <p:nvSpPr>
          <p:cNvPr id="22536" name="Rectangle 6"/>
          <p:cNvSpPr>
            <a:spLocks/>
          </p:cNvSpPr>
          <p:nvPr/>
        </p:nvSpPr>
        <p:spPr bwMode="auto">
          <a:xfrm>
            <a:off x="5524500" y="7405688"/>
            <a:ext cx="35877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2537" name="Rectangle 7"/>
          <p:cNvSpPr>
            <a:spLocks/>
          </p:cNvSpPr>
          <p:nvPr/>
        </p:nvSpPr>
        <p:spPr bwMode="auto">
          <a:xfrm>
            <a:off x="1435100" y="8650288"/>
            <a:ext cx="7923213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a few global regulators (</a:t>
            </a:r>
            <a:r>
              <a:rPr lang="en-US" altLang="en-US" b="1">
                <a:solidFill>
                  <a:srgbClr val="FF0000"/>
                </a:solidFill>
              </a:rPr>
              <a:t>•</a:t>
            </a:r>
            <a:r>
              <a:rPr lang="en-US" altLang="en-US">
                <a:solidFill>
                  <a:schemeClr val="tx1"/>
                </a:solidFill>
              </a:rPr>
              <a:t>) control all the details</a:t>
            </a:r>
          </a:p>
        </p:txBody>
      </p:sp>
      <p:sp>
        <p:nvSpPr>
          <p:cNvPr id="22538" name="Rectangle 8"/>
          <p:cNvSpPr>
            <a:spLocks/>
          </p:cNvSpPr>
          <p:nvPr/>
        </p:nvSpPr>
        <p:spPr bwMode="auto">
          <a:xfrm>
            <a:off x="253999" y="990600"/>
            <a:ext cx="5629275" cy="131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Largest weakly connected </a:t>
            </a:r>
            <a:r>
              <a:rPr lang="en-US" altLang="en-US" dirty="0" smtClean="0">
                <a:solidFill>
                  <a:schemeClr val="tx1"/>
                </a:solidFill>
              </a:rPr>
              <a:t>component (WCC)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(ignore directions of regulation</a:t>
            </a:r>
            <a:r>
              <a:rPr lang="en-US" altLang="en-US" dirty="0" smtClean="0">
                <a:solidFill>
                  <a:schemeClr val="tx1"/>
                </a:solidFill>
              </a:rPr>
              <a:t>):  </a:t>
            </a:r>
            <a:r>
              <a:rPr lang="en-US" altLang="en-US" dirty="0">
                <a:solidFill>
                  <a:schemeClr val="tx1"/>
                </a:solidFill>
              </a:rPr>
              <a:t>325 operons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(3/4 of the complete network)</a:t>
            </a:r>
          </a:p>
        </p:txBody>
      </p:sp>
      <p:sp>
        <p:nvSpPr>
          <p:cNvPr id="22539" name="Rectangle 9"/>
          <p:cNvSpPr>
            <a:spLocks/>
          </p:cNvSpPr>
          <p:nvPr/>
        </p:nvSpPr>
        <p:spPr bwMode="auto">
          <a:xfrm>
            <a:off x="6172200" y="9169400"/>
            <a:ext cx="3875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Ma et al.,</a:t>
            </a:r>
            <a:r>
              <a:rPr lang="en-US" altLang="en-US" sz="1800" i="1">
                <a:solidFill>
                  <a:schemeClr val="tx1"/>
                </a:solidFill>
              </a:rPr>
              <a:t> BMC Bioinformatics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199</a:t>
            </a:r>
          </a:p>
        </p:txBody>
      </p:sp>
      <p:sp>
        <p:nvSpPr>
          <p:cNvPr id="22540" name="Rectangle 2"/>
          <p:cNvSpPr>
            <a:spLocks/>
          </p:cNvSpPr>
          <p:nvPr/>
        </p:nvSpPr>
        <p:spPr bwMode="auto">
          <a:xfrm>
            <a:off x="5909220" y="828675"/>
            <a:ext cx="671458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Lowest level: operons that code for TFs  with only auto-regulation, or no TFs</a:t>
            </a:r>
          </a:p>
          <a:p>
            <a:pPr eaLnBrk="1" hangingPunct="1"/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Next layer: delete nodes of lower layer, identify TFs that do not regulate other operons in this layer (only lower layers)</a:t>
            </a:r>
          </a:p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Continue …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6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82305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808036"/>
          </a:xfrm>
        </p:spPr>
        <p:txBody>
          <a:bodyPr/>
          <a:lstStyle/>
          <a:p>
            <a:pPr eaLnBrk="1" hangingPunct="1"/>
            <a:r>
              <a:rPr lang="en-US" altLang="en-US" i="1" dirty="0" smtClean="0"/>
              <a:t>E.coli </a:t>
            </a:r>
            <a:r>
              <a:rPr lang="en-US" altLang="en-US" dirty="0" smtClean="0"/>
              <a:t>GRN modules</a:t>
            </a:r>
          </a:p>
        </p:txBody>
      </p:sp>
      <p:sp>
        <p:nvSpPr>
          <p:cNvPr id="24580" name="Rectangle 2"/>
          <p:cNvSpPr>
            <a:spLocks/>
          </p:cNvSpPr>
          <p:nvPr/>
        </p:nvSpPr>
        <p:spPr bwMode="auto">
          <a:xfrm>
            <a:off x="800100" y="1606550"/>
            <a:ext cx="6837363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Remove top 3 layers and determine WCCs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>
                <a:solidFill>
                  <a:schemeClr val="tx1"/>
                </a:solidFill>
              </a:rPr>
              <a:t> just a few modules</a:t>
            </a: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087813"/>
            <a:ext cx="12039600" cy="423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3" y="762000"/>
            <a:ext cx="32639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5"/>
          <p:cNvSpPr>
            <a:spLocks/>
          </p:cNvSpPr>
          <p:nvPr/>
        </p:nvSpPr>
        <p:spPr bwMode="auto">
          <a:xfrm rot="10800000" flipH="1">
            <a:off x="8674100" y="1746250"/>
            <a:ext cx="3657600" cy="1879600"/>
          </a:xfrm>
          <a:prstGeom prst="roundRect">
            <a:avLst>
              <a:gd name="adj" fmla="val 1013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 rot="10800000" flipH="1">
            <a:off x="8399463" y="3565525"/>
            <a:ext cx="334962" cy="446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585" name="Rectangle 7"/>
          <p:cNvSpPr>
            <a:spLocks/>
          </p:cNvSpPr>
          <p:nvPr/>
        </p:nvSpPr>
        <p:spPr bwMode="auto">
          <a:xfrm>
            <a:off x="6172200" y="9169400"/>
            <a:ext cx="3875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Ma et al.,</a:t>
            </a:r>
            <a:r>
              <a:rPr lang="en-US" altLang="en-US" sz="1800" i="1">
                <a:solidFill>
                  <a:schemeClr val="tx1"/>
                </a:solidFill>
              </a:rPr>
              <a:t> BMC Bioinformatics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199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7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99509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75703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Putting it back together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989013"/>
            <a:ext cx="7226300" cy="753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3"/>
          <p:cNvSpPr>
            <a:spLocks/>
          </p:cNvSpPr>
          <p:nvPr/>
        </p:nvSpPr>
        <p:spPr bwMode="auto">
          <a:xfrm>
            <a:off x="6172200" y="9169400"/>
            <a:ext cx="3875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Ma et al.,</a:t>
            </a:r>
            <a:r>
              <a:rPr lang="en-US" altLang="en-US" sz="1800" i="1">
                <a:solidFill>
                  <a:schemeClr val="tx1"/>
                </a:solidFill>
              </a:rPr>
              <a:t> BMC Bioinformatics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199</a:t>
            </a:r>
          </a:p>
        </p:txBody>
      </p:sp>
      <p:sp>
        <p:nvSpPr>
          <p:cNvPr id="25606" name="Rectangle 4"/>
          <p:cNvSpPr>
            <a:spLocks/>
          </p:cNvSpPr>
          <p:nvPr/>
        </p:nvSpPr>
        <p:spPr bwMode="auto">
          <a:xfrm>
            <a:off x="9232900" y="1789113"/>
            <a:ext cx="32385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The 10 global regulators are at the core of the network,</a:t>
            </a:r>
          </a:p>
          <a:p>
            <a:pPr eaLnBrk="1" hangingPunct="1">
              <a:spcBef>
                <a:spcPts val="1500"/>
              </a:spcBef>
            </a:pPr>
            <a:r>
              <a:rPr lang="en-US" altLang="en-US">
                <a:solidFill>
                  <a:schemeClr val="tx1"/>
                </a:solidFill>
              </a:rPr>
              <a:t>some hierarchies exist between the modules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8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42613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836613" y="123825"/>
            <a:ext cx="11137900" cy="79253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Modules have specific functions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454025" y="1060450"/>
            <a:ext cx="11449050" cy="7777163"/>
            <a:chOff x="0" y="0"/>
            <a:chExt cx="6616" cy="4000"/>
          </a:xfrm>
        </p:grpSpPr>
        <p:pic>
          <p:nvPicPr>
            <p:cNvPr id="2" name="Picture 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24" y="-24"/>
              <a:ext cx="6696" cy="4152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24"/>
              <a:ext cx="6640" cy="4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9" name="Rectangle 5"/>
          <p:cNvSpPr>
            <a:spLocks/>
          </p:cNvSpPr>
          <p:nvPr/>
        </p:nvSpPr>
        <p:spPr bwMode="auto">
          <a:xfrm>
            <a:off x="6172200" y="9169400"/>
            <a:ext cx="3875088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37931725" indent="-37474525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lnSpc>
                <a:spcPct val="110000"/>
              </a:lnSpc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Ma et al.,</a:t>
            </a:r>
            <a:r>
              <a:rPr lang="en-US" altLang="en-US" sz="1800" i="1">
                <a:solidFill>
                  <a:schemeClr val="tx1"/>
                </a:solidFill>
              </a:rPr>
              <a:t> BMC Bioinformatics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b="1">
                <a:solidFill>
                  <a:schemeClr val="tx1"/>
                </a:solidFill>
              </a:rPr>
              <a:t>5</a:t>
            </a:r>
            <a:r>
              <a:rPr lang="en-US" altLang="en-US" sz="1800">
                <a:solidFill>
                  <a:schemeClr val="tx1"/>
                </a:solidFill>
              </a:rPr>
              <a:t> (2004) 199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 altLang="en-US" smtClean="0"/>
          </a:p>
          <a:p>
            <a:pPr>
              <a:defRPr/>
            </a:pPr>
            <a:fld id="{3E7FECF5-BB72-419D-83A0-13B6D94A9B25}" type="slidenum">
              <a:rPr lang="de-DE" altLang="en-US" smtClean="0"/>
              <a:pPr>
                <a:defRPr/>
              </a:pPr>
              <a:t>9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3619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3671</Words>
  <Characters>0</Characters>
  <Application>Microsoft Office PowerPoint</Application>
  <PresentationFormat>Benutzerdefiniert</PresentationFormat>
  <Lines>0</Lines>
  <Paragraphs>1158</Paragraphs>
  <Slides>46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Calibri</vt:lpstr>
      <vt:lpstr>Gill Sans</vt:lpstr>
      <vt:lpstr>Lucida Grande</vt:lpstr>
      <vt:lpstr>Symbol</vt:lpstr>
      <vt:lpstr>Times New Roman</vt:lpstr>
      <vt:lpstr>ヒラギノ角ゴ ProN W3</vt:lpstr>
      <vt:lpstr>Title &amp; Subtitle</vt:lpstr>
      <vt:lpstr>V12 – Gene Regulatory Networks, Boolean Networks</vt:lpstr>
      <vt:lpstr>Gene Expression</vt:lpstr>
      <vt:lpstr>What is a GRN?</vt:lpstr>
      <vt:lpstr>Layers upon Layers</vt:lpstr>
      <vt:lpstr>Global Regulators in E. coli</vt:lpstr>
      <vt:lpstr>Simple organisms have hierarchical GRNs</vt:lpstr>
      <vt:lpstr>E.coli GRN modules</vt:lpstr>
      <vt:lpstr>Putting it back together</vt:lpstr>
      <vt:lpstr>Modules have specific functions</vt:lpstr>
      <vt:lpstr>Frequency of co-regulation</vt:lpstr>
      <vt:lpstr>TF regulatory network in E.coli</vt:lpstr>
      <vt:lpstr>Response to changes in environmental conditions</vt:lpstr>
      <vt:lpstr>Story: Quorum sensing of Vibrio fischeri</vt:lpstr>
      <vt:lpstr>Quorum sensing of Vibrio fischeri</vt:lpstr>
      <vt:lpstr>Vibrio fischeri helps with Camouflage</vt:lpstr>
      <vt:lpstr>Quorum sensing of Vibrio fischeri</vt:lpstr>
      <vt:lpstr>Boolean Networks</vt:lpstr>
      <vt:lpstr>Boolean Networks II</vt:lpstr>
      <vt:lpstr>A Small Example</vt:lpstr>
      <vt:lpstr>Test the Other Starting Conditions</vt:lpstr>
      <vt:lpstr>A Knock-out Mutant</vt:lpstr>
      <vt:lpstr>Boolean Network of QS</vt:lpstr>
      <vt:lpstr>Condition Tables for QS II</vt:lpstr>
      <vt:lpstr>Condition tables for QS III</vt:lpstr>
      <vt:lpstr>Scanning for Attractors</vt:lpstr>
      <vt:lpstr>Scanning for Attractors II</vt:lpstr>
      <vt:lpstr>Attractors III</vt:lpstr>
      <vt:lpstr>Classifying the Attractors</vt:lpstr>
      <vt:lpstr>The Feed-Forward-Loop</vt:lpstr>
      <vt:lpstr>Can Boolean Networks be predictive?</vt:lpstr>
      <vt:lpstr>  Understand Blood development (hemato-poeisis) with the help of Boolean Networks</vt:lpstr>
      <vt:lpstr>Early stages of hematopoesis</vt:lpstr>
      <vt:lpstr>Studied cells</vt:lpstr>
      <vt:lpstr>Assay gene expression in single cells</vt:lpstr>
      <vt:lpstr>Hierarchical clustering of gene expression data</vt:lpstr>
      <vt:lpstr>Dimensionality reduction: diffusion maps</vt:lpstr>
      <vt:lpstr>Who regulates hematopoiesis?  Design Boolean Network</vt:lpstr>
      <vt:lpstr>State graph of largest connected comp.</vt:lpstr>
      <vt:lpstr>Automatic derivation of rules for Boolean Network</vt:lpstr>
      <vt:lpstr>Optimality criteria for rules</vt:lpstr>
      <vt:lpstr>Allowed complexity of the rules</vt:lpstr>
      <vt:lpstr>Generated rules for Boolean Network</vt:lpstr>
      <vt:lpstr>Core network controlling hematopoiesis</vt:lpstr>
      <vt:lpstr>Predict effects of perturbations as validation</vt:lpstr>
      <vt:lpstr>Control experiments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V9 – Dynamic Regulation: Petri &amp; Boolean Networks</dc:title>
  <dc:creator>vhelms</dc:creator>
  <cp:lastModifiedBy>Volkhard</cp:lastModifiedBy>
  <cp:revision>90</cp:revision>
  <dcterms:created xsi:type="dcterms:W3CDTF">2014-11-21T07:44:28Z</dcterms:created>
  <dcterms:modified xsi:type="dcterms:W3CDTF">2019-11-27T08:26:29Z</dcterms:modified>
</cp:coreProperties>
</file>