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288" r:id="rId2"/>
    <p:sldId id="1289" r:id="rId3"/>
    <p:sldId id="1290" r:id="rId4"/>
    <p:sldId id="1291" r:id="rId5"/>
    <p:sldId id="1292" r:id="rId6"/>
    <p:sldId id="1293" r:id="rId7"/>
    <p:sldId id="1294" r:id="rId8"/>
    <p:sldId id="1295" r:id="rId9"/>
    <p:sldId id="1296" r:id="rId10"/>
    <p:sldId id="1297" r:id="rId11"/>
    <p:sldId id="1298" r:id="rId12"/>
    <p:sldId id="1299" r:id="rId13"/>
    <p:sldId id="1300" r:id="rId14"/>
    <p:sldId id="1301" r:id="rId15"/>
    <p:sldId id="1302" r:id="rId16"/>
    <p:sldId id="1303" r:id="rId17"/>
    <p:sldId id="1304" r:id="rId18"/>
    <p:sldId id="1305" r:id="rId19"/>
    <p:sldId id="1306" r:id="rId20"/>
    <p:sldId id="1307" r:id="rId21"/>
    <p:sldId id="1308" r:id="rId22"/>
    <p:sldId id="1309" r:id="rId23"/>
    <p:sldId id="1310" r:id="rId24"/>
    <p:sldId id="1311" r:id="rId25"/>
    <p:sldId id="1312" r:id="rId26"/>
    <p:sldId id="1313" r:id="rId27"/>
    <p:sldId id="1314" r:id="rId28"/>
    <p:sldId id="1315" r:id="rId29"/>
    <p:sldId id="1316" r:id="rId30"/>
    <p:sldId id="1317" r:id="rId31"/>
    <p:sldId id="1318" r:id="rId32"/>
    <p:sldId id="1319" r:id="rId33"/>
    <p:sldId id="1320" r:id="rId34"/>
    <p:sldId id="1321" r:id="rId35"/>
    <p:sldId id="1322" r:id="rId36"/>
    <p:sldId id="1323" r:id="rId37"/>
    <p:sldId id="1324" r:id="rId38"/>
    <p:sldId id="1325" r:id="rId39"/>
    <p:sldId id="1326" r:id="rId40"/>
    <p:sldId id="1327" r:id="rId41"/>
    <p:sldId id="1328" r:id="rId42"/>
    <p:sldId id="1329" r:id="rId43"/>
    <p:sldId id="1330" r:id="rId44"/>
    <p:sldId id="1332" r:id="rId45"/>
    <p:sldId id="1331" r:id="rId4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FF505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CC33"/>
    <a:srgbClr val="FF5050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97" autoAdjust="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57CF50-0329-4337-A5C5-E48722DB9F16}" type="datetime1">
              <a:rPr lang="de-DE" altLang="en-US"/>
              <a:pPr>
                <a:defRPr/>
              </a:pPr>
              <a:t>15.01.2020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1B7C98-AEC0-4D80-814A-0B87CC403DD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D50CC9-F906-4852-82C4-8AE58855449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[A] = \frac{N_A}{V}, \quad \frac{d}{dt}[A](t)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AB(t) &amp;\;\approx\;&amp; AB(0) \; +\; t\cdot f\left( A(0), B(0)\right) \\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        &amp;\;\approx\;&amp; AB(0) \; -\; t\cdot k\; A(0) \; B(0) \quad +\; \mathcal{O}(t^2)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t \to 0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t\cdot \frac{dA}{dt}(0) \;\;\gg\;\; \frac{t^2}{2}\cdot \frac{d^2A}{dt^2}(0) \;\;\gg\;\;  \dots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A(t+\Delta t) \; =\; A(t) \; + \; \Delta t\cdot \frac{dA}{dt}(t)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\vec{X}_i(t+\Delta t) \; =\; \vec{X}_i(t) \; + \; \Delta t\cdot \vec{f}(\vec{X}_j(t)) \; + \; \mathcal{O}(\Delta t^2)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\epsilon \;= \; \frac{\Delta t^2/2\cdot X''}{\Delta t\;X'} \;\propto\; \Delta 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24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A \;\Longrightarrow\; B \;\Longrightarrow\; C</a:t>
            </a:r>
          </a:p>
          <a:p>
            <a:pPr eaLnBrk="1" hangingPunct="1"/>
            <a:r>
              <a:rPr lang="en-US" altLang="de-DE" sz="24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k_{AB} = 0.1,\quad k_{BC}=0.07</a:t>
            </a:r>
          </a:p>
          <a:p>
            <a:pPr eaLnBrk="1" hangingPunct="1"/>
            <a:r>
              <a:rPr lang="en-US" altLang="de-DE" sz="24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\Delta t^{1.1}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A(t+\Delta t) \; =\; A(t) \; + \; \Delta t\cdot \frac{dA}{dt}(t)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7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|\Delta A| \; =\; \left| \Delta t\;\frac{dA}{dt}\right| = \left| -k_{AB}\cdot A\cdot \Delta t\right| \; \ll \; A</a:t>
            </a:r>
          </a:p>
          <a:p>
            <a:pPr eaLnBrk="1" hangingPunct="1"/>
            <a:endParaRPr lang="en-US" altLang="de-DE" sz="1700" smtClean="0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  <a:p>
            <a:pPr eaLnBrk="1" hangingPunct="1"/>
            <a:r>
              <a:rPr lang="en-US" altLang="de-DE" sz="17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\Delta t \; \ll \; \frac{1}{\max(k)}</a:t>
            </a:r>
          </a:p>
          <a:p>
            <a:pPr eaLnBrk="1" hangingPunct="1"/>
            <a:endParaRPr lang="en-US" altLang="de-DE" sz="1700" smtClean="0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  <a:p>
            <a:pPr eaLnBrk="1" hangingPunct="1"/>
            <a:r>
              <a:rPr lang="en-US" altLang="de-DE" sz="17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\Delta t \;\ll\; 0.1^{-1} = 10</a:t>
            </a:r>
          </a:p>
          <a:p>
            <a:pPr eaLnBrk="1" hangingPunct="1"/>
            <a:endParaRPr lang="en-US" altLang="de-DE" sz="1700" smtClean="0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  <a:p>
            <a:pPr eaLnBrk="1" hangingPunct="1"/>
            <a:r>
              <a:rPr lang="en-US" altLang="de-DE" sz="1700" smtClean="0">
                <a:latin typeface="Lucida Grande" charset="0"/>
                <a:ea typeface="ＭＳ Ｐゴシック" panose="020B0600070205080204" pitchFamily="34" charset="-128"/>
                <a:sym typeface="Lucida Grande" charset="0"/>
              </a:rPr>
              <a:t>A + B \Longrightarrow AB        \Delta t \;\ll\; (\max(kA, kB))^{-1}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p_k = \frac{\lambda^k}{k!}\,\mbox{e}^{-\lambda}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\langle k \rangle = \sum \; k\; p_k = \lambda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\sigma^2 = \sum \; p_k\; (k - \langle k \rangle)^2 = \lambda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\sigma = \sqrt{\lambda}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\langle k \rangle \pm \sigma \quad = \quad \lambda \pm \sqrt{\lambda}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\frac{\Delta k}{k} \;=\; \frac{\sigma}{\langle k \rangle} \;=\; \frac{1}{\sqrt{\lambda}}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\frac{d[AB]}{dt} \;=\; k\,[A]\,[B]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\Delta N_{AB} &amp;\quad = \quad&amp; \frac{d[AB]}{dt} \;V \;\Delta t\\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&amp;=&amp; k_{AB} \; \frac{N_A}{V}\; \frac{N_B}{V}\; V\; \Delta t \\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&amp;=&amp; \frac{k_{AB}\; \Delta t}{V}\; N_A\; N_B\\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&amp;=&amp; P_{AB}  \; N_A\; N_B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\Delta N_{AB} \;=\; P_{AB}  \; N_A\; N_B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P_{AB} \;=\;\frac{k_{AB}\; \Delta t}{V}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\frac{dAB}{dt} \;=\; k_{AB}\;A\;B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\left[ \frac{dAB}{dt} \right] = \frac{\mbox{Mol}}{l\,s}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[A]\;=\;[B] \;=\;\frac{\mbox{Mol}}{l}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[k_{AB}]\;=\; \frac{l}{\mbox{Mol}\;s}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[N_{AB}]\;=\; [N_A]\;=\; [N_B]\;=\; 1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[P_{AB}]\;=\;1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\frac{dA}{dt} = -k_1\,A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\frac{dB}{dt} = k_1\,A - k_2\,B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\frac{dC}{dt} = k_2\,B</a:t>
            </a:r>
          </a:p>
          <a:p>
            <a:pPr eaLnBrk="1" hangingPunct="1"/>
            <a:endParaRPr lang="en-US" altLang="de-DE" sz="1500" smtClean="0">
              <a:latin typeface="Lucida Grande" charset="0"/>
              <a:ea typeface="ＭＳ Ｐゴシック" panose="020B0600070205080204" pitchFamily="34" charset="-128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\propto 1/\sqrt{N}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g(x) = \exp \left[ -\frac{(x-&lt;x&gt;)^2}{w/\sqrt{A_0}} \right]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\frac{d}{dt}[A] = G_A - L_A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L_A = k_f \,[A]\,[B]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G_A = k_r \, [AB]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\frac{d}{dt}[A] \,=\, k_r \, [AB] \;-\;  k_f \,[A]\,[B]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f(A(t), s)\,ds \;=\; g(A(t), s)\; A(t+s)\,k\,ds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f(A(t), s)\,ds \;=\; g(A(t), s)\; \underbrace{A(t)\,k\,ds}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g(A(t), s+ds) \;=\; g(A(t), s) \;[1 - A(t+s)\,k\,ds]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\lim_{ds\to 0}\, \frac{g(A(t), s+ds) - g(A(t), s)}{ds} \;=\; \frac{g(A(t), s)}{ds} \;=\; -A(t)\,k\,g(A(t), s)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g(A(t), s) \;= \; \exp[-A(t)\,k\,s]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s_0 \;=\; \frac{1}{k\,A(t)}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r \;= \; \exp[-A(t)\,k\,s]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s \;=\; \frac{1}{k\,A(t)}\,\ln\left[\frac{1}{r}\right] \;=\; \frac{1}{\alpha_0}\,\ln\left[\frac{1}{r}\right]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s \;=\; \frac{1}{\alpha_0}\,\ln\left[\frac{1}{r_1}\right]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\sum_{i=1}^{j-1} \alpha_i \;\leq\; \alpha_0\,r_2\; &lt; \sum_{i=1}^j \alpha_i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\frac{dA}{dt} \;= \; k_3 \;-\; 2\,A^2\,k_1 \; - \; A\,B\,k_2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\frac{dB}{dt} \;= \; k_4 \; - \; A\,B\,k_2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A_{ss} \;=\; \sqrt{\frac{\;k_3 - k_4\;}{2 k_1}}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B_{ss} \;=\; \frac{k_4}{k_2 \,A}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\frac{dA}{dt} \;=\; k_1\,A^2 \;-\; k_2\,A^3 \;+\; k_3 \;-\; k_4\,A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\frac{d}{dt}[A] = G_A - L_A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L_A = k_f \,[A]\,[B]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G_A = k_r \, [AB]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\frac{d}{dt}[A] \,=\, k_r \, [AB] \;-\;  k_f \,[A]\,[B]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\frac{d}{dt}[B] = \frac{d}{dt}[A]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\frac{d}{dt}[AB] = -\frac{d}{dt}[A] = k_f \,[A]\,[B]\;-\; k_r \, [AB]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L_A \;=\; k_f\;[A]\,[B]\,[B] \;=\; k_f \;[A]\,[B]^2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L_B \;=\; 2k_f \;[A]\,[B]^2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G_A \;=\; k_r\, [AB_2]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G_B \;=\; 2k_r\, [AB_2]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\frac{d}{dt}[A] = k_r\,[AB_2]\;-\; k_f\,[A]\,[B]^2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\frac{d}{dt}[B] = 2\frac{d}{dt}[A]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\frac{d}{dt}[AB_2] = -\frac{d}{dt}[A]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\frac{dR_1}{dt} = k_1\;A\;X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\frac{dR_2}{dt} = k_2\;X\;Y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\frac{dR_3}{dt} = k_3\;Y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\frac{dX}{dt} = 1 \times \frac{dR_1}{dt} \;+(-1) \times \frac{dR_2}{dt} \; + 0 \times \frac{dR_3}{dt}</a:t>
            </a:r>
          </a:p>
          <a:p>
            <a:pPr eaLnBrk="1" hangingPunct="1"/>
            <a:endParaRPr lang="en-US" altLang="de-DE" sz="1100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\frac{d\vec{R}}{dt} = \left( \begin{array}{c} dR_1/dt\\ dR_2/dt \\ dR_3/dt \end{array} \right)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S = \left( \begin{array}{ccc} \;-1\;&amp;0&amp;0\\ 1&amp;\;-1\;&amp;0\\ 0&amp;1&amp;\;-1\;\\ 0&amp;0&amp;1 \end{array} \right)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\frac{d}{dt}\vec{X} = \frac{d}{dt}\left( \begin{array}{c} A \\X \\ Y \\ B \end{array} \right) = S\;\frac{d}{dt}\vec{R}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\frac{dX_i}{dt} = \sum_j\;S_{ij}\;\frac{dR_j}{dt}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\frac{dA}{dt} = -\frac{dR_1}{dt} = -k_1\;A\;X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\frac{dX}{dt} = +\frac{dR_1}{dt} - \frac{dR_2}{dt} = -k_1\;A\;X\; + \; k_2\;X\;Y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\frac{dY}{dt} = +\frac{dR_2}{dt} - \frac{dR_3}{dt} = -k_2\;X\;Y\; - \; k_3\;Y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\frac{dB}{dt} = +\frac{dR_3}{dt} = k_3\;Y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\frac{dX}{dt} = -k_1\;A\;X\; + \; k_2\;X\;Y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\frac{dY}{dt} = -k_2\;X\;Y\; - \; k_3\;Y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\frac{dX}{dt} = \frac{dY}{dt} = 0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Y = \frac{k_1}{k_2}\;A</a:t>
            </a:r>
          </a:p>
          <a:p>
            <a:pPr eaLnBrk="1" hangingPunct="1"/>
            <a:r>
              <a:rPr lang="en-US" altLang="de-DE" sz="1100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X = \frac{k_3}{k_2}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 + B \Longrightarrow AB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\frac{dA}{dt} = -k\cdot A\cdot B = f\left( A(t), B(t)\right)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A(t) = A(0) + t\cdot \frac{dA}{dt}(0) + \frac{t^2}{2}\cdot \frac{d^2A}{dt^2}(0) +  \dots =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\sum_{k=0} \frac{t^k}{k!}\cdot \frac{d^kA}{dt^k}(0)</a:t>
            </a:r>
          </a:p>
          <a:p>
            <a:pPr eaLnBrk="1" hangingPunct="1"/>
            <a:endParaRPr lang="en-US" altLang="de-DE" smtClean="0">
              <a:latin typeface="Monaco" charset="0"/>
              <a:ea typeface="ＭＳ Ｐゴシック" panose="020B0600070205080204" pitchFamily="34" charset="-128"/>
              <a:sym typeface="Monaco" charset="0"/>
            </a:endParaRP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A(t) &amp;\;\approx\;&amp; A(0) + \quad t\cdot \frac{dA}{dt}(0) \quad + \quad \mathcal{O}(t^2) \\</a:t>
            </a:r>
          </a:p>
          <a:p>
            <a:pPr eaLnBrk="1" hangingPunct="1"/>
            <a:r>
              <a:rPr lang="en-US" altLang="de-DE" smtClean="0">
                <a:latin typeface="Monaco" charset="0"/>
                <a:ea typeface="ＭＳ Ｐゴシック" panose="020B0600070205080204" pitchFamily="34" charset="-128"/>
                <a:sym typeface="Monaco" charset="0"/>
              </a:rPr>
              <a:t>        &amp;\;\approx\;&amp; A(0) + t\cdot f\left( A(0), B(0)\right) + \mathcal{O}(t^2)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22. Lecture WS 2019/20</a:t>
            </a: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fld id="{FD899EC1-564C-4685-8ABD-A8FF874C673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216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22. Lecture WS 2019/20</a:t>
            </a:r>
            <a:endParaRPr lang="de-D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fld id="{691027E5-D4BE-49D2-A6AD-A92AA2BF1CD7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7852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22. Lecture WS 2019/20</a:t>
            </a:r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fld id="{F4413953-1C61-4F15-B26B-15FEA38B264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7668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52400"/>
            <a:ext cx="878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 altLang="en-US" smtClean="0"/>
              <a:t>22. Lecture WS 2019/20</a:t>
            </a:r>
            <a:endParaRPr lang="de-D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r>
              <a:rPr lang="de-DE" altLang="en-US"/>
              <a:t>Bioinformatics III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fld id="{E5BD3507-9691-4A5D-B73A-0A5897ECEA1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505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505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505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505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505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wmf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41325" y="741363"/>
            <a:ext cx="8242300" cy="3598862"/>
          </a:xfrm>
        </p:spPr>
        <p:txBody>
          <a:bodyPr/>
          <a:lstStyle/>
          <a:p>
            <a:pPr eaLnBrk="1" hangingPunct="1">
              <a:spcBef>
                <a:spcPts val="3650"/>
              </a:spcBef>
            </a:pPr>
            <a:r>
              <a:rPr lang="en-US" altLang="de-DE" smtClean="0">
                <a:ea typeface="ＭＳ Ｐゴシック" panose="020B0600070205080204" pitchFamily="34" charset="-128"/>
              </a:rPr>
              <a:t>V22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/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Dynamic Modelling: Rate Equations + Stochastic Propagation</a:t>
            </a: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127F1D11-81A8-4245-8681-795E36616093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en-US" sz="1000" smtClean="0"/>
          </a:p>
        </p:txBody>
      </p:sp>
      <p:sp>
        <p:nvSpPr>
          <p:cNvPr id="410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10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From rates to differences</a:t>
            </a: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704850" y="1616075"/>
            <a:ext cx="150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Rate equation:</a:t>
            </a: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704850" y="963613"/>
            <a:ext cx="974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Reaction: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044575"/>
            <a:ext cx="14287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/>
          <p:cNvSpPr>
            <a:spLocks/>
          </p:cNvSpPr>
          <p:nvPr/>
        </p:nvSpPr>
        <p:spPr bwMode="auto">
          <a:xfrm>
            <a:off x="3187700" y="2509838"/>
            <a:ext cx="349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derivative of A(t)  =  some function</a:t>
            </a:r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 rot="10800000" flipH="1">
            <a:off x="3643313" y="2062163"/>
            <a:ext cx="33337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 rot="10800000">
            <a:off x="5840413" y="2062163"/>
            <a:ext cx="136525" cy="446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14346" name="Rectangle 8"/>
          <p:cNvSpPr>
            <a:spLocks/>
          </p:cNvSpPr>
          <p:nvPr/>
        </p:nvSpPr>
        <p:spPr bwMode="auto">
          <a:xfrm>
            <a:off x="231775" y="2946400"/>
            <a:ext cx="2938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Taylor expansion for </a:t>
            </a:r>
          </a:p>
          <a:p>
            <a:pPr eaLnBrk="1" hangingPunct="1">
              <a:defRPr/>
            </a:pPr>
            <a:r>
              <a:rPr lang="en-US" altLang="de-DE" sz="1800" b="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isplacement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around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de-DE" sz="1800" b="0" i="1" baseline="-25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= 0:</a:t>
            </a: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 rot="10800000">
            <a:off x="3678238" y="2830513"/>
            <a:ext cx="26987" cy="731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14348" name="Rectangle 10"/>
          <p:cNvSpPr>
            <a:spLocks/>
          </p:cNvSpPr>
          <p:nvPr/>
        </p:nvSpPr>
        <p:spPr bwMode="auto">
          <a:xfrm>
            <a:off x="704850" y="4510088"/>
            <a:ext cx="6659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Truncate this expansion after second term (linear approximation):</a:t>
            </a:r>
          </a:p>
        </p:txBody>
      </p:sp>
      <p:pic>
        <p:nvPicPr>
          <p:cNvPr id="215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482725"/>
            <a:ext cx="3384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581400"/>
            <a:ext cx="63150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946650"/>
            <a:ext cx="4219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B6C8F4A6-470E-4310-9250-DD080042C37C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en-US" sz="1000" smtClean="0"/>
          </a:p>
        </p:txBody>
      </p:sp>
      <p:sp>
        <p:nvSpPr>
          <p:cNvPr id="2152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2152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1"/>
          <p:cNvSpPr>
            <a:spLocks/>
          </p:cNvSpPr>
          <p:nvPr/>
        </p:nvSpPr>
        <p:spPr bwMode="auto">
          <a:xfrm>
            <a:off x="1428750" y="5027613"/>
            <a:ext cx="3919538" cy="812800"/>
          </a:xfrm>
          <a:prstGeom prst="roundRect">
            <a:avLst>
              <a:gd name="adj" fmla="val 16481"/>
            </a:avLst>
          </a:prstGeom>
          <a:solidFill>
            <a:srgbClr val="FCDA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From rates to differences II</a:t>
            </a:r>
          </a:p>
        </p:txBody>
      </p:sp>
      <p:sp>
        <p:nvSpPr>
          <p:cNvPr id="15365" name="Rectangle 3"/>
          <p:cNvSpPr>
            <a:spLocks/>
          </p:cNvSpPr>
          <p:nvPr/>
        </p:nvSpPr>
        <p:spPr bwMode="auto">
          <a:xfrm>
            <a:off x="419100" y="847725"/>
            <a:ext cx="3514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Linear approximation to (true) A(t):</a:t>
            </a:r>
          </a:p>
        </p:txBody>
      </p:sp>
      <p:sp>
        <p:nvSpPr>
          <p:cNvPr id="15366" name="Rectangle 4"/>
          <p:cNvSpPr>
            <a:spLocks/>
          </p:cNvSpPr>
          <p:nvPr/>
        </p:nvSpPr>
        <p:spPr bwMode="auto">
          <a:xfrm>
            <a:off x="2205038" y="2562225"/>
            <a:ext cx="151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initial condition</a:t>
            </a:r>
          </a:p>
        </p:txBody>
      </p:sp>
      <p:sp>
        <p:nvSpPr>
          <p:cNvPr id="15367" name="Rectangle 5"/>
          <p:cNvSpPr>
            <a:spLocks/>
          </p:cNvSpPr>
          <p:nvPr/>
        </p:nvSpPr>
        <p:spPr bwMode="auto">
          <a:xfrm>
            <a:off x="4572000" y="2562225"/>
            <a:ext cx="1012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increment</a:t>
            </a:r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 rot="10800000" flipH="1">
            <a:off x="3581400" y="2133600"/>
            <a:ext cx="33338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 rot="10800000">
            <a:off x="4741863" y="2133600"/>
            <a:ext cx="33337" cy="434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15370" name="Rectangle 8"/>
          <p:cNvSpPr>
            <a:spLocks/>
          </p:cNvSpPr>
          <p:nvPr/>
        </p:nvSpPr>
        <p:spPr bwMode="auto">
          <a:xfrm>
            <a:off x="6446838" y="2562225"/>
            <a:ext cx="487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error</a:t>
            </a:r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 rot="10800000">
            <a:off x="6491288" y="2133600"/>
            <a:ext cx="171450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grpSp>
        <p:nvGrpSpPr>
          <p:cNvPr id="23563" name="Group 10"/>
          <p:cNvGrpSpPr>
            <a:grpSpLocks/>
          </p:cNvGrpSpPr>
          <p:nvPr/>
        </p:nvGrpSpPr>
        <p:grpSpPr bwMode="auto">
          <a:xfrm>
            <a:off x="419100" y="3286125"/>
            <a:ext cx="1090613" cy="276225"/>
            <a:chOff x="0" y="0"/>
            <a:chExt cx="977" cy="248"/>
          </a:xfrm>
        </p:grpSpPr>
        <p:sp>
          <p:nvSpPr>
            <p:cNvPr id="15378" name="Rectangle 11"/>
            <p:cNvSpPr>
              <a:spLocks/>
            </p:cNvSpPr>
            <p:nvPr/>
          </p:nvSpPr>
          <p:spPr bwMode="auto">
            <a:xfrm>
              <a:off x="0" y="0"/>
              <a:ext cx="97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For          :</a:t>
              </a:r>
            </a:p>
          </p:txBody>
        </p:sp>
        <p:pic>
          <p:nvPicPr>
            <p:cNvPr id="2357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40"/>
              <a:ext cx="5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3" name="Rectangle 13"/>
          <p:cNvSpPr>
            <a:spLocks/>
          </p:cNvSpPr>
          <p:nvPr/>
        </p:nvSpPr>
        <p:spPr bwMode="auto">
          <a:xfrm>
            <a:off x="419100" y="4419600"/>
            <a:ext cx="4822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Use linear approximation for small time step Δt:</a:t>
            </a: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5929313" y="5286375"/>
            <a:ext cx="2820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de-DE" altLang="de-DE" sz="1800" b="0" dirty="0" smtClean="0">
                <a:solidFill>
                  <a:schemeClr val="tx1"/>
                </a:solidFill>
                <a:latin typeface="+mn-lt"/>
              </a:rPr>
              <a:t>This </a:t>
            </a:r>
            <a:r>
              <a:rPr lang="de-DE" altLang="de-DE" sz="1800" b="0" dirty="0" err="1" smtClean="0">
                <a:solidFill>
                  <a:schemeClr val="tx1"/>
                </a:solidFill>
                <a:latin typeface="+mn-lt"/>
              </a:rPr>
              <a:t>is</a:t>
            </a:r>
            <a:r>
              <a:rPr lang="de-DE" altLang="de-DE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800" b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de-DE" altLang="de-DE" sz="1800" b="0" dirty="0" smtClean="0">
                <a:solidFill>
                  <a:schemeClr val="tx1"/>
                </a:solidFill>
                <a:latin typeface="+mn-lt"/>
              </a:rPr>
              <a:t> so-</a:t>
            </a:r>
            <a:r>
              <a:rPr lang="de-DE" altLang="de-DE" sz="1800" b="0" dirty="0" err="1" smtClean="0">
                <a:solidFill>
                  <a:schemeClr val="tx1"/>
                </a:solidFill>
                <a:latin typeface="+mn-lt"/>
              </a:rPr>
              <a:t>called</a:t>
            </a:r>
            <a:endParaRPr lang="en-US" altLang="de-DE" sz="1800" b="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"forward Euler" algorithm</a:t>
            </a:r>
          </a:p>
        </p:txBody>
      </p:sp>
      <p:pic>
        <p:nvPicPr>
          <p:cNvPr id="2356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204913"/>
            <a:ext cx="42195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465513"/>
            <a:ext cx="3619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53025"/>
            <a:ext cx="3348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26B2F662-4DE2-493C-9ACA-B104FDF0B0CD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en-US" sz="1000" smtClean="0"/>
          </a:p>
        </p:txBody>
      </p:sp>
      <p:sp>
        <p:nvSpPr>
          <p:cNvPr id="2357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2357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“Forward Euler” algorithm</a:t>
            </a: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419100" y="946150"/>
            <a:ext cx="1411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General form:</a:t>
            </a: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419100" y="2044700"/>
            <a:ext cx="1360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relative error:</a:t>
            </a:r>
          </a:p>
        </p:txBody>
      </p:sp>
      <p:sp>
        <p:nvSpPr>
          <p:cNvPr id="16390" name="Rectangle 4"/>
          <p:cNvSpPr>
            <a:spLocks/>
          </p:cNvSpPr>
          <p:nvPr/>
        </p:nvSpPr>
        <p:spPr bwMode="auto">
          <a:xfrm>
            <a:off x="5072063" y="2044700"/>
            <a:ext cx="1924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1st order algorithm</a:t>
            </a:r>
          </a:p>
        </p:txBody>
      </p:sp>
      <p:sp>
        <p:nvSpPr>
          <p:cNvPr id="25606" name="Rectangle 5"/>
          <p:cNvSpPr>
            <a:spLocks/>
          </p:cNvSpPr>
          <p:nvPr/>
        </p:nvSpPr>
        <p:spPr bwMode="auto">
          <a:xfrm>
            <a:off x="1820863" y="2643188"/>
            <a:ext cx="49101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relative error decreases with 1st power of step size Δt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893888"/>
            <a:ext cx="2214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88" y="2925763"/>
            <a:ext cx="3517900" cy="25812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924175"/>
            <a:ext cx="3517900" cy="2628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911225"/>
            <a:ext cx="4884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A7D538D2-63B1-4AEF-9A8B-745B9CB8F097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en-US" sz="1000" smtClean="0"/>
          </a:p>
        </p:txBody>
      </p:sp>
      <p:sp>
        <p:nvSpPr>
          <p:cNvPr id="2561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2561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sp>
        <p:nvSpPr>
          <p:cNvPr id="25614" name="Rectangle 5"/>
          <p:cNvSpPr>
            <a:spLocks/>
          </p:cNvSpPr>
          <p:nvPr/>
        </p:nvSpPr>
        <p:spPr bwMode="auto">
          <a:xfrm>
            <a:off x="395288" y="5646738"/>
            <a:ext cx="719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Black: </a:t>
            </a:r>
            <a:r>
              <a:rPr lang="en-US" altLang="de-DE" sz="1500" b="0">
                <a:latin typeface="Gill Sans" charset="0"/>
                <a:ea typeface="ヒラギノ角ゴ ProN W3" charset="-128"/>
                <a:sym typeface="Gill Sans" charset="0"/>
              </a:rPr>
              <a:t>ideal dynamic trajectory, </a:t>
            </a:r>
            <a:r>
              <a:rPr lang="en-US" altLang="de-DE" sz="1500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red:</a:t>
            </a:r>
            <a:r>
              <a:rPr lang="en-US" altLang="de-DE" sz="1500" b="0">
                <a:latin typeface="Gill Sans" charset="0"/>
                <a:ea typeface="ヒラギノ角ゴ ProN W3" charset="-128"/>
                <a:sym typeface="Gill Sans" charset="0"/>
              </a:rPr>
              <a:t> dynamics integrated by forward Euler 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500" b="0">
                <a:latin typeface="Gill Sans" charset="0"/>
                <a:ea typeface="ヒラギノ角ゴ ProN W3" charset="-128"/>
                <a:sym typeface="Gill Sans" charset="0"/>
              </a:rPr>
              <a:t>Right side: integration time steps are half of left side -&gt; smaller error</a:t>
            </a:r>
            <a:endParaRPr lang="en-US" altLang="de-DE" sz="1500">
              <a:latin typeface="Gill Sans" charset="0"/>
              <a:ea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Example: chained reactions</a:t>
            </a:r>
          </a:p>
        </p:txBody>
      </p:sp>
      <p:sp>
        <p:nvSpPr>
          <p:cNvPr id="17412" name="Rectangle 2"/>
          <p:cNvSpPr>
            <a:spLocks/>
          </p:cNvSpPr>
          <p:nvPr/>
        </p:nvSpPr>
        <p:spPr bwMode="auto">
          <a:xfrm>
            <a:off x="6067425" y="1741488"/>
            <a:ext cx="2078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Relative error vs. Δt </a:t>
            </a:r>
          </a:p>
          <a:p>
            <a:pPr algn="ctr"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at t = 10:</a:t>
            </a: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7215188" y="2652713"/>
            <a:ext cx="384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5032375" y="2286000"/>
            <a:ext cx="3298825" cy="2619375"/>
            <a:chOff x="-4" y="0"/>
            <a:chExt cx="2956" cy="2347"/>
          </a:xfrm>
        </p:grpSpPr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832" y="280"/>
              <a:ext cx="2024" cy="15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276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0"/>
              <a:ext cx="2840" cy="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9" name="Rectangle 7"/>
            <p:cNvSpPr>
              <a:spLocks/>
            </p:cNvSpPr>
            <p:nvPr/>
          </p:nvSpPr>
          <p:spPr bwMode="auto">
            <a:xfrm>
              <a:off x="1456" y="2080"/>
              <a:ext cx="97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time step Δt</a:t>
              </a:r>
            </a:p>
          </p:txBody>
        </p:sp>
        <p:sp>
          <p:nvSpPr>
            <p:cNvPr id="27680" name="Rectangle 8"/>
            <p:cNvSpPr>
              <a:spLocks/>
            </p:cNvSpPr>
            <p:nvPr/>
          </p:nvSpPr>
          <p:spPr bwMode="auto">
            <a:xfrm rot="-5400000">
              <a:off x="-428" y="1032"/>
              <a:ext cx="105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relative error</a:t>
              </a:r>
            </a:p>
          </p:txBody>
        </p:sp>
        <p:pic>
          <p:nvPicPr>
            <p:cNvPr id="276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744"/>
              <a:ext cx="4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2" name="Rectangle 10"/>
            <p:cNvSpPr>
              <a:spLocks/>
            </p:cNvSpPr>
            <p:nvPr/>
          </p:nvSpPr>
          <p:spPr bwMode="auto">
            <a:xfrm>
              <a:off x="1536" y="1360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</p:grpSp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911225"/>
            <a:ext cx="17510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01700"/>
            <a:ext cx="24209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3"/>
          <p:cNvSpPr>
            <a:spLocks/>
          </p:cNvSpPr>
          <p:nvPr/>
        </p:nvSpPr>
        <p:spPr bwMode="auto">
          <a:xfrm>
            <a:off x="615950" y="857250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Reaction:</a:t>
            </a:r>
          </a:p>
        </p:txBody>
      </p:sp>
      <p:sp>
        <p:nvSpPr>
          <p:cNvPr id="17418" name="Rectangle 14"/>
          <p:cNvSpPr>
            <a:spLocks/>
          </p:cNvSpPr>
          <p:nvPr/>
        </p:nvSpPr>
        <p:spPr bwMode="auto">
          <a:xfrm>
            <a:off x="615950" y="1589088"/>
            <a:ext cx="1555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Time evolution:</a:t>
            </a:r>
          </a:p>
        </p:txBody>
      </p:sp>
      <p:grpSp>
        <p:nvGrpSpPr>
          <p:cNvPr id="27658" name="Group 15"/>
          <p:cNvGrpSpPr>
            <a:grpSpLocks/>
          </p:cNvGrpSpPr>
          <p:nvPr/>
        </p:nvGrpSpPr>
        <p:grpSpPr bwMode="auto">
          <a:xfrm>
            <a:off x="495300" y="1839913"/>
            <a:ext cx="3327400" cy="4205287"/>
            <a:chOff x="-4" y="0"/>
            <a:chExt cx="2981" cy="3768"/>
          </a:xfrm>
        </p:grpSpPr>
        <p:sp>
          <p:nvSpPr>
            <p:cNvPr id="31760" name="Rectangle 16"/>
            <p:cNvSpPr>
              <a:spLocks/>
            </p:cNvSpPr>
            <p:nvPr/>
          </p:nvSpPr>
          <p:spPr bwMode="auto">
            <a:xfrm>
              <a:off x="728" y="280"/>
              <a:ext cx="2142" cy="2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27664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0"/>
              <a:ext cx="296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Rectangle 18"/>
            <p:cNvSpPr>
              <a:spLocks/>
            </p:cNvSpPr>
            <p:nvPr/>
          </p:nvSpPr>
          <p:spPr bwMode="auto">
            <a:xfrm>
              <a:off x="2512" y="1792"/>
              <a:ext cx="328" cy="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pic>
          <p:nvPicPr>
            <p:cNvPr id="27666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464"/>
              <a:ext cx="296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Rectangle 20"/>
            <p:cNvSpPr>
              <a:spLocks/>
            </p:cNvSpPr>
            <p:nvPr/>
          </p:nvSpPr>
          <p:spPr bwMode="auto">
            <a:xfrm>
              <a:off x="1968" y="3448"/>
              <a:ext cx="35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time</a:t>
              </a:r>
            </a:p>
          </p:txBody>
        </p:sp>
        <p:sp>
          <p:nvSpPr>
            <p:cNvPr id="27668" name="Rectangle 21"/>
            <p:cNvSpPr>
              <a:spLocks/>
            </p:cNvSpPr>
            <p:nvPr/>
          </p:nvSpPr>
          <p:spPr bwMode="auto">
            <a:xfrm rot="-5400000">
              <a:off x="-518" y="1669"/>
              <a:ext cx="1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concentrations</a:t>
              </a:r>
            </a:p>
          </p:txBody>
        </p:sp>
        <p:sp>
          <p:nvSpPr>
            <p:cNvPr id="27669" name="Rectangle 22"/>
            <p:cNvSpPr>
              <a:spLocks/>
            </p:cNvSpPr>
            <p:nvPr/>
          </p:nvSpPr>
          <p:spPr bwMode="auto">
            <a:xfrm>
              <a:off x="1048" y="720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27670" name="Rectangle 23"/>
            <p:cNvSpPr>
              <a:spLocks/>
            </p:cNvSpPr>
            <p:nvPr/>
          </p:nvSpPr>
          <p:spPr bwMode="auto">
            <a:xfrm>
              <a:off x="2544" y="872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  <p:sp>
          <p:nvSpPr>
            <p:cNvPr id="27671" name="Rectangle 24"/>
            <p:cNvSpPr>
              <a:spLocks/>
            </p:cNvSpPr>
            <p:nvPr/>
          </p:nvSpPr>
          <p:spPr bwMode="auto">
            <a:xfrm>
              <a:off x="1496" y="1984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27672" name="Rectangle 25"/>
            <p:cNvSpPr>
              <a:spLocks/>
            </p:cNvSpPr>
            <p:nvPr/>
          </p:nvSpPr>
          <p:spPr bwMode="auto">
            <a:xfrm>
              <a:off x="912" y="2088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27673" name="Rectangle 26"/>
            <p:cNvSpPr>
              <a:spLocks/>
            </p:cNvSpPr>
            <p:nvPr/>
          </p:nvSpPr>
          <p:spPr bwMode="auto">
            <a:xfrm>
              <a:off x="2120" y="1128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27674" name="Rectangle 27"/>
            <p:cNvSpPr>
              <a:spLocks/>
            </p:cNvSpPr>
            <p:nvPr/>
          </p:nvSpPr>
          <p:spPr bwMode="auto">
            <a:xfrm>
              <a:off x="2472" y="2384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  <p:sp>
          <p:nvSpPr>
            <p:cNvPr id="27675" name="Rectangle 28"/>
            <p:cNvSpPr>
              <a:spLocks/>
            </p:cNvSpPr>
            <p:nvPr/>
          </p:nvSpPr>
          <p:spPr bwMode="auto">
            <a:xfrm>
              <a:off x="1792" y="328"/>
              <a:ext cx="4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Δt = 1</a:t>
              </a:r>
            </a:p>
          </p:txBody>
        </p:sp>
        <p:sp>
          <p:nvSpPr>
            <p:cNvPr id="27676" name="Rectangle 29"/>
            <p:cNvSpPr>
              <a:spLocks/>
            </p:cNvSpPr>
            <p:nvPr/>
          </p:nvSpPr>
          <p:spPr bwMode="auto">
            <a:xfrm>
              <a:off x="1752" y="1816"/>
              <a:ext cx="56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Δt = 10</a:t>
              </a:r>
            </a:p>
          </p:txBody>
        </p:sp>
      </p:grpSp>
      <p:sp>
        <p:nvSpPr>
          <p:cNvPr id="17420" name="Rectangle 30"/>
          <p:cNvSpPr>
            <a:spLocks/>
          </p:cNvSpPr>
          <p:nvPr/>
        </p:nvSpPr>
        <p:spPr bwMode="auto">
          <a:xfrm>
            <a:off x="5919788" y="5303838"/>
            <a:ext cx="1573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runtime α (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Δt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altLang="de-DE" sz="1800" b="0" baseline="32000" dirty="0" smtClean="0">
                <a:solidFill>
                  <a:schemeClr val="tx1"/>
                </a:solidFill>
                <a:latin typeface="+mn-lt"/>
              </a:rPr>
              <a:t>–1</a:t>
            </a:r>
          </a:p>
        </p:txBody>
      </p:sp>
      <p:sp>
        <p:nvSpPr>
          <p:cNvPr id="276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D9CE43D7-25D9-4A57-9EF6-02E415E59777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en-US" sz="1000" smtClean="0"/>
          </a:p>
        </p:txBody>
      </p:sp>
      <p:sp>
        <p:nvSpPr>
          <p:cNvPr id="27661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2766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Example Code:  Forward Euler</a:t>
            </a: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5562600" y="963613"/>
            <a:ext cx="154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 =&gt;  B  =&gt;  C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963613"/>
            <a:ext cx="3500438" cy="499903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4"/>
          <p:cNvSpPr>
            <a:spLocks/>
          </p:cNvSpPr>
          <p:nvPr/>
        </p:nvSpPr>
        <p:spPr bwMode="auto">
          <a:xfrm>
            <a:off x="4822825" y="1893888"/>
            <a:ext cx="71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Iterate:</a:t>
            </a:r>
          </a:p>
        </p:txBody>
      </p:sp>
      <p:sp>
        <p:nvSpPr>
          <p:cNvPr id="18439" name="Rectangle 5"/>
          <p:cNvSpPr>
            <a:spLocks/>
          </p:cNvSpPr>
          <p:nvPr/>
        </p:nvSpPr>
        <p:spPr bwMode="auto">
          <a:xfrm>
            <a:off x="4821238" y="3983038"/>
            <a:ext cx="1039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Important:</a:t>
            </a:r>
          </a:p>
        </p:txBody>
      </p:sp>
      <p:sp>
        <p:nvSpPr>
          <p:cNvPr id="18440" name="Rectangle 6"/>
          <p:cNvSpPr>
            <a:spLocks/>
          </p:cNvSpPr>
          <p:nvPr/>
        </p:nvSpPr>
        <p:spPr bwMode="auto">
          <a:xfrm>
            <a:off x="5143500" y="4465638"/>
            <a:ext cx="2871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first calculate all derivatives,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then update densities!</a:t>
            </a:r>
          </a:p>
        </p:txBody>
      </p:sp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268538"/>
            <a:ext cx="3571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CBF8D51E-B8CB-4565-B4D2-B03788E5CB4E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en-US" sz="1000" smtClean="0"/>
          </a:p>
        </p:txBody>
      </p:sp>
      <p:sp>
        <p:nvSpPr>
          <p:cNvPr id="2970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2970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1"/>
          <p:cNvSpPr>
            <a:spLocks/>
          </p:cNvSpPr>
          <p:nvPr/>
        </p:nvSpPr>
        <p:spPr bwMode="auto">
          <a:xfrm>
            <a:off x="4527550" y="2911475"/>
            <a:ext cx="2722563" cy="884238"/>
          </a:xfrm>
          <a:prstGeom prst="roundRect">
            <a:avLst>
              <a:gd name="adj" fmla="val 15148"/>
            </a:avLst>
          </a:prstGeom>
          <a:solidFill>
            <a:srgbClr val="FCDA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What is the “correct” time step?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098550"/>
            <a:ext cx="17510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143375"/>
            <a:ext cx="2419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5"/>
          <p:cNvSpPr>
            <a:spLocks/>
          </p:cNvSpPr>
          <p:nvPr/>
        </p:nvSpPr>
        <p:spPr bwMode="auto">
          <a:xfrm>
            <a:off x="4125913" y="1660525"/>
            <a:ext cx="2538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Approximation works for: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143125"/>
            <a:ext cx="3929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7"/>
          <p:cNvSpPr>
            <a:spLocks/>
          </p:cNvSpPr>
          <p:nvPr/>
        </p:nvSpPr>
        <p:spPr bwMode="auto">
          <a:xfrm>
            <a:off x="4857750" y="317023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</a:t>
            </a:r>
          </a:p>
        </p:txBody>
      </p: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044825"/>
            <a:ext cx="1517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9"/>
          <p:cNvSpPr>
            <a:spLocks/>
          </p:cNvSpPr>
          <p:nvPr/>
        </p:nvSpPr>
        <p:spPr bwMode="auto">
          <a:xfrm>
            <a:off x="4125913" y="4098925"/>
            <a:ext cx="563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Here:</a:t>
            </a:r>
          </a:p>
        </p:txBody>
      </p:sp>
      <p:sp>
        <p:nvSpPr>
          <p:cNvPr id="19468" name="Rectangle 10"/>
          <p:cNvSpPr>
            <a:spLocks/>
          </p:cNvSpPr>
          <p:nvPr/>
        </p:nvSpPr>
        <p:spPr bwMode="auto">
          <a:xfrm>
            <a:off x="4545013" y="45894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</a:t>
            </a:r>
          </a:p>
        </p:txBody>
      </p:sp>
      <p:pic>
        <p:nvPicPr>
          <p:cNvPr id="3175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589463"/>
            <a:ext cx="1847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Rectangle 12"/>
          <p:cNvSpPr>
            <a:spLocks/>
          </p:cNvSpPr>
          <p:nvPr/>
        </p:nvSpPr>
        <p:spPr bwMode="auto">
          <a:xfrm>
            <a:off x="571500" y="5268913"/>
            <a:ext cx="29829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 u="sng">
                <a:latin typeface="Gill Sans" charset="0"/>
                <a:ea typeface="ヒラギノ角ゴ ProN W3" charset="-128"/>
                <a:sym typeface="Gill Sans" charset="0"/>
              </a:rPr>
              <a:t>Note 1:</a:t>
            </a: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read “«” as  “a few percent”</a:t>
            </a:r>
          </a:p>
        </p:txBody>
      </p:sp>
      <p:grpSp>
        <p:nvGrpSpPr>
          <p:cNvPr id="31758" name="Group 17"/>
          <p:cNvGrpSpPr>
            <a:grpSpLocks/>
          </p:cNvGrpSpPr>
          <p:nvPr/>
        </p:nvGrpSpPr>
        <p:grpSpPr bwMode="auto">
          <a:xfrm>
            <a:off x="298450" y="803275"/>
            <a:ext cx="3327400" cy="4206875"/>
            <a:chOff x="-4" y="0"/>
            <a:chExt cx="2981" cy="3768"/>
          </a:xfrm>
        </p:grpSpPr>
        <p:sp>
          <p:nvSpPr>
            <p:cNvPr id="35858" name="Rectangle 18"/>
            <p:cNvSpPr>
              <a:spLocks/>
            </p:cNvSpPr>
            <p:nvPr/>
          </p:nvSpPr>
          <p:spPr bwMode="auto">
            <a:xfrm>
              <a:off x="728" y="280"/>
              <a:ext cx="2142" cy="29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31763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0"/>
              <a:ext cx="296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Rectangle 20"/>
            <p:cNvSpPr>
              <a:spLocks/>
            </p:cNvSpPr>
            <p:nvPr/>
          </p:nvSpPr>
          <p:spPr bwMode="auto">
            <a:xfrm>
              <a:off x="2512" y="1792"/>
              <a:ext cx="328" cy="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pic>
          <p:nvPicPr>
            <p:cNvPr id="31765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464"/>
              <a:ext cx="296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6" name="Rectangle 22"/>
            <p:cNvSpPr>
              <a:spLocks/>
            </p:cNvSpPr>
            <p:nvPr/>
          </p:nvSpPr>
          <p:spPr bwMode="auto">
            <a:xfrm>
              <a:off x="1968" y="3448"/>
              <a:ext cx="35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time</a:t>
              </a:r>
            </a:p>
          </p:txBody>
        </p:sp>
        <p:sp>
          <p:nvSpPr>
            <p:cNvPr id="31767" name="Rectangle 23"/>
            <p:cNvSpPr>
              <a:spLocks/>
            </p:cNvSpPr>
            <p:nvPr/>
          </p:nvSpPr>
          <p:spPr bwMode="auto">
            <a:xfrm rot="-5400000">
              <a:off x="-518" y="1669"/>
              <a:ext cx="1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concentrations</a:t>
              </a:r>
            </a:p>
          </p:txBody>
        </p:sp>
        <p:sp>
          <p:nvSpPr>
            <p:cNvPr id="31768" name="Rectangle 24"/>
            <p:cNvSpPr>
              <a:spLocks/>
            </p:cNvSpPr>
            <p:nvPr/>
          </p:nvSpPr>
          <p:spPr bwMode="auto">
            <a:xfrm>
              <a:off x="1048" y="720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31769" name="Rectangle 25"/>
            <p:cNvSpPr>
              <a:spLocks/>
            </p:cNvSpPr>
            <p:nvPr/>
          </p:nvSpPr>
          <p:spPr bwMode="auto">
            <a:xfrm>
              <a:off x="2544" y="872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  <p:sp>
          <p:nvSpPr>
            <p:cNvPr id="31770" name="Rectangle 26"/>
            <p:cNvSpPr>
              <a:spLocks/>
            </p:cNvSpPr>
            <p:nvPr/>
          </p:nvSpPr>
          <p:spPr bwMode="auto">
            <a:xfrm>
              <a:off x="1496" y="1984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31771" name="Rectangle 27"/>
            <p:cNvSpPr>
              <a:spLocks/>
            </p:cNvSpPr>
            <p:nvPr/>
          </p:nvSpPr>
          <p:spPr bwMode="auto">
            <a:xfrm>
              <a:off x="912" y="2088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31772" name="Rectangle 28"/>
            <p:cNvSpPr>
              <a:spLocks/>
            </p:cNvSpPr>
            <p:nvPr/>
          </p:nvSpPr>
          <p:spPr bwMode="auto">
            <a:xfrm>
              <a:off x="2120" y="1128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31773" name="Rectangle 29"/>
            <p:cNvSpPr>
              <a:spLocks/>
            </p:cNvSpPr>
            <p:nvPr/>
          </p:nvSpPr>
          <p:spPr bwMode="auto">
            <a:xfrm>
              <a:off x="2472" y="2384"/>
              <a:ext cx="12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  <p:sp>
          <p:nvSpPr>
            <p:cNvPr id="31774" name="Rectangle 30"/>
            <p:cNvSpPr>
              <a:spLocks/>
            </p:cNvSpPr>
            <p:nvPr/>
          </p:nvSpPr>
          <p:spPr bwMode="auto">
            <a:xfrm>
              <a:off x="1792" y="328"/>
              <a:ext cx="4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Δt = 1</a:t>
              </a:r>
            </a:p>
          </p:txBody>
        </p:sp>
        <p:sp>
          <p:nvSpPr>
            <p:cNvPr id="31775" name="Rectangle 31"/>
            <p:cNvSpPr>
              <a:spLocks/>
            </p:cNvSpPr>
            <p:nvPr/>
          </p:nvSpPr>
          <p:spPr bwMode="auto">
            <a:xfrm>
              <a:off x="1752" y="1816"/>
              <a:ext cx="56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Δt = 10</a:t>
              </a:r>
            </a:p>
          </p:txBody>
        </p:sp>
      </p:grpSp>
      <p:sp>
        <p:nvSpPr>
          <p:cNvPr id="317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200B69FB-90CF-4E93-AAB1-928A61AFEFE3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000" smtClean="0"/>
          </a:p>
        </p:txBody>
      </p:sp>
      <p:sp>
        <p:nvSpPr>
          <p:cNvPr id="3176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3176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From Test Tubes to Cells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100" y="911225"/>
            <a:ext cx="2759075" cy="22875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100" y="3689350"/>
            <a:ext cx="2759075" cy="22875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4"/>
          <p:cNvSpPr>
            <a:spLocks/>
          </p:cNvSpPr>
          <p:nvPr/>
        </p:nvSpPr>
        <p:spPr bwMode="auto">
          <a:xfrm>
            <a:off x="392113" y="911225"/>
            <a:ext cx="46624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Rate equations  &lt;=&gt;  description via densities</a:t>
            </a:r>
          </a:p>
        </p:txBody>
      </p:sp>
      <p:sp>
        <p:nvSpPr>
          <p:cNvPr id="20487" name="Rectangle 5"/>
          <p:cNvSpPr>
            <a:spLocks/>
          </p:cNvSpPr>
          <p:nvPr/>
        </p:nvSpPr>
        <p:spPr bwMode="auto">
          <a:xfrm>
            <a:off x="839788" y="1768475"/>
            <a:ext cx="993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density  =</a:t>
            </a:r>
          </a:p>
        </p:txBody>
      </p:sp>
      <p:grpSp>
        <p:nvGrpSpPr>
          <p:cNvPr id="33799" name="Group 6"/>
          <p:cNvGrpSpPr>
            <a:grpSpLocks/>
          </p:cNvGrpSpPr>
          <p:nvPr/>
        </p:nvGrpSpPr>
        <p:grpSpPr bwMode="auto">
          <a:xfrm>
            <a:off x="2028825" y="1625600"/>
            <a:ext cx="2727325" cy="554038"/>
            <a:chOff x="0" y="0"/>
            <a:chExt cx="2443" cy="496"/>
          </a:xfrm>
        </p:grpSpPr>
        <p:sp>
          <p:nvSpPr>
            <p:cNvPr id="20493" name="Rectangle 7"/>
            <p:cNvSpPr>
              <a:spLocks/>
            </p:cNvSpPr>
            <p:nvPr/>
          </p:nvSpPr>
          <p:spPr bwMode="auto">
            <a:xfrm>
              <a:off x="46" y="0"/>
              <a:ext cx="235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indistinguishable particles</a:t>
              </a:r>
            </a:p>
            <a:p>
              <a:pPr algn="ctr"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volume element</a:t>
              </a:r>
            </a:p>
          </p:txBody>
        </p:sp>
        <p:sp>
          <p:nvSpPr>
            <p:cNvPr id="20494" name="Line 8"/>
            <p:cNvSpPr>
              <a:spLocks noChangeShapeType="1"/>
            </p:cNvSpPr>
            <p:nvPr/>
          </p:nvSpPr>
          <p:spPr bwMode="auto">
            <a:xfrm>
              <a:off x="0" y="280"/>
              <a:ext cx="2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</p:grpSp>
      <p:sp>
        <p:nvSpPr>
          <p:cNvPr id="20489" name="Rectangle 9"/>
          <p:cNvSpPr>
            <a:spLocks/>
          </p:cNvSpPr>
          <p:nvPr/>
        </p:nvSpPr>
        <p:spPr bwMode="auto">
          <a:xfrm>
            <a:off x="393700" y="2447925"/>
            <a:ext cx="39227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density is a continuum measure,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    independent of the volume element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669925" y="3197225"/>
            <a:ext cx="4318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"half of the volume =&gt; half of the particles"</a:t>
            </a:r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392113" y="3859213"/>
            <a:ext cx="2809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When density gets very low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each particle matters</a:t>
            </a:r>
          </a:p>
        </p:txBody>
      </p:sp>
      <p:sp>
        <p:nvSpPr>
          <p:cNvPr id="20492" name="Rectangle 12"/>
          <p:cNvSpPr>
            <a:spLocks/>
          </p:cNvSpPr>
          <p:nvPr/>
        </p:nvSpPr>
        <p:spPr bwMode="auto">
          <a:xfrm>
            <a:off x="392113" y="4930775"/>
            <a:ext cx="414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Examples: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~10 Lac repressors per cell, chemotaxis,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transcription from a single gene, …</a:t>
            </a:r>
          </a:p>
        </p:txBody>
      </p:sp>
      <p:sp>
        <p:nvSpPr>
          <p:cNvPr id="3380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6026A172-57AD-4836-999A-C65C6B4F26E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en-US" sz="1000" smtClean="0"/>
          </a:p>
        </p:txBody>
      </p:sp>
      <p:sp>
        <p:nvSpPr>
          <p:cNvPr id="33805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3380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Density Fluctuations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973138"/>
            <a:ext cx="37512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/>
          </p:cNvSpPr>
          <p:nvPr/>
        </p:nvSpPr>
        <p:spPr bwMode="auto">
          <a:xfrm>
            <a:off x="4875213" y="857250"/>
            <a:ext cx="679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N = 100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562350"/>
            <a:ext cx="37496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5"/>
          <p:cNvSpPr>
            <a:spLocks/>
          </p:cNvSpPr>
          <p:nvPr/>
        </p:nvSpPr>
        <p:spPr bwMode="auto">
          <a:xfrm>
            <a:off x="465138" y="3446463"/>
            <a:ext cx="7858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N = 1000</a:t>
            </a:r>
          </a:p>
        </p:txBody>
      </p:sp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562350"/>
            <a:ext cx="37512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7"/>
          <p:cNvSpPr>
            <a:spLocks/>
          </p:cNvSpPr>
          <p:nvPr/>
        </p:nvSpPr>
        <p:spPr bwMode="auto">
          <a:xfrm>
            <a:off x="4633913" y="3446463"/>
            <a:ext cx="8953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N = 10000</a:t>
            </a:r>
          </a:p>
        </p:txBody>
      </p:sp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73138"/>
            <a:ext cx="37512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Rectangle 9"/>
          <p:cNvSpPr>
            <a:spLocks/>
          </p:cNvSpPr>
          <p:nvPr/>
        </p:nvSpPr>
        <p:spPr bwMode="auto">
          <a:xfrm>
            <a:off x="465138" y="857250"/>
            <a:ext cx="571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N = 10</a:t>
            </a:r>
          </a:p>
        </p:txBody>
      </p:sp>
      <p:sp>
        <p:nvSpPr>
          <p:cNvPr id="348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8EAB9A3D-7E43-49C4-B0C3-52F9642D966B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en-US" sz="1000" smtClean="0"/>
          </a:p>
        </p:txBody>
      </p:sp>
      <p:sp>
        <p:nvSpPr>
          <p:cNvPr id="3482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3482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"/>
          <p:cNvSpPr>
            <a:spLocks/>
          </p:cNvSpPr>
          <p:nvPr/>
        </p:nvSpPr>
        <p:spPr bwMode="auto">
          <a:xfrm>
            <a:off x="827088" y="5330825"/>
            <a:ext cx="7502525" cy="723900"/>
          </a:xfrm>
          <a:prstGeom prst="roundRect">
            <a:avLst>
              <a:gd name="adj" fmla="val 18519"/>
            </a:avLst>
          </a:prstGeom>
          <a:solidFill>
            <a:srgbClr val="FFE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Spread: Poisson Distribution</a:t>
            </a: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392113" y="696913"/>
            <a:ext cx="7399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Stochastic probability that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events occur follows the Poisson distribution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(here: event = "a particle is present"): 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1241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5"/>
          <p:cNvSpPr>
            <a:spLocks/>
          </p:cNvSpPr>
          <p:nvPr/>
        </p:nvSpPr>
        <p:spPr bwMode="auto">
          <a:xfrm>
            <a:off x="3751263" y="1392238"/>
            <a:ext cx="2044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 = 0, 1, 2, …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λ &gt; 0 is a parameter</a:t>
            </a:r>
          </a:p>
        </p:txBody>
      </p:sp>
      <p:sp>
        <p:nvSpPr>
          <p:cNvPr id="22536" name="Rectangle 6"/>
          <p:cNvSpPr>
            <a:spLocks/>
          </p:cNvSpPr>
          <p:nvPr/>
        </p:nvSpPr>
        <p:spPr bwMode="auto">
          <a:xfrm>
            <a:off x="419100" y="2187575"/>
            <a:ext cx="919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Average:</a:t>
            </a:r>
          </a:p>
        </p:txBody>
      </p:sp>
      <p:sp>
        <p:nvSpPr>
          <p:cNvPr id="22537" name="Rectangle 7"/>
          <p:cNvSpPr>
            <a:spLocks/>
          </p:cNvSpPr>
          <p:nvPr/>
        </p:nvSpPr>
        <p:spPr bwMode="auto">
          <a:xfrm>
            <a:off x="4384675" y="2187575"/>
            <a:ext cx="957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Variance:</a:t>
            </a:r>
          </a:p>
        </p:txBody>
      </p:sp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241550"/>
            <a:ext cx="1882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232025"/>
            <a:ext cx="2668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697163"/>
            <a:ext cx="892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1"/>
          <p:cNvSpPr>
            <a:spLocks/>
          </p:cNvSpPr>
          <p:nvPr/>
        </p:nvSpPr>
        <p:spPr bwMode="auto">
          <a:xfrm>
            <a:off x="419100" y="3276600"/>
            <a:ext cx="2373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Relative spread (error):</a:t>
            </a:r>
          </a:p>
        </p:txBody>
      </p:sp>
      <p:pic>
        <p:nvPicPr>
          <p:cNvPr id="3585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187700"/>
            <a:ext cx="190976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4" name="Group 13"/>
          <p:cNvGrpSpPr>
            <a:grpSpLocks/>
          </p:cNvGrpSpPr>
          <p:nvPr/>
        </p:nvGrpSpPr>
        <p:grpSpPr bwMode="auto">
          <a:xfrm>
            <a:off x="827088" y="4197350"/>
            <a:ext cx="7158037" cy="752475"/>
            <a:chOff x="0" y="0"/>
            <a:chExt cx="5944" cy="673"/>
          </a:xfrm>
        </p:grpSpPr>
        <p:sp>
          <p:nvSpPr>
            <p:cNvPr id="39950" name="Rectangle 14"/>
            <p:cNvSpPr>
              <a:spLocks/>
            </p:cNvSpPr>
            <p:nvPr/>
          </p:nvSpPr>
          <p:spPr bwMode="auto">
            <a:xfrm>
              <a:off x="7" y="6"/>
              <a:ext cx="5928" cy="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b="0" smtClean="0">
                <a:latin typeface="+mn-lt"/>
              </a:endParaRPr>
            </a:p>
          </p:txBody>
        </p:sp>
        <p:sp>
          <p:nvSpPr>
            <p:cNvPr id="22546" name="Rectangle 15"/>
            <p:cNvSpPr>
              <a:spLocks/>
            </p:cNvSpPr>
            <p:nvPr/>
          </p:nvSpPr>
          <p:spPr bwMode="auto">
            <a:xfrm>
              <a:off x="215" y="30"/>
              <a:ext cx="369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Avg. number of particles per unit volume</a:t>
              </a:r>
            </a:p>
          </p:txBody>
        </p:sp>
        <p:sp>
          <p:nvSpPr>
            <p:cNvPr id="22547" name="Rectangle 16"/>
            <p:cNvSpPr>
              <a:spLocks/>
            </p:cNvSpPr>
            <p:nvPr/>
          </p:nvSpPr>
          <p:spPr bwMode="auto">
            <a:xfrm>
              <a:off x="1007" y="390"/>
              <a:ext cx="173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relative uncertainty</a:t>
              </a:r>
            </a:p>
          </p:txBody>
        </p:sp>
        <p:sp>
          <p:nvSpPr>
            <p:cNvPr id="22548" name="Rectangle 17"/>
            <p:cNvSpPr>
              <a:spLocks/>
            </p:cNvSpPr>
            <p:nvPr/>
          </p:nvSpPr>
          <p:spPr bwMode="auto">
            <a:xfrm>
              <a:off x="3959" y="30"/>
              <a:ext cx="34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22549" name="Rectangle 18"/>
            <p:cNvSpPr>
              <a:spLocks/>
            </p:cNvSpPr>
            <p:nvPr/>
          </p:nvSpPr>
          <p:spPr bwMode="auto">
            <a:xfrm>
              <a:off x="3943" y="390"/>
              <a:ext cx="41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10%</a:t>
              </a:r>
            </a:p>
          </p:txBody>
        </p:sp>
        <p:sp>
          <p:nvSpPr>
            <p:cNvPr id="22550" name="Rectangle 19"/>
            <p:cNvSpPr>
              <a:spLocks/>
            </p:cNvSpPr>
            <p:nvPr/>
          </p:nvSpPr>
          <p:spPr bwMode="auto">
            <a:xfrm>
              <a:off x="4591" y="30"/>
              <a:ext cx="46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1000</a:t>
              </a:r>
            </a:p>
          </p:txBody>
        </p:sp>
        <p:sp>
          <p:nvSpPr>
            <p:cNvPr id="22551" name="Rectangle 20"/>
            <p:cNvSpPr>
              <a:spLocks/>
            </p:cNvSpPr>
            <p:nvPr/>
          </p:nvSpPr>
          <p:spPr bwMode="auto">
            <a:xfrm>
              <a:off x="4686" y="390"/>
              <a:ext cx="29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3%</a:t>
              </a:r>
            </a:p>
          </p:txBody>
        </p:sp>
        <p:sp>
          <p:nvSpPr>
            <p:cNvPr id="22552" name="Rectangle 21"/>
            <p:cNvSpPr>
              <a:spLocks/>
            </p:cNvSpPr>
            <p:nvPr/>
          </p:nvSpPr>
          <p:spPr bwMode="auto">
            <a:xfrm>
              <a:off x="5335" y="30"/>
              <a:ext cx="50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1 Mol</a:t>
              </a:r>
            </a:p>
          </p:txBody>
        </p:sp>
        <p:sp>
          <p:nvSpPr>
            <p:cNvPr id="22553" name="Rectangle 22"/>
            <p:cNvSpPr>
              <a:spLocks/>
            </p:cNvSpPr>
            <p:nvPr/>
          </p:nvSpPr>
          <p:spPr bwMode="auto">
            <a:xfrm>
              <a:off x="5335" y="390"/>
              <a:ext cx="5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1e-12</a:t>
              </a:r>
            </a:p>
          </p:txBody>
        </p:sp>
        <p:sp>
          <p:nvSpPr>
            <p:cNvPr id="22554" name="Line 23"/>
            <p:cNvSpPr>
              <a:spLocks noChangeShapeType="1"/>
            </p:cNvSpPr>
            <p:nvPr/>
          </p:nvSpPr>
          <p:spPr bwMode="auto">
            <a:xfrm rot="10800000" flipH="1">
              <a:off x="0" y="334"/>
              <a:ext cx="59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  <p:sp>
          <p:nvSpPr>
            <p:cNvPr id="22555" name="Line 24"/>
            <p:cNvSpPr>
              <a:spLocks noChangeShapeType="1"/>
            </p:cNvSpPr>
            <p:nvPr/>
          </p:nvSpPr>
          <p:spPr bwMode="auto">
            <a:xfrm>
              <a:off x="3714" y="0"/>
              <a:ext cx="0" cy="6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</p:grpSp>
      <p:sp>
        <p:nvSpPr>
          <p:cNvPr id="22544" name="Rectangle 25"/>
          <p:cNvSpPr>
            <a:spLocks/>
          </p:cNvSpPr>
          <p:nvPr/>
        </p:nvSpPr>
        <p:spPr bwMode="auto">
          <a:xfrm>
            <a:off x="971550" y="5518150"/>
            <a:ext cx="6472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Fluctuations are negligible for "chemical" test tube situations</a:t>
            </a:r>
          </a:p>
        </p:txBody>
      </p:sp>
      <p:sp>
        <p:nvSpPr>
          <p:cNvPr id="358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62212210-21F7-43F5-9628-73C417BE6410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en-US" sz="1000" smtClean="0"/>
          </a:p>
        </p:txBody>
      </p:sp>
      <p:sp>
        <p:nvSpPr>
          <p:cNvPr id="3585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3585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Reactions in the Particle View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692150"/>
            <a:ext cx="2054225" cy="89852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3"/>
          <p:cNvSpPr>
            <a:spLocks/>
          </p:cNvSpPr>
          <p:nvPr/>
        </p:nvSpPr>
        <p:spPr bwMode="auto">
          <a:xfrm>
            <a:off x="419100" y="692150"/>
            <a:ext cx="2270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Consider association: </a:t>
            </a:r>
          </a:p>
        </p:txBody>
      </p:sp>
      <p:sp>
        <p:nvSpPr>
          <p:cNvPr id="23558" name="Rectangle 4"/>
          <p:cNvSpPr>
            <a:spLocks/>
          </p:cNvSpPr>
          <p:nvPr/>
        </p:nvSpPr>
        <p:spPr bwMode="auto">
          <a:xfrm>
            <a:off x="1643063" y="1139825"/>
            <a:ext cx="1377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B  =&gt;  AB</a:t>
            </a:r>
          </a:p>
        </p:txBody>
      </p:sp>
      <p:sp>
        <p:nvSpPr>
          <p:cNvPr id="23559" name="Rectangle 5"/>
          <p:cNvSpPr>
            <a:spLocks/>
          </p:cNvSpPr>
          <p:nvPr/>
        </p:nvSpPr>
        <p:spPr bwMode="auto">
          <a:xfrm>
            <a:off x="419100" y="1997075"/>
            <a:ext cx="264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Continuous rate equation: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862138"/>
            <a:ext cx="1857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7"/>
          <p:cNvSpPr>
            <a:spLocks/>
          </p:cNvSpPr>
          <p:nvPr/>
        </p:nvSpPr>
        <p:spPr bwMode="auto">
          <a:xfrm>
            <a:off x="419100" y="2692400"/>
            <a:ext cx="4232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Number of new AB in volume V during Δt:</a:t>
            </a:r>
          </a:p>
        </p:txBody>
      </p:sp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211513"/>
            <a:ext cx="28225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9"/>
          <p:cNvSpPr>
            <a:spLocks/>
          </p:cNvSpPr>
          <p:nvPr/>
        </p:nvSpPr>
        <p:spPr bwMode="auto">
          <a:xfrm>
            <a:off x="1758950" y="5399088"/>
            <a:ext cx="5318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Density “picture”		Particle “picture”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reaction rate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dirty="0" err="1" smtClean="0">
                <a:solidFill>
                  <a:schemeClr val="tx1"/>
                </a:solidFill>
                <a:latin typeface="+mn-lt"/>
              </a:rPr>
              <a:t>AB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 =&gt;  	</a:t>
            </a: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reaction probability 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AB</a:t>
            </a:r>
          </a:p>
        </p:txBody>
      </p:sp>
      <p:sp>
        <p:nvSpPr>
          <p:cNvPr id="378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34B572BC-4446-4FA8-B0BE-99A7A78E8B79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en-US" sz="1000" smtClean="0"/>
          </a:p>
        </p:txBody>
      </p:sp>
      <p:sp>
        <p:nvSpPr>
          <p:cNvPr id="3790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3790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5246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Mass Action Kinetics</a:t>
            </a:r>
          </a:p>
        </p:txBody>
      </p:sp>
      <p:sp>
        <p:nvSpPr>
          <p:cNvPr id="6148" name="Rectangle 2"/>
          <p:cNvSpPr>
            <a:spLocks/>
          </p:cNvSpPr>
          <p:nvPr/>
        </p:nvSpPr>
        <p:spPr bwMode="auto">
          <a:xfrm>
            <a:off x="392113" y="750888"/>
            <a:ext cx="513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Most simple dynamic system:  inorganic chemistry</a:t>
            </a:r>
          </a:p>
        </p:txBody>
      </p:sp>
      <p:sp>
        <p:nvSpPr>
          <p:cNvPr id="6149" name="Rectangle 3"/>
          <p:cNvSpPr>
            <a:spLocks/>
          </p:cNvSpPr>
          <p:nvPr/>
        </p:nvSpPr>
        <p:spPr bwMode="auto">
          <a:xfrm>
            <a:off x="393700" y="1231900"/>
            <a:ext cx="1808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Consider reaction</a:t>
            </a:r>
          </a:p>
        </p:txBody>
      </p:sp>
      <p:sp>
        <p:nvSpPr>
          <p:cNvPr id="6150" name="Rectangle 4"/>
          <p:cNvSpPr>
            <a:spLocks/>
          </p:cNvSpPr>
          <p:nvPr/>
        </p:nvSpPr>
        <p:spPr bwMode="auto">
          <a:xfrm>
            <a:off x="2652713" y="123190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B &lt;=&gt; AB</a:t>
            </a:r>
          </a:p>
        </p:txBody>
      </p:sp>
      <p:sp>
        <p:nvSpPr>
          <p:cNvPr id="6151" name="Rectangle 5"/>
          <p:cNvSpPr>
            <a:spLocks/>
          </p:cNvSpPr>
          <p:nvPr/>
        </p:nvSpPr>
        <p:spPr bwMode="auto">
          <a:xfrm>
            <a:off x="392113" y="4483100"/>
            <a:ext cx="5578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Association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:  probability that A finds and reacts with B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changes proportional to densities of A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of B</a:t>
            </a:r>
          </a:p>
        </p:txBody>
      </p:sp>
      <p:sp>
        <p:nvSpPr>
          <p:cNvPr id="6152" name="Rectangle 6"/>
          <p:cNvSpPr>
            <a:spLocks/>
          </p:cNvSpPr>
          <p:nvPr/>
        </p:nvSpPr>
        <p:spPr bwMode="auto">
          <a:xfrm>
            <a:off x="392113" y="5348288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Dissociation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:  probability for AB to break up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changes proportional to density of AB</a:t>
            </a:r>
          </a:p>
        </p:txBody>
      </p:sp>
      <p:sp>
        <p:nvSpPr>
          <p:cNvPr id="6153" name="Rectangle 7"/>
          <p:cNvSpPr>
            <a:spLocks/>
          </p:cNvSpPr>
          <p:nvPr/>
        </p:nvSpPr>
        <p:spPr bwMode="auto">
          <a:xfrm>
            <a:off x="392113" y="1901825"/>
            <a:ext cx="3873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Interesting quantities: 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(changes of) densities of A, B, and AB</a:t>
            </a:r>
          </a:p>
        </p:txBody>
      </p:sp>
      <p:grpSp>
        <p:nvGrpSpPr>
          <p:cNvPr id="5129" name="Group 8"/>
          <p:cNvGrpSpPr>
            <a:grpSpLocks/>
          </p:cNvGrpSpPr>
          <p:nvPr/>
        </p:nvGrpSpPr>
        <p:grpSpPr bwMode="auto">
          <a:xfrm>
            <a:off x="5691188" y="1017588"/>
            <a:ext cx="2965450" cy="1330325"/>
            <a:chOff x="0" y="0"/>
            <a:chExt cx="2656" cy="1192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56" cy="119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Rectangle 10"/>
            <p:cNvSpPr>
              <a:spLocks/>
            </p:cNvSpPr>
            <p:nvPr/>
          </p:nvSpPr>
          <p:spPr bwMode="auto">
            <a:xfrm>
              <a:off x="1332" y="376"/>
              <a:ext cx="36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&lt;=&gt;</a:t>
              </a:r>
            </a:p>
          </p:txBody>
        </p:sp>
      </p:grpSp>
      <p:grpSp>
        <p:nvGrpSpPr>
          <p:cNvPr id="5130" name="Group 11"/>
          <p:cNvGrpSpPr>
            <a:grpSpLocks/>
          </p:cNvGrpSpPr>
          <p:nvPr/>
        </p:nvGrpSpPr>
        <p:grpSpPr bwMode="auto">
          <a:xfrm>
            <a:off x="768350" y="2874963"/>
            <a:ext cx="3152775" cy="554037"/>
            <a:chOff x="0" y="0"/>
            <a:chExt cx="2825" cy="496"/>
          </a:xfrm>
        </p:grpSpPr>
        <p:sp>
          <p:nvSpPr>
            <p:cNvPr id="6160" name="Rectangle 12"/>
            <p:cNvSpPr>
              <a:spLocks/>
            </p:cNvSpPr>
            <p:nvPr/>
          </p:nvSpPr>
          <p:spPr bwMode="auto">
            <a:xfrm>
              <a:off x="0" y="144"/>
              <a:ext cx="9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dirty="0" smtClean="0">
                  <a:solidFill>
                    <a:schemeClr val="tx1"/>
                  </a:solidFill>
                  <a:latin typeface="+mn-lt"/>
                </a:rPr>
                <a:t>density</a:t>
              </a:r>
              <a:r>
                <a:rPr lang="en-US" altLang="de-DE" sz="1800" b="0" dirty="0" smtClean="0">
                  <a:solidFill>
                    <a:schemeClr val="tx1"/>
                  </a:solidFill>
                  <a:latin typeface="+mn-lt"/>
                </a:rPr>
                <a:t> = </a:t>
              </a:r>
            </a:p>
          </p:txBody>
        </p:sp>
        <p:sp>
          <p:nvSpPr>
            <p:cNvPr id="6161" name="Rectangle 13"/>
            <p:cNvSpPr>
              <a:spLocks/>
            </p:cNvSpPr>
            <p:nvPr/>
          </p:nvSpPr>
          <p:spPr bwMode="auto">
            <a:xfrm>
              <a:off x="1031" y="0"/>
              <a:ext cx="175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number of particles</a:t>
              </a:r>
            </a:p>
            <a:p>
              <a:pPr algn="ctr"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unit volume</a:t>
              </a:r>
            </a:p>
          </p:txBody>
        </p:sp>
        <p:sp>
          <p:nvSpPr>
            <p:cNvPr id="6162" name="Line 14"/>
            <p:cNvSpPr>
              <a:spLocks noChangeShapeType="1"/>
            </p:cNvSpPr>
            <p:nvPr/>
          </p:nvSpPr>
          <p:spPr bwMode="auto">
            <a:xfrm>
              <a:off x="984" y="237"/>
              <a:ext cx="18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</p:grpSp>
      <p:pic>
        <p:nvPicPr>
          <p:cNvPr id="51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911475"/>
            <a:ext cx="21256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4510088"/>
            <a:ext cx="5651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7"/>
          <p:cNvSpPr>
            <a:spLocks/>
          </p:cNvSpPr>
          <p:nvPr/>
        </p:nvSpPr>
        <p:spPr bwMode="auto">
          <a:xfrm>
            <a:off x="6867525" y="4946650"/>
            <a:ext cx="18113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How to put this into formulas?</a:t>
            </a:r>
          </a:p>
        </p:txBody>
      </p:sp>
      <p:sp>
        <p:nvSpPr>
          <p:cNvPr id="6159" name="Rectangle 18"/>
          <p:cNvSpPr>
            <a:spLocks/>
          </p:cNvSpPr>
          <p:nvPr/>
        </p:nvSpPr>
        <p:spPr bwMode="auto">
          <a:xfrm>
            <a:off x="1339850" y="3724275"/>
            <a:ext cx="6253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mol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 =  1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Mol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/ Liter   =  6.022 x 10</a:t>
            </a:r>
            <a:r>
              <a:rPr lang="en-US" altLang="de-DE" sz="1800" b="0" baseline="32000" dirty="0" smtClean="0">
                <a:solidFill>
                  <a:schemeClr val="tx1"/>
                </a:solidFill>
                <a:latin typeface="+mn-lt"/>
              </a:rPr>
              <a:t>23 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x (0.1 m)</a:t>
            </a:r>
            <a:r>
              <a:rPr lang="en-US" altLang="de-DE" sz="1800" b="0" baseline="32000" dirty="0" smtClean="0">
                <a:solidFill>
                  <a:schemeClr val="tx1"/>
                </a:solidFill>
                <a:latin typeface="+mn-lt"/>
              </a:rPr>
              <a:t>–3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 = 0.6  nm</a:t>
            </a:r>
            <a:r>
              <a:rPr lang="en-US" altLang="de-DE" sz="1800" b="0" baseline="32000" dirty="0" smtClean="0">
                <a:solidFill>
                  <a:schemeClr val="tx1"/>
                </a:solidFill>
                <a:latin typeface="+mn-lt"/>
              </a:rPr>
              <a:t>–3</a:t>
            </a:r>
          </a:p>
          <a:p>
            <a:pPr eaLnBrk="1" hangingPunct="1">
              <a:defRPr/>
            </a:pP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This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means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that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proteins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cannot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reach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 1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mol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concentrations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</a:rPr>
              <a:t>Why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</a:rPr>
              <a:t>?</a:t>
            </a:r>
            <a:endParaRPr lang="en-US" altLang="de-DE" sz="1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4A46AD4D-F404-4794-8A89-F5F6B580620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en-US" sz="1000" smtClean="0"/>
          </a:p>
        </p:txBody>
      </p:sp>
      <p:sp>
        <p:nvSpPr>
          <p:cNvPr id="513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13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Units!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700088"/>
            <a:ext cx="2054225" cy="89852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/>
          </p:cNvSpPr>
          <p:nvPr/>
        </p:nvSpPr>
        <p:spPr bwMode="auto">
          <a:xfrm>
            <a:off x="1428750" y="1147763"/>
            <a:ext cx="1377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B  =&gt;  AB</a:t>
            </a:r>
          </a:p>
        </p:txBody>
      </p:sp>
      <p:sp>
        <p:nvSpPr>
          <p:cNvPr id="24582" name="Rectangle 4"/>
          <p:cNvSpPr>
            <a:spLocks/>
          </p:cNvSpPr>
          <p:nvPr/>
        </p:nvSpPr>
        <p:spPr bwMode="auto">
          <a:xfrm>
            <a:off x="419100" y="692150"/>
            <a:ext cx="98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Consider:</a:t>
            </a:r>
          </a:p>
        </p:txBody>
      </p:sp>
      <p:sp>
        <p:nvSpPr>
          <p:cNvPr id="24583" name="Rectangle 5"/>
          <p:cNvSpPr>
            <a:spLocks/>
          </p:cNvSpPr>
          <p:nvPr/>
        </p:nvSpPr>
        <p:spPr bwMode="auto">
          <a:xfrm>
            <a:off x="419100" y="2093913"/>
            <a:ext cx="296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Change in the number of AB:</a:t>
            </a:r>
          </a:p>
        </p:txBody>
      </p:sp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11438"/>
            <a:ext cx="20367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459038"/>
            <a:ext cx="14906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8"/>
          <p:cNvSpPr>
            <a:spLocks/>
          </p:cNvSpPr>
          <p:nvPr/>
        </p:nvSpPr>
        <p:spPr bwMode="auto">
          <a:xfrm>
            <a:off x="4572000" y="2093913"/>
            <a:ext cx="2359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Association probability:</a:t>
            </a:r>
          </a:p>
        </p:txBody>
      </p:sp>
      <p:sp>
        <p:nvSpPr>
          <p:cNvPr id="24587" name="Rectangle 9"/>
          <p:cNvSpPr>
            <a:spLocks/>
          </p:cNvSpPr>
          <p:nvPr/>
        </p:nvSpPr>
        <p:spPr bwMode="auto">
          <a:xfrm>
            <a:off x="419100" y="3370263"/>
            <a:ext cx="590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Units:</a:t>
            </a:r>
          </a:p>
        </p:txBody>
      </p:sp>
      <p:sp>
        <p:nvSpPr>
          <p:cNvPr id="24588" name="Rectangle 10"/>
          <p:cNvSpPr>
            <a:spLocks/>
          </p:cNvSpPr>
          <p:nvPr/>
        </p:nvSpPr>
        <p:spPr bwMode="auto">
          <a:xfrm>
            <a:off x="6037263" y="4094163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&lt;=&gt;</a:t>
            </a:r>
          </a:p>
        </p:txBody>
      </p:sp>
      <p:pic>
        <p:nvPicPr>
          <p:cNvPr id="3994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54375"/>
            <a:ext cx="17145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2"/>
          <p:cNvSpPr>
            <a:spLocks/>
          </p:cNvSpPr>
          <p:nvPr/>
        </p:nvSpPr>
        <p:spPr bwMode="auto">
          <a:xfrm>
            <a:off x="1143000" y="3370263"/>
            <a:ext cx="1717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Continuous case</a:t>
            </a:r>
          </a:p>
        </p:txBody>
      </p:sp>
      <p:pic>
        <p:nvPicPr>
          <p:cNvPr id="3995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924300"/>
            <a:ext cx="15621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968750"/>
            <a:ext cx="19367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968750"/>
            <a:ext cx="1562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5210175"/>
            <a:ext cx="279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5200650"/>
            <a:ext cx="1116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Rectangle 18"/>
          <p:cNvSpPr>
            <a:spLocks/>
          </p:cNvSpPr>
          <p:nvPr/>
        </p:nvSpPr>
        <p:spPr bwMode="auto">
          <a:xfrm>
            <a:off x="6037263" y="5192713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&lt;=&gt;</a:t>
            </a:r>
          </a:p>
        </p:txBody>
      </p:sp>
      <p:sp>
        <p:nvSpPr>
          <p:cNvPr id="24597" name="Rectangle 19"/>
          <p:cNvSpPr>
            <a:spLocks/>
          </p:cNvSpPr>
          <p:nvPr/>
        </p:nvSpPr>
        <p:spPr bwMode="auto">
          <a:xfrm>
            <a:off x="1143000" y="4781550"/>
            <a:ext cx="161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Stochastic case</a:t>
            </a:r>
          </a:p>
        </p:txBody>
      </p:sp>
      <p:sp>
        <p:nvSpPr>
          <p:cNvPr id="399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04CEB3B8-5E71-40C8-96EF-E42079C60690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en-US" sz="1000" smtClean="0"/>
          </a:p>
        </p:txBody>
      </p:sp>
      <p:sp>
        <p:nvSpPr>
          <p:cNvPr id="3995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3995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Direct Implementation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1357313"/>
            <a:ext cx="3195637" cy="406241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1276350"/>
            <a:ext cx="3768725" cy="42068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4"/>
          <p:cNvSpPr>
            <a:spLocks/>
          </p:cNvSpPr>
          <p:nvPr/>
        </p:nvSpPr>
        <p:spPr bwMode="auto">
          <a:xfrm>
            <a:off x="2071688" y="5678488"/>
            <a:ext cx="4975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Note: both versions are didactic implementations</a:t>
            </a:r>
          </a:p>
        </p:txBody>
      </p:sp>
      <p:sp>
        <p:nvSpPr>
          <p:cNvPr id="25607" name="Rectangle 5"/>
          <p:cNvSpPr>
            <a:spLocks/>
          </p:cNvSpPr>
          <p:nvPr/>
        </p:nvSpPr>
        <p:spPr bwMode="auto">
          <a:xfrm>
            <a:off x="3608388" y="750888"/>
            <a:ext cx="1377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B  =&gt;  AB</a:t>
            </a:r>
          </a:p>
        </p:txBody>
      </p:sp>
      <p:sp>
        <p:nvSpPr>
          <p:cNvPr id="419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E7EE5A0C-5F7D-4054-8ABC-18AB3CB5429D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en-US" sz="1000" smtClean="0"/>
          </a:p>
        </p:txBody>
      </p:sp>
      <p:sp>
        <p:nvSpPr>
          <p:cNvPr id="4199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199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Example: Chained Reactions</a:t>
            </a:r>
          </a:p>
        </p:txBody>
      </p:sp>
      <p:sp>
        <p:nvSpPr>
          <p:cNvPr id="26628" name="Rectangle 2"/>
          <p:cNvSpPr>
            <a:spLocks/>
          </p:cNvSpPr>
          <p:nvPr/>
        </p:nvSpPr>
        <p:spPr bwMode="auto">
          <a:xfrm>
            <a:off x="3589338" y="911225"/>
            <a:ext cx="154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 =&gt;  B  =&gt;  C</a:t>
            </a:r>
          </a:p>
        </p:txBody>
      </p:sp>
      <p:sp>
        <p:nvSpPr>
          <p:cNvPr id="43012" name="Rectangle 3"/>
          <p:cNvSpPr>
            <a:spLocks/>
          </p:cNvSpPr>
          <p:nvPr/>
        </p:nvSpPr>
        <p:spPr bwMode="auto">
          <a:xfrm>
            <a:off x="3902075" y="5768975"/>
            <a:ext cx="2185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aseline="-6000">
                <a:latin typeface="Gill Sans" charset="0"/>
                <a:ea typeface="ヒラギノ角ゴ ProN W3" charset="-128"/>
                <a:sym typeface="Gill Sans" charset="0"/>
              </a:rPr>
              <a:t>1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= k</a:t>
            </a:r>
            <a:r>
              <a:rPr lang="en-US" altLang="de-DE" sz="1700" baseline="-6000">
                <a:latin typeface="Gill Sans" charset="0"/>
                <a:ea typeface="ヒラギノ角ゴ ProN W3" charset="-128"/>
                <a:sym typeface="Gill Sans" charset="0"/>
              </a:rPr>
              <a:t>2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= 0.3   (units?)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428875" y="3089275"/>
            <a:ext cx="3956050" cy="24653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971800"/>
            <a:ext cx="37592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6"/>
          <p:cNvSpPr>
            <a:spLocks/>
          </p:cNvSpPr>
          <p:nvPr/>
        </p:nvSpPr>
        <p:spPr bwMode="auto">
          <a:xfrm rot="-5400000">
            <a:off x="1928019" y="4058444"/>
            <a:ext cx="13922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N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A</a:t>
            </a: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, N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B</a:t>
            </a: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, N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C</a:t>
            </a: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 [N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A0</a:t>
            </a: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]</a:t>
            </a:r>
          </a:p>
        </p:txBody>
      </p:sp>
      <p:sp>
        <p:nvSpPr>
          <p:cNvPr id="26633" name="Rectangle 7"/>
          <p:cNvSpPr>
            <a:spLocks/>
          </p:cNvSpPr>
          <p:nvPr/>
        </p:nvSpPr>
        <p:spPr bwMode="auto">
          <a:xfrm>
            <a:off x="588963" y="1490663"/>
            <a:ext cx="666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Rates:</a:t>
            </a:r>
          </a:p>
        </p:txBody>
      </p:sp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562100"/>
            <a:ext cx="1285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562100"/>
            <a:ext cx="1731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562100"/>
            <a:ext cx="1096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11"/>
          <p:cNvSpPr>
            <a:spLocks/>
          </p:cNvSpPr>
          <p:nvPr/>
        </p:nvSpPr>
        <p:spPr bwMode="auto">
          <a:xfrm>
            <a:off x="588963" y="2562225"/>
            <a:ext cx="5916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Time course from continuous rate equations (benchmark):</a:t>
            </a:r>
          </a:p>
        </p:txBody>
      </p:sp>
      <p:sp>
        <p:nvSpPr>
          <p:cNvPr id="4302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380C8263-39F7-4DF4-94BA-1B6CF1784009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en-US" sz="1000" smtClean="0"/>
          </a:p>
        </p:txBody>
      </p:sp>
      <p:sp>
        <p:nvSpPr>
          <p:cNvPr id="4302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302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732338" y="2009775"/>
            <a:ext cx="3956050" cy="25352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446088" y="2009775"/>
            <a:ext cx="3956050" cy="25352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Stochastic Implementation</a:t>
            </a:r>
          </a:p>
        </p:txBody>
      </p:sp>
      <p:sp>
        <p:nvSpPr>
          <p:cNvPr id="27654" name="Rectangle 4"/>
          <p:cNvSpPr>
            <a:spLocks/>
          </p:cNvSpPr>
          <p:nvPr/>
        </p:nvSpPr>
        <p:spPr bwMode="auto">
          <a:xfrm>
            <a:off x="1812925" y="4616450"/>
            <a:ext cx="1273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0.3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885950"/>
            <a:ext cx="384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6"/>
          <p:cNvSpPr>
            <a:spLocks/>
          </p:cNvSpPr>
          <p:nvPr/>
        </p:nvSpPr>
        <p:spPr bwMode="auto">
          <a:xfrm>
            <a:off x="1098550" y="2392363"/>
            <a:ext cx="153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rgbClr val="F30608"/>
                </a:solidFill>
                <a:latin typeface="+mn-lt"/>
              </a:rPr>
              <a:t>A</a:t>
            </a:r>
          </a:p>
        </p:txBody>
      </p:sp>
      <p:sp>
        <p:nvSpPr>
          <p:cNvPr id="27657" name="Rectangle 7"/>
          <p:cNvSpPr>
            <a:spLocks/>
          </p:cNvSpPr>
          <p:nvPr/>
        </p:nvSpPr>
        <p:spPr bwMode="auto">
          <a:xfrm>
            <a:off x="1751013" y="3170238"/>
            <a:ext cx="15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rgbClr val="008012"/>
                </a:solidFill>
                <a:latin typeface="+mn-lt"/>
              </a:rPr>
              <a:t>B</a:t>
            </a:r>
          </a:p>
        </p:txBody>
      </p:sp>
      <p:sp>
        <p:nvSpPr>
          <p:cNvPr id="27658" name="Rectangle 8"/>
          <p:cNvSpPr>
            <a:spLocks/>
          </p:cNvSpPr>
          <p:nvPr/>
        </p:nvSpPr>
        <p:spPr bwMode="auto">
          <a:xfrm>
            <a:off x="1911350" y="2500313"/>
            <a:ext cx="166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rgbClr val="0000D3"/>
                </a:solidFill>
                <a:latin typeface="+mn-lt"/>
              </a:rPr>
              <a:t>C</a:t>
            </a:r>
          </a:p>
        </p:txBody>
      </p:sp>
      <p:sp>
        <p:nvSpPr>
          <p:cNvPr id="27659" name="Rectangle 9"/>
          <p:cNvSpPr>
            <a:spLocks/>
          </p:cNvSpPr>
          <p:nvPr/>
        </p:nvSpPr>
        <p:spPr bwMode="auto">
          <a:xfrm>
            <a:off x="4570413" y="963613"/>
            <a:ext cx="2759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1000  particles initially</a:t>
            </a:r>
          </a:p>
        </p:txBody>
      </p:sp>
      <p:sp>
        <p:nvSpPr>
          <p:cNvPr id="27660" name="Rectangle 10"/>
          <p:cNvSpPr>
            <a:spLocks/>
          </p:cNvSpPr>
          <p:nvPr/>
        </p:nvSpPr>
        <p:spPr bwMode="auto">
          <a:xfrm>
            <a:off x="5545138" y="4616450"/>
            <a:ext cx="270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Values at t = 7 (1000 runs)</a:t>
            </a:r>
          </a:p>
        </p:txBody>
      </p:sp>
      <p:grpSp>
        <p:nvGrpSpPr>
          <p:cNvPr id="45068" name="Group 11"/>
          <p:cNvGrpSpPr>
            <a:grpSpLocks/>
          </p:cNvGrpSpPr>
          <p:nvPr/>
        </p:nvGrpSpPr>
        <p:grpSpPr bwMode="auto">
          <a:xfrm>
            <a:off x="4741863" y="1911350"/>
            <a:ext cx="3821112" cy="2705100"/>
            <a:chOff x="0" y="0"/>
            <a:chExt cx="3424" cy="2424"/>
          </a:xfrm>
        </p:grpSpPr>
        <p:pic>
          <p:nvPicPr>
            <p:cNvPr id="4507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4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9" name="Rectangle 13"/>
            <p:cNvSpPr>
              <a:spLocks/>
            </p:cNvSpPr>
            <p:nvPr/>
          </p:nvSpPr>
          <p:spPr bwMode="auto">
            <a:xfrm>
              <a:off x="1144" y="376"/>
              <a:ext cx="13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rgbClr val="F30608"/>
                  </a:solidFill>
                  <a:latin typeface="+mn-lt"/>
                </a:rPr>
                <a:t>A</a:t>
              </a:r>
            </a:p>
          </p:txBody>
        </p:sp>
        <p:sp>
          <p:nvSpPr>
            <p:cNvPr id="27670" name="Rectangle 14"/>
            <p:cNvSpPr>
              <a:spLocks/>
            </p:cNvSpPr>
            <p:nvPr/>
          </p:nvSpPr>
          <p:spPr bwMode="auto">
            <a:xfrm>
              <a:off x="1464" y="592"/>
              <a:ext cx="13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rgbClr val="008012"/>
                  </a:solidFill>
                  <a:latin typeface="+mn-lt"/>
                </a:rPr>
                <a:t>B</a:t>
              </a:r>
            </a:p>
          </p:txBody>
        </p:sp>
        <p:sp>
          <p:nvSpPr>
            <p:cNvPr id="27671" name="Rectangle 15"/>
            <p:cNvSpPr>
              <a:spLocks/>
            </p:cNvSpPr>
            <p:nvPr/>
          </p:nvSpPr>
          <p:spPr bwMode="auto">
            <a:xfrm>
              <a:off x="2376" y="671"/>
              <a:ext cx="1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rgbClr val="0000D3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27662" name="Line 16"/>
          <p:cNvSpPr>
            <a:spLocks noChangeShapeType="1"/>
          </p:cNvSpPr>
          <p:nvPr/>
        </p:nvSpPr>
        <p:spPr bwMode="auto">
          <a:xfrm>
            <a:off x="1981200" y="2168525"/>
            <a:ext cx="0" cy="18367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27663" name="Rectangle 17"/>
          <p:cNvSpPr>
            <a:spLocks/>
          </p:cNvSpPr>
          <p:nvPr/>
        </p:nvSpPr>
        <p:spPr bwMode="auto">
          <a:xfrm rot="-5400000">
            <a:off x="19051" y="3122612"/>
            <a:ext cx="1192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A, B, C / 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0</a:t>
            </a:r>
          </a:p>
        </p:txBody>
      </p:sp>
      <p:sp>
        <p:nvSpPr>
          <p:cNvPr id="27664" name="Rectangle 18"/>
          <p:cNvSpPr>
            <a:spLocks/>
          </p:cNvSpPr>
          <p:nvPr/>
        </p:nvSpPr>
        <p:spPr bwMode="auto">
          <a:xfrm>
            <a:off x="1812925" y="1660525"/>
            <a:ext cx="468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 = 7</a:t>
            </a:r>
          </a:p>
        </p:txBody>
      </p:sp>
      <p:sp>
        <p:nvSpPr>
          <p:cNvPr id="27665" name="Rectangle 19"/>
          <p:cNvSpPr>
            <a:spLocks/>
          </p:cNvSpPr>
          <p:nvPr/>
        </p:nvSpPr>
        <p:spPr bwMode="auto">
          <a:xfrm rot="-5400000">
            <a:off x="4456907" y="3171031"/>
            <a:ext cx="1014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frequency</a:t>
            </a:r>
          </a:p>
        </p:txBody>
      </p:sp>
      <p:sp>
        <p:nvSpPr>
          <p:cNvPr id="27666" name="Rectangle 20"/>
          <p:cNvSpPr>
            <a:spLocks/>
          </p:cNvSpPr>
          <p:nvPr/>
        </p:nvSpPr>
        <p:spPr bwMode="auto">
          <a:xfrm>
            <a:off x="2500313" y="5313363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Stochastic version exhibits fluctuations</a:t>
            </a:r>
          </a:p>
        </p:txBody>
      </p:sp>
      <p:sp>
        <p:nvSpPr>
          <p:cNvPr id="27667" name="Rectangle 21"/>
          <p:cNvSpPr>
            <a:spLocks/>
          </p:cNvSpPr>
          <p:nvPr/>
        </p:nvSpPr>
        <p:spPr bwMode="auto">
          <a:xfrm>
            <a:off x="2347913" y="963613"/>
            <a:ext cx="1287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=&gt; B =&gt; C</a:t>
            </a:r>
          </a:p>
        </p:txBody>
      </p:sp>
      <p:sp>
        <p:nvSpPr>
          <p:cNvPr id="4507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3934CA5D-1658-49F5-ADA8-24CA6BF7748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en-US" sz="1000" smtClean="0"/>
          </a:p>
        </p:txBody>
      </p:sp>
      <p:sp>
        <p:nvSpPr>
          <p:cNvPr id="4507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507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561975" y="3714750"/>
            <a:ext cx="3768725" cy="2295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4598988" y="3714750"/>
            <a:ext cx="3768725" cy="2295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4598988" y="1196975"/>
            <a:ext cx="3768725" cy="22939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561975" y="1196975"/>
            <a:ext cx="3768725" cy="22939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title"/>
          </p:nvPr>
        </p:nvSpPr>
        <p:spPr>
          <a:xfrm>
            <a:off x="268288" y="53975"/>
            <a:ext cx="8709025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Less Particles =&gt; Larger Fluctuations</a:t>
            </a:r>
          </a:p>
        </p:txBody>
      </p:sp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62038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062038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535363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535363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10"/>
          <p:cNvSpPr>
            <a:spLocks/>
          </p:cNvSpPr>
          <p:nvPr/>
        </p:nvSpPr>
        <p:spPr bwMode="auto">
          <a:xfrm>
            <a:off x="669925" y="750888"/>
            <a:ext cx="3870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100     shown are 4 different runs</a:t>
            </a:r>
          </a:p>
        </p:txBody>
      </p:sp>
      <p:sp>
        <p:nvSpPr>
          <p:cNvPr id="46092" name="Rectangle 11"/>
          <p:cNvSpPr>
            <a:spLocks/>
          </p:cNvSpPr>
          <p:nvPr/>
        </p:nvSpPr>
        <p:spPr bwMode="auto">
          <a:xfrm rot="-5400000">
            <a:off x="280194" y="2075656"/>
            <a:ext cx="990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6093" name="Rectangle 12"/>
          <p:cNvSpPr>
            <a:spLocks/>
          </p:cNvSpPr>
          <p:nvPr/>
        </p:nvSpPr>
        <p:spPr bwMode="auto">
          <a:xfrm rot="-5400000">
            <a:off x="4307682" y="2075656"/>
            <a:ext cx="990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6094" name="Rectangle 13"/>
          <p:cNvSpPr>
            <a:spLocks/>
          </p:cNvSpPr>
          <p:nvPr/>
        </p:nvSpPr>
        <p:spPr bwMode="auto">
          <a:xfrm rot="-5400000">
            <a:off x="4307682" y="4620419"/>
            <a:ext cx="990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6095" name="Rectangle 14"/>
          <p:cNvSpPr>
            <a:spLocks/>
          </p:cNvSpPr>
          <p:nvPr/>
        </p:nvSpPr>
        <p:spPr bwMode="auto">
          <a:xfrm rot="-5400000">
            <a:off x="280194" y="4620419"/>
            <a:ext cx="990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60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F0DC2B5A-47A7-4B7C-9013-E52CDAC2EE2F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en-US" sz="1000" smtClean="0"/>
          </a:p>
        </p:txBody>
      </p:sp>
      <p:sp>
        <p:nvSpPr>
          <p:cNvPr id="4609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609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561975" y="3660775"/>
            <a:ext cx="3768725" cy="2295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4598988" y="3660775"/>
            <a:ext cx="3768725" cy="2295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4598988" y="1143000"/>
            <a:ext cx="3768725" cy="2295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561975" y="1143000"/>
            <a:ext cx="3768725" cy="22955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47110" name="Rectangle 5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Even Less Particles</a:t>
            </a:r>
          </a:p>
        </p:txBody>
      </p:sp>
      <p:sp>
        <p:nvSpPr>
          <p:cNvPr id="29704" name="Rectangle 6"/>
          <p:cNvSpPr>
            <a:spLocks/>
          </p:cNvSpPr>
          <p:nvPr/>
        </p:nvSpPr>
        <p:spPr bwMode="auto">
          <a:xfrm>
            <a:off x="669925" y="696913"/>
            <a:ext cx="77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30</a:t>
            </a:r>
          </a:p>
        </p:txBody>
      </p:sp>
      <p:sp>
        <p:nvSpPr>
          <p:cNvPr id="47112" name="Rectangle 7"/>
          <p:cNvSpPr>
            <a:spLocks/>
          </p:cNvSpPr>
          <p:nvPr/>
        </p:nvSpPr>
        <p:spPr bwMode="auto">
          <a:xfrm rot="-5400000">
            <a:off x="280194" y="2021681"/>
            <a:ext cx="990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7113" name="Rectangle 8"/>
          <p:cNvSpPr>
            <a:spLocks/>
          </p:cNvSpPr>
          <p:nvPr/>
        </p:nvSpPr>
        <p:spPr bwMode="auto">
          <a:xfrm rot="-5400000">
            <a:off x="4307682" y="2021681"/>
            <a:ext cx="990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7114" name="Rectangle 9"/>
          <p:cNvSpPr>
            <a:spLocks/>
          </p:cNvSpPr>
          <p:nvPr/>
        </p:nvSpPr>
        <p:spPr bwMode="auto">
          <a:xfrm rot="-5400000">
            <a:off x="4306888" y="4567238"/>
            <a:ext cx="9921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sp>
        <p:nvSpPr>
          <p:cNvPr id="47115" name="Rectangle 10"/>
          <p:cNvSpPr>
            <a:spLocks/>
          </p:cNvSpPr>
          <p:nvPr/>
        </p:nvSpPr>
        <p:spPr bwMode="auto">
          <a:xfrm rot="-5400000">
            <a:off x="279400" y="4567238"/>
            <a:ext cx="992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A, B, C / A</a:t>
            </a:r>
            <a:r>
              <a:rPr lang="en-US" altLang="de-DE" sz="1500" baseline="-6000">
                <a:latin typeface="Gill Sans" charset="0"/>
                <a:ea typeface="ヒラギノ角ゴ ProN W3" charset="-128"/>
                <a:sym typeface="Gill Sans" charset="0"/>
              </a:rPr>
              <a:t>0</a:t>
            </a:r>
          </a:p>
        </p:txBody>
      </p:sp>
      <p:pic>
        <p:nvPicPr>
          <p:cNvPr id="471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98538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998538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446463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446463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2508CDC9-B273-4C5F-95F5-F6F132B0D6CE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en-US" sz="1000" smtClean="0"/>
          </a:p>
        </p:txBody>
      </p:sp>
      <p:sp>
        <p:nvSpPr>
          <p:cNvPr id="47121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712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3946525" y="938213"/>
            <a:ext cx="4884738" cy="48752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Spread vs. Particle Number</a:t>
            </a:r>
          </a:p>
        </p:txBody>
      </p:sp>
      <p:grpSp>
        <p:nvGrpSpPr>
          <p:cNvPr id="48132" name="Group 3"/>
          <p:cNvGrpSpPr>
            <a:grpSpLocks/>
          </p:cNvGrpSpPr>
          <p:nvPr/>
        </p:nvGrpSpPr>
        <p:grpSpPr bwMode="auto">
          <a:xfrm>
            <a:off x="3857625" y="750888"/>
            <a:ext cx="4911725" cy="5167312"/>
            <a:chOff x="0" y="0"/>
            <a:chExt cx="4400" cy="4630"/>
          </a:xfrm>
        </p:grpSpPr>
        <p:grpSp>
          <p:nvGrpSpPr>
            <p:cNvPr id="48145" name="Group 4"/>
            <p:cNvGrpSpPr>
              <a:grpSpLocks/>
            </p:cNvGrpSpPr>
            <p:nvPr/>
          </p:nvGrpSpPr>
          <p:grpSpPr bwMode="auto">
            <a:xfrm>
              <a:off x="0" y="0"/>
              <a:ext cx="4400" cy="4630"/>
              <a:chOff x="0" y="0"/>
              <a:chExt cx="4400" cy="4630"/>
            </a:xfrm>
          </p:grpSpPr>
          <p:pic>
            <p:nvPicPr>
              <p:cNvPr id="4815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400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8" name="Rectangle 6"/>
              <p:cNvSpPr>
                <a:spLocks/>
              </p:cNvSpPr>
              <p:nvPr/>
            </p:nvSpPr>
            <p:spPr bwMode="auto">
              <a:xfrm>
                <a:off x="712" y="1644"/>
                <a:ext cx="199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8159" name="Rectangle 7"/>
              <p:cNvSpPr>
                <a:spLocks/>
              </p:cNvSpPr>
              <p:nvPr/>
            </p:nvSpPr>
            <p:spPr bwMode="auto">
              <a:xfrm>
                <a:off x="4200" y="1644"/>
                <a:ext cx="200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pic>
            <p:nvPicPr>
              <p:cNvPr id="4816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57"/>
                <a:ext cx="4400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61" name="Rectangle 9"/>
              <p:cNvSpPr>
                <a:spLocks/>
              </p:cNvSpPr>
              <p:nvPr/>
            </p:nvSpPr>
            <p:spPr bwMode="auto">
              <a:xfrm>
                <a:off x="712" y="2891"/>
                <a:ext cx="199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8162" name="Rectangle 10"/>
              <p:cNvSpPr>
                <a:spLocks/>
              </p:cNvSpPr>
              <p:nvPr/>
            </p:nvSpPr>
            <p:spPr bwMode="auto">
              <a:xfrm>
                <a:off x="4200" y="2891"/>
                <a:ext cx="200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pic>
            <p:nvPicPr>
              <p:cNvPr id="48163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" y="2514"/>
                <a:ext cx="4191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46" name="Rectangle 12"/>
            <p:cNvSpPr>
              <a:spLocks/>
            </p:cNvSpPr>
            <p:nvPr/>
          </p:nvSpPr>
          <p:spPr bwMode="auto">
            <a:xfrm>
              <a:off x="3383" y="481"/>
              <a:ext cx="7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3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  <a:r>
                <a:rPr lang="en-US" altLang="de-DE" sz="1300" baseline="-6000">
                  <a:latin typeface="Gill Sans" charset="0"/>
                  <a:ea typeface="ヒラギノ角ゴ ProN W3" charset="-128"/>
                  <a:sym typeface="Gill Sans" charset="0"/>
                </a:rPr>
                <a:t>0</a:t>
              </a:r>
              <a:r>
                <a:rPr lang="en-US" altLang="de-DE" sz="1300">
                  <a:latin typeface="Gill Sans" charset="0"/>
                  <a:ea typeface="ヒラギノ角ゴ ProN W3" charset="-128"/>
                  <a:sym typeface="Gill Sans" charset="0"/>
                </a:rPr>
                <a:t> = 1000</a:t>
              </a:r>
            </a:p>
          </p:txBody>
        </p:sp>
        <p:sp>
          <p:nvSpPr>
            <p:cNvPr id="48147" name="Rectangle 13"/>
            <p:cNvSpPr>
              <a:spLocks/>
            </p:cNvSpPr>
            <p:nvPr/>
          </p:nvSpPr>
          <p:spPr bwMode="auto">
            <a:xfrm>
              <a:off x="3478" y="1707"/>
              <a:ext cx="6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3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  <a:r>
                <a:rPr lang="en-US" altLang="de-DE" sz="1300" baseline="-6000">
                  <a:latin typeface="Gill Sans" charset="0"/>
                  <a:ea typeface="ヒラギノ角ゴ ProN W3" charset="-128"/>
                  <a:sym typeface="Gill Sans" charset="0"/>
                </a:rPr>
                <a:t>0</a:t>
              </a:r>
              <a:r>
                <a:rPr lang="en-US" altLang="de-DE" sz="1300">
                  <a:latin typeface="Gill Sans" charset="0"/>
                  <a:ea typeface="ヒラギノ角ゴ ProN W3" charset="-128"/>
                  <a:sym typeface="Gill Sans" charset="0"/>
                </a:rPr>
                <a:t> = 100</a:t>
              </a:r>
            </a:p>
          </p:txBody>
        </p:sp>
        <p:sp>
          <p:nvSpPr>
            <p:cNvPr id="48148" name="Rectangle 14"/>
            <p:cNvSpPr>
              <a:spLocks/>
            </p:cNvSpPr>
            <p:nvPr/>
          </p:nvSpPr>
          <p:spPr bwMode="auto">
            <a:xfrm>
              <a:off x="3572" y="3038"/>
              <a:ext cx="60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3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  <a:r>
                <a:rPr lang="en-US" altLang="de-DE" sz="1300" baseline="-6000">
                  <a:latin typeface="Gill Sans" charset="0"/>
                  <a:ea typeface="ヒラギノ角ゴ ProN W3" charset="-128"/>
                  <a:sym typeface="Gill Sans" charset="0"/>
                </a:rPr>
                <a:t>0</a:t>
              </a:r>
              <a:r>
                <a:rPr lang="en-US" altLang="de-DE" sz="1300">
                  <a:latin typeface="Gill Sans" charset="0"/>
                  <a:ea typeface="ヒラギノ角ゴ ProN W3" charset="-128"/>
                  <a:sym typeface="Gill Sans" charset="0"/>
                </a:rPr>
                <a:t> = 30</a:t>
              </a:r>
            </a:p>
          </p:txBody>
        </p:sp>
        <p:sp>
          <p:nvSpPr>
            <p:cNvPr id="48149" name="Rectangle 15"/>
            <p:cNvSpPr>
              <a:spLocks/>
            </p:cNvSpPr>
            <p:nvPr/>
          </p:nvSpPr>
          <p:spPr bwMode="auto">
            <a:xfrm>
              <a:off x="921" y="1665"/>
              <a:ext cx="16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F30608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48150" name="Rectangle 16"/>
            <p:cNvSpPr>
              <a:spLocks/>
            </p:cNvSpPr>
            <p:nvPr/>
          </p:nvSpPr>
          <p:spPr bwMode="auto">
            <a:xfrm>
              <a:off x="1938" y="1864"/>
              <a:ext cx="14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008012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48151" name="Rectangle 17"/>
            <p:cNvSpPr>
              <a:spLocks/>
            </p:cNvSpPr>
            <p:nvPr/>
          </p:nvSpPr>
          <p:spPr bwMode="auto">
            <a:xfrm>
              <a:off x="3205" y="1927"/>
              <a:ext cx="1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0000D3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  <p:sp>
          <p:nvSpPr>
            <p:cNvPr id="48152" name="Rectangle 18"/>
            <p:cNvSpPr>
              <a:spLocks/>
            </p:cNvSpPr>
            <p:nvPr/>
          </p:nvSpPr>
          <p:spPr bwMode="auto">
            <a:xfrm>
              <a:off x="1864" y="565"/>
              <a:ext cx="14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008012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48153" name="Rectangle 19"/>
            <p:cNvSpPr>
              <a:spLocks/>
            </p:cNvSpPr>
            <p:nvPr/>
          </p:nvSpPr>
          <p:spPr bwMode="auto">
            <a:xfrm>
              <a:off x="1005" y="460"/>
              <a:ext cx="16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F30608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48154" name="Rectangle 20"/>
            <p:cNvSpPr>
              <a:spLocks/>
            </p:cNvSpPr>
            <p:nvPr/>
          </p:nvSpPr>
          <p:spPr bwMode="auto">
            <a:xfrm>
              <a:off x="921" y="3132"/>
              <a:ext cx="16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F30608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sp>
          <p:nvSpPr>
            <p:cNvPr id="48155" name="Rectangle 21"/>
            <p:cNvSpPr>
              <a:spLocks/>
            </p:cNvSpPr>
            <p:nvPr/>
          </p:nvSpPr>
          <p:spPr bwMode="auto">
            <a:xfrm>
              <a:off x="2011" y="3132"/>
              <a:ext cx="14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008012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B</a:t>
              </a:r>
            </a:p>
          </p:txBody>
        </p:sp>
        <p:sp>
          <p:nvSpPr>
            <p:cNvPr id="48156" name="Rectangle 22"/>
            <p:cNvSpPr>
              <a:spLocks/>
            </p:cNvSpPr>
            <p:nvPr/>
          </p:nvSpPr>
          <p:spPr bwMode="auto">
            <a:xfrm>
              <a:off x="2587" y="3258"/>
              <a:ext cx="17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solidFill>
                    <a:srgbClr val="0000D3"/>
                  </a:solidFill>
                  <a:latin typeface="Gill Sans" charset="0"/>
                  <a:ea typeface="ヒラギノ角ゴ ProN W3" charset="-128"/>
                  <a:sym typeface="Gill Sans" charset="0"/>
                </a:rPr>
                <a:t>C</a:t>
              </a:r>
            </a:p>
          </p:txBody>
        </p:sp>
      </p:grpSp>
      <p:sp>
        <p:nvSpPr>
          <p:cNvPr id="30726" name="Rectangle 23"/>
          <p:cNvSpPr>
            <a:spLocks/>
          </p:cNvSpPr>
          <p:nvPr/>
        </p:nvSpPr>
        <p:spPr bwMode="auto">
          <a:xfrm rot="-5400000">
            <a:off x="3544094" y="3040856"/>
            <a:ext cx="1193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frequencies</a:t>
            </a:r>
          </a:p>
        </p:txBody>
      </p:sp>
      <p:sp>
        <p:nvSpPr>
          <p:cNvPr id="30727" name="Rectangle 24"/>
          <p:cNvSpPr>
            <a:spLocks/>
          </p:cNvSpPr>
          <p:nvPr/>
        </p:nvSpPr>
        <p:spPr bwMode="auto">
          <a:xfrm>
            <a:off x="419100" y="990600"/>
            <a:ext cx="19748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Poisson: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relative fluctuations</a:t>
            </a:r>
          </a:p>
        </p:txBody>
      </p:sp>
      <p:pic>
        <p:nvPicPr>
          <p:cNvPr id="4813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295400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26"/>
          <p:cNvSpPr>
            <a:spLocks/>
          </p:cNvSpPr>
          <p:nvPr/>
        </p:nvSpPr>
        <p:spPr bwMode="auto">
          <a:xfrm>
            <a:off x="419100" y="2044700"/>
            <a:ext cx="30908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Repeat calculation 1000 times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and record values at </a:t>
            </a:r>
            <a:r>
              <a:rPr lang="en-US" altLang="de-DE" sz="1800" b="0" i="1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7.</a:t>
            </a:r>
          </a:p>
        </p:txBody>
      </p:sp>
      <p:sp>
        <p:nvSpPr>
          <p:cNvPr id="30730" name="Rectangle 27"/>
          <p:cNvSpPr>
            <a:spLocks/>
          </p:cNvSpPr>
          <p:nvPr/>
        </p:nvSpPr>
        <p:spPr bwMode="auto">
          <a:xfrm>
            <a:off x="419100" y="2857500"/>
            <a:ext cx="30654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Fit distributions with Gaussian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(Normal distribution)</a:t>
            </a:r>
          </a:p>
        </p:txBody>
      </p:sp>
      <p:pic>
        <p:nvPicPr>
          <p:cNvPr id="4813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606800"/>
            <a:ext cx="2946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29"/>
          <p:cNvSpPr>
            <a:spLocks/>
          </p:cNvSpPr>
          <p:nvPr/>
        </p:nvSpPr>
        <p:spPr bwMode="auto">
          <a:xfrm>
            <a:off x="785813" y="4714875"/>
            <a:ext cx="290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&lt;A&gt; = 0.13,	 w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0.45</a:t>
            </a:r>
          </a:p>
        </p:txBody>
      </p:sp>
      <p:sp>
        <p:nvSpPr>
          <p:cNvPr id="30733" name="Rectangle 30"/>
          <p:cNvSpPr>
            <a:spLocks/>
          </p:cNvSpPr>
          <p:nvPr/>
        </p:nvSpPr>
        <p:spPr bwMode="auto">
          <a:xfrm>
            <a:off x="785813" y="5126038"/>
            <a:ext cx="291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&lt;B&gt; = 0.26,	 w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0.55</a:t>
            </a:r>
          </a:p>
        </p:txBody>
      </p:sp>
      <p:sp>
        <p:nvSpPr>
          <p:cNvPr id="30734" name="Rectangle 31"/>
          <p:cNvSpPr>
            <a:spLocks/>
          </p:cNvSpPr>
          <p:nvPr/>
        </p:nvSpPr>
        <p:spPr bwMode="auto">
          <a:xfrm>
            <a:off x="785813" y="5535613"/>
            <a:ext cx="291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&lt;C&gt; = 0.61,	 w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0.45</a:t>
            </a:r>
          </a:p>
        </p:txBody>
      </p:sp>
      <p:sp>
        <p:nvSpPr>
          <p:cNvPr id="481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2067DBB0-6556-4B8C-AD94-81242FA57BB1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en-US" sz="1000" smtClean="0"/>
          </a:p>
        </p:txBody>
      </p:sp>
      <p:sp>
        <p:nvSpPr>
          <p:cNvPr id="48143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4814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Stochastic Propagation</a:t>
            </a:r>
          </a:p>
        </p:txBody>
      </p:sp>
      <p:sp>
        <p:nvSpPr>
          <p:cNvPr id="31748" name="Rectangle 2"/>
          <p:cNvSpPr>
            <a:spLocks/>
          </p:cNvSpPr>
          <p:nvPr/>
        </p:nvSpPr>
        <p:spPr bwMode="auto">
          <a:xfrm>
            <a:off x="419100" y="803275"/>
            <a:ext cx="2282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Naive implementation: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528638" y="1214438"/>
            <a:ext cx="4330700" cy="2500312"/>
          </a:xfrm>
          <a:prstGeom prst="rect">
            <a:avLst/>
          </a:prstGeom>
          <a:solidFill>
            <a:srgbClr val="E8FFBC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de-DE" sz="1500" dirty="0">
              <a:solidFill>
                <a:schemeClr val="tx1"/>
              </a:solidFill>
              <a:latin typeface="Monaco" charset="0"/>
              <a:sym typeface="Monaco" charset="0"/>
            </a:endParaRPr>
          </a:p>
          <a:p>
            <a:pPr eaLnBrk="1" hangingPunct="1">
              <a:defRPr/>
            </a:pPr>
            <a:r>
              <a:rPr lang="en-US" altLang="de-DE" sz="1500" dirty="0" smtClean="0">
                <a:solidFill>
                  <a:schemeClr val="tx1"/>
                </a:solidFill>
                <a:latin typeface="Monaco" charset="0"/>
                <a:sym typeface="Monaco" charset="0"/>
              </a:rPr>
              <a:t> For 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every </a:t>
            </a:r>
            <a:r>
              <a:rPr lang="en-US" altLang="de-DE" sz="1500" dirty="0" err="1">
                <a:solidFill>
                  <a:schemeClr val="tx1"/>
                </a:solidFill>
                <a:latin typeface="Monaco" charset="0"/>
                <a:sym typeface="Monaco" charset="0"/>
              </a:rPr>
              <a:t>timestep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: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events = 0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For every possible pair of A, B:</a:t>
            </a:r>
          </a:p>
          <a:p>
            <a:pPr lvl="2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get random number r ∈ [0, 1)</a:t>
            </a:r>
          </a:p>
          <a:p>
            <a:pPr lvl="2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if r ≤ P</a:t>
            </a:r>
            <a:r>
              <a:rPr lang="en-US" altLang="de-DE" sz="1500" baseline="-6000" dirty="0">
                <a:solidFill>
                  <a:schemeClr val="tx1"/>
                </a:solidFill>
                <a:latin typeface="Monaco" charset="0"/>
                <a:sym typeface="Monaco" charset="0"/>
              </a:rPr>
              <a:t>AB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:</a:t>
            </a:r>
          </a:p>
          <a:p>
            <a:pPr lvl="3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events++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AB += events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A, B –= events</a:t>
            </a:r>
          </a:p>
          <a:p>
            <a:pPr lvl="1" eaLnBrk="1" hangingPunct="1">
              <a:defRPr/>
            </a:pPr>
            <a:endParaRPr lang="en-US" altLang="de-DE" dirty="0" smtClean="0">
              <a:solidFill>
                <a:schemeClr val="tx1"/>
              </a:solidFill>
            </a:endParaRPr>
          </a:p>
        </p:txBody>
      </p:sp>
      <p:sp>
        <p:nvSpPr>
          <p:cNvPr id="31750" name="Rectangle 4"/>
          <p:cNvSpPr>
            <a:spLocks/>
          </p:cNvSpPr>
          <p:nvPr/>
        </p:nvSpPr>
        <p:spPr bwMode="auto">
          <a:xfrm>
            <a:off x="5402263" y="803275"/>
            <a:ext cx="321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Features of this implementation</a:t>
            </a:r>
          </a:p>
        </p:txBody>
      </p:sp>
      <p:sp>
        <p:nvSpPr>
          <p:cNvPr id="31751" name="Rectangle 5"/>
          <p:cNvSpPr>
            <a:spLocks/>
          </p:cNvSpPr>
          <p:nvPr/>
        </p:nvSpPr>
        <p:spPr bwMode="auto">
          <a:xfrm>
            <a:off x="5384800" y="1169988"/>
            <a:ext cx="136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+ very simple</a:t>
            </a:r>
          </a:p>
        </p:txBody>
      </p:sp>
      <p:sp>
        <p:nvSpPr>
          <p:cNvPr id="31752" name="Rectangle 6"/>
          <p:cNvSpPr>
            <a:spLocks/>
          </p:cNvSpPr>
          <p:nvPr/>
        </p:nvSpPr>
        <p:spPr bwMode="auto">
          <a:xfrm>
            <a:off x="5384800" y="1517650"/>
            <a:ext cx="3895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+ direct implementation of the 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  underlying process</a:t>
            </a:r>
          </a:p>
        </p:txBody>
      </p:sp>
      <p:sp>
        <p:nvSpPr>
          <p:cNvPr id="31753" name="Rectangle 7"/>
          <p:cNvSpPr>
            <a:spLocks/>
          </p:cNvSpPr>
          <p:nvPr/>
        </p:nvSpPr>
        <p:spPr bwMode="auto">
          <a:xfrm>
            <a:off x="5384800" y="2384425"/>
            <a:ext cx="2265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– costly runtime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O(N</a:t>
            </a:r>
            <a:r>
              <a:rPr lang="en-US" altLang="de-DE" sz="1800" b="0" i="1" baseline="32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1754" name="Rectangle 8"/>
          <p:cNvSpPr>
            <a:spLocks/>
          </p:cNvSpPr>
          <p:nvPr/>
        </p:nvSpPr>
        <p:spPr bwMode="auto">
          <a:xfrm>
            <a:off x="5384800" y="2732088"/>
            <a:ext cx="267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– first order approximation</a:t>
            </a:r>
          </a:p>
        </p:txBody>
      </p:sp>
      <p:sp>
        <p:nvSpPr>
          <p:cNvPr id="31755" name="Rectangle 9"/>
          <p:cNvSpPr>
            <a:spLocks/>
          </p:cNvSpPr>
          <p:nvPr/>
        </p:nvSpPr>
        <p:spPr bwMode="auto">
          <a:xfrm>
            <a:off x="3054350" y="4160838"/>
            <a:ext cx="237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how to do better???</a:t>
            </a:r>
          </a:p>
        </p:txBody>
      </p:sp>
      <p:sp>
        <p:nvSpPr>
          <p:cNvPr id="31756" name="Rectangle 10"/>
          <p:cNvSpPr>
            <a:spLocks/>
          </p:cNvSpPr>
          <p:nvPr/>
        </p:nvSpPr>
        <p:spPr bwMode="auto">
          <a:xfrm>
            <a:off x="460375" y="4875213"/>
            <a:ext cx="2232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Determine complete 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probability distribution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</a:t>
            </a: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Master equation</a:t>
            </a:r>
          </a:p>
        </p:txBody>
      </p:sp>
      <p:sp>
        <p:nvSpPr>
          <p:cNvPr id="31757" name="Rectangle 11"/>
          <p:cNvSpPr>
            <a:spLocks/>
          </p:cNvSpPr>
          <p:nvPr/>
        </p:nvSpPr>
        <p:spPr bwMode="auto">
          <a:xfrm>
            <a:off x="5608638" y="4875213"/>
            <a:ext cx="25447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More efficient propagation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</a:t>
            </a: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Gillespie algorithm</a:t>
            </a:r>
          </a:p>
        </p:txBody>
      </p:sp>
      <p:sp>
        <p:nvSpPr>
          <p:cNvPr id="31758" name="Line 12"/>
          <p:cNvSpPr>
            <a:spLocks noChangeShapeType="1"/>
          </p:cNvSpPr>
          <p:nvPr/>
        </p:nvSpPr>
        <p:spPr bwMode="auto">
          <a:xfrm rot="10800000" flipH="1">
            <a:off x="2649538" y="4502150"/>
            <a:ext cx="506412" cy="455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 rot="10800000">
            <a:off x="5513388" y="4502150"/>
            <a:ext cx="576262" cy="455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31760" name="Rectangle 14"/>
          <p:cNvSpPr>
            <a:spLocks/>
          </p:cNvSpPr>
          <p:nvPr/>
        </p:nvSpPr>
        <p:spPr bwMode="auto">
          <a:xfrm>
            <a:off x="5384800" y="3081338"/>
            <a:ext cx="2538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– one trajectory at a time</a:t>
            </a:r>
          </a:p>
        </p:txBody>
      </p:sp>
      <p:sp>
        <p:nvSpPr>
          <p:cNvPr id="501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932EDA7B-F622-4982-B858-FA8C9E300D87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en-US" sz="1000" smtClean="0"/>
          </a:p>
        </p:txBody>
      </p:sp>
      <p:sp>
        <p:nvSpPr>
          <p:cNvPr id="50193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019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A Fast Algorithm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836613"/>
            <a:ext cx="7729538" cy="47148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3"/>
          <p:cNvSpPr>
            <a:spLocks/>
          </p:cNvSpPr>
          <p:nvPr/>
        </p:nvSpPr>
        <p:spPr bwMode="auto">
          <a:xfrm>
            <a:off x="2241550" y="5757863"/>
            <a:ext cx="5021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D. Gillespie, J. Phys. Chem. 81 (1977) 2340–2361</a:t>
            </a:r>
          </a:p>
        </p:txBody>
      </p:sp>
      <p:sp>
        <p:nvSpPr>
          <p:cNvPr id="51205" name="Rectangle 4"/>
          <p:cNvSpPr>
            <a:spLocks/>
          </p:cNvSpPr>
          <p:nvPr/>
        </p:nvSpPr>
        <p:spPr bwMode="auto">
          <a:xfrm>
            <a:off x="6232525" y="2846388"/>
            <a:ext cx="1830388" cy="169862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1866900" y="2989263"/>
            <a:ext cx="500063" cy="169862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1207" name="Rectangle 6"/>
          <p:cNvSpPr>
            <a:spLocks/>
          </p:cNvSpPr>
          <p:nvPr/>
        </p:nvSpPr>
        <p:spPr bwMode="auto">
          <a:xfrm>
            <a:off x="3535363" y="3452813"/>
            <a:ext cx="1411287" cy="169862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1208" name="Rectangle 7"/>
          <p:cNvSpPr>
            <a:spLocks/>
          </p:cNvSpPr>
          <p:nvPr/>
        </p:nvSpPr>
        <p:spPr bwMode="auto">
          <a:xfrm>
            <a:off x="2687638" y="3748088"/>
            <a:ext cx="3840162" cy="169862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1209" name="Rectangle 8"/>
          <p:cNvSpPr>
            <a:spLocks/>
          </p:cNvSpPr>
          <p:nvPr/>
        </p:nvSpPr>
        <p:spPr bwMode="auto">
          <a:xfrm>
            <a:off x="2339975" y="4194175"/>
            <a:ext cx="5365750" cy="169863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1210" name="Rectangle 9"/>
          <p:cNvSpPr>
            <a:spLocks/>
          </p:cNvSpPr>
          <p:nvPr/>
        </p:nvSpPr>
        <p:spPr bwMode="auto">
          <a:xfrm>
            <a:off x="6232525" y="4641850"/>
            <a:ext cx="1901825" cy="168275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1211" name="Rectangle 10"/>
          <p:cNvSpPr>
            <a:spLocks/>
          </p:cNvSpPr>
          <p:nvPr/>
        </p:nvSpPr>
        <p:spPr bwMode="auto">
          <a:xfrm>
            <a:off x="1866900" y="4810125"/>
            <a:ext cx="2293938" cy="169863"/>
          </a:xfrm>
          <a:prstGeom prst="rect">
            <a:avLst/>
          </a:prstGeom>
          <a:solidFill>
            <a:srgbClr val="FFCC66">
              <a:alpha val="2156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793750" y="717550"/>
            <a:ext cx="84138" cy="244475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8307388" y="696913"/>
            <a:ext cx="79375" cy="265112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5121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F8A6E753-C851-4329-9505-9A6FB0A3F775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en-US" sz="1000" smtClean="0"/>
          </a:p>
        </p:txBody>
      </p:sp>
      <p:sp>
        <p:nvSpPr>
          <p:cNvPr id="51215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121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Gillespie – Step 0</a:t>
            </a:r>
          </a:p>
        </p:txBody>
      </p:sp>
      <p:sp>
        <p:nvSpPr>
          <p:cNvPr id="33796" name="Rectangle 2"/>
          <p:cNvSpPr>
            <a:spLocks/>
          </p:cNvSpPr>
          <p:nvPr/>
        </p:nvSpPr>
        <p:spPr bwMode="auto">
          <a:xfrm>
            <a:off x="419100" y="1071563"/>
            <a:ext cx="255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Consider decay reaction:</a:t>
            </a:r>
          </a:p>
        </p:txBody>
      </p:sp>
      <p:sp>
        <p:nvSpPr>
          <p:cNvPr id="33797" name="Rectangle 3"/>
          <p:cNvSpPr>
            <a:spLocks/>
          </p:cNvSpPr>
          <p:nvPr/>
        </p:nvSpPr>
        <p:spPr bwMode="auto">
          <a:xfrm>
            <a:off x="3048000" y="1071563"/>
            <a:ext cx="5988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A  =&gt;  Ø  (this model describes e.g. the radioactive decay)</a:t>
            </a:r>
          </a:p>
        </p:txBody>
      </p:sp>
      <p:sp>
        <p:nvSpPr>
          <p:cNvPr id="33798" name="Rectangle 4"/>
          <p:cNvSpPr>
            <a:spLocks/>
          </p:cNvSpPr>
          <p:nvPr/>
        </p:nvSpPr>
        <p:spPr bwMode="auto">
          <a:xfrm>
            <a:off x="419100" y="1714500"/>
            <a:ext cx="711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Probability for one reaction in (</a:t>
            </a:r>
            <a:r>
              <a:rPr lang="en-US" altLang="de-DE" sz="1800" b="0" i="1" smtClean="0">
                <a:solidFill>
                  <a:schemeClr val="tx1"/>
                </a:solidFill>
                <a:latin typeface="+mn-lt"/>
              </a:rPr>
              <a:t>t, t+Δt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) with  </a:t>
            </a:r>
            <a:r>
              <a:rPr lang="en-US" altLang="de-DE" sz="1800" b="0" i="1" smtClean="0">
                <a:solidFill>
                  <a:schemeClr val="tx1"/>
                </a:solidFill>
                <a:latin typeface="+mn-lt"/>
              </a:rPr>
              <a:t>A(t)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molecules  =  </a:t>
            </a:r>
            <a:r>
              <a:rPr lang="en-US" altLang="de-DE" sz="1800" b="0" i="1" smtClean="0">
                <a:solidFill>
                  <a:schemeClr val="tx1"/>
                </a:solidFill>
                <a:latin typeface="+mn-lt"/>
              </a:rPr>
              <a:t>A(t) k Δt</a:t>
            </a:r>
          </a:p>
        </p:txBody>
      </p:sp>
      <p:sp>
        <p:nvSpPr>
          <p:cNvPr id="33799" name="Rectangle 5"/>
          <p:cNvSpPr>
            <a:spLocks/>
          </p:cNvSpPr>
          <p:nvPr/>
        </p:nvSpPr>
        <p:spPr bwMode="auto">
          <a:xfrm>
            <a:off x="419100" y="2411413"/>
            <a:ext cx="1681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Naive Algorithm: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2987675" y="2411413"/>
            <a:ext cx="3455988" cy="1749425"/>
          </a:xfrm>
          <a:prstGeom prst="rect">
            <a:avLst/>
          </a:prstGeom>
          <a:solidFill>
            <a:srgbClr val="E8FFBC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0287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de-DE" sz="1500" dirty="0">
              <a:solidFill>
                <a:schemeClr val="tx1"/>
              </a:solidFill>
              <a:latin typeface="Monaco" charset="0"/>
              <a:sym typeface="Monaco" charset="0"/>
            </a:endParaRPr>
          </a:p>
          <a:p>
            <a:pPr eaLnBrk="1" hangingPunct="1">
              <a:defRPr/>
            </a:pPr>
            <a:r>
              <a:rPr lang="en-US" altLang="de-DE" sz="1500" dirty="0" smtClean="0">
                <a:solidFill>
                  <a:schemeClr val="tx1"/>
                </a:solidFill>
                <a:latin typeface="Monaco" charset="0"/>
                <a:sym typeface="Monaco" charset="0"/>
              </a:rPr>
              <a:t>  A 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= A0</a:t>
            </a:r>
          </a:p>
          <a:p>
            <a:pPr eaLnBrk="1" hangingPunct="1">
              <a:defRPr/>
            </a:pPr>
            <a:r>
              <a:rPr lang="en-US" altLang="de-DE" sz="1500" dirty="0" smtClean="0">
                <a:solidFill>
                  <a:schemeClr val="tx1"/>
                </a:solidFill>
                <a:latin typeface="Monaco" charset="0"/>
                <a:sym typeface="Monaco" charset="0"/>
              </a:rPr>
              <a:t>  For 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every </a:t>
            </a:r>
            <a:r>
              <a:rPr lang="en-US" altLang="de-DE" sz="1500" dirty="0" err="1">
                <a:solidFill>
                  <a:schemeClr val="tx1"/>
                </a:solidFill>
                <a:latin typeface="Monaco" charset="0"/>
                <a:sym typeface="Monaco" charset="0"/>
              </a:rPr>
              <a:t>timestep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: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get random number r ε [0, 1)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if r ≤ A*k*</a:t>
            </a:r>
            <a:r>
              <a:rPr lang="en-US" altLang="de-DE" sz="1500" dirty="0" err="1">
                <a:solidFill>
                  <a:schemeClr val="tx1"/>
                </a:solidFill>
                <a:latin typeface="Monaco" charset="0"/>
                <a:sym typeface="Monaco" charset="0"/>
              </a:rPr>
              <a:t>dt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:</a:t>
            </a:r>
          </a:p>
          <a:p>
            <a:pPr lvl="2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A = A-1</a:t>
            </a:r>
          </a:p>
          <a:p>
            <a:pPr lvl="1" eaLnBrk="1" hangingPunct="1">
              <a:defRPr/>
            </a:pPr>
            <a:endParaRPr lang="en-US" altLang="de-DE" dirty="0" smtClean="0">
              <a:solidFill>
                <a:schemeClr val="tx1"/>
              </a:solidFill>
            </a:endParaRPr>
          </a:p>
        </p:txBody>
      </p:sp>
      <p:sp>
        <p:nvSpPr>
          <p:cNvPr id="33801" name="Rectangle 7"/>
          <p:cNvSpPr>
            <a:spLocks/>
          </p:cNvSpPr>
          <p:nvPr/>
        </p:nvSpPr>
        <p:spPr bwMode="auto">
          <a:xfrm>
            <a:off x="419100" y="4705350"/>
            <a:ext cx="1308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It works, but:</a:t>
            </a:r>
          </a:p>
        </p:txBody>
      </p:sp>
      <p:sp>
        <p:nvSpPr>
          <p:cNvPr id="33802" name="Rectangle 8"/>
          <p:cNvSpPr>
            <a:spLocks/>
          </p:cNvSpPr>
          <p:nvPr/>
        </p:nvSpPr>
        <p:spPr bwMode="auto">
          <a:xfrm>
            <a:off x="2214563" y="4705350"/>
            <a:ext cx="4424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i="1" smtClean="0">
                <a:solidFill>
                  <a:schemeClr val="tx1"/>
                </a:solidFill>
                <a:latin typeface="+mn-lt"/>
              </a:rPr>
              <a:t>A*k*dt 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&lt;&lt; 1  for reasons of (good) accuracy</a:t>
            </a:r>
          </a:p>
        </p:txBody>
      </p:sp>
      <p:sp>
        <p:nvSpPr>
          <p:cNvPr id="33803" name="Rectangle 9"/>
          <p:cNvSpPr>
            <a:spLocks/>
          </p:cNvSpPr>
          <p:nvPr/>
        </p:nvSpPr>
        <p:spPr bwMode="auto">
          <a:xfrm>
            <a:off x="2214563" y="5081588"/>
            <a:ext cx="4719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many many steps where nothings happens</a:t>
            </a:r>
          </a:p>
        </p:txBody>
      </p:sp>
      <p:sp>
        <p:nvSpPr>
          <p:cNvPr id="33804" name="Rectangle 10"/>
          <p:cNvSpPr>
            <a:spLocks/>
          </p:cNvSpPr>
          <p:nvPr/>
        </p:nvSpPr>
        <p:spPr bwMode="auto">
          <a:xfrm>
            <a:off x="2732088" y="5545138"/>
            <a:ext cx="355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Use adaptive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stepsize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method?</a:t>
            </a:r>
          </a:p>
        </p:txBody>
      </p:sp>
      <p:sp>
        <p:nvSpPr>
          <p:cNvPr id="522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8C47BD8D-CE5D-4E6A-8723-207818C9BF1A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en-US" sz="1000" smtClean="0"/>
          </a:p>
        </p:txBody>
      </p:sp>
      <p:sp>
        <p:nvSpPr>
          <p:cNvPr id="5223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223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/>
          </p:cNvSpPr>
          <p:nvPr/>
        </p:nvSpPr>
        <p:spPr bwMode="auto">
          <a:xfrm>
            <a:off x="2544763" y="5160963"/>
            <a:ext cx="3322637" cy="911225"/>
          </a:xfrm>
          <a:prstGeom prst="roundRect">
            <a:avLst>
              <a:gd name="adj" fmla="val 14704"/>
            </a:avLst>
          </a:prstGeom>
          <a:solidFill>
            <a:srgbClr val="FFE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Mass Action II</a:t>
            </a:r>
          </a:p>
        </p:txBody>
      </p:sp>
      <p:sp>
        <p:nvSpPr>
          <p:cNvPr id="7173" name="Rectangle 3"/>
          <p:cNvSpPr>
            <a:spLocks/>
          </p:cNvSpPr>
          <p:nvPr/>
        </p:nvSpPr>
        <p:spPr bwMode="auto">
          <a:xfrm>
            <a:off x="419100" y="750888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Again:</a:t>
            </a:r>
          </a:p>
        </p:txBody>
      </p:sp>
      <p:sp>
        <p:nvSpPr>
          <p:cNvPr id="7174" name="Rectangle 4"/>
          <p:cNvSpPr>
            <a:spLocks/>
          </p:cNvSpPr>
          <p:nvPr/>
        </p:nvSpPr>
        <p:spPr bwMode="auto">
          <a:xfrm>
            <a:off x="3081338" y="750888"/>
            <a:ext cx="138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B &lt;=&gt; AB</a:t>
            </a:r>
          </a:p>
        </p:txBody>
      </p:sp>
      <p:sp>
        <p:nvSpPr>
          <p:cNvPr id="7175" name="Rectangle 5"/>
          <p:cNvSpPr>
            <a:spLocks/>
          </p:cNvSpPr>
          <p:nvPr/>
        </p:nvSpPr>
        <p:spPr bwMode="auto">
          <a:xfrm>
            <a:off x="419100" y="1330325"/>
            <a:ext cx="1027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Objective:</a:t>
            </a:r>
          </a:p>
        </p:txBody>
      </p:sp>
      <p:sp>
        <p:nvSpPr>
          <p:cNvPr id="7176" name="Rectangle 6"/>
          <p:cNvSpPr>
            <a:spLocks/>
          </p:cNvSpPr>
          <p:nvPr/>
        </p:nvSpPr>
        <p:spPr bwMode="auto">
          <a:xfrm>
            <a:off x="1687513" y="1330325"/>
            <a:ext cx="47148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mathematical description for the changes of [A], [B], and [AB]</a:t>
            </a:r>
          </a:p>
        </p:txBody>
      </p:sp>
      <p:sp>
        <p:nvSpPr>
          <p:cNvPr id="7177" name="Rectangle 7"/>
          <p:cNvSpPr>
            <a:spLocks/>
          </p:cNvSpPr>
          <p:nvPr/>
        </p:nvSpPr>
        <p:spPr bwMode="auto">
          <a:xfrm>
            <a:off x="419100" y="2357438"/>
            <a:ext cx="133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Consider [A]:</a:t>
            </a:r>
          </a:p>
        </p:txBody>
      </p:sp>
      <p:sp>
        <p:nvSpPr>
          <p:cNvPr id="7178" name="Rectangle 8"/>
          <p:cNvSpPr>
            <a:spLocks/>
          </p:cNvSpPr>
          <p:nvPr/>
        </p:nvSpPr>
        <p:spPr bwMode="auto">
          <a:xfrm>
            <a:off x="4964113" y="2786063"/>
            <a:ext cx="3713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Loss due to association A + B =&gt; AB</a:t>
            </a:r>
          </a:p>
        </p:txBody>
      </p:sp>
      <p:sp>
        <p:nvSpPr>
          <p:cNvPr id="7179" name="Rectangle 9"/>
          <p:cNvSpPr>
            <a:spLocks/>
          </p:cNvSpPr>
          <p:nvPr/>
        </p:nvSpPr>
        <p:spPr bwMode="auto">
          <a:xfrm>
            <a:off x="419100" y="2786063"/>
            <a:ext cx="3763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Gain due to dissociation AB =&gt; A + B</a:t>
            </a:r>
          </a:p>
        </p:txBody>
      </p:sp>
      <p:sp>
        <p:nvSpPr>
          <p:cNvPr id="7180" name="Rectangle 10"/>
          <p:cNvSpPr>
            <a:spLocks/>
          </p:cNvSpPr>
          <p:nvPr/>
        </p:nvSpPr>
        <p:spPr bwMode="auto">
          <a:xfrm>
            <a:off x="4965700" y="3867150"/>
            <a:ext cx="2965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A has to find B</a:t>
            </a:r>
          </a:p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altLang="de-DE" sz="1800" b="0" i="1" baseline="-60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depends on [A]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[B]</a:t>
            </a: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197225"/>
            <a:ext cx="17319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12"/>
          <p:cNvSpPr>
            <a:spLocks/>
          </p:cNvSpPr>
          <p:nvPr/>
        </p:nvSpPr>
        <p:spPr bwMode="auto">
          <a:xfrm>
            <a:off x="419100" y="3867150"/>
            <a:ext cx="2865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AB falls apart</a:t>
            </a:r>
          </a:p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G</a:t>
            </a:r>
            <a:r>
              <a:rPr lang="en-US" altLang="de-DE" sz="1800" b="0" i="1" baseline="-60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depends only on [AB]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705350"/>
            <a:ext cx="1347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687888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5322888"/>
            <a:ext cx="28654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6"/>
          <p:cNvSpPr>
            <a:spLocks/>
          </p:cNvSpPr>
          <p:nvPr/>
        </p:nvSpPr>
        <p:spPr bwMode="auto">
          <a:xfrm>
            <a:off x="223838" y="5322888"/>
            <a:ext cx="21510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phenomenological proportionality constant</a:t>
            </a:r>
          </a:p>
        </p:txBody>
      </p:sp>
      <p:sp>
        <p:nvSpPr>
          <p:cNvPr id="7187" name="Line 17"/>
          <p:cNvSpPr>
            <a:spLocks noChangeShapeType="1"/>
          </p:cNvSpPr>
          <p:nvPr/>
        </p:nvSpPr>
        <p:spPr bwMode="auto">
          <a:xfrm flipH="1">
            <a:off x="1431925" y="4959350"/>
            <a:ext cx="3111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A6A67419-BBF2-4A63-9A83-6DB63CE38CC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000" smtClean="0"/>
          </a:p>
        </p:txBody>
      </p:sp>
      <p:sp>
        <p:nvSpPr>
          <p:cNvPr id="718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718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758825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Gillespie – Step 1</a:t>
            </a:r>
          </a:p>
        </p:txBody>
      </p:sp>
      <p:sp>
        <p:nvSpPr>
          <p:cNvPr id="34820" name="Rectangle 2"/>
          <p:cNvSpPr>
            <a:spLocks/>
          </p:cNvSpPr>
          <p:nvPr/>
        </p:nvSpPr>
        <p:spPr bwMode="auto">
          <a:xfrm>
            <a:off x="419100" y="692150"/>
            <a:ext cx="56308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Idea:  Figure out </a:t>
            </a:r>
            <a:r>
              <a:rPr lang="en-US" altLang="de-DE" sz="1800" dirty="0" smtClean="0">
                <a:solidFill>
                  <a:schemeClr val="tx1"/>
                </a:solidFill>
                <a:latin typeface="+mn-lt"/>
              </a:rPr>
              <a:t>when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the next reaction will take place!</a:t>
            </a: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1071563" y="1076325"/>
            <a:ext cx="6399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(In between the discrete events nothing happens anyway … :-)</a:t>
            </a:r>
          </a:p>
        </p:txBody>
      </p:sp>
      <p:sp>
        <p:nvSpPr>
          <p:cNvPr id="34822" name="Rectangle 4"/>
          <p:cNvSpPr>
            <a:spLocks/>
          </p:cNvSpPr>
          <p:nvPr/>
        </p:nvSpPr>
        <p:spPr bwMode="auto">
          <a:xfrm>
            <a:off x="419100" y="2014538"/>
            <a:ext cx="5795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Suppose there are  A(t) molecules in the system at time t</a:t>
            </a:r>
          </a:p>
        </p:txBody>
      </p:sp>
      <p:sp>
        <p:nvSpPr>
          <p:cNvPr id="34823" name="Rectangle 5"/>
          <p:cNvSpPr>
            <a:spLocks/>
          </p:cNvSpPr>
          <p:nvPr/>
        </p:nvSpPr>
        <p:spPr bwMode="auto">
          <a:xfrm>
            <a:off x="608013" y="2559050"/>
            <a:ext cx="7840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f(A(t), s) = probability that with A(t) molecules the next reaction takes place in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               interval (t+s, t+s+ds)  with  ds =&gt; 0</a:t>
            </a:r>
          </a:p>
        </p:txBody>
      </p:sp>
      <p:sp>
        <p:nvSpPr>
          <p:cNvPr id="34824" name="Rectangle 6"/>
          <p:cNvSpPr>
            <a:spLocks/>
          </p:cNvSpPr>
          <p:nvPr/>
        </p:nvSpPr>
        <p:spPr bwMode="auto">
          <a:xfrm>
            <a:off x="608013" y="3300413"/>
            <a:ext cx="757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g(A(t), s) = probability that with A(t) molecules no reaction occurs in (t, t+s)</a:t>
            </a:r>
          </a:p>
        </p:txBody>
      </p:sp>
      <p:sp>
        <p:nvSpPr>
          <p:cNvPr id="34825" name="Rectangle 7"/>
          <p:cNvSpPr>
            <a:spLocks/>
          </p:cNvSpPr>
          <p:nvPr/>
        </p:nvSpPr>
        <p:spPr bwMode="auto">
          <a:xfrm>
            <a:off x="419100" y="4157663"/>
            <a:ext cx="590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Then:</a:t>
            </a:r>
          </a:p>
        </p:txBody>
      </p:sp>
      <p:sp>
        <p:nvSpPr>
          <p:cNvPr id="34826" name="Rectangle 8"/>
          <p:cNvSpPr>
            <a:spLocks/>
          </p:cNvSpPr>
          <p:nvPr/>
        </p:nvSpPr>
        <p:spPr bwMode="auto">
          <a:xfrm>
            <a:off x="419100" y="4657725"/>
            <a:ext cx="267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No reaction during (t, t+s):</a:t>
            </a:r>
          </a:p>
        </p:txBody>
      </p:sp>
      <p:sp>
        <p:nvSpPr>
          <p:cNvPr id="53258" name="Rectangle 9"/>
          <p:cNvSpPr>
            <a:spLocks/>
          </p:cNvSpPr>
          <p:nvPr/>
        </p:nvSpPr>
        <p:spPr bwMode="auto">
          <a:xfrm>
            <a:off x="3919538" y="5648325"/>
            <a:ext cx="3506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latin typeface="Gill Sans" charset="0"/>
                <a:ea typeface="ヒラギノ角ゴ ProN W3" charset="-128"/>
                <a:sym typeface="Gill Sans" charset="0"/>
              </a:rPr>
              <a:t>probability for reaction in (t+s, t+s+ds)</a:t>
            </a:r>
          </a:p>
        </p:txBody>
      </p:sp>
      <p:pic>
        <p:nvPicPr>
          <p:cNvPr id="5325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75125"/>
            <a:ext cx="3911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46688"/>
            <a:ext cx="3581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CCAD3CDE-6F70-4E8B-A83F-03D113DD9F30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en-US" sz="1000" smtClean="0"/>
          </a:p>
        </p:txBody>
      </p:sp>
      <p:sp>
        <p:nvSpPr>
          <p:cNvPr id="5326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326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1"/>
          <p:cNvSpPr>
            <a:spLocks/>
          </p:cNvSpPr>
          <p:nvPr/>
        </p:nvSpPr>
        <p:spPr bwMode="auto">
          <a:xfrm>
            <a:off x="825500" y="4179888"/>
            <a:ext cx="7545388" cy="919162"/>
          </a:xfrm>
          <a:prstGeom prst="roundRect">
            <a:avLst>
              <a:gd name="adj" fmla="val 1456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Probability for (No Reaction)</a:t>
            </a:r>
          </a:p>
        </p:txBody>
      </p:sp>
      <p:sp>
        <p:nvSpPr>
          <p:cNvPr id="35845" name="Rectangle 3"/>
          <p:cNvSpPr>
            <a:spLocks/>
          </p:cNvSpPr>
          <p:nvPr/>
        </p:nvSpPr>
        <p:spPr bwMode="auto">
          <a:xfrm>
            <a:off x="392113" y="692150"/>
            <a:ext cx="2360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Now we need g(A(t), s)</a:t>
            </a:r>
          </a:p>
        </p:txBody>
      </p:sp>
      <p:sp>
        <p:nvSpPr>
          <p:cNvPr id="35846" name="Rectangle 4"/>
          <p:cNvSpPr>
            <a:spLocks/>
          </p:cNvSpPr>
          <p:nvPr/>
        </p:nvSpPr>
        <p:spPr bwMode="auto">
          <a:xfrm>
            <a:off x="393700" y="1184275"/>
            <a:ext cx="2243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Extend g(A(t), s) a bit:</a:t>
            </a:r>
          </a:p>
        </p:txBody>
      </p:sp>
      <p:sp>
        <p:nvSpPr>
          <p:cNvPr id="35847" name="Rectangle 5"/>
          <p:cNvSpPr>
            <a:spLocks/>
          </p:cNvSpPr>
          <p:nvPr/>
        </p:nvSpPr>
        <p:spPr bwMode="auto">
          <a:xfrm>
            <a:off x="392113" y="2211388"/>
            <a:ext cx="4481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Replace again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A(</a:t>
            </a:r>
            <a:r>
              <a:rPr lang="en-US" altLang="de-DE" sz="1800" b="0" i="1" dirty="0" err="1" smtClean="0">
                <a:solidFill>
                  <a:schemeClr val="tx1"/>
                </a:solidFill>
                <a:latin typeface="+mn-lt"/>
              </a:rPr>
              <a:t>t+s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by </a:t>
            </a:r>
            <a:r>
              <a:rPr lang="en-US" altLang="de-DE" sz="1800" b="0" i="1" dirty="0" smtClean="0">
                <a:solidFill>
                  <a:schemeClr val="tx1"/>
                </a:solidFill>
                <a:latin typeface="+mn-lt"/>
              </a:rPr>
              <a:t>A(t)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and rearrange:</a:t>
            </a:r>
          </a:p>
        </p:txBody>
      </p:sp>
      <p:sp>
        <p:nvSpPr>
          <p:cNvPr id="35848" name="Rectangle 6"/>
          <p:cNvSpPr>
            <a:spLocks/>
          </p:cNvSpPr>
          <p:nvPr/>
        </p:nvSpPr>
        <p:spPr bwMode="auto">
          <a:xfrm>
            <a:off x="392113" y="3684588"/>
            <a:ext cx="4722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With g(A, 0) = 1  ("no reaction during no time")</a:t>
            </a:r>
          </a:p>
        </p:txBody>
      </p:sp>
      <p:pic>
        <p:nvPicPr>
          <p:cNvPr id="553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675188"/>
            <a:ext cx="282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8"/>
          <p:cNvSpPr>
            <a:spLocks/>
          </p:cNvSpPr>
          <p:nvPr/>
        </p:nvSpPr>
        <p:spPr bwMode="auto">
          <a:xfrm>
            <a:off x="1169988" y="4273550"/>
            <a:ext cx="6642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Distribution of waiting times between discrete reaction events:</a:t>
            </a:r>
          </a:p>
        </p:txBody>
      </p:sp>
      <p:pic>
        <p:nvPicPr>
          <p:cNvPr id="5530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5300663"/>
            <a:ext cx="1285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0"/>
          <p:cNvSpPr>
            <a:spLocks/>
          </p:cNvSpPr>
          <p:nvPr/>
        </p:nvSpPr>
        <p:spPr bwMode="auto">
          <a:xfrm>
            <a:off x="392113" y="5380038"/>
            <a:ext cx="3316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Life time = average waiting time:</a:t>
            </a:r>
          </a:p>
        </p:txBody>
      </p:sp>
      <p:pic>
        <p:nvPicPr>
          <p:cNvPr id="5530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9888"/>
            <a:ext cx="465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13025"/>
            <a:ext cx="76612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585D8D3A-F463-4965-B874-1E3320505E0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en-US" sz="1000" smtClean="0"/>
          </a:p>
        </p:txBody>
      </p:sp>
      <p:sp>
        <p:nvSpPr>
          <p:cNvPr id="55311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531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1"/>
          <p:cNvSpPr>
            <a:spLocks/>
          </p:cNvSpPr>
          <p:nvPr/>
        </p:nvSpPr>
        <p:spPr bwMode="auto">
          <a:xfrm>
            <a:off x="512763" y="2647950"/>
            <a:ext cx="3786187" cy="1027113"/>
          </a:xfrm>
          <a:prstGeom prst="roundRect">
            <a:avLst>
              <a:gd name="adj" fmla="val 1304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350" y="44450"/>
            <a:ext cx="9585325" cy="635000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Exponentially Distributed Random Numbers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17650"/>
            <a:ext cx="282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4"/>
          <p:cNvSpPr>
            <a:spLocks/>
          </p:cNvSpPr>
          <p:nvPr/>
        </p:nvSpPr>
        <p:spPr bwMode="auto">
          <a:xfrm>
            <a:off x="419100" y="1017588"/>
            <a:ext cx="3565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Exponential probability distribution:</a:t>
            </a:r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216150"/>
            <a:ext cx="199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6"/>
          <p:cNvSpPr>
            <a:spLocks/>
          </p:cNvSpPr>
          <p:nvPr/>
        </p:nvSpPr>
        <p:spPr bwMode="auto">
          <a:xfrm>
            <a:off x="509588" y="2179638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Solve</a:t>
            </a:r>
          </a:p>
        </p:txBody>
      </p:sp>
      <p:sp>
        <p:nvSpPr>
          <p:cNvPr id="36873" name="Rectangle 7"/>
          <p:cNvSpPr>
            <a:spLocks/>
          </p:cNvSpPr>
          <p:nvPr/>
        </p:nvSpPr>
        <p:spPr bwMode="auto">
          <a:xfrm>
            <a:off x="3482975" y="217963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s: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2535238" y="4286250"/>
            <a:ext cx="4010025" cy="1751013"/>
          </a:xfrm>
          <a:prstGeom prst="rect">
            <a:avLst/>
          </a:prstGeom>
          <a:solidFill>
            <a:srgbClr val="E8FFBC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de-DE" sz="1500" dirty="0">
              <a:solidFill>
                <a:schemeClr val="tx1"/>
              </a:solidFill>
              <a:latin typeface="Monaco" charset="0"/>
              <a:sym typeface="Monaco" charset="0"/>
            </a:endParaRPr>
          </a:p>
          <a:p>
            <a:pPr eaLnBrk="1" hangingPunct="1">
              <a:defRPr/>
            </a:pPr>
            <a:r>
              <a:rPr lang="en-US" altLang="de-DE" sz="1500" dirty="0" smtClean="0">
                <a:solidFill>
                  <a:schemeClr val="tx1"/>
                </a:solidFill>
                <a:latin typeface="Monaco" charset="0"/>
                <a:sym typeface="Monaco" charset="0"/>
              </a:rPr>
              <a:t> A 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= A0</a:t>
            </a:r>
          </a:p>
          <a:p>
            <a:pPr eaLnBrk="1" hangingPunct="1">
              <a:defRPr/>
            </a:pPr>
            <a:r>
              <a:rPr lang="en-US" altLang="de-DE" sz="1500" dirty="0" smtClean="0">
                <a:solidFill>
                  <a:schemeClr val="tx1"/>
                </a:solidFill>
                <a:latin typeface="Monaco" charset="0"/>
                <a:sym typeface="Monaco" charset="0"/>
              </a:rPr>
              <a:t> While(A </a:t>
            </a: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&gt; 0):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get random number r ε [0, 1)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t = t + s(r)</a:t>
            </a:r>
          </a:p>
          <a:p>
            <a:pPr lvl="1" eaLnBrk="1" hangingPunct="1">
              <a:defRPr/>
            </a:pPr>
            <a:r>
              <a:rPr lang="en-US" altLang="de-DE" sz="1500" dirty="0">
                <a:solidFill>
                  <a:schemeClr val="tx1"/>
                </a:solidFill>
                <a:latin typeface="Monaco" charset="0"/>
                <a:sym typeface="Monaco" charset="0"/>
              </a:rPr>
              <a:t>A = </a:t>
            </a:r>
            <a:r>
              <a:rPr lang="en-US" altLang="de-DE" sz="1500" dirty="0" smtClean="0">
                <a:solidFill>
                  <a:schemeClr val="tx1"/>
                </a:solidFill>
                <a:latin typeface="Monaco" charset="0"/>
                <a:sym typeface="Monaco" charset="0"/>
              </a:rPr>
              <a:t>A - 1</a:t>
            </a:r>
            <a:endParaRPr lang="en-US" altLang="de-DE" sz="1500" dirty="0">
              <a:solidFill>
                <a:schemeClr val="tx1"/>
              </a:solidFill>
              <a:latin typeface="Monaco" charset="0"/>
              <a:sym typeface="Monaco" charset="0"/>
            </a:endParaRPr>
          </a:p>
          <a:p>
            <a:pPr lvl="1" eaLnBrk="1" hangingPunct="1">
              <a:defRPr/>
            </a:pPr>
            <a:endParaRPr lang="en-US" altLang="de-DE" dirty="0" smtClean="0">
              <a:solidFill>
                <a:schemeClr val="tx1"/>
              </a:solidFill>
            </a:endParaRPr>
          </a:p>
        </p:txBody>
      </p:sp>
      <p:grpSp>
        <p:nvGrpSpPr>
          <p:cNvPr id="57354" name="Group 9"/>
          <p:cNvGrpSpPr>
            <a:grpSpLocks/>
          </p:cNvGrpSpPr>
          <p:nvPr/>
        </p:nvGrpSpPr>
        <p:grpSpPr bwMode="auto">
          <a:xfrm>
            <a:off x="4768850" y="1027113"/>
            <a:ext cx="3902075" cy="2205037"/>
            <a:chOff x="0" y="0"/>
            <a:chExt cx="3496" cy="1976"/>
          </a:xfrm>
        </p:grpSpPr>
        <p:sp>
          <p:nvSpPr>
            <p:cNvPr id="61450" name="Rectangle 10"/>
            <p:cNvSpPr>
              <a:spLocks/>
            </p:cNvSpPr>
            <p:nvPr/>
          </p:nvSpPr>
          <p:spPr bwMode="auto">
            <a:xfrm>
              <a:off x="0" y="0"/>
              <a:ext cx="3496" cy="197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5736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56"/>
              <a:ext cx="3144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2" name="Rectangle 12"/>
            <p:cNvSpPr>
              <a:spLocks/>
            </p:cNvSpPr>
            <p:nvPr/>
          </p:nvSpPr>
          <p:spPr bwMode="auto">
            <a:xfrm rot="-5400000">
              <a:off x="-154" y="892"/>
              <a:ext cx="59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r ε [0,1]</a:t>
              </a:r>
            </a:p>
          </p:txBody>
        </p:sp>
        <p:sp>
          <p:nvSpPr>
            <p:cNvPr id="57363" name="Rectangle 13"/>
            <p:cNvSpPr>
              <a:spLocks/>
            </p:cNvSpPr>
            <p:nvPr/>
          </p:nvSpPr>
          <p:spPr bwMode="auto">
            <a:xfrm>
              <a:off x="1754" y="1754"/>
              <a:ext cx="6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life time</a:t>
              </a:r>
            </a:p>
          </p:txBody>
        </p:sp>
      </p:grpSp>
      <p:sp>
        <p:nvSpPr>
          <p:cNvPr id="36876" name="Rectangle 14"/>
          <p:cNvSpPr>
            <a:spLocks/>
          </p:cNvSpPr>
          <p:nvPr/>
        </p:nvSpPr>
        <p:spPr bwMode="auto">
          <a:xfrm>
            <a:off x="509588" y="3821113"/>
            <a:ext cx="5975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Simple Gillespie algorithm for the decay reaction </a:t>
            </a:r>
            <a:r>
              <a:rPr lang="en-US" altLang="de-DE" sz="1800" b="0" dirty="0">
                <a:solidFill>
                  <a:schemeClr val="tx1"/>
                </a:solidFill>
              </a:rPr>
              <a:t>A  =&gt;  Ø 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pic>
        <p:nvPicPr>
          <p:cNvPr id="5735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857500"/>
            <a:ext cx="32496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9974EAEB-A76F-44AF-8176-BD81A9E1B1A2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en-US" sz="1000" smtClean="0"/>
          </a:p>
        </p:txBody>
      </p:sp>
      <p:sp>
        <p:nvSpPr>
          <p:cNvPr id="5735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735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Gillespie vs. Naive Algorithm</a:t>
            </a:r>
          </a:p>
        </p:txBody>
      </p:sp>
      <p:sp>
        <p:nvSpPr>
          <p:cNvPr id="37892" name="Rectangle 2"/>
          <p:cNvSpPr>
            <a:spLocks/>
          </p:cNvSpPr>
          <p:nvPr/>
        </p:nvSpPr>
        <p:spPr bwMode="auto">
          <a:xfrm>
            <a:off x="2276475" y="750888"/>
            <a:ext cx="65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Naive:</a:t>
            </a:r>
          </a:p>
        </p:txBody>
      </p:sp>
      <p:sp>
        <p:nvSpPr>
          <p:cNvPr id="37893" name="Rectangle 3"/>
          <p:cNvSpPr>
            <a:spLocks/>
          </p:cNvSpPr>
          <p:nvPr/>
        </p:nvSpPr>
        <p:spPr bwMode="auto">
          <a:xfrm>
            <a:off x="5875338" y="750888"/>
            <a:ext cx="94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Gillespie:</a:t>
            </a:r>
          </a:p>
        </p:txBody>
      </p:sp>
      <p:sp>
        <p:nvSpPr>
          <p:cNvPr id="37894" name="Rectangle 4"/>
          <p:cNvSpPr>
            <a:spLocks/>
          </p:cNvSpPr>
          <p:nvPr/>
        </p:nvSpPr>
        <p:spPr bwMode="auto">
          <a:xfrm>
            <a:off x="1392238" y="1204913"/>
            <a:ext cx="25812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"What is the probability that an event will occur during the next </a:t>
            </a: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Δt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?"</a:t>
            </a:r>
          </a:p>
        </p:txBody>
      </p:sp>
      <p:sp>
        <p:nvSpPr>
          <p:cNvPr id="37895" name="Rectangle 5"/>
          <p:cNvSpPr>
            <a:spLocks/>
          </p:cNvSpPr>
          <p:nvPr/>
        </p:nvSpPr>
        <p:spPr bwMode="auto">
          <a:xfrm>
            <a:off x="5170488" y="1366838"/>
            <a:ext cx="25812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"How long will it take until the next event?"</a:t>
            </a:r>
          </a:p>
        </p:txBody>
      </p:sp>
      <p:sp>
        <p:nvSpPr>
          <p:cNvPr id="37896" name="Rectangle 6"/>
          <p:cNvSpPr>
            <a:spLocks/>
          </p:cNvSpPr>
          <p:nvPr/>
        </p:nvSpPr>
        <p:spPr bwMode="auto">
          <a:xfrm>
            <a:off x="1392238" y="2390775"/>
            <a:ext cx="31289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small fixed timesteps</a:t>
            </a:r>
          </a:p>
        </p:txBody>
      </p:sp>
      <p:sp>
        <p:nvSpPr>
          <p:cNvPr id="37897" name="Rectangle 7"/>
          <p:cNvSpPr>
            <a:spLocks/>
          </p:cNvSpPr>
          <p:nvPr/>
        </p:nvSpPr>
        <p:spPr bwMode="auto">
          <a:xfrm>
            <a:off x="5348288" y="2390775"/>
            <a:ext cx="3071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variable timesteps</a:t>
            </a:r>
          </a:p>
        </p:txBody>
      </p:sp>
      <p:sp>
        <p:nvSpPr>
          <p:cNvPr id="37898" name="Rectangle 8"/>
          <p:cNvSpPr>
            <a:spLocks/>
          </p:cNvSpPr>
          <p:nvPr/>
        </p:nvSpPr>
        <p:spPr bwMode="auto">
          <a:xfrm>
            <a:off x="1214438" y="2927350"/>
            <a:ext cx="3459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1st order approximation</a:t>
            </a:r>
          </a:p>
        </p:txBody>
      </p:sp>
      <p:sp>
        <p:nvSpPr>
          <p:cNvPr id="37899" name="Rectangle 9"/>
          <p:cNvSpPr>
            <a:spLocks/>
          </p:cNvSpPr>
          <p:nvPr/>
        </p:nvSpPr>
        <p:spPr bwMode="auto">
          <a:xfrm>
            <a:off x="5983288" y="2927350"/>
            <a:ext cx="1838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exact</a:t>
            </a:r>
          </a:p>
        </p:txBody>
      </p:sp>
      <p:grpSp>
        <p:nvGrpSpPr>
          <p:cNvPr id="59403" name="Group 10"/>
          <p:cNvGrpSpPr>
            <a:grpSpLocks/>
          </p:cNvGrpSpPr>
          <p:nvPr/>
        </p:nvGrpSpPr>
        <p:grpSpPr bwMode="auto">
          <a:xfrm>
            <a:off x="4821238" y="3490913"/>
            <a:ext cx="3278187" cy="2428875"/>
            <a:chOff x="0" y="0"/>
            <a:chExt cx="2936" cy="2176"/>
          </a:xfrm>
        </p:grpSpPr>
        <p:sp>
          <p:nvSpPr>
            <p:cNvPr id="63499" name="Rectangle 11"/>
            <p:cNvSpPr>
              <a:spLocks/>
            </p:cNvSpPr>
            <p:nvPr/>
          </p:nvSpPr>
          <p:spPr bwMode="auto">
            <a:xfrm>
              <a:off x="0" y="88"/>
              <a:ext cx="2936" cy="201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59415" name="Rectangle 12"/>
            <p:cNvSpPr>
              <a:spLocks/>
            </p:cNvSpPr>
            <p:nvPr/>
          </p:nvSpPr>
          <p:spPr bwMode="auto">
            <a:xfrm>
              <a:off x="1824" y="1864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t</a:t>
              </a:r>
            </a:p>
          </p:txBody>
        </p:sp>
        <p:sp>
          <p:nvSpPr>
            <p:cNvPr id="59416" name="Rectangle 13"/>
            <p:cNvSpPr>
              <a:spLocks/>
            </p:cNvSpPr>
            <p:nvPr/>
          </p:nvSpPr>
          <p:spPr bwMode="auto">
            <a:xfrm rot="-5400000">
              <a:off x="-16" y="996"/>
              <a:ext cx="3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N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  <p:pic>
          <p:nvPicPr>
            <p:cNvPr id="5941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0"/>
              <a:ext cx="2800" cy="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4" name="Group 15"/>
          <p:cNvGrpSpPr>
            <a:grpSpLocks/>
          </p:cNvGrpSpPr>
          <p:nvPr/>
        </p:nvGrpSpPr>
        <p:grpSpPr bwMode="auto">
          <a:xfrm>
            <a:off x="1044575" y="3490913"/>
            <a:ext cx="3278188" cy="2428875"/>
            <a:chOff x="0" y="0"/>
            <a:chExt cx="2936" cy="2176"/>
          </a:xfrm>
        </p:grpSpPr>
        <p:sp>
          <p:nvSpPr>
            <p:cNvPr id="63504" name="Rectangle 16"/>
            <p:cNvSpPr>
              <a:spLocks/>
            </p:cNvSpPr>
            <p:nvPr/>
          </p:nvSpPr>
          <p:spPr bwMode="auto">
            <a:xfrm>
              <a:off x="0" y="88"/>
              <a:ext cx="2936" cy="201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5941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0"/>
              <a:ext cx="2800" cy="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2" name="Rectangle 18"/>
            <p:cNvSpPr>
              <a:spLocks/>
            </p:cNvSpPr>
            <p:nvPr/>
          </p:nvSpPr>
          <p:spPr bwMode="auto">
            <a:xfrm>
              <a:off x="1824" y="1864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t</a:t>
              </a:r>
            </a:p>
          </p:txBody>
        </p:sp>
        <p:sp>
          <p:nvSpPr>
            <p:cNvPr id="59413" name="Rectangle 19"/>
            <p:cNvSpPr>
              <a:spLocks/>
            </p:cNvSpPr>
            <p:nvPr/>
          </p:nvSpPr>
          <p:spPr bwMode="auto">
            <a:xfrm rot="-5400000">
              <a:off x="-16" y="932"/>
              <a:ext cx="3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N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A</a:t>
              </a:r>
            </a:p>
          </p:txBody>
        </p:sp>
      </p:grpSp>
      <p:sp>
        <p:nvSpPr>
          <p:cNvPr id="59405" name="Rectangle 20"/>
          <p:cNvSpPr>
            <a:spLocks/>
          </p:cNvSpPr>
          <p:nvPr/>
        </p:nvSpPr>
        <p:spPr bwMode="auto">
          <a:xfrm>
            <a:off x="3303588" y="3714750"/>
            <a:ext cx="8397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baseline="-3000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•</a:t>
            </a:r>
            <a:r>
              <a:rPr lang="en-US" altLang="de-DE" sz="1300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 Gillespie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300">
                <a:solidFill>
                  <a:srgbClr val="0000FF"/>
                </a:solidFill>
                <a:latin typeface="Gill Sans" charset="0"/>
                <a:ea typeface="ヒラギノ角ゴ ProN W3" charset="-128"/>
                <a:sym typeface="Gill Sans" charset="0"/>
              </a:rPr>
              <a:t>• naive</a:t>
            </a:r>
            <a:endParaRPr lang="en-US" altLang="de-DE" sz="1300">
              <a:latin typeface="Gill Sans" charset="0"/>
              <a:ea typeface="ヒラギノ角ゴ ProN W3" charset="-128"/>
              <a:sym typeface="Gill San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300">
                <a:solidFill>
                  <a:srgbClr val="008040"/>
                </a:solidFill>
                <a:latin typeface="Gill Sans" charset="0"/>
                <a:ea typeface="ヒラギノ角ゴ ProN W3" charset="-128"/>
                <a:sym typeface="Gill Sans" charset="0"/>
              </a:rPr>
              <a:t>- analytic</a:t>
            </a:r>
          </a:p>
        </p:txBody>
      </p:sp>
      <p:sp>
        <p:nvSpPr>
          <p:cNvPr id="59406" name="Rectangle 21"/>
          <p:cNvSpPr>
            <a:spLocks/>
          </p:cNvSpPr>
          <p:nvPr/>
        </p:nvSpPr>
        <p:spPr bwMode="auto">
          <a:xfrm>
            <a:off x="7116763" y="3714750"/>
            <a:ext cx="8397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baseline="-3000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•</a:t>
            </a:r>
            <a:r>
              <a:rPr lang="en-US" altLang="de-DE" sz="1300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 Gillespie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300">
                <a:solidFill>
                  <a:srgbClr val="0000FF"/>
                </a:solidFill>
                <a:latin typeface="Gill Sans" charset="0"/>
                <a:ea typeface="ヒラギノ角ゴ ProN W3" charset="-128"/>
                <a:sym typeface="Gill Sans" charset="0"/>
              </a:rPr>
              <a:t>• naive</a:t>
            </a:r>
            <a:endParaRPr lang="en-US" altLang="de-DE" sz="1300">
              <a:latin typeface="Gill Sans" charset="0"/>
              <a:ea typeface="ヒラギノ角ゴ ProN W3" charset="-128"/>
              <a:sym typeface="Gill San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de-DE" sz="1300">
                <a:solidFill>
                  <a:srgbClr val="008040"/>
                </a:solidFill>
                <a:latin typeface="Gill Sans" charset="0"/>
                <a:ea typeface="ヒラギノ角ゴ ProN W3" charset="-128"/>
                <a:sym typeface="Gill Sans" charset="0"/>
              </a:rPr>
              <a:t>- analytic</a:t>
            </a:r>
          </a:p>
        </p:txBody>
      </p:sp>
      <p:sp>
        <p:nvSpPr>
          <p:cNvPr id="594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4CAF8AD0-65DD-41E4-8AAC-6F76E941632B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en-US" sz="1000" smtClean="0"/>
          </a:p>
        </p:txBody>
      </p:sp>
      <p:sp>
        <p:nvSpPr>
          <p:cNvPr id="5940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5940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Gillespie – Complete</a:t>
            </a:r>
          </a:p>
        </p:txBody>
      </p:sp>
      <p:sp>
        <p:nvSpPr>
          <p:cNvPr id="38916" name="Rectangle 2"/>
          <p:cNvSpPr>
            <a:spLocks/>
          </p:cNvSpPr>
          <p:nvPr/>
        </p:nvSpPr>
        <p:spPr bwMode="auto">
          <a:xfrm>
            <a:off x="598488" y="911225"/>
            <a:ext cx="464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an arbitrary number of reactions (events):</a:t>
            </a:r>
          </a:p>
        </p:txBody>
      </p:sp>
      <p:sp>
        <p:nvSpPr>
          <p:cNvPr id="38917" name="Rectangle 3"/>
          <p:cNvSpPr>
            <a:spLocks/>
          </p:cNvSpPr>
          <p:nvPr/>
        </p:nvSpPr>
        <p:spPr bwMode="auto">
          <a:xfrm>
            <a:off x="598488" y="1517650"/>
            <a:ext cx="698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(i) determine probabilities for the individual reactions:  α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  i = 1, …, N</a:t>
            </a:r>
          </a:p>
        </p:txBody>
      </p:sp>
      <p:sp>
        <p:nvSpPr>
          <p:cNvPr id="38918" name="Rectangle 4"/>
          <p:cNvSpPr>
            <a:spLocks/>
          </p:cNvSpPr>
          <p:nvPr/>
        </p:nvSpPr>
        <p:spPr bwMode="auto">
          <a:xfrm>
            <a:off x="901700" y="1820863"/>
            <a:ext cx="2598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total probability  α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Σ α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8919" name="Rectangle 5"/>
          <p:cNvSpPr>
            <a:spLocks/>
          </p:cNvSpPr>
          <p:nvPr/>
        </p:nvSpPr>
        <p:spPr bwMode="auto">
          <a:xfrm>
            <a:off x="598488" y="2322513"/>
            <a:ext cx="532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(ii) get time s until next event in any of the reactions:</a:t>
            </a:r>
          </a:p>
        </p:txBody>
      </p:sp>
      <p:sp>
        <p:nvSpPr>
          <p:cNvPr id="38920" name="Rectangle 6"/>
          <p:cNvSpPr>
            <a:spLocks/>
          </p:cNvSpPr>
          <p:nvPr/>
        </p:nvSpPr>
        <p:spPr bwMode="auto">
          <a:xfrm>
            <a:off x="598488" y="3197225"/>
            <a:ext cx="3641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(iii) Choose the next reaction j from:</a:t>
            </a:r>
          </a:p>
        </p:txBody>
      </p:sp>
      <p:pic>
        <p:nvPicPr>
          <p:cNvPr id="604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79638"/>
            <a:ext cx="1625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5" name="Group 8"/>
          <p:cNvGrpSpPr>
            <a:grpSpLocks/>
          </p:cNvGrpSpPr>
          <p:nvPr/>
        </p:nvGrpSpPr>
        <p:grpSpPr bwMode="auto">
          <a:xfrm>
            <a:off x="625475" y="3894138"/>
            <a:ext cx="7750175" cy="963612"/>
            <a:chOff x="0" y="0"/>
            <a:chExt cx="6944" cy="864"/>
          </a:xfrm>
        </p:grpSpPr>
        <p:sp>
          <p:nvSpPr>
            <p:cNvPr id="64521" name="Rectangle 9"/>
            <p:cNvSpPr>
              <a:spLocks/>
            </p:cNvSpPr>
            <p:nvPr/>
          </p:nvSpPr>
          <p:spPr bwMode="auto">
            <a:xfrm>
              <a:off x="0" y="9"/>
              <a:ext cx="6944" cy="8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b="0" smtClean="0">
                <a:latin typeface="+mn-lt"/>
              </a:endParaRPr>
            </a:p>
          </p:txBody>
        </p:sp>
        <p:pic>
          <p:nvPicPr>
            <p:cNvPr id="6043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0"/>
              <a:ext cx="669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3" name="Rectangle 11"/>
          <p:cNvSpPr>
            <a:spLocks/>
          </p:cNvSpPr>
          <p:nvPr/>
        </p:nvSpPr>
        <p:spPr bwMode="auto">
          <a:xfrm>
            <a:off x="598488" y="5357813"/>
            <a:ext cx="380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(iv) update time and particle numbers</a:t>
            </a:r>
          </a:p>
        </p:txBody>
      </p:sp>
      <p:pic>
        <p:nvPicPr>
          <p:cNvPr id="604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973388"/>
            <a:ext cx="2384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3B940B10-F397-4276-8FBC-FFD4F2274541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en-US" sz="1000" smtClean="0"/>
          </a:p>
        </p:txBody>
      </p:sp>
      <p:sp>
        <p:nvSpPr>
          <p:cNvPr id="6042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043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3815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An Example with Two Species</a:t>
            </a:r>
          </a:p>
        </p:txBody>
      </p:sp>
      <p:sp>
        <p:nvSpPr>
          <p:cNvPr id="39940" name="Rectangle 2"/>
          <p:cNvSpPr>
            <a:spLocks/>
          </p:cNvSpPr>
          <p:nvPr/>
        </p:nvSpPr>
        <p:spPr bwMode="auto">
          <a:xfrm>
            <a:off x="419100" y="963613"/>
            <a:ext cx="1090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Reactions:</a:t>
            </a:r>
          </a:p>
        </p:txBody>
      </p:sp>
      <p:grpSp>
        <p:nvGrpSpPr>
          <p:cNvPr id="62468" name="Group 3"/>
          <p:cNvGrpSpPr>
            <a:grpSpLocks/>
          </p:cNvGrpSpPr>
          <p:nvPr/>
        </p:nvGrpSpPr>
        <p:grpSpPr bwMode="auto">
          <a:xfrm>
            <a:off x="1928813" y="857250"/>
            <a:ext cx="1276350" cy="384175"/>
            <a:chOff x="0" y="0"/>
            <a:chExt cx="1143" cy="344"/>
          </a:xfrm>
        </p:grpSpPr>
        <p:sp>
          <p:nvSpPr>
            <p:cNvPr id="39966" name="Rectangle 4"/>
            <p:cNvSpPr>
              <a:spLocks/>
            </p:cNvSpPr>
            <p:nvPr/>
          </p:nvSpPr>
          <p:spPr bwMode="auto">
            <a:xfrm>
              <a:off x="0" y="97"/>
              <a:ext cx="114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A + A  =&gt;  Ø</a:t>
              </a:r>
            </a:p>
          </p:txBody>
        </p:sp>
        <p:sp>
          <p:nvSpPr>
            <p:cNvPr id="39967" name="Rectangle 5"/>
            <p:cNvSpPr>
              <a:spLocks/>
            </p:cNvSpPr>
            <p:nvPr/>
          </p:nvSpPr>
          <p:spPr bwMode="auto">
            <a:xfrm>
              <a:off x="680" y="0"/>
              <a:ext cx="18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dirty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dirty="0" smtClean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2469" name="Group 6"/>
          <p:cNvGrpSpPr>
            <a:grpSpLocks/>
          </p:cNvGrpSpPr>
          <p:nvPr/>
        </p:nvGrpSpPr>
        <p:grpSpPr bwMode="auto">
          <a:xfrm>
            <a:off x="3990975" y="857250"/>
            <a:ext cx="1293813" cy="384175"/>
            <a:chOff x="0" y="0"/>
            <a:chExt cx="1158" cy="344"/>
          </a:xfrm>
        </p:grpSpPr>
        <p:sp>
          <p:nvSpPr>
            <p:cNvPr id="39964" name="Rectangle 7"/>
            <p:cNvSpPr>
              <a:spLocks/>
            </p:cNvSpPr>
            <p:nvPr/>
          </p:nvSpPr>
          <p:spPr bwMode="auto">
            <a:xfrm>
              <a:off x="0" y="97"/>
              <a:ext cx="115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A + B  =&gt;  Ø</a:t>
              </a:r>
            </a:p>
          </p:txBody>
        </p:sp>
        <p:sp>
          <p:nvSpPr>
            <p:cNvPr id="39965" name="Rectangle 8"/>
            <p:cNvSpPr>
              <a:spLocks/>
            </p:cNvSpPr>
            <p:nvPr/>
          </p:nvSpPr>
          <p:spPr bwMode="auto">
            <a:xfrm>
              <a:off x="672" y="0"/>
              <a:ext cx="18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62470" name="Group 9"/>
          <p:cNvGrpSpPr>
            <a:grpSpLocks/>
          </p:cNvGrpSpPr>
          <p:nvPr/>
        </p:nvGrpSpPr>
        <p:grpSpPr bwMode="auto">
          <a:xfrm>
            <a:off x="6054725" y="857250"/>
            <a:ext cx="863600" cy="384175"/>
            <a:chOff x="0" y="0"/>
            <a:chExt cx="774" cy="344"/>
          </a:xfrm>
        </p:grpSpPr>
        <p:sp>
          <p:nvSpPr>
            <p:cNvPr id="39962" name="Rectangle 10"/>
            <p:cNvSpPr>
              <a:spLocks/>
            </p:cNvSpPr>
            <p:nvPr/>
          </p:nvSpPr>
          <p:spPr bwMode="auto">
            <a:xfrm>
              <a:off x="0" y="97"/>
              <a:ext cx="7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Ø  =&gt;  A</a:t>
              </a:r>
            </a:p>
          </p:txBody>
        </p:sp>
        <p:sp>
          <p:nvSpPr>
            <p:cNvPr id="39963" name="Rectangle 11"/>
            <p:cNvSpPr>
              <a:spLocks/>
            </p:cNvSpPr>
            <p:nvPr/>
          </p:nvSpPr>
          <p:spPr bwMode="auto">
            <a:xfrm>
              <a:off x="336" y="0"/>
              <a:ext cx="18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62471" name="Group 12"/>
          <p:cNvGrpSpPr>
            <a:grpSpLocks/>
          </p:cNvGrpSpPr>
          <p:nvPr/>
        </p:nvGrpSpPr>
        <p:grpSpPr bwMode="auto">
          <a:xfrm>
            <a:off x="7670800" y="857250"/>
            <a:ext cx="871538" cy="384175"/>
            <a:chOff x="0" y="0"/>
            <a:chExt cx="781" cy="344"/>
          </a:xfrm>
        </p:grpSpPr>
        <p:sp>
          <p:nvSpPr>
            <p:cNvPr id="39960" name="Rectangle 13"/>
            <p:cNvSpPr>
              <a:spLocks/>
            </p:cNvSpPr>
            <p:nvPr/>
          </p:nvSpPr>
          <p:spPr bwMode="auto">
            <a:xfrm>
              <a:off x="0" y="97"/>
              <a:ext cx="78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Ø  =&gt;  B</a:t>
              </a:r>
            </a:p>
          </p:txBody>
        </p:sp>
        <p:sp>
          <p:nvSpPr>
            <p:cNvPr id="39961" name="Rectangle 14"/>
            <p:cNvSpPr>
              <a:spLocks/>
            </p:cNvSpPr>
            <p:nvPr/>
          </p:nvSpPr>
          <p:spPr bwMode="auto">
            <a:xfrm>
              <a:off x="336" y="0"/>
              <a:ext cx="18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</p:grpSp>
      <p:pic>
        <p:nvPicPr>
          <p:cNvPr id="6247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1820863"/>
            <a:ext cx="295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Picture 16"/>
          <p:cNvSpPr>
            <a:spLocks noChangeAspect="1" noChangeArrowheads="1"/>
          </p:cNvSpPr>
          <p:nvPr/>
        </p:nvSpPr>
        <p:spPr bwMode="auto">
          <a:xfrm>
            <a:off x="6643688" y="1820863"/>
            <a:ext cx="1955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5050"/>
              </a:solidFill>
            </a:endParaRPr>
          </a:p>
        </p:txBody>
      </p:sp>
      <p:sp>
        <p:nvSpPr>
          <p:cNvPr id="39947" name="Rectangle 17"/>
          <p:cNvSpPr>
            <a:spLocks/>
          </p:cNvSpPr>
          <p:nvPr/>
        </p:nvSpPr>
        <p:spPr bwMode="auto">
          <a:xfrm>
            <a:off x="419100" y="1946275"/>
            <a:ext cx="2757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Continuous rate equations:</a:t>
            </a:r>
          </a:p>
        </p:txBody>
      </p:sp>
      <p:sp>
        <p:nvSpPr>
          <p:cNvPr id="39948" name="Rectangle 18"/>
          <p:cNvSpPr>
            <a:spLocks/>
          </p:cNvSpPr>
          <p:nvPr/>
        </p:nvSpPr>
        <p:spPr bwMode="auto">
          <a:xfrm>
            <a:off x="830263" y="2751138"/>
            <a:ext cx="166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Stationary state:</a:t>
            </a:r>
          </a:p>
        </p:txBody>
      </p:sp>
      <p:sp>
        <p:nvSpPr>
          <p:cNvPr id="39949" name="Rectangle 19"/>
          <p:cNvSpPr>
            <a:spLocks/>
          </p:cNvSpPr>
          <p:nvPr/>
        </p:nvSpPr>
        <p:spPr bwMode="auto">
          <a:xfrm>
            <a:off x="830263" y="3562350"/>
            <a:ext cx="411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with</a:t>
            </a:r>
          </a:p>
        </p:txBody>
      </p:sp>
      <p:sp>
        <p:nvSpPr>
          <p:cNvPr id="39950" name="Rectangle 20"/>
          <p:cNvSpPr>
            <a:spLocks/>
          </p:cNvSpPr>
          <p:nvPr/>
        </p:nvSpPr>
        <p:spPr bwMode="auto">
          <a:xfrm>
            <a:off x="2027238" y="3562350"/>
            <a:ext cx="1265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–3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s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–1</a:t>
            </a:r>
          </a:p>
        </p:txBody>
      </p:sp>
      <p:sp>
        <p:nvSpPr>
          <p:cNvPr id="39951" name="Rectangle 21"/>
          <p:cNvSpPr>
            <a:spLocks/>
          </p:cNvSpPr>
          <p:nvPr/>
        </p:nvSpPr>
        <p:spPr bwMode="auto">
          <a:xfrm>
            <a:off x="3714750" y="3562350"/>
            <a:ext cx="1265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–2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s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–1</a:t>
            </a:r>
          </a:p>
        </p:txBody>
      </p:sp>
      <p:sp>
        <p:nvSpPr>
          <p:cNvPr id="39952" name="Rectangle 22"/>
          <p:cNvSpPr>
            <a:spLocks/>
          </p:cNvSpPr>
          <p:nvPr/>
        </p:nvSpPr>
        <p:spPr bwMode="auto">
          <a:xfrm>
            <a:off x="5402263" y="3562350"/>
            <a:ext cx="1158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1.2 s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–1</a:t>
            </a:r>
          </a:p>
        </p:txBody>
      </p:sp>
      <p:sp>
        <p:nvSpPr>
          <p:cNvPr id="39953" name="Rectangle 23"/>
          <p:cNvSpPr>
            <a:spLocks/>
          </p:cNvSpPr>
          <p:nvPr/>
        </p:nvSpPr>
        <p:spPr bwMode="auto">
          <a:xfrm>
            <a:off x="6983413" y="3562350"/>
            <a:ext cx="966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 s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–1</a:t>
            </a:r>
          </a:p>
        </p:txBody>
      </p:sp>
      <p:sp>
        <p:nvSpPr>
          <p:cNvPr id="62481" name="Picture 24"/>
          <p:cNvSpPr>
            <a:spLocks noChangeAspect="1" noChangeArrowheads="1"/>
          </p:cNvSpPr>
          <p:nvPr/>
        </p:nvSpPr>
        <p:spPr bwMode="auto">
          <a:xfrm>
            <a:off x="5813425" y="2633663"/>
            <a:ext cx="1204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5050"/>
              </a:solidFill>
            </a:endParaRPr>
          </a:p>
        </p:txBody>
      </p:sp>
      <p:sp>
        <p:nvSpPr>
          <p:cNvPr id="62482" name="Picture 25"/>
          <p:cNvSpPr>
            <a:spLocks noChangeAspect="1" noChangeArrowheads="1"/>
          </p:cNvSpPr>
          <p:nvPr/>
        </p:nvSpPr>
        <p:spPr bwMode="auto">
          <a:xfrm>
            <a:off x="3303588" y="2571750"/>
            <a:ext cx="18494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5050"/>
              </a:solidFill>
            </a:endParaRPr>
          </a:p>
        </p:txBody>
      </p:sp>
      <p:sp>
        <p:nvSpPr>
          <p:cNvPr id="39956" name="Rectangle 26"/>
          <p:cNvSpPr>
            <a:spLocks/>
          </p:cNvSpPr>
          <p:nvPr/>
        </p:nvSpPr>
        <p:spPr bwMode="auto">
          <a:xfrm>
            <a:off x="3000375" y="3990975"/>
            <a:ext cx="1373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 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ss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10, </a:t>
            </a:r>
          </a:p>
        </p:txBody>
      </p:sp>
      <p:sp>
        <p:nvSpPr>
          <p:cNvPr id="39957" name="Rectangle 27"/>
          <p:cNvSpPr>
            <a:spLocks/>
          </p:cNvSpPr>
          <p:nvPr/>
        </p:nvSpPr>
        <p:spPr bwMode="auto">
          <a:xfrm>
            <a:off x="4295775" y="3990975"/>
            <a:ext cx="855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ss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</a:t>
            </a:r>
          </a:p>
        </p:txBody>
      </p:sp>
      <p:sp>
        <p:nvSpPr>
          <p:cNvPr id="62485" name="Picture 29"/>
          <p:cNvSpPr>
            <a:spLocks noChangeAspect="1" noChangeArrowheads="1"/>
          </p:cNvSpPr>
          <p:nvPr/>
        </p:nvSpPr>
        <p:spPr bwMode="auto">
          <a:xfrm>
            <a:off x="1990725" y="4803775"/>
            <a:ext cx="5384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5050"/>
              </a:solidFill>
            </a:endParaRPr>
          </a:p>
        </p:txBody>
      </p:sp>
      <p:sp>
        <p:nvSpPr>
          <p:cNvPr id="624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9A418D4E-B221-4A03-8C72-30403C507642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en-US" sz="1000" smtClean="0"/>
          </a:p>
        </p:txBody>
      </p:sp>
      <p:sp>
        <p:nvSpPr>
          <p:cNvPr id="6248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248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/>
          </p:cNvSpPr>
          <p:nvPr/>
        </p:nvSpPr>
        <p:spPr bwMode="auto">
          <a:xfrm>
            <a:off x="1204913" y="863600"/>
            <a:ext cx="6832600" cy="4992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 rot="-5400000">
            <a:off x="-935037" y="3248025"/>
            <a:ext cx="486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solidFill>
                  <a:srgbClr val="7F7F7F"/>
                </a:solidFill>
                <a:latin typeface="Gill Sans" charset="0"/>
                <a:ea typeface="ヒラギノ角ゴ ProN W3" charset="-128"/>
                <a:sym typeface="Gill Sans" charset="0"/>
              </a:rPr>
              <a:t>Erban, Chapman, Maini, arXiv:0704.1908v2 [q-bio.SC]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249363" y="754063"/>
            <a:ext cx="84137" cy="244475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7915275" y="750888"/>
            <a:ext cx="79375" cy="265112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4518" name="Rectangle 5"/>
          <p:cNvSpPr>
            <a:spLocks noGrp="1" noChangeArrowheads="1"/>
          </p:cNvSpPr>
          <p:nvPr>
            <p:ph type="title"/>
          </p:nvPr>
        </p:nvSpPr>
        <p:spPr>
          <a:xfrm>
            <a:off x="41910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Gillespie Algorithm</a:t>
            </a:r>
          </a:p>
        </p:txBody>
      </p:sp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077913"/>
            <a:ext cx="58054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622550"/>
            <a:ext cx="583088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918B6991-17F8-4641-8EE2-E702AD2C80A3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DE" altLang="en-US" sz="1000" smtClean="0"/>
          </a:p>
        </p:txBody>
      </p:sp>
      <p:sp>
        <p:nvSpPr>
          <p:cNvPr id="6452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452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/>
          </p:cNvSpPr>
          <p:nvPr/>
        </p:nvSpPr>
        <p:spPr bwMode="auto">
          <a:xfrm>
            <a:off x="490538" y="1562100"/>
            <a:ext cx="8323262" cy="4537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Stochastic Simulation</a:t>
            </a: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036638" y="857250"/>
            <a:ext cx="1274762" cy="384175"/>
            <a:chOff x="0" y="0"/>
            <a:chExt cx="1143" cy="344"/>
          </a:xfrm>
        </p:grpSpPr>
        <p:sp>
          <p:nvSpPr>
            <p:cNvPr id="65558" name="Rectangle 4"/>
            <p:cNvSpPr>
              <a:spLocks/>
            </p:cNvSpPr>
            <p:nvPr/>
          </p:nvSpPr>
          <p:spPr bwMode="auto">
            <a:xfrm>
              <a:off x="0" y="96"/>
              <a:ext cx="11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A + A  =&gt;  Ø</a:t>
              </a:r>
            </a:p>
          </p:txBody>
        </p:sp>
        <p:sp>
          <p:nvSpPr>
            <p:cNvPr id="65559" name="Rectangle 5"/>
            <p:cNvSpPr>
              <a:spLocks/>
            </p:cNvSpPr>
            <p:nvPr/>
          </p:nvSpPr>
          <p:spPr bwMode="auto">
            <a:xfrm>
              <a:off x="680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1</a:t>
              </a:r>
            </a:p>
          </p:txBody>
        </p:sp>
      </p:grpSp>
      <p:grpSp>
        <p:nvGrpSpPr>
          <p:cNvPr id="65541" name="Group 6"/>
          <p:cNvGrpSpPr>
            <a:grpSpLocks/>
          </p:cNvGrpSpPr>
          <p:nvPr/>
        </p:nvGrpSpPr>
        <p:grpSpPr bwMode="auto">
          <a:xfrm>
            <a:off x="3098800" y="857250"/>
            <a:ext cx="1292225" cy="384175"/>
            <a:chOff x="0" y="0"/>
            <a:chExt cx="1158" cy="344"/>
          </a:xfrm>
        </p:grpSpPr>
        <p:sp>
          <p:nvSpPr>
            <p:cNvPr id="65556" name="Rectangle 7"/>
            <p:cNvSpPr>
              <a:spLocks/>
            </p:cNvSpPr>
            <p:nvPr/>
          </p:nvSpPr>
          <p:spPr bwMode="auto">
            <a:xfrm>
              <a:off x="0" y="96"/>
              <a:ext cx="1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A + B  =&gt;  Ø</a:t>
              </a:r>
            </a:p>
          </p:txBody>
        </p:sp>
        <p:sp>
          <p:nvSpPr>
            <p:cNvPr id="65557" name="Rectangle 8"/>
            <p:cNvSpPr>
              <a:spLocks/>
            </p:cNvSpPr>
            <p:nvPr/>
          </p:nvSpPr>
          <p:spPr bwMode="auto">
            <a:xfrm>
              <a:off x="672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2</a:t>
              </a:r>
            </a:p>
          </p:txBody>
        </p:sp>
      </p:grpSp>
      <p:grpSp>
        <p:nvGrpSpPr>
          <p:cNvPr id="65542" name="Group 9"/>
          <p:cNvGrpSpPr>
            <a:grpSpLocks/>
          </p:cNvGrpSpPr>
          <p:nvPr/>
        </p:nvGrpSpPr>
        <p:grpSpPr bwMode="auto">
          <a:xfrm>
            <a:off x="5186363" y="857250"/>
            <a:ext cx="865187" cy="384175"/>
            <a:chOff x="23" y="0"/>
            <a:chExt cx="774" cy="344"/>
          </a:xfrm>
        </p:grpSpPr>
        <p:sp>
          <p:nvSpPr>
            <p:cNvPr id="65554" name="Rectangle 10"/>
            <p:cNvSpPr>
              <a:spLocks/>
            </p:cNvSpPr>
            <p:nvPr/>
          </p:nvSpPr>
          <p:spPr bwMode="auto">
            <a:xfrm>
              <a:off x="23" y="96"/>
              <a:ext cx="77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Ø  =&gt;  A</a:t>
              </a:r>
            </a:p>
          </p:txBody>
        </p:sp>
        <p:sp>
          <p:nvSpPr>
            <p:cNvPr id="65555" name="Rectangle 11"/>
            <p:cNvSpPr>
              <a:spLocks/>
            </p:cNvSpPr>
            <p:nvPr/>
          </p:nvSpPr>
          <p:spPr bwMode="auto">
            <a:xfrm>
              <a:off x="336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3</a:t>
              </a:r>
            </a:p>
          </p:txBody>
        </p:sp>
      </p:grpSp>
      <p:grpSp>
        <p:nvGrpSpPr>
          <p:cNvPr id="65543" name="Group 12"/>
          <p:cNvGrpSpPr>
            <a:grpSpLocks/>
          </p:cNvGrpSpPr>
          <p:nvPr/>
        </p:nvGrpSpPr>
        <p:grpSpPr bwMode="auto">
          <a:xfrm>
            <a:off x="6777038" y="857250"/>
            <a:ext cx="873125" cy="384175"/>
            <a:chOff x="0" y="0"/>
            <a:chExt cx="781" cy="344"/>
          </a:xfrm>
        </p:grpSpPr>
        <p:sp>
          <p:nvSpPr>
            <p:cNvPr id="65552" name="Rectangle 13"/>
            <p:cNvSpPr>
              <a:spLocks/>
            </p:cNvSpPr>
            <p:nvPr/>
          </p:nvSpPr>
          <p:spPr bwMode="auto">
            <a:xfrm>
              <a:off x="0" y="96"/>
              <a:ext cx="78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Ø  =&gt;  B</a:t>
              </a:r>
            </a:p>
          </p:txBody>
        </p:sp>
        <p:sp>
          <p:nvSpPr>
            <p:cNvPr id="65553" name="Rectangle 14"/>
            <p:cNvSpPr>
              <a:spLocks/>
            </p:cNvSpPr>
            <p:nvPr/>
          </p:nvSpPr>
          <p:spPr bwMode="auto">
            <a:xfrm>
              <a:off x="336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4</a:t>
              </a:r>
            </a:p>
          </p:txBody>
        </p:sp>
      </p:grpSp>
      <p:pic>
        <p:nvPicPr>
          <p:cNvPr id="6554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33538"/>
            <a:ext cx="735806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16"/>
          <p:cNvSpPr>
            <a:spLocks/>
          </p:cNvSpPr>
          <p:nvPr/>
        </p:nvSpPr>
        <p:spPr bwMode="auto">
          <a:xfrm>
            <a:off x="1608138" y="1562100"/>
            <a:ext cx="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>
              <a:latin typeface="Gill Sans" charset="0"/>
              <a:ea typeface="ヒラギノ角ゴ ProN W3" charset="-128"/>
              <a:sym typeface="Gill San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579438" y="1435100"/>
            <a:ext cx="84137" cy="242888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H="1">
            <a:off x="8620125" y="1422400"/>
            <a:ext cx="79375" cy="265113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5548" name="Rectangle 19"/>
          <p:cNvSpPr>
            <a:spLocks/>
          </p:cNvSpPr>
          <p:nvPr/>
        </p:nvSpPr>
        <p:spPr bwMode="auto">
          <a:xfrm rot="-5400000">
            <a:off x="-1647825" y="3768725"/>
            <a:ext cx="4860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solidFill>
                  <a:srgbClr val="7F7F7F"/>
                </a:solidFill>
                <a:latin typeface="Gill Sans" charset="0"/>
                <a:ea typeface="ヒラギノ角ゴ ProN W3" charset="-128"/>
                <a:sym typeface="Gill Sans" charset="0"/>
              </a:rPr>
              <a:t>Erban, Chapman, Maini, arXiv:0704.1908v2 [q-bio.SC]</a:t>
            </a:r>
          </a:p>
        </p:txBody>
      </p:sp>
      <p:sp>
        <p:nvSpPr>
          <p:cNvPr id="655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257C5856-B7AA-48EB-AF0A-97AA93B09A6E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en-US" sz="1000" smtClean="0"/>
          </a:p>
        </p:txBody>
      </p:sp>
      <p:sp>
        <p:nvSpPr>
          <p:cNvPr id="65550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555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1036638" y="2705100"/>
            <a:ext cx="7062787" cy="3402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1079500" y="2551113"/>
            <a:ext cx="84138" cy="244475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 b="0">
              <a:latin typeface="+mn-lt"/>
              <a:ea typeface="ＭＳ Ｐゴシック" charset="-128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flipH="1">
            <a:off x="7977188" y="2528888"/>
            <a:ext cx="79375" cy="266700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 b="0">
              <a:latin typeface="+mn-lt"/>
              <a:ea typeface="ＭＳ Ｐゴシック" charset="-128"/>
            </a:endParaRPr>
          </a:p>
        </p:txBody>
      </p:sp>
      <p:sp>
        <p:nvSpPr>
          <p:cNvPr id="66565" name="Rectangle 4"/>
          <p:cNvSpPr>
            <a:spLocks/>
          </p:cNvSpPr>
          <p:nvPr/>
        </p:nvSpPr>
        <p:spPr bwMode="auto">
          <a:xfrm rot="-5400000">
            <a:off x="-681831" y="4279106"/>
            <a:ext cx="3892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solidFill>
                  <a:srgbClr val="7F7F7F"/>
                </a:solidFill>
                <a:latin typeface="Gill Sans" charset="0"/>
                <a:ea typeface="ヒラギノ角ゴ ProN W3" charset="-128"/>
                <a:sym typeface="Gill Sans" charset="0"/>
              </a:rPr>
              <a:t>Erban, Chapman, Maini, arXiv:0704.1908v2</a:t>
            </a:r>
          </a:p>
        </p:txBody>
      </p:sp>
      <p:sp>
        <p:nvSpPr>
          <p:cNvPr id="66566" name="Rectangle 5"/>
          <p:cNvSpPr>
            <a:spLocks noGrp="1" noChangeArrowheads="1"/>
          </p:cNvSpPr>
          <p:nvPr>
            <p:ph type="title"/>
          </p:nvPr>
        </p:nvSpPr>
        <p:spPr>
          <a:xfrm>
            <a:off x="419100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Distribution of Stationary States</a:t>
            </a:r>
          </a:p>
        </p:txBody>
      </p:sp>
      <p:sp>
        <p:nvSpPr>
          <p:cNvPr id="66567" name="Rectangle 18"/>
          <p:cNvSpPr>
            <a:spLocks/>
          </p:cNvSpPr>
          <p:nvPr/>
        </p:nvSpPr>
        <p:spPr bwMode="auto">
          <a:xfrm>
            <a:off x="1303338" y="1384300"/>
            <a:ext cx="1198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aseline="-6000">
                <a:latin typeface="Gill Sans" charset="0"/>
                <a:ea typeface="ヒラギノ角ゴ ProN W3" charset="-128"/>
                <a:sym typeface="Gill Sans" charset="0"/>
              </a:rPr>
              <a:t>1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= 10</a:t>
            </a:r>
            <a:r>
              <a:rPr lang="en-US" altLang="de-DE" sz="1700" baseline="32000">
                <a:latin typeface="Gill Sans" charset="0"/>
                <a:ea typeface="ヒラギノ角ゴ ProN W3" charset="-128"/>
                <a:sym typeface="Gill Sans" charset="0"/>
              </a:rPr>
              <a:t>–3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s</a:t>
            </a:r>
            <a:r>
              <a:rPr lang="en-US" altLang="de-DE" sz="170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6568" name="Rectangle 19"/>
          <p:cNvSpPr>
            <a:spLocks/>
          </p:cNvSpPr>
          <p:nvPr/>
        </p:nvSpPr>
        <p:spPr bwMode="auto">
          <a:xfrm>
            <a:off x="3340100" y="1384300"/>
            <a:ext cx="1196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aseline="-6000">
                <a:latin typeface="Gill Sans" charset="0"/>
                <a:ea typeface="ヒラギノ角ゴ ProN W3" charset="-128"/>
                <a:sym typeface="Gill Sans" charset="0"/>
              </a:rPr>
              <a:t>2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= 10</a:t>
            </a:r>
            <a:r>
              <a:rPr lang="en-US" altLang="de-DE" sz="1700" baseline="32000">
                <a:latin typeface="Gill Sans" charset="0"/>
                <a:ea typeface="ヒラギノ角ゴ ProN W3" charset="-128"/>
                <a:sym typeface="Gill Sans" charset="0"/>
              </a:rPr>
              <a:t>–2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s</a:t>
            </a:r>
            <a:r>
              <a:rPr lang="en-US" altLang="de-DE" sz="170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6569" name="Rectangle 20"/>
          <p:cNvSpPr>
            <a:spLocks/>
          </p:cNvSpPr>
          <p:nvPr/>
        </p:nvSpPr>
        <p:spPr bwMode="auto">
          <a:xfrm>
            <a:off x="5249863" y="1384300"/>
            <a:ext cx="1098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aseline="-6000">
                <a:latin typeface="Gill Sans" charset="0"/>
                <a:ea typeface="ヒラギノ角ゴ ProN W3" charset="-128"/>
                <a:sym typeface="Gill Sans" charset="0"/>
              </a:rPr>
              <a:t>3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= 1.2 s</a:t>
            </a:r>
            <a:r>
              <a:rPr lang="en-US" altLang="de-DE" sz="170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6570" name="Rectangle 21"/>
          <p:cNvSpPr>
            <a:spLocks/>
          </p:cNvSpPr>
          <p:nvPr/>
        </p:nvSpPr>
        <p:spPr bwMode="auto">
          <a:xfrm>
            <a:off x="6919913" y="1384300"/>
            <a:ext cx="915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aseline="-6000">
                <a:latin typeface="Gill Sans" charset="0"/>
                <a:ea typeface="ヒラギノ角ゴ ProN W3" charset="-128"/>
                <a:sym typeface="Gill Sans" charset="0"/>
              </a:rPr>
              <a:t>4</a:t>
            </a:r>
            <a:r>
              <a:rPr lang="en-US" altLang="de-DE" sz="1700">
                <a:latin typeface="Gill Sans" charset="0"/>
                <a:ea typeface="ヒラギノ角ゴ ProN W3" charset="-128"/>
                <a:sym typeface="Gill Sans" charset="0"/>
              </a:rPr>
              <a:t> = 1 s</a:t>
            </a:r>
            <a:r>
              <a:rPr lang="en-US" altLang="de-DE" sz="170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43024" name="Rectangle 22"/>
          <p:cNvSpPr>
            <a:spLocks/>
          </p:cNvSpPr>
          <p:nvPr/>
        </p:nvSpPr>
        <p:spPr bwMode="auto">
          <a:xfrm>
            <a:off x="1508125" y="1866900"/>
            <a:ext cx="1987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Continuous model: </a:t>
            </a:r>
          </a:p>
          <a:p>
            <a:pPr algn="ctr"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ss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10,   B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ss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</a:t>
            </a:r>
          </a:p>
        </p:txBody>
      </p:sp>
      <p:pic>
        <p:nvPicPr>
          <p:cNvPr id="6657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705100"/>
            <a:ext cx="63134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6" name="Rectangle 24"/>
          <p:cNvSpPr>
            <a:spLocks/>
          </p:cNvSpPr>
          <p:nvPr/>
        </p:nvSpPr>
        <p:spPr bwMode="auto">
          <a:xfrm>
            <a:off x="4911725" y="1866900"/>
            <a:ext cx="3122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From long–time Gillespie runs:</a:t>
            </a:r>
          </a:p>
          <a:p>
            <a:pPr algn="ctr"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&lt;A&gt; = 9.6,   &lt;B&gt; = 12.2</a:t>
            </a:r>
          </a:p>
        </p:txBody>
      </p:sp>
      <p:sp>
        <p:nvSpPr>
          <p:cNvPr id="43027" name="Rectangle 25"/>
          <p:cNvSpPr>
            <a:spLocks/>
          </p:cNvSpPr>
          <p:nvPr/>
        </p:nvSpPr>
        <p:spPr bwMode="auto">
          <a:xfrm>
            <a:off x="4116388" y="2009775"/>
            <a:ext cx="40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&lt;=&gt;</a:t>
            </a:r>
          </a:p>
        </p:txBody>
      </p:sp>
      <p:grpSp>
        <p:nvGrpSpPr>
          <p:cNvPr id="66575" name="Group 3"/>
          <p:cNvGrpSpPr>
            <a:grpSpLocks/>
          </p:cNvGrpSpPr>
          <p:nvPr/>
        </p:nvGrpSpPr>
        <p:grpSpPr bwMode="auto">
          <a:xfrm>
            <a:off x="1036638" y="857250"/>
            <a:ext cx="1274762" cy="384175"/>
            <a:chOff x="0" y="0"/>
            <a:chExt cx="1143" cy="344"/>
          </a:xfrm>
        </p:grpSpPr>
        <p:sp>
          <p:nvSpPr>
            <p:cNvPr id="66590" name="Rectangle 4"/>
            <p:cNvSpPr>
              <a:spLocks/>
            </p:cNvSpPr>
            <p:nvPr/>
          </p:nvSpPr>
          <p:spPr bwMode="auto">
            <a:xfrm>
              <a:off x="0" y="96"/>
              <a:ext cx="11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A + A  =&gt;  Ø</a:t>
              </a:r>
            </a:p>
          </p:txBody>
        </p:sp>
        <p:sp>
          <p:nvSpPr>
            <p:cNvPr id="66591" name="Rectangle 5"/>
            <p:cNvSpPr>
              <a:spLocks/>
            </p:cNvSpPr>
            <p:nvPr/>
          </p:nvSpPr>
          <p:spPr bwMode="auto">
            <a:xfrm>
              <a:off x="680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1</a:t>
              </a:r>
            </a:p>
          </p:txBody>
        </p:sp>
      </p:grpSp>
      <p:grpSp>
        <p:nvGrpSpPr>
          <p:cNvPr id="66576" name="Group 6"/>
          <p:cNvGrpSpPr>
            <a:grpSpLocks/>
          </p:cNvGrpSpPr>
          <p:nvPr/>
        </p:nvGrpSpPr>
        <p:grpSpPr bwMode="auto">
          <a:xfrm>
            <a:off x="3098800" y="857250"/>
            <a:ext cx="1292225" cy="384175"/>
            <a:chOff x="0" y="0"/>
            <a:chExt cx="1158" cy="344"/>
          </a:xfrm>
        </p:grpSpPr>
        <p:sp>
          <p:nvSpPr>
            <p:cNvPr id="66588" name="Rectangle 7"/>
            <p:cNvSpPr>
              <a:spLocks/>
            </p:cNvSpPr>
            <p:nvPr/>
          </p:nvSpPr>
          <p:spPr bwMode="auto">
            <a:xfrm>
              <a:off x="0" y="96"/>
              <a:ext cx="11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A + B  =&gt;  Ø</a:t>
              </a:r>
            </a:p>
          </p:txBody>
        </p:sp>
        <p:sp>
          <p:nvSpPr>
            <p:cNvPr id="66589" name="Rectangle 8"/>
            <p:cNvSpPr>
              <a:spLocks/>
            </p:cNvSpPr>
            <p:nvPr/>
          </p:nvSpPr>
          <p:spPr bwMode="auto">
            <a:xfrm>
              <a:off x="672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2</a:t>
              </a:r>
            </a:p>
          </p:txBody>
        </p:sp>
      </p:grpSp>
      <p:grpSp>
        <p:nvGrpSpPr>
          <p:cNvPr id="66577" name="Group 9"/>
          <p:cNvGrpSpPr>
            <a:grpSpLocks/>
          </p:cNvGrpSpPr>
          <p:nvPr/>
        </p:nvGrpSpPr>
        <p:grpSpPr bwMode="auto">
          <a:xfrm>
            <a:off x="5186363" y="857250"/>
            <a:ext cx="865187" cy="384175"/>
            <a:chOff x="23" y="0"/>
            <a:chExt cx="774" cy="344"/>
          </a:xfrm>
        </p:grpSpPr>
        <p:sp>
          <p:nvSpPr>
            <p:cNvPr id="66586" name="Rectangle 10"/>
            <p:cNvSpPr>
              <a:spLocks/>
            </p:cNvSpPr>
            <p:nvPr/>
          </p:nvSpPr>
          <p:spPr bwMode="auto">
            <a:xfrm>
              <a:off x="23" y="96"/>
              <a:ext cx="77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Ø  =&gt;  A</a:t>
              </a:r>
            </a:p>
          </p:txBody>
        </p:sp>
        <p:sp>
          <p:nvSpPr>
            <p:cNvPr id="66587" name="Rectangle 11"/>
            <p:cNvSpPr>
              <a:spLocks/>
            </p:cNvSpPr>
            <p:nvPr/>
          </p:nvSpPr>
          <p:spPr bwMode="auto">
            <a:xfrm>
              <a:off x="336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3</a:t>
              </a:r>
            </a:p>
          </p:txBody>
        </p:sp>
      </p:grpSp>
      <p:grpSp>
        <p:nvGrpSpPr>
          <p:cNvPr id="66578" name="Group 12"/>
          <p:cNvGrpSpPr>
            <a:grpSpLocks/>
          </p:cNvGrpSpPr>
          <p:nvPr/>
        </p:nvGrpSpPr>
        <p:grpSpPr bwMode="auto">
          <a:xfrm>
            <a:off x="6777038" y="857250"/>
            <a:ext cx="873125" cy="384175"/>
            <a:chOff x="0" y="0"/>
            <a:chExt cx="781" cy="344"/>
          </a:xfrm>
        </p:grpSpPr>
        <p:sp>
          <p:nvSpPr>
            <p:cNvPr id="66584" name="Rectangle 13"/>
            <p:cNvSpPr>
              <a:spLocks/>
            </p:cNvSpPr>
            <p:nvPr/>
          </p:nvSpPr>
          <p:spPr bwMode="auto">
            <a:xfrm>
              <a:off x="0" y="96"/>
              <a:ext cx="78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0">
                  <a:latin typeface="Gill Sans" charset="0"/>
                  <a:ea typeface="ヒラギノ角ゴ ProN W3" charset="-128"/>
                  <a:sym typeface="Gill Sans" charset="0"/>
                </a:rPr>
                <a:t>Ø  =&gt;  B</a:t>
              </a:r>
            </a:p>
          </p:txBody>
        </p:sp>
        <p:sp>
          <p:nvSpPr>
            <p:cNvPr id="66585" name="Rectangle 14"/>
            <p:cNvSpPr>
              <a:spLocks/>
            </p:cNvSpPr>
            <p:nvPr/>
          </p:nvSpPr>
          <p:spPr bwMode="auto">
            <a:xfrm>
              <a:off x="336" y="0"/>
              <a:ext cx="1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500">
                  <a:latin typeface="Gill Sans" charset="0"/>
                  <a:ea typeface="ヒラギノ角ゴ ProN W3" charset="-128"/>
                  <a:sym typeface="Gill Sans" charset="0"/>
                </a:rPr>
                <a:t>k</a:t>
              </a:r>
              <a:r>
                <a:rPr lang="en-US" altLang="de-DE" sz="1500" baseline="-6000">
                  <a:latin typeface="Gill Sans" charset="0"/>
                  <a:ea typeface="ヒラギノ角ゴ ProN W3" charset="-128"/>
                  <a:sym typeface="Gill Sans" charset="0"/>
                </a:rPr>
                <a:t>4</a:t>
              </a:r>
            </a:p>
          </p:txBody>
        </p:sp>
      </p:grp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579438" y="1435100"/>
            <a:ext cx="84137" cy="242888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>
            <a:off x="8620125" y="1422400"/>
            <a:ext cx="79375" cy="265113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658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DB43B865-0091-4346-A9A6-7C269C5DEC2A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en-US" sz="1000" smtClean="0"/>
          </a:p>
        </p:txBody>
      </p:sp>
      <p:sp>
        <p:nvSpPr>
          <p:cNvPr id="6658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658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Stochastic vs. Continuous</a:t>
            </a:r>
          </a:p>
        </p:txBody>
      </p:sp>
      <p:sp>
        <p:nvSpPr>
          <p:cNvPr id="44036" name="Rectangle 2"/>
          <p:cNvSpPr>
            <a:spLocks/>
          </p:cNvSpPr>
          <p:nvPr/>
        </p:nvSpPr>
        <p:spPr bwMode="auto">
          <a:xfrm>
            <a:off x="419100" y="911225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many simple systems: 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            stochastic solution looks like noisy deterministic solution</a:t>
            </a:r>
          </a:p>
        </p:txBody>
      </p:sp>
      <p:sp>
        <p:nvSpPr>
          <p:cNvPr id="44037" name="Rectangle 3"/>
          <p:cNvSpPr>
            <a:spLocks/>
          </p:cNvSpPr>
          <p:nvPr/>
        </p:nvSpPr>
        <p:spPr bwMode="auto">
          <a:xfrm>
            <a:off x="419100" y="2411413"/>
            <a:ext cx="7824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Yet in some cases, stochastic description gives qualitatively different results</a:t>
            </a:r>
          </a:p>
        </p:txBody>
      </p:sp>
      <p:sp>
        <p:nvSpPr>
          <p:cNvPr id="44038" name="Rectangle 4"/>
          <p:cNvSpPr>
            <a:spLocks/>
          </p:cNvSpPr>
          <p:nvPr/>
        </p:nvSpPr>
        <p:spPr bwMode="auto">
          <a:xfrm>
            <a:off x="795338" y="2852738"/>
            <a:ext cx="569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• swapping between two stationary states</a:t>
            </a:r>
          </a:p>
        </p:txBody>
      </p:sp>
      <p:sp>
        <p:nvSpPr>
          <p:cNvPr id="44039" name="Rectangle 5"/>
          <p:cNvSpPr>
            <a:spLocks/>
          </p:cNvSpPr>
          <p:nvPr/>
        </p:nvSpPr>
        <p:spPr bwMode="auto">
          <a:xfrm>
            <a:off x="795338" y="3389313"/>
            <a:ext cx="569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• noise-induced oscillations</a:t>
            </a:r>
          </a:p>
        </p:txBody>
      </p:sp>
      <p:sp>
        <p:nvSpPr>
          <p:cNvPr id="44040" name="Rectangle 6"/>
          <p:cNvSpPr>
            <a:spLocks/>
          </p:cNvSpPr>
          <p:nvPr/>
        </p:nvSpPr>
        <p:spPr bwMode="auto">
          <a:xfrm>
            <a:off x="795338" y="3924300"/>
            <a:ext cx="569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• Lotka-Volterra with small populations</a:t>
            </a:r>
          </a:p>
        </p:txBody>
      </p:sp>
      <p:sp>
        <p:nvSpPr>
          <p:cNvPr id="44041" name="Rectangle 7"/>
          <p:cNvSpPr>
            <a:spLocks/>
          </p:cNvSpPr>
          <p:nvPr/>
        </p:nvSpPr>
        <p:spPr bwMode="auto">
          <a:xfrm>
            <a:off x="795338" y="4460875"/>
            <a:ext cx="569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• sensitivity in signalling</a:t>
            </a:r>
          </a:p>
        </p:txBody>
      </p:sp>
      <p:sp>
        <p:nvSpPr>
          <p:cNvPr id="6759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0C46844D-1C57-4B60-A7CD-6EC39067B10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en-US" sz="1000" smtClean="0"/>
          </a:p>
        </p:txBody>
      </p:sp>
      <p:sp>
        <p:nvSpPr>
          <p:cNvPr id="6759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759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1"/>
          <p:cNvSpPr>
            <a:spLocks/>
          </p:cNvSpPr>
          <p:nvPr/>
        </p:nvSpPr>
        <p:spPr bwMode="auto">
          <a:xfrm>
            <a:off x="2066925" y="5224463"/>
            <a:ext cx="5010150" cy="650875"/>
          </a:xfrm>
          <a:prstGeom prst="roundRect">
            <a:avLst>
              <a:gd name="adj" fmla="val 20546"/>
            </a:avLst>
          </a:prstGeom>
          <a:solidFill>
            <a:srgbClr val="FFE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Mass Action !!!</a:t>
            </a:r>
          </a:p>
        </p:txBody>
      </p:sp>
      <p:sp>
        <p:nvSpPr>
          <p:cNvPr id="8197" name="Rectangle 3"/>
          <p:cNvSpPr>
            <a:spLocks/>
          </p:cNvSpPr>
          <p:nvPr/>
        </p:nvSpPr>
        <p:spPr bwMode="auto">
          <a:xfrm>
            <a:off x="3608388" y="911225"/>
            <a:ext cx="138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B &lt;=&gt; AB</a:t>
            </a:r>
          </a:p>
        </p:txBody>
      </p:sp>
      <p:sp>
        <p:nvSpPr>
          <p:cNvPr id="8198" name="Rectangle 4"/>
          <p:cNvSpPr>
            <a:spLocks/>
          </p:cNvSpPr>
          <p:nvPr/>
        </p:nvSpPr>
        <p:spPr bwMode="auto">
          <a:xfrm>
            <a:off x="625475" y="1608138"/>
            <a:ext cx="755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[A]: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82725"/>
            <a:ext cx="28670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6"/>
          <p:cNvSpPr>
            <a:spLocks/>
          </p:cNvSpPr>
          <p:nvPr/>
        </p:nvSpPr>
        <p:spPr bwMode="auto">
          <a:xfrm>
            <a:off x="625475" y="2465388"/>
            <a:ext cx="755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[B]:</a:t>
            </a: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39975"/>
            <a:ext cx="1455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8"/>
          <p:cNvSpPr>
            <a:spLocks/>
          </p:cNvSpPr>
          <p:nvPr/>
        </p:nvSpPr>
        <p:spPr bwMode="auto">
          <a:xfrm>
            <a:off x="1785938" y="1608138"/>
            <a:ext cx="1423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>
                <a:solidFill>
                  <a:schemeClr val="tx1"/>
                </a:solidFill>
                <a:latin typeface="+mn-lt"/>
              </a:rPr>
              <a:t>w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e just found:</a:t>
            </a:r>
          </a:p>
        </p:txBody>
      </p:sp>
      <p:sp>
        <p:nvSpPr>
          <p:cNvPr id="8203" name="Rectangle 9"/>
          <p:cNvSpPr>
            <a:spLocks/>
          </p:cNvSpPr>
          <p:nvPr/>
        </p:nvSpPr>
        <p:spPr bwMode="auto">
          <a:xfrm>
            <a:off x="1785938" y="2465388"/>
            <a:ext cx="221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symmetry reasons</a:t>
            </a:r>
          </a:p>
        </p:txBody>
      </p:sp>
      <p:sp>
        <p:nvSpPr>
          <p:cNvPr id="8204" name="Rectangle 10"/>
          <p:cNvSpPr>
            <a:spLocks/>
          </p:cNvSpPr>
          <p:nvPr/>
        </p:nvSpPr>
        <p:spPr bwMode="auto">
          <a:xfrm>
            <a:off x="625475" y="3402013"/>
            <a:ext cx="909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For [AB]:</a:t>
            </a:r>
          </a:p>
        </p:txBody>
      </p:sp>
      <p:sp>
        <p:nvSpPr>
          <p:cNvPr id="8205" name="Rectangle 11"/>
          <p:cNvSpPr>
            <a:spLocks/>
          </p:cNvSpPr>
          <p:nvPr/>
        </p:nvSpPr>
        <p:spPr bwMode="auto">
          <a:xfrm>
            <a:off x="1785938" y="3402013"/>
            <a:ext cx="2424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exchange gain and loss</a:t>
            </a:r>
          </a:p>
        </p:txBody>
      </p:sp>
      <p:pic>
        <p:nvPicPr>
          <p:cNvPr id="922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76600"/>
            <a:ext cx="39909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13"/>
          <p:cNvSpPr>
            <a:spLocks/>
          </p:cNvSpPr>
          <p:nvPr/>
        </p:nvSpPr>
        <p:spPr bwMode="auto">
          <a:xfrm>
            <a:off x="2322513" y="5411788"/>
            <a:ext cx="444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time course  =  initial conditions + dynamics</a:t>
            </a:r>
          </a:p>
        </p:txBody>
      </p:sp>
      <p:sp>
        <p:nvSpPr>
          <p:cNvPr id="8208" name="Rectangle 14"/>
          <p:cNvSpPr>
            <a:spLocks/>
          </p:cNvSpPr>
          <p:nvPr/>
        </p:nvSpPr>
        <p:spPr bwMode="auto">
          <a:xfrm>
            <a:off x="625475" y="4411663"/>
            <a:ext cx="716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with [A](t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), [B](t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), and [AB](t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)  =&gt;  complete description of the system</a:t>
            </a:r>
          </a:p>
        </p:txBody>
      </p:sp>
      <p:sp>
        <p:nvSpPr>
          <p:cNvPr id="92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24D2A7EF-35B1-46A0-9949-941CDAFEB10C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en-US" sz="1000" smtClean="0"/>
          </a:p>
        </p:txBody>
      </p:sp>
      <p:sp>
        <p:nvSpPr>
          <p:cNvPr id="9233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923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Two Stationary States</a:t>
            </a:r>
          </a:p>
        </p:txBody>
      </p:sp>
      <p:sp>
        <p:nvSpPr>
          <p:cNvPr id="45060" name="Rectangle 2"/>
          <p:cNvSpPr>
            <a:spLocks/>
          </p:cNvSpPr>
          <p:nvPr/>
        </p:nvSpPr>
        <p:spPr bwMode="auto">
          <a:xfrm>
            <a:off x="419100" y="1065213"/>
            <a:ext cx="1090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Reactions: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5626100" y="1128713"/>
            <a:ext cx="36337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 b="0">
                <a:latin typeface="Gill Sans" charset="0"/>
                <a:ea typeface="ヒラギノ角ゴ ProN W3" charset="-128"/>
                <a:sym typeface="Gill Sans" charset="0"/>
              </a:rPr>
              <a:t>F. Schlögl, Z. Physik 253 (1972) 147–162</a:t>
            </a:r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914400"/>
            <a:ext cx="15414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911225"/>
            <a:ext cx="11715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6"/>
          <p:cNvSpPr>
            <a:spLocks/>
          </p:cNvSpPr>
          <p:nvPr/>
        </p:nvSpPr>
        <p:spPr bwMode="auto">
          <a:xfrm>
            <a:off x="1411288" y="2941638"/>
            <a:ext cx="148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="0" baseline="-6000">
                <a:latin typeface="Gill Sans" charset="0"/>
                <a:ea typeface="ヒラギノ角ゴ ProN W3" charset="-128"/>
                <a:sym typeface="Gill Sans" charset="0"/>
              </a:rPr>
              <a:t>1</a:t>
            </a: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 = 0.18 min</a:t>
            </a:r>
            <a:r>
              <a:rPr lang="en-US" altLang="de-DE" sz="1700" b="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8616" name="Rectangle 7"/>
          <p:cNvSpPr>
            <a:spLocks/>
          </p:cNvSpPr>
          <p:nvPr/>
        </p:nvSpPr>
        <p:spPr bwMode="auto">
          <a:xfrm>
            <a:off x="3214688" y="2941638"/>
            <a:ext cx="2011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="0" baseline="-6000">
                <a:latin typeface="Gill Sans" charset="0"/>
                <a:ea typeface="ヒラギノ角ゴ ProN W3" charset="-128"/>
                <a:sym typeface="Gill Sans" charset="0"/>
              </a:rPr>
              <a:t>2</a:t>
            </a: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 = 2.5 x 10</a:t>
            </a:r>
            <a:r>
              <a:rPr lang="en-US" altLang="de-DE" sz="1700" b="0" baseline="32000">
                <a:latin typeface="Gill Sans" charset="0"/>
                <a:ea typeface="ヒラギノ角ゴ ProN W3" charset="-128"/>
                <a:sym typeface="Gill Sans" charset="0"/>
              </a:rPr>
              <a:t>–4</a:t>
            </a: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 min</a:t>
            </a:r>
            <a:r>
              <a:rPr lang="en-US" altLang="de-DE" sz="1700" b="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8617" name="Rectangle 8"/>
          <p:cNvSpPr>
            <a:spLocks/>
          </p:cNvSpPr>
          <p:nvPr/>
        </p:nvSpPr>
        <p:spPr bwMode="auto">
          <a:xfrm>
            <a:off x="5491163" y="2941638"/>
            <a:ext cx="15478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="0" baseline="-6000">
                <a:latin typeface="Gill Sans" charset="0"/>
                <a:ea typeface="ヒラギノ角ゴ ProN W3" charset="-128"/>
                <a:sym typeface="Gill Sans" charset="0"/>
              </a:rPr>
              <a:t>3</a:t>
            </a: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 = 2200 min</a:t>
            </a:r>
            <a:r>
              <a:rPr lang="en-US" altLang="de-DE" sz="1700" b="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8618" name="Rectangle 9"/>
          <p:cNvSpPr>
            <a:spLocks/>
          </p:cNvSpPr>
          <p:nvPr/>
        </p:nvSpPr>
        <p:spPr bwMode="auto">
          <a:xfrm>
            <a:off x="7358063" y="2941638"/>
            <a:ext cx="1485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k</a:t>
            </a:r>
            <a:r>
              <a:rPr lang="en-US" altLang="de-DE" sz="1700" b="0" baseline="-6000">
                <a:latin typeface="Gill Sans" charset="0"/>
                <a:ea typeface="ヒラギノ角ゴ ProN W3" charset="-128"/>
                <a:sym typeface="Gill Sans" charset="0"/>
              </a:rPr>
              <a:t>4</a:t>
            </a: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 = 37.5 min</a:t>
            </a:r>
            <a:r>
              <a:rPr lang="en-US" altLang="de-DE" sz="1700" b="0" baseline="32000">
                <a:latin typeface="Gill Sans" charset="0"/>
                <a:ea typeface="ヒラギノ角ゴ ProN W3" charset="-128"/>
                <a:sym typeface="Gill Sans" charset="0"/>
              </a:rPr>
              <a:t>–1</a:t>
            </a:r>
          </a:p>
        </p:txBody>
      </p:sp>
      <p:sp>
        <p:nvSpPr>
          <p:cNvPr id="68619" name="Rectangle 10"/>
          <p:cNvSpPr>
            <a:spLocks/>
          </p:cNvSpPr>
          <p:nvPr/>
        </p:nvSpPr>
        <p:spPr bwMode="auto">
          <a:xfrm>
            <a:off x="419100" y="2941638"/>
            <a:ext cx="4968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700" b="0">
                <a:latin typeface="Gill Sans" charset="0"/>
                <a:ea typeface="ヒラギノ角ゴ ProN W3" charset="-128"/>
                <a:sym typeface="Gill Sans" charset="0"/>
              </a:rPr>
              <a:t>With:</a:t>
            </a:r>
          </a:p>
        </p:txBody>
      </p:sp>
      <p:sp>
        <p:nvSpPr>
          <p:cNvPr id="45069" name="Rectangle 11"/>
          <p:cNvSpPr>
            <a:spLocks/>
          </p:cNvSpPr>
          <p:nvPr/>
        </p:nvSpPr>
        <p:spPr bwMode="auto">
          <a:xfrm>
            <a:off x="419100" y="3540125"/>
            <a:ext cx="178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Stationary states:</a:t>
            </a:r>
          </a:p>
        </p:txBody>
      </p:sp>
      <p:sp>
        <p:nvSpPr>
          <p:cNvPr id="45070" name="Rectangle 12"/>
          <p:cNvSpPr>
            <a:spLocks/>
          </p:cNvSpPr>
          <p:nvPr/>
        </p:nvSpPr>
        <p:spPr bwMode="auto">
          <a:xfrm>
            <a:off x="2840038" y="3540125"/>
            <a:ext cx="310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s1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100,   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400 (stable)</a:t>
            </a:r>
          </a:p>
        </p:txBody>
      </p:sp>
      <p:sp>
        <p:nvSpPr>
          <p:cNvPr id="45071" name="Rectangle 13"/>
          <p:cNvSpPr>
            <a:spLocks/>
          </p:cNvSpPr>
          <p:nvPr/>
        </p:nvSpPr>
        <p:spPr bwMode="auto">
          <a:xfrm>
            <a:off x="6572250" y="3540125"/>
            <a:ext cx="2039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u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220  (unstable)</a:t>
            </a:r>
          </a:p>
        </p:txBody>
      </p:sp>
      <p:sp>
        <p:nvSpPr>
          <p:cNvPr id="45072" name="Rectangle 14"/>
          <p:cNvSpPr>
            <a:spLocks/>
          </p:cNvSpPr>
          <p:nvPr/>
        </p:nvSpPr>
        <p:spPr bwMode="auto">
          <a:xfrm>
            <a:off x="419100" y="1968500"/>
            <a:ext cx="1501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Rate equation:</a:t>
            </a:r>
          </a:p>
        </p:txBody>
      </p:sp>
      <p:pic>
        <p:nvPicPr>
          <p:cNvPr id="6862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843088"/>
            <a:ext cx="34734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Rectangle 16"/>
          <p:cNvSpPr>
            <a:spLocks/>
          </p:cNvSpPr>
          <p:nvPr/>
        </p:nvSpPr>
        <p:spPr bwMode="auto">
          <a:xfrm>
            <a:off x="1250950" y="4530725"/>
            <a:ext cx="6637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Depending on initial conditions (A(0) &lt;&gt; 220), </a:t>
            </a:r>
          </a:p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    the deterministic system goes into 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s1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or A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s2 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(and stays there).</a:t>
            </a:r>
          </a:p>
        </p:txBody>
      </p:sp>
      <p:sp>
        <p:nvSpPr>
          <p:cNvPr id="686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7B7E64CC-856A-4652-94C0-3A54EF14CFA0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en-US" sz="1000" smtClean="0"/>
          </a:p>
        </p:txBody>
      </p:sp>
      <p:sp>
        <p:nvSpPr>
          <p:cNvPr id="6862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6862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1"/>
          <p:cNvSpPr>
            <a:spLocks/>
          </p:cNvSpPr>
          <p:nvPr/>
        </p:nvSpPr>
        <p:spPr bwMode="auto">
          <a:xfrm>
            <a:off x="571500" y="5275263"/>
            <a:ext cx="8010525" cy="633412"/>
          </a:xfrm>
          <a:prstGeom prst="roundRect">
            <a:avLst>
              <a:gd name="adj" fmla="val 21125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4754" name="Rectangle 2"/>
          <p:cNvSpPr>
            <a:spLocks/>
          </p:cNvSpPr>
          <p:nvPr/>
        </p:nvSpPr>
        <p:spPr bwMode="auto">
          <a:xfrm>
            <a:off x="571500" y="809625"/>
            <a:ext cx="7991475" cy="4214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70660" name="Rectangle 3"/>
          <p:cNvSpPr>
            <a:spLocks/>
          </p:cNvSpPr>
          <p:nvPr/>
        </p:nvSpPr>
        <p:spPr bwMode="auto">
          <a:xfrm rot="-5400000">
            <a:off x="-1127124" y="2616200"/>
            <a:ext cx="38909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500">
                <a:solidFill>
                  <a:srgbClr val="7F7F7F"/>
                </a:solidFill>
                <a:latin typeface="Gill Sans" charset="0"/>
                <a:ea typeface="ヒラギノ角ゴ ProN W3" charset="-128"/>
                <a:sym typeface="Gill Sans" charset="0"/>
              </a:rPr>
              <a:t>Erban, Chapman, Maini, arXiv:0704.1908v2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614363" y="700088"/>
            <a:ext cx="85725" cy="244475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8442325" y="696913"/>
            <a:ext cx="79375" cy="265112"/>
          </a:xfrm>
          <a:prstGeom prst="line">
            <a:avLst/>
          </a:prstGeom>
          <a:noFill/>
          <a:ln w="38100">
            <a:solidFill>
              <a:srgbClr val="4C4C4C"/>
            </a:solidFill>
            <a:round/>
            <a:headEnd type="oval" w="med" len="med"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0663" name="Rectangle 6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Two States – Stochastic</a:t>
            </a:r>
          </a:p>
        </p:txBody>
      </p:sp>
      <p:pic>
        <p:nvPicPr>
          <p:cNvPr id="706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31888"/>
            <a:ext cx="71342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8"/>
          <p:cNvSpPr>
            <a:spLocks/>
          </p:cNvSpPr>
          <p:nvPr/>
        </p:nvSpPr>
        <p:spPr bwMode="auto">
          <a:xfrm>
            <a:off x="919163" y="5453063"/>
            <a:ext cx="7259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Fluctuations can drive the system from one stable state into another</a:t>
            </a:r>
          </a:p>
        </p:txBody>
      </p:sp>
      <p:sp>
        <p:nvSpPr>
          <p:cNvPr id="706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0F731514-9D72-4666-866E-FBB1F3F249B7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en-US" sz="1000" smtClean="0"/>
          </a:p>
        </p:txBody>
      </p:sp>
      <p:sp>
        <p:nvSpPr>
          <p:cNvPr id="70667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7066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Self-Induced Stochastic Resonance</a:t>
            </a:r>
          </a:p>
        </p:txBody>
      </p:sp>
      <p:sp>
        <p:nvSpPr>
          <p:cNvPr id="47108" name="Rectangle 2"/>
          <p:cNvSpPr>
            <a:spLocks/>
          </p:cNvSpPr>
          <p:nvPr/>
        </p:nvSpPr>
        <p:spPr bwMode="auto">
          <a:xfrm>
            <a:off x="392113" y="1027113"/>
            <a:ext cx="7699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System</a:t>
            </a:r>
          </a:p>
        </p:txBody>
      </p:sp>
      <p:grpSp>
        <p:nvGrpSpPr>
          <p:cNvPr id="71684" name="Group 3"/>
          <p:cNvGrpSpPr>
            <a:grpSpLocks/>
          </p:cNvGrpSpPr>
          <p:nvPr/>
        </p:nvGrpSpPr>
        <p:grpSpPr bwMode="auto">
          <a:xfrm>
            <a:off x="2089150" y="911225"/>
            <a:ext cx="1495425" cy="436563"/>
            <a:chOff x="0" y="0"/>
            <a:chExt cx="1339" cy="391"/>
          </a:xfrm>
        </p:grpSpPr>
        <p:sp>
          <p:nvSpPr>
            <p:cNvPr id="47125" name="Rectangle 4"/>
            <p:cNvSpPr>
              <a:spLocks/>
            </p:cNvSpPr>
            <p:nvPr/>
          </p:nvSpPr>
          <p:spPr bwMode="auto">
            <a:xfrm>
              <a:off x="0" y="104"/>
              <a:ext cx="133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2A + B  =&gt;  3A</a:t>
              </a:r>
            </a:p>
          </p:txBody>
        </p:sp>
        <p:sp>
          <p:nvSpPr>
            <p:cNvPr id="47126" name="Rectangle 5"/>
            <p:cNvSpPr>
              <a:spLocks/>
            </p:cNvSpPr>
            <p:nvPr/>
          </p:nvSpPr>
          <p:spPr bwMode="auto">
            <a:xfrm>
              <a:off x="792" y="0"/>
              <a:ext cx="18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71685" name="Group 6"/>
          <p:cNvGrpSpPr>
            <a:grpSpLocks/>
          </p:cNvGrpSpPr>
          <p:nvPr/>
        </p:nvGrpSpPr>
        <p:grpSpPr bwMode="auto">
          <a:xfrm>
            <a:off x="6134100" y="911225"/>
            <a:ext cx="860425" cy="436563"/>
            <a:chOff x="0" y="0"/>
            <a:chExt cx="770" cy="391"/>
          </a:xfrm>
        </p:grpSpPr>
        <p:sp>
          <p:nvSpPr>
            <p:cNvPr id="47123" name="Rectangle 7"/>
            <p:cNvSpPr>
              <a:spLocks/>
            </p:cNvSpPr>
            <p:nvPr/>
          </p:nvSpPr>
          <p:spPr bwMode="auto">
            <a:xfrm>
              <a:off x="0" y="104"/>
              <a:ext cx="77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Ø  =&gt;  B</a:t>
              </a:r>
            </a:p>
          </p:txBody>
        </p:sp>
        <p:sp>
          <p:nvSpPr>
            <p:cNvPr id="47124" name="Rectangle 8"/>
            <p:cNvSpPr>
              <a:spLocks/>
            </p:cNvSpPr>
            <p:nvPr/>
          </p:nvSpPr>
          <p:spPr bwMode="auto">
            <a:xfrm>
              <a:off x="328" y="0"/>
              <a:ext cx="18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71686" name="Group 9"/>
          <p:cNvGrpSpPr>
            <a:grpSpLocks/>
          </p:cNvGrpSpPr>
          <p:nvPr/>
        </p:nvGrpSpPr>
        <p:grpSpPr bwMode="auto">
          <a:xfrm>
            <a:off x="4295775" y="911225"/>
            <a:ext cx="981075" cy="631825"/>
            <a:chOff x="0" y="0"/>
            <a:chExt cx="879" cy="567"/>
          </a:xfrm>
        </p:grpSpPr>
        <p:sp>
          <p:nvSpPr>
            <p:cNvPr id="47120" name="Rectangle 10"/>
            <p:cNvSpPr>
              <a:spLocks/>
            </p:cNvSpPr>
            <p:nvPr/>
          </p:nvSpPr>
          <p:spPr bwMode="auto">
            <a:xfrm>
              <a:off x="0" y="104"/>
              <a:ext cx="87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Ø  &lt;=&gt;  A</a:t>
              </a:r>
            </a:p>
          </p:txBody>
        </p:sp>
        <p:sp>
          <p:nvSpPr>
            <p:cNvPr id="47121" name="Rectangle 11"/>
            <p:cNvSpPr>
              <a:spLocks/>
            </p:cNvSpPr>
            <p:nvPr/>
          </p:nvSpPr>
          <p:spPr bwMode="auto">
            <a:xfrm>
              <a:off x="504" y="0"/>
              <a:ext cx="1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47122" name="Rectangle 12"/>
            <p:cNvSpPr>
              <a:spLocks/>
            </p:cNvSpPr>
            <p:nvPr/>
          </p:nvSpPr>
          <p:spPr bwMode="auto">
            <a:xfrm>
              <a:off x="400" y="281"/>
              <a:ext cx="1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en-US" altLang="de-DE" sz="1800" b="0" baseline="-6000" smtClean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71687" name="Group 13"/>
          <p:cNvGrpSpPr>
            <a:grpSpLocks/>
          </p:cNvGrpSpPr>
          <p:nvPr/>
        </p:nvGrpSpPr>
        <p:grpSpPr bwMode="auto">
          <a:xfrm>
            <a:off x="4325938" y="1714500"/>
            <a:ext cx="4229100" cy="3544888"/>
            <a:chOff x="0" y="0"/>
            <a:chExt cx="3788" cy="3175"/>
          </a:xfrm>
        </p:grpSpPr>
        <p:sp>
          <p:nvSpPr>
            <p:cNvPr id="75790" name="Rectangle 14"/>
            <p:cNvSpPr>
              <a:spLocks/>
            </p:cNvSpPr>
            <p:nvPr/>
          </p:nvSpPr>
          <p:spPr bwMode="auto">
            <a:xfrm>
              <a:off x="36" y="159"/>
              <a:ext cx="3752" cy="3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ts val="2500"/>
                </a:lnSpc>
                <a:defRPr/>
              </a:pPr>
              <a:endParaRPr lang="de-DE" altLang="de-DE" sz="1800" b="0" smtClean="0">
                <a:latin typeface="+mn-lt"/>
              </a:endParaRPr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>
              <a:off x="11" y="37"/>
              <a:ext cx="74" cy="219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 type="oval" w="med" len="med"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ts val="2500"/>
                </a:lnSpc>
                <a:defRPr/>
              </a:pPr>
              <a:endParaRPr lang="de-DE" b="0">
                <a:latin typeface="+mn-lt"/>
                <a:ea typeface="ＭＳ Ｐゴシック" charset="-128"/>
              </a:endParaRPr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 flipH="1">
              <a:off x="3679" y="34"/>
              <a:ext cx="71" cy="237"/>
            </a:xfrm>
            <a:prstGeom prst="line">
              <a:avLst/>
            </a:prstGeom>
            <a:noFill/>
            <a:ln w="38100">
              <a:solidFill>
                <a:srgbClr val="4C4C4C"/>
              </a:solidFill>
              <a:round/>
              <a:headEnd type="oval" w="med" len="med"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ts val="2500"/>
                </a:lnSpc>
                <a:defRPr/>
              </a:pPr>
              <a:endParaRPr lang="de-DE" b="0">
                <a:latin typeface="+mn-lt"/>
                <a:ea typeface="ＭＳ Ｐゴシック" charset="-128"/>
              </a:endParaRPr>
            </a:p>
          </p:txBody>
        </p:sp>
        <p:pic>
          <p:nvPicPr>
            <p:cNvPr id="7169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63"/>
              <a:ext cx="3505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3" name="Rectangle 18"/>
          <p:cNvSpPr>
            <a:spLocks/>
          </p:cNvSpPr>
          <p:nvPr/>
        </p:nvSpPr>
        <p:spPr bwMode="auto">
          <a:xfrm>
            <a:off x="411163" y="1820863"/>
            <a:ext cx="3392487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Compare the time evolution from initial state (A, B) = (10, 10)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in deterministic and stochastic simulations.</a:t>
            </a:r>
          </a:p>
        </p:txBody>
      </p:sp>
      <p:sp>
        <p:nvSpPr>
          <p:cNvPr id="47114" name="Rectangle 19"/>
          <p:cNvSpPr>
            <a:spLocks/>
          </p:cNvSpPr>
          <p:nvPr/>
        </p:nvSpPr>
        <p:spPr bwMode="auto">
          <a:xfrm>
            <a:off x="411163" y="3554413"/>
            <a:ext cx="32861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deterministic simulation converges to and stays at fixed point (A, B) = (10, 1.1e4)</a:t>
            </a:r>
          </a:p>
        </p:txBody>
      </p:sp>
      <p:sp>
        <p:nvSpPr>
          <p:cNvPr id="47115" name="Rectangle 20"/>
          <p:cNvSpPr>
            <a:spLocks/>
          </p:cNvSpPr>
          <p:nvPr/>
        </p:nvSpPr>
        <p:spPr bwMode="auto">
          <a:xfrm>
            <a:off x="411163" y="4979988"/>
            <a:ext cx="31432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periodic oscillations in the stochastic model</a:t>
            </a:r>
          </a:p>
        </p:txBody>
      </p:sp>
      <p:sp>
        <p:nvSpPr>
          <p:cNvPr id="716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65394B3A-B8A3-430D-A4A4-FE0AD434AB94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en-US" sz="1000" smtClean="0"/>
          </a:p>
        </p:txBody>
      </p:sp>
      <p:sp>
        <p:nvSpPr>
          <p:cNvPr id="7169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7169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Stochastic dynamics of PP complex assembly</a:t>
            </a:r>
          </a:p>
        </p:txBody>
      </p:sp>
      <p:sp>
        <p:nvSpPr>
          <p:cNvPr id="727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04FA615A-C9D8-4312-86A7-1B31390AC14B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en-US" sz="1000" smtClean="0"/>
          </a:p>
        </p:txBody>
      </p:sp>
      <p:sp>
        <p:nvSpPr>
          <p:cNvPr id="7270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7270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7271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050925"/>
            <a:ext cx="389255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863600"/>
            <a:ext cx="49768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47725"/>
            <a:ext cx="165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3"/>
          <p:cNvSpPr>
            <a:spLocks/>
          </p:cNvSpPr>
          <p:nvPr/>
        </p:nvSpPr>
        <p:spPr bwMode="auto">
          <a:xfrm>
            <a:off x="250825" y="3429000"/>
            <a:ext cx="8623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Stochastic simulations, 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4096 compartments on 2D lattice,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ssociation rates set to 100, 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dissociation rates set to 1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CUDA implementation of Gillespie algorithm</a:t>
            </a:r>
            <a:endParaRPr lang="en-US" altLang="de-DE" sz="20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ts val="2500"/>
              </a:lnSpc>
              <a:defRPr/>
            </a:pPr>
            <a:endParaRPr lang="en-US" altLang="de-DE" sz="2000" b="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ts val="2500"/>
              </a:lnSpc>
              <a:defRPr/>
            </a:pPr>
            <a:endParaRPr lang="en-US" altLang="de-DE" sz="2000" b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Gillespie-type simulation of PP complex assembly</a:t>
            </a:r>
          </a:p>
        </p:txBody>
      </p:sp>
      <p:sp>
        <p:nvSpPr>
          <p:cNvPr id="737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16A77DE9-7E9F-4C03-9CDD-B2A78761AE48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en-US" sz="1000" smtClean="0"/>
          </a:p>
        </p:txBody>
      </p:sp>
      <p:sp>
        <p:nvSpPr>
          <p:cNvPr id="7373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7373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  <p:pic>
        <p:nvPicPr>
          <p:cNvPr id="7373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06438"/>
            <a:ext cx="311308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2663"/>
            <a:ext cx="58372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71900"/>
            <a:ext cx="82740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48133" name="Rectangle 3"/>
          <p:cNvSpPr>
            <a:spLocks/>
          </p:cNvSpPr>
          <p:nvPr/>
        </p:nvSpPr>
        <p:spPr bwMode="auto">
          <a:xfrm>
            <a:off x="323850" y="908050"/>
            <a:ext cx="8623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• Mass action kinetics 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  =&gt; solving (integrating) differential equations for time-dependent behavior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  =&gt; Forward-Euler: extrapolation, time steps</a:t>
            </a:r>
          </a:p>
          <a:p>
            <a:pPr eaLnBrk="1" hangingPunct="1">
              <a:lnSpc>
                <a:spcPts val="2500"/>
              </a:lnSpc>
              <a:defRPr/>
            </a:pPr>
            <a:endParaRPr lang="en-US" altLang="de-DE" sz="20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282575" y="3006725"/>
            <a:ext cx="73136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• Stochastic Description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  =&gt; why stochastic?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  =&gt; Gillespie algorithm</a:t>
            </a:r>
          </a:p>
          <a:p>
            <a:pPr eaLnBrk="1" hangingPunct="1">
              <a:lnSpc>
                <a:spcPts val="2900"/>
              </a:lnSpc>
              <a:defRPr/>
            </a:pPr>
            <a:r>
              <a:rPr lang="en-US" altLang="de-DE" sz="2000" b="0" dirty="0" smtClean="0">
                <a:solidFill>
                  <a:schemeClr val="tx1"/>
                </a:solidFill>
                <a:latin typeface="+mn-lt"/>
              </a:rPr>
              <a:t>  =&gt; different dynamic behavior</a:t>
            </a:r>
          </a:p>
        </p:txBody>
      </p:sp>
      <p:sp>
        <p:nvSpPr>
          <p:cNvPr id="747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1D4999CA-AABA-4A03-8BA7-00B5691D6909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en-US" sz="1000" smtClean="0"/>
          </a:p>
        </p:txBody>
      </p:sp>
      <p:sp>
        <p:nvSpPr>
          <p:cNvPr id="7475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74759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758825" y="53975"/>
            <a:ext cx="7831138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A Second Example</a:t>
            </a:r>
          </a:p>
        </p:txBody>
      </p:sp>
      <p:sp>
        <p:nvSpPr>
          <p:cNvPr id="9220" name="Rectangle 2"/>
          <p:cNvSpPr>
            <a:spLocks/>
          </p:cNvSpPr>
          <p:nvPr/>
        </p:nvSpPr>
        <p:spPr bwMode="auto">
          <a:xfrm>
            <a:off x="419100" y="963613"/>
            <a:ext cx="2322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Slightly more complex:</a:t>
            </a:r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3313113" y="963613"/>
            <a:ext cx="1657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+ 2B &lt;=&gt; AB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9222" name="Rectangle 4"/>
          <p:cNvSpPr>
            <a:spLocks/>
          </p:cNvSpPr>
          <p:nvPr/>
        </p:nvSpPr>
        <p:spPr bwMode="auto">
          <a:xfrm>
            <a:off x="419100" y="1714500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Association: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678113"/>
            <a:ext cx="33401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6"/>
          <p:cNvSpPr>
            <a:spLocks/>
          </p:cNvSpPr>
          <p:nvPr/>
        </p:nvSpPr>
        <p:spPr bwMode="auto">
          <a:xfrm>
            <a:off x="1893888" y="1714500"/>
            <a:ext cx="5076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• one A and two B have to come together</a:t>
            </a:r>
          </a:p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• forming one complex AB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requires two units of B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678113"/>
            <a:ext cx="18573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8"/>
          <p:cNvSpPr>
            <a:spLocks/>
          </p:cNvSpPr>
          <p:nvPr/>
        </p:nvSpPr>
        <p:spPr bwMode="auto">
          <a:xfrm>
            <a:off x="419100" y="3429000"/>
            <a:ext cx="130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Dissociation:</a:t>
            </a:r>
          </a:p>
        </p:txBody>
      </p:sp>
      <p:sp>
        <p:nvSpPr>
          <p:cNvPr id="9227" name="Rectangle 9"/>
          <p:cNvSpPr>
            <a:spLocks/>
          </p:cNvSpPr>
          <p:nvPr/>
        </p:nvSpPr>
        <p:spPr bwMode="auto">
          <a:xfrm>
            <a:off x="1893888" y="3429000"/>
            <a:ext cx="3790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one AB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decays into one A and two B</a:t>
            </a:r>
          </a:p>
        </p:txBody>
      </p:sp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062413"/>
            <a:ext cx="154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062413"/>
            <a:ext cx="1670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286375"/>
            <a:ext cx="29908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286375"/>
            <a:ext cx="15811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286375"/>
            <a:ext cx="1892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15"/>
          <p:cNvSpPr>
            <a:spLocks/>
          </p:cNvSpPr>
          <p:nvPr/>
        </p:nvSpPr>
        <p:spPr bwMode="auto">
          <a:xfrm>
            <a:off x="419100" y="4821238"/>
            <a:ext cx="2386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Put everything together</a:t>
            </a:r>
          </a:p>
        </p:txBody>
      </p:sp>
      <p:sp>
        <p:nvSpPr>
          <p:cNvPr id="1128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5D07ACB4-008C-4942-A2A9-4A8FEA05D265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en-US" sz="1000" smtClean="0"/>
          </a:p>
        </p:txBody>
      </p:sp>
      <p:sp>
        <p:nvSpPr>
          <p:cNvPr id="1128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11283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Some Rules of  Thumb</a:t>
            </a:r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419100" y="1955800"/>
            <a:ext cx="460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Sign matters:   Gains with "+", losses with "–"</a:t>
            </a:r>
          </a:p>
        </p:txBody>
      </p:sp>
      <p:sp>
        <p:nvSpPr>
          <p:cNvPr id="10245" name="Rectangle 3"/>
          <p:cNvSpPr>
            <a:spLocks/>
          </p:cNvSpPr>
          <p:nvPr/>
        </p:nvSpPr>
        <p:spPr bwMode="auto">
          <a:xfrm>
            <a:off x="419100" y="857250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+ 2B &lt;=&gt; AB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10246" name="Rectangle 4"/>
          <p:cNvSpPr>
            <a:spLocks/>
          </p:cNvSpPr>
          <p:nvPr/>
        </p:nvSpPr>
        <p:spPr bwMode="auto">
          <a:xfrm>
            <a:off x="2697163" y="857250"/>
            <a:ext cx="63309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"A is produced when AB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falls apart or 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is consumed when AB</a:t>
            </a:r>
            <a:r>
              <a:rPr lang="en-US" altLang="de-DE" sz="1800" b="0" baseline="-6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is built from one A and two B"</a:t>
            </a:r>
          </a:p>
        </p:txBody>
      </p:sp>
      <p:sp>
        <p:nvSpPr>
          <p:cNvPr id="10247" name="Rectangle 5"/>
          <p:cNvSpPr>
            <a:spLocks/>
          </p:cNvSpPr>
          <p:nvPr/>
        </p:nvSpPr>
        <p:spPr bwMode="auto">
          <a:xfrm>
            <a:off x="419100" y="2500313"/>
            <a:ext cx="3741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Logical conditions:  "…from A </a:t>
            </a:r>
            <a:r>
              <a:rPr lang="en-US" altLang="de-DE" sz="1800" b="0" i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B"</a:t>
            </a:r>
          </a:p>
        </p:txBody>
      </p:sp>
      <p:sp>
        <p:nvSpPr>
          <p:cNvPr id="10248" name="Rectangle 6"/>
          <p:cNvSpPr>
            <a:spLocks/>
          </p:cNvSpPr>
          <p:nvPr/>
        </p:nvSpPr>
        <p:spPr bwMode="auto">
          <a:xfrm>
            <a:off x="1866900" y="2867025"/>
            <a:ext cx="528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“and” corresponds to "×"      “or” corresponds to "+"</a:t>
            </a:r>
          </a:p>
        </p:txBody>
      </p:sp>
      <p:sp>
        <p:nvSpPr>
          <p:cNvPr id="10249" name="Rectangle 7"/>
          <p:cNvSpPr>
            <a:spLocks/>
          </p:cNvSpPr>
          <p:nvPr/>
        </p:nvSpPr>
        <p:spPr bwMode="auto">
          <a:xfrm>
            <a:off x="419100" y="3473450"/>
            <a:ext cx="164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Stoichiometries:</a:t>
            </a:r>
          </a:p>
        </p:txBody>
      </p:sp>
      <p:sp>
        <p:nvSpPr>
          <p:cNvPr id="10250" name="Rectangle 8"/>
          <p:cNvSpPr>
            <a:spLocks/>
          </p:cNvSpPr>
          <p:nvPr/>
        </p:nvSpPr>
        <p:spPr bwMode="auto">
          <a:xfrm>
            <a:off x="2517775" y="3473450"/>
            <a:ext cx="3470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one factor for each educt (=&gt; [B]</a:t>
            </a:r>
            <a:r>
              <a:rPr lang="en-US" altLang="de-DE" sz="1800" b="0" baseline="3200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0251" name="Rectangle 9"/>
          <p:cNvSpPr>
            <a:spLocks/>
          </p:cNvSpPr>
          <p:nvPr/>
        </p:nvSpPr>
        <p:spPr bwMode="auto">
          <a:xfrm>
            <a:off x="2509838" y="3798888"/>
            <a:ext cx="182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err="1" smtClean="0">
                <a:solidFill>
                  <a:schemeClr val="tx1"/>
                </a:solidFill>
                <a:latin typeface="+mn-lt"/>
              </a:rPr>
              <a:t>prefactors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survive</a:t>
            </a:r>
          </a:p>
        </p:txBody>
      </p:sp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180013"/>
            <a:ext cx="29908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180013"/>
            <a:ext cx="1581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180013"/>
            <a:ext cx="1892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Rectangle 13"/>
          <p:cNvSpPr>
            <a:spLocks/>
          </p:cNvSpPr>
          <p:nvPr/>
        </p:nvSpPr>
        <p:spPr bwMode="auto">
          <a:xfrm>
            <a:off x="419100" y="4392613"/>
            <a:ext cx="1987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Mass conservation:</a:t>
            </a:r>
          </a:p>
        </p:txBody>
      </p:sp>
      <p:sp>
        <p:nvSpPr>
          <p:cNvPr id="10256" name="Rectangle 14"/>
          <p:cNvSpPr>
            <a:spLocks/>
          </p:cNvSpPr>
          <p:nvPr/>
        </p:nvSpPr>
        <p:spPr bwMode="auto">
          <a:xfrm>
            <a:off x="2509838" y="4392613"/>
            <a:ext cx="4437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terms with "–" have to show up with "+", too</a:t>
            </a:r>
          </a:p>
        </p:txBody>
      </p:sp>
      <p:sp>
        <p:nvSpPr>
          <p:cNvPr id="133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AF50CD35-D5E6-4362-8F47-EC963EF957A6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000" smtClean="0"/>
          </a:p>
        </p:txBody>
      </p:sp>
      <p:sp>
        <p:nvSpPr>
          <p:cNvPr id="1332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1333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98488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A Worked Example</a:t>
            </a:r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419100" y="803275"/>
            <a:ext cx="3368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dirty="0" err="1" smtClean="0">
                <a:solidFill>
                  <a:schemeClr val="tx1"/>
                </a:solidFill>
                <a:latin typeface="+mn-lt"/>
              </a:rPr>
              <a:t>Lotka-Volterra</a:t>
            </a: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 population model</a:t>
            </a: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588963" y="1276350"/>
            <a:ext cx="373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R1:</a:t>
            </a:r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1652588" y="1276350"/>
            <a:ext cx="1382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 + X  =&gt;  2X</a:t>
            </a:r>
          </a:p>
        </p:txBody>
      </p:sp>
      <p:sp>
        <p:nvSpPr>
          <p:cNvPr id="11271" name="Rectangle 5"/>
          <p:cNvSpPr>
            <a:spLocks/>
          </p:cNvSpPr>
          <p:nvPr/>
        </p:nvSpPr>
        <p:spPr bwMode="auto">
          <a:xfrm>
            <a:off x="4429125" y="1276350"/>
            <a:ext cx="1719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prey X lives on A</a:t>
            </a:r>
          </a:p>
        </p:txBody>
      </p:sp>
      <p:sp>
        <p:nvSpPr>
          <p:cNvPr id="11272" name="Rectangle 6"/>
          <p:cNvSpPr>
            <a:spLocks/>
          </p:cNvSpPr>
          <p:nvPr/>
        </p:nvSpPr>
        <p:spPr bwMode="auto">
          <a:xfrm>
            <a:off x="588963" y="162560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R2:</a:t>
            </a:r>
          </a:p>
        </p:txBody>
      </p:sp>
      <p:sp>
        <p:nvSpPr>
          <p:cNvPr id="11273" name="Rectangle 7"/>
          <p:cNvSpPr>
            <a:spLocks/>
          </p:cNvSpPr>
          <p:nvPr/>
        </p:nvSpPr>
        <p:spPr bwMode="auto">
          <a:xfrm>
            <a:off x="1687513" y="1625600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X + Y  =&gt;  2Y</a:t>
            </a:r>
          </a:p>
        </p:txBody>
      </p:sp>
      <p:sp>
        <p:nvSpPr>
          <p:cNvPr id="11274" name="Rectangle 8"/>
          <p:cNvSpPr>
            <a:spLocks/>
          </p:cNvSpPr>
          <p:nvPr/>
        </p:nvSpPr>
        <p:spPr bwMode="auto">
          <a:xfrm>
            <a:off x="4429125" y="1625600"/>
            <a:ext cx="2646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predator Y lives on prey X</a:t>
            </a:r>
          </a:p>
        </p:txBody>
      </p:sp>
      <p:sp>
        <p:nvSpPr>
          <p:cNvPr id="11275" name="Rectangle 9"/>
          <p:cNvSpPr>
            <a:spLocks/>
          </p:cNvSpPr>
          <p:nvPr/>
        </p:nvSpPr>
        <p:spPr bwMode="auto">
          <a:xfrm>
            <a:off x="588963" y="20002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R3:</a:t>
            </a:r>
          </a:p>
        </p:txBody>
      </p:sp>
      <p:sp>
        <p:nvSpPr>
          <p:cNvPr id="11276" name="Rectangle 10"/>
          <p:cNvSpPr>
            <a:spLocks/>
          </p:cNvSpPr>
          <p:nvPr/>
        </p:nvSpPr>
        <p:spPr bwMode="auto">
          <a:xfrm>
            <a:off x="2116138" y="2000250"/>
            <a:ext cx="842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Y  =&gt;  B</a:t>
            </a:r>
          </a:p>
        </p:txBody>
      </p:sp>
      <p:sp>
        <p:nvSpPr>
          <p:cNvPr id="11277" name="Rectangle 11"/>
          <p:cNvSpPr>
            <a:spLocks/>
          </p:cNvSpPr>
          <p:nvPr/>
        </p:nvSpPr>
        <p:spPr bwMode="auto">
          <a:xfrm>
            <a:off x="4429125" y="2000250"/>
            <a:ext cx="155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predator Y dies</a:t>
            </a:r>
          </a:p>
        </p:txBody>
      </p:sp>
      <p:sp>
        <p:nvSpPr>
          <p:cNvPr id="11278" name="Rectangle 12"/>
          <p:cNvSpPr>
            <a:spLocks/>
          </p:cNvSpPr>
          <p:nvPr/>
        </p:nvSpPr>
        <p:spPr bwMode="auto">
          <a:xfrm>
            <a:off x="419100" y="2670175"/>
            <a:ext cx="2322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Rates for the reactions</a:t>
            </a:r>
          </a:p>
        </p:txBody>
      </p:sp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160713"/>
            <a:ext cx="14382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857625"/>
            <a:ext cx="1447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554538"/>
            <a:ext cx="12144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16"/>
          <p:cNvSpPr>
            <a:spLocks/>
          </p:cNvSpPr>
          <p:nvPr/>
        </p:nvSpPr>
        <p:spPr bwMode="auto">
          <a:xfrm>
            <a:off x="4768850" y="2670175"/>
            <a:ext cx="2808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Changes of the metabolites</a:t>
            </a:r>
          </a:p>
        </p:txBody>
      </p:sp>
      <p:graphicFrame>
        <p:nvGraphicFramePr>
          <p:cNvPr id="19473" name="Group 17"/>
          <p:cNvGraphicFramePr>
            <a:graphicFrameLocks noGrp="1"/>
          </p:cNvGraphicFramePr>
          <p:nvPr/>
        </p:nvGraphicFramePr>
        <p:xfrm>
          <a:off x="4687888" y="3170238"/>
          <a:ext cx="2955924" cy="1900238"/>
        </p:xfrm>
        <a:graphic>
          <a:graphicData uri="http://schemas.openxmlformats.org/drawingml/2006/table">
            <a:tbl>
              <a:tblPr/>
              <a:tblGrid>
                <a:gridCol w="73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37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R1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R2</a:t>
                      </a: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R3</a:t>
                      </a: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94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–1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94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–1</a:t>
                      </a: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494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–1</a:t>
                      </a: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37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5721" marR="35721" marT="35706" marB="3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5" name="Rectangle 87"/>
          <p:cNvSpPr>
            <a:spLocks/>
          </p:cNvSpPr>
          <p:nvPr/>
        </p:nvSpPr>
        <p:spPr bwMode="auto">
          <a:xfrm>
            <a:off x="7572375" y="2143125"/>
            <a:ext cx="15001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stoichiometric matrix S</a:t>
            </a:r>
          </a:p>
        </p:txBody>
      </p:sp>
      <p:sp>
        <p:nvSpPr>
          <p:cNvPr id="11316" name="Line 88"/>
          <p:cNvSpPr>
            <a:spLocks noChangeShapeType="1"/>
          </p:cNvSpPr>
          <p:nvPr/>
        </p:nvSpPr>
        <p:spPr bwMode="auto">
          <a:xfrm rot="10800000" flipH="1">
            <a:off x="7450138" y="2651125"/>
            <a:ext cx="817562" cy="1120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19100" y="3902075"/>
            <a:ext cx="7135813" cy="2054225"/>
            <a:chOff x="0" y="0"/>
            <a:chExt cx="6392" cy="1840"/>
          </a:xfrm>
        </p:grpSpPr>
        <p:sp>
          <p:nvSpPr>
            <p:cNvPr id="11318" name="Rectangle 90"/>
            <p:cNvSpPr>
              <a:spLocks/>
            </p:cNvSpPr>
            <p:nvPr/>
          </p:nvSpPr>
          <p:spPr bwMode="auto">
            <a:xfrm>
              <a:off x="0" y="1465"/>
              <a:ext cx="151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=&gt; change of X: </a:t>
              </a:r>
            </a:p>
          </p:txBody>
        </p:sp>
        <p:sp>
          <p:nvSpPr>
            <p:cNvPr id="11319" name="Oval 91"/>
            <p:cNvSpPr>
              <a:spLocks/>
            </p:cNvSpPr>
            <p:nvPr/>
          </p:nvSpPr>
          <p:spPr bwMode="auto">
            <a:xfrm>
              <a:off x="4568" y="0"/>
              <a:ext cx="520" cy="37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b="0" smtClean="0">
                <a:latin typeface="+mn-lt"/>
              </a:endParaRPr>
            </a:p>
          </p:txBody>
        </p:sp>
        <p:sp>
          <p:nvSpPr>
            <p:cNvPr id="11320" name="Line 92"/>
            <p:cNvSpPr>
              <a:spLocks noChangeShapeType="1"/>
            </p:cNvSpPr>
            <p:nvPr/>
          </p:nvSpPr>
          <p:spPr bwMode="auto">
            <a:xfrm rot="10800000" flipH="1">
              <a:off x="3923" y="398"/>
              <a:ext cx="775" cy="10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  <p:sp>
          <p:nvSpPr>
            <p:cNvPr id="11321" name="Oval 93"/>
            <p:cNvSpPr>
              <a:spLocks/>
            </p:cNvSpPr>
            <p:nvPr/>
          </p:nvSpPr>
          <p:spPr bwMode="auto">
            <a:xfrm>
              <a:off x="5207" y="16"/>
              <a:ext cx="519" cy="37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b="0" smtClean="0">
                <a:latin typeface="+mn-lt"/>
              </a:endParaRPr>
            </a:p>
          </p:txBody>
        </p:sp>
        <p:sp>
          <p:nvSpPr>
            <p:cNvPr id="11322" name="Line 94"/>
            <p:cNvSpPr>
              <a:spLocks noChangeShapeType="1"/>
            </p:cNvSpPr>
            <p:nvPr/>
          </p:nvSpPr>
          <p:spPr bwMode="auto">
            <a:xfrm rot="10800000" flipH="1">
              <a:off x="4895" y="425"/>
              <a:ext cx="465" cy="10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  <p:sp>
          <p:nvSpPr>
            <p:cNvPr id="11323" name="Oval 95"/>
            <p:cNvSpPr>
              <a:spLocks/>
            </p:cNvSpPr>
            <p:nvPr/>
          </p:nvSpPr>
          <p:spPr bwMode="auto">
            <a:xfrm>
              <a:off x="5872" y="16"/>
              <a:ext cx="520" cy="37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b="0" smtClean="0">
                <a:latin typeface="+mn-lt"/>
              </a:endParaRPr>
            </a:p>
          </p:txBody>
        </p:sp>
        <p:sp>
          <p:nvSpPr>
            <p:cNvPr id="11324" name="Line 96"/>
            <p:cNvSpPr>
              <a:spLocks noChangeShapeType="1"/>
            </p:cNvSpPr>
            <p:nvPr/>
          </p:nvSpPr>
          <p:spPr bwMode="auto">
            <a:xfrm rot="10800000" flipH="1">
              <a:off x="5634" y="434"/>
              <a:ext cx="418" cy="10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0">
                <a:latin typeface="+mn-lt"/>
                <a:ea typeface="ＭＳ Ｐゴシック" charset="-128"/>
              </a:endParaRPr>
            </a:p>
          </p:txBody>
        </p:sp>
        <p:pic>
          <p:nvPicPr>
            <p:cNvPr id="15423" name="Picture 9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288"/>
              <a:ext cx="327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1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5C3BF1F8-4B8E-43B1-A2DB-EFB9996FFFFB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en-US" sz="1000" smtClean="0"/>
          </a:p>
        </p:txBody>
      </p:sp>
      <p:sp>
        <p:nvSpPr>
          <p:cNvPr id="1541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1541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08013" y="53975"/>
            <a:ext cx="7831137" cy="633413"/>
          </a:xfrm>
        </p:spPr>
        <p:txBody>
          <a:bodyPr/>
          <a:lstStyle/>
          <a:p>
            <a:pPr eaLnBrk="1" hangingPunct="1"/>
            <a:r>
              <a:rPr lang="en-US" altLang="de-DE" smtClean="0">
                <a:ea typeface="ＭＳ Ｐゴシック" panose="020B0600070205080204" pitchFamily="34" charset="-128"/>
              </a:rPr>
              <a:t>Setting up the Equations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22494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/>
          </p:cNvSpPr>
          <p:nvPr/>
        </p:nvSpPr>
        <p:spPr bwMode="auto">
          <a:xfrm>
            <a:off x="419100" y="1322388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With</a:t>
            </a:r>
          </a:p>
        </p:txBody>
      </p:sp>
      <p:sp>
        <p:nvSpPr>
          <p:cNvPr id="12294" name="Rectangle 4"/>
          <p:cNvSpPr>
            <a:spLocks/>
          </p:cNvSpPr>
          <p:nvPr/>
        </p:nvSpPr>
        <p:spPr bwMode="auto">
          <a:xfrm>
            <a:off x="4098925" y="131286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and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241550"/>
            <a:ext cx="2571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6"/>
          <p:cNvSpPr>
            <a:spLocks/>
          </p:cNvSpPr>
          <p:nvPr/>
        </p:nvSpPr>
        <p:spPr bwMode="auto">
          <a:xfrm>
            <a:off x="839788" y="2705100"/>
            <a:ext cx="742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we get:</a:t>
            </a:r>
          </a:p>
        </p:txBody>
      </p:sp>
      <p:sp>
        <p:nvSpPr>
          <p:cNvPr id="12297" name="Rectangle 7"/>
          <p:cNvSpPr>
            <a:spLocks/>
          </p:cNvSpPr>
          <p:nvPr/>
        </p:nvSpPr>
        <p:spPr bwMode="auto">
          <a:xfrm>
            <a:off x="419100" y="4062413"/>
            <a:ext cx="1411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Plug in to get:</a:t>
            </a:r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527300"/>
            <a:ext cx="1803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9"/>
          <p:cNvSpPr>
            <a:spLocks/>
          </p:cNvSpPr>
          <p:nvPr/>
        </p:nvSpPr>
        <p:spPr bwMode="auto">
          <a:xfrm>
            <a:off x="5446713" y="2705100"/>
            <a:ext cx="206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or</a:t>
            </a:r>
          </a:p>
        </p:txBody>
      </p:sp>
      <p:sp>
        <p:nvSpPr>
          <p:cNvPr id="12300" name="Rectangle 10"/>
          <p:cNvSpPr>
            <a:spLocks/>
          </p:cNvSpPr>
          <p:nvPr/>
        </p:nvSpPr>
        <p:spPr bwMode="auto">
          <a:xfrm>
            <a:off x="2554288" y="3652838"/>
            <a:ext cx="1482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amounts processed per reaction</a:t>
            </a:r>
          </a:p>
        </p:txBody>
      </p:sp>
      <p:sp>
        <p:nvSpPr>
          <p:cNvPr id="12301" name="Rectangle 11"/>
          <p:cNvSpPr>
            <a:spLocks/>
          </p:cNvSpPr>
          <p:nvPr/>
        </p:nvSpPr>
        <p:spPr bwMode="auto">
          <a:xfrm>
            <a:off x="4446588" y="3652838"/>
            <a:ext cx="1108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speeds of the reactions</a:t>
            </a:r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>
            <a:off x="4446588" y="3065463"/>
            <a:ext cx="354012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sp>
        <p:nvSpPr>
          <p:cNvPr id="12303" name="Line 13"/>
          <p:cNvSpPr>
            <a:spLocks noChangeShapeType="1"/>
          </p:cNvSpPr>
          <p:nvPr/>
        </p:nvSpPr>
        <p:spPr bwMode="auto">
          <a:xfrm flipH="1">
            <a:off x="3724275" y="3048000"/>
            <a:ext cx="280988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eaLnBrk="1" hangingPunct="1">
              <a:defRPr/>
            </a:pPr>
            <a:endParaRPr lang="en-US" b="0">
              <a:latin typeface="+mn-lt"/>
              <a:ea typeface="ＭＳ Ｐゴシック" charset="-128"/>
            </a:endParaRPr>
          </a:p>
        </p:txBody>
      </p:sp>
      <p:pic>
        <p:nvPicPr>
          <p:cNvPr id="1742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652963"/>
            <a:ext cx="24463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375275"/>
            <a:ext cx="20272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27113"/>
            <a:ext cx="2562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340350"/>
            <a:ext cx="40179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616450"/>
            <a:ext cx="4241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6839A325-94BD-437C-8B3E-0565545B74DC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en-US" sz="1000" smtClean="0"/>
          </a:p>
        </p:txBody>
      </p:sp>
      <p:sp>
        <p:nvSpPr>
          <p:cNvPr id="1742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1743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1"/>
          <p:cNvSpPr>
            <a:spLocks/>
          </p:cNvSpPr>
          <p:nvPr/>
        </p:nvSpPr>
        <p:spPr bwMode="auto">
          <a:xfrm>
            <a:off x="6510338" y="4616450"/>
            <a:ext cx="2017712" cy="992188"/>
          </a:xfrm>
          <a:prstGeom prst="roundRect">
            <a:avLst>
              <a:gd name="adj" fmla="val 13509"/>
            </a:avLst>
          </a:prstGeom>
          <a:solidFill>
            <a:srgbClr val="FFE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de-DE" sz="1800" b="0" smtClean="0">
              <a:latin typeface="+mn-lt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53975"/>
            <a:ext cx="7831137" cy="6334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dirty="0" smtClean="0">
                <a:latin typeface="+mn-lt"/>
              </a:rPr>
              <a:t>How Does It Look Like?</a:t>
            </a:r>
          </a:p>
        </p:txBody>
      </p:sp>
      <p:sp>
        <p:nvSpPr>
          <p:cNvPr id="13317" name="Rectangle 3"/>
          <p:cNvSpPr>
            <a:spLocks/>
          </p:cNvSpPr>
          <p:nvPr/>
        </p:nvSpPr>
        <p:spPr bwMode="auto">
          <a:xfrm>
            <a:off x="357188" y="857250"/>
            <a:ext cx="493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Lotka–Volterra:    assume  A = const,   B ignored</a:t>
            </a: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4848225" y="857250"/>
            <a:ext cx="3687763" cy="3149600"/>
            <a:chOff x="0" y="0"/>
            <a:chExt cx="3304" cy="2821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04" cy="282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2399" y="2437"/>
              <a:ext cx="414" cy="26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>
                  <a:solidFill>
                    <a:schemeClr val="tx1"/>
                  </a:solidFill>
                  <a:latin typeface="+mn-lt"/>
                </a:rPr>
                <a:t>time</a:t>
              </a:r>
            </a:p>
          </p:txBody>
        </p:sp>
        <p:sp>
          <p:nvSpPr>
            <p:cNvPr id="23559" name="AutoShape 7"/>
            <p:cNvSpPr>
              <a:spLocks/>
            </p:cNvSpPr>
            <p:nvPr/>
          </p:nvSpPr>
          <p:spPr bwMode="auto">
            <a:xfrm rot="-5400000">
              <a:off x="307" y="916"/>
              <a:ext cx="361" cy="25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>
                  <a:solidFill>
                    <a:schemeClr val="tx1"/>
                  </a:solidFill>
                  <a:latin typeface="+mn-lt"/>
                </a:rPr>
                <a:t>X, Y</a:t>
              </a:r>
            </a:p>
          </p:txBody>
        </p:sp>
        <p:sp>
          <p:nvSpPr>
            <p:cNvPr id="13334" name="Rectangle 8"/>
            <p:cNvSpPr>
              <a:spLocks/>
            </p:cNvSpPr>
            <p:nvPr/>
          </p:nvSpPr>
          <p:spPr bwMode="auto">
            <a:xfrm>
              <a:off x="1685" y="545"/>
              <a:ext cx="16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X</a:t>
              </a:r>
            </a:p>
          </p:txBody>
        </p:sp>
        <p:sp>
          <p:nvSpPr>
            <p:cNvPr id="13335" name="Rectangle 9"/>
            <p:cNvSpPr>
              <a:spLocks/>
            </p:cNvSpPr>
            <p:nvPr/>
          </p:nvSpPr>
          <p:spPr bwMode="auto">
            <a:xfrm>
              <a:off x="2067" y="545"/>
              <a:ext cx="14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de-DE" sz="1800" b="0" smtClean="0">
                  <a:solidFill>
                    <a:schemeClr val="tx1"/>
                  </a:solidFill>
                  <a:latin typeface="+mn-lt"/>
                </a:rPr>
                <a:t>Y</a:t>
              </a:r>
            </a:p>
          </p:txBody>
        </p:sp>
      </p:grpSp>
      <p:sp>
        <p:nvSpPr>
          <p:cNvPr id="13319" name="Rectangle 10"/>
          <p:cNvSpPr>
            <a:spLocks/>
          </p:cNvSpPr>
          <p:nvPr/>
        </p:nvSpPr>
        <p:spPr bwMode="auto">
          <a:xfrm>
            <a:off x="1704975" y="3160713"/>
            <a:ext cx="1749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0.3</a:t>
            </a:r>
          </a:p>
        </p:txBody>
      </p:sp>
      <p:sp>
        <p:nvSpPr>
          <p:cNvPr id="13320" name="Rectangle 11"/>
          <p:cNvSpPr>
            <a:spLocks/>
          </p:cNvSpPr>
          <p:nvPr/>
        </p:nvSpPr>
        <p:spPr bwMode="auto">
          <a:xfrm>
            <a:off x="357188" y="4286250"/>
            <a:ext cx="624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Steady State: when the populations do not change anymore</a:t>
            </a:r>
          </a:p>
        </p:txBody>
      </p:sp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848225"/>
            <a:ext cx="1482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85775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857750"/>
            <a:ext cx="793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5"/>
          <p:cNvSpPr>
            <a:spLocks/>
          </p:cNvSpPr>
          <p:nvPr/>
        </p:nvSpPr>
        <p:spPr bwMode="auto">
          <a:xfrm>
            <a:off x="2678113" y="50006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</a:t>
            </a:r>
          </a:p>
        </p:txBody>
      </p:sp>
      <p:sp>
        <p:nvSpPr>
          <p:cNvPr id="13325" name="Rectangle 16"/>
          <p:cNvSpPr>
            <a:spLocks/>
          </p:cNvSpPr>
          <p:nvPr/>
        </p:nvSpPr>
        <p:spPr bwMode="auto">
          <a:xfrm>
            <a:off x="758825" y="5768975"/>
            <a:ext cx="3519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With 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k</a:t>
            </a:r>
            <a:r>
              <a:rPr lang="en-US" altLang="de-DE" sz="1800" b="0" baseline="-600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 = 0.3  and  A = 1</a:t>
            </a:r>
          </a:p>
        </p:txBody>
      </p:sp>
      <p:sp>
        <p:nvSpPr>
          <p:cNvPr id="13326" name="Rectangle 17"/>
          <p:cNvSpPr>
            <a:spLocks/>
          </p:cNvSpPr>
          <p:nvPr/>
        </p:nvSpPr>
        <p:spPr bwMode="auto">
          <a:xfrm>
            <a:off x="4795838" y="5768975"/>
            <a:ext cx="1350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=&gt;  X = Y = 1</a:t>
            </a:r>
          </a:p>
        </p:txBody>
      </p:sp>
      <p:sp>
        <p:nvSpPr>
          <p:cNvPr id="13327" name="Rectangle 18"/>
          <p:cNvSpPr>
            <a:spLocks/>
          </p:cNvSpPr>
          <p:nvPr/>
        </p:nvSpPr>
        <p:spPr bwMode="auto">
          <a:xfrm>
            <a:off x="357188" y="1241425"/>
            <a:ext cx="296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dirty="0" smtClean="0">
                <a:solidFill>
                  <a:schemeClr val="tx1"/>
                </a:solidFill>
                <a:latin typeface="+mn-lt"/>
              </a:rPr>
              <a:t>=&gt; cyclic population changes</a:t>
            </a:r>
          </a:p>
        </p:txBody>
      </p:sp>
      <p:sp>
        <p:nvSpPr>
          <p:cNvPr id="13328" name="Rectangle 19"/>
          <p:cNvSpPr>
            <a:spLocks/>
          </p:cNvSpPr>
          <p:nvPr/>
        </p:nvSpPr>
        <p:spPr bwMode="auto">
          <a:xfrm>
            <a:off x="6678613" y="4813300"/>
            <a:ext cx="1670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1800" b="0" smtClean="0">
                <a:solidFill>
                  <a:schemeClr val="tx1"/>
                </a:solidFill>
                <a:latin typeface="+mn-lt"/>
              </a:rPr>
              <a:t>Steady state = fluxes balanced</a:t>
            </a:r>
          </a:p>
        </p:txBody>
      </p:sp>
      <p:pic>
        <p:nvPicPr>
          <p:cNvPr id="1947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01888"/>
            <a:ext cx="2206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643063"/>
            <a:ext cx="2428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fld id="{60F073FC-19FF-4891-9DD5-4D0FA2D48F7B}" type="slidenum">
              <a:rPr lang="de-DE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en-US" sz="1000" smtClean="0"/>
          </a:p>
        </p:txBody>
      </p:sp>
      <p:sp>
        <p:nvSpPr>
          <p:cNvPr id="19475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6858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22. Lecture WS 2019/20</a:t>
            </a:r>
            <a:endParaRPr lang="de-DE" altLang="en-US" sz="1000"/>
          </a:p>
        </p:txBody>
      </p:sp>
      <p:sp>
        <p:nvSpPr>
          <p:cNvPr id="1947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0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000" smtClean="0"/>
              <a:t>Bioinformatics III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>
            <a:ln>
              <a:noFill/>
            </a:ln>
            <a:solidFill>
              <a:srgbClr val="FF5050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>
            <a:ln>
              <a:noFill/>
            </a:ln>
            <a:solidFill>
              <a:srgbClr val="FF5050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4294</Words>
  <Application>Microsoft Office PowerPoint</Application>
  <PresentationFormat>Bildschirmpräsentation (4:3)</PresentationFormat>
  <Paragraphs>824</Paragraphs>
  <Slides>45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Gill Sans</vt:lpstr>
      <vt:lpstr>Lucida Grande</vt:lpstr>
      <vt:lpstr>Monaco</vt:lpstr>
      <vt:lpstr>Times New Roman</vt:lpstr>
      <vt:lpstr>ヒラギノ角ゴ ProN W3</vt:lpstr>
      <vt:lpstr>Standarddesign</vt:lpstr>
      <vt:lpstr>V22  Dynamic Modelling: Rate Equations + Stochastic Propagation</vt:lpstr>
      <vt:lpstr>Mass Action Kinetics</vt:lpstr>
      <vt:lpstr>Mass Action II</vt:lpstr>
      <vt:lpstr>Mass Action !!!</vt:lpstr>
      <vt:lpstr>A Second Example</vt:lpstr>
      <vt:lpstr>Some Rules of  Thumb</vt:lpstr>
      <vt:lpstr>A Worked Example</vt:lpstr>
      <vt:lpstr>Setting up the Equations</vt:lpstr>
      <vt:lpstr>How Does It Look Like?</vt:lpstr>
      <vt:lpstr>From rates to differences</vt:lpstr>
      <vt:lpstr>From rates to differences II</vt:lpstr>
      <vt:lpstr>“Forward Euler” algorithm</vt:lpstr>
      <vt:lpstr>Example: chained reactions</vt:lpstr>
      <vt:lpstr>Example Code:  Forward Euler</vt:lpstr>
      <vt:lpstr>What is the “correct” time step?</vt:lpstr>
      <vt:lpstr>From Test Tubes to Cells</vt:lpstr>
      <vt:lpstr>Density Fluctuations</vt:lpstr>
      <vt:lpstr>Spread: Poisson Distribution</vt:lpstr>
      <vt:lpstr>Reactions in the Particle View</vt:lpstr>
      <vt:lpstr>Units!</vt:lpstr>
      <vt:lpstr>Direct Implementation</vt:lpstr>
      <vt:lpstr>Example: Chained Reactions</vt:lpstr>
      <vt:lpstr>Stochastic Implementation</vt:lpstr>
      <vt:lpstr>Less Particles =&gt; Larger Fluctuations</vt:lpstr>
      <vt:lpstr>Even Less Particles</vt:lpstr>
      <vt:lpstr>Spread vs. Particle Number</vt:lpstr>
      <vt:lpstr>Stochastic Propagation</vt:lpstr>
      <vt:lpstr>A Fast Algorithm</vt:lpstr>
      <vt:lpstr>Gillespie – Step 0</vt:lpstr>
      <vt:lpstr>Gillespie – Step 1</vt:lpstr>
      <vt:lpstr>Probability for (No Reaction)</vt:lpstr>
      <vt:lpstr>Exponentially Distributed Random Numbers</vt:lpstr>
      <vt:lpstr>Gillespie vs. Naive Algorithm</vt:lpstr>
      <vt:lpstr>Gillespie – Complete</vt:lpstr>
      <vt:lpstr>An Example with Two Species</vt:lpstr>
      <vt:lpstr>Gillespie Algorithm</vt:lpstr>
      <vt:lpstr>Stochastic Simulation</vt:lpstr>
      <vt:lpstr>Distribution of Stationary States</vt:lpstr>
      <vt:lpstr>Stochastic vs. Continuous</vt:lpstr>
      <vt:lpstr>Two Stationary States</vt:lpstr>
      <vt:lpstr>Two States – Stochastic</vt:lpstr>
      <vt:lpstr>Self-Induced Stochastic Resonance</vt:lpstr>
      <vt:lpstr>Stochastic dynamics of PP complex assembly</vt:lpstr>
      <vt:lpstr>Gillespie-type simulation of PP complex assembly</vt:lpstr>
      <vt:lpstr>Summary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Biology - Bioinformatik</dc:title>
  <dc:creator>Volkhard Helms</dc:creator>
  <cp:lastModifiedBy>Volkhard</cp:lastModifiedBy>
  <cp:revision>482</cp:revision>
  <cp:lastPrinted>2011-12-15T08:56:55Z</cp:lastPrinted>
  <dcterms:created xsi:type="dcterms:W3CDTF">2010-12-17T09:03:11Z</dcterms:created>
  <dcterms:modified xsi:type="dcterms:W3CDTF">2020-01-15T04:32:42Z</dcterms:modified>
</cp:coreProperties>
</file>