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590" r:id="rId2"/>
    <p:sldId id="630" r:id="rId3"/>
    <p:sldId id="593" r:id="rId4"/>
    <p:sldId id="631" r:id="rId5"/>
    <p:sldId id="653" r:id="rId6"/>
    <p:sldId id="588" r:id="rId7"/>
    <p:sldId id="613" r:id="rId8"/>
    <p:sldId id="640" r:id="rId9"/>
    <p:sldId id="614" r:id="rId10"/>
    <p:sldId id="622" r:id="rId11"/>
    <p:sldId id="623" r:id="rId12"/>
    <p:sldId id="615" r:id="rId13"/>
    <p:sldId id="616" r:id="rId14"/>
    <p:sldId id="629" r:id="rId15"/>
    <p:sldId id="644" r:id="rId16"/>
    <p:sldId id="617" r:id="rId17"/>
    <p:sldId id="645" r:id="rId18"/>
    <p:sldId id="618" r:id="rId19"/>
    <p:sldId id="646" r:id="rId20"/>
    <p:sldId id="647" r:id="rId21"/>
    <p:sldId id="619" r:id="rId22"/>
    <p:sldId id="650" r:id="rId23"/>
    <p:sldId id="648" r:id="rId24"/>
    <p:sldId id="649" r:id="rId25"/>
    <p:sldId id="583" r:id="rId26"/>
    <p:sldId id="587" r:id="rId27"/>
    <p:sldId id="603" r:id="rId28"/>
    <p:sldId id="600" r:id="rId29"/>
    <p:sldId id="606" r:id="rId30"/>
    <p:sldId id="611" r:id="rId31"/>
    <p:sldId id="641" r:id="rId32"/>
    <p:sldId id="633" r:id="rId33"/>
    <p:sldId id="634" r:id="rId34"/>
    <p:sldId id="635" r:id="rId35"/>
    <p:sldId id="636" r:id="rId36"/>
    <p:sldId id="637" r:id="rId37"/>
    <p:sldId id="638" r:id="rId38"/>
    <p:sldId id="639" r:id="rId39"/>
    <p:sldId id="642" r:id="rId40"/>
    <p:sldId id="651" r:id="rId41"/>
    <p:sldId id="652" r:id="rId42"/>
    <p:sldId id="624" r:id="rId43"/>
    <p:sldId id="625" r:id="rId44"/>
    <p:sldId id="643" r:id="rId45"/>
    <p:sldId id="626" r:id="rId46"/>
    <p:sldId id="632" r:id="rId47"/>
    <p:sldId id="627" r:id="rId48"/>
    <p:sldId id="628" r:id="rId49"/>
    <p:sldId id="654" r:id="rId50"/>
  </p:sldIdLst>
  <p:sldSz cx="9144000" cy="6858000" type="screen4x3"/>
  <p:notesSz cx="6743700" cy="98933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392">
          <p15:clr>
            <a:srgbClr val="A4A3A4"/>
          </p15:clr>
        </p15:guide>
        <p15:guide id="2" pos="24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0099"/>
    <a:srgbClr val="CC9900"/>
    <a:srgbClr val="FF3399"/>
    <a:srgbClr val="EEB500"/>
    <a:srgbClr val="FF5050"/>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234" y="102"/>
      </p:cViewPr>
      <p:guideLst>
        <p:guide orient="horz" pos="1392"/>
        <p:guide pos="24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DE" altLang="de-DE"/>
          </a:p>
        </p:txBody>
      </p:sp>
      <p:sp>
        <p:nvSpPr>
          <p:cNvPr id="3" name="Datumsplatzhalter 2"/>
          <p:cNvSpPr>
            <a:spLocks noGrp="1"/>
          </p:cNvSpPr>
          <p:nvPr>
            <p:ph type="dt" sz="quarter" idx="1"/>
          </p:nvPr>
        </p:nvSpPr>
        <p:spPr>
          <a:xfrm>
            <a:off x="3819525" y="0"/>
            <a:ext cx="2922588" cy="4953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E52BCC4D-D9AD-40DA-99EB-1D84E3798806}" type="datetime1">
              <a:rPr lang="de-DE" altLang="de-DE"/>
              <a:pPr>
                <a:defRPr/>
              </a:pPr>
              <a:t>29.01.2020</a:t>
            </a:fld>
            <a:endParaRPr lang="de-DE" altLang="de-DE"/>
          </a:p>
        </p:txBody>
      </p:sp>
      <p:sp>
        <p:nvSpPr>
          <p:cNvPr id="4" name="Fußzeilenplatzhalter 3"/>
          <p:cNvSpPr>
            <a:spLocks noGrp="1"/>
          </p:cNvSpPr>
          <p:nvPr>
            <p:ph type="ftr" sz="quarter" idx="2"/>
          </p:nvPr>
        </p:nvSpPr>
        <p:spPr>
          <a:xfrm>
            <a:off x="0" y="9396413"/>
            <a:ext cx="2922588" cy="4953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DE" altLang="de-DE"/>
          </a:p>
        </p:txBody>
      </p:sp>
      <p:sp>
        <p:nvSpPr>
          <p:cNvPr id="5" name="Foliennummernplatzhalter 4"/>
          <p:cNvSpPr>
            <a:spLocks noGrp="1"/>
          </p:cNvSpPr>
          <p:nvPr>
            <p:ph type="sldNum" sz="quarter" idx="3"/>
          </p:nvPr>
        </p:nvSpPr>
        <p:spPr>
          <a:xfrm>
            <a:off x="3819525" y="9396413"/>
            <a:ext cx="2922588"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8AB69B0-5A99-4584-A7DC-D540D9D50CA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defTabSz="950913" eaLnBrk="1" hangingPunct="1">
              <a:defRPr sz="1200">
                <a:latin typeface="Times New Roman" pitchFamily="18" charset="0"/>
              </a:defRPr>
            </a:lvl1pPr>
          </a:lstStyle>
          <a:p>
            <a:pPr>
              <a:defRPr/>
            </a:pPr>
            <a:endParaRPr lang="de-DE" altLang="de-DE"/>
          </a:p>
        </p:txBody>
      </p:sp>
      <p:sp>
        <p:nvSpPr>
          <p:cNvPr id="195587"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algn="r" defTabSz="950913" eaLnBrk="1" hangingPunct="1">
              <a:defRPr sz="1200">
                <a:latin typeface="Times New Roman" pitchFamily="18" charset="0"/>
              </a:defRPr>
            </a:lvl1pPr>
          </a:lstStyle>
          <a:p>
            <a:pPr>
              <a:defRPr/>
            </a:pPr>
            <a:endParaRPr lang="de-DE" altLang="de-DE"/>
          </a:p>
        </p:txBody>
      </p:sp>
      <p:sp>
        <p:nvSpPr>
          <p:cNvPr id="3076" name="Rectangle 4"/>
          <p:cNvSpPr>
            <a:spLocks noGrp="1" noRot="1" noChangeAspect="1" noChangeArrowheads="1" noTextEdit="1"/>
          </p:cNvSpPr>
          <p:nvPr>
            <p:ph type="sldImg" idx="2"/>
          </p:nvPr>
        </p:nvSpPr>
        <p:spPr bwMode="auto">
          <a:xfrm>
            <a:off x="900113" y="742950"/>
            <a:ext cx="4945062"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674688" y="4699000"/>
            <a:ext cx="5394325" cy="4451350"/>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95590" name="Rectangle 6"/>
          <p:cNvSpPr>
            <a:spLocks noGrp="1" noChangeArrowheads="1"/>
          </p:cNvSpPr>
          <p:nvPr>
            <p:ph type="ftr" sz="quarter" idx="4"/>
          </p:nvPr>
        </p:nvSpPr>
        <p:spPr bwMode="auto">
          <a:xfrm>
            <a:off x="0"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defTabSz="950913" eaLnBrk="1" hangingPunct="1">
              <a:defRPr sz="1200">
                <a:latin typeface="Times New Roman" pitchFamily="18" charset="0"/>
              </a:defRPr>
            </a:lvl1pPr>
          </a:lstStyle>
          <a:p>
            <a:pPr>
              <a:defRPr/>
            </a:pPr>
            <a:endParaRPr lang="de-DE" altLang="de-DE"/>
          </a:p>
        </p:txBody>
      </p:sp>
      <p:sp>
        <p:nvSpPr>
          <p:cNvPr id="195591" name="Rectangle 7"/>
          <p:cNvSpPr>
            <a:spLocks noGrp="1" noChangeArrowheads="1"/>
          </p:cNvSpPr>
          <p:nvPr>
            <p:ph type="sldNum" sz="quarter" idx="5"/>
          </p:nvPr>
        </p:nvSpPr>
        <p:spPr bwMode="auto">
          <a:xfrm>
            <a:off x="3819525"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algn="r" defTabSz="950913" eaLnBrk="1" hangingPunct="1">
              <a:defRPr sz="1200">
                <a:latin typeface="Times New Roman" panose="02020603050405020304" pitchFamily="18" charset="0"/>
              </a:defRPr>
            </a:lvl1pPr>
          </a:lstStyle>
          <a:p>
            <a:pPr>
              <a:defRPr/>
            </a:pPr>
            <a:fld id="{E595D518-3A26-4C68-8717-9333DD153E3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5"/>
          <p:cNvSpPr>
            <a:spLocks noGrp="1" noRot="1" noChangeAspect="1" noTextEdit="1"/>
          </p:cNvSpPr>
          <p:nvPr>
            <p:ph type="sldImg"/>
          </p:nvPr>
        </p:nvSpPr>
        <p:spPr>
          <a:ln/>
        </p:spPr>
      </p:sp>
      <p:sp>
        <p:nvSpPr>
          <p:cNvPr id="24579" name="Shape 236"/>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z="2400" smtClean="0">
                <a:latin typeface="Times New Roman" panose="02020603050405020304" pitchFamily="18" charset="0"/>
                <a:ea typeface="ＭＳ Ｐゴシック" panose="020B0600070205080204" pitchFamily="34" charset="-128"/>
              </a:rPr>
              <a:t>this is </a:t>
            </a:r>
            <a:r>
              <a:rPr lang="de-DE" altLang="en-US" sz="2400" b="1" smtClean="0">
                <a:latin typeface="Times New Roman" panose="02020603050405020304" pitchFamily="18" charset="0"/>
                <a:ea typeface="ＭＳ Ｐゴシック" panose="020B0600070205080204" pitchFamily="34" charset="-128"/>
              </a:rPr>
              <a:t>especially relevant</a:t>
            </a:r>
            <a:r>
              <a:rPr lang="de-DE" altLang="en-US" sz="2400" smtClean="0">
                <a:latin typeface="Times New Roman" panose="02020603050405020304" pitchFamily="18" charset="0"/>
                <a:ea typeface="ＭＳ Ｐゴシック" panose="020B0600070205080204" pitchFamily="34" charset="-128"/>
              </a:rPr>
              <a:t> because </a:t>
            </a:r>
            <a:r>
              <a:rPr lang="de-DE" altLang="en-US" sz="2400" b="1" smtClean="0">
                <a:latin typeface="Times New Roman" panose="02020603050405020304" pitchFamily="18" charset="0"/>
                <a:ea typeface="ＭＳ Ｐゴシック" panose="020B0600070205080204" pitchFamily="34" charset="-128"/>
              </a:rPr>
              <a:t>higher</a:t>
            </a:r>
            <a:r>
              <a:rPr lang="de-DE" altLang="en-US" sz="2400" smtClean="0">
                <a:latin typeface="Times New Roman" panose="02020603050405020304" pitchFamily="18" charset="0"/>
                <a:ea typeface="ＭＳ Ｐゴシック" panose="020B0600070205080204" pitchFamily="34" charset="-128"/>
              </a:rPr>
              <a:t> eukaryotes </a:t>
            </a:r>
            <a:r>
              <a:rPr lang="de-DE" altLang="en-US" sz="2400" b="1" smtClean="0">
                <a:latin typeface="Times New Roman" panose="02020603050405020304" pitchFamily="18" charset="0"/>
                <a:ea typeface="ＭＳ Ｐゴシック" panose="020B0600070205080204" pitchFamily="34" charset="-128"/>
              </a:rPr>
              <a:t>not only express genes and translate them to proteins</a:t>
            </a:r>
            <a:r>
              <a:rPr lang="de-DE" altLang="en-US" sz="2400" smtClean="0">
                <a:latin typeface="Times New Roman" panose="02020603050405020304" pitchFamily="18" charset="0"/>
                <a:ea typeface="ＭＳ Ｐゴシック" panose="020B0600070205080204" pitchFamily="34" charset="-128"/>
              </a:rPr>
              <a:t>, they are able to construct variants of the same protein. </a:t>
            </a:r>
          </a:p>
          <a:p>
            <a:r>
              <a:rPr lang="de-DE" altLang="en-US" sz="2400" smtClean="0">
                <a:latin typeface="Times New Roman" panose="02020603050405020304" pitchFamily="18" charset="0"/>
                <a:ea typeface="ＭＳ Ｐゴシック" panose="020B0600070205080204" pitchFamily="34" charset="-128"/>
              </a:rPr>
              <a:t>- and a </a:t>
            </a:r>
            <a:r>
              <a:rPr lang="de-DE" altLang="en-US" sz="2400" b="1" smtClean="0">
                <a:latin typeface="Times New Roman" panose="02020603050405020304" pitchFamily="18" charset="0"/>
                <a:ea typeface="ＭＳ Ｐゴシック" panose="020B0600070205080204" pitchFamily="34" charset="-128"/>
              </a:rPr>
              <a:t>change in the building blocks there can imply a change in interaction partners</a:t>
            </a:r>
            <a:r>
              <a:rPr lang="de-DE" altLang="en-US" sz="2400" smtClean="0">
                <a:latin typeface="Times New Roman" panose="02020603050405020304" pitchFamily="18" charset="0"/>
                <a:ea typeface="ＭＳ Ｐゴシック" panose="020B0600070205080204" pitchFamily="34" charset="-128"/>
              </a:rPr>
              <a:t>! </a:t>
            </a:r>
          </a:p>
          <a:p>
            <a:r>
              <a:rPr lang="de-DE" altLang="en-US" sz="2400" smtClean="0">
                <a:latin typeface="Times New Roman" panose="02020603050405020304" pitchFamily="18" charset="0"/>
                <a:ea typeface="ＭＳ Ｐゴシック" panose="020B0600070205080204" pitchFamily="34" charset="-128"/>
              </a:rPr>
              <a:t>- we thought about a way to account for that.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532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C3787AD-DC2C-434B-A8E3-3F3E8C713DC9}" type="slidenum">
              <a:rPr lang="de-DE" altLang="de-DE" smtClean="0"/>
              <a:pPr>
                <a:spcBef>
                  <a:spcPct val="0"/>
                </a:spcBef>
              </a:pPr>
              <a:t>48</a:t>
            </a:fld>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564"/>
          <p:cNvSpPr>
            <a:spLocks noGrp="1" noRot="1" noChangeAspect="1" noTextEdit="1"/>
          </p:cNvSpPr>
          <p:nvPr>
            <p:ph type="sldImg"/>
          </p:nvPr>
        </p:nvSpPr>
        <p:spPr>
          <a:ln/>
        </p:spPr>
      </p:sp>
      <p:sp>
        <p:nvSpPr>
          <p:cNvPr id="26627" name="Shape 565"/>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z="2400" b="1" smtClean="0">
                <a:latin typeface="Times New Roman" panose="02020603050405020304" pitchFamily="18" charset="0"/>
                <a:ea typeface="ＭＳ Ｐゴシック" panose="020B0600070205080204" pitchFamily="34" charset="-128"/>
              </a:rPr>
              <a:t>for every single comparison we noted any interaction that is only found in one of the groups</a:t>
            </a:r>
            <a:r>
              <a:rPr lang="de-DE" altLang="en-US" sz="2400" smtClean="0">
                <a:latin typeface="Times New Roman" panose="02020603050405020304" pitchFamily="18" charset="0"/>
                <a:ea typeface="ＭＳ Ｐゴシック" panose="020B0600070205080204" pitchFamily="34" charset="-128"/>
              </a:rPr>
              <a:t>. </a:t>
            </a:r>
          </a:p>
          <a:p>
            <a:r>
              <a:rPr lang="de-DE" altLang="en-US" sz="2400" smtClean="0">
                <a:latin typeface="Times New Roman" panose="02020603050405020304" pitchFamily="18" charset="0"/>
                <a:ea typeface="ＭＳ Ｐゴシック" panose="020B0600070205080204" pitchFamily="34" charset="-128"/>
              </a:rPr>
              <a:t>- </a:t>
            </a:r>
            <a:r>
              <a:rPr lang="de-DE" altLang="en-US" sz="2400" b="1" smtClean="0">
                <a:latin typeface="Times New Roman" panose="02020603050405020304" pitchFamily="18" charset="0"/>
                <a:ea typeface="ＭＳ Ｐゴシック" panose="020B0600070205080204" pitchFamily="34" charset="-128"/>
              </a:rPr>
              <a:t>positively</a:t>
            </a:r>
            <a:r>
              <a:rPr lang="de-DE" altLang="en-US" sz="2400" smtClean="0">
                <a:latin typeface="Times New Roman" panose="02020603050405020304" pitchFamily="18" charset="0"/>
                <a:ea typeface="ＭＳ Ｐゴシック" panose="020B0600070205080204" pitchFamily="34" charset="-128"/>
              </a:rPr>
              <a:t> if the </a:t>
            </a:r>
            <a:r>
              <a:rPr lang="de-DE" altLang="en-US" sz="2400" b="1" smtClean="0">
                <a:latin typeface="Times New Roman" panose="02020603050405020304" pitchFamily="18" charset="0"/>
                <a:ea typeface="ＭＳ Ｐゴシック" panose="020B0600070205080204" pitchFamily="34" charset="-128"/>
              </a:rPr>
              <a:t>interaction is only contained</a:t>
            </a:r>
            <a:r>
              <a:rPr lang="de-DE" altLang="en-US" sz="2400" smtClean="0">
                <a:latin typeface="Times New Roman" panose="02020603050405020304" pitchFamily="18" charset="0"/>
                <a:ea typeface="ＭＳ Ｐゴシック" panose="020B0600070205080204" pitchFamily="34" charset="-128"/>
              </a:rPr>
              <a:t> in the network of the T sample, and neg if only in the SC sample.</a:t>
            </a:r>
          </a:p>
          <a:p>
            <a:r>
              <a:rPr lang="de-DE" altLang="en-US" sz="2400" smtClean="0">
                <a:latin typeface="Times New Roman" panose="02020603050405020304" pitchFamily="18" charset="0"/>
                <a:ea typeface="ＭＳ Ｐゴシック" panose="020B0600070205080204" pitchFamily="34" charset="-128"/>
              </a:rPr>
              <a:t>- </a:t>
            </a:r>
            <a:r>
              <a:rPr lang="de-DE" altLang="en-US" sz="2400" b="1" smtClean="0">
                <a:latin typeface="Times New Roman" panose="02020603050405020304" pitchFamily="18" charset="0"/>
                <a:ea typeface="ＭＳ Ｐゴシック" panose="020B0600070205080204" pitchFamily="34" charset="-128"/>
              </a:rPr>
              <a:t>we summed up those observations to obtain</a:t>
            </a:r>
            <a:r>
              <a:rPr lang="de-DE" altLang="en-US" sz="2400" smtClean="0">
                <a:latin typeface="Times New Roman" panose="02020603050405020304" pitchFamily="18" charset="0"/>
                <a:ea typeface="ＭＳ Ｐゴシック" panose="020B0600070205080204" pitchFamily="34" charset="-128"/>
              </a:rPr>
              <a:t> a network where each edge is annotated with the </a:t>
            </a:r>
            <a:r>
              <a:rPr lang="de-DE" altLang="en-US" sz="2400" b="1" smtClean="0">
                <a:latin typeface="Times New Roman" panose="02020603050405020304" pitchFamily="18" charset="0"/>
                <a:ea typeface="ＭＳ Ｐゴシック" panose="020B0600070205080204" pitchFamily="34" charset="-128"/>
              </a:rPr>
              <a:t>#changes</a:t>
            </a:r>
            <a:r>
              <a:rPr lang="de-DE" altLang="en-US" sz="2400" smtClean="0">
                <a:latin typeface="Times New Roman" panose="02020603050405020304" pitchFamily="18" charset="0"/>
                <a:ea typeface="ＭＳ Ｐゴシック" panose="020B0600070205080204" pitchFamily="34" charset="-128"/>
              </a:rPr>
              <a:t> found in corresponding interactions and filtered spurious observations by applying simple statistics.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296"/>
          <p:cNvSpPr>
            <a:spLocks noGrp="1" noRot="1" noChangeAspect="1" noTextEdit="1"/>
          </p:cNvSpPr>
          <p:nvPr>
            <p:ph type="sldImg"/>
          </p:nvPr>
        </p:nvSpPr>
        <p:spPr>
          <a:ln/>
        </p:spPr>
      </p:sp>
      <p:sp>
        <p:nvSpPr>
          <p:cNvPr id="28675" name="Shape 297"/>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z="2400" smtClean="0">
                <a:latin typeface="Times New Roman" panose="02020603050405020304" pitchFamily="18" charset="0"/>
                <a:ea typeface="ＭＳ Ｐゴシック" panose="020B0600070205080204" pitchFamily="34" charset="-128"/>
              </a:rPr>
              <a:t>after this initial mapping,</a:t>
            </a:r>
            <a:r>
              <a:rPr lang="de-DE" altLang="en-US" sz="2400" b="1" smtClean="0">
                <a:latin typeface="Times New Roman" panose="02020603050405020304" pitchFamily="18" charset="0"/>
                <a:ea typeface="ＭＳ Ｐゴシック" panose="020B0600070205080204" pitchFamily="34" charset="-128"/>
              </a:rPr>
              <a:t> the expression data comes into play</a:t>
            </a:r>
            <a:r>
              <a:rPr lang="de-DE" altLang="en-US" sz="2400" smtClean="0">
                <a:latin typeface="Times New Roman" panose="02020603050405020304" pitchFamily="18" charset="0"/>
                <a:ea typeface="ＭＳ Ｐゴシック" panose="020B0600070205080204" pitchFamily="34" charset="-128"/>
              </a:rPr>
              <a:t>. </a:t>
            </a:r>
            <a:r>
              <a:rPr lang="de-DE" altLang="en-US" sz="2400" b="1" smtClean="0">
                <a:latin typeface="Times New Roman" panose="02020603050405020304" pitchFamily="18" charset="0"/>
                <a:ea typeface="ＭＳ Ｐゴシック" panose="020B0600070205080204" pitchFamily="34" charset="-128"/>
              </a:rPr>
              <a:t>for all proteins, the most abundant transcript is determined</a:t>
            </a:r>
            <a:r>
              <a:rPr lang="de-DE" altLang="en-US" sz="2400" smtClean="0">
                <a:latin typeface="Times New Roman" panose="02020603050405020304" pitchFamily="18" charset="0"/>
                <a:ea typeface="ＭＳ Ｐゴシック" panose="020B0600070205080204" pitchFamily="34" charset="-128"/>
              </a:rPr>
              <a:t> and becomes the </a:t>
            </a:r>
            <a:r>
              <a:rPr lang="de-DE" altLang="en-US" sz="2400" b="1" smtClean="0">
                <a:latin typeface="Times New Roman" panose="02020603050405020304" pitchFamily="18" charset="0"/>
                <a:ea typeface="ＭＳ Ｐゴシック" panose="020B0600070205080204" pitchFamily="34" charset="-128"/>
              </a:rPr>
              <a:t>representative in a sample specific</a:t>
            </a:r>
            <a:r>
              <a:rPr lang="de-DE" altLang="en-US" sz="2400" smtClean="0">
                <a:latin typeface="Times New Roman" panose="02020603050405020304" pitchFamily="18" charset="0"/>
                <a:ea typeface="ＭＳ Ｐゴシック" panose="020B0600070205080204" pitchFamily="34" charset="-128"/>
              </a:rPr>
              <a:t> DDIN.</a:t>
            </a:r>
          </a:p>
          <a:p>
            <a:r>
              <a:rPr lang="de-DE" altLang="en-US" sz="2400" smtClean="0">
                <a:latin typeface="Times New Roman" panose="02020603050405020304" pitchFamily="18" charset="0"/>
                <a:ea typeface="ＭＳ Ｐゴシック" panose="020B0600070205080204" pitchFamily="34" charset="-128"/>
              </a:rPr>
              <a:t>- then, the </a:t>
            </a:r>
            <a:r>
              <a:rPr lang="de-DE" altLang="en-US" sz="2400" b="1" smtClean="0">
                <a:latin typeface="Times New Roman" panose="02020603050405020304" pitchFamily="18" charset="0"/>
                <a:ea typeface="ＭＳ Ｐゴシック" panose="020B0600070205080204" pitchFamily="34" charset="-128"/>
              </a:rPr>
              <a:t>mapping can be used in reverse</a:t>
            </a:r>
            <a:r>
              <a:rPr lang="de-DE" altLang="en-US" sz="2400" smtClean="0">
                <a:latin typeface="Times New Roman" panose="02020603050405020304" pitchFamily="18" charset="0"/>
                <a:ea typeface="ＭＳ Ｐゴシック" panose="020B0600070205080204" pitchFamily="34" charset="-128"/>
              </a:rPr>
              <a:t> and tell us which protein interactions are actually supported in the sample.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409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59AE757-1B99-4F54-8DFC-017A639605E6}" type="slidenum">
              <a:rPr lang="de-DE" altLang="de-DE" smtClean="0"/>
              <a:pPr>
                <a:spcBef>
                  <a:spcPct val="0"/>
                </a:spcBef>
              </a:pPr>
              <a:t>42</a:t>
            </a:fld>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430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6728999-68E0-4256-BA61-E0EBF4E93A3A}" type="slidenum">
              <a:rPr lang="de-DE" altLang="de-DE" smtClean="0"/>
              <a:pPr>
                <a:spcBef>
                  <a:spcPct val="0"/>
                </a:spcBef>
              </a:pPr>
              <a:t>43</a:t>
            </a:fld>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450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F469D39-29D9-4950-B2E2-C033601568BF}" type="slidenum">
              <a:rPr lang="de-DE" altLang="de-DE" smtClean="0"/>
              <a:pPr>
                <a:spcBef>
                  <a:spcPct val="0"/>
                </a:spcBef>
              </a:pPr>
              <a:t>44</a:t>
            </a:fld>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471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7B2C746-A2C8-482A-9B07-93E78CFEBF8A}" type="slidenum">
              <a:rPr lang="de-DE" altLang="de-DE" smtClean="0"/>
              <a:pPr>
                <a:spcBef>
                  <a:spcPct val="0"/>
                </a:spcBef>
              </a:pPr>
              <a:t>45</a:t>
            </a:fld>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491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B30F6E9-C877-45F5-BDC4-D55E66FB64F3}" type="slidenum">
              <a:rPr lang="de-DE" altLang="de-DE" smtClean="0"/>
              <a:pPr>
                <a:spcBef>
                  <a:spcPct val="0"/>
                </a:spcBef>
              </a:pPr>
              <a:t>46</a:t>
            </a:fld>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512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6B536E3-B8EB-44E9-B319-F920C4993B24}" type="slidenum">
              <a:rPr lang="de-DE" altLang="de-DE" smtClean="0"/>
              <a:pPr>
                <a:spcBef>
                  <a:spcPct val="0"/>
                </a:spcBef>
              </a:pPr>
              <a:t>47</a:t>
            </a:fld>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lvl3pPr>
              <a:defRPr sz="1800" baseline="0">
                <a:latin typeface="Arial" panose="020B0604020202020204" pitchFamily="34" charset="0"/>
              </a:defRPr>
            </a:lvl3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de-DE" smtClean="0"/>
              <a:t>26. lecture WS 2019/20</a:t>
            </a:r>
            <a:endParaRPr lang="de-DE" altLang="de-DE" dirty="0" smtClean="0"/>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de-DE" smtClean="0"/>
              <a:t>Bioinformatics III</a:t>
            </a:r>
            <a:endParaRPr lang="de-DE" altLang="de-DE"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de-DE" altLang="de-DE"/>
          </a:p>
          <a:p>
            <a:pPr>
              <a:defRPr/>
            </a:pPr>
            <a:fld id="{0BDD7B59-017A-4FB1-809A-34109B5A3B17}" type="slidenum">
              <a:rPr lang="de-DE" altLang="de-DE"/>
              <a:pPr>
                <a:defRPr/>
              </a:pPr>
              <a:t>‹Nr.›</a:t>
            </a:fld>
            <a:endParaRPr lang="de-DE" altLang="de-DE"/>
          </a:p>
        </p:txBody>
      </p:sp>
    </p:spTree>
    <p:extLst>
      <p:ext uri="{BB962C8B-B14F-4D97-AF65-F5344CB8AC3E}">
        <p14:creationId xmlns:p14="http://schemas.microsoft.com/office/powerpoint/2010/main" val="382769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de-DE" smtClean="0"/>
              <a:t>26. lecture WS 2019/20</a:t>
            </a:r>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ltLang="de-DE"/>
              <a:t>Bioinformatics III</a:t>
            </a:r>
          </a:p>
        </p:txBody>
      </p:sp>
      <p:sp>
        <p:nvSpPr>
          <p:cNvPr id="5" name="Rectangle 6"/>
          <p:cNvSpPr>
            <a:spLocks noGrp="1" noChangeArrowheads="1"/>
          </p:cNvSpPr>
          <p:nvPr>
            <p:ph type="sldNum" sz="quarter" idx="12"/>
          </p:nvPr>
        </p:nvSpPr>
        <p:spPr>
          <a:ln/>
        </p:spPr>
        <p:txBody>
          <a:bodyPr/>
          <a:lstStyle>
            <a:lvl1pPr>
              <a:defRPr/>
            </a:lvl1pPr>
          </a:lstStyle>
          <a:p>
            <a:pPr>
              <a:defRPr/>
            </a:pPr>
            <a:endParaRPr lang="de-DE" altLang="de-DE"/>
          </a:p>
          <a:p>
            <a:pPr>
              <a:defRPr/>
            </a:pPr>
            <a:fld id="{EF46C835-DB97-4C31-B268-1CEB19F0A37F}" type="slidenum">
              <a:rPr lang="de-DE" altLang="de-DE"/>
              <a:pPr>
                <a:defRPr/>
              </a:pPr>
              <a:t>‹Nr.›</a:t>
            </a:fld>
            <a:endParaRPr lang="de-DE" altLang="de-DE"/>
          </a:p>
        </p:txBody>
      </p:sp>
    </p:spTree>
    <p:extLst>
      <p:ext uri="{BB962C8B-B14F-4D97-AF65-F5344CB8AC3E}">
        <p14:creationId xmlns:p14="http://schemas.microsoft.com/office/powerpoint/2010/main" val="41448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Aufzählung Kopie">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r>
              <a:rPr dirty="0" err="1"/>
              <a:t>Titeltext</a:t>
            </a:r>
            <a:endParaRPr dirty="0"/>
          </a:p>
        </p:txBody>
      </p:sp>
      <p:sp>
        <p:nvSpPr>
          <p:cNvPr id="3" name="Shape 13"/>
          <p:cNvSpPr>
            <a:spLocks noGrp="1"/>
          </p:cNvSpPr>
          <p:nvPr>
            <p:ph type="sldNum" sz="quarter" idx="10"/>
          </p:nvPr>
        </p:nvSpPr>
        <p:spPr/>
        <p:txBody>
          <a:bodyPr/>
          <a:lstStyle>
            <a:lvl1pPr>
              <a:defRPr/>
            </a:lvl1pPr>
          </a:lstStyle>
          <a:p>
            <a:pPr>
              <a:defRPr/>
            </a:pPr>
            <a:fld id="{F084B039-C718-4F0A-9B7F-9F5FE5862578}" type="slidenum">
              <a:rPr lang="de-DE" altLang="en-US"/>
              <a:pPr>
                <a:defRPr/>
              </a:pPr>
              <a:t>‹Nr.›</a:t>
            </a:fld>
            <a:endParaRPr lang="de-DE" altLang="en-US"/>
          </a:p>
        </p:txBody>
      </p:sp>
    </p:spTree>
    <p:extLst>
      <p:ext uri="{BB962C8B-B14F-4D97-AF65-F5344CB8AC3E}">
        <p14:creationId xmlns:p14="http://schemas.microsoft.com/office/powerpoint/2010/main" val="406555461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762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r>
              <a:rPr lang="en-US" altLang="de-DE" smtClean="0"/>
              <a:t>26. lecture WS 2019/20</a:t>
            </a:r>
            <a:endParaRPr lang="de-DE" alt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r>
              <a:rPr lang="de-DE" altLang="de-DE"/>
              <a:t>Bioinformatics III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endParaRPr lang="de-DE" altLang="de-DE"/>
          </a:p>
          <a:p>
            <a:pPr>
              <a:defRPr/>
            </a:pPr>
            <a:fld id="{72B00E67-E034-418F-B1C7-783C1BF7085A}"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p:txStyles>
    <p:titleStyle>
      <a:lvl1pPr algn="ctr" rtl="0" eaLnBrk="0" fontAlgn="base" hangingPunct="0">
        <a:spcBef>
          <a:spcPct val="0"/>
        </a:spcBef>
        <a:spcAft>
          <a:spcPct val="0"/>
        </a:spcAft>
        <a:defRPr sz="2400" b="1">
          <a:solidFill>
            <a:srgbClr val="FF5050"/>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5pPr>
      <a:lvl6pPr marL="457200" algn="ctr" rtl="0" fontAlgn="base">
        <a:spcBef>
          <a:spcPct val="0"/>
        </a:spcBef>
        <a:spcAft>
          <a:spcPct val="0"/>
        </a:spcAft>
        <a:defRPr sz="2400" b="1">
          <a:solidFill>
            <a:srgbClr val="FF5050"/>
          </a:solidFill>
          <a:latin typeface="Arial" charset="0"/>
        </a:defRPr>
      </a:lvl6pPr>
      <a:lvl7pPr marL="914400" algn="ctr" rtl="0" fontAlgn="base">
        <a:spcBef>
          <a:spcPct val="0"/>
        </a:spcBef>
        <a:spcAft>
          <a:spcPct val="0"/>
        </a:spcAft>
        <a:defRPr sz="2400" b="1">
          <a:solidFill>
            <a:srgbClr val="FF5050"/>
          </a:solidFill>
          <a:latin typeface="Arial" charset="0"/>
        </a:defRPr>
      </a:lvl7pPr>
      <a:lvl8pPr marL="1371600" algn="ctr" rtl="0" fontAlgn="base">
        <a:spcBef>
          <a:spcPct val="0"/>
        </a:spcBef>
        <a:spcAft>
          <a:spcPct val="0"/>
        </a:spcAft>
        <a:defRPr sz="2400" b="1">
          <a:solidFill>
            <a:srgbClr val="FF5050"/>
          </a:solidFill>
          <a:latin typeface="Arial" charset="0"/>
        </a:defRPr>
      </a:lvl8pPr>
      <a:lvl9pPr marL="1828800" algn="ctr" rtl="0" fontAlgn="base">
        <a:spcBef>
          <a:spcPct val="0"/>
        </a:spcBef>
        <a:spcAft>
          <a:spcPct val="0"/>
        </a:spcAft>
        <a:defRPr sz="2400" b="1">
          <a:solidFill>
            <a:srgbClr val="FF5050"/>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V26 Regular vs. </a:t>
            </a:r>
            <a:r>
              <a:rPr lang="en-GB" altLang="de-DE" dirty="0" smtClean="0">
                <a:ea typeface="ＭＳ Ｐゴシック" panose="020B0600070205080204" pitchFamily="34" charset="-128"/>
              </a:rPr>
              <a:t>alternative splicing</a:t>
            </a:r>
          </a:p>
        </p:txBody>
      </p:sp>
      <p:sp>
        <p:nvSpPr>
          <p:cNvPr id="5123"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5124"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5125"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E6FBC4E9-12E0-4F2B-BAC8-7D32E4F95E2A}" type="slidenum">
              <a:rPr lang="de-DE" altLang="de-DE" smtClean="0"/>
              <a:pPr>
                <a:spcBef>
                  <a:spcPct val="0"/>
                </a:spcBef>
                <a:buFontTx/>
                <a:buNone/>
              </a:pPr>
              <a:t>1</a:t>
            </a:fld>
            <a:endParaRPr lang="de-DE" altLang="de-DE" smtClean="0"/>
          </a:p>
        </p:txBody>
      </p:sp>
      <p:sp>
        <p:nvSpPr>
          <p:cNvPr id="5126"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5127"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5128" name="Textfeld 12"/>
          <p:cNvSpPr txBox="1">
            <a:spLocks noChangeArrowheads="1"/>
          </p:cNvSpPr>
          <p:nvPr/>
        </p:nvSpPr>
        <p:spPr bwMode="auto">
          <a:xfrm>
            <a:off x="323850" y="549275"/>
            <a:ext cx="8640763"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lnSpc>
                <a:spcPts val="2563"/>
              </a:lnSpc>
              <a:spcBef>
                <a:spcPct val="0"/>
              </a:spcBef>
              <a:buFont typeface="Arial" panose="020B0604020202020204" pitchFamily="34" charset="0"/>
              <a:buChar char="•"/>
            </a:pPr>
            <a:r>
              <a:rPr lang="de-DE" altLang="en-US" b="1" dirty="0"/>
              <a:t>Regular </a:t>
            </a:r>
            <a:r>
              <a:rPr lang="de-DE" altLang="en-US" b="1" dirty="0" err="1"/>
              <a:t>splicing</a:t>
            </a:r>
            <a:endParaRPr lang="de-DE" altLang="en-US" b="1" dirty="0"/>
          </a:p>
          <a:p>
            <a:pPr eaLnBrk="1" hangingPunct="1">
              <a:lnSpc>
                <a:spcPts val="2563"/>
              </a:lnSpc>
              <a:spcBef>
                <a:spcPct val="0"/>
              </a:spcBef>
              <a:buFontTx/>
              <a:buNone/>
            </a:pPr>
            <a:endParaRPr lang="de-DE" altLang="de-DE" dirty="0"/>
          </a:p>
          <a:p>
            <a:pPr eaLnBrk="1" hangingPunct="1">
              <a:lnSpc>
                <a:spcPts val="2563"/>
              </a:lnSpc>
              <a:spcBef>
                <a:spcPct val="0"/>
              </a:spcBef>
              <a:buFontTx/>
              <a:buNone/>
            </a:pPr>
            <a:r>
              <a:rPr lang="de-DE" altLang="de-DE" dirty="0"/>
              <a:t>	</a:t>
            </a:r>
            <a:r>
              <a:rPr lang="de-DE" altLang="de-DE" dirty="0" err="1"/>
              <a:t>mechanistic</a:t>
            </a:r>
            <a:r>
              <a:rPr lang="de-DE" altLang="de-DE" dirty="0"/>
              <a:t> </a:t>
            </a:r>
            <a:r>
              <a:rPr lang="de-DE" altLang="de-DE" dirty="0" err="1"/>
              <a:t>steps</a:t>
            </a:r>
            <a:endParaRPr lang="de-DE" altLang="de-DE" dirty="0"/>
          </a:p>
          <a:p>
            <a:pPr eaLnBrk="1" hangingPunct="1">
              <a:lnSpc>
                <a:spcPts val="2563"/>
              </a:lnSpc>
              <a:spcBef>
                <a:spcPct val="0"/>
              </a:spcBef>
              <a:buFontTx/>
              <a:buNone/>
            </a:pPr>
            <a:endParaRPr lang="de-DE" altLang="de-DE" dirty="0"/>
          </a:p>
          <a:p>
            <a:pPr eaLnBrk="1" hangingPunct="1">
              <a:lnSpc>
                <a:spcPts val="2563"/>
              </a:lnSpc>
              <a:spcBef>
                <a:spcPct val="0"/>
              </a:spcBef>
              <a:buFontTx/>
              <a:buNone/>
            </a:pPr>
            <a:r>
              <a:rPr lang="de-DE" altLang="de-DE" dirty="0"/>
              <a:t>	</a:t>
            </a:r>
            <a:r>
              <a:rPr lang="de-DE" altLang="de-DE" dirty="0" err="1"/>
              <a:t>recognition</a:t>
            </a:r>
            <a:r>
              <a:rPr lang="de-DE" altLang="de-DE" dirty="0"/>
              <a:t> </a:t>
            </a:r>
            <a:r>
              <a:rPr lang="de-DE" altLang="de-DE" dirty="0" err="1"/>
              <a:t>of</a:t>
            </a:r>
            <a:r>
              <a:rPr lang="de-DE" altLang="de-DE" dirty="0"/>
              <a:t> </a:t>
            </a:r>
            <a:r>
              <a:rPr lang="de-DE" altLang="de-DE" dirty="0" err="1"/>
              <a:t>splice</a:t>
            </a:r>
            <a:r>
              <a:rPr lang="de-DE" altLang="de-DE" dirty="0"/>
              <a:t> </a:t>
            </a:r>
            <a:r>
              <a:rPr lang="de-DE" altLang="de-DE" dirty="0" err="1"/>
              <a:t>sites</a:t>
            </a:r>
            <a:endParaRPr lang="de-DE" altLang="de-DE" dirty="0"/>
          </a:p>
          <a:p>
            <a:pPr eaLnBrk="1" hangingPunct="1">
              <a:lnSpc>
                <a:spcPts val="2563"/>
              </a:lnSpc>
              <a:spcBef>
                <a:spcPct val="0"/>
              </a:spcBef>
              <a:buFontTx/>
              <a:buNone/>
            </a:pPr>
            <a:endParaRPr lang="de-DE" altLang="de-DE" dirty="0"/>
          </a:p>
          <a:p>
            <a:pPr marL="285750" indent="-285750" eaLnBrk="1" hangingPunct="1">
              <a:lnSpc>
                <a:spcPts val="2563"/>
              </a:lnSpc>
              <a:spcBef>
                <a:spcPct val="0"/>
              </a:spcBef>
            </a:pPr>
            <a:r>
              <a:rPr lang="de-DE" altLang="de-DE" b="1" dirty="0"/>
              <a:t>Alternative </a:t>
            </a:r>
            <a:r>
              <a:rPr lang="de-DE" altLang="de-DE" b="1" dirty="0" err="1"/>
              <a:t>splicing</a:t>
            </a:r>
            <a:endParaRPr lang="de-DE" altLang="de-DE" b="1" dirty="0"/>
          </a:p>
          <a:p>
            <a:pPr eaLnBrk="1" hangingPunct="1">
              <a:lnSpc>
                <a:spcPts val="2563"/>
              </a:lnSpc>
              <a:spcBef>
                <a:spcPct val="0"/>
              </a:spcBef>
              <a:buNone/>
            </a:pPr>
            <a:r>
              <a:rPr lang="de-DE" altLang="de-DE" dirty="0"/>
              <a:t>	</a:t>
            </a:r>
          </a:p>
          <a:p>
            <a:pPr eaLnBrk="1" hangingPunct="1">
              <a:lnSpc>
                <a:spcPts val="2563"/>
              </a:lnSpc>
              <a:spcBef>
                <a:spcPct val="0"/>
              </a:spcBef>
              <a:buFontTx/>
              <a:buNone/>
            </a:pPr>
            <a:r>
              <a:rPr lang="de-DE" altLang="de-DE" dirty="0"/>
              <a:t>	different </a:t>
            </a:r>
            <a:r>
              <a:rPr lang="de-DE" altLang="de-DE" dirty="0" err="1"/>
              <a:t>mechanisms</a:t>
            </a:r>
            <a:endParaRPr lang="de-DE" altLang="de-DE" dirty="0"/>
          </a:p>
          <a:p>
            <a:pPr eaLnBrk="1" hangingPunct="1">
              <a:lnSpc>
                <a:spcPts val="2563"/>
              </a:lnSpc>
              <a:spcBef>
                <a:spcPct val="0"/>
              </a:spcBef>
              <a:buFontTx/>
              <a:buNone/>
            </a:pPr>
            <a:endParaRPr lang="de-DE" altLang="de-DE" dirty="0"/>
          </a:p>
          <a:p>
            <a:pPr eaLnBrk="1" hangingPunct="1">
              <a:lnSpc>
                <a:spcPts val="2563"/>
              </a:lnSpc>
              <a:spcBef>
                <a:spcPct val="0"/>
              </a:spcBef>
              <a:buFontTx/>
              <a:buNone/>
            </a:pPr>
            <a:r>
              <a:rPr lang="de-DE" altLang="de-DE" dirty="0"/>
              <a:t>	</a:t>
            </a:r>
            <a:r>
              <a:rPr lang="de-DE" altLang="de-DE" dirty="0" err="1"/>
              <a:t>how</a:t>
            </a:r>
            <a:r>
              <a:rPr lang="de-DE" altLang="de-DE" dirty="0"/>
              <a:t> </a:t>
            </a:r>
            <a:r>
              <a:rPr lang="de-DE" altLang="de-DE" dirty="0" err="1"/>
              <a:t>frequent</a:t>
            </a:r>
            <a:r>
              <a:rPr lang="de-DE" altLang="de-DE" dirty="0"/>
              <a:t> </a:t>
            </a:r>
            <a:r>
              <a:rPr lang="de-DE" altLang="de-DE" dirty="0" err="1"/>
              <a:t>is</a:t>
            </a:r>
            <a:r>
              <a:rPr lang="de-DE" altLang="de-DE" dirty="0"/>
              <a:t> alternative </a:t>
            </a:r>
            <a:r>
              <a:rPr lang="de-DE" altLang="de-DE" dirty="0" err="1"/>
              <a:t>splicing</a:t>
            </a:r>
            <a:r>
              <a:rPr lang="de-DE" altLang="de-DE" dirty="0"/>
              <a:t>?</a:t>
            </a:r>
          </a:p>
          <a:p>
            <a:pPr eaLnBrk="1" hangingPunct="1">
              <a:lnSpc>
                <a:spcPts val="2563"/>
              </a:lnSpc>
              <a:spcBef>
                <a:spcPct val="0"/>
              </a:spcBef>
              <a:buFontTx/>
              <a:buNone/>
            </a:pPr>
            <a:endParaRPr lang="de-DE" altLang="de-DE" dirty="0"/>
          </a:p>
          <a:p>
            <a:pPr marL="285750" indent="-285750" eaLnBrk="1" hangingPunct="1">
              <a:lnSpc>
                <a:spcPts val="2563"/>
              </a:lnSpc>
              <a:spcBef>
                <a:spcPct val="0"/>
              </a:spcBef>
            </a:pPr>
            <a:r>
              <a:rPr lang="de-DE" altLang="de-DE" dirty="0" err="1"/>
              <a:t>Effect</a:t>
            </a:r>
            <a:r>
              <a:rPr lang="de-DE" altLang="de-DE" dirty="0"/>
              <a:t> </a:t>
            </a:r>
            <a:r>
              <a:rPr lang="de-DE" altLang="de-DE" dirty="0" err="1"/>
              <a:t>of</a:t>
            </a:r>
            <a:r>
              <a:rPr lang="de-DE" altLang="de-DE" dirty="0"/>
              <a:t> alternative </a:t>
            </a:r>
            <a:r>
              <a:rPr lang="de-DE" altLang="de-DE" dirty="0" err="1"/>
              <a:t>splicing</a:t>
            </a:r>
            <a:r>
              <a:rPr lang="de-DE" altLang="de-DE" dirty="0"/>
              <a:t> on </a:t>
            </a:r>
            <a:r>
              <a:rPr lang="de-DE" altLang="de-DE" b="1" dirty="0" err="1"/>
              <a:t>protein</a:t>
            </a:r>
            <a:r>
              <a:rPr lang="de-DE" altLang="de-DE" b="1" dirty="0"/>
              <a:t> – </a:t>
            </a:r>
            <a:r>
              <a:rPr lang="de-DE" altLang="de-DE" b="1" dirty="0" err="1"/>
              <a:t>protein</a:t>
            </a:r>
            <a:r>
              <a:rPr lang="de-DE" altLang="de-DE" b="1" dirty="0"/>
              <a:t> </a:t>
            </a:r>
            <a:r>
              <a:rPr lang="de-DE" altLang="de-DE" b="1" dirty="0" err="1"/>
              <a:t>interactions</a:t>
            </a:r>
            <a:endParaRPr lang="de-DE" altLang="de-DE" b="1" dirty="0"/>
          </a:p>
          <a:p>
            <a:pPr marL="285750" indent="-285750" eaLnBrk="1" hangingPunct="1">
              <a:lnSpc>
                <a:spcPts val="2563"/>
              </a:lnSpc>
              <a:spcBef>
                <a:spcPct val="0"/>
              </a:spcBef>
            </a:pPr>
            <a:endParaRPr lang="de-DE" altLang="de-DE" dirty="0"/>
          </a:p>
          <a:p>
            <a:pPr marL="285750" indent="-285750" eaLnBrk="1" hangingPunct="1">
              <a:lnSpc>
                <a:spcPts val="2563"/>
              </a:lnSpc>
              <a:spcBef>
                <a:spcPct val="0"/>
              </a:spcBef>
            </a:pPr>
            <a:r>
              <a:rPr lang="de-DE" altLang="de-DE" dirty="0"/>
              <a:t>Interplay </a:t>
            </a:r>
            <a:r>
              <a:rPr lang="de-DE" altLang="de-DE" dirty="0" err="1"/>
              <a:t>of</a:t>
            </a:r>
            <a:r>
              <a:rPr lang="de-DE" altLang="de-DE" dirty="0"/>
              <a:t> </a:t>
            </a:r>
            <a:r>
              <a:rPr lang="de-DE" altLang="de-DE" b="1" dirty="0"/>
              <a:t>alternative </a:t>
            </a:r>
            <a:r>
              <a:rPr lang="de-DE" altLang="de-DE" b="1" dirty="0" err="1"/>
              <a:t>splicing</a:t>
            </a:r>
            <a:r>
              <a:rPr lang="de-DE" altLang="de-DE" b="1" dirty="0"/>
              <a:t> </a:t>
            </a:r>
            <a:r>
              <a:rPr lang="de-DE" altLang="de-DE" dirty="0" err="1"/>
              <a:t>and</a:t>
            </a:r>
            <a:r>
              <a:rPr lang="de-DE" altLang="de-DE" dirty="0"/>
              <a:t> </a:t>
            </a:r>
            <a:r>
              <a:rPr lang="de-DE" altLang="de-DE" b="1" dirty="0" err="1"/>
              <a:t>epigenetic</a:t>
            </a:r>
            <a:r>
              <a:rPr lang="de-DE" altLang="de-DE" b="1" dirty="0"/>
              <a:t> </a:t>
            </a:r>
            <a:r>
              <a:rPr lang="de-DE" altLang="de-DE" b="1" dirty="0" err="1"/>
              <a:t>modifications</a:t>
            </a:r>
            <a:endParaRPr lang="de-DE" altLang="de-DE"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890885"/>
            <a:ext cx="6985001"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219"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9220"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0EF17AFF-416E-4CF5-9C87-6E700E20DA45}" type="slidenum">
              <a:rPr lang="de-DE" altLang="de-DE" smtClean="0"/>
              <a:pPr>
                <a:spcBef>
                  <a:spcPct val="0"/>
                </a:spcBef>
                <a:buFontTx/>
                <a:buNone/>
              </a:pPr>
              <a:t>10</a:t>
            </a:fld>
            <a:endParaRPr lang="de-DE" altLang="de-DE" smtClean="0"/>
          </a:p>
        </p:txBody>
      </p:sp>
      <p:sp>
        <p:nvSpPr>
          <p:cNvPr id="9221"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9222"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9223" name="Textfeld 12"/>
          <p:cNvSpPr txBox="1">
            <a:spLocks noChangeArrowheads="1"/>
          </p:cNvSpPr>
          <p:nvPr/>
        </p:nvSpPr>
        <p:spPr bwMode="auto">
          <a:xfrm>
            <a:off x="127000" y="4895180"/>
            <a:ext cx="6965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a:t>Complex B* then carries out the first catalytic step of splicing, </a:t>
            </a:r>
          </a:p>
          <a:p>
            <a:pPr eaLnBrk="1" hangingPunct="1">
              <a:lnSpc>
                <a:spcPts val="2500"/>
              </a:lnSpc>
              <a:spcBef>
                <a:spcPct val="0"/>
              </a:spcBef>
              <a:buFontTx/>
              <a:buNone/>
            </a:pPr>
            <a:r>
              <a:rPr lang="en-US" altLang="en-US" dirty="0"/>
              <a:t>generating </a:t>
            </a:r>
            <a:r>
              <a:rPr lang="en-US" altLang="en-US" b="1" dirty="0"/>
              <a:t>complex C</a:t>
            </a:r>
            <a:r>
              <a:rPr lang="en-US" altLang="en-US" dirty="0"/>
              <a:t>, which contains free exon 1 (Ex1) and the intron–exon 2 “lariat intermediate”. </a:t>
            </a:r>
            <a:endParaRPr lang="de-DE" altLang="de-DE" dirty="0"/>
          </a:p>
        </p:txBody>
      </p:sp>
      <p:sp>
        <p:nvSpPr>
          <p:cNvPr id="9224" name="Rechteck 9"/>
          <p:cNvSpPr>
            <a:spLocks noChangeArrowheads="1"/>
          </p:cNvSpPr>
          <p:nvPr/>
        </p:nvSpPr>
        <p:spPr bwMode="auto">
          <a:xfrm>
            <a:off x="3131840" y="288924"/>
            <a:ext cx="5356225" cy="314007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p>
        </p:txBody>
      </p:sp>
      <p:sp>
        <p:nvSpPr>
          <p:cNvPr id="9225" name="Rectangle 2"/>
          <p:cNvSpPr>
            <a:spLocks noGrp="1" noChangeArrowheads="1"/>
          </p:cNvSpPr>
          <p:nvPr>
            <p:ph type="title" idx="4294967295"/>
          </p:nvPr>
        </p:nvSpPr>
        <p:spPr>
          <a:xfrm>
            <a:off x="684213" y="188913"/>
            <a:ext cx="7772400" cy="304800"/>
          </a:xfrm>
        </p:spPr>
        <p:txBody>
          <a:bodyPr/>
          <a:lstStyle/>
          <a:p>
            <a:pPr eaLnBrk="1" hangingPunct="1"/>
            <a:r>
              <a:rPr lang="en-GB" altLang="de-DE" dirty="0" smtClean="0">
                <a:ea typeface="ＭＳ Ｐゴシック" panose="020B0600070205080204" pitchFamily="34" charset="-128"/>
              </a:rPr>
              <a:t>Assembly of the </a:t>
            </a:r>
            <a:r>
              <a:rPr lang="en-GB" altLang="de-DE" dirty="0" err="1" smtClean="0">
                <a:ea typeface="ＭＳ Ｐゴシック" panose="020B0600070205080204" pitchFamily="34" charset="-128"/>
              </a:rPr>
              <a:t>splicesome</a:t>
            </a:r>
            <a:r>
              <a:rPr lang="en-GB" altLang="de-DE" dirty="0" smtClean="0">
                <a:ea typeface="ＭＳ Ｐゴシック" panose="020B0600070205080204" pitchFamily="34" charset="-128"/>
              </a:rPr>
              <a:t> + splicing steps</a:t>
            </a:r>
          </a:p>
        </p:txBody>
      </p:sp>
      <p:sp>
        <p:nvSpPr>
          <p:cNvPr id="9226" name="Text Box 5"/>
          <p:cNvSpPr txBox="1">
            <a:spLocks noChangeArrowheads="1"/>
          </p:cNvSpPr>
          <p:nvPr/>
        </p:nvSpPr>
        <p:spPr bwMode="auto">
          <a:xfrm>
            <a:off x="5565775" y="5949950"/>
            <a:ext cx="2187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sp>
        <p:nvSpPr>
          <p:cNvPr id="12" name="Rechteck 9"/>
          <p:cNvSpPr>
            <a:spLocks noChangeArrowheads="1"/>
          </p:cNvSpPr>
          <p:nvPr/>
        </p:nvSpPr>
        <p:spPr bwMode="auto">
          <a:xfrm>
            <a:off x="5185581" y="1739616"/>
            <a:ext cx="5356225" cy="314007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p>
        </p:txBody>
      </p:sp>
      <p:sp>
        <p:nvSpPr>
          <p:cNvPr id="9227" name="Textfeld 12"/>
          <p:cNvSpPr txBox="1">
            <a:spLocks noChangeArrowheads="1"/>
          </p:cNvSpPr>
          <p:nvPr/>
        </p:nvSpPr>
        <p:spPr bwMode="auto">
          <a:xfrm>
            <a:off x="2987824" y="550841"/>
            <a:ext cx="5932487" cy="295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a:t>In a subsequent reaction </a:t>
            </a:r>
            <a:r>
              <a:rPr lang="en-US" altLang="en-US" dirty="0" err="1"/>
              <a:t>catalysed</a:t>
            </a:r>
            <a:r>
              <a:rPr lang="en-US" altLang="en-US" dirty="0"/>
              <a:t> by Prp28, the preassembled </a:t>
            </a:r>
            <a:r>
              <a:rPr lang="en-US" altLang="en-US" b="1" dirty="0"/>
              <a:t>tri-</a:t>
            </a:r>
            <a:r>
              <a:rPr lang="en-US" altLang="en-US" b="1" dirty="0" err="1"/>
              <a:t>snRNP</a:t>
            </a:r>
            <a:r>
              <a:rPr lang="en-US" altLang="en-US" b="1" dirty="0"/>
              <a:t> U4–U6•U5 </a:t>
            </a:r>
            <a:r>
              <a:rPr lang="en-US" altLang="en-US" dirty="0"/>
              <a:t>is </a:t>
            </a:r>
            <a:r>
              <a:rPr lang="en-US" altLang="en-US" b="1" dirty="0"/>
              <a:t>recruited</a:t>
            </a:r>
            <a:r>
              <a:rPr lang="en-US" altLang="en-US" dirty="0"/>
              <a:t> to form </a:t>
            </a:r>
            <a:r>
              <a:rPr lang="en-US" altLang="en-US" b="1" dirty="0"/>
              <a:t>complex B</a:t>
            </a:r>
            <a:r>
              <a:rPr lang="en-US" altLang="en-US" dirty="0"/>
              <a:t>. </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a:t>The resulting complex B undergoes a series of rearrangements to form a catalytically active complex B (</a:t>
            </a:r>
            <a:r>
              <a:rPr lang="en-US" altLang="en-US" b="1" dirty="0"/>
              <a:t>complex B*</a:t>
            </a:r>
            <a:r>
              <a:rPr lang="en-US" altLang="en-US" dirty="0"/>
              <a:t>), which requires multiple RNA helicases (Brr2, Snu114, Prp2) and results in the </a:t>
            </a:r>
            <a:r>
              <a:rPr lang="en-US" altLang="en-US" b="1" dirty="0"/>
              <a:t>release of U4 and U1 </a:t>
            </a:r>
            <a:r>
              <a:rPr lang="en-US" altLang="en-US" dirty="0" err="1"/>
              <a:t>snRNPs</a:t>
            </a:r>
            <a:r>
              <a:rPr lang="en-US" altLang="en-US" dirty="0"/>
              <a:t>. </a:t>
            </a:r>
            <a:endParaRPr lang="de-DE" alt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87350"/>
            <a:ext cx="6985001"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24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024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047EE27C-7610-4EFF-BCB0-1069BBB10C0D}" type="slidenum">
              <a:rPr lang="de-DE" altLang="de-DE" smtClean="0"/>
              <a:pPr>
                <a:spcBef>
                  <a:spcPct val="0"/>
                </a:spcBef>
                <a:buFontTx/>
                <a:buNone/>
              </a:pPr>
              <a:t>11</a:t>
            </a:fld>
            <a:endParaRPr lang="de-DE" altLang="de-DE" smtClean="0"/>
          </a:p>
        </p:txBody>
      </p:sp>
      <p:sp>
        <p:nvSpPr>
          <p:cNvPr id="1024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0246"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0247" name="Textfeld 12"/>
          <p:cNvSpPr txBox="1">
            <a:spLocks noChangeArrowheads="1"/>
          </p:cNvSpPr>
          <p:nvPr/>
        </p:nvSpPr>
        <p:spPr bwMode="auto">
          <a:xfrm>
            <a:off x="179388" y="4249738"/>
            <a:ext cx="87217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a:t>Complex C undergoes additional rearrangements and then carries out the second catalytic step, resulting in a post-spliceosomal complex that contains the lariat intron and spliced exons. </a:t>
            </a:r>
          </a:p>
          <a:p>
            <a:pPr eaLnBrk="1" hangingPunct="1">
              <a:lnSpc>
                <a:spcPts val="2500"/>
              </a:lnSpc>
              <a:spcBef>
                <a:spcPct val="0"/>
              </a:spcBef>
              <a:buFontTx/>
              <a:buNone/>
            </a:pPr>
            <a:r>
              <a:rPr lang="en-US" altLang="en-US"/>
              <a:t>Finally, the U2, U5 and U6 snRNPs are released from the mRNP particle and recycled for additional rounds of splicing. Release of the spliced product from the spliceosome is catalysed by the DExD/H helicase Prp22. </a:t>
            </a:r>
            <a:endParaRPr lang="de-DE" altLang="de-DE"/>
          </a:p>
        </p:txBody>
      </p:sp>
      <p:sp>
        <p:nvSpPr>
          <p:cNvPr id="10248"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Assembly of the splicesome + splicing steps</a:t>
            </a:r>
          </a:p>
        </p:txBody>
      </p:sp>
      <p:sp>
        <p:nvSpPr>
          <p:cNvPr id="10249" name="Text Box 5"/>
          <p:cNvSpPr txBox="1">
            <a:spLocks noChangeArrowheads="1"/>
          </p:cNvSpPr>
          <p:nvPr/>
        </p:nvSpPr>
        <p:spPr bwMode="auto">
          <a:xfrm>
            <a:off x="6659563" y="1177925"/>
            <a:ext cx="2187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60350"/>
            <a:ext cx="896461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1267"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RNA interactions during splicing</a:t>
            </a:r>
          </a:p>
        </p:txBody>
      </p:sp>
      <p:sp>
        <p:nvSpPr>
          <p:cNvPr id="11268"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1269"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1270"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F6E5D6C0-17DB-47DB-A99C-DAC07201220B}" type="slidenum">
              <a:rPr lang="de-DE" altLang="de-DE" smtClean="0"/>
              <a:pPr>
                <a:spcBef>
                  <a:spcPct val="0"/>
                </a:spcBef>
                <a:buFontTx/>
                <a:buNone/>
              </a:pPr>
              <a:t>12</a:t>
            </a:fld>
            <a:endParaRPr lang="de-DE" altLang="de-DE" smtClean="0"/>
          </a:p>
        </p:txBody>
      </p:sp>
      <p:sp>
        <p:nvSpPr>
          <p:cNvPr id="11271"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1272"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1273" name="Textfeld 12"/>
          <p:cNvSpPr txBox="1">
            <a:spLocks noChangeArrowheads="1"/>
          </p:cNvSpPr>
          <p:nvPr/>
        </p:nvSpPr>
        <p:spPr bwMode="auto">
          <a:xfrm>
            <a:off x="179512" y="3418398"/>
            <a:ext cx="8721725"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Bef>
                <a:spcPct val="0"/>
              </a:spcBef>
              <a:buFontTx/>
              <a:buNone/>
            </a:pPr>
            <a:r>
              <a:rPr lang="en-US" altLang="en-US" sz="1400" dirty="0" smtClean="0"/>
              <a:t>- Initially</a:t>
            </a:r>
            <a:r>
              <a:rPr lang="en-US" altLang="en-US" sz="1400" dirty="0"/>
              <a:t>, U1 and U2 small nuclear RNA (snRNA) pair with the 5ʹss and the branch point sequence within </a:t>
            </a:r>
            <a:r>
              <a:rPr lang="en-US" altLang="en-US" sz="1400" b="1" dirty="0"/>
              <a:t>complex A</a:t>
            </a:r>
            <a:r>
              <a:rPr lang="en-US" altLang="en-US" sz="1400" dirty="0"/>
              <a:t> (the branch point adenosine is indicated by the letter A). </a:t>
            </a:r>
          </a:p>
          <a:p>
            <a:pPr eaLnBrk="1" hangingPunct="1">
              <a:lnSpc>
                <a:spcPts val="2300"/>
              </a:lnSpc>
              <a:spcBef>
                <a:spcPct val="0"/>
              </a:spcBef>
              <a:buFontTx/>
              <a:buNone/>
            </a:pPr>
            <a:r>
              <a:rPr lang="en-US" altLang="en-US" sz="1400" dirty="0" smtClean="0"/>
              <a:t>- Subsequently</a:t>
            </a:r>
            <a:r>
              <a:rPr lang="en-US" altLang="en-US" sz="1400" dirty="0"/>
              <a:t>, complex A  associates with the U4–U6•U5 tri-</a:t>
            </a:r>
            <a:r>
              <a:rPr lang="en-US" altLang="en-US" sz="1400" dirty="0" err="1"/>
              <a:t>snRNP</a:t>
            </a:r>
            <a:r>
              <a:rPr lang="en-US" altLang="en-US" sz="1400" dirty="0"/>
              <a:t>, leading to new base pairs between U2 and U6 snRNA and between U5 snRNA and </a:t>
            </a:r>
            <a:r>
              <a:rPr lang="en-US" altLang="en-US" sz="1400" dirty="0" err="1"/>
              <a:t>exonic</a:t>
            </a:r>
            <a:r>
              <a:rPr lang="en-US" altLang="en-US" sz="1400" dirty="0"/>
              <a:t> sequences near the 5ʹss. </a:t>
            </a:r>
          </a:p>
          <a:p>
            <a:pPr eaLnBrk="1" hangingPunct="1">
              <a:lnSpc>
                <a:spcPts val="2300"/>
              </a:lnSpc>
              <a:spcBef>
                <a:spcPct val="0"/>
              </a:spcBef>
              <a:buFontTx/>
              <a:buNone/>
            </a:pPr>
            <a:r>
              <a:rPr lang="en-US" altLang="en-US" sz="1400" dirty="0" smtClean="0"/>
              <a:t>- The </a:t>
            </a:r>
            <a:r>
              <a:rPr lang="en-US" altLang="en-US" sz="1400" dirty="0"/>
              <a:t>U4 snRNA is disassociated from U6 to expose the 5ʹ end of U6, which then base pairs with the 5ʹss to displace U1 snRNA. </a:t>
            </a:r>
          </a:p>
          <a:p>
            <a:pPr eaLnBrk="1" hangingPunct="1">
              <a:lnSpc>
                <a:spcPts val="2300"/>
              </a:lnSpc>
              <a:spcBef>
                <a:spcPct val="0"/>
              </a:spcBef>
              <a:buFontTx/>
              <a:buNone/>
            </a:pPr>
            <a:r>
              <a:rPr lang="en-US" altLang="en-US" sz="1400" dirty="0" smtClean="0"/>
              <a:t>- In </a:t>
            </a:r>
            <a:r>
              <a:rPr lang="en-US" altLang="en-US" sz="1400" dirty="0"/>
              <a:t>the end, an extensive network of base-pairing interactions is formed between U6 and U2, </a:t>
            </a:r>
            <a:r>
              <a:rPr lang="en-US" altLang="en-US" sz="1400" b="1" dirty="0"/>
              <a:t>juxtaposing</a:t>
            </a:r>
            <a:r>
              <a:rPr lang="en-US" altLang="en-US" sz="1400" dirty="0"/>
              <a:t> the 5ʹss and branch-point adenosine for the first catalytic step of splicing. The central region of U6 snRNA forms an intramolecular stem-loop (the U6-ISL), which is essential for splicing catalysis. </a:t>
            </a:r>
            <a:endParaRPr lang="en-US" altLang="en-US" sz="1400" dirty="0" smtClean="0"/>
          </a:p>
        </p:txBody>
      </p:sp>
      <p:sp>
        <p:nvSpPr>
          <p:cNvPr id="11274" name="Text Box 5"/>
          <p:cNvSpPr txBox="1">
            <a:spLocks noChangeArrowheads="1"/>
          </p:cNvSpPr>
          <p:nvPr/>
        </p:nvSpPr>
        <p:spPr bwMode="auto">
          <a:xfrm>
            <a:off x="6992938" y="180975"/>
            <a:ext cx="2187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sp>
        <p:nvSpPr>
          <p:cNvPr id="2" name="Ellipse 1"/>
          <p:cNvSpPr/>
          <p:nvPr/>
        </p:nvSpPr>
        <p:spPr bwMode="auto">
          <a:xfrm>
            <a:off x="8388424" y="1124744"/>
            <a:ext cx="504056" cy="360040"/>
          </a:xfrm>
          <a:prstGeom prst="ellipse">
            <a:avLst/>
          </a:prstGeom>
          <a:noFill/>
          <a:ln w="28575"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2" name="Ellipse 11"/>
          <p:cNvSpPr/>
          <p:nvPr/>
        </p:nvSpPr>
        <p:spPr bwMode="auto">
          <a:xfrm>
            <a:off x="584585" y="1196752"/>
            <a:ext cx="504056" cy="360040"/>
          </a:xfrm>
          <a:prstGeom prst="ellipse">
            <a:avLst/>
          </a:prstGeom>
          <a:noFill/>
          <a:ln w="28575"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3" name="Ellipse 12"/>
          <p:cNvSpPr/>
          <p:nvPr/>
        </p:nvSpPr>
        <p:spPr bwMode="auto">
          <a:xfrm>
            <a:off x="1475656" y="1268760"/>
            <a:ext cx="504056" cy="360040"/>
          </a:xfrm>
          <a:prstGeom prst="ellipse">
            <a:avLst/>
          </a:prstGeom>
          <a:noFill/>
          <a:ln w="28575"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4" name="Ellipse 13"/>
          <p:cNvSpPr/>
          <p:nvPr/>
        </p:nvSpPr>
        <p:spPr bwMode="auto">
          <a:xfrm>
            <a:off x="4932040" y="1700808"/>
            <a:ext cx="504056" cy="360040"/>
          </a:xfrm>
          <a:prstGeom prst="ellipse">
            <a:avLst/>
          </a:prstGeom>
          <a:noFill/>
          <a:ln w="28575"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5" name="Ellipse 14"/>
          <p:cNvSpPr/>
          <p:nvPr/>
        </p:nvSpPr>
        <p:spPr bwMode="auto">
          <a:xfrm>
            <a:off x="3635896" y="1124744"/>
            <a:ext cx="504056" cy="360040"/>
          </a:xfrm>
          <a:prstGeom prst="ellipse">
            <a:avLst/>
          </a:prstGeom>
          <a:noFill/>
          <a:ln w="28575"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6" name="Ellipse 15"/>
          <p:cNvSpPr/>
          <p:nvPr/>
        </p:nvSpPr>
        <p:spPr bwMode="auto">
          <a:xfrm>
            <a:off x="6732240" y="908720"/>
            <a:ext cx="504056" cy="360040"/>
          </a:xfrm>
          <a:prstGeom prst="ellipse">
            <a:avLst/>
          </a:prstGeom>
          <a:noFill/>
          <a:ln w="28575"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7" name="Textfeld 12"/>
          <p:cNvSpPr txBox="1">
            <a:spLocks noChangeArrowheads="1"/>
          </p:cNvSpPr>
          <p:nvPr/>
        </p:nvSpPr>
        <p:spPr bwMode="auto">
          <a:xfrm>
            <a:off x="34925" y="2270660"/>
            <a:ext cx="4581265"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a:t>During splicing, RNA–RNA interactions are rearranged in a stepwise manner to create the </a:t>
            </a:r>
            <a:r>
              <a:rPr lang="en-US" altLang="en-US" b="1" dirty="0"/>
              <a:t>catalytic </a:t>
            </a:r>
            <a:r>
              <a:rPr lang="en-US" altLang="en-US" b="1" dirty="0" err="1"/>
              <a:t>centre</a:t>
            </a:r>
            <a:r>
              <a:rPr lang="en-US" altLang="en-US" b="1" dirty="0"/>
              <a:t> </a:t>
            </a:r>
            <a:r>
              <a:rPr lang="en-US" altLang="en-US" dirty="0"/>
              <a:t>of the spliceosome. </a:t>
            </a: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Composition of spliceosomal snRNPs</a:t>
            </a:r>
          </a:p>
        </p:txBody>
      </p:sp>
      <p:sp>
        <p:nvSpPr>
          <p:cNvPr id="1229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2292"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2293"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92AAD963-68A1-4850-BE03-E8FB14625A2D}" type="slidenum">
              <a:rPr lang="de-DE" altLang="de-DE" smtClean="0"/>
              <a:pPr>
                <a:spcBef>
                  <a:spcPct val="0"/>
                </a:spcBef>
                <a:buFontTx/>
                <a:buNone/>
              </a:pPr>
              <a:t>13</a:t>
            </a:fld>
            <a:endParaRPr lang="de-DE" altLang="de-DE" smtClean="0"/>
          </a:p>
        </p:txBody>
      </p:sp>
      <p:sp>
        <p:nvSpPr>
          <p:cNvPr id="12294"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2295"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2296" name="Text Box 5"/>
          <p:cNvSpPr txBox="1">
            <a:spLocks noChangeArrowheads="1"/>
          </p:cNvSpPr>
          <p:nvPr/>
        </p:nvSpPr>
        <p:spPr bwMode="auto">
          <a:xfrm>
            <a:off x="5435600" y="6119813"/>
            <a:ext cx="21875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pic>
        <p:nvPicPr>
          <p:cNvPr id="122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76250"/>
            <a:ext cx="7019925" cy="567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4924" y="188913"/>
            <a:ext cx="8421689" cy="291504"/>
          </a:xfrm>
        </p:spPr>
        <p:txBody>
          <a:bodyPr/>
          <a:lstStyle/>
          <a:p>
            <a:pPr eaLnBrk="1" hangingPunct="1"/>
            <a:r>
              <a:rPr lang="en-US" altLang="en-US" dirty="0" smtClean="0"/>
              <a:t>most important sequence patterns related to a splicing</a:t>
            </a:r>
            <a:endParaRPr lang="en-GB" altLang="de-DE" dirty="0" smtClean="0">
              <a:ea typeface="ＭＳ Ｐゴシック" panose="020B0600070205080204" pitchFamily="34" charset="-128"/>
            </a:endParaRPr>
          </a:p>
        </p:txBody>
      </p:sp>
      <p:sp>
        <p:nvSpPr>
          <p:cNvPr id="13315"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3316"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3317"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D235156E-A2D9-40EC-8B83-7876B49292AB}" type="slidenum">
              <a:rPr lang="de-DE" altLang="de-DE" smtClean="0"/>
              <a:pPr>
                <a:spcBef>
                  <a:spcPct val="0"/>
                </a:spcBef>
                <a:buFontTx/>
                <a:buNone/>
              </a:pPr>
              <a:t>14</a:t>
            </a:fld>
            <a:endParaRPr lang="de-DE" altLang="de-DE" smtClean="0"/>
          </a:p>
        </p:txBody>
      </p:sp>
      <p:sp>
        <p:nvSpPr>
          <p:cNvPr id="13318"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3319" name="Text Box 5"/>
          <p:cNvSpPr txBox="1">
            <a:spLocks noChangeArrowheads="1"/>
          </p:cNvSpPr>
          <p:nvPr/>
        </p:nvSpPr>
        <p:spPr bwMode="auto">
          <a:xfrm>
            <a:off x="5791200" y="5732463"/>
            <a:ext cx="317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Light &amp; Elofsson Curr Opin Struct Biol</a:t>
            </a:r>
          </a:p>
          <a:p>
            <a:pPr eaLnBrk="1" hangingPunct="1">
              <a:spcBef>
                <a:spcPct val="0"/>
              </a:spcBef>
              <a:buFontTx/>
              <a:buNone/>
            </a:pPr>
            <a:r>
              <a:rPr lang="en-US" altLang="en-US" sz="1400"/>
              <a:t>(2013) 23: 451-458</a:t>
            </a:r>
            <a:endParaRPr lang="de-DE" altLang="de-DE" sz="1400"/>
          </a:p>
        </p:txBody>
      </p:sp>
      <p:sp>
        <p:nvSpPr>
          <p:cNvPr id="13320"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3321" name="Textfeld 12"/>
          <p:cNvSpPr txBox="1">
            <a:spLocks noChangeArrowheads="1"/>
          </p:cNvSpPr>
          <p:nvPr/>
        </p:nvSpPr>
        <p:spPr bwMode="auto">
          <a:xfrm>
            <a:off x="1619673" y="1700808"/>
            <a:ext cx="683694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en-US" altLang="en-US" dirty="0" smtClean="0"/>
              <a:t>					The </a:t>
            </a:r>
            <a:r>
              <a:rPr lang="en-US" altLang="en-US" dirty="0"/>
              <a:t>splicing starts </a:t>
            </a:r>
            <a:r>
              <a:rPr lang="en-US" altLang="en-US" dirty="0" smtClean="0"/>
              <a:t>					with </a:t>
            </a:r>
            <a:r>
              <a:rPr lang="en-US" altLang="en-US" dirty="0"/>
              <a:t>an </a:t>
            </a:r>
            <a:r>
              <a:rPr lang="en-US" altLang="en-US" b="1" dirty="0"/>
              <a:t>AG site </a:t>
            </a:r>
            <a:r>
              <a:rPr lang="en-US" altLang="en-US" dirty="0"/>
              <a:t>and </a:t>
            </a:r>
            <a:r>
              <a:rPr lang="en-US" altLang="en-US" dirty="0" smtClean="0"/>
              <a:t>				is </a:t>
            </a:r>
            <a:r>
              <a:rPr lang="en-US" altLang="en-US" dirty="0"/>
              <a:t>preceded with a non-AG </a:t>
            </a:r>
            <a:r>
              <a:rPr lang="en-US" altLang="en-US" dirty="0" smtClean="0"/>
              <a:t>				(</a:t>
            </a:r>
            <a:r>
              <a:rPr lang="en-US" altLang="en-US" b="1" dirty="0"/>
              <a:t>pyrimidine rich</a:t>
            </a:r>
            <a:r>
              <a:rPr lang="en-US" altLang="en-US" dirty="0"/>
              <a:t>) region </a:t>
            </a:r>
            <a:r>
              <a:rPr lang="en-US" altLang="en-US" dirty="0" smtClean="0"/>
              <a:t>				preceded </a:t>
            </a:r>
            <a:r>
              <a:rPr lang="en-US" altLang="en-US" dirty="0"/>
              <a:t>by the branch point that </a:t>
            </a:r>
            <a:r>
              <a:rPr lang="en-US" altLang="en-US" dirty="0" smtClean="0"/>
              <a:t>				includes </a:t>
            </a:r>
            <a:r>
              <a:rPr lang="en-US" altLang="en-US" dirty="0"/>
              <a:t>an </a:t>
            </a:r>
            <a:r>
              <a:rPr lang="en-US" altLang="en-US" b="1" dirty="0"/>
              <a:t>Adenosine</a:t>
            </a:r>
            <a:r>
              <a:rPr lang="en-US" altLang="en-US" dirty="0"/>
              <a:t> residue. </a:t>
            </a:r>
          </a:p>
          <a:p>
            <a:pPr eaLnBrk="1" hangingPunct="1">
              <a:lnSpc>
                <a:spcPts val="2563"/>
              </a:lnSpc>
              <a:spcBef>
                <a:spcPct val="0"/>
              </a:spcBef>
              <a:buFontTx/>
              <a:buNone/>
            </a:pPr>
            <a:endParaRPr lang="en-US" altLang="en-US" dirty="0"/>
          </a:p>
          <a:p>
            <a:pPr eaLnBrk="1" hangingPunct="1">
              <a:lnSpc>
                <a:spcPts val="2563"/>
              </a:lnSpc>
              <a:spcBef>
                <a:spcPct val="0"/>
              </a:spcBef>
              <a:buFontTx/>
              <a:buNone/>
            </a:pPr>
            <a:r>
              <a:rPr lang="en-US" altLang="en-US" dirty="0"/>
              <a:t>The 5’ end of the </a:t>
            </a:r>
            <a:r>
              <a:rPr lang="en-US" altLang="en-US" dirty="0" smtClean="0"/>
              <a:t>intron </a:t>
            </a:r>
            <a:r>
              <a:rPr lang="en-US" altLang="en-US" dirty="0"/>
              <a:t>contains </a:t>
            </a:r>
            <a:endParaRPr lang="en-US" altLang="en-US" dirty="0" smtClean="0"/>
          </a:p>
          <a:p>
            <a:pPr eaLnBrk="1" hangingPunct="1">
              <a:lnSpc>
                <a:spcPts val="2563"/>
              </a:lnSpc>
              <a:spcBef>
                <a:spcPct val="0"/>
              </a:spcBef>
              <a:buFontTx/>
              <a:buNone/>
            </a:pPr>
            <a:r>
              <a:rPr lang="en-US" altLang="en-US" dirty="0" smtClean="0"/>
              <a:t>an </a:t>
            </a:r>
            <a:r>
              <a:rPr lang="en-US" altLang="en-US" dirty="0"/>
              <a:t>almost invariant </a:t>
            </a:r>
            <a:r>
              <a:rPr lang="en-US" altLang="en-US" b="1" dirty="0"/>
              <a:t>GU sequence</a:t>
            </a:r>
            <a:r>
              <a:rPr lang="en-US" altLang="en-US" dirty="0"/>
              <a:t>. </a:t>
            </a:r>
            <a:endParaRPr lang="de-DE" altLang="de-DE" dirty="0"/>
          </a:p>
        </p:txBody>
      </p:sp>
      <p:pic>
        <p:nvPicPr>
          <p:cNvPr id="133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639"/>
          <a:stretch/>
        </p:blipFill>
        <p:spPr bwMode="auto">
          <a:xfrm>
            <a:off x="34924" y="692696"/>
            <a:ext cx="9466211" cy="69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Mechanisms of alternative splicing</a:t>
            </a:r>
          </a:p>
        </p:txBody>
      </p:sp>
      <p:sp>
        <p:nvSpPr>
          <p:cNvPr id="13315"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3316"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3317"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D235156E-A2D9-40EC-8B83-7876B49292AB}" type="slidenum">
              <a:rPr lang="de-DE" altLang="de-DE" smtClean="0"/>
              <a:pPr>
                <a:spcBef>
                  <a:spcPct val="0"/>
                </a:spcBef>
                <a:buFontTx/>
                <a:buNone/>
              </a:pPr>
              <a:t>15</a:t>
            </a:fld>
            <a:endParaRPr lang="de-DE" altLang="de-DE" smtClean="0"/>
          </a:p>
        </p:txBody>
      </p:sp>
      <p:sp>
        <p:nvSpPr>
          <p:cNvPr id="13318"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3319" name="Text Box 5"/>
          <p:cNvSpPr txBox="1">
            <a:spLocks noChangeArrowheads="1"/>
          </p:cNvSpPr>
          <p:nvPr/>
        </p:nvSpPr>
        <p:spPr bwMode="auto">
          <a:xfrm>
            <a:off x="5791200" y="5732463"/>
            <a:ext cx="317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Light &amp; Elofsson Curr Opin Struct Biol</a:t>
            </a:r>
          </a:p>
          <a:p>
            <a:pPr eaLnBrk="1" hangingPunct="1">
              <a:spcBef>
                <a:spcPct val="0"/>
              </a:spcBef>
              <a:buFontTx/>
              <a:buNone/>
            </a:pPr>
            <a:r>
              <a:rPr lang="en-US" altLang="en-US" sz="1400"/>
              <a:t>(2013) 23: 451-458</a:t>
            </a:r>
            <a:endParaRPr lang="de-DE" altLang="de-DE" sz="1400"/>
          </a:p>
        </p:txBody>
      </p:sp>
      <p:sp>
        <p:nvSpPr>
          <p:cNvPr id="13320"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3321" name="Textfeld 12"/>
          <p:cNvSpPr txBox="1">
            <a:spLocks noChangeArrowheads="1"/>
          </p:cNvSpPr>
          <p:nvPr/>
        </p:nvSpPr>
        <p:spPr bwMode="auto">
          <a:xfrm>
            <a:off x="5652120" y="549275"/>
            <a:ext cx="3384375" cy="242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en-US" dirty="0" smtClean="0"/>
              <a:t>Gray </a:t>
            </a:r>
            <a:r>
              <a:rPr lang="de-DE" altLang="en-US" dirty="0" err="1" smtClean="0"/>
              <a:t>boxes</a:t>
            </a:r>
            <a:r>
              <a:rPr lang="de-DE" altLang="en-US" dirty="0" smtClean="0"/>
              <a:t>: </a:t>
            </a:r>
            <a:r>
              <a:rPr lang="de-DE" altLang="en-US" dirty="0" err="1"/>
              <a:t>exons</a:t>
            </a:r>
            <a:r>
              <a:rPr lang="de-DE" altLang="en-US" dirty="0"/>
              <a:t> </a:t>
            </a:r>
          </a:p>
          <a:p>
            <a:pPr eaLnBrk="1" hangingPunct="1">
              <a:lnSpc>
                <a:spcPts val="2563"/>
              </a:lnSpc>
              <a:spcBef>
                <a:spcPct val="0"/>
              </a:spcBef>
              <a:buFontTx/>
              <a:buNone/>
            </a:pPr>
            <a:endParaRPr lang="de-DE" altLang="en-US" dirty="0" smtClean="0"/>
          </a:p>
          <a:p>
            <a:pPr eaLnBrk="1" hangingPunct="1">
              <a:lnSpc>
                <a:spcPts val="2563"/>
              </a:lnSpc>
              <a:spcBef>
                <a:spcPct val="0"/>
              </a:spcBef>
              <a:buFontTx/>
              <a:buNone/>
            </a:pPr>
            <a:r>
              <a:rPr lang="de-DE" altLang="en-US" dirty="0"/>
              <a:t>W</a:t>
            </a:r>
            <a:r>
              <a:rPr lang="de-DE" altLang="en-US" dirty="0" smtClean="0"/>
              <a:t>hite </a:t>
            </a:r>
            <a:r>
              <a:rPr lang="de-DE" altLang="en-US" dirty="0" err="1" smtClean="0"/>
              <a:t>boxes</a:t>
            </a:r>
            <a:r>
              <a:rPr lang="de-DE" altLang="en-US" dirty="0" smtClean="0"/>
              <a:t>: </a:t>
            </a:r>
            <a:r>
              <a:rPr lang="de-DE" altLang="en-US" dirty="0" err="1"/>
              <a:t>introns</a:t>
            </a:r>
            <a:endParaRPr lang="en-US" altLang="en-US" dirty="0"/>
          </a:p>
          <a:p>
            <a:pPr eaLnBrk="1" hangingPunct="1">
              <a:lnSpc>
                <a:spcPts val="2563"/>
              </a:lnSpc>
              <a:spcBef>
                <a:spcPct val="0"/>
              </a:spcBef>
              <a:buFontTx/>
              <a:buNone/>
            </a:pPr>
            <a:endParaRPr lang="en-US" altLang="en-US" dirty="0" smtClean="0"/>
          </a:p>
          <a:p>
            <a:pPr eaLnBrk="1" hangingPunct="1">
              <a:lnSpc>
                <a:spcPts val="2563"/>
              </a:lnSpc>
              <a:spcBef>
                <a:spcPct val="0"/>
              </a:spcBef>
              <a:buFontTx/>
              <a:buNone/>
            </a:pPr>
            <a:r>
              <a:rPr lang="en-US" altLang="en-US" dirty="0" smtClean="0"/>
              <a:t>The </a:t>
            </a:r>
            <a:r>
              <a:rPr lang="en-US" altLang="en-US" dirty="0"/>
              <a:t>(gray) protein coding regions are excluded/included in different transcripts. </a:t>
            </a:r>
          </a:p>
        </p:txBody>
      </p:sp>
      <p:pic>
        <p:nvPicPr>
          <p:cNvPr id="133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360"/>
          <a:stretch/>
        </p:blipFill>
        <p:spPr bwMode="auto">
          <a:xfrm>
            <a:off x="64069" y="476672"/>
            <a:ext cx="5220717" cy="566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658659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Regulation of alternative splicing</a:t>
            </a:r>
          </a:p>
        </p:txBody>
      </p:sp>
      <p:sp>
        <p:nvSpPr>
          <p:cNvPr id="14339"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4340"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4341"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FD88338C-D90D-413F-88CE-804925E356C5}" type="slidenum">
              <a:rPr lang="de-DE" altLang="de-DE" smtClean="0"/>
              <a:pPr>
                <a:spcBef>
                  <a:spcPct val="0"/>
                </a:spcBef>
                <a:buFontTx/>
                <a:buNone/>
              </a:pPr>
              <a:t>16</a:t>
            </a:fld>
            <a:endParaRPr lang="de-DE" altLang="de-DE" smtClean="0"/>
          </a:p>
        </p:txBody>
      </p:sp>
      <p:sp>
        <p:nvSpPr>
          <p:cNvPr id="14342"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4343"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pic>
        <p:nvPicPr>
          <p:cNvPr id="143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520700"/>
            <a:ext cx="75628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345" name="Text Box 5"/>
          <p:cNvSpPr txBox="1">
            <a:spLocks noChangeArrowheads="1"/>
          </p:cNvSpPr>
          <p:nvPr/>
        </p:nvSpPr>
        <p:spPr bwMode="auto">
          <a:xfrm>
            <a:off x="5795963" y="5517232"/>
            <a:ext cx="21875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sp>
        <p:nvSpPr>
          <p:cNvPr id="14346" name="Textfeld 12"/>
          <p:cNvSpPr txBox="1">
            <a:spLocks noChangeArrowheads="1"/>
          </p:cNvSpPr>
          <p:nvPr/>
        </p:nvSpPr>
        <p:spPr bwMode="auto">
          <a:xfrm>
            <a:off x="171450" y="1911350"/>
            <a:ext cx="8721725" cy="26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a:t>Splice site choice is regulated through </a:t>
            </a:r>
            <a:r>
              <a:rPr lang="en-US" altLang="en-US" b="1" i="1" dirty="0"/>
              <a:t>cis</a:t>
            </a:r>
            <a:r>
              <a:rPr lang="en-US" altLang="en-US" b="1" dirty="0"/>
              <a:t>-acting splicing regulatory elements </a:t>
            </a:r>
            <a:r>
              <a:rPr lang="en-US" altLang="en-US" dirty="0"/>
              <a:t>(SREs) and </a:t>
            </a:r>
            <a:r>
              <a:rPr lang="en-US" altLang="en-US" b="1" i="1" dirty="0"/>
              <a:t>trans</a:t>
            </a:r>
            <a:r>
              <a:rPr lang="en-US" altLang="en-US" b="1" dirty="0"/>
              <a:t>-acting splicing factors</a:t>
            </a:r>
            <a:r>
              <a:rPr lang="en-US" altLang="en-US" dirty="0"/>
              <a:t>. </a:t>
            </a:r>
            <a:endParaRPr lang="en-US" altLang="en-US" dirty="0" smtClean="0"/>
          </a:p>
          <a:p>
            <a:pPr eaLnBrk="1" hangingPunct="1">
              <a:lnSpc>
                <a:spcPts val="2500"/>
              </a:lnSpc>
              <a:spcBef>
                <a:spcPct val="0"/>
              </a:spcBef>
              <a:buFontTx/>
              <a:buNone/>
            </a:pPr>
            <a:endParaRPr lang="de-DE" altLang="en-US" dirty="0"/>
          </a:p>
          <a:p>
            <a:pPr eaLnBrk="1" hangingPunct="1">
              <a:lnSpc>
                <a:spcPts val="2500"/>
              </a:lnSpc>
              <a:spcBef>
                <a:spcPct val="0"/>
              </a:spcBef>
              <a:buFontTx/>
              <a:buNone/>
            </a:pPr>
            <a:r>
              <a:rPr lang="de-DE" altLang="en-US" dirty="0" err="1"/>
              <a:t>Shown</a:t>
            </a:r>
            <a:r>
              <a:rPr lang="de-DE" altLang="en-US" dirty="0"/>
              <a:t> </a:t>
            </a:r>
            <a:r>
              <a:rPr lang="de-DE" altLang="en-US" b="1" dirty="0" err="1"/>
              <a:t>sequence</a:t>
            </a:r>
            <a:r>
              <a:rPr lang="de-DE" altLang="en-US" b="1" dirty="0"/>
              <a:t> </a:t>
            </a:r>
            <a:r>
              <a:rPr lang="de-DE" altLang="en-US" b="1" dirty="0" err="1"/>
              <a:t>motifs</a:t>
            </a:r>
            <a:r>
              <a:rPr lang="de-DE" altLang="en-US" b="1" dirty="0"/>
              <a:t> </a:t>
            </a:r>
            <a:r>
              <a:rPr lang="de-DE" altLang="en-US" dirty="0" err="1"/>
              <a:t>are</a:t>
            </a:r>
            <a:r>
              <a:rPr lang="de-DE" altLang="en-US" dirty="0"/>
              <a:t> </a:t>
            </a:r>
            <a:r>
              <a:rPr lang="en-US" altLang="en-US" dirty="0"/>
              <a:t>the consensus motifs of splice sites. </a:t>
            </a:r>
            <a:endParaRPr lang="en-US" altLang="en-US" dirty="0" smtClean="0"/>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smtClean="0"/>
              <a:t>The </a:t>
            </a:r>
            <a:r>
              <a:rPr lang="en-US" altLang="en-US" dirty="0"/>
              <a:t>height of each letter represents the nucleotide frequency in each position. </a:t>
            </a:r>
            <a:endParaRPr lang="en-US" altLang="en-US" dirty="0" smtClean="0"/>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smtClean="0"/>
              <a:t>The </a:t>
            </a:r>
            <a:r>
              <a:rPr lang="en-US" altLang="en-US" dirty="0"/>
              <a:t>dashed arrow represents the formation of the exon definition complex. </a:t>
            </a:r>
            <a:endParaRPr lang="de-DE" alt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Regulation of alternative splicing</a:t>
            </a:r>
          </a:p>
        </p:txBody>
      </p:sp>
      <p:sp>
        <p:nvSpPr>
          <p:cNvPr id="14339"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4340"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4341"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FD88338C-D90D-413F-88CE-804925E356C5}" type="slidenum">
              <a:rPr lang="de-DE" altLang="de-DE" smtClean="0"/>
              <a:pPr>
                <a:spcBef>
                  <a:spcPct val="0"/>
                </a:spcBef>
                <a:buFontTx/>
                <a:buNone/>
              </a:pPr>
              <a:t>17</a:t>
            </a:fld>
            <a:endParaRPr lang="de-DE" altLang="de-DE" smtClean="0"/>
          </a:p>
        </p:txBody>
      </p:sp>
      <p:sp>
        <p:nvSpPr>
          <p:cNvPr id="14342"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4343"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pic>
        <p:nvPicPr>
          <p:cNvPr id="143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520700"/>
            <a:ext cx="75628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345" name="Text Box 5"/>
          <p:cNvSpPr txBox="1">
            <a:spLocks noChangeArrowheads="1"/>
          </p:cNvSpPr>
          <p:nvPr/>
        </p:nvSpPr>
        <p:spPr bwMode="auto">
          <a:xfrm>
            <a:off x="5795963" y="5661248"/>
            <a:ext cx="21875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sp>
        <p:nvSpPr>
          <p:cNvPr id="14346" name="Textfeld 12"/>
          <p:cNvSpPr txBox="1">
            <a:spLocks noChangeArrowheads="1"/>
          </p:cNvSpPr>
          <p:nvPr/>
        </p:nvSpPr>
        <p:spPr bwMode="auto">
          <a:xfrm>
            <a:off x="171450" y="1911350"/>
            <a:ext cx="872172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smtClean="0"/>
              <a:t>On </a:t>
            </a:r>
            <a:r>
              <a:rPr lang="en-US" altLang="en-US" dirty="0"/>
              <a:t>the basis of their relative locations and activities, </a:t>
            </a:r>
            <a:r>
              <a:rPr lang="en-US" altLang="en-US" b="1" dirty="0" smtClean="0"/>
              <a:t>splicing regulatory elements</a:t>
            </a:r>
            <a:r>
              <a:rPr lang="en-US" altLang="en-US" dirty="0" smtClean="0"/>
              <a:t> </a:t>
            </a:r>
            <a:r>
              <a:rPr lang="en-US" altLang="en-US" dirty="0"/>
              <a:t>are classified as </a:t>
            </a:r>
            <a:endParaRPr lang="en-US" altLang="en-US" dirty="0" smtClean="0"/>
          </a:p>
          <a:p>
            <a:pPr marL="285750" indent="-285750" eaLnBrk="1" hangingPunct="1">
              <a:lnSpc>
                <a:spcPts val="2500"/>
              </a:lnSpc>
              <a:spcBef>
                <a:spcPct val="0"/>
              </a:spcBef>
              <a:buFontTx/>
              <a:buChar char="-"/>
            </a:pPr>
            <a:r>
              <a:rPr lang="en-US" altLang="en-US" dirty="0" err="1" smtClean="0"/>
              <a:t>exonic</a:t>
            </a:r>
            <a:r>
              <a:rPr lang="en-US" altLang="en-US" dirty="0" smtClean="0"/>
              <a:t> </a:t>
            </a:r>
            <a:r>
              <a:rPr lang="en-US" altLang="en-US" dirty="0"/>
              <a:t>splicing enhancers (</a:t>
            </a:r>
            <a:r>
              <a:rPr lang="en-US" altLang="en-US" b="1" dirty="0"/>
              <a:t>ESEs</a:t>
            </a:r>
            <a:r>
              <a:rPr lang="en-US" altLang="en-US" dirty="0"/>
              <a:t>), </a:t>
            </a:r>
            <a:endParaRPr lang="en-US" altLang="en-US" dirty="0" smtClean="0"/>
          </a:p>
          <a:p>
            <a:pPr marL="285750" indent="-285750" eaLnBrk="1" hangingPunct="1">
              <a:lnSpc>
                <a:spcPts val="2500"/>
              </a:lnSpc>
              <a:spcBef>
                <a:spcPct val="0"/>
              </a:spcBef>
              <a:buFontTx/>
              <a:buChar char="-"/>
            </a:pPr>
            <a:r>
              <a:rPr lang="en-US" altLang="en-US" dirty="0" err="1" smtClean="0"/>
              <a:t>intronic</a:t>
            </a:r>
            <a:r>
              <a:rPr lang="en-US" altLang="en-US" dirty="0" smtClean="0"/>
              <a:t> </a:t>
            </a:r>
            <a:r>
              <a:rPr lang="en-US" altLang="en-US" dirty="0"/>
              <a:t>splicing enhancers (</a:t>
            </a:r>
            <a:r>
              <a:rPr lang="en-US" altLang="en-US" b="1" dirty="0"/>
              <a:t>ISEs</a:t>
            </a:r>
            <a:r>
              <a:rPr lang="en-US" altLang="en-US" dirty="0"/>
              <a:t>), </a:t>
            </a:r>
            <a:endParaRPr lang="en-US" altLang="en-US" dirty="0" smtClean="0"/>
          </a:p>
          <a:p>
            <a:pPr marL="285750" indent="-285750" eaLnBrk="1" hangingPunct="1">
              <a:lnSpc>
                <a:spcPts val="2500"/>
              </a:lnSpc>
              <a:spcBef>
                <a:spcPct val="0"/>
              </a:spcBef>
              <a:buFontTx/>
              <a:buChar char="-"/>
            </a:pPr>
            <a:r>
              <a:rPr lang="en-US" altLang="en-US" dirty="0" err="1" smtClean="0"/>
              <a:t>exonic</a:t>
            </a:r>
            <a:r>
              <a:rPr lang="en-US" altLang="en-US" dirty="0" smtClean="0"/>
              <a:t> </a:t>
            </a:r>
            <a:r>
              <a:rPr lang="en-US" altLang="en-US" dirty="0"/>
              <a:t>splicing silencers (</a:t>
            </a:r>
            <a:r>
              <a:rPr lang="en-US" altLang="en-US" b="1" dirty="0"/>
              <a:t>ESSs</a:t>
            </a:r>
            <a:r>
              <a:rPr lang="en-US" altLang="en-US" dirty="0"/>
              <a:t>) or </a:t>
            </a:r>
            <a:endParaRPr lang="en-US" altLang="en-US" dirty="0" smtClean="0"/>
          </a:p>
          <a:p>
            <a:pPr marL="285750" indent="-285750" eaLnBrk="1" hangingPunct="1">
              <a:lnSpc>
                <a:spcPts val="2500"/>
              </a:lnSpc>
              <a:spcBef>
                <a:spcPct val="0"/>
              </a:spcBef>
              <a:buFontTx/>
              <a:buChar char="-"/>
            </a:pPr>
            <a:r>
              <a:rPr lang="en-US" altLang="en-US" dirty="0" err="1" smtClean="0"/>
              <a:t>intronic</a:t>
            </a:r>
            <a:r>
              <a:rPr lang="en-US" altLang="en-US" dirty="0" smtClean="0"/>
              <a:t> </a:t>
            </a:r>
            <a:r>
              <a:rPr lang="en-US" altLang="en-US" dirty="0"/>
              <a:t>splicing silencers (</a:t>
            </a:r>
            <a:r>
              <a:rPr lang="en-US" altLang="en-US" b="1" dirty="0"/>
              <a:t>ISSs</a:t>
            </a:r>
            <a:r>
              <a:rPr lang="en-US" altLang="en-US" dirty="0"/>
              <a:t>). </a:t>
            </a:r>
            <a:endParaRPr lang="en-US" altLang="en-US" dirty="0" smtClean="0"/>
          </a:p>
          <a:p>
            <a:pPr eaLnBrk="1" hangingPunct="1">
              <a:lnSpc>
                <a:spcPts val="2500"/>
              </a:lnSpc>
              <a:spcBef>
                <a:spcPct val="0"/>
              </a:spcBef>
              <a:buFontTx/>
              <a:buNone/>
            </a:pPr>
            <a:endParaRPr lang="en-US" altLang="en-US" dirty="0" smtClean="0"/>
          </a:p>
          <a:p>
            <a:pPr eaLnBrk="1" hangingPunct="1">
              <a:lnSpc>
                <a:spcPts val="2500"/>
              </a:lnSpc>
              <a:spcBef>
                <a:spcPct val="0"/>
              </a:spcBef>
              <a:buFontTx/>
              <a:buNone/>
            </a:pPr>
            <a:r>
              <a:rPr lang="en-US" altLang="en-US" dirty="0" smtClean="0"/>
              <a:t>Sequence motifs cannot exert their effects directly </a:t>
            </a:r>
            <a:r>
              <a:rPr lang="en-US" altLang="en-US" dirty="0" smtClean="0">
                <a:latin typeface="Times New Roman" panose="02020603050405020304" pitchFamily="18" charset="0"/>
                <a:cs typeface="Times New Roman" panose="02020603050405020304" pitchFamily="18" charset="0"/>
              </a:rPr>
              <a:t>→ </a:t>
            </a:r>
            <a:r>
              <a:rPr lang="en-US" altLang="en-US" dirty="0" smtClean="0"/>
              <a:t>these </a:t>
            </a:r>
            <a:r>
              <a:rPr lang="en-US" altLang="en-US" dirty="0"/>
              <a:t>SREs specifically recruit </a:t>
            </a:r>
            <a:r>
              <a:rPr lang="en-US" altLang="en-US" b="1" dirty="0"/>
              <a:t>splicing factors </a:t>
            </a:r>
            <a:r>
              <a:rPr lang="en-US" altLang="en-US" dirty="0"/>
              <a:t>to promote or inhibit recognition of nearby splice </a:t>
            </a:r>
            <a:r>
              <a:rPr lang="en-US" altLang="en-US" dirty="0" smtClean="0"/>
              <a:t>sites:</a:t>
            </a:r>
            <a:r>
              <a:rPr lang="en-US" altLang="en-US" dirty="0"/>
              <a:t/>
            </a:r>
            <a:br>
              <a:rPr lang="en-US" altLang="en-US" dirty="0"/>
            </a:br>
            <a:r>
              <a:rPr lang="en-US" altLang="en-US" dirty="0" smtClean="0"/>
              <a:t>- </a:t>
            </a:r>
            <a:r>
              <a:rPr lang="en-US" altLang="en-US" b="1" dirty="0" smtClean="0"/>
              <a:t>SR proteins</a:t>
            </a:r>
            <a:r>
              <a:rPr lang="en-US" altLang="en-US" dirty="0" smtClean="0"/>
              <a:t> </a:t>
            </a:r>
            <a:r>
              <a:rPr lang="en-US" altLang="en-US" dirty="0"/>
              <a:t>recognize ESEs to </a:t>
            </a:r>
            <a:r>
              <a:rPr lang="en-US" altLang="en-US" b="1" dirty="0"/>
              <a:t>promote</a:t>
            </a:r>
            <a:r>
              <a:rPr lang="en-US" altLang="en-US" dirty="0"/>
              <a:t> </a:t>
            </a:r>
            <a:r>
              <a:rPr lang="en-US" altLang="en-US" b="1" dirty="0"/>
              <a:t>splicing</a:t>
            </a:r>
            <a:r>
              <a:rPr lang="en-US" altLang="en-US" dirty="0"/>
              <a:t>, </a:t>
            </a:r>
          </a:p>
          <a:p>
            <a:pPr eaLnBrk="1" hangingPunct="1">
              <a:lnSpc>
                <a:spcPts val="2500"/>
              </a:lnSpc>
              <a:spcBef>
                <a:spcPct val="0"/>
              </a:spcBef>
              <a:buFontTx/>
              <a:buNone/>
            </a:pPr>
            <a:r>
              <a:rPr lang="en-US" altLang="en-US" dirty="0" smtClean="0"/>
              <a:t>- heterogeneous </a:t>
            </a:r>
            <a:r>
              <a:rPr lang="en-US" altLang="en-US" dirty="0"/>
              <a:t>nuclear ribonucleoproteins (</a:t>
            </a:r>
            <a:r>
              <a:rPr lang="en-US" altLang="en-US" b="1" dirty="0" err="1" smtClean="0"/>
              <a:t>hnRNPs</a:t>
            </a:r>
            <a:r>
              <a:rPr lang="en-US" altLang="en-US" dirty="0" smtClean="0"/>
              <a:t>) typically </a:t>
            </a:r>
            <a:r>
              <a:rPr lang="en-US" altLang="en-US" dirty="0"/>
              <a:t>recognize ESSs to </a:t>
            </a:r>
            <a:r>
              <a:rPr lang="en-US" altLang="en-US" b="1" dirty="0"/>
              <a:t>inhibit</a:t>
            </a:r>
            <a:r>
              <a:rPr lang="en-US" altLang="en-US" dirty="0"/>
              <a:t> </a:t>
            </a:r>
            <a:r>
              <a:rPr lang="en-US" altLang="en-US" b="1" dirty="0"/>
              <a:t>splicing</a:t>
            </a:r>
            <a:r>
              <a:rPr lang="en-US" altLang="en-US" dirty="0"/>
              <a:t>. </a:t>
            </a:r>
          </a:p>
        </p:txBody>
      </p:sp>
    </p:spTree>
    <p:extLst>
      <p:ext uri="{BB962C8B-B14F-4D97-AF65-F5344CB8AC3E}">
        <p14:creationId xmlns:p14="http://schemas.microsoft.com/office/powerpoint/2010/main" val="1430763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553" r="75850"/>
          <a:stretch/>
        </p:blipFill>
        <p:spPr bwMode="auto">
          <a:xfrm>
            <a:off x="35496" y="1124744"/>
            <a:ext cx="300776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363"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Activity of splicing factors and SREs</a:t>
            </a:r>
          </a:p>
        </p:txBody>
      </p:sp>
      <p:sp>
        <p:nvSpPr>
          <p:cNvPr id="15364"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5365"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1A95A527-10A1-4310-94A2-26805D45B836}" type="slidenum">
              <a:rPr lang="de-DE" altLang="de-DE" smtClean="0"/>
              <a:pPr>
                <a:spcBef>
                  <a:spcPct val="0"/>
                </a:spcBef>
                <a:buFontTx/>
                <a:buNone/>
              </a:pPr>
              <a:t>18</a:t>
            </a:fld>
            <a:endParaRPr lang="de-DE" altLang="de-DE" smtClean="0"/>
          </a:p>
        </p:txBody>
      </p:sp>
      <p:sp>
        <p:nvSpPr>
          <p:cNvPr id="15366"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5367"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5368" name="Text Box 5"/>
          <p:cNvSpPr txBox="1">
            <a:spLocks noChangeArrowheads="1"/>
          </p:cNvSpPr>
          <p:nvPr/>
        </p:nvSpPr>
        <p:spPr bwMode="auto">
          <a:xfrm>
            <a:off x="5578475" y="5589240"/>
            <a:ext cx="21875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sp>
        <p:nvSpPr>
          <p:cNvPr id="15369" name="Textfeld 12"/>
          <p:cNvSpPr txBox="1">
            <a:spLocks noChangeArrowheads="1"/>
          </p:cNvSpPr>
          <p:nvPr/>
        </p:nvSpPr>
        <p:spPr bwMode="auto">
          <a:xfrm>
            <a:off x="3028529" y="677923"/>
            <a:ext cx="5768975" cy="361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a:t>The activity of splicing factors and </a:t>
            </a:r>
            <a:r>
              <a:rPr lang="en-US" altLang="en-US" i="1" dirty="0"/>
              <a:t>cis</a:t>
            </a:r>
            <a:r>
              <a:rPr lang="en-US" altLang="en-US" dirty="0"/>
              <a:t>-acting SREs is </a:t>
            </a:r>
            <a:r>
              <a:rPr lang="en-US" altLang="en-US" b="1" dirty="0"/>
              <a:t>context-dependent.</a:t>
            </a:r>
            <a:r>
              <a:rPr lang="en-US" altLang="en-US" dirty="0"/>
              <a:t> </a:t>
            </a:r>
          </a:p>
          <a:p>
            <a:pPr eaLnBrk="1" hangingPunct="1">
              <a:lnSpc>
                <a:spcPts val="2500"/>
              </a:lnSpc>
              <a:spcBef>
                <a:spcPct val="0"/>
              </a:spcBef>
              <a:buFontTx/>
              <a:buNone/>
            </a:pPr>
            <a:endParaRPr lang="en-US" altLang="en-US" b="1" dirty="0" smtClean="0"/>
          </a:p>
          <a:p>
            <a:pPr eaLnBrk="1" hangingPunct="1">
              <a:lnSpc>
                <a:spcPts val="2500"/>
              </a:lnSpc>
              <a:spcBef>
                <a:spcPct val="0"/>
              </a:spcBef>
              <a:buFontTx/>
              <a:buNone/>
            </a:pPr>
            <a:r>
              <a:rPr lang="en-US" altLang="en-US" b="1" dirty="0" smtClean="0"/>
              <a:t>Oligo-G tracts</a:t>
            </a:r>
            <a:r>
              <a:rPr lang="en-US" altLang="en-US" dirty="0" smtClean="0"/>
              <a:t> are </a:t>
            </a:r>
            <a:r>
              <a:rPr lang="en-US" altLang="en-US" dirty="0"/>
              <a:t>recognized by </a:t>
            </a:r>
            <a:r>
              <a:rPr lang="en-US" altLang="en-US" dirty="0" err="1"/>
              <a:t>hnRNP</a:t>
            </a:r>
            <a:r>
              <a:rPr lang="en-US" altLang="en-US" dirty="0"/>
              <a:t> </a:t>
            </a:r>
            <a:r>
              <a:rPr lang="en-US" altLang="en-US" dirty="0" smtClean="0"/>
              <a:t>H.</a:t>
            </a:r>
          </a:p>
          <a:p>
            <a:pPr eaLnBrk="1" hangingPunct="1">
              <a:lnSpc>
                <a:spcPts val="2500"/>
              </a:lnSpc>
              <a:spcBef>
                <a:spcPct val="0"/>
              </a:spcBef>
              <a:buFontTx/>
              <a:buNone/>
            </a:pPr>
            <a:endParaRPr lang="en-US" altLang="en-US" dirty="0" smtClean="0"/>
          </a:p>
          <a:p>
            <a:pPr eaLnBrk="1" hangingPunct="1">
              <a:lnSpc>
                <a:spcPts val="2500"/>
              </a:lnSpc>
              <a:spcBef>
                <a:spcPct val="0"/>
              </a:spcBef>
              <a:buFontTx/>
              <a:buNone/>
            </a:pPr>
            <a:r>
              <a:rPr lang="en-US" altLang="en-US" dirty="0" smtClean="0"/>
              <a:t>(Top) When the oligo-G tracts are located inside an intron, </a:t>
            </a:r>
            <a:r>
              <a:rPr lang="en-US" altLang="en-US" dirty="0"/>
              <a:t>t</a:t>
            </a:r>
            <a:r>
              <a:rPr lang="en-US" altLang="en-US" dirty="0" smtClean="0"/>
              <a:t>hey </a:t>
            </a:r>
            <a:r>
              <a:rPr lang="en-US" altLang="en-US" dirty="0"/>
              <a:t>function as </a:t>
            </a:r>
            <a:r>
              <a:rPr lang="en-US" altLang="en-US" dirty="0" err="1"/>
              <a:t>intronic</a:t>
            </a:r>
            <a:r>
              <a:rPr lang="en-US" altLang="en-US" dirty="0"/>
              <a:t> splicing enhancers (ISE) to promote </a:t>
            </a:r>
            <a:r>
              <a:rPr lang="en-US" altLang="en-US" dirty="0" smtClean="0"/>
              <a:t>splicing.</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smtClean="0"/>
              <a:t>(Bottom) When they are located within exons, they function </a:t>
            </a:r>
            <a:r>
              <a:rPr lang="en-US" altLang="en-US" dirty="0"/>
              <a:t>as </a:t>
            </a:r>
            <a:r>
              <a:rPr lang="en-US" altLang="en-US" dirty="0" err="1"/>
              <a:t>exonic</a:t>
            </a:r>
            <a:r>
              <a:rPr lang="en-US" altLang="en-US" dirty="0"/>
              <a:t> splicing silencers (ESSs</a:t>
            </a:r>
            <a:r>
              <a:rPr lang="en-US" altLang="en-US" dirty="0" smtClean="0"/>
              <a:t>).</a:t>
            </a:r>
            <a:endParaRPr lang="de-DE" alt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58" r="48413"/>
          <a:stretch/>
        </p:blipFill>
        <p:spPr bwMode="auto">
          <a:xfrm>
            <a:off x="35496" y="620688"/>
            <a:ext cx="319640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363"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Activity of splicing factors and SREs</a:t>
            </a:r>
          </a:p>
        </p:txBody>
      </p:sp>
      <p:sp>
        <p:nvSpPr>
          <p:cNvPr id="15364"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5365"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1A95A527-10A1-4310-94A2-26805D45B836}" type="slidenum">
              <a:rPr lang="de-DE" altLang="de-DE" smtClean="0"/>
              <a:pPr>
                <a:spcBef>
                  <a:spcPct val="0"/>
                </a:spcBef>
                <a:buFontTx/>
                <a:buNone/>
              </a:pPr>
              <a:t>19</a:t>
            </a:fld>
            <a:endParaRPr lang="de-DE" altLang="de-DE" smtClean="0"/>
          </a:p>
        </p:txBody>
      </p:sp>
      <p:sp>
        <p:nvSpPr>
          <p:cNvPr id="15366"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5367"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5368" name="Text Box 5"/>
          <p:cNvSpPr txBox="1">
            <a:spLocks noChangeArrowheads="1"/>
          </p:cNvSpPr>
          <p:nvPr/>
        </p:nvSpPr>
        <p:spPr bwMode="auto">
          <a:xfrm>
            <a:off x="5578475" y="5499125"/>
            <a:ext cx="21875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sp>
        <p:nvSpPr>
          <p:cNvPr id="15369" name="Textfeld 12"/>
          <p:cNvSpPr txBox="1">
            <a:spLocks noChangeArrowheads="1"/>
          </p:cNvSpPr>
          <p:nvPr/>
        </p:nvSpPr>
        <p:spPr bwMode="auto">
          <a:xfrm>
            <a:off x="3275856" y="764704"/>
            <a:ext cx="5617319" cy="42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b="1" dirty="0" smtClean="0"/>
              <a:t>YCAY</a:t>
            </a:r>
            <a:r>
              <a:rPr lang="en-US" altLang="en-US" dirty="0" smtClean="0"/>
              <a:t> motifs are </a:t>
            </a:r>
            <a:r>
              <a:rPr lang="en-US" altLang="en-US" dirty="0"/>
              <a:t>recognized by neuro-oncological ventral antigen (NOVA</a:t>
            </a:r>
            <a:r>
              <a:rPr lang="en-US" altLang="en-US" dirty="0" smtClean="0"/>
              <a:t>).</a:t>
            </a:r>
          </a:p>
          <a:p>
            <a:pPr eaLnBrk="1" hangingPunct="1">
              <a:lnSpc>
                <a:spcPts val="2500"/>
              </a:lnSpc>
              <a:spcBef>
                <a:spcPct val="0"/>
              </a:spcBef>
              <a:buFontTx/>
              <a:buNone/>
            </a:pPr>
            <a:endParaRPr lang="en-US" altLang="en-US" dirty="0" smtClean="0"/>
          </a:p>
          <a:p>
            <a:pPr eaLnBrk="1" hangingPunct="1">
              <a:lnSpc>
                <a:spcPts val="2500"/>
              </a:lnSpc>
              <a:spcBef>
                <a:spcPct val="0"/>
              </a:spcBef>
              <a:buFontTx/>
              <a:buNone/>
            </a:pPr>
            <a:r>
              <a:rPr lang="en-US" altLang="en-US" dirty="0" smtClean="0"/>
              <a:t>Y stands for </a:t>
            </a:r>
            <a:r>
              <a:rPr lang="de-DE" dirty="0" err="1"/>
              <a:t>pyrimidine</a:t>
            </a:r>
            <a:r>
              <a:rPr lang="de-DE" dirty="0"/>
              <a:t> </a:t>
            </a:r>
            <a:r>
              <a:rPr lang="de-DE" dirty="0" smtClean="0"/>
              <a:t>(</a:t>
            </a:r>
            <a:r>
              <a:rPr lang="de-DE" dirty="0"/>
              <a:t>C/T</a:t>
            </a:r>
            <a:r>
              <a:rPr lang="de-DE" dirty="0" smtClean="0"/>
              <a:t>).</a:t>
            </a:r>
            <a:endParaRPr lang="en-US" altLang="en-US" dirty="0"/>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smtClean="0"/>
              <a:t>(Top) When YCAY motifs are located inside an exon, they act </a:t>
            </a:r>
            <a:r>
              <a:rPr lang="en-US" altLang="en-US" dirty="0"/>
              <a:t>as </a:t>
            </a:r>
            <a:r>
              <a:rPr lang="en-US" altLang="en-US" dirty="0" smtClean="0"/>
              <a:t>ESEs, </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smtClean="0"/>
              <a:t>(Middle) When they are located </a:t>
            </a:r>
            <a:r>
              <a:rPr lang="en-US" altLang="en-US" dirty="0"/>
              <a:t>in the upstream intron of an alternative </a:t>
            </a:r>
            <a:r>
              <a:rPr lang="en-US" altLang="en-US" dirty="0" smtClean="0"/>
              <a:t>exon, they act as ISSs,</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smtClean="0"/>
              <a:t>(Bottom) </a:t>
            </a:r>
            <a:r>
              <a:rPr lang="en-US" altLang="en-US" dirty="0"/>
              <a:t>W</a:t>
            </a:r>
            <a:r>
              <a:rPr lang="en-US" altLang="en-US" dirty="0" smtClean="0"/>
              <a:t>hen they are located inside an intron, they act </a:t>
            </a:r>
            <a:r>
              <a:rPr lang="en-US" altLang="en-US" dirty="0"/>
              <a:t>as </a:t>
            </a:r>
            <a:r>
              <a:rPr lang="en-US" altLang="en-US" dirty="0" smtClean="0"/>
              <a:t>ISEs. </a:t>
            </a:r>
            <a:endParaRPr lang="de-DE" altLang="de-DE" dirty="0"/>
          </a:p>
        </p:txBody>
      </p:sp>
    </p:spTree>
    <p:extLst>
      <p:ext uri="{BB962C8B-B14F-4D97-AF65-F5344CB8AC3E}">
        <p14:creationId xmlns:p14="http://schemas.microsoft.com/office/powerpoint/2010/main" val="139452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33A548E-9B3E-42D5-BD28-039DAC59AA41}" type="slidenum">
              <a:rPr lang="de-DE" altLang="en-US" smtClean="0">
                <a:latin typeface="Times New Roman" panose="02020603050405020304" pitchFamily="18" charset="0"/>
              </a:rPr>
              <a:pPr>
                <a:spcBef>
                  <a:spcPct val="0"/>
                </a:spcBef>
                <a:buFontTx/>
                <a:buNone/>
              </a:pPr>
              <a:t>2</a:t>
            </a:fld>
            <a:endParaRPr lang="de-DE" altLang="en-US" smtClean="0">
              <a:latin typeface="Times New Roman" panose="02020603050405020304" pitchFamily="18" charset="0"/>
            </a:endParaRPr>
          </a:p>
        </p:txBody>
      </p:sp>
      <p:sp>
        <p:nvSpPr>
          <p:cNvPr id="19459"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en-US" smtClean="0"/>
              <a:t>Bioinformatics III</a:t>
            </a:r>
          </a:p>
        </p:txBody>
      </p:sp>
      <p:sp>
        <p:nvSpPr>
          <p:cNvPr id="19460" name="Rectangle 3"/>
          <p:cNvSpPr>
            <a:spLocks noChangeArrowheads="1"/>
          </p:cNvSpPr>
          <p:nvPr/>
        </p:nvSpPr>
        <p:spPr bwMode="auto">
          <a:xfrm>
            <a:off x="457200" y="115888"/>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dirty="0" smtClean="0">
                <a:solidFill>
                  <a:srgbClr val="FF0000"/>
                </a:solidFill>
              </a:rPr>
              <a:t>Our contact with splicing:</a:t>
            </a:r>
          </a:p>
          <a:p>
            <a:pPr algn="ctr" eaLnBrk="1" hangingPunct="1">
              <a:spcBef>
                <a:spcPct val="0"/>
              </a:spcBef>
              <a:buFontTx/>
              <a:buNone/>
            </a:pPr>
            <a:r>
              <a:rPr lang="en-US" altLang="en-US" sz="2400" b="1" dirty="0" smtClean="0">
                <a:solidFill>
                  <a:srgbClr val="FF0000"/>
                </a:solidFill>
              </a:rPr>
              <a:t>MBD2 </a:t>
            </a:r>
            <a:r>
              <a:rPr lang="en-US" altLang="en-US" sz="2400" b="1" dirty="0">
                <a:solidFill>
                  <a:srgbClr val="FF0000"/>
                </a:solidFill>
              </a:rPr>
              <a:t>recognizes methylated </a:t>
            </a:r>
            <a:r>
              <a:rPr lang="en-US" altLang="en-US" sz="2400" b="1" dirty="0" err="1">
                <a:solidFill>
                  <a:srgbClr val="FF0000"/>
                </a:solidFill>
              </a:rPr>
              <a:t>cytosines</a:t>
            </a:r>
            <a:endParaRPr lang="en-US" altLang="en-US" sz="2400" b="1" dirty="0">
              <a:solidFill>
                <a:srgbClr val="FF0000"/>
              </a:solidFill>
            </a:endParaRPr>
          </a:p>
        </p:txBody>
      </p:sp>
      <p:sp>
        <p:nvSpPr>
          <p:cNvPr id="19461"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pic>
        <p:nvPicPr>
          <p:cNvPr id="19462" name="Picture 2" descr="http://www.rcsb.org/pdb/images/1IG4_asym_r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98500"/>
            <a:ext cx="43307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feld 2"/>
          <p:cNvSpPr txBox="1">
            <a:spLocks noChangeArrowheads="1"/>
          </p:cNvSpPr>
          <p:nvPr/>
        </p:nvSpPr>
        <p:spPr bwMode="auto">
          <a:xfrm>
            <a:off x="457200" y="5724525"/>
            <a:ext cx="3916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a:t>Ohki et al. </a:t>
            </a:r>
            <a:r>
              <a:rPr lang="en-US" altLang="de-DE"/>
              <a:t>(2001) Cell </a:t>
            </a:r>
            <a:r>
              <a:rPr lang="en-US" altLang="de-DE" b="1"/>
              <a:t>105</a:t>
            </a:r>
            <a:r>
              <a:rPr lang="en-US" altLang="de-DE"/>
              <a:t>: 487-497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780"/>
          <a:stretch/>
        </p:blipFill>
        <p:spPr bwMode="auto">
          <a:xfrm>
            <a:off x="1403648" y="-44925"/>
            <a:ext cx="5765265" cy="302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363"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Activity of splicing factors and SREs</a:t>
            </a:r>
          </a:p>
        </p:txBody>
      </p:sp>
      <p:sp>
        <p:nvSpPr>
          <p:cNvPr id="15364"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5365"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1A95A527-10A1-4310-94A2-26805D45B836}" type="slidenum">
              <a:rPr lang="de-DE" altLang="de-DE" smtClean="0"/>
              <a:pPr>
                <a:spcBef>
                  <a:spcPct val="0"/>
                </a:spcBef>
                <a:buFontTx/>
                <a:buNone/>
              </a:pPr>
              <a:t>20</a:t>
            </a:fld>
            <a:endParaRPr lang="de-DE" altLang="de-DE" smtClean="0"/>
          </a:p>
        </p:txBody>
      </p:sp>
      <p:sp>
        <p:nvSpPr>
          <p:cNvPr id="15366"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5367"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5368" name="Text Box 5"/>
          <p:cNvSpPr txBox="1">
            <a:spLocks noChangeArrowheads="1"/>
          </p:cNvSpPr>
          <p:nvPr/>
        </p:nvSpPr>
        <p:spPr bwMode="auto">
          <a:xfrm>
            <a:off x="5578475" y="5445224"/>
            <a:ext cx="21875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sp>
        <p:nvSpPr>
          <p:cNvPr id="15369" name="Textfeld 12"/>
          <p:cNvSpPr txBox="1">
            <a:spLocks noChangeArrowheads="1"/>
          </p:cNvSpPr>
          <p:nvPr/>
        </p:nvSpPr>
        <p:spPr bwMode="auto">
          <a:xfrm>
            <a:off x="209550" y="3212976"/>
            <a:ext cx="8721725" cy="70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smtClean="0"/>
              <a:t>Binding </a:t>
            </a:r>
            <a:r>
              <a:rPr lang="en-US" altLang="en-US" dirty="0"/>
              <a:t>sites for SR proteins and </a:t>
            </a:r>
            <a:r>
              <a:rPr lang="en-US" altLang="en-US" dirty="0" err="1"/>
              <a:t>hnRNP</a:t>
            </a:r>
            <a:r>
              <a:rPr lang="en-US" altLang="en-US" dirty="0"/>
              <a:t> A1 also have distinct activities when located at different regions on the pre-mRNA.</a:t>
            </a:r>
            <a:endParaRPr lang="de-DE" altLang="de-DE" dirty="0"/>
          </a:p>
        </p:txBody>
      </p:sp>
    </p:spTree>
    <p:extLst>
      <p:ext uri="{BB962C8B-B14F-4D97-AF65-F5344CB8AC3E}">
        <p14:creationId xmlns:p14="http://schemas.microsoft.com/office/powerpoint/2010/main" val="1679890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4213" y="188913"/>
            <a:ext cx="7772400" cy="304800"/>
          </a:xfrm>
        </p:spPr>
        <p:txBody>
          <a:bodyPr/>
          <a:lstStyle/>
          <a:p>
            <a:pPr eaLnBrk="1" hangingPunct="1"/>
            <a:r>
              <a:rPr lang="en-GB" altLang="de-DE" dirty="0" smtClean="0">
                <a:ea typeface="ＭＳ Ｐゴシック" panose="020B0600070205080204" pitchFamily="34" charset="-128"/>
              </a:rPr>
              <a:t>              Sequence motifs of the splicing code</a:t>
            </a:r>
          </a:p>
        </p:txBody>
      </p:sp>
      <p:sp>
        <p:nvSpPr>
          <p:cNvPr id="16387"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6388"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63866A72-1D79-4B20-8C52-23D2233F80B6}" type="slidenum">
              <a:rPr lang="de-DE" altLang="de-DE" smtClean="0"/>
              <a:pPr>
                <a:spcBef>
                  <a:spcPct val="0"/>
                </a:spcBef>
                <a:buFontTx/>
                <a:buNone/>
              </a:pPr>
              <a:t>21</a:t>
            </a:fld>
            <a:endParaRPr lang="de-DE" altLang="de-DE" smtClean="0"/>
          </a:p>
        </p:txBody>
      </p:sp>
      <p:sp>
        <p:nvSpPr>
          <p:cNvPr id="16389"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6390"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6391" name="Text Box 5"/>
          <p:cNvSpPr txBox="1">
            <a:spLocks noChangeArrowheads="1"/>
          </p:cNvSpPr>
          <p:nvPr/>
        </p:nvSpPr>
        <p:spPr bwMode="auto">
          <a:xfrm>
            <a:off x="184795" y="5705475"/>
            <a:ext cx="1876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err="1"/>
              <a:t>Barash</a:t>
            </a:r>
            <a:r>
              <a:rPr lang="en-US" altLang="en-US" sz="1400" dirty="0"/>
              <a:t> et al. Nature </a:t>
            </a:r>
          </a:p>
          <a:p>
            <a:pPr eaLnBrk="1" hangingPunct="1">
              <a:spcBef>
                <a:spcPct val="0"/>
              </a:spcBef>
              <a:buFontTx/>
              <a:buNone/>
            </a:pPr>
            <a:r>
              <a:rPr lang="en-US" altLang="en-US" sz="1400" dirty="0"/>
              <a:t>465, 53- (2010)</a:t>
            </a:r>
            <a:endParaRPr lang="de-DE" altLang="de-DE" sz="1400" dirty="0"/>
          </a:p>
        </p:txBody>
      </p:sp>
      <p:sp>
        <p:nvSpPr>
          <p:cNvPr id="16392" name="Textfeld 12"/>
          <p:cNvSpPr txBox="1">
            <a:spLocks noChangeArrowheads="1"/>
          </p:cNvSpPr>
          <p:nvPr/>
        </p:nvSpPr>
        <p:spPr bwMode="auto">
          <a:xfrm>
            <a:off x="323528" y="2918460"/>
            <a:ext cx="8713663"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dirty="0" err="1" smtClean="0"/>
              <a:t>Define</a:t>
            </a:r>
            <a:r>
              <a:rPr lang="de-DE" altLang="en-US" dirty="0" smtClean="0"/>
              <a:t> 3 </a:t>
            </a:r>
            <a:r>
              <a:rPr lang="de-DE" altLang="en-US" dirty="0" err="1"/>
              <a:t>regions</a:t>
            </a:r>
            <a:r>
              <a:rPr lang="de-DE" altLang="en-US" dirty="0"/>
              <a:t> </a:t>
            </a:r>
            <a:r>
              <a:rPr lang="de-DE" altLang="en-US" b="1" dirty="0" smtClean="0"/>
              <a:t>C1/I1(5‘)/I1(3‘) </a:t>
            </a:r>
            <a:r>
              <a:rPr lang="de-DE" altLang="en-US" dirty="0" err="1" smtClean="0"/>
              <a:t>before</a:t>
            </a:r>
            <a:r>
              <a:rPr lang="de-DE" altLang="en-US" dirty="0" smtClean="0"/>
              <a:t> an </a:t>
            </a:r>
            <a:r>
              <a:rPr lang="de-DE" altLang="en-US" dirty="0"/>
              <a:t>„alternative </a:t>
            </a:r>
            <a:r>
              <a:rPr lang="de-DE" altLang="en-US" dirty="0" err="1"/>
              <a:t>exon</a:t>
            </a:r>
            <a:r>
              <a:rPr lang="de-DE" altLang="en-US" dirty="0"/>
              <a:t>“ (</a:t>
            </a:r>
            <a:r>
              <a:rPr lang="de-DE" altLang="en-US" b="1" dirty="0"/>
              <a:t>A</a:t>
            </a:r>
            <a:r>
              <a:rPr lang="de-DE" altLang="en-US" dirty="0"/>
              <a:t>) </a:t>
            </a:r>
            <a:r>
              <a:rPr lang="de-DE" altLang="en-US" dirty="0" err="1"/>
              <a:t>and</a:t>
            </a:r>
            <a:r>
              <a:rPr lang="de-DE" altLang="en-US" dirty="0"/>
              <a:t> </a:t>
            </a:r>
            <a:endParaRPr lang="de-DE" altLang="en-US" dirty="0" smtClean="0"/>
          </a:p>
          <a:p>
            <a:pPr eaLnBrk="1" hangingPunct="1">
              <a:lnSpc>
                <a:spcPts val="2500"/>
              </a:lnSpc>
              <a:spcBef>
                <a:spcPct val="0"/>
              </a:spcBef>
              <a:buFontTx/>
              <a:buNone/>
            </a:pPr>
            <a:r>
              <a:rPr lang="de-DE" altLang="en-US" dirty="0" smtClean="0"/>
              <a:t>3 </a:t>
            </a:r>
            <a:r>
              <a:rPr lang="de-DE" altLang="en-US" dirty="0" err="1" smtClean="0"/>
              <a:t>regions</a:t>
            </a:r>
            <a:r>
              <a:rPr lang="de-DE" altLang="en-US" dirty="0" smtClean="0"/>
              <a:t> </a:t>
            </a:r>
            <a:r>
              <a:rPr lang="de-DE" altLang="en-US" b="1" dirty="0" smtClean="0"/>
              <a:t>I2(5‘)/I2(3‘)/C2 </a:t>
            </a:r>
            <a:r>
              <a:rPr lang="de-DE" altLang="en-US" dirty="0" err="1" smtClean="0"/>
              <a:t>behind</a:t>
            </a:r>
            <a:r>
              <a:rPr lang="de-DE" altLang="en-US" dirty="0" smtClean="0"/>
              <a:t> </a:t>
            </a:r>
            <a:r>
              <a:rPr lang="de-DE" altLang="en-US" dirty="0" err="1" smtClean="0"/>
              <a:t>the</a:t>
            </a:r>
            <a:r>
              <a:rPr lang="de-DE" altLang="en-US" dirty="0" smtClean="0"/>
              <a:t> alternative </a:t>
            </a:r>
            <a:r>
              <a:rPr lang="de-DE" altLang="en-US" dirty="0" err="1" smtClean="0"/>
              <a:t>exon</a:t>
            </a:r>
            <a:r>
              <a:rPr lang="de-DE" altLang="en-US" dirty="0" smtClean="0"/>
              <a:t>.</a:t>
            </a:r>
            <a:endParaRPr lang="en-US" altLang="en-US" dirty="0"/>
          </a:p>
        </p:txBody>
      </p:sp>
      <p:pic>
        <p:nvPicPr>
          <p:cNvPr id="1639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127"/>
          <a:stretch/>
        </p:blipFill>
        <p:spPr bwMode="auto">
          <a:xfrm>
            <a:off x="179512" y="565597"/>
            <a:ext cx="5260599" cy="214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hteck 1"/>
          <p:cNvSpPr/>
          <p:nvPr/>
        </p:nvSpPr>
        <p:spPr bwMode="auto">
          <a:xfrm>
            <a:off x="0" y="260648"/>
            <a:ext cx="1475656" cy="19442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4213" y="188913"/>
            <a:ext cx="7772400" cy="304800"/>
          </a:xfrm>
        </p:spPr>
        <p:txBody>
          <a:bodyPr/>
          <a:lstStyle/>
          <a:p>
            <a:pPr eaLnBrk="1" hangingPunct="1"/>
            <a:r>
              <a:rPr lang="en-GB" altLang="de-DE" dirty="0" smtClean="0">
                <a:ea typeface="ＭＳ Ｐゴシック" panose="020B0600070205080204" pitchFamily="34" charset="-128"/>
              </a:rPr>
              <a:t>Approach to extract RNA features</a:t>
            </a:r>
          </a:p>
        </p:txBody>
      </p:sp>
      <p:sp>
        <p:nvSpPr>
          <p:cNvPr id="16387"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6388"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63866A72-1D79-4B20-8C52-23D2233F80B6}" type="slidenum">
              <a:rPr lang="de-DE" altLang="de-DE" smtClean="0"/>
              <a:pPr>
                <a:spcBef>
                  <a:spcPct val="0"/>
                </a:spcBef>
                <a:buFontTx/>
                <a:buNone/>
              </a:pPr>
              <a:t>22</a:t>
            </a:fld>
            <a:endParaRPr lang="de-DE" altLang="de-DE" smtClean="0"/>
          </a:p>
        </p:txBody>
      </p:sp>
      <p:sp>
        <p:nvSpPr>
          <p:cNvPr id="16389"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6390"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6391" name="Text Box 5"/>
          <p:cNvSpPr txBox="1">
            <a:spLocks noChangeArrowheads="1"/>
          </p:cNvSpPr>
          <p:nvPr/>
        </p:nvSpPr>
        <p:spPr bwMode="auto">
          <a:xfrm>
            <a:off x="184795" y="5705475"/>
            <a:ext cx="1876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err="1"/>
              <a:t>Barash</a:t>
            </a:r>
            <a:r>
              <a:rPr lang="en-US" altLang="en-US" sz="1400" dirty="0"/>
              <a:t> et al. Nature </a:t>
            </a:r>
          </a:p>
          <a:p>
            <a:pPr eaLnBrk="1" hangingPunct="1">
              <a:spcBef>
                <a:spcPct val="0"/>
              </a:spcBef>
              <a:buFontTx/>
              <a:buNone/>
            </a:pPr>
            <a:r>
              <a:rPr lang="en-US" altLang="en-US" sz="1400" dirty="0"/>
              <a:t>465, 53- (2010)</a:t>
            </a:r>
            <a:endParaRPr lang="de-DE" altLang="de-DE" sz="1400" dirty="0"/>
          </a:p>
        </p:txBody>
      </p:sp>
      <p:sp>
        <p:nvSpPr>
          <p:cNvPr id="2" name="Rechteck 1"/>
          <p:cNvSpPr/>
          <p:nvPr/>
        </p:nvSpPr>
        <p:spPr bwMode="auto">
          <a:xfrm>
            <a:off x="0" y="260648"/>
            <a:ext cx="1475656" cy="19442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8299" b="53892"/>
          <a:stretch/>
        </p:blipFill>
        <p:spPr>
          <a:xfrm>
            <a:off x="-36512" y="549613"/>
            <a:ext cx="4774114" cy="3042469"/>
          </a:xfrm>
          <a:prstGeom prst="rect">
            <a:avLst/>
          </a:prstGeom>
        </p:spPr>
      </p:pic>
      <p:pic>
        <p:nvPicPr>
          <p:cNvPr id="13" name="Grafik 12"/>
          <p:cNvPicPr>
            <a:picLocks noChangeAspect="1"/>
          </p:cNvPicPr>
          <p:nvPr/>
        </p:nvPicPr>
        <p:blipFill rotWithShape="1">
          <a:blip r:embed="rId2">
            <a:extLst>
              <a:ext uri="{28A0092B-C50C-407E-A947-70E740481C1C}">
                <a14:useLocalDpi xmlns:a14="http://schemas.microsoft.com/office/drawing/2010/main" val="0"/>
              </a:ext>
            </a:extLst>
          </a:blip>
          <a:srcRect t="72587" r="61721" b="251"/>
          <a:stretch/>
        </p:blipFill>
        <p:spPr>
          <a:xfrm>
            <a:off x="5148064" y="520700"/>
            <a:ext cx="3475463" cy="3125783"/>
          </a:xfrm>
          <a:prstGeom prst="rect">
            <a:avLst/>
          </a:prstGeom>
        </p:spPr>
      </p:pic>
    </p:spTree>
    <p:extLst>
      <p:ext uri="{BB962C8B-B14F-4D97-AF65-F5344CB8AC3E}">
        <p14:creationId xmlns:p14="http://schemas.microsoft.com/office/powerpoint/2010/main" val="770694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3907"/>
          <a:stretch/>
        </p:blipFill>
        <p:spPr bwMode="auto">
          <a:xfrm>
            <a:off x="2520527" y="188640"/>
            <a:ext cx="5795889" cy="295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6386"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              The splicing code</a:t>
            </a:r>
          </a:p>
        </p:txBody>
      </p:sp>
      <p:sp>
        <p:nvSpPr>
          <p:cNvPr id="16387"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6388"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63866A72-1D79-4B20-8C52-23D2233F80B6}" type="slidenum">
              <a:rPr lang="de-DE" altLang="de-DE" smtClean="0"/>
              <a:pPr>
                <a:spcBef>
                  <a:spcPct val="0"/>
                </a:spcBef>
                <a:buFontTx/>
                <a:buNone/>
              </a:pPr>
              <a:t>23</a:t>
            </a:fld>
            <a:endParaRPr lang="de-DE" altLang="de-DE" smtClean="0"/>
          </a:p>
        </p:txBody>
      </p:sp>
      <p:sp>
        <p:nvSpPr>
          <p:cNvPr id="16389"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6390"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6391" name="Text Box 5"/>
          <p:cNvSpPr txBox="1">
            <a:spLocks noChangeArrowheads="1"/>
          </p:cNvSpPr>
          <p:nvPr/>
        </p:nvSpPr>
        <p:spPr bwMode="auto">
          <a:xfrm>
            <a:off x="6705600" y="180975"/>
            <a:ext cx="1876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Barash et al. Nature </a:t>
            </a:r>
          </a:p>
          <a:p>
            <a:pPr eaLnBrk="1" hangingPunct="1">
              <a:spcBef>
                <a:spcPct val="0"/>
              </a:spcBef>
              <a:buFontTx/>
              <a:buNone/>
            </a:pPr>
            <a:r>
              <a:rPr lang="en-US" altLang="en-US" sz="1400"/>
              <a:t>465, 53- (2010)</a:t>
            </a:r>
            <a:endParaRPr lang="de-DE" altLang="de-DE" sz="1400"/>
          </a:p>
        </p:txBody>
      </p:sp>
      <p:sp>
        <p:nvSpPr>
          <p:cNvPr id="16392" name="Textfeld 12"/>
          <p:cNvSpPr txBox="1">
            <a:spLocks noChangeArrowheads="1"/>
          </p:cNvSpPr>
          <p:nvPr/>
        </p:nvSpPr>
        <p:spPr bwMode="auto">
          <a:xfrm>
            <a:off x="3995936" y="3212976"/>
            <a:ext cx="5112568"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dirty="0" err="1" smtClean="0"/>
              <a:t>Each</a:t>
            </a:r>
            <a:r>
              <a:rPr lang="de-DE" altLang="en-US" dirty="0" smtClean="0"/>
              <a:t> </a:t>
            </a:r>
            <a:r>
              <a:rPr lang="de-DE" altLang="en-US" dirty="0" err="1"/>
              <a:t>table</a:t>
            </a:r>
            <a:r>
              <a:rPr lang="de-DE" altLang="en-US" dirty="0"/>
              <a:t> </a:t>
            </a:r>
            <a:r>
              <a:rPr lang="de-DE" altLang="en-US" dirty="0" err="1"/>
              <a:t>cell</a:t>
            </a:r>
            <a:r>
              <a:rPr lang="de-DE" altLang="en-US" dirty="0"/>
              <a:t> </a:t>
            </a:r>
            <a:r>
              <a:rPr lang="de-DE" altLang="en-US" dirty="0" err="1"/>
              <a:t>contains</a:t>
            </a:r>
            <a:r>
              <a:rPr lang="de-DE" altLang="en-US" dirty="0"/>
              <a:t> 5 </a:t>
            </a:r>
            <a:r>
              <a:rPr lang="de-DE" altLang="en-US" dirty="0" err="1"/>
              <a:t>bars</a:t>
            </a:r>
            <a:r>
              <a:rPr lang="de-DE" altLang="en-US" dirty="0"/>
              <a:t>. </a:t>
            </a:r>
            <a:r>
              <a:rPr lang="de-DE" altLang="en-US" dirty="0" err="1" smtClean="0"/>
              <a:t>They</a:t>
            </a:r>
            <a:r>
              <a:rPr lang="de-DE" altLang="en-US" dirty="0" smtClean="0"/>
              <a:t> </a:t>
            </a:r>
            <a:r>
              <a:rPr lang="de-DE" altLang="en-US" dirty="0" err="1"/>
              <a:t>show</a:t>
            </a:r>
            <a:r>
              <a:rPr lang="de-DE" altLang="en-US" dirty="0"/>
              <a:t> </a:t>
            </a:r>
            <a:r>
              <a:rPr lang="en-US" altLang="en-US" dirty="0"/>
              <a:t>the region-specific activity of each feature for increased exon inclusion (</a:t>
            </a:r>
            <a:r>
              <a:rPr lang="en-US" altLang="en-US" b="1" dirty="0">
                <a:solidFill>
                  <a:srgbClr val="FF0000"/>
                </a:solidFill>
              </a:rPr>
              <a:t>red bar</a:t>
            </a:r>
            <a:r>
              <a:rPr lang="en-US" altLang="en-US" dirty="0"/>
              <a:t>) or exclusion (</a:t>
            </a:r>
            <a:r>
              <a:rPr lang="en-US" altLang="en-US" b="1" dirty="0">
                <a:solidFill>
                  <a:srgbClr val="0070C0"/>
                </a:solidFill>
              </a:rPr>
              <a:t>blue bar</a:t>
            </a:r>
            <a:r>
              <a:rPr lang="en-US" altLang="en-US" dirty="0"/>
              <a:t>)</a:t>
            </a:r>
            <a:r>
              <a:rPr lang="de-DE" altLang="en-US" dirty="0"/>
              <a:t> in 5 different </a:t>
            </a:r>
            <a:r>
              <a:rPr lang="de-DE" altLang="en-US" dirty="0" err="1"/>
              <a:t>mouse</a:t>
            </a:r>
            <a:r>
              <a:rPr lang="de-DE" altLang="en-US" dirty="0"/>
              <a:t> </a:t>
            </a:r>
            <a:r>
              <a:rPr lang="de-DE" altLang="en-US" dirty="0" err="1"/>
              <a:t>tissues</a:t>
            </a:r>
            <a:r>
              <a:rPr lang="de-DE" altLang="en-US" dirty="0"/>
              <a:t>:</a:t>
            </a:r>
            <a:r>
              <a:rPr lang="en-US" altLang="en-US" dirty="0"/>
              <a:t> </a:t>
            </a:r>
            <a:endParaRPr lang="en-US" altLang="en-US" dirty="0" smtClean="0"/>
          </a:p>
          <a:p>
            <a:pPr marL="285750" indent="-285750" eaLnBrk="1" hangingPunct="1">
              <a:lnSpc>
                <a:spcPts val="2500"/>
              </a:lnSpc>
              <a:spcBef>
                <a:spcPct val="0"/>
              </a:spcBef>
              <a:buFontTx/>
              <a:buChar char="-"/>
            </a:pPr>
            <a:r>
              <a:rPr lang="en-US" altLang="en-US" dirty="0" smtClean="0"/>
              <a:t>CNS </a:t>
            </a:r>
            <a:r>
              <a:rPr lang="en-US" altLang="en-US" dirty="0"/>
              <a:t>(C), </a:t>
            </a:r>
            <a:endParaRPr lang="en-US" altLang="en-US" dirty="0" smtClean="0"/>
          </a:p>
          <a:p>
            <a:pPr marL="285750" indent="-285750" eaLnBrk="1" hangingPunct="1">
              <a:lnSpc>
                <a:spcPts val="2500"/>
              </a:lnSpc>
              <a:spcBef>
                <a:spcPct val="0"/>
              </a:spcBef>
              <a:buFontTx/>
              <a:buChar char="-"/>
            </a:pPr>
            <a:r>
              <a:rPr lang="en-US" altLang="en-US" dirty="0" smtClean="0"/>
              <a:t>muscle </a:t>
            </a:r>
            <a:r>
              <a:rPr lang="en-US" altLang="en-US" dirty="0"/>
              <a:t>(M), </a:t>
            </a:r>
            <a:endParaRPr lang="en-US" altLang="en-US" dirty="0" smtClean="0"/>
          </a:p>
          <a:p>
            <a:pPr marL="285750" indent="-285750" eaLnBrk="1" hangingPunct="1">
              <a:lnSpc>
                <a:spcPts val="2500"/>
              </a:lnSpc>
              <a:spcBef>
                <a:spcPct val="0"/>
              </a:spcBef>
              <a:buFontTx/>
              <a:buChar char="-"/>
            </a:pPr>
            <a:r>
              <a:rPr lang="en-US" altLang="en-US" dirty="0" smtClean="0"/>
              <a:t>embryo </a:t>
            </a:r>
            <a:r>
              <a:rPr lang="en-US" altLang="en-US" dirty="0"/>
              <a:t>(E) and </a:t>
            </a:r>
            <a:endParaRPr lang="en-US" altLang="en-US" dirty="0" smtClean="0"/>
          </a:p>
          <a:p>
            <a:pPr marL="285750" indent="-285750" eaLnBrk="1" hangingPunct="1">
              <a:lnSpc>
                <a:spcPts val="2500"/>
              </a:lnSpc>
              <a:spcBef>
                <a:spcPct val="0"/>
              </a:spcBef>
              <a:buFontTx/>
              <a:buChar char="-"/>
            </a:pPr>
            <a:r>
              <a:rPr lang="en-US" altLang="en-US" dirty="0" smtClean="0"/>
              <a:t>digestive </a:t>
            </a:r>
            <a:r>
              <a:rPr lang="en-US" altLang="en-US" dirty="0"/>
              <a:t>(D) tissues, plus a </a:t>
            </a:r>
            <a:endParaRPr lang="en-US" altLang="en-US" dirty="0" smtClean="0"/>
          </a:p>
          <a:p>
            <a:pPr marL="285750" indent="-285750" eaLnBrk="1" hangingPunct="1">
              <a:lnSpc>
                <a:spcPts val="2500"/>
              </a:lnSpc>
              <a:spcBef>
                <a:spcPct val="0"/>
              </a:spcBef>
              <a:buFontTx/>
              <a:buChar char="-"/>
            </a:pPr>
            <a:r>
              <a:rPr lang="en-US" altLang="en-US" dirty="0" smtClean="0"/>
              <a:t>tissue-independent </a:t>
            </a:r>
            <a:r>
              <a:rPr lang="en-US" altLang="en-US" dirty="0"/>
              <a:t>mixture (I</a:t>
            </a:r>
            <a:r>
              <a:rPr lang="en-US" altLang="en-US" dirty="0" smtClean="0"/>
              <a:t>).</a:t>
            </a:r>
            <a:endParaRPr lang="en-US" altLang="en-US" dirty="0"/>
          </a:p>
        </p:txBody>
      </p:sp>
      <p:sp>
        <p:nvSpPr>
          <p:cNvPr id="10" name="Textfeld 12"/>
          <p:cNvSpPr txBox="1">
            <a:spLocks noChangeArrowheads="1"/>
          </p:cNvSpPr>
          <p:nvPr/>
        </p:nvSpPr>
        <p:spPr bwMode="auto">
          <a:xfrm>
            <a:off x="144141" y="332656"/>
            <a:ext cx="2446659"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smtClean="0"/>
              <a:t>Bars without black line denote feature enrichment, </a:t>
            </a:r>
          </a:p>
          <a:p>
            <a:pPr eaLnBrk="1" hangingPunct="1">
              <a:lnSpc>
                <a:spcPts val="2500"/>
              </a:lnSpc>
              <a:spcBef>
                <a:spcPct val="0"/>
              </a:spcBef>
              <a:buFontTx/>
              <a:buNone/>
            </a:pPr>
            <a:r>
              <a:rPr lang="en-US" altLang="en-US" dirty="0" smtClean="0"/>
              <a:t>bars with </a:t>
            </a:r>
            <a:r>
              <a:rPr lang="en-US" altLang="en-US" b="1" dirty="0" smtClean="0"/>
              <a:t>black line </a:t>
            </a:r>
            <a:r>
              <a:rPr lang="en-US" altLang="en-US" dirty="0" smtClean="0"/>
              <a:t>feature depletion.</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smtClean="0"/>
              <a:t>Bar </a:t>
            </a:r>
            <a:r>
              <a:rPr lang="en-US" altLang="en-US" dirty="0"/>
              <a:t>size conveys enrichment P-value; </a:t>
            </a:r>
            <a:endParaRPr lang="en-US" altLang="en-US" dirty="0" smtClean="0"/>
          </a:p>
          <a:p>
            <a:pPr eaLnBrk="1" hangingPunct="1">
              <a:lnSpc>
                <a:spcPts val="2500"/>
              </a:lnSpc>
              <a:spcBef>
                <a:spcPct val="0"/>
              </a:spcBef>
              <a:buFontTx/>
              <a:buNone/>
            </a:pPr>
            <a:r>
              <a:rPr lang="en-US" altLang="en-US" dirty="0" smtClean="0"/>
              <a:t>P </a:t>
            </a:r>
            <a:r>
              <a:rPr lang="en-US" altLang="en-US" dirty="0"/>
              <a:t>&lt; 0.005 in all cases. </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a:t>Column “Feature” lists sequence </a:t>
            </a:r>
            <a:r>
              <a:rPr lang="en-US" altLang="en-US" dirty="0" smtClean="0"/>
              <a:t>motifs.</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smtClean="0"/>
              <a:t>E.g. </a:t>
            </a:r>
            <a:r>
              <a:rPr lang="en-US" altLang="en-US" dirty="0"/>
              <a:t>t</a:t>
            </a:r>
            <a:r>
              <a:rPr lang="en-US" altLang="en-US" dirty="0" smtClean="0"/>
              <a:t>he CUG-rich motif of the second row recruits </a:t>
            </a:r>
            <a:r>
              <a:rPr lang="en-US" altLang="en-US" dirty="0"/>
              <a:t>the binding </a:t>
            </a:r>
            <a:r>
              <a:rPr lang="en-US" altLang="en-US" dirty="0" smtClean="0"/>
              <a:t>protein </a:t>
            </a:r>
            <a:r>
              <a:rPr lang="en-US" altLang="en-US" dirty="0" err="1" smtClean="0"/>
              <a:t>Cugbp</a:t>
            </a:r>
            <a:r>
              <a:rPr lang="en-US" altLang="en-US" dirty="0" smtClean="0"/>
              <a:t>.</a:t>
            </a:r>
            <a:endParaRPr lang="de-DE" altLang="de-DE" dirty="0"/>
          </a:p>
        </p:txBody>
      </p:sp>
      <p:cxnSp>
        <p:nvCxnSpPr>
          <p:cNvPr id="3" name="Gerade Verbindung mit Pfeil 2"/>
          <p:cNvCxnSpPr/>
          <p:nvPr/>
        </p:nvCxnSpPr>
        <p:spPr bwMode="auto">
          <a:xfrm>
            <a:off x="2123728" y="548680"/>
            <a:ext cx="504056" cy="720080"/>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13090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061"/>
          <a:stretch/>
        </p:blipFill>
        <p:spPr bwMode="auto">
          <a:xfrm>
            <a:off x="34925" y="96019"/>
            <a:ext cx="4551362" cy="621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6386"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              The splicing code</a:t>
            </a:r>
          </a:p>
        </p:txBody>
      </p:sp>
      <p:sp>
        <p:nvSpPr>
          <p:cNvPr id="16387"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6388"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63866A72-1D79-4B20-8C52-23D2233F80B6}" type="slidenum">
              <a:rPr lang="de-DE" altLang="de-DE" smtClean="0"/>
              <a:pPr>
                <a:spcBef>
                  <a:spcPct val="0"/>
                </a:spcBef>
                <a:buFontTx/>
                <a:buNone/>
              </a:pPr>
              <a:t>24</a:t>
            </a:fld>
            <a:endParaRPr lang="de-DE" altLang="de-DE" smtClean="0"/>
          </a:p>
        </p:txBody>
      </p:sp>
      <p:sp>
        <p:nvSpPr>
          <p:cNvPr id="16389"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6390"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6391" name="Text Box 5"/>
          <p:cNvSpPr txBox="1">
            <a:spLocks noChangeArrowheads="1"/>
          </p:cNvSpPr>
          <p:nvPr/>
        </p:nvSpPr>
        <p:spPr bwMode="auto">
          <a:xfrm>
            <a:off x="6705600" y="180975"/>
            <a:ext cx="1876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err="1"/>
              <a:t>Barash</a:t>
            </a:r>
            <a:r>
              <a:rPr lang="en-US" altLang="en-US" sz="1400" dirty="0"/>
              <a:t> et al. Nature </a:t>
            </a:r>
          </a:p>
          <a:p>
            <a:pPr eaLnBrk="1" hangingPunct="1">
              <a:spcBef>
                <a:spcPct val="0"/>
              </a:spcBef>
              <a:buFontTx/>
              <a:buNone/>
            </a:pPr>
            <a:r>
              <a:rPr lang="en-US" altLang="en-US" sz="1400" dirty="0"/>
              <a:t>465, </a:t>
            </a:r>
            <a:r>
              <a:rPr lang="en-US" altLang="en-US" sz="1400" dirty="0" smtClean="0"/>
              <a:t>53 </a:t>
            </a:r>
            <a:r>
              <a:rPr lang="en-US" altLang="en-US" sz="1400" dirty="0"/>
              <a:t>(2010)</a:t>
            </a:r>
            <a:endParaRPr lang="de-DE" altLang="de-DE" sz="1400"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193"/>
          <a:stretch/>
        </p:blipFill>
        <p:spPr bwMode="auto">
          <a:xfrm>
            <a:off x="4572000" y="692696"/>
            <a:ext cx="455280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92690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Tissue-specific alternative splicing</a:t>
            </a:r>
          </a:p>
        </p:txBody>
      </p:sp>
      <p:sp>
        <p:nvSpPr>
          <p:cNvPr id="1741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7412"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7413"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32B772C2-4CF8-4129-9F01-0D05C5F87413}" type="slidenum">
              <a:rPr lang="de-DE" altLang="de-DE" smtClean="0"/>
              <a:pPr>
                <a:spcBef>
                  <a:spcPct val="0"/>
                </a:spcBef>
                <a:buFontTx/>
                <a:buNone/>
              </a:pPr>
              <a:t>25</a:t>
            </a:fld>
            <a:endParaRPr lang="de-DE" altLang="de-DE" smtClean="0"/>
          </a:p>
        </p:txBody>
      </p:sp>
      <p:sp>
        <p:nvSpPr>
          <p:cNvPr id="17414"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7415" name="Text Box 4"/>
          <p:cNvSpPr txBox="1">
            <a:spLocks noChangeArrowheads="1"/>
          </p:cNvSpPr>
          <p:nvPr/>
        </p:nvSpPr>
        <p:spPr bwMode="auto">
          <a:xfrm>
            <a:off x="798513" y="2408238"/>
            <a:ext cx="780573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de-DE"/>
              <a:t>What are </a:t>
            </a:r>
            <a:r>
              <a:rPr lang="de-DE" altLang="de-DE" b="1"/>
              <a:t>microRNAs</a:t>
            </a:r>
            <a:r>
              <a:rPr lang="de-DE" altLang="de-DE"/>
              <a:t>?</a:t>
            </a:r>
          </a:p>
          <a:p>
            <a:pPr eaLnBrk="1" hangingPunct="1">
              <a:lnSpc>
                <a:spcPts val="2563"/>
              </a:lnSpc>
              <a:spcBef>
                <a:spcPct val="0"/>
              </a:spcBef>
              <a:buFontTx/>
              <a:buNone/>
            </a:pPr>
            <a:endParaRPr lang="de-DE" altLang="de-DE"/>
          </a:p>
          <a:p>
            <a:pPr eaLnBrk="1" hangingPunct="1">
              <a:lnSpc>
                <a:spcPts val="2563"/>
              </a:lnSpc>
              <a:spcBef>
                <a:spcPct val="0"/>
              </a:spcBef>
              <a:buFontTx/>
              <a:buNone/>
            </a:pPr>
            <a:r>
              <a:rPr lang="de-DE" altLang="de-DE"/>
              <a:t>How can one </a:t>
            </a:r>
            <a:r>
              <a:rPr lang="de-DE" altLang="de-DE" b="1"/>
              <a:t>identify</a:t>
            </a:r>
            <a:r>
              <a:rPr lang="de-DE" altLang="de-DE"/>
              <a:t> microRNAs?</a:t>
            </a:r>
          </a:p>
          <a:p>
            <a:pPr eaLnBrk="1" hangingPunct="1">
              <a:lnSpc>
                <a:spcPts val="2563"/>
              </a:lnSpc>
              <a:spcBef>
                <a:spcPct val="0"/>
              </a:spcBef>
              <a:buFontTx/>
              <a:buNone/>
            </a:pPr>
            <a:endParaRPr lang="de-DE" altLang="de-DE"/>
          </a:p>
          <a:p>
            <a:pPr eaLnBrk="1" hangingPunct="1">
              <a:lnSpc>
                <a:spcPts val="2563"/>
              </a:lnSpc>
              <a:spcBef>
                <a:spcPct val="0"/>
              </a:spcBef>
              <a:buFontTx/>
              <a:buNone/>
            </a:pPr>
            <a:r>
              <a:rPr lang="de-DE" altLang="de-DE"/>
              <a:t>What is the </a:t>
            </a:r>
            <a:r>
              <a:rPr lang="de-DE" altLang="de-DE" b="1"/>
              <a:t>function</a:t>
            </a:r>
            <a:r>
              <a:rPr lang="de-DE" altLang="de-DE"/>
              <a:t> of microRNAs?</a:t>
            </a:r>
          </a:p>
        </p:txBody>
      </p:sp>
      <p:sp>
        <p:nvSpPr>
          <p:cNvPr id="17416" name="Text Box 5"/>
          <p:cNvSpPr txBox="1">
            <a:spLocks noChangeArrowheads="1"/>
          </p:cNvSpPr>
          <p:nvPr/>
        </p:nvSpPr>
        <p:spPr bwMode="auto">
          <a:xfrm>
            <a:off x="5630863" y="5948363"/>
            <a:ext cx="318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Wang et al. Nature (2008) 456: 470-6</a:t>
            </a:r>
            <a:endParaRPr lang="de-DE" altLang="de-DE" sz="1400"/>
          </a:p>
        </p:txBody>
      </p:sp>
      <p:sp>
        <p:nvSpPr>
          <p:cNvPr id="17417"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pic>
        <p:nvPicPr>
          <p:cNvPr id="17418" name="Picture 16" descr="http://www.nature.com/nature/journal/v456/n7221/images/nature07509-f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54038"/>
            <a:ext cx="7620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hteck 1"/>
          <p:cNvSpPr>
            <a:spLocks noChangeArrowheads="1"/>
          </p:cNvSpPr>
          <p:nvPr/>
        </p:nvSpPr>
        <p:spPr bwMode="auto">
          <a:xfrm>
            <a:off x="179388" y="2227263"/>
            <a:ext cx="8785225" cy="2209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p>
        </p:txBody>
      </p:sp>
      <p:sp>
        <p:nvSpPr>
          <p:cNvPr id="17420" name="Textfeld 12"/>
          <p:cNvSpPr txBox="1">
            <a:spLocks noChangeArrowheads="1"/>
          </p:cNvSpPr>
          <p:nvPr/>
        </p:nvSpPr>
        <p:spPr bwMode="auto">
          <a:xfrm>
            <a:off x="152400" y="2419350"/>
            <a:ext cx="883920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en-US" altLang="en-US" dirty="0"/>
              <a:t>Shown are mRNA-</a:t>
            </a:r>
            <a:r>
              <a:rPr lang="en-US" altLang="en-US" dirty="0" err="1"/>
              <a:t>Seq</a:t>
            </a:r>
            <a:r>
              <a:rPr lang="en-US" altLang="en-US" dirty="0"/>
              <a:t> reads mapping to a portion of the </a:t>
            </a:r>
            <a:r>
              <a:rPr lang="en-US" altLang="en-US" i="1" dirty="0"/>
              <a:t>SLC25A3</a:t>
            </a:r>
            <a:r>
              <a:rPr lang="en-US" altLang="en-US" dirty="0"/>
              <a:t> gene locus. </a:t>
            </a:r>
          </a:p>
          <a:p>
            <a:pPr eaLnBrk="1" hangingPunct="1">
              <a:lnSpc>
                <a:spcPts val="2563"/>
              </a:lnSpc>
              <a:spcBef>
                <a:spcPct val="0"/>
              </a:spcBef>
              <a:buFontTx/>
              <a:buNone/>
            </a:pPr>
            <a:r>
              <a:rPr lang="de-DE" altLang="en-US" dirty="0"/>
              <a:t>SLC25a3 </a:t>
            </a:r>
            <a:r>
              <a:rPr lang="de-DE" altLang="en-US" dirty="0" err="1"/>
              <a:t>is</a:t>
            </a:r>
            <a:r>
              <a:rPr lang="de-DE" altLang="en-US" dirty="0"/>
              <a:t> a </a:t>
            </a:r>
            <a:r>
              <a:rPr lang="de-DE" altLang="en-US" dirty="0" err="1"/>
              <a:t>mitochondrial</a:t>
            </a:r>
            <a:r>
              <a:rPr lang="de-DE" altLang="en-US" dirty="0"/>
              <a:t> </a:t>
            </a:r>
            <a:r>
              <a:rPr lang="de-DE" altLang="en-US" dirty="0" err="1"/>
              <a:t>phosphate</a:t>
            </a:r>
            <a:r>
              <a:rPr lang="de-DE" altLang="en-US" dirty="0"/>
              <a:t> </a:t>
            </a:r>
            <a:r>
              <a:rPr lang="de-DE" altLang="en-US" dirty="0" err="1"/>
              <a:t>carrier</a:t>
            </a:r>
            <a:r>
              <a:rPr lang="de-DE" altLang="en-US" dirty="0"/>
              <a:t>.</a:t>
            </a:r>
            <a:endParaRPr lang="en-US" altLang="en-US" dirty="0"/>
          </a:p>
          <a:p>
            <a:pPr eaLnBrk="1" hangingPunct="1">
              <a:lnSpc>
                <a:spcPts val="2563"/>
              </a:lnSpc>
              <a:spcBef>
                <a:spcPct val="0"/>
              </a:spcBef>
              <a:buFontTx/>
              <a:buNone/>
            </a:pPr>
            <a:endParaRPr lang="en-US" altLang="en-US" dirty="0"/>
          </a:p>
          <a:p>
            <a:pPr eaLnBrk="1" hangingPunct="1">
              <a:lnSpc>
                <a:spcPts val="2563"/>
              </a:lnSpc>
              <a:spcBef>
                <a:spcPct val="0"/>
              </a:spcBef>
              <a:buFontTx/>
              <a:buNone/>
            </a:pPr>
            <a:r>
              <a:rPr lang="en-US" altLang="en-US" dirty="0"/>
              <a:t>The number of mapped reads starting at each nucleotide position is displayed (log</a:t>
            </a:r>
            <a:r>
              <a:rPr lang="en-US" altLang="en-US" baseline="-25000" dirty="0"/>
              <a:t>10</a:t>
            </a:r>
            <a:r>
              <a:rPr lang="en-US" altLang="en-US" dirty="0"/>
              <a:t>) for the tissues listed at the right. </a:t>
            </a:r>
          </a:p>
          <a:p>
            <a:pPr eaLnBrk="1" hangingPunct="1">
              <a:lnSpc>
                <a:spcPts val="2563"/>
              </a:lnSpc>
              <a:spcBef>
                <a:spcPct val="0"/>
              </a:spcBef>
              <a:buFontTx/>
              <a:buNone/>
            </a:pPr>
            <a:endParaRPr lang="en-US" altLang="en-US" dirty="0"/>
          </a:p>
          <a:p>
            <a:pPr eaLnBrk="1" hangingPunct="1">
              <a:lnSpc>
                <a:spcPts val="2563"/>
              </a:lnSpc>
              <a:spcBef>
                <a:spcPct val="0"/>
              </a:spcBef>
              <a:buFontTx/>
              <a:buNone/>
            </a:pPr>
            <a:r>
              <a:rPr lang="en-US" altLang="en-US" dirty="0"/>
              <a:t>Bottom: exon/intron structures of representative transcripts containing </a:t>
            </a:r>
            <a:endParaRPr lang="en-US" altLang="en-US" dirty="0" smtClean="0"/>
          </a:p>
          <a:p>
            <a:pPr eaLnBrk="1" hangingPunct="1">
              <a:lnSpc>
                <a:spcPts val="2563"/>
              </a:lnSpc>
              <a:spcBef>
                <a:spcPct val="0"/>
              </a:spcBef>
              <a:buFontTx/>
              <a:buNone/>
            </a:pPr>
            <a:r>
              <a:rPr lang="en-US" altLang="en-US" b="1" dirty="0" smtClean="0"/>
              <a:t>mutually </a:t>
            </a:r>
            <a:r>
              <a:rPr lang="en-US" altLang="en-US" b="1" dirty="0"/>
              <a:t>exclusive exons </a:t>
            </a:r>
            <a:r>
              <a:rPr lang="en-US" altLang="en-US" dirty="0"/>
              <a:t>3A and 3B </a:t>
            </a:r>
            <a:endParaRPr lang="en-US" altLang="en-US" dirty="0" smtClean="0"/>
          </a:p>
          <a:p>
            <a:pPr eaLnBrk="1" hangingPunct="1">
              <a:lnSpc>
                <a:spcPts val="2563"/>
              </a:lnSpc>
              <a:spcBef>
                <a:spcPct val="0"/>
              </a:spcBef>
              <a:buFontTx/>
              <a:buNone/>
            </a:pPr>
            <a:r>
              <a:rPr lang="en-US" altLang="en-US" dirty="0" smtClean="0"/>
              <a:t>(</a:t>
            </a:r>
            <a:r>
              <a:rPr lang="en-US" altLang="en-US" dirty="0" err="1"/>
              <a:t>GenBank</a:t>
            </a:r>
            <a:r>
              <a:rPr lang="en-US" altLang="en-US" dirty="0"/>
              <a:t> accession </a:t>
            </a:r>
            <a:r>
              <a:rPr lang="en-US" altLang="en-US" dirty="0" smtClean="0"/>
              <a:t>numbers AK074759 and AK092689). </a:t>
            </a:r>
            <a:endParaRPr lang="de-DE" altLang="de-DE" dirty="0"/>
          </a:p>
        </p:txBody>
      </p:sp>
      <p:sp>
        <p:nvSpPr>
          <p:cNvPr id="2" name="Ellipse 1"/>
          <p:cNvSpPr/>
          <p:nvPr/>
        </p:nvSpPr>
        <p:spPr bwMode="auto">
          <a:xfrm>
            <a:off x="2771800" y="554038"/>
            <a:ext cx="936104" cy="1722834"/>
          </a:xfrm>
          <a:prstGeom prst="ellipse">
            <a:avLst/>
          </a:prstGeom>
          <a:noFill/>
          <a:ln>
            <a:solidFill>
              <a:srgbClr val="FF3399"/>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79388" y="188913"/>
            <a:ext cx="8812212" cy="304800"/>
          </a:xfrm>
        </p:spPr>
        <p:txBody>
          <a:bodyPr/>
          <a:lstStyle/>
          <a:p>
            <a:pPr eaLnBrk="1" hangingPunct="1"/>
            <a:r>
              <a:rPr lang="en-US" altLang="en-US" smtClean="0">
                <a:ea typeface="ＭＳ Ｐゴシック" panose="020B0600070205080204" pitchFamily="34" charset="-128"/>
              </a:rPr>
              <a:t>tissue-specific regulation of alternative mRNA isoforms</a:t>
            </a:r>
            <a:endParaRPr lang="en-GB" altLang="de-DE" smtClean="0">
              <a:ea typeface="ＭＳ Ｐゴシック" panose="020B0600070205080204" pitchFamily="34" charset="-128"/>
            </a:endParaRPr>
          </a:p>
        </p:txBody>
      </p:sp>
      <p:sp>
        <p:nvSpPr>
          <p:cNvPr id="18435"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8436"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8437"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C3D30D82-364A-4DEE-9CFA-1E659F1E3143}" type="slidenum">
              <a:rPr lang="de-DE" altLang="de-DE" smtClean="0"/>
              <a:pPr>
                <a:spcBef>
                  <a:spcPct val="0"/>
                </a:spcBef>
                <a:buFontTx/>
                <a:buNone/>
              </a:pPr>
              <a:t>26</a:t>
            </a:fld>
            <a:endParaRPr lang="de-DE" altLang="de-DE" smtClean="0"/>
          </a:p>
        </p:txBody>
      </p:sp>
      <p:sp>
        <p:nvSpPr>
          <p:cNvPr id="18438"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18439" name="Text Box 4"/>
          <p:cNvSpPr txBox="1">
            <a:spLocks noChangeArrowheads="1"/>
          </p:cNvSpPr>
          <p:nvPr/>
        </p:nvSpPr>
        <p:spPr bwMode="auto">
          <a:xfrm>
            <a:off x="798513" y="2408238"/>
            <a:ext cx="780573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de-DE"/>
              <a:t>What are </a:t>
            </a:r>
            <a:r>
              <a:rPr lang="de-DE" altLang="de-DE" b="1"/>
              <a:t>microRNAs</a:t>
            </a:r>
            <a:r>
              <a:rPr lang="de-DE" altLang="de-DE"/>
              <a:t>?</a:t>
            </a:r>
          </a:p>
          <a:p>
            <a:pPr eaLnBrk="1" hangingPunct="1">
              <a:lnSpc>
                <a:spcPts val="2563"/>
              </a:lnSpc>
              <a:spcBef>
                <a:spcPct val="0"/>
              </a:spcBef>
              <a:buFontTx/>
              <a:buNone/>
            </a:pPr>
            <a:endParaRPr lang="de-DE" altLang="de-DE"/>
          </a:p>
          <a:p>
            <a:pPr eaLnBrk="1" hangingPunct="1">
              <a:lnSpc>
                <a:spcPts val="2563"/>
              </a:lnSpc>
              <a:spcBef>
                <a:spcPct val="0"/>
              </a:spcBef>
              <a:buFontTx/>
              <a:buNone/>
            </a:pPr>
            <a:r>
              <a:rPr lang="de-DE" altLang="de-DE"/>
              <a:t>How can one </a:t>
            </a:r>
            <a:r>
              <a:rPr lang="de-DE" altLang="de-DE" b="1"/>
              <a:t>identify</a:t>
            </a:r>
            <a:r>
              <a:rPr lang="de-DE" altLang="de-DE"/>
              <a:t> microRNAs?</a:t>
            </a:r>
          </a:p>
          <a:p>
            <a:pPr eaLnBrk="1" hangingPunct="1">
              <a:lnSpc>
                <a:spcPts val="2563"/>
              </a:lnSpc>
              <a:spcBef>
                <a:spcPct val="0"/>
              </a:spcBef>
              <a:buFontTx/>
              <a:buNone/>
            </a:pPr>
            <a:endParaRPr lang="de-DE" altLang="de-DE"/>
          </a:p>
          <a:p>
            <a:pPr eaLnBrk="1" hangingPunct="1">
              <a:lnSpc>
                <a:spcPts val="2563"/>
              </a:lnSpc>
              <a:spcBef>
                <a:spcPct val="0"/>
              </a:spcBef>
              <a:buFontTx/>
              <a:buNone/>
            </a:pPr>
            <a:r>
              <a:rPr lang="de-DE" altLang="de-DE"/>
              <a:t>What is the </a:t>
            </a:r>
            <a:r>
              <a:rPr lang="de-DE" altLang="de-DE" b="1"/>
              <a:t>function</a:t>
            </a:r>
            <a:r>
              <a:rPr lang="de-DE" altLang="de-DE"/>
              <a:t> of microRNAs?</a:t>
            </a:r>
          </a:p>
        </p:txBody>
      </p:sp>
      <p:sp>
        <p:nvSpPr>
          <p:cNvPr id="18440" name="Text Box 5"/>
          <p:cNvSpPr txBox="1">
            <a:spLocks noChangeArrowheads="1"/>
          </p:cNvSpPr>
          <p:nvPr/>
        </p:nvSpPr>
        <p:spPr bwMode="auto">
          <a:xfrm>
            <a:off x="1763713" y="6500813"/>
            <a:ext cx="318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Wang et al. Nature (2008) 456: 470-6</a:t>
            </a:r>
            <a:endParaRPr lang="de-DE" altLang="de-DE" sz="1400"/>
          </a:p>
        </p:txBody>
      </p:sp>
      <p:sp>
        <p:nvSpPr>
          <p:cNvPr id="18441"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18442" name="Rechteck 1"/>
          <p:cNvSpPr>
            <a:spLocks noChangeArrowheads="1"/>
          </p:cNvSpPr>
          <p:nvPr/>
        </p:nvSpPr>
        <p:spPr bwMode="auto">
          <a:xfrm>
            <a:off x="179388" y="2227263"/>
            <a:ext cx="8785225" cy="2209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p>
        </p:txBody>
      </p:sp>
      <p:pic>
        <p:nvPicPr>
          <p:cNvPr id="18443" name="Picture 2" descr="http://www.nature.com/nature/journal/v456/n7221/images/nature07509-f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96900"/>
            <a:ext cx="561657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hteck 1"/>
          <p:cNvSpPr>
            <a:spLocks noChangeArrowheads="1"/>
          </p:cNvSpPr>
          <p:nvPr/>
        </p:nvSpPr>
        <p:spPr bwMode="auto">
          <a:xfrm>
            <a:off x="4427538" y="520700"/>
            <a:ext cx="1296987" cy="50688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p>
        </p:txBody>
      </p:sp>
      <p:sp>
        <p:nvSpPr>
          <p:cNvPr id="16395" name="Textfeld 12"/>
          <p:cNvSpPr txBox="1">
            <a:spLocks noChangeArrowheads="1"/>
          </p:cNvSpPr>
          <p:nvPr/>
        </p:nvSpPr>
        <p:spPr bwMode="auto">
          <a:xfrm>
            <a:off x="4567238" y="752475"/>
            <a:ext cx="4397375" cy="42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ts val="2500"/>
              </a:lnSpc>
              <a:spcBef>
                <a:spcPct val="0"/>
              </a:spcBef>
              <a:buFontTx/>
              <a:buNone/>
              <a:defRPr/>
            </a:pPr>
            <a:r>
              <a:rPr lang="de-DE" altLang="en-US" b="1" dirty="0" smtClean="0">
                <a:solidFill>
                  <a:srgbClr val="0070C0"/>
                </a:solidFill>
              </a:rPr>
              <a:t>Blue</a:t>
            </a:r>
            <a:r>
              <a:rPr lang="de-DE" altLang="en-US" b="1" dirty="0" smtClean="0"/>
              <a:t>, </a:t>
            </a:r>
            <a:r>
              <a:rPr lang="de-DE" altLang="en-US" b="1" dirty="0" err="1" smtClean="0">
                <a:solidFill>
                  <a:srgbClr val="FF0000"/>
                </a:solidFill>
              </a:rPr>
              <a:t>red</a:t>
            </a:r>
            <a:r>
              <a:rPr lang="de-DE" altLang="en-US" b="1" dirty="0" smtClean="0"/>
              <a:t>, </a:t>
            </a:r>
            <a:r>
              <a:rPr lang="de-DE" altLang="en-US" b="1" dirty="0" err="1" smtClean="0">
                <a:solidFill>
                  <a:schemeClr val="bg1">
                    <a:lumMod val="65000"/>
                  </a:schemeClr>
                </a:solidFill>
              </a:rPr>
              <a:t>grey</a:t>
            </a:r>
            <a:r>
              <a:rPr lang="de-DE" altLang="en-US" dirty="0" smtClean="0"/>
              <a:t>: </a:t>
            </a:r>
            <a:r>
              <a:rPr lang="en-US" altLang="en-US" dirty="0" smtClean="0"/>
              <a:t>mapped reads supporting expression of upper isoform, lower isoform or both isoforms. </a:t>
            </a:r>
          </a:p>
          <a:p>
            <a:pPr eaLnBrk="1" hangingPunct="1">
              <a:lnSpc>
                <a:spcPts val="2500"/>
              </a:lnSpc>
              <a:spcBef>
                <a:spcPct val="0"/>
              </a:spcBef>
              <a:buFontTx/>
              <a:buNone/>
              <a:defRPr/>
            </a:pPr>
            <a:endParaRPr lang="en-US" altLang="en-US" dirty="0" smtClean="0"/>
          </a:p>
          <a:p>
            <a:pPr eaLnBrk="1" hangingPunct="1">
              <a:lnSpc>
                <a:spcPts val="2500"/>
              </a:lnSpc>
              <a:spcBef>
                <a:spcPct val="0"/>
              </a:spcBef>
              <a:buFontTx/>
              <a:buNone/>
              <a:defRPr/>
            </a:pPr>
            <a:r>
              <a:rPr lang="en-US" altLang="en-US" dirty="0" smtClean="0"/>
              <a:t>The four columns to the right show the numbers of events of each type: </a:t>
            </a:r>
          </a:p>
          <a:p>
            <a:pPr eaLnBrk="1" hangingPunct="1">
              <a:lnSpc>
                <a:spcPts val="2500"/>
              </a:lnSpc>
              <a:spcBef>
                <a:spcPct val="0"/>
              </a:spcBef>
              <a:buFontTx/>
              <a:buNone/>
              <a:defRPr/>
            </a:pPr>
            <a:r>
              <a:rPr lang="en-US" altLang="en-US" dirty="0" smtClean="0"/>
              <a:t>(1) supported by cDNA and/or EST data; (2) 1 isoform supported by mRNA-</a:t>
            </a:r>
            <a:r>
              <a:rPr lang="en-US" altLang="en-US" dirty="0" err="1" smtClean="0"/>
              <a:t>Seq</a:t>
            </a:r>
            <a:r>
              <a:rPr lang="en-US" altLang="en-US" dirty="0" smtClean="0"/>
              <a:t> reads; </a:t>
            </a:r>
          </a:p>
          <a:p>
            <a:pPr eaLnBrk="1" hangingPunct="1">
              <a:lnSpc>
                <a:spcPts val="2500"/>
              </a:lnSpc>
              <a:spcBef>
                <a:spcPct val="0"/>
              </a:spcBef>
              <a:buFontTx/>
              <a:buNone/>
              <a:defRPr/>
            </a:pPr>
            <a:r>
              <a:rPr lang="en-US" altLang="en-US" dirty="0" smtClean="0"/>
              <a:t>(3) both isoforms supported by reads; </a:t>
            </a:r>
          </a:p>
          <a:p>
            <a:pPr eaLnBrk="1" hangingPunct="1">
              <a:lnSpc>
                <a:spcPts val="2500"/>
              </a:lnSpc>
              <a:spcBef>
                <a:spcPct val="0"/>
              </a:spcBef>
              <a:buFontTx/>
              <a:buNone/>
              <a:defRPr/>
            </a:pPr>
            <a:r>
              <a:rPr lang="en-US" altLang="en-US" dirty="0" smtClean="0"/>
              <a:t>(4) events detected as tissue-regulated (difference significant under Fisher's exact test). </a:t>
            </a:r>
            <a:endParaRPr lang="de-DE" altLang="de-DE"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ChangeArrowheads="1"/>
          </p:cNvSpPr>
          <p:nvPr/>
        </p:nvSpPr>
        <p:spPr bwMode="auto">
          <a:xfrm>
            <a:off x="2667000" y="4189413"/>
            <a:ext cx="296863" cy="298450"/>
          </a:xfrm>
          <a:prstGeom prst="pentagon">
            <a:avLst/>
          </a:prstGeom>
          <a:solidFill>
            <a:srgbClr val="F5D328"/>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1700">
              <a:solidFill>
                <a:srgbClr val="FFFFFF"/>
              </a:solidFill>
            </a:endParaRPr>
          </a:p>
        </p:txBody>
      </p:sp>
      <p:sp>
        <p:nvSpPr>
          <p:cNvPr id="172" name="Shape 172"/>
          <p:cNvSpPr>
            <a:spLocks noChangeArrowheads="1"/>
          </p:cNvSpPr>
          <p:nvPr/>
        </p:nvSpPr>
        <p:spPr bwMode="auto">
          <a:xfrm>
            <a:off x="2370138" y="4138613"/>
            <a:ext cx="360362" cy="293687"/>
          </a:xfrm>
          <a:prstGeom prst="rect">
            <a:avLst/>
          </a:prstGeom>
          <a:solidFill>
            <a:srgbClr val="EC5D57"/>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1700">
              <a:solidFill>
                <a:srgbClr val="FFFFFF"/>
              </a:solidFill>
            </a:endParaRPr>
          </a:p>
        </p:txBody>
      </p:sp>
      <p:sp>
        <p:nvSpPr>
          <p:cNvPr id="23556" name="Shape 173"/>
          <p:cNvSpPr>
            <a:spLocks noGrp="1"/>
          </p:cNvSpPr>
          <p:nvPr>
            <p:ph type="sldNum" sz="quarter" idx="10"/>
          </p:nvPr>
        </p:nvSpPr>
        <p:spPr>
          <a:xfrm>
            <a:off x="8388424" y="6410325"/>
            <a:ext cx="507926" cy="2590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AAC040D-D6D9-4722-B02E-B61CA1A8F234}" type="slidenum">
              <a:rPr lang="de-DE" altLang="en-US" sz="1300" smtClean="0">
                <a:latin typeface="Gill Sans"/>
                <a:ea typeface="ヒラギノ角ゴ ProN W3"/>
                <a:cs typeface="ヒラギノ角ゴ ProN W3"/>
                <a:sym typeface="Gill Sans"/>
              </a:rPr>
              <a:pPr>
                <a:spcBef>
                  <a:spcPct val="0"/>
                </a:spcBef>
                <a:buFontTx/>
                <a:buNone/>
              </a:pPr>
              <a:t>27</a:t>
            </a:fld>
            <a:endParaRPr lang="de-DE" altLang="en-US" sz="1300" dirty="0" smtClean="0">
              <a:latin typeface="Gill Sans"/>
              <a:ea typeface="ヒラギノ角ゴ ProN W3"/>
              <a:cs typeface="ヒラギノ角ゴ ProN W3"/>
              <a:sym typeface="Gill Sans"/>
            </a:endParaRPr>
          </a:p>
        </p:txBody>
      </p:sp>
      <p:sp>
        <p:nvSpPr>
          <p:cNvPr id="23557" name="Shape 174"/>
          <p:cNvSpPr>
            <a:spLocks noGrp="1"/>
          </p:cNvSpPr>
          <p:nvPr>
            <p:ph type="title"/>
          </p:nvPr>
        </p:nvSpPr>
        <p:spPr>
          <a:xfrm>
            <a:off x="69850" y="0"/>
            <a:ext cx="9004300" cy="752475"/>
          </a:xfrm>
        </p:spPr>
        <p:txBody>
          <a:bodyPr/>
          <a:lstStyle/>
          <a:p>
            <a:r>
              <a:rPr lang="de-DE" altLang="en-US" smtClean="0">
                <a:ea typeface="ＭＳ Ｐゴシック" panose="020B0600070205080204" pitchFamily="34" charset="-128"/>
              </a:rPr>
              <a:t>Review from V3: Not considered yet: alternative splicing</a:t>
            </a:r>
          </a:p>
        </p:txBody>
      </p:sp>
      <p:sp>
        <p:nvSpPr>
          <p:cNvPr id="23558" name="Shape 175"/>
          <p:cNvSpPr>
            <a:spLocks noChangeArrowheads="1"/>
          </p:cNvSpPr>
          <p:nvPr/>
        </p:nvSpPr>
        <p:spPr bwMode="auto">
          <a:xfrm>
            <a:off x="2833688" y="1084263"/>
            <a:ext cx="3960812" cy="120650"/>
          </a:xfrm>
          <a:prstGeom prst="rect">
            <a:avLst/>
          </a:prstGeom>
          <a:solidFill>
            <a:srgbClr val="DCDEE0"/>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59" name="Shape 176"/>
          <p:cNvSpPr>
            <a:spLocks noChangeArrowheads="1"/>
          </p:cNvSpPr>
          <p:nvPr/>
        </p:nvSpPr>
        <p:spPr bwMode="auto">
          <a:xfrm>
            <a:off x="2833688" y="1212850"/>
            <a:ext cx="3960812" cy="122238"/>
          </a:xfrm>
          <a:prstGeom prst="rect">
            <a:avLst/>
          </a:prstGeom>
          <a:solidFill>
            <a:srgbClr val="DCDEE0"/>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0" name="Shape 177"/>
          <p:cNvSpPr>
            <a:spLocks noChangeArrowheads="1"/>
          </p:cNvSpPr>
          <p:nvPr/>
        </p:nvSpPr>
        <p:spPr bwMode="auto">
          <a:xfrm>
            <a:off x="3048000" y="1084263"/>
            <a:ext cx="561975" cy="120650"/>
          </a:xfrm>
          <a:prstGeom prst="rect">
            <a:avLst/>
          </a:prstGeom>
          <a:solidFill>
            <a:srgbClr val="70BF41"/>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1" name="Shape 178"/>
          <p:cNvSpPr>
            <a:spLocks noChangeArrowheads="1"/>
          </p:cNvSpPr>
          <p:nvPr/>
        </p:nvSpPr>
        <p:spPr bwMode="auto">
          <a:xfrm>
            <a:off x="3930650" y="1084263"/>
            <a:ext cx="692150" cy="120650"/>
          </a:xfrm>
          <a:prstGeom prst="rect">
            <a:avLst/>
          </a:prstGeom>
          <a:solidFill>
            <a:srgbClr val="EC5D57"/>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2" name="Shape 179"/>
          <p:cNvSpPr>
            <a:spLocks noChangeArrowheads="1"/>
          </p:cNvSpPr>
          <p:nvPr/>
        </p:nvSpPr>
        <p:spPr bwMode="auto">
          <a:xfrm>
            <a:off x="5054600" y="1084263"/>
            <a:ext cx="1016000" cy="120650"/>
          </a:xfrm>
          <a:prstGeom prst="rect">
            <a:avLst/>
          </a:prstGeom>
          <a:solidFill>
            <a:srgbClr val="0365C0"/>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3" name="Shape 180"/>
          <p:cNvSpPr>
            <a:spLocks noChangeArrowheads="1"/>
          </p:cNvSpPr>
          <p:nvPr/>
        </p:nvSpPr>
        <p:spPr bwMode="auto">
          <a:xfrm>
            <a:off x="3048000" y="1212850"/>
            <a:ext cx="561975" cy="122238"/>
          </a:xfrm>
          <a:prstGeom prst="rect">
            <a:avLst/>
          </a:prstGeom>
          <a:solidFill>
            <a:srgbClr val="70BF41"/>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4" name="Shape 181"/>
          <p:cNvSpPr>
            <a:spLocks noChangeArrowheads="1"/>
          </p:cNvSpPr>
          <p:nvPr/>
        </p:nvSpPr>
        <p:spPr bwMode="auto">
          <a:xfrm>
            <a:off x="3930650" y="1212850"/>
            <a:ext cx="692150" cy="122238"/>
          </a:xfrm>
          <a:prstGeom prst="rect">
            <a:avLst/>
          </a:prstGeom>
          <a:solidFill>
            <a:srgbClr val="EC5D57"/>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5" name="Shape 182"/>
          <p:cNvSpPr>
            <a:spLocks noChangeArrowheads="1"/>
          </p:cNvSpPr>
          <p:nvPr/>
        </p:nvSpPr>
        <p:spPr bwMode="auto">
          <a:xfrm>
            <a:off x="5054600" y="1212850"/>
            <a:ext cx="1016000" cy="122238"/>
          </a:xfrm>
          <a:prstGeom prst="rect">
            <a:avLst/>
          </a:prstGeom>
          <a:solidFill>
            <a:srgbClr val="0365C0"/>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6" name="Shape 183"/>
          <p:cNvSpPr>
            <a:spLocks noChangeArrowheads="1"/>
          </p:cNvSpPr>
          <p:nvPr/>
        </p:nvSpPr>
        <p:spPr bwMode="auto">
          <a:xfrm>
            <a:off x="6288088" y="1084263"/>
            <a:ext cx="352425" cy="120650"/>
          </a:xfrm>
          <a:prstGeom prst="rect">
            <a:avLst/>
          </a:prstGeom>
          <a:solidFill>
            <a:srgbClr val="F5D328"/>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7" name="Shape 184"/>
          <p:cNvSpPr>
            <a:spLocks noChangeArrowheads="1"/>
          </p:cNvSpPr>
          <p:nvPr/>
        </p:nvSpPr>
        <p:spPr bwMode="auto">
          <a:xfrm>
            <a:off x="6288088" y="1212850"/>
            <a:ext cx="352425" cy="122238"/>
          </a:xfrm>
          <a:prstGeom prst="rect">
            <a:avLst/>
          </a:prstGeom>
          <a:solidFill>
            <a:srgbClr val="F5D328"/>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8" name="Shape 185"/>
          <p:cNvSpPr>
            <a:spLocks noChangeArrowheads="1"/>
          </p:cNvSpPr>
          <p:nvPr/>
        </p:nvSpPr>
        <p:spPr bwMode="auto">
          <a:xfrm>
            <a:off x="3081338" y="1963738"/>
            <a:ext cx="3562350" cy="122237"/>
          </a:xfrm>
          <a:prstGeom prst="rect">
            <a:avLst/>
          </a:prstGeom>
          <a:solidFill>
            <a:srgbClr val="DCDEE0"/>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69" name="Shape 186"/>
          <p:cNvSpPr>
            <a:spLocks noChangeArrowheads="1"/>
          </p:cNvSpPr>
          <p:nvPr/>
        </p:nvSpPr>
        <p:spPr bwMode="auto">
          <a:xfrm>
            <a:off x="3052763" y="1963738"/>
            <a:ext cx="561975" cy="122237"/>
          </a:xfrm>
          <a:prstGeom prst="rect">
            <a:avLst/>
          </a:prstGeom>
          <a:solidFill>
            <a:srgbClr val="70BF41"/>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0" name="Shape 187"/>
          <p:cNvSpPr>
            <a:spLocks noChangeArrowheads="1"/>
          </p:cNvSpPr>
          <p:nvPr/>
        </p:nvSpPr>
        <p:spPr bwMode="auto">
          <a:xfrm>
            <a:off x="3937000" y="1963738"/>
            <a:ext cx="692150" cy="122237"/>
          </a:xfrm>
          <a:prstGeom prst="rect">
            <a:avLst/>
          </a:prstGeom>
          <a:solidFill>
            <a:srgbClr val="EC5D57"/>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1" name="Shape 188"/>
          <p:cNvSpPr>
            <a:spLocks noChangeArrowheads="1"/>
          </p:cNvSpPr>
          <p:nvPr/>
        </p:nvSpPr>
        <p:spPr bwMode="auto">
          <a:xfrm>
            <a:off x="5060950" y="1963738"/>
            <a:ext cx="1016000" cy="122237"/>
          </a:xfrm>
          <a:prstGeom prst="rect">
            <a:avLst/>
          </a:prstGeom>
          <a:solidFill>
            <a:srgbClr val="0365C0"/>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2" name="Shape 189"/>
          <p:cNvSpPr>
            <a:spLocks noChangeArrowheads="1"/>
          </p:cNvSpPr>
          <p:nvPr/>
        </p:nvSpPr>
        <p:spPr bwMode="auto">
          <a:xfrm>
            <a:off x="6294438" y="1963738"/>
            <a:ext cx="350837" cy="122237"/>
          </a:xfrm>
          <a:prstGeom prst="rect">
            <a:avLst/>
          </a:prstGeom>
          <a:solidFill>
            <a:srgbClr val="F5D328"/>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3" name="Shape 190"/>
          <p:cNvSpPr>
            <a:spLocks noChangeArrowheads="1"/>
          </p:cNvSpPr>
          <p:nvPr/>
        </p:nvSpPr>
        <p:spPr bwMode="auto">
          <a:xfrm>
            <a:off x="1292225" y="3052763"/>
            <a:ext cx="561975" cy="122237"/>
          </a:xfrm>
          <a:prstGeom prst="rect">
            <a:avLst/>
          </a:prstGeom>
          <a:solidFill>
            <a:srgbClr val="70BF41"/>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4" name="Shape 191"/>
          <p:cNvSpPr>
            <a:spLocks noChangeArrowheads="1"/>
          </p:cNvSpPr>
          <p:nvPr/>
        </p:nvSpPr>
        <p:spPr bwMode="auto">
          <a:xfrm>
            <a:off x="1855788" y="3052763"/>
            <a:ext cx="692150" cy="122237"/>
          </a:xfrm>
          <a:prstGeom prst="rect">
            <a:avLst/>
          </a:prstGeom>
          <a:solidFill>
            <a:srgbClr val="EC5D57"/>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5" name="Shape 192"/>
          <p:cNvSpPr>
            <a:spLocks noChangeArrowheads="1"/>
          </p:cNvSpPr>
          <p:nvPr/>
        </p:nvSpPr>
        <p:spPr bwMode="auto">
          <a:xfrm>
            <a:off x="2549525" y="3052763"/>
            <a:ext cx="1016000" cy="122237"/>
          </a:xfrm>
          <a:prstGeom prst="rect">
            <a:avLst/>
          </a:prstGeom>
          <a:solidFill>
            <a:srgbClr val="0365C0"/>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6" name="Shape 193"/>
          <p:cNvSpPr>
            <a:spLocks noChangeArrowheads="1"/>
          </p:cNvSpPr>
          <p:nvPr/>
        </p:nvSpPr>
        <p:spPr bwMode="auto">
          <a:xfrm>
            <a:off x="3567113" y="3052763"/>
            <a:ext cx="352425" cy="122237"/>
          </a:xfrm>
          <a:prstGeom prst="rect">
            <a:avLst/>
          </a:prstGeom>
          <a:solidFill>
            <a:srgbClr val="F5D328"/>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7" name="Shape 194"/>
          <p:cNvSpPr>
            <a:spLocks noChangeArrowheads="1"/>
          </p:cNvSpPr>
          <p:nvPr/>
        </p:nvSpPr>
        <p:spPr bwMode="auto">
          <a:xfrm>
            <a:off x="4471988" y="3052763"/>
            <a:ext cx="563562" cy="122237"/>
          </a:xfrm>
          <a:prstGeom prst="rect">
            <a:avLst/>
          </a:prstGeom>
          <a:solidFill>
            <a:srgbClr val="70BF41"/>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8" name="Shape 195"/>
          <p:cNvSpPr>
            <a:spLocks noChangeArrowheads="1"/>
          </p:cNvSpPr>
          <p:nvPr/>
        </p:nvSpPr>
        <p:spPr bwMode="auto">
          <a:xfrm>
            <a:off x="5037138" y="3052763"/>
            <a:ext cx="690562" cy="122237"/>
          </a:xfrm>
          <a:prstGeom prst="rect">
            <a:avLst/>
          </a:prstGeom>
          <a:solidFill>
            <a:srgbClr val="EC5D57"/>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79" name="Shape 196"/>
          <p:cNvSpPr>
            <a:spLocks noChangeArrowheads="1"/>
          </p:cNvSpPr>
          <p:nvPr/>
        </p:nvSpPr>
        <p:spPr bwMode="auto">
          <a:xfrm>
            <a:off x="5721350" y="3052763"/>
            <a:ext cx="352425" cy="122237"/>
          </a:xfrm>
          <a:prstGeom prst="rect">
            <a:avLst/>
          </a:prstGeom>
          <a:solidFill>
            <a:srgbClr val="F5D328"/>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80" name="Shape 197"/>
          <p:cNvSpPr>
            <a:spLocks noChangeArrowheads="1"/>
          </p:cNvSpPr>
          <p:nvPr/>
        </p:nvSpPr>
        <p:spPr bwMode="auto">
          <a:xfrm>
            <a:off x="6683375" y="3052763"/>
            <a:ext cx="561975" cy="122237"/>
          </a:xfrm>
          <a:prstGeom prst="rect">
            <a:avLst/>
          </a:prstGeom>
          <a:solidFill>
            <a:srgbClr val="70BF41"/>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81" name="Shape 198"/>
          <p:cNvSpPr>
            <a:spLocks noChangeArrowheads="1"/>
          </p:cNvSpPr>
          <p:nvPr/>
        </p:nvSpPr>
        <p:spPr bwMode="auto">
          <a:xfrm>
            <a:off x="7239000" y="3052763"/>
            <a:ext cx="1016000" cy="122237"/>
          </a:xfrm>
          <a:prstGeom prst="rect">
            <a:avLst/>
          </a:prstGeom>
          <a:solidFill>
            <a:srgbClr val="0365C0"/>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82" name="Shape 199"/>
          <p:cNvSpPr>
            <a:spLocks noChangeArrowheads="1"/>
          </p:cNvSpPr>
          <p:nvPr/>
        </p:nvSpPr>
        <p:spPr bwMode="auto">
          <a:xfrm>
            <a:off x="8255000" y="3052763"/>
            <a:ext cx="352425" cy="122237"/>
          </a:xfrm>
          <a:prstGeom prst="rect">
            <a:avLst/>
          </a:prstGeom>
          <a:solidFill>
            <a:srgbClr val="F5D328"/>
          </a:solidFill>
          <a:ln w="12700">
            <a:solidFill>
              <a:srgbClr val="000000"/>
            </a:solidFill>
            <a:miter lim="400000"/>
            <a:headEnd/>
            <a:tailEnd/>
          </a:ln>
        </p:spPr>
        <p:txBody>
          <a:bodyPr lIns="0" tIns="0" rIns="0" bIns="0"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700">
              <a:solidFill>
                <a:srgbClr val="FFFFFF"/>
              </a:solidFill>
              <a:latin typeface="Gill Sans"/>
              <a:ea typeface="ヒラギノ角ゴ ProN W3"/>
              <a:cs typeface="ヒラギノ角ゴ ProN W3"/>
              <a:sym typeface="Gill Sans"/>
            </a:endParaRPr>
          </a:p>
        </p:txBody>
      </p:sp>
      <p:sp>
        <p:nvSpPr>
          <p:cNvPr id="23583" name="Shape 200"/>
          <p:cNvSpPr>
            <a:spLocks noChangeArrowheads="1"/>
          </p:cNvSpPr>
          <p:nvPr/>
        </p:nvSpPr>
        <p:spPr bwMode="auto">
          <a:xfrm>
            <a:off x="3036888" y="803275"/>
            <a:ext cx="6175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exon 1</a:t>
            </a:r>
          </a:p>
        </p:txBody>
      </p:sp>
      <p:sp>
        <p:nvSpPr>
          <p:cNvPr id="23584" name="Shape 201"/>
          <p:cNvSpPr>
            <a:spLocks noChangeArrowheads="1"/>
          </p:cNvSpPr>
          <p:nvPr/>
        </p:nvSpPr>
        <p:spPr bwMode="auto">
          <a:xfrm>
            <a:off x="3997325" y="803275"/>
            <a:ext cx="615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exon 2</a:t>
            </a:r>
          </a:p>
        </p:txBody>
      </p:sp>
      <p:sp>
        <p:nvSpPr>
          <p:cNvPr id="23585" name="Shape 202"/>
          <p:cNvSpPr>
            <a:spLocks noChangeArrowheads="1"/>
          </p:cNvSpPr>
          <p:nvPr/>
        </p:nvSpPr>
        <p:spPr bwMode="auto">
          <a:xfrm>
            <a:off x="5260975" y="803275"/>
            <a:ext cx="615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exon 3</a:t>
            </a:r>
          </a:p>
        </p:txBody>
      </p:sp>
      <p:sp>
        <p:nvSpPr>
          <p:cNvPr id="23586" name="Shape 203"/>
          <p:cNvSpPr>
            <a:spLocks noChangeArrowheads="1"/>
          </p:cNvSpPr>
          <p:nvPr/>
        </p:nvSpPr>
        <p:spPr bwMode="auto">
          <a:xfrm>
            <a:off x="6162675" y="803275"/>
            <a:ext cx="615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exon 4</a:t>
            </a:r>
          </a:p>
        </p:txBody>
      </p:sp>
      <p:sp>
        <p:nvSpPr>
          <p:cNvPr id="23587" name="Shape 204"/>
          <p:cNvSpPr>
            <a:spLocks noChangeArrowheads="1"/>
          </p:cNvSpPr>
          <p:nvPr/>
        </p:nvSpPr>
        <p:spPr bwMode="auto">
          <a:xfrm>
            <a:off x="2652713" y="1023938"/>
            <a:ext cx="1825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5’</a:t>
            </a:r>
          </a:p>
        </p:txBody>
      </p:sp>
      <p:sp>
        <p:nvSpPr>
          <p:cNvPr id="23588" name="Shape 205"/>
          <p:cNvSpPr>
            <a:spLocks noChangeArrowheads="1"/>
          </p:cNvSpPr>
          <p:nvPr/>
        </p:nvSpPr>
        <p:spPr bwMode="auto">
          <a:xfrm>
            <a:off x="2652713" y="1152525"/>
            <a:ext cx="1825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3’</a:t>
            </a:r>
          </a:p>
        </p:txBody>
      </p:sp>
      <p:sp>
        <p:nvSpPr>
          <p:cNvPr id="23589" name="Shape 206"/>
          <p:cNvSpPr>
            <a:spLocks noChangeArrowheads="1"/>
          </p:cNvSpPr>
          <p:nvPr/>
        </p:nvSpPr>
        <p:spPr bwMode="auto">
          <a:xfrm>
            <a:off x="6784975" y="1016000"/>
            <a:ext cx="1825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3’</a:t>
            </a:r>
          </a:p>
        </p:txBody>
      </p:sp>
      <p:sp>
        <p:nvSpPr>
          <p:cNvPr id="23590" name="Shape 207"/>
          <p:cNvSpPr>
            <a:spLocks noChangeArrowheads="1"/>
          </p:cNvSpPr>
          <p:nvPr/>
        </p:nvSpPr>
        <p:spPr bwMode="auto">
          <a:xfrm>
            <a:off x="6784975" y="1146175"/>
            <a:ext cx="182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5’</a:t>
            </a:r>
          </a:p>
        </p:txBody>
      </p:sp>
      <p:sp>
        <p:nvSpPr>
          <p:cNvPr id="23591" name="Shape 208"/>
          <p:cNvSpPr>
            <a:spLocks noChangeArrowheads="1"/>
          </p:cNvSpPr>
          <p:nvPr/>
        </p:nvSpPr>
        <p:spPr bwMode="auto">
          <a:xfrm>
            <a:off x="2868613" y="1905000"/>
            <a:ext cx="1825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5’</a:t>
            </a:r>
          </a:p>
        </p:txBody>
      </p:sp>
      <p:sp>
        <p:nvSpPr>
          <p:cNvPr id="23592" name="Shape 209"/>
          <p:cNvSpPr>
            <a:spLocks noChangeArrowheads="1"/>
          </p:cNvSpPr>
          <p:nvPr/>
        </p:nvSpPr>
        <p:spPr bwMode="auto">
          <a:xfrm>
            <a:off x="6645275" y="1897063"/>
            <a:ext cx="18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3’</a:t>
            </a:r>
          </a:p>
        </p:txBody>
      </p:sp>
      <p:sp>
        <p:nvSpPr>
          <p:cNvPr id="23593" name="Shape 210"/>
          <p:cNvSpPr>
            <a:spLocks noChangeShapeType="1"/>
          </p:cNvSpPr>
          <p:nvPr/>
        </p:nvSpPr>
        <p:spPr bwMode="auto">
          <a:xfrm>
            <a:off x="4845050" y="1423988"/>
            <a:ext cx="0" cy="450850"/>
          </a:xfrm>
          <a:prstGeom prst="line">
            <a:avLst/>
          </a:prstGeom>
          <a:noFill/>
          <a:ln w="38100">
            <a:solidFill>
              <a:srgbClr val="000000"/>
            </a:solidFill>
            <a:miter lim="400000"/>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de-DE"/>
          </a:p>
        </p:txBody>
      </p:sp>
      <p:sp>
        <p:nvSpPr>
          <p:cNvPr id="23594" name="Shape 211"/>
          <p:cNvSpPr>
            <a:spLocks noChangeArrowheads="1"/>
          </p:cNvSpPr>
          <p:nvPr/>
        </p:nvSpPr>
        <p:spPr bwMode="auto">
          <a:xfrm>
            <a:off x="4946650" y="1506538"/>
            <a:ext cx="10525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transcription</a:t>
            </a:r>
          </a:p>
        </p:txBody>
      </p:sp>
      <p:sp>
        <p:nvSpPr>
          <p:cNvPr id="23595" name="Shape 212"/>
          <p:cNvSpPr>
            <a:spLocks noChangeArrowheads="1"/>
          </p:cNvSpPr>
          <p:nvPr/>
        </p:nvSpPr>
        <p:spPr bwMode="auto">
          <a:xfrm>
            <a:off x="1858963" y="1054100"/>
            <a:ext cx="466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DNA</a:t>
            </a:r>
          </a:p>
        </p:txBody>
      </p:sp>
      <p:sp>
        <p:nvSpPr>
          <p:cNvPr id="23596" name="Shape 213"/>
          <p:cNvSpPr>
            <a:spLocks noChangeArrowheads="1"/>
          </p:cNvSpPr>
          <p:nvPr/>
        </p:nvSpPr>
        <p:spPr bwMode="auto">
          <a:xfrm>
            <a:off x="1401763" y="1766888"/>
            <a:ext cx="13335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primary </a:t>
            </a:r>
          </a:p>
          <a:p>
            <a:pPr eaLnBrk="1" hangingPunct="1">
              <a:spcBef>
                <a:spcPct val="0"/>
              </a:spcBef>
              <a:buFontTx/>
              <a:buNone/>
            </a:pPr>
            <a:r>
              <a:rPr lang="de-DE" altLang="en-US" sz="14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RNA transcript</a:t>
            </a:r>
          </a:p>
        </p:txBody>
      </p:sp>
      <p:sp>
        <p:nvSpPr>
          <p:cNvPr id="23597" name="Shape 214"/>
          <p:cNvSpPr>
            <a:spLocks noChangeArrowheads="1"/>
          </p:cNvSpPr>
          <p:nvPr/>
        </p:nvSpPr>
        <p:spPr bwMode="auto">
          <a:xfrm>
            <a:off x="265113" y="2970213"/>
            <a:ext cx="8175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mRNAs</a:t>
            </a:r>
          </a:p>
        </p:txBody>
      </p:sp>
      <p:sp>
        <p:nvSpPr>
          <p:cNvPr id="23598" name="Shape 215"/>
          <p:cNvSpPr>
            <a:spLocks noChangeShapeType="1"/>
          </p:cNvSpPr>
          <p:nvPr/>
        </p:nvSpPr>
        <p:spPr bwMode="auto">
          <a:xfrm>
            <a:off x="4862513" y="2332038"/>
            <a:ext cx="0" cy="450850"/>
          </a:xfrm>
          <a:prstGeom prst="line">
            <a:avLst/>
          </a:prstGeom>
          <a:noFill/>
          <a:ln w="38100">
            <a:solidFill>
              <a:srgbClr val="000000"/>
            </a:solidFill>
            <a:miter lim="400000"/>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de-DE"/>
          </a:p>
        </p:txBody>
      </p:sp>
      <p:sp>
        <p:nvSpPr>
          <p:cNvPr id="23599" name="Shape 216"/>
          <p:cNvSpPr>
            <a:spLocks noChangeShapeType="1"/>
          </p:cNvSpPr>
          <p:nvPr/>
        </p:nvSpPr>
        <p:spPr bwMode="auto">
          <a:xfrm flipH="1">
            <a:off x="4238625" y="2333625"/>
            <a:ext cx="169863" cy="450850"/>
          </a:xfrm>
          <a:prstGeom prst="line">
            <a:avLst/>
          </a:prstGeom>
          <a:noFill/>
          <a:ln w="38100">
            <a:solidFill>
              <a:srgbClr val="000000"/>
            </a:solidFill>
            <a:miter lim="400000"/>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de-DE"/>
          </a:p>
        </p:txBody>
      </p:sp>
      <p:sp>
        <p:nvSpPr>
          <p:cNvPr id="23600" name="Shape 217"/>
          <p:cNvSpPr>
            <a:spLocks noChangeShapeType="1"/>
          </p:cNvSpPr>
          <p:nvPr/>
        </p:nvSpPr>
        <p:spPr bwMode="auto">
          <a:xfrm>
            <a:off x="5316538" y="2333625"/>
            <a:ext cx="169862" cy="450850"/>
          </a:xfrm>
          <a:prstGeom prst="line">
            <a:avLst/>
          </a:prstGeom>
          <a:noFill/>
          <a:ln w="38100">
            <a:solidFill>
              <a:srgbClr val="000000"/>
            </a:solidFill>
            <a:miter lim="400000"/>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de-DE"/>
          </a:p>
        </p:txBody>
      </p:sp>
      <p:sp>
        <p:nvSpPr>
          <p:cNvPr id="23601" name="Shape 218"/>
          <p:cNvSpPr>
            <a:spLocks noChangeArrowheads="1"/>
          </p:cNvSpPr>
          <p:nvPr/>
        </p:nvSpPr>
        <p:spPr bwMode="auto">
          <a:xfrm>
            <a:off x="5581650" y="2327275"/>
            <a:ext cx="26177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alternative splicing </a:t>
            </a:r>
          </a:p>
          <a:p>
            <a:pPr eaLnBrk="1" hangingPunct="1">
              <a:spcBef>
                <a:spcPct val="0"/>
              </a:spcBef>
              <a:buFontTx/>
              <a:buNone/>
            </a:pPr>
            <a:r>
              <a:rPr lang="de-DE" altLang="en-US" sz="12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(~95% of human multi-exon genes)</a:t>
            </a:r>
          </a:p>
        </p:txBody>
      </p:sp>
      <p:sp>
        <p:nvSpPr>
          <p:cNvPr id="23602" name="Shape 219"/>
          <p:cNvSpPr>
            <a:spLocks noChangeShapeType="1"/>
          </p:cNvSpPr>
          <p:nvPr/>
        </p:nvSpPr>
        <p:spPr bwMode="auto">
          <a:xfrm>
            <a:off x="2528888" y="3416300"/>
            <a:ext cx="0" cy="450850"/>
          </a:xfrm>
          <a:prstGeom prst="line">
            <a:avLst/>
          </a:prstGeom>
          <a:noFill/>
          <a:ln w="38100">
            <a:solidFill>
              <a:srgbClr val="000000"/>
            </a:solidFill>
            <a:miter lim="400000"/>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de-DE"/>
          </a:p>
        </p:txBody>
      </p:sp>
      <p:sp>
        <p:nvSpPr>
          <p:cNvPr id="23603" name="Shape 220"/>
          <p:cNvSpPr>
            <a:spLocks noChangeArrowheads="1"/>
          </p:cNvSpPr>
          <p:nvPr/>
        </p:nvSpPr>
        <p:spPr bwMode="auto">
          <a:xfrm>
            <a:off x="2644775" y="3479800"/>
            <a:ext cx="9032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translation</a:t>
            </a:r>
          </a:p>
        </p:txBody>
      </p:sp>
      <p:sp>
        <p:nvSpPr>
          <p:cNvPr id="23604" name="Shape 221"/>
          <p:cNvSpPr>
            <a:spLocks noChangeShapeType="1"/>
          </p:cNvSpPr>
          <p:nvPr/>
        </p:nvSpPr>
        <p:spPr bwMode="auto">
          <a:xfrm>
            <a:off x="5197475" y="3419475"/>
            <a:ext cx="0" cy="450850"/>
          </a:xfrm>
          <a:prstGeom prst="line">
            <a:avLst/>
          </a:prstGeom>
          <a:noFill/>
          <a:ln w="38100">
            <a:solidFill>
              <a:srgbClr val="000000"/>
            </a:solidFill>
            <a:miter lim="400000"/>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de-DE"/>
          </a:p>
        </p:txBody>
      </p:sp>
      <p:sp>
        <p:nvSpPr>
          <p:cNvPr id="23605" name="Shape 222"/>
          <p:cNvSpPr>
            <a:spLocks noChangeArrowheads="1"/>
          </p:cNvSpPr>
          <p:nvPr/>
        </p:nvSpPr>
        <p:spPr bwMode="auto">
          <a:xfrm>
            <a:off x="5310188" y="3481388"/>
            <a:ext cx="904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translation</a:t>
            </a:r>
          </a:p>
        </p:txBody>
      </p:sp>
      <p:sp>
        <p:nvSpPr>
          <p:cNvPr id="23606" name="Shape 223"/>
          <p:cNvSpPr>
            <a:spLocks noChangeShapeType="1"/>
          </p:cNvSpPr>
          <p:nvPr/>
        </p:nvSpPr>
        <p:spPr bwMode="auto">
          <a:xfrm>
            <a:off x="7686675" y="3419475"/>
            <a:ext cx="0" cy="450850"/>
          </a:xfrm>
          <a:prstGeom prst="line">
            <a:avLst/>
          </a:prstGeom>
          <a:noFill/>
          <a:ln w="38100">
            <a:solidFill>
              <a:srgbClr val="000000"/>
            </a:solidFill>
            <a:miter lim="400000"/>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de-DE"/>
          </a:p>
        </p:txBody>
      </p:sp>
      <p:sp>
        <p:nvSpPr>
          <p:cNvPr id="23607" name="Shape 224"/>
          <p:cNvSpPr>
            <a:spLocks noChangeArrowheads="1"/>
          </p:cNvSpPr>
          <p:nvPr/>
        </p:nvSpPr>
        <p:spPr bwMode="auto">
          <a:xfrm>
            <a:off x="7800975" y="3481388"/>
            <a:ext cx="904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translation</a:t>
            </a:r>
          </a:p>
        </p:txBody>
      </p:sp>
      <p:sp>
        <p:nvSpPr>
          <p:cNvPr id="225" name="Shape 225"/>
          <p:cNvSpPr>
            <a:spLocks/>
          </p:cNvSpPr>
          <p:nvPr/>
        </p:nvSpPr>
        <p:spPr bwMode="auto">
          <a:xfrm>
            <a:off x="2097088" y="4292600"/>
            <a:ext cx="904875" cy="449263"/>
          </a:xfrm>
          <a:custGeom>
            <a:avLst/>
            <a:gdLst>
              <a:gd name="T0" fmla="*/ 42021695 w 19679"/>
              <a:gd name="T1" fmla="*/ 10422425 h 19679"/>
              <a:gd name="T2" fmla="*/ 42021695 w 19679"/>
              <a:gd name="T3" fmla="*/ 10422425 h 19679"/>
              <a:gd name="T4" fmla="*/ 42021695 w 19679"/>
              <a:gd name="T5" fmla="*/ 10422425 h 19679"/>
              <a:gd name="T6" fmla="*/ 42021695 w 19679"/>
              <a:gd name="T7" fmla="*/ 10422425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mtClean="0"/>
          </a:p>
        </p:txBody>
      </p:sp>
      <p:sp>
        <p:nvSpPr>
          <p:cNvPr id="226" name="Shape 226"/>
          <p:cNvSpPr>
            <a:spLocks noChangeArrowheads="1"/>
          </p:cNvSpPr>
          <p:nvPr/>
        </p:nvSpPr>
        <p:spPr bwMode="auto">
          <a:xfrm>
            <a:off x="2057400" y="4292600"/>
            <a:ext cx="466725" cy="449263"/>
          </a:xfrm>
          <a:prstGeom prst="roundRect">
            <a:avLst>
              <a:gd name="adj" fmla="val 16194"/>
            </a:avLst>
          </a:prstGeom>
          <a:solidFill>
            <a:srgbClr val="70BF41"/>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1700">
              <a:solidFill>
                <a:srgbClr val="FFFFFF"/>
              </a:solidFill>
            </a:endParaRPr>
          </a:p>
        </p:txBody>
      </p:sp>
      <p:sp>
        <p:nvSpPr>
          <p:cNvPr id="227" name="Shape 227"/>
          <p:cNvSpPr>
            <a:spLocks noChangeArrowheads="1"/>
          </p:cNvSpPr>
          <p:nvPr/>
        </p:nvSpPr>
        <p:spPr bwMode="auto">
          <a:xfrm>
            <a:off x="5310188" y="4189413"/>
            <a:ext cx="298450" cy="298450"/>
          </a:xfrm>
          <a:prstGeom prst="pentagon">
            <a:avLst/>
          </a:prstGeom>
          <a:solidFill>
            <a:srgbClr val="F5D328"/>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1700">
              <a:solidFill>
                <a:srgbClr val="FFFFFF"/>
              </a:solidFill>
            </a:endParaRPr>
          </a:p>
        </p:txBody>
      </p:sp>
      <p:sp>
        <p:nvSpPr>
          <p:cNvPr id="228" name="Shape 228"/>
          <p:cNvSpPr>
            <a:spLocks noChangeArrowheads="1"/>
          </p:cNvSpPr>
          <p:nvPr/>
        </p:nvSpPr>
        <p:spPr bwMode="auto">
          <a:xfrm>
            <a:off x="5075238" y="4137025"/>
            <a:ext cx="361950" cy="293688"/>
          </a:xfrm>
          <a:prstGeom prst="rect">
            <a:avLst/>
          </a:prstGeom>
          <a:solidFill>
            <a:srgbClr val="EC5D57"/>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1700">
              <a:solidFill>
                <a:srgbClr val="FFFFFF"/>
              </a:solidFill>
            </a:endParaRPr>
          </a:p>
        </p:txBody>
      </p:sp>
      <p:sp>
        <p:nvSpPr>
          <p:cNvPr id="229" name="Shape 229"/>
          <p:cNvSpPr>
            <a:spLocks noChangeArrowheads="1"/>
          </p:cNvSpPr>
          <p:nvPr/>
        </p:nvSpPr>
        <p:spPr bwMode="auto">
          <a:xfrm>
            <a:off x="4789488" y="4289425"/>
            <a:ext cx="468312" cy="449263"/>
          </a:xfrm>
          <a:prstGeom prst="roundRect">
            <a:avLst>
              <a:gd name="adj" fmla="val 16194"/>
            </a:avLst>
          </a:prstGeom>
          <a:solidFill>
            <a:srgbClr val="70BF41"/>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1700">
              <a:solidFill>
                <a:srgbClr val="FFFFFF"/>
              </a:solidFill>
            </a:endParaRPr>
          </a:p>
        </p:txBody>
      </p:sp>
      <p:sp>
        <p:nvSpPr>
          <p:cNvPr id="230" name="Shape 230"/>
          <p:cNvSpPr>
            <a:spLocks noChangeArrowheads="1"/>
          </p:cNvSpPr>
          <p:nvPr/>
        </p:nvSpPr>
        <p:spPr bwMode="auto">
          <a:xfrm>
            <a:off x="7840663" y="4191000"/>
            <a:ext cx="298450" cy="300038"/>
          </a:xfrm>
          <a:prstGeom prst="pentagon">
            <a:avLst/>
          </a:prstGeom>
          <a:solidFill>
            <a:srgbClr val="F5D328"/>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1700">
              <a:solidFill>
                <a:srgbClr val="FFFFFF"/>
              </a:solidFill>
            </a:endParaRPr>
          </a:p>
        </p:txBody>
      </p:sp>
      <p:sp>
        <p:nvSpPr>
          <p:cNvPr id="231" name="Shape 231"/>
          <p:cNvSpPr>
            <a:spLocks/>
          </p:cNvSpPr>
          <p:nvPr/>
        </p:nvSpPr>
        <p:spPr bwMode="auto">
          <a:xfrm>
            <a:off x="7272338" y="4294188"/>
            <a:ext cx="903287" cy="449262"/>
          </a:xfrm>
          <a:custGeom>
            <a:avLst/>
            <a:gdLst>
              <a:gd name="T0" fmla="*/ 42021760 w 19679"/>
              <a:gd name="T1" fmla="*/ 10422425 h 19679"/>
              <a:gd name="T2" fmla="*/ 42021760 w 19679"/>
              <a:gd name="T3" fmla="*/ 10422425 h 19679"/>
              <a:gd name="T4" fmla="*/ 42021760 w 19679"/>
              <a:gd name="T5" fmla="*/ 10422425 h 19679"/>
              <a:gd name="T6" fmla="*/ 42021760 w 19679"/>
              <a:gd name="T7" fmla="*/ 10422425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mtClean="0"/>
          </a:p>
        </p:txBody>
      </p:sp>
      <p:sp>
        <p:nvSpPr>
          <p:cNvPr id="232" name="Shape 232"/>
          <p:cNvSpPr>
            <a:spLocks noChangeArrowheads="1"/>
          </p:cNvSpPr>
          <p:nvPr/>
        </p:nvSpPr>
        <p:spPr bwMode="auto">
          <a:xfrm>
            <a:off x="7232650" y="4294188"/>
            <a:ext cx="466725" cy="449262"/>
          </a:xfrm>
          <a:prstGeom prst="roundRect">
            <a:avLst>
              <a:gd name="adj" fmla="val 16194"/>
            </a:avLst>
          </a:prstGeom>
          <a:solidFill>
            <a:srgbClr val="70BF41"/>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1700">
              <a:solidFill>
                <a:srgbClr val="FFFFFF"/>
              </a:solidFill>
            </a:endParaRPr>
          </a:p>
        </p:txBody>
      </p:sp>
      <p:sp>
        <p:nvSpPr>
          <p:cNvPr id="23616" name="Shape 233"/>
          <p:cNvSpPr>
            <a:spLocks noChangeArrowheads="1"/>
          </p:cNvSpPr>
          <p:nvPr/>
        </p:nvSpPr>
        <p:spPr bwMode="auto">
          <a:xfrm>
            <a:off x="220663" y="4265613"/>
            <a:ext cx="9048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protein isoforms</a:t>
            </a:r>
          </a:p>
        </p:txBody>
      </p:sp>
      <p:sp>
        <p:nvSpPr>
          <p:cNvPr id="234" name="Shape 234"/>
          <p:cNvSpPr>
            <a:spLocks noChangeArrowheads="1"/>
          </p:cNvSpPr>
          <p:nvPr/>
        </p:nvSpPr>
        <p:spPr bwMode="auto">
          <a:xfrm>
            <a:off x="2844800" y="4986338"/>
            <a:ext cx="3454400" cy="1430337"/>
          </a:xfrm>
          <a:prstGeom prst="roundRect">
            <a:avLst>
              <a:gd name="adj" fmla="val 4690"/>
            </a:avLst>
          </a:prstGeom>
          <a:solidFill>
            <a:srgbClr val="FFFFFF"/>
          </a:solidFill>
          <a:ln w="38100">
            <a:solidFill>
              <a:srgbClr val="EC5D57"/>
            </a:solidFill>
            <a:miter lim="400000"/>
            <a:headEnd/>
            <a:tailEnd/>
          </a:ln>
          <a:effectLst>
            <a:outerShdw blurRad="38100" dist="25400" dir="5400000"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2500" dirty="0">
                <a:latin typeface="Helvetica" charset="0"/>
                <a:cs typeface="Helvetica" charset="0"/>
                <a:sym typeface="Helvetica" charset="0"/>
              </a:rPr>
              <a:t> AS </a:t>
            </a:r>
            <a:r>
              <a:rPr lang="de-DE" altLang="en-US" sz="2500" dirty="0" err="1">
                <a:latin typeface="Helvetica" charset="0"/>
                <a:cs typeface="Helvetica" charset="0"/>
                <a:sym typeface="Helvetica" charset="0"/>
              </a:rPr>
              <a:t>affects</a:t>
            </a:r>
            <a:r>
              <a:rPr lang="de-DE" altLang="en-US" sz="2500" dirty="0">
                <a:latin typeface="Helvetica" charset="0"/>
                <a:cs typeface="Helvetica" charset="0"/>
                <a:sym typeface="Helvetica" charset="0"/>
              </a:rPr>
              <a:t> </a:t>
            </a:r>
            <a:r>
              <a:rPr lang="de-DE" altLang="en-US" sz="2500" dirty="0" err="1">
                <a:latin typeface="Helvetica" charset="0"/>
                <a:cs typeface="Helvetica" charset="0"/>
                <a:sym typeface="Helvetica" charset="0"/>
              </a:rPr>
              <a:t>ability</a:t>
            </a:r>
            <a:r>
              <a:rPr lang="de-DE" altLang="en-US" sz="2500" dirty="0">
                <a:latin typeface="Helvetica" charset="0"/>
                <a:cs typeface="Helvetica" charset="0"/>
                <a:sym typeface="Helvetica" charset="0"/>
              </a:rPr>
              <a:t> </a:t>
            </a:r>
            <a:r>
              <a:rPr lang="de-DE" altLang="en-US" sz="2500" dirty="0" err="1">
                <a:latin typeface="Helvetica" charset="0"/>
                <a:cs typeface="Helvetica" charset="0"/>
                <a:sym typeface="Helvetica" charset="0"/>
              </a:rPr>
              <a:t>of</a:t>
            </a:r>
            <a:r>
              <a:rPr lang="de-DE" altLang="en-US" sz="2500" dirty="0">
                <a:latin typeface="Helvetica" charset="0"/>
                <a:cs typeface="Helvetica" charset="0"/>
                <a:sym typeface="Helvetica" charset="0"/>
              </a:rPr>
              <a:t> </a:t>
            </a:r>
          </a:p>
          <a:p>
            <a:pPr eaLnBrk="1" hangingPunct="1">
              <a:defRPr/>
            </a:pPr>
            <a:r>
              <a:rPr lang="de-DE" altLang="en-US" sz="2500" dirty="0">
                <a:latin typeface="Helvetica" charset="0"/>
                <a:cs typeface="Helvetica" charset="0"/>
                <a:sym typeface="Helvetica" charset="0"/>
              </a:rPr>
              <a:t> </a:t>
            </a:r>
            <a:r>
              <a:rPr lang="de-DE" altLang="en-US" sz="2500" dirty="0" err="1">
                <a:latin typeface="Helvetica" charset="0"/>
                <a:cs typeface="Helvetica" charset="0"/>
                <a:sym typeface="Helvetica" charset="0"/>
              </a:rPr>
              <a:t>proteins</a:t>
            </a:r>
            <a:r>
              <a:rPr lang="de-DE" altLang="en-US" sz="2500" dirty="0">
                <a:latin typeface="Helvetica" charset="0"/>
                <a:cs typeface="Helvetica" charset="0"/>
                <a:sym typeface="Helvetica" charset="0"/>
              </a:rPr>
              <a:t> </a:t>
            </a:r>
            <a:r>
              <a:rPr lang="de-DE" altLang="en-US" sz="2500" dirty="0" err="1">
                <a:latin typeface="Helvetica" charset="0"/>
                <a:cs typeface="Helvetica" charset="0"/>
                <a:sym typeface="Helvetica" charset="0"/>
              </a:rPr>
              <a:t>to</a:t>
            </a:r>
            <a:r>
              <a:rPr lang="de-DE" altLang="en-US" sz="2500" dirty="0">
                <a:latin typeface="Helvetica" charset="0"/>
                <a:cs typeface="Helvetica" charset="0"/>
                <a:sym typeface="Helvetica" charset="0"/>
              </a:rPr>
              <a:t> </a:t>
            </a:r>
            <a:r>
              <a:rPr lang="de-DE" altLang="en-US" sz="2500" dirty="0" err="1">
                <a:latin typeface="Helvetica" charset="0"/>
                <a:cs typeface="Helvetica" charset="0"/>
                <a:sym typeface="Helvetica" charset="0"/>
              </a:rPr>
              <a:t>interact</a:t>
            </a:r>
            <a:r>
              <a:rPr lang="de-DE" altLang="en-US" sz="2500" dirty="0">
                <a:latin typeface="Helvetica" charset="0"/>
                <a:cs typeface="Helvetica" charset="0"/>
                <a:sym typeface="Helvetica" charset="0"/>
              </a:rPr>
              <a:t> </a:t>
            </a:r>
            <a:r>
              <a:rPr lang="de-DE" altLang="en-US" sz="2500" dirty="0" err="1">
                <a:latin typeface="Helvetica" charset="0"/>
                <a:cs typeface="Helvetica" charset="0"/>
                <a:sym typeface="Helvetica" charset="0"/>
              </a:rPr>
              <a:t>with</a:t>
            </a:r>
            <a:endParaRPr lang="de-DE" altLang="en-US" sz="2500" dirty="0">
              <a:latin typeface="Helvetica" charset="0"/>
              <a:cs typeface="Helvetica" charset="0"/>
              <a:sym typeface="Helvetica" charset="0"/>
            </a:endParaRPr>
          </a:p>
          <a:p>
            <a:pPr eaLnBrk="1" hangingPunct="1">
              <a:defRPr/>
            </a:pPr>
            <a:r>
              <a:rPr lang="de-DE" altLang="en-US" sz="2500" dirty="0">
                <a:latin typeface="Helvetica" charset="0"/>
                <a:cs typeface="Helvetica" charset="0"/>
                <a:sym typeface="Helvetica" charset="0"/>
              </a:rPr>
              <a:t> </a:t>
            </a:r>
            <a:r>
              <a:rPr lang="de-DE" altLang="en-US" sz="2500" dirty="0" err="1">
                <a:latin typeface="Helvetica" charset="0"/>
                <a:cs typeface="Helvetica" charset="0"/>
                <a:sym typeface="Helvetica" charset="0"/>
              </a:rPr>
              <a:t>other</a:t>
            </a:r>
            <a:r>
              <a:rPr lang="de-DE" altLang="en-US" sz="2500" dirty="0">
                <a:latin typeface="Helvetica" charset="0"/>
                <a:cs typeface="Helvetica" charset="0"/>
                <a:sym typeface="Helvetica" charset="0"/>
              </a:rPr>
              <a:t> </a:t>
            </a:r>
            <a:r>
              <a:rPr lang="de-DE" altLang="en-US" sz="2500" dirty="0" err="1">
                <a:latin typeface="Helvetica" charset="0"/>
                <a:cs typeface="Helvetica" charset="0"/>
                <a:sym typeface="Helvetica" charset="0"/>
              </a:rPr>
              <a:t>proteins</a:t>
            </a:r>
            <a:endParaRPr lang="de-DE" altLang="en-US" sz="2500" dirty="0">
              <a:latin typeface="Helvetica" charset="0"/>
              <a:cs typeface="Helvetica" charset="0"/>
              <a:sym typeface="Helvetica"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474"/>
          <p:cNvSpPr>
            <a:spLocks noGrp="1"/>
          </p:cNvSpPr>
          <p:nvPr>
            <p:ph type="sldNum" sz="quarter" idx="10"/>
          </p:nvPr>
        </p:nvSpPr>
        <p:spPr>
          <a:xfrm>
            <a:off x="6987480" y="6356176"/>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382BBCD-0177-4577-B6D4-8F748EC7E2EA}" type="slidenum">
              <a:rPr lang="de-DE" altLang="en-US" sz="1300" smtClean="0">
                <a:latin typeface="Gill Sans"/>
                <a:ea typeface="ヒラギノ角ゴ ProN W3"/>
                <a:cs typeface="ヒラギノ角ゴ ProN W3"/>
                <a:sym typeface="Gill Sans"/>
              </a:rPr>
              <a:pPr>
                <a:spcBef>
                  <a:spcPct val="0"/>
                </a:spcBef>
                <a:buFontTx/>
                <a:buNone/>
              </a:pPr>
              <a:t>28</a:t>
            </a:fld>
            <a:endParaRPr lang="de-DE" altLang="en-US" sz="1300" smtClean="0">
              <a:latin typeface="Gill Sans"/>
              <a:ea typeface="ヒラギノ角ゴ ProN W3"/>
              <a:cs typeface="ヒラギノ角ゴ ProN W3"/>
              <a:sym typeface="Gill Sans"/>
            </a:endParaRPr>
          </a:p>
        </p:txBody>
      </p:sp>
      <p:sp>
        <p:nvSpPr>
          <p:cNvPr id="25603" name="Shape 475"/>
          <p:cNvSpPr>
            <a:spLocks noGrp="1"/>
          </p:cNvSpPr>
          <p:nvPr>
            <p:ph type="title"/>
          </p:nvPr>
        </p:nvSpPr>
        <p:spPr>
          <a:xfrm>
            <a:off x="588963" y="87313"/>
            <a:ext cx="7831137" cy="633412"/>
          </a:xfrm>
        </p:spPr>
        <p:txBody>
          <a:bodyPr/>
          <a:lstStyle/>
          <a:p>
            <a:r>
              <a:rPr lang="de-DE" altLang="en-US" smtClean="0">
                <a:ea typeface="ＭＳ Ｐゴシック" panose="020B0600070205080204" pitchFamily="34" charset="-128"/>
              </a:rPr>
              <a:t>Differential PPI wiring analysis</a:t>
            </a:r>
          </a:p>
        </p:txBody>
      </p:sp>
      <p:cxnSp>
        <p:nvCxnSpPr>
          <p:cNvPr id="479" name="Connector 479"/>
          <p:cNvCxnSpPr>
            <a:cxnSpLocks noChangeShapeType="1"/>
            <a:stCxn id="485" idx="0"/>
            <a:endCxn id="476" idx="0"/>
          </p:cNvCxnSpPr>
          <p:nvPr/>
        </p:nvCxnSpPr>
        <p:spPr bwMode="auto">
          <a:xfrm flipV="1">
            <a:off x="2355850" y="1487488"/>
            <a:ext cx="439738"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480" name="Connector 480"/>
          <p:cNvCxnSpPr>
            <a:cxnSpLocks noChangeShapeType="1"/>
            <a:stCxn id="478" idx="0"/>
            <a:endCxn id="476" idx="0"/>
          </p:cNvCxnSpPr>
          <p:nvPr/>
        </p:nvCxnSpPr>
        <p:spPr bwMode="auto">
          <a:xfrm flipH="1">
            <a:off x="2795588" y="1487488"/>
            <a:ext cx="871537"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481" name="Connector 481"/>
          <p:cNvCxnSpPr>
            <a:cxnSpLocks noChangeShapeType="1"/>
            <a:stCxn id="477" idx="0"/>
            <a:endCxn id="478" idx="0"/>
          </p:cNvCxnSpPr>
          <p:nvPr/>
        </p:nvCxnSpPr>
        <p:spPr bwMode="auto">
          <a:xfrm flipV="1">
            <a:off x="3267075" y="1487488"/>
            <a:ext cx="400050"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482" name="Connector 482"/>
          <p:cNvCxnSpPr>
            <a:cxnSpLocks noChangeShapeType="1"/>
            <a:stCxn id="477" idx="0"/>
            <a:endCxn id="476" idx="0"/>
          </p:cNvCxnSpPr>
          <p:nvPr/>
        </p:nvCxnSpPr>
        <p:spPr bwMode="auto">
          <a:xfrm flipH="1" flipV="1">
            <a:off x="2795588" y="1487488"/>
            <a:ext cx="471487"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484" name="Connector 484"/>
          <p:cNvCxnSpPr>
            <a:cxnSpLocks noChangeShapeType="1"/>
            <a:stCxn id="476" idx="0"/>
            <a:endCxn id="483" idx="0"/>
          </p:cNvCxnSpPr>
          <p:nvPr/>
        </p:nvCxnSpPr>
        <p:spPr bwMode="auto">
          <a:xfrm flipH="1">
            <a:off x="1922463" y="1487488"/>
            <a:ext cx="873125"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sp>
        <p:nvSpPr>
          <p:cNvPr id="485" name="Shape 485"/>
          <p:cNvSpPr>
            <a:spLocks/>
          </p:cNvSpPr>
          <p:nvPr/>
        </p:nvSpPr>
        <p:spPr bwMode="auto">
          <a:xfrm>
            <a:off x="2173288" y="1889125"/>
            <a:ext cx="363537" cy="363538"/>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P4</a:t>
            </a:r>
          </a:p>
        </p:txBody>
      </p:sp>
      <p:cxnSp>
        <p:nvCxnSpPr>
          <p:cNvPr id="489" name="Connector 489"/>
          <p:cNvCxnSpPr>
            <a:cxnSpLocks noChangeShapeType="1"/>
            <a:stCxn id="496" idx="0"/>
            <a:endCxn id="486" idx="0"/>
          </p:cNvCxnSpPr>
          <p:nvPr/>
        </p:nvCxnSpPr>
        <p:spPr bwMode="auto">
          <a:xfrm flipV="1">
            <a:off x="2355850" y="2479675"/>
            <a:ext cx="439738"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490" name="Connector 490"/>
          <p:cNvCxnSpPr>
            <a:cxnSpLocks noChangeShapeType="1"/>
            <a:stCxn id="488" idx="0"/>
            <a:endCxn id="486" idx="0"/>
          </p:cNvCxnSpPr>
          <p:nvPr/>
        </p:nvCxnSpPr>
        <p:spPr bwMode="auto">
          <a:xfrm flipH="1">
            <a:off x="2795588" y="2479675"/>
            <a:ext cx="871537"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491" name="Connector 491"/>
          <p:cNvCxnSpPr>
            <a:cxnSpLocks noChangeShapeType="1"/>
            <a:stCxn id="487" idx="0"/>
            <a:endCxn id="488" idx="0"/>
          </p:cNvCxnSpPr>
          <p:nvPr/>
        </p:nvCxnSpPr>
        <p:spPr bwMode="auto">
          <a:xfrm flipV="1">
            <a:off x="3267075" y="2479675"/>
            <a:ext cx="400050"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492" name="Connector 492"/>
          <p:cNvCxnSpPr>
            <a:cxnSpLocks noChangeShapeType="1"/>
            <a:stCxn id="487" idx="0"/>
            <a:endCxn id="486" idx="0"/>
          </p:cNvCxnSpPr>
          <p:nvPr/>
        </p:nvCxnSpPr>
        <p:spPr bwMode="auto">
          <a:xfrm flipH="1" flipV="1">
            <a:off x="2795588" y="2479675"/>
            <a:ext cx="471487"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494" name="Connector 494"/>
          <p:cNvCxnSpPr>
            <a:cxnSpLocks noChangeShapeType="1"/>
            <a:stCxn id="496" idx="0"/>
            <a:endCxn id="493" idx="0"/>
          </p:cNvCxnSpPr>
          <p:nvPr/>
        </p:nvCxnSpPr>
        <p:spPr bwMode="auto">
          <a:xfrm flipH="1" flipV="1">
            <a:off x="1922463" y="2479675"/>
            <a:ext cx="433387"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495" name="Connector 495"/>
          <p:cNvCxnSpPr>
            <a:cxnSpLocks noChangeShapeType="1"/>
            <a:stCxn id="486" idx="0"/>
            <a:endCxn id="493" idx="0"/>
          </p:cNvCxnSpPr>
          <p:nvPr/>
        </p:nvCxnSpPr>
        <p:spPr bwMode="auto">
          <a:xfrm flipH="1">
            <a:off x="1922463" y="2479675"/>
            <a:ext cx="873125"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00" name="Connector 500"/>
          <p:cNvCxnSpPr>
            <a:cxnSpLocks noChangeShapeType="1"/>
            <a:stCxn id="506" idx="0"/>
            <a:endCxn id="497" idx="0"/>
          </p:cNvCxnSpPr>
          <p:nvPr/>
        </p:nvCxnSpPr>
        <p:spPr bwMode="auto">
          <a:xfrm flipV="1">
            <a:off x="2355850" y="3471863"/>
            <a:ext cx="439738"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02" name="Connector 502"/>
          <p:cNvCxnSpPr>
            <a:cxnSpLocks noChangeShapeType="1"/>
            <a:stCxn id="498" idx="0"/>
            <a:endCxn id="497" idx="0"/>
          </p:cNvCxnSpPr>
          <p:nvPr/>
        </p:nvCxnSpPr>
        <p:spPr bwMode="auto">
          <a:xfrm flipH="1" flipV="1">
            <a:off x="2795588" y="3471863"/>
            <a:ext cx="471487"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04" name="Connector 504"/>
          <p:cNvCxnSpPr>
            <a:cxnSpLocks noChangeShapeType="1"/>
            <a:stCxn id="506" idx="0"/>
            <a:endCxn id="503" idx="0"/>
          </p:cNvCxnSpPr>
          <p:nvPr/>
        </p:nvCxnSpPr>
        <p:spPr bwMode="auto">
          <a:xfrm flipH="1" flipV="1">
            <a:off x="1922463" y="3471863"/>
            <a:ext cx="433387"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05" name="Connector 505"/>
          <p:cNvCxnSpPr>
            <a:cxnSpLocks noChangeShapeType="1"/>
            <a:stCxn id="497" idx="0"/>
            <a:endCxn id="503" idx="0"/>
          </p:cNvCxnSpPr>
          <p:nvPr/>
        </p:nvCxnSpPr>
        <p:spPr bwMode="auto">
          <a:xfrm flipH="1">
            <a:off x="1922463" y="3471863"/>
            <a:ext cx="873125"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sp>
        <p:nvSpPr>
          <p:cNvPr id="506" name="Shape 506"/>
          <p:cNvSpPr>
            <a:spLocks/>
          </p:cNvSpPr>
          <p:nvPr/>
        </p:nvSpPr>
        <p:spPr bwMode="auto">
          <a:xfrm>
            <a:off x="2173288" y="3875088"/>
            <a:ext cx="363537" cy="361950"/>
          </a:xfrm>
          <a:custGeom>
            <a:avLst/>
            <a:gdLst>
              <a:gd name="T0" fmla="*/ 6796543 w 19679"/>
              <a:gd name="T1" fmla="*/ 6775701 h 19679"/>
              <a:gd name="T2" fmla="*/ 6796543 w 19679"/>
              <a:gd name="T3" fmla="*/ 6775701 h 19679"/>
              <a:gd name="T4" fmla="*/ 6796543 w 19679"/>
              <a:gd name="T5" fmla="*/ 6775701 h 19679"/>
              <a:gd name="T6" fmla="*/ 6796543 w 19679"/>
              <a:gd name="T7" fmla="*/ 6775701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P4</a:t>
            </a:r>
          </a:p>
        </p:txBody>
      </p:sp>
      <p:cxnSp>
        <p:nvCxnSpPr>
          <p:cNvPr id="510" name="Connector 510"/>
          <p:cNvCxnSpPr>
            <a:cxnSpLocks noChangeShapeType="1"/>
            <a:stCxn id="514" idx="0"/>
            <a:endCxn id="507" idx="0"/>
          </p:cNvCxnSpPr>
          <p:nvPr/>
        </p:nvCxnSpPr>
        <p:spPr bwMode="auto">
          <a:xfrm flipV="1">
            <a:off x="5837238" y="1490663"/>
            <a:ext cx="439737"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11" name="Connector 511"/>
          <p:cNvCxnSpPr>
            <a:cxnSpLocks noChangeShapeType="1"/>
            <a:stCxn id="509" idx="0"/>
            <a:endCxn id="507" idx="0"/>
          </p:cNvCxnSpPr>
          <p:nvPr/>
        </p:nvCxnSpPr>
        <p:spPr bwMode="auto">
          <a:xfrm flipH="1">
            <a:off x="6276975" y="1490663"/>
            <a:ext cx="873125"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12" name="Connector 512"/>
          <p:cNvCxnSpPr>
            <a:cxnSpLocks noChangeShapeType="1"/>
            <a:stCxn id="508" idx="0"/>
            <a:endCxn id="509" idx="0"/>
          </p:cNvCxnSpPr>
          <p:nvPr/>
        </p:nvCxnSpPr>
        <p:spPr bwMode="auto">
          <a:xfrm flipV="1">
            <a:off x="6750050" y="1490663"/>
            <a:ext cx="400050"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13" name="Connector 513"/>
          <p:cNvCxnSpPr>
            <a:cxnSpLocks noChangeShapeType="1"/>
            <a:stCxn id="508" idx="0"/>
            <a:endCxn id="507" idx="0"/>
          </p:cNvCxnSpPr>
          <p:nvPr/>
        </p:nvCxnSpPr>
        <p:spPr bwMode="auto">
          <a:xfrm flipH="1" flipV="1">
            <a:off x="6276975" y="1490663"/>
            <a:ext cx="473075"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18" name="Connector 518"/>
          <p:cNvCxnSpPr>
            <a:cxnSpLocks noChangeShapeType="1"/>
            <a:stCxn id="521" idx="0"/>
            <a:endCxn id="515" idx="0"/>
          </p:cNvCxnSpPr>
          <p:nvPr/>
        </p:nvCxnSpPr>
        <p:spPr bwMode="auto">
          <a:xfrm flipV="1">
            <a:off x="5837238" y="2482850"/>
            <a:ext cx="439737"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19" name="Connector 519"/>
          <p:cNvCxnSpPr>
            <a:cxnSpLocks noChangeShapeType="1"/>
            <a:stCxn id="516" idx="0"/>
            <a:endCxn id="517" idx="0"/>
          </p:cNvCxnSpPr>
          <p:nvPr/>
        </p:nvCxnSpPr>
        <p:spPr bwMode="auto">
          <a:xfrm flipV="1">
            <a:off x="6750050" y="2482850"/>
            <a:ext cx="400050"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20" name="Connector 520"/>
          <p:cNvCxnSpPr>
            <a:cxnSpLocks noChangeShapeType="1"/>
            <a:stCxn id="516" idx="0"/>
            <a:endCxn id="515" idx="0"/>
          </p:cNvCxnSpPr>
          <p:nvPr/>
        </p:nvCxnSpPr>
        <p:spPr bwMode="auto">
          <a:xfrm flipH="1" flipV="1">
            <a:off x="6276975" y="2482850"/>
            <a:ext cx="473075"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sp>
        <p:nvSpPr>
          <p:cNvPr id="521" name="Shape 521"/>
          <p:cNvSpPr>
            <a:spLocks/>
          </p:cNvSpPr>
          <p:nvPr/>
        </p:nvSpPr>
        <p:spPr bwMode="auto">
          <a:xfrm>
            <a:off x="5656263" y="2884488"/>
            <a:ext cx="363537" cy="361950"/>
          </a:xfrm>
          <a:custGeom>
            <a:avLst/>
            <a:gdLst>
              <a:gd name="T0" fmla="*/ 6796543 w 19679"/>
              <a:gd name="T1" fmla="*/ 6775688 h 19679"/>
              <a:gd name="T2" fmla="*/ 6796543 w 19679"/>
              <a:gd name="T3" fmla="*/ 6775688 h 19679"/>
              <a:gd name="T4" fmla="*/ 6796543 w 19679"/>
              <a:gd name="T5" fmla="*/ 6775688 h 19679"/>
              <a:gd name="T6" fmla="*/ 6796543 w 19679"/>
              <a:gd name="T7" fmla="*/ 6775688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P4</a:t>
            </a:r>
          </a:p>
        </p:txBody>
      </p:sp>
      <p:cxnSp>
        <p:nvCxnSpPr>
          <p:cNvPr id="523" name="Connector 523"/>
          <p:cNvCxnSpPr>
            <a:cxnSpLocks noChangeShapeType="1"/>
            <a:stCxn id="527" idx="0"/>
            <a:endCxn id="522" idx="0"/>
          </p:cNvCxnSpPr>
          <p:nvPr/>
        </p:nvCxnSpPr>
        <p:spPr bwMode="auto">
          <a:xfrm flipV="1">
            <a:off x="6273800" y="3548063"/>
            <a:ext cx="439738"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25" name="Connector 525"/>
          <p:cNvCxnSpPr>
            <a:cxnSpLocks noChangeShapeType="1"/>
            <a:stCxn id="527" idx="0"/>
            <a:endCxn id="524" idx="0"/>
          </p:cNvCxnSpPr>
          <p:nvPr/>
        </p:nvCxnSpPr>
        <p:spPr bwMode="auto">
          <a:xfrm flipH="1" flipV="1">
            <a:off x="5840413" y="3548063"/>
            <a:ext cx="433387"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26" name="Connector 526"/>
          <p:cNvCxnSpPr>
            <a:cxnSpLocks noChangeShapeType="1"/>
            <a:stCxn id="522" idx="0"/>
            <a:endCxn id="524" idx="0"/>
          </p:cNvCxnSpPr>
          <p:nvPr/>
        </p:nvCxnSpPr>
        <p:spPr bwMode="auto">
          <a:xfrm flipH="1">
            <a:off x="5840413" y="3548063"/>
            <a:ext cx="873125"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sp>
        <p:nvSpPr>
          <p:cNvPr id="25632" name="Shape 528"/>
          <p:cNvSpPr>
            <a:spLocks noChangeArrowheads="1"/>
          </p:cNvSpPr>
          <p:nvPr/>
        </p:nvSpPr>
        <p:spPr bwMode="auto">
          <a:xfrm>
            <a:off x="4486275" y="1554163"/>
            <a:ext cx="527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82550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defTabSz="82550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defTabSz="8255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6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d</a:t>
            </a:r>
            <a:r>
              <a:rPr lang="de-DE" altLang="en-US" sz="1600" baseline="-60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1</a:t>
            </a:r>
          </a:p>
        </p:txBody>
      </p:sp>
      <p:sp>
        <p:nvSpPr>
          <p:cNvPr id="529" name="Shape 529"/>
          <p:cNvSpPr>
            <a:spLocks noChangeArrowheads="1"/>
          </p:cNvSpPr>
          <p:nvPr/>
        </p:nvSpPr>
        <p:spPr bwMode="auto">
          <a:xfrm>
            <a:off x="4441825" y="1771650"/>
            <a:ext cx="741363" cy="192088"/>
          </a:xfrm>
          <a:prstGeom prst="rightArrow">
            <a:avLst>
              <a:gd name="adj1" fmla="val 32000"/>
              <a:gd name="adj2" fmla="val 160960"/>
            </a:avLst>
          </a:prstGeom>
          <a:solidFill>
            <a:srgbClr val="FF6600"/>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825500" eaLnBrk="0" hangingPunct="0">
              <a:defRPr sz="2800">
                <a:solidFill>
                  <a:srgbClr val="000000"/>
                </a:solidFill>
                <a:latin typeface="Gill Sans" charset="0"/>
                <a:ea typeface="ヒラギノ角ゴ ProN W3" charset="-128"/>
                <a:sym typeface="Gill Sans" charset="0"/>
              </a:defRPr>
            </a:lvl1pPr>
            <a:lvl2pPr marL="37931725" indent="-37474525" defTabSz="825500"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3900">
              <a:solidFill>
                <a:srgbClr val="FFFFFF"/>
              </a:solidFill>
            </a:endParaRPr>
          </a:p>
        </p:txBody>
      </p:sp>
      <p:sp>
        <p:nvSpPr>
          <p:cNvPr id="25634" name="Shape 530"/>
          <p:cNvSpPr>
            <a:spLocks noChangeArrowheads="1"/>
          </p:cNvSpPr>
          <p:nvPr/>
        </p:nvSpPr>
        <p:spPr bwMode="auto">
          <a:xfrm>
            <a:off x="4486275" y="2538413"/>
            <a:ext cx="527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82550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defTabSz="82550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defTabSz="8255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6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d</a:t>
            </a:r>
            <a:r>
              <a:rPr lang="de-DE" altLang="en-US" sz="1600" baseline="-60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2</a:t>
            </a:r>
          </a:p>
        </p:txBody>
      </p:sp>
      <p:sp>
        <p:nvSpPr>
          <p:cNvPr id="531" name="Shape 531"/>
          <p:cNvSpPr>
            <a:spLocks noChangeArrowheads="1"/>
          </p:cNvSpPr>
          <p:nvPr/>
        </p:nvSpPr>
        <p:spPr bwMode="auto">
          <a:xfrm>
            <a:off x="4441825" y="2757488"/>
            <a:ext cx="741363" cy="192087"/>
          </a:xfrm>
          <a:prstGeom prst="rightArrow">
            <a:avLst>
              <a:gd name="adj1" fmla="val 32000"/>
              <a:gd name="adj2" fmla="val 160960"/>
            </a:avLst>
          </a:prstGeom>
          <a:solidFill>
            <a:srgbClr val="FF6600"/>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825500" eaLnBrk="0" hangingPunct="0">
              <a:defRPr sz="2800">
                <a:solidFill>
                  <a:srgbClr val="000000"/>
                </a:solidFill>
                <a:latin typeface="Gill Sans" charset="0"/>
                <a:ea typeface="ヒラギノ角ゴ ProN W3" charset="-128"/>
                <a:sym typeface="Gill Sans" charset="0"/>
              </a:defRPr>
            </a:lvl1pPr>
            <a:lvl2pPr marL="37931725" indent="-37474525" defTabSz="825500"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3900">
              <a:solidFill>
                <a:srgbClr val="FFFFFF"/>
              </a:solidFill>
            </a:endParaRPr>
          </a:p>
        </p:txBody>
      </p:sp>
      <p:sp>
        <p:nvSpPr>
          <p:cNvPr id="25636" name="Shape 532"/>
          <p:cNvSpPr>
            <a:spLocks noChangeArrowheads="1"/>
          </p:cNvSpPr>
          <p:nvPr/>
        </p:nvSpPr>
        <p:spPr bwMode="auto">
          <a:xfrm>
            <a:off x="4486275" y="3524250"/>
            <a:ext cx="527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82550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defTabSz="82550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defTabSz="8255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6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d</a:t>
            </a:r>
            <a:r>
              <a:rPr lang="de-DE" altLang="en-US" sz="1600" baseline="-60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3</a:t>
            </a:r>
          </a:p>
        </p:txBody>
      </p:sp>
      <p:sp>
        <p:nvSpPr>
          <p:cNvPr id="533" name="Shape 533"/>
          <p:cNvSpPr>
            <a:spLocks noChangeArrowheads="1"/>
          </p:cNvSpPr>
          <p:nvPr/>
        </p:nvSpPr>
        <p:spPr bwMode="auto">
          <a:xfrm>
            <a:off x="4441825" y="3743325"/>
            <a:ext cx="741363" cy="192088"/>
          </a:xfrm>
          <a:prstGeom prst="rightArrow">
            <a:avLst>
              <a:gd name="adj1" fmla="val 32000"/>
              <a:gd name="adj2" fmla="val 160029"/>
            </a:avLst>
          </a:prstGeom>
          <a:solidFill>
            <a:srgbClr val="FF6600"/>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825500" eaLnBrk="0" hangingPunct="0">
              <a:defRPr sz="2800">
                <a:solidFill>
                  <a:srgbClr val="000000"/>
                </a:solidFill>
                <a:latin typeface="Gill Sans" charset="0"/>
                <a:ea typeface="ヒラギノ角ゴ ProN W3" charset="-128"/>
                <a:sym typeface="Gill Sans" charset="0"/>
              </a:defRPr>
            </a:lvl1pPr>
            <a:lvl2pPr marL="37931725" indent="-37474525" defTabSz="825500"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3900">
              <a:solidFill>
                <a:srgbClr val="FFFFFF"/>
              </a:solidFill>
            </a:endParaRPr>
          </a:p>
        </p:txBody>
      </p:sp>
      <p:cxnSp>
        <p:nvCxnSpPr>
          <p:cNvPr id="534" name="Connector 534"/>
          <p:cNvCxnSpPr>
            <a:cxnSpLocks noChangeShapeType="1"/>
            <a:stCxn id="514" idx="0"/>
            <a:endCxn id="508" idx="0"/>
          </p:cNvCxnSpPr>
          <p:nvPr/>
        </p:nvCxnSpPr>
        <p:spPr bwMode="auto">
          <a:xfrm>
            <a:off x="5837238" y="2073275"/>
            <a:ext cx="912812"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sp>
        <p:nvSpPr>
          <p:cNvPr id="25639" name="Shape 535"/>
          <p:cNvSpPr>
            <a:spLocks noChangeArrowheads="1"/>
          </p:cNvSpPr>
          <p:nvPr/>
        </p:nvSpPr>
        <p:spPr bwMode="auto">
          <a:xfrm>
            <a:off x="446088" y="809625"/>
            <a:ext cx="441801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2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112 matched normal tissues (TCGA)</a:t>
            </a:r>
          </a:p>
        </p:txBody>
      </p:sp>
      <p:sp>
        <p:nvSpPr>
          <p:cNvPr id="25640" name="Shape 536"/>
          <p:cNvSpPr>
            <a:spLocks noChangeArrowheads="1"/>
          </p:cNvSpPr>
          <p:nvPr/>
        </p:nvSpPr>
        <p:spPr bwMode="auto">
          <a:xfrm>
            <a:off x="5000625" y="809625"/>
            <a:ext cx="411956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2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112 breast cancer tissues (TCGA)</a:t>
            </a:r>
          </a:p>
        </p:txBody>
      </p:sp>
      <p:sp>
        <p:nvSpPr>
          <p:cNvPr id="537" name="Shape 537"/>
          <p:cNvSpPr>
            <a:spLocks noChangeArrowheads="1"/>
          </p:cNvSpPr>
          <p:nvPr/>
        </p:nvSpPr>
        <p:spPr bwMode="auto">
          <a:xfrm rot="5400000">
            <a:off x="4455318" y="4136232"/>
            <a:ext cx="544513" cy="412750"/>
          </a:xfrm>
          <a:prstGeom prst="rightArrow">
            <a:avLst>
              <a:gd name="adj1" fmla="val 24019"/>
              <a:gd name="adj2" fmla="val 51261"/>
            </a:avLst>
          </a:prstGeom>
          <a:solidFill>
            <a:srgbClr val="C82506"/>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825500" eaLnBrk="0" hangingPunct="0">
              <a:defRPr sz="2800">
                <a:solidFill>
                  <a:srgbClr val="000000"/>
                </a:solidFill>
                <a:latin typeface="Gill Sans" charset="0"/>
                <a:ea typeface="ヒラギノ角ゴ ProN W3" charset="-128"/>
                <a:sym typeface="Gill Sans" charset="0"/>
              </a:defRPr>
            </a:lvl1pPr>
            <a:lvl2pPr marL="37931725" indent="-37474525" defTabSz="825500"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3900">
              <a:solidFill>
                <a:srgbClr val="FFFFFF"/>
              </a:solidFill>
            </a:endParaRPr>
          </a:p>
        </p:txBody>
      </p:sp>
      <p:cxnSp>
        <p:nvCxnSpPr>
          <p:cNvPr id="538" name="Connector 538"/>
          <p:cNvCxnSpPr>
            <a:cxnSpLocks noChangeShapeType="1"/>
            <a:stCxn id="496" idx="0"/>
            <a:endCxn id="487" idx="0"/>
          </p:cNvCxnSpPr>
          <p:nvPr/>
        </p:nvCxnSpPr>
        <p:spPr bwMode="auto">
          <a:xfrm>
            <a:off x="2355850" y="3062288"/>
            <a:ext cx="911225"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42" name="Connector 542"/>
          <p:cNvCxnSpPr>
            <a:cxnSpLocks noChangeShapeType="1"/>
            <a:stCxn id="541" idx="0"/>
            <a:endCxn id="539" idx="0"/>
          </p:cNvCxnSpPr>
          <p:nvPr/>
        </p:nvCxnSpPr>
        <p:spPr bwMode="auto">
          <a:xfrm flipH="1">
            <a:off x="4727575" y="4991100"/>
            <a:ext cx="871538"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43" name="Connector 543"/>
          <p:cNvCxnSpPr>
            <a:cxnSpLocks noChangeShapeType="1"/>
            <a:stCxn id="540" idx="0"/>
            <a:endCxn id="541" idx="0"/>
          </p:cNvCxnSpPr>
          <p:nvPr/>
        </p:nvCxnSpPr>
        <p:spPr bwMode="auto">
          <a:xfrm flipV="1">
            <a:off x="5200650" y="4991100"/>
            <a:ext cx="398463"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44" name="Connector 544"/>
          <p:cNvCxnSpPr>
            <a:cxnSpLocks noChangeShapeType="1"/>
            <a:stCxn id="540" idx="0"/>
            <a:endCxn id="539" idx="0"/>
          </p:cNvCxnSpPr>
          <p:nvPr/>
        </p:nvCxnSpPr>
        <p:spPr bwMode="auto">
          <a:xfrm flipH="1" flipV="1">
            <a:off x="4727575" y="4991100"/>
            <a:ext cx="473075"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46" name="Connector 546"/>
          <p:cNvCxnSpPr>
            <a:cxnSpLocks noChangeShapeType="1"/>
            <a:stCxn id="548" idx="0"/>
            <a:endCxn id="545" idx="0"/>
          </p:cNvCxnSpPr>
          <p:nvPr/>
        </p:nvCxnSpPr>
        <p:spPr bwMode="auto">
          <a:xfrm flipH="1" flipV="1">
            <a:off x="3856038" y="4991100"/>
            <a:ext cx="431800" cy="582613"/>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cxnSp>
        <p:nvCxnSpPr>
          <p:cNvPr id="547" name="Connector 547"/>
          <p:cNvCxnSpPr>
            <a:cxnSpLocks noChangeShapeType="1"/>
            <a:stCxn id="539" idx="0"/>
            <a:endCxn id="545" idx="0"/>
          </p:cNvCxnSpPr>
          <p:nvPr/>
        </p:nvCxnSpPr>
        <p:spPr bwMode="auto">
          <a:xfrm flipH="1">
            <a:off x="3856038" y="4991100"/>
            <a:ext cx="871537"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sp>
        <p:nvSpPr>
          <p:cNvPr id="548" name="Shape 548"/>
          <p:cNvSpPr>
            <a:spLocks/>
          </p:cNvSpPr>
          <p:nvPr/>
        </p:nvSpPr>
        <p:spPr bwMode="auto">
          <a:xfrm>
            <a:off x="4106863" y="5392738"/>
            <a:ext cx="361950" cy="363537"/>
          </a:xfrm>
          <a:custGeom>
            <a:avLst/>
            <a:gdLst>
              <a:gd name="T0" fmla="*/ 6775688 w 19679"/>
              <a:gd name="T1" fmla="*/ 6796543 h 19679"/>
              <a:gd name="T2" fmla="*/ 6775688 w 19679"/>
              <a:gd name="T3" fmla="*/ 6796543 h 19679"/>
              <a:gd name="T4" fmla="*/ 6775688 w 19679"/>
              <a:gd name="T5" fmla="*/ 6796543 h 19679"/>
              <a:gd name="T6" fmla="*/ 6775688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P4</a:t>
            </a:r>
          </a:p>
        </p:txBody>
      </p:sp>
      <p:sp>
        <p:nvSpPr>
          <p:cNvPr id="25649" name="Shape 549"/>
          <p:cNvSpPr>
            <a:spLocks noChangeArrowheads="1"/>
          </p:cNvSpPr>
          <p:nvPr/>
        </p:nvSpPr>
        <p:spPr bwMode="auto">
          <a:xfrm>
            <a:off x="4171950" y="4727575"/>
            <a:ext cx="239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-2</a:t>
            </a:r>
          </a:p>
        </p:txBody>
      </p:sp>
      <p:sp>
        <p:nvSpPr>
          <p:cNvPr id="25650" name="Shape 550"/>
          <p:cNvSpPr>
            <a:spLocks noChangeArrowheads="1"/>
          </p:cNvSpPr>
          <p:nvPr/>
        </p:nvSpPr>
        <p:spPr bwMode="auto">
          <a:xfrm>
            <a:off x="3819525" y="5173663"/>
            <a:ext cx="239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-1</a:t>
            </a:r>
          </a:p>
        </p:txBody>
      </p:sp>
      <p:sp>
        <p:nvSpPr>
          <p:cNvPr id="25651" name="Shape 551"/>
          <p:cNvSpPr>
            <a:spLocks noChangeArrowheads="1"/>
          </p:cNvSpPr>
          <p:nvPr/>
        </p:nvSpPr>
        <p:spPr bwMode="auto">
          <a:xfrm>
            <a:off x="4713288" y="5178425"/>
            <a:ext cx="238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-1</a:t>
            </a:r>
          </a:p>
        </p:txBody>
      </p:sp>
      <p:sp>
        <p:nvSpPr>
          <p:cNvPr id="25652" name="Shape 552"/>
          <p:cNvSpPr>
            <a:spLocks noChangeArrowheads="1"/>
          </p:cNvSpPr>
          <p:nvPr/>
        </p:nvSpPr>
        <p:spPr bwMode="auto">
          <a:xfrm>
            <a:off x="5043488" y="4727575"/>
            <a:ext cx="239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-1</a:t>
            </a:r>
          </a:p>
        </p:txBody>
      </p:sp>
      <p:sp>
        <p:nvSpPr>
          <p:cNvPr id="25653" name="Shape 553"/>
          <p:cNvSpPr>
            <a:spLocks noChangeArrowheads="1"/>
          </p:cNvSpPr>
          <p:nvPr/>
        </p:nvSpPr>
        <p:spPr bwMode="auto">
          <a:xfrm>
            <a:off x="5373688" y="5178425"/>
            <a:ext cx="238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-1</a:t>
            </a:r>
          </a:p>
        </p:txBody>
      </p:sp>
      <p:sp>
        <p:nvSpPr>
          <p:cNvPr id="25654" name="Shape 554"/>
          <p:cNvSpPr>
            <a:spLocks noChangeArrowheads="1"/>
          </p:cNvSpPr>
          <p:nvPr/>
        </p:nvSpPr>
        <p:spPr bwMode="auto">
          <a:xfrm>
            <a:off x="4953000" y="4125913"/>
            <a:ext cx="41751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9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a:t>
            </a:r>
            <a:r>
              <a:rPr lang="de-DE" altLang="en-US" sz="19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d</a:t>
            </a:r>
            <a:r>
              <a:rPr lang="de-DE" altLang="en-US" sz="1900" baseline="-60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i</a:t>
            </a:r>
          </a:p>
        </p:txBody>
      </p:sp>
      <p:sp>
        <p:nvSpPr>
          <p:cNvPr id="25655" name="Shape 555"/>
          <p:cNvSpPr>
            <a:spLocks noChangeArrowheads="1"/>
          </p:cNvSpPr>
          <p:nvPr/>
        </p:nvSpPr>
        <p:spPr bwMode="auto">
          <a:xfrm>
            <a:off x="212725" y="1565275"/>
            <a:ext cx="1417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82550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defTabSz="82550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defTabSz="8255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comparison 1:</a:t>
            </a:r>
          </a:p>
        </p:txBody>
      </p:sp>
      <p:sp>
        <p:nvSpPr>
          <p:cNvPr id="25656" name="Shape 556"/>
          <p:cNvSpPr>
            <a:spLocks noChangeArrowheads="1"/>
          </p:cNvSpPr>
          <p:nvPr/>
        </p:nvSpPr>
        <p:spPr bwMode="auto">
          <a:xfrm>
            <a:off x="212725" y="2554288"/>
            <a:ext cx="1417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82550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defTabSz="82550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defTabSz="8255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comparison 2:</a:t>
            </a:r>
          </a:p>
        </p:txBody>
      </p:sp>
      <p:sp>
        <p:nvSpPr>
          <p:cNvPr id="25657" name="Shape 557"/>
          <p:cNvSpPr>
            <a:spLocks noChangeArrowheads="1"/>
          </p:cNvSpPr>
          <p:nvPr/>
        </p:nvSpPr>
        <p:spPr bwMode="auto">
          <a:xfrm>
            <a:off x="212725" y="3543300"/>
            <a:ext cx="1417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82550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defTabSz="82550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defTabSz="8255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comparison 3:</a:t>
            </a:r>
          </a:p>
        </p:txBody>
      </p:sp>
      <p:sp>
        <p:nvSpPr>
          <p:cNvPr id="558" name="Shape 558"/>
          <p:cNvSpPr>
            <a:spLocks noChangeArrowheads="1"/>
          </p:cNvSpPr>
          <p:nvPr/>
        </p:nvSpPr>
        <p:spPr bwMode="auto">
          <a:xfrm>
            <a:off x="6397625" y="5146675"/>
            <a:ext cx="635000" cy="301625"/>
          </a:xfrm>
          <a:prstGeom prst="rightArrow">
            <a:avLst>
              <a:gd name="adj1" fmla="val 24019"/>
              <a:gd name="adj2" fmla="val 70250"/>
            </a:avLst>
          </a:prstGeom>
          <a:solidFill>
            <a:srgbClr val="C82506"/>
          </a:solidFill>
          <a:ln>
            <a:noFill/>
          </a:ln>
          <a:effectLst>
            <a:outerShdw blurRad="38100" dist="25400" dir="5400000" rotWithShape="0">
              <a:srgbClr val="808080">
                <a:alpha val="50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825500" eaLnBrk="0" hangingPunct="0">
              <a:defRPr sz="2800">
                <a:solidFill>
                  <a:srgbClr val="000000"/>
                </a:solidFill>
                <a:latin typeface="Gill Sans" charset="0"/>
                <a:ea typeface="ヒラギノ角ゴ ProN W3" charset="-128"/>
                <a:sym typeface="Gill Sans" charset="0"/>
              </a:defRPr>
            </a:lvl1pPr>
            <a:lvl2pPr marL="37931725" indent="-37474525" defTabSz="825500"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endParaRPr lang="de-DE" altLang="en-US" sz="3900">
              <a:solidFill>
                <a:srgbClr val="FFFFFF"/>
              </a:solidFill>
            </a:endParaRPr>
          </a:p>
        </p:txBody>
      </p:sp>
      <p:cxnSp>
        <p:nvCxnSpPr>
          <p:cNvPr id="561" name="Connector 561"/>
          <p:cNvCxnSpPr>
            <a:cxnSpLocks noChangeShapeType="1"/>
            <a:stCxn id="559" idx="0"/>
            <a:endCxn id="560" idx="0"/>
          </p:cNvCxnSpPr>
          <p:nvPr/>
        </p:nvCxnSpPr>
        <p:spPr bwMode="auto">
          <a:xfrm flipH="1">
            <a:off x="7623175" y="5292725"/>
            <a:ext cx="871538" cy="0"/>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sp>
        <p:nvSpPr>
          <p:cNvPr id="25660" name="Shape 562"/>
          <p:cNvSpPr>
            <a:spLocks noChangeArrowheads="1"/>
          </p:cNvSpPr>
          <p:nvPr/>
        </p:nvSpPr>
        <p:spPr bwMode="auto">
          <a:xfrm>
            <a:off x="7939088" y="5030788"/>
            <a:ext cx="239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-2</a:t>
            </a:r>
          </a:p>
        </p:txBody>
      </p:sp>
      <p:sp>
        <p:nvSpPr>
          <p:cNvPr id="25661" name="Shape 563"/>
          <p:cNvSpPr>
            <a:spLocks noChangeArrowheads="1"/>
          </p:cNvSpPr>
          <p:nvPr/>
        </p:nvSpPr>
        <p:spPr bwMode="auto">
          <a:xfrm>
            <a:off x="5803900" y="4581525"/>
            <a:ext cx="192563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one-tailed binomial test </a:t>
            </a:r>
          </a:p>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 BH/FDR </a:t>
            </a:r>
            <a:r>
              <a:rPr lang="de-DE" altLang="en-US" sz="1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(&lt;0.05)</a:t>
            </a:r>
          </a:p>
        </p:txBody>
      </p:sp>
      <p:sp>
        <p:nvSpPr>
          <p:cNvPr id="483" name="Shape 483"/>
          <p:cNvSpPr>
            <a:spLocks/>
          </p:cNvSpPr>
          <p:nvPr/>
        </p:nvSpPr>
        <p:spPr bwMode="auto">
          <a:xfrm>
            <a:off x="1741488" y="1306513"/>
            <a:ext cx="361950" cy="361950"/>
          </a:xfrm>
          <a:custGeom>
            <a:avLst/>
            <a:gdLst>
              <a:gd name="T0" fmla="*/ 6775701 w 19679"/>
              <a:gd name="T1" fmla="*/ 6775688 h 19679"/>
              <a:gd name="T2" fmla="*/ 6775701 w 19679"/>
              <a:gd name="T3" fmla="*/ 6775688 h 19679"/>
              <a:gd name="T4" fmla="*/ 6775701 w 19679"/>
              <a:gd name="T5" fmla="*/ 6775688 h 19679"/>
              <a:gd name="T6" fmla="*/ 6775701 w 19679"/>
              <a:gd name="T7" fmla="*/ 6775688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P1</a:t>
            </a:r>
          </a:p>
        </p:txBody>
      </p:sp>
      <p:sp>
        <p:nvSpPr>
          <p:cNvPr id="476" name="Shape 476"/>
          <p:cNvSpPr>
            <a:spLocks/>
          </p:cNvSpPr>
          <p:nvPr/>
        </p:nvSpPr>
        <p:spPr bwMode="auto">
          <a:xfrm>
            <a:off x="2613025" y="1306513"/>
            <a:ext cx="363538" cy="361950"/>
          </a:xfrm>
          <a:custGeom>
            <a:avLst/>
            <a:gdLst>
              <a:gd name="T0" fmla="*/ 6796543 w 19679"/>
              <a:gd name="T1" fmla="*/ 6775688 h 19679"/>
              <a:gd name="T2" fmla="*/ 6796543 w 19679"/>
              <a:gd name="T3" fmla="*/ 6775688 h 19679"/>
              <a:gd name="T4" fmla="*/ 6796543 w 19679"/>
              <a:gd name="T5" fmla="*/ 6775688 h 19679"/>
              <a:gd name="T6" fmla="*/ 6796543 w 19679"/>
              <a:gd name="T7" fmla="*/ 6775688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P2</a:t>
            </a:r>
          </a:p>
        </p:txBody>
      </p:sp>
      <p:sp>
        <p:nvSpPr>
          <p:cNvPr id="478" name="Shape 478"/>
          <p:cNvSpPr>
            <a:spLocks/>
          </p:cNvSpPr>
          <p:nvPr/>
        </p:nvSpPr>
        <p:spPr bwMode="auto">
          <a:xfrm>
            <a:off x="3484563" y="1306513"/>
            <a:ext cx="363537" cy="361950"/>
          </a:xfrm>
          <a:custGeom>
            <a:avLst/>
            <a:gdLst>
              <a:gd name="T0" fmla="*/ 6796543 w 19679"/>
              <a:gd name="T1" fmla="*/ 6775688 h 19679"/>
              <a:gd name="T2" fmla="*/ 6796543 w 19679"/>
              <a:gd name="T3" fmla="*/ 6775688 h 19679"/>
              <a:gd name="T4" fmla="*/ 6796543 w 19679"/>
              <a:gd name="T5" fmla="*/ 6775688 h 19679"/>
              <a:gd name="T6" fmla="*/ 6796543 w 19679"/>
              <a:gd name="T7" fmla="*/ 6775688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P3</a:t>
            </a:r>
          </a:p>
        </p:txBody>
      </p:sp>
      <p:sp>
        <p:nvSpPr>
          <p:cNvPr id="507" name="Shape 507"/>
          <p:cNvSpPr>
            <a:spLocks/>
          </p:cNvSpPr>
          <p:nvPr/>
        </p:nvSpPr>
        <p:spPr bwMode="auto">
          <a:xfrm>
            <a:off x="6096000" y="1308100"/>
            <a:ext cx="363538" cy="363538"/>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P2</a:t>
            </a:r>
          </a:p>
        </p:txBody>
      </p:sp>
      <p:sp>
        <p:nvSpPr>
          <p:cNvPr id="509" name="Shape 509"/>
          <p:cNvSpPr>
            <a:spLocks/>
          </p:cNvSpPr>
          <p:nvPr/>
        </p:nvSpPr>
        <p:spPr bwMode="auto">
          <a:xfrm>
            <a:off x="6967538" y="1308100"/>
            <a:ext cx="363537" cy="363538"/>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P3</a:t>
            </a:r>
          </a:p>
        </p:txBody>
      </p:sp>
      <p:sp>
        <p:nvSpPr>
          <p:cNvPr id="477" name="Shape 477"/>
          <p:cNvSpPr>
            <a:spLocks/>
          </p:cNvSpPr>
          <p:nvPr/>
        </p:nvSpPr>
        <p:spPr bwMode="auto">
          <a:xfrm>
            <a:off x="3084513" y="1889125"/>
            <a:ext cx="365125" cy="363538"/>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P5</a:t>
            </a:r>
          </a:p>
        </p:txBody>
      </p:sp>
      <p:sp>
        <p:nvSpPr>
          <p:cNvPr id="514" name="Shape 514"/>
          <p:cNvSpPr>
            <a:spLocks/>
          </p:cNvSpPr>
          <p:nvPr/>
        </p:nvSpPr>
        <p:spPr bwMode="auto">
          <a:xfrm>
            <a:off x="5656263" y="1890713"/>
            <a:ext cx="363537" cy="363537"/>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P4</a:t>
            </a:r>
          </a:p>
        </p:txBody>
      </p:sp>
      <p:sp>
        <p:nvSpPr>
          <p:cNvPr id="508" name="Shape 508"/>
          <p:cNvSpPr>
            <a:spLocks/>
          </p:cNvSpPr>
          <p:nvPr/>
        </p:nvSpPr>
        <p:spPr bwMode="auto">
          <a:xfrm>
            <a:off x="6567488" y="1890713"/>
            <a:ext cx="363537" cy="363537"/>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P5</a:t>
            </a:r>
          </a:p>
        </p:txBody>
      </p:sp>
      <p:sp>
        <p:nvSpPr>
          <p:cNvPr id="493" name="Shape 493"/>
          <p:cNvSpPr>
            <a:spLocks/>
          </p:cNvSpPr>
          <p:nvPr/>
        </p:nvSpPr>
        <p:spPr bwMode="auto">
          <a:xfrm>
            <a:off x="1741488" y="2298700"/>
            <a:ext cx="361950" cy="363538"/>
          </a:xfrm>
          <a:custGeom>
            <a:avLst/>
            <a:gdLst>
              <a:gd name="T0" fmla="*/ 6775701 w 19679"/>
              <a:gd name="T1" fmla="*/ 6796543 h 19679"/>
              <a:gd name="T2" fmla="*/ 6775701 w 19679"/>
              <a:gd name="T3" fmla="*/ 6796543 h 19679"/>
              <a:gd name="T4" fmla="*/ 6775701 w 19679"/>
              <a:gd name="T5" fmla="*/ 6796543 h 19679"/>
              <a:gd name="T6" fmla="*/ 6775701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P1</a:t>
            </a:r>
          </a:p>
        </p:txBody>
      </p:sp>
      <p:sp>
        <p:nvSpPr>
          <p:cNvPr id="486" name="Shape 486"/>
          <p:cNvSpPr>
            <a:spLocks/>
          </p:cNvSpPr>
          <p:nvPr/>
        </p:nvSpPr>
        <p:spPr bwMode="auto">
          <a:xfrm>
            <a:off x="2613025" y="2298700"/>
            <a:ext cx="363538" cy="363538"/>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P2</a:t>
            </a:r>
          </a:p>
        </p:txBody>
      </p:sp>
      <p:sp>
        <p:nvSpPr>
          <p:cNvPr id="488" name="Shape 488"/>
          <p:cNvSpPr>
            <a:spLocks/>
          </p:cNvSpPr>
          <p:nvPr/>
        </p:nvSpPr>
        <p:spPr bwMode="auto">
          <a:xfrm>
            <a:off x="3484563" y="2298700"/>
            <a:ext cx="363537" cy="363538"/>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P3</a:t>
            </a:r>
          </a:p>
        </p:txBody>
      </p:sp>
      <p:sp>
        <p:nvSpPr>
          <p:cNvPr id="515" name="Shape 515"/>
          <p:cNvSpPr>
            <a:spLocks/>
          </p:cNvSpPr>
          <p:nvPr/>
        </p:nvSpPr>
        <p:spPr bwMode="auto">
          <a:xfrm>
            <a:off x="6096000" y="2300288"/>
            <a:ext cx="363538" cy="363537"/>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P2</a:t>
            </a:r>
          </a:p>
        </p:txBody>
      </p:sp>
      <p:sp>
        <p:nvSpPr>
          <p:cNvPr id="517" name="Shape 517"/>
          <p:cNvSpPr>
            <a:spLocks/>
          </p:cNvSpPr>
          <p:nvPr/>
        </p:nvSpPr>
        <p:spPr bwMode="auto">
          <a:xfrm>
            <a:off x="6967538" y="2300288"/>
            <a:ext cx="363537" cy="363537"/>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P3</a:t>
            </a:r>
          </a:p>
        </p:txBody>
      </p:sp>
      <p:sp>
        <p:nvSpPr>
          <p:cNvPr id="496" name="Shape 496"/>
          <p:cNvSpPr>
            <a:spLocks/>
          </p:cNvSpPr>
          <p:nvPr/>
        </p:nvSpPr>
        <p:spPr bwMode="auto">
          <a:xfrm>
            <a:off x="2173288" y="2881313"/>
            <a:ext cx="363537" cy="363537"/>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P4</a:t>
            </a:r>
          </a:p>
        </p:txBody>
      </p:sp>
      <p:sp>
        <p:nvSpPr>
          <p:cNvPr id="487" name="Shape 487"/>
          <p:cNvSpPr>
            <a:spLocks/>
          </p:cNvSpPr>
          <p:nvPr/>
        </p:nvSpPr>
        <p:spPr bwMode="auto">
          <a:xfrm>
            <a:off x="3084513" y="2881313"/>
            <a:ext cx="365125" cy="363537"/>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P5</a:t>
            </a:r>
          </a:p>
        </p:txBody>
      </p:sp>
      <p:sp>
        <p:nvSpPr>
          <p:cNvPr id="503" name="Shape 503"/>
          <p:cNvSpPr>
            <a:spLocks/>
          </p:cNvSpPr>
          <p:nvPr/>
        </p:nvSpPr>
        <p:spPr bwMode="auto">
          <a:xfrm>
            <a:off x="1741488" y="3290888"/>
            <a:ext cx="361950" cy="363537"/>
          </a:xfrm>
          <a:custGeom>
            <a:avLst/>
            <a:gdLst>
              <a:gd name="T0" fmla="*/ 6775701 w 19679"/>
              <a:gd name="T1" fmla="*/ 6796543 h 19679"/>
              <a:gd name="T2" fmla="*/ 6775701 w 19679"/>
              <a:gd name="T3" fmla="*/ 6796543 h 19679"/>
              <a:gd name="T4" fmla="*/ 6775701 w 19679"/>
              <a:gd name="T5" fmla="*/ 6796543 h 19679"/>
              <a:gd name="T6" fmla="*/ 6775701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P1</a:t>
            </a:r>
          </a:p>
        </p:txBody>
      </p:sp>
      <p:sp>
        <p:nvSpPr>
          <p:cNvPr id="497" name="Shape 497"/>
          <p:cNvSpPr>
            <a:spLocks/>
          </p:cNvSpPr>
          <p:nvPr/>
        </p:nvSpPr>
        <p:spPr bwMode="auto">
          <a:xfrm>
            <a:off x="2613025" y="3290888"/>
            <a:ext cx="363538" cy="363537"/>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P2</a:t>
            </a:r>
          </a:p>
        </p:txBody>
      </p:sp>
      <p:cxnSp>
        <p:nvCxnSpPr>
          <p:cNvPr id="501" name="Connector 501"/>
          <p:cNvCxnSpPr>
            <a:cxnSpLocks noChangeShapeType="1"/>
            <a:stCxn id="498" idx="0"/>
            <a:endCxn id="499" idx="0"/>
          </p:cNvCxnSpPr>
          <p:nvPr/>
        </p:nvCxnSpPr>
        <p:spPr bwMode="auto">
          <a:xfrm flipV="1">
            <a:off x="3267075" y="3471863"/>
            <a:ext cx="400050" cy="582612"/>
          </a:xfrm>
          <a:prstGeom prst="straightConnector1">
            <a:avLst/>
          </a:prstGeom>
          <a:noFill/>
          <a:ln w="38100">
            <a:solidFill>
              <a:srgbClr val="000000"/>
            </a:solidFill>
            <a:miter lim="400000"/>
            <a:headEnd/>
            <a:tailEnd/>
          </a:ln>
          <a:effectLst>
            <a:outerShdw blurRad="38100" dist="25400" dir="1980036" rotWithShape="0">
              <a:srgbClr val="808080">
                <a:alpha val="50000"/>
              </a:srgbClr>
            </a:outerShdw>
          </a:effectLst>
          <a:extLst>
            <a:ext uri="{909E8E84-426E-40DD-AFC4-6F175D3DCCD1}">
              <a14:hiddenFill xmlns:a14="http://schemas.microsoft.com/office/drawing/2010/main">
                <a:noFill/>
              </a14:hiddenFill>
            </a:ext>
          </a:extLst>
        </p:spPr>
      </p:cxnSp>
      <p:sp>
        <p:nvSpPr>
          <p:cNvPr id="498" name="Shape 498"/>
          <p:cNvSpPr>
            <a:spLocks/>
          </p:cNvSpPr>
          <p:nvPr/>
        </p:nvSpPr>
        <p:spPr bwMode="auto">
          <a:xfrm>
            <a:off x="3084513" y="3875088"/>
            <a:ext cx="365125" cy="361950"/>
          </a:xfrm>
          <a:custGeom>
            <a:avLst/>
            <a:gdLst>
              <a:gd name="T0" fmla="*/ 6796543 w 19679"/>
              <a:gd name="T1" fmla="*/ 6775701 h 19679"/>
              <a:gd name="T2" fmla="*/ 6796543 w 19679"/>
              <a:gd name="T3" fmla="*/ 6775701 h 19679"/>
              <a:gd name="T4" fmla="*/ 6796543 w 19679"/>
              <a:gd name="T5" fmla="*/ 6775701 h 19679"/>
              <a:gd name="T6" fmla="*/ 6796543 w 19679"/>
              <a:gd name="T7" fmla="*/ 6775701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P5</a:t>
            </a:r>
          </a:p>
        </p:txBody>
      </p:sp>
      <p:sp>
        <p:nvSpPr>
          <p:cNvPr id="499" name="Shape 499"/>
          <p:cNvSpPr>
            <a:spLocks/>
          </p:cNvSpPr>
          <p:nvPr/>
        </p:nvSpPr>
        <p:spPr bwMode="auto">
          <a:xfrm>
            <a:off x="3484563" y="3290888"/>
            <a:ext cx="363537" cy="363537"/>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P3</a:t>
            </a:r>
          </a:p>
        </p:txBody>
      </p:sp>
      <p:sp>
        <p:nvSpPr>
          <p:cNvPr id="524" name="Shape 524"/>
          <p:cNvSpPr>
            <a:spLocks/>
          </p:cNvSpPr>
          <p:nvPr/>
        </p:nvSpPr>
        <p:spPr bwMode="auto">
          <a:xfrm>
            <a:off x="5659438" y="3365500"/>
            <a:ext cx="363537" cy="363538"/>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P1</a:t>
            </a:r>
          </a:p>
        </p:txBody>
      </p:sp>
      <p:sp>
        <p:nvSpPr>
          <p:cNvPr id="522" name="Shape 522"/>
          <p:cNvSpPr>
            <a:spLocks/>
          </p:cNvSpPr>
          <p:nvPr/>
        </p:nvSpPr>
        <p:spPr bwMode="auto">
          <a:xfrm>
            <a:off x="6532563" y="3365500"/>
            <a:ext cx="361950" cy="363538"/>
          </a:xfrm>
          <a:custGeom>
            <a:avLst/>
            <a:gdLst>
              <a:gd name="T0" fmla="*/ 6775701 w 19679"/>
              <a:gd name="T1" fmla="*/ 6796543 h 19679"/>
              <a:gd name="T2" fmla="*/ 6775701 w 19679"/>
              <a:gd name="T3" fmla="*/ 6796543 h 19679"/>
              <a:gd name="T4" fmla="*/ 6775701 w 19679"/>
              <a:gd name="T5" fmla="*/ 6796543 h 19679"/>
              <a:gd name="T6" fmla="*/ 6775701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P2</a:t>
            </a:r>
          </a:p>
        </p:txBody>
      </p:sp>
      <p:sp>
        <p:nvSpPr>
          <p:cNvPr id="527" name="Shape 527"/>
          <p:cNvSpPr>
            <a:spLocks/>
          </p:cNvSpPr>
          <p:nvPr/>
        </p:nvSpPr>
        <p:spPr bwMode="auto">
          <a:xfrm>
            <a:off x="6092825" y="3949700"/>
            <a:ext cx="363538" cy="361950"/>
          </a:xfrm>
          <a:custGeom>
            <a:avLst/>
            <a:gdLst>
              <a:gd name="T0" fmla="*/ 6796543 w 19679"/>
              <a:gd name="T1" fmla="*/ 6775688 h 19679"/>
              <a:gd name="T2" fmla="*/ 6796543 w 19679"/>
              <a:gd name="T3" fmla="*/ 6775688 h 19679"/>
              <a:gd name="T4" fmla="*/ 6796543 w 19679"/>
              <a:gd name="T5" fmla="*/ 6775688 h 19679"/>
              <a:gd name="T6" fmla="*/ 6796543 w 19679"/>
              <a:gd name="T7" fmla="*/ 6775688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P4</a:t>
            </a:r>
          </a:p>
        </p:txBody>
      </p:sp>
      <p:sp>
        <p:nvSpPr>
          <p:cNvPr id="516" name="Shape 516"/>
          <p:cNvSpPr>
            <a:spLocks/>
          </p:cNvSpPr>
          <p:nvPr/>
        </p:nvSpPr>
        <p:spPr bwMode="auto">
          <a:xfrm>
            <a:off x="6567488" y="2884488"/>
            <a:ext cx="363537" cy="361950"/>
          </a:xfrm>
          <a:custGeom>
            <a:avLst/>
            <a:gdLst>
              <a:gd name="T0" fmla="*/ 6796543 w 19679"/>
              <a:gd name="T1" fmla="*/ 6775688 h 19679"/>
              <a:gd name="T2" fmla="*/ 6796543 w 19679"/>
              <a:gd name="T3" fmla="*/ 6775688 h 19679"/>
              <a:gd name="T4" fmla="*/ 6796543 w 19679"/>
              <a:gd name="T5" fmla="*/ 6775688 h 19679"/>
              <a:gd name="T6" fmla="*/ 6796543 w 19679"/>
              <a:gd name="T7" fmla="*/ 6775688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P5</a:t>
            </a:r>
          </a:p>
        </p:txBody>
      </p:sp>
      <p:sp>
        <p:nvSpPr>
          <p:cNvPr id="545" name="Shape 545"/>
          <p:cNvSpPr>
            <a:spLocks/>
          </p:cNvSpPr>
          <p:nvPr/>
        </p:nvSpPr>
        <p:spPr bwMode="auto">
          <a:xfrm>
            <a:off x="3673475" y="4810125"/>
            <a:ext cx="363538" cy="363538"/>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P1</a:t>
            </a:r>
          </a:p>
        </p:txBody>
      </p:sp>
      <p:sp>
        <p:nvSpPr>
          <p:cNvPr id="539" name="Shape 539"/>
          <p:cNvSpPr>
            <a:spLocks/>
          </p:cNvSpPr>
          <p:nvPr/>
        </p:nvSpPr>
        <p:spPr bwMode="auto">
          <a:xfrm>
            <a:off x="4545013" y="4810125"/>
            <a:ext cx="363537" cy="363538"/>
          </a:xfrm>
          <a:custGeom>
            <a:avLst/>
            <a:gdLst>
              <a:gd name="T0" fmla="*/ 6796543 w 19679"/>
              <a:gd name="T1" fmla="*/ 6796543 h 19679"/>
              <a:gd name="T2" fmla="*/ 6796543 w 19679"/>
              <a:gd name="T3" fmla="*/ 6796543 h 19679"/>
              <a:gd name="T4" fmla="*/ 6796543 w 19679"/>
              <a:gd name="T5" fmla="*/ 6796543 h 19679"/>
              <a:gd name="T6" fmla="*/ 6796543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P2</a:t>
            </a:r>
          </a:p>
        </p:txBody>
      </p:sp>
      <p:sp>
        <p:nvSpPr>
          <p:cNvPr id="541" name="Shape 541"/>
          <p:cNvSpPr>
            <a:spLocks/>
          </p:cNvSpPr>
          <p:nvPr/>
        </p:nvSpPr>
        <p:spPr bwMode="auto">
          <a:xfrm>
            <a:off x="5418138" y="4810125"/>
            <a:ext cx="361950" cy="363538"/>
          </a:xfrm>
          <a:custGeom>
            <a:avLst/>
            <a:gdLst>
              <a:gd name="T0" fmla="*/ 6775701 w 19679"/>
              <a:gd name="T1" fmla="*/ 6796543 h 19679"/>
              <a:gd name="T2" fmla="*/ 6775701 w 19679"/>
              <a:gd name="T3" fmla="*/ 6796543 h 19679"/>
              <a:gd name="T4" fmla="*/ 6775701 w 19679"/>
              <a:gd name="T5" fmla="*/ 6796543 h 19679"/>
              <a:gd name="T6" fmla="*/ 6775701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P3</a:t>
            </a:r>
          </a:p>
        </p:txBody>
      </p:sp>
      <p:sp>
        <p:nvSpPr>
          <p:cNvPr id="540" name="Shape 540"/>
          <p:cNvSpPr>
            <a:spLocks/>
          </p:cNvSpPr>
          <p:nvPr/>
        </p:nvSpPr>
        <p:spPr bwMode="auto">
          <a:xfrm>
            <a:off x="5018088" y="5392738"/>
            <a:ext cx="363537" cy="363537"/>
          </a:xfrm>
          <a:custGeom>
            <a:avLst/>
            <a:gdLst>
              <a:gd name="T0" fmla="*/ 6775701 w 19679"/>
              <a:gd name="T1" fmla="*/ 6796543 h 19679"/>
              <a:gd name="T2" fmla="*/ 6775701 w 19679"/>
              <a:gd name="T3" fmla="*/ 6796543 h 19679"/>
              <a:gd name="T4" fmla="*/ 6775701 w 19679"/>
              <a:gd name="T5" fmla="*/ 6796543 h 19679"/>
              <a:gd name="T6" fmla="*/ 6775701 w 19679"/>
              <a:gd name="T7" fmla="*/ 6796543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P5</a:t>
            </a:r>
          </a:p>
        </p:txBody>
      </p:sp>
      <p:sp>
        <p:nvSpPr>
          <p:cNvPr id="560" name="Shape 560"/>
          <p:cNvSpPr>
            <a:spLocks/>
          </p:cNvSpPr>
          <p:nvPr/>
        </p:nvSpPr>
        <p:spPr bwMode="auto">
          <a:xfrm>
            <a:off x="7442200" y="5111750"/>
            <a:ext cx="363538" cy="363538"/>
          </a:xfrm>
          <a:custGeom>
            <a:avLst/>
            <a:gdLst>
              <a:gd name="T0" fmla="*/ 6796543 w 19679"/>
              <a:gd name="T1" fmla="*/ 6775688 h 19679"/>
              <a:gd name="T2" fmla="*/ 6796543 w 19679"/>
              <a:gd name="T3" fmla="*/ 6775688 h 19679"/>
              <a:gd name="T4" fmla="*/ 6796543 w 19679"/>
              <a:gd name="T5" fmla="*/ 6775688 h 19679"/>
              <a:gd name="T6" fmla="*/ 6796543 w 19679"/>
              <a:gd name="T7" fmla="*/ 6775688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P1</a:t>
            </a:r>
          </a:p>
        </p:txBody>
      </p:sp>
      <p:sp>
        <p:nvSpPr>
          <p:cNvPr id="559" name="Shape 559"/>
          <p:cNvSpPr>
            <a:spLocks/>
          </p:cNvSpPr>
          <p:nvPr/>
        </p:nvSpPr>
        <p:spPr bwMode="auto">
          <a:xfrm>
            <a:off x="8313738" y="5111750"/>
            <a:ext cx="363537" cy="363538"/>
          </a:xfrm>
          <a:custGeom>
            <a:avLst/>
            <a:gdLst>
              <a:gd name="T0" fmla="*/ 6796543 w 19679"/>
              <a:gd name="T1" fmla="*/ 6775688 h 19679"/>
              <a:gd name="T2" fmla="*/ 6796543 w 19679"/>
              <a:gd name="T3" fmla="*/ 6775688 h 19679"/>
              <a:gd name="T4" fmla="*/ 6796543 w 19679"/>
              <a:gd name="T5" fmla="*/ 6775688 h 19679"/>
              <a:gd name="T6" fmla="*/ 6796543 w 19679"/>
              <a:gd name="T7" fmla="*/ 6775688 h 19679"/>
              <a:gd name="T8" fmla="*/ 0 60000 65536"/>
              <a:gd name="T9" fmla="*/ 1 60000 65536"/>
              <a:gd name="T10" fmla="*/ 2 60000 65536"/>
              <a:gd name="T11" fmla="*/ 3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solidFill>
              <a:srgbClr val="000000"/>
            </a:solidFill>
            <a:miter lim="400000"/>
            <a:headEnd/>
            <a:tailEnd/>
          </a:ln>
          <a:effectLst>
            <a:outerShdw blurRad="38100" dist="25400" dir="1980036" rotWithShape="0">
              <a:srgbClr val="808080">
                <a:alpha val="50000"/>
              </a:srgbClr>
            </a:outerShdw>
          </a:effectLst>
        </p:spPr>
        <p:txBody>
          <a:bodyPr lIns="0" tIns="0" rIns="0" bIns="0"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de-DE" altLang="en-US" sz="1200">
                <a:solidFill>
                  <a:srgbClr val="FFFFFF"/>
                </a:solidFill>
                <a:latin typeface="Helvetica" charset="0"/>
                <a:cs typeface="Helvetica" charset="0"/>
                <a:sym typeface="Helvetica" charset="0"/>
              </a:rPr>
              <a:t> P2</a:t>
            </a:r>
          </a:p>
        </p:txBody>
      </p:sp>
      <p:sp>
        <p:nvSpPr>
          <p:cNvPr id="25692" name="Shape 563"/>
          <p:cNvSpPr>
            <a:spLocks noChangeArrowheads="1"/>
          </p:cNvSpPr>
          <p:nvPr/>
        </p:nvSpPr>
        <p:spPr bwMode="auto">
          <a:xfrm>
            <a:off x="471488" y="5891213"/>
            <a:ext cx="73342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Check whether rewiring of a particular PP interaction occurs in a significantly large number of patients compared to what is expected by chance rewiring events.</a:t>
            </a:r>
            <a:endParaRPr lang="de-DE" altLang="en-US" sz="11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288"/>
          <p:cNvSpPr>
            <a:spLocks noGrp="1"/>
          </p:cNvSpPr>
          <p:nvPr>
            <p:ph type="sldNum" sz="quarter" idx="10"/>
          </p:nvPr>
        </p:nvSpPr>
        <p:spPr>
          <a:xfrm>
            <a:off x="8388424" y="6410325"/>
            <a:ext cx="507926" cy="2590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C31D9C6-4574-4B3B-8A7D-9F7BCEC30821}" type="slidenum">
              <a:rPr lang="de-DE" altLang="en-US" sz="1300" smtClean="0">
                <a:latin typeface="Gill Sans"/>
                <a:ea typeface="ヒラギノ角ゴ ProN W3"/>
                <a:cs typeface="ヒラギノ角ゴ ProN W3"/>
                <a:sym typeface="Gill Sans"/>
              </a:rPr>
              <a:pPr>
                <a:spcBef>
                  <a:spcPct val="0"/>
                </a:spcBef>
                <a:buFontTx/>
                <a:buNone/>
              </a:pPr>
              <a:t>29</a:t>
            </a:fld>
            <a:endParaRPr lang="de-DE" altLang="en-US" sz="1300" smtClean="0">
              <a:latin typeface="Gill Sans"/>
              <a:ea typeface="ヒラギノ角ゴ ProN W3"/>
              <a:cs typeface="ヒラギノ角ゴ ProN W3"/>
              <a:sym typeface="Gill Sans"/>
            </a:endParaRPr>
          </a:p>
        </p:txBody>
      </p:sp>
      <p:sp>
        <p:nvSpPr>
          <p:cNvPr id="27651" name="Shape 289"/>
          <p:cNvSpPr>
            <a:spLocks noGrp="1"/>
          </p:cNvSpPr>
          <p:nvPr>
            <p:ph type="title"/>
          </p:nvPr>
        </p:nvSpPr>
        <p:spPr>
          <a:xfrm>
            <a:off x="639763" y="87313"/>
            <a:ext cx="7831137" cy="633412"/>
          </a:xfrm>
        </p:spPr>
        <p:txBody>
          <a:bodyPr/>
          <a:lstStyle/>
          <a:p>
            <a:r>
              <a:rPr lang="de-DE" altLang="en-US" smtClean="0">
                <a:ea typeface="ＭＳ Ｐゴシック" panose="020B0600070205080204" pitchFamily="34" charset="-128"/>
              </a:rPr>
              <a:t>PPIXpress method</a:t>
            </a:r>
          </a:p>
        </p:txBody>
      </p:sp>
      <p:pic>
        <p:nvPicPr>
          <p:cNvPr id="27652" name="method_whole.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750888"/>
            <a:ext cx="85979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7653" name="Shape 292"/>
          <p:cNvSpPr>
            <a:spLocks noChangeArrowheads="1"/>
          </p:cNvSpPr>
          <p:nvPr/>
        </p:nvSpPr>
        <p:spPr bwMode="auto">
          <a:xfrm>
            <a:off x="5224463" y="5146675"/>
            <a:ext cx="36195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5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built using most abundant protein isoforms</a:t>
            </a:r>
          </a:p>
        </p:txBody>
      </p:sp>
      <p:sp>
        <p:nvSpPr>
          <p:cNvPr id="27654" name="Shape 293"/>
          <p:cNvSpPr>
            <a:spLocks noChangeArrowheads="1"/>
          </p:cNvSpPr>
          <p:nvPr/>
        </p:nvSpPr>
        <p:spPr bwMode="auto">
          <a:xfrm>
            <a:off x="619125" y="5146675"/>
            <a:ext cx="3063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5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reference: principal protein isoforms</a:t>
            </a:r>
          </a:p>
        </p:txBody>
      </p:sp>
      <p:sp>
        <p:nvSpPr>
          <p:cNvPr id="27655" name="Shape 294"/>
          <p:cNvSpPr>
            <a:spLocks noChangeArrowheads="1"/>
          </p:cNvSpPr>
          <p:nvPr/>
        </p:nvSpPr>
        <p:spPr bwMode="auto">
          <a:xfrm>
            <a:off x="1328738" y="5443538"/>
            <a:ext cx="16764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25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I. mapping</a:t>
            </a:r>
          </a:p>
        </p:txBody>
      </p:sp>
      <p:sp>
        <p:nvSpPr>
          <p:cNvPr id="27656" name="Shape 295"/>
          <p:cNvSpPr>
            <a:spLocks noChangeArrowheads="1"/>
          </p:cNvSpPr>
          <p:nvPr/>
        </p:nvSpPr>
        <p:spPr bwMode="auto">
          <a:xfrm>
            <a:off x="5910263" y="5443538"/>
            <a:ext cx="23383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7" tIns="35717" rIns="35717" bIns="35717"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2500" b="1">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II. instantiation</a:t>
            </a:r>
          </a:p>
        </p:txBody>
      </p:sp>
      <p:sp>
        <p:nvSpPr>
          <p:cNvPr id="27657" name="Shape 292"/>
          <p:cNvSpPr>
            <a:spLocks noChangeArrowheads="1"/>
          </p:cNvSpPr>
          <p:nvPr/>
        </p:nvSpPr>
        <p:spPr bwMode="auto">
          <a:xfrm>
            <a:off x="6643688" y="260350"/>
            <a:ext cx="14446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500">
                <a:solidFill>
                  <a:srgbClr val="000000"/>
                </a:solidFill>
                <a:latin typeface="Helvetica" panose="020B0604020202020204" pitchFamily="34" charset="0"/>
                <a:ea typeface="ヒラギノ角ゴ ProN W3"/>
                <a:cs typeface="Helvetica" panose="020B0604020202020204" pitchFamily="34" charset="0"/>
                <a:sym typeface="Helvetica" panose="020B0604020202020204" pitchFamily="34" charset="0"/>
              </a:rPr>
              <a:t>Interaction is lost</a:t>
            </a:r>
          </a:p>
        </p:txBody>
      </p:sp>
      <p:cxnSp>
        <p:nvCxnSpPr>
          <p:cNvPr id="27658" name="Gerade Verbindung mit Pfeil 2"/>
          <p:cNvCxnSpPr>
            <a:cxnSpLocks noChangeShapeType="1"/>
          </p:cNvCxnSpPr>
          <p:nvPr/>
        </p:nvCxnSpPr>
        <p:spPr bwMode="auto">
          <a:xfrm>
            <a:off x="7661275" y="500063"/>
            <a:ext cx="101600" cy="904875"/>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DE8E572-FD78-4E22-B7AA-DE563BDE0B42}" type="slidenum">
              <a:rPr lang="de-DE" altLang="en-US" smtClean="0">
                <a:latin typeface="Times New Roman" panose="02020603050405020304" pitchFamily="18" charset="0"/>
              </a:rPr>
              <a:pPr>
                <a:spcBef>
                  <a:spcPct val="0"/>
                </a:spcBef>
                <a:buFontTx/>
                <a:buNone/>
              </a:pPr>
              <a:t>3</a:t>
            </a:fld>
            <a:endParaRPr lang="de-DE" altLang="en-US" smtClean="0">
              <a:latin typeface="Times New Roman" panose="02020603050405020304" pitchFamily="18" charset="0"/>
            </a:endParaRPr>
          </a:p>
        </p:txBody>
      </p:sp>
      <p:sp>
        <p:nvSpPr>
          <p:cNvPr id="20483"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en-US" smtClean="0"/>
              <a:t>Bioinformatics III</a:t>
            </a:r>
          </a:p>
        </p:txBody>
      </p:sp>
      <p:pic>
        <p:nvPicPr>
          <p:cNvPr id="20484"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5181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Bild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754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Bild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429000"/>
            <a:ext cx="69342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3"/>
          <p:cNvSpPr>
            <a:spLocks noChangeArrowheads="1"/>
          </p:cNvSpPr>
          <p:nvPr/>
        </p:nvSpPr>
        <p:spPr bwMode="auto">
          <a:xfrm>
            <a:off x="457200" y="115888"/>
            <a:ext cx="82296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solidFill>
                  <a:srgbClr val="FF0000"/>
                </a:solidFill>
              </a:rPr>
              <a:t>MBD2 is alternatively spliced and then plays a role for maintenance of pluripotency</a:t>
            </a:r>
          </a:p>
        </p:txBody>
      </p:sp>
      <p:sp>
        <p:nvSpPr>
          <p:cNvPr id="20488"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4303713" y="6292850"/>
            <a:ext cx="356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latin typeface="Gill Sans"/>
                <a:ea typeface="ヒラギノ角ゴ ProN W3"/>
                <a:cs typeface="ヒラギノ角ゴ ProN W3"/>
                <a:sym typeface="Gill Sans"/>
              </a:rPr>
              <a:t>Will, Helms, Bioinformatics, 47, 219 (2015)</a:t>
            </a:r>
          </a:p>
          <a:p>
            <a:pPr eaLnBrk="1" hangingPunct="1">
              <a:spcBef>
                <a:spcPct val="0"/>
              </a:spcBef>
              <a:buFontTx/>
              <a:buNone/>
            </a:pPr>
            <a:r>
              <a:rPr lang="de-DE" altLang="en-US" sz="1400">
                <a:solidFill>
                  <a:srgbClr val="000000"/>
                </a:solidFill>
                <a:latin typeface="Gill Sans"/>
                <a:ea typeface="ヒラギノ角ゴ ProN W3"/>
                <a:cs typeface="ヒラギノ角ゴ ProN W3"/>
                <a:sym typeface="Gill Sans"/>
              </a:rPr>
              <a:t>doi: 10.1093/bioinformatics/btv620</a:t>
            </a:r>
            <a:endParaRPr lang="de-DE" altLang="en-US" sz="1400">
              <a:latin typeface="Gill Sans"/>
              <a:ea typeface="ヒラギノ角ゴ ProN W3"/>
              <a:cs typeface="ヒラギノ角ゴ ProN W3"/>
              <a:sym typeface="Gill Sans"/>
            </a:endParaRPr>
          </a:p>
        </p:txBody>
      </p:sp>
      <p:sp>
        <p:nvSpPr>
          <p:cNvPr id="29699" name="Rectangle 1029"/>
          <p:cNvSpPr>
            <a:spLocks noChangeArrowheads="1"/>
          </p:cNvSpPr>
          <p:nvPr/>
        </p:nvSpPr>
        <p:spPr bwMode="auto">
          <a:xfrm>
            <a:off x="4727575" y="4535488"/>
            <a:ext cx="4351338" cy="1295400"/>
          </a:xfrm>
          <a:prstGeom prst="rect">
            <a:avLst/>
          </a:prstGeom>
          <a:solidFill>
            <a:schemeClr val="bg1"/>
          </a:solidFill>
          <a:ln w="9525">
            <a:solidFill>
              <a:schemeClr val="bg1"/>
            </a:solidFill>
            <a:miter lim="800000"/>
            <a:headEnd/>
            <a:tailEnd/>
          </a:ln>
        </p:spPr>
        <p:txBody>
          <a:bodyPr wrap="none" lIns="91435" tIns="45718" rIns="91435" bIns="45718" anchor="ct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2800">
              <a:solidFill>
                <a:srgbClr val="000000"/>
              </a:solidFill>
              <a:latin typeface="Gill Sans"/>
              <a:ea typeface="ヒラギノ角ゴ ProN W3"/>
              <a:cs typeface="ヒラギノ角ゴ ProN W3"/>
              <a:sym typeface="Gill Sans"/>
            </a:endParaRPr>
          </a:p>
        </p:txBody>
      </p:sp>
      <p:sp>
        <p:nvSpPr>
          <p:cNvPr id="29700" name="Foliennummernplatzhalter 3"/>
          <p:cNvSpPr>
            <a:spLocks noGrp="1"/>
          </p:cNvSpPr>
          <p:nvPr>
            <p:ph type="sldNum" sz="quarter" idx="12"/>
          </p:nvPr>
        </p:nvSpPr>
        <p:spPr>
          <a:xfrm>
            <a:off x="691515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E60816F-BA66-4CC9-B16E-117DD358F38E}" type="slidenum">
              <a:rPr lang="en-US" altLang="en-US" sz="1300" smtClean="0">
                <a:latin typeface="Gill Sans"/>
                <a:ea typeface="ヒラギノ角ゴ ProN W3"/>
                <a:cs typeface="ヒラギノ角ゴ ProN W3"/>
                <a:sym typeface="Gill Sans"/>
              </a:rPr>
              <a:pPr>
                <a:spcBef>
                  <a:spcPct val="0"/>
                </a:spcBef>
                <a:buFontTx/>
                <a:buNone/>
              </a:pPr>
              <a:t>30</a:t>
            </a:fld>
            <a:endParaRPr lang="en-US" altLang="en-US" sz="1300" smtClean="0">
              <a:latin typeface="Gill Sans"/>
              <a:ea typeface="ヒラギノ角ゴ ProN W3"/>
              <a:cs typeface="ヒラギノ角ゴ ProN W3"/>
              <a:sym typeface="Gill Sans"/>
            </a:endParaRPr>
          </a:p>
        </p:txBody>
      </p:sp>
      <p:pic>
        <p:nvPicPr>
          <p:cNvPr id="29701" name="Bild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847725"/>
            <a:ext cx="851376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3"/>
          <p:cNvSpPr>
            <a:spLocks noChangeArrowheads="1"/>
          </p:cNvSpPr>
          <p:nvPr/>
        </p:nvSpPr>
        <p:spPr bwMode="auto">
          <a:xfrm>
            <a:off x="287338" y="4897438"/>
            <a:ext cx="8335962"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800">
                <a:solidFill>
                  <a:srgbClr val="000000"/>
                </a:solidFill>
                <a:latin typeface="Gill Sans"/>
                <a:ea typeface="ヒラギノ角ゴ ProN W3"/>
                <a:cs typeface="ヒラギノ角ゴ ProN W3"/>
                <a:sym typeface="Gill Sans"/>
              </a:defRPr>
            </a:lvl1pPr>
            <a:lvl2pPr marL="37931725" indent="-37474525" eaLnBrk="0" hangingPunct="0">
              <a:defRPr sz="2800">
                <a:solidFill>
                  <a:srgbClr val="000000"/>
                </a:solidFill>
                <a:latin typeface="Gill Sans"/>
                <a:ea typeface="ヒラギノ角ゴ ProN W3"/>
                <a:cs typeface="ヒラギノ角ゴ ProN W3"/>
                <a:sym typeface="Gill Sans"/>
              </a:defRPr>
            </a:lvl2pPr>
            <a:lvl3pPr marL="1143000" indent="-228600" eaLnBrk="0" hangingPunct="0">
              <a:defRPr sz="2800">
                <a:solidFill>
                  <a:srgbClr val="000000"/>
                </a:solidFill>
                <a:latin typeface="Gill Sans"/>
                <a:ea typeface="ヒラギノ角ゴ ProN W3"/>
                <a:cs typeface="ヒラギノ角ゴ ProN W3"/>
                <a:sym typeface="Gill Sans"/>
              </a:defRPr>
            </a:lvl3pPr>
            <a:lvl4pPr marL="1600200" indent="-228600" eaLnBrk="0" hangingPunct="0">
              <a:defRPr sz="2800">
                <a:solidFill>
                  <a:srgbClr val="000000"/>
                </a:solidFill>
                <a:latin typeface="Gill Sans"/>
                <a:ea typeface="ヒラギノ角ゴ ProN W3"/>
                <a:cs typeface="ヒラギノ角ゴ ProN W3"/>
                <a:sym typeface="Gill Sans"/>
              </a:defRPr>
            </a:lvl4pPr>
            <a:lvl5pPr marL="2057400" indent="-228600" eaLnBrk="0" hangingPunct="0">
              <a:defRPr sz="2800">
                <a:solidFill>
                  <a:srgbClr val="000000"/>
                </a:solidFill>
                <a:latin typeface="Gill Sans"/>
                <a:ea typeface="ヒラギノ角ゴ ProN W3"/>
                <a:cs typeface="ヒラギノ角ゴ ProN W3"/>
                <a:sym typeface="Gill Sans"/>
              </a:defRPr>
            </a:lvl5pPr>
            <a:lvl6pPr marL="25146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6pPr>
            <a:lvl7pPr marL="29718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7pPr>
            <a:lvl8pPr marL="34290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8pPr>
            <a:lvl9pPr marL="38862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9pPr>
          </a:lstStyle>
          <a:p>
            <a:pPr eaLnBrk="1" hangingPunct="1">
              <a:lnSpc>
                <a:spcPct val="120000"/>
              </a:lnSpc>
              <a:spcBef>
                <a:spcPct val="50000"/>
              </a:spcBef>
              <a:defRPr/>
            </a:pPr>
            <a:r>
              <a:rPr lang="de-DE" altLang="en-US" sz="1800" dirty="0" smtClean="0">
                <a:solidFill>
                  <a:schemeClr val="tx1"/>
                </a:solidFill>
                <a:latin typeface="+mn-lt"/>
              </a:rPr>
              <a:t>The </a:t>
            </a:r>
            <a:r>
              <a:rPr lang="de-DE" altLang="en-US" sz="1800" dirty="0" err="1" smtClean="0">
                <a:solidFill>
                  <a:schemeClr val="tx1"/>
                </a:solidFill>
                <a:latin typeface="+mn-lt"/>
              </a:rPr>
              <a:t>enriched</a:t>
            </a:r>
            <a:r>
              <a:rPr lang="de-DE" altLang="en-US" sz="1800" dirty="0" smtClean="0">
                <a:solidFill>
                  <a:schemeClr val="tx1"/>
                </a:solidFill>
                <a:latin typeface="+mn-lt"/>
              </a:rPr>
              <a:t> </a:t>
            </a:r>
            <a:r>
              <a:rPr lang="de-DE" altLang="en-US" sz="1800" dirty="0" err="1" smtClean="0">
                <a:solidFill>
                  <a:schemeClr val="tx1"/>
                </a:solidFill>
                <a:latin typeface="+mn-lt"/>
              </a:rPr>
              <a:t>terms</a:t>
            </a:r>
            <a:r>
              <a:rPr lang="de-DE" altLang="en-US" sz="1800" dirty="0" smtClean="0">
                <a:solidFill>
                  <a:schemeClr val="tx1"/>
                </a:solidFill>
                <a:latin typeface="+mn-lt"/>
              </a:rPr>
              <a:t> </a:t>
            </a:r>
            <a:r>
              <a:rPr lang="de-DE" altLang="en-US" sz="1800" dirty="0" err="1" smtClean="0">
                <a:solidFill>
                  <a:schemeClr val="tx1"/>
                </a:solidFill>
                <a:latin typeface="+mn-lt"/>
              </a:rPr>
              <a:t>that</a:t>
            </a:r>
            <a:r>
              <a:rPr lang="de-DE" altLang="en-US" sz="1800" dirty="0" smtClean="0">
                <a:solidFill>
                  <a:schemeClr val="tx1"/>
                </a:solidFill>
                <a:latin typeface="+mn-lt"/>
              </a:rPr>
              <a:t> </a:t>
            </a:r>
            <a:r>
              <a:rPr lang="de-DE" altLang="en-US" sz="1800" dirty="0" err="1" smtClean="0">
                <a:solidFill>
                  <a:schemeClr val="tx1"/>
                </a:solidFill>
                <a:latin typeface="+mn-lt"/>
              </a:rPr>
              <a:t>are</a:t>
            </a:r>
            <a:r>
              <a:rPr lang="de-DE" altLang="en-US" sz="1800" dirty="0" smtClean="0">
                <a:solidFill>
                  <a:schemeClr val="tx1"/>
                </a:solidFill>
                <a:latin typeface="+mn-lt"/>
              </a:rPr>
              <a:t> </a:t>
            </a:r>
            <a:r>
              <a:rPr lang="de-DE" altLang="en-US" sz="1800" dirty="0" err="1" smtClean="0">
                <a:solidFill>
                  <a:schemeClr val="tx1"/>
                </a:solidFill>
                <a:latin typeface="+mn-lt"/>
              </a:rPr>
              <a:t>exclusively</a:t>
            </a:r>
            <a:r>
              <a:rPr lang="de-DE" altLang="en-US" sz="1800" dirty="0" smtClean="0">
                <a:solidFill>
                  <a:schemeClr val="tx1"/>
                </a:solidFill>
                <a:latin typeface="+mn-lt"/>
              </a:rPr>
              <a:t> </a:t>
            </a:r>
            <a:r>
              <a:rPr lang="de-DE" altLang="en-US" sz="1800" dirty="0" err="1" smtClean="0">
                <a:solidFill>
                  <a:schemeClr val="tx1"/>
                </a:solidFill>
                <a:latin typeface="+mn-lt"/>
              </a:rPr>
              <a:t>found</a:t>
            </a:r>
            <a:r>
              <a:rPr lang="de-DE" altLang="en-US" sz="1800" dirty="0" smtClean="0">
                <a:solidFill>
                  <a:schemeClr val="tx1"/>
                </a:solidFill>
                <a:latin typeface="+mn-lt"/>
              </a:rPr>
              <a:t> </a:t>
            </a:r>
            <a:r>
              <a:rPr lang="de-DE" altLang="en-US" sz="1800" dirty="0" err="1" smtClean="0">
                <a:solidFill>
                  <a:schemeClr val="tx1"/>
                </a:solidFill>
                <a:latin typeface="+mn-lt"/>
              </a:rPr>
              <a:t>by</a:t>
            </a:r>
            <a:r>
              <a:rPr lang="de-DE" altLang="en-US" sz="1800" dirty="0" smtClean="0">
                <a:solidFill>
                  <a:schemeClr val="tx1"/>
                </a:solidFill>
                <a:latin typeface="+mn-lt"/>
              </a:rPr>
              <a:t> </a:t>
            </a:r>
            <a:r>
              <a:rPr lang="de-DE" altLang="en-US" sz="1800" dirty="0" err="1" smtClean="0">
                <a:solidFill>
                  <a:schemeClr val="tx1"/>
                </a:solidFill>
                <a:latin typeface="+mn-lt"/>
              </a:rPr>
              <a:t>the</a:t>
            </a:r>
            <a:r>
              <a:rPr lang="de-DE" altLang="en-US" sz="1800" dirty="0" smtClean="0">
                <a:solidFill>
                  <a:schemeClr val="tx1"/>
                </a:solidFill>
                <a:latin typeface="+mn-lt"/>
              </a:rPr>
              <a:t> </a:t>
            </a:r>
            <a:r>
              <a:rPr lang="de-DE" altLang="en-US" sz="1800" dirty="0" err="1" smtClean="0">
                <a:solidFill>
                  <a:schemeClr val="tx1"/>
                </a:solidFill>
                <a:latin typeface="+mn-lt"/>
              </a:rPr>
              <a:t>transcript</a:t>
            </a:r>
            <a:r>
              <a:rPr lang="de-DE" altLang="en-US" sz="1800" dirty="0" smtClean="0">
                <a:solidFill>
                  <a:schemeClr val="tx1"/>
                </a:solidFill>
                <a:latin typeface="+mn-lt"/>
              </a:rPr>
              <a:t>-level </a:t>
            </a:r>
            <a:r>
              <a:rPr lang="de-DE" altLang="en-US" sz="1800" dirty="0" err="1" smtClean="0">
                <a:solidFill>
                  <a:schemeClr val="tx1"/>
                </a:solidFill>
                <a:latin typeface="+mn-lt"/>
              </a:rPr>
              <a:t>method</a:t>
            </a:r>
            <a:r>
              <a:rPr lang="de-DE" altLang="en-US" sz="1800" dirty="0" smtClean="0">
                <a:solidFill>
                  <a:schemeClr val="tx1"/>
                </a:solidFill>
                <a:latin typeface="+mn-lt"/>
              </a:rPr>
              <a:t> (</a:t>
            </a:r>
            <a:r>
              <a:rPr lang="de-DE" altLang="en-US" sz="1800" dirty="0" err="1" smtClean="0">
                <a:solidFill>
                  <a:schemeClr val="tx1"/>
                </a:solidFill>
                <a:latin typeface="+mn-lt"/>
              </a:rPr>
              <a:t>right</a:t>
            </a:r>
            <a:r>
              <a:rPr lang="de-DE" altLang="en-US" sz="1800" dirty="0" smtClean="0">
                <a:solidFill>
                  <a:schemeClr val="tx1"/>
                </a:solidFill>
                <a:latin typeface="+mn-lt"/>
              </a:rPr>
              <a:t>) </a:t>
            </a:r>
            <a:r>
              <a:rPr lang="de-DE" altLang="en-US" sz="1800" dirty="0" err="1" smtClean="0">
                <a:solidFill>
                  <a:schemeClr val="tx1"/>
                </a:solidFill>
                <a:latin typeface="+mn-lt"/>
              </a:rPr>
              <a:t>are</a:t>
            </a:r>
            <a:r>
              <a:rPr lang="de-DE" altLang="en-US" sz="1800" dirty="0" smtClean="0">
                <a:solidFill>
                  <a:schemeClr val="tx1"/>
                </a:solidFill>
                <a:latin typeface="+mn-lt"/>
              </a:rPr>
              <a:t> </a:t>
            </a:r>
            <a:r>
              <a:rPr lang="de-DE" altLang="en-US" sz="1800" dirty="0" err="1" smtClean="0">
                <a:solidFill>
                  <a:schemeClr val="tx1"/>
                </a:solidFill>
                <a:latin typeface="+mn-lt"/>
              </a:rPr>
              <a:t>closely</a:t>
            </a:r>
            <a:r>
              <a:rPr lang="de-DE" altLang="en-US" sz="1800" dirty="0" smtClean="0">
                <a:solidFill>
                  <a:schemeClr val="tx1"/>
                </a:solidFill>
                <a:latin typeface="+mn-lt"/>
              </a:rPr>
              <a:t> </a:t>
            </a:r>
            <a:r>
              <a:rPr lang="de-DE" altLang="en-US" sz="1800" dirty="0" err="1" smtClean="0">
                <a:solidFill>
                  <a:schemeClr val="tx1"/>
                </a:solidFill>
                <a:latin typeface="+mn-lt"/>
              </a:rPr>
              <a:t>linked</a:t>
            </a:r>
            <a:r>
              <a:rPr lang="de-DE" altLang="en-US" sz="1800" dirty="0" smtClean="0">
                <a:solidFill>
                  <a:schemeClr val="tx1"/>
                </a:solidFill>
                <a:latin typeface="+mn-lt"/>
              </a:rPr>
              <a:t> </a:t>
            </a:r>
            <a:r>
              <a:rPr lang="de-DE" altLang="en-US" sz="1800" dirty="0" err="1" smtClean="0">
                <a:solidFill>
                  <a:schemeClr val="tx1"/>
                </a:solidFill>
                <a:latin typeface="+mn-lt"/>
              </a:rPr>
              <a:t>to</a:t>
            </a:r>
            <a:r>
              <a:rPr lang="de-DE" altLang="en-US" sz="1800" dirty="0" smtClean="0">
                <a:solidFill>
                  <a:schemeClr val="tx1"/>
                </a:solidFill>
                <a:latin typeface="+mn-lt"/>
              </a:rPr>
              <a:t> </a:t>
            </a:r>
            <a:r>
              <a:rPr lang="de-DE" altLang="en-US" sz="1800" dirty="0" err="1" smtClean="0">
                <a:solidFill>
                  <a:schemeClr val="tx1"/>
                </a:solidFill>
                <a:latin typeface="+mn-lt"/>
              </a:rPr>
              <a:t>carcinogenetic</a:t>
            </a:r>
            <a:r>
              <a:rPr lang="de-DE" altLang="en-US" sz="1800" dirty="0" smtClean="0">
                <a:solidFill>
                  <a:schemeClr val="tx1"/>
                </a:solidFill>
                <a:latin typeface="+mn-lt"/>
              </a:rPr>
              <a:t> </a:t>
            </a:r>
            <a:r>
              <a:rPr lang="de-DE" altLang="en-US" sz="1800" dirty="0" err="1" smtClean="0">
                <a:solidFill>
                  <a:schemeClr val="tx1"/>
                </a:solidFill>
                <a:latin typeface="+mn-lt"/>
              </a:rPr>
              <a:t>processes</a:t>
            </a:r>
            <a:r>
              <a:rPr lang="de-DE" altLang="en-US" sz="1800" dirty="0" smtClean="0">
                <a:solidFill>
                  <a:schemeClr val="tx1"/>
                </a:solidFill>
                <a:latin typeface="+mn-lt"/>
              </a:rPr>
              <a:t>.  </a:t>
            </a:r>
          </a:p>
          <a:p>
            <a:pPr eaLnBrk="1" hangingPunct="1">
              <a:lnSpc>
                <a:spcPct val="120000"/>
              </a:lnSpc>
              <a:spcBef>
                <a:spcPct val="50000"/>
              </a:spcBef>
              <a:defRPr/>
            </a:pPr>
            <a:r>
              <a:rPr lang="de-DE" altLang="en-US" sz="1800" dirty="0" err="1" smtClean="0">
                <a:solidFill>
                  <a:schemeClr val="tx1"/>
                </a:solidFill>
                <a:latin typeface="+mn-lt"/>
              </a:rPr>
              <a:t>Hardly</a:t>
            </a:r>
            <a:r>
              <a:rPr lang="de-DE" altLang="en-US" sz="1800" dirty="0" smtClean="0">
                <a:solidFill>
                  <a:schemeClr val="tx1"/>
                </a:solidFill>
                <a:latin typeface="+mn-lt"/>
              </a:rPr>
              <a:t> </a:t>
            </a:r>
            <a:r>
              <a:rPr lang="de-DE" altLang="en-US" sz="1800" dirty="0" err="1" smtClean="0">
                <a:solidFill>
                  <a:schemeClr val="tx1"/>
                </a:solidFill>
                <a:latin typeface="+mn-lt"/>
              </a:rPr>
              <a:t>any</a:t>
            </a:r>
            <a:r>
              <a:rPr lang="de-DE" altLang="en-US" sz="1800" dirty="0" smtClean="0">
                <a:solidFill>
                  <a:schemeClr val="tx1"/>
                </a:solidFill>
                <a:latin typeface="+mn-lt"/>
              </a:rPr>
              <a:t> </a:t>
            </a:r>
            <a:r>
              <a:rPr lang="de-DE" altLang="en-US" sz="1800" dirty="0" err="1" smtClean="0">
                <a:solidFill>
                  <a:schemeClr val="tx1"/>
                </a:solidFill>
                <a:latin typeface="+mn-lt"/>
              </a:rPr>
              <a:t>significant</a:t>
            </a:r>
            <a:r>
              <a:rPr lang="de-DE" altLang="en-US" sz="1800" dirty="0" smtClean="0">
                <a:solidFill>
                  <a:schemeClr val="tx1"/>
                </a:solidFill>
                <a:latin typeface="+mn-lt"/>
              </a:rPr>
              <a:t> </a:t>
            </a:r>
            <a:r>
              <a:rPr lang="de-DE" altLang="en-US" sz="1800" dirty="0" err="1" smtClean="0">
                <a:solidFill>
                  <a:schemeClr val="tx1"/>
                </a:solidFill>
                <a:latin typeface="+mn-lt"/>
              </a:rPr>
              <a:t>terms</a:t>
            </a:r>
            <a:r>
              <a:rPr lang="de-DE" altLang="en-US" sz="1800" dirty="0" smtClean="0">
                <a:solidFill>
                  <a:schemeClr val="tx1"/>
                </a:solidFill>
                <a:latin typeface="+mn-lt"/>
              </a:rPr>
              <a:t> </a:t>
            </a:r>
            <a:r>
              <a:rPr lang="de-DE" altLang="en-US" sz="1800" dirty="0" err="1" smtClean="0">
                <a:solidFill>
                  <a:schemeClr val="tx1"/>
                </a:solidFill>
                <a:latin typeface="+mn-lt"/>
              </a:rPr>
              <a:t>are</a:t>
            </a:r>
            <a:r>
              <a:rPr lang="de-DE" altLang="en-US" sz="1800" dirty="0" smtClean="0">
                <a:solidFill>
                  <a:schemeClr val="tx1"/>
                </a:solidFill>
                <a:latin typeface="+mn-lt"/>
              </a:rPr>
              <a:t> </a:t>
            </a:r>
            <a:r>
              <a:rPr lang="de-DE" altLang="en-US" sz="1800" dirty="0" err="1" smtClean="0">
                <a:solidFill>
                  <a:schemeClr val="tx1"/>
                </a:solidFill>
                <a:latin typeface="+mn-lt"/>
              </a:rPr>
              <a:t>exclusively</a:t>
            </a:r>
            <a:r>
              <a:rPr lang="de-DE" altLang="en-US" sz="1800" dirty="0" smtClean="0">
                <a:solidFill>
                  <a:schemeClr val="tx1"/>
                </a:solidFill>
                <a:latin typeface="+mn-lt"/>
              </a:rPr>
              <a:t> </a:t>
            </a:r>
            <a:r>
              <a:rPr lang="de-DE" altLang="en-US" sz="1800" dirty="0" err="1" smtClean="0">
                <a:solidFill>
                  <a:schemeClr val="tx1"/>
                </a:solidFill>
                <a:latin typeface="+mn-lt"/>
              </a:rPr>
              <a:t>found</a:t>
            </a:r>
            <a:r>
              <a:rPr lang="de-DE" altLang="en-US" sz="1800" dirty="0" smtClean="0">
                <a:solidFill>
                  <a:schemeClr val="tx1"/>
                </a:solidFill>
                <a:latin typeface="+mn-lt"/>
              </a:rPr>
              <a:t> at </a:t>
            </a:r>
            <a:r>
              <a:rPr lang="de-DE" altLang="en-US" sz="1800" dirty="0" err="1" smtClean="0">
                <a:solidFill>
                  <a:schemeClr val="tx1"/>
                </a:solidFill>
                <a:latin typeface="+mn-lt"/>
              </a:rPr>
              <a:t>the</a:t>
            </a:r>
            <a:r>
              <a:rPr lang="de-DE" altLang="en-US" sz="1800" dirty="0" smtClean="0">
                <a:solidFill>
                  <a:schemeClr val="tx1"/>
                </a:solidFill>
                <a:latin typeface="+mn-lt"/>
              </a:rPr>
              <a:t> </a:t>
            </a:r>
            <a:r>
              <a:rPr lang="de-DE" altLang="en-US" sz="1800" dirty="0" err="1" smtClean="0">
                <a:solidFill>
                  <a:schemeClr val="tx1"/>
                </a:solidFill>
                <a:latin typeface="+mn-lt"/>
              </a:rPr>
              <a:t>gene</a:t>
            </a:r>
            <a:r>
              <a:rPr lang="de-DE" altLang="en-US" sz="1800" dirty="0" smtClean="0">
                <a:solidFill>
                  <a:schemeClr val="tx1"/>
                </a:solidFill>
                <a:latin typeface="+mn-lt"/>
              </a:rPr>
              <a:t> </a:t>
            </a:r>
            <a:r>
              <a:rPr lang="de-DE" altLang="en-US" sz="1800" dirty="0" err="1" smtClean="0">
                <a:solidFill>
                  <a:schemeClr val="tx1"/>
                </a:solidFill>
                <a:latin typeface="+mn-lt"/>
              </a:rPr>
              <a:t>level</a:t>
            </a:r>
            <a:r>
              <a:rPr lang="de-DE" altLang="en-US" sz="1800" dirty="0" smtClean="0">
                <a:solidFill>
                  <a:schemeClr val="tx1"/>
                </a:solidFill>
                <a:latin typeface="+mn-lt"/>
              </a:rPr>
              <a:t> (</a:t>
            </a:r>
            <a:r>
              <a:rPr lang="de-DE" altLang="en-US" sz="1800" dirty="0" err="1" smtClean="0">
                <a:solidFill>
                  <a:schemeClr val="tx1"/>
                </a:solidFill>
                <a:latin typeface="+mn-lt"/>
              </a:rPr>
              <a:t>left</a:t>
            </a:r>
            <a:r>
              <a:rPr lang="de-DE" altLang="en-US" sz="1800" dirty="0" smtClean="0">
                <a:solidFill>
                  <a:schemeClr val="tx1"/>
                </a:solidFill>
                <a:latin typeface="+mn-lt"/>
              </a:rPr>
              <a:t>).</a:t>
            </a:r>
          </a:p>
        </p:txBody>
      </p:sp>
      <p:sp>
        <p:nvSpPr>
          <p:cNvPr id="29703" name="Rectangle 2"/>
          <p:cNvSpPr>
            <a:spLocks noGrp="1" noChangeArrowheads="1"/>
          </p:cNvSpPr>
          <p:nvPr>
            <p:ph type="title"/>
          </p:nvPr>
        </p:nvSpPr>
        <p:spPr>
          <a:xfrm>
            <a:off x="287338" y="111125"/>
            <a:ext cx="8791575" cy="635000"/>
          </a:xfrm>
        </p:spPr>
        <p:txBody>
          <a:bodyPr/>
          <a:lstStyle/>
          <a:p>
            <a:pPr>
              <a:tabLst>
                <a:tab pos="1079500" algn="l"/>
              </a:tabLst>
            </a:pPr>
            <a:r>
              <a:rPr lang="de-DE" altLang="en-US" smtClean="0">
                <a:ea typeface="ＭＳ Ｐゴシック" panose="020B0600070205080204" pitchFamily="34" charset="-128"/>
              </a:rPr>
              <a:t>Enriched KEGG and GO-BP terms in </a:t>
            </a:r>
            <a:br>
              <a:rPr lang="de-DE" altLang="en-US" smtClean="0">
                <a:ea typeface="ＭＳ Ｐゴシック" panose="020B0600070205080204" pitchFamily="34" charset="-128"/>
              </a:rPr>
            </a:br>
            <a:r>
              <a:rPr lang="de-DE" altLang="en-US" smtClean="0">
                <a:ea typeface="ＭＳ Ｐゴシック" panose="020B0600070205080204" pitchFamily="34" charset="-128"/>
              </a:rPr>
              <a:t>gene-level \ transcript-level set</a:t>
            </a:r>
          </a:p>
        </p:txBody>
      </p:sp>
      <p:sp>
        <p:nvSpPr>
          <p:cNvPr id="29704" name="Datumsplatzhalter 1"/>
          <p:cNvSpPr>
            <a:spLocks noGrp="1"/>
          </p:cNvSpPr>
          <p:nvPr>
            <p:ph type="dt" sz="quarter" idx="10"/>
          </p:nvPr>
        </p:nvSpPr>
        <p:spPr>
          <a:xfrm>
            <a:off x="363538"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2970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6688" y="87313"/>
            <a:ext cx="8912225" cy="633412"/>
          </a:xfrm>
        </p:spPr>
        <p:txBody>
          <a:bodyPr/>
          <a:lstStyle/>
          <a:p>
            <a:r>
              <a:rPr lang="en-US" altLang="en-US" smtClean="0">
                <a:ea typeface="ＭＳ Ｐゴシック" panose="020B0600070205080204" pitchFamily="34" charset="-128"/>
              </a:rPr>
              <a:t>Hematopoiesis (development of blood cells)</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5FE0F14B-7F54-46E9-93F0-34AB8D632CE1}" type="slidenum">
              <a:rPr lang="en-US" altLang="en-US" sz="1266">
                <a:solidFill>
                  <a:schemeClr val="tx1"/>
                </a:solidFill>
                <a:latin typeface="Times New Roman" pitchFamily="18" charset="0"/>
                <a:ea typeface="MS PGothic" pitchFamily="34" charset="-128"/>
              </a:rPr>
              <a:pPr eaLnBrk="1" hangingPunct="1">
                <a:lnSpc>
                  <a:spcPct val="100000"/>
                </a:lnSpc>
                <a:defRPr/>
              </a:pPr>
              <a:t>31</a:t>
            </a:fld>
            <a:endParaRPr lang="en-US" altLang="en-US" sz="1266">
              <a:solidFill>
                <a:schemeClr val="tx1"/>
              </a:solidFill>
              <a:latin typeface="Times New Roman" pitchFamily="18" charset="0"/>
              <a:ea typeface="MS PGothic" pitchFamily="34" charset="-128"/>
            </a:endParaRPr>
          </a:p>
        </p:txBody>
      </p:sp>
      <p:pic>
        <p:nvPicPr>
          <p:cNvPr id="30724" name="Bild 4" descr="hemato_hierarch.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819150"/>
            <a:ext cx="631825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1"/>
          <p:cNvSpPr txBox="1">
            <a:spLocks noChangeArrowheads="1"/>
          </p:cNvSpPr>
          <p:nvPr/>
        </p:nvSpPr>
        <p:spPr bwMode="auto">
          <a:xfrm>
            <a:off x="6648450" y="796925"/>
            <a:ext cx="2116138"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lgn="ctr" eaLnBrk="0" hangingPunct="0">
              <a:buChar char="•"/>
              <a:defRPr sz="3600">
                <a:solidFill>
                  <a:schemeClr val="tx1"/>
                </a:solidFill>
                <a:latin typeface="Gill Sans" charset="0"/>
                <a:ea typeface="ヒラギノ角ゴ ProN W3" charset="-128"/>
                <a:sym typeface="Gill Sans" charset="0"/>
              </a:defRPr>
            </a:lvl1pPr>
            <a:lvl2pPr marL="37931725" indent="-37474525" algn="ctr" eaLnBrk="0" hangingPunct="0">
              <a:buChar char="–"/>
              <a:defRPr sz="3600">
                <a:solidFill>
                  <a:schemeClr val="tx1"/>
                </a:solidFill>
                <a:latin typeface="Gill Sans" charset="0"/>
                <a:ea typeface="ヒラギノ角ゴ ProN W3" charset="-128"/>
                <a:sym typeface="Gill Sans" charset="0"/>
              </a:defRPr>
            </a:lvl2pPr>
            <a:lvl3pPr marL="1143000" indent="-228600" algn="ctr" eaLnBrk="0" hangingPunct="0">
              <a:buChar char="•"/>
              <a:defRPr sz="3600">
                <a:solidFill>
                  <a:schemeClr val="tx1"/>
                </a:solidFill>
                <a:latin typeface="Gill Sans" charset="0"/>
                <a:ea typeface="ヒラギノ角ゴ ProN W3" charset="-128"/>
                <a:sym typeface="Gill Sans" charset="0"/>
              </a:defRPr>
            </a:lvl3pPr>
            <a:lvl4pPr marL="1600200" indent="-228600" algn="ctr" eaLnBrk="0" hangingPunct="0">
              <a:buChar char="–"/>
              <a:defRPr sz="3600">
                <a:solidFill>
                  <a:schemeClr val="tx1"/>
                </a:solidFill>
                <a:latin typeface="Gill Sans" charset="0"/>
                <a:ea typeface="ヒラギノ角ゴ ProN W3" charset="-128"/>
                <a:sym typeface="Gill Sans" charset="0"/>
              </a:defRPr>
            </a:lvl4pPr>
            <a:lvl5pPr marL="2057400" indent="-228600" algn="ctr" eaLnBrk="0" hangingPunct="0">
              <a:buChar cha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buChar char="»"/>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buChar char="»"/>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buChar char="»"/>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buChar char="»"/>
              <a:defRPr sz="3600">
                <a:solidFill>
                  <a:schemeClr val="tx1"/>
                </a:solidFill>
                <a:latin typeface="Gill Sans" charset="0"/>
                <a:ea typeface="ヒラギノ角ゴ ProN W3" charset="-128"/>
                <a:sym typeface="Gill Sans" charset="0"/>
              </a:defRPr>
            </a:lvl9pPr>
          </a:lstStyle>
          <a:p>
            <a:pPr algn="l" eaLnBrk="1" hangingPunct="1">
              <a:lnSpc>
                <a:spcPts val="2496"/>
              </a:lnSpc>
              <a:buFontTx/>
              <a:buNone/>
              <a:defRPr/>
            </a:pPr>
            <a:r>
              <a:rPr lang="de-DE" altLang="en-US" sz="1828" dirty="0" err="1">
                <a:latin typeface="Arial" panose="020B0604020202020204" pitchFamily="34" charset="0"/>
                <a:ea typeface="ＭＳ Ｐゴシック" panose="020B0600070205080204" pitchFamily="34" charset="-128"/>
              </a:rPr>
              <a:t>Hematopoietic</a:t>
            </a:r>
            <a:r>
              <a:rPr lang="de-DE" altLang="en-US" sz="1828" dirty="0">
                <a:latin typeface="Arial" panose="020B0604020202020204" pitchFamily="34" charset="0"/>
                <a:ea typeface="ＭＳ Ｐゴシック" panose="020B0600070205080204" pitchFamily="34" charset="-128"/>
              </a:rPr>
              <a:t> </a:t>
            </a:r>
            <a:r>
              <a:rPr lang="de-DE" altLang="en-US" sz="1828" b="1" dirty="0" err="1">
                <a:latin typeface="Arial" panose="020B0604020202020204" pitchFamily="34" charset="0"/>
                <a:ea typeface="ＭＳ Ｐゴシック" panose="020B0600070205080204" pitchFamily="34" charset="-128"/>
              </a:rPr>
              <a:t>stem</a:t>
            </a:r>
            <a:r>
              <a:rPr lang="de-DE" altLang="en-US" sz="1828" b="1" dirty="0">
                <a:latin typeface="Arial" panose="020B0604020202020204" pitchFamily="34" charset="0"/>
                <a:ea typeface="ＭＳ Ｐゴシック" panose="020B0600070205080204" pitchFamily="34" charset="-128"/>
              </a:rPr>
              <a:t> </a:t>
            </a:r>
            <a:r>
              <a:rPr lang="de-DE" altLang="en-US" sz="1828" b="1" dirty="0" err="1">
                <a:latin typeface="Arial" panose="020B0604020202020204" pitchFamily="34" charset="0"/>
                <a:ea typeface="ＭＳ Ｐゴシック" panose="020B0600070205080204" pitchFamily="34" charset="-128"/>
              </a:rPr>
              <a:t>cells</a:t>
            </a:r>
            <a:endParaRPr lang="de-DE" altLang="en-US" sz="1828" b="1"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r>
              <a:rPr lang="de-DE" altLang="en-US" sz="1828" dirty="0">
                <a:latin typeface="Arial" panose="020B0604020202020204" pitchFamily="34" charset="0"/>
                <a:ea typeface="ＭＳ Ｐゴシック" panose="020B0600070205080204" pitchFamily="34" charset="-128"/>
              </a:rPr>
              <a:t>(in </a:t>
            </a:r>
            <a:r>
              <a:rPr lang="de-DE" altLang="en-US" sz="1828" dirty="0" err="1">
                <a:latin typeface="Arial" panose="020B0604020202020204" pitchFamily="34" charset="0"/>
                <a:ea typeface="ＭＳ Ｐゴシック" panose="020B0600070205080204" pitchFamily="34" charset="-128"/>
              </a:rPr>
              <a:t>bone</a:t>
            </a:r>
            <a:r>
              <a:rPr lang="de-DE" altLang="en-US" sz="1828" dirty="0">
                <a:latin typeface="Arial" panose="020B0604020202020204" pitchFamily="34" charset="0"/>
                <a:ea typeface="ＭＳ Ｐゴシック" panose="020B0600070205080204" pitchFamily="34" charset="-128"/>
              </a:rPr>
              <a:t> </a:t>
            </a:r>
            <a:r>
              <a:rPr lang="de-DE" altLang="en-US" sz="1828" dirty="0" err="1">
                <a:latin typeface="Arial" panose="020B0604020202020204" pitchFamily="34" charset="0"/>
                <a:ea typeface="ＭＳ Ｐゴシック" panose="020B0600070205080204" pitchFamily="34" charset="-128"/>
              </a:rPr>
              <a:t>marrow</a:t>
            </a:r>
            <a:r>
              <a:rPr lang="de-DE" altLang="en-US" sz="1828" dirty="0">
                <a:latin typeface="Arial" panose="020B0604020202020204" pitchFamily="34" charset="0"/>
                <a:ea typeface="ＭＳ Ｐゴシック" panose="020B0600070205080204" pitchFamily="34" charset="-128"/>
              </a:rPr>
              <a:t>)</a:t>
            </a:r>
          </a:p>
          <a:p>
            <a:pPr marL="321457" indent="-321457" algn="l" eaLnBrk="1" hangingPunct="1">
              <a:lnSpc>
                <a:spcPts val="2496"/>
              </a:lnSpc>
              <a:buFontTx/>
              <a:buChar char="-"/>
              <a:defRPr/>
            </a:pPr>
            <a:endParaRPr lang="de-DE" altLang="en-US" sz="1828"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endParaRPr lang="de-DE" altLang="en-US" sz="1828" b="1"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r>
              <a:rPr lang="de-DE" altLang="en-US" sz="1828" b="1" dirty="0" err="1">
                <a:latin typeface="Arial" panose="020B0604020202020204" pitchFamily="34" charset="0"/>
                <a:ea typeface="ＭＳ Ｐゴシック" panose="020B0600070205080204" pitchFamily="34" charset="-128"/>
              </a:rPr>
              <a:t>progenitor</a:t>
            </a:r>
            <a:r>
              <a:rPr lang="de-DE" altLang="en-US" sz="1828" dirty="0">
                <a:latin typeface="Arial" panose="020B0604020202020204" pitchFamily="34" charset="0"/>
                <a:ea typeface="ＭＳ Ｐゴシック" panose="020B0600070205080204" pitchFamily="34" charset="-128"/>
              </a:rPr>
              <a:t> </a:t>
            </a:r>
            <a:r>
              <a:rPr lang="de-DE" altLang="en-US" sz="1828" b="1" dirty="0" err="1">
                <a:latin typeface="Arial" panose="020B0604020202020204" pitchFamily="34" charset="0"/>
                <a:ea typeface="ＭＳ Ｐゴシック" panose="020B0600070205080204" pitchFamily="34" charset="-128"/>
              </a:rPr>
              <a:t>cells</a:t>
            </a:r>
            <a:endParaRPr lang="de-DE" altLang="en-US" sz="1828" b="1"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endParaRPr lang="de-DE" altLang="en-US" sz="1828"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endParaRPr lang="de-DE" altLang="en-US" sz="1828"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endParaRPr lang="de-DE" altLang="en-US" sz="1828"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endParaRPr lang="de-DE" altLang="en-US" sz="1828"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endParaRPr lang="de-DE" altLang="en-US" sz="1828"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endParaRPr lang="de-DE" altLang="en-US" sz="1828" dirty="0">
              <a:latin typeface="Arial" panose="020B0604020202020204" pitchFamily="34" charset="0"/>
              <a:ea typeface="ＭＳ Ｐゴシック" panose="020B0600070205080204" pitchFamily="34" charset="-128"/>
            </a:endParaRPr>
          </a:p>
          <a:p>
            <a:pPr algn="l" eaLnBrk="1" hangingPunct="1">
              <a:lnSpc>
                <a:spcPts val="2496"/>
              </a:lnSpc>
              <a:buFontTx/>
              <a:buNone/>
              <a:defRPr/>
            </a:pPr>
            <a:r>
              <a:rPr lang="de-DE" altLang="en-US" sz="1828" dirty="0" err="1">
                <a:latin typeface="Arial" panose="020B0604020202020204" pitchFamily="34" charset="0"/>
                <a:ea typeface="ＭＳ Ｐゴシック" panose="020B0600070205080204" pitchFamily="34" charset="-128"/>
              </a:rPr>
              <a:t>terminally</a:t>
            </a:r>
            <a:r>
              <a:rPr lang="de-DE" altLang="en-US" sz="1828" dirty="0">
                <a:latin typeface="Arial" panose="020B0604020202020204" pitchFamily="34" charset="0"/>
                <a:ea typeface="ＭＳ Ｐゴシック" panose="020B0600070205080204" pitchFamily="34" charset="-128"/>
              </a:rPr>
              <a:t> </a:t>
            </a:r>
            <a:r>
              <a:rPr lang="de-DE" altLang="en-US" sz="1828" b="1" dirty="0" err="1">
                <a:latin typeface="Arial" panose="020B0604020202020204" pitchFamily="34" charset="0"/>
                <a:ea typeface="ＭＳ Ｐゴシック" panose="020B0600070205080204" pitchFamily="34" charset="-128"/>
              </a:rPr>
              <a:t>differentiated</a:t>
            </a:r>
            <a:r>
              <a:rPr lang="de-DE" altLang="en-US" sz="1828" dirty="0">
                <a:latin typeface="Arial" panose="020B0604020202020204" pitchFamily="34" charset="0"/>
                <a:ea typeface="ＭＳ Ｐゴシック" panose="020B0600070205080204" pitchFamily="34" charset="-128"/>
              </a:rPr>
              <a:t> </a:t>
            </a:r>
            <a:r>
              <a:rPr lang="de-DE" altLang="en-US" sz="1828" b="1" dirty="0" err="1">
                <a:latin typeface="Arial" panose="020B0604020202020204" pitchFamily="34" charset="0"/>
                <a:ea typeface="ＭＳ Ｐゴシック" panose="020B0600070205080204" pitchFamily="34" charset="-128"/>
              </a:rPr>
              <a:t>cells</a:t>
            </a:r>
            <a:endParaRPr lang="de-DE" altLang="en-US" sz="1828" b="1" dirty="0">
              <a:latin typeface="Arial" panose="020B0604020202020204" pitchFamily="34" charset="0"/>
              <a:ea typeface="ＭＳ Ｐゴシック" panose="020B0600070205080204" pitchFamily="34" charset="-128"/>
            </a:endParaRPr>
          </a:p>
        </p:txBody>
      </p:sp>
      <p:sp>
        <p:nvSpPr>
          <p:cNvPr id="7"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8"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19100" y="87313"/>
            <a:ext cx="8405813" cy="633412"/>
          </a:xfrm>
        </p:spPr>
        <p:txBody>
          <a:bodyPr/>
          <a:lstStyle/>
          <a:p>
            <a:r>
              <a:rPr lang="en-US" altLang="en-US" smtClean="0">
                <a:ea typeface="ＭＳ Ｐゴシック" panose="020B0600070205080204" pitchFamily="34" charset="-128"/>
              </a:rPr>
              <a:t>   PPICompare workflow</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1B6C68AC-77A8-43D1-8966-9ACB293A92CF}" type="slidenum">
              <a:rPr lang="en-US" altLang="en-US" sz="1266">
                <a:solidFill>
                  <a:schemeClr val="tx1"/>
                </a:solidFill>
                <a:latin typeface="Times New Roman" pitchFamily="18" charset="0"/>
                <a:ea typeface="MS PGothic" pitchFamily="34" charset="-128"/>
              </a:rPr>
              <a:pPr eaLnBrk="1" hangingPunct="1">
                <a:lnSpc>
                  <a:spcPct val="100000"/>
                </a:lnSpc>
                <a:defRPr/>
              </a:pPr>
              <a:t>32</a:t>
            </a:fld>
            <a:endParaRPr lang="en-US" altLang="en-US" sz="1266" dirty="0">
              <a:solidFill>
                <a:schemeClr val="tx1"/>
              </a:solidFill>
              <a:latin typeface="Times New Roman" pitchFamily="18" charset="0"/>
              <a:ea typeface="MS PGothic" pitchFamily="34" charset="-128"/>
            </a:endParaRPr>
          </a:p>
        </p:txBody>
      </p:sp>
      <p:pic>
        <p:nvPicPr>
          <p:cNvPr id="31748" name="Bild 5" descr="PPICompare_workflow.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741363"/>
            <a:ext cx="6715125"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6"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1775" y="214313"/>
            <a:ext cx="8593138" cy="633412"/>
          </a:xfrm>
        </p:spPr>
        <p:txBody>
          <a:bodyPr/>
          <a:lstStyle/>
          <a:p>
            <a:r>
              <a:rPr lang="en-US" altLang="en-US" smtClean="0">
                <a:ea typeface="ＭＳ Ｐゴシック" panose="020B0600070205080204" pitchFamily="34" charset="-128"/>
              </a:rPr>
              <a:t>   Calibrating RNAseq on/off threshold against proteome data (MS)</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7AA5181D-BBA1-4A94-8E96-4FF542B56614}" type="slidenum">
              <a:rPr lang="en-US" altLang="en-US" sz="1266">
                <a:solidFill>
                  <a:schemeClr val="tx1"/>
                </a:solidFill>
                <a:latin typeface="Times New Roman" pitchFamily="18" charset="0"/>
                <a:ea typeface="MS PGothic" pitchFamily="34" charset="-128"/>
              </a:rPr>
              <a:pPr eaLnBrk="1" hangingPunct="1">
                <a:lnSpc>
                  <a:spcPct val="100000"/>
                </a:lnSpc>
                <a:defRPr/>
              </a:pPr>
              <a:t>33</a:t>
            </a:fld>
            <a:endParaRPr lang="en-US" altLang="en-US" sz="1266" dirty="0">
              <a:solidFill>
                <a:schemeClr val="tx1"/>
              </a:solidFill>
              <a:latin typeface="Times New Roman" pitchFamily="18" charset="0"/>
              <a:ea typeface="MS PGothic" pitchFamily="34" charset="-128"/>
            </a:endParaRPr>
          </a:p>
        </p:txBody>
      </p:sp>
      <p:pic>
        <p:nvPicPr>
          <p:cNvPr id="32772" name="Bild 5" descr="sub_size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998538"/>
            <a:ext cx="7821613"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bwMode="auto">
          <a:xfrm>
            <a:off x="3017838" y="3375025"/>
            <a:ext cx="857250" cy="804863"/>
          </a:xfrm>
          <a:prstGeom prst="ellipse">
            <a:avLst/>
          </a:prstGeom>
          <a:noFill/>
          <a:ln w="53975" cap="flat" cmpd="sng" algn="ctr">
            <a:solidFill>
              <a:srgbClr val="FF3399"/>
            </a:solidFill>
            <a:prstDash val="solid"/>
            <a:round/>
            <a:headEnd type="none" w="med" len="med"/>
            <a:tailEnd type="none" w="med" len="med"/>
          </a:ln>
          <a:effectLst/>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6"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7"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19100" y="87313"/>
            <a:ext cx="8405813" cy="633412"/>
          </a:xfrm>
        </p:spPr>
        <p:txBody>
          <a:bodyPr/>
          <a:lstStyle/>
          <a:p>
            <a:r>
              <a:rPr lang="en-US" altLang="en-US" dirty="0" smtClean="0">
                <a:ea typeface="ＭＳ Ｐゴシック" panose="020B0600070205080204" pitchFamily="34" charset="-128"/>
              </a:rPr>
              <a:t>   How many </a:t>
            </a:r>
            <a:r>
              <a:rPr lang="en-US" altLang="en-US" dirty="0" err="1" smtClean="0">
                <a:ea typeface="ＭＳ Ｐゴシック" panose="020B0600070205080204" pitchFamily="34" charset="-128"/>
              </a:rPr>
              <a:t>RNAseq</a:t>
            </a:r>
            <a:r>
              <a:rPr lang="en-US" altLang="en-US" dirty="0" smtClean="0">
                <a:ea typeface="ＭＳ Ｐゴシック" panose="020B0600070205080204" pitchFamily="34" charset="-128"/>
              </a:rPr>
              <a:t> samples are needed?</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4F7FA020-AB5F-45D8-9B1B-A2CF57762EC4}" type="slidenum">
              <a:rPr lang="en-US" altLang="en-US" sz="1266">
                <a:solidFill>
                  <a:schemeClr val="tx1"/>
                </a:solidFill>
                <a:latin typeface="Times New Roman" pitchFamily="18" charset="0"/>
                <a:ea typeface="MS PGothic" pitchFamily="34" charset="-128"/>
              </a:rPr>
              <a:pPr eaLnBrk="1" hangingPunct="1">
                <a:lnSpc>
                  <a:spcPct val="100000"/>
                </a:lnSpc>
                <a:defRPr/>
              </a:pPr>
              <a:t>34</a:t>
            </a:fld>
            <a:endParaRPr lang="en-US" altLang="en-US" sz="1266">
              <a:solidFill>
                <a:schemeClr val="tx1"/>
              </a:solidFill>
              <a:latin typeface="Times New Roman" pitchFamily="18" charset="0"/>
              <a:ea typeface="MS PGothic" pitchFamily="34" charset="-128"/>
            </a:endParaRPr>
          </a:p>
        </p:txBody>
      </p:sp>
      <p:pic>
        <p:nvPicPr>
          <p:cNvPr id="33796" name="Bild 4" descr="subset_analysis.pdf"/>
          <p:cNvPicPr>
            <a:picLocks noChangeAspect="1"/>
          </p:cNvPicPr>
          <p:nvPr/>
        </p:nvPicPr>
        <p:blipFill>
          <a:blip r:embed="rId2">
            <a:extLst>
              <a:ext uri="{28A0092B-C50C-407E-A947-70E740481C1C}">
                <a14:useLocalDpi xmlns:a14="http://schemas.microsoft.com/office/drawing/2010/main" val="0"/>
              </a:ext>
            </a:extLst>
          </a:blip>
          <a:srcRect r="50853" b="50197"/>
          <a:stretch>
            <a:fillRect/>
          </a:stretch>
        </p:blipFill>
        <p:spPr bwMode="auto">
          <a:xfrm>
            <a:off x="0" y="750888"/>
            <a:ext cx="56261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5"/>
          <p:cNvSpPr txBox="1">
            <a:spLocks noChangeArrowheads="1"/>
          </p:cNvSpPr>
          <p:nvPr/>
        </p:nvSpPr>
        <p:spPr bwMode="auto">
          <a:xfrm>
            <a:off x="5868144" y="1052736"/>
            <a:ext cx="2956769" cy="329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500"/>
              </a:lnSpc>
            </a:pPr>
            <a:r>
              <a:rPr lang="de-DE" altLang="de-DE" dirty="0" smtClean="0">
                <a:cs typeface="Arial" panose="020B0604020202020204" pitchFamily="34" charset="0"/>
              </a:rPr>
              <a:t>X-</a:t>
            </a:r>
            <a:r>
              <a:rPr lang="de-DE" altLang="de-DE" dirty="0" err="1" smtClean="0">
                <a:cs typeface="Arial" panose="020B0604020202020204" pitchFamily="34" charset="0"/>
              </a:rPr>
              <a:t>axis</a:t>
            </a:r>
            <a:r>
              <a:rPr lang="de-DE" altLang="de-DE" dirty="0" smtClean="0">
                <a:cs typeface="Arial" panose="020B0604020202020204" pitchFamily="34" charset="0"/>
              </a:rPr>
              <a:t>: </a:t>
            </a:r>
          </a:p>
          <a:p>
            <a:pPr>
              <a:lnSpc>
                <a:spcPts val="2500"/>
              </a:lnSpc>
            </a:pPr>
            <a:r>
              <a:rPr lang="de-DE" altLang="de-DE" dirty="0" smtClean="0">
                <a:cs typeface="Arial" panose="020B0604020202020204" pitchFamily="34" charset="0"/>
              </a:rPr>
              <a:t>Total </a:t>
            </a:r>
            <a:r>
              <a:rPr lang="de-DE" altLang="de-DE" dirty="0" err="1">
                <a:cs typeface="Arial" panose="020B0604020202020204" pitchFamily="34" charset="0"/>
              </a:rPr>
              <a:t>n</a:t>
            </a:r>
            <a:r>
              <a:rPr lang="de-DE" altLang="de-DE" dirty="0" err="1" smtClean="0">
                <a:cs typeface="Arial" panose="020B0604020202020204" pitchFamily="34" charset="0"/>
              </a:rPr>
              <a:t>umber</a:t>
            </a:r>
            <a:r>
              <a:rPr lang="de-DE" altLang="de-DE" dirty="0" smtClean="0">
                <a:cs typeface="Arial" panose="020B0604020202020204" pitchFamily="34" charset="0"/>
              </a:rPr>
              <a:t> </a:t>
            </a:r>
            <a:r>
              <a:rPr lang="de-DE" altLang="de-DE" dirty="0" err="1" smtClean="0">
                <a:cs typeface="Arial" panose="020B0604020202020204" pitchFamily="34" charset="0"/>
              </a:rPr>
              <a:t>of</a:t>
            </a:r>
            <a:r>
              <a:rPr lang="de-DE" altLang="de-DE" dirty="0" smtClean="0">
                <a:cs typeface="Arial" panose="020B0604020202020204" pitchFamily="34" charset="0"/>
              </a:rPr>
              <a:t> </a:t>
            </a:r>
            <a:r>
              <a:rPr lang="de-DE" altLang="de-DE" dirty="0" err="1" smtClean="0">
                <a:cs typeface="Arial" panose="020B0604020202020204" pitchFamily="34" charset="0"/>
              </a:rPr>
              <a:t>samples</a:t>
            </a:r>
            <a:r>
              <a:rPr lang="de-DE" altLang="de-DE" dirty="0" smtClean="0">
                <a:cs typeface="Arial" panose="020B0604020202020204" pitchFamily="34" charset="0"/>
              </a:rPr>
              <a:t> in </a:t>
            </a:r>
            <a:r>
              <a:rPr lang="de-DE" altLang="de-DE" dirty="0" err="1" smtClean="0">
                <a:cs typeface="Arial" panose="020B0604020202020204" pitchFamily="34" charset="0"/>
              </a:rPr>
              <a:t>both</a:t>
            </a:r>
            <a:r>
              <a:rPr lang="de-DE" altLang="de-DE" dirty="0" smtClean="0">
                <a:cs typeface="Arial" panose="020B0604020202020204" pitchFamily="34" charset="0"/>
              </a:rPr>
              <a:t> </a:t>
            </a:r>
            <a:r>
              <a:rPr lang="de-DE" altLang="de-DE" dirty="0" err="1" smtClean="0">
                <a:cs typeface="Arial" panose="020B0604020202020204" pitchFamily="34" charset="0"/>
              </a:rPr>
              <a:t>groups</a:t>
            </a:r>
            <a:endParaRPr lang="de-DE" altLang="de-DE" dirty="0" smtClean="0">
              <a:cs typeface="Arial" panose="020B0604020202020204" pitchFamily="34" charset="0"/>
            </a:endParaRPr>
          </a:p>
          <a:p>
            <a:pPr>
              <a:lnSpc>
                <a:spcPts val="2500"/>
              </a:lnSpc>
            </a:pPr>
            <a:endParaRPr lang="de-DE" altLang="de-DE" dirty="0">
              <a:cs typeface="Arial" panose="020B0604020202020204" pitchFamily="34" charset="0"/>
            </a:endParaRPr>
          </a:p>
          <a:p>
            <a:pPr>
              <a:lnSpc>
                <a:spcPts val="2500"/>
              </a:lnSpc>
            </a:pPr>
            <a:r>
              <a:rPr lang="de-DE" altLang="de-DE" dirty="0" smtClean="0">
                <a:cs typeface="Arial" panose="020B0604020202020204" pitchFamily="34" charset="0"/>
              </a:rPr>
              <a:t>Blue -&gt; </a:t>
            </a:r>
            <a:r>
              <a:rPr lang="de-DE" altLang="de-DE" dirty="0" err="1" smtClean="0">
                <a:cs typeface="Arial" panose="020B0604020202020204" pitchFamily="34" charset="0"/>
              </a:rPr>
              <a:t>violet</a:t>
            </a:r>
            <a:r>
              <a:rPr lang="de-DE" altLang="de-DE" dirty="0" smtClean="0">
                <a:cs typeface="Arial" panose="020B0604020202020204" pitchFamily="34" charset="0"/>
              </a:rPr>
              <a:t>: </a:t>
            </a:r>
          </a:p>
          <a:p>
            <a:pPr>
              <a:lnSpc>
                <a:spcPts val="2500"/>
              </a:lnSpc>
            </a:pPr>
            <a:r>
              <a:rPr lang="de-DE" altLang="de-DE" dirty="0" err="1" smtClean="0">
                <a:cs typeface="Arial" panose="020B0604020202020204" pitchFamily="34" charset="0"/>
              </a:rPr>
              <a:t>Imbalance</a:t>
            </a:r>
            <a:r>
              <a:rPr lang="de-DE" altLang="de-DE" dirty="0" smtClean="0">
                <a:cs typeface="Arial" panose="020B0604020202020204" pitchFamily="34" charset="0"/>
              </a:rPr>
              <a:t> </a:t>
            </a:r>
            <a:r>
              <a:rPr lang="de-DE" altLang="de-DE" dirty="0" err="1" smtClean="0">
                <a:cs typeface="Arial" panose="020B0604020202020204" pitchFamily="34" charset="0"/>
              </a:rPr>
              <a:t>reduces</a:t>
            </a:r>
            <a:endParaRPr lang="de-DE" altLang="de-DE" dirty="0" smtClean="0">
              <a:cs typeface="Arial" panose="020B0604020202020204" pitchFamily="34" charset="0"/>
            </a:endParaRPr>
          </a:p>
          <a:p>
            <a:pPr>
              <a:lnSpc>
                <a:spcPts val="2500"/>
              </a:lnSpc>
            </a:pPr>
            <a:endParaRPr lang="de-DE" altLang="de-DE" dirty="0">
              <a:cs typeface="Arial" panose="020B0604020202020204" pitchFamily="34" charset="0"/>
            </a:endParaRPr>
          </a:p>
          <a:p>
            <a:pPr>
              <a:lnSpc>
                <a:spcPts val="2500"/>
              </a:lnSpc>
            </a:pPr>
            <a:r>
              <a:rPr lang="de-DE" altLang="de-DE" b="1" dirty="0" smtClean="0">
                <a:cs typeface="Arial" panose="020B0604020202020204" pitchFamily="34" charset="0"/>
              </a:rPr>
              <a:t>Subsampling</a:t>
            </a:r>
            <a:r>
              <a:rPr lang="de-DE" altLang="de-DE" dirty="0">
                <a:cs typeface="Arial" panose="020B0604020202020204" pitchFamily="34" charset="0"/>
              </a:rPr>
              <a:t> </a:t>
            </a:r>
            <a:r>
              <a:rPr lang="de-DE" altLang="de-DE" dirty="0" err="1" smtClean="0">
                <a:cs typeface="Arial" panose="020B0604020202020204" pitchFamily="34" charset="0"/>
              </a:rPr>
              <a:t>shows</a:t>
            </a:r>
            <a:r>
              <a:rPr lang="de-DE" altLang="de-DE" dirty="0" smtClean="0">
                <a:cs typeface="Arial" panose="020B0604020202020204" pitchFamily="34" charset="0"/>
              </a:rPr>
              <a:t> </a:t>
            </a:r>
            <a:r>
              <a:rPr lang="de-DE" altLang="de-DE" dirty="0" err="1" smtClean="0">
                <a:cs typeface="Arial" panose="020B0604020202020204" pitchFamily="34" charset="0"/>
              </a:rPr>
              <a:t>that</a:t>
            </a:r>
            <a:r>
              <a:rPr lang="de-DE" altLang="de-DE" dirty="0" smtClean="0">
                <a:cs typeface="Arial" panose="020B0604020202020204" pitchFamily="34" charset="0"/>
              </a:rPr>
              <a:t> </a:t>
            </a:r>
            <a:r>
              <a:rPr lang="de-DE" altLang="de-DE" dirty="0" err="1" smtClean="0">
                <a:cs typeface="Arial" panose="020B0604020202020204" pitchFamily="34" charset="0"/>
              </a:rPr>
              <a:t>reasonable</a:t>
            </a:r>
            <a:r>
              <a:rPr lang="de-DE" altLang="de-DE" dirty="0" smtClean="0">
                <a:cs typeface="Arial" panose="020B0604020202020204" pitchFamily="34" charset="0"/>
              </a:rPr>
              <a:t> </a:t>
            </a:r>
            <a:r>
              <a:rPr lang="de-DE" altLang="de-DE" dirty="0" err="1">
                <a:cs typeface="Arial" panose="020B0604020202020204" pitchFamily="34" charset="0"/>
              </a:rPr>
              <a:t>results</a:t>
            </a:r>
            <a:r>
              <a:rPr lang="de-DE" altLang="de-DE" dirty="0">
                <a:cs typeface="Arial" panose="020B0604020202020204" pitchFamily="34" charset="0"/>
              </a:rPr>
              <a:t> </a:t>
            </a:r>
            <a:r>
              <a:rPr lang="de-DE" altLang="de-DE" dirty="0" err="1" smtClean="0">
                <a:cs typeface="Arial" panose="020B0604020202020204" pitchFamily="34" charset="0"/>
              </a:rPr>
              <a:t>are</a:t>
            </a:r>
            <a:r>
              <a:rPr lang="de-DE" altLang="de-DE" dirty="0" smtClean="0">
                <a:cs typeface="Arial" panose="020B0604020202020204" pitchFamily="34" charset="0"/>
              </a:rPr>
              <a:t> </a:t>
            </a:r>
            <a:r>
              <a:rPr lang="de-DE" altLang="de-DE" dirty="0" err="1" smtClean="0">
                <a:cs typeface="Arial" panose="020B0604020202020204" pitchFamily="34" charset="0"/>
              </a:rPr>
              <a:t>obtained</a:t>
            </a:r>
            <a:r>
              <a:rPr lang="de-DE" altLang="de-DE" dirty="0" smtClean="0">
                <a:cs typeface="Arial" panose="020B0604020202020204" pitchFamily="34" charset="0"/>
              </a:rPr>
              <a:t> </a:t>
            </a:r>
            <a:r>
              <a:rPr lang="de-DE" altLang="de-DE" dirty="0" err="1" smtClean="0">
                <a:cs typeface="Arial" panose="020B0604020202020204" pitchFamily="34" charset="0"/>
              </a:rPr>
              <a:t>for</a:t>
            </a:r>
            <a:r>
              <a:rPr lang="de-DE" altLang="de-DE" dirty="0">
                <a:cs typeface="Arial" panose="020B0604020202020204" pitchFamily="34" charset="0"/>
              </a:rPr>
              <a:t> </a:t>
            </a:r>
            <a:r>
              <a:rPr lang="de-DE" altLang="de-DE" dirty="0" smtClean="0">
                <a:ea typeface="MS Gothic" panose="020B0609070205080204" pitchFamily="49" charset="-128"/>
                <a:cs typeface="Arial" panose="020B0604020202020204" pitchFamily="34" charset="0"/>
              </a:rPr>
              <a:t>≥ </a:t>
            </a:r>
            <a:r>
              <a:rPr lang="de-DE" altLang="de-DE" dirty="0">
                <a:ea typeface="MS Gothic" panose="020B0609070205080204" pitchFamily="49" charset="-128"/>
                <a:cs typeface="Arial" panose="020B0604020202020204" pitchFamily="34" charset="0"/>
              </a:rPr>
              <a:t>3 </a:t>
            </a:r>
            <a:r>
              <a:rPr lang="de-DE" altLang="de-DE" dirty="0" err="1">
                <a:ea typeface="MS Gothic" panose="020B0609070205080204" pitchFamily="49" charset="-128"/>
                <a:cs typeface="Arial" panose="020B0604020202020204" pitchFamily="34" charset="0"/>
              </a:rPr>
              <a:t>samples</a:t>
            </a:r>
            <a:endParaRPr lang="de-DE" altLang="de-DE" dirty="0">
              <a:cs typeface="Arial" panose="020B0604020202020204" pitchFamily="34" charset="0"/>
            </a:endParaRPr>
          </a:p>
        </p:txBody>
      </p:sp>
      <p:sp>
        <p:nvSpPr>
          <p:cNvPr id="6"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7"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6" name="Bild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1270" y="4077072"/>
            <a:ext cx="36512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Bild 4" descr="reasons_distr.pdf"/>
          <p:cNvPicPr>
            <a:picLocks noChangeAspect="1"/>
          </p:cNvPicPr>
          <p:nvPr/>
        </p:nvPicPr>
        <p:blipFill>
          <a:blip r:embed="rId3">
            <a:extLst>
              <a:ext uri="{28A0092B-C50C-407E-A947-70E740481C1C}">
                <a14:useLocalDpi xmlns:a14="http://schemas.microsoft.com/office/drawing/2010/main" val="0"/>
              </a:ext>
            </a:extLst>
          </a:blip>
          <a:srcRect l="49916" t="50197"/>
          <a:stretch>
            <a:fillRect/>
          </a:stretch>
        </p:blipFill>
        <p:spPr bwMode="auto">
          <a:xfrm>
            <a:off x="231775" y="696913"/>
            <a:ext cx="588327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419100" y="87313"/>
            <a:ext cx="8405813" cy="633412"/>
          </a:xfrm>
        </p:spPr>
        <p:txBody>
          <a:bodyPr/>
          <a:lstStyle/>
          <a:p>
            <a:pPr algn="l"/>
            <a:r>
              <a:rPr lang="en-US" altLang="en-US" dirty="0" smtClean="0">
                <a:ea typeface="ＭＳ Ｐゴシック" panose="020B0600070205080204" pitchFamily="34" charset="-128"/>
              </a:rPr>
              <a:t>   Rewiring is due to …</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BBDB2634-C33C-4BA4-8984-E83811ABF461}" type="slidenum">
              <a:rPr lang="en-US" altLang="en-US" sz="1266">
                <a:solidFill>
                  <a:schemeClr val="tx1"/>
                </a:solidFill>
                <a:latin typeface="Times New Roman" pitchFamily="18" charset="0"/>
                <a:ea typeface="MS PGothic" pitchFamily="34" charset="-128"/>
              </a:rPr>
              <a:pPr eaLnBrk="1" hangingPunct="1">
                <a:lnSpc>
                  <a:spcPct val="100000"/>
                </a:lnSpc>
                <a:defRPr/>
              </a:pPr>
              <a:t>35</a:t>
            </a:fld>
            <a:endParaRPr lang="en-US" altLang="en-US" sz="1266" dirty="0">
              <a:solidFill>
                <a:schemeClr val="tx1"/>
              </a:solidFill>
              <a:latin typeface="Times New Roman" pitchFamily="18" charset="0"/>
              <a:ea typeface="MS PGothic" pitchFamily="34" charset="-128"/>
            </a:endParaRPr>
          </a:p>
        </p:txBody>
      </p:sp>
      <p:sp>
        <p:nvSpPr>
          <p:cNvPr id="6" name="Abgerundetes Rechteck 5"/>
          <p:cNvSpPr/>
          <p:nvPr/>
        </p:nvSpPr>
        <p:spPr bwMode="auto">
          <a:xfrm>
            <a:off x="660400" y="1928813"/>
            <a:ext cx="911225" cy="2463800"/>
          </a:xfrm>
          <a:prstGeom prst="roundRect">
            <a:avLst/>
          </a:prstGeom>
          <a:noFill/>
          <a:ln w="41275" cap="flat" cmpd="sng" algn="ctr">
            <a:solidFill>
              <a:srgbClr val="FF3399"/>
            </a:solidFill>
            <a:prstDash val="sysDash"/>
            <a:round/>
            <a:headEnd type="none" w="med" len="med"/>
            <a:tailEnd type="none" w="med" len="med"/>
          </a:ln>
          <a:effectLst/>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7" name="Pfeil nach rechts 6"/>
          <p:cNvSpPr/>
          <p:nvPr/>
        </p:nvSpPr>
        <p:spPr bwMode="auto">
          <a:xfrm>
            <a:off x="285750" y="4714875"/>
            <a:ext cx="803672" cy="160734"/>
          </a:xfrm>
          <a:prstGeom prst="rightArrow">
            <a:avLst/>
          </a:prstGeom>
          <a:solidFill>
            <a:srgbClr val="FF3399"/>
          </a:solidFill>
          <a:ln w="25400" cap="flat" cmpd="sng" algn="ctr">
            <a:solidFill>
              <a:srgbClr val="000000"/>
            </a:solidFill>
            <a:prstDash val="solid"/>
            <a:round/>
            <a:headEnd type="none" w="med" len="med"/>
            <a:tailEnd type="none" w="med" len="med"/>
          </a:ln>
          <a:effectLst/>
          <a:scene3d>
            <a:camera prst="orthographicFront">
              <a:rot lat="0" lon="0" rev="15354000"/>
            </a:camera>
            <a:lightRig rig="threePt" dir="t"/>
          </a:scene3d>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34823" name="Textfeld 7"/>
          <p:cNvSpPr txBox="1">
            <a:spLocks noChangeArrowheads="1"/>
          </p:cNvSpPr>
          <p:nvPr/>
        </p:nvSpPr>
        <p:spPr bwMode="auto">
          <a:xfrm>
            <a:off x="231775" y="5357813"/>
            <a:ext cx="2365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DE" altLang="de-DE">
                <a:cs typeface="Arial" panose="020B0604020202020204" pitchFamily="34" charset="0"/>
              </a:rPr>
              <a:t>Different types of</a:t>
            </a:r>
          </a:p>
          <a:p>
            <a:r>
              <a:rPr lang="de-DE" altLang="de-DE">
                <a:cs typeface="Arial" panose="020B0604020202020204" pitchFamily="34" charset="0"/>
              </a:rPr>
              <a:t>alterations can cause</a:t>
            </a:r>
          </a:p>
          <a:p>
            <a:r>
              <a:rPr lang="de-DE" altLang="de-DE">
                <a:cs typeface="Arial" panose="020B0604020202020204" pitchFamily="34" charset="0"/>
              </a:rPr>
              <a:t>same rewiring event</a:t>
            </a:r>
          </a:p>
        </p:txBody>
      </p:sp>
      <p:sp>
        <p:nvSpPr>
          <p:cNvPr id="9" name="Abgerundetes Rechteck 8"/>
          <p:cNvSpPr/>
          <p:nvPr/>
        </p:nvSpPr>
        <p:spPr bwMode="auto">
          <a:xfrm>
            <a:off x="3392488" y="3911600"/>
            <a:ext cx="911225" cy="696913"/>
          </a:xfrm>
          <a:prstGeom prst="roundRect">
            <a:avLst/>
          </a:prstGeom>
          <a:noFill/>
          <a:ln w="41275" cap="flat" cmpd="sng" algn="ctr">
            <a:solidFill>
              <a:srgbClr val="09F3FF"/>
            </a:solidFill>
            <a:prstDash val="sysDash"/>
            <a:round/>
            <a:headEnd type="none" w="med" len="med"/>
            <a:tailEnd type="none" w="med" len="med"/>
          </a:ln>
          <a:effectLst/>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10" name="Pfeil nach rechts 9"/>
          <p:cNvSpPr/>
          <p:nvPr/>
        </p:nvSpPr>
        <p:spPr bwMode="auto">
          <a:xfrm>
            <a:off x="4089797" y="4875610"/>
            <a:ext cx="803672" cy="160734"/>
          </a:xfrm>
          <a:prstGeom prst="rightArrow">
            <a:avLst/>
          </a:prstGeom>
          <a:solidFill>
            <a:srgbClr val="09F3FF"/>
          </a:solidFill>
          <a:ln w="25400" cap="flat" cmpd="sng" algn="ctr">
            <a:solidFill>
              <a:srgbClr val="000000"/>
            </a:solidFill>
            <a:prstDash val="solid"/>
            <a:round/>
            <a:headEnd type="none" w="med" len="med"/>
            <a:tailEnd type="none" w="med" len="med"/>
          </a:ln>
          <a:effectLst/>
          <a:scene3d>
            <a:camera prst="orthographicFront">
              <a:rot lat="0" lon="0" rev="17574000"/>
            </a:camera>
            <a:lightRig rig="threePt" dir="t"/>
          </a:scene3d>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13" name="Abgerundetes Rechteck 12"/>
          <p:cNvSpPr/>
          <p:nvPr/>
        </p:nvSpPr>
        <p:spPr bwMode="auto">
          <a:xfrm>
            <a:off x="1677988" y="1231900"/>
            <a:ext cx="911225" cy="3160713"/>
          </a:xfrm>
          <a:prstGeom prst="roundRect">
            <a:avLst/>
          </a:prstGeom>
          <a:noFill/>
          <a:ln w="41275" cap="flat" cmpd="sng" algn="ctr">
            <a:solidFill>
              <a:srgbClr val="1CFF05"/>
            </a:solidFill>
            <a:prstDash val="sysDash"/>
            <a:round/>
            <a:headEnd type="none" w="med" len="med"/>
            <a:tailEnd type="none" w="med" len="med"/>
          </a:ln>
          <a:effectLst/>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14" name="Pfeil nach rechts 13"/>
          <p:cNvSpPr/>
          <p:nvPr/>
        </p:nvSpPr>
        <p:spPr bwMode="auto">
          <a:xfrm>
            <a:off x="2696766" y="3000375"/>
            <a:ext cx="3857625" cy="107156"/>
          </a:xfrm>
          <a:prstGeom prst="rightArrow">
            <a:avLst/>
          </a:prstGeom>
          <a:solidFill>
            <a:srgbClr val="1CFF05"/>
          </a:solidFill>
          <a:ln w="25400" cap="flat" cmpd="sng" algn="ctr">
            <a:solidFill>
              <a:srgbClr val="000000"/>
            </a:solidFill>
            <a:prstDash val="solid"/>
            <a:round/>
            <a:headEnd type="none" w="med" len="med"/>
            <a:tailEnd type="none" w="med" len="med"/>
          </a:ln>
          <a:effectLst/>
          <a:scene3d>
            <a:camera prst="orthographicFront">
              <a:rot lat="0" lon="0" rev="21594000"/>
            </a:camera>
            <a:lightRig rig="threePt" dir="t"/>
          </a:scene3d>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34829" name="Textfeld 14"/>
          <p:cNvSpPr txBox="1">
            <a:spLocks noChangeArrowheads="1"/>
          </p:cNvSpPr>
          <p:nvPr/>
        </p:nvSpPr>
        <p:spPr bwMode="auto">
          <a:xfrm>
            <a:off x="6661150" y="2564904"/>
            <a:ext cx="20907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DE" altLang="de-DE" dirty="0" smtClean="0">
                <a:cs typeface="Arial" panose="020B0604020202020204" pitchFamily="34" charset="0"/>
              </a:rPr>
              <a:t>DE </a:t>
            </a:r>
            <a:r>
              <a:rPr lang="de-DE" altLang="de-DE" dirty="0" err="1">
                <a:cs typeface="Arial" panose="020B0604020202020204" pitchFamily="34" charset="0"/>
              </a:rPr>
              <a:t>of</a:t>
            </a:r>
            <a:r>
              <a:rPr lang="de-DE" altLang="de-DE" dirty="0">
                <a:cs typeface="Arial" panose="020B0604020202020204" pitchFamily="34" charset="0"/>
              </a:rPr>
              <a:t> a </a:t>
            </a:r>
            <a:r>
              <a:rPr lang="de-DE" altLang="de-DE" dirty="0" err="1">
                <a:cs typeface="Arial" panose="020B0604020202020204" pitchFamily="34" charset="0"/>
              </a:rPr>
              <a:t>single</a:t>
            </a:r>
            <a:r>
              <a:rPr lang="de-DE" altLang="de-DE" dirty="0">
                <a:cs typeface="Arial" panose="020B0604020202020204" pitchFamily="34" charset="0"/>
              </a:rPr>
              <a:t> </a:t>
            </a:r>
            <a:r>
              <a:rPr lang="de-DE" altLang="de-DE" dirty="0" err="1">
                <a:cs typeface="Arial" panose="020B0604020202020204" pitchFamily="34" charset="0"/>
              </a:rPr>
              <a:t>protein</a:t>
            </a:r>
            <a:r>
              <a:rPr lang="de-DE" altLang="de-DE" dirty="0">
                <a:cs typeface="Arial" panose="020B0604020202020204" pitchFamily="34" charset="0"/>
              </a:rPr>
              <a:t> </a:t>
            </a:r>
            <a:r>
              <a:rPr lang="de-DE" altLang="de-DE" dirty="0" err="1" smtClean="0">
                <a:cs typeface="Arial" panose="020B0604020202020204" pitchFamily="34" charset="0"/>
              </a:rPr>
              <a:t>is</a:t>
            </a:r>
            <a:r>
              <a:rPr lang="de-DE" altLang="de-DE" dirty="0" smtClean="0">
                <a:cs typeface="Arial" panose="020B0604020202020204" pitchFamily="34" charset="0"/>
              </a:rPr>
              <a:t> </a:t>
            </a:r>
            <a:r>
              <a:rPr lang="de-DE" altLang="de-DE" dirty="0" err="1" smtClean="0">
                <a:cs typeface="Arial" panose="020B0604020202020204" pitchFamily="34" charset="0"/>
              </a:rPr>
              <a:t>most</a:t>
            </a:r>
            <a:r>
              <a:rPr lang="de-DE" altLang="de-DE" dirty="0" smtClean="0">
                <a:cs typeface="Arial" panose="020B0604020202020204" pitchFamily="34" charset="0"/>
              </a:rPr>
              <a:t> </a:t>
            </a:r>
            <a:r>
              <a:rPr lang="de-DE" altLang="de-DE" dirty="0" err="1" smtClean="0">
                <a:cs typeface="Arial" panose="020B0604020202020204" pitchFamily="34" charset="0"/>
              </a:rPr>
              <a:t>frequent</a:t>
            </a:r>
            <a:r>
              <a:rPr lang="de-DE" altLang="de-DE" dirty="0" smtClean="0">
                <a:cs typeface="Arial" panose="020B0604020202020204" pitchFamily="34" charset="0"/>
              </a:rPr>
              <a:t> </a:t>
            </a:r>
            <a:r>
              <a:rPr lang="de-DE" altLang="de-DE" dirty="0" err="1" smtClean="0">
                <a:cs typeface="Arial" panose="020B0604020202020204" pitchFamily="34" charset="0"/>
              </a:rPr>
              <a:t>event</a:t>
            </a:r>
            <a:r>
              <a:rPr lang="de-DE" altLang="de-DE" dirty="0" smtClean="0">
                <a:cs typeface="Arial" panose="020B0604020202020204" pitchFamily="34" charset="0"/>
              </a:rPr>
              <a:t> </a:t>
            </a:r>
            <a:r>
              <a:rPr lang="de-DE" altLang="de-DE" dirty="0" err="1" smtClean="0">
                <a:cs typeface="Arial" panose="020B0604020202020204" pitchFamily="34" charset="0"/>
              </a:rPr>
              <a:t>for</a:t>
            </a:r>
            <a:r>
              <a:rPr lang="de-DE" altLang="de-DE" dirty="0" smtClean="0">
                <a:cs typeface="Arial" panose="020B0604020202020204" pitchFamily="34" charset="0"/>
              </a:rPr>
              <a:t> PPI </a:t>
            </a:r>
            <a:r>
              <a:rPr lang="de-DE" altLang="de-DE" dirty="0" err="1" smtClean="0">
                <a:cs typeface="Arial" panose="020B0604020202020204" pitchFamily="34" charset="0"/>
              </a:rPr>
              <a:t>rewiring</a:t>
            </a:r>
            <a:endParaRPr lang="de-DE" altLang="de-DE" dirty="0" smtClean="0">
              <a:cs typeface="Arial" panose="020B0604020202020204" pitchFamily="34" charset="0"/>
            </a:endParaRPr>
          </a:p>
        </p:txBody>
      </p:sp>
      <p:sp>
        <p:nvSpPr>
          <p:cNvPr id="2" name="Textfeld 1"/>
          <p:cNvSpPr txBox="1"/>
          <p:nvPr/>
        </p:nvSpPr>
        <p:spPr>
          <a:xfrm>
            <a:off x="6113090" y="116632"/>
            <a:ext cx="2899148" cy="2031325"/>
          </a:xfrm>
          <a:prstGeom prst="rect">
            <a:avLst/>
          </a:prstGeom>
          <a:noFill/>
        </p:spPr>
        <p:txBody>
          <a:bodyPr wrap="square" rtlCol="0">
            <a:spAutoFit/>
          </a:bodyPr>
          <a:lstStyle/>
          <a:p>
            <a:r>
              <a:rPr lang="de-DE" dirty="0" smtClean="0"/>
              <a:t>DE: differential </a:t>
            </a:r>
            <a:r>
              <a:rPr lang="de-DE" dirty="0" err="1" smtClean="0"/>
              <a:t>expression</a:t>
            </a:r>
            <a:endParaRPr lang="de-DE" dirty="0" smtClean="0"/>
          </a:p>
          <a:p>
            <a:r>
              <a:rPr lang="de-DE" dirty="0" smtClean="0"/>
              <a:t>DE/DE: </a:t>
            </a:r>
            <a:r>
              <a:rPr lang="de-DE" dirty="0" err="1" smtClean="0"/>
              <a:t>both</a:t>
            </a:r>
            <a:r>
              <a:rPr lang="de-DE" dirty="0" smtClean="0"/>
              <a:t> </a:t>
            </a:r>
            <a:r>
              <a:rPr lang="de-DE" dirty="0" err="1" smtClean="0"/>
              <a:t>proteins</a:t>
            </a:r>
            <a:r>
              <a:rPr lang="de-DE" dirty="0" smtClean="0"/>
              <a:t> DE</a:t>
            </a:r>
          </a:p>
          <a:p>
            <a:endParaRPr lang="de-DE" dirty="0"/>
          </a:p>
          <a:p>
            <a:r>
              <a:rPr lang="de-DE" dirty="0" smtClean="0"/>
              <a:t>AS: alternative </a:t>
            </a:r>
            <a:r>
              <a:rPr lang="de-DE" dirty="0" err="1" smtClean="0"/>
              <a:t>splicing</a:t>
            </a:r>
            <a:endParaRPr lang="de-DE" dirty="0" smtClean="0"/>
          </a:p>
          <a:p>
            <a:r>
              <a:rPr lang="de-DE" dirty="0" smtClean="0"/>
              <a:t>DE/AS: </a:t>
            </a:r>
            <a:r>
              <a:rPr lang="de-DE" dirty="0" err="1" smtClean="0"/>
              <a:t>one</a:t>
            </a:r>
            <a:r>
              <a:rPr lang="de-DE" dirty="0" smtClean="0"/>
              <a:t> </a:t>
            </a:r>
            <a:r>
              <a:rPr lang="de-DE" dirty="0" err="1" smtClean="0"/>
              <a:t>protein</a:t>
            </a:r>
            <a:r>
              <a:rPr lang="de-DE" dirty="0" smtClean="0"/>
              <a:t> </a:t>
            </a:r>
            <a:r>
              <a:rPr lang="de-DE" dirty="0" err="1" smtClean="0"/>
              <a:t>affected</a:t>
            </a:r>
            <a:r>
              <a:rPr lang="de-DE" dirty="0" smtClean="0"/>
              <a:t> </a:t>
            </a:r>
            <a:r>
              <a:rPr lang="de-DE" dirty="0" err="1" smtClean="0"/>
              <a:t>by</a:t>
            </a:r>
            <a:r>
              <a:rPr lang="de-DE" dirty="0" smtClean="0"/>
              <a:t> DE, </a:t>
            </a:r>
            <a:r>
              <a:rPr lang="de-DE" dirty="0" err="1" smtClean="0"/>
              <a:t>the</a:t>
            </a:r>
            <a:r>
              <a:rPr lang="de-DE" dirty="0" smtClean="0"/>
              <a:t> </a:t>
            </a:r>
            <a:r>
              <a:rPr lang="de-DE" dirty="0" err="1" smtClean="0"/>
              <a:t>other</a:t>
            </a:r>
            <a:r>
              <a:rPr lang="de-DE" dirty="0" smtClean="0"/>
              <a:t> </a:t>
            </a:r>
            <a:r>
              <a:rPr lang="de-DE" dirty="0" err="1" smtClean="0"/>
              <a:t>by</a:t>
            </a:r>
            <a:r>
              <a:rPr lang="de-DE" dirty="0" smtClean="0"/>
              <a:t> AS</a:t>
            </a:r>
            <a:endParaRPr lang="de-DE" dirty="0"/>
          </a:p>
        </p:txBody>
      </p:sp>
      <p:sp>
        <p:nvSpPr>
          <p:cNvPr id="15"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6"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Bild 4" descr="reasons_distr.pdf"/>
          <p:cNvPicPr>
            <a:picLocks noChangeAspect="1"/>
          </p:cNvPicPr>
          <p:nvPr/>
        </p:nvPicPr>
        <p:blipFill>
          <a:blip r:embed="rId2">
            <a:extLst>
              <a:ext uri="{28A0092B-C50C-407E-A947-70E740481C1C}">
                <a14:useLocalDpi xmlns:a14="http://schemas.microsoft.com/office/drawing/2010/main" val="0"/>
              </a:ext>
            </a:extLst>
          </a:blip>
          <a:srcRect l="49916" t="50197" r="23199"/>
          <a:stretch>
            <a:fillRect/>
          </a:stretch>
        </p:blipFill>
        <p:spPr bwMode="auto">
          <a:xfrm>
            <a:off x="17463" y="696913"/>
            <a:ext cx="315753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a:xfrm>
            <a:off x="419100" y="87313"/>
            <a:ext cx="8405813" cy="633412"/>
          </a:xfrm>
        </p:spPr>
        <p:txBody>
          <a:bodyPr/>
          <a:lstStyle/>
          <a:p>
            <a:r>
              <a:rPr lang="en-US" altLang="en-US" smtClean="0">
                <a:ea typeface="ＭＳ Ｐゴシック" panose="020B0600070205080204" pitchFamily="34" charset="-128"/>
              </a:rPr>
              <a:t>   contribution of AS seems minor (&lt; 1%)</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C3E6BD91-01B0-42D5-BB11-C3C86C0D981D}" type="slidenum">
              <a:rPr lang="en-US" altLang="en-US" sz="1266">
                <a:solidFill>
                  <a:schemeClr val="tx1"/>
                </a:solidFill>
                <a:latin typeface="Times New Roman" pitchFamily="18" charset="0"/>
                <a:ea typeface="MS PGothic" pitchFamily="34" charset="-128"/>
              </a:rPr>
              <a:pPr eaLnBrk="1" hangingPunct="1">
                <a:lnSpc>
                  <a:spcPct val="100000"/>
                </a:lnSpc>
                <a:defRPr/>
              </a:pPr>
              <a:t>36</a:t>
            </a:fld>
            <a:endParaRPr lang="en-US" altLang="en-US" sz="1266">
              <a:solidFill>
                <a:schemeClr val="tx1"/>
              </a:solidFill>
              <a:latin typeface="Times New Roman" pitchFamily="18" charset="0"/>
              <a:ea typeface="MS PGothic" pitchFamily="34" charset="-128"/>
            </a:endParaRPr>
          </a:p>
        </p:txBody>
      </p:sp>
      <p:sp>
        <p:nvSpPr>
          <p:cNvPr id="13" name="Abgerundetes Rechteck 12"/>
          <p:cNvSpPr/>
          <p:nvPr/>
        </p:nvSpPr>
        <p:spPr bwMode="auto">
          <a:xfrm>
            <a:off x="2268538" y="4125913"/>
            <a:ext cx="911225" cy="482600"/>
          </a:xfrm>
          <a:prstGeom prst="roundRect">
            <a:avLst/>
          </a:prstGeom>
          <a:noFill/>
          <a:ln w="41275" cap="flat" cmpd="sng" algn="ctr">
            <a:solidFill>
              <a:srgbClr val="FF3399"/>
            </a:solidFill>
            <a:prstDash val="sysDash"/>
            <a:round/>
            <a:headEnd type="none" w="med" len="med"/>
            <a:tailEnd type="none" w="med" len="med"/>
          </a:ln>
          <a:effectLst/>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14" name="Pfeil nach rechts 13"/>
          <p:cNvSpPr/>
          <p:nvPr/>
        </p:nvSpPr>
        <p:spPr bwMode="auto">
          <a:xfrm>
            <a:off x="2589609" y="3964781"/>
            <a:ext cx="803672" cy="107156"/>
          </a:xfrm>
          <a:prstGeom prst="rightArrow">
            <a:avLst/>
          </a:prstGeom>
          <a:solidFill>
            <a:srgbClr val="FF3399"/>
          </a:solidFill>
          <a:ln w="25400" cap="flat" cmpd="sng" algn="ctr">
            <a:solidFill>
              <a:srgbClr val="000000"/>
            </a:solidFill>
            <a:prstDash val="solid"/>
            <a:round/>
            <a:headEnd type="none" w="med" len="med"/>
            <a:tailEnd type="none" w="med" len="med"/>
          </a:ln>
          <a:effectLst/>
          <a:scene3d>
            <a:camera prst="orthographicFront">
              <a:rot lat="0" lon="0" rev="21594000"/>
            </a:camera>
            <a:lightRig rig="threePt" dir="t"/>
          </a:scene3d>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15" name="Textfeld 14"/>
          <p:cNvSpPr txBox="1"/>
          <p:nvPr/>
        </p:nvSpPr>
        <p:spPr>
          <a:xfrm>
            <a:off x="3500438" y="723900"/>
            <a:ext cx="5411787" cy="5092700"/>
          </a:xfrm>
          <a:prstGeom prst="rect">
            <a:avLst/>
          </a:prstGeom>
          <a:noFill/>
        </p:spPr>
        <p:txBody>
          <a:bodyPr>
            <a:spAutoFit/>
          </a:bodyPr>
          <a:lstStyle/>
          <a:p>
            <a:pPr>
              <a:lnSpc>
                <a:spcPts val="2573"/>
              </a:lnSpc>
              <a:defRPr/>
            </a:pPr>
            <a:r>
              <a:rPr lang="de-DE" b="1" dirty="0">
                <a:latin typeface="Arial"/>
                <a:cs typeface="Arial"/>
              </a:rPr>
              <a:t>BUT </a:t>
            </a:r>
            <a:r>
              <a:rPr lang="de-DE" dirty="0">
                <a:latin typeface="Arial"/>
                <a:cs typeface="Arial"/>
              </a:rPr>
              <a:t>548 </a:t>
            </a:r>
            <a:r>
              <a:rPr lang="de-DE" dirty="0" err="1">
                <a:latin typeface="Arial"/>
                <a:cs typeface="Arial"/>
              </a:rPr>
              <a:t>rewiring</a:t>
            </a:r>
            <a:r>
              <a:rPr lang="de-DE" dirty="0">
                <a:latin typeface="Arial"/>
                <a:cs typeface="Arial"/>
              </a:rPr>
              <a:t> </a:t>
            </a:r>
            <a:r>
              <a:rPr lang="de-DE" dirty="0" err="1">
                <a:latin typeface="Arial"/>
                <a:cs typeface="Arial"/>
              </a:rPr>
              <a:t>events</a:t>
            </a:r>
            <a:r>
              <a:rPr lang="de-DE" dirty="0">
                <a:latin typeface="Arial"/>
                <a:cs typeface="Arial"/>
              </a:rPr>
              <a:t> in </a:t>
            </a:r>
            <a:r>
              <a:rPr lang="de-DE" dirty="0" err="1">
                <a:latin typeface="Arial"/>
                <a:cs typeface="Arial"/>
              </a:rPr>
              <a:t>hematopoiesis</a:t>
            </a:r>
            <a:r>
              <a:rPr lang="de-DE" dirty="0">
                <a:latin typeface="Arial"/>
                <a:cs typeface="Arial"/>
              </a:rPr>
              <a:t> </a:t>
            </a:r>
            <a:r>
              <a:rPr lang="de-DE" dirty="0" err="1">
                <a:latin typeface="Arial"/>
                <a:cs typeface="Arial"/>
              </a:rPr>
              <a:t>are</a:t>
            </a:r>
            <a:r>
              <a:rPr lang="de-DE" dirty="0">
                <a:latin typeface="Arial"/>
                <a:cs typeface="Arial"/>
              </a:rPr>
              <a:t> </a:t>
            </a:r>
            <a:r>
              <a:rPr lang="de-DE" dirty="0" err="1">
                <a:latin typeface="Arial"/>
                <a:cs typeface="Arial"/>
              </a:rPr>
              <a:t>due</a:t>
            </a:r>
            <a:r>
              <a:rPr lang="de-DE" dirty="0">
                <a:latin typeface="Arial"/>
                <a:cs typeface="Arial"/>
              </a:rPr>
              <a:t> to AS. </a:t>
            </a:r>
          </a:p>
          <a:p>
            <a:pPr>
              <a:lnSpc>
                <a:spcPts val="2573"/>
              </a:lnSpc>
              <a:defRPr/>
            </a:pPr>
            <a:endParaRPr lang="de-DE" dirty="0">
              <a:latin typeface="Arial"/>
              <a:cs typeface="Arial"/>
            </a:endParaRPr>
          </a:p>
          <a:p>
            <a:pPr>
              <a:lnSpc>
                <a:spcPts val="2573"/>
              </a:lnSpc>
              <a:defRPr/>
            </a:pPr>
            <a:r>
              <a:rPr lang="de-DE" dirty="0" err="1">
                <a:latin typeface="Arial"/>
                <a:cs typeface="Arial"/>
              </a:rPr>
              <a:t>Rewiring</a:t>
            </a:r>
            <a:r>
              <a:rPr lang="de-DE" dirty="0">
                <a:latin typeface="Arial"/>
                <a:cs typeface="Arial"/>
              </a:rPr>
              <a:t> </a:t>
            </a:r>
            <a:r>
              <a:rPr lang="de-DE" dirty="0" err="1">
                <a:latin typeface="Arial"/>
                <a:cs typeface="Arial"/>
              </a:rPr>
              <a:t>events</a:t>
            </a:r>
            <a:r>
              <a:rPr lang="de-DE" dirty="0">
                <a:latin typeface="Arial"/>
                <a:cs typeface="Arial"/>
              </a:rPr>
              <a:t> </a:t>
            </a:r>
            <a:r>
              <a:rPr lang="de-DE" dirty="0" err="1">
                <a:latin typeface="Arial"/>
                <a:cs typeface="Arial"/>
              </a:rPr>
              <a:t>exclusively</a:t>
            </a:r>
            <a:r>
              <a:rPr lang="de-DE" dirty="0">
                <a:latin typeface="Arial"/>
                <a:cs typeface="Arial"/>
              </a:rPr>
              <a:t> </a:t>
            </a:r>
            <a:r>
              <a:rPr lang="de-DE" dirty="0" err="1">
                <a:latin typeface="Arial"/>
                <a:cs typeface="Arial"/>
              </a:rPr>
              <a:t>regulated</a:t>
            </a:r>
            <a:r>
              <a:rPr lang="de-DE" dirty="0">
                <a:latin typeface="Arial"/>
                <a:cs typeface="Arial"/>
              </a:rPr>
              <a:t> </a:t>
            </a:r>
            <a:r>
              <a:rPr lang="de-DE" dirty="0" err="1">
                <a:latin typeface="Arial"/>
                <a:cs typeface="Arial"/>
              </a:rPr>
              <a:t>by</a:t>
            </a:r>
            <a:r>
              <a:rPr lang="de-DE" dirty="0">
                <a:latin typeface="Arial"/>
                <a:cs typeface="Arial"/>
              </a:rPr>
              <a:t> AS </a:t>
            </a:r>
            <a:r>
              <a:rPr lang="de-DE" dirty="0" err="1">
                <a:latin typeface="Arial"/>
                <a:cs typeface="Arial"/>
              </a:rPr>
              <a:t>were</a:t>
            </a:r>
            <a:r>
              <a:rPr lang="de-DE" dirty="0">
                <a:latin typeface="Arial"/>
                <a:cs typeface="Arial"/>
              </a:rPr>
              <a:t> </a:t>
            </a:r>
            <a:r>
              <a:rPr lang="de-DE" dirty="0" err="1">
                <a:latin typeface="Arial"/>
                <a:cs typeface="Arial"/>
              </a:rPr>
              <a:t>enriched</a:t>
            </a:r>
            <a:r>
              <a:rPr lang="de-DE" dirty="0">
                <a:latin typeface="Arial"/>
                <a:cs typeface="Arial"/>
              </a:rPr>
              <a:t> </a:t>
            </a:r>
            <a:r>
              <a:rPr lang="de-DE" dirty="0" smtClean="0">
                <a:latin typeface="Arial"/>
                <a:cs typeface="Arial"/>
              </a:rPr>
              <a:t>in GO </a:t>
            </a:r>
            <a:r>
              <a:rPr lang="de-DE" dirty="0" err="1" smtClean="0">
                <a:latin typeface="Arial"/>
                <a:cs typeface="Arial"/>
              </a:rPr>
              <a:t>terms</a:t>
            </a:r>
            <a:r>
              <a:rPr lang="de-DE" dirty="0" smtClean="0">
                <a:latin typeface="Arial"/>
                <a:cs typeface="Arial"/>
              </a:rPr>
              <a:t> </a:t>
            </a:r>
            <a:r>
              <a:rPr lang="de-DE" dirty="0" err="1" smtClean="0">
                <a:latin typeface="Arial"/>
                <a:cs typeface="Arial"/>
              </a:rPr>
              <a:t>related</a:t>
            </a:r>
            <a:r>
              <a:rPr lang="de-DE" dirty="0" smtClean="0">
                <a:latin typeface="Arial"/>
                <a:cs typeface="Arial"/>
              </a:rPr>
              <a:t> </a:t>
            </a:r>
            <a:r>
              <a:rPr lang="de-DE" dirty="0" err="1" smtClean="0">
                <a:latin typeface="Arial"/>
                <a:cs typeface="Arial"/>
              </a:rPr>
              <a:t>to</a:t>
            </a:r>
            <a:r>
              <a:rPr lang="de-DE" dirty="0" smtClean="0">
                <a:latin typeface="Arial"/>
                <a:cs typeface="Arial"/>
              </a:rPr>
              <a:t>:</a:t>
            </a:r>
            <a:endParaRPr lang="de-DE" dirty="0">
              <a:latin typeface="Arial"/>
              <a:cs typeface="Arial"/>
            </a:endParaRPr>
          </a:p>
          <a:p>
            <a:pPr>
              <a:lnSpc>
                <a:spcPts val="2573"/>
              </a:lnSpc>
              <a:defRPr/>
            </a:pPr>
            <a:r>
              <a:rPr lang="de-DE" dirty="0">
                <a:latin typeface="Arial"/>
                <a:cs typeface="Arial"/>
              </a:rPr>
              <a:t> </a:t>
            </a:r>
          </a:p>
          <a:p>
            <a:pPr>
              <a:lnSpc>
                <a:spcPts val="2573"/>
              </a:lnSpc>
              <a:buFontTx/>
              <a:buChar char="-"/>
              <a:defRPr/>
            </a:pPr>
            <a:r>
              <a:rPr lang="de-DE" dirty="0">
                <a:latin typeface="Arial"/>
                <a:cs typeface="Arial"/>
              </a:rPr>
              <a:t> </a:t>
            </a:r>
            <a:r>
              <a:rPr lang="de-DE" b="1" dirty="0" err="1">
                <a:latin typeface="Arial"/>
                <a:cs typeface="Arial"/>
              </a:rPr>
              <a:t>post-elongation</a:t>
            </a:r>
            <a:r>
              <a:rPr lang="de-DE" b="1" dirty="0">
                <a:latin typeface="Arial"/>
                <a:cs typeface="Arial"/>
              </a:rPr>
              <a:t> </a:t>
            </a:r>
            <a:r>
              <a:rPr lang="de-DE" dirty="0" err="1">
                <a:latin typeface="Arial"/>
                <a:cs typeface="Arial"/>
              </a:rPr>
              <a:t>processing</a:t>
            </a:r>
            <a:r>
              <a:rPr lang="de-DE" dirty="0">
                <a:latin typeface="Arial"/>
                <a:cs typeface="Arial"/>
              </a:rPr>
              <a:t> of</a:t>
            </a:r>
            <a:r>
              <a:rPr lang="de-DE" b="1" dirty="0">
                <a:latin typeface="Arial"/>
                <a:cs typeface="Arial"/>
              </a:rPr>
              <a:t> </a:t>
            </a:r>
            <a:r>
              <a:rPr lang="de-DE" b="1" dirty="0" err="1">
                <a:latin typeface="Arial"/>
                <a:cs typeface="Arial"/>
              </a:rPr>
              <a:t>mRNA</a:t>
            </a:r>
            <a:endParaRPr lang="de-DE" dirty="0">
              <a:latin typeface="Arial"/>
              <a:cs typeface="Arial"/>
            </a:endParaRPr>
          </a:p>
          <a:p>
            <a:pPr>
              <a:lnSpc>
                <a:spcPts val="2573"/>
              </a:lnSpc>
              <a:buFontTx/>
              <a:buChar char="-"/>
              <a:defRPr/>
            </a:pPr>
            <a:endParaRPr lang="de-DE" dirty="0">
              <a:latin typeface="Arial"/>
              <a:cs typeface="Arial"/>
            </a:endParaRPr>
          </a:p>
          <a:p>
            <a:pPr>
              <a:lnSpc>
                <a:spcPts val="2573"/>
              </a:lnSpc>
              <a:buFontTx/>
              <a:buChar char="-"/>
              <a:defRPr/>
            </a:pPr>
            <a:r>
              <a:rPr lang="de-DE" dirty="0">
                <a:latin typeface="Arial"/>
                <a:cs typeface="Arial"/>
              </a:rPr>
              <a:t> </a:t>
            </a:r>
            <a:r>
              <a:rPr lang="de-DE" b="1" dirty="0" err="1">
                <a:latin typeface="Arial"/>
                <a:cs typeface="Arial"/>
              </a:rPr>
              <a:t>cell</a:t>
            </a:r>
            <a:r>
              <a:rPr lang="de-DE" b="1" dirty="0">
                <a:latin typeface="Arial"/>
                <a:cs typeface="Arial"/>
              </a:rPr>
              <a:t> </a:t>
            </a:r>
            <a:r>
              <a:rPr lang="de-DE" b="1" dirty="0" err="1">
                <a:latin typeface="Arial"/>
                <a:cs typeface="Arial"/>
              </a:rPr>
              <a:t>cycle</a:t>
            </a:r>
            <a:r>
              <a:rPr lang="de-DE" b="1" dirty="0">
                <a:latin typeface="Arial"/>
                <a:cs typeface="Arial"/>
              </a:rPr>
              <a:t> </a:t>
            </a:r>
            <a:r>
              <a:rPr lang="de-DE" dirty="0">
                <a:latin typeface="Arial"/>
                <a:cs typeface="Arial"/>
              </a:rPr>
              <a:t>(G2-M </a:t>
            </a:r>
            <a:r>
              <a:rPr lang="de-DE" dirty="0" err="1">
                <a:latin typeface="Arial"/>
                <a:cs typeface="Arial"/>
              </a:rPr>
              <a:t>checkpoint</a:t>
            </a:r>
            <a:r>
              <a:rPr lang="de-DE" dirty="0">
                <a:latin typeface="Arial"/>
                <a:cs typeface="Arial"/>
              </a:rPr>
              <a:t> and </a:t>
            </a:r>
            <a:r>
              <a:rPr lang="de-DE" dirty="0" err="1">
                <a:latin typeface="Arial"/>
                <a:cs typeface="Arial"/>
              </a:rPr>
              <a:t>control</a:t>
            </a:r>
            <a:r>
              <a:rPr lang="de-DE" dirty="0">
                <a:latin typeface="Arial"/>
                <a:cs typeface="Arial"/>
              </a:rPr>
              <a:t> of </a:t>
            </a:r>
            <a:r>
              <a:rPr lang="de-DE" dirty="0" err="1">
                <a:latin typeface="Arial"/>
                <a:cs typeface="Arial"/>
              </a:rPr>
              <a:t>pre-replication</a:t>
            </a:r>
            <a:r>
              <a:rPr lang="de-DE" dirty="0">
                <a:latin typeface="Arial"/>
                <a:cs typeface="Arial"/>
              </a:rPr>
              <a:t> </a:t>
            </a:r>
            <a:r>
              <a:rPr lang="de-DE" dirty="0" err="1">
                <a:latin typeface="Arial"/>
                <a:cs typeface="Arial"/>
              </a:rPr>
              <a:t>complex</a:t>
            </a:r>
            <a:r>
              <a:rPr lang="de-DE" dirty="0">
                <a:latin typeface="Arial"/>
                <a:cs typeface="Arial"/>
              </a:rPr>
              <a:t>)</a:t>
            </a:r>
          </a:p>
          <a:p>
            <a:pPr>
              <a:lnSpc>
                <a:spcPts val="2573"/>
              </a:lnSpc>
              <a:buFontTx/>
              <a:buChar char="-"/>
              <a:defRPr/>
            </a:pPr>
            <a:endParaRPr lang="de-DE" dirty="0">
              <a:latin typeface="Arial"/>
              <a:cs typeface="Arial"/>
            </a:endParaRPr>
          </a:p>
          <a:p>
            <a:pPr>
              <a:lnSpc>
                <a:spcPts val="2573"/>
              </a:lnSpc>
              <a:buFontTx/>
              <a:buChar char="-"/>
              <a:defRPr/>
            </a:pPr>
            <a:r>
              <a:rPr lang="de-DE" dirty="0">
                <a:latin typeface="Arial"/>
                <a:cs typeface="Arial"/>
              </a:rPr>
              <a:t> </a:t>
            </a:r>
            <a:r>
              <a:rPr lang="de-DE" b="1" dirty="0" err="1">
                <a:latin typeface="Arial"/>
                <a:cs typeface="Arial"/>
              </a:rPr>
              <a:t>transport</a:t>
            </a:r>
            <a:r>
              <a:rPr lang="de-DE" b="1" dirty="0">
                <a:latin typeface="Arial"/>
                <a:cs typeface="Arial"/>
              </a:rPr>
              <a:t> of </a:t>
            </a:r>
            <a:r>
              <a:rPr lang="de-DE" b="1" dirty="0" err="1">
                <a:latin typeface="Arial"/>
                <a:cs typeface="Arial"/>
              </a:rPr>
              <a:t>mRNA</a:t>
            </a:r>
            <a:r>
              <a:rPr lang="de-DE" b="1" dirty="0">
                <a:latin typeface="Arial"/>
                <a:cs typeface="Arial"/>
              </a:rPr>
              <a:t> </a:t>
            </a:r>
            <a:r>
              <a:rPr lang="de-DE" b="1" dirty="0" err="1">
                <a:latin typeface="Arial"/>
                <a:cs typeface="Arial"/>
              </a:rPr>
              <a:t>from</a:t>
            </a:r>
            <a:r>
              <a:rPr lang="de-DE" b="1" dirty="0">
                <a:latin typeface="Arial"/>
                <a:cs typeface="Arial"/>
              </a:rPr>
              <a:t> </a:t>
            </a:r>
            <a:r>
              <a:rPr lang="de-DE" b="1" dirty="0" err="1">
                <a:latin typeface="Arial"/>
                <a:cs typeface="Arial"/>
              </a:rPr>
              <a:t>the</a:t>
            </a:r>
            <a:r>
              <a:rPr lang="de-DE" b="1" dirty="0">
                <a:latin typeface="Arial"/>
                <a:cs typeface="Arial"/>
              </a:rPr>
              <a:t> </a:t>
            </a:r>
            <a:r>
              <a:rPr lang="de-DE" b="1" dirty="0" err="1">
                <a:latin typeface="Arial"/>
                <a:cs typeface="Arial"/>
              </a:rPr>
              <a:t>nucleus</a:t>
            </a:r>
            <a:r>
              <a:rPr lang="de-DE" b="1" dirty="0">
                <a:latin typeface="Arial"/>
                <a:cs typeface="Arial"/>
              </a:rPr>
              <a:t> to </a:t>
            </a:r>
            <a:r>
              <a:rPr lang="de-DE" b="1" dirty="0" err="1">
                <a:latin typeface="Arial"/>
                <a:cs typeface="Arial"/>
              </a:rPr>
              <a:t>the</a:t>
            </a:r>
            <a:r>
              <a:rPr lang="de-DE" b="1" dirty="0">
                <a:latin typeface="Arial"/>
                <a:cs typeface="Arial"/>
              </a:rPr>
              <a:t> </a:t>
            </a:r>
            <a:r>
              <a:rPr lang="de-DE" b="1" dirty="0" err="1">
                <a:latin typeface="Arial"/>
                <a:cs typeface="Arial"/>
              </a:rPr>
              <a:t>cytoplasm</a:t>
            </a:r>
            <a:r>
              <a:rPr lang="de-DE" dirty="0">
                <a:latin typeface="Arial"/>
                <a:cs typeface="Arial"/>
              </a:rPr>
              <a:t>, </a:t>
            </a:r>
            <a:r>
              <a:rPr lang="de-DE" dirty="0" err="1">
                <a:latin typeface="Arial"/>
                <a:cs typeface="Arial"/>
              </a:rPr>
              <a:t>Hippo</a:t>
            </a:r>
            <a:r>
              <a:rPr lang="de-DE" dirty="0">
                <a:latin typeface="Arial"/>
                <a:cs typeface="Arial"/>
              </a:rPr>
              <a:t> </a:t>
            </a:r>
            <a:r>
              <a:rPr lang="de-DE" dirty="0" err="1">
                <a:latin typeface="Arial"/>
                <a:cs typeface="Arial"/>
              </a:rPr>
              <a:t>signaling</a:t>
            </a:r>
            <a:r>
              <a:rPr lang="de-DE" dirty="0">
                <a:latin typeface="Arial"/>
                <a:cs typeface="Arial"/>
              </a:rPr>
              <a:t>, as well as Interleukin </a:t>
            </a:r>
            <a:r>
              <a:rPr lang="de-DE" dirty="0" err="1">
                <a:latin typeface="Arial"/>
                <a:cs typeface="Arial"/>
              </a:rPr>
              <a:t>receptor</a:t>
            </a:r>
            <a:r>
              <a:rPr lang="de-DE" dirty="0">
                <a:latin typeface="Arial"/>
                <a:cs typeface="Arial"/>
              </a:rPr>
              <a:t> SHC </a:t>
            </a:r>
            <a:r>
              <a:rPr lang="de-DE" dirty="0" err="1">
                <a:latin typeface="Arial"/>
                <a:cs typeface="Arial"/>
              </a:rPr>
              <a:t>signaling</a:t>
            </a:r>
            <a:r>
              <a:rPr lang="de-DE" dirty="0">
                <a:latin typeface="Arial"/>
                <a:cs typeface="Arial"/>
              </a:rPr>
              <a:t> </a:t>
            </a:r>
          </a:p>
          <a:p>
            <a:pPr>
              <a:lnSpc>
                <a:spcPts val="2573"/>
              </a:lnSpc>
              <a:defRPr/>
            </a:pPr>
            <a:endParaRPr lang="de-DE" sz="1687" dirty="0">
              <a:latin typeface="Arial"/>
              <a:cs typeface="Arial"/>
            </a:endParaRPr>
          </a:p>
        </p:txBody>
      </p:sp>
      <p:sp>
        <p:nvSpPr>
          <p:cNvPr id="8"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9"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19100" y="87313"/>
            <a:ext cx="8405813" cy="633412"/>
          </a:xfrm>
        </p:spPr>
        <p:txBody>
          <a:bodyPr/>
          <a:lstStyle/>
          <a:p>
            <a:r>
              <a:rPr lang="en-US" altLang="en-US" smtClean="0">
                <a:ea typeface="ＭＳ Ｐゴシック" panose="020B0600070205080204" pitchFamily="34" charset="-128"/>
              </a:rPr>
              <a:t>   reduced set </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E4B65105-E467-4BE7-A1F4-D08EA8834C68}" type="slidenum">
              <a:rPr lang="en-US" altLang="en-US" sz="1266">
                <a:solidFill>
                  <a:schemeClr val="tx1"/>
                </a:solidFill>
                <a:latin typeface="Times New Roman" pitchFamily="18" charset="0"/>
                <a:ea typeface="MS PGothic" pitchFamily="34" charset="-128"/>
              </a:rPr>
              <a:pPr eaLnBrk="1" hangingPunct="1">
                <a:lnSpc>
                  <a:spcPct val="100000"/>
                </a:lnSpc>
                <a:defRPr/>
              </a:pPr>
              <a:t>37</a:t>
            </a:fld>
            <a:endParaRPr lang="en-US" altLang="en-US" sz="1266">
              <a:solidFill>
                <a:schemeClr val="tx1"/>
              </a:solidFill>
              <a:latin typeface="Times New Roman" pitchFamily="18" charset="0"/>
              <a:ea typeface="MS PGothic" pitchFamily="34" charset="-128"/>
            </a:endParaRPr>
          </a:p>
        </p:txBody>
      </p:sp>
      <p:sp>
        <p:nvSpPr>
          <p:cNvPr id="36868" name="Textfeld 14"/>
          <p:cNvSpPr txBox="1">
            <a:spLocks noChangeArrowheads="1"/>
          </p:cNvSpPr>
          <p:nvPr/>
        </p:nvSpPr>
        <p:spPr bwMode="auto">
          <a:xfrm>
            <a:off x="254000" y="548680"/>
            <a:ext cx="85709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738"/>
              </a:lnSpc>
            </a:pPr>
            <a:r>
              <a:rPr lang="en-US" altLang="de-DE">
                <a:cs typeface="Arial" panose="020B0604020202020204" pitchFamily="34" charset="0"/>
              </a:rPr>
              <a:t>Identify </a:t>
            </a:r>
            <a:r>
              <a:rPr lang="en-US" altLang="de-DE" b="1">
                <a:cs typeface="Arial" panose="020B0604020202020204" pitchFamily="34" charset="0"/>
              </a:rPr>
              <a:t>reduced set </a:t>
            </a:r>
            <a:r>
              <a:rPr lang="en-US" altLang="de-DE">
                <a:cs typeface="Arial" panose="020B0604020202020204" pitchFamily="34" charset="0"/>
              </a:rPr>
              <a:t>of transcriptomic changes that </a:t>
            </a:r>
          </a:p>
          <a:p>
            <a:pPr>
              <a:lnSpc>
                <a:spcPts val="2738"/>
              </a:lnSpc>
            </a:pPr>
            <a:r>
              <a:rPr lang="en-US" altLang="de-DE">
                <a:cs typeface="Arial" panose="020B0604020202020204" pitchFamily="34" charset="0"/>
              </a:rPr>
              <a:t>– explains all rewiring events (i.e. is very likely given the data) and </a:t>
            </a:r>
          </a:p>
          <a:p>
            <a:pPr>
              <a:lnSpc>
                <a:spcPts val="2738"/>
              </a:lnSpc>
            </a:pPr>
            <a:r>
              <a:rPr lang="en-US" altLang="de-DE">
                <a:cs typeface="Arial" panose="020B0604020202020204" pitchFamily="34" charset="0"/>
              </a:rPr>
              <a:t>– is of small cardinality: </a:t>
            </a:r>
            <a:r>
              <a:rPr lang="en-US" altLang="de-DE" b="1">
                <a:cs typeface="Arial" panose="020B0604020202020204" pitchFamily="34" charset="0"/>
              </a:rPr>
              <a:t>weighted set-cover problem </a:t>
            </a:r>
            <a:endParaRPr lang="de-DE" altLang="de-DE" b="1">
              <a:cs typeface="Arial" panose="020B0604020202020204" pitchFamily="34" charset="0"/>
            </a:endParaRPr>
          </a:p>
        </p:txBody>
      </p:sp>
      <p:pic>
        <p:nvPicPr>
          <p:cNvPr id="3686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556792"/>
            <a:ext cx="7024688"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feld 5"/>
          <p:cNvSpPr txBox="1">
            <a:spLocks noChangeArrowheads="1"/>
          </p:cNvSpPr>
          <p:nvPr/>
        </p:nvSpPr>
        <p:spPr bwMode="auto">
          <a:xfrm>
            <a:off x="254000" y="4869160"/>
            <a:ext cx="85709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738"/>
              </a:lnSpc>
            </a:pPr>
            <a:r>
              <a:rPr lang="en-US" altLang="de-DE" dirty="0">
                <a:latin typeface="Times New Roman" panose="02020603050405020304" pitchFamily="18" charset="0"/>
                <a:cs typeface="Times New Roman" panose="02020603050405020304" pitchFamily="18" charset="0"/>
              </a:rPr>
              <a:t>→ </a:t>
            </a:r>
            <a:r>
              <a:rPr lang="en-US" altLang="de-DE" dirty="0" smtClean="0">
                <a:latin typeface="Times New Roman" panose="02020603050405020304" pitchFamily="18" charset="0"/>
                <a:cs typeface="Times New Roman" panose="02020603050405020304" pitchFamily="18" charset="0"/>
              </a:rPr>
              <a:t>(</a:t>
            </a:r>
            <a:r>
              <a:rPr lang="en-US" altLang="de-DE" dirty="0" smtClean="0">
                <a:cs typeface="Arial" panose="020B0604020202020204" pitchFamily="34" charset="0"/>
              </a:rPr>
              <a:t>left) </a:t>
            </a:r>
            <a:r>
              <a:rPr lang="en-US" altLang="de-DE" dirty="0" err="1" smtClean="0">
                <a:cs typeface="Arial" panose="020B0604020202020204" pitchFamily="34" charset="0"/>
              </a:rPr>
              <a:t>roteins</a:t>
            </a:r>
            <a:r>
              <a:rPr lang="en-US" altLang="de-DE" dirty="0" smtClean="0">
                <a:cs typeface="Arial" panose="020B0604020202020204" pitchFamily="34" charset="0"/>
              </a:rPr>
              <a:t> </a:t>
            </a:r>
            <a:r>
              <a:rPr lang="en-US" altLang="de-DE" dirty="0">
                <a:cs typeface="Arial" panose="020B0604020202020204" pitchFamily="34" charset="0"/>
              </a:rPr>
              <a:t>in reduced set are </a:t>
            </a:r>
            <a:r>
              <a:rPr lang="en-US" altLang="de-DE" b="1" dirty="0">
                <a:cs typeface="Arial" panose="020B0604020202020204" pitchFamily="34" charset="0"/>
              </a:rPr>
              <a:t>hub proteins </a:t>
            </a:r>
            <a:r>
              <a:rPr lang="en-US" altLang="de-DE" dirty="0" smtClean="0">
                <a:cs typeface="Arial" panose="020B0604020202020204" pitchFamily="34" charset="0"/>
              </a:rPr>
              <a:t>in the </a:t>
            </a:r>
            <a:r>
              <a:rPr lang="en-US" altLang="de-DE" b="1" dirty="0">
                <a:cs typeface="Arial" panose="020B0604020202020204" pitchFamily="34" charset="0"/>
              </a:rPr>
              <a:t>differential network</a:t>
            </a:r>
            <a:r>
              <a:rPr lang="en-US" altLang="de-DE" dirty="0">
                <a:cs typeface="Arial" panose="020B0604020202020204" pitchFamily="34" charset="0"/>
              </a:rPr>
              <a:t>,</a:t>
            </a:r>
          </a:p>
          <a:p>
            <a:pPr>
              <a:lnSpc>
                <a:spcPts val="2738"/>
              </a:lnSpc>
            </a:pPr>
            <a:r>
              <a:rPr lang="en-US" altLang="de-DE" dirty="0">
                <a:cs typeface="Arial" panose="020B0604020202020204" pitchFamily="34" charset="0"/>
              </a:rPr>
              <a:t>not in full reference </a:t>
            </a:r>
            <a:r>
              <a:rPr lang="en-US" altLang="de-DE" dirty="0" smtClean="0">
                <a:cs typeface="Arial" panose="020B0604020202020204" pitchFamily="34" charset="0"/>
              </a:rPr>
              <a:t>network (right)</a:t>
            </a:r>
            <a:endParaRPr lang="en-US" altLang="de-DE" dirty="0">
              <a:cs typeface="Arial" panose="020B0604020202020204" pitchFamily="34" charset="0"/>
            </a:endParaRPr>
          </a:p>
          <a:p>
            <a:pPr>
              <a:lnSpc>
                <a:spcPts val="2738"/>
              </a:lnSpc>
            </a:pPr>
            <a:endParaRPr lang="en-US" altLang="de-DE" dirty="0">
              <a:cs typeface="Arial" panose="020B0604020202020204" pitchFamily="34" charset="0"/>
            </a:endParaRPr>
          </a:p>
          <a:p>
            <a:pPr>
              <a:lnSpc>
                <a:spcPts val="2738"/>
              </a:lnSpc>
            </a:pPr>
            <a:r>
              <a:rPr lang="en-US" altLang="de-DE" dirty="0">
                <a:cs typeface="Arial" panose="020B0604020202020204" pitchFamily="34" charset="0"/>
              </a:rPr>
              <a:t>They tend to be </a:t>
            </a:r>
            <a:r>
              <a:rPr lang="en-US" altLang="de-DE" b="1" dirty="0">
                <a:cs typeface="Arial" panose="020B0604020202020204" pitchFamily="34" charset="0"/>
              </a:rPr>
              <a:t>connectors</a:t>
            </a:r>
            <a:r>
              <a:rPr lang="en-US" altLang="de-DE" dirty="0">
                <a:cs typeface="Arial" panose="020B0604020202020204" pitchFamily="34" charset="0"/>
              </a:rPr>
              <a:t> of </a:t>
            </a:r>
            <a:r>
              <a:rPr lang="en-US" altLang="de-DE" b="1" dirty="0">
                <a:cs typeface="Arial" panose="020B0604020202020204" pitchFamily="34" charset="0"/>
              </a:rPr>
              <a:t>different functional modules</a:t>
            </a:r>
            <a:r>
              <a:rPr lang="en-US" altLang="de-DE" dirty="0">
                <a:cs typeface="Arial" panose="020B0604020202020204" pitchFamily="34" charset="0"/>
              </a:rPr>
              <a:t>.</a:t>
            </a:r>
          </a:p>
        </p:txBody>
      </p:sp>
      <p:sp>
        <p:nvSpPr>
          <p:cNvPr id="7"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8"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19100" y="41275"/>
            <a:ext cx="8405813" cy="633413"/>
          </a:xfrm>
        </p:spPr>
        <p:txBody>
          <a:bodyPr/>
          <a:lstStyle/>
          <a:p>
            <a:r>
              <a:rPr lang="en-US" altLang="en-US" smtClean="0">
                <a:ea typeface="ＭＳ Ｐゴシック" panose="020B0600070205080204" pitchFamily="34" charset="-128"/>
              </a:rPr>
              <a:t>   Rewiring HSC        MPP </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algn="l" eaLnBrk="1" hangingPunct="1">
              <a:lnSpc>
                <a:spcPct val="100000"/>
              </a:lnSpc>
              <a:defRPr/>
            </a:pPr>
            <a:fld id="{8A5706B6-4F19-4B9E-86D6-43A122445DC1}" type="slidenum">
              <a:rPr lang="en-US" altLang="en-US" sz="1266">
                <a:solidFill>
                  <a:schemeClr val="tx1"/>
                </a:solidFill>
                <a:latin typeface="Times New Roman" pitchFamily="18" charset="0"/>
                <a:ea typeface="MS PGothic" pitchFamily="34" charset="-128"/>
              </a:rPr>
              <a:pPr algn="l" eaLnBrk="1" hangingPunct="1">
                <a:lnSpc>
                  <a:spcPct val="100000"/>
                </a:lnSpc>
                <a:defRPr/>
              </a:pPr>
              <a:t>38</a:t>
            </a:fld>
            <a:endParaRPr lang="en-US" altLang="en-US" sz="1266">
              <a:solidFill>
                <a:schemeClr val="tx1"/>
              </a:solidFill>
              <a:latin typeface="Times New Roman" pitchFamily="18" charset="0"/>
              <a:ea typeface="MS PGothic" pitchFamily="34" charset="-128"/>
            </a:endParaRPr>
          </a:p>
        </p:txBody>
      </p:sp>
      <p:pic>
        <p:nvPicPr>
          <p:cNvPr id="37892" name="Bild 5" descr="cyto_exampl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822325"/>
            <a:ext cx="8089900"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Bild 6" descr="hemato_hierarch.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5089525"/>
            <a:ext cx="20891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rechts 1"/>
          <p:cNvSpPr/>
          <p:nvPr/>
        </p:nvSpPr>
        <p:spPr bwMode="auto">
          <a:xfrm>
            <a:off x="5400675" y="354013"/>
            <a:ext cx="487363" cy="76200"/>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lIns="64294" tIns="32147" rIns="64294" bIns="32147"/>
          <a:lstStyle/>
          <a:p>
            <a:pPr defTabSz="642915" eaLnBrk="1" hangingPunct="1">
              <a:lnSpc>
                <a:spcPct val="110000"/>
              </a:lnSpc>
              <a:defRPr/>
            </a:pPr>
            <a:endParaRPr lang="de-DE" sz="1969">
              <a:ln>
                <a:solidFill>
                  <a:srgbClr val="FF0000"/>
                </a:solidFill>
              </a:ln>
              <a:solidFill>
                <a:srgbClr val="FF0000"/>
              </a:solidFill>
              <a:latin typeface="Gill Sans" charset="0"/>
              <a:ea typeface="ヒラギノ角ゴ ProN W3" charset="-128"/>
              <a:cs typeface="ヒラギノ角ゴ ProN W3" charset="-128"/>
              <a:sym typeface="Gill Sans" charset="0"/>
            </a:endParaRPr>
          </a:p>
        </p:txBody>
      </p:sp>
      <p:sp>
        <p:nvSpPr>
          <p:cNvPr id="3" name="Rechteck 2"/>
          <p:cNvSpPr/>
          <p:nvPr/>
        </p:nvSpPr>
        <p:spPr bwMode="auto">
          <a:xfrm>
            <a:off x="7761288" y="5041900"/>
            <a:ext cx="709612" cy="563563"/>
          </a:xfrm>
          <a:prstGeom prst="rect">
            <a:avLst/>
          </a:prstGeom>
          <a:noFill/>
          <a:ln w="38100" cap="flat" cmpd="sng" algn="ctr">
            <a:solidFill>
              <a:srgbClr val="FF3399"/>
            </a:solidFill>
            <a:prstDash val="solid"/>
            <a:round/>
            <a:headEnd type="none" w="med" len="med"/>
            <a:tailEnd type="none" w="med" len="med"/>
          </a:ln>
          <a:effectLst/>
        </p:spPr>
        <p:txBody>
          <a:bodyPr lIns="64294" tIns="32147" rIns="64294" bIns="32147"/>
          <a:lstStyle/>
          <a:p>
            <a:pPr defTabSz="642915" eaLnBrk="1" hangingPunct="1">
              <a:lnSpc>
                <a:spcPct val="110000"/>
              </a:lnSpc>
              <a:defRPr/>
            </a:pPr>
            <a:endParaRPr lang="de-DE" sz="1969">
              <a:solidFill>
                <a:srgbClr val="000000"/>
              </a:solidFill>
              <a:latin typeface="Gill Sans" charset="0"/>
              <a:ea typeface="ヒラギノ角ゴ ProN W3" charset="-128"/>
              <a:cs typeface="ヒラギノ角ゴ ProN W3" charset="-128"/>
              <a:sym typeface="Gill Sans" charset="0"/>
            </a:endParaRPr>
          </a:p>
        </p:txBody>
      </p:sp>
      <p:sp>
        <p:nvSpPr>
          <p:cNvPr id="8"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9"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9100" y="87313"/>
            <a:ext cx="8405813" cy="633412"/>
          </a:xfrm>
        </p:spPr>
        <p:txBody>
          <a:bodyPr/>
          <a:lstStyle/>
          <a:p>
            <a:r>
              <a:rPr lang="en-US" altLang="en-US" smtClean="0">
                <a:ea typeface="ＭＳ Ｐゴシック" panose="020B0600070205080204" pitchFamily="34" charset="-128"/>
              </a:rPr>
              <a:t>   involvement of epigenetics in alternative splicing?</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5CCB075D-8453-4FFA-B465-B4A2EBDC06A4}" type="slidenum">
              <a:rPr lang="en-US" altLang="en-US" sz="1266">
                <a:solidFill>
                  <a:schemeClr val="tx1"/>
                </a:solidFill>
                <a:latin typeface="Times New Roman" pitchFamily="18" charset="0"/>
                <a:ea typeface="MS PGothic" pitchFamily="34" charset="-128"/>
              </a:rPr>
              <a:pPr eaLnBrk="1" hangingPunct="1">
                <a:lnSpc>
                  <a:spcPct val="100000"/>
                </a:lnSpc>
                <a:defRPr/>
              </a:pPr>
              <a:t>39</a:t>
            </a:fld>
            <a:endParaRPr lang="en-US" altLang="en-US" sz="1266">
              <a:solidFill>
                <a:schemeClr val="tx1"/>
              </a:solidFill>
              <a:latin typeface="Times New Roman" pitchFamily="18" charset="0"/>
              <a:ea typeface="MS PGothic" pitchFamily="34" charset="-128"/>
            </a:endParaRPr>
          </a:p>
        </p:txBody>
      </p:sp>
      <p:sp>
        <p:nvSpPr>
          <p:cNvPr id="15" name="Textfeld 14"/>
          <p:cNvSpPr txBox="1"/>
          <p:nvPr/>
        </p:nvSpPr>
        <p:spPr>
          <a:xfrm>
            <a:off x="323850" y="684213"/>
            <a:ext cx="8501063" cy="2760662"/>
          </a:xfrm>
          <a:prstGeom prst="rect">
            <a:avLst/>
          </a:prstGeom>
          <a:noFill/>
        </p:spPr>
        <p:txBody>
          <a:bodyPr>
            <a:spAutoFit/>
          </a:bodyPr>
          <a:lstStyle/>
          <a:p>
            <a:pPr>
              <a:lnSpc>
                <a:spcPts val="2573"/>
              </a:lnSpc>
              <a:defRPr/>
            </a:pPr>
            <a:r>
              <a:rPr lang="en-US" dirty="0" smtClean="0"/>
              <a:t>V14 </a:t>
            </a:r>
            <a:r>
              <a:rPr lang="en-US" dirty="0"/>
              <a:t>– </a:t>
            </a:r>
            <a:r>
              <a:rPr lang="en-US" dirty="0" smtClean="0"/>
              <a:t>V16 </a:t>
            </a:r>
            <a:r>
              <a:rPr lang="en-US" dirty="0"/>
              <a:t>showed that chromatin state plays </a:t>
            </a:r>
            <a:r>
              <a:rPr lang="en-US" dirty="0" smtClean="0"/>
              <a:t>an essential role </a:t>
            </a:r>
          </a:p>
          <a:p>
            <a:pPr>
              <a:lnSpc>
                <a:spcPts val="2573"/>
              </a:lnSpc>
              <a:defRPr/>
            </a:pPr>
            <a:r>
              <a:rPr lang="en-US" dirty="0" smtClean="0"/>
              <a:t>in </a:t>
            </a:r>
            <a:r>
              <a:rPr lang="en-US" dirty="0"/>
              <a:t>regulating gene expression. </a:t>
            </a:r>
          </a:p>
          <a:p>
            <a:pPr>
              <a:lnSpc>
                <a:spcPts val="2573"/>
              </a:lnSpc>
              <a:defRPr/>
            </a:pPr>
            <a:endParaRPr lang="en-US" sz="1687" dirty="0">
              <a:latin typeface="Arial"/>
              <a:cs typeface="Arial"/>
            </a:endParaRPr>
          </a:p>
          <a:p>
            <a:pPr>
              <a:lnSpc>
                <a:spcPts val="2573"/>
              </a:lnSpc>
              <a:defRPr/>
            </a:pPr>
            <a:r>
              <a:rPr lang="en-US" dirty="0" smtClean="0"/>
              <a:t>Although </a:t>
            </a:r>
            <a:r>
              <a:rPr lang="en-US" dirty="0"/>
              <a:t>epigenetic signatures are mainly found to be enriched in </a:t>
            </a:r>
            <a:r>
              <a:rPr lang="en-US" b="1" dirty="0"/>
              <a:t>promoters</a:t>
            </a:r>
            <a:r>
              <a:rPr lang="en-US" dirty="0"/>
              <a:t>, </a:t>
            </a:r>
            <a:endParaRPr lang="en-US" dirty="0" smtClean="0"/>
          </a:p>
          <a:p>
            <a:pPr>
              <a:lnSpc>
                <a:spcPts val="2573"/>
              </a:lnSpc>
              <a:defRPr/>
            </a:pPr>
            <a:r>
              <a:rPr lang="en-US" dirty="0" smtClean="0"/>
              <a:t>it </a:t>
            </a:r>
            <a:r>
              <a:rPr lang="en-US" dirty="0"/>
              <a:t>has become increasingly clear that they are also present in </a:t>
            </a:r>
            <a:r>
              <a:rPr lang="en-US" b="1" dirty="0"/>
              <a:t>exon</a:t>
            </a:r>
            <a:r>
              <a:rPr lang="en-US" dirty="0"/>
              <a:t> regions, indicating a potential link of epigenetic regulation to splicing.</a:t>
            </a:r>
          </a:p>
          <a:p>
            <a:pPr>
              <a:lnSpc>
                <a:spcPts val="2573"/>
              </a:lnSpc>
              <a:defRPr/>
            </a:pPr>
            <a:endParaRPr lang="en-US" dirty="0">
              <a:latin typeface="Arial"/>
              <a:cs typeface="Arial"/>
            </a:endParaRPr>
          </a:p>
          <a:p>
            <a:pPr>
              <a:lnSpc>
                <a:spcPts val="2573"/>
              </a:lnSpc>
              <a:defRPr/>
            </a:pPr>
            <a:endParaRPr lang="de-DE" dirty="0">
              <a:latin typeface="Arial"/>
              <a:cs typeface="Arial"/>
            </a:endParaRPr>
          </a:p>
        </p:txBody>
      </p:sp>
      <p:pic>
        <p:nvPicPr>
          <p:cNvPr id="38917"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997200"/>
            <a:ext cx="76025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7"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161925"/>
            <a:ext cx="8866188" cy="411365"/>
          </a:xfrm>
        </p:spPr>
        <p:txBody>
          <a:bodyPr/>
          <a:lstStyle/>
          <a:p>
            <a:pPr>
              <a:tabLst>
                <a:tab pos="1079500" algn="l"/>
              </a:tabLst>
            </a:pPr>
            <a:r>
              <a:rPr lang="de-DE" altLang="en-US" dirty="0" smtClean="0">
                <a:ea typeface="ＭＳ Ｐゴシック" panose="020B0600070205080204" pitchFamily="34" charset="-128"/>
              </a:rPr>
              <a:t>STIM: </a:t>
            </a:r>
            <a:r>
              <a:rPr lang="de-DE" altLang="en-US" dirty="0" err="1" smtClean="0">
                <a:ea typeface="ＭＳ Ｐゴシック" panose="020B0600070205080204" pitchFamily="34" charset="-128"/>
              </a:rPr>
              <a:t>Orai</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channels</a:t>
            </a:r>
            <a:endParaRPr lang="de-DE" altLang="en-US" dirty="0" smtClean="0">
              <a:ea typeface="ＭＳ Ｐゴシック" panose="020B0600070205080204" pitchFamily="34" charset="-128"/>
            </a:endParaRPr>
          </a:p>
        </p:txBody>
      </p:sp>
      <p:sp>
        <p:nvSpPr>
          <p:cNvPr id="21507" name="Text Box 4"/>
          <p:cNvSpPr txBox="1">
            <a:spLocks noChangeArrowheads="1"/>
          </p:cNvSpPr>
          <p:nvPr/>
        </p:nvSpPr>
        <p:spPr bwMode="auto">
          <a:xfrm>
            <a:off x="5857206" y="5596936"/>
            <a:ext cx="3286794"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sz="1400" dirty="0" err="1" smtClean="0"/>
              <a:t>Derler</a:t>
            </a:r>
            <a:r>
              <a:rPr lang="en-US" sz="1400" dirty="0" smtClean="0"/>
              <a:t> et al.  Am </a:t>
            </a:r>
            <a:r>
              <a:rPr lang="en-US" sz="1400" dirty="0"/>
              <a:t>J </a:t>
            </a:r>
            <a:r>
              <a:rPr lang="en-US" sz="1400" dirty="0" err="1"/>
              <a:t>Physiol</a:t>
            </a:r>
            <a:r>
              <a:rPr lang="en-US" sz="1400" dirty="0"/>
              <a:t> Cell Physiol. </a:t>
            </a:r>
            <a:endParaRPr lang="en-US" sz="1400" dirty="0" smtClean="0"/>
          </a:p>
          <a:p>
            <a:pPr eaLnBrk="1" hangingPunct="1">
              <a:spcBef>
                <a:spcPct val="0"/>
              </a:spcBef>
              <a:buFontTx/>
              <a:buNone/>
            </a:pPr>
            <a:r>
              <a:rPr lang="en-US" sz="1400" dirty="0" smtClean="0"/>
              <a:t>(2016) 310: </a:t>
            </a:r>
            <a:r>
              <a:rPr lang="en-US" sz="1400" dirty="0"/>
              <a:t>C643–C662. </a:t>
            </a:r>
            <a:endParaRPr lang="de-DE" altLang="en-US" sz="1400" dirty="0">
              <a:latin typeface="Gill Sans"/>
              <a:ea typeface="ヒラギノ角ゴ ProN W3"/>
              <a:cs typeface="ヒラギノ角ゴ ProN W3"/>
              <a:sym typeface="Gill Sans"/>
            </a:endParaRPr>
          </a:p>
        </p:txBody>
      </p:sp>
      <p:sp>
        <p:nvSpPr>
          <p:cNvPr id="21508" name="Foliennummernplatzhalter 3"/>
          <p:cNvSpPr>
            <a:spLocks noGrp="1"/>
          </p:cNvSpPr>
          <p:nvPr>
            <p:ph type="sldNum" sz="quarter" idx="12"/>
          </p:nvPr>
        </p:nvSpPr>
        <p:spPr>
          <a:xfrm>
            <a:off x="6915472"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6F6001F-CE30-422C-8C8F-D0E029018046}" type="slidenum">
              <a:rPr lang="en-US" altLang="en-US" sz="1300" smtClean="0">
                <a:latin typeface="Gill Sans"/>
                <a:ea typeface="ヒラギノ角ゴ ProN W3"/>
                <a:cs typeface="ヒラギノ角ゴ ProN W3"/>
                <a:sym typeface="Gill Sans"/>
              </a:rPr>
              <a:pPr>
                <a:spcBef>
                  <a:spcPct val="0"/>
                </a:spcBef>
                <a:buFontTx/>
                <a:buNone/>
              </a:pPr>
              <a:t>4</a:t>
            </a:fld>
            <a:endParaRPr lang="en-US" altLang="en-US" sz="1300" smtClean="0">
              <a:latin typeface="Gill Sans"/>
              <a:ea typeface="ヒラギノ角ゴ ProN W3"/>
              <a:cs typeface="ヒラギノ角ゴ ProN W3"/>
              <a:sym typeface="Gill Sans"/>
            </a:endParaRPr>
          </a:p>
        </p:txBody>
      </p:sp>
      <p:sp>
        <p:nvSpPr>
          <p:cNvPr id="21510" name="Rechteck 3"/>
          <p:cNvSpPr>
            <a:spLocks noChangeArrowheads="1"/>
          </p:cNvSpPr>
          <p:nvPr/>
        </p:nvSpPr>
        <p:spPr bwMode="auto">
          <a:xfrm>
            <a:off x="3255963" y="2820988"/>
            <a:ext cx="2784475" cy="1671637"/>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endParaRPr lang="en-US" altLang="en-US" sz="2800">
              <a:solidFill>
                <a:srgbClr val="000000"/>
              </a:solidFill>
              <a:latin typeface="Gill Sans"/>
              <a:ea typeface="ヒラギノ角ゴ ProN W3"/>
              <a:cs typeface="ヒラギノ角ゴ ProN W3"/>
              <a:sym typeface="Gill Sans"/>
            </a:endParaRPr>
          </a:p>
        </p:txBody>
      </p:sp>
      <p:sp>
        <p:nvSpPr>
          <p:cNvPr id="27655" name="Rectangle 3"/>
          <p:cNvSpPr>
            <a:spLocks noChangeArrowheads="1"/>
          </p:cNvSpPr>
          <p:nvPr/>
        </p:nvSpPr>
        <p:spPr bwMode="auto">
          <a:xfrm>
            <a:off x="152400" y="620688"/>
            <a:ext cx="8866188" cy="102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800">
                <a:solidFill>
                  <a:srgbClr val="000000"/>
                </a:solidFill>
                <a:latin typeface="Gill Sans"/>
                <a:ea typeface="ヒラギノ角ゴ ProN W3"/>
                <a:cs typeface="ヒラギノ角ゴ ProN W3"/>
                <a:sym typeface="Gill Sans"/>
              </a:defRPr>
            </a:lvl1pPr>
            <a:lvl2pPr marL="37931725" indent="-37474525" eaLnBrk="0" hangingPunct="0">
              <a:defRPr sz="2800">
                <a:solidFill>
                  <a:srgbClr val="000000"/>
                </a:solidFill>
                <a:latin typeface="Gill Sans"/>
                <a:ea typeface="ヒラギノ角ゴ ProN W3"/>
                <a:cs typeface="ヒラギノ角ゴ ProN W3"/>
                <a:sym typeface="Gill Sans"/>
              </a:defRPr>
            </a:lvl2pPr>
            <a:lvl3pPr marL="1143000" indent="-228600" eaLnBrk="0" hangingPunct="0">
              <a:defRPr sz="2800">
                <a:solidFill>
                  <a:srgbClr val="000000"/>
                </a:solidFill>
                <a:latin typeface="Gill Sans"/>
                <a:ea typeface="ヒラギノ角ゴ ProN W3"/>
                <a:cs typeface="ヒラギノ角ゴ ProN W3"/>
                <a:sym typeface="Gill Sans"/>
              </a:defRPr>
            </a:lvl3pPr>
            <a:lvl4pPr marL="1600200" indent="-228600" eaLnBrk="0" hangingPunct="0">
              <a:defRPr sz="2800">
                <a:solidFill>
                  <a:srgbClr val="000000"/>
                </a:solidFill>
                <a:latin typeface="Gill Sans"/>
                <a:ea typeface="ヒラギノ角ゴ ProN W3"/>
                <a:cs typeface="ヒラギノ角ゴ ProN W3"/>
                <a:sym typeface="Gill Sans"/>
              </a:defRPr>
            </a:lvl4pPr>
            <a:lvl5pPr marL="2057400" indent="-228600" eaLnBrk="0" hangingPunct="0">
              <a:defRPr sz="2800">
                <a:solidFill>
                  <a:srgbClr val="000000"/>
                </a:solidFill>
                <a:latin typeface="Gill Sans"/>
                <a:ea typeface="ヒラギノ角ゴ ProN W3"/>
                <a:cs typeface="ヒラギノ角ゴ ProN W3"/>
                <a:sym typeface="Gill Sans"/>
              </a:defRPr>
            </a:lvl5pPr>
            <a:lvl6pPr marL="25146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6pPr>
            <a:lvl7pPr marL="29718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7pPr>
            <a:lvl8pPr marL="34290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8pPr>
            <a:lvl9pPr marL="38862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9pPr>
          </a:lstStyle>
          <a:p>
            <a:pPr eaLnBrk="1" hangingPunct="1">
              <a:lnSpc>
                <a:spcPts val="2500"/>
              </a:lnSpc>
              <a:defRPr/>
            </a:pPr>
            <a:r>
              <a:rPr lang="en-US" altLang="en-US" sz="1800" dirty="0" smtClean="0">
                <a:latin typeface="+mn-lt"/>
              </a:rPr>
              <a:t>STIM proteins regulate </a:t>
            </a:r>
            <a:r>
              <a:rPr lang="en-US" altLang="en-US" sz="1800" b="1" dirty="0" smtClean="0">
                <a:latin typeface="+mn-lt"/>
              </a:rPr>
              <a:t>store-operated calcium entry </a:t>
            </a:r>
            <a:r>
              <a:rPr lang="en-US" altLang="en-US" sz="1800" dirty="0" smtClean="0">
                <a:latin typeface="+mn-lt"/>
              </a:rPr>
              <a:t>(SOCE) by sensing Ca</a:t>
            </a:r>
            <a:r>
              <a:rPr lang="en-US" altLang="en-US" sz="1800" baseline="30000" dirty="0" smtClean="0">
                <a:latin typeface="+mn-lt"/>
              </a:rPr>
              <a:t>2+</a:t>
            </a:r>
            <a:r>
              <a:rPr lang="en-US" altLang="en-US" sz="1800" dirty="0" smtClean="0">
                <a:latin typeface="+mn-lt"/>
              </a:rPr>
              <a:t> concentration in the ER and forming oligomers to trigger Ca</a:t>
            </a:r>
            <a:r>
              <a:rPr lang="en-US" altLang="en-US" sz="1800" baseline="30000" dirty="0" smtClean="0">
                <a:latin typeface="+mn-lt"/>
              </a:rPr>
              <a:t>2+</a:t>
            </a:r>
            <a:r>
              <a:rPr lang="en-US" altLang="en-US" sz="1800" dirty="0" smtClean="0">
                <a:latin typeface="+mn-lt"/>
              </a:rPr>
              <a:t> entry through plasma membrane-localized Orai1 channels. </a:t>
            </a:r>
          </a:p>
        </p:txBody>
      </p:sp>
      <p:sp>
        <p:nvSpPr>
          <p:cNvPr id="21514" name="Datumsplatzhalter 1"/>
          <p:cNvSpPr>
            <a:spLocks noGrp="1"/>
          </p:cNvSpPr>
          <p:nvPr>
            <p:ph type="dt" sz="quarter" idx="10"/>
          </p:nvPr>
        </p:nvSpPr>
        <p:spPr>
          <a:xfrm>
            <a:off x="290736" y="628416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2151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91" y="1662502"/>
            <a:ext cx="4965544" cy="4428728"/>
          </a:xfrm>
          <a:prstGeom prst="rect">
            <a:avLst/>
          </a:prstGeom>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9100" y="87313"/>
            <a:ext cx="8405813" cy="633412"/>
          </a:xfrm>
        </p:spPr>
        <p:txBody>
          <a:bodyPr/>
          <a:lstStyle/>
          <a:p>
            <a:r>
              <a:rPr lang="en-US" altLang="en-US" dirty="0" smtClean="0">
                <a:ea typeface="ＭＳ Ｐゴシック" panose="020B0600070205080204" pitchFamily="34" charset="-128"/>
              </a:rPr>
              <a:t>   Procedure to recognize AS events</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5CCB075D-8453-4FFA-B465-B4A2EBDC06A4}" type="slidenum">
              <a:rPr lang="en-US" altLang="en-US" sz="1266">
                <a:solidFill>
                  <a:schemeClr val="tx1"/>
                </a:solidFill>
                <a:latin typeface="Times New Roman" pitchFamily="18" charset="0"/>
                <a:ea typeface="MS PGothic" pitchFamily="34" charset="-128"/>
              </a:rPr>
              <a:pPr eaLnBrk="1" hangingPunct="1">
                <a:lnSpc>
                  <a:spcPct val="100000"/>
                </a:lnSpc>
                <a:defRPr/>
              </a:pPr>
              <a:t>40</a:t>
            </a:fld>
            <a:endParaRPr lang="en-US" altLang="en-US" sz="1266">
              <a:solidFill>
                <a:schemeClr val="tx1"/>
              </a:solidFill>
              <a:latin typeface="Times New Roman" pitchFamily="18" charset="0"/>
              <a:ea typeface="MS PGothic" pitchFamily="34" charset="-128"/>
            </a:endParaRPr>
          </a:p>
        </p:txBody>
      </p:sp>
      <p:sp>
        <p:nvSpPr>
          <p:cNvPr id="15" name="Textfeld 14"/>
          <p:cNvSpPr txBox="1"/>
          <p:nvPr/>
        </p:nvSpPr>
        <p:spPr>
          <a:xfrm>
            <a:off x="179512" y="4496633"/>
            <a:ext cx="8501063" cy="1426031"/>
          </a:xfrm>
          <a:prstGeom prst="rect">
            <a:avLst/>
          </a:prstGeom>
          <a:noFill/>
        </p:spPr>
        <p:txBody>
          <a:bodyPr>
            <a:spAutoFit/>
          </a:bodyPr>
          <a:lstStyle/>
          <a:p>
            <a:pPr>
              <a:lnSpc>
                <a:spcPts val="2573"/>
              </a:lnSpc>
              <a:defRPr/>
            </a:pPr>
            <a:r>
              <a:rPr lang="en-US" dirty="0" smtClean="0"/>
              <a:t>Data sources:</a:t>
            </a:r>
          </a:p>
          <a:p>
            <a:pPr marL="285750" indent="-285750">
              <a:lnSpc>
                <a:spcPts val="2573"/>
              </a:lnSpc>
              <a:buFontTx/>
              <a:buChar char="-"/>
              <a:defRPr/>
            </a:pPr>
            <a:r>
              <a:rPr lang="en-US" dirty="0" smtClean="0">
                <a:latin typeface="Arial"/>
                <a:cs typeface="Arial"/>
              </a:rPr>
              <a:t>Annotated AS types from </a:t>
            </a:r>
            <a:r>
              <a:rPr lang="en-US" dirty="0" err="1" smtClean="0">
                <a:latin typeface="Arial"/>
                <a:cs typeface="Arial"/>
              </a:rPr>
              <a:t>Ensembl</a:t>
            </a:r>
            <a:endParaRPr lang="en-US" dirty="0" smtClean="0">
              <a:latin typeface="Arial"/>
              <a:cs typeface="Arial"/>
            </a:endParaRPr>
          </a:p>
          <a:p>
            <a:pPr marL="285750" indent="-285750">
              <a:lnSpc>
                <a:spcPts val="2573"/>
              </a:lnSpc>
              <a:buFontTx/>
              <a:buChar char="-"/>
              <a:defRPr/>
            </a:pPr>
            <a:r>
              <a:rPr lang="en-US" dirty="0" smtClean="0">
                <a:latin typeface="Arial"/>
                <a:cs typeface="Arial"/>
              </a:rPr>
              <a:t>DNA methylation data from Salk institute</a:t>
            </a:r>
          </a:p>
          <a:p>
            <a:pPr marL="285750" indent="-285750">
              <a:lnSpc>
                <a:spcPts val="2573"/>
              </a:lnSpc>
              <a:buFontTx/>
              <a:buChar char="-"/>
              <a:defRPr/>
            </a:pPr>
            <a:r>
              <a:rPr lang="en-US" dirty="0" smtClean="0">
                <a:latin typeface="Arial"/>
                <a:cs typeface="Arial"/>
              </a:rPr>
              <a:t>Chip-</a:t>
            </a:r>
            <a:r>
              <a:rPr lang="en-US" dirty="0" err="1" smtClean="0">
                <a:latin typeface="Arial"/>
                <a:cs typeface="Arial"/>
              </a:rPr>
              <a:t>seq</a:t>
            </a:r>
            <a:r>
              <a:rPr lang="en-US" dirty="0" smtClean="0">
                <a:latin typeface="Arial"/>
                <a:cs typeface="Arial"/>
              </a:rPr>
              <a:t> data from ENCODE and elsewhere</a:t>
            </a:r>
          </a:p>
        </p:txBody>
      </p:sp>
      <p:pic>
        <p:nvPicPr>
          <p:cNvPr id="4" name="Grafik 3"/>
          <p:cNvPicPr>
            <a:picLocks noChangeAspect="1"/>
          </p:cNvPicPr>
          <p:nvPr/>
        </p:nvPicPr>
        <p:blipFill>
          <a:blip r:embed="rId2"/>
          <a:stretch>
            <a:fillRect/>
          </a:stretch>
        </p:blipFill>
        <p:spPr>
          <a:xfrm>
            <a:off x="107504" y="700076"/>
            <a:ext cx="6201941" cy="3376996"/>
          </a:xfrm>
          <a:prstGeom prst="rect">
            <a:avLst/>
          </a:prstGeom>
        </p:spPr>
      </p:pic>
      <p:sp>
        <p:nvSpPr>
          <p:cNvPr id="9" name="Text Box 4"/>
          <p:cNvSpPr txBox="1">
            <a:spLocks noChangeArrowheads="1"/>
          </p:cNvSpPr>
          <p:nvPr/>
        </p:nvSpPr>
        <p:spPr bwMode="auto">
          <a:xfrm>
            <a:off x="4716463" y="6021388"/>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a:latin typeface="Gill Sans"/>
                <a:ea typeface="ヒラギノ角ゴ ProN W3"/>
                <a:cs typeface="ヒラギノ角ゴ ProN W3"/>
                <a:sym typeface="Gill Sans"/>
              </a:rPr>
              <a:t>Zhou et al. </a:t>
            </a:r>
            <a:r>
              <a:rPr lang="pt-BR" altLang="en-US" sz="1400" dirty="0"/>
              <a:t>BMC Genomics (2012) 13:123</a:t>
            </a:r>
            <a:endParaRPr lang="de-DE" altLang="en-US" sz="1400" dirty="0">
              <a:latin typeface="Gill Sans"/>
              <a:ea typeface="ヒラギノ角ゴ ProN W3"/>
              <a:cs typeface="ヒラギノ角ゴ ProN W3"/>
              <a:sym typeface="Gill Sans"/>
            </a:endParaRPr>
          </a:p>
        </p:txBody>
      </p:sp>
      <p:sp>
        <p:nvSpPr>
          <p:cNvPr id="10" name="Textfeld 9"/>
          <p:cNvSpPr txBox="1"/>
          <p:nvPr/>
        </p:nvSpPr>
        <p:spPr>
          <a:xfrm>
            <a:off x="5940153" y="745306"/>
            <a:ext cx="2664296" cy="1092607"/>
          </a:xfrm>
          <a:prstGeom prst="rect">
            <a:avLst/>
          </a:prstGeom>
          <a:noFill/>
        </p:spPr>
        <p:txBody>
          <a:bodyPr wrap="square">
            <a:spAutoFit/>
          </a:bodyPr>
          <a:lstStyle/>
          <a:p>
            <a:pPr>
              <a:lnSpc>
                <a:spcPts val="2573"/>
              </a:lnSpc>
              <a:defRPr/>
            </a:pPr>
            <a:r>
              <a:rPr lang="en-US" dirty="0" smtClean="0"/>
              <a:t>Junction </a:t>
            </a:r>
            <a:r>
              <a:rPr lang="en-US" dirty="0"/>
              <a:t>site annotation and alternative splicing recognition process</a:t>
            </a:r>
            <a:r>
              <a:rPr lang="en-US" dirty="0" smtClean="0"/>
              <a:t>.</a:t>
            </a:r>
            <a:endParaRPr lang="en-US" dirty="0">
              <a:latin typeface="Arial"/>
              <a:cs typeface="Arial"/>
            </a:endParaRPr>
          </a:p>
        </p:txBody>
      </p:sp>
      <p:sp>
        <p:nvSpPr>
          <p:cNvPr id="8"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11"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extLst>
      <p:ext uri="{BB962C8B-B14F-4D97-AF65-F5344CB8AC3E}">
        <p14:creationId xmlns:p14="http://schemas.microsoft.com/office/powerpoint/2010/main" val="372361452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9100" y="87313"/>
            <a:ext cx="8405813" cy="633412"/>
          </a:xfrm>
        </p:spPr>
        <p:txBody>
          <a:bodyPr/>
          <a:lstStyle/>
          <a:p>
            <a:r>
              <a:rPr lang="en-US" altLang="en-US" dirty="0" smtClean="0">
                <a:ea typeface="ＭＳ Ｐゴシック" panose="020B0600070205080204" pitchFamily="34" charset="-128"/>
              </a:rPr>
              <a:t>   Procedure to recognize AS events</a:t>
            </a:r>
          </a:p>
        </p:txBody>
      </p:sp>
      <p:sp>
        <p:nvSpPr>
          <p:cNvPr id="30723" name="Slide Number Placeholder 3"/>
          <p:cNvSpPr>
            <a:spLocks noGrp="1"/>
          </p:cNvSpPr>
          <p:nvPr>
            <p:ph type="sldNum" sz="quarter" idx="12"/>
          </p:nvPr>
        </p:nvSpPr>
        <p:spPr>
          <a:xfrm>
            <a:off x="6754813"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lnSpc>
                <a:spcPct val="110000"/>
              </a:lnSpc>
              <a:defRPr sz="1969">
                <a:solidFill>
                  <a:srgbClr val="000000"/>
                </a:solidFill>
                <a:latin typeface="Gill Sans"/>
                <a:ea typeface="ヒラギノ角ゴ ProN W3"/>
                <a:cs typeface="ヒラギノ角ゴ ProN W3"/>
                <a:sym typeface="Gill Sans"/>
              </a:defRPr>
            </a:lvl1pPr>
            <a:lvl2pPr marL="742254" indent="-284624" eaLnBrk="0" hangingPunct="0">
              <a:lnSpc>
                <a:spcPct val="110000"/>
              </a:lnSpc>
              <a:defRPr sz="1969">
                <a:solidFill>
                  <a:srgbClr val="000000"/>
                </a:solidFill>
                <a:latin typeface="Gill Sans"/>
                <a:ea typeface="ヒラギノ角ゴ ProN W3"/>
                <a:cs typeface="ヒラギノ角ゴ ProN W3"/>
                <a:sym typeface="Gill Sans"/>
              </a:defRPr>
            </a:lvl2pPr>
            <a:lvl3pPr marL="1141844" indent="-227699" eaLnBrk="0" hangingPunct="0">
              <a:lnSpc>
                <a:spcPct val="110000"/>
              </a:lnSpc>
              <a:defRPr sz="1969">
                <a:solidFill>
                  <a:srgbClr val="000000"/>
                </a:solidFill>
                <a:latin typeface="Gill Sans"/>
                <a:ea typeface="ヒラギノ角ゴ ProN W3"/>
                <a:cs typeface="ヒラギノ角ゴ ProN W3"/>
                <a:sym typeface="Gill Sans"/>
              </a:defRPr>
            </a:lvl3pPr>
            <a:lvl4pPr marL="1599474" indent="-227699" eaLnBrk="0" hangingPunct="0">
              <a:lnSpc>
                <a:spcPct val="110000"/>
              </a:lnSpc>
              <a:defRPr sz="1969">
                <a:solidFill>
                  <a:srgbClr val="000000"/>
                </a:solidFill>
                <a:latin typeface="Gill Sans"/>
                <a:ea typeface="ヒラギノ角ゴ ProN W3"/>
                <a:cs typeface="ヒラギノ角ゴ ProN W3"/>
                <a:sym typeface="Gill Sans"/>
              </a:defRPr>
            </a:lvl4pPr>
            <a:lvl5pPr marL="2057104" indent="-227699" eaLnBrk="0" hangingPunct="0">
              <a:lnSpc>
                <a:spcPct val="110000"/>
              </a:lnSpc>
              <a:defRPr sz="1969">
                <a:solidFill>
                  <a:srgbClr val="000000"/>
                </a:solidFill>
                <a:latin typeface="Gill Sans"/>
                <a:ea typeface="ヒラギノ角ゴ ProN W3"/>
                <a:cs typeface="ヒラギノ角ゴ ProN W3"/>
                <a:sym typeface="Gill Sans"/>
              </a:defRPr>
            </a:lvl5pPr>
            <a:lvl6pPr marL="2378561"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6pPr>
            <a:lvl7pPr marL="2700019"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7pPr>
            <a:lvl8pPr marL="3021476"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8pPr>
            <a:lvl9pPr marL="3342933" indent="-227699" eaLnBrk="0" fontAlgn="base" hangingPunct="0">
              <a:lnSpc>
                <a:spcPct val="110000"/>
              </a:lnSpc>
              <a:spcBef>
                <a:spcPct val="0"/>
              </a:spcBef>
              <a:spcAft>
                <a:spcPct val="0"/>
              </a:spcAft>
              <a:defRPr sz="1969">
                <a:solidFill>
                  <a:srgbClr val="000000"/>
                </a:solidFill>
                <a:latin typeface="Gill Sans"/>
                <a:ea typeface="ヒラギノ角ゴ ProN W3"/>
                <a:cs typeface="ヒラギノ角ゴ ProN W3"/>
                <a:sym typeface="Gill Sans"/>
              </a:defRPr>
            </a:lvl9pPr>
          </a:lstStyle>
          <a:p>
            <a:pPr eaLnBrk="1" hangingPunct="1">
              <a:lnSpc>
                <a:spcPct val="100000"/>
              </a:lnSpc>
              <a:defRPr/>
            </a:pPr>
            <a:fld id="{5CCB075D-8453-4FFA-B465-B4A2EBDC06A4}" type="slidenum">
              <a:rPr lang="en-US" altLang="en-US" sz="1266">
                <a:solidFill>
                  <a:schemeClr val="tx1"/>
                </a:solidFill>
                <a:latin typeface="Times New Roman" pitchFamily="18" charset="0"/>
                <a:ea typeface="MS PGothic" pitchFamily="34" charset="-128"/>
              </a:rPr>
              <a:pPr eaLnBrk="1" hangingPunct="1">
                <a:lnSpc>
                  <a:spcPct val="100000"/>
                </a:lnSpc>
                <a:defRPr/>
              </a:pPr>
              <a:t>41</a:t>
            </a:fld>
            <a:endParaRPr lang="en-US" altLang="en-US" sz="1266">
              <a:solidFill>
                <a:schemeClr val="tx1"/>
              </a:solidFill>
              <a:latin typeface="Times New Roman" pitchFamily="18" charset="0"/>
              <a:ea typeface="MS PGothic" pitchFamily="34" charset="-128"/>
            </a:endParaRPr>
          </a:p>
        </p:txBody>
      </p:sp>
      <p:sp>
        <p:nvSpPr>
          <p:cNvPr id="15" name="Textfeld 14"/>
          <p:cNvSpPr txBox="1"/>
          <p:nvPr/>
        </p:nvSpPr>
        <p:spPr>
          <a:xfrm>
            <a:off x="179512" y="5478130"/>
            <a:ext cx="4408306" cy="759182"/>
          </a:xfrm>
          <a:prstGeom prst="rect">
            <a:avLst/>
          </a:prstGeom>
          <a:noFill/>
        </p:spPr>
        <p:txBody>
          <a:bodyPr wrap="square">
            <a:spAutoFit/>
          </a:bodyPr>
          <a:lstStyle/>
          <a:p>
            <a:pPr>
              <a:lnSpc>
                <a:spcPts val="2573"/>
              </a:lnSpc>
              <a:defRPr/>
            </a:pPr>
            <a:r>
              <a:rPr lang="en-US" dirty="0"/>
              <a:t>The recognition code of AS events and the number of each type of splicing event</a:t>
            </a:r>
            <a:endParaRPr lang="en-US" dirty="0">
              <a:latin typeface="Arial"/>
              <a:cs typeface="Arial"/>
            </a:endParaRPr>
          </a:p>
        </p:txBody>
      </p:sp>
      <p:sp>
        <p:nvSpPr>
          <p:cNvPr id="9" name="Text Box 4"/>
          <p:cNvSpPr txBox="1">
            <a:spLocks noChangeArrowheads="1"/>
          </p:cNvSpPr>
          <p:nvPr/>
        </p:nvSpPr>
        <p:spPr bwMode="auto">
          <a:xfrm>
            <a:off x="4716463" y="6021388"/>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a:latin typeface="Gill Sans"/>
                <a:ea typeface="ヒラギノ角ゴ ProN W3"/>
                <a:cs typeface="ヒラギノ角ゴ ProN W3"/>
                <a:sym typeface="Gill Sans"/>
              </a:rPr>
              <a:t>Zhou et al. </a:t>
            </a:r>
            <a:r>
              <a:rPr lang="pt-BR" altLang="en-US" sz="1400" dirty="0"/>
              <a:t>BMC Genomics (2012) 13:123</a:t>
            </a:r>
            <a:endParaRPr lang="de-DE" altLang="en-US" sz="1400" dirty="0">
              <a:latin typeface="Gill Sans"/>
              <a:ea typeface="ヒラギノ角ゴ ProN W3"/>
              <a:cs typeface="ヒラギノ角ゴ ProN W3"/>
              <a:sym typeface="Gill Sans"/>
            </a:endParaRPr>
          </a:p>
        </p:txBody>
      </p:sp>
      <p:pic>
        <p:nvPicPr>
          <p:cNvPr id="2" name="Grafik 1"/>
          <p:cNvPicPr>
            <a:picLocks noChangeAspect="1"/>
          </p:cNvPicPr>
          <p:nvPr/>
        </p:nvPicPr>
        <p:blipFill>
          <a:blip r:embed="rId2"/>
          <a:stretch>
            <a:fillRect/>
          </a:stretch>
        </p:blipFill>
        <p:spPr>
          <a:xfrm>
            <a:off x="107504" y="593300"/>
            <a:ext cx="7030162" cy="4923932"/>
          </a:xfrm>
          <a:prstGeom prst="rect">
            <a:avLst/>
          </a:prstGeom>
        </p:spPr>
      </p:pic>
      <p:sp>
        <p:nvSpPr>
          <p:cNvPr id="7"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8" name="Fußzeilenplatzhalter 2"/>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3" name="Rechteck 2"/>
          <p:cNvSpPr/>
          <p:nvPr/>
        </p:nvSpPr>
        <p:spPr>
          <a:xfrm>
            <a:off x="7110089" y="1052736"/>
            <a:ext cx="2430463" cy="705962"/>
          </a:xfrm>
          <a:prstGeom prst="rect">
            <a:avLst/>
          </a:prstGeom>
        </p:spPr>
        <p:txBody>
          <a:bodyPr wrap="square">
            <a:spAutoFit/>
          </a:bodyPr>
          <a:lstStyle/>
          <a:p>
            <a:pPr eaLnBrk="1" hangingPunct="1">
              <a:lnSpc>
                <a:spcPts val="2500"/>
              </a:lnSpc>
              <a:defRPr/>
            </a:pPr>
            <a:r>
              <a:rPr lang="de-DE" sz="1600" dirty="0"/>
              <a:t>CNE: </a:t>
            </a:r>
            <a:r>
              <a:rPr lang="de-DE" sz="1600" dirty="0" err="1"/>
              <a:t>constitutively</a:t>
            </a:r>
            <a:r>
              <a:rPr lang="de-DE" sz="1600" dirty="0"/>
              <a:t> </a:t>
            </a:r>
            <a:r>
              <a:rPr lang="de-DE" sz="1600" dirty="0" err="1"/>
              <a:t>spliced</a:t>
            </a:r>
            <a:r>
              <a:rPr lang="de-DE" sz="1600" dirty="0"/>
              <a:t> </a:t>
            </a:r>
            <a:r>
              <a:rPr lang="de-DE" sz="1600" dirty="0" err="1"/>
              <a:t>exon</a:t>
            </a:r>
            <a:r>
              <a:rPr lang="de-DE" sz="1600" dirty="0"/>
              <a:t> (</a:t>
            </a:r>
            <a:r>
              <a:rPr lang="de-DE" sz="1600" dirty="0" err="1"/>
              <a:t>no</a:t>
            </a:r>
            <a:r>
              <a:rPr lang="de-DE" sz="1600" dirty="0"/>
              <a:t> AS)</a:t>
            </a:r>
            <a:endParaRPr lang="en-US" sz="1600" dirty="0"/>
          </a:p>
        </p:txBody>
      </p:sp>
    </p:spTree>
    <p:extLst>
      <p:ext uri="{BB962C8B-B14F-4D97-AF65-F5344CB8AC3E}">
        <p14:creationId xmlns:p14="http://schemas.microsoft.com/office/powerpoint/2010/main" val="2889284352"/>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Grafik 1"/>
          <p:cNvPicPr>
            <a:picLocks noChangeAspect="1"/>
          </p:cNvPicPr>
          <p:nvPr/>
        </p:nvPicPr>
        <p:blipFill rotWithShape="1">
          <a:blip r:embed="rId3">
            <a:extLst>
              <a:ext uri="{28A0092B-C50C-407E-A947-70E740481C1C}">
                <a14:useLocalDpi xmlns:a14="http://schemas.microsoft.com/office/drawing/2010/main" val="0"/>
              </a:ext>
            </a:extLst>
          </a:blip>
          <a:srcRect b="42737"/>
          <a:stretch/>
        </p:blipFill>
        <p:spPr bwMode="auto">
          <a:xfrm>
            <a:off x="52196" y="555266"/>
            <a:ext cx="3772353" cy="329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p:nvPr>
        </p:nvSpPr>
        <p:spPr>
          <a:xfrm>
            <a:off x="588963" y="61913"/>
            <a:ext cx="7831137" cy="633412"/>
          </a:xfrm>
        </p:spPr>
        <p:txBody>
          <a:bodyPr/>
          <a:lstStyle/>
          <a:p>
            <a:pPr>
              <a:tabLst>
                <a:tab pos="1079500" algn="l"/>
              </a:tabLst>
            </a:pPr>
            <a:r>
              <a:rPr lang="de-DE" altLang="en-US" smtClean="0">
                <a:ea typeface="ＭＳ Ｐゴシック" panose="020B0600070205080204" pitchFamily="34" charset="-128"/>
              </a:rPr>
              <a:t>Coupling AS ↔ epigenetic modifications</a:t>
            </a:r>
          </a:p>
        </p:txBody>
      </p:sp>
      <p:sp>
        <p:nvSpPr>
          <p:cNvPr id="45059" name="Rectangle 3"/>
          <p:cNvSpPr>
            <a:spLocks noChangeArrowheads="1"/>
          </p:cNvSpPr>
          <p:nvPr/>
        </p:nvSpPr>
        <p:spPr bwMode="auto">
          <a:xfrm>
            <a:off x="3923928" y="549275"/>
            <a:ext cx="5256585" cy="52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800">
                <a:solidFill>
                  <a:srgbClr val="000000"/>
                </a:solidFill>
                <a:latin typeface="Gill Sans"/>
                <a:ea typeface="ヒラギノ角ゴ ProN W3"/>
                <a:cs typeface="ヒラギノ角ゴ ProN W3"/>
                <a:sym typeface="Gill Sans"/>
              </a:defRPr>
            </a:lvl1pPr>
            <a:lvl2pPr marL="37931725" indent="-37474525" eaLnBrk="0" hangingPunct="0">
              <a:defRPr sz="2800">
                <a:solidFill>
                  <a:srgbClr val="000000"/>
                </a:solidFill>
                <a:latin typeface="Gill Sans"/>
                <a:ea typeface="ヒラギノ角ゴ ProN W3"/>
                <a:cs typeface="ヒラギノ角ゴ ProN W3"/>
                <a:sym typeface="Gill Sans"/>
              </a:defRPr>
            </a:lvl2pPr>
            <a:lvl3pPr marL="1143000" indent="-228600" eaLnBrk="0" hangingPunct="0">
              <a:defRPr sz="2800">
                <a:solidFill>
                  <a:srgbClr val="000000"/>
                </a:solidFill>
                <a:latin typeface="Gill Sans"/>
                <a:ea typeface="ヒラギノ角ゴ ProN W3"/>
                <a:cs typeface="ヒラギノ角ゴ ProN W3"/>
                <a:sym typeface="Gill Sans"/>
              </a:defRPr>
            </a:lvl3pPr>
            <a:lvl4pPr marL="1600200" indent="-228600" eaLnBrk="0" hangingPunct="0">
              <a:defRPr sz="2800">
                <a:solidFill>
                  <a:srgbClr val="000000"/>
                </a:solidFill>
                <a:latin typeface="Gill Sans"/>
                <a:ea typeface="ヒラギノ角ゴ ProN W3"/>
                <a:cs typeface="ヒラギノ角ゴ ProN W3"/>
                <a:sym typeface="Gill Sans"/>
              </a:defRPr>
            </a:lvl4pPr>
            <a:lvl5pPr marL="2057400" indent="-228600" eaLnBrk="0" hangingPunct="0">
              <a:defRPr sz="2800">
                <a:solidFill>
                  <a:srgbClr val="000000"/>
                </a:solidFill>
                <a:latin typeface="Gill Sans"/>
                <a:ea typeface="ヒラギノ角ゴ ProN W3"/>
                <a:cs typeface="ヒラギノ角ゴ ProN W3"/>
                <a:sym typeface="Gill Sans"/>
              </a:defRPr>
            </a:lvl5pPr>
            <a:lvl6pPr marL="25146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6pPr>
            <a:lvl7pPr marL="29718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7pPr>
            <a:lvl8pPr marL="34290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8pPr>
            <a:lvl9pPr marL="38862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9pPr>
          </a:lstStyle>
          <a:p>
            <a:pPr eaLnBrk="1" hangingPunct="1">
              <a:lnSpc>
                <a:spcPts val="2500"/>
              </a:lnSpc>
              <a:defRPr/>
            </a:pPr>
            <a:r>
              <a:rPr lang="en-US" sz="1600" b="1" dirty="0">
                <a:latin typeface="+mn-lt"/>
              </a:rPr>
              <a:t>The association of DNA methylation and nucleosome occupancy with AS</a:t>
            </a:r>
            <a:r>
              <a:rPr lang="en-US" sz="1600" dirty="0">
                <a:latin typeface="+mn-lt"/>
              </a:rPr>
              <a:t>. </a:t>
            </a:r>
            <a:endParaRPr lang="en-US" sz="1600" dirty="0" smtClean="0">
              <a:latin typeface="+mn-lt"/>
            </a:endParaRPr>
          </a:p>
          <a:p>
            <a:pPr eaLnBrk="1" hangingPunct="1">
              <a:lnSpc>
                <a:spcPts val="2500"/>
              </a:lnSpc>
              <a:defRPr/>
            </a:pPr>
            <a:r>
              <a:rPr lang="en-US" sz="1600" b="1" dirty="0" smtClean="0">
                <a:latin typeface="+mn-lt"/>
              </a:rPr>
              <a:t>(</a:t>
            </a:r>
            <a:r>
              <a:rPr lang="en-US" sz="1600" b="1" dirty="0">
                <a:latin typeface="+mn-lt"/>
              </a:rPr>
              <a:t>a</a:t>
            </a:r>
            <a:r>
              <a:rPr lang="en-US" sz="1600" b="1" dirty="0" smtClean="0">
                <a:latin typeface="+mn-lt"/>
              </a:rPr>
              <a:t>)</a:t>
            </a:r>
            <a:r>
              <a:rPr lang="en-US" sz="1600" dirty="0" smtClean="0">
                <a:latin typeface="+mn-lt"/>
              </a:rPr>
              <a:t> Distribution </a:t>
            </a:r>
            <a:r>
              <a:rPr lang="en-US" sz="1600" dirty="0">
                <a:latin typeface="+mn-lt"/>
              </a:rPr>
              <a:t>of genomic </a:t>
            </a:r>
            <a:r>
              <a:rPr lang="en-US" sz="1600" dirty="0" err="1">
                <a:latin typeface="+mn-lt"/>
              </a:rPr>
              <a:t>CpG</a:t>
            </a:r>
            <a:r>
              <a:rPr lang="en-US" sz="1600" dirty="0">
                <a:latin typeface="+mn-lt"/>
              </a:rPr>
              <a:t> </a:t>
            </a:r>
            <a:r>
              <a:rPr lang="en-US" sz="1600" dirty="0" smtClean="0">
                <a:latin typeface="+mn-lt"/>
              </a:rPr>
              <a:t>levels </a:t>
            </a:r>
            <a:r>
              <a:rPr lang="en-US" sz="1600" dirty="0">
                <a:latin typeface="+mn-lt"/>
              </a:rPr>
              <a:t>around the splice sites of different types of AS events. </a:t>
            </a:r>
            <a:r>
              <a:rPr lang="en-US" sz="1600" dirty="0" smtClean="0">
                <a:latin typeface="+mn-lt"/>
              </a:rPr>
              <a:t>6% is the </a:t>
            </a:r>
            <a:r>
              <a:rPr lang="en-US" sz="1600" dirty="0" err="1" smtClean="0">
                <a:latin typeface="+mn-lt"/>
              </a:rPr>
              <a:t>expexted</a:t>
            </a:r>
            <a:r>
              <a:rPr lang="en-US" sz="1600" dirty="0" smtClean="0">
                <a:latin typeface="+mn-lt"/>
              </a:rPr>
              <a:t> frequency of dinucleotides. However </a:t>
            </a:r>
            <a:r>
              <a:rPr lang="en-US" sz="1600" dirty="0" err="1" smtClean="0">
                <a:latin typeface="+mn-lt"/>
              </a:rPr>
              <a:t>CpG</a:t>
            </a:r>
            <a:r>
              <a:rPr lang="en-US" sz="1600" dirty="0" smtClean="0">
                <a:latin typeface="+mn-lt"/>
              </a:rPr>
              <a:t> levels are lower on average (V21).</a:t>
            </a:r>
          </a:p>
          <a:p>
            <a:pPr eaLnBrk="1" hangingPunct="1">
              <a:lnSpc>
                <a:spcPts val="2500"/>
              </a:lnSpc>
              <a:defRPr/>
            </a:pPr>
            <a:r>
              <a:rPr lang="en-US" sz="1600" b="1" dirty="0" smtClean="0">
                <a:latin typeface="+mn-lt"/>
              </a:rPr>
              <a:t>(</a:t>
            </a:r>
            <a:r>
              <a:rPr lang="en-US" sz="1600" b="1" dirty="0">
                <a:latin typeface="+mn-lt"/>
              </a:rPr>
              <a:t>b)</a:t>
            </a:r>
            <a:r>
              <a:rPr lang="en-US" sz="1600" dirty="0">
                <a:latin typeface="+mn-lt"/>
              </a:rPr>
              <a:t> D</a:t>
            </a:r>
            <a:r>
              <a:rPr lang="en-US" sz="1600" dirty="0" smtClean="0">
                <a:latin typeface="+mn-lt"/>
              </a:rPr>
              <a:t>istribution </a:t>
            </a:r>
            <a:r>
              <a:rPr lang="en-US" sz="1600" dirty="0">
                <a:latin typeface="+mn-lt"/>
              </a:rPr>
              <a:t>of DNA methylation level (</a:t>
            </a:r>
            <a:r>
              <a:rPr lang="en-US" sz="1600" dirty="0" err="1">
                <a:latin typeface="+mn-lt"/>
              </a:rPr>
              <a:t>mCG</a:t>
            </a:r>
            <a:r>
              <a:rPr lang="en-US" sz="1600" dirty="0">
                <a:latin typeface="+mn-lt"/>
              </a:rPr>
              <a:t>) around the splice sites of different types of AS events. </a:t>
            </a:r>
            <a:endParaRPr lang="en-US" sz="1600" dirty="0" smtClean="0">
              <a:latin typeface="+mn-lt"/>
            </a:endParaRPr>
          </a:p>
          <a:p>
            <a:pPr eaLnBrk="1" hangingPunct="1">
              <a:lnSpc>
                <a:spcPts val="2500"/>
              </a:lnSpc>
              <a:defRPr/>
            </a:pPr>
            <a:r>
              <a:rPr lang="en-US" sz="1600" dirty="0" smtClean="0">
                <a:latin typeface="+mn-lt"/>
              </a:rPr>
              <a:t>Both </a:t>
            </a:r>
            <a:r>
              <a:rPr lang="en-US" sz="1600" b="1" dirty="0">
                <a:latin typeface="+mn-lt"/>
              </a:rPr>
              <a:t>a</a:t>
            </a:r>
            <a:r>
              <a:rPr lang="en-US" sz="1600" dirty="0">
                <a:latin typeface="+mn-lt"/>
              </a:rPr>
              <a:t> and </a:t>
            </a:r>
            <a:r>
              <a:rPr lang="en-US" sz="1600" b="1" dirty="0" smtClean="0">
                <a:latin typeface="+mn-lt"/>
              </a:rPr>
              <a:t>b</a:t>
            </a:r>
            <a:r>
              <a:rPr lang="en-US" sz="1600" dirty="0" smtClean="0">
                <a:latin typeface="+mn-lt"/>
              </a:rPr>
              <a:t> use </a:t>
            </a:r>
            <a:r>
              <a:rPr lang="en-US" sz="1600" dirty="0">
                <a:latin typeface="+mn-lt"/>
              </a:rPr>
              <a:t>a sliding window of 147 </a:t>
            </a:r>
            <a:r>
              <a:rPr lang="en-US" sz="1600" dirty="0" err="1">
                <a:latin typeface="+mn-lt"/>
              </a:rPr>
              <a:t>bp</a:t>
            </a:r>
            <a:r>
              <a:rPr lang="en-US" sz="1600" dirty="0">
                <a:latin typeface="+mn-lt"/>
              </a:rPr>
              <a:t> </a:t>
            </a:r>
          </a:p>
          <a:p>
            <a:pPr eaLnBrk="1" hangingPunct="1">
              <a:lnSpc>
                <a:spcPts val="2500"/>
              </a:lnSpc>
              <a:defRPr/>
            </a:pPr>
            <a:endParaRPr lang="de-DE" sz="1600" b="1" dirty="0" smtClean="0">
              <a:latin typeface="+mn-lt"/>
            </a:endParaRPr>
          </a:p>
          <a:p>
            <a:pPr eaLnBrk="1" hangingPunct="1">
              <a:lnSpc>
                <a:spcPts val="2500"/>
              </a:lnSpc>
              <a:defRPr/>
            </a:pPr>
            <a:r>
              <a:rPr lang="de-DE" sz="1600" b="1" dirty="0" smtClean="0">
                <a:latin typeface="+mn-lt"/>
              </a:rPr>
              <a:t>CNE: </a:t>
            </a:r>
            <a:r>
              <a:rPr lang="de-DE" sz="1600" b="1" dirty="0" err="1" smtClean="0">
                <a:latin typeface="+mn-lt"/>
              </a:rPr>
              <a:t>constitutively</a:t>
            </a:r>
            <a:r>
              <a:rPr lang="de-DE" sz="1600" b="1" dirty="0" smtClean="0">
                <a:latin typeface="+mn-lt"/>
              </a:rPr>
              <a:t> </a:t>
            </a:r>
            <a:r>
              <a:rPr lang="de-DE" sz="1600" b="1" dirty="0" err="1" smtClean="0">
                <a:latin typeface="+mn-lt"/>
              </a:rPr>
              <a:t>spliced</a:t>
            </a:r>
            <a:r>
              <a:rPr lang="de-DE" sz="1600" b="1" dirty="0" smtClean="0">
                <a:latin typeface="+mn-lt"/>
              </a:rPr>
              <a:t> </a:t>
            </a:r>
            <a:r>
              <a:rPr lang="de-DE" sz="1600" b="1" dirty="0" err="1" smtClean="0">
                <a:latin typeface="+mn-lt"/>
              </a:rPr>
              <a:t>exon</a:t>
            </a:r>
            <a:r>
              <a:rPr lang="de-DE" sz="1600" b="1" dirty="0" smtClean="0">
                <a:latin typeface="+mn-lt"/>
              </a:rPr>
              <a:t> (</a:t>
            </a:r>
            <a:r>
              <a:rPr lang="de-DE" sz="1600" b="1" dirty="0" err="1" smtClean="0">
                <a:latin typeface="+mn-lt"/>
              </a:rPr>
              <a:t>no</a:t>
            </a:r>
            <a:r>
              <a:rPr lang="de-DE" sz="1600" b="1" dirty="0" smtClean="0">
                <a:latin typeface="+mn-lt"/>
              </a:rPr>
              <a:t> AS)</a:t>
            </a:r>
            <a:endParaRPr lang="en-US" sz="1600" b="1" dirty="0" smtClean="0">
              <a:latin typeface="+mn-lt"/>
            </a:endParaRPr>
          </a:p>
          <a:p>
            <a:pPr eaLnBrk="1" hangingPunct="1">
              <a:lnSpc>
                <a:spcPts val="2500"/>
              </a:lnSpc>
              <a:defRPr/>
            </a:pPr>
            <a:r>
              <a:rPr lang="en-US" sz="1600" b="1" dirty="0" smtClean="0">
                <a:solidFill>
                  <a:srgbClr val="CC9900"/>
                </a:solidFill>
                <a:latin typeface="+mn-lt"/>
              </a:rPr>
              <a:t>ES: exon skipping</a:t>
            </a:r>
          </a:p>
          <a:p>
            <a:pPr eaLnBrk="1" hangingPunct="1">
              <a:lnSpc>
                <a:spcPts val="2500"/>
              </a:lnSpc>
              <a:defRPr/>
            </a:pPr>
            <a:r>
              <a:rPr lang="en-US" sz="1600" b="1" dirty="0" smtClean="0">
                <a:solidFill>
                  <a:srgbClr val="FF0000"/>
                </a:solidFill>
                <a:latin typeface="+mn-lt"/>
              </a:rPr>
              <a:t>ME : mutually </a:t>
            </a:r>
            <a:r>
              <a:rPr lang="en-US" sz="1600" b="1" dirty="0">
                <a:solidFill>
                  <a:srgbClr val="FF0000"/>
                </a:solidFill>
                <a:latin typeface="+mn-lt"/>
              </a:rPr>
              <a:t>exclusive </a:t>
            </a:r>
            <a:r>
              <a:rPr lang="en-US" sz="1600" b="1" dirty="0" smtClean="0">
                <a:solidFill>
                  <a:srgbClr val="FF0000"/>
                </a:solidFill>
                <a:latin typeface="+mn-lt"/>
              </a:rPr>
              <a:t>exon</a:t>
            </a:r>
          </a:p>
          <a:p>
            <a:pPr eaLnBrk="1" hangingPunct="1">
              <a:lnSpc>
                <a:spcPts val="2500"/>
              </a:lnSpc>
              <a:defRPr/>
            </a:pPr>
            <a:r>
              <a:rPr lang="en-US" sz="1600" b="1" dirty="0" smtClean="0">
                <a:solidFill>
                  <a:srgbClr val="0070C0"/>
                </a:solidFill>
                <a:latin typeface="+mn-lt"/>
              </a:rPr>
              <a:t>A5SS : alternative </a:t>
            </a:r>
            <a:r>
              <a:rPr lang="en-US" sz="1600" b="1" dirty="0">
                <a:solidFill>
                  <a:srgbClr val="0070C0"/>
                </a:solidFill>
                <a:latin typeface="+mn-lt"/>
              </a:rPr>
              <a:t>5' splice site </a:t>
            </a:r>
            <a:r>
              <a:rPr lang="en-US" sz="1600" b="1" dirty="0" smtClean="0">
                <a:solidFill>
                  <a:srgbClr val="0070C0"/>
                </a:solidFill>
                <a:latin typeface="+mn-lt"/>
              </a:rPr>
              <a:t>selection</a:t>
            </a:r>
          </a:p>
          <a:p>
            <a:pPr eaLnBrk="1" hangingPunct="1">
              <a:lnSpc>
                <a:spcPts val="2500"/>
              </a:lnSpc>
              <a:defRPr/>
            </a:pPr>
            <a:r>
              <a:rPr lang="en-US" sz="1600" b="1" dirty="0" smtClean="0">
                <a:solidFill>
                  <a:srgbClr val="33CC33"/>
                </a:solidFill>
                <a:latin typeface="+mn-lt"/>
              </a:rPr>
              <a:t>A3SS : alternative </a:t>
            </a:r>
            <a:r>
              <a:rPr lang="en-US" sz="1600" b="1" dirty="0">
                <a:solidFill>
                  <a:srgbClr val="33CC33"/>
                </a:solidFill>
                <a:latin typeface="+mn-lt"/>
              </a:rPr>
              <a:t>3' splice site </a:t>
            </a:r>
            <a:r>
              <a:rPr lang="en-US" sz="1600" b="1" dirty="0" smtClean="0">
                <a:solidFill>
                  <a:srgbClr val="33CC33"/>
                </a:solidFill>
                <a:latin typeface="+mn-lt"/>
              </a:rPr>
              <a:t>selection</a:t>
            </a:r>
          </a:p>
          <a:p>
            <a:pPr eaLnBrk="1" hangingPunct="1">
              <a:lnSpc>
                <a:spcPts val="2500"/>
              </a:lnSpc>
              <a:defRPr/>
            </a:pPr>
            <a:r>
              <a:rPr lang="en-US" sz="1600" b="1" dirty="0" smtClean="0">
                <a:solidFill>
                  <a:srgbClr val="CC0099"/>
                </a:solidFill>
                <a:latin typeface="+mn-lt"/>
              </a:rPr>
              <a:t>IR : intron retention</a:t>
            </a:r>
            <a:r>
              <a:rPr lang="en-US" sz="1600" dirty="0" smtClean="0">
                <a:latin typeface="+mn-lt"/>
              </a:rPr>
              <a:t>.</a:t>
            </a:r>
            <a:endParaRPr lang="de-DE" altLang="en-US" sz="1600" dirty="0" smtClean="0">
              <a:solidFill>
                <a:schemeClr val="tx1"/>
              </a:solidFill>
              <a:latin typeface="+mn-lt"/>
            </a:endParaRPr>
          </a:p>
        </p:txBody>
      </p:sp>
      <p:sp>
        <p:nvSpPr>
          <p:cNvPr id="39941" name="Text Box 4"/>
          <p:cNvSpPr txBox="1">
            <a:spLocks noChangeArrowheads="1"/>
          </p:cNvSpPr>
          <p:nvPr/>
        </p:nvSpPr>
        <p:spPr bwMode="auto">
          <a:xfrm>
            <a:off x="2524125" y="6526212"/>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a:latin typeface="Gill Sans"/>
                <a:ea typeface="ヒラギノ角ゴ ProN W3"/>
                <a:cs typeface="ヒラギノ角ゴ ProN W3"/>
                <a:sym typeface="Gill Sans"/>
              </a:rPr>
              <a:t>Zhou et al. </a:t>
            </a:r>
            <a:r>
              <a:rPr lang="pt-BR" altLang="en-US" sz="1400" dirty="0"/>
              <a:t>BMC Genomics (2012) 13:123</a:t>
            </a:r>
            <a:endParaRPr lang="de-DE" altLang="en-US" sz="1400" dirty="0">
              <a:latin typeface="Gill Sans"/>
              <a:ea typeface="ヒラギノ角ゴ ProN W3"/>
              <a:cs typeface="ヒラギノ角ゴ ProN W3"/>
              <a:sym typeface="Gill Sans"/>
            </a:endParaRPr>
          </a:p>
        </p:txBody>
      </p:sp>
      <p:sp>
        <p:nvSpPr>
          <p:cNvPr id="39942" name="Foliennummernplatzhalter 3"/>
          <p:cNvSpPr>
            <a:spLocks noGrp="1"/>
          </p:cNvSpPr>
          <p:nvPr>
            <p:ph type="sldNum" sz="quarter" idx="12"/>
          </p:nvPr>
        </p:nvSpPr>
        <p:spPr>
          <a:xfrm>
            <a:off x="6843464"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88A4A5C-8A24-43A1-8091-7B1B98348753}" type="slidenum">
              <a:rPr lang="en-US" altLang="en-US" sz="1300" smtClean="0">
                <a:latin typeface="Gill Sans"/>
                <a:ea typeface="ヒラギノ角ゴ ProN W3"/>
                <a:cs typeface="ヒラギノ角ゴ ProN W3"/>
                <a:sym typeface="Gill Sans"/>
              </a:rPr>
              <a:pPr>
                <a:spcBef>
                  <a:spcPct val="0"/>
                </a:spcBef>
                <a:buFontTx/>
                <a:buNone/>
              </a:pPr>
              <a:t>42</a:t>
            </a:fld>
            <a:endParaRPr lang="en-US" altLang="en-US" sz="1300" dirty="0" smtClean="0">
              <a:latin typeface="Gill Sans"/>
              <a:ea typeface="ヒラギノ角ゴ ProN W3"/>
              <a:cs typeface="ヒラギノ角ゴ ProN W3"/>
              <a:sym typeface="Gill Sans"/>
            </a:endParaRPr>
          </a:p>
        </p:txBody>
      </p:sp>
      <p:sp>
        <p:nvSpPr>
          <p:cNvPr id="39945"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39946"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pic>
        <p:nvPicPr>
          <p:cNvPr id="11" name="Grafik 1"/>
          <p:cNvPicPr>
            <a:picLocks noChangeAspect="1"/>
          </p:cNvPicPr>
          <p:nvPr/>
        </p:nvPicPr>
        <p:blipFill rotWithShape="1">
          <a:blip r:embed="rId3">
            <a:extLst>
              <a:ext uri="{28A0092B-C50C-407E-A947-70E740481C1C}">
                <a14:useLocalDpi xmlns:a14="http://schemas.microsoft.com/office/drawing/2010/main" val="0"/>
              </a:ext>
            </a:extLst>
          </a:blip>
          <a:srcRect t="84289"/>
          <a:stretch/>
        </p:blipFill>
        <p:spPr bwMode="auto">
          <a:xfrm>
            <a:off x="35496" y="3893046"/>
            <a:ext cx="3772353" cy="90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liennummernplatzhalter 3"/>
          <p:cNvSpPr>
            <a:spLocks noGrp="1"/>
          </p:cNvSpPr>
          <p:nvPr>
            <p:ph type="sldNum" sz="quarter" idx="12"/>
          </p:nvPr>
        </p:nvSpPr>
        <p:spPr>
          <a:xfrm>
            <a:off x="6915472"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6A03C26-66D9-4BF7-A97E-0F1B53714C53}" type="slidenum">
              <a:rPr lang="en-US" altLang="en-US" sz="1300" smtClean="0">
                <a:latin typeface="Gill Sans"/>
                <a:ea typeface="ヒラギノ角ゴ ProN W3"/>
                <a:cs typeface="ヒラギノ角ゴ ProN W3"/>
                <a:sym typeface="Gill Sans"/>
              </a:rPr>
              <a:pPr>
                <a:spcBef>
                  <a:spcPct val="0"/>
                </a:spcBef>
                <a:buFontTx/>
                <a:buNone/>
              </a:pPr>
              <a:t>43</a:t>
            </a:fld>
            <a:endParaRPr lang="en-US" altLang="en-US" sz="1300" smtClean="0">
              <a:latin typeface="Gill Sans"/>
              <a:ea typeface="ヒラギノ角ゴ ProN W3"/>
              <a:cs typeface="ヒラギノ角ゴ ProN W3"/>
              <a:sym typeface="Gill Sans"/>
            </a:endParaRPr>
          </a:p>
        </p:txBody>
      </p:sp>
      <p:sp>
        <p:nvSpPr>
          <p:cNvPr id="41988" name="Datumsplatzhalter 1"/>
          <p:cNvSpPr>
            <a:spLocks noGrp="1"/>
          </p:cNvSpPr>
          <p:nvPr>
            <p:ph type="dt" sz="quarter" idx="10"/>
          </p:nvPr>
        </p:nvSpPr>
        <p:spPr>
          <a:xfrm>
            <a:off x="395536"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41989" name="Fußzeilenplatzhalter 2"/>
          <p:cNvSpPr>
            <a:spLocks noGrp="1"/>
          </p:cNvSpPr>
          <p:nvPr>
            <p:ph type="ftr" sz="quarter" idx="11"/>
          </p:nvPr>
        </p:nvSpPr>
        <p:spPr>
          <a:xfrm>
            <a:off x="2961481" y="629285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pic>
        <p:nvPicPr>
          <p:cNvPr id="4199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61975"/>
            <a:ext cx="8316913"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hteck 3"/>
          <p:cNvSpPr>
            <a:spLocks noChangeArrowheads="1"/>
          </p:cNvSpPr>
          <p:nvPr/>
        </p:nvSpPr>
        <p:spPr bwMode="auto">
          <a:xfrm>
            <a:off x="3124200" y="476250"/>
            <a:ext cx="5768975" cy="53292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a:p>
        </p:txBody>
      </p:sp>
      <p:sp>
        <p:nvSpPr>
          <p:cNvPr id="41992" name="Rectangle 2"/>
          <p:cNvSpPr>
            <a:spLocks noGrp="1" noChangeArrowheads="1"/>
          </p:cNvSpPr>
          <p:nvPr>
            <p:ph type="title"/>
          </p:nvPr>
        </p:nvSpPr>
        <p:spPr>
          <a:xfrm>
            <a:off x="588963" y="61913"/>
            <a:ext cx="7831137" cy="633412"/>
          </a:xfrm>
        </p:spPr>
        <p:txBody>
          <a:bodyPr/>
          <a:lstStyle/>
          <a:p>
            <a:pPr>
              <a:tabLst>
                <a:tab pos="1079500" algn="l"/>
              </a:tabLst>
            </a:pPr>
            <a:r>
              <a:rPr lang="de-DE" altLang="en-US" smtClean="0">
                <a:ea typeface="ＭＳ Ｐゴシック" panose="020B0600070205080204" pitchFamily="34" charset="-128"/>
              </a:rPr>
              <a:t>Association of histone modification with AS</a:t>
            </a:r>
          </a:p>
        </p:txBody>
      </p:sp>
      <p:sp>
        <p:nvSpPr>
          <p:cNvPr id="41993" name="Rechteck 4"/>
          <p:cNvSpPr>
            <a:spLocks noChangeArrowheads="1"/>
          </p:cNvSpPr>
          <p:nvPr/>
        </p:nvSpPr>
        <p:spPr bwMode="auto">
          <a:xfrm>
            <a:off x="3124200" y="565150"/>
            <a:ext cx="58293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500"/>
              </a:lnSpc>
            </a:pPr>
            <a:r>
              <a:rPr lang="en-US" altLang="de-DE" dirty="0"/>
              <a:t>H3K36me3 (a) is the only histone PTM that is significantly associated with all types of </a:t>
            </a:r>
            <a:r>
              <a:rPr lang="en-US" altLang="de-DE" dirty="0" smtClean="0"/>
              <a:t>AS events </a:t>
            </a:r>
            <a:r>
              <a:rPr lang="en-US" altLang="de-DE" dirty="0"/>
              <a:t>in all regions.</a:t>
            </a:r>
          </a:p>
          <a:p>
            <a:pPr>
              <a:lnSpc>
                <a:spcPts val="2500"/>
              </a:lnSpc>
            </a:pPr>
            <a:endParaRPr lang="en-US" altLang="de-DE" dirty="0"/>
          </a:p>
          <a:p>
            <a:pPr>
              <a:lnSpc>
                <a:spcPts val="2500"/>
              </a:lnSpc>
            </a:pPr>
            <a:r>
              <a:rPr lang="en-US" altLang="de-DE" dirty="0" smtClean="0"/>
              <a:t>However </a:t>
            </a:r>
            <a:r>
              <a:rPr lang="en-US" altLang="de-DE" dirty="0"/>
              <a:t>the association patterns are different: </a:t>
            </a:r>
            <a:r>
              <a:rPr lang="en-US" altLang="de-DE" dirty="0" smtClean="0"/>
              <a:t>H3K36me3 levels are </a:t>
            </a:r>
            <a:r>
              <a:rPr lang="en-US" altLang="de-DE" dirty="0"/>
              <a:t>significantly lower in </a:t>
            </a:r>
            <a:r>
              <a:rPr lang="en-US" altLang="de-DE" b="1" dirty="0">
                <a:solidFill>
                  <a:srgbClr val="FF0000"/>
                </a:solidFill>
              </a:rPr>
              <a:t>ME</a:t>
            </a:r>
            <a:r>
              <a:rPr lang="en-US" altLang="de-DE" dirty="0"/>
              <a:t> and </a:t>
            </a:r>
            <a:r>
              <a:rPr lang="en-US" altLang="de-DE" b="1" dirty="0">
                <a:solidFill>
                  <a:srgbClr val="CC9900"/>
                </a:solidFill>
              </a:rPr>
              <a:t>ES</a:t>
            </a:r>
            <a:r>
              <a:rPr lang="en-US" altLang="de-DE" dirty="0"/>
              <a:t> and significantly higher in </a:t>
            </a:r>
            <a:r>
              <a:rPr lang="en-US" altLang="de-DE" b="1" dirty="0">
                <a:solidFill>
                  <a:srgbClr val="33CC33"/>
                </a:solidFill>
              </a:rPr>
              <a:t>A3SS</a:t>
            </a:r>
            <a:r>
              <a:rPr lang="en-US" altLang="de-DE" dirty="0"/>
              <a:t>, </a:t>
            </a:r>
            <a:r>
              <a:rPr lang="en-US" altLang="de-DE" b="1" dirty="0">
                <a:solidFill>
                  <a:srgbClr val="0070C0"/>
                </a:solidFill>
              </a:rPr>
              <a:t>A5SS</a:t>
            </a:r>
            <a:r>
              <a:rPr lang="en-US" altLang="de-DE" dirty="0"/>
              <a:t> and </a:t>
            </a:r>
            <a:r>
              <a:rPr lang="en-US" altLang="de-DE" b="1" dirty="0">
                <a:solidFill>
                  <a:srgbClr val="CC0099"/>
                </a:solidFill>
              </a:rPr>
              <a:t>IR</a:t>
            </a:r>
            <a:r>
              <a:rPr lang="en-US" altLang="de-DE" dirty="0"/>
              <a:t>. </a:t>
            </a:r>
          </a:p>
          <a:p>
            <a:pPr>
              <a:lnSpc>
                <a:spcPts val="2500"/>
              </a:lnSpc>
            </a:pPr>
            <a:endParaRPr lang="en-US" altLang="de-DE" dirty="0"/>
          </a:p>
          <a:p>
            <a:pPr>
              <a:lnSpc>
                <a:spcPts val="2500"/>
              </a:lnSpc>
            </a:pPr>
            <a:r>
              <a:rPr lang="en-US" altLang="de-DE" dirty="0"/>
              <a:t>The </a:t>
            </a:r>
            <a:r>
              <a:rPr lang="en-US" altLang="de-DE" dirty="0" smtClean="0"/>
              <a:t>levels </a:t>
            </a:r>
            <a:r>
              <a:rPr lang="en-US" altLang="de-DE" dirty="0"/>
              <a:t>of H3K4 </a:t>
            </a:r>
            <a:r>
              <a:rPr lang="en-US" altLang="de-DE" dirty="0" smtClean="0"/>
              <a:t>methylation, </a:t>
            </a:r>
            <a:r>
              <a:rPr lang="en-US" altLang="de-DE" dirty="0"/>
              <a:t>including H3K4me1, H3K4me2, and H3K4me3 (b - d), </a:t>
            </a:r>
            <a:r>
              <a:rPr lang="en-US" altLang="de-DE" dirty="0" smtClean="0"/>
              <a:t>are </a:t>
            </a:r>
            <a:r>
              <a:rPr lang="en-US" altLang="de-DE" dirty="0"/>
              <a:t>almost all significantly higher in A3SS and </a:t>
            </a:r>
            <a:r>
              <a:rPr lang="en-US" altLang="de-DE" dirty="0" smtClean="0"/>
              <a:t>A5SS.</a:t>
            </a:r>
            <a:endParaRPr lang="de-DE" altLang="de-DE" dirty="0"/>
          </a:p>
        </p:txBody>
      </p:sp>
      <p:sp>
        <p:nvSpPr>
          <p:cNvPr id="41986" name="Text Box 4"/>
          <p:cNvSpPr txBox="1">
            <a:spLocks noChangeArrowheads="1"/>
          </p:cNvSpPr>
          <p:nvPr/>
        </p:nvSpPr>
        <p:spPr bwMode="auto">
          <a:xfrm>
            <a:off x="5102225" y="5229200"/>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a:latin typeface="Gill Sans"/>
                <a:ea typeface="ヒラギノ角ゴ ProN W3"/>
                <a:cs typeface="ヒラギノ角ゴ ProN W3"/>
                <a:sym typeface="Gill Sans"/>
              </a:rPr>
              <a:t>Zhou et al. </a:t>
            </a:r>
            <a:r>
              <a:rPr lang="pt-BR" altLang="en-US" sz="1400" dirty="0"/>
              <a:t>BMC Genomics (2012) 13:123</a:t>
            </a:r>
            <a:endParaRPr lang="de-DE" altLang="en-US" sz="1400" dirty="0">
              <a:latin typeface="Gill Sans"/>
              <a:ea typeface="ヒラギノ角ゴ ProN W3"/>
              <a:cs typeface="ヒラギノ角ゴ ProN W3"/>
              <a:sym typeface="Gill Sans"/>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5324475" y="5733256"/>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latin typeface="Gill Sans"/>
                <a:ea typeface="ヒラギノ角ゴ ProN W3"/>
                <a:cs typeface="ヒラギノ角ゴ ProN W3"/>
                <a:sym typeface="Gill Sans"/>
              </a:rPr>
              <a:t>Zhou et al. </a:t>
            </a:r>
            <a:r>
              <a:rPr lang="pt-BR" altLang="en-US" sz="1400"/>
              <a:t>BMC Genomics (2012) 13:123</a:t>
            </a:r>
            <a:endParaRPr lang="de-DE" altLang="en-US" sz="1400">
              <a:latin typeface="Gill Sans"/>
              <a:ea typeface="ヒラギノ角ゴ ProN W3"/>
              <a:cs typeface="ヒラギノ角ゴ ProN W3"/>
              <a:sym typeface="Gill Sans"/>
            </a:endParaRPr>
          </a:p>
        </p:txBody>
      </p:sp>
      <p:sp>
        <p:nvSpPr>
          <p:cNvPr id="44035" name="Foliennummernplatzhalter 3"/>
          <p:cNvSpPr>
            <a:spLocks noGrp="1"/>
          </p:cNvSpPr>
          <p:nvPr>
            <p:ph type="sldNum" sz="quarter" idx="12"/>
          </p:nvPr>
        </p:nvSpPr>
        <p:spPr>
          <a:xfrm>
            <a:off x="698748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0457CED-11AC-4AB6-9650-FE2E6B326AB1}" type="slidenum">
              <a:rPr lang="en-US" altLang="en-US" sz="1300" smtClean="0">
                <a:latin typeface="Gill Sans"/>
                <a:ea typeface="ヒラギノ角ゴ ProN W3"/>
                <a:cs typeface="ヒラギノ角ゴ ProN W3"/>
                <a:sym typeface="Gill Sans"/>
              </a:rPr>
              <a:pPr>
                <a:spcBef>
                  <a:spcPct val="0"/>
                </a:spcBef>
                <a:buFontTx/>
                <a:buNone/>
              </a:pPr>
              <a:t>44</a:t>
            </a:fld>
            <a:endParaRPr lang="en-US" altLang="en-US" sz="1300" dirty="0" smtClean="0">
              <a:latin typeface="Gill Sans"/>
              <a:ea typeface="ヒラギノ角ゴ ProN W3"/>
              <a:cs typeface="ヒラギノ角ゴ ProN W3"/>
              <a:sym typeface="Gill Sans"/>
            </a:endParaRPr>
          </a:p>
        </p:txBody>
      </p:sp>
      <p:sp>
        <p:nvSpPr>
          <p:cNvPr id="44036" name="Datumsplatzhalter 1"/>
          <p:cNvSpPr>
            <a:spLocks noGrp="1"/>
          </p:cNvSpPr>
          <p:nvPr>
            <p:ph type="dt" sz="quarter" idx="10"/>
          </p:nvPr>
        </p:nvSpPr>
        <p:spPr>
          <a:xfrm>
            <a:off x="395536"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dirty="0" smtClean="0"/>
          </a:p>
        </p:txBody>
      </p:sp>
      <p:sp>
        <p:nvSpPr>
          <p:cNvPr id="4403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pic>
        <p:nvPicPr>
          <p:cNvPr id="44038" name="Grafik 1"/>
          <p:cNvPicPr>
            <a:picLocks noChangeAspect="1"/>
          </p:cNvPicPr>
          <p:nvPr/>
        </p:nvPicPr>
        <p:blipFill>
          <a:blip r:embed="rId3">
            <a:extLst>
              <a:ext uri="{28A0092B-C50C-407E-A947-70E740481C1C}">
                <a14:useLocalDpi xmlns:a14="http://schemas.microsoft.com/office/drawing/2010/main" val="0"/>
              </a:ext>
            </a:extLst>
          </a:blip>
          <a:srcRect l="22511" r="18719"/>
          <a:stretch>
            <a:fillRect/>
          </a:stretch>
        </p:blipFill>
        <p:spPr bwMode="auto">
          <a:xfrm>
            <a:off x="188913" y="630238"/>
            <a:ext cx="4887912"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hteck 3"/>
          <p:cNvSpPr>
            <a:spLocks noChangeArrowheads="1"/>
          </p:cNvSpPr>
          <p:nvPr/>
        </p:nvSpPr>
        <p:spPr bwMode="auto">
          <a:xfrm>
            <a:off x="3916363" y="476250"/>
            <a:ext cx="5037137" cy="53292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a:p>
        </p:txBody>
      </p:sp>
      <p:sp>
        <p:nvSpPr>
          <p:cNvPr id="44040" name="Rectangle 2"/>
          <p:cNvSpPr>
            <a:spLocks noGrp="1" noChangeArrowheads="1"/>
          </p:cNvSpPr>
          <p:nvPr>
            <p:ph type="title"/>
          </p:nvPr>
        </p:nvSpPr>
        <p:spPr>
          <a:xfrm>
            <a:off x="588963" y="61913"/>
            <a:ext cx="7831137" cy="633412"/>
          </a:xfrm>
        </p:spPr>
        <p:txBody>
          <a:bodyPr/>
          <a:lstStyle/>
          <a:p>
            <a:pPr>
              <a:tabLst>
                <a:tab pos="1079500" algn="l"/>
              </a:tabLst>
            </a:pPr>
            <a:r>
              <a:rPr lang="de-DE" altLang="en-US" smtClean="0">
                <a:ea typeface="ＭＳ Ｐゴシック" panose="020B0600070205080204" pitchFamily="34" charset="-128"/>
              </a:rPr>
              <a:t>Association of histone modification with AS</a:t>
            </a:r>
          </a:p>
        </p:txBody>
      </p:sp>
      <p:sp>
        <p:nvSpPr>
          <p:cNvPr id="44041" name="Rechteck 4"/>
          <p:cNvSpPr>
            <a:spLocks noChangeArrowheads="1"/>
          </p:cNvSpPr>
          <p:nvPr/>
        </p:nvSpPr>
        <p:spPr bwMode="auto">
          <a:xfrm>
            <a:off x="3924300" y="565150"/>
            <a:ext cx="50292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500"/>
              </a:lnSpc>
            </a:pPr>
            <a:r>
              <a:rPr lang="en-US" altLang="de-DE"/>
              <a:t>For the other histone methylations, </a:t>
            </a:r>
          </a:p>
          <a:p>
            <a:pPr>
              <a:lnSpc>
                <a:spcPts val="2500"/>
              </a:lnSpc>
            </a:pPr>
            <a:r>
              <a:rPr lang="en-US" altLang="de-DE"/>
              <a:t>(e) the level of H4K20me1 is significantly higher in A3SS, A5SS and IR; </a:t>
            </a:r>
          </a:p>
          <a:p>
            <a:pPr>
              <a:lnSpc>
                <a:spcPts val="2500"/>
              </a:lnSpc>
            </a:pPr>
            <a:r>
              <a:rPr lang="en-US" altLang="de-DE"/>
              <a:t>(f) the level of H3K27me3 is significantly higher in the exonic region of ES; </a:t>
            </a:r>
          </a:p>
          <a:p>
            <a:pPr>
              <a:lnSpc>
                <a:spcPts val="2500"/>
              </a:lnSpc>
            </a:pPr>
            <a:r>
              <a:rPr lang="en-US" altLang="de-DE"/>
              <a:t>(g) the level of H3K79me1 is significantly higher in A3SS and A5SS, and slightly higher in the intronic region of ES; </a:t>
            </a:r>
          </a:p>
          <a:p>
            <a:pPr>
              <a:lnSpc>
                <a:spcPts val="2500"/>
              </a:lnSpc>
            </a:pPr>
            <a:r>
              <a:rPr lang="en-US" altLang="de-DE"/>
              <a:t>(h) the level of H3K79me2 (h) is significantly higher in ME, A3SS and A5SS, and most region of IR; </a:t>
            </a:r>
          </a:p>
          <a:p>
            <a:pPr>
              <a:lnSpc>
                <a:spcPts val="2500"/>
              </a:lnSpc>
            </a:pPr>
            <a:r>
              <a:rPr lang="en-US" altLang="de-DE"/>
              <a:t>(i) the level of H3K9me1 is significantly higher in A3SS, A5SS and most regions of IR. </a:t>
            </a:r>
          </a:p>
          <a:p>
            <a:pPr>
              <a:lnSpc>
                <a:spcPts val="2500"/>
              </a:lnSpc>
            </a:pPr>
            <a:r>
              <a:rPr lang="en-US" altLang="de-DE"/>
              <a:t>(j) However, H3K9me3 is not significantly associated with any type of ASE.</a:t>
            </a:r>
          </a:p>
        </p:txBody>
      </p:sp>
      <p:sp>
        <p:nvSpPr>
          <p:cNvPr id="44042" name="Rechteck 9"/>
          <p:cNvSpPr>
            <a:spLocks noChangeArrowheads="1"/>
          </p:cNvSpPr>
          <p:nvPr/>
        </p:nvSpPr>
        <p:spPr bwMode="auto">
          <a:xfrm>
            <a:off x="55563" y="549275"/>
            <a:ext cx="1060450" cy="53276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88963" y="61913"/>
            <a:ext cx="7831137" cy="633412"/>
          </a:xfrm>
        </p:spPr>
        <p:txBody>
          <a:bodyPr/>
          <a:lstStyle/>
          <a:p>
            <a:pPr>
              <a:tabLst>
                <a:tab pos="1079500" algn="l"/>
              </a:tabLst>
            </a:pPr>
            <a:r>
              <a:rPr lang="de-DE" altLang="en-US" smtClean="0">
                <a:ea typeface="ＭＳ Ｐゴシック" panose="020B0600070205080204" pitchFamily="34" charset="-128"/>
              </a:rPr>
              <a:t>Association of protein features with AS</a:t>
            </a:r>
          </a:p>
        </p:txBody>
      </p:sp>
      <p:sp>
        <p:nvSpPr>
          <p:cNvPr id="46083" name="Text Box 4"/>
          <p:cNvSpPr txBox="1">
            <a:spLocks noChangeArrowheads="1"/>
          </p:cNvSpPr>
          <p:nvPr/>
        </p:nvSpPr>
        <p:spPr bwMode="auto">
          <a:xfrm>
            <a:off x="4932363" y="63611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latin typeface="Gill Sans"/>
                <a:ea typeface="ヒラギノ角ゴ ProN W3"/>
                <a:cs typeface="ヒラギノ角ゴ ProN W3"/>
                <a:sym typeface="Gill Sans"/>
              </a:rPr>
              <a:t>Zhou et al. </a:t>
            </a:r>
            <a:r>
              <a:rPr lang="pt-BR" altLang="en-US" sz="1400"/>
              <a:t>BMC Genomics (2012) 13:123</a:t>
            </a:r>
            <a:endParaRPr lang="de-DE" altLang="en-US" sz="1400">
              <a:latin typeface="Gill Sans"/>
              <a:ea typeface="ヒラギノ角ゴ ProN W3"/>
              <a:cs typeface="ヒラギノ角ゴ ProN W3"/>
              <a:sym typeface="Gill Sans"/>
            </a:endParaRPr>
          </a:p>
        </p:txBody>
      </p:sp>
      <p:sp>
        <p:nvSpPr>
          <p:cNvPr id="46084" name="Foliennummernplatzhalter 3"/>
          <p:cNvSpPr>
            <a:spLocks noGrp="1"/>
          </p:cNvSpPr>
          <p:nvPr>
            <p:ph type="sldNum" sz="quarter" idx="12"/>
          </p:nvPr>
        </p:nvSpPr>
        <p:spPr>
          <a:xfrm>
            <a:off x="691515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434697-2B55-4AC2-B5BB-224BEC2A2A9B}" type="slidenum">
              <a:rPr lang="en-US" altLang="en-US" sz="1300" smtClean="0">
                <a:latin typeface="Gill Sans"/>
                <a:ea typeface="ヒラギノ角ゴ ProN W3"/>
                <a:cs typeface="ヒラギノ角ゴ ProN W3"/>
                <a:sym typeface="Gill Sans"/>
              </a:rPr>
              <a:pPr>
                <a:spcBef>
                  <a:spcPct val="0"/>
                </a:spcBef>
                <a:buFontTx/>
                <a:buNone/>
              </a:pPr>
              <a:t>45</a:t>
            </a:fld>
            <a:endParaRPr lang="en-US" altLang="en-US" sz="1300" smtClean="0">
              <a:latin typeface="Gill Sans"/>
              <a:ea typeface="ヒラギノ角ゴ ProN W3"/>
              <a:cs typeface="ヒラギノ角ゴ ProN W3"/>
              <a:sym typeface="Gill Sans"/>
            </a:endParaRPr>
          </a:p>
        </p:txBody>
      </p:sp>
      <p:pic>
        <p:nvPicPr>
          <p:cNvPr id="46085"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71456"/>
            <a:ext cx="5401171" cy="52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feld 1"/>
          <p:cNvSpPr txBox="1">
            <a:spLocks noChangeArrowheads="1"/>
          </p:cNvSpPr>
          <p:nvPr/>
        </p:nvSpPr>
        <p:spPr bwMode="auto">
          <a:xfrm>
            <a:off x="5867400" y="620713"/>
            <a:ext cx="3106738" cy="42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de-DE" dirty="0"/>
              <a:t>The </a:t>
            </a:r>
            <a:r>
              <a:rPr lang="en-US" altLang="de-DE" dirty="0" smtClean="0"/>
              <a:t>binding levels </a:t>
            </a:r>
            <a:r>
              <a:rPr lang="en-US" altLang="de-DE" dirty="0"/>
              <a:t>of EGR1, GABP, SIN3A, SRF and RNA Pol II </a:t>
            </a:r>
            <a:r>
              <a:rPr lang="en-US" altLang="de-DE" dirty="0" smtClean="0"/>
              <a:t>(a </a:t>
            </a:r>
            <a:r>
              <a:rPr lang="en-US" altLang="de-DE" dirty="0"/>
              <a:t>- e) are all </a:t>
            </a:r>
            <a:r>
              <a:rPr lang="en-US" altLang="de-DE" dirty="0" err="1" smtClean="0"/>
              <a:t>signifycantly</a:t>
            </a:r>
            <a:r>
              <a:rPr lang="en-US" altLang="de-DE" dirty="0" smtClean="0"/>
              <a:t> </a:t>
            </a:r>
            <a:r>
              <a:rPr lang="en-US" altLang="de-DE" dirty="0"/>
              <a:t>higher in A3SS, A5SS and IR, and significantly lower in ME and ES, </a:t>
            </a:r>
          </a:p>
          <a:p>
            <a:pPr eaLnBrk="1" hangingPunct="1">
              <a:lnSpc>
                <a:spcPts val="2500"/>
              </a:lnSpc>
              <a:spcBef>
                <a:spcPct val="0"/>
              </a:spcBef>
              <a:buFontTx/>
              <a:buNone/>
            </a:pPr>
            <a:endParaRPr lang="en-US" altLang="de-DE" dirty="0"/>
          </a:p>
          <a:p>
            <a:pPr eaLnBrk="1" hangingPunct="1">
              <a:lnSpc>
                <a:spcPts val="2500"/>
              </a:lnSpc>
              <a:spcBef>
                <a:spcPct val="0"/>
              </a:spcBef>
              <a:buFontTx/>
              <a:buNone/>
            </a:pPr>
            <a:r>
              <a:rPr lang="en-US" altLang="de-DE" dirty="0"/>
              <a:t>Their levels all steadily increase </a:t>
            </a:r>
            <a:r>
              <a:rPr lang="en-US" altLang="de-DE" dirty="0" smtClean="0"/>
              <a:t>from </a:t>
            </a:r>
            <a:r>
              <a:rPr lang="en-US" altLang="de-DE" dirty="0"/>
              <a:t>ME, ES, CNE, A3SS, A5SS to </a:t>
            </a:r>
            <a:r>
              <a:rPr lang="en-US" altLang="de-DE" dirty="0" smtClean="0"/>
              <a:t>IR.</a:t>
            </a:r>
          </a:p>
          <a:p>
            <a:pPr eaLnBrk="1" hangingPunct="1">
              <a:lnSpc>
                <a:spcPts val="2500"/>
              </a:lnSpc>
              <a:spcBef>
                <a:spcPct val="0"/>
              </a:spcBef>
              <a:buFontTx/>
              <a:buNone/>
            </a:pPr>
            <a:r>
              <a:rPr lang="en-US" altLang="de-DE" dirty="0" smtClean="0"/>
              <a:t>This is </a:t>
            </a:r>
            <a:r>
              <a:rPr lang="en-US" altLang="de-DE" dirty="0"/>
              <a:t>similar to the results </a:t>
            </a:r>
            <a:r>
              <a:rPr lang="en-US" altLang="de-DE" dirty="0" smtClean="0"/>
              <a:t>for </a:t>
            </a:r>
            <a:r>
              <a:rPr lang="en-US" altLang="de-DE" dirty="0"/>
              <a:t>H3K36me3. </a:t>
            </a:r>
          </a:p>
        </p:txBody>
      </p:sp>
      <p:sp>
        <p:nvSpPr>
          <p:cNvPr id="46087"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46088"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2" name="Rechteck 1"/>
          <p:cNvSpPr/>
          <p:nvPr/>
        </p:nvSpPr>
        <p:spPr>
          <a:xfrm>
            <a:off x="504503" y="611396"/>
            <a:ext cx="5291633" cy="369332"/>
          </a:xfrm>
          <a:prstGeom prst="rect">
            <a:avLst/>
          </a:prstGeom>
        </p:spPr>
        <p:txBody>
          <a:bodyPr wrap="square">
            <a:spAutoFit/>
          </a:bodyPr>
          <a:lstStyle/>
          <a:p>
            <a:r>
              <a:rPr lang="en-US" dirty="0" err="1" smtClean="0"/>
              <a:t>ChIP-seq</a:t>
            </a:r>
            <a:r>
              <a:rPr lang="en-US" dirty="0" smtClean="0"/>
              <a:t> data for </a:t>
            </a:r>
            <a:r>
              <a:rPr lang="en-US" dirty="0"/>
              <a:t>9 TFs, CTCF and RNA Pol </a:t>
            </a:r>
            <a:r>
              <a:rPr lang="en-US" dirty="0" smtClean="0"/>
              <a:t>II </a:t>
            </a:r>
            <a:endParaRPr lang="de-DE"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88963" y="61913"/>
            <a:ext cx="7831137" cy="633412"/>
          </a:xfrm>
        </p:spPr>
        <p:txBody>
          <a:bodyPr/>
          <a:lstStyle/>
          <a:p>
            <a:pPr>
              <a:tabLst>
                <a:tab pos="1079500" algn="l"/>
              </a:tabLst>
            </a:pPr>
            <a:r>
              <a:rPr lang="de-DE" altLang="en-US" smtClean="0">
                <a:ea typeface="ＭＳ Ｐゴシック" panose="020B0600070205080204" pitchFamily="34" charset="-128"/>
              </a:rPr>
              <a:t>Clustering of associations</a:t>
            </a:r>
          </a:p>
        </p:txBody>
      </p:sp>
      <p:sp>
        <p:nvSpPr>
          <p:cNvPr id="48131" name="Text Box 4"/>
          <p:cNvSpPr txBox="1">
            <a:spLocks noChangeArrowheads="1"/>
          </p:cNvSpPr>
          <p:nvPr/>
        </p:nvSpPr>
        <p:spPr bwMode="auto">
          <a:xfrm>
            <a:off x="4716463" y="6434138"/>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latin typeface="Gill Sans"/>
                <a:ea typeface="ヒラギノ角ゴ ProN W3"/>
                <a:cs typeface="ヒラギノ角ゴ ProN W3"/>
                <a:sym typeface="Gill Sans"/>
              </a:rPr>
              <a:t>Zhou et al. </a:t>
            </a:r>
            <a:r>
              <a:rPr lang="pt-BR" altLang="en-US" sz="1400"/>
              <a:t>BMC Genomics (2012) 13:123</a:t>
            </a:r>
            <a:endParaRPr lang="de-DE" altLang="en-US" sz="1400">
              <a:latin typeface="Gill Sans"/>
              <a:ea typeface="ヒラギノ角ゴ ProN W3"/>
              <a:cs typeface="ヒラギノ角ゴ ProN W3"/>
              <a:sym typeface="Gill Sans"/>
            </a:endParaRPr>
          </a:p>
        </p:txBody>
      </p:sp>
      <p:sp>
        <p:nvSpPr>
          <p:cNvPr id="48132" name="Foliennummernplatzhalter 3"/>
          <p:cNvSpPr>
            <a:spLocks noGrp="1"/>
          </p:cNvSpPr>
          <p:nvPr>
            <p:ph type="sldNum" sz="quarter" idx="12"/>
          </p:nvPr>
        </p:nvSpPr>
        <p:spPr>
          <a:xfrm>
            <a:off x="6770688"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6DCC50C-BEA6-4012-8BCE-F11A7832E5A7}" type="slidenum">
              <a:rPr lang="en-US" altLang="en-US" sz="1300" smtClean="0">
                <a:latin typeface="Gill Sans"/>
                <a:ea typeface="ヒラギノ角ゴ ProN W3"/>
                <a:cs typeface="ヒラギノ角ゴ ProN W3"/>
                <a:sym typeface="Gill Sans"/>
              </a:rPr>
              <a:pPr>
                <a:spcBef>
                  <a:spcPct val="0"/>
                </a:spcBef>
                <a:buFontTx/>
                <a:buNone/>
              </a:pPr>
              <a:t>46</a:t>
            </a:fld>
            <a:endParaRPr lang="en-US" altLang="en-US" sz="1300" smtClean="0">
              <a:latin typeface="Gill Sans"/>
              <a:ea typeface="ヒラギノ角ゴ ProN W3"/>
              <a:cs typeface="ヒラギノ角ゴ ProN W3"/>
              <a:sym typeface="Gill Sans"/>
            </a:endParaRPr>
          </a:p>
        </p:txBody>
      </p:sp>
      <p:sp>
        <p:nvSpPr>
          <p:cNvPr id="48133" name="Textfeld 1"/>
          <p:cNvSpPr txBox="1">
            <a:spLocks noChangeArrowheads="1"/>
          </p:cNvSpPr>
          <p:nvPr/>
        </p:nvSpPr>
        <p:spPr bwMode="auto">
          <a:xfrm>
            <a:off x="6443663" y="692150"/>
            <a:ext cx="1993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a:t>ChIP-seq data for</a:t>
            </a:r>
          </a:p>
          <a:p>
            <a:pPr eaLnBrk="1" hangingPunct="1">
              <a:spcBef>
                <a:spcPct val="0"/>
              </a:spcBef>
              <a:buFontTx/>
              <a:buNone/>
            </a:pPr>
            <a:r>
              <a:rPr lang="de-DE" altLang="de-DE"/>
              <a:t>TF binding.</a:t>
            </a:r>
            <a:endParaRPr lang="en-US" altLang="de-DE"/>
          </a:p>
        </p:txBody>
      </p:sp>
      <p:pic>
        <p:nvPicPr>
          <p:cNvPr id="48134" name="Picture 2" descr="http://static-content.springer.com/image/art%3A10.1186%2F1471-2164-13-123/MediaObjects/12864_2011_3994_Fig4_HT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49275"/>
            <a:ext cx="8667750"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48136"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579913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a:xfrm>
            <a:off x="588963" y="61913"/>
            <a:ext cx="7831137" cy="633412"/>
          </a:xfrm>
        </p:spPr>
        <p:txBody>
          <a:bodyPr/>
          <a:lstStyle/>
          <a:p>
            <a:pPr>
              <a:tabLst>
                <a:tab pos="1079500" algn="l"/>
              </a:tabLst>
            </a:pPr>
            <a:r>
              <a:rPr lang="de-DE" altLang="en-US" smtClean="0">
                <a:ea typeface="ＭＳ Ｐゴシック" panose="020B0600070205080204" pitchFamily="34" charset="-128"/>
              </a:rPr>
              <a:t>epigenetic modifications that are associated with AS</a:t>
            </a:r>
          </a:p>
        </p:txBody>
      </p:sp>
      <p:sp>
        <p:nvSpPr>
          <p:cNvPr id="50180" name="Text Box 4"/>
          <p:cNvSpPr txBox="1">
            <a:spLocks noChangeArrowheads="1"/>
          </p:cNvSpPr>
          <p:nvPr/>
        </p:nvSpPr>
        <p:spPr bwMode="auto">
          <a:xfrm>
            <a:off x="4356100" y="6434138"/>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latin typeface="Gill Sans"/>
                <a:ea typeface="ヒラギノ角ゴ ProN W3"/>
                <a:cs typeface="ヒラギノ角ゴ ProN W3"/>
                <a:sym typeface="Gill Sans"/>
              </a:rPr>
              <a:t>Zhou et al. </a:t>
            </a:r>
            <a:r>
              <a:rPr lang="pt-BR" altLang="en-US" sz="1400"/>
              <a:t>BMC Genomics (2012) 13:123</a:t>
            </a:r>
            <a:endParaRPr lang="de-DE" altLang="en-US" sz="1400">
              <a:latin typeface="Gill Sans"/>
              <a:ea typeface="ヒラギノ角ゴ ProN W3"/>
              <a:cs typeface="ヒラギノ角ゴ ProN W3"/>
              <a:sym typeface="Gill Sans"/>
            </a:endParaRPr>
          </a:p>
        </p:txBody>
      </p:sp>
      <p:sp>
        <p:nvSpPr>
          <p:cNvPr id="50181" name="Foliennummernplatzhalter 3"/>
          <p:cNvSpPr>
            <a:spLocks noGrp="1"/>
          </p:cNvSpPr>
          <p:nvPr>
            <p:ph type="sldNum" sz="quarter" idx="12"/>
          </p:nvPr>
        </p:nvSpPr>
        <p:spPr>
          <a:xfrm>
            <a:off x="691515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9FD3538-530B-4630-A9F0-5F2F133793C5}" type="slidenum">
              <a:rPr lang="en-US" altLang="en-US" sz="1300" smtClean="0">
                <a:latin typeface="Gill Sans"/>
                <a:ea typeface="ヒラギノ角ゴ ProN W3"/>
                <a:cs typeface="ヒラギノ角ゴ ProN W3"/>
                <a:sym typeface="Gill Sans"/>
              </a:rPr>
              <a:pPr>
                <a:spcBef>
                  <a:spcPct val="0"/>
                </a:spcBef>
                <a:buFontTx/>
                <a:buNone/>
              </a:pPr>
              <a:t>47</a:t>
            </a:fld>
            <a:endParaRPr lang="en-US" altLang="en-US" sz="1300" smtClean="0">
              <a:latin typeface="Gill Sans"/>
              <a:ea typeface="ヒラギノ角ゴ ProN W3"/>
              <a:cs typeface="ヒラギノ角ゴ ProN W3"/>
              <a:sym typeface="Gill Sans"/>
            </a:endParaRPr>
          </a:p>
        </p:txBody>
      </p:sp>
      <p:sp>
        <p:nvSpPr>
          <p:cNvPr id="45059" name="Rectangle 3"/>
          <p:cNvSpPr>
            <a:spLocks noChangeArrowheads="1"/>
          </p:cNvSpPr>
          <p:nvPr/>
        </p:nvSpPr>
        <p:spPr bwMode="auto">
          <a:xfrm>
            <a:off x="107950" y="4646613"/>
            <a:ext cx="885666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800">
                <a:solidFill>
                  <a:srgbClr val="000000"/>
                </a:solidFill>
                <a:latin typeface="Gill Sans"/>
                <a:ea typeface="ヒラギノ角ゴ ProN W3"/>
                <a:cs typeface="ヒラギノ角ゴ ProN W3"/>
                <a:sym typeface="Gill Sans"/>
              </a:defRPr>
            </a:lvl1pPr>
            <a:lvl2pPr marL="37931725" indent="-37474525" eaLnBrk="0" hangingPunct="0">
              <a:defRPr sz="2800">
                <a:solidFill>
                  <a:srgbClr val="000000"/>
                </a:solidFill>
                <a:latin typeface="Gill Sans"/>
                <a:ea typeface="ヒラギノ角ゴ ProN W3"/>
                <a:cs typeface="ヒラギノ角ゴ ProN W3"/>
                <a:sym typeface="Gill Sans"/>
              </a:defRPr>
            </a:lvl2pPr>
            <a:lvl3pPr marL="1143000" indent="-228600" eaLnBrk="0" hangingPunct="0">
              <a:defRPr sz="2800">
                <a:solidFill>
                  <a:srgbClr val="000000"/>
                </a:solidFill>
                <a:latin typeface="Gill Sans"/>
                <a:ea typeface="ヒラギノ角ゴ ProN W3"/>
                <a:cs typeface="ヒラギノ角ゴ ProN W3"/>
                <a:sym typeface="Gill Sans"/>
              </a:defRPr>
            </a:lvl3pPr>
            <a:lvl4pPr marL="1600200" indent="-228600" eaLnBrk="0" hangingPunct="0">
              <a:defRPr sz="2800">
                <a:solidFill>
                  <a:srgbClr val="000000"/>
                </a:solidFill>
                <a:latin typeface="Gill Sans"/>
                <a:ea typeface="ヒラギノ角ゴ ProN W3"/>
                <a:cs typeface="ヒラギノ角ゴ ProN W3"/>
                <a:sym typeface="Gill Sans"/>
              </a:defRPr>
            </a:lvl4pPr>
            <a:lvl5pPr marL="2057400" indent="-228600" eaLnBrk="0" hangingPunct="0">
              <a:defRPr sz="2800">
                <a:solidFill>
                  <a:srgbClr val="000000"/>
                </a:solidFill>
                <a:latin typeface="Gill Sans"/>
                <a:ea typeface="ヒラギノ角ゴ ProN W3"/>
                <a:cs typeface="ヒラギノ角ゴ ProN W3"/>
                <a:sym typeface="Gill Sans"/>
              </a:defRPr>
            </a:lvl5pPr>
            <a:lvl6pPr marL="25146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6pPr>
            <a:lvl7pPr marL="29718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7pPr>
            <a:lvl8pPr marL="34290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8pPr>
            <a:lvl9pPr marL="38862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9pPr>
          </a:lstStyle>
          <a:p>
            <a:pPr eaLnBrk="1" hangingPunct="1">
              <a:lnSpc>
                <a:spcPts val="2500"/>
              </a:lnSpc>
              <a:defRPr/>
            </a:pPr>
            <a:r>
              <a:rPr lang="en-US" sz="1600" b="1" dirty="0">
                <a:latin typeface="+mn-lt"/>
              </a:rPr>
              <a:t>The </a:t>
            </a:r>
            <a:r>
              <a:rPr lang="en-US" sz="1600" b="1" dirty="0"/>
              <a:t>Epigenetic features </a:t>
            </a:r>
            <a:r>
              <a:rPr lang="en-US" sz="1600" b="1" dirty="0" smtClean="0"/>
              <a:t>are strongly </a:t>
            </a:r>
            <a:r>
              <a:rPr lang="en-US" sz="1600" b="1" dirty="0"/>
              <a:t>associated with different types of AS</a:t>
            </a:r>
            <a:r>
              <a:rPr lang="en-US" sz="1600" dirty="0"/>
              <a:t>. </a:t>
            </a:r>
            <a:endParaRPr lang="en-US" sz="1600" dirty="0" smtClean="0"/>
          </a:p>
          <a:p>
            <a:pPr eaLnBrk="1" hangingPunct="1">
              <a:lnSpc>
                <a:spcPts val="2500"/>
              </a:lnSpc>
              <a:defRPr/>
            </a:pPr>
            <a:r>
              <a:rPr lang="en-US" sz="1600" dirty="0" smtClean="0"/>
              <a:t>The </a:t>
            </a:r>
            <a:r>
              <a:rPr lang="en-US" sz="1600" dirty="0"/>
              <a:t>features showing higher level and lower level in AS events than in CNE are colored in </a:t>
            </a:r>
            <a:r>
              <a:rPr lang="en-US" sz="1600" b="1" dirty="0">
                <a:solidFill>
                  <a:srgbClr val="FF0000"/>
                </a:solidFill>
              </a:rPr>
              <a:t>red</a:t>
            </a:r>
            <a:r>
              <a:rPr lang="en-US" sz="1600" dirty="0"/>
              <a:t> and </a:t>
            </a:r>
            <a:r>
              <a:rPr lang="en-US" sz="1600" b="1" dirty="0">
                <a:solidFill>
                  <a:srgbClr val="33CC33"/>
                </a:solidFill>
              </a:rPr>
              <a:t>green</a:t>
            </a:r>
            <a:r>
              <a:rPr lang="en-US" sz="1600" dirty="0"/>
              <a:t>, respectively. The features inside the dashed black box are those common in both ESRP and ASSP; note their association patterns are very different in between ESRP and ASSP.</a:t>
            </a:r>
            <a:endParaRPr lang="de-DE" altLang="en-US" sz="1600" dirty="0" smtClean="0">
              <a:solidFill>
                <a:schemeClr val="tx1"/>
              </a:solidFill>
              <a:latin typeface="+mn-lt"/>
            </a:endParaRPr>
          </a:p>
        </p:txBody>
      </p:sp>
      <p:sp>
        <p:nvSpPr>
          <p:cNvPr id="50183" name="Textfeld 1"/>
          <p:cNvSpPr txBox="1">
            <a:spLocks noChangeArrowheads="1"/>
          </p:cNvSpPr>
          <p:nvPr/>
        </p:nvSpPr>
        <p:spPr bwMode="auto">
          <a:xfrm>
            <a:off x="150813" y="908050"/>
            <a:ext cx="2620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a:solidFill>
                  <a:srgbClr val="FF3399"/>
                </a:solidFill>
              </a:rPr>
              <a:t>Mutually exclusive exon</a:t>
            </a:r>
            <a:endParaRPr lang="en-US" altLang="de-DE">
              <a:solidFill>
                <a:srgbClr val="FF3399"/>
              </a:solidFill>
            </a:endParaRPr>
          </a:p>
        </p:txBody>
      </p:sp>
      <p:sp>
        <p:nvSpPr>
          <p:cNvPr id="50184" name="Textfeld 8"/>
          <p:cNvSpPr txBox="1">
            <a:spLocks noChangeArrowheads="1"/>
          </p:cNvSpPr>
          <p:nvPr/>
        </p:nvSpPr>
        <p:spPr bwMode="auto">
          <a:xfrm>
            <a:off x="150813" y="4149725"/>
            <a:ext cx="162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a:solidFill>
                  <a:srgbClr val="FF3399"/>
                </a:solidFill>
              </a:rPr>
              <a:t>Exon skipping</a:t>
            </a:r>
            <a:endParaRPr lang="en-US" altLang="de-DE">
              <a:solidFill>
                <a:srgbClr val="FF3399"/>
              </a:solidFill>
            </a:endParaRPr>
          </a:p>
        </p:txBody>
      </p:sp>
      <p:sp>
        <p:nvSpPr>
          <p:cNvPr id="50185" name="Datumsplatzhalter 1"/>
          <p:cNvSpPr>
            <a:spLocks noGrp="1"/>
          </p:cNvSpPr>
          <p:nvPr>
            <p:ph type="dt" sz="quarter" idx="10"/>
          </p:nvPr>
        </p:nvSpPr>
        <p:spPr>
          <a:xfrm>
            <a:off x="2508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50186"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88963" y="61913"/>
            <a:ext cx="7831137" cy="633412"/>
          </a:xfrm>
        </p:spPr>
        <p:txBody>
          <a:bodyPr/>
          <a:lstStyle/>
          <a:p>
            <a:pPr>
              <a:tabLst>
                <a:tab pos="1079500" algn="l"/>
              </a:tabLst>
            </a:pPr>
            <a:r>
              <a:rPr lang="de-DE" altLang="en-US" smtClean="0">
                <a:ea typeface="ＭＳ Ｐゴシック" panose="020B0600070205080204" pitchFamily="34" charset="-128"/>
              </a:rPr>
              <a:t>Coupling AS ↔ epigenetic modifications</a:t>
            </a:r>
          </a:p>
        </p:txBody>
      </p:sp>
      <p:sp>
        <p:nvSpPr>
          <p:cNvPr id="52227" name="Text Box 4"/>
          <p:cNvSpPr txBox="1">
            <a:spLocks noChangeArrowheads="1"/>
          </p:cNvSpPr>
          <p:nvPr/>
        </p:nvSpPr>
        <p:spPr bwMode="auto">
          <a:xfrm>
            <a:off x="4427538" y="6434138"/>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latin typeface="Gill Sans"/>
                <a:ea typeface="ヒラギノ角ゴ ProN W3"/>
                <a:cs typeface="ヒラギノ角ゴ ProN W3"/>
                <a:sym typeface="Gill Sans"/>
              </a:rPr>
              <a:t>Zhou et al. </a:t>
            </a:r>
            <a:r>
              <a:rPr lang="pt-BR" altLang="en-US" sz="1400"/>
              <a:t>BMC Genomics (2012) 13:123</a:t>
            </a:r>
            <a:endParaRPr lang="de-DE" altLang="en-US" sz="1400">
              <a:latin typeface="Gill Sans"/>
              <a:ea typeface="ヒラギノ角ゴ ProN W3"/>
              <a:cs typeface="ヒラギノ角ゴ ProN W3"/>
              <a:sym typeface="Gill Sans"/>
            </a:endParaRPr>
          </a:p>
        </p:txBody>
      </p:sp>
      <p:sp>
        <p:nvSpPr>
          <p:cNvPr id="52228" name="Foliennummernplatzhalter 3"/>
          <p:cNvSpPr>
            <a:spLocks noGrp="1"/>
          </p:cNvSpPr>
          <p:nvPr>
            <p:ph type="sldNum" sz="quarter" idx="12"/>
          </p:nvPr>
        </p:nvSpPr>
        <p:spPr>
          <a:xfrm>
            <a:off x="6875463" y="62118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A8CFCF5-E5B8-4E38-AA5C-ED44F4D41296}" type="slidenum">
              <a:rPr lang="en-US" altLang="en-US" sz="1300" smtClean="0">
                <a:latin typeface="Gill Sans"/>
                <a:ea typeface="ヒラギノ角ゴ ProN W3"/>
                <a:cs typeface="ヒラギノ角ゴ ProN W3"/>
                <a:sym typeface="Gill Sans"/>
              </a:rPr>
              <a:pPr>
                <a:spcBef>
                  <a:spcPct val="0"/>
                </a:spcBef>
                <a:buFontTx/>
                <a:buNone/>
              </a:pPr>
              <a:t>48</a:t>
            </a:fld>
            <a:endParaRPr lang="en-US" altLang="en-US" sz="1300" smtClean="0">
              <a:latin typeface="Gill Sans"/>
              <a:ea typeface="ヒラギノ角ゴ ProN W3"/>
              <a:cs typeface="ヒラギノ角ゴ ProN W3"/>
              <a:sym typeface="Gill Sans"/>
            </a:endParaRPr>
          </a:p>
        </p:txBody>
      </p:sp>
      <p:sp>
        <p:nvSpPr>
          <p:cNvPr id="45059" name="Rectangle 3"/>
          <p:cNvSpPr>
            <a:spLocks noChangeArrowheads="1"/>
          </p:cNvSpPr>
          <p:nvPr/>
        </p:nvSpPr>
        <p:spPr bwMode="auto">
          <a:xfrm>
            <a:off x="107950" y="620713"/>
            <a:ext cx="8856663" cy="393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800">
                <a:solidFill>
                  <a:srgbClr val="000000"/>
                </a:solidFill>
                <a:latin typeface="Gill Sans"/>
                <a:ea typeface="ヒラギノ角ゴ ProN W3"/>
                <a:cs typeface="ヒラギノ角ゴ ProN W3"/>
                <a:sym typeface="Gill Sans"/>
              </a:defRPr>
            </a:lvl1pPr>
            <a:lvl2pPr marL="37931725" indent="-37474525" eaLnBrk="0" hangingPunct="0">
              <a:defRPr sz="2800">
                <a:solidFill>
                  <a:srgbClr val="000000"/>
                </a:solidFill>
                <a:latin typeface="Gill Sans"/>
                <a:ea typeface="ヒラギノ角ゴ ProN W3"/>
                <a:cs typeface="ヒラギノ角ゴ ProN W3"/>
                <a:sym typeface="Gill Sans"/>
              </a:defRPr>
            </a:lvl2pPr>
            <a:lvl3pPr marL="1143000" indent="-228600" eaLnBrk="0" hangingPunct="0">
              <a:defRPr sz="2800">
                <a:solidFill>
                  <a:srgbClr val="000000"/>
                </a:solidFill>
                <a:latin typeface="Gill Sans"/>
                <a:ea typeface="ヒラギノ角ゴ ProN W3"/>
                <a:cs typeface="ヒラギノ角ゴ ProN W3"/>
                <a:sym typeface="Gill Sans"/>
              </a:defRPr>
            </a:lvl3pPr>
            <a:lvl4pPr marL="1600200" indent="-228600" eaLnBrk="0" hangingPunct="0">
              <a:defRPr sz="2800">
                <a:solidFill>
                  <a:srgbClr val="000000"/>
                </a:solidFill>
                <a:latin typeface="Gill Sans"/>
                <a:ea typeface="ヒラギノ角ゴ ProN W3"/>
                <a:cs typeface="ヒラギノ角ゴ ProN W3"/>
                <a:sym typeface="Gill Sans"/>
              </a:defRPr>
            </a:lvl4pPr>
            <a:lvl5pPr marL="2057400" indent="-228600" eaLnBrk="0" hangingPunct="0">
              <a:defRPr sz="2800">
                <a:solidFill>
                  <a:srgbClr val="000000"/>
                </a:solidFill>
                <a:latin typeface="Gill Sans"/>
                <a:ea typeface="ヒラギノ角ゴ ProN W3"/>
                <a:cs typeface="ヒラギノ角ゴ ProN W3"/>
                <a:sym typeface="Gill Sans"/>
              </a:defRPr>
            </a:lvl5pPr>
            <a:lvl6pPr marL="25146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6pPr>
            <a:lvl7pPr marL="29718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7pPr>
            <a:lvl8pPr marL="34290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8pPr>
            <a:lvl9pPr marL="38862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9pPr>
          </a:lstStyle>
          <a:p>
            <a:pPr eaLnBrk="1" hangingPunct="1">
              <a:lnSpc>
                <a:spcPts val="2500"/>
              </a:lnSpc>
              <a:defRPr/>
            </a:pPr>
            <a:r>
              <a:rPr lang="en-US" sz="1800" dirty="0"/>
              <a:t>E</a:t>
            </a:r>
            <a:r>
              <a:rPr lang="en-US" sz="1800" dirty="0" smtClean="0"/>
              <a:t>pigenetic </a:t>
            </a:r>
            <a:r>
              <a:rPr lang="en-US" sz="1800" dirty="0"/>
              <a:t>features are strongly associated with </a:t>
            </a:r>
            <a:r>
              <a:rPr lang="en-US" sz="1800" dirty="0" smtClean="0"/>
              <a:t>AS.</a:t>
            </a:r>
          </a:p>
          <a:p>
            <a:pPr eaLnBrk="1" hangingPunct="1">
              <a:lnSpc>
                <a:spcPts val="2500"/>
              </a:lnSpc>
              <a:defRPr/>
            </a:pPr>
            <a:endParaRPr lang="en-US" sz="1800" dirty="0"/>
          </a:p>
          <a:p>
            <a:pPr eaLnBrk="1" hangingPunct="1">
              <a:lnSpc>
                <a:spcPts val="2500"/>
              </a:lnSpc>
              <a:defRPr/>
            </a:pPr>
            <a:r>
              <a:rPr lang="en-US" sz="1800" dirty="0" smtClean="0"/>
              <a:t>This suggests </a:t>
            </a:r>
            <a:r>
              <a:rPr lang="en-US" sz="1800" dirty="0"/>
              <a:t>that epigenetic regulation may be involved in AS. </a:t>
            </a:r>
            <a:endParaRPr lang="en-US" sz="1800" dirty="0" smtClean="0"/>
          </a:p>
          <a:p>
            <a:pPr eaLnBrk="1" hangingPunct="1">
              <a:lnSpc>
                <a:spcPts val="2500"/>
              </a:lnSpc>
              <a:defRPr/>
            </a:pPr>
            <a:endParaRPr lang="en-US" sz="1800" dirty="0"/>
          </a:p>
          <a:p>
            <a:pPr eaLnBrk="1" hangingPunct="1">
              <a:lnSpc>
                <a:spcPts val="2500"/>
              </a:lnSpc>
              <a:defRPr/>
            </a:pPr>
            <a:r>
              <a:rPr lang="en-US" sz="1800" dirty="0"/>
              <a:t>C</a:t>
            </a:r>
            <a:r>
              <a:rPr lang="en-US" sz="1800" dirty="0" smtClean="0"/>
              <a:t>lustering yielded 4 tight </a:t>
            </a:r>
            <a:r>
              <a:rPr lang="en-US" sz="1800" dirty="0"/>
              <a:t>clusters of epigenetic </a:t>
            </a:r>
            <a:r>
              <a:rPr lang="en-US" sz="1800" dirty="0" smtClean="0"/>
              <a:t>features that are associated </a:t>
            </a:r>
            <a:r>
              <a:rPr lang="en-US" sz="1800" dirty="0"/>
              <a:t>with AS. </a:t>
            </a:r>
            <a:endParaRPr lang="en-US" sz="1800" dirty="0" smtClean="0"/>
          </a:p>
          <a:p>
            <a:pPr eaLnBrk="1" hangingPunct="1">
              <a:lnSpc>
                <a:spcPts val="2500"/>
              </a:lnSpc>
              <a:defRPr/>
            </a:pPr>
            <a:endParaRPr lang="en-US" sz="1800" dirty="0"/>
          </a:p>
          <a:p>
            <a:pPr eaLnBrk="1" hangingPunct="1">
              <a:lnSpc>
                <a:spcPts val="2500"/>
              </a:lnSpc>
              <a:defRPr/>
            </a:pPr>
            <a:r>
              <a:rPr lang="en-US" sz="1800" dirty="0" smtClean="0"/>
              <a:t>The </a:t>
            </a:r>
            <a:r>
              <a:rPr lang="en-US" sz="1800" dirty="0"/>
              <a:t>AS events </a:t>
            </a:r>
            <a:r>
              <a:rPr lang="en-US" sz="1800" dirty="0" smtClean="0"/>
              <a:t>may be </a:t>
            </a:r>
            <a:r>
              <a:rPr lang="en-US" sz="1800" dirty="0"/>
              <a:t>grouped </a:t>
            </a:r>
            <a:r>
              <a:rPr lang="en-US" sz="1800" dirty="0" smtClean="0"/>
              <a:t>into 2 classes</a:t>
            </a:r>
            <a:r>
              <a:rPr lang="en-US" sz="1800" dirty="0"/>
              <a:t> on the basis of their association patterns with epigenetic features.</a:t>
            </a:r>
          </a:p>
          <a:p>
            <a:pPr eaLnBrk="1" hangingPunct="1">
              <a:lnSpc>
                <a:spcPts val="2500"/>
              </a:lnSpc>
              <a:defRPr/>
            </a:pPr>
            <a:r>
              <a:rPr lang="en-US" sz="1800" dirty="0" smtClean="0"/>
              <a:t>- the </a:t>
            </a:r>
            <a:r>
              <a:rPr lang="en-US" sz="1800" dirty="0"/>
              <a:t>exon skipping related process (ESRP) (including ME and ES) and </a:t>
            </a:r>
            <a:endParaRPr lang="en-US" sz="1800" dirty="0" smtClean="0"/>
          </a:p>
          <a:p>
            <a:pPr eaLnBrk="1" hangingPunct="1">
              <a:lnSpc>
                <a:spcPts val="2500"/>
              </a:lnSpc>
              <a:defRPr/>
            </a:pPr>
            <a:r>
              <a:rPr lang="en-US" sz="1800" dirty="0" smtClean="0"/>
              <a:t>- the </a:t>
            </a:r>
            <a:r>
              <a:rPr lang="en-US" sz="1800" dirty="0"/>
              <a:t>alternative splice site selection process (ASSP) (including A3SS, A5SS and IR</a:t>
            </a:r>
            <a:r>
              <a:rPr lang="en-US" sz="1800" dirty="0" smtClean="0"/>
              <a:t>)</a:t>
            </a:r>
            <a:endParaRPr lang="en-US" sz="1800" dirty="0"/>
          </a:p>
          <a:p>
            <a:pPr eaLnBrk="1" hangingPunct="1">
              <a:lnSpc>
                <a:spcPts val="2500"/>
              </a:lnSpc>
              <a:defRPr/>
            </a:pPr>
            <a:endParaRPr lang="en-US" sz="1800" dirty="0" smtClean="0"/>
          </a:p>
          <a:p>
            <a:pPr eaLnBrk="1" hangingPunct="1">
              <a:lnSpc>
                <a:spcPts val="2500"/>
              </a:lnSpc>
              <a:defRPr/>
            </a:pPr>
            <a:r>
              <a:rPr lang="en-US" sz="1800" dirty="0">
                <a:latin typeface="Times New Roman" panose="02020603050405020304" pitchFamily="18" charset="0"/>
                <a:cs typeface="Times New Roman" panose="02020603050405020304" pitchFamily="18" charset="0"/>
              </a:rPr>
              <a:t>→</a:t>
            </a:r>
            <a:r>
              <a:rPr lang="en-US" sz="1800" dirty="0" smtClean="0"/>
              <a:t> </a:t>
            </a:r>
            <a:r>
              <a:rPr lang="en-US" sz="1800" dirty="0"/>
              <a:t>these 2</a:t>
            </a:r>
            <a:r>
              <a:rPr lang="en-US" sz="1800" dirty="0" smtClean="0"/>
              <a:t> </a:t>
            </a:r>
            <a:r>
              <a:rPr lang="en-US" sz="1800" dirty="0"/>
              <a:t>processes may involve different mechanisms of epigenetic regulation.</a:t>
            </a:r>
            <a:endParaRPr lang="de-DE" altLang="en-US" sz="1800" dirty="0" smtClean="0">
              <a:solidFill>
                <a:schemeClr val="tx1"/>
              </a:solidFill>
              <a:latin typeface="+mn-lt"/>
            </a:endParaRPr>
          </a:p>
        </p:txBody>
      </p:sp>
      <p:sp>
        <p:nvSpPr>
          <p:cNvPr id="52230" name="Datumsplatzhalter 1"/>
          <p:cNvSpPr>
            <a:spLocks noGrp="1"/>
          </p:cNvSpPr>
          <p:nvPr>
            <p:ph type="dt" sz="quarter" idx="10"/>
          </p:nvPr>
        </p:nvSpPr>
        <p:spPr>
          <a:xfrm>
            <a:off x="179388" y="62849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de-DE" smtClean="0"/>
              <a:t>26. lecture WS 2019/20</a:t>
            </a:r>
            <a:endParaRPr lang="de-DE" altLang="de-DE" smtClean="0"/>
          </a:p>
        </p:txBody>
      </p:sp>
      <p:sp>
        <p:nvSpPr>
          <p:cNvPr id="5223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5"/>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12" indent="-285736">
              <a:spcBef>
                <a:spcPct val="20000"/>
              </a:spcBef>
              <a:buChar char="–"/>
              <a:defRPr sz="2800">
                <a:solidFill>
                  <a:schemeClr val="tx1"/>
                </a:solidFill>
                <a:latin typeface="Arial" panose="020B0604020202020204" pitchFamily="34" charset="0"/>
              </a:defRPr>
            </a:lvl2pPr>
            <a:lvl3pPr marL="1142942" indent="-228588">
              <a:spcBef>
                <a:spcPct val="20000"/>
              </a:spcBef>
              <a:buChar char="•"/>
              <a:defRPr sz="2400">
                <a:solidFill>
                  <a:schemeClr val="tx1"/>
                </a:solidFill>
                <a:latin typeface="Arial" panose="020B0604020202020204" pitchFamily="34" charset="0"/>
              </a:defRPr>
            </a:lvl3pPr>
            <a:lvl4pPr marL="1600118" indent="-228588">
              <a:spcBef>
                <a:spcPct val="20000"/>
              </a:spcBef>
              <a:buChar char="–"/>
              <a:defRPr sz="2000">
                <a:solidFill>
                  <a:schemeClr val="tx1"/>
                </a:solidFill>
                <a:latin typeface="Arial" panose="020B0604020202020204" pitchFamily="34" charset="0"/>
              </a:defRPr>
            </a:lvl4pPr>
            <a:lvl5pPr marL="2057295" indent="-228588">
              <a:spcBef>
                <a:spcPct val="20000"/>
              </a:spcBef>
              <a:buChar char="»"/>
              <a:defRPr sz="2000">
                <a:solidFill>
                  <a:schemeClr val="tx1"/>
                </a:solidFill>
                <a:latin typeface="Arial" panose="020B0604020202020204" pitchFamily="34" charset="0"/>
              </a:defRPr>
            </a:lvl5pPr>
            <a:lvl6pPr marL="2514471" indent="-228588" eaLnBrk="0" fontAlgn="base" hangingPunct="0">
              <a:spcBef>
                <a:spcPct val="20000"/>
              </a:spcBef>
              <a:spcAft>
                <a:spcPct val="0"/>
              </a:spcAft>
              <a:buChar char="»"/>
              <a:defRPr sz="2000">
                <a:solidFill>
                  <a:schemeClr val="tx1"/>
                </a:solidFill>
                <a:latin typeface="Arial" panose="020B0604020202020204" pitchFamily="34" charset="0"/>
              </a:defRPr>
            </a:lvl6pPr>
            <a:lvl7pPr marL="2971648" indent="-228588" eaLnBrk="0" fontAlgn="base" hangingPunct="0">
              <a:spcBef>
                <a:spcPct val="20000"/>
              </a:spcBef>
              <a:spcAft>
                <a:spcPct val="0"/>
              </a:spcAft>
              <a:buChar char="»"/>
              <a:defRPr sz="2000">
                <a:solidFill>
                  <a:schemeClr val="tx1"/>
                </a:solidFill>
                <a:latin typeface="Arial" panose="020B0604020202020204" pitchFamily="34" charset="0"/>
              </a:defRPr>
            </a:lvl7pPr>
            <a:lvl8pPr marL="3428825" indent="-228588" eaLnBrk="0" fontAlgn="base" hangingPunct="0">
              <a:spcBef>
                <a:spcPct val="20000"/>
              </a:spcBef>
              <a:spcAft>
                <a:spcPct val="0"/>
              </a:spcAft>
              <a:buChar char="»"/>
              <a:defRPr sz="2000">
                <a:solidFill>
                  <a:schemeClr val="tx1"/>
                </a:solidFill>
                <a:latin typeface="Arial" panose="020B0604020202020204" pitchFamily="34" charset="0"/>
              </a:defRPr>
            </a:lvl8pPr>
            <a:lvl9pPr marL="3886001" indent="-2285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79B3DF-8E33-43F2-8DBE-449F1CEA6FE9}" type="slidenum">
              <a:rPr lang="de-DE" altLang="de-DE" sz="1400">
                <a:latin typeface="Times New Roman" panose="02020603050405020304" pitchFamily="18" charset="0"/>
              </a:rPr>
              <a:pPr>
                <a:spcBef>
                  <a:spcPct val="0"/>
                </a:spcBef>
                <a:buFontTx/>
                <a:buNone/>
              </a:pPr>
              <a:t>49</a:t>
            </a:fld>
            <a:endParaRPr lang="de-DE" altLang="de-DE" sz="1400">
              <a:latin typeface="Times New Roman" panose="02020603050405020304" pitchFamily="18" charset="0"/>
            </a:endParaRPr>
          </a:p>
        </p:txBody>
      </p:sp>
      <p:sp>
        <p:nvSpPr>
          <p:cNvPr id="4099" name="Rectangle 2"/>
          <p:cNvSpPr>
            <a:spLocks noGrp="1" noChangeArrowheads="1"/>
          </p:cNvSpPr>
          <p:nvPr>
            <p:ph type="title"/>
          </p:nvPr>
        </p:nvSpPr>
        <p:spPr>
          <a:xfrm>
            <a:off x="250825" y="44450"/>
            <a:ext cx="8686800" cy="503238"/>
          </a:xfrm>
        </p:spPr>
        <p:txBody>
          <a:bodyPr vert="horz" wrap="square" lIns="96437" tIns="0" rIns="115725" bIns="0" numCol="1" anchor="b" anchorCtr="0" compatLnSpc="1">
            <a:prstTxWarp prst="textNoShape">
              <a:avLst/>
            </a:prstTxWarp>
          </a:bodyPr>
          <a:lstStyle/>
          <a:p>
            <a:pPr eaLnBrk="1" hangingPunct="1">
              <a:tabLst>
                <a:tab pos="1244536" algn="l"/>
              </a:tabLst>
            </a:pPr>
            <a:r>
              <a:rPr lang="de-DE" altLang="de-DE" dirty="0" smtClean="0"/>
              <a:t>Content </a:t>
            </a:r>
            <a:r>
              <a:rPr lang="de-DE" altLang="de-DE" dirty="0" err="1" smtClean="0"/>
              <a:t>of</a:t>
            </a:r>
            <a:r>
              <a:rPr lang="de-DE" altLang="de-DE" dirty="0" smtClean="0"/>
              <a:t> final </a:t>
            </a:r>
            <a:r>
              <a:rPr lang="de-DE" altLang="de-DE" dirty="0" err="1" smtClean="0"/>
              <a:t>exam</a:t>
            </a:r>
            <a:endParaRPr lang="en-US" altLang="de-DE" dirty="0" smtClean="0"/>
          </a:p>
        </p:txBody>
      </p:sp>
      <p:graphicFrame>
        <p:nvGraphicFramePr>
          <p:cNvPr id="2" name="Tabelle 1"/>
          <p:cNvGraphicFramePr>
            <a:graphicFrameLocks noGrp="1"/>
          </p:cNvGraphicFramePr>
          <p:nvPr>
            <p:extLst>
              <p:ext uri="{D42A27DB-BD31-4B8C-83A1-F6EECF244321}">
                <p14:modId xmlns:p14="http://schemas.microsoft.com/office/powerpoint/2010/main" val="3231105340"/>
              </p:ext>
            </p:extLst>
          </p:nvPr>
        </p:nvGraphicFramePr>
        <p:xfrm>
          <a:off x="395288" y="620714"/>
          <a:ext cx="3872928" cy="5521622"/>
        </p:xfrm>
        <a:graphic>
          <a:graphicData uri="http://schemas.openxmlformats.org/drawingml/2006/table">
            <a:tbl>
              <a:tblPr firstRow="1" bandRow="1">
                <a:tableStyleId>{21E4AEA4-8DFA-4A89-87EB-49C32662AFE0}</a:tableStyleId>
              </a:tblPr>
              <a:tblGrid>
                <a:gridCol w="1518795">
                  <a:extLst>
                    <a:ext uri="{9D8B030D-6E8A-4147-A177-3AD203B41FA5}">
                      <a16:colId xmlns:a16="http://schemas.microsoft.com/office/drawing/2014/main" val="20000"/>
                    </a:ext>
                  </a:extLst>
                </a:gridCol>
                <a:gridCol w="2354133">
                  <a:extLst>
                    <a:ext uri="{9D8B030D-6E8A-4147-A177-3AD203B41FA5}">
                      <a16:colId xmlns:a16="http://schemas.microsoft.com/office/drawing/2014/main" val="20001"/>
                    </a:ext>
                  </a:extLst>
                </a:gridCol>
              </a:tblGrid>
              <a:tr h="581517">
                <a:tc>
                  <a:txBody>
                    <a:bodyPr/>
                    <a:lstStyle/>
                    <a:p>
                      <a:r>
                        <a:rPr lang="de-DE" sz="1600" dirty="0" err="1" smtClean="0">
                          <a:solidFill>
                            <a:schemeClr val="bg1"/>
                          </a:solidFill>
                        </a:rPr>
                        <a:t>Lecture</a:t>
                      </a:r>
                      <a:endParaRPr lang="en-US" sz="1600" dirty="0">
                        <a:solidFill>
                          <a:schemeClr val="bg1"/>
                        </a:solidFill>
                      </a:endParaRPr>
                    </a:p>
                  </a:txBody>
                  <a:tcPr marL="91427" marR="91427" marT="45718" marB="45718"/>
                </a:tc>
                <a:tc>
                  <a:txBody>
                    <a:bodyPr/>
                    <a:lstStyle/>
                    <a:p>
                      <a:r>
                        <a:rPr lang="de-DE" sz="1600" dirty="0" err="1" smtClean="0">
                          <a:solidFill>
                            <a:schemeClr val="bg1"/>
                          </a:solidFill>
                        </a:rPr>
                        <a:t>Slides</a:t>
                      </a:r>
                      <a:endParaRPr lang="de-DE" sz="1600" dirty="0" smtClean="0">
                        <a:solidFill>
                          <a:schemeClr val="bg1"/>
                        </a:solidFill>
                      </a:endParaRPr>
                    </a:p>
                    <a:p>
                      <a:r>
                        <a:rPr lang="de-DE" sz="1600" dirty="0" smtClean="0">
                          <a:solidFill>
                            <a:schemeClr val="bg1"/>
                          </a:solidFill>
                        </a:rPr>
                        <a:t>relevant </a:t>
                      </a:r>
                      <a:r>
                        <a:rPr lang="de-DE" sz="1600" dirty="0" err="1" smtClean="0">
                          <a:solidFill>
                            <a:schemeClr val="bg1"/>
                          </a:solidFill>
                        </a:rPr>
                        <a:t>for</a:t>
                      </a:r>
                      <a:r>
                        <a:rPr lang="de-DE" sz="1600" dirty="0" smtClean="0">
                          <a:solidFill>
                            <a:schemeClr val="bg1"/>
                          </a:solidFill>
                        </a:rPr>
                        <a:t> </a:t>
                      </a:r>
                      <a:r>
                        <a:rPr lang="de-DE" sz="1600" dirty="0" err="1" smtClean="0">
                          <a:solidFill>
                            <a:schemeClr val="bg1"/>
                          </a:solidFill>
                        </a:rPr>
                        <a:t>exam</a:t>
                      </a:r>
                      <a:endParaRPr lang="en-US" sz="1600" dirty="0">
                        <a:solidFill>
                          <a:schemeClr val="bg1"/>
                        </a:solidFill>
                      </a:endParaRPr>
                    </a:p>
                  </a:txBody>
                  <a:tcPr marL="91427" marR="91427" marT="45718" marB="45718"/>
                </a:tc>
                <a:extLst>
                  <a:ext uri="{0D108BD9-81ED-4DB2-BD59-A6C34878D82A}">
                    <a16:rowId xmlns:a16="http://schemas.microsoft.com/office/drawing/2014/main" val="10000"/>
                  </a:ext>
                </a:extLst>
              </a:tr>
              <a:tr h="334643">
                <a:tc>
                  <a:txBody>
                    <a:bodyPr/>
                    <a:lstStyle/>
                    <a:p>
                      <a:r>
                        <a:rPr lang="de-DE" sz="1600" dirty="0" smtClean="0">
                          <a:solidFill>
                            <a:schemeClr val="tx1"/>
                          </a:solidFill>
                        </a:rPr>
                        <a:t>1</a:t>
                      </a:r>
                      <a:endParaRPr lang="en-US" sz="1600" dirty="0">
                        <a:solidFill>
                          <a:schemeClr val="tx1"/>
                        </a:solidFill>
                      </a:endParaRPr>
                    </a:p>
                  </a:txBody>
                  <a:tcPr marL="91427" marR="91427" marT="45718" marB="45718"/>
                </a:tc>
                <a:tc>
                  <a:txBody>
                    <a:bodyPr/>
                    <a:lstStyle/>
                    <a:p>
                      <a:r>
                        <a:rPr lang="de-DE" sz="1600" dirty="0" smtClean="0">
                          <a:solidFill>
                            <a:schemeClr val="tx1"/>
                          </a:solidFill>
                        </a:rPr>
                        <a:t>15-21</a:t>
                      </a:r>
                      <a:endParaRPr lang="en-US" sz="1600" dirty="0">
                        <a:solidFill>
                          <a:schemeClr val="tx1"/>
                        </a:solidFill>
                      </a:endParaRPr>
                    </a:p>
                  </a:txBody>
                  <a:tcPr marL="91427" marR="91427" marT="45718" marB="45718"/>
                </a:tc>
                <a:extLst>
                  <a:ext uri="{0D108BD9-81ED-4DB2-BD59-A6C34878D82A}">
                    <a16:rowId xmlns:a16="http://schemas.microsoft.com/office/drawing/2014/main" val="10001"/>
                  </a:ext>
                </a:extLst>
              </a:tr>
              <a:tr h="334643">
                <a:tc>
                  <a:txBody>
                    <a:bodyPr/>
                    <a:lstStyle/>
                    <a:p>
                      <a:r>
                        <a:rPr lang="de-DE" sz="1600" dirty="0" smtClean="0">
                          <a:solidFill>
                            <a:schemeClr val="tx1"/>
                          </a:solidFill>
                        </a:rPr>
                        <a:t>2</a:t>
                      </a:r>
                      <a:endParaRPr lang="en-US" sz="1600" dirty="0">
                        <a:solidFill>
                          <a:schemeClr val="tx1"/>
                        </a:solidFill>
                      </a:endParaRPr>
                    </a:p>
                  </a:txBody>
                  <a:tcPr marL="91427" marR="91427" marT="45718" marB="45718"/>
                </a:tc>
                <a:tc>
                  <a:txBody>
                    <a:bodyPr/>
                    <a:lstStyle/>
                    <a:p>
                      <a:r>
                        <a:rPr lang="de-DE" sz="1600" dirty="0" smtClean="0">
                          <a:solidFill>
                            <a:schemeClr val="tx1"/>
                          </a:solidFill>
                        </a:rPr>
                        <a:t>1-11, 30-42</a:t>
                      </a:r>
                      <a:endParaRPr lang="en-US" sz="1600" dirty="0">
                        <a:solidFill>
                          <a:schemeClr val="tx1"/>
                        </a:solidFill>
                      </a:endParaRPr>
                    </a:p>
                  </a:txBody>
                  <a:tcPr marL="91427" marR="91427" marT="45718" marB="45718"/>
                </a:tc>
                <a:extLst>
                  <a:ext uri="{0D108BD9-81ED-4DB2-BD59-A6C34878D82A}">
                    <a16:rowId xmlns:a16="http://schemas.microsoft.com/office/drawing/2014/main" val="10002"/>
                  </a:ext>
                </a:extLst>
              </a:tr>
              <a:tr h="334643">
                <a:tc>
                  <a:txBody>
                    <a:bodyPr/>
                    <a:lstStyle/>
                    <a:p>
                      <a:r>
                        <a:rPr lang="de-DE" sz="1600" dirty="0" smtClean="0">
                          <a:solidFill>
                            <a:schemeClr val="tx1"/>
                          </a:solidFill>
                        </a:rPr>
                        <a:t>3</a:t>
                      </a:r>
                      <a:endParaRPr lang="en-US" sz="1600" dirty="0">
                        <a:solidFill>
                          <a:schemeClr val="tx1"/>
                        </a:solidFill>
                      </a:endParaRPr>
                    </a:p>
                  </a:txBody>
                  <a:tcPr marL="91427" marR="91427" marT="45718" marB="45718"/>
                </a:tc>
                <a:tc>
                  <a:txBody>
                    <a:bodyPr/>
                    <a:lstStyle/>
                    <a:p>
                      <a:r>
                        <a:rPr lang="de-DE" sz="1600" dirty="0" smtClean="0">
                          <a:solidFill>
                            <a:schemeClr val="tx1"/>
                          </a:solidFill>
                        </a:rPr>
                        <a:t>1-40</a:t>
                      </a:r>
                      <a:endParaRPr lang="en-US" sz="1600" dirty="0">
                        <a:solidFill>
                          <a:schemeClr val="tx1"/>
                        </a:solidFill>
                      </a:endParaRPr>
                    </a:p>
                  </a:txBody>
                  <a:tcPr marL="91427" marR="91427" marT="45718" marB="45718"/>
                </a:tc>
                <a:extLst>
                  <a:ext uri="{0D108BD9-81ED-4DB2-BD59-A6C34878D82A}">
                    <a16:rowId xmlns:a16="http://schemas.microsoft.com/office/drawing/2014/main" val="10003"/>
                  </a:ext>
                </a:extLst>
              </a:tr>
              <a:tr h="334643">
                <a:tc>
                  <a:txBody>
                    <a:bodyPr/>
                    <a:lstStyle/>
                    <a:p>
                      <a:r>
                        <a:rPr lang="de-DE" sz="1600" dirty="0" smtClean="0">
                          <a:solidFill>
                            <a:schemeClr val="tx1"/>
                          </a:solidFill>
                        </a:rPr>
                        <a:t>4</a:t>
                      </a:r>
                      <a:endParaRPr lang="en-US" sz="1600" dirty="0">
                        <a:solidFill>
                          <a:schemeClr val="tx1"/>
                        </a:solidFill>
                      </a:endParaRPr>
                    </a:p>
                  </a:txBody>
                  <a:tcPr marL="91427" marR="91427" marT="45718" marB="45718"/>
                </a:tc>
                <a:tc>
                  <a:txBody>
                    <a:bodyPr/>
                    <a:lstStyle/>
                    <a:p>
                      <a:r>
                        <a:rPr lang="de-DE" sz="1600" dirty="0" smtClean="0">
                          <a:solidFill>
                            <a:schemeClr val="tx1"/>
                          </a:solidFill>
                        </a:rPr>
                        <a:t>None</a:t>
                      </a:r>
                      <a:endParaRPr lang="en-US" sz="1600" dirty="0">
                        <a:solidFill>
                          <a:schemeClr val="tx1"/>
                        </a:solidFill>
                      </a:endParaRPr>
                    </a:p>
                  </a:txBody>
                  <a:tcPr marL="91427" marR="91427" marT="45718" marB="45718"/>
                </a:tc>
                <a:extLst>
                  <a:ext uri="{0D108BD9-81ED-4DB2-BD59-A6C34878D82A}">
                    <a16:rowId xmlns:a16="http://schemas.microsoft.com/office/drawing/2014/main" val="10004"/>
                  </a:ext>
                </a:extLst>
              </a:tr>
              <a:tr h="334643">
                <a:tc>
                  <a:txBody>
                    <a:bodyPr/>
                    <a:lstStyle/>
                    <a:p>
                      <a:r>
                        <a:rPr lang="de-DE" sz="1600" dirty="0" smtClean="0">
                          <a:solidFill>
                            <a:schemeClr val="tx1"/>
                          </a:solidFill>
                        </a:rPr>
                        <a:t>5</a:t>
                      </a:r>
                      <a:endParaRPr lang="en-US" sz="1600" dirty="0">
                        <a:solidFill>
                          <a:schemeClr val="tx1"/>
                        </a:solidFill>
                      </a:endParaRPr>
                    </a:p>
                  </a:txBody>
                  <a:tcPr marL="91427" marR="91427" marT="45718" marB="45718"/>
                </a:tc>
                <a:tc>
                  <a:txBody>
                    <a:bodyPr/>
                    <a:lstStyle/>
                    <a:p>
                      <a:r>
                        <a:rPr lang="de-DE" sz="1600" dirty="0" smtClean="0">
                          <a:solidFill>
                            <a:schemeClr val="tx1"/>
                          </a:solidFill>
                        </a:rPr>
                        <a:t>1-20,24-32,37-39,42</a:t>
                      </a:r>
                      <a:endParaRPr lang="en-US" sz="1600" dirty="0">
                        <a:solidFill>
                          <a:schemeClr val="tx1"/>
                        </a:solidFill>
                      </a:endParaRPr>
                    </a:p>
                  </a:txBody>
                  <a:tcPr marL="91427" marR="91427" marT="45718" marB="45718"/>
                </a:tc>
                <a:extLst>
                  <a:ext uri="{0D108BD9-81ED-4DB2-BD59-A6C34878D82A}">
                    <a16:rowId xmlns:a16="http://schemas.microsoft.com/office/drawing/2014/main" val="10005"/>
                  </a:ext>
                </a:extLst>
              </a:tr>
              <a:tr h="334643">
                <a:tc>
                  <a:txBody>
                    <a:bodyPr/>
                    <a:lstStyle/>
                    <a:p>
                      <a:r>
                        <a:rPr lang="de-DE" sz="1600" dirty="0" smtClean="0">
                          <a:solidFill>
                            <a:schemeClr val="tx1"/>
                          </a:solidFill>
                        </a:rPr>
                        <a:t>6</a:t>
                      </a:r>
                      <a:endParaRPr lang="en-US" sz="1600" dirty="0">
                        <a:solidFill>
                          <a:schemeClr val="tx1"/>
                        </a:solidFill>
                      </a:endParaRPr>
                    </a:p>
                  </a:txBody>
                  <a:tcPr marL="91427" marR="91427" marT="45718" marB="45718"/>
                </a:tc>
                <a:tc>
                  <a:txBody>
                    <a:bodyPr/>
                    <a:lstStyle/>
                    <a:p>
                      <a:r>
                        <a:rPr lang="de-DE" sz="1600" dirty="0" smtClean="0">
                          <a:solidFill>
                            <a:schemeClr val="tx1"/>
                          </a:solidFill>
                        </a:rPr>
                        <a:t>None</a:t>
                      </a:r>
                      <a:endParaRPr lang="en-US" sz="1600" dirty="0">
                        <a:solidFill>
                          <a:schemeClr val="tx1"/>
                        </a:solidFill>
                      </a:endParaRPr>
                    </a:p>
                  </a:txBody>
                  <a:tcPr marL="91427" marR="91427" marT="45718" marB="45718"/>
                </a:tc>
                <a:extLst>
                  <a:ext uri="{0D108BD9-81ED-4DB2-BD59-A6C34878D82A}">
                    <a16:rowId xmlns:a16="http://schemas.microsoft.com/office/drawing/2014/main" val="10006"/>
                  </a:ext>
                </a:extLst>
              </a:tr>
              <a:tr h="334643">
                <a:tc>
                  <a:txBody>
                    <a:bodyPr/>
                    <a:lstStyle/>
                    <a:p>
                      <a:r>
                        <a:rPr lang="de-DE" sz="1600" dirty="0" smtClean="0">
                          <a:solidFill>
                            <a:schemeClr val="tx1"/>
                          </a:solidFill>
                        </a:rPr>
                        <a:t>7</a:t>
                      </a:r>
                      <a:endParaRPr lang="en-US" sz="1600" dirty="0">
                        <a:solidFill>
                          <a:schemeClr val="tx1"/>
                        </a:solidFill>
                      </a:endParaRPr>
                    </a:p>
                  </a:txBody>
                  <a:tcPr marL="91427" marR="91427" marT="45718" marB="45718"/>
                </a:tc>
                <a:tc>
                  <a:txBody>
                    <a:bodyPr/>
                    <a:lstStyle/>
                    <a:p>
                      <a:r>
                        <a:rPr lang="de-DE" sz="1600" dirty="0" smtClean="0">
                          <a:solidFill>
                            <a:schemeClr val="tx1"/>
                          </a:solidFill>
                        </a:rPr>
                        <a:t>1-21</a:t>
                      </a:r>
                      <a:endParaRPr lang="en-US" sz="1600" dirty="0">
                        <a:solidFill>
                          <a:schemeClr val="tx1"/>
                        </a:solidFill>
                      </a:endParaRPr>
                    </a:p>
                  </a:txBody>
                  <a:tcPr marL="91427" marR="91427" marT="45718" marB="45718"/>
                </a:tc>
                <a:extLst>
                  <a:ext uri="{0D108BD9-81ED-4DB2-BD59-A6C34878D82A}">
                    <a16:rowId xmlns:a16="http://schemas.microsoft.com/office/drawing/2014/main" val="10007"/>
                  </a:ext>
                </a:extLst>
              </a:tr>
              <a:tr h="581517">
                <a:tc>
                  <a:txBody>
                    <a:bodyPr/>
                    <a:lstStyle/>
                    <a:p>
                      <a:r>
                        <a:rPr lang="de-DE" sz="1600" dirty="0" smtClean="0">
                          <a:solidFill>
                            <a:schemeClr val="tx1"/>
                          </a:solidFill>
                        </a:rPr>
                        <a:t>8</a:t>
                      </a:r>
                      <a:endParaRPr lang="en-US" sz="1600" dirty="0">
                        <a:solidFill>
                          <a:schemeClr val="tx1"/>
                        </a:solidFill>
                      </a:endParaRPr>
                    </a:p>
                  </a:txBody>
                  <a:tcPr marL="91427" marR="91427" marT="45718" marB="45718"/>
                </a:tc>
                <a:tc>
                  <a:txBody>
                    <a:bodyPr/>
                    <a:lstStyle/>
                    <a:p>
                      <a:r>
                        <a:rPr lang="de-DE" sz="1600" dirty="0" smtClean="0">
                          <a:solidFill>
                            <a:schemeClr val="tx1"/>
                          </a:solidFill>
                        </a:rPr>
                        <a:t>None (V1-V8 </a:t>
                      </a:r>
                      <a:r>
                        <a:rPr lang="de-DE" sz="1600" dirty="0" err="1" smtClean="0">
                          <a:solidFill>
                            <a:schemeClr val="tx1"/>
                          </a:solidFill>
                        </a:rPr>
                        <a:t>as</a:t>
                      </a:r>
                      <a:r>
                        <a:rPr lang="de-DE" sz="1600" dirty="0" smtClean="0">
                          <a:solidFill>
                            <a:schemeClr val="tx1"/>
                          </a:solidFill>
                        </a:rPr>
                        <a:t> </a:t>
                      </a:r>
                      <a:r>
                        <a:rPr lang="de-DE" sz="1600" dirty="0" err="1" smtClean="0">
                          <a:solidFill>
                            <a:schemeClr val="tx1"/>
                          </a:solidFill>
                        </a:rPr>
                        <a:t>announced</a:t>
                      </a:r>
                      <a:r>
                        <a:rPr lang="de-DE" sz="1600" dirty="0" smtClean="0">
                          <a:solidFill>
                            <a:schemeClr val="tx1"/>
                          </a:solidFill>
                        </a:rPr>
                        <a:t> in V8)</a:t>
                      </a:r>
                      <a:endParaRPr lang="en-US" sz="1600" dirty="0">
                        <a:solidFill>
                          <a:schemeClr val="tx1"/>
                        </a:solidFill>
                      </a:endParaRPr>
                    </a:p>
                  </a:txBody>
                  <a:tcPr marL="91427" marR="91427" marT="45718" marB="45718"/>
                </a:tc>
                <a:extLst>
                  <a:ext uri="{0D108BD9-81ED-4DB2-BD59-A6C34878D82A}">
                    <a16:rowId xmlns:a16="http://schemas.microsoft.com/office/drawing/2014/main" val="10008"/>
                  </a:ext>
                </a:extLst>
              </a:tr>
              <a:tr h="334643">
                <a:tc>
                  <a:txBody>
                    <a:bodyPr/>
                    <a:lstStyle/>
                    <a:p>
                      <a:r>
                        <a:rPr lang="de-DE" sz="1600" dirty="0" smtClean="0">
                          <a:solidFill>
                            <a:schemeClr val="tx1"/>
                          </a:solidFill>
                        </a:rPr>
                        <a:t>9</a:t>
                      </a:r>
                      <a:endParaRPr lang="en-US" sz="1600" dirty="0">
                        <a:solidFill>
                          <a:schemeClr val="tx1"/>
                        </a:solidFill>
                      </a:endParaRPr>
                    </a:p>
                  </a:txBody>
                  <a:tcPr marL="91427" marR="91427" marT="45718" marB="45718"/>
                </a:tc>
                <a:tc>
                  <a:txBody>
                    <a:bodyPr/>
                    <a:lstStyle/>
                    <a:p>
                      <a:r>
                        <a:rPr lang="de-DE" sz="1600" dirty="0" smtClean="0"/>
                        <a:t>19-20,30-37</a:t>
                      </a:r>
                      <a:endParaRPr lang="de-DE" sz="1600" dirty="0"/>
                    </a:p>
                  </a:txBody>
                  <a:tcPr marL="91427" marR="91427" marT="45718" marB="45718"/>
                </a:tc>
                <a:extLst>
                  <a:ext uri="{0D108BD9-81ED-4DB2-BD59-A6C34878D82A}">
                    <a16:rowId xmlns:a16="http://schemas.microsoft.com/office/drawing/2014/main" val="10009"/>
                  </a:ext>
                </a:extLst>
              </a:tr>
              <a:tr h="334643">
                <a:tc>
                  <a:txBody>
                    <a:bodyPr/>
                    <a:lstStyle/>
                    <a:p>
                      <a:r>
                        <a:rPr lang="de-DE" sz="1600" dirty="0" smtClean="0">
                          <a:solidFill>
                            <a:schemeClr val="tx1"/>
                          </a:solidFill>
                        </a:rPr>
                        <a:t>10</a:t>
                      </a:r>
                      <a:endParaRPr lang="en-US" sz="1600" dirty="0">
                        <a:solidFill>
                          <a:schemeClr val="tx1"/>
                        </a:solidFill>
                      </a:endParaRPr>
                    </a:p>
                  </a:txBody>
                  <a:tcPr marL="91427" marR="91427" marT="45718" marB="45718"/>
                </a:tc>
                <a:tc>
                  <a:txBody>
                    <a:bodyPr/>
                    <a:lstStyle/>
                    <a:p>
                      <a:r>
                        <a:rPr lang="de-DE" sz="1600" dirty="0" smtClean="0"/>
                        <a:t>10-34, 42-54</a:t>
                      </a:r>
                      <a:endParaRPr lang="de-DE" sz="1600" dirty="0"/>
                    </a:p>
                  </a:txBody>
                  <a:tcPr marL="91427" marR="91427" marT="45718" marB="45718"/>
                </a:tc>
                <a:extLst>
                  <a:ext uri="{0D108BD9-81ED-4DB2-BD59-A6C34878D82A}">
                    <a16:rowId xmlns:a16="http://schemas.microsoft.com/office/drawing/2014/main" val="10010"/>
                  </a:ext>
                </a:extLst>
              </a:tr>
              <a:tr h="334643">
                <a:tc>
                  <a:txBody>
                    <a:bodyPr/>
                    <a:lstStyle/>
                    <a:p>
                      <a:r>
                        <a:rPr lang="de-DE" sz="1600" dirty="0" smtClean="0">
                          <a:solidFill>
                            <a:schemeClr val="tx1"/>
                          </a:solidFill>
                        </a:rPr>
                        <a:t>11</a:t>
                      </a:r>
                      <a:endParaRPr lang="en-US" sz="1600" dirty="0">
                        <a:solidFill>
                          <a:schemeClr val="tx1"/>
                        </a:solidFill>
                      </a:endParaRPr>
                    </a:p>
                  </a:txBody>
                  <a:tcPr marL="91427" marR="91427" marT="45718" marB="45718"/>
                </a:tc>
                <a:tc>
                  <a:txBody>
                    <a:bodyPr/>
                    <a:lstStyle/>
                    <a:p>
                      <a:r>
                        <a:rPr lang="de-DE" sz="1600" dirty="0" smtClean="0"/>
                        <a:t>9-16</a:t>
                      </a:r>
                      <a:endParaRPr lang="de-DE" sz="1600" dirty="0"/>
                    </a:p>
                  </a:txBody>
                  <a:tcPr marL="91427" marR="91427" marT="45718" marB="45718"/>
                </a:tc>
                <a:extLst>
                  <a:ext uri="{0D108BD9-81ED-4DB2-BD59-A6C34878D82A}">
                    <a16:rowId xmlns:a16="http://schemas.microsoft.com/office/drawing/2014/main" val="10011"/>
                  </a:ext>
                </a:extLst>
              </a:tr>
              <a:tr h="324000">
                <a:tc>
                  <a:txBody>
                    <a:bodyPr/>
                    <a:lstStyle/>
                    <a:p>
                      <a:r>
                        <a:rPr lang="de-DE" sz="1600" dirty="0" smtClean="0">
                          <a:solidFill>
                            <a:schemeClr val="tx1"/>
                          </a:solidFill>
                        </a:rPr>
                        <a:t>12</a:t>
                      </a:r>
                      <a:endParaRPr lang="en-US" sz="1600" dirty="0">
                        <a:solidFill>
                          <a:schemeClr val="tx1"/>
                        </a:solidFill>
                      </a:endParaRPr>
                    </a:p>
                  </a:txBody>
                  <a:tcPr marL="91427" marR="91427" marT="45718" marB="45718"/>
                </a:tc>
                <a:tc>
                  <a:txBody>
                    <a:bodyPr/>
                    <a:lstStyle/>
                    <a:p>
                      <a:r>
                        <a:rPr lang="de-DE" sz="1600" dirty="0" smtClean="0"/>
                        <a:t>17-30</a:t>
                      </a:r>
                      <a:endParaRPr lang="de-DE" sz="1600" dirty="0"/>
                    </a:p>
                  </a:txBody>
                  <a:tcPr marL="91427" marR="91427" marT="45718" marB="45718"/>
                </a:tc>
                <a:extLst>
                  <a:ext uri="{0D108BD9-81ED-4DB2-BD59-A6C34878D82A}">
                    <a16:rowId xmlns:a16="http://schemas.microsoft.com/office/drawing/2014/main" val="10012"/>
                  </a:ext>
                </a:extLst>
              </a:tr>
              <a:tr h="324000">
                <a:tc>
                  <a:txBody>
                    <a:bodyPr/>
                    <a:lstStyle/>
                    <a:p>
                      <a:r>
                        <a:rPr lang="de-DE" sz="1600" dirty="0" smtClean="0">
                          <a:solidFill>
                            <a:schemeClr val="tx1"/>
                          </a:solidFill>
                        </a:rPr>
                        <a:t>13</a:t>
                      </a:r>
                      <a:endParaRPr lang="en-US" sz="1600" dirty="0">
                        <a:solidFill>
                          <a:schemeClr val="tx1"/>
                        </a:solidFill>
                      </a:endParaRPr>
                    </a:p>
                  </a:txBody>
                  <a:tcPr marL="91427" marR="91427" marT="45718" marB="45718"/>
                </a:tc>
                <a:tc>
                  <a:txBody>
                    <a:bodyPr/>
                    <a:lstStyle/>
                    <a:p>
                      <a:r>
                        <a:rPr lang="de-DE" sz="1600" dirty="0" smtClean="0"/>
                        <a:t>3-33</a:t>
                      </a:r>
                      <a:endParaRPr lang="de-DE" sz="1600" dirty="0"/>
                    </a:p>
                  </a:txBody>
                  <a:tcPr marL="91427" marR="91427" marT="45718" marB="45718"/>
                </a:tc>
                <a:extLst>
                  <a:ext uri="{0D108BD9-81ED-4DB2-BD59-A6C34878D82A}">
                    <a16:rowId xmlns:a16="http://schemas.microsoft.com/office/drawing/2014/main" val="2420234174"/>
                  </a:ext>
                </a:extLst>
              </a:tr>
              <a:tr h="324000">
                <a:tc>
                  <a:txBody>
                    <a:bodyPr/>
                    <a:lstStyle/>
                    <a:p>
                      <a:r>
                        <a:rPr lang="de-DE" sz="1600" dirty="0" smtClean="0">
                          <a:solidFill>
                            <a:schemeClr val="tx1"/>
                          </a:solidFill>
                        </a:rPr>
                        <a:t>14</a:t>
                      </a:r>
                      <a:endParaRPr lang="en-US" sz="1600" dirty="0">
                        <a:solidFill>
                          <a:schemeClr val="tx1"/>
                        </a:solidFill>
                      </a:endParaRPr>
                    </a:p>
                  </a:txBody>
                  <a:tcPr marL="91427" marR="91427" marT="45718" marB="45718"/>
                </a:tc>
                <a:tc>
                  <a:txBody>
                    <a:bodyPr/>
                    <a:lstStyle/>
                    <a:p>
                      <a:r>
                        <a:rPr lang="de-DE" sz="1600" dirty="0" smtClean="0"/>
                        <a:t>11-30</a:t>
                      </a:r>
                      <a:endParaRPr lang="de-DE" sz="1600" dirty="0"/>
                    </a:p>
                  </a:txBody>
                  <a:tcPr marL="91427" marR="91427" marT="45718" marB="45718"/>
                </a:tc>
                <a:extLst>
                  <a:ext uri="{0D108BD9-81ED-4DB2-BD59-A6C34878D82A}">
                    <a16:rowId xmlns:a16="http://schemas.microsoft.com/office/drawing/2014/main" val="83325043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905118162"/>
              </p:ext>
            </p:extLst>
          </p:nvPr>
        </p:nvGraphicFramePr>
        <p:xfrm>
          <a:off x="4594225" y="629934"/>
          <a:ext cx="4203928" cy="5478200"/>
        </p:xfrm>
        <a:graphic>
          <a:graphicData uri="http://schemas.openxmlformats.org/drawingml/2006/table">
            <a:tbl>
              <a:tblPr firstRow="1" bandRow="1">
                <a:tableStyleId>{21E4AEA4-8DFA-4A89-87EB-49C32662AFE0}</a:tableStyleId>
              </a:tblPr>
              <a:tblGrid>
                <a:gridCol w="1648599">
                  <a:extLst>
                    <a:ext uri="{9D8B030D-6E8A-4147-A177-3AD203B41FA5}">
                      <a16:colId xmlns:a16="http://schemas.microsoft.com/office/drawing/2014/main" val="20000"/>
                    </a:ext>
                  </a:extLst>
                </a:gridCol>
                <a:gridCol w="2555329">
                  <a:extLst>
                    <a:ext uri="{9D8B030D-6E8A-4147-A177-3AD203B41FA5}">
                      <a16:colId xmlns:a16="http://schemas.microsoft.com/office/drawing/2014/main" val="20001"/>
                    </a:ext>
                  </a:extLst>
                </a:gridCol>
              </a:tblGrid>
              <a:tr h="634530">
                <a:tc>
                  <a:txBody>
                    <a:bodyPr/>
                    <a:lstStyle/>
                    <a:p>
                      <a:r>
                        <a:rPr lang="de-DE" sz="1800" dirty="0" err="1" smtClean="0">
                          <a:solidFill>
                            <a:schemeClr val="bg1"/>
                          </a:solidFill>
                        </a:rPr>
                        <a:t>Lecture</a:t>
                      </a:r>
                      <a:endParaRPr lang="en-US" sz="1800" dirty="0">
                        <a:solidFill>
                          <a:schemeClr val="bg1"/>
                        </a:solidFill>
                      </a:endParaRPr>
                    </a:p>
                  </a:txBody>
                  <a:tcPr marL="91467" marR="91467" marT="45719" marB="45719"/>
                </a:tc>
                <a:tc>
                  <a:txBody>
                    <a:bodyPr/>
                    <a:lstStyle/>
                    <a:p>
                      <a:r>
                        <a:rPr lang="de-DE" sz="1800" dirty="0" err="1" smtClean="0">
                          <a:solidFill>
                            <a:schemeClr val="bg1"/>
                          </a:solidFill>
                        </a:rPr>
                        <a:t>Slides</a:t>
                      </a:r>
                      <a:endParaRPr lang="de-DE" sz="1800" dirty="0" smtClean="0">
                        <a:solidFill>
                          <a:schemeClr val="bg1"/>
                        </a:solidFill>
                      </a:endParaRPr>
                    </a:p>
                    <a:p>
                      <a:r>
                        <a:rPr lang="de-DE" sz="1800" dirty="0" smtClean="0">
                          <a:solidFill>
                            <a:schemeClr val="bg1"/>
                          </a:solidFill>
                        </a:rPr>
                        <a:t>relevant </a:t>
                      </a:r>
                      <a:r>
                        <a:rPr lang="de-DE" sz="1800" dirty="0" err="1" smtClean="0">
                          <a:solidFill>
                            <a:schemeClr val="bg1"/>
                          </a:solidFill>
                        </a:rPr>
                        <a:t>for</a:t>
                      </a:r>
                      <a:r>
                        <a:rPr lang="de-DE" sz="1800" dirty="0" smtClean="0">
                          <a:solidFill>
                            <a:schemeClr val="bg1"/>
                          </a:solidFill>
                        </a:rPr>
                        <a:t> </a:t>
                      </a:r>
                      <a:r>
                        <a:rPr lang="de-DE" sz="1800" dirty="0" err="1" smtClean="0">
                          <a:solidFill>
                            <a:schemeClr val="bg1"/>
                          </a:solidFill>
                        </a:rPr>
                        <a:t>exam</a:t>
                      </a:r>
                      <a:endParaRPr lang="en-US" sz="1800" dirty="0">
                        <a:solidFill>
                          <a:schemeClr val="bg1"/>
                        </a:solidFill>
                      </a:endParaRPr>
                    </a:p>
                  </a:txBody>
                  <a:tcPr marL="91467" marR="91467" marT="45719" marB="45719"/>
                </a:tc>
                <a:extLst>
                  <a:ext uri="{0D108BD9-81ED-4DB2-BD59-A6C34878D82A}">
                    <a16:rowId xmlns:a16="http://schemas.microsoft.com/office/drawing/2014/main" val="10000"/>
                  </a:ext>
                </a:extLst>
              </a:tr>
              <a:tr h="340766">
                <a:tc>
                  <a:txBody>
                    <a:bodyPr/>
                    <a:lstStyle/>
                    <a:p>
                      <a:r>
                        <a:rPr lang="de-DE" sz="1600" dirty="0" smtClean="0">
                          <a:solidFill>
                            <a:schemeClr val="tx1"/>
                          </a:solidFill>
                        </a:rPr>
                        <a:t>15</a:t>
                      </a:r>
                      <a:endParaRPr lang="en-US" sz="1600" dirty="0">
                        <a:solidFill>
                          <a:schemeClr val="tx1"/>
                        </a:solidFill>
                      </a:endParaRPr>
                    </a:p>
                  </a:txBody>
                  <a:tcPr marL="91467" marR="91467" marT="45719" marB="45719"/>
                </a:tc>
                <a:tc>
                  <a:txBody>
                    <a:bodyPr/>
                    <a:lstStyle/>
                    <a:p>
                      <a:r>
                        <a:rPr lang="de-DE" sz="1600" dirty="0" smtClean="0"/>
                        <a:t>None</a:t>
                      </a:r>
                      <a:endParaRPr lang="de-DE" sz="1600" dirty="0"/>
                    </a:p>
                  </a:txBody>
                  <a:tcPr marL="91467" marR="91467" marT="45719" marB="45719"/>
                </a:tc>
                <a:extLst>
                  <a:ext uri="{0D108BD9-81ED-4DB2-BD59-A6C34878D82A}">
                    <a16:rowId xmlns:a16="http://schemas.microsoft.com/office/drawing/2014/main" val="10003"/>
                  </a:ext>
                </a:extLst>
              </a:tr>
              <a:tr h="340766">
                <a:tc>
                  <a:txBody>
                    <a:bodyPr/>
                    <a:lstStyle/>
                    <a:p>
                      <a:r>
                        <a:rPr lang="de-DE" sz="1600" dirty="0" smtClean="0">
                          <a:solidFill>
                            <a:schemeClr val="tx1"/>
                          </a:solidFill>
                        </a:rPr>
                        <a:t>16</a:t>
                      </a:r>
                      <a:endParaRPr lang="en-US" sz="1600" dirty="0">
                        <a:solidFill>
                          <a:schemeClr val="tx1"/>
                        </a:solidFill>
                      </a:endParaRPr>
                    </a:p>
                  </a:txBody>
                  <a:tcPr marL="91467" marR="91467" marT="45719" marB="45719"/>
                </a:tc>
                <a:tc>
                  <a:txBody>
                    <a:bodyPr/>
                    <a:lstStyle/>
                    <a:p>
                      <a:r>
                        <a:rPr lang="de-DE" sz="1600" dirty="0" smtClean="0"/>
                        <a:t>None</a:t>
                      </a:r>
                      <a:endParaRPr lang="de-DE" sz="1600" dirty="0"/>
                    </a:p>
                  </a:txBody>
                  <a:tcPr marL="91467" marR="91467" marT="45719" marB="45719"/>
                </a:tc>
                <a:extLst>
                  <a:ext uri="{0D108BD9-81ED-4DB2-BD59-A6C34878D82A}">
                    <a16:rowId xmlns:a16="http://schemas.microsoft.com/office/drawing/2014/main" val="10004"/>
                  </a:ext>
                </a:extLst>
              </a:tr>
              <a:tr h="596055">
                <a:tc>
                  <a:txBody>
                    <a:bodyPr/>
                    <a:lstStyle/>
                    <a:p>
                      <a:r>
                        <a:rPr lang="de-DE" sz="1600" dirty="0" smtClean="0">
                          <a:solidFill>
                            <a:schemeClr val="tx1"/>
                          </a:solidFill>
                        </a:rPr>
                        <a:t>17</a:t>
                      </a:r>
                      <a:endParaRPr lang="en-US" sz="1600" dirty="0">
                        <a:solidFill>
                          <a:schemeClr val="tx1"/>
                        </a:solidFill>
                      </a:endParaRPr>
                    </a:p>
                  </a:txBody>
                  <a:tcPr marL="91467" marR="91467" marT="45719" marB="45719"/>
                </a:tc>
                <a:tc>
                  <a:txBody>
                    <a:bodyPr/>
                    <a:lstStyle/>
                    <a:p>
                      <a:r>
                        <a:rPr lang="de-DE" sz="1600" dirty="0" smtClean="0"/>
                        <a:t>All </a:t>
                      </a:r>
                      <a:r>
                        <a:rPr lang="de-DE" sz="1600" dirty="0" err="1" smtClean="0"/>
                        <a:t>slides</a:t>
                      </a:r>
                      <a:r>
                        <a:rPr lang="de-DE" sz="1600" dirty="0" smtClean="0"/>
                        <a:t> (</a:t>
                      </a:r>
                      <a:r>
                        <a:rPr lang="de-DE" sz="1600" dirty="0" err="1" smtClean="0"/>
                        <a:t>only</a:t>
                      </a:r>
                      <a:r>
                        <a:rPr lang="de-DE" sz="1600" dirty="0" smtClean="0"/>
                        <a:t> </a:t>
                      </a:r>
                      <a:r>
                        <a:rPr lang="de-DE" sz="1600" dirty="0" err="1" smtClean="0"/>
                        <a:t>proofs</a:t>
                      </a:r>
                      <a:r>
                        <a:rPr lang="de-DE" sz="1600" dirty="0" smtClean="0"/>
                        <a:t> </a:t>
                      </a:r>
                      <a:r>
                        <a:rPr lang="de-DE" sz="1600" baseline="0" dirty="0" err="1" smtClean="0"/>
                        <a:t>presented</a:t>
                      </a:r>
                      <a:r>
                        <a:rPr lang="de-DE" sz="1600" baseline="0" dirty="0" smtClean="0"/>
                        <a:t> in </a:t>
                      </a:r>
                      <a:r>
                        <a:rPr lang="de-DE" sz="1600" baseline="0" dirty="0" err="1" smtClean="0"/>
                        <a:t>lecture</a:t>
                      </a:r>
                      <a:r>
                        <a:rPr lang="de-DE" sz="1600" baseline="0" dirty="0" smtClean="0"/>
                        <a:t>)</a:t>
                      </a:r>
                      <a:endParaRPr lang="de-DE" sz="1600" dirty="0"/>
                    </a:p>
                  </a:txBody>
                  <a:tcPr marL="91467" marR="91467" marT="45719" marB="45719"/>
                </a:tc>
                <a:extLst>
                  <a:ext uri="{0D108BD9-81ED-4DB2-BD59-A6C34878D82A}">
                    <a16:rowId xmlns:a16="http://schemas.microsoft.com/office/drawing/2014/main" val="10005"/>
                  </a:ext>
                </a:extLst>
              </a:tr>
              <a:tr h="596055">
                <a:tc>
                  <a:txBody>
                    <a:bodyPr/>
                    <a:lstStyle/>
                    <a:p>
                      <a:r>
                        <a:rPr lang="de-DE" sz="1600" dirty="0" smtClean="0">
                          <a:solidFill>
                            <a:schemeClr val="tx1"/>
                          </a:solidFill>
                        </a:rPr>
                        <a:t>18</a:t>
                      </a:r>
                      <a:endParaRPr lang="en-US" sz="1600" dirty="0">
                        <a:solidFill>
                          <a:schemeClr val="tx1"/>
                        </a:solidFill>
                      </a:endParaRPr>
                    </a:p>
                  </a:txBody>
                  <a:tcPr marL="91467" marR="91467" marT="45719" marB="457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dirty="0" smtClean="0"/>
                        <a:t>All </a:t>
                      </a:r>
                      <a:r>
                        <a:rPr lang="de-DE" sz="1600" dirty="0" err="1" smtClean="0"/>
                        <a:t>slides</a:t>
                      </a:r>
                      <a:r>
                        <a:rPr lang="de-DE" sz="1600" dirty="0" smtClean="0"/>
                        <a:t> (</a:t>
                      </a:r>
                      <a:r>
                        <a:rPr lang="de-DE" sz="1600" dirty="0" err="1" smtClean="0"/>
                        <a:t>only</a:t>
                      </a:r>
                      <a:r>
                        <a:rPr lang="de-DE" sz="1600" dirty="0" smtClean="0"/>
                        <a:t> </a:t>
                      </a:r>
                      <a:r>
                        <a:rPr lang="de-DE" sz="1600" dirty="0" err="1" smtClean="0"/>
                        <a:t>proofs</a:t>
                      </a:r>
                      <a:r>
                        <a:rPr lang="de-DE" sz="1600" dirty="0" smtClean="0"/>
                        <a:t> </a:t>
                      </a:r>
                      <a:r>
                        <a:rPr lang="de-DE" sz="1600" baseline="0" dirty="0" err="1" smtClean="0"/>
                        <a:t>presented</a:t>
                      </a:r>
                      <a:r>
                        <a:rPr lang="de-DE" sz="1600" baseline="0" dirty="0" smtClean="0"/>
                        <a:t> in </a:t>
                      </a:r>
                      <a:r>
                        <a:rPr lang="de-DE" sz="1600" baseline="0" dirty="0" err="1" smtClean="0"/>
                        <a:t>lecture</a:t>
                      </a:r>
                      <a:r>
                        <a:rPr lang="de-DE" sz="1600" baseline="0" dirty="0" smtClean="0"/>
                        <a:t>)</a:t>
                      </a:r>
                      <a:endParaRPr lang="de-DE" sz="1600" dirty="0" smtClean="0"/>
                    </a:p>
                  </a:txBody>
                  <a:tcPr marL="91467" marR="91467" marT="45719" marB="45719"/>
                </a:tc>
                <a:extLst>
                  <a:ext uri="{0D108BD9-81ED-4DB2-BD59-A6C34878D82A}">
                    <a16:rowId xmlns:a16="http://schemas.microsoft.com/office/drawing/2014/main" val="10006"/>
                  </a:ext>
                </a:extLst>
              </a:tr>
              <a:tr h="340766">
                <a:tc>
                  <a:txBody>
                    <a:bodyPr/>
                    <a:lstStyle/>
                    <a:p>
                      <a:r>
                        <a:rPr lang="de-DE" sz="1600" dirty="0" smtClean="0">
                          <a:solidFill>
                            <a:schemeClr val="tx1"/>
                          </a:solidFill>
                        </a:rPr>
                        <a:t>19</a:t>
                      </a:r>
                      <a:endParaRPr lang="en-US" sz="1600" dirty="0">
                        <a:solidFill>
                          <a:schemeClr val="tx1"/>
                        </a:solidFill>
                      </a:endParaRPr>
                    </a:p>
                  </a:txBody>
                  <a:tcPr marL="91467" marR="91467" marT="45719" marB="45719"/>
                </a:tc>
                <a:tc>
                  <a:txBody>
                    <a:bodyPr/>
                    <a:lstStyle/>
                    <a:p>
                      <a:r>
                        <a:rPr lang="de-DE" sz="1600" dirty="0" smtClean="0"/>
                        <a:t>22-40</a:t>
                      </a:r>
                      <a:endParaRPr lang="de-DE" sz="1600" dirty="0"/>
                    </a:p>
                  </a:txBody>
                  <a:tcPr marL="91467" marR="91467" marT="45719" marB="45719"/>
                </a:tc>
                <a:extLst>
                  <a:ext uri="{0D108BD9-81ED-4DB2-BD59-A6C34878D82A}">
                    <a16:rowId xmlns:a16="http://schemas.microsoft.com/office/drawing/2014/main" val="10007"/>
                  </a:ext>
                </a:extLst>
              </a:tr>
              <a:tr h="340766">
                <a:tc>
                  <a:txBody>
                    <a:bodyPr/>
                    <a:lstStyle/>
                    <a:p>
                      <a:r>
                        <a:rPr lang="de-DE" sz="1600" dirty="0" smtClean="0">
                          <a:solidFill>
                            <a:schemeClr val="tx1"/>
                          </a:solidFill>
                        </a:rPr>
                        <a:t>20</a:t>
                      </a:r>
                      <a:endParaRPr lang="en-US" sz="1600" dirty="0">
                        <a:solidFill>
                          <a:schemeClr val="tx1"/>
                        </a:solidFill>
                      </a:endParaRPr>
                    </a:p>
                  </a:txBody>
                  <a:tcPr marL="91467" marR="91467" marT="45719" marB="45719"/>
                </a:tc>
                <a:tc>
                  <a:txBody>
                    <a:bodyPr/>
                    <a:lstStyle/>
                    <a:p>
                      <a:r>
                        <a:rPr lang="de-DE" sz="1600" dirty="0" smtClean="0"/>
                        <a:t>6-10,</a:t>
                      </a:r>
                      <a:r>
                        <a:rPr lang="de-DE" sz="1600" baseline="0" dirty="0" smtClean="0"/>
                        <a:t> 24-37</a:t>
                      </a:r>
                      <a:endParaRPr lang="de-DE" sz="1600" dirty="0"/>
                    </a:p>
                  </a:txBody>
                  <a:tcPr marL="91467" marR="91467" marT="45719" marB="45719"/>
                </a:tc>
                <a:extLst>
                  <a:ext uri="{0D108BD9-81ED-4DB2-BD59-A6C34878D82A}">
                    <a16:rowId xmlns:a16="http://schemas.microsoft.com/office/drawing/2014/main" val="10008"/>
                  </a:ext>
                </a:extLst>
              </a:tr>
              <a:tr h="340766">
                <a:tc>
                  <a:txBody>
                    <a:bodyPr/>
                    <a:lstStyle/>
                    <a:p>
                      <a:r>
                        <a:rPr lang="de-DE" sz="1600" dirty="0" smtClean="0">
                          <a:solidFill>
                            <a:schemeClr val="tx1"/>
                          </a:solidFill>
                        </a:rPr>
                        <a:t>21</a:t>
                      </a:r>
                      <a:endParaRPr lang="en-US" sz="1600" dirty="0">
                        <a:solidFill>
                          <a:schemeClr val="tx1"/>
                        </a:solidFill>
                      </a:endParaRPr>
                    </a:p>
                  </a:txBody>
                  <a:tcPr marL="91467" marR="91467" marT="45719" marB="45719"/>
                </a:tc>
                <a:tc>
                  <a:txBody>
                    <a:bodyPr/>
                    <a:lstStyle/>
                    <a:p>
                      <a:r>
                        <a:rPr lang="de-DE" sz="1600" dirty="0" smtClean="0"/>
                        <a:t>2-6, 15-22, 26, 29-45 (</a:t>
                      </a:r>
                      <a:r>
                        <a:rPr lang="de-DE" sz="1600" dirty="0" err="1" smtClean="0"/>
                        <a:t>main</a:t>
                      </a:r>
                      <a:r>
                        <a:rPr lang="de-DE" sz="1600" dirty="0" smtClean="0"/>
                        <a:t> </a:t>
                      </a:r>
                      <a:r>
                        <a:rPr lang="de-DE" sz="1600" dirty="0" err="1" smtClean="0"/>
                        <a:t>ideas</a:t>
                      </a:r>
                      <a:r>
                        <a:rPr lang="de-DE" sz="1600" dirty="0" smtClean="0"/>
                        <a:t>)</a:t>
                      </a:r>
                      <a:endParaRPr lang="de-DE" sz="1600" dirty="0"/>
                    </a:p>
                  </a:txBody>
                  <a:tcPr marL="91467" marR="91467" marT="45719" marB="45719"/>
                </a:tc>
                <a:extLst>
                  <a:ext uri="{0D108BD9-81ED-4DB2-BD59-A6C34878D82A}">
                    <a16:rowId xmlns:a16="http://schemas.microsoft.com/office/drawing/2014/main" val="10009"/>
                  </a:ext>
                </a:extLst>
              </a:tr>
              <a:tr h="340766">
                <a:tc>
                  <a:txBody>
                    <a:bodyPr/>
                    <a:lstStyle/>
                    <a:p>
                      <a:r>
                        <a:rPr lang="de-DE" sz="1600" dirty="0" smtClean="0">
                          <a:solidFill>
                            <a:schemeClr val="tx1"/>
                          </a:solidFill>
                        </a:rPr>
                        <a:t>22</a:t>
                      </a:r>
                      <a:endParaRPr lang="en-US" sz="1600" dirty="0">
                        <a:solidFill>
                          <a:schemeClr val="tx1"/>
                        </a:solidFill>
                      </a:endParaRPr>
                    </a:p>
                  </a:txBody>
                  <a:tcPr marL="91467" marR="91467" marT="45719" marB="45719"/>
                </a:tc>
                <a:tc>
                  <a:txBody>
                    <a:bodyPr/>
                    <a:lstStyle/>
                    <a:p>
                      <a:r>
                        <a:rPr lang="de-DE" sz="1600" dirty="0" smtClean="0"/>
                        <a:t>1-34</a:t>
                      </a:r>
                      <a:endParaRPr lang="de-DE" sz="1600" dirty="0"/>
                    </a:p>
                  </a:txBody>
                  <a:tcPr marL="91467" marR="91467" marT="45719" marB="45719"/>
                </a:tc>
                <a:extLst>
                  <a:ext uri="{0D108BD9-81ED-4DB2-BD59-A6C34878D82A}">
                    <a16:rowId xmlns:a16="http://schemas.microsoft.com/office/drawing/2014/main" val="10010"/>
                  </a:ext>
                </a:extLst>
              </a:tr>
              <a:tr h="340766">
                <a:tc>
                  <a:txBody>
                    <a:bodyPr/>
                    <a:lstStyle/>
                    <a:p>
                      <a:r>
                        <a:rPr lang="de-DE" sz="1600" dirty="0" smtClean="0">
                          <a:solidFill>
                            <a:schemeClr val="tx1"/>
                          </a:solidFill>
                        </a:rPr>
                        <a:t>23</a:t>
                      </a:r>
                      <a:endParaRPr lang="en-US" sz="1600" dirty="0">
                        <a:solidFill>
                          <a:schemeClr val="tx1"/>
                        </a:solidFill>
                      </a:endParaRPr>
                    </a:p>
                  </a:txBody>
                  <a:tcPr marL="91467" marR="91467" marT="45719" marB="45719"/>
                </a:tc>
                <a:tc>
                  <a:txBody>
                    <a:bodyPr/>
                    <a:lstStyle/>
                    <a:p>
                      <a:r>
                        <a:rPr lang="de-DE" sz="1600" dirty="0" smtClean="0"/>
                        <a:t>1-8</a:t>
                      </a:r>
                      <a:endParaRPr lang="de-DE" sz="1600" dirty="0"/>
                    </a:p>
                  </a:txBody>
                  <a:tcPr marL="91467" marR="91467" marT="45719" marB="45719"/>
                </a:tc>
                <a:extLst>
                  <a:ext uri="{0D108BD9-81ED-4DB2-BD59-A6C34878D82A}">
                    <a16:rowId xmlns:a16="http://schemas.microsoft.com/office/drawing/2014/main" val="10011"/>
                  </a:ext>
                </a:extLst>
              </a:tr>
              <a:tr h="340766">
                <a:tc>
                  <a:txBody>
                    <a:bodyPr/>
                    <a:lstStyle/>
                    <a:p>
                      <a:r>
                        <a:rPr lang="de-DE" sz="1600" dirty="0" smtClean="0">
                          <a:solidFill>
                            <a:schemeClr val="tx1"/>
                          </a:solidFill>
                        </a:rPr>
                        <a:t>24</a:t>
                      </a:r>
                      <a:endParaRPr lang="en-US" sz="1600" dirty="0">
                        <a:solidFill>
                          <a:schemeClr val="tx1"/>
                        </a:solidFill>
                      </a:endParaRPr>
                    </a:p>
                  </a:txBody>
                  <a:tcPr marL="91467" marR="91467" marT="45719" marB="45719"/>
                </a:tc>
                <a:tc>
                  <a:txBody>
                    <a:bodyPr/>
                    <a:lstStyle/>
                    <a:p>
                      <a:r>
                        <a:rPr lang="de-DE" sz="1600" dirty="0" smtClean="0"/>
                        <a:t>1-13</a:t>
                      </a:r>
                      <a:endParaRPr lang="de-DE" sz="1600" dirty="0"/>
                    </a:p>
                  </a:txBody>
                  <a:tcPr marL="91467" marR="91467" marT="45719" marB="45719"/>
                </a:tc>
                <a:extLst>
                  <a:ext uri="{0D108BD9-81ED-4DB2-BD59-A6C34878D82A}">
                    <a16:rowId xmlns:a16="http://schemas.microsoft.com/office/drawing/2014/main" val="187015807"/>
                  </a:ext>
                </a:extLst>
              </a:tr>
              <a:tr h="340766">
                <a:tc>
                  <a:txBody>
                    <a:bodyPr/>
                    <a:lstStyle/>
                    <a:p>
                      <a:r>
                        <a:rPr lang="de-DE" sz="1600" dirty="0" smtClean="0">
                          <a:solidFill>
                            <a:schemeClr val="tx1"/>
                          </a:solidFill>
                        </a:rPr>
                        <a:t>25</a:t>
                      </a:r>
                      <a:endParaRPr lang="en-US" sz="1600" dirty="0">
                        <a:solidFill>
                          <a:schemeClr val="tx1"/>
                        </a:solidFill>
                      </a:endParaRPr>
                    </a:p>
                  </a:txBody>
                  <a:tcPr marL="91467" marR="91467" marT="45719" marB="45719"/>
                </a:tc>
                <a:tc>
                  <a:txBody>
                    <a:bodyPr/>
                    <a:lstStyle/>
                    <a:p>
                      <a:r>
                        <a:rPr lang="de-DE" sz="1600" dirty="0" smtClean="0"/>
                        <a:t>None</a:t>
                      </a:r>
                      <a:endParaRPr lang="de-DE" sz="1600" dirty="0"/>
                    </a:p>
                  </a:txBody>
                  <a:tcPr marL="91467" marR="91467" marT="45719" marB="45719"/>
                </a:tc>
                <a:extLst>
                  <a:ext uri="{0D108BD9-81ED-4DB2-BD59-A6C34878D82A}">
                    <a16:rowId xmlns:a16="http://schemas.microsoft.com/office/drawing/2014/main" val="1982445642"/>
                  </a:ext>
                </a:extLst>
              </a:tr>
              <a:tr h="340766">
                <a:tc>
                  <a:txBody>
                    <a:bodyPr/>
                    <a:lstStyle/>
                    <a:p>
                      <a:r>
                        <a:rPr lang="de-DE" sz="1600" dirty="0" smtClean="0">
                          <a:solidFill>
                            <a:schemeClr val="tx1"/>
                          </a:solidFill>
                        </a:rPr>
                        <a:t>26</a:t>
                      </a:r>
                      <a:endParaRPr lang="en-US" sz="1600" dirty="0">
                        <a:solidFill>
                          <a:schemeClr val="tx1"/>
                        </a:solidFill>
                      </a:endParaRPr>
                    </a:p>
                  </a:txBody>
                  <a:tcPr marL="91467" marR="91467" marT="45719" marB="45719"/>
                </a:tc>
                <a:tc>
                  <a:txBody>
                    <a:bodyPr/>
                    <a:lstStyle/>
                    <a:p>
                      <a:r>
                        <a:rPr lang="de-DE" sz="1600" dirty="0" smtClean="0"/>
                        <a:t>None</a:t>
                      </a:r>
                      <a:endParaRPr lang="de-DE" sz="1600" dirty="0"/>
                    </a:p>
                  </a:txBody>
                  <a:tcPr marL="91467" marR="91467" marT="45719" marB="45719"/>
                </a:tc>
                <a:extLst>
                  <a:ext uri="{0D108BD9-81ED-4DB2-BD59-A6C34878D82A}">
                    <a16:rowId xmlns:a16="http://schemas.microsoft.com/office/drawing/2014/main" val="3407184489"/>
                  </a:ext>
                </a:extLst>
              </a:tr>
            </a:tbl>
          </a:graphicData>
        </a:graphic>
      </p:graphicFrame>
      <p:sp>
        <p:nvSpPr>
          <p:cNvPr id="3" name="Textfeld 2"/>
          <p:cNvSpPr txBox="1"/>
          <p:nvPr/>
        </p:nvSpPr>
        <p:spPr>
          <a:xfrm>
            <a:off x="2293622" y="6098315"/>
            <a:ext cx="5763116" cy="707886"/>
          </a:xfrm>
          <a:prstGeom prst="rect">
            <a:avLst/>
          </a:prstGeom>
          <a:noFill/>
        </p:spPr>
        <p:txBody>
          <a:bodyPr wrap="none">
            <a:spAutoFit/>
          </a:bodyPr>
          <a:lstStyle/>
          <a:p>
            <a:pPr eaLnBrk="1" hangingPunct="1">
              <a:defRPr/>
            </a:pPr>
            <a:r>
              <a:rPr lang="de-DE" sz="2000" b="1" dirty="0">
                <a:latin typeface="+mn-lt"/>
              </a:rPr>
              <a:t>Relevant </a:t>
            </a:r>
            <a:r>
              <a:rPr lang="de-DE" sz="2000" b="1" dirty="0" err="1">
                <a:latin typeface="+mn-lt"/>
              </a:rPr>
              <a:t>are</a:t>
            </a:r>
            <a:r>
              <a:rPr lang="de-DE" sz="2000" b="1" dirty="0">
                <a:latin typeface="+mn-lt"/>
              </a:rPr>
              <a:t> also </a:t>
            </a:r>
            <a:r>
              <a:rPr lang="de-DE" sz="2000" b="1" dirty="0" err="1">
                <a:latin typeface="+mn-lt"/>
              </a:rPr>
              <a:t>the</a:t>
            </a:r>
            <a:r>
              <a:rPr lang="de-DE" sz="2000" b="1" dirty="0">
                <a:latin typeface="+mn-lt"/>
              </a:rPr>
              <a:t> </a:t>
            </a:r>
            <a:r>
              <a:rPr lang="de-DE" sz="2000" b="1" dirty="0" err="1">
                <a:latin typeface="+mn-lt"/>
              </a:rPr>
              <a:t>assignments</a:t>
            </a:r>
            <a:r>
              <a:rPr lang="de-DE" sz="2000" b="1" dirty="0">
                <a:latin typeface="+mn-lt"/>
              </a:rPr>
              <a:t> !</a:t>
            </a:r>
          </a:p>
          <a:p>
            <a:pPr eaLnBrk="1" hangingPunct="1">
              <a:defRPr/>
            </a:pPr>
            <a:r>
              <a:rPr lang="de-DE" sz="2000" b="1" dirty="0">
                <a:latin typeface="+mn-lt"/>
              </a:rPr>
              <a:t>(</a:t>
            </a:r>
            <a:r>
              <a:rPr lang="de-DE" sz="2000" b="1" dirty="0" err="1">
                <a:latin typeface="+mn-lt"/>
              </a:rPr>
              <a:t>theoretical</a:t>
            </a:r>
            <a:r>
              <a:rPr lang="de-DE" sz="2000" b="1" dirty="0">
                <a:latin typeface="+mn-lt"/>
              </a:rPr>
              <a:t> </a:t>
            </a:r>
            <a:r>
              <a:rPr lang="de-DE" sz="2000" b="1" dirty="0" err="1">
                <a:latin typeface="+mn-lt"/>
              </a:rPr>
              <a:t>parts</a:t>
            </a:r>
            <a:r>
              <a:rPr lang="de-DE" sz="2000" b="1" dirty="0">
                <a:latin typeface="+mn-lt"/>
              </a:rPr>
              <a:t>, not </a:t>
            </a:r>
            <a:r>
              <a:rPr lang="de-DE" sz="2000" b="1" dirty="0" err="1">
                <a:latin typeface="+mn-lt"/>
              </a:rPr>
              <a:t>the</a:t>
            </a:r>
            <a:r>
              <a:rPr lang="de-DE" sz="2000" b="1" dirty="0">
                <a:latin typeface="+mn-lt"/>
              </a:rPr>
              <a:t> </a:t>
            </a:r>
            <a:r>
              <a:rPr lang="de-DE" sz="2000" b="1" dirty="0" err="1">
                <a:latin typeface="+mn-lt"/>
              </a:rPr>
              <a:t>programming</a:t>
            </a:r>
            <a:r>
              <a:rPr lang="de-DE" sz="2000" b="1" dirty="0">
                <a:latin typeface="+mn-lt"/>
              </a:rPr>
              <a:t> </a:t>
            </a:r>
            <a:r>
              <a:rPr lang="de-DE" sz="2000" b="1" dirty="0" err="1">
                <a:latin typeface="+mn-lt"/>
              </a:rPr>
              <a:t>parts</a:t>
            </a:r>
            <a:r>
              <a:rPr lang="de-DE" sz="2000" b="1" dirty="0">
                <a:latin typeface="+mn-lt"/>
              </a:rPr>
              <a:t>)</a:t>
            </a:r>
            <a:endParaRPr lang="en-US" sz="2000" b="1" dirty="0">
              <a:latin typeface="+mn-lt"/>
            </a:endParaRPr>
          </a:p>
        </p:txBody>
      </p:sp>
    </p:spTree>
    <p:extLst>
      <p:ext uri="{BB962C8B-B14F-4D97-AF65-F5344CB8AC3E}">
        <p14:creationId xmlns:p14="http://schemas.microsoft.com/office/powerpoint/2010/main" val="4217475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161925"/>
            <a:ext cx="8866188" cy="633413"/>
          </a:xfrm>
        </p:spPr>
        <p:txBody>
          <a:bodyPr/>
          <a:lstStyle/>
          <a:p>
            <a:pPr>
              <a:tabLst>
                <a:tab pos="1079500" algn="l"/>
              </a:tabLst>
            </a:pPr>
            <a:r>
              <a:rPr lang="de-DE" altLang="en-US" smtClean="0">
                <a:ea typeface="ＭＳ Ｐゴシック" panose="020B0600070205080204" pitchFamily="34" charset="-128"/>
              </a:rPr>
              <a:t>Alternative splicing may affect </a:t>
            </a:r>
            <a:br>
              <a:rPr lang="de-DE" altLang="en-US" smtClean="0">
                <a:ea typeface="ＭＳ Ｐゴシック" panose="020B0600070205080204" pitchFamily="34" charset="-128"/>
              </a:rPr>
            </a:br>
            <a:r>
              <a:rPr lang="de-DE" altLang="en-US" smtClean="0">
                <a:ea typeface="ＭＳ Ｐゴシック" panose="020B0600070205080204" pitchFamily="34" charset="-128"/>
              </a:rPr>
              <a:t>PP interactions: STIM2 splice variant</a:t>
            </a:r>
          </a:p>
        </p:txBody>
      </p:sp>
      <p:sp>
        <p:nvSpPr>
          <p:cNvPr id="21507" name="Text Box 4"/>
          <p:cNvSpPr txBox="1">
            <a:spLocks noChangeArrowheads="1"/>
          </p:cNvSpPr>
          <p:nvPr/>
        </p:nvSpPr>
        <p:spPr bwMode="auto">
          <a:xfrm>
            <a:off x="2339752" y="6021288"/>
            <a:ext cx="6802661"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err="1">
                <a:latin typeface="Gill Sans"/>
                <a:ea typeface="ヒラギノ角ゴ ProN W3"/>
                <a:cs typeface="ヒラギノ角ゴ ProN W3"/>
                <a:sym typeface="Gill Sans"/>
              </a:rPr>
              <a:t>Miederer</a:t>
            </a:r>
            <a:r>
              <a:rPr lang="de-DE" altLang="en-US" sz="1400" dirty="0">
                <a:latin typeface="Gill Sans"/>
                <a:ea typeface="ヒラギノ角ゴ ProN W3"/>
                <a:cs typeface="ヒラギノ角ゴ ProN W3"/>
                <a:sym typeface="Gill Sans"/>
              </a:rPr>
              <a:t>, ..., Lee, ..., Helms, Barbara </a:t>
            </a:r>
            <a:r>
              <a:rPr lang="de-DE" altLang="en-US" sz="1400" dirty="0" smtClean="0">
                <a:latin typeface="Gill Sans"/>
                <a:ea typeface="ヒラギノ角ゴ ProN W3"/>
                <a:cs typeface="ヒラギノ角ゴ ProN W3"/>
                <a:sym typeface="Gill Sans"/>
              </a:rPr>
              <a:t>Niemeyer, Nature </a:t>
            </a:r>
            <a:r>
              <a:rPr lang="de-DE" altLang="en-US" sz="1400" dirty="0" err="1">
                <a:latin typeface="Gill Sans"/>
                <a:ea typeface="ヒラギノ角ゴ ProN W3"/>
                <a:cs typeface="ヒラギノ角ゴ ProN W3"/>
                <a:sym typeface="Gill Sans"/>
              </a:rPr>
              <a:t>Commun</a:t>
            </a:r>
            <a:r>
              <a:rPr lang="de-DE" altLang="en-US" sz="1400" dirty="0">
                <a:latin typeface="Gill Sans"/>
                <a:ea typeface="ヒラギノ角ゴ ProN W3"/>
                <a:cs typeface="ヒラギノ角ゴ ProN W3"/>
                <a:sym typeface="Gill Sans"/>
              </a:rPr>
              <a:t> 6, 6899 (2015)</a:t>
            </a:r>
          </a:p>
        </p:txBody>
      </p:sp>
      <p:sp>
        <p:nvSpPr>
          <p:cNvPr id="21508" name="Foliennummernplatzhalter 3"/>
          <p:cNvSpPr>
            <a:spLocks noGrp="1"/>
          </p:cNvSpPr>
          <p:nvPr>
            <p:ph type="sldNum" sz="quarter" idx="12"/>
          </p:nvPr>
        </p:nvSpPr>
        <p:spPr>
          <a:xfrm>
            <a:off x="6915472"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26668413" indent="-26347738">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803275" indent="-1603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123950"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446213" indent="-1603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9034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3606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8178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275013" indent="-1603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6F6001F-CE30-422C-8C8F-D0E029018046}" type="slidenum">
              <a:rPr lang="en-US" altLang="en-US" sz="1300" smtClean="0">
                <a:latin typeface="Gill Sans"/>
                <a:ea typeface="ヒラギノ角ゴ ProN W3"/>
                <a:cs typeface="ヒラギノ角ゴ ProN W3"/>
                <a:sym typeface="Gill Sans"/>
              </a:rPr>
              <a:pPr>
                <a:spcBef>
                  <a:spcPct val="0"/>
                </a:spcBef>
                <a:buFontTx/>
                <a:buNone/>
              </a:pPr>
              <a:t>5</a:t>
            </a:fld>
            <a:endParaRPr lang="en-US" altLang="en-US" sz="1300" smtClean="0">
              <a:latin typeface="Gill Sans"/>
              <a:ea typeface="ヒラギノ角ゴ ProN W3"/>
              <a:cs typeface="ヒラギノ角ゴ ProN W3"/>
              <a:sym typeface="Gill Sans"/>
            </a:endParaRPr>
          </a:p>
        </p:txBody>
      </p:sp>
      <p:pic>
        <p:nvPicPr>
          <p:cNvPr id="21509" name="Picture 2" descr="Structural comparison of the STIM CAD domains in the presence or absence of Orai1 C-terminal peptide d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2778026"/>
            <a:ext cx="5710238"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hteck 3"/>
          <p:cNvSpPr>
            <a:spLocks noChangeArrowheads="1"/>
          </p:cNvSpPr>
          <p:nvPr/>
        </p:nvSpPr>
        <p:spPr bwMode="auto">
          <a:xfrm>
            <a:off x="3255963" y="2820988"/>
            <a:ext cx="2784475" cy="1671637"/>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lIns="64291" tIns="32146" rIns="64291" bIns="32146"/>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endParaRPr lang="en-US" altLang="en-US" sz="2800">
              <a:solidFill>
                <a:srgbClr val="000000"/>
              </a:solidFill>
              <a:latin typeface="Gill Sans"/>
              <a:ea typeface="ヒラギノ角ゴ ProN W3"/>
              <a:cs typeface="ヒラギノ角ゴ ProN W3"/>
              <a:sym typeface="Gill Sans"/>
            </a:endParaRPr>
          </a:p>
        </p:txBody>
      </p:sp>
      <p:sp>
        <p:nvSpPr>
          <p:cNvPr id="27655" name="Rectangle 3"/>
          <p:cNvSpPr>
            <a:spLocks noChangeArrowheads="1"/>
          </p:cNvSpPr>
          <p:nvPr/>
        </p:nvSpPr>
        <p:spPr bwMode="auto">
          <a:xfrm>
            <a:off x="152400" y="881063"/>
            <a:ext cx="8866188" cy="70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800">
                <a:solidFill>
                  <a:srgbClr val="000000"/>
                </a:solidFill>
                <a:latin typeface="Gill Sans"/>
                <a:ea typeface="ヒラギノ角ゴ ProN W3"/>
                <a:cs typeface="ヒラギノ角ゴ ProN W3"/>
                <a:sym typeface="Gill Sans"/>
              </a:defRPr>
            </a:lvl1pPr>
            <a:lvl2pPr marL="37931725" indent="-37474525" eaLnBrk="0" hangingPunct="0">
              <a:defRPr sz="2800">
                <a:solidFill>
                  <a:srgbClr val="000000"/>
                </a:solidFill>
                <a:latin typeface="Gill Sans"/>
                <a:ea typeface="ヒラギノ角ゴ ProN W3"/>
                <a:cs typeface="ヒラギノ角ゴ ProN W3"/>
                <a:sym typeface="Gill Sans"/>
              </a:defRPr>
            </a:lvl2pPr>
            <a:lvl3pPr marL="1143000" indent="-228600" eaLnBrk="0" hangingPunct="0">
              <a:defRPr sz="2800">
                <a:solidFill>
                  <a:srgbClr val="000000"/>
                </a:solidFill>
                <a:latin typeface="Gill Sans"/>
                <a:ea typeface="ヒラギノ角ゴ ProN W3"/>
                <a:cs typeface="ヒラギノ角ゴ ProN W3"/>
                <a:sym typeface="Gill Sans"/>
              </a:defRPr>
            </a:lvl3pPr>
            <a:lvl4pPr marL="1600200" indent="-228600" eaLnBrk="0" hangingPunct="0">
              <a:defRPr sz="2800">
                <a:solidFill>
                  <a:srgbClr val="000000"/>
                </a:solidFill>
                <a:latin typeface="Gill Sans"/>
                <a:ea typeface="ヒラギノ角ゴ ProN W3"/>
                <a:cs typeface="ヒラギノ角ゴ ProN W3"/>
                <a:sym typeface="Gill Sans"/>
              </a:defRPr>
            </a:lvl4pPr>
            <a:lvl5pPr marL="2057400" indent="-228600" eaLnBrk="0" hangingPunct="0">
              <a:defRPr sz="2800">
                <a:solidFill>
                  <a:srgbClr val="000000"/>
                </a:solidFill>
                <a:latin typeface="Gill Sans"/>
                <a:ea typeface="ヒラギノ角ゴ ProN W3"/>
                <a:cs typeface="ヒラギノ角ゴ ProN W3"/>
                <a:sym typeface="Gill Sans"/>
              </a:defRPr>
            </a:lvl5pPr>
            <a:lvl6pPr marL="25146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6pPr>
            <a:lvl7pPr marL="29718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7pPr>
            <a:lvl8pPr marL="34290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8pPr>
            <a:lvl9pPr marL="38862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9pPr>
          </a:lstStyle>
          <a:p>
            <a:pPr eaLnBrk="1" hangingPunct="1">
              <a:lnSpc>
                <a:spcPts val="2500"/>
              </a:lnSpc>
              <a:defRPr/>
            </a:pPr>
            <a:r>
              <a:rPr lang="de-DE" altLang="en-US" sz="1800" dirty="0" smtClean="0">
                <a:latin typeface="+mn-lt"/>
              </a:rPr>
              <a:t>Niemeyer </a:t>
            </a:r>
            <a:r>
              <a:rPr lang="de-DE" altLang="en-US" sz="1800" dirty="0" err="1" smtClean="0">
                <a:latin typeface="+mn-lt"/>
              </a:rPr>
              <a:t>and</a:t>
            </a:r>
            <a:r>
              <a:rPr lang="de-DE" altLang="en-US" sz="1800" dirty="0" smtClean="0">
                <a:latin typeface="+mn-lt"/>
              </a:rPr>
              <a:t> </a:t>
            </a:r>
            <a:r>
              <a:rPr lang="de-DE" altLang="en-US" sz="1800" dirty="0" err="1" smtClean="0">
                <a:latin typeface="+mn-lt"/>
              </a:rPr>
              <a:t>co-workers</a:t>
            </a:r>
            <a:r>
              <a:rPr lang="de-DE" altLang="en-US" sz="1800" dirty="0" smtClean="0">
                <a:latin typeface="+mn-lt"/>
              </a:rPr>
              <a:t> </a:t>
            </a:r>
            <a:r>
              <a:rPr lang="en-US" altLang="en-US" sz="1800" dirty="0" smtClean="0">
                <a:latin typeface="+mn-lt"/>
              </a:rPr>
              <a:t>characterized a </a:t>
            </a:r>
            <a:r>
              <a:rPr lang="en-US" altLang="en-US" sz="1800" i="1" dirty="0" smtClean="0">
                <a:latin typeface="+mn-lt"/>
              </a:rPr>
              <a:t>STIM2</a:t>
            </a:r>
            <a:r>
              <a:rPr lang="en-US" altLang="en-US" sz="1800" dirty="0" smtClean="0">
                <a:latin typeface="+mn-lt"/>
              </a:rPr>
              <a:t> splice variant which retains an additional 8-amino acid exon in the region encoding the channel-activating domain. </a:t>
            </a:r>
            <a:endParaRPr lang="de-DE" altLang="en-US" sz="1800" dirty="0" smtClean="0">
              <a:solidFill>
                <a:schemeClr val="tx1"/>
              </a:solidFill>
              <a:latin typeface="+mn-lt"/>
            </a:endParaRPr>
          </a:p>
        </p:txBody>
      </p:sp>
      <p:sp>
        <p:nvSpPr>
          <p:cNvPr id="27656" name="Rechteck 2"/>
          <p:cNvSpPr>
            <a:spLocks noChangeArrowheads="1"/>
          </p:cNvSpPr>
          <p:nvPr/>
        </p:nvSpPr>
        <p:spPr bwMode="auto">
          <a:xfrm>
            <a:off x="166688" y="1628800"/>
            <a:ext cx="552291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2800">
                <a:solidFill>
                  <a:srgbClr val="000000"/>
                </a:solidFill>
                <a:latin typeface="Gill Sans"/>
                <a:ea typeface="ヒラギノ角ゴ ProN W3"/>
                <a:cs typeface="ヒラギノ角ゴ ProN W3"/>
                <a:sym typeface="Gill Sans"/>
              </a:defRPr>
            </a:lvl1pPr>
            <a:lvl2pPr marL="742950" indent="-285750" eaLnBrk="0" hangingPunct="0">
              <a:defRPr sz="2800">
                <a:solidFill>
                  <a:srgbClr val="000000"/>
                </a:solidFill>
                <a:latin typeface="Gill Sans"/>
                <a:ea typeface="ヒラギノ角ゴ ProN W3"/>
                <a:cs typeface="ヒラギノ角ゴ ProN W3"/>
                <a:sym typeface="Gill Sans"/>
              </a:defRPr>
            </a:lvl2pPr>
            <a:lvl3pPr marL="1143000" indent="-228600" eaLnBrk="0" hangingPunct="0">
              <a:defRPr sz="2800">
                <a:solidFill>
                  <a:srgbClr val="000000"/>
                </a:solidFill>
                <a:latin typeface="Gill Sans"/>
                <a:ea typeface="ヒラギノ角ゴ ProN W3"/>
                <a:cs typeface="ヒラギノ角ゴ ProN W3"/>
                <a:sym typeface="Gill Sans"/>
              </a:defRPr>
            </a:lvl3pPr>
            <a:lvl4pPr marL="1600200" indent="-228600" eaLnBrk="0" hangingPunct="0">
              <a:defRPr sz="2800">
                <a:solidFill>
                  <a:srgbClr val="000000"/>
                </a:solidFill>
                <a:latin typeface="Gill Sans"/>
                <a:ea typeface="ヒラギノ角ゴ ProN W3"/>
                <a:cs typeface="ヒラギノ角ゴ ProN W3"/>
                <a:sym typeface="Gill Sans"/>
              </a:defRPr>
            </a:lvl4pPr>
            <a:lvl5pPr marL="2057400" indent="-228600" eaLnBrk="0" hangingPunct="0">
              <a:defRPr sz="2800">
                <a:solidFill>
                  <a:srgbClr val="000000"/>
                </a:solidFill>
                <a:latin typeface="Gill Sans"/>
                <a:ea typeface="ヒラギノ角ゴ ProN W3"/>
                <a:cs typeface="ヒラギノ角ゴ ProN W3"/>
                <a:sym typeface="Gill Sans"/>
              </a:defRPr>
            </a:lvl5pPr>
            <a:lvl6pPr marL="25146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6pPr>
            <a:lvl7pPr marL="29718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7pPr>
            <a:lvl8pPr marL="34290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8pPr>
            <a:lvl9pPr marL="3886200" indent="-228600" eaLnBrk="0" fontAlgn="base" hangingPunct="0">
              <a:lnSpc>
                <a:spcPct val="110000"/>
              </a:lnSpc>
              <a:spcBef>
                <a:spcPct val="0"/>
              </a:spcBef>
              <a:spcAft>
                <a:spcPct val="0"/>
              </a:spcAft>
              <a:defRPr sz="2800">
                <a:solidFill>
                  <a:srgbClr val="000000"/>
                </a:solidFill>
                <a:latin typeface="Gill Sans"/>
                <a:ea typeface="ヒラギノ角ゴ ProN W3"/>
                <a:cs typeface="ヒラギノ角ゴ ProN W3"/>
                <a:sym typeface="Gill Sans"/>
              </a:defRPr>
            </a:lvl9pPr>
          </a:lstStyle>
          <a:p>
            <a:pPr eaLnBrk="1" hangingPunct="1">
              <a:lnSpc>
                <a:spcPts val="2500"/>
              </a:lnSpc>
              <a:defRPr/>
            </a:pPr>
            <a:r>
              <a:rPr lang="en-US" altLang="en-US" sz="1800" dirty="0" smtClean="0">
                <a:solidFill>
                  <a:srgbClr val="FF3399"/>
                </a:solidFill>
                <a:latin typeface="+mn-lt"/>
              </a:rPr>
              <a:t>STIM2.1 knockdown </a:t>
            </a:r>
            <a:r>
              <a:rPr lang="en-US" altLang="en-US" sz="1800" b="1" dirty="0" smtClean="0">
                <a:solidFill>
                  <a:srgbClr val="FF3399"/>
                </a:solidFill>
                <a:latin typeface="+mn-lt"/>
              </a:rPr>
              <a:t>increases</a:t>
            </a:r>
            <a:r>
              <a:rPr lang="en-US" altLang="en-US" sz="1800" dirty="0" smtClean="0">
                <a:solidFill>
                  <a:srgbClr val="FF3399"/>
                </a:solidFill>
                <a:latin typeface="+mn-lt"/>
              </a:rPr>
              <a:t> SOCE in naive CD4</a:t>
            </a:r>
            <a:r>
              <a:rPr lang="en-US" altLang="en-US" sz="1800" baseline="30000" dirty="0" smtClean="0">
                <a:solidFill>
                  <a:srgbClr val="FF3399"/>
                </a:solidFill>
                <a:latin typeface="+mn-lt"/>
              </a:rPr>
              <a:t>+</a:t>
            </a:r>
            <a:r>
              <a:rPr lang="en-US" altLang="en-US" sz="1800" dirty="0" smtClean="0">
                <a:solidFill>
                  <a:srgbClr val="FF3399"/>
                </a:solidFill>
                <a:latin typeface="+mn-lt"/>
              </a:rPr>
              <a:t> T cells, whereas knockdown of STIM2.2 </a:t>
            </a:r>
            <a:r>
              <a:rPr lang="en-US" altLang="en-US" sz="1800" b="1" dirty="0" smtClean="0">
                <a:solidFill>
                  <a:srgbClr val="FF3399"/>
                </a:solidFill>
                <a:latin typeface="+mn-lt"/>
              </a:rPr>
              <a:t>decreases</a:t>
            </a:r>
            <a:r>
              <a:rPr lang="en-US" altLang="en-US" sz="1800" dirty="0" smtClean="0">
                <a:solidFill>
                  <a:srgbClr val="FF3399"/>
                </a:solidFill>
                <a:latin typeface="+mn-lt"/>
              </a:rPr>
              <a:t> SOCE. </a:t>
            </a:r>
          </a:p>
          <a:p>
            <a:pPr eaLnBrk="1" hangingPunct="1">
              <a:lnSpc>
                <a:spcPts val="2500"/>
              </a:lnSpc>
              <a:defRPr/>
            </a:pPr>
            <a:r>
              <a:rPr lang="en-US" altLang="en-US" sz="1800" dirty="0" smtClean="0">
                <a:solidFill>
                  <a:srgbClr val="FF3399"/>
                </a:solidFill>
                <a:latin typeface="+mn-lt"/>
              </a:rPr>
              <a:t>Overexpression of STIM2.1, but not STIM2.2, decreases SOCE. </a:t>
            </a:r>
          </a:p>
        </p:txBody>
      </p:sp>
      <p:sp>
        <p:nvSpPr>
          <p:cNvPr id="21513" name="Rechteck 10"/>
          <p:cNvSpPr>
            <a:spLocks noChangeArrowheads="1"/>
          </p:cNvSpPr>
          <p:nvPr/>
        </p:nvSpPr>
        <p:spPr bwMode="auto">
          <a:xfrm>
            <a:off x="207963" y="3554015"/>
            <a:ext cx="345281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b="1" dirty="0">
                <a:solidFill>
                  <a:srgbClr val="FF0000"/>
                </a:solidFill>
                <a:latin typeface="Gill Sans"/>
                <a:ea typeface="ヒラギノ角ゴ ProN W3"/>
                <a:cs typeface="ヒラギノ角ゴ ProN W3"/>
                <a:sym typeface="Gill Sans"/>
              </a:rPr>
              <a:t>STIM2.1 interaction with Orai1 </a:t>
            </a:r>
            <a:r>
              <a:rPr lang="en-US" altLang="en-US" dirty="0">
                <a:solidFill>
                  <a:srgbClr val="000000"/>
                </a:solidFill>
                <a:latin typeface="Gill Sans"/>
                <a:ea typeface="ヒラギノ角ゴ ProN W3"/>
                <a:cs typeface="ヒラギノ角ゴ ProN W3"/>
                <a:sym typeface="Gill Sans"/>
              </a:rPr>
              <a:t>is impaired and prevents Orai1 activation.</a:t>
            </a:r>
            <a:endParaRPr lang="de-DE" altLang="en-US" dirty="0">
              <a:latin typeface="Gill Sans"/>
              <a:ea typeface="ヒラギノ角ゴ ProN W3"/>
              <a:cs typeface="ヒラギノ角ゴ ProN W3"/>
              <a:sym typeface="Gill Sans"/>
            </a:endParaRPr>
          </a:p>
        </p:txBody>
      </p:sp>
      <p:sp>
        <p:nvSpPr>
          <p:cNvPr id="21514" name="Datumsplatzhalter 1"/>
          <p:cNvSpPr>
            <a:spLocks noGrp="1"/>
          </p:cNvSpPr>
          <p:nvPr>
            <p:ph type="dt" sz="quarter" idx="10"/>
          </p:nvPr>
        </p:nvSpPr>
        <p:spPr>
          <a:xfrm>
            <a:off x="290736" y="628416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2151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Tree>
    <p:extLst>
      <p:ext uri="{BB962C8B-B14F-4D97-AF65-F5344CB8AC3E}">
        <p14:creationId xmlns:p14="http://schemas.microsoft.com/office/powerpoint/2010/main" val="137195148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Effect of AS on protein domain architecture</a:t>
            </a:r>
          </a:p>
        </p:txBody>
      </p:sp>
      <p:sp>
        <p:nvSpPr>
          <p:cNvPr id="2253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22532"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22533"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D0DE1089-0373-44B5-9ACB-3F0C056A0E2B}" type="slidenum">
              <a:rPr lang="de-DE" altLang="de-DE" smtClean="0"/>
              <a:pPr>
                <a:spcBef>
                  <a:spcPct val="0"/>
                </a:spcBef>
                <a:buFontTx/>
                <a:buNone/>
              </a:pPr>
              <a:t>6</a:t>
            </a:fld>
            <a:endParaRPr lang="de-DE" altLang="de-DE" smtClean="0"/>
          </a:p>
        </p:txBody>
      </p:sp>
      <p:sp>
        <p:nvSpPr>
          <p:cNvPr id="22534"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22535" name="Text Box 5"/>
          <p:cNvSpPr txBox="1">
            <a:spLocks noChangeArrowheads="1"/>
          </p:cNvSpPr>
          <p:nvPr/>
        </p:nvSpPr>
        <p:spPr bwMode="auto">
          <a:xfrm>
            <a:off x="5791200" y="5732463"/>
            <a:ext cx="317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Light &amp; Elofsson Curr Opin Struct Biol</a:t>
            </a:r>
          </a:p>
          <a:p>
            <a:pPr eaLnBrk="1" hangingPunct="1">
              <a:spcBef>
                <a:spcPct val="0"/>
              </a:spcBef>
              <a:buFontTx/>
              <a:buNone/>
            </a:pPr>
            <a:r>
              <a:rPr lang="en-US" altLang="en-US" sz="1400"/>
              <a:t>(2013) 23: 451-458</a:t>
            </a:r>
            <a:endParaRPr lang="de-DE" altLang="de-DE" sz="1400"/>
          </a:p>
        </p:txBody>
      </p:sp>
      <p:sp>
        <p:nvSpPr>
          <p:cNvPr id="22536"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22537" name="Textfeld 12"/>
          <p:cNvSpPr txBox="1">
            <a:spLocks noChangeArrowheads="1"/>
          </p:cNvSpPr>
          <p:nvPr/>
        </p:nvSpPr>
        <p:spPr bwMode="auto">
          <a:xfrm>
            <a:off x="196850" y="4419600"/>
            <a:ext cx="88392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en-US" altLang="en-US"/>
              <a:t>(left) fraction of proteins where the domain architecture (DA) is altered as a result of splicing (based on Swissprot transcripts) </a:t>
            </a:r>
          </a:p>
          <a:p>
            <a:pPr eaLnBrk="1" hangingPunct="1">
              <a:lnSpc>
                <a:spcPts val="2563"/>
              </a:lnSpc>
              <a:spcBef>
                <a:spcPct val="0"/>
              </a:spcBef>
              <a:buFontTx/>
              <a:buNone/>
            </a:pPr>
            <a:r>
              <a:rPr lang="en-US" altLang="en-US"/>
              <a:t>(right) number of isoforms for 3 databases; Ensembl, Vega/ Havana and Swissprot.</a:t>
            </a:r>
            <a:endParaRPr lang="de-DE" altLang="de-DE"/>
          </a:p>
        </p:txBody>
      </p:sp>
      <p:pic>
        <p:nvPicPr>
          <p:cNvPr id="22538" name="Picture 2"/>
          <p:cNvPicPr>
            <a:picLocks noChangeAspect="1" noChangeArrowheads="1"/>
          </p:cNvPicPr>
          <p:nvPr/>
        </p:nvPicPr>
        <p:blipFill>
          <a:blip r:embed="rId2">
            <a:extLst>
              <a:ext uri="{28A0092B-C50C-407E-A947-70E740481C1C}">
                <a14:useLocalDpi xmlns:a14="http://schemas.microsoft.com/office/drawing/2010/main" val="0"/>
              </a:ext>
            </a:extLst>
          </a:blip>
          <a:srcRect l="1482" t="1845" r="1866" b="7027"/>
          <a:stretch>
            <a:fillRect/>
          </a:stretch>
        </p:blipFill>
        <p:spPr bwMode="auto">
          <a:xfrm>
            <a:off x="34925" y="549275"/>
            <a:ext cx="8929688"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b="60005"/>
          <a:stretch>
            <a:fillRect/>
          </a:stretch>
        </p:blipFill>
        <p:spPr bwMode="auto">
          <a:xfrm>
            <a:off x="42863" y="404813"/>
            <a:ext cx="6969125" cy="205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147"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Transcription + processing of snRNAs and mRNAs</a:t>
            </a:r>
          </a:p>
        </p:txBody>
      </p:sp>
      <p:sp>
        <p:nvSpPr>
          <p:cNvPr id="6148"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6149"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EE595C33-A1E5-4EDB-9284-5FC057A04722}" type="slidenum">
              <a:rPr lang="de-DE" altLang="de-DE" smtClean="0"/>
              <a:pPr>
                <a:spcBef>
                  <a:spcPct val="0"/>
                </a:spcBef>
                <a:buFontTx/>
                <a:buNone/>
              </a:pPr>
              <a:t>7</a:t>
            </a:fld>
            <a:endParaRPr lang="de-DE" altLang="de-DE" smtClean="0"/>
          </a:p>
        </p:txBody>
      </p:sp>
      <p:sp>
        <p:nvSpPr>
          <p:cNvPr id="6150"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6151" name="Text Box 5"/>
          <p:cNvSpPr txBox="1">
            <a:spLocks noChangeArrowheads="1"/>
          </p:cNvSpPr>
          <p:nvPr/>
        </p:nvSpPr>
        <p:spPr bwMode="auto">
          <a:xfrm>
            <a:off x="5580063" y="6145213"/>
            <a:ext cx="3524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Nature Rev Mol Cell Biol </a:t>
            </a:r>
          </a:p>
          <a:p>
            <a:pPr eaLnBrk="1" hangingPunct="1">
              <a:spcBef>
                <a:spcPct val="0"/>
              </a:spcBef>
              <a:buFontTx/>
              <a:buNone/>
            </a:pPr>
            <a:r>
              <a:rPr lang="en-US" altLang="en-US" sz="1400"/>
              <a:t>15, 108–121 (2014)</a:t>
            </a:r>
            <a:endParaRPr lang="de-DE" altLang="de-DE" sz="1400"/>
          </a:p>
        </p:txBody>
      </p:sp>
      <p:sp>
        <p:nvSpPr>
          <p:cNvPr id="6152"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6153" name="Textfeld 12"/>
          <p:cNvSpPr txBox="1">
            <a:spLocks noChangeArrowheads="1"/>
          </p:cNvSpPr>
          <p:nvPr/>
        </p:nvSpPr>
        <p:spPr bwMode="auto">
          <a:xfrm>
            <a:off x="6350" y="2614613"/>
            <a:ext cx="9137650"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smtClean="0"/>
              <a:t>small nuclear RNA (</a:t>
            </a:r>
            <a:r>
              <a:rPr lang="en-US" altLang="en-US" b="1" dirty="0" smtClean="0"/>
              <a:t>snRNA</a:t>
            </a:r>
            <a:r>
              <a:rPr lang="en-US" altLang="en-US" dirty="0" smtClean="0"/>
              <a:t>) genes are part of the </a:t>
            </a:r>
            <a:r>
              <a:rPr lang="en-US" altLang="en-US" b="1" dirty="0" smtClean="0"/>
              <a:t>spliceosome</a:t>
            </a:r>
            <a:r>
              <a:rPr lang="en-US" altLang="en-US" dirty="0" smtClean="0"/>
              <a:t>.</a:t>
            </a:r>
          </a:p>
          <a:p>
            <a:pPr eaLnBrk="1" hangingPunct="1">
              <a:lnSpc>
                <a:spcPts val="2500"/>
              </a:lnSpc>
              <a:spcBef>
                <a:spcPct val="0"/>
              </a:spcBef>
              <a:buFontTx/>
              <a:buNone/>
            </a:pPr>
            <a:r>
              <a:rPr lang="en-US" altLang="en-US" dirty="0" smtClean="0"/>
              <a:t>Shown </a:t>
            </a:r>
            <a:r>
              <a:rPr lang="en-US" altLang="en-US" dirty="0"/>
              <a:t>are </a:t>
            </a:r>
            <a:r>
              <a:rPr lang="en-US" altLang="en-US" i="1" dirty="0"/>
              <a:t>cis</a:t>
            </a:r>
            <a:r>
              <a:rPr lang="en-US" altLang="en-US" dirty="0"/>
              <a:t>-acting elements and </a:t>
            </a:r>
            <a:r>
              <a:rPr lang="en-US" altLang="en-US" i="1" dirty="0"/>
              <a:t>trans</a:t>
            </a:r>
            <a:r>
              <a:rPr lang="en-US" altLang="en-US" dirty="0"/>
              <a:t>-acting factors involved in the expression </a:t>
            </a:r>
            <a:r>
              <a:rPr lang="en-US" altLang="en-US" dirty="0" smtClean="0"/>
              <a:t>of snRNA genes.</a:t>
            </a:r>
            <a:endParaRPr lang="en-US" altLang="en-US" dirty="0"/>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b="1" dirty="0"/>
              <a:t>DSE</a:t>
            </a:r>
            <a:r>
              <a:rPr lang="en-US" altLang="en-US" dirty="0"/>
              <a:t>: distal sequence element, and</a:t>
            </a:r>
          </a:p>
          <a:p>
            <a:pPr eaLnBrk="1" hangingPunct="1">
              <a:lnSpc>
                <a:spcPts val="2500"/>
              </a:lnSpc>
              <a:spcBef>
                <a:spcPct val="0"/>
              </a:spcBef>
              <a:buFontTx/>
              <a:buNone/>
            </a:pPr>
            <a:r>
              <a:rPr lang="en-US" altLang="en-US" b="1" dirty="0"/>
              <a:t>PSE</a:t>
            </a:r>
            <a:r>
              <a:rPr lang="en-US" altLang="en-US" dirty="0"/>
              <a:t>: proximal sequence </a:t>
            </a:r>
            <a:r>
              <a:rPr lang="en-US" altLang="en-US" dirty="0" smtClean="0"/>
              <a:t>element</a:t>
            </a:r>
            <a:endParaRPr lang="en-US" altLang="en-US" dirty="0"/>
          </a:p>
          <a:p>
            <a:pPr eaLnBrk="1" hangingPunct="1">
              <a:lnSpc>
                <a:spcPts val="2500"/>
              </a:lnSpc>
              <a:spcBef>
                <a:spcPct val="0"/>
              </a:spcBef>
              <a:buFontTx/>
              <a:buNone/>
            </a:pPr>
            <a:r>
              <a:rPr lang="en-US" altLang="en-US" b="1" dirty="0"/>
              <a:t>TSS</a:t>
            </a:r>
            <a:r>
              <a:rPr lang="en-US" altLang="en-US" dirty="0"/>
              <a:t>, transcription start site. </a:t>
            </a:r>
            <a:endParaRPr lang="en-US" altLang="en-US" dirty="0" smtClean="0"/>
          </a:p>
        </p:txBody>
      </p:sp>
      <p:sp>
        <p:nvSpPr>
          <p:cNvPr id="6154" name="Textfeld 12"/>
          <p:cNvSpPr txBox="1">
            <a:spLocks noChangeArrowheads="1"/>
          </p:cNvSpPr>
          <p:nvPr/>
        </p:nvSpPr>
        <p:spPr bwMode="auto">
          <a:xfrm>
            <a:off x="4860032" y="3645024"/>
            <a:ext cx="4179317"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a:t>snRNA promoters recruit </a:t>
            </a:r>
            <a:r>
              <a:rPr lang="en-US" altLang="en-US" b="1" dirty="0">
                <a:solidFill>
                  <a:srgbClr val="33CC33"/>
                </a:solidFill>
              </a:rPr>
              <a:t>the little elongation complex (LEC). </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a:t>Initiation of snRNA transcription requires </a:t>
            </a:r>
            <a:r>
              <a:rPr lang="en-US" altLang="en-US" b="1" dirty="0">
                <a:solidFill>
                  <a:srgbClr val="CC0099"/>
                </a:solidFill>
              </a:rPr>
              <a:t>general transcription factors (GTFs)</a:t>
            </a:r>
            <a:r>
              <a:rPr lang="en-US" altLang="en-US" dirty="0">
                <a:solidFill>
                  <a:srgbClr val="CC0099"/>
                </a:solidFill>
              </a:rPr>
              <a:t>, </a:t>
            </a:r>
            <a:r>
              <a:rPr lang="en-US" altLang="en-US" dirty="0"/>
              <a:t>as well as the </a:t>
            </a:r>
            <a:r>
              <a:rPr lang="en-US" altLang="en-US" b="1" dirty="0">
                <a:solidFill>
                  <a:srgbClr val="CC0099"/>
                </a:solidFill>
              </a:rPr>
              <a:t>snRNA-activating protein complex (</a:t>
            </a:r>
            <a:r>
              <a:rPr lang="en-US" altLang="en-US" b="1" dirty="0" err="1">
                <a:solidFill>
                  <a:srgbClr val="CC0099"/>
                </a:solidFill>
              </a:rPr>
              <a:t>SNAPc</a:t>
            </a:r>
            <a:r>
              <a:rPr lang="en-US" altLang="en-US" dirty="0">
                <a:solidFill>
                  <a:srgbClr val="CC0099"/>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404813"/>
            <a:ext cx="5321300" cy="391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171"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ea typeface="ＭＳ Ｐゴシック" panose="020B0600070205080204" pitchFamily="34" charset="-128"/>
              </a:rPr>
              <a:t>Transcription + processing of snRNAs and mRNAs</a:t>
            </a:r>
          </a:p>
        </p:txBody>
      </p:sp>
      <p:sp>
        <p:nvSpPr>
          <p:cNvPr id="7172"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717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717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83A5CC20-02E8-4BEE-91B0-CD66B80682FF}" type="slidenum">
              <a:rPr lang="de-DE" altLang="de-DE" smtClean="0"/>
              <a:pPr>
                <a:spcBef>
                  <a:spcPct val="0"/>
                </a:spcBef>
                <a:buFontTx/>
                <a:buNone/>
              </a:pPr>
              <a:t>8</a:t>
            </a:fld>
            <a:endParaRPr lang="de-DE" altLang="de-DE" smtClean="0"/>
          </a:p>
        </p:txBody>
      </p:sp>
      <p:sp>
        <p:nvSpPr>
          <p:cNvPr id="717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7176" name="Text Box 5"/>
          <p:cNvSpPr txBox="1">
            <a:spLocks noChangeArrowheads="1"/>
          </p:cNvSpPr>
          <p:nvPr/>
        </p:nvSpPr>
        <p:spPr bwMode="auto">
          <a:xfrm>
            <a:off x="5580063" y="6145213"/>
            <a:ext cx="3524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Nature Rev Mol Cell Biol </a:t>
            </a:r>
          </a:p>
          <a:p>
            <a:pPr eaLnBrk="1" hangingPunct="1">
              <a:spcBef>
                <a:spcPct val="0"/>
              </a:spcBef>
              <a:buFontTx/>
              <a:buNone/>
            </a:pPr>
            <a:r>
              <a:rPr lang="en-US" altLang="en-US" sz="1400"/>
              <a:t>15, 108–121 (2014)</a:t>
            </a:r>
            <a:endParaRPr lang="de-DE" altLang="de-DE" sz="1400"/>
          </a:p>
        </p:txBody>
      </p:sp>
      <p:sp>
        <p:nvSpPr>
          <p:cNvPr id="7177"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7178" name="Textfeld 12"/>
          <p:cNvSpPr txBox="1">
            <a:spLocks noChangeArrowheads="1"/>
          </p:cNvSpPr>
          <p:nvPr/>
        </p:nvSpPr>
        <p:spPr bwMode="auto">
          <a:xfrm>
            <a:off x="5364163" y="549275"/>
            <a:ext cx="3773487" cy="359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a:t>Shown </a:t>
            </a:r>
            <a:r>
              <a:rPr lang="en-US" altLang="en-US" dirty="0" smtClean="0"/>
              <a:t>in </a:t>
            </a:r>
            <a:r>
              <a:rPr lang="en-US" altLang="en-US" b="1" dirty="0" smtClean="0"/>
              <a:t>(b) </a:t>
            </a:r>
            <a:r>
              <a:rPr lang="en-US" altLang="en-US" dirty="0"/>
              <a:t>are </a:t>
            </a:r>
            <a:r>
              <a:rPr lang="en-US" altLang="en-US" i="1" dirty="0"/>
              <a:t>cis</a:t>
            </a:r>
            <a:r>
              <a:rPr lang="en-US" altLang="en-US" dirty="0"/>
              <a:t>-acting elements and </a:t>
            </a:r>
            <a:r>
              <a:rPr lang="en-US" altLang="en-US" i="1" dirty="0"/>
              <a:t>trans</a:t>
            </a:r>
            <a:r>
              <a:rPr lang="en-US" altLang="en-US" dirty="0"/>
              <a:t>-acting factors involved in the expression </a:t>
            </a:r>
            <a:r>
              <a:rPr lang="en-US" altLang="en-US" dirty="0" smtClean="0"/>
              <a:t>of </a:t>
            </a:r>
            <a:r>
              <a:rPr lang="en-US" altLang="en-US" dirty="0"/>
              <a:t>protein-coding mRNA genes.</a:t>
            </a:r>
          </a:p>
          <a:p>
            <a:pPr eaLnBrk="1" hangingPunct="1">
              <a:lnSpc>
                <a:spcPts val="2500"/>
              </a:lnSpc>
              <a:spcBef>
                <a:spcPct val="0"/>
              </a:spcBef>
              <a:buFontTx/>
              <a:buNone/>
            </a:pPr>
            <a:r>
              <a:rPr lang="en-US" altLang="en-US" b="1" dirty="0" smtClean="0"/>
              <a:t>DSE</a:t>
            </a:r>
            <a:r>
              <a:rPr lang="en-US" altLang="en-US" dirty="0" smtClean="0"/>
              <a:t> </a:t>
            </a:r>
            <a:r>
              <a:rPr lang="en-US" altLang="en-US" dirty="0"/>
              <a:t>and </a:t>
            </a:r>
            <a:r>
              <a:rPr lang="en-US" altLang="en-US" b="1" dirty="0"/>
              <a:t>PSE</a:t>
            </a:r>
            <a:r>
              <a:rPr lang="en-US" altLang="en-US" dirty="0"/>
              <a:t> of </a:t>
            </a:r>
            <a:r>
              <a:rPr lang="en-US" altLang="en-US" dirty="0" err="1"/>
              <a:t>snRNAs</a:t>
            </a:r>
            <a:r>
              <a:rPr lang="en-US" altLang="en-US" dirty="0"/>
              <a:t> are roughly equivalent to the </a:t>
            </a:r>
            <a:r>
              <a:rPr lang="en-US" altLang="en-US" b="1" dirty="0"/>
              <a:t>enhancer</a:t>
            </a:r>
            <a:r>
              <a:rPr lang="en-US" altLang="en-US" dirty="0"/>
              <a:t> and </a:t>
            </a:r>
            <a:r>
              <a:rPr lang="en-US" altLang="en-US" b="1" dirty="0"/>
              <a:t>TATA</a:t>
            </a:r>
            <a:r>
              <a:rPr lang="en-US" altLang="en-US" dirty="0"/>
              <a:t> box elements, respectively, of mRNA genes.</a:t>
            </a:r>
          </a:p>
          <a:p>
            <a:pPr eaLnBrk="1" hangingPunct="1">
              <a:lnSpc>
                <a:spcPts val="2500"/>
              </a:lnSpc>
              <a:spcBef>
                <a:spcPct val="0"/>
              </a:spcBef>
              <a:buFontTx/>
              <a:buNone/>
            </a:pPr>
            <a:r>
              <a:rPr lang="en-US" altLang="en-US" dirty="0"/>
              <a:t>Ex, exon</a:t>
            </a:r>
          </a:p>
          <a:p>
            <a:pPr eaLnBrk="1" hangingPunct="1">
              <a:lnSpc>
                <a:spcPts val="2500"/>
              </a:lnSpc>
              <a:spcBef>
                <a:spcPct val="0"/>
              </a:spcBef>
              <a:buFontTx/>
              <a:buNone/>
            </a:pPr>
            <a:r>
              <a:rPr lang="en-US" altLang="en-US" dirty="0" err="1"/>
              <a:t>pA</a:t>
            </a:r>
            <a:r>
              <a:rPr lang="en-US" altLang="en-US" dirty="0"/>
              <a:t>, </a:t>
            </a:r>
            <a:r>
              <a:rPr lang="en-US" altLang="en-US" dirty="0" err="1"/>
              <a:t>polyA</a:t>
            </a:r>
            <a:r>
              <a:rPr lang="en-US" altLang="en-US" dirty="0"/>
              <a:t> signal</a:t>
            </a:r>
          </a:p>
          <a:p>
            <a:pPr eaLnBrk="1" hangingPunct="1">
              <a:lnSpc>
                <a:spcPts val="2500"/>
              </a:lnSpc>
              <a:spcBef>
                <a:spcPct val="0"/>
              </a:spcBef>
              <a:buFontTx/>
              <a:buNone/>
            </a:pPr>
            <a:r>
              <a:rPr lang="en-US" altLang="en-US" dirty="0" err="1"/>
              <a:t>ss</a:t>
            </a:r>
            <a:r>
              <a:rPr lang="en-US" altLang="en-US" dirty="0"/>
              <a:t>, splice site. </a:t>
            </a:r>
            <a:endParaRPr lang="de-DE" altLang="de-DE" dirty="0"/>
          </a:p>
        </p:txBody>
      </p:sp>
      <p:sp>
        <p:nvSpPr>
          <p:cNvPr id="7179" name="Textfeld 12"/>
          <p:cNvSpPr txBox="1">
            <a:spLocks noChangeArrowheads="1"/>
          </p:cNvSpPr>
          <p:nvPr/>
        </p:nvSpPr>
        <p:spPr bwMode="auto">
          <a:xfrm>
            <a:off x="111125" y="4293096"/>
            <a:ext cx="8924925" cy="198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a:t>While snRNA promoters recruit the </a:t>
            </a:r>
            <a:r>
              <a:rPr lang="en-US" altLang="en-US" b="1" dirty="0">
                <a:solidFill>
                  <a:srgbClr val="33CC33"/>
                </a:solidFill>
              </a:rPr>
              <a:t>LEC</a:t>
            </a:r>
            <a:r>
              <a:rPr lang="en-US" altLang="en-US" b="1" dirty="0"/>
              <a:t>,</a:t>
            </a:r>
            <a:r>
              <a:rPr lang="en-US" altLang="en-US" dirty="0"/>
              <a:t> mRNA promoters recruit the </a:t>
            </a:r>
            <a:r>
              <a:rPr lang="en-US" altLang="en-US" b="1" dirty="0">
                <a:solidFill>
                  <a:srgbClr val="33CC33"/>
                </a:solidFill>
              </a:rPr>
              <a:t>super elongation complex (SEC)</a:t>
            </a:r>
            <a:r>
              <a:rPr lang="en-US" altLang="en-US" dirty="0">
                <a:solidFill>
                  <a:srgbClr val="33CC33"/>
                </a:solidFill>
              </a:rPr>
              <a:t>. </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b="1" dirty="0">
                <a:solidFill>
                  <a:srgbClr val="EEB500"/>
                </a:solidFill>
              </a:rPr>
              <a:t>Integrator subunit 11 (INTS11) </a:t>
            </a:r>
            <a:r>
              <a:rPr lang="en-US" altLang="en-US" dirty="0"/>
              <a:t>and </a:t>
            </a:r>
            <a:r>
              <a:rPr lang="en-US" altLang="en-US" b="1" dirty="0">
                <a:solidFill>
                  <a:srgbClr val="FFC000"/>
                </a:solidFill>
              </a:rPr>
              <a:t>INTS9</a:t>
            </a:r>
            <a:r>
              <a:rPr lang="en-US" altLang="en-US" dirty="0"/>
              <a:t> have sequence similarities to the mRNA 3ʹ-processing factors </a:t>
            </a:r>
            <a:r>
              <a:rPr lang="en-US" altLang="en-US" b="1" dirty="0">
                <a:solidFill>
                  <a:srgbClr val="FFC000"/>
                </a:solidFill>
              </a:rPr>
              <a:t>cleavage and polyadenylation specificity factor </a:t>
            </a:r>
            <a:r>
              <a:rPr lang="en-US" altLang="en-US" dirty="0"/>
              <a:t>73 </a:t>
            </a:r>
            <a:r>
              <a:rPr lang="en-US" altLang="en-US" dirty="0" err="1"/>
              <a:t>kDa</a:t>
            </a:r>
            <a:r>
              <a:rPr lang="en-US" altLang="en-US" dirty="0"/>
              <a:t> subunit (</a:t>
            </a:r>
            <a:r>
              <a:rPr lang="en-US" altLang="en-US" b="1" dirty="0">
                <a:solidFill>
                  <a:srgbClr val="FFC000"/>
                </a:solidFill>
              </a:rPr>
              <a:t>CPSF73</a:t>
            </a:r>
            <a:r>
              <a:rPr lang="en-US" altLang="en-US" dirty="0"/>
              <a:t>) and </a:t>
            </a:r>
            <a:r>
              <a:rPr lang="en-US" altLang="en-US" b="1" dirty="0">
                <a:solidFill>
                  <a:srgbClr val="FFC000"/>
                </a:solidFill>
              </a:rPr>
              <a:t>CPSF100</a:t>
            </a:r>
            <a:r>
              <a:rPr lang="en-US" altLang="en-US" dirty="0"/>
              <a:t>, respectively.</a:t>
            </a:r>
            <a:endParaRPr lang="de-DE" alt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404813"/>
            <a:ext cx="8856663"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5"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de-DE" smtClean="0"/>
              <a:t>26. lecture WS 2019/20</a:t>
            </a:r>
            <a:endParaRPr lang="de-DE" altLang="de-DE" smtClean="0"/>
          </a:p>
        </p:txBody>
      </p:sp>
      <p:sp>
        <p:nvSpPr>
          <p:cNvPr id="8196"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mtClean="0"/>
          </a:p>
          <a:p>
            <a:pPr>
              <a:spcBef>
                <a:spcPct val="0"/>
              </a:spcBef>
              <a:buFontTx/>
              <a:buNone/>
            </a:pPr>
            <a:fld id="{110A2880-2B03-4E69-A035-22368961EA46}" type="slidenum">
              <a:rPr lang="de-DE" altLang="de-DE" smtClean="0"/>
              <a:pPr>
                <a:spcBef>
                  <a:spcPct val="0"/>
                </a:spcBef>
                <a:buFontTx/>
                <a:buNone/>
              </a:pPr>
              <a:t>9</a:t>
            </a:fld>
            <a:endParaRPr lang="de-DE" altLang="de-DE" smtClean="0"/>
          </a:p>
        </p:txBody>
      </p:sp>
      <p:sp>
        <p:nvSpPr>
          <p:cNvPr id="8197"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de-DE" altLang="de-DE" smtClean="0"/>
              <a:t>Bioinformatics III</a:t>
            </a:r>
          </a:p>
        </p:txBody>
      </p:sp>
      <p:sp>
        <p:nvSpPr>
          <p:cNvPr id="8198"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p:txBody>
      </p:sp>
      <p:sp>
        <p:nvSpPr>
          <p:cNvPr id="8199" name="Rechteck 1"/>
          <p:cNvSpPr>
            <a:spLocks noChangeArrowheads="1"/>
          </p:cNvSpPr>
          <p:nvPr/>
        </p:nvSpPr>
        <p:spPr bwMode="auto">
          <a:xfrm>
            <a:off x="3779838" y="0"/>
            <a:ext cx="5354637" cy="31416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p>
        </p:txBody>
      </p:sp>
      <p:sp>
        <p:nvSpPr>
          <p:cNvPr id="8200" name="Rechteck 12"/>
          <p:cNvSpPr>
            <a:spLocks noChangeArrowheads="1"/>
          </p:cNvSpPr>
          <p:nvPr/>
        </p:nvSpPr>
        <p:spPr bwMode="auto">
          <a:xfrm>
            <a:off x="1619250" y="3141663"/>
            <a:ext cx="7705725" cy="3140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a:p>
        </p:txBody>
      </p:sp>
      <p:sp>
        <p:nvSpPr>
          <p:cNvPr id="8201" name="Rectangle 2"/>
          <p:cNvSpPr>
            <a:spLocks noGrp="1" noChangeArrowheads="1"/>
          </p:cNvSpPr>
          <p:nvPr>
            <p:ph type="title" idx="4294967295"/>
          </p:nvPr>
        </p:nvSpPr>
        <p:spPr>
          <a:xfrm>
            <a:off x="20638" y="188913"/>
            <a:ext cx="9015412" cy="331787"/>
          </a:xfrm>
        </p:spPr>
        <p:txBody>
          <a:bodyPr/>
          <a:lstStyle/>
          <a:p>
            <a:pPr eaLnBrk="1" hangingPunct="1"/>
            <a:r>
              <a:rPr lang="en-GB" altLang="de-DE" smtClean="0">
                <a:ea typeface="ＭＳ Ｐゴシック" panose="020B0600070205080204" pitchFamily="34" charset="-128"/>
              </a:rPr>
              <a:t>Assembly of the splicesome + splicing steps of pre-mRNA</a:t>
            </a:r>
          </a:p>
        </p:txBody>
      </p:sp>
      <p:sp>
        <p:nvSpPr>
          <p:cNvPr id="8202" name="Textfeld 12"/>
          <p:cNvSpPr txBox="1">
            <a:spLocks noChangeArrowheads="1"/>
          </p:cNvSpPr>
          <p:nvPr/>
        </p:nvSpPr>
        <p:spPr bwMode="auto">
          <a:xfrm>
            <a:off x="3778250" y="620713"/>
            <a:ext cx="5257800" cy="55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dirty="0"/>
              <a:t>Spliceosome assembly takes place at sites of transcription. </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a:t>The U1 and U2 small nuclear ribonucleoproteins (</a:t>
            </a:r>
            <a:r>
              <a:rPr lang="en-US" altLang="en-US" b="1" dirty="0" err="1"/>
              <a:t>snRNPs</a:t>
            </a:r>
            <a:r>
              <a:rPr lang="en-US" altLang="en-US" dirty="0"/>
              <a:t>) assemble onto the pre-mRNA in a co-transcriptional manner through recognition of the 5ʹ splice site (5ʹss) and 3ʹ</a:t>
            </a:r>
            <a:r>
              <a:rPr lang="en-US" altLang="en-US" dirty="0" smtClean="0"/>
              <a:t>ss.</a:t>
            </a:r>
          </a:p>
          <a:p>
            <a:pPr eaLnBrk="1" hangingPunct="1">
              <a:lnSpc>
                <a:spcPts val="2500"/>
              </a:lnSpc>
              <a:spcBef>
                <a:spcPct val="0"/>
              </a:spcBef>
              <a:buFontTx/>
              <a:buNone/>
            </a:pPr>
            <a:endParaRPr lang="en-US" altLang="en-US" dirty="0" smtClean="0"/>
          </a:p>
          <a:p>
            <a:pPr eaLnBrk="1" hangingPunct="1">
              <a:lnSpc>
                <a:spcPts val="2500"/>
              </a:lnSpc>
              <a:spcBef>
                <a:spcPct val="0"/>
              </a:spcBef>
              <a:buFontTx/>
              <a:buNone/>
            </a:pPr>
            <a:r>
              <a:rPr lang="en-US" altLang="en-US" dirty="0" smtClean="0"/>
              <a:t>Recognition is </a:t>
            </a:r>
            <a:r>
              <a:rPr lang="en-US" altLang="en-US" dirty="0"/>
              <a:t>mediated by the </a:t>
            </a:r>
            <a:r>
              <a:rPr lang="en-US" altLang="en-US" dirty="0" err="1"/>
              <a:t>carboxy</a:t>
            </a:r>
            <a:r>
              <a:rPr lang="en-US" altLang="en-US" dirty="0"/>
              <a:t>-terminal domain (CTD) of polymerase II. </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a:t>The U1 and U2 </a:t>
            </a:r>
            <a:r>
              <a:rPr lang="en-US" altLang="en-US" dirty="0" err="1"/>
              <a:t>snRNPs</a:t>
            </a:r>
            <a:r>
              <a:rPr lang="en-US" altLang="en-US" dirty="0"/>
              <a:t> </a:t>
            </a:r>
            <a:r>
              <a:rPr lang="en-US" altLang="en-US" dirty="0" smtClean="0"/>
              <a:t>of different exons then </a:t>
            </a:r>
            <a:r>
              <a:rPr lang="en-US" altLang="en-US" dirty="0"/>
              <a:t>interact with each other to form the pre-spliceosome (</a:t>
            </a:r>
            <a:r>
              <a:rPr lang="en-US" altLang="en-US" b="1" dirty="0"/>
              <a:t>complex A</a:t>
            </a:r>
            <a:r>
              <a:rPr lang="en-US" altLang="en-US" dirty="0"/>
              <a:t>). </a:t>
            </a:r>
          </a:p>
          <a:p>
            <a:pPr eaLnBrk="1" hangingPunct="1">
              <a:lnSpc>
                <a:spcPts val="2500"/>
              </a:lnSpc>
              <a:spcBef>
                <a:spcPct val="0"/>
              </a:spcBef>
              <a:buFontTx/>
              <a:buNone/>
            </a:pPr>
            <a:endParaRPr lang="en-US" altLang="en-US" dirty="0"/>
          </a:p>
          <a:p>
            <a:pPr eaLnBrk="1" hangingPunct="1">
              <a:lnSpc>
                <a:spcPts val="2500"/>
              </a:lnSpc>
              <a:spcBef>
                <a:spcPct val="0"/>
              </a:spcBef>
              <a:buFontTx/>
              <a:buNone/>
            </a:pPr>
            <a:r>
              <a:rPr lang="en-US" altLang="en-US" dirty="0"/>
              <a:t>This process is dependent on </a:t>
            </a:r>
            <a:r>
              <a:rPr lang="en-US" altLang="en-US" dirty="0" err="1"/>
              <a:t>DExD</a:t>
            </a:r>
            <a:r>
              <a:rPr lang="en-US" altLang="en-US" dirty="0"/>
              <a:t>/H helicases pre-mRNA-processing 5 (</a:t>
            </a:r>
            <a:r>
              <a:rPr lang="en-US" altLang="en-US" b="1" dirty="0"/>
              <a:t>Prp5</a:t>
            </a:r>
            <a:r>
              <a:rPr lang="en-US" altLang="en-US" dirty="0"/>
              <a:t>) and </a:t>
            </a:r>
            <a:r>
              <a:rPr lang="en-US" altLang="en-US" b="1" dirty="0"/>
              <a:t>Sub2</a:t>
            </a:r>
            <a:r>
              <a:rPr lang="en-US" altLang="en-US" dirty="0"/>
              <a:t>. </a:t>
            </a:r>
            <a:endParaRPr lang="de-DE" altLang="de-DE" dirty="0"/>
          </a:p>
        </p:txBody>
      </p:sp>
      <p:sp>
        <p:nvSpPr>
          <p:cNvPr id="8203" name="Text Box 5"/>
          <p:cNvSpPr txBox="1">
            <a:spLocks noChangeArrowheads="1"/>
          </p:cNvSpPr>
          <p:nvPr/>
        </p:nvSpPr>
        <p:spPr bwMode="auto">
          <a:xfrm>
            <a:off x="20638" y="5337175"/>
            <a:ext cx="2187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Matera &amp; Wang, </a:t>
            </a:r>
          </a:p>
          <a:p>
            <a:pPr eaLnBrk="1" hangingPunct="1">
              <a:spcBef>
                <a:spcPct val="0"/>
              </a:spcBef>
              <a:buFontTx/>
              <a:buNone/>
            </a:pPr>
            <a:r>
              <a:rPr lang="en-US" altLang="en-US" sz="1400"/>
              <a:t>Nature Rev Mol Cell Biol </a:t>
            </a:r>
          </a:p>
          <a:p>
            <a:pPr eaLnBrk="1" hangingPunct="1">
              <a:spcBef>
                <a:spcPct val="0"/>
              </a:spcBef>
              <a:buFontTx/>
              <a:buNone/>
            </a:pPr>
            <a:r>
              <a:rPr lang="en-US" altLang="en-US" sz="1400"/>
              <a:t>15, 108–121 (2014)</a:t>
            </a:r>
            <a:endParaRPr lang="de-DE" altLang="de-DE" sz="1400"/>
          </a:p>
        </p:txBody>
      </p:sp>
      <p:sp>
        <p:nvSpPr>
          <p:cNvPr id="8204" name="Textfeld 1"/>
          <p:cNvSpPr txBox="1">
            <a:spLocks noChangeArrowheads="1"/>
          </p:cNvSpPr>
          <p:nvPr/>
        </p:nvSpPr>
        <p:spPr bwMode="auto">
          <a:xfrm>
            <a:off x="719138" y="466725"/>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b="1">
                <a:solidFill>
                  <a:srgbClr val="FF3399"/>
                </a:solidFill>
              </a:rPr>
              <a:t>DNA</a:t>
            </a:r>
            <a:endParaRPr lang="en-US" altLang="de-DE" b="1">
              <a:solidFill>
                <a:srgbClr val="FF3399"/>
              </a:solidFill>
            </a:endParaRPr>
          </a:p>
        </p:txBody>
      </p:sp>
      <p:sp>
        <p:nvSpPr>
          <p:cNvPr id="8205" name="Textfeld 12"/>
          <p:cNvSpPr txBox="1">
            <a:spLocks noChangeArrowheads="1"/>
          </p:cNvSpPr>
          <p:nvPr/>
        </p:nvSpPr>
        <p:spPr bwMode="auto">
          <a:xfrm>
            <a:off x="-134938" y="14843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b="1">
                <a:solidFill>
                  <a:srgbClr val="FF3399"/>
                </a:solidFill>
              </a:rPr>
              <a:t>mRNA</a:t>
            </a:r>
            <a:endParaRPr lang="en-US" altLang="de-DE" b="1">
              <a:solidFill>
                <a:srgbClr val="FF3399"/>
              </a:solidFill>
            </a:endParaRPr>
          </a:p>
        </p:txBody>
      </p:sp>
      <p:cxnSp>
        <p:nvCxnSpPr>
          <p:cNvPr id="3" name="Gerade Verbindung mit Pfeil 2"/>
          <p:cNvCxnSpPr/>
          <p:nvPr/>
        </p:nvCxnSpPr>
        <p:spPr bwMode="auto">
          <a:xfrm flipH="1" flipV="1">
            <a:off x="1907704" y="2204864"/>
            <a:ext cx="2520280" cy="3245024"/>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3933</Words>
  <Application>Microsoft Office PowerPoint</Application>
  <PresentationFormat>Bildschirmpräsentation (4:3)</PresentationFormat>
  <Paragraphs>689</Paragraphs>
  <Slides>49</Slides>
  <Notes>10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49</vt:i4>
      </vt:variant>
    </vt:vector>
  </HeadingPairs>
  <TitlesOfParts>
    <vt:vector size="59" baseType="lpstr">
      <vt:lpstr>MS Gothic</vt:lpstr>
      <vt:lpstr>ＭＳ Ｐゴシック</vt:lpstr>
      <vt:lpstr>ＭＳ Ｐゴシック</vt:lpstr>
      <vt:lpstr>Arial</vt:lpstr>
      <vt:lpstr>Gill Sans</vt:lpstr>
      <vt:lpstr>Helvetica</vt:lpstr>
      <vt:lpstr>Symbol</vt:lpstr>
      <vt:lpstr>Times New Roman</vt:lpstr>
      <vt:lpstr>ヒラギノ角ゴ ProN W3</vt:lpstr>
      <vt:lpstr>Standarddesign</vt:lpstr>
      <vt:lpstr>V26 Regular vs. alternative splicing</vt:lpstr>
      <vt:lpstr>PowerPoint-Präsentation</vt:lpstr>
      <vt:lpstr>PowerPoint-Präsentation</vt:lpstr>
      <vt:lpstr>STIM: Orai channels</vt:lpstr>
      <vt:lpstr>Alternative splicing may affect  PP interactions: STIM2 splice variant</vt:lpstr>
      <vt:lpstr>Effect of AS on protein domain architecture</vt:lpstr>
      <vt:lpstr>Transcription + processing of snRNAs and mRNAs</vt:lpstr>
      <vt:lpstr>Transcription + processing of snRNAs and mRNAs</vt:lpstr>
      <vt:lpstr>Assembly of the splicesome + splicing steps of pre-mRNA</vt:lpstr>
      <vt:lpstr>Assembly of the splicesome + splicing steps</vt:lpstr>
      <vt:lpstr>Assembly of the splicesome + splicing steps</vt:lpstr>
      <vt:lpstr>RNA interactions during splicing</vt:lpstr>
      <vt:lpstr>Composition of spliceosomal snRNPs</vt:lpstr>
      <vt:lpstr>most important sequence patterns related to a splicing</vt:lpstr>
      <vt:lpstr>Mechanisms of alternative splicing</vt:lpstr>
      <vt:lpstr>Regulation of alternative splicing</vt:lpstr>
      <vt:lpstr>Regulation of alternative splicing</vt:lpstr>
      <vt:lpstr>Activity of splicing factors and SREs</vt:lpstr>
      <vt:lpstr>Activity of splicing factors and SREs</vt:lpstr>
      <vt:lpstr>Activity of splicing factors and SREs</vt:lpstr>
      <vt:lpstr>              Sequence motifs of the splicing code</vt:lpstr>
      <vt:lpstr>Approach to extract RNA features</vt:lpstr>
      <vt:lpstr>              The splicing code</vt:lpstr>
      <vt:lpstr>              The splicing code</vt:lpstr>
      <vt:lpstr>Tissue-specific alternative splicing</vt:lpstr>
      <vt:lpstr>tissue-specific regulation of alternative mRNA isoforms</vt:lpstr>
      <vt:lpstr>Review from V3: Not considered yet: alternative splicing</vt:lpstr>
      <vt:lpstr>Differential PPI wiring analysis</vt:lpstr>
      <vt:lpstr>PPIXpress method</vt:lpstr>
      <vt:lpstr>Enriched KEGG and GO-BP terms in  gene-level \ transcript-level set</vt:lpstr>
      <vt:lpstr>Hematopoiesis (development of blood cells)</vt:lpstr>
      <vt:lpstr>   PPICompare workflow</vt:lpstr>
      <vt:lpstr>   Calibrating RNAseq on/off threshold against proteome data (MS)</vt:lpstr>
      <vt:lpstr>   How many RNAseq samples are needed?</vt:lpstr>
      <vt:lpstr>   Rewiring is due to …</vt:lpstr>
      <vt:lpstr>   contribution of AS seems minor (&lt; 1%)</vt:lpstr>
      <vt:lpstr>   reduced set </vt:lpstr>
      <vt:lpstr>   Rewiring HSC        MPP </vt:lpstr>
      <vt:lpstr>   involvement of epigenetics in alternative splicing?</vt:lpstr>
      <vt:lpstr>   Procedure to recognize AS events</vt:lpstr>
      <vt:lpstr>   Procedure to recognize AS events</vt:lpstr>
      <vt:lpstr>Coupling AS ↔ epigenetic modifications</vt:lpstr>
      <vt:lpstr>Association of histone modification with AS</vt:lpstr>
      <vt:lpstr>Association of histone modification with AS</vt:lpstr>
      <vt:lpstr>Association of protein features with AS</vt:lpstr>
      <vt:lpstr>Clustering of associations</vt:lpstr>
      <vt:lpstr>epigenetic modifications that are associated with AS</vt:lpstr>
      <vt:lpstr>Coupling AS ↔ epigenetic modifications</vt:lpstr>
      <vt:lpstr>Content of final exam</vt:lpstr>
    </vt:vector>
  </TitlesOfParts>
  <Company>MPI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Biology - Bioinformatik</dc:title>
  <dc:creator>Volkhard Helms</dc:creator>
  <cp:lastModifiedBy>Standard</cp:lastModifiedBy>
  <cp:revision>759</cp:revision>
  <dcterms:created xsi:type="dcterms:W3CDTF">2015-01-26T08:17:03Z</dcterms:created>
  <dcterms:modified xsi:type="dcterms:W3CDTF">2020-01-29T14:35:54Z</dcterms:modified>
</cp:coreProperties>
</file>