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eb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55"/>
  </p:notesMasterIdLst>
  <p:sldIdLst>
    <p:sldId id="256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258" r:id="rId20"/>
    <p:sldId id="259" r:id="rId21"/>
    <p:sldId id="260" r:id="rId22"/>
    <p:sldId id="261" r:id="rId23"/>
    <p:sldId id="262" r:id="rId24"/>
    <p:sldId id="263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264" r:id="rId33"/>
    <p:sldId id="352" r:id="rId34"/>
    <p:sldId id="353" r:id="rId35"/>
    <p:sldId id="355" r:id="rId36"/>
    <p:sldId id="354" r:id="rId37"/>
    <p:sldId id="356" r:id="rId38"/>
    <p:sldId id="357" r:id="rId39"/>
    <p:sldId id="358" r:id="rId40"/>
    <p:sldId id="359" r:id="rId41"/>
    <p:sldId id="371" r:id="rId42"/>
    <p:sldId id="351" r:id="rId43"/>
    <p:sldId id="370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</p:sldIdLst>
  <p:sldSz cx="13004800" cy="9753600"/>
  <p:notesSz cx="6858000" cy="9144000"/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08">
          <p15:clr>
            <a:srgbClr val="A4A3A4"/>
          </p15:clr>
        </p15:guide>
        <p15:guide id="2" pos="4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64" y="67"/>
      </p:cViewPr>
      <p:guideLst>
        <p:guide orient="horz" pos="4608"/>
        <p:guide pos="4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9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0EFACB-113C-4A4E-8D98-03210F08FD6D}" type="datetime1">
              <a:rPr lang="de-DE" altLang="en-US"/>
              <a:pPr>
                <a:defRPr/>
              </a:pPr>
              <a:t>04.11.2019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en-US" noProof="0" smtClean="0"/>
              <a:t>Mastertextformat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F1ED1C-C859-4431-A972-FDEA7C7E2DC7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0000" y="5676900"/>
            <a:ext cx="104648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80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108" y="124272"/>
            <a:ext cx="11137900" cy="901700"/>
          </a:xfrm>
        </p:spPr>
        <p:txBody>
          <a:bodyPr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094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103100" y="9271000"/>
            <a:ext cx="241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73B317B-2616-47E8-905F-522F816C98E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9267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676900"/>
            <a:ext cx="1046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79600"/>
            <a:ext cx="1046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457200"/>
            <a:ext cx="11137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Bioinformatics 3 – WS 19/20 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1506696" y="9271000"/>
            <a:ext cx="1404416" cy="35832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V 6  – </a:t>
            </a:r>
            <a:fld id="{85967303-EEDA-4674-8F2B-FD1BAB2B7FC1}" type="slidenum">
              <a:rPr lang="en-US" altLang="en-US" sz="1800" smtClean="0">
                <a:solidFill>
                  <a:schemeClr val="tx1"/>
                </a:solidFill>
              </a:rPr>
              <a:t>‹Nr.›</a:t>
            </a:fld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oat.nlanr.net/Routing/rawdata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eb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eb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eb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eb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eb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1238796"/>
            <a:ext cx="11137900" cy="901700"/>
          </a:xfrm>
        </p:spPr>
        <p:txBody>
          <a:bodyPr/>
          <a:lstStyle/>
          <a:p>
            <a:pPr eaLnBrk="1" hangingPunct="1">
              <a:spcBef>
                <a:spcPts val="5200"/>
              </a:spcBef>
            </a:pPr>
            <a:r>
              <a:rPr lang="en-US" altLang="en-US" sz="6000" b="1" dirty="0" smtClean="0"/>
              <a:t>V 6 – Network analysis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768" y="2860576"/>
            <a:ext cx="10464800" cy="2743200"/>
          </a:xfrm>
        </p:spPr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dirty="0" err="1" smtClean="0"/>
              <a:t>Dijkstra</a:t>
            </a:r>
            <a:r>
              <a:rPr lang="en-US" altLang="en-US" dirty="0" smtClean="0"/>
              <a:t> algorithm: compute shortest pathways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dirty="0" smtClean="0"/>
              <a:t>Graph layout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dirty="0" smtClean="0"/>
              <a:t>Network robustness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de-DE" dirty="0" smtClean="0"/>
              <a:t>are </a:t>
            </a:r>
            <a:r>
              <a:rPr lang="en-US" altLang="de-DE" dirty="0"/>
              <a:t>biological networks really scale-free?</a:t>
            </a:r>
            <a:endParaRPr lang="en-US" altLang="en-US" dirty="0" smtClean="0"/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Tue, Nov </a:t>
            </a:r>
            <a:r>
              <a:rPr lang="en-US" altLang="en-US" dirty="0"/>
              <a:t>5</a:t>
            </a:r>
            <a:r>
              <a:rPr lang="en-US" altLang="en-US" dirty="0" smtClean="0"/>
              <a:t>,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Force-Directed Layout</a:t>
            </a:r>
          </a:p>
        </p:txBody>
      </p:sp>
      <p:sp>
        <p:nvSpPr>
          <p:cNvPr id="58372" name="Rectangle 2"/>
          <p:cNvSpPr>
            <a:spLocks/>
          </p:cNvSpPr>
          <p:nvPr/>
        </p:nvSpPr>
        <p:spPr bwMode="auto">
          <a:xfrm>
            <a:off x="596900" y="1446213"/>
            <a:ext cx="6913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Peter </a:t>
            </a:r>
            <a:r>
              <a:rPr lang="en-US" dirty="0" err="1">
                <a:solidFill>
                  <a:schemeClr val="tx1"/>
                </a:solidFill>
              </a:rPr>
              <a:t>Eades</a:t>
            </a:r>
            <a:r>
              <a:rPr lang="en-US" dirty="0">
                <a:solidFill>
                  <a:schemeClr val="tx1"/>
                </a:solidFill>
              </a:rPr>
              <a:t> (1984):  graph layout heuristic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10000"/>
              </a:lnSpc>
              <a:buFont typeface="Symbol" charset="2"/>
              <a:buChar char="®"/>
              <a:defRPr/>
            </a:pPr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b="1" dirty="0">
                <a:solidFill>
                  <a:schemeClr val="tx1"/>
                </a:solidFill>
              </a:rPr>
              <a:t>Spring </a:t>
            </a:r>
            <a:r>
              <a:rPr lang="en-US" b="1" dirty="0" err="1">
                <a:solidFill>
                  <a:schemeClr val="tx1"/>
                </a:solidFill>
              </a:rPr>
              <a:t>Embedder</a:t>
            </a:r>
            <a:r>
              <a:rPr lang="en-US" dirty="0">
                <a:solidFill>
                  <a:schemeClr val="tx1"/>
                </a:solidFill>
              </a:rPr>
              <a:t>'' algorithm.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•</a:t>
            </a:r>
            <a:r>
              <a:rPr lang="en-US" dirty="0">
                <a:solidFill>
                  <a:schemeClr val="tx1"/>
                </a:solidFill>
              </a:rPr>
              <a:t>  edges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 </a:t>
            </a:r>
            <a:r>
              <a:rPr lang="en-US" dirty="0">
                <a:solidFill>
                  <a:schemeClr val="tx1"/>
                </a:solidFill>
              </a:rPr>
              <a:t> springs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   vertices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 rings that connect the springs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•</a:t>
            </a:r>
            <a:r>
              <a:rPr lang="en-US" dirty="0">
                <a:solidFill>
                  <a:schemeClr val="tx1"/>
                </a:solidFill>
              </a:rPr>
              <a:t>  Layout by dynamic relaxation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lowest-energy conformation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  <a:sym typeface="Symbol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b="1" dirty="0">
                <a:solidFill>
                  <a:schemeClr val="tx1"/>
                </a:solidFill>
              </a:rPr>
              <a:t>Force Directed</a:t>
            </a:r>
            <a:r>
              <a:rPr lang="en-US" dirty="0">
                <a:solidFill>
                  <a:schemeClr val="tx1"/>
                </a:solidFill>
              </a:rPr>
              <a:t>'' algorithm</a:t>
            </a:r>
          </a:p>
        </p:txBody>
      </p:sp>
      <p:sp>
        <p:nvSpPr>
          <p:cNvPr id="35845" name="Rectangle 3"/>
          <p:cNvSpPr>
            <a:spLocks/>
          </p:cNvSpPr>
          <p:nvPr/>
        </p:nvSpPr>
        <p:spPr bwMode="auto">
          <a:xfrm>
            <a:off x="4322763" y="7561263"/>
            <a:ext cx="778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http://www.hpc.unm.edu/~sunls/research/treelayout/node1.html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425" y="1276350"/>
            <a:ext cx="4724400" cy="56689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0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Energy and Force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95400"/>
            <a:ext cx="6167437" cy="3644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5035550"/>
            <a:ext cx="6116638" cy="3022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/>
          </p:cNvSpPr>
          <p:nvPr/>
        </p:nvSpPr>
        <p:spPr bwMode="auto">
          <a:xfrm>
            <a:off x="7726363" y="2898775"/>
            <a:ext cx="4114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Energy increases when you go up the hill</a:t>
            </a:r>
          </a:p>
        </p:txBody>
      </p:sp>
      <p:sp>
        <p:nvSpPr>
          <p:cNvPr id="36871" name="Rectangle 6"/>
          <p:cNvSpPr>
            <a:spLocks/>
          </p:cNvSpPr>
          <p:nvPr/>
        </p:nvSpPr>
        <p:spPr bwMode="auto">
          <a:xfrm>
            <a:off x="7707313" y="1131888"/>
            <a:ext cx="4114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Energy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describes the altitude of the landscape</a:t>
            </a:r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7721600" y="4767263"/>
            <a:ext cx="3911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need more force for a steeper ascent</a:t>
            </a:r>
          </a:p>
        </p:txBody>
      </p:sp>
      <p:sp>
        <p:nvSpPr>
          <p:cNvPr id="36873" name="Rectangle 8"/>
          <p:cNvSpPr>
            <a:spLocks/>
          </p:cNvSpPr>
          <p:nvPr/>
        </p:nvSpPr>
        <p:spPr bwMode="auto">
          <a:xfrm>
            <a:off x="7721600" y="7321550"/>
            <a:ext cx="4381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Force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describes the change of the altitude, points downwards.</a:t>
            </a:r>
          </a:p>
        </p:txBody>
      </p:sp>
      <p:pic>
        <p:nvPicPr>
          <p:cNvPr id="368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282825"/>
            <a:ext cx="256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6343650"/>
            <a:ext cx="269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6" name="Gerade Verbindung mit Pfeil 2"/>
          <p:cNvCxnSpPr>
            <a:cxnSpLocks noChangeShapeType="1"/>
          </p:cNvCxnSpPr>
          <p:nvPr/>
        </p:nvCxnSpPr>
        <p:spPr bwMode="auto">
          <a:xfrm>
            <a:off x="9613900" y="3800475"/>
            <a:ext cx="0" cy="966788"/>
          </a:xfrm>
          <a:prstGeom prst="straightConnector1">
            <a:avLst/>
          </a:prstGeom>
          <a:noFill/>
          <a:ln w="50800" algn="ctr">
            <a:solidFill>
              <a:srgbClr val="FF3399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96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Spring Embedder Layout</a:t>
            </a:r>
          </a:p>
        </p:txBody>
      </p:sp>
      <p:sp>
        <p:nvSpPr>
          <p:cNvPr id="37892" name="Rectangle 2"/>
          <p:cNvSpPr>
            <a:spLocks/>
          </p:cNvSpPr>
          <p:nvPr/>
        </p:nvSpPr>
        <p:spPr bwMode="auto">
          <a:xfrm>
            <a:off x="863600" y="1143000"/>
            <a:ext cx="89804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Springs regulate the mutual distance between the nodes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too close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repulsive force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too far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attractive force</a:t>
            </a:r>
          </a:p>
        </p:txBody>
      </p:sp>
      <p:sp>
        <p:nvSpPr>
          <p:cNvPr id="37893" name="Rectangle 3"/>
          <p:cNvSpPr>
            <a:spLocks/>
          </p:cNvSpPr>
          <p:nvPr/>
        </p:nvSpPr>
        <p:spPr bwMode="auto">
          <a:xfrm>
            <a:off x="863600" y="2895600"/>
            <a:ext cx="73088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Spring embedder algorithm: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add springs for all edges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add loose springs to all non-adjacent vertex pairs</a:t>
            </a:r>
          </a:p>
        </p:txBody>
      </p:sp>
      <p:sp>
        <p:nvSpPr>
          <p:cNvPr id="37894" name="Rectangle 4"/>
          <p:cNvSpPr>
            <a:spLocks/>
          </p:cNvSpPr>
          <p:nvPr/>
        </p:nvSpPr>
        <p:spPr bwMode="auto">
          <a:xfrm>
            <a:off x="863600" y="4635500"/>
            <a:ext cx="3908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Total energy of the system: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635500"/>
            <a:ext cx="5626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/>
          </p:cNvSpPr>
          <p:nvPr/>
        </p:nvSpPr>
        <p:spPr bwMode="auto">
          <a:xfrm>
            <a:off x="2641600" y="6223000"/>
            <a:ext cx="622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x</a:t>
            </a:r>
            <a:r>
              <a:rPr lang="en-US" altLang="de-DE" sz="2400" i="1" baseline="-6000">
                <a:solidFill>
                  <a:schemeClr val="tx1"/>
                </a:solidFill>
              </a:rPr>
              <a:t>i</a:t>
            </a:r>
            <a:r>
              <a:rPr lang="en-US" altLang="de-DE" sz="2400" i="1">
                <a:solidFill>
                  <a:schemeClr val="tx1"/>
                </a:solidFill>
              </a:rPr>
              <a:t>, x</a:t>
            </a:r>
            <a:r>
              <a:rPr lang="en-US" altLang="de-DE" sz="2400" i="1" baseline="-6000">
                <a:solidFill>
                  <a:schemeClr val="tx1"/>
                </a:solidFill>
              </a:rPr>
              <a:t>j</a:t>
            </a:r>
            <a:r>
              <a:rPr lang="en-US" altLang="de-DE" sz="2400" i="1">
                <a:solidFill>
                  <a:schemeClr val="tx1"/>
                </a:solidFill>
              </a:rPr>
              <a:t> </a:t>
            </a:r>
            <a:r>
              <a:rPr lang="en-US" altLang="de-DE" sz="2400">
                <a:solidFill>
                  <a:schemeClr val="tx1"/>
                </a:solidFill>
              </a:rPr>
              <a:t>= position vectors for nodes </a:t>
            </a:r>
            <a:r>
              <a:rPr lang="en-US" altLang="de-DE" sz="2400" i="1">
                <a:solidFill>
                  <a:schemeClr val="tx1"/>
                </a:solidFill>
              </a:rPr>
              <a:t>i</a:t>
            </a:r>
            <a:r>
              <a:rPr lang="en-US" altLang="de-DE" sz="2400">
                <a:solidFill>
                  <a:schemeClr val="tx1"/>
                </a:solidFill>
              </a:rPr>
              <a:t> and </a:t>
            </a:r>
            <a:r>
              <a:rPr lang="en-US" altLang="de-DE" sz="2400" i="1">
                <a:solidFill>
                  <a:schemeClr val="tx1"/>
                </a:solidFill>
              </a:rPr>
              <a:t>j</a:t>
            </a:r>
          </a:p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l</a:t>
            </a:r>
            <a:r>
              <a:rPr lang="en-US" altLang="de-DE" sz="2400" i="1" baseline="-6000">
                <a:solidFill>
                  <a:schemeClr val="tx1"/>
                </a:solidFill>
              </a:rPr>
              <a:t>ij</a:t>
            </a:r>
            <a:r>
              <a:rPr lang="en-US" altLang="de-DE" sz="2400" i="1">
                <a:solidFill>
                  <a:schemeClr val="tx1"/>
                </a:solidFill>
              </a:rPr>
              <a:t> </a:t>
            </a:r>
            <a:r>
              <a:rPr lang="en-US" altLang="de-DE" sz="2400">
                <a:solidFill>
                  <a:schemeClr val="tx1"/>
                </a:solidFill>
              </a:rPr>
              <a:t>    = rest length of the spring between </a:t>
            </a:r>
            <a:r>
              <a:rPr lang="en-US" altLang="de-DE" sz="2400" i="1">
                <a:solidFill>
                  <a:schemeClr val="tx1"/>
                </a:solidFill>
              </a:rPr>
              <a:t>i </a:t>
            </a:r>
            <a:r>
              <a:rPr lang="en-US" altLang="de-DE" sz="2400">
                <a:solidFill>
                  <a:schemeClr val="tx1"/>
                </a:solidFill>
              </a:rPr>
              <a:t>and </a:t>
            </a:r>
            <a:r>
              <a:rPr lang="en-US" altLang="de-DE" sz="2400" i="1">
                <a:solidFill>
                  <a:schemeClr val="tx1"/>
                </a:solidFill>
              </a:rPr>
              <a:t>j</a:t>
            </a:r>
          </a:p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R</a:t>
            </a:r>
            <a:r>
              <a:rPr lang="en-US" altLang="de-DE" sz="2400">
                <a:solidFill>
                  <a:schemeClr val="tx1"/>
                </a:solidFill>
              </a:rPr>
              <a:t>    = spring constant (stiffness)</a:t>
            </a:r>
          </a:p>
        </p:txBody>
      </p:sp>
      <p:sp>
        <p:nvSpPr>
          <p:cNvPr id="37897" name="Rectangle 7"/>
          <p:cNvSpPr>
            <a:spLocks/>
          </p:cNvSpPr>
          <p:nvPr/>
        </p:nvSpPr>
        <p:spPr bwMode="auto">
          <a:xfrm>
            <a:off x="863600" y="7772400"/>
            <a:ext cx="111220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Problem: </a:t>
            </a:r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 i="1" baseline="-6000">
                <a:solidFill>
                  <a:schemeClr val="tx1"/>
                </a:solidFill>
              </a:rPr>
              <a:t>ij</a:t>
            </a:r>
            <a:r>
              <a:rPr lang="en-US" altLang="de-DE" i="1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</a:rPr>
              <a:t>have to be determined a priori, e.g., from network distance</a:t>
            </a:r>
          </a:p>
        </p:txBody>
      </p:sp>
      <p:pic>
        <p:nvPicPr>
          <p:cNvPr id="378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1954213"/>
            <a:ext cx="31750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Spring Model Layout</a:t>
            </a:r>
          </a:p>
        </p:txBody>
      </p:sp>
      <p:sp>
        <p:nvSpPr>
          <p:cNvPr id="38916" name="Rectangle 2"/>
          <p:cNvSpPr>
            <a:spLocks/>
          </p:cNvSpPr>
          <p:nvPr/>
        </p:nvSpPr>
        <p:spPr bwMode="auto">
          <a:xfrm>
            <a:off x="741363" y="1131888"/>
            <a:ext cx="6692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Task:  find configuration of </a:t>
            </a:r>
            <a:r>
              <a:rPr lang="en-US" altLang="de-DE" b="1">
                <a:solidFill>
                  <a:schemeClr val="tx1"/>
                </a:solidFill>
              </a:rPr>
              <a:t>minimal energy</a:t>
            </a:r>
          </a:p>
        </p:txBody>
      </p:sp>
      <p:sp>
        <p:nvSpPr>
          <p:cNvPr id="38917" name="Rectangle 3"/>
          <p:cNvSpPr>
            <a:spLocks/>
          </p:cNvSpPr>
          <p:nvPr/>
        </p:nvSpPr>
        <p:spPr bwMode="auto">
          <a:xfrm>
            <a:off x="741363" y="2084388"/>
            <a:ext cx="7208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2D/3D:  force = negative gradient of the energy</a:t>
            </a:r>
          </a:p>
        </p:txBody>
      </p:sp>
      <p:sp>
        <p:nvSpPr>
          <p:cNvPr id="38918" name="Rectangle 4"/>
          <p:cNvSpPr>
            <a:spLocks/>
          </p:cNvSpPr>
          <p:nvPr/>
        </p:nvSpPr>
        <p:spPr bwMode="auto">
          <a:xfrm>
            <a:off x="741363" y="4497388"/>
            <a:ext cx="111045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Iteratively </a:t>
            </a:r>
            <a:r>
              <a:rPr lang="en-US" altLang="de-DE" b="1">
                <a:solidFill>
                  <a:schemeClr val="tx1"/>
                </a:solidFill>
              </a:rPr>
              <a:t>move</a:t>
            </a:r>
            <a:r>
              <a:rPr lang="en-US" altLang="de-DE">
                <a:solidFill>
                  <a:schemeClr val="tx1"/>
                </a:solidFill>
              </a:rPr>
              <a:t> nodes "</a:t>
            </a:r>
            <a:r>
              <a:rPr lang="en-US" altLang="de-DE" b="1">
                <a:solidFill>
                  <a:schemeClr val="tx1"/>
                </a:solidFill>
              </a:rPr>
              <a:t>downhill</a:t>
            </a:r>
            <a:r>
              <a:rPr lang="en-US" altLang="de-DE">
                <a:solidFill>
                  <a:schemeClr val="tx1"/>
                </a:solidFill>
              </a:rPr>
              <a:t>" along the gradient of the energy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displace nodes </a:t>
            </a:r>
            <a:r>
              <a:rPr lang="en-US" altLang="de-DE" b="1">
                <a:solidFill>
                  <a:schemeClr val="tx1"/>
                </a:solidFill>
              </a:rPr>
              <a:t>proportional</a:t>
            </a:r>
            <a:r>
              <a:rPr lang="en-US" altLang="de-DE">
                <a:solidFill>
                  <a:schemeClr val="tx1"/>
                </a:solidFill>
              </a:rPr>
              <a:t> to the </a:t>
            </a:r>
            <a:r>
              <a:rPr lang="en-US" altLang="de-DE" b="1">
                <a:solidFill>
                  <a:schemeClr val="tx1"/>
                </a:solidFill>
              </a:rPr>
              <a:t>force</a:t>
            </a:r>
            <a:r>
              <a:rPr lang="en-US" altLang="de-DE">
                <a:solidFill>
                  <a:schemeClr val="tx1"/>
                </a:solidFill>
              </a:rPr>
              <a:t> acting on them</a:t>
            </a:r>
          </a:p>
        </p:txBody>
      </p:sp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287588"/>
            <a:ext cx="5105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/>
          </p:cNvSpPr>
          <p:nvPr/>
        </p:nvSpPr>
        <p:spPr bwMode="auto">
          <a:xfrm>
            <a:off x="741363" y="5856288"/>
            <a:ext cx="6346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Problems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local minima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a priori knowledge of all spring lengths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works best for regular grids</a:t>
            </a:r>
          </a:p>
        </p:txBody>
      </p:sp>
    </p:spTree>
    <p:extLst>
      <p:ext uri="{BB962C8B-B14F-4D97-AF65-F5344CB8AC3E}">
        <p14:creationId xmlns:p14="http://schemas.microsoft.com/office/powerpoint/2010/main" val="2223148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The Spring-Electrical-Model</a:t>
            </a:r>
          </a:p>
        </p:txBody>
      </p:sp>
      <p:sp>
        <p:nvSpPr>
          <p:cNvPr id="39940" name="Rectangle 2"/>
          <p:cNvSpPr>
            <a:spLocks/>
          </p:cNvSpPr>
          <p:nvPr/>
        </p:nvSpPr>
        <p:spPr bwMode="auto">
          <a:xfrm>
            <a:off x="598488" y="1108075"/>
            <a:ext cx="117586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More general model than spring embedder model:  use two types of forces</a:t>
            </a:r>
          </a:p>
          <a:p>
            <a:pPr eaLnBrk="1" hangingPunct="1"/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1) </a:t>
            </a:r>
            <a:r>
              <a:rPr lang="en-US" altLang="de-DE" b="1">
                <a:solidFill>
                  <a:schemeClr val="tx1"/>
                </a:solidFill>
              </a:rPr>
              <a:t>attractive harmonic</a:t>
            </a:r>
            <a:r>
              <a:rPr lang="en-US" altLang="de-DE">
                <a:solidFill>
                  <a:schemeClr val="tx1"/>
                </a:solidFill>
              </a:rPr>
              <a:t> force between connected nodes (springs)</a:t>
            </a:r>
          </a:p>
          <a:p>
            <a:pPr eaLnBrk="1" hangingPunct="1"/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39941" name="Rectangle 3"/>
          <p:cNvSpPr>
            <a:spLocks/>
          </p:cNvSpPr>
          <p:nvPr/>
        </p:nvSpPr>
        <p:spPr bwMode="auto">
          <a:xfrm>
            <a:off x="598488" y="3832225"/>
            <a:ext cx="82153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2) </a:t>
            </a:r>
            <a:r>
              <a:rPr lang="en-US" altLang="de-DE" b="1">
                <a:solidFill>
                  <a:schemeClr val="tx1"/>
                </a:solidFill>
              </a:rPr>
              <a:t>repulsive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Coulomb</a:t>
            </a:r>
            <a:r>
              <a:rPr lang="en-US" altLang="de-DE">
                <a:solidFill>
                  <a:schemeClr val="tx1"/>
                </a:solidFill>
              </a:rPr>
              <a:t>-like force between all nodes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"all nodes have like charges"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repulsion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751138"/>
            <a:ext cx="2857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4962525"/>
            <a:ext cx="2565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6"/>
          <p:cNvSpPr>
            <a:spLocks/>
          </p:cNvSpPr>
          <p:nvPr/>
        </p:nvSpPr>
        <p:spPr bwMode="auto">
          <a:xfrm>
            <a:off x="5843588" y="2644775"/>
            <a:ext cx="40909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one uses usually the same 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spring constant </a:t>
            </a:r>
            <a:r>
              <a:rPr lang="en-US" altLang="de-DE" sz="2400" i="1">
                <a:solidFill>
                  <a:schemeClr val="tx1"/>
                </a:solidFill>
              </a:rPr>
              <a:t>k</a:t>
            </a:r>
            <a:r>
              <a:rPr lang="en-US" altLang="de-DE" sz="2400">
                <a:solidFill>
                  <a:schemeClr val="tx1"/>
                </a:solidFill>
              </a:rPr>
              <a:t> for all edges</a:t>
            </a:r>
          </a:p>
        </p:txBody>
      </p:sp>
      <p:sp>
        <p:nvSpPr>
          <p:cNvPr id="39945" name="Rectangle 7"/>
          <p:cNvSpPr>
            <a:spLocks/>
          </p:cNvSpPr>
          <p:nvPr/>
        </p:nvSpPr>
        <p:spPr bwMode="auto">
          <a:xfrm>
            <a:off x="5475288" y="5216525"/>
            <a:ext cx="42989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either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  <a:r>
              <a:rPr lang="en-US" altLang="de-DE" sz="2400" i="1" baseline="-6000">
                <a:solidFill>
                  <a:schemeClr val="tx1"/>
                </a:solidFill>
              </a:rPr>
              <a:t>ij</a:t>
            </a:r>
            <a:r>
              <a:rPr lang="en-US" altLang="de-DE" sz="2400">
                <a:solidFill>
                  <a:schemeClr val="tx1"/>
                </a:solidFill>
              </a:rPr>
              <a:t> =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  <a:r>
              <a:rPr lang="en-US" altLang="de-DE" sz="2400">
                <a:solidFill>
                  <a:schemeClr val="tx1"/>
                </a:solidFill>
              </a:rPr>
              <a:t>  or, e.g.,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  <a:r>
              <a:rPr lang="en-US" altLang="de-DE" sz="2400" i="1" baseline="-6000">
                <a:solidFill>
                  <a:schemeClr val="tx1"/>
                </a:solidFill>
              </a:rPr>
              <a:t>ij</a:t>
            </a:r>
            <a:r>
              <a:rPr lang="en-US" altLang="de-DE" sz="2400" i="1">
                <a:solidFill>
                  <a:schemeClr val="tx1"/>
                </a:solidFill>
              </a:rPr>
              <a:t> = k</a:t>
            </a:r>
            <a:r>
              <a:rPr lang="en-US" altLang="de-DE" sz="2400" i="1" baseline="-6000">
                <a:solidFill>
                  <a:schemeClr val="tx1"/>
                </a:solidFill>
              </a:rPr>
              <a:t>i</a:t>
            </a:r>
            <a:r>
              <a:rPr lang="en-US" altLang="de-DE" sz="2400" i="1">
                <a:solidFill>
                  <a:schemeClr val="tx1"/>
                </a:solidFill>
              </a:rPr>
              <a:t> k</a:t>
            </a:r>
            <a:r>
              <a:rPr lang="en-US" altLang="de-DE" sz="2400" i="1" baseline="-6000">
                <a:solidFill>
                  <a:schemeClr val="tx1"/>
                </a:solidFill>
              </a:rPr>
              <a:t>j</a:t>
            </a:r>
            <a:r>
              <a:rPr lang="en-US" altLang="de-DE" sz="240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946" name="Rectangle 8"/>
          <p:cNvSpPr>
            <a:spLocks/>
          </p:cNvSpPr>
          <p:nvPr/>
        </p:nvSpPr>
        <p:spPr bwMode="auto">
          <a:xfrm>
            <a:off x="598488" y="6845300"/>
            <a:ext cx="116030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Repulsion pushes all nodes apart,  springs pull connected nodes together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workhorse method</a:t>
            </a:r>
            <a:r>
              <a:rPr lang="en-US" altLang="de-DE">
                <a:solidFill>
                  <a:schemeClr val="tx1"/>
                </a:solidFill>
              </a:rPr>
              <a:t> for small to medium sized graphs</a:t>
            </a:r>
          </a:p>
        </p:txBody>
      </p:sp>
      <p:sp>
        <p:nvSpPr>
          <p:cNvPr id="39947" name="Rectangle 9"/>
          <p:cNvSpPr>
            <a:spLocks/>
          </p:cNvSpPr>
          <p:nvPr/>
        </p:nvSpPr>
        <p:spPr bwMode="auto">
          <a:xfrm>
            <a:off x="3455988" y="8229600"/>
            <a:ext cx="6291209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 dirty="0">
                <a:solidFill>
                  <a:schemeClr val="tx1"/>
                </a:solidFill>
              </a:rPr>
              <a:t> Do-it-yourself in Assignment </a:t>
            </a:r>
            <a:r>
              <a:rPr lang="en-US" altLang="de-DE" dirty="0" smtClean="0">
                <a:solidFill>
                  <a:schemeClr val="tx1"/>
                </a:solidFill>
              </a:rPr>
              <a:t>4 (?) </a:t>
            </a:r>
            <a:r>
              <a:rPr lang="en-US" altLang="de-DE" dirty="0">
                <a:solidFill>
                  <a:schemeClr val="tx1"/>
                </a:solidFill>
              </a:rPr>
              <a:t>&lt;=</a:t>
            </a:r>
          </a:p>
        </p:txBody>
      </p:sp>
    </p:spTree>
    <p:extLst>
      <p:ext uri="{BB962C8B-B14F-4D97-AF65-F5344CB8AC3E}">
        <p14:creationId xmlns:p14="http://schemas.microsoft.com/office/powerpoint/2010/main" val="1811578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Spring-Electrical Example</a:t>
            </a:r>
          </a:p>
        </p:txBody>
      </p:sp>
      <p:pic>
        <p:nvPicPr>
          <p:cNvPr id="4096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347788"/>
            <a:ext cx="95123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3"/>
          <p:cNvSpPr>
            <a:spLocks/>
          </p:cNvSpPr>
          <p:nvPr/>
        </p:nvSpPr>
        <p:spPr bwMode="auto">
          <a:xfrm>
            <a:off x="6500813" y="7861300"/>
            <a:ext cx="370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http://www.it.usyd.edu.au/~aquigley/3dfade/</a:t>
            </a:r>
          </a:p>
        </p:txBody>
      </p:sp>
    </p:spTree>
    <p:extLst>
      <p:ext uri="{BB962C8B-B14F-4D97-AF65-F5344CB8AC3E}">
        <p14:creationId xmlns:p14="http://schemas.microsoft.com/office/powerpoint/2010/main" val="10205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1"/>
          <p:cNvSpPr>
            <a:spLocks/>
          </p:cNvSpPr>
          <p:nvPr/>
        </p:nvSpPr>
        <p:spPr bwMode="auto">
          <a:xfrm>
            <a:off x="814388" y="4678164"/>
            <a:ext cx="11421676" cy="774700"/>
          </a:xfrm>
          <a:prstGeom prst="roundRect">
            <a:avLst>
              <a:gd name="adj" fmla="val 2458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Force-Directed Layout:  Summary</a:t>
            </a:r>
          </a:p>
        </p:txBody>
      </p:sp>
      <p:sp>
        <p:nvSpPr>
          <p:cNvPr id="41989" name="Rectangle 3"/>
          <p:cNvSpPr>
            <a:spLocks/>
          </p:cNvSpPr>
          <p:nvPr/>
        </p:nvSpPr>
        <p:spPr bwMode="auto">
          <a:xfrm>
            <a:off x="885776" y="832148"/>
            <a:ext cx="10439400" cy="174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Analogy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to a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physical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system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=&gt; force directed layout methods tend to meet various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aesthetic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standards:</a:t>
            </a:r>
          </a:p>
        </p:txBody>
      </p:sp>
      <p:sp>
        <p:nvSpPr>
          <p:cNvPr id="41990" name="Rectangle 4"/>
          <p:cNvSpPr>
            <a:spLocks/>
          </p:cNvSpPr>
          <p:nvPr/>
        </p:nvSpPr>
        <p:spPr bwMode="auto">
          <a:xfrm>
            <a:off x="1068388" y="7990532"/>
            <a:ext cx="9423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Side-effect: vertices at the periphery tend to be closer to each other than those in the center…</a:t>
            </a:r>
          </a:p>
        </p:txBody>
      </p:sp>
      <p:sp>
        <p:nvSpPr>
          <p:cNvPr id="41991" name="Rectangle 5"/>
          <p:cNvSpPr>
            <a:spLocks/>
          </p:cNvSpPr>
          <p:nvPr/>
        </p:nvSpPr>
        <p:spPr bwMode="auto">
          <a:xfrm>
            <a:off x="1576388" y="2582664"/>
            <a:ext cx="9579224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efficient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space filling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uniform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edge length (with equal weights and repulsions)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symmetry</a:t>
            </a: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smooth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animation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the layout process (visual continuity)</a:t>
            </a:r>
          </a:p>
        </p:txBody>
      </p:sp>
      <p:sp>
        <p:nvSpPr>
          <p:cNvPr id="41992" name="Rectangle 6"/>
          <p:cNvSpPr>
            <a:spLocks/>
          </p:cNvSpPr>
          <p:nvPr/>
        </p:nvSpPr>
        <p:spPr bwMode="auto">
          <a:xfrm>
            <a:off x="1029792" y="4874990"/>
            <a:ext cx="1120627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Force directed graph layout </a:t>
            </a:r>
            <a:r>
              <a:rPr lang="en-US" altLang="de-DE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 "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work horse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" of layout algorithms. </a:t>
            </a:r>
          </a:p>
        </p:txBody>
      </p:sp>
      <p:sp>
        <p:nvSpPr>
          <p:cNvPr id="41993" name="Rectangle 7"/>
          <p:cNvSpPr>
            <a:spLocks/>
          </p:cNvSpPr>
          <p:nvPr/>
        </p:nvSpPr>
        <p:spPr bwMode="auto">
          <a:xfrm>
            <a:off x="1068388" y="5753100"/>
            <a:ext cx="10045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 so nice: the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initial random placement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nodes and even very small changes of layout parameters will lead to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representations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(no unique solution)</a:t>
            </a:r>
          </a:p>
        </p:txBody>
      </p:sp>
    </p:spTree>
    <p:extLst>
      <p:ext uri="{BB962C8B-B14F-4D97-AF65-F5344CB8AC3E}">
        <p14:creationId xmlns:p14="http://schemas.microsoft.com/office/powerpoint/2010/main" val="362600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Runtime Scaling</a:t>
            </a:r>
          </a:p>
        </p:txBody>
      </p:sp>
      <p:sp>
        <p:nvSpPr>
          <p:cNvPr id="43012" name="Rectangle 2"/>
          <p:cNvSpPr>
            <a:spLocks/>
          </p:cNvSpPr>
          <p:nvPr/>
        </p:nvSpPr>
        <p:spPr bwMode="auto">
          <a:xfrm>
            <a:off x="812800" y="1060450"/>
            <a:ext cx="31480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Force directed layout: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1485900" y="1797050"/>
            <a:ext cx="5867400" cy="2997200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loop until convergence: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calculate forces: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2400" i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springs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2400" i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N(N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-1)/2 charge pairs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move vertices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output positions</a:t>
            </a:r>
          </a:p>
        </p:txBody>
      </p:sp>
      <p:sp>
        <p:nvSpPr>
          <p:cNvPr id="43014" name="Rectangle 4"/>
          <p:cNvSpPr>
            <a:spLocks/>
          </p:cNvSpPr>
          <p:nvPr/>
        </p:nvSpPr>
        <p:spPr bwMode="auto">
          <a:xfrm>
            <a:off x="8953500" y="3079750"/>
            <a:ext cx="11874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O(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baseline="32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)!!!</a:t>
            </a:r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 rot="10800000" flipH="1">
            <a:off x="6804025" y="3298825"/>
            <a:ext cx="1971675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6" name="Rectangle 6"/>
          <p:cNvSpPr>
            <a:spLocks/>
          </p:cNvSpPr>
          <p:nvPr/>
        </p:nvSpPr>
        <p:spPr bwMode="auto">
          <a:xfrm>
            <a:off x="8661400" y="1212850"/>
            <a:ext cx="28813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Several possible arrangements!!!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(local minima)</a:t>
            </a:r>
          </a:p>
        </p:txBody>
      </p:sp>
      <p:sp>
        <p:nvSpPr>
          <p:cNvPr id="43017" name="Rectangle 7"/>
          <p:cNvSpPr>
            <a:spLocks/>
          </p:cNvSpPr>
          <p:nvPr/>
        </p:nvSpPr>
        <p:spPr bwMode="auto">
          <a:xfrm>
            <a:off x="165100" y="5175250"/>
            <a:ext cx="127111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force directed layout suitable for small to medium graphs (≤ O(1000) nodes?)</a:t>
            </a:r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 rot="10800000" flipH="1">
            <a:off x="5915025" y="1914525"/>
            <a:ext cx="2609850" cy="204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9" name="Rectangle 9"/>
          <p:cNvSpPr>
            <a:spLocks/>
          </p:cNvSpPr>
          <p:nvPr/>
        </p:nvSpPr>
        <p:spPr bwMode="auto">
          <a:xfrm>
            <a:off x="381000" y="6154738"/>
            <a:ext cx="312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Speed up</a:t>
            </a:r>
            <a:r>
              <a:rPr lang="en-US" altLang="de-DE">
                <a:solidFill>
                  <a:schemeClr val="tx1"/>
                </a:solidFill>
              </a:rPr>
              <a:t> layout by:</a:t>
            </a:r>
          </a:p>
        </p:txBody>
      </p:sp>
      <p:sp>
        <p:nvSpPr>
          <p:cNvPr id="43020" name="Rectangle 10"/>
          <p:cNvSpPr>
            <a:spLocks/>
          </p:cNvSpPr>
          <p:nvPr/>
        </p:nvSpPr>
        <p:spPr bwMode="auto">
          <a:xfrm>
            <a:off x="381000" y="6713538"/>
            <a:ext cx="7700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</a:t>
            </a:r>
            <a:r>
              <a:rPr lang="en-US" altLang="de-DE" b="1">
                <a:solidFill>
                  <a:schemeClr val="tx1"/>
                </a:solidFill>
              </a:rPr>
              <a:t>multi-level</a:t>
            </a:r>
            <a:r>
              <a:rPr lang="en-US" altLang="de-DE">
                <a:solidFill>
                  <a:schemeClr val="tx1"/>
                </a:solidFill>
              </a:rPr>
              <a:t> techniques to overcome local minima</a:t>
            </a:r>
          </a:p>
        </p:txBody>
      </p:sp>
      <p:sp>
        <p:nvSpPr>
          <p:cNvPr id="43021" name="Rectangle 11"/>
          <p:cNvSpPr>
            <a:spLocks/>
          </p:cNvSpPr>
          <p:nvPr/>
        </p:nvSpPr>
        <p:spPr bwMode="auto">
          <a:xfrm>
            <a:off x="381000" y="7259638"/>
            <a:ext cx="65405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</a:t>
            </a:r>
            <a:r>
              <a:rPr lang="en-US" altLang="de-DE" b="1">
                <a:solidFill>
                  <a:schemeClr val="tx1"/>
                </a:solidFill>
              </a:rPr>
              <a:t>clustering</a:t>
            </a:r>
            <a:r>
              <a:rPr lang="en-US" altLang="de-DE">
                <a:solidFill>
                  <a:schemeClr val="tx1"/>
                </a:solidFill>
              </a:rPr>
              <a:t> (octree) methods for distant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groups of nodes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</a:t>
            </a:r>
            <a:r>
              <a:rPr lang="en-US" altLang="de-DE" i="1">
                <a:solidFill>
                  <a:schemeClr val="tx1"/>
                </a:solidFill>
              </a:rPr>
              <a:t>O(N log N)</a:t>
            </a:r>
          </a:p>
        </p:txBody>
      </p:sp>
      <p:pic>
        <p:nvPicPr>
          <p:cNvPr id="43022" name="Picture 15" descr="http://upload.wikimedia.org/wikipedia/commons/thumb/2/20/Octree2.svg/400px-Octre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010275"/>
            <a:ext cx="45148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8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Network Robustness</a:t>
            </a:r>
          </a:p>
        </p:txBody>
      </p:sp>
      <p:sp>
        <p:nvSpPr>
          <p:cNvPr id="4100" name="Rectangle 2"/>
          <p:cNvSpPr>
            <a:spLocks/>
          </p:cNvSpPr>
          <p:nvPr/>
        </p:nvSpPr>
        <p:spPr bwMode="auto">
          <a:xfrm>
            <a:off x="3505200" y="1066800"/>
            <a:ext cx="5588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Network  =  set of connections</a:t>
            </a:r>
          </a:p>
        </p:txBody>
      </p:sp>
      <p:sp>
        <p:nvSpPr>
          <p:cNvPr id="4101" name="Rectangle 3"/>
          <p:cNvSpPr>
            <a:spLocks/>
          </p:cNvSpPr>
          <p:nvPr/>
        </p:nvSpPr>
        <p:spPr bwMode="auto">
          <a:xfrm>
            <a:off x="1346200" y="7991475"/>
            <a:ext cx="9652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b="1" dirty="0">
                <a:solidFill>
                  <a:schemeClr val="tx1"/>
                </a:solidFill>
              </a:rPr>
              <a:t>Robustness</a:t>
            </a:r>
            <a:r>
              <a:rPr lang="en-US" altLang="en-US" dirty="0">
                <a:solidFill>
                  <a:schemeClr val="tx1"/>
                </a:solidFill>
              </a:rPr>
              <a:t>  =  how much does the network (not) 				change when edges/nodes are removed</a:t>
            </a:r>
          </a:p>
        </p:txBody>
      </p:sp>
      <p:sp>
        <p:nvSpPr>
          <p:cNvPr id="4102" name="Rectangle 4"/>
          <p:cNvSpPr>
            <a:spLocks/>
          </p:cNvSpPr>
          <p:nvPr/>
        </p:nvSpPr>
        <p:spPr bwMode="auto">
          <a:xfrm>
            <a:off x="596900" y="1866900"/>
            <a:ext cx="26590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Failure events:</a:t>
            </a:r>
          </a:p>
        </p:txBody>
      </p:sp>
      <p:sp>
        <p:nvSpPr>
          <p:cNvPr id="4103" name="Rectangle 5"/>
          <p:cNvSpPr>
            <a:spLocks/>
          </p:cNvSpPr>
          <p:nvPr/>
        </p:nvSpPr>
        <p:spPr bwMode="auto">
          <a:xfrm>
            <a:off x="3619500" y="1866900"/>
            <a:ext cx="6124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loss of edges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loss of nodes (together with their edges)</a:t>
            </a:r>
          </a:p>
        </p:txBody>
      </p:sp>
      <p:sp>
        <p:nvSpPr>
          <p:cNvPr id="4104" name="Rectangle 6"/>
          <p:cNvSpPr>
            <a:spLocks/>
          </p:cNvSpPr>
          <p:nvPr/>
        </p:nvSpPr>
        <p:spPr bwMode="auto">
          <a:xfrm>
            <a:off x="596900" y="3200400"/>
            <a:ext cx="7408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loss of connectivity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• paths become longer (detours required)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• connected components break apart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network characteristics change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4463" y="5410200"/>
            <a:ext cx="2781300" cy="19335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5410200"/>
            <a:ext cx="2781300" cy="19335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0538" y="5410200"/>
            <a:ext cx="2781300" cy="19335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Line 10"/>
          <p:cNvSpPr>
            <a:spLocks noChangeShapeType="1"/>
          </p:cNvSpPr>
          <p:nvPr/>
        </p:nvSpPr>
        <p:spPr bwMode="auto">
          <a:xfrm flipH="1">
            <a:off x="8277225" y="6375400"/>
            <a:ext cx="11842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9" name="Line 11"/>
          <p:cNvSpPr>
            <a:spLocks noChangeShapeType="1"/>
          </p:cNvSpPr>
          <p:nvPr/>
        </p:nvSpPr>
        <p:spPr bwMode="auto">
          <a:xfrm flipH="1">
            <a:off x="3822700" y="6365875"/>
            <a:ext cx="11541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038" y="527050"/>
            <a:ext cx="8343900" cy="8521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/>
          </p:cNvSpPr>
          <p:nvPr/>
        </p:nvSpPr>
        <p:spPr bwMode="auto">
          <a:xfrm>
            <a:off x="6413500" y="4089400"/>
            <a:ext cx="3505200" cy="304800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125" name="Rectangle 3"/>
          <p:cNvSpPr>
            <a:spLocks/>
          </p:cNvSpPr>
          <p:nvPr/>
        </p:nvSpPr>
        <p:spPr bwMode="auto">
          <a:xfrm>
            <a:off x="2628900" y="4394200"/>
            <a:ext cx="1790700" cy="304800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126" name="Rectangle 4"/>
          <p:cNvSpPr>
            <a:spLocks/>
          </p:cNvSpPr>
          <p:nvPr/>
        </p:nvSpPr>
        <p:spPr bwMode="auto">
          <a:xfrm>
            <a:off x="3136900" y="5295900"/>
            <a:ext cx="5613400" cy="304800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pic>
        <p:nvPicPr>
          <p:cNvPr id="512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50863"/>
            <a:ext cx="8318500" cy="85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6"/>
          <p:cNvSpPr>
            <a:spLocks/>
          </p:cNvSpPr>
          <p:nvPr/>
        </p:nvSpPr>
        <p:spPr bwMode="auto">
          <a:xfrm rot="-1750324">
            <a:off x="1866900" y="381000"/>
            <a:ext cx="1270000" cy="622300"/>
          </a:xfrm>
          <a:prstGeom prst="rect">
            <a:avLst/>
          </a:prstGeom>
          <a:solidFill>
            <a:srgbClr val="CACAF6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129" name="Rectangle 7"/>
          <p:cNvSpPr>
            <a:spLocks/>
          </p:cNvSpPr>
          <p:nvPr/>
        </p:nvSpPr>
        <p:spPr bwMode="auto">
          <a:xfrm rot="-904341">
            <a:off x="9220200" y="355600"/>
            <a:ext cx="1270000" cy="622300"/>
          </a:xfrm>
          <a:prstGeom prst="rect">
            <a:avLst/>
          </a:prstGeom>
          <a:solidFill>
            <a:srgbClr val="CACAF6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5130" name="Rectangle 8"/>
          <p:cNvSpPr>
            <a:spLocks/>
          </p:cNvSpPr>
          <p:nvPr/>
        </p:nvSpPr>
        <p:spPr bwMode="auto">
          <a:xfrm rot="524125">
            <a:off x="5778500" y="8458200"/>
            <a:ext cx="1270000" cy="622300"/>
          </a:xfrm>
          <a:prstGeom prst="rect">
            <a:avLst/>
          </a:prstGeom>
          <a:solidFill>
            <a:srgbClr val="CACAF6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The Shortest Path Problem</a:t>
            </a:r>
          </a:p>
        </p:txBody>
      </p:sp>
      <p:sp>
        <p:nvSpPr>
          <p:cNvPr id="27652" name="Rectangle 2"/>
          <p:cNvSpPr>
            <a:spLocks/>
          </p:cNvSpPr>
          <p:nvPr/>
        </p:nvSpPr>
        <p:spPr bwMode="auto">
          <a:xfrm>
            <a:off x="10312400" y="4084638"/>
            <a:ext cx="22193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Edsger Dijkstra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(1930-2002):</a:t>
            </a:r>
          </a:p>
        </p:txBody>
      </p:sp>
      <p:sp>
        <p:nvSpPr>
          <p:cNvPr id="27653" name="Rectangle 3"/>
          <p:cNvSpPr>
            <a:spLocks/>
          </p:cNvSpPr>
          <p:nvPr/>
        </p:nvSpPr>
        <p:spPr bwMode="auto">
          <a:xfrm>
            <a:off x="381000" y="1060450"/>
            <a:ext cx="835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u="sng">
                <a:solidFill>
                  <a:schemeClr val="tx1"/>
                </a:solidFill>
              </a:rPr>
              <a:t>Problem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Find the shortest path from a given vertex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to the other vertices of the graph (Dijkstra 1959).</a:t>
            </a:r>
          </a:p>
        </p:txBody>
      </p:sp>
      <p:sp>
        <p:nvSpPr>
          <p:cNvPr id="27654" name="Rectangle 4"/>
          <p:cNvSpPr>
            <a:spLocks/>
          </p:cNvSpPr>
          <p:nvPr/>
        </p:nvSpPr>
        <p:spPr bwMode="auto">
          <a:xfrm>
            <a:off x="381000" y="3009900"/>
            <a:ext cx="2455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We need (input):</a:t>
            </a:r>
          </a:p>
        </p:txBody>
      </p:sp>
      <p:sp>
        <p:nvSpPr>
          <p:cNvPr id="27655" name="Rectangle 5"/>
          <p:cNvSpPr>
            <a:spLocks/>
          </p:cNvSpPr>
          <p:nvPr/>
        </p:nvSpPr>
        <p:spPr bwMode="auto">
          <a:xfrm>
            <a:off x="3568700" y="3009900"/>
            <a:ext cx="445928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weighted graph </a:t>
            </a:r>
            <a:r>
              <a:rPr lang="en-US" altLang="de-DE" i="1">
                <a:solidFill>
                  <a:schemeClr val="tx1"/>
                </a:solidFill>
              </a:rPr>
              <a:t>G(V, E)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start (source) vertex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in </a:t>
            </a:r>
            <a:r>
              <a:rPr lang="en-US" altLang="de-DE" i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656" name="Rectangle 6"/>
          <p:cNvSpPr>
            <a:spLocks/>
          </p:cNvSpPr>
          <p:nvPr/>
        </p:nvSpPr>
        <p:spPr bwMode="auto">
          <a:xfrm>
            <a:off x="381000" y="4102100"/>
            <a:ext cx="2433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We get (output):</a:t>
            </a:r>
          </a:p>
        </p:txBody>
      </p:sp>
      <p:sp>
        <p:nvSpPr>
          <p:cNvPr id="27657" name="Rectangle 7"/>
          <p:cNvSpPr>
            <a:spLocks/>
          </p:cNvSpPr>
          <p:nvPr/>
        </p:nvSpPr>
        <p:spPr bwMode="auto">
          <a:xfrm>
            <a:off x="3568700" y="4102100"/>
            <a:ext cx="65198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shortest distances </a:t>
            </a:r>
            <a:r>
              <a:rPr lang="en-US" altLang="de-DE" i="1">
                <a:solidFill>
                  <a:schemeClr val="tx1"/>
                </a:solidFill>
              </a:rPr>
              <a:t>d[v] </a:t>
            </a:r>
            <a:r>
              <a:rPr lang="en-US" altLang="de-DE">
                <a:solidFill>
                  <a:schemeClr val="tx1"/>
                </a:solidFill>
              </a:rPr>
              <a:t>between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and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shortest paths from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to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7658" name="Rectangle 8"/>
          <p:cNvSpPr>
            <a:spLocks/>
          </p:cNvSpPr>
          <p:nvPr/>
        </p:nvSpPr>
        <p:spPr bwMode="auto">
          <a:xfrm>
            <a:off x="454025" y="5740400"/>
            <a:ext cx="6826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Idea:</a:t>
            </a:r>
          </a:p>
        </p:txBody>
      </p:sp>
      <p:sp>
        <p:nvSpPr>
          <p:cNvPr id="27659" name="Rectangle 9"/>
          <p:cNvSpPr>
            <a:spLocks/>
          </p:cNvSpPr>
          <p:nvPr/>
        </p:nvSpPr>
        <p:spPr bwMode="auto">
          <a:xfrm>
            <a:off x="1520825" y="5740400"/>
            <a:ext cx="3746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Always proceed with the closest node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 greedy algorithm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413" y="5067300"/>
            <a:ext cx="5119687" cy="3340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11"/>
          <p:cNvSpPr>
            <a:spLocks/>
          </p:cNvSpPr>
          <p:nvPr/>
        </p:nvSpPr>
        <p:spPr bwMode="auto">
          <a:xfrm>
            <a:off x="863600" y="7543800"/>
            <a:ext cx="44688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Real world application: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 GPS navigation devices</a:t>
            </a:r>
          </a:p>
        </p:txBody>
      </p:sp>
      <p:pic>
        <p:nvPicPr>
          <p:cNvPr id="27662" name="Bild 13" descr="220px-Edsger_Wybe_Dijks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852488"/>
            <a:ext cx="24272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4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Random vs. Scale-Free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600200"/>
            <a:ext cx="82835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/>
          </p:cNvSpPr>
          <p:nvPr/>
        </p:nvSpPr>
        <p:spPr bwMode="auto">
          <a:xfrm>
            <a:off x="6096000" y="9055100"/>
            <a:ext cx="4559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Albert, </a:t>
            </a:r>
            <a:r>
              <a:rPr lang="en-US" altLang="en-US" sz="1800" dirty="0" err="1">
                <a:solidFill>
                  <a:schemeClr val="tx1"/>
                </a:solidFill>
              </a:rPr>
              <a:t>Jeong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</a:rPr>
              <a:t>Barabási</a:t>
            </a:r>
            <a:r>
              <a:rPr lang="en-US" altLang="en-US" sz="1800" dirty="0">
                <a:solidFill>
                  <a:schemeClr val="tx1"/>
                </a:solidFill>
              </a:rPr>
              <a:t>,  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i="1" dirty="0" smtClean="0">
                <a:solidFill>
                  <a:schemeClr val="tx1"/>
                </a:solidFill>
              </a:rPr>
              <a:t>Nature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</a:rPr>
              <a:t>406</a:t>
            </a:r>
            <a:r>
              <a:rPr lang="en-US" altLang="en-US" sz="1800" dirty="0">
                <a:solidFill>
                  <a:schemeClr val="tx1"/>
                </a:solidFill>
              </a:rPr>
              <a:t> (2000) 378</a:t>
            </a:r>
          </a:p>
        </p:txBody>
      </p:sp>
      <p:sp>
        <p:nvSpPr>
          <p:cNvPr id="6150" name="Rectangle 4"/>
          <p:cNvSpPr>
            <a:spLocks/>
          </p:cNvSpPr>
          <p:nvPr/>
        </p:nvSpPr>
        <p:spPr bwMode="auto">
          <a:xfrm>
            <a:off x="4953000" y="6059488"/>
            <a:ext cx="31892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130 nodes,  215 edges</a:t>
            </a:r>
          </a:p>
        </p:txBody>
      </p:sp>
      <p:sp>
        <p:nvSpPr>
          <p:cNvPr id="6151" name="Rectangle 5"/>
          <p:cNvSpPr>
            <a:spLocks/>
          </p:cNvSpPr>
          <p:nvPr/>
        </p:nvSpPr>
        <p:spPr bwMode="auto">
          <a:xfrm>
            <a:off x="2730500" y="6961188"/>
            <a:ext cx="75898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</a:t>
            </a:r>
            <a:r>
              <a:rPr lang="en-US" altLang="en-US" b="1">
                <a:solidFill>
                  <a:srgbClr val="FF0000"/>
                </a:solidFill>
              </a:rPr>
              <a:t>top 5</a:t>
            </a:r>
            <a:r>
              <a:rPr lang="en-US" altLang="en-US">
                <a:solidFill>
                  <a:schemeClr val="tx1"/>
                </a:solidFill>
              </a:rPr>
              <a:t> nodes with the highest </a:t>
            </a:r>
            <a:r>
              <a:rPr lang="en-US" altLang="en-US" i="1">
                <a:solidFill>
                  <a:schemeClr val="tx1"/>
                </a:solidFill>
              </a:rPr>
              <a:t>k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rgbClr val="408000"/>
                </a:solidFill>
              </a:rPr>
              <a:t>connect</a:t>
            </a:r>
            <a:r>
              <a:rPr lang="en-US" altLang="en-US">
                <a:solidFill>
                  <a:schemeClr val="tx1"/>
                </a:solidFill>
              </a:rPr>
              <a:t> to…</a:t>
            </a:r>
          </a:p>
        </p:txBody>
      </p:sp>
      <p:sp>
        <p:nvSpPr>
          <p:cNvPr id="6152" name="Rectangle 6"/>
          <p:cNvSpPr>
            <a:spLocks/>
          </p:cNvSpPr>
          <p:nvPr/>
        </p:nvSpPr>
        <p:spPr bwMode="auto">
          <a:xfrm>
            <a:off x="1536700" y="7570788"/>
            <a:ext cx="33321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… 27% of the network</a:t>
            </a:r>
          </a:p>
        </p:txBody>
      </p:sp>
      <p:sp>
        <p:nvSpPr>
          <p:cNvPr id="6153" name="Rectangle 7"/>
          <p:cNvSpPr>
            <a:spLocks/>
          </p:cNvSpPr>
          <p:nvPr/>
        </p:nvSpPr>
        <p:spPr bwMode="auto">
          <a:xfrm>
            <a:off x="8140700" y="7570788"/>
            <a:ext cx="33321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… 60% of the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7747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Failure vs.  Attack</a:t>
            </a: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800100" y="2209800"/>
            <a:ext cx="6007100" cy="4010025"/>
            <a:chOff x="0" y="0"/>
            <a:chExt cx="5248" cy="3344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5248" cy="33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en-US" smtClean="0"/>
            </a:p>
          </p:txBody>
        </p:sp>
        <p:pic>
          <p:nvPicPr>
            <p:cNvPr id="717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5"/>
              <a:ext cx="4816" cy="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Rectangle 5"/>
            <p:cNvSpPr>
              <a:spLocks/>
            </p:cNvSpPr>
            <p:nvPr/>
          </p:nvSpPr>
          <p:spPr bwMode="auto">
            <a:xfrm>
              <a:off x="1205" y="3032"/>
              <a:ext cx="207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1"/>
                  </a:solidFill>
                </a:rPr>
                <a:t>fraction of nodes removed</a:t>
              </a:r>
            </a:p>
          </p:txBody>
        </p:sp>
        <p:sp>
          <p:nvSpPr>
            <p:cNvPr id="7181" name="Rectangle 6"/>
            <p:cNvSpPr>
              <a:spLocks/>
            </p:cNvSpPr>
            <p:nvPr/>
          </p:nvSpPr>
          <p:spPr bwMode="auto">
            <a:xfrm rot="-5400000">
              <a:off x="-471" y="1424"/>
              <a:ext cx="141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1"/>
                  </a:solidFill>
                </a:rPr>
                <a:t>network diameter</a:t>
              </a:r>
            </a:p>
          </p:txBody>
        </p:sp>
      </p:grpSp>
      <p:sp>
        <p:nvSpPr>
          <p:cNvPr id="7173" name="Rectangle 7"/>
          <p:cNvSpPr>
            <a:spLocks/>
          </p:cNvSpPr>
          <p:nvPr/>
        </p:nvSpPr>
        <p:spPr bwMode="auto">
          <a:xfrm>
            <a:off x="1079500" y="838200"/>
            <a:ext cx="4533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Failure</a:t>
            </a:r>
            <a:r>
              <a:rPr lang="en-US" altLang="en-US">
                <a:solidFill>
                  <a:schemeClr val="tx1"/>
                </a:solidFill>
              </a:rPr>
              <a:t>:  remove </a:t>
            </a:r>
            <a:r>
              <a:rPr lang="en-US" altLang="en-US" b="1">
                <a:solidFill>
                  <a:schemeClr val="tx1"/>
                </a:solidFill>
              </a:rPr>
              <a:t>randomly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          selected nodes</a:t>
            </a:r>
          </a:p>
        </p:txBody>
      </p:sp>
      <p:sp>
        <p:nvSpPr>
          <p:cNvPr id="7174" name="Rectangle 8"/>
          <p:cNvSpPr>
            <a:spLocks/>
          </p:cNvSpPr>
          <p:nvPr/>
        </p:nvSpPr>
        <p:spPr bwMode="auto">
          <a:xfrm>
            <a:off x="7378700" y="838200"/>
            <a:ext cx="4533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Attack</a:t>
            </a:r>
            <a:r>
              <a:rPr lang="en-US" altLang="en-US">
                <a:solidFill>
                  <a:schemeClr val="tx1"/>
                </a:solidFill>
              </a:rPr>
              <a:t>:  remove nodes with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          highest </a:t>
            </a:r>
            <a:r>
              <a:rPr lang="en-US" altLang="en-US" b="1">
                <a:solidFill>
                  <a:schemeClr val="tx1"/>
                </a:solidFill>
              </a:rPr>
              <a:t>degrees</a:t>
            </a:r>
          </a:p>
        </p:txBody>
      </p:sp>
      <p:sp>
        <p:nvSpPr>
          <p:cNvPr id="7175" name="Rectangle 9"/>
          <p:cNvSpPr>
            <a:spLocks/>
          </p:cNvSpPr>
          <p:nvPr/>
        </p:nvSpPr>
        <p:spPr bwMode="auto">
          <a:xfrm>
            <a:off x="711200" y="6553200"/>
            <a:ext cx="11434763" cy="219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tx1"/>
                </a:solidFill>
              </a:rPr>
              <a:t>N</a:t>
            </a:r>
            <a:r>
              <a:rPr lang="en-US" altLang="en-US" sz="2400" dirty="0">
                <a:solidFill>
                  <a:schemeClr val="tx1"/>
                </a:solidFill>
              </a:rPr>
              <a:t> = 10000,  </a:t>
            </a:r>
            <a:r>
              <a:rPr lang="en-US" altLang="en-US" sz="2400" i="1" dirty="0">
                <a:solidFill>
                  <a:schemeClr val="tx1"/>
                </a:solidFill>
              </a:rPr>
              <a:t>L</a:t>
            </a:r>
            <a:r>
              <a:rPr lang="en-US" altLang="en-US" sz="2400" dirty="0">
                <a:solidFill>
                  <a:schemeClr val="tx1"/>
                </a:solidFill>
              </a:rPr>
              <a:t> = 20000,  but effect is size-independent;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u="sng" dirty="0">
                <a:solidFill>
                  <a:schemeClr val="tx1"/>
                </a:solidFill>
              </a:rPr>
              <a:t>Interpretation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SF network diameter increases strongly when network is attacked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but not when nodes fail randomly</a:t>
            </a:r>
          </a:p>
        </p:txBody>
      </p:sp>
      <p:sp>
        <p:nvSpPr>
          <p:cNvPr id="7176" name="Rectangle 10"/>
          <p:cNvSpPr>
            <a:spLocks/>
          </p:cNvSpPr>
          <p:nvPr/>
        </p:nvSpPr>
        <p:spPr bwMode="auto">
          <a:xfrm>
            <a:off x="5062538" y="9258300"/>
            <a:ext cx="54530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Albert, Jeong, Barabási,  </a:t>
            </a:r>
            <a:r>
              <a:rPr lang="en-US" altLang="en-US" sz="1800" i="1">
                <a:solidFill>
                  <a:schemeClr val="tx1"/>
                </a:solidFill>
              </a:rPr>
              <a:t>Nature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406</a:t>
            </a:r>
            <a:r>
              <a:rPr lang="en-US" altLang="en-US" sz="1800">
                <a:solidFill>
                  <a:schemeClr val="tx1"/>
                </a:solidFill>
              </a:rPr>
              <a:t> (2000) 378</a:t>
            </a:r>
          </a:p>
        </p:txBody>
      </p:sp>
      <p:sp>
        <p:nvSpPr>
          <p:cNvPr id="7177" name="Rectangle 7"/>
          <p:cNvSpPr>
            <a:spLocks/>
          </p:cNvSpPr>
          <p:nvPr/>
        </p:nvSpPr>
        <p:spPr bwMode="auto">
          <a:xfrm>
            <a:off x="6934200" y="2624138"/>
            <a:ext cx="5211763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SF: scale-free network -&gt; attack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E: exponential (random) network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-&gt; failure / attack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SF: failure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Two </a:t>
            </a:r>
            <a:r>
              <a:rPr lang="en-US" altLang="en-US" dirty="0" smtClean="0"/>
              <a:t>real-world networks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2324100" y="2349500"/>
            <a:ext cx="8331200" cy="5308600"/>
            <a:chOff x="0" y="0"/>
            <a:chExt cx="5248" cy="3344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5248" cy="33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en-US" smtClean="0"/>
            </a:p>
          </p:txBody>
        </p:sp>
        <p:sp>
          <p:nvSpPr>
            <p:cNvPr id="8203" name="Rectangle 4"/>
            <p:cNvSpPr>
              <a:spLocks/>
            </p:cNvSpPr>
            <p:nvPr/>
          </p:nvSpPr>
          <p:spPr bwMode="auto">
            <a:xfrm>
              <a:off x="1952" y="2984"/>
              <a:ext cx="207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1"/>
                  </a:solidFill>
                </a:rPr>
                <a:t>fraction of nodes removed</a:t>
              </a:r>
            </a:p>
          </p:txBody>
        </p:sp>
        <p:sp>
          <p:nvSpPr>
            <p:cNvPr id="8204" name="Rectangle 5"/>
            <p:cNvSpPr>
              <a:spLocks/>
            </p:cNvSpPr>
            <p:nvPr/>
          </p:nvSpPr>
          <p:spPr bwMode="auto">
            <a:xfrm rot="-5400000">
              <a:off x="-471" y="1424"/>
              <a:ext cx="141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1"/>
                  </a:solidFill>
                </a:rPr>
                <a:t>network diameter</a:t>
              </a:r>
            </a:p>
          </p:txBody>
        </p:sp>
        <p:pic>
          <p:nvPicPr>
            <p:cNvPr id="820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76"/>
              <a:ext cx="4632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Rectangle 7"/>
          <p:cNvSpPr>
            <a:spLocks/>
          </p:cNvSpPr>
          <p:nvPr/>
        </p:nvSpPr>
        <p:spPr bwMode="auto">
          <a:xfrm>
            <a:off x="4993793" y="8966200"/>
            <a:ext cx="56911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Albert, </a:t>
            </a:r>
            <a:r>
              <a:rPr lang="en-US" altLang="en-US" sz="1800" dirty="0" err="1">
                <a:solidFill>
                  <a:schemeClr val="tx1"/>
                </a:solidFill>
              </a:rPr>
              <a:t>Jeong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</a:rPr>
              <a:t>Barabási</a:t>
            </a:r>
            <a:r>
              <a:rPr lang="en-US" altLang="en-US" sz="1800" dirty="0">
                <a:solidFill>
                  <a:schemeClr val="tx1"/>
                </a:solidFill>
              </a:rPr>
              <a:t>,  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i="1" dirty="0" smtClean="0">
                <a:solidFill>
                  <a:schemeClr val="tx1"/>
                </a:solidFill>
              </a:rPr>
              <a:t>Nature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</a:rPr>
              <a:t>406</a:t>
            </a:r>
            <a:r>
              <a:rPr lang="en-US" altLang="en-US" sz="1800" dirty="0">
                <a:solidFill>
                  <a:schemeClr val="tx1"/>
                </a:solidFill>
              </a:rPr>
              <a:t> (2000) 378</a:t>
            </a:r>
          </a:p>
        </p:txBody>
      </p:sp>
      <p:sp>
        <p:nvSpPr>
          <p:cNvPr id="8198" name="Rectangle 8"/>
          <p:cNvSpPr>
            <a:spLocks/>
          </p:cNvSpPr>
          <p:nvPr/>
        </p:nvSpPr>
        <p:spPr bwMode="auto">
          <a:xfrm>
            <a:off x="939800" y="914400"/>
            <a:ext cx="1924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Scale-free:</a:t>
            </a:r>
          </a:p>
        </p:txBody>
      </p:sp>
      <p:sp>
        <p:nvSpPr>
          <p:cNvPr id="8199" name="Rectangle 9"/>
          <p:cNvSpPr>
            <a:spLocks/>
          </p:cNvSpPr>
          <p:nvPr/>
        </p:nvSpPr>
        <p:spPr bwMode="auto">
          <a:xfrm>
            <a:off x="3225800" y="914400"/>
            <a:ext cx="86836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very </a:t>
            </a:r>
            <a:r>
              <a:rPr lang="en-US" altLang="en-US" b="1">
                <a:solidFill>
                  <a:schemeClr val="tx1"/>
                </a:solidFill>
              </a:rPr>
              <a:t>stable</a:t>
            </a:r>
            <a:r>
              <a:rPr lang="en-US" altLang="en-US">
                <a:solidFill>
                  <a:schemeClr val="tx1"/>
                </a:solidFill>
              </a:rPr>
              <a:t> against random </a:t>
            </a:r>
            <a:r>
              <a:rPr lang="en-US" altLang="en-US" b="1">
                <a:solidFill>
                  <a:schemeClr val="tx1"/>
                </a:solidFill>
              </a:rPr>
              <a:t>failure</a:t>
            </a:r>
            <a:r>
              <a:rPr lang="en-US" altLang="en-US">
                <a:solidFill>
                  <a:schemeClr val="tx1"/>
                </a:solidFill>
              </a:rPr>
              <a:t> ("packet re-rooting")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very </a:t>
            </a:r>
            <a:r>
              <a:rPr lang="en-US" altLang="en-US" b="1">
                <a:solidFill>
                  <a:schemeClr val="tx1"/>
                </a:solidFill>
              </a:rPr>
              <a:t>vulnerable</a:t>
            </a:r>
            <a:r>
              <a:rPr lang="en-US" altLang="en-US">
                <a:solidFill>
                  <a:schemeClr val="tx1"/>
                </a:solidFill>
              </a:rPr>
              <a:t> against dedicated </a:t>
            </a:r>
            <a:r>
              <a:rPr lang="en-US" altLang="en-US" b="1">
                <a:solidFill>
                  <a:schemeClr val="tx1"/>
                </a:solidFill>
              </a:rPr>
              <a:t>attacks</a:t>
            </a:r>
            <a:r>
              <a:rPr lang="en-US" altLang="en-US">
                <a:solidFill>
                  <a:schemeClr val="tx1"/>
                </a:solidFill>
              </a:rPr>
              <a:t> ("9/11")</a:t>
            </a:r>
          </a:p>
        </p:txBody>
      </p:sp>
      <p:sp>
        <p:nvSpPr>
          <p:cNvPr id="8200" name="Rectangle 10"/>
          <p:cNvSpPr>
            <a:spLocks/>
          </p:cNvSpPr>
          <p:nvPr/>
        </p:nvSpPr>
        <p:spPr bwMode="auto">
          <a:xfrm>
            <a:off x="2514600" y="7886700"/>
            <a:ext cx="36464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  <a:hlinkClick r:id="rId3"/>
              </a:rPr>
              <a:t>http://moat.nlanr.net/Routing/rawdata/</a:t>
            </a:r>
            <a:r>
              <a:rPr lang="en-US" altLang="en-US" sz="1800">
                <a:solidFill>
                  <a:schemeClr val="tx1"/>
                </a:solidFill>
              </a:rPr>
              <a:t> :</a:t>
            </a:r>
          </a:p>
          <a:p>
            <a:pPr algn="ctr" eaLnBrk="1" hangingPunct="1"/>
            <a:r>
              <a:rPr lang="en-US" altLang="en-US" sz="1800">
                <a:solidFill>
                  <a:schemeClr val="tx1"/>
                </a:solidFill>
              </a:rPr>
              <a:t>6209 nodes and 12200 links (2000)</a:t>
            </a:r>
          </a:p>
        </p:txBody>
      </p:sp>
      <p:sp>
        <p:nvSpPr>
          <p:cNvPr id="8201" name="Rectangle 11"/>
          <p:cNvSpPr>
            <a:spLocks/>
          </p:cNvSpPr>
          <p:nvPr/>
        </p:nvSpPr>
        <p:spPr bwMode="auto">
          <a:xfrm>
            <a:off x="6718300" y="7886700"/>
            <a:ext cx="3949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</a:rPr>
              <a:t>WWW-sample containing 325729 nodes and 1498353 links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Network Fragmentation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3759200" y="1371600"/>
            <a:ext cx="8650288" cy="4114800"/>
            <a:chOff x="0" y="0"/>
            <a:chExt cx="5448" cy="2592"/>
          </a:xfrm>
        </p:grpSpPr>
        <p:grpSp>
          <p:nvGrpSpPr>
            <p:cNvPr id="9228" name="Group 3"/>
            <p:cNvGrpSpPr>
              <a:grpSpLocks/>
            </p:cNvGrpSpPr>
            <p:nvPr/>
          </p:nvGrpSpPr>
          <p:grpSpPr bwMode="auto">
            <a:xfrm>
              <a:off x="0" y="0"/>
              <a:ext cx="5448" cy="2592"/>
              <a:chOff x="0" y="0"/>
              <a:chExt cx="5448" cy="2592"/>
            </a:xfrm>
          </p:grpSpPr>
          <p:sp>
            <p:nvSpPr>
              <p:cNvPr id="2" name="Rectangle 4"/>
              <p:cNvSpPr>
                <a:spLocks/>
              </p:cNvSpPr>
              <p:nvPr/>
            </p:nvSpPr>
            <p:spPr bwMode="auto">
              <a:xfrm>
                <a:off x="0" y="0"/>
                <a:ext cx="5448" cy="25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4572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9144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1371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18288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mtClean="0"/>
              </a:p>
            </p:txBody>
          </p:sp>
          <p:pic>
            <p:nvPicPr>
              <p:cNvPr id="923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" y="103"/>
                <a:ext cx="4973" cy="2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29" name="Rectangle 6"/>
            <p:cNvSpPr>
              <a:spLocks/>
            </p:cNvSpPr>
            <p:nvPr/>
          </p:nvSpPr>
          <p:spPr bwMode="auto">
            <a:xfrm>
              <a:off x="2024" y="2272"/>
              <a:ext cx="207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1"/>
                  </a:solidFill>
                </a:rPr>
                <a:t>fraction of nodes removed</a:t>
              </a:r>
            </a:p>
          </p:txBody>
        </p:sp>
        <p:sp>
          <p:nvSpPr>
            <p:cNvPr id="9230" name="Rectangle 7"/>
            <p:cNvSpPr>
              <a:spLocks/>
            </p:cNvSpPr>
            <p:nvPr/>
          </p:nvSpPr>
          <p:spPr bwMode="auto">
            <a:xfrm rot="-5400000">
              <a:off x="-699" y="1117"/>
              <a:ext cx="177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1"/>
                  </a:solidFill>
                </a:rPr>
                <a:t>cluster sizes S and &lt;s&gt;</a:t>
              </a:r>
            </a:p>
          </p:txBody>
        </p:sp>
      </p:grpSp>
      <p:sp>
        <p:nvSpPr>
          <p:cNvPr id="9221" name="Rectangle 8"/>
          <p:cNvSpPr>
            <a:spLocks/>
          </p:cNvSpPr>
          <p:nvPr/>
        </p:nvSpPr>
        <p:spPr bwMode="auto">
          <a:xfrm>
            <a:off x="406400" y="1347788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&lt;s&gt;: average size of the isolated clusters (except the largest one)</a:t>
            </a:r>
          </a:p>
        </p:txBody>
      </p:sp>
      <p:sp>
        <p:nvSpPr>
          <p:cNvPr id="9222" name="Rectangle 9"/>
          <p:cNvSpPr>
            <a:spLocks/>
          </p:cNvSpPr>
          <p:nvPr/>
        </p:nvSpPr>
        <p:spPr bwMode="auto">
          <a:xfrm>
            <a:off x="406400" y="2971800"/>
            <a:ext cx="2933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S: relative size of the largest cluster S; this is </a:t>
            </a:r>
            <a:r>
              <a:rPr lang="de-DE" altLang="en-US" sz="2400"/>
              <a:t>defined as the fraction of nodes contained in the largest cluster (that is, </a:t>
            </a:r>
            <a:r>
              <a:rPr lang="de-DE" altLang="en-US" sz="2400" i="1"/>
              <a:t>S = 1 for f = 0)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9223" name="Rectangle 10"/>
          <p:cNvSpPr>
            <a:spLocks/>
          </p:cNvSpPr>
          <p:nvPr/>
        </p:nvSpPr>
        <p:spPr bwMode="auto">
          <a:xfrm>
            <a:off x="3886200" y="6007100"/>
            <a:ext cx="86883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</a:t>
            </a:r>
            <a:r>
              <a:rPr lang="en-US" altLang="en-US" b="1">
                <a:solidFill>
                  <a:schemeClr val="tx1"/>
                </a:solidFill>
              </a:rPr>
              <a:t>no difference</a:t>
            </a:r>
            <a:r>
              <a:rPr lang="en-US" altLang="en-US">
                <a:solidFill>
                  <a:schemeClr val="tx1"/>
                </a:solidFill>
              </a:rPr>
              <a:t> between attack and failure (homogeneity)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fragmentation threshold at f</a:t>
            </a:r>
            <a:r>
              <a:rPr lang="en-US" altLang="en-US" baseline="-6000">
                <a:solidFill>
                  <a:schemeClr val="tx1"/>
                </a:solidFill>
              </a:rPr>
              <a:t>c</a:t>
            </a:r>
            <a:r>
              <a:rPr lang="en-US" altLang="en-US">
                <a:solidFill>
                  <a:schemeClr val="tx1"/>
                </a:solidFill>
              </a:rPr>
              <a:t> ≳ 0.28   (S ≈ 0)</a:t>
            </a:r>
          </a:p>
        </p:txBody>
      </p:sp>
      <p:sp>
        <p:nvSpPr>
          <p:cNvPr id="9224" name="Rectangle 11"/>
          <p:cNvSpPr>
            <a:spLocks/>
          </p:cNvSpPr>
          <p:nvPr/>
        </p:nvSpPr>
        <p:spPr bwMode="auto">
          <a:xfrm>
            <a:off x="546100" y="6007100"/>
            <a:ext cx="2927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Random</a:t>
            </a:r>
            <a:r>
              <a:rPr lang="en-US" altLang="en-US">
                <a:solidFill>
                  <a:schemeClr val="tx1"/>
                </a:solidFill>
              </a:rPr>
              <a:t> network:</a:t>
            </a:r>
          </a:p>
        </p:txBody>
      </p:sp>
      <p:sp>
        <p:nvSpPr>
          <p:cNvPr id="9225" name="Rectangle 12"/>
          <p:cNvSpPr>
            <a:spLocks/>
          </p:cNvSpPr>
          <p:nvPr/>
        </p:nvSpPr>
        <p:spPr bwMode="auto">
          <a:xfrm>
            <a:off x="3886200" y="7327900"/>
            <a:ext cx="86121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</a:t>
            </a:r>
            <a:r>
              <a:rPr lang="en-US" altLang="en-US" b="1">
                <a:solidFill>
                  <a:schemeClr val="tx1"/>
                </a:solidFill>
              </a:rPr>
              <a:t>delayed fragmentation</a:t>
            </a:r>
            <a:r>
              <a:rPr lang="en-US" altLang="en-US">
                <a:solidFill>
                  <a:schemeClr val="tx1"/>
                </a:solidFill>
              </a:rPr>
              <a:t> and isolated nodes for failure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critical breakdown under attack at f</a:t>
            </a:r>
            <a:r>
              <a:rPr lang="en-US" altLang="en-US" baseline="-6000">
                <a:solidFill>
                  <a:schemeClr val="tx1"/>
                </a:solidFill>
              </a:rPr>
              <a:t>c</a:t>
            </a:r>
            <a:r>
              <a:rPr lang="en-US" altLang="en-US">
                <a:solidFill>
                  <a:schemeClr val="tx1"/>
                </a:solidFill>
              </a:rPr>
              <a:t> ≈ 0.18</a:t>
            </a:r>
          </a:p>
        </p:txBody>
      </p:sp>
      <p:sp>
        <p:nvSpPr>
          <p:cNvPr id="9226" name="Rectangle 13"/>
          <p:cNvSpPr>
            <a:spLocks/>
          </p:cNvSpPr>
          <p:nvPr/>
        </p:nvSpPr>
        <p:spPr bwMode="auto">
          <a:xfrm>
            <a:off x="546100" y="7327900"/>
            <a:ext cx="32242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Scale-free</a:t>
            </a:r>
            <a:r>
              <a:rPr lang="en-US" altLang="en-US">
                <a:solidFill>
                  <a:schemeClr val="tx1"/>
                </a:solidFill>
              </a:rPr>
              <a:t> network:</a:t>
            </a:r>
          </a:p>
        </p:txBody>
      </p:sp>
      <p:sp>
        <p:nvSpPr>
          <p:cNvPr id="9227" name="Rectangle 14"/>
          <p:cNvSpPr>
            <a:spLocks/>
          </p:cNvSpPr>
          <p:nvPr/>
        </p:nvSpPr>
        <p:spPr bwMode="auto">
          <a:xfrm>
            <a:off x="5278264" y="8981256"/>
            <a:ext cx="54022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Albert, </a:t>
            </a:r>
            <a:r>
              <a:rPr lang="en-US" altLang="en-US" sz="1800" dirty="0" err="1">
                <a:solidFill>
                  <a:schemeClr val="tx1"/>
                </a:solidFill>
              </a:rPr>
              <a:t>Jeong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</a:rPr>
              <a:t>Barabási</a:t>
            </a:r>
            <a:r>
              <a:rPr lang="en-US" altLang="en-US" sz="1800" dirty="0">
                <a:solidFill>
                  <a:schemeClr val="tx1"/>
                </a:solidFill>
              </a:rPr>
              <a:t>,  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i="1" dirty="0" smtClean="0">
                <a:solidFill>
                  <a:schemeClr val="tx1"/>
                </a:solidFill>
              </a:rPr>
              <a:t>Nature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</a:rPr>
              <a:t>406</a:t>
            </a:r>
            <a:r>
              <a:rPr lang="en-US" altLang="en-US" sz="1800" dirty="0">
                <a:solidFill>
                  <a:schemeClr val="tx1"/>
                </a:solidFill>
              </a:rPr>
              <a:t> (2000) 378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958D10D-6219-43FC-AD50-D42796F7FA4E}" type="slidenum">
              <a:rPr lang="en-US" altLang="de-DE" sz="1800" smtClean="0">
                <a:solidFill>
                  <a:schemeClr val="tx1"/>
                </a:solidFill>
              </a:rPr>
              <a:pPr/>
              <a:t>24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04800"/>
            <a:ext cx="12128500" cy="27432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69900"/>
            <a:ext cx="11172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249613"/>
            <a:ext cx="797560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>
            <a:spLocks/>
          </p:cNvSpPr>
          <p:nvPr/>
        </p:nvSpPr>
        <p:spPr bwMode="auto">
          <a:xfrm>
            <a:off x="2476500" y="2933700"/>
            <a:ext cx="7626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Jeong, Mason, Barabási, Oltvai,  </a:t>
            </a:r>
            <a:r>
              <a:rPr lang="en-US" altLang="de-DE" i="1">
                <a:solidFill>
                  <a:schemeClr val="tx1"/>
                </a:solidFill>
              </a:rPr>
              <a:t>Nature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411</a:t>
            </a:r>
            <a:r>
              <a:rPr lang="en-US" altLang="de-DE">
                <a:solidFill>
                  <a:schemeClr val="tx1"/>
                </a:solidFill>
              </a:rPr>
              <a:t> (2001) 41</a:t>
            </a:r>
          </a:p>
        </p:txBody>
      </p:sp>
      <p:sp>
        <p:nvSpPr>
          <p:cNvPr id="4103" name="Rectangle 5"/>
          <p:cNvSpPr>
            <a:spLocks/>
          </p:cNvSpPr>
          <p:nvPr/>
        </p:nvSpPr>
        <p:spPr bwMode="auto">
          <a:xfrm>
            <a:off x="9182100" y="4038600"/>
            <a:ext cx="3162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"PPI networks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apparently are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scale-free…"</a:t>
            </a:r>
          </a:p>
        </p:txBody>
      </p:sp>
      <p:sp>
        <p:nvSpPr>
          <p:cNvPr id="4104" name="Rectangle 6"/>
          <p:cNvSpPr>
            <a:spLocks/>
          </p:cNvSpPr>
          <p:nvPr/>
        </p:nvSpPr>
        <p:spPr bwMode="auto">
          <a:xfrm>
            <a:off x="9334500" y="6705600"/>
            <a:ext cx="3314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"</a:t>
            </a:r>
            <a:r>
              <a:rPr lang="en-US" altLang="de-DE" b="1" dirty="0">
                <a:solidFill>
                  <a:schemeClr val="tx1"/>
                </a:solidFill>
              </a:rPr>
              <a:t>Are</a:t>
            </a:r>
            <a:r>
              <a:rPr lang="en-US" altLang="de-DE" dirty="0">
                <a:solidFill>
                  <a:schemeClr val="tx1"/>
                </a:solidFill>
              </a:rPr>
              <a:t>" they scale-free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or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"Do they </a:t>
            </a:r>
            <a:r>
              <a:rPr lang="en-US" altLang="de-DE" b="1" dirty="0" smtClean="0">
                <a:solidFill>
                  <a:schemeClr val="tx1"/>
                </a:solidFill>
              </a:rPr>
              <a:t>look</a:t>
            </a:r>
            <a:r>
              <a:rPr lang="en-US" altLang="de-DE" dirty="0" smtClean="0">
                <a:solidFill>
                  <a:schemeClr val="tx1"/>
                </a:solidFill>
              </a:rPr>
              <a:t> </a:t>
            </a:r>
            <a:r>
              <a:rPr lang="en-US" altLang="de-DE" dirty="0">
                <a:solidFill>
                  <a:schemeClr val="tx1"/>
                </a:solidFill>
              </a:rPr>
              <a:t>like" scale-free???</a:t>
            </a:r>
          </a:p>
        </p:txBody>
      </p:sp>
      <p:sp>
        <p:nvSpPr>
          <p:cNvPr id="4105" name="Rectangle 7"/>
          <p:cNvSpPr>
            <a:spLocks/>
          </p:cNvSpPr>
          <p:nvPr/>
        </p:nvSpPr>
        <p:spPr bwMode="auto">
          <a:xfrm>
            <a:off x="1663700" y="8686800"/>
            <a:ext cx="4346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largest cluster of the yeast proteome (at 2001)</a:t>
            </a:r>
          </a:p>
        </p:txBody>
      </p:sp>
      <p:sp>
        <p:nvSpPr>
          <p:cNvPr id="4106" name="Rectangle 8"/>
          <p:cNvSpPr>
            <a:spLocks/>
          </p:cNvSpPr>
          <p:nvPr/>
        </p:nvSpPr>
        <p:spPr bwMode="auto">
          <a:xfrm>
            <a:off x="1663700" y="152400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4107" name="Rectangle 9"/>
          <p:cNvSpPr>
            <a:spLocks/>
          </p:cNvSpPr>
          <p:nvPr/>
        </p:nvSpPr>
        <p:spPr bwMode="auto">
          <a:xfrm rot="300489">
            <a:off x="9817100" y="152400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7530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4A68798-0760-42A2-A91C-597A3BA692B8}" type="slidenum">
              <a:rPr lang="en-US" altLang="de-DE" sz="1800" smtClean="0">
                <a:solidFill>
                  <a:schemeClr val="tx1"/>
                </a:solidFill>
              </a:rPr>
              <a:pPr/>
              <a:t>25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pic>
        <p:nvPicPr>
          <p:cNvPr id="716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762000"/>
            <a:ext cx="12128500" cy="2959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028700"/>
            <a:ext cx="107521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/>
          </p:cNvSpPr>
          <p:nvPr/>
        </p:nvSpPr>
        <p:spPr bwMode="auto">
          <a:xfrm>
            <a:off x="4064000" y="3644900"/>
            <a:ext cx="421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i="1">
                <a:solidFill>
                  <a:schemeClr val="tx1"/>
                </a:solidFill>
              </a:rPr>
              <a:t>Nature Biotech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23</a:t>
            </a:r>
            <a:r>
              <a:rPr lang="en-US" altLang="de-DE">
                <a:solidFill>
                  <a:schemeClr val="tx1"/>
                </a:solidFill>
              </a:rPr>
              <a:t> (2005) 839</a:t>
            </a:r>
          </a:p>
        </p:txBody>
      </p:sp>
      <p:sp>
        <p:nvSpPr>
          <p:cNvPr id="5126" name="Rectangle 4"/>
          <p:cNvSpPr>
            <a:spLocks/>
          </p:cNvSpPr>
          <p:nvPr/>
        </p:nvSpPr>
        <p:spPr bwMode="auto">
          <a:xfrm>
            <a:off x="876300" y="4673600"/>
            <a:ext cx="5756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Generate networks of various types,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b="1" dirty="0">
                <a:solidFill>
                  <a:schemeClr val="tx1"/>
                </a:solidFill>
              </a:rPr>
              <a:t>sample sparsely </a:t>
            </a:r>
            <a:r>
              <a:rPr lang="en-US" altLang="de-DE" dirty="0">
                <a:solidFill>
                  <a:schemeClr val="tx1"/>
                </a:solidFill>
              </a:rPr>
              <a:t>from them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 dirty="0">
                <a:solidFill>
                  <a:schemeClr val="tx1"/>
                </a:solidFill>
              </a:rPr>
              <a:t> determine degree distribution</a:t>
            </a:r>
          </a:p>
        </p:txBody>
      </p:sp>
      <p:pic>
        <p:nvPicPr>
          <p:cNvPr id="2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6225" y="5000625"/>
            <a:ext cx="3046413" cy="30384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6"/>
          <p:cNvSpPr>
            <a:spLocks/>
          </p:cNvSpPr>
          <p:nvPr/>
        </p:nvSpPr>
        <p:spPr bwMode="auto">
          <a:xfrm>
            <a:off x="876300" y="6578600"/>
            <a:ext cx="77057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Random (ER / Erdös-Renyi)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en-US" altLang="de-DE">
                <a:solidFill>
                  <a:schemeClr val="tx1"/>
                </a:solidFill>
              </a:rPr>
              <a:t>  </a:t>
            </a:r>
            <a:r>
              <a:rPr lang="en-US" altLang="de-DE" i="1">
                <a:solidFill>
                  <a:schemeClr val="tx1"/>
                </a:solidFill>
              </a:rPr>
              <a:t>P(k)</a:t>
            </a:r>
            <a:r>
              <a:rPr lang="en-US" altLang="de-DE">
                <a:solidFill>
                  <a:schemeClr val="tx1"/>
                </a:solidFill>
              </a:rPr>
              <a:t> = Poisson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Exponential (EX)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→</a:t>
            </a:r>
            <a:r>
              <a:rPr lang="en-US" altLang="de-DE">
                <a:solidFill>
                  <a:schemeClr val="tx1"/>
                </a:solidFill>
              </a:rPr>
              <a:t>  </a:t>
            </a:r>
            <a:r>
              <a:rPr lang="en-US" altLang="de-DE" i="1">
                <a:solidFill>
                  <a:schemeClr val="tx1"/>
                </a:solidFill>
              </a:rPr>
              <a:t>P(k)</a:t>
            </a:r>
            <a:r>
              <a:rPr lang="en-US" altLang="de-DE">
                <a:solidFill>
                  <a:schemeClr val="tx1"/>
                </a:solidFill>
              </a:rPr>
              <a:t> ~ exp[-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]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scale-free	/ power-law (PL)	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r>
              <a:rPr lang="en-US" altLang="de-DE">
                <a:solidFill>
                  <a:schemeClr val="tx1"/>
                </a:solidFill>
              </a:rPr>
              <a:t>  </a:t>
            </a:r>
            <a:r>
              <a:rPr lang="en-US" altLang="de-DE" i="1">
                <a:solidFill>
                  <a:schemeClr val="tx1"/>
                </a:solidFill>
              </a:rPr>
              <a:t>P(k)</a:t>
            </a:r>
            <a:r>
              <a:rPr lang="en-US" altLang="de-DE">
                <a:solidFill>
                  <a:schemeClr val="tx1"/>
                </a:solidFill>
              </a:rPr>
              <a:t> ~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 baseline="32000">
                <a:solidFill>
                  <a:schemeClr val="tx1"/>
                </a:solidFill>
              </a:rPr>
              <a:t>–γ</a:t>
            </a:r>
            <a:r>
              <a:rPr lang="en-US" altLang="de-DE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</a:t>
            </a:r>
            <a:r>
              <a:rPr lang="en-US" altLang="de-DE" i="1">
                <a:solidFill>
                  <a:schemeClr val="tx1"/>
                </a:solidFill>
              </a:rPr>
              <a:t>P(k) </a:t>
            </a:r>
            <a:r>
              <a:rPr lang="en-US" altLang="de-DE">
                <a:solidFill>
                  <a:schemeClr val="tx1"/>
                </a:solidFill>
              </a:rPr>
              <a:t>= truncated normal distribution (TN)</a:t>
            </a:r>
          </a:p>
        </p:txBody>
      </p:sp>
      <p:sp>
        <p:nvSpPr>
          <p:cNvPr id="5129" name="Rectangle 7"/>
          <p:cNvSpPr>
            <a:spLocks/>
          </p:cNvSpPr>
          <p:nvPr/>
        </p:nvSpPr>
        <p:spPr bwMode="auto">
          <a:xfrm>
            <a:off x="10058400" y="4762500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5130" name="Rectangle 8"/>
          <p:cNvSpPr>
            <a:spLocks/>
          </p:cNvSpPr>
          <p:nvPr/>
        </p:nvSpPr>
        <p:spPr bwMode="auto">
          <a:xfrm>
            <a:off x="10129838" y="7526338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5131" name="Rectangle 9"/>
          <p:cNvSpPr>
            <a:spLocks/>
          </p:cNvSpPr>
          <p:nvPr/>
        </p:nvSpPr>
        <p:spPr bwMode="auto">
          <a:xfrm rot="-166078">
            <a:off x="5473700" y="584200"/>
            <a:ext cx="23876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5132" name="Rectangle 10"/>
          <p:cNvSpPr>
            <a:spLocks/>
          </p:cNvSpPr>
          <p:nvPr/>
        </p:nvSpPr>
        <p:spPr bwMode="auto">
          <a:xfrm>
            <a:off x="5765800" y="3060700"/>
            <a:ext cx="1181100" cy="622300"/>
          </a:xfrm>
          <a:prstGeom prst="rect">
            <a:avLst/>
          </a:prstGeom>
          <a:solidFill>
            <a:schemeClr val="accent1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962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552AC38-D101-4753-A177-13E0BDAAED71}" type="slidenum">
              <a:rPr lang="en-US" altLang="de-DE" sz="1800" smtClean="0">
                <a:solidFill>
                  <a:schemeClr val="tx1"/>
                </a:solidFill>
              </a:rPr>
              <a:pPr/>
              <a:t>26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Partial Sampling</a:t>
            </a:r>
          </a:p>
        </p:txBody>
      </p:sp>
      <p:sp>
        <p:nvSpPr>
          <p:cNvPr id="6148" name="Rectangle 2"/>
          <p:cNvSpPr>
            <a:spLocks/>
          </p:cNvSpPr>
          <p:nvPr/>
        </p:nvSpPr>
        <p:spPr bwMode="auto">
          <a:xfrm>
            <a:off x="1562100" y="1276350"/>
            <a:ext cx="8658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Estimated</a:t>
            </a:r>
            <a:r>
              <a:rPr lang="en-US" altLang="de-DE">
                <a:solidFill>
                  <a:schemeClr val="tx1"/>
                </a:solidFill>
              </a:rPr>
              <a:t> for yeast:    6000 proteins,   30000 interactions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98650"/>
            <a:ext cx="115062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4"/>
          <p:cNvSpPr>
            <a:spLocks/>
          </p:cNvSpPr>
          <p:nvPr/>
        </p:nvSpPr>
        <p:spPr bwMode="auto">
          <a:xfrm>
            <a:off x="1030288" y="7918450"/>
            <a:ext cx="10914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Y2H experiments </a:t>
            </a:r>
            <a:r>
              <a:rPr lang="en-US" altLang="de-DE" b="1">
                <a:solidFill>
                  <a:schemeClr val="tx1"/>
                </a:solidFill>
              </a:rPr>
              <a:t>detected</a:t>
            </a:r>
            <a:r>
              <a:rPr lang="en-US" altLang="de-DE">
                <a:solidFill>
                  <a:schemeClr val="tx1"/>
                </a:solidFill>
              </a:rPr>
              <a:t> only </a:t>
            </a:r>
            <a:r>
              <a:rPr lang="en-US" altLang="de-DE" b="1">
                <a:solidFill>
                  <a:schemeClr val="tx1"/>
                </a:solidFill>
              </a:rPr>
              <a:t>3…9%</a:t>
            </a:r>
            <a:r>
              <a:rPr lang="en-US" altLang="de-DE">
                <a:solidFill>
                  <a:schemeClr val="tx1"/>
                </a:solidFill>
              </a:rPr>
              <a:t> of the complete interactome!</a:t>
            </a:r>
          </a:p>
        </p:txBody>
      </p:sp>
      <p:sp>
        <p:nvSpPr>
          <p:cNvPr id="6151" name="Rectangle 5"/>
          <p:cNvSpPr>
            <a:spLocks/>
          </p:cNvSpPr>
          <p:nvPr/>
        </p:nvSpPr>
        <p:spPr bwMode="auto">
          <a:xfrm>
            <a:off x="6832600" y="9131300"/>
            <a:ext cx="3709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Han et al,  </a:t>
            </a:r>
            <a:r>
              <a:rPr lang="en-US" altLang="de-DE" sz="1800" i="1">
                <a:solidFill>
                  <a:schemeClr val="tx1"/>
                </a:solidFill>
              </a:rPr>
              <a:t>Nature Biotech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23</a:t>
            </a:r>
            <a:r>
              <a:rPr lang="en-US" altLang="de-DE" sz="1800">
                <a:solidFill>
                  <a:schemeClr val="tx1"/>
                </a:solidFill>
              </a:rPr>
              <a:t> (2005) 839</a:t>
            </a:r>
          </a:p>
        </p:txBody>
      </p:sp>
    </p:spTree>
    <p:extLst>
      <p:ext uri="{BB962C8B-B14F-4D97-AF65-F5344CB8AC3E}">
        <p14:creationId xmlns:p14="http://schemas.microsoft.com/office/powerpoint/2010/main" val="235290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/>
          </p:cNvSpPr>
          <p:nvPr/>
        </p:nvSpPr>
        <p:spPr bwMode="auto">
          <a:xfrm>
            <a:off x="381000" y="844550"/>
            <a:ext cx="12314238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dirty="0"/>
              <a:t>Given: a data set with </a:t>
            </a:r>
            <a:r>
              <a:rPr lang="en-US" altLang="de-DE" i="1" dirty="0"/>
              <a:t>n</a:t>
            </a:r>
            <a:r>
              <a:rPr lang="en-US" altLang="de-DE" dirty="0"/>
              <a:t> values </a:t>
            </a:r>
            <a:r>
              <a:rPr lang="en-US" altLang="de-DE" i="1" dirty="0" smtClean="0"/>
              <a:t>y</a:t>
            </a:r>
            <a:r>
              <a:rPr lang="en-US" altLang="de-DE" baseline="-25000" dirty="0" smtClean="0"/>
              <a:t>1</a:t>
            </a:r>
            <a:r>
              <a:rPr lang="en-US" altLang="de-DE" dirty="0"/>
              <a:t>,...,</a:t>
            </a:r>
            <a:r>
              <a:rPr lang="en-US" altLang="de-DE" i="1" dirty="0" err="1"/>
              <a:t>y</a:t>
            </a:r>
            <a:r>
              <a:rPr lang="en-US" altLang="de-DE" i="1" baseline="-25000" dirty="0" err="1"/>
              <a:t>n</a:t>
            </a:r>
            <a:r>
              <a:rPr lang="en-US" altLang="de-DE" dirty="0"/>
              <a:t> and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dirty="0"/>
              <a:t>a set of fitted / predicted / </a:t>
            </a:r>
            <a:r>
              <a:rPr lang="en-US" altLang="de-DE" dirty="0" smtClean="0"/>
              <a:t>modelled </a:t>
            </a:r>
            <a:r>
              <a:rPr lang="en-US" altLang="de-DE" dirty="0"/>
              <a:t>values </a:t>
            </a:r>
            <a:r>
              <a:rPr lang="en-US" altLang="de-DE" i="1" dirty="0"/>
              <a:t>f</a:t>
            </a:r>
            <a:r>
              <a:rPr lang="en-US" altLang="de-DE" baseline="-25000" dirty="0"/>
              <a:t>1</a:t>
            </a:r>
            <a:r>
              <a:rPr lang="en-US" altLang="de-DE" dirty="0"/>
              <a:t>,...,</a:t>
            </a:r>
            <a:r>
              <a:rPr lang="en-US" altLang="de-DE" i="1" dirty="0" err="1"/>
              <a:t>f</a:t>
            </a:r>
            <a:r>
              <a:rPr lang="en-US" altLang="de-DE" i="1" baseline="-25000" dirty="0" err="1"/>
              <a:t>n</a:t>
            </a:r>
            <a:r>
              <a:rPr lang="en-US" altLang="de-DE" dirty="0"/>
              <a:t> e.g. from linear regression.</a:t>
            </a:r>
          </a:p>
          <a:p>
            <a:pPr eaLnBrk="1" hangingPunct="1">
              <a:lnSpc>
                <a:spcPct val="1100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call</a:t>
            </a:r>
            <a:r>
              <a:rPr lang="de-DE" altLang="de-DE" dirty="0"/>
              <a:t>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difference</a:t>
            </a:r>
            <a:r>
              <a:rPr lang="de-DE" altLang="de-DE" dirty="0"/>
              <a:t> </a:t>
            </a:r>
            <a:r>
              <a:rPr lang="de-DE" altLang="de-DE" b="1" dirty="0" err="1"/>
              <a:t>residuals</a:t>
            </a:r>
            <a:r>
              <a:rPr lang="de-DE" altLang="de-DE" dirty="0"/>
              <a:t> </a:t>
            </a:r>
            <a:r>
              <a:rPr lang="de-DE" altLang="de-DE" i="1" dirty="0"/>
              <a:t>e</a:t>
            </a:r>
            <a:r>
              <a:rPr lang="de-DE" altLang="de-DE" i="1" baseline="-25000" dirty="0"/>
              <a:t>i</a:t>
            </a:r>
            <a:r>
              <a:rPr lang="de-DE" altLang="de-DE" dirty="0"/>
              <a:t> = </a:t>
            </a:r>
            <a:r>
              <a:rPr lang="de-DE" altLang="de-DE" i="1" dirty="0" err="1"/>
              <a:t>y</a:t>
            </a:r>
            <a:r>
              <a:rPr lang="de-DE" altLang="de-DE" i="1" baseline="-25000" dirty="0" err="1"/>
              <a:t>i</a:t>
            </a:r>
            <a:r>
              <a:rPr lang="de-DE" altLang="de-DE" dirty="0"/>
              <a:t> − </a:t>
            </a:r>
            <a:r>
              <a:rPr lang="de-DE" altLang="de-DE" i="1" dirty="0" err="1"/>
              <a:t>f</a:t>
            </a:r>
            <a:r>
              <a:rPr lang="de-DE" altLang="de-DE" i="1" baseline="-25000" dirty="0" err="1"/>
              <a:t>i</a:t>
            </a:r>
            <a:r>
              <a:rPr lang="de-DE" altLang="de-DE" dirty="0"/>
              <a:t> </a:t>
            </a:r>
          </a:p>
          <a:p>
            <a:pPr eaLnBrk="1" hangingPunct="1">
              <a:lnSpc>
                <a:spcPct val="1100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dirty="0">
                <a:solidFill>
                  <a:schemeClr val="tx1"/>
                </a:solidFill>
              </a:rPr>
              <a:t>and the mean value</a:t>
            </a:r>
          </a:p>
          <a:p>
            <a:pPr eaLnBrk="1" hangingPunct="1">
              <a:lnSpc>
                <a:spcPct val="1100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dirty="0"/>
              <a:t>The total sum of squares (proportional to the variance of the data) is:</a:t>
            </a:r>
          </a:p>
          <a:p>
            <a:pPr eaLnBrk="1" hangingPunct="1">
              <a:lnSpc>
                <a:spcPct val="110000"/>
              </a:lnSpc>
            </a:pPr>
            <a:endParaRPr lang="en-US" altLang="de-DE" dirty="0"/>
          </a:p>
          <a:p>
            <a:pPr eaLnBrk="1" hangingPunct="1">
              <a:lnSpc>
                <a:spcPct val="110000"/>
              </a:lnSpc>
            </a:pPr>
            <a:endParaRPr lang="en-US" altLang="de-DE" dirty="0"/>
          </a:p>
          <a:p>
            <a:pPr eaLnBrk="1" hangingPunct="1">
              <a:lnSpc>
                <a:spcPct val="110000"/>
              </a:lnSpc>
            </a:pPr>
            <a:r>
              <a:rPr lang="en-US" altLang="de-DE" dirty="0" smtClean="0"/>
              <a:t>The </a:t>
            </a:r>
            <a:r>
              <a:rPr lang="en-US" altLang="de-DE" dirty="0"/>
              <a:t>sum of squares of residuals is:</a:t>
            </a:r>
          </a:p>
          <a:p>
            <a:pPr eaLnBrk="1" hangingPunct="1">
              <a:lnSpc>
                <a:spcPct val="1100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 dirty="0"/>
              <a:t>The </a:t>
            </a:r>
            <a:r>
              <a:rPr lang="en-US" altLang="de-DE" b="1" dirty="0"/>
              <a:t>coefficient of determination</a:t>
            </a:r>
            <a:r>
              <a:rPr lang="en-US" altLang="de-DE" dirty="0"/>
              <a:t>, </a:t>
            </a:r>
            <a:r>
              <a:rPr lang="en-US" altLang="de-DE" i="1" dirty="0"/>
              <a:t>R</a:t>
            </a:r>
            <a:r>
              <a:rPr lang="en-US" altLang="de-DE" baseline="30000" dirty="0"/>
              <a:t>2</a:t>
            </a:r>
            <a:r>
              <a:rPr lang="en-US" altLang="de-DE" dirty="0"/>
              <a:t> or </a:t>
            </a:r>
            <a:r>
              <a:rPr lang="en-US" altLang="de-DE" i="1" dirty="0"/>
              <a:t>r</a:t>
            </a:r>
            <a:r>
              <a:rPr lang="en-US" altLang="de-DE" baseline="30000" dirty="0"/>
              <a:t>2</a:t>
            </a:r>
            <a:r>
              <a:rPr lang="en-US" altLang="de-DE" dirty="0"/>
              <a:t> is often defined as:</a:t>
            </a:r>
            <a:endParaRPr lang="en-US" altLang="de-DE" dirty="0">
              <a:solidFill>
                <a:schemeClr val="tx1"/>
              </a:solidFill>
            </a:endParaRPr>
          </a:p>
        </p:txBody>
      </p:sp>
      <p:pic>
        <p:nvPicPr>
          <p:cNvPr id="7171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991225"/>
            <a:ext cx="547211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en-US" altLang="de-DE" sz="1800" dirty="0" smtClean="0">
              <a:solidFill>
                <a:schemeClr val="tx1"/>
              </a:solidFill>
            </a:endParaRPr>
          </a:p>
        </p:txBody>
      </p:sp>
      <p:sp>
        <p:nvSpPr>
          <p:cNvPr id="71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130048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R square</a:t>
            </a:r>
          </a:p>
        </p:txBody>
      </p:sp>
      <p:sp>
        <p:nvSpPr>
          <p:cNvPr id="7174" name="Rectangle 11"/>
          <p:cNvSpPr>
            <a:spLocks/>
          </p:cNvSpPr>
          <p:nvPr/>
        </p:nvSpPr>
        <p:spPr bwMode="auto">
          <a:xfrm>
            <a:off x="8950325" y="8764588"/>
            <a:ext cx="18986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www.wikipedia.org</a:t>
            </a:r>
          </a:p>
        </p:txBody>
      </p:sp>
      <p:pic>
        <p:nvPicPr>
          <p:cNvPr id="7175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838450"/>
            <a:ext cx="21383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4660900"/>
            <a:ext cx="35528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7542213"/>
            <a:ext cx="28813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58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7B36544-73C1-4681-86EA-6031D3D1A339}" type="slidenum">
              <a:rPr lang="en-US" altLang="de-DE" sz="1800" smtClean="0">
                <a:solidFill>
                  <a:schemeClr val="tx1"/>
                </a:solidFill>
              </a:rPr>
              <a:pPr/>
              <a:t>28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130048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Sparsely Sampled random (ER) Network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238125" y="2035175"/>
            <a:ext cx="12766675" cy="5937250"/>
            <a:chOff x="0" y="0"/>
            <a:chExt cx="6936" cy="3280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6936" cy="32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de-DE" smtClean="0"/>
            </a:p>
          </p:txBody>
        </p:sp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83"/>
              <a:ext cx="6617" cy="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Rectangle 5"/>
          <p:cNvSpPr>
            <a:spLocks/>
          </p:cNvSpPr>
          <p:nvPr/>
        </p:nvSpPr>
        <p:spPr bwMode="auto">
          <a:xfrm>
            <a:off x="1893888" y="1204913"/>
            <a:ext cx="43291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resulting </a:t>
            </a:r>
            <a:r>
              <a:rPr lang="en-US" altLang="de-DE" sz="2100" i="1">
                <a:solidFill>
                  <a:schemeClr val="tx1"/>
                </a:solidFill>
              </a:rPr>
              <a:t>P(k)</a:t>
            </a:r>
            <a:r>
              <a:rPr lang="en-US" altLang="de-DE" sz="2100">
                <a:solidFill>
                  <a:schemeClr val="tx1"/>
                </a:solidFill>
              </a:rPr>
              <a:t> for different coverages</a:t>
            </a: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6934200" y="898525"/>
            <a:ext cx="58324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(c) Shows linearity (R square) between detected </a:t>
            </a:r>
            <a:r>
              <a:rPr lang="en-US" altLang="de-DE" sz="2100" i="1">
                <a:solidFill>
                  <a:schemeClr val="tx1"/>
                </a:solidFill>
              </a:rPr>
              <a:t>P(k) </a:t>
            </a:r>
            <a:r>
              <a:rPr lang="en-US" altLang="de-DE" sz="2100">
                <a:solidFill>
                  <a:schemeClr val="tx1"/>
                </a:solidFill>
              </a:rPr>
              <a:t>and ideal power law; good agreement (red; R </a:t>
            </a:r>
            <a:r>
              <a:rPr lang="en-US" altLang="de-DE" sz="2100">
                <a:solidFill>
                  <a:schemeClr val="tx1"/>
                </a:solidFill>
                <a:sym typeface="Symbol" panose="05050102010706020507" pitchFamily="18" charset="2"/>
              </a:rPr>
              <a:t>1 for low edge coverage)</a:t>
            </a:r>
            <a:endParaRPr lang="en-US" altLang="de-DE" sz="2100">
              <a:solidFill>
                <a:schemeClr val="tx1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rot="10800000" flipH="1">
            <a:off x="2608263" y="1558925"/>
            <a:ext cx="823912" cy="158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rot="10800000">
            <a:off x="5037138" y="1550988"/>
            <a:ext cx="865187" cy="145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rot="10800000">
            <a:off x="9507538" y="1939925"/>
            <a:ext cx="147637" cy="920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Rectangle 10"/>
          <p:cNvSpPr>
            <a:spLocks/>
          </p:cNvSpPr>
          <p:nvPr/>
        </p:nvSpPr>
        <p:spPr bwMode="auto">
          <a:xfrm>
            <a:off x="238125" y="8105775"/>
            <a:ext cx="89757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for </a:t>
            </a:r>
            <a:r>
              <a:rPr lang="en-US" altLang="de-DE" b="1">
                <a:solidFill>
                  <a:schemeClr val="tx1"/>
                </a:solidFill>
              </a:rPr>
              <a:t>sparse</a:t>
            </a:r>
            <a:r>
              <a:rPr lang="en-US" altLang="de-DE">
                <a:solidFill>
                  <a:schemeClr val="tx1"/>
                </a:solidFill>
              </a:rPr>
              <a:t> sampling (10-20%), even an ER network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	"</a:t>
            </a:r>
            <a:r>
              <a:rPr lang="en-US" altLang="de-DE" b="1">
                <a:solidFill>
                  <a:schemeClr val="tx1"/>
                </a:solidFill>
              </a:rPr>
              <a:t>looks</a:t>
            </a:r>
            <a:r>
              <a:rPr lang="en-US" altLang="de-DE">
                <a:solidFill>
                  <a:schemeClr val="tx1"/>
                </a:solidFill>
              </a:rPr>
              <a:t>" </a:t>
            </a:r>
            <a:r>
              <a:rPr lang="en-US" altLang="de-DE" b="1">
                <a:solidFill>
                  <a:schemeClr val="tx1"/>
                </a:solidFill>
              </a:rPr>
              <a:t>scale-free</a:t>
            </a:r>
            <a:r>
              <a:rPr lang="en-US" altLang="de-DE">
                <a:solidFill>
                  <a:schemeClr val="tx1"/>
                </a:solidFill>
              </a:rPr>
              <a:t> (when only </a:t>
            </a:r>
            <a:r>
              <a:rPr lang="en-US" altLang="de-DE" i="1">
                <a:solidFill>
                  <a:schemeClr val="tx1"/>
                </a:solidFill>
              </a:rPr>
              <a:t>P(k)</a:t>
            </a:r>
            <a:r>
              <a:rPr lang="en-US" altLang="de-DE">
                <a:solidFill>
                  <a:schemeClr val="tx1"/>
                </a:solidFill>
              </a:rPr>
              <a:t> is considered)</a:t>
            </a:r>
          </a:p>
        </p:txBody>
      </p:sp>
      <p:sp>
        <p:nvSpPr>
          <p:cNvPr id="8203" name="Rectangle 11"/>
          <p:cNvSpPr>
            <a:spLocks/>
          </p:cNvSpPr>
          <p:nvPr/>
        </p:nvSpPr>
        <p:spPr bwMode="auto">
          <a:xfrm>
            <a:off x="6832600" y="9131300"/>
            <a:ext cx="3709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Han et al,  </a:t>
            </a:r>
            <a:r>
              <a:rPr lang="en-US" altLang="de-DE" sz="1800" i="1">
                <a:solidFill>
                  <a:schemeClr val="tx1"/>
                </a:solidFill>
              </a:rPr>
              <a:t>Nature Biotech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23</a:t>
            </a:r>
            <a:r>
              <a:rPr lang="en-US" altLang="de-DE" sz="1800">
                <a:solidFill>
                  <a:schemeClr val="tx1"/>
                </a:solidFill>
              </a:rPr>
              <a:t> (2005) 839</a:t>
            </a:r>
          </a:p>
        </p:txBody>
      </p:sp>
      <p:sp>
        <p:nvSpPr>
          <p:cNvPr id="8204" name="Textfeld 2"/>
          <p:cNvSpPr txBox="1">
            <a:spLocks noChangeArrowheads="1"/>
          </p:cNvSpPr>
          <p:nvPr/>
        </p:nvSpPr>
        <p:spPr bwMode="auto">
          <a:xfrm>
            <a:off x="10102850" y="6657975"/>
            <a:ext cx="2333625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/>
              <a:t>R square</a:t>
            </a:r>
          </a:p>
        </p:txBody>
      </p:sp>
      <p:sp>
        <p:nvSpPr>
          <p:cNvPr id="8205" name="Textfeld 14"/>
          <p:cNvSpPr txBox="1">
            <a:spLocks noChangeArrowheads="1"/>
          </p:cNvSpPr>
          <p:nvPr/>
        </p:nvSpPr>
        <p:spPr bwMode="auto">
          <a:xfrm>
            <a:off x="5108575" y="6100763"/>
            <a:ext cx="40576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/>
              <a:t>(b) Shows log-scale</a:t>
            </a:r>
          </a:p>
        </p:txBody>
      </p:sp>
    </p:spTree>
    <p:extLst>
      <p:ext uri="{BB962C8B-B14F-4D97-AF65-F5344CB8AC3E}">
        <p14:creationId xmlns:p14="http://schemas.microsoft.com/office/powerpoint/2010/main" val="7668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C968C9E8-2E90-47D5-AB93-721F8976ADFA}" type="slidenum">
              <a:rPr lang="en-US" altLang="de-DE" sz="1800" smtClean="0">
                <a:solidFill>
                  <a:schemeClr val="tx1"/>
                </a:solidFill>
              </a:rPr>
              <a:pPr/>
              <a:t>29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Anything Goes – different topologies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1477963" y="1131888"/>
            <a:ext cx="9386887" cy="7162800"/>
            <a:chOff x="0" y="0"/>
            <a:chExt cx="5912" cy="4512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5912" cy="451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de-DE" smtClean="0"/>
            </a:p>
          </p:txBody>
        </p:sp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47"/>
              <a:ext cx="5601" cy="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5"/>
          <p:cNvSpPr>
            <a:spLocks/>
          </p:cNvSpPr>
          <p:nvPr/>
        </p:nvSpPr>
        <p:spPr bwMode="auto">
          <a:xfrm>
            <a:off x="6832600" y="9131300"/>
            <a:ext cx="3709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Han et al,  </a:t>
            </a:r>
            <a:r>
              <a:rPr lang="en-US" altLang="de-DE" sz="1800" i="1">
                <a:solidFill>
                  <a:schemeClr val="tx1"/>
                </a:solidFill>
              </a:rPr>
              <a:t>Nature Biotech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23</a:t>
            </a:r>
            <a:r>
              <a:rPr lang="en-US" altLang="de-DE" sz="1800">
                <a:solidFill>
                  <a:schemeClr val="tx1"/>
                </a:solidFill>
              </a:rPr>
              <a:t> (2005) 839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57784" y="8448471"/>
            <a:ext cx="11521280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33CC"/>
                </a:solidFill>
              </a:rPr>
              <a:t>All </a:t>
            </a:r>
            <a:r>
              <a:rPr lang="de-DE" dirty="0" err="1" smtClean="0">
                <a:solidFill>
                  <a:srgbClr val="FF33CC"/>
                </a:solidFill>
              </a:rPr>
              <a:t>network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topologies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look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scale-free</a:t>
            </a:r>
            <a:r>
              <a:rPr lang="de-DE" dirty="0" smtClean="0">
                <a:solidFill>
                  <a:srgbClr val="FF33CC"/>
                </a:solidFill>
              </a:rPr>
              <a:t> (</a:t>
            </a:r>
            <a:r>
              <a:rPr lang="de-DE" dirty="0" err="1" smtClean="0">
                <a:solidFill>
                  <a:srgbClr val="FF33CC"/>
                </a:solidFill>
              </a:rPr>
              <a:t>red</a:t>
            </a:r>
            <a:r>
              <a:rPr lang="de-DE" dirty="0" smtClean="0">
                <a:solidFill>
                  <a:srgbClr val="FF33CC"/>
                </a:solidFill>
              </a:rPr>
              <a:t>) </a:t>
            </a:r>
            <a:r>
              <a:rPr lang="de-DE" dirty="0" err="1" smtClean="0">
                <a:solidFill>
                  <a:srgbClr val="FF33CC"/>
                </a:solidFill>
              </a:rPr>
              <a:t>when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undersampled</a:t>
            </a:r>
            <a:endParaRPr lang="de-DE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2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err="1" smtClean="0"/>
              <a:t>Dijkstra</a:t>
            </a:r>
            <a:r>
              <a:rPr lang="en-US" altLang="de-DE" sz="4400" b="1" dirty="0" smtClean="0"/>
              <a:t> Algorithm 0</a:t>
            </a:r>
          </a:p>
        </p:txBody>
      </p:sp>
      <p:sp>
        <p:nvSpPr>
          <p:cNvPr id="28676" name="Rectangle 2"/>
          <p:cNvSpPr>
            <a:spLocks/>
          </p:cNvSpPr>
          <p:nvPr/>
        </p:nvSpPr>
        <p:spPr bwMode="auto">
          <a:xfrm>
            <a:off x="825500" y="1371600"/>
            <a:ext cx="1871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Initialization: 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959100" y="1371600"/>
            <a:ext cx="4394200" cy="1993032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for all nodes v in G: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d[v]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oo</a:t>
            </a:r>
            <a:endParaRPr lang="en-US" sz="2400" dirty="0">
              <a:solidFill>
                <a:schemeClr val="tx1"/>
              </a:solidFill>
              <a:latin typeface="Courier New" charset="0"/>
              <a:cs typeface="Courier New" charset="0"/>
              <a:sym typeface="Courier New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[v] = nil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d[s] = 0</a:t>
            </a:r>
          </a:p>
        </p:txBody>
      </p:sp>
      <p:sp>
        <p:nvSpPr>
          <p:cNvPr id="28678" name="Rectangle 4"/>
          <p:cNvSpPr>
            <a:spLocks/>
          </p:cNvSpPr>
          <p:nvPr/>
        </p:nvSpPr>
        <p:spPr bwMode="auto">
          <a:xfrm>
            <a:off x="7962900" y="2679700"/>
            <a:ext cx="43767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distance from source to source = 0</a:t>
            </a:r>
          </a:p>
        </p:txBody>
      </p:sp>
      <p:sp>
        <p:nvSpPr>
          <p:cNvPr id="28679" name="Rectangle 5"/>
          <p:cNvSpPr>
            <a:spLocks/>
          </p:cNvSpPr>
          <p:nvPr/>
        </p:nvSpPr>
        <p:spPr bwMode="auto">
          <a:xfrm>
            <a:off x="8445500" y="1536700"/>
            <a:ext cx="3657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distance and path to all other nodes is still unknown</a:t>
            </a:r>
          </a:p>
        </p:txBody>
      </p:sp>
      <p:sp>
        <p:nvSpPr>
          <p:cNvPr id="28680" name="Line 6"/>
          <p:cNvSpPr>
            <a:spLocks noChangeShapeType="1"/>
          </p:cNvSpPr>
          <p:nvPr/>
        </p:nvSpPr>
        <p:spPr bwMode="auto">
          <a:xfrm>
            <a:off x="6264275" y="2847975"/>
            <a:ext cx="139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1" name="Line 7"/>
          <p:cNvSpPr>
            <a:spLocks noChangeShapeType="1"/>
          </p:cNvSpPr>
          <p:nvPr/>
        </p:nvSpPr>
        <p:spPr bwMode="auto">
          <a:xfrm rot="10800000" flipH="1">
            <a:off x="6505575" y="1927225"/>
            <a:ext cx="1698625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600" y="4860925"/>
            <a:ext cx="4381500" cy="28606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9"/>
          <p:cNvGraphicFramePr>
            <a:graphicFrameLocks noGrp="1"/>
          </p:cNvGraphicFramePr>
          <p:nvPr/>
        </p:nvGraphicFramePr>
        <p:xfrm>
          <a:off x="1130300" y="6299200"/>
          <a:ext cx="4630738" cy="1701801"/>
        </p:xfrm>
        <a:graphic>
          <a:graphicData uri="http://schemas.openxmlformats.org/drawingml/2006/table">
            <a:tbl>
              <a:tblPr/>
              <a:tblGrid>
                <a:gridCol w="97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710" name="Rectangle 93"/>
          <p:cNvSpPr>
            <a:spLocks/>
          </p:cNvSpPr>
          <p:nvPr/>
        </p:nvSpPr>
        <p:spPr bwMode="auto">
          <a:xfrm>
            <a:off x="1117600" y="5359400"/>
            <a:ext cx="34464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the example: 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= 1</a:t>
            </a:r>
          </a:p>
        </p:txBody>
      </p:sp>
      <p:sp>
        <p:nvSpPr>
          <p:cNvPr id="28711" name="Rectangle 94"/>
          <p:cNvSpPr>
            <a:spLocks/>
          </p:cNvSpPr>
          <p:nvPr/>
        </p:nvSpPr>
        <p:spPr bwMode="auto">
          <a:xfrm>
            <a:off x="1290638" y="3568700"/>
            <a:ext cx="76692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</a:t>
            </a:r>
            <a:r>
              <a:rPr lang="en-US" altLang="de-DE" i="1">
                <a:solidFill>
                  <a:schemeClr val="tx1"/>
                </a:solidFill>
              </a:rPr>
              <a:t>d[v]</a:t>
            </a:r>
            <a:r>
              <a:rPr lang="en-US" altLang="de-DE">
                <a:solidFill>
                  <a:schemeClr val="tx1"/>
                </a:solidFill>
              </a:rPr>
              <a:t>   = length of path from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to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</a:p>
          <a:p>
            <a:pPr eaLnBrk="1" hangingPunct="1"/>
            <a:r>
              <a:rPr lang="en-US" altLang="de-DE" i="1">
                <a:solidFill>
                  <a:schemeClr val="tx1"/>
                </a:solidFill>
              </a:rPr>
              <a:t>pred[v] </a:t>
            </a:r>
            <a:r>
              <a:rPr lang="en-US" altLang="de-DE">
                <a:solidFill>
                  <a:schemeClr val="tx1"/>
                </a:solidFill>
              </a:rPr>
              <a:t>= predecessor node on the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45127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8CA775A-DD1F-42A9-83D9-757768F57343}" type="slidenum">
              <a:rPr lang="en-US" altLang="de-DE" sz="1800" smtClean="0">
                <a:solidFill>
                  <a:schemeClr val="tx1"/>
                </a:solidFill>
              </a:rPr>
              <a:pPr/>
              <a:t>30</a:t>
            </a:fld>
            <a:endParaRPr lang="en-US" altLang="de-DE" sz="1800" smtClean="0">
              <a:solidFill>
                <a:schemeClr val="tx1"/>
              </a:solidFill>
            </a:endParaRPr>
          </a:p>
        </p:txBody>
      </p:sp>
      <p:sp>
        <p:nvSpPr>
          <p:cNvPr id="10243" name="AutoShape 1"/>
          <p:cNvSpPr>
            <a:spLocks/>
          </p:cNvSpPr>
          <p:nvPr/>
        </p:nvSpPr>
        <p:spPr bwMode="auto">
          <a:xfrm>
            <a:off x="762000" y="7451725"/>
            <a:ext cx="10947400" cy="1282700"/>
          </a:xfrm>
          <a:prstGeom prst="roundRect">
            <a:avLst>
              <a:gd name="adj" fmla="val 1484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Compare to Uetz et al. data</a:t>
            </a:r>
          </a:p>
        </p:txBody>
      </p:sp>
      <p:grpSp>
        <p:nvGrpSpPr>
          <p:cNvPr id="10245" name="Group 3"/>
          <p:cNvGrpSpPr>
            <a:grpSpLocks/>
          </p:cNvGrpSpPr>
          <p:nvPr/>
        </p:nvGrpSpPr>
        <p:grpSpPr bwMode="auto">
          <a:xfrm>
            <a:off x="454025" y="1204913"/>
            <a:ext cx="8750300" cy="5988050"/>
            <a:chOff x="0" y="0"/>
            <a:chExt cx="5512" cy="3772"/>
          </a:xfrm>
        </p:grpSpPr>
        <p:sp>
          <p:nvSpPr>
            <p:cNvPr id="2" name="Rectangle 4"/>
            <p:cNvSpPr>
              <a:spLocks/>
            </p:cNvSpPr>
            <p:nvPr/>
          </p:nvSpPr>
          <p:spPr bwMode="auto">
            <a:xfrm>
              <a:off x="0" y="19"/>
              <a:ext cx="5512" cy="375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de-DE" smtClean="0"/>
            </a:p>
          </p:txBody>
        </p:sp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0"/>
              <a:ext cx="5299" cy="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6"/>
          <p:cNvSpPr>
            <a:spLocks/>
          </p:cNvSpPr>
          <p:nvPr/>
        </p:nvSpPr>
        <p:spPr bwMode="auto">
          <a:xfrm>
            <a:off x="1030288" y="7664450"/>
            <a:ext cx="10607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Sampling density affects observed degree distribution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de-DE">
                <a:solidFill>
                  <a:schemeClr val="tx1"/>
                </a:solidFill>
              </a:rPr>
              <a:t> true underlying network cannot be identified from available data</a:t>
            </a:r>
          </a:p>
        </p:txBody>
      </p:sp>
      <p:sp>
        <p:nvSpPr>
          <p:cNvPr id="10247" name="Rectangle 7"/>
          <p:cNvSpPr>
            <a:spLocks/>
          </p:cNvSpPr>
          <p:nvPr/>
        </p:nvSpPr>
        <p:spPr bwMode="auto">
          <a:xfrm>
            <a:off x="6832600" y="9131300"/>
            <a:ext cx="3709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Han et al,  </a:t>
            </a:r>
            <a:r>
              <a:rPr lang="en-US" altLang="de-DE" sz="1800" i="1">
                <a:solidFill>
                  <a:schemeClr val="tx1"/>
                </a:solidFill>
              </a:rPr>
              <a:t>Nature Biotech</a:t>
            </a:r>
            <a:r>
              <a:rPr lang="en-US" altLang="de-DE" sz="1800">
                <a:solidFill>
                  <a:schemeClr val="tx1"/>
                </a:solidFill>
              </a:rPr>
              <a:t> </a:t>
            </a:r>
            <a:r>
              <a:rPr lang="en-US" altLang="de-DE" sz="1800" b="1">
                <a:solidFill>
                  <a:schemeClr val="tx1"/>
                </a:solidFill>
              </a:rPr>
              <a:t>23</a:t>
            </a:r>
            <a:r>
              <a:rPr lang="en-US" altLang="de-DE" sz="1800">
                <a:solidFill>
                  <a:schemeClr val="tx1"/>
                </a:solidFill>
              </a:rPr>
              <a:t> (2005) 839</a:t>
            </a: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0031413" y="2355850"/>
            <a:ext cx="260191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en-US"/>
              <a:t>Uetz et al. data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/>
              <a:t>(solid line) is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/>
              <a:t>compared to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/>
              <a:t>sampled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/>
              <a:t>networks of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en-US"/>
              <a:t>similar size.</a:t>
            </a:r>
          </a:p>
        </p:txBody>
      </p:sp>
    </p:spTree>
    <p:extLst>
      <p:ext uri="{BB962C8B-B14F-4D97-AF65-F5344CB8AC3E}">
        <p14:creationId xmlns:p14="http://schemas.microsoft.com/office/powerpoint/2010/main" val="180933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Link prediction based on PPI network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 b="50577"/>
          <a:stretch/>
        </p:blipFill>
        <p:spPr>
          <a:xfrm>
            <a:off x="309712" y="984326"/>
            <a:ext cx="8784976" cy="396448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958784" y="886492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9" name="Rechteck 8"/>
          <p:cNvSpPr/>
          <p:nvPr/>
        </p:nvSpPr>
        <p:spPr>
          <a:xfrm>
            <a:off x="381720" y="5097116"/>
            <a:ext cx="1195332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lphaLcParenBoth"/>
            </a:pPr>
            <a:r>
              <a:rPr lang="en-US" dirty="0" smtClean="0">
                <a:solidFill>
                  <a:srgbClr val="222222"/>
                </a:solidFill>
                <a:latin typeface="Lora"/>
              </a:rPr>
              <a:t> In </a:t>
            </a:r>
            <a:r>
              <a:rPr lang="en-US" dirty="0">
                <a:solidFill>
                  <a:srgbClr val="222222"/>
                </a:solidFill>
                <a:latin typeface="Lora"/>
              </a:rPr>
              <a:t>social networks, a large number of common friends implies a higher chance to become friends (red link between nodes X and Y), known as the </a:t>
            </a:r>
            <a:r>
              <a:rPr lang="en-US" b="1" dirty="0">
                <a:solidFill>
                  <a:srgbClr val="222222"/>
                </a:solidFill>
                <a:latin typeface="Lora"/>
              </a:rPr>
              <a:t>Triadic Closure Principle (TCP)</a:t>
            </a:r>
            <a:r>
              <a:rPr lang="en-US" dirty="0">
                <a:solidFill>
                  <a:srgbClr val="222222"/>
                </a:solidFill>
                <a:latin typeface="Lora"/>
              </a:rPr>
              <a:t>. </a:t>
            </a:r>
            <a:endParaRPr lang="en-US" dirty="0" smtClean="0">
              <a:solidFill>
                <a:srgbClr val="222222"/>
              </a:solidFill>
              <a:latin typeface="Lora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Lora"/>
              </a:rPr>
              <a:t>TCP </a:t>
            </a:r>
            <a:r>
              <a:rPr lang="en-US" dirty="0">
                <a:solidFill>
                  <a:srgbClr val="222222"/>
                </a:solidFill>
                <a:latin typeface="Lora"/>
              </a:rPr>
              <a:t>predicts (</a:t>
            </a:r>
            <a:r>
              <a:rPr lang="en-US" i="1" dirty="0">
                <a:solidFill>
                  <a:srgbClr val="222222"/>
                </a:solidFill>
                <a:latin typeface="Lora"/>
              </a:rPr>
              <a:t>P</a:t>
            </a:r>
            <a:r>
              <a:rPr lang="en-US" dirty="0">
                <a:solidFill>
                  <a:srgbClr val="222222"/>
                </a:solidFill>
                <a:latin typeface="Lora"/>
              </a:rPr>
              <a:t>) links based on node similarity (</a:t>
            </a:r>
            <a:r>
              <a:rPr lang="en-US" i="1" dirty="0">
                <a:solidFill>
                  <a:srgbClr val="222222"/>
                </a:solidFill>
                <a:latin typeface="Lora"/>
              </a:rPr>
              <a:t>S</a:t>
            </a:r>
            <a:r>
              <a:rPr lang="en-US" dirty="0">
                <a:solidFill>
                  <a:srgbClr val="222222"/>
                </a:solidFill>
                <a:latin typeface="Lora"/>
              </a:rPr>
              <a:t>), quantifying the </a:t>
            </a:r>
            <a:r>
              <a:rPr lang="en-US" b="1" dirty="0">
                <a:solidFill>
                  <a:srgbClr val="222222"/>
                </a:solidFill>
                <a:latin typeface="Lora"/>
              </a:rPr>
              <a:t>number of shared neighbors </a:t>
            </a:r>
            <a:r>
              <a:rPr lang="en-US" dirty="0">
                <a:solidFill>
                  <a:srgbClr val="222222"/>
                </a:solidFill>
                <a:latin typeface="Lora"/>
              </a:rPr>
              <a:t>between each node pair (</a:t>
            </a:r>
            <a:r>
              <a:rPr lang="en-US" i="1" dirty="0">
                <a:solidFill>
                  <a:srgbClr val="222222"/>
                </a:solidFill>
                <a:latin typeface="Lora"/>
              </a:rPr>
              <a:t>A</a:t>
            </a:r>
            <a:r>
              <a:rPr lang="en-US" baseline="30000" dirty="0">
                <a:solidFill>
                  <a:srgbClr val="222222"/>
                </a:solidFill>
                <a:latin typeface="Lora"/>
              </a:rPr>
              <a:t>2</a:t>
            </a:r>
            <a:r>
              <a:rPr lang="en-US" dirty="0">
                <a:solidFill>
                  <a:srgbClr val="222222"/>
                </a:solidFill>
                <a:latin typeface="Lora"/>
              </a:rPr>
              <a:t>). </a:t>
            </a:r>
            <a:endParaRPr lang="en-US" dirty="0" smtClean="0">
              <a:solidFill>
                <a:srgbClr val="222222"/>
              </a:solidFill>
              <a:latin typeface="Lora"/>
            </a:endParaRPr>
          </a:p>
          <a:p>
            <a:pPr>
              <a:buAutoNum type="alphaLcParenBoth"/>
            </a:pPr>
            <a:endParaRPr lang="en-US" b="1" dirty="0">
              <a:solidFill>
                <a:srgbClr val="222222"/>
              </a:solidFill>
              <a:latin typeface="Lora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Lora"/>
              </a:rPr>
              <a:t>(b) A </a:t>
            </a:r>
            <a:r>
              <a:rPr lang="en-US" dirty="0">
                <a:solidFill>
                  <a:srgbClr val="222222"/>
                </a:solidFill>
                <a:latin typeface="Lora"/>
              </a:rPr>
              <a:t>basic mathematical formulation of TCP </a:t>
            </a:r>
            <a:r>
              <a:rPr lang="en-US" dirty="0" smtClean="0">
                <a:solidFill>
                  <a:srgbClr val="222222"/>
                </a:solidFill>
                <a:latin typeface="Lora"/>
              </a:rPr>
              <a:t>would imply </a:t>
            </a:r>
            <a:r>
              <a:rPr lang="en-US" dirty="0">
                <a:solidFill>
                  <a:srgbClr val="222222"/>
                </a:solidFill>
                <a:latin typeface="Lora"/>
              </a:rPr>
              <a:t>that protein pairs of high </a:t>
            </a:r>
            <a:r>
              <a:rPr lang="en-US" dirty="0" err="1">
                <a:solidFill>
                  <a:srgbClr val="222222"/>
                </a:solidFill>
                <a:latin typeface="Lora"/>
              </a:rPr>
              <a:t>Jaccard</a:t>
            </a:r>
            <a:r>
              <a:rPr lang="en-US" dirty="0">
                <a:solidFill>
                  <a:srgbClr val="222222"/>
                </a:solidFill>
                <a:latin typeface="Lora"/>
              </a:rPr>
              <a:t> similarity are more likely to interact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TCP does not apply to PPI networks</a:t>
            </a:r>
            <a:endParaRPr lang="en-US" altLang="en-US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9" r="-1448" b="50577"/>
          <a:stretch/>
        </p:blipFill>
        <p:spPr>
          <a:xfrm>
            <a:off x="381720" y="884289"/>
            <a:ext cx="7704856" cy="396448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958784" y="886492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9" name="Rechteck 8"/>
          <p:cNvSpPr/>
          <p:nvPr/>
        </p:nvSpPr>
        <p:spPr>
          <a:xfrm>
            <a:off x="381720" y="5108964"/>
            <a:ext cx="11953328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However, </a:t>
            </a:r>
            <a:r>
              <a:rPr lang="de-DE" dirty="0" err="1"/>
              <a:t>Kovács</a:t>
            </a:r>
            <a:r>
              <a:rPr lang="en-US" dirty="0" smtClean="0"/>
              <a:t> and co-workers did </a:t>
            </a:r>
            <a:r>
              <a:rPr lang="en-US" dirty="0"/>
              <a:t>not observe the expected trend in Protein-Protein Interaction (PPI) datasets, as illustrated here for a binary human PPI network (HI-II-14</a:t>
            </a:r>
            <a:r>
              <a:rPr lang="en-US" dirty="0" smtClean="0"/>
              <a:t>): </a:t>
            </a:r>
            <a:r>
              <a:rPr lang="en-US" dirty="0"/>
              <a:t>high </a:t>
            </a:r>
            <a:r>
              <a:rPr lang="en-US" dirty="0" err="1"/>
              <a:t>Jaccard</a:t>
            </a:r>
            <a:r>
              <a:rPr lang="en-US" dirty="0"/>
              <a:t> similarity indicates a lower chance for the proteins to </a:t>
            </a:r>
            <a:r>
              <a:rPr lang="en-US" dirty="0" smtClean="0"/>
              <a:t>interact.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data are binned logarithmically based on the </a:t>
            </a:r>
            <a:r>
              <a:rPr lang="en-US" dirty="0" err="1"/>
              <a:t>Jaccard</a:t>
            </a:r>
            <a:r>
              <a:rPr lang="en-US" dirty="0"/>
              <a:t> similarity values.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374608" y="2523347"/>
            <a:ext cx="4392488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Lora"/>
              </a:rPr>
              <a:t>J</a:t>
            </a:r>
            <a:r>
              <a:rPr lang="en-US" dirty="0">
                <a:solidFill>
                  <a:srgbClr val="222222"/>
                </a:solidFill>
                <a:latin typeface="Lora"/>
              </a:rPr>
              <a:t> = |</a:t>
            </a:r>
            <a:r>
              <a:rPr lang="en-US" i="1" dirty="0">
                <a:solidFill>
                  <a:srgbClr val="222222"/>
                </a:solidFill>
                <a:latin typeface="Lora"/>
              </a:rPr>
              <a:t>N</a:t>
            </a:r>
            <a:r>
              <a:rPr lang="en-US" baseline="-25000" dirty="0">
                <a:solidFill>
                  <a:srgbClr val="222222"/>
                </a:solidFill>
                <a:latin typeface="Lora"/>
              </a:rPr>
              <a:t>X</a:t>
            </a:r>
            <a:r>
              <a:rPr lang="en-US" dirty="0">
                <a:solidFill>
                  <a:srgbClr val="222222"/>
                </a:solidFill>
                <a:latin typeface="Lora"/>
              </a:rPr>
              <a:t> ∩ </a:t>
            </a:r>
            <a:r>
              <a:rPr lang="en-US" i="1" dirty="0">
                <a:solidFill>
                  <a:srgbClr val="222222"/>
                </a:solidFill>
                <a:latin typeface="Lora"/>
              </a:rPr>
              <a:t>N</a:t>
            </a:r>
            <a:r>
              <a:rPr lang="en-US" baseline="-25000" dirty="0">
                <a:solidFill>
                  <a:srgbClr val="222222"/>
                </a:solidFill>
                <a:latin typeface="Lora"/>
              </a:rPr>
              <a:t>Y</a:t>
            </a:r>
            <a:r>
              <a:rPr lang="en-US" dirty="0">
                <a:solidFill>
                  <a:srgbClr val="222222"/>
                </a:solidFill>
                <a:latin typeface="Lora"/>
              </a:rPr>
              <a:t>| / |</a:t>
            </a:r>
            <a:r>
              <a:rPr lang="en-US" i="1" dirty="0">
                <a:solidFill>
                  <a:srgbClr val="222222"/>
                </a:solidFill>
                <a:latin typeface="Lora"/>
              </a:rPr>
              <a:t>N</a:t>
            </a:r>
            <a:r>
              <a:rPr lang="en-US" baseline="-25000" dirty="0">
                <a:solidFill>
                  <a:srgbClr val="222222"/>
                </a:solidFill>
                <a:latin typeface="Lora"/>
              </a:rPr>
              <a:t>X</a:t>
            </a:r>
            <a:r>
              <a:rPr lang="en-US" dirty="0">
                <a:solidFill>
                  <a:srgbClr val="222222"/>
                </a:solidFill>
                <a:latin typeface="Lora"/>
              </a:rPr>
              <a:t> </a:t>
            </a:r>
            <a:r>
              <a:rPr lang="en-US" dirty="0">
                <a:solidFill>
                  <a:srgbClr val="222222"/>
                </a:solidFill>
                <a:latin typeface="&amp;quot"/>
              </a:rPr>
              <a:t>∪</a:t>
            </a:r>
            <a:r>
              <a:rPr lang="en-US" dirty="0">
                <a:solidFill>
                  <a:srgbClr val="222222"/>
                </a:solidFill>
                <a:latin typeface="Lora"/>
              </a:rPr>
              <a:t> </a:t>
            </a:r>
            <a:r>
              <a:rPr lang="en-US" i="1" dirty="0">
                <a:solidFill>
                  <a:srgbClr val="222222"/>
                </a:solidFill>
                <a:latin typeface="Lora"/>
              </a:rPr>
              <a:t>N</a:t>
            </a:r>
            <a:r>
              <a:rPr lang="en-US" baseline="-25000" dirty="0">
                <a:solidFill>
                  <a:srgbClr val="222222"/>
                </a:solidFill>
                <a:latin typeface="Lora"/>
              </a:rPr>
              <a:t>Y</a:t>
            </a:r>
            <a:r>
              <a:rPr lang="en-US" dirty="0">
                <a:solidFill>
                  <a:srgbClr val="222222"/>
                </a:solidFill>
                <a:latin typeface="Lora"/>
              </a:rPr>
              <a:t>|, </a:t>
            </a:r>
            <a:r>
              <a:rPr lang="en-US" dirty="0" smtClean="0">
                <a:solidFill>
                  <a:srgbClr val="222222"/>
                </a:solidFill>
                <a:latin typeface="Lora"/>
              </a:rPr>
              <a:t>where </a:t>
            </a:r>
            <a:r>
              <a:rPr lang="en-US" i="1" dirty="0" smtClean="0">
                <a:solidFill>
                  <a:srgbClr val="222222"/>
                </a:solidFill>
                <a:latin typeface="Lora"/>
              </a:rPr>
              <a:t>N</a:t>
            </a:r>
            <a:r>
              <a:rPr lang="en-US" baseline="-25000" dirty="0" smtClean="0">
                <a:solidFill>
                  <a:srgbClr val="222222"/>
                </a:solidFill>
                <a:latin typeface="Lora"/>
              </a:rPr>
              <a:t>X</a:t>
            </a:r>
            <a:r>
              <a:rPr lang="en-US" dirty="0" smtClean="0">
                <a:solidFill>
                  <a:srgbClr val="222222"/>
                </a:solidFill>
                <a:latin typeface="Lora"/>
              </a:rPr>
              <a:t> and </a:t>
            </a:r>
            <a:r>
              <a:rPr lang="en-US" i="1" dirty="0" smtClean="0">
                <a:solidFill>
                  <a:srgbClr val="222222"/>
                </a:solidFill>
                <a:latin typeface="Lora"/>
              </a:rPr>
              <a:t>N</a:t>
            </a:r>
            <a:r>
              <a:rPr lang="en-US" baseline="-25000" dirty="0" smtClean="0">
                <a:solidFill>
                  <a:srgbClr val="222222"/>
                </a:solidFill>
                <a:latin typeface="Lora"/>
              </a:rPr>
              <a:t>Y</a:t>
            </a:r>
            <a:r>
              <a:rPr lang="en-US" dirty="0" smtClean="0">
                <a:solidFill>
                  <a:srgbClr val="222222"/>
                </a:solidFill>
                <a:latin typeface="Lora"/>
              </a:rPr>
              <a:t> </a:t>
            </a:r>
            <a:r>
              <a:rPr lang="en-US" dirty="0">
                <a:solidFill>
                  <a:srgbClr val="222222"/>
                </a:solidFill>
                <a:latin typeface="Lora"/>
              </a:rPr>
              <a:t>are the interaction partners of X and Y.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6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52264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PPIs involve binding interfaces</a:t>
            </a:r>
            <a:endParaRPr lang="en-US" altLang="en-US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9772" r="61662" b="-43"/>
          <a:stretch/>
        </p:blipFill>
        <p:spPr>
          <a:xfrm>
            <a:off x="93688" y="772344"/>
            <a:ext cx="4536504" cy="403244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53728" y="7253064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9" name="Rechteck 8"/>
          <p:cNvSpPr/>
          <p:nvPr/>
        </p:nvSpPr>
        <p:spPr>
          <a:xfrm>
            <a:off x="5062240" y="966817"/>
            <a:ext cx="7683176" cy="814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PPIs often require complementary </a:t>
            </a:r>
            <a:r>
              <a:rPr lang="en-US" dirty="0" smtClean="0"/>
              <a:t>interfaces (see V8). </a:t>
            </a:r>
          </a:p>
          <a:p>
            <a:r>
              <a:rPr lang="en-US" dirty="0" smtClean="0"/>
              <a:t>Hence</a:t>
            </a:r>
            <a:r>
              <a:rPr lang="en-US" dirty="0"/>
              <a:t>, two proteins, X and Y, with similar interfaces share many of their neighbors.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Yet</a:t>
            </a:r>
            <a:r>
              <a:rPr lang="en-US" dirty="0"/>
              <a:t>, a shared interface does not typically guarantee that X and Y directly interact with each </a:t>
            </a:r>
            <a:r>
              <a:rPr lang="en-US" dirty="0" smtClean="0"/>
              <a:t>other. </a:t>
            </a:r>
          </a:p>
          <a:p>
            <a:endParaRPr lang="en-US" dirty="0"/>
          </a:p>
          <a:p>
            <a:r>
              <a:rPr lang="en-US" dirty="0" smtClean="0"/>
              <a:t>Instead</a:t>
            </a:r>
            <a:r>
              <a:rPr lang="en-US" dirty="0"/>
              <a:t>, an additional interaction partner of X (protein D) might be also shared with protein Y (</a:t>
            </a:r>
            <a:r>
              <a:rPr lang="en-US" b="1" dirty="0">
                <a:solidFill>
                  <a:srgbClr val="0070C0"/>
                </a:solidFill>
              </a:rPr>
              <a:t>blue link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Such </a:t>
            </a:r>
            <a:r>
              <a:rPr lang="en-US" dirty="0"/>
              <a:t>a link can be predicted by using paths of length 3 (L3). L3 identifies similar nodes to the known partners (</a:t>
            </a:r>
            <a:r>
              <a:rPr lang="en-US" i="1" dirty="0"/>
              <a:t>P</a:t>
            </a:r>
            <a:r>
              <a:rPr lang="en-US" dirty="0"/>
              <a:t> = </a:t>
            </a:r>
            <a:r>
              <a:rPr lang="en-US" i="1" dirty="0"/>
              <a:t>AS</a:t>
            </a:r>
            <a:r>
              <a:rPr lang="en-US" dirty="0"/>
              <a:t>), going one step beyond the similarity-based argument of TCP.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044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67277" y="52264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Structural illustration of L3 principle</a:t>
            </a:r>
          </a:p>
        </p:txBody>
      </p:sp>
      <p:sp>
        <p:nvSpPr>
          <p:cNvPr id="7" name="Rechteck 6"/>
          <p:cNvSpPr/>
          <p:nvPr/>
        </p:nvSpPr>
        <p:spPr>
          <a:xfrm>
            <a:off x="453728" y="7253064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9" name="Rechteck 8"/>
          <p:cNvSpPr/>
          <p:nvPr/>
        </p:nvSpPr>
        <p:spPr>
          <a:xfrm>
            <a:off x="6286376" y="861413"/>
            <a:ext cx="6480720" cy="862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will </a:t>
            </a:r>
            <a:r>
              <a:rPr lang="en-US" dirty="0"/>
              <a:t>illustrate </a:t>
            </a:r>
            <a:r>
              <a:rPr lang="en-US" dirty="0" smtClean="0"/>
              <a:t>this link prediction principle </a:t>
            </a:r>
            <a:r>
              <a:rPr lang="en-US" dirty="0"/>
              <a:t>with existing 3D structural </a:t>
            </a:r>
            <a:r>
              <a:rPr lang="en-US" dirty="0" smtClean="0"/>
              <a:t>data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two human proteins from </a:t>
            </a:r>
            <a:r>
              <a:rPr lang="en-US" dirty="0" smtClean="0"/>
              <a:t>PDB,</a:t>
            </a:r>
            <a:r>
              <a:rPr lang="en-US" dirty="0"/>
              <a:t> </a:t>
            </a:r>
            <a:r>
              <a:rPr lang="en-US" dirty="0" smtClean="0"/>
              <a:t>CDC42 </a:t>
            </a:r>
            <a:r>
              <a:rPr lang="en-US" dirty="0"/>
              <a:t>and </a:t>
            </a:r>
            <a:r>
              <a:rPr lang="en-US" dirty="0" smtClean="0"/>
              <a:t>RHOA that interact </a:t>
            </a:r>
            <a:r>
              <a:rPr lang="en-US" dirty="0"/>
              <a:t>with some of their partners through the same shared interface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CDC42 and RHOA</a:t>
            </a:r>
            <a:r>
              <a:rPr lang="en-US" dirty="0" smtClean="0"/>
              <a:t> </a:t>
            </a:r>
            <a:r>
              <a:rPr lang="en-US" dirty="0"/>
              <a:t>are not known to interact with each </a:t>
            </a:r>
            <a:r>
              <a:rPr lang="en-US" dirty="0" smtClean="0"/>
              <a:t>other. But </a:t>
            </a:r>
            <a:r>
              <a:rPr lang="en-US" dirty="0"/>
              <a:t>we expect them to share some additional </a:t>
            </a:r>
            <a:r>
              <a:rPr lang="en-US" dirty="0" smtClean="0"/>
              <a:t>interaction partners</a:t>
            </a:r>
            <a:r>
              <a:rPr lang="en-US" dirty="0"/>
              <a:t>, interacting with the same shared interface.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a network perspective, the structurally </a:t>
            </a:r>
            <a:r>
              <a:rPr lang="en-US" dirty="0" smtClean="0"/>
              <a:t>inferred (</a:t>
            </a:r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dirty="0"/>
              <a:t>) </a:t>
            </a:r>
            <a:r>
              <a:rPr lang="en-US" dirty="0" smtClean="0"/>
              <a:t>interaction between ITSN1 and RHOA </a:t>
            </a:r>
            <a:r>
              <a:rPr lang="en-US" dirty="0"/>
              <a:t>connects nodes that are linked by a larger number of paths of length </a:t>
            </a:r>
            <a:r>
              <a:rPr lang="en-US" dirty="0" smtClean="0"/>
              <a:t>l </a:t>
            </a:r>
            <a:r>
              <a:rPr lang="en-US" dirty="0"/>
              <a:t>= 3.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4417"/>
          <a:stretch/>
        </p:blipFill>
        <p:spPr>
          <a:xfrm>
            <a:off x="145804" y="829418"/>
            <a:ext cx="6232469" cy="640666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 rot="19928795">
            <a:off x="3309426" y="4233897"/>
            <a:ext cx="2376264" cy="7920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 rot="1460965">
            <a:off x="749630" y="4179309"/>
            <a:ext cx="2376264" cy="7920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 rot="3079117">
            <a:off x="211179" y="5124995"/>
            <a:ext cx="3673742" cy="7920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7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45418" y="8666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L3 applies to PPI networks</a:t>
            </a:r>
            <a:endParaRPr lang="en-US" altLang="en-US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9" t="49772" r="-1448" b="-43"/>
          <a:stretch/>
        </p:blipFill>
        <p:spPr>
          <a:xfrm>
            <a:off x="597744" y="829418"/>
            <a:ext cx="7704856" cy="403244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302600" y="8288860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3728" y="5020816"/>
            <a:ext cx="11953328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b="1" dirty="0">
                <a:solidFill>
                  <a:srgbClr val="222222"/>
                </a:solidFill>
                <a:latin typeface="Lora"/>
              </a:rPr>
              <a:t>e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Even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without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using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any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structural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information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,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two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proteins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, such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as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Y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and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D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are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expected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to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interact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if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they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are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linked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by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multiple 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</a:rPr>
              <a:t>ℓ = 3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paths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in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network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(L3). </a:t>
            </a:r>
          </a:p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>
              <a:solidFill>
                <a:srgbClr val="222222"/>
              </a:solidFill>
              <a:latin typeface="Lora"/>
            </a:endParaRPr>
          </a:p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A strong positive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trend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in HI-II-14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is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observed</a:t>
            </a:r>
            <a:r>
              <a:rPr kumimoji="0" lang="de-DE" altLang="de-DE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between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probability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of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two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proteins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interacting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and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number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of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</a:rPr>
              <a:t>ℓ=3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paths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between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them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,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supporting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validity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of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 L3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Lora"/>
              </a:rPr>
              <a:t>principle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631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8666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Apply degree normalization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8302600" y="8288860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720" y="903341"/>
            <a:ext cx="11953328" cy="814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High-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 (</a:t>
            </a:r>
            <a:r>
              <a:rPr lang="de-DE" dirty="0" err="1" smtClean="0"/>
              <a:t>hubs</a:t>
            </a:r>
            <a:r>
              <a:rPr lang="de-DE" dirty="0" smtClean="0"/>
              <a:t>) </a:t>
            </a:r>
            <a:r>
              <a:rPr lang="en-US" dirty="0" smtClean="0"/>
              <a:t>induce </a:t>
            </a:r>
            <a:r>
              <a:rPr lang="en-US" dirty="0"/>
              <a:t>multiple, unspecific shortcuts in the network, resulting </a:t>
            </a:r>
            <a:r>
              <a:rPr lang="en-US" dirty="0" smtClean="0"/>
              <a:t>in </a:t>
            </a:r>
            <a:r>
              <a:rPr lang="en-US" dirty="0"/>
              <a:t>biased predictions that can only be avoided by proper </a:t>
            </a:r>
            <a:r>
              <a:rPr lang="en-US" dirty="0" smtClean="0"/>
              <a:t>degree </a:t>
            </a:r>
            <a:r>
              <a:rPr lang="de-DE" dirty="0" err="1" smtClean="0"/>
              <a:t>normalization</a:t>
            </a:r>
            <a:r>
              <a:rPr lang="de-DE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degree normalization is particularly </a:t>
            </a:r>
            <a:r>
              <a:rPr lang="en-US" dirty="0" smtClean="0"/>
              <a:t>important for </a:t>
            </a:r>
            <a:r>
              <a:rPr lang="en-US" dirty="0"/>
              <a:t>L3, as it needs to choose candidates from nodes at </a:t>
            </a:r>
            <a:r>
              <a:rPr lang="en-US" dirty="0" smtClean="0"/>
              <a:t>l = 3 steps</a:t>
            </a:r>
            <a:r>
              <a:rPr lang="en-US" dirty="0"/>
              <a:t>, an exponentially larger pool than the </a:t>
            </a:r>
            <a:r>
              <a:rPr lang="en-US" dirty="0" smtClean="0"/>
              <a:t>l = </a:t>
            </a:r>
            <a:r>
              <a:rPr lang="en-US" dirty="0"/>
              <a:t>2 distance </a:t>
            </a:r>
            <a:r>
              <a:rPr lang="en-US" dirty="0" smtClean="0"/>
              <a:t>pool utilized </a:t>
            </a:r>
            <a:r>
              <a:rPr lang="en-US" dirty="0"/>
              <a:t>by TCP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To </a:t>
            </a:r>
            <a:r>
              <a:rPr lang="en-US" dirty="0"/>
              <a:t>eliminate potential degree biases caused </a:t>
            </a:r>
            <a:r>
              <a:rPr lang="en-US" dirty="0" smtClean="0"/>
              <a:t>by intermediate </a:t>
            </a:r>
            <a:r>
              <a:rPr lang="en-US" dirty="0"/>
              <a:t>hubs, we assign a degree-normalized L3 score </a:t>
            </a:r>
            <a:r>
              <a:rPr lang="en-US" dirty="0" smtClean="0"/>
              <a:t>to each </a:t>
            </a:r>
            <a:r>
              <a:rPr lang="en-US" dirty="0"/>
              <a:t>node pair, X and </a:t>
            </a:r>
            <a:r>
              <a:rPr lang="en-US" dirty="0" smtClean="0"/>
              <a:t>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where </a:t>
            </a:r>
            <a:r>
              <a:rPr lang="en-US" dirty="0" err="1"/>
              <a:t>k</a:t>
            </a:r>
            <a:r>
              <a:rPr lang="en-US" baseline="-25000" dirty="0" err="1"/>
              <a:t>U</a:t>
            </a:r>
            <a:r>
              <a:rPr lang="en-US" dirty="0"/>
              <a:t> is the degree of node U and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XU</a:t>
            </a:r>
            <a:r>
              <a:rPr lang="en-US" dirty="0" smtClean="0"/>
              <a:t> </a:t>
            </a:r>
            <a:r>
              <a:rPr lang="en-US" dirty="0"/>
              <a:t>= 1 if proteins X and U</a:t>
            </a:r>
          </a:p>
          <a:p>
            <a:r>
              <a:rPr lang="de-DE" dirty="0" err="1"/>
              <a:t>interact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otherwise</a:t>
            </a:r>
            <a:r>
              <a:rPr lang="de-DE" dirty="0"/>
              <a:t>.</a:t>
            </a: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altLang="de-DE" dirty="0" smtClean="0"/>
          </a:p>
          <a:p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80" y="5824844"/>
            <a:ext cx="4171263" cy="10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45418" y="8666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Cross-validation</a:t>
            </a:r>
            <a:endParaRPr lang="en-US" altLang="en-US" dirty="0" smtClean="0"/>
          </a:p>
        </p:txBody>
      </p:sp>
      <p:sp>
        <p:nvSpPr>
          <p:cNvPr id="7" name="Rechteck 6"/>
          <p:cNvSpPr/>
          <p:nvPr/>
        </p:nvSpPr>
        <p:spPr>
          <a:xfrm>
            <a:off x="8302600" y="8288860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5" b="47606"/>
          <a:stretch/>
        </p:blipFill>
        <p:spPr>
          <a:xfrm>
            <a:off x="165696" y="948646"/>
            <a:ext cx="4752528" cy="4648234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18224" y="920368"/>
            <a:ext cx="7617653" cy="62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ts val="3700"/>
              </a:lnSpc>
            </a:pPr>
            <a:r>
              <a:rPr lang="en-US" dirty="0" smtClean="0"/>
              <a:t>We </a:t>
            </a:r>
            <a:r>
              <a:rPr lang="en-US" dirty="0"/>
              <a:t>randomly select 50% of the PPIs and use it as the input network to predict the rest of the PPIs. </a:t>
            </a:r>
            <a:endParaRPr lang="en-US" dirty="0" smtClean="0"/>
          </a:p>
          <a:p>
            <a:pPr lvl="0">
              <a:lnSpc>
                <a:spcPts val="3700"/>
              </a:lnSpc>
            </a:pPr>
            <a:endParaRPr lang="en-US" dirty="0" smtClean="0"/>
          </a:p>
          <a:p>
            <a:pPr>
              <a:lnSpc>
                <a:spcPts val="3700"/>
              </a:lnSpc>
            </a:pPr>
            <a:r>
              <a:rPr lang="en-US" dirty="0"/>
              <a:t>L3 outperforms Common Neighbors (CN) on PPI networks. Monte Carlo cross-validation of CN (a TCP implementation). </a:t>
            </a:r>
          </a:p>
          <a:p>
            <a:pPr lvl="0">
              <a:lnSpc>
                <a:spcPts val="3700"/>
              </a:lnSpc>
            </a:pPr>
            <a:endParaRPr lang="en-US" dirty="0"/>
          </a:p>
          <a:p>
            <a:pPr lvl="0">
              <a:lnSpc>
                <a:spcPts val="3700"/>
              </a:lnSpc>
            </a:pPr>
            <a:r>
              <a:rPr lang="en-US" dirty="0" smtClean="0"/>
              <a:t>Precision: </a:t>
            </a:r>
            <a:r>
              <a:rPr lang="en-US" dirty="0"/>
              <a:t>fraction of interacting proteins vs. all predicted </a:t>
            </a:r>
            <a:r>
              <a:rPr lang="en-US" dirty="0" smtClean="0"/>
              <a:t>pairs.</a:t>
            </a:r>
          </a:p>
          <a:p>
            <a:pPr lvl="0">
              <a:lnSpc>
                <a:spcPts val="3700"/>
              </a:lnSpc>
            </a:pPr>
            <a:endParaRPr lang="en-US" dirty="0"/>
          </a:p>
          <a:p>
            <a:pPr lvl="0">
              <a:lnSpc>
                <a:spcPts val="3700"/>
              </a:lnSpc>
            </a:pPr>
            <a:r>
              <a:rPr lang="en-US" dirty="0" smtClean="0"/>
              <a:t>Recall : </a:t>
            </a:r>
            <a:r>
              <a:rPr lang="en-US" dirty="0"/>
              <a:t>fraction of predicted PPIs compared to the number of test PPIs. 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9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45418" y="8666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High-throughput validation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8302600" y="8288860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46416" y="924895"/>
            <a:ext cx="6101885" cy="48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ts val="3700"/>
              </a:lnSpc>
            </a:pPr>
            <a:r>
              <a:rPr lang="en-US" dirty="0" smtClean="0"/>
              <a:t>Top 500 predicted interactions were tested by Y2H method (positives and negative combinations).</a:t>
            </a:r>
          </a:p>
          <a:p>
            <a:pPr lvl="0">
              <a:lnSpc>
                <a:spcPts val="3700"/>
              </a:lnSpc>
            </a:pP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>
              <a:lnSpc>
                <a:spcPts val="3700"/>
              </a:lnSpc>
            </a:pPr>
            <a:r>
              <a:rPr lang="en-US" altLang="de-DE" dirty="0" smtClean="0"/>
              <a:t>-&gt; High validation rate</a:t>
            </a:r>
          </a:p>
          <a:p>
            <a:pPr lvl="0">
              <a:lnSpc>
                <a:spcPts val="3700"/>
              </a:lnSpc>
            </a:pP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>
              <a:lnSpc>
                <a:spcPts val="3700"/>
              </a:lnSpc>
            </a:pPr>
            <a:r>
              <a:rPr lang="en-US" altLang="de-DE" dirty="0" smtClean="0"/>
              <a:t>-&gt; L3 method outperforms all other link prediction methods (such as </a:t>
            </a:r>
            <a:r>
              <a:rPr lang="en-US" altLang="de-DE" dirty="0" err="1" smtClean="0"/>
              <a:t>PrePPI</a:t>
            </a:r>
            <a:r>
              <a:rPr lang="en-US" altLang="de-DE" dirty="0" smtClean="0"/>
              <a:t>) at least 2-fold.</a:t>
            </a: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>
              <a:lnSpc>
                <a:spcPts val="3700"/>
              </a:lnSpc>
            </a:pP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" y="1117450"/>
            <a:ext cx="6401149" cy="4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9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45418" y="8666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L3 predicted interaction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4486176" y="8117160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69669" y="827353"/>
            <a:ext cx="4641442" cy="812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ts val="3700"/>
              </a:lnSpc>
            </a:pPr>
            <a:r>
              <a:rPr lang="en-US" dirty="0"/>
              <a:t>For 2</a:t>
            </a:r>
            <a:r>
              <a:rPr lang="en-US" dirty="0" smtClean="0"/>
              <a:t> </a:t>
            </a:r>
            <a:r>
              <a:rPr lang="en-US" dirty="0"/>
              <a:t>proteins involved in retinitis </a:t>
            </a:r>
            <a:r>
              <a:rPr lang="en-US" dirty="0" err="1" smtClean="0"/>
              <a:t>pigmentosa</a:t>
            </a:r>
            <a:r>
              <a:rPr lang="en-US" dirty="0" smtClean="0"/>
              <a:t>, </a:t>
            </a:r>
            <a:r>
              <a:rPr lang="en-US" dirty="0"/>
              <a:t>FAM161A and PRPF31, we show all known interacting </a:t>
            </a:r>
            <a:r>
              <a:rPr lang="en-US" dirty="0" smtClean="0"/>
              <a:t>partners </a:t>
            </a:r>
            <a:r>
              <a:rPr lang="en-US" dirty="0"/>
              <a:t>(gray), together with those predicted by the L3 algorithm and confirmed by pairwise tests (blue</a:t>
            </a:r>
            <a:r>
              <a:rPr lang="en-US" dirty="0" smtClean="0"/>
              <a:t>).</a:t>
            </a:r>
          </a:p>
          <a:p>
            <a:pPr lvl="0">
              <a:lnSpc>
                <a:spcPts val="3700"/>
              </a:lnSpc>
            </a:pPr>
            <a:r>
              <a:rPr lang="en-US" dirty="0" smtClean="0"/>
              <a:t> </a:t>
            </a:r>
          </a:p>
          <a:p>
            <a:pPr lvl="0">
              <a:lnSpc>
                <a:spcPts val="3700"/>
              </a:lnSpc>
            </a:pPr>
            <a:r>
              <a:rPr lang="en-US" dirty="0" smtClean="0"/>
              <a:t>The </a:t>
            </a:r>
            <a:r>
              <a:rPr lang="en-US" dirty="0"/>
              <a:t>top L3 predicted interaction is connecting FAM161A to GOLGA2, two proteins without any shared interaction partners. The node size and color illustrates the degree of the proteins in HI-tested. 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" y="857887"/>
            <a:ext cx="8064896" cy="63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err="1" smtClean="0"/>
              <a:t>Dijkstra</a:t>
            </a:r>
            <a:r>
              <a:rPr lang="en-US" altLang="de-DE" sz="4400" b="1" dirty="0" smtClean="0"/>
              <a:t> I</a:t>
            </a:r>
          </a:p>
        </p:txBody>
      </p:sp>
      <p:sp>
        <p:nvSpPr>
          <p:cNvPr id="29700" name="Rectangle 2"/>
          <p:cNvSpPr>
            <a:spLocks/>
          </p:cNvSpPr>
          <p:nvPr/>
        </p:nvSpPr>
        <p:spPr bwMode="auto">
          <a:xfrm>
            <a:off x="596900" y="2095500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Iteration: 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286000" y="2095500"/>
            <a:ext cx="5867400" cy="5676900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Q = V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while Q is not empty: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u = node with minimal d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if d[u]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oo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break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delete u from Q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for each neighbor v of u: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= d[u] + d(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u,v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if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&lt; d[v]: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d[v]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endParaRPr lang="en-US" sz="2400" dirty="0">
              <a:solidFill>
                <a:schemeClr val="tx1"/>
              </a:solidFill>
              <a:latin typeface="Courier New" charset="0"/>
              <a:cs typeface="Courier New" charset="0"/>
              <a:sym typeface="Courier New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[v] = u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[]C</a:t>
            </a:r>
          </a:p>
        </p:txBody>
      </p:sp>
      <p:sp>
        <p:nvSpPr>
          <p:cNvPr id="29702" name="Rectangle 4"/>
          <p:cNvSpPr>
            <a:spLocks/>
          </p:cNvSpPr>
          <p:nvPr/>
        </p:nvSpPr>
        <p:spPr bwMode="auto">
          <a:xfrm>
            <a:off x="8826500" y="2298700"/>
            <a:ext cx="417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Save {</a:t>
            </a:r>
            <a:r>
              <a:rPr lang="en-US" altLang="de-DE" sz="2400" i="1">
                <a:solidFill>
                  <a:schemeClr val="tx1"/>
                </a:solidFill>
              </a:rPr>
              <a:t>V</a:t>
            </a:r>
            <a:r>
              <a:rPr lang="en-US" altLang="de-DE" sz="2400">
                <a:solidFill>
                  <a:schemeClr val="tx1"/>
                </a:solidFill>
              </a:rPr>
              <a:t>} into working copy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9703" name="Rectangle 5"/>
          <p:cNvSpPr>
            <a:spLocks/>
          </p:cNvSpPr>
          <p:nvPr/>
        </p:nvSpPr>
        <p:spPr bwMode="auto">
          <a:xfrm>
            <a:off x="8826500" y="2946400"/>
            <a:ext cx="417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choose node closest to </a:t>
            </a:r>
            <a:r>
              <a:rPr lang="en-US" altLang="de-DE" sz="2400" i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9704" name="Rectangle 6"/>
          <p:cNvSpPr>
            <a:spLocks/>
          </p:cNvSpPr>
          <p:nvPr/>
        </p:nvSpPr>
        <p:spPr bwMode="auto">
          <a:xfrm>
            <a:off x="8826500" y="3467100"/>
            <a:ext cx="327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exit if all remaining nodes are inaccessible</a:t>
            </a:r>
          </a:p>
        </p:txBody>
      </p:sp>
      <p:sp>
        <p:nvSpPr>
          <p:cNvPr id="29705" name="Rectangle 7"/>
          <p:cNvSpPr>
            <a:spLocks/>
          </p:cNvSpPr>
          <p:nvPr/>
        </p:nvSpPr>
        <p:spPr bwMode="auto">
          <a:xfrm>
            <a:off x="8826500" y="4660900"/>
            <a:ext cx="327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calculate distance to </a:t>
            </a:r>
            <a:r>
              <a:rPr lang="en-US" altLang="de-DE" sz="2400" i="1">
                <a:solidFill>
                  <a:schemeClr val="tx1"/>
                </a:solidFill>
              </a:rPr>
              <a:t>u</a:t>
            </a:r>
            <a:r>
              <a:rPr lang="en-US" altLang="de-DE" sz="2400">
                <a:solidFill>
                  <a:schemeClr val="tx1"/>
                </a:solidFill>
              </a:rPr>
              <a:t>'s neighbors</a:t>
            </a:r>
          </a:p>
        </p:txBody>
      </p:sp>
      <p:sp>
        <p:nvSpPr>
          <p:cNvPr id="29706" name="Rectangle 8"/>
          <p:cNvSpPr>
            <a:spLocks/>
          </p:cNvSpPr>
          <p:nvPr/>
        </p:nvSpPr>
        <p:spPr bwMode="auto">
          <a:xfrm>
            <a:off x="8826500" y="5740400"/>
            <a:ext cx="327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if new path is shorter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=&gt; update</a:t>
            </a:r>
          </a:p>
        </p:txBody>
      </p:sp>
    </p:spTree>
    <p:extLst>
      <p:ext uri="{BB962C8B-B14F-4D97-AF65-F5344CB8AC3E}">
        <p14:creationId xmlns:p14="http://schemas.microsoft.com/office/powerpoint/2010/main" val="298035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45418" y="8666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Link to evolution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4486176" y="8117160"/>
            <a:ext cx="3136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Kovács</a:t>
            </a:r>
            <a:r>
              <a:rPr lang="de-DE" sz="2000" dirty="0"/>
              <a:t>, ... Vidal &amp; </a:t>
            </a:r>
            <a:r>
              <a:rPr lang="de-DE" sz="2000" dirty="0" err="1"/>
              <a:t>Barabási</a:t>
            </a:r>
            <a:endParaRPr lang="de-DE" sz="2000" dirty="0"/>
          </a:p>
          <a:p>
            <a:r>
              <a:rPr lang="de-DE" sz="2000" dirty="0"/>
              <a:t>Nature </a:t>
            </a:r>
            <a:r>
              <a:rPr lang="de-DE" sz="2000" dirty="0" err="1"/>
              <a:t>Commun</a:t>
            </a:r>
            <a:r>
              <a:rPr lang="de-DE" sz="2000" dirty="0"/>
              <a:t>. 10, 1240 (2019)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5418" y="3148608"/>
            <a:ext cx="11397106" cy="34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evolutionary</a:t>
            </a:r>
            <a:r>
              <a:rPr lang="de-DE" dirty="0"/>
              <a:t> </a:t>
            </a:r>
            <a:r>
              <a:rPr lang="de-DE" dirty="0" err="1" smtClean="0"/>
              <a:t>mech</a:t>
            </a:r>
            <a:r>
              <a:rPr lang="en-US" dirty="0" err="1" smtClean="0"/>
              <a:t>anism</a:t>
            </a:r>
            <a:r>
              <a:rPr lang="en-US" dirty="0" smtClean="0"/>
              <a:t> </a:t>
            </a:r>
            <a:r>
              <a:rPr lang="en-US" dirty="0"/>
              <a:t>responsible for the emergence of novel proteins is </a:t>
            </a:r>
            <a:r>
              <a:rPr lang="en-US" b="1" dirty="0"/>
              <a:t>gene </a:t>
            </a:r>
            <a:r>
              <a:rPr lang="en-US" b="1" dirty="0" smtClean="0"/>
              <a:t>duplication </a:t>
            </a:r>
            <a:r>
              <a:rPr lang="en-US" dirty="0" smtClean="0"/>
              <a:t>(see V7).</a:t>
            </a:r>
            <a:r>
              <a:rPr lang="en-US" b="1" dirty="0" smtClean="0"/>
              <a:t> 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protein V </a:t>
            </a:r>
            <a:r>
              <a:rPr lang="en-US" dirty="0" smtClean="0"/>
              <a:t>duplicates, the </a:t>
            </a:r>
            <a:r>
              <a:rPr lang="en-US" dirty="0"/>
              <a:t>duplicated node (V') will (at least initially) retain the links of the original protein</a:t>
            </a:r>
            <a:r>
              <a:rPr lang="en-US" dirty="0" smtClean="0"/>
              <a:t>.</a:t>
            </a:r>
          </a:p>
          <a:p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altLang="de-DE" dirty="0" smtClean="0"/>
              <a:t>This may partly explain the success of L3.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8" y="849712"/>
            <a:ext cx="6342142" cy="20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2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669752" y="124272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44036" name="Rectangle 2"/>
          <p:cNvSpPr>
            <a:spLocks/>
          </p:cNvSpPr>
          <p:nvPr/>
        </p:nvSpPr>
        <p:spPr bwMode="auto">
          <a:xfrm>
            <a:off x="1473200" y="1219199"/>
            <a:ext cx="3829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you learned </a:t>
            </a:r>
            <a:r>
              <a:rPr lang="en-US" altLang="en-US" b="1" dirty="0">
                <a:solidFill>
                  <a:schemeClr val="tx1"/>
                </a:solidFill>
              </a:rPr>
              <a:t>today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4037" name="Rectangle 3"/>
          <p:cNvSpPr>
            <a:spLocks/>
          </p:cNvSpPr>
          <p:nvPr/>
        </p:nvSpPr>
        <p:spPr bwMode="auto">
          <a:xfrm>
            <a:off x="1473200" y="6100936"/>
            <a:ext cx="2112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Next</a:t>
            </a:r>
            <a:r>
              <a:rPr lang="en-US" altLang="en-US" dirty="0">
                <a:solidFill>
                  <a:schemeClr val="tx1"/>
                </a:solidFill>
              </a:rPr>
              <a:t> lecture:</a:t>
            </a:r>
          </a:p>
        </p:txBody>
      </p:sp>
      <p:sp>
        <p:nvSpPr>
          <p:cNvPr id="44038" name="Rectangle 4"/>
          <p:cNvSpPr>
            <a:spLocks/>
          </p:cNvSpPr>
          <p:nvPr/>
        </p:nvSpPr>
        <p:spPr bwMode="auto">
          <a:xfrm>
            <a:off x="1983538" y="6677000"/>
            <a:ext cx="5879815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dirty="0" smtClean="0">
                <a:solidFill>
                  <a:schemeClr val="tx1"/>
                </a:solidFill>
              </a:rPr>
              <a:t>- </a:t>
            </a:r>
            <a:r>
              <a:rPr lang="en-US" altLang="de-DE" dirty="0">
                <a:solidFill>
                  <a:schemeClr val="tx1"/>
                </a:solidFill>
              </a:rPr>
              <a:t>graph bisection (-&gt; communities)</a:t>
            </a:r>
            <a:br>
              <a:rPr lang="en-US" altLang="de-DE" dirty="0">
                <a:solidFill>
                  <a:schemeClr val="tx1"/>
                </a:solidFill>
              </a:rPr>
            </a:br>
            <a:r>
              <a:rPr lang="en-US" altLang="de-DE" dirty="0">
                <a:solidFill>
                  <a:schemeClr val="tx1"/>
                </a:solidFill>
              </a:rPr>
              <a:t>- g</a:t>
            </a:r>
            <a:r>
              <a:rPr lang="en-US" altLang="en-US" dirty="0">
                <a:solidFill>
                  <a:schemeClr val="tx1"/>
                </a:solidFill>
              </a:rPr>
              <a:t>raph modularity</a:t>
            </a:r>
            <a:r>
              <a:rPr lang="en-US" altLang="de-DE" dirty="0">
                <a:solidFill>
                  <a:schemeClr val="tx1"/>
                </a:solidFill>
              </a:rPr>
              <a:t/>
            </a:r>
            <a:br>
              <a:rPr lang="en-US" altLang="de-DE" dirty="0">
                <a:solidFill>
                  <a:schemeClr val="tx1"/>
                </a:solidFill>
              </a:rPr>
            </a:br>
            <a:r>
              <a:rPr lang="en-US" altLang="de-DE" dirty="0">
                <a:solidFill>
                  <a:schemeClr val="tx1"/>
                </a:solidFill>
              </a:rPr>
              <a:t>- network growth</a:t>
            </a:r>
            <a:br>
              <a:rPr lang="en-US" altLang="de-DE" dirty="0">
                <a:solidFill>
                  <a:schemeClr val="tx1"/>
                </a:solidFill>
              </a:rPr>
            </a:br>
            <a:r>
              <a:rPr lang="en-US" altLang="de-DE" dirty="0">
                <a:solidFill>
                  <a:schemeClr val="tx1"/>
                </a:solidFill>
              </a:rPr>
              <a:t>- functional annotation in the network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4039" name="Rectangle 5"/>
          <p:cNvSpPr>
            <a:spLocks/>
          </p:cNvSpPr>
          <p:nvPr/>
        </p:nvSpPr>
        <p:spPr bwMode="auto">
          <a:xfrm>
            <a:off x="1955800" y="1829836"/>
            <a:ext cx="7463582" cy="9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• Graph layout: spring-electric layout algorithm 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produces aesthetic graphs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965896" y="2932584"/>
            <a:ext cx="9755876" cy="18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Network </a:t>
            </a:r>
            <a:r>
              <a:rPr lang="en-US" altLang="en-US" b="1" dirty="0">
                <a:solidFill>
                  <a:schemeClr val="tx1"/>
                </a:solidFill>
              </a:rPr>
              <a:t>robustness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scale-free networks are failure-tolerant, but fragile to attacks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     &lt;=&gt; the few </a:t>
            </a:r>
            <a:r>
              <a:rPr lang="en-US" altLang="en-US" b="1" dirty="0">
                <a:solidFill>
                  <a:schemeClr val="tx1"/>
                </a:solidFill>
              </a:rPr>
              <a:t>hubs</a:t>
            </a:r>
            <a:r>
              <a:rPr lang="en-US" altLang="en-US" dirty="0">
                <a:solidFill>
                  <a:schemeClr val="tx1"/>
                </a:solidFill>
              </a:rPr>
              <a:t> are important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=&gt; immunize hubs!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2037904" y="4961853"/>
            <a:ext cx="6480941" cy="4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</a:t>
            </a:r>
            <a:r>
              <a:rPr lang="en-US" altLang="en-US" dirty="0" smtClean="0">
                <a:solidFill>
                  <a:schemeClr val="tx1"/>
                </a:solidFill>
              </a:rPr>
              <a:t>L3 principle suitable for </a:t>
            </a:r>
            <a:r>
              <a:rPr lang="en-US" altLang="en-US" b="1" dirty="0" smtClean="0">
                <a:solidFill>
                  <a:schemeClr val="tx1"/>
                </a:solidFill>
              </a:rPr>
              <a:t>link prediction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8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3"/>
          <p:cNvSpPr>
            <a:spLocks noGrp="1"/>
          </p:cNvSpPr>
          <p:nvPr>
            <p:ph type="sldNum" sz="quarter" idx="429496729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25F8F62-629C-4FE8-A00A-ADF34E89B5E0}" type="slidenum">
              <a:rPr lang="en-US" altLang="en-US" sz="1800" smtClean="0">
                <a:solidFill>
                  <a:schemeClr val="tx1"/>
                </a:solidFill>
              </a:rPr>
              <a:pPr/>
              <a:t>42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Additional slides (not used)</a:t>
            </a:r>
          </a:p>
        </p:txBody>
      </p:sp>
    </p:spTree>
    <p:extLst>
      <p:ext uri="{BB962C8B-B14F-4D97-AF65-F5344CB8AC3E}">
        <p14:creationId xmlns:p14="http://schemas.microsoft.com/office/powerpoint/2010/main" val="204975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30313"/>
            <a:ext cx="8128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-19744"/>
            <a:ext cx="11953875" cy="901700"/>
          </a:xfrm>
        </p:spPr>
        <p:txBody>
          <a:bodyPr/>
          <a:lstStyle/>
          <a:p>
            <a:r>
              <a:rPr lang="en-US" altLang="de-DE" dirty="0" smtClean="0"/>
              <a:t>Transcriptional activation</a:t>
            </a:r>
          </a:p>
        </p:txBody>
      </p:sp>
      <p:sp>
        <p:nvSpPr>
          <p:cNvPr id="21509" name="Line 3"/>
          <p:cNvSpPr>
            <a:spLocks noChangeShapeType="1"/>
          </p:cNvSpPr>
          <p:nvPr/>
        </p:nvSpPr>
        <p:spPr bwMode="auto">
          <a:xfrm rot="10800000" flipH="1">
            <a:off x="9437688" y="4275138"/>
            <a:ext cx="773112" cy="16033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Rectangle 4"/>
          <p:cNvSpPr>
            <a:spLocks/>
          </p:cNvSpPr>
          <p:nvPr/>
        </p:nvSpPr>
        <p:spPr bwMode="auto">
          <a:xfrm>
            <a:off x="10182225" y="3954463"/>
            <a:ext cx="16478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de-DE" sz="3300">
                <a:solidFill>
                  <a:schemeClr val="tx1"/>
                </a:solidFill>
                <a:ea typeface="Gill Sans"/>
                <a:cs typeface="Gill Sans"/>
              </a:rPr>
              <a:t>Mediator</a:t>
            </a:r>
          </a:p>
        </p:txBody>
      </p:sp>
      <p:sp>
        <p:nvSpPr>
          <p:cNvPr id="21511" name="Rectangle 5"/>
          <p:cNvSpPr>
            <a:spLocks/>
          </p:cNvSpPr>
          <p:nvPr/>
        </p:nvSpPr>
        <p:spPr bwMode="auto">
          <a:xfrm>
            <a:off x="1828800" y="1530350"/>
            <a:ext cx="23161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de-DE" sz="3300">
                <a:solidFill>
                  <a:schemeClr val="tx1"/>
                </a:solidFill>
                <a:ea typeface="Gill Sans"/>
                <a:cs typeface="Gill Sans"/>
              </a:rPr>
              <a:t>looping factors</a:t>
            </a: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3074988" y="2227263"/>
            <a:ext cx="1801812" cy="26638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3" name="Rectangle 7"/>
          <p:cNvSpPr>
            <a:spLocks/>
          </p:cNvSpPr>
          <p:nvPr/>
        </p:nvSpPr>
        <p:spPr bwMode="auto">
          <a:xfrm>
            <a:off x="1765300" y="7281863"/>
            <a:ext cx="995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de-DE" sz="3300">
                <a:solidFill>
                  <a:schemeClr val="tx1"/>
                </a:solidFill>
                <a:ea typeface="Gill Sans"/>
                <a:cs typeface="Gill Sans"/>
              </a:rPr>
              <a:t>DNA-looping enables interactions for the distal promotor regions,</a:t>
            </a:r>
          </a:p>
          <a:p>
            <a:pPr algn="ctr" eaLnBrk="1" hangingPunct="1"/>
            <a:r>
              <a:rPr lang="en-US" altLang="de-DE" sz="3300">
                <a:solidFill>
                  <a:schemeClr val="tx1"/>
                </a:solidFill>
                <a:ea typeface="Gill Sans"/>
                <a:cs typeface="Gill Sans"/>
              </a:rPr>
              <a:t>Mediator cofactor-complex serves as a huge linker</a:t>
            </a:r>
          </a:p>
        </p:txBody>
      </p:sp>
    </p:spTree>
    <p:extLst>
      <p:ext uri="{BB962C8B-B14F-4D97-AF65-F5344CB8AC3E}">
        <p14:creationId xmlns:p14="http://schemas.microsoft.com/office/powerpoint/2010/main" val="4120120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-19744"/>
            <a:ext cx="11953875" cy="901700"/>
          </a:xfrm>
        </p:spPr>
        <p:txBody>
          <a:bodyPr/>
          <a:lstStyle/>
          <a:p>
            <a:r>
              <a:rPr lang="en-US" altLang="de-DE" i="1" dirty="0" smtClean="0"/>
              <a:t>cis</a:t>
            </a:r>
            <a:r>
              <a:rPr lang="en-US" altLang="de-DE" dirty="0" smtClean="0"/>
              <a:t>-regulatory modules</a:t>
            </a:r>
          </a:p>
        </p:txBody>
      </p:sp>
      <p:sp>
        <p:nvSpPr>
          <p:cNvPr id="22532" name="Rectangle 2"/>
          <p:cNvSpPr>
            <a:spLocks/>
          </p:cNvSpPr>
          <p:nvPr/>
        </p:nvSpPr>
        <p:spPr bwMode="auto">
          <a:xfrm>
            <a:off x="1525588" y="4057650"/>
            <a:ext cx="97028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de-DE" sz="3400">
                <a:solidFill>
                  <a:schemeClr val="tx1"/>
                </a:solidFill>
                <a:ea typeface="Gill Sans"/>
                <a:cs typeface="Gill Sans"/>
              </a:rPr>
              <a:t>TFs are not dedicated activators or respressors!</a:t>
            </a:r>
          </a:p>
          <a:p>
            <a:pPr algn="ctr" eaLnBrk="1" hangingPunct="1"/>
            <a:r>
              <a:rPr lang="en-US" altLang="de-DE" sz="3400" u="sng">
                <a:solidFill>
                  <a:schemeClr val="tx1"/>
                </a:solidFill>
                <a:ea typeface="Gill Sans"/>
                <a:cs typeface="Gill Sans"/>
              </a:rPr>
              <a:t>It‘s the assembly that is crucial.</a:t>
            </a:r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61925" y="1060450"/>
            <a:ext cx="11215688" cy="3498850"/>
            <a:chOff x="-494" y="0"/>
            <a:chExt cx="8831" cy="2065"/>
          </a:xfrm>
        </p:grpSpPr>
        <p:pic>
          <p:nvPicPr>
            <p:cNvPr id="2253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0"/>
              <a:ext cx="6800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Rectangle 4"/>
            <p:cNvSpPr>
              <a:spLocks/>
            </p:cNvSpPr>
            <p:nvPr/>
          </p:nvSpPr>
          <p:spPr bwMode="auto">
            <a:xfrm>
              <a:off x="-178" y="77"/>
              <a:ext cx="188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r>
                <a:rPr lang="en-US" altLang="de-DE" sz="3300">
                  <a:solidFill>
                    <a:schemeClr val="tx1"/>
                  </a:solidFill>
                  <a:ea typeface="Gill Sans"/>
                  <a:cs typeface="Gill Sans"/>
                </a:rPr>
                <a:t>coactivators</a:t>
              </a:r>
            </a:p>
          </p:txBody>
        </p:sp>
        <p:sp>
          <p:nvSpPr>
            <p:cNvPr id="22538" name="Rectangle 5"/>
            <p:cNvSpPr>
              <a:spLocks/>
            </p:cNvSpPr>
            <p:nvPr/>
          </p:nvSpPr>
          <p:spPr bwMode="auto">
            <a:xfrm>
              <a:off x="-494" y="720"/>
              <a:ext cx="208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r>
                <a:rPr lang="en-US" altLang="de-DE" sz="3300">
                  <a:solidFill>
                    <a:schemeClr val="tx1"/>
                  </a:solidFill>
                  <a:ea typeface="Gill Sans"/>
                  <a:cs typeface="Gill Sans"/>
                </a:rPr>
                <a:t>corepressor</a:t>
              </a:r>
            </a:p>
          </p:txBody>
        </p:sp>
        <p:sp>
          <p:nvSpPr>
            <p:cNvPr id="22539" name="Rectangle 6"/>
            <p:cNvSpPr>
              <a:spLocks/>
            </p:cNvSpPr>
            <p:nvPr/>
          </p:nvSpPr>
          <p:spPr bwMode="auto">
            <a:xfrm>
              <a:off x="505" y="1448"/>
              <a:ext cx="6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r>
                <a:rPr lang="en-US" altLang="de-DE" sz="3300">
                  <a:solidFill>
                    <a:schemeClr val="tx1"/>
                  </a:solidFill>
                  <a:ea typeface="Gill Sans"/>
                  <a:cs typeface="Gill Sans"/>
                </a:rPr>
                <a:t>TFs</a:t>
              </a:r>
            </a:p>
          </p:txBody>
        </p:sp>
      </p:grpSp>
      <p:pic>
        <p:nvPicPr>
          <p:cNvPr id="225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695950"/>
            <a:ext cx="726598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6"/>
          <p:cNvSpPr>
            <a:spLocks/>
          </p:cNvSpPr>
          <p:nvPr/>
        </p:nvSpPr>
        <p:spPr bwMode="auto">
          <a:xfrm>
            <a:off x="1176338" y="9299575"/>
            <a:ext cx="63769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en-US" altLang="de-DE" sz="1200">
                <a:solidFill>
                  <a:srgbClr val="191919"/>
                </a:solidFill>
                <a:latin typeface="Verdana" pitchFamily="34" charset="0"/>
                <a:sym typeface="Verdana" pitchFamily="34" charset="0"/>
              </a:rPr>
              <a:t>IFN-enhanceosome from RCSB Protein Data Bank, 2010</a:t>
            </a:r>
          </a:p>
        </p:txBody>
      </p:sp>
    </p:spTree>
    <p:extLst>
      <p:ext uri="{BB962C8B-B14F-4D97-AF65-F5344CB8AC3E}">
        <p14:creationId xmlns:p14="http://schemas.microsoft.com/office/powerpoint/2010/main" val="1985305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5888038" y="2392363"/>
            <a:ext cx="6759575" cy="27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u="sng" dirty="0">
                <a:latin typeface="Arial" pitchFamily="34" charset="0"/>
              </a:rPr>
              <a:t>Borrow idea from </a:t>
            </a:r>
            <a:r>
              <a:rPr lang="en-US" altLang="en-US" u="sng" dirty="0" err="1">
                <a:latin typeface="Arial" pitchFamily="34" charset="0"/>
              </a:rPr>
              <a:t>ClusterOne</a:t>
            </a:r>
            <a:r>
              <a:rPr lang="en-US" altLang="en-US" u="sng" dirty="0">
                <a:latin typeface="Arial" pitchFamily="34" charset="0"/>
              </a:rPr>
              <a:t> method</a:t>
            </a:r>
            <a:r>
              <a:rPr lang="en-US" altLang="en-US" dirty="0">
                <a:latin typeface="Arial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pitchFamily="34" charset="0"/>
              </a:rPr>
              <a:t>Identify candidates of TF complexes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pitchFamily="34" charset="0"/>
              </a:rPr>
              <a:t>in protein-protein interaction graph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Arial" pitchFamily="34" charset="0"/>
              </a:rPr>
              <a:t>by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optimizing the cohesiveness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47924"/>
            <a:ext cx="47958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5081588"/>
            <a:ext cx="6802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13004800" cy="901700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   Protein complexes involving </a:t>
            </a:r>
            <a:br>
              <a:rPr lang="en-US" altLang="en-US" dirty="0" smtClean="0">
                <a:ea typeface="MS PGothic" pitchFamily="34" charset="-128"/>
              </a:rPr>
            </a:br>
            <a:r>
              <a:rPr lang="en-US" altLang="en-US" dirty="0" smtClean="0">
                <a:ea typeface="MS PGothic" pitchFamily="34" charset="-128"/>
              </a:rPr>
              <a:t>multiple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294383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413246"/>
            <a:ext cx="13004800" cy="719138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   underlying domain-domain representation of PPIs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111375"/>
            <a:ext cx="560863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809625" y="5389563"/>
            <a:ext cx="1050766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Arial" pitchFamily="34" charset="0"/>
              </a:rPr>
              <a:t>Green proteins A, C, E form actual complex.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Arial" pitchFamily="34" charset="0"/>
              </a:rPr>
              <a:t>Their red domains are connected by the two green edges.</a:t>
            </a:r>
          </a:p>
          <a:p>
            <a:pPr eaLnBrk="1" hangingPunct="1">
              <a:lnSpc>
                <a:spcPct val="150000"/>
              </a:lnSpc>
            </a:pPr>
            <a:endParaRPr lang="en-US" altLang="en-US"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Arial" pitchFamily="34" charset="0"/>
              </a:rPr>
              <a:t>B and D are incident proteins. They could form new interactions (red edges) with unused domains (blue) of A, C, E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766763" y="1352550"/>
            <a:ext cx="11061700" cy="6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latin typeface="Arial" pitchFamily="34" charset="0"/>
              </a:rPr>
              <a:t>Assumption: every domain </a:t>
            </a:r>
            <a:r>
              <a:rPr lang="en-US" altLang="en-US" b="1" dirty="0" smtClean="0">
                <a:latin typeface="Arial" pitchFamily="34" charset="0"/>
              </a:rPr>
              <a:t>supports only one </a:t>
            </a:r>
            <a:r>
              <a:rPr lang="en-US" altLang="en-US" b="1" dirty="0">
                <a:latin typeface="Arial" pitchFamily="34" charset="0"/>
              </a:rPr>
              <a:t>interaction</a:t>
            </a:r>
            <a:r>
              <a:rPr lang="en-US" altLang="en-US" dirty="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69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772344"/>
            <a:ext cx="12968288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96900" y="374700"/>
            <a:ext cx="11953875" cy="901700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   data source used: Yeast Promoter Atlas, PPI and DDI</a:t>
            </a:r>
          </a:p>
        </p:txBody>
      </p:sp>
      <p:sp>
        <p:nvSpPr>
          <p:cNvPr id="2" name="Rechteck 1"/>
          <p:cNvSpPr/>
          <p:nvPr/>
        </p:nvSpPr>
        <p:spPr>
          <a:xfrm>
            <a:off x="3986089" y="818916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Will, T. and Helms, V. (2014) Bioinformatics, 30, i415-i421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257175" y="485775"/>
            <a:ext cx="13261975" cy="719138"/>
          </a:xfrm>
        </p:spPr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   Daco identifies far more TF complexes than other methods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8" y="1564432"/>
            <a:ext cx="12043519" cy="28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486842"/>
            <a:ext cx="12687300" cy="717550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   Examples of TF complexes – comparison with </a:t>
            </a:r>
            <a:r>
              <a:rPr lang="en-US" altLang="en-US" dirty="0" err="1" smtClean="0">
                <a:ea typeface="MS PGothic" pitchFamily="34" charset="-128"/>
              </a:rPr>
              <a:t>ClusterONE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530449"/>
            <a:ext cx="594201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536700"/>
            <a:ext cx="724852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feld 1"/>
          <p:cNvSpPr txBox="1">
            <a:spLocks noChangeArrowheads="1"/>
          </p:cNvSpPr>
          <p:nvPr/>
        </p:nvSpPr>
        <p:spPr bwMode="auto">
          <a:xfrm>
            <a:off x="6911975" y="5491163"/>
            <a:ext cx="55308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de-DE" altLang="en-US"/>
              <a:t>Green nodes: </a:t>
            </a:r>
            <a:r>
              <a:rPr lang="en-US" altLang="en-US"/>
              <a:t>proteins in the reference that were matched by the prediction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red nodes: proteins that are in the predicted complex, but not part </a:t>
            </a:r>
            <a:r>
              <a:rPr lang="de-DE" altLang="en-US"/>
              <a:t>of the reference.</a:t>
            </a:r>
          </a:p>
        </p:txBody>
      </p:sp>
    </p:spTree>
    <p:extLst>
      <p:ext uri="{BB962C8B-B14F-4D97-AF65-F5344CB8AC3E}">
        <p14:creationId xmlns:p14="http://schemas.microsoft.com/office/powerpoint/2010/main" val="47163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err="1" smtClean="0"/>
              <a:t>Dijkstra</a:t>
            </a:r>
            <a:r>
              <a:rPr lang="en-US" altLang="de-DE" sz="4400" b="1" dirty="0" smtClean="0"/>
              <a:t>-Example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2800" y="1079500"/>
            <a:ext cx="9217025" cy="1982788"/>
            <a:chOff x="0" y="0"/>
            <a:chExt cx="5806" cy="124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66750" y="3055938"/>
            <a:ext cx="9375775" cy="1981200"/>
            <a:chOff x="0" y="0"/>
            <a:chExt cx="5905" cy="1248"/>
          </a:xfrm>
        </p:grpSpPr>
        <p:pic>
          <p:nvPicPr>
            <p:cNvPr id="20569" name="Picture 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854" cy="124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174"/>
          <p:cNvSpPr>
            <a:spLocks/>
          </p:cNvSpPr>
          <p:nvPr/>
        </p:nvSpPr>
        <p:spPr bwMode="auto">
          <a:xfrm>
            <a:off x="165100" y="1066800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1)</a:t>
            </a:r>
          </a:p>
        </p:txBody>
      </p:sp>
      <p:sp>
        <p:nvSpPr>
          <p:cNvPr id="30727" name="Rectangle 175"/>
          <p:cNvSpPr>
            <a:spLocks/>
          </p:cNvSpPr>
          <p:nvPr/>
        </p:nvSpPr>
        <p:spPr bwMode="auto">
          <a:xfrm>
            <a:off x="4702175" y="1066800"/>
            <a:ext cx="30654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, 2, 3, 4, 5, 6, 7)</a:t>
            </a:r>
          </a:p>
        </p:txBody>
      </p:sp>
      <p:grpSp>
        <p:nvGrpSpPr>
          <p:cNvPr id="4" name="Group 176"/>
          <p:cNvGrpSpPr>
            <a:grpSpLocks/>
          </p:cNvGrpSpPr>
          <p:nvPr/>
        </p:nvGrpSpPr>
        <p:grpSpPr bwMode="auto">
          <a:xfrm>
            <a:off x="179388" y="3060700"/>
            <a:ext cx="7331075" cy="558800"/>
            <a:chOff x="0" y="0"/>
            <a:chExt cx="4618" cy="352"/>
          </a:xfrm>
        </p:grpSpPr>
        <p:sp>
          <p:nvSpPr>
            <p:cNvPr id="30848" name="Rectangle 177"/>
            <p:cNvSpPr>
              <a:spLocks/>
            </p:cNvSpPr>
            <p:nvPr/>
          </p:nvSpPr>
          <p:spPr bwMode="auto">
            <a:xfrm>
              <a:off x="0" y="96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2)</a:t>
              </a:r>
            </a:p>
          </p:txBody>
        </p:sp>
        <p:sp>
          <p:nvSpPr>
            <p:cNvPr id="30849" name="Rectangle 178"/>
            <p:cNvSpPr>
              <a:spLocks/>
            </p:cNvSpPr>
            <p:nvPr/>
          </p:nvSpPr>
          <p:spPr bwMode="auto">
            <a:xfrm>
              <a:off x="2888" y="0"/>
              <a:ext cx="173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(2, 3, </a:t>
              </a:r>
              <a:r>
                <a:rPr lang="en-US" altLang="de-DE" b="1">
                  <a:solidFill>
                    <a:schemeClr val="tx1"/>
                  </a:solidFill>
                </a:rPr>
                <a:t>4</a:t>
              </a:r>
              <a:r>
                <a:rPr lang="en-US" altLang="de-DE">
                  <a:solidFill>
                    <a:schemeClr val="tx1"/>
                  </a:solidFill>
                </a:rPr>
                <a:t>, 5, 6, 7)</a:t>
              </a:r>
            </a:p>
          </p:txBody>
        </p:sp>
      </p:grpSp>
      <p:grpSp>
        <p:nvGrpSpPr>
          <p:cNvPr id="5" name="Group 179"/>
          <p:cNvGrpSpPr>
            <a:grpSpLocks/>
          </p:cNvGrpSpPr>
          <p:nvPr/>
        </p:nvGrpSpPr>
        <p:grpSpPr bwMode="auto">
          <a:xfrm>
            <a:off x="165100" y="4965700"/>
            <a:ext cx="7011988" cy="622300"/>
            <a:chOff x="0" y="0"/>
            <a:chExt cx="4417" cy="392"/>
          </a:xfrm>
        </p:grpSpPr>
        <p:sp>
          <p:nvSpPr>
            <p:cNvPr id="30846" name="Rectangle 180"/>
            <p:cNvSpPr>
              <a:spLocks/>
            </p:cNvSpPr>
            <p:nvPr/>
          </p:nvSpPr>
          <p:spPr bwMode="auto">
            <a:xfrm>
              <a:off x="0" y="136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3)</a:t>
              </a:r>
            </a:p>
          </p:txBody>
        </p:sp>
        <p:sp>
          <p:nvSpPr>
            <p:cNvPr id="30847" name="Rectangle 181"/>
            <p:cNvSpPr>
              <a:spLocks/>
            </p:cNvSpPr>
            <p:nvPr/>
          </p:nvSpPr>
          <p:spPr bwMode="auto">
            <a:xfrm>
              <a:off x="2888" y="0"/>
              <a:ext cx="152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(2, </a:t>
              </a:r>
              <a:r>
                <a:rPr lang="en-US" altLang="de-DE" b="1">
                  <a:solidFill>
                    <a:schemeClr val="tx1"/>
                  </a:solidFill>
                </a:rPr>
                <a:t>3</a:t>
              </a:r>
              <a:r>
                <a:rPr lang="en-US" altLang="de-DE">
                  <a:solidFill>
                    <a:schemeClr val="tx1"/>
                  </a:solidFill>
                </a:rPr>
                <a:t>, 5, 6, 7)</a:t>
              </a:r>
            </a:p>
          </p:txBody>
        </p:sp>
      </p:grpSp>
      <p:grpSp>
        <p:nvGrpSpPr>
          <p:cNvPr id="6" name="Group 182"/>
          <p:cNvGrpSpPr>
            <a:grpSpLocks/>
          </p:cNvGrpSpPr>
          <p:nvPr/>
        </p:nvGrpSpPr>
        <p:grpSpPr bwMode="auto">
          <a:xfrm>
            <a:off x="165100" y="6934200"/>
            <a:ext cx="6692900" cy="609600"/>
            <a:chOff x="0" y="0"/>
            <a:chExt cx="4216" cy="384"/>
          </a:xfrm>
        </p:grpSpPr>
        <p:sp>
          <p:nvSpPr>
            <p:cNvPr id="30844" name="Rectangle 183"/>
            <p:cNvSpPr>
              <a:spLocks/>
            </p:cNvSpPr>
            <p:nvPr/>
          </p:nvSpPr>
          <p:spPr bwMode="auto">
            <a:xfrm>
              <a:off x="0" y="128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4)</a:t>
              </a:r>
            </a:p>
          </p:txBody>
        </p:sp>
        <p:sp>
          <p:nvSpPr>
            <p:cNvPr id="30845" name="Rectangle 184"/>
            <p:cNvSpPr>
              <a:spLocks/>
            </p:cNvSpPr>
            <p:nvPr/>
          </p:nvSpPr>
          <p:spPr bwMode="auto">
            <a:xfrm>
              <a:off x="2888" y="0"/>
              <a:ext cx="132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</a:t>
              </a:r>
              <a:r>
                <a:rPr lang="en-US" altLang="de-DE" b="1">
                  <a:solidFill>
                    <a:schemeClr val="tx1"/>
                  </a:solidFill>
                </a:rPr>
                <a:t>2</a:t>
              </a:r>
              <a:r>
                <a:rPr lang="en-US" altLang="de-DE">
                  <a:solidFill>
                    <a:schemeClr val="tx1"/>
                  </a:solidFill>
                </a:rPr>
                <a:t>, 5, 6, 7)</a:t>
              </a:r>
            </a:p>
          </p:txBody>
        </p:sp>
      </p:grpSp>
      <p:grpSp>
        <p:nvGrpSpPr>
          <p:cNvPr id="7" name="Group 185"/>
          <p:cNvGrpSpPr>
            <a:grpSpLocks/>
          </p:cNvGrpSpPr>
          <p:nvPr/>
        </p:nvGrpSpPr>
        <p:grpSpPr bwMode="auto">
          <a:xfrm>
            <a:off x="609600" y="4965700"/>
            <a:ext cx="9432925" cy="1982788"/>
            <a:chOff x="0" y="0"/>
            <a:chExt cx="5942" cy="1249"/>
          </a:xfrm>
        </p:grpSpPr>
        <p:pic>
          <p:nvPicPr>
            <p:cNvPr id="20666" name="Picture 1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71"/>
          <p:cNvGrpSpPr>
            <a:grpSpLocks/>
          </p:cNvGrpSpPr>
          <p:nvPr/>
        </p:nvGrpSpPr>
        <p:grpSpPr bwMode="auto">
          <a:xfrm>
            <a:off x="609600" y="6946900"/>
            <a:ext cx="9432925" cy="1982788"/>
            <a:chOff x="0" y="0"/>
            <a:chExt cx="5942" cy="1249"/>
          </a:xfrm>
        </p:grpSpPr>
        <p:pic>
          <p:nvPicPr>
            <p:cNvPr id="20752" name="Picture 27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753" name="Group 273"/>
          <p:cNvGraphicFramePr>
            <a:graphicFrameLocks noGrp="1"/>
          </p:cNvGraphicFramePr>
          <p:nvPr/>
        </p:nvGraphicFramePr>
        <p:xfrm>
          <a:off x="4016375" y="74168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667" name="Group 187"/>
          <p:cNvGraphicFramePr>
            <a:graphicFrameLocks noGrp="1"/>
          </p:cNvGraphicFramePr>
          <p:nvPr/>
        </p:nvGraphicFramePr>
        <p:xfrm>
          <a:off x="4016375" y="54356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70" name="Group 90"/>
          <p:cNvGraphicFramePr>
            <a:graphicFrameLocks noGrp="1"/>
          </p:cNvGraphicFramePr>
          <p:nvPr/>
        </p:nvGraphicFramePr>
        <p:xfrm>
          <a:off x="4014788" y="3554413"/>
          <a:ext cx="5259387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3990975" y="1651000"/>
          <a:ext cx="5270500" cy="1155701"/>
        </p:xfrm>
        <a:graphic>
          <a:graphicData uri="http://schemas.openxmlformats.org/drawingml/2006/table">
            <a:tbl>
              <a:tblPr/>
              <a:tblGrid>
                <a:gridCol w="111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ectangle 3"/>
          <p:cNvSpPr>
            <a:spLocks/>
          </p:cNvSpPr>
          <p:nvPr/>
        </p:nvSpPr>
        <p:spPr bwMode="auto">
          <a:xfrm>
            <a:off x="9250363" y="2573338"/>
            <a:ext cx="3754437" cy="4076700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Q = V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while Q is not empty: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u = node with minimal d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if d[u] =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oo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break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delete u from Q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for each neighbor v of u: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= d[u] + d(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u,v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if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&lt; d[v]: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d[v] =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endParaRPr lang="en-US" sz="1600" dirty="0">
              <a:solidFill>
                <a:schemeClr val="tx1"/>
              </a:solidFill>
              <a:latin typeface="Courier New" charset="0"/>
              <a:cs typeface="Courier New" charset="0"/>
              <a:sym typeface="Courier New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[v] = u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[]C</a:t>
            </a:r>
          </a:p>
        </p:txBody>
      </p:sp>
    </p:spTree>
    <p:extLst>
      <p:ext uri="{BB962C8B-B14F-4D97-AF65-F5344CB8AC3E}">
        <p14:creationId xmlns:p14="http://schemas.microsoft.com/office/powerpoint/2010/main" val="3588886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96900" y="14660"/>
            <a:ext cx="11953875" cy="901700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   Performance evaluation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916360"/>
            <a:ext cx="12087432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30684"/>
            <a:ext cx="13127038" cy="901700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Co-expressed </a:t>
            </a:r>
            <a:r>
              <a:rPr lang="en-US" altLang="en-US" dirty="0">
                <a:ea typeface="MS PGothic" pitchFamily="34" charset="-128"/>
              </a:rPr>
              <a:t>t</a:t>
            </a:r>
            <a:r>
              <a:rPr lang="en-US" altLang="en-US" dirty="0" smtClean="0">
                <a:ea typeface="MS PGothic" pitchFamily="34" charset="-128"/>
              </a:rPr>
              <a:t>arget genes of MET4/MET32</a:t>
            </a:r>
            <a:br>
              <a:rPr lang="en-US" altLang="en-US" dirty="0" smtClean="0">
                <a:ea typeface="MS PGothic" pitchFamily="34" charset="-128"/>
              </a:rPr>
            </a:br>
            <a:r>
              <a:rPr lang="en-US" altLang="en-US" dirty="0" smtClean="0">
                <a:ea typeface="MS PGothic" pitchFamily="34" charset="-128"/>
              </a:rPr>
              <a:t>TF complex during yeast cell cycle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60" y="1348408"/>
            <a:ext cx="10945216" cy="78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8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6900" y="14660"/>
            <a:ext cx="11953875" cy="901700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   Functional role of TF complexes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" y="898791"/>
            <a:ext cx="13105456" cy="62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Example contd.</a:t>
            </a:r>
          </a:p>
        </p:txBody>
      </p:sp>
      <p:sp>
        <p:nvSpPr>
          <p:cNvPr id="31748" name="Rectangle 2"/>
          <p:cNvSpPr>
            <a:spLocks/>
          </p:cNvSpPr>
          <p:nvPr/>
        </p:nvSpPr>
        <p:spPr bwMode="auto">
          <a:xfrm>
            <a:off x="5118100" y="1066800"/>
            <a:ext cx="2108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, 5, 6, 7)</a:t>
            </a:r>
          </a:p>
        </p:txBody>
      </p:sp>
      <p:grpSp>
        <p:nvGrpSpPr>
          <p:cNvPr id="31749" name="Group 3"/>
          <p:cNvGrpSpPr>
            <a:grpSpLocks/>
          </p:cNvGrpSpPr>
          <p:nvPr/>
        </p:nvGrpSpPr>
        <p:grpSpPr bwMode="auto">
          <a:xfrm>
            <a:off x="977900" y="1079500"/>
            <a:ext cx="9432925" cy="1982788"/>
            <a:chOff x="0" y="0"/>
            <a:chExt cx="5942" cy="1249"/>
          </a:xfrm>
        </p:grpSpPr>
        <p:pic>
          <p:nvPicPr>
            <p:cNvPr id="21592" name="Picture 8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Rectangle 89"/>
          <p:cNvSpPr>
            <a:spLocks/>
          </p:cNvSpPr>
          <p:nvPr/>
        </p:nvSpPr>
        <p:spPr bwMode="auto">
          <a:xfrm>
            <a:off x="596900" y="1079500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4)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977900" y="3375025"/>
            <a:ext cx="9432925" cy="1846263"/>
            <a:chOff x="0" y="0"/>
            <a:chExt cx="5942" cy="1163"/>
          </a:xfrm>
        </p:grpSpPr>
        <p:pic>
          <p:nvPicPr>
            <p:cNvPr id="21595" name="Picture 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856" cy="116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680" name="Rectangle 176"/>
          <p:cNvSpPr>
            <a:spLocks/>
          </p:cNvSpPr>
          <p:nvPr/>
        </p:nvSpPr>
        <p:spPr bwMode="auto">
          <a:xfrm>
            <a:off x="5118100" y="4914900"/>
            <a:ext cx="1470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6</a:t>
            </a:r>
            <a:r>
              <a:rPr lang="en-US" altLang="de-DE">
                <a:solidFill>
                  <a:schemeClr val="tx1"/>
                </a:solidFill>
              </a:rPr>
              <a:t>, 7)</a:t>
            </a:r>
          </a:p>
        </p:txBody>
      </p:sp>
      <p:sp>
        <p:nvSpPr>
          <p:cNvPr id="21681" name="Rectangle 177"/>
          <p:cNvSpPr>
            <a:spLocks/>
          </p:cNvSpPr>
          <p:nvPr/>
        </p:nvSpPr>
        <p:spPr bwMode="auto">
          <a:xfrm>
            <a:off x="5118100" y="5676900"/>
            <a:ext cx="11509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7</a:t>
            </a:r>
            <a:r>
              <a:rPr lang="en-US" altLang="de-DE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800100" y="5880100"/>
            <a:ext cx="10079038" cy="2532063"/>
            <a:chOff x="0" y="0"/>
            <a:chExt cx="6349" cy="1595"/>
          </a:xfrm>
        </p:grpSpPr>
        <p:sp>
          <p:nvSpPr>
            <p:cNvPr id="31842" name="Rectangle 263"/>
            <p:cNvSpPr>
              <a:spLocks/>
            </p:cNvSpPr>
            <p:nvPr/>
          </p:nvSpPr>
          <p:spPr bwMode="auto">
            <a:xfrm>
              <a:off x="0" y="0"/>
              <a:ext cx="104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Final result:</a:t>
              </a:r>
            </a:p>
          </p:txBody>
        </p:sp>
        <p:sp>
          <p:nvSpPr>
            <p:cNvPr id="31843" name="Rectangle 264"/>
            <p:cNvSpPr>
              <a:spLocks/>
            </p:cNvSpPr>
            <p:nvPr/>
          </p:nvSpPr>
          <p:spPr bwMode="auto">
            <a:xfrm>
              <a:off x="2720" y="1320"/>
              <a:ext cx="116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 i="1">
                  <a:solidFill>
                    <a:schemeClr val="tx1"/>
                  </a:solidFill>
                </a:rPr>
                <a:t>d</a:t>
              </a:r>
              <a:r>
                <a:rPr lang="en-US" altLang="de-DE">
                  <a:solidFill>
                    <a:schemeClr val="tx1"/>
                  </a:solidFill>
                </a:rPr>
                <a:t>(1, 7) = 42</a:t>
              </a:r>
            </a:p>
          </p:txBody>
        </p:sp>
        <p:sp>
          <p:nvSpPr>
            <p:cNvPr id="31844" name="Rectangle 265"/>
            <p:cNvSpPr>
              <a:spLocks/>
            </p:cNvSpPr>
            <p:nvPr/>
          </p:nvSpPr>
          <p:spPr bwMode="auto">
            <a:xfrm>
              <a:off x="4632" y="1320"/>
              <a:ext cx="171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path = (1, 4, 3, 2, 7)</a:t>
              </a:r>
            </a:p>
          </p:txBody>
        </p:sp>
        <p:pic>
          <p:nvPicPr>
            <p:cNvPr id="21770" name="Picture 2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" y="320"/>
              <a:ext cx="1859" cy="119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596900" y="3060700"/>
            <a:ext cx="6310313" cy="419100"/>
            <a:chOff x="0" y="0"/>
            <a:chExt cx="3975" cy="264"/>
          </a:xfrm>
        </p:grpSpPr>
        <p:sp>
          <p:nvSpPr>
            <p:cNvPr id="31840" name="Rectangle 268"/>
            <p:cNvSpPr>
              <a:spLocks/>
            </p:cNvSpPr>
            <p:nvPr/>
          </p:nvSpPr>
          <p:spPr bwMode="auto">
            <a:xfrm>
              <a:off x="2848" y="0"/>
              <a:ext cx="112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</a:t>
              </a:r>
              <a:r>
                <a:rPr lang="en-US" altLang="de-DE" b="1">
                  <a:solidFill>
                    <a:schemeClr val="tx1"/>
                  </a:solidFill>
                </a:rPr>
                <a:t>5</a:t>
              </a:r>
              <a:r>
                <a:rPr lang="en-US" altLang="de-DE">
                  <a:solidFill>
                    <a:schemeClr val="tx1"/>
                  </a:solidFill>
                </a:rPr>
                <a:t>, 6, 7)</a:t>
              </a:r>
            </a:p>
          </p:txBody>
        </p:sp>
        <p:sp>
          <p:nvSpPr>
            <p:cNvPr id="31841" name="Rectangle 269"/>
            <p:cNvSpPr>
              <a:spLocks/>
            </p:cNvSpPr>
            <p:nvPr/>
          </p:nvSpPr>
          <p:spPr bwMode="auto">
            <a:xfrm>
              <a:off x="0" y="0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5)</a:t>
              </a:r>
            </a:p>
          </p:txBody>
        </p:sp>
      </p:grpSp>
      <p:grpSp>
        <p:nvGrpSpPr>
          <p:cNvPr id="6" name="Group 270"/>
          <p:cNvGrpSpPr>
            <a:grpSpLocks/>
          </p:cNvGrpSpPr>
          <p:nvPr/>
        </p:nvGrpSpPr>
        <p:grpSpPr bwMode="auto">
          <a:xfrm>
            <a:off x="5118100" y="8610600"/>
            <a:ext cx="6107113" cy="436563"/>
            <a:chOff x="0" y="0"/>
            <a:chExt cx="3847" cy="275"/>
          </a:xfrm>
        </p:grpSpPr>
        <p:sp>
          <p:nvSpPr>
            <p:cNvPr id="31838" name="Rectangle 271"/>
            <p:cNvSpPr>
              <a:spLocks/>
            </p:cNvSpPr>
            <p:nvPr/>
          </p:nvSpPr>
          <p:spPr bwMode="auto">
            <a:xfrm>
              <a:off x="0" y="0"/>
              <a:ext cx="116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 i="1">
                  <a:solidFill>
                    <a:schemeClr val="tx1"/>
                  </a:solidFill>
                </a:rPr>
                <a:t>d</a:t>
              </a:r>
              <a:r>
                <a:rPr lang="en-US" altLang="de-DE">
                  <a:solidFill>
                    <a:schemeClr val="tx1"/>
                  </a:solidFill>
                </a:rPr>
                <a:t>(1, 6) = 37</a:t>
              </a:r>
            </a:p>
          </p:txBody>
        </p:sp>
        <p:sp>
          <p:nvSpPr>
            <p:cNvPr id="31839" name="Rectangle 272"/>
            <p:cNvSpPr>
              <a:spLocks/>
            </p:cNvSpPr>
            <p:nvPr/>
          </p:nvSpPr>
          <p:spPr bwMode="auto">
            <a:xfrm>
              <a:off x="1392" y="0"/>
              <a:ext cx="245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path = (1, 4, 6)  or (1,4,5,6)</a:t>
              </a:r>
            </a:p>
          </p:txBody>
        </p:sp>
      </p:grpSp>
      <p:graphicFrame>
        <p:nvGraphicFramePr>
          <p:cNvPr id="21683" name="Group 179"/>
          <p:cNvGraphicFramePr>
            <a:graphicFrameLocks noGrp="1"/>
          </p:cNvGraphicFramePr>
          <p:nvPr/>
        </p:nvGraphicFramePr>
        <p:xfrm>
          <a:off x="5153025" y="62865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596" name="Group 92"/>
          <p:cNvGraphicFramePr>
            <a:graphicFrameLocks noGrp="1"/>
          </p:cNvGraphicFramePr>
          <p:nvPr/>
        </p:nvGraphicFramePr>
        <p:xfrm>
          <a:off x="5153025" y="3465513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153025" y="15494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446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80" grpId="0" autoUpdateAnimBg="0"/>
      <p:bldP spid="2168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Beyond </a:t>
            </a:r>
            <a:r>
              <a:rPr lang="en-US" altLang="de-DE" sz="4400" b="1" dirty="0" err="1" smtClean="0"/>
              <a:t>Dijkstra</a:t>
            </a:r>
            <a:endParaRPr lang="en-US" altLang="de-DE" sz="4400" b="1" dirty="0" smtClean="0"/>
          </a:p>
        </p:txBody>
      </p:sp>
      <p:sp>
        <p:nvSpPr>
          <p:cNvPr id="32772" name="Rectangle 2"/>
          <p:cNvSpPr>
            <a:spLocks/>
          </p:cNvSpPr>
          <p:nvPr/>
        </p:nvSpPr>
        <p:spPr bwMode="auto">
          <a:xfrm>
            <a:off x="1155700" y="4038600"/>
            <a:ext cx="67183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Graphs with positive and negative weights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Bellman-Ford</a:t>
            </a:r>
            <a:r>
              <a:rPr lang="en-US" altLang="de-DE">
                <a:solidFill>
                  <a:schemeClr val="tx1"/>
                </a:solidFill>
              </a:rPr>
              <a:t>-algorithm</a:t>
            </a:r>
          </a:p>
        </p:txBody>
      </p:sp>
      <p:sp>
        <p:nvSpPr>
          <p:cNvPr id="32773" name="Rectangle 3"/>
          <p:cNvSpPr>
            <a:spLocks/>
          </p:cNvSpPr>
          <p:nvPr/>
        </p:nvSpPr>
        <p:spPr bwMode="auto">
          <a:xfrm>
            <a:off x="1155700" y="5956300"/>
            <a:ext cx="66929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If there is a heuristic to estimate weights: 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improve efficiency of Dijkstra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A*</a:t>
            </a:r>
            <a:r>
              <a:rPr lang="en-US" altLang="de-DE">
                <a:solidFill>
                  <a:schemeClr val="tx1"/>
                </a:solidFill>
              </a:rPr>
              <a:t>-algorithm</a:t>
            </a:r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1155700" y="1524000"/>
            <a:ext cx="7967663" cy="1503363"/>
            <a:chOff x="0" y="0"/>
            <a:chExt cx="5019" cy="947"/>
          </a:xfrm>
        </p:grpSpPr>
        <p:sp>
          <p:nvSpPr>
            <p:cNvPr id="32775" name="Rectangle 5"/>
            <p:cNvSpPr>
              <a:spLocks/>
            </p:cNvSpPr>
            <p:nvPr/>
          </p:nvSpPr>
          <p:spPr bwMode="auto">
            <a:xfrm>
              <a:off x="0" y="0"/>
              <a:ext cx="501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Dijkstra works for directed and undirected graphs with</a:t>
              </a:r>
            </a:p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  </a:t>
              </a:r>
              <a:r>
                <a:rPr lang="en-US" altLang="de-DE" b="1">
                  <a:solidFill>
                    <a:schemeClr val="tx1"/>
                  </a:solidFill>
                </a:rPr>
                <a:t>non-negative</a:t>
              </a:r>
              <a:r>
                <a:rPr lang="en-US" altLang="de-DE">
                  <a:solidFill>
                    <a:schemeClr val="tx1"/>
                  </a:solidFill>
                </a:rPr>
                <a:t> weights.</a:t>
              </a:r>
            </a:p>
          </p:txBody>
        </p:sp>
        <p:sp>
          <p:nvSpPr>
            <p:cNvPr id="32776" name="Rectangle 6"/>
            <p:cNvSpPr>
              <a:spLocks/>
            </p:cNvSpPr>
            <p:nvPr/>
          </p:nvSpPr>
          <p:spPr bwMode="auto">
            <a:xfrm>
              <a:off x="0" y="672"/>
              <a:ext cx="397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Straight-forward implementation:  </a:t>
              </a:r>
              <a:r>
                <a:rPr lang="en-US" altLang="de-DE" i="1">
                  <a:solidFill>
                    <a:schemeClr val="tx1"/>
                  </a:solidFill>
                </a:rPr>
                <a:t>O(N</a:t>
              </a:r>
              <a:r>
                <a:rPr lang="en-US" altLang="de-DE" i="1" baseline="32000">
                  <a:solidFill>
                    <a:schemeClr val="tx1"/>
                  </a:solidFill>
                </a:rPr>
                <a:t>2</a:t>
              </a:r>
              <a:r>
                <a:rPr lang="en-US" altLang="de-DE" i="1">
                  <a:solidFill>
                    <a:schemeClr val="tx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79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Graph Layout</a:t>
            </a:r>
          </a:p>
        </p:txBody>
      </p:sp>
      <p:sp>
        <p:nvSpPr>
          <p:cNvPr id="33796" name="Rectangle 2"/>
          <p:cNvSpPr>
            <a:spLocks/>
          </p:cNvSpPr>
          <p:nvPr/>
        </p:nvSpPr>
        <p:spPr bwMode="auto">
          <a:xfrm>
            <a:off x="309712" y="901700"/>
            <a:ext cx="12529392" cy="78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Task: visualize various interaction data: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e.g.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protein interaction data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(undirected):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proteins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interactions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metabolic pathways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(directed)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substances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reactions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regulatory networks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(directed):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transcription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factors/miRNAs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regulated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proteins/miRNAs</a:t>
            </a: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regulatory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interactions</a:t>
            </a: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co-localization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(undirected)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nodes – proteins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co-localization information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homology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(undirected/directed)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proteins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sequence similarity (BLAST score)</a:t>
            </a:r>
          </a:p>
        </p:txBody>
      </p:sp>
    </p:spTree>
    <p:extLst>
      <p:ext uri="{BB962C8B-B14F-4D97-AF65-F5344CB8AC3E}">
        <p14:creationId xmlns:p14="http://schemas.microsoft.com/office/powerpoint/2010/main" val="56180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z="4400" b="1" dirty="0" smtClean="0"/>
              <a:t>Graph Layout Algorithms</a:t>
            </a:r>
          </a:p>
        </p:txBody>
      </p:sp>
      <p:sp>
        <p:nvSpPr>
          <p:cNvPr id="34820" name="Rectangle 2"/>
          <p:cNvSpPr>
            <a:spLocks/>
          </p:cNvSpPr>
          <p:nvPr/>
        </p:nvSpPr>
        <p:spPr bwMode="auto">
          <a:xfrm>
            <a:off x="863600" y="1143000"/>
            <a:ext cx="86296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Graphs encapsulate relationship between objects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drawing gives </a:t>
            </a:r>
            <a:r>
              <a:rPr lang="en-US" altLang="de-DE" b="1">
                <a:solidFill>
                  <a:schemeClr val="tx1"/>
                </a:solidFill>
              </a:rPr>
              <a:t>visual impression</a:t>
            </a:r>
            <a:r>
              <a:rPr lang="en-US" altLang="de-DE">
                <a:solidFill>
                  <a:schemeClr val="tx1"/>
                </a:solidFill>
              </a:rPr>
              <a:t> of these relations</a:t>
            </a:r>
          </a:p>
        </p:txBody>
      </p:sp>
      <p:sp>
        <p:nvSpPr>
          <p:cNvPr id="34821" name="Rectangle 3"/>
          <p:cNvSpPr>
            <a:spLocks/>
          </p:cNvSpPr>
          <p:nvPr/>
        </p:nvSpPr>
        <p:spPr bwMode="auto">
          <a:xfrm>
            <a:off x="863600" y="2425700"/>
            <a:ext cx="68770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Good Graph Layout:  </a:t>
            </a:r>
            <a:r>
              <a:rPr lang="en-US" altLang="de-DE" b="1">
                <a:solidFill>
                  <a:schemeClr val="tx1"/>
                </a:solidFill>
              </a:rPr>
              <a:t>aesthetic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minimal edge crossing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highlight symmetry (when present in the data)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even spacing between the nodes</a:t>
            </a:r>
          </a:p>
        </p:txBody>
      </p:sp>
      <p:sp>
        <p:nvSpPr>
          <p:cNvPr id="34822" name="Rectangle 4"/>
          <p:cNvSpPr>
            <a:spLocks/>
          </p:cNvSpPr>
          <p:nvPr/>
        </p:nvSpPr>
        <p:spPr bwMode="auto">
          <a:xfrm>
            <a:off x="863600" y="4711700"/>
            <a:ext cx="10607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tx1"/>
                </a:solidFill>
              </a:rPr>
              <a:t>Many approaches in literature (and in software tools), </a:t>
            </a:r>
          </a:p>
          <a:p>
            <a:pPr eaLnBrk="1" hangingPunct="1"/>
            <a:r>
              <a:rPr lang="en-US" altLang="de-DE" dirty="0">
                <a:solidFill>
                  <a:schemeClr val="tx1"/>
                </a:solidFill>
              </a:rPr>
              <a:t>most useful ones </a:t>
            </a:r>
            <a:r>
              <a:rPr lang="en-US" altLang="de-DE" dirty="0" smtClean="0">
                <a:solidFill>
                  <a:schemeClr val="tx1"/>
                </a:solidFill>
              </a:rPr>
              <a:t>are usually </a:t>
            </a:r>
            <a:r>
              <a:rPr lang="en-US" altLang="de-DE" dirty="0">
                <a:solidFill>
                  <a:schemeClr val="tx1"/>
                </a:solidFill>
              </a:rPr>
              <a:t>NP-complete (exponential runtime)</a:t>
            </a:r>
          </a:p>
        </p:txBody>
      </p:sp>
      <p:sp>
        <p:nvSpPr>
          <p:cNvPr id="34823" name="Rectangle 5"/>
          <p:cNvSpPr>
            <a:spLocks/>
          </p:cNvSpPr>
          <p:nvPr/>
        </p:nvSpPr>
        <p:spPr bwMode="auto">
          <a:xfrm>
            <a:off x="863600" y="6134100"/>
            <a:ext cx="9372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tx1"/>
                </a:solidFill>
              </a:rPr>
              <a:t>Most popular for </a:t>
            </a:r>
            <a:r>
              <a:rPr lang="en-US" altLang="de-DE" b="1" dirty="0">
                <a:solidFill>
                  <a:schemeClr val="tx1"/>
                </a:solidFill>
              </a:rPr>
              <a:t>straight-edge-drawing</a:t>
            </a:r>
            <a:r>
              <a:rPr lang="en-US" altLang="de-DE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de-DE" dirty="0">
                <a:solidFill>
                  <a:srgbClr val="FF33CC"/>
                </a:solidFill>
                <a:sym typeface="Symbol" panose="05050102010706020507" pitchFamily="18" charset="2"/>
              </a:rPr>
              <a:t></a:t>
            </a:r>
            <a:r>
              <a:rPr lang="en-US" altLang="de-DE" dirty="0">
                <a:solidFill>
                  <a:srgbClr val="FF33CC"/>
                </a:solidFill>
              </a:rPr>
              <a:t> </a:t>
            </a:r>
            <a:r>
              <a:rPr lang="en-US" altLang="de-DE" b="1" dirty="0">
                <a:solidFill>
                  <a:srgbClr val="FF33CC"/>
                </a:solidFill>
              </a:rPr>
              <a:t>force-directed</a:t>
            </a:r>
            <a:r>
              <a:rPr lang="en-US" altLang="de-DE" dirty="0">
                <a:solidFill>
                  <a:srgbClr val="FF33CC"/>
                </a:solidFill>
              </a:rPr>
              <a:t>:  spring model or spring-electrical model</a:t>
            </a:r>
          </a:p>
          <a:p>
            <a:pPr eaLnBrk="1" hangingPunct="1"/>
            <a:r>
              <a:rPr lang="en-US" altLang="de-DE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 dirty="0">
                <a:solidFill>
                  <a:schemeClr val="tx1"/>
                </a:solidFill>
              </a:rPr>
              <a:t> </a:t>
            </a:r>
            <a:r>
              <a:rPr lang="en-US" altLang="de-DE" b="1" dirty="0">
                <a:solidFill>
                  <a:schemeClr val="tx1"/>
                </a:solidFill>
              </a:rPr>
              <a:t>embedding</a:t>
            </a:r>
            <a:r>
              <a:rPr lang="en-US" altLang="de-DE" dirty="0">
                <a:solidFill>
                  <a:schemeClr val="tx1"/>
                </a:solidFill>
              </a:rPr>
              <a:t> algorithms like H3 or </a:t>
            </a:r>
            <a:r>
              <a:rPr lang="en-US" altLang="de-DE" dirty="0" smtClean="0">
                <a:solidFill>
                  <a:schemeClr val="tx1"/>
                </a:solidFill>
              </a:rPr>
              <a:t>LGL (not covered)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9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C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3346</Words>
  <Characters>0</Characters>
  <Application>Microsoft Office PowerPoint</Application>
  <PresentationFormat>Benutzerdefiniert</PresentationFormat>
  <Lines>0</Lines>
  <Paragraphs>652</Paragraphs>
  <Slides>52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52</vt:i4>
      </vt:variant>
    </vt:vector>
  </HeadingPairs>
  <TitlesOfParts>
    <vt:vector size="67" baseType="lpstr">
      <vt:lpstr>MS PGothic</vt:lpstr>
      <vt:lpstr>MS PGothic</vt:lpstr>
      <vt:lpstr>&amp;quot</vt:lpstr>
      <vt:lpstr>Arial</vt:lpstr>
      <vt:lpstr>Calibri</vt:lpstr>
      <vt:lpstr>Courier New</vt:lpstr>
      <vt:lpstr>Gill Sans</vt:lpstr>
      <vt:lpstr>Helvetica</vt:lpstr>
      <vt:lpstr>Lora</vt:lpstr>
      <vt:lpstr>MathJax_Main</vt:lpstr>
      <vt:lpstr>Symbol</vt:lpstr>
      <vt:lpstr>Verdana</vt:lpstr>
      <vt:lpstr>ヒラギノ角ゴ ProN W3</vt:lpstr>
      <vt:lpstr>Title &amp; Subtitle</vt:lpstr>
      <vt:lpstr>Title top</vt:lpstr>
      <vt:lpstr>V 6 – Network analysis</vt:lpstr>
      <vt:lpstr>The Shortest Path Problem</vt:lpstr>
      <vt:lpstr>Dijkstra Algorithm 0</vt:lpstr>
      <vt:lpstr>Dijkstra I</vt:lpstr>
      <vt:lpstr>Dijkstra-Example</vt:lpstr>
      <vt:lpstr>Example contd.</vt:lpstr>
      <vt:lpstr>Beyond Dijkstra</vt:lpstr>
      <vt:lpstr>Graph Layout</vt:lpstr>
      <vt:lpstr>Graph Layout Algorithms</vt:lpstr>
      <vt:lpstr>Force-Directed Layout</vt:lpstr>
      <vt:lpstr>Energy and Force</vt:lpstr>
      <vt:lpstr>Spring Embedder Layout</vt:lpstr>
      <vt:lpstr>Spring Model Layout</vt:lpstr>
      <vt:lpstr>The Spring-Electrical-Model</vt:lpstr>
      <vt:lpstr>Spring-Electrical Example</vt:lpstr>
      <vt:lpstr>Force-Directed Layout:  Summary</vt:lpstr>
      <vt:lpstr>Runtime Scaling</vt:lpstr>
      <vt:lpstr>Network Robustness</vt:lpstr>
      <vt:lpstr>PowerPoint-Präsentation</vt:lpstr>
      <vt:lpstr>Random vs. Scale-Free</vt:lpstr>
      <vt:lpstr>Failure vs.  Attack</vt:lpstr>
      <vt:lpstr>Two real-world networks</vt:lpstr>
      <vt:lpstr>Network Fragmentation</vt:lpstr>
      <vt:lpstr>PowerPoint-Präsentation</vt:lpstr>
      <vt:lpstr>PowerPoint-Präsentation</vt:lpstr>
      <vt:lpstr>Partial Sampling</vt:lpstr>
      <vt:lpstr>R square</vt:lpstr>
      <vt:lpstr>Sparsely Sampled random (ER) Network</vt:lpstr>
      <vt:lpstr>Anything Goes – different topologies</vt:lpstr>
      <vt:lpstr>Compare to Uetz et al. data</vt:lpstr>
      <vt:lpstr>Link prediction based on PPI network</vt:lpstr>
      <vt:lpstr>TCP does not apply to PPI networks</vt:lpstr>
      <vt:lpstr>PPIs involve binding interfaces</vt:lpstr>
      <vt:lpstr>Structural illustration of L3 principle</vt:lpstr>
      <vt:lpstr>L3 applies to PPI networks</vt:lpstr>
      <vt:lpstr>Apply degree normalization</vt:lpstr>
      <vt:lpstr>Cross-validation</vt:lpstr>
      <vt:lpstr>High-throughput validation</vt:lpstr>
      <vt:lpstr>L3 predicted interaction</vt:lpstr>
      <vt:lpstr>Link to evolution</vt:lpstr>
      <vt:lpstr>Summary</vt:lpstr>
      <vt:lpstr>Additional slides (not used)</vt:lpstr>
      <vt:lpstr>Transcriptional activation</vt:lpstr>
      <vt:lpstr>cis-regulatory modules</vt:lpstr>
      <vt:lpstr>   Protein complexes involving  multiple transcription factors</vt:lpstr>
      <vt:lpstr>   underlying domain-domain representation of PPIs</vt:lpstr>
      <vt:lpstr>   data source used: Yeast Promoter Atlas, PPI and DDI</vt:lpstr>
      <vt:lpstr>   Daco identifies far more TF complexes than other methods</vt:lpstr>
      <vt:lpstr>   Examples of TF complexes – comparison with ClusterONE</vt:lpstr>
      <vt:lpstr>   Performance evaluation</vt:lpstr>
      <vt:lpstr>Co-expressed target genes of MET4/MET32 TF complex during yeast cell cycle</vt:lpstr>
      <vt:lpstr>   Functional role of TF complexes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 5 – Robustness and Modularity</dc:title>
  <dc:creator>vhelms</dc:creator>
  <cp:lastModifiedBy>Volkhard</cp:lastModifiedBy>
  <cp:revision>82</cp:revision>
  <dcterms:created xsi:type="dcterms:W3CDTF">2014-11-07T08:21:08Z</dcterms:created>
  <dcterms:modified xsi:type="dcterms:W3CDTF">2019-11-04T05:11:19Z</dcterms:modified>
</cp:coreProperties>
</file>