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2"/>
  </p:notesMasterIdLst>
  <p:sldIdLst>
    <p:sldId id="256" r:id="rId2"/>
    <p:sldId id="349" r:id="rId3"/>
    <p:sldId id="358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295" r:id="rId23"/>
    <p:sldId id="297" r:id="rId24"/>
    <p:sldId id="296" r:id="rId25"/>
    <p:sldId id="298" r:id="rId26"/>
    <p:sldId id="299" r:id="rId27"/>
    <p:sldId id="300" r:id="rId28"/>
    <p:sldId id="301" r:id="rId29"/>
    <p:sldId id="302" r:id="rId30"/>
    <p:sldId id="304" r:id="rId31"/>
    <p:sldId id="303" r:id="rId32"/>
    <p:sldId id="305" r:id="rId33"/>
    <p:sldId id="306" r:id="rId34"/>
    <p:sldId id="307" r:id="rId35"/>
    <p:sldId id="318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7" r:id="rId47"/>
    <p:sldId id="345" r:id="rId48"/>
    <p:sldId id="346" r:id="rId49"/>
    <p:sldId id="347" r:id="rId50"/>
    <p:sldId id="335" r:id="rId51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64" y="6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1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034E6573-F110-46F8-9B74-582A37CE7D98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391CE147-A214-435E-9F8F-EC8877948F8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60847-A14E-44EE-9BEA-827774858DF4}" type="slidenum">
              <a:rPr lang="en-US" altLang="en-US" smtClean="0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8F9E38-1DD7-470F-BE5F-BED3E2BDAA24}" type="slidenum">
              <a:rPr lang="en-US" altLang="en-US" smtClean="0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605A26-8CAD-4066-AB31-E9186041A520}" type="slidenum">
              <a:rPr lang="en-US" altLang="en-US" smtClean="0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24272"/>
            <a:ext cx="11137900" cy="901700"/>
          </a:xfrm>
        </p:spPr>
        <p:txBody>
          <a:bodyPr/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7EC7-7003-40D6-B577-CA8B21021E8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493646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96" y="124272"/>
            <a:ext cx="12601400" cy="901700"/>
          </a:xfrm>
        </p:spPr>
        <p:txBody>
          <a:bodyPr/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BE14-EC5D-4B79-82E1-098DEF8D6D4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485213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123825"/>
            <a:ext cx="126015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03100" y="9290620"/>
            <a:ext cx="519980" cy="247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ADDD22-EDDB-45D8-B0E3-F4EE5B91056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Bioinformatics 3 – WS 19/20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0642600" y="9271000"/>
            <a:ext cx="12446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V 7  –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panose="020B0604020202020204" pitchFamily="34" charset="0"/>
          <a:ea typeface="ヒラギノ角ゴ ProN W3" charset="-128"/>
          <a:cs typeface="Arial" panose="020B0604020202020204" pitchFamily="34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panose="020B0604020202020204" pitchFamily="34" charset="0"/>
          <a:ea typeface="ヒラギノ角ゴ ProN W3" charset="-128"/>
          <a:cs typeface="Arial" panose="020B0604020202020204" pitchFamily="34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panose="020B0604020202020204" pitchFamily="34" charset="0"/>
          <a:ea typeface="ヒラギノ角ゴ ProN W3" charset="-128"/>
          <a:cs typeface="Arial" panose="020B0604020202020204" pitchFamily="34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panose="020B0604020202020204" pitchFamily="34" charset="0"/>
          <a:ea typeface="ヒラギノ角ゴ ProN W3" charset="-128"/>
          <a:cs typeface="Arial" panose="020B0604020202020204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28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73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17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62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06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638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10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782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354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nda-enzymes.or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iogrid.or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41350" y="1879600"/>
            <a:ext cx="11722100" cy="3810000"/>
          </a:xfrm>
        </p:spPr>
        <p:txBody>
          <a:bodyPr/>
          <a:lstStyle/>
          <a:p>
            <a:pPr eaLnBrk="1" hangingPunct="1">
              <a:spcBef>
                <a:spcPts val="5200"/>
              </a:spcBef>
            </a:pPr>
            <a:r>
              <a:rPr lang="en-US" altLang="de-DE" dirty="0" smtClean="0"/>
              <a:t>V7 – Biological PPI Networks </a:t>
            </a:r>
            <a:br>
              <a:rPr lang="en-US" altLang="de-DE" dirty="0" smtClean="0"/>
            </a:b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b="0" dirty="0" smtClean="0">
                <a:solidFill>
                  <a:schemeClr val="tx1"/>
                </a:solidFill>
              </a:rPr>
              <a:t>- graph bisection (-&gt; communities)</a:t>
            </a:r>
            <a:br>
              <a:rPr lang="en-US" altLang="de-DE" b="0" dirty="0" smtClean="0">
                <a:solidFill>
                  <a:schemeClr val="tx1"/>
                </a:solidFill>
              </a:rPr>
            </a:br>
            <a:r>
              <a:rPr lang="en-US" altLang="de-DE" b="0" dirty="0" smtClean="0">
                <a:solidFill>
                  <a:schemeClr val="tx1"/>
                </a:solidFill>
              </a:rPr>
              <a:t>- </a:t>
            </a:r>
            <a:r>
              <a:rPr lang="en-US" altLang="de-DE" b="0" dirty="0">
                <a:solidFill>
                  <a:schemeClr val="tx1"/>
                </a:solidFill>
              </a:rPr>
              <a:t>g</a:t>
            </a:r>
            <a:r>
              <a:rPr lang="en-US" altLang="en-US" b="0" dirty="0" smtClean="0">
                <a:solidFill>
                  <a:schemeClr val="tx1"/>
                </a:solidFill>
              </a:rPr>
              <a:t>raph modularity</a:t>
            </a:r>
            <a:r>
              <a:rPr lang="en-US" altLang="de-DE" b="0" dirty="0" smtClean="0">
                <a:solidFill>
                  <a:schemeClr val="tx1"/>
                </a:solidFill>
              </a:rPr>
              <a:t/>
            </a:r>
            <a:br>
              <a:rPr lang="en-US" altLang="de-DE" b="0" dirty="0" smtClean="0">
                <a:solidFill>
                  <a:schemeClr val="tx1"/>
                </a:solidFill>
              </a:rPr>
            </a:br>
            <a:r>
              <a:rPr lang="en-US" altLang="de-DE" b="0" dirty="0" smtClean="0">
                <a:solidFill>
                  <a:schemeClr val="tx1"/>
                </a:solidFill>
              </a:rPr>
              <a:t>- network growth</a:t>
            </a:r>
            <a:br>
              <a:rPr lang="en-US" altLang="de-DE" b="0" dirty="0" smtClean="0">
                <a:solidFill>
                  <a:schemeClr val="tx1"/>
                </a:solidFill>
              </a:rPr>
            </a:br>
            <a:r>
              <a:rPr lang="en-US" altLang="de-DE" b="0" dirty="0" smtClean="0">
                <a:solidFill>
                  <a:schemeClr val="tx1"/>
                </a:solidFill>
              </a:rPr>
              <a:t>- functional annotation in the network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70000" y="6286500"/>
            <a:ext cx="104648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de-DE" dirty="0" smtClean="0"/>
              <a:t>Thu, Nov 7, 2019</a:t>
            </a:r>
          </a:p>
        </p:txBody>
      </p:sp>
      <p:sp>
        <p:nvSpPr>
          <p:cNvPr id="307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FC0123DE-AE4A-4F69-8EAA-0FDE253063FD}" type="slidenum">
              <a:rPr lang="en-US" altLang="de-DE" sz="1800" smtClean="0">
                <a:solidFill>
                  <a:schemeClr val="tx1"/>
                </a:solidFill>
              </a:rPr>
              <a:pPr/>
              <a:t>1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3004800" cy="512762"/>
          </a:xfrm>
        </p:spPr>
        <p:txBody>
          <a:bodyPr/>
          <a:lstStyle/>
          <a:p>
            <a:pPr eaLnBrk="1" hangingPunct="1"/>
            <a:r>
              <a:rPr lang="de-DE" altLang="en-US" sz="4800" smtClean="0">
                <a:ea typeface="ＭＳ Ｐゴシック" panose="020B0600070205080204" pitchFamily="34" charset="-128"/>
              </a:rPr>
              <a:t>Runtime of the Kernighan-Lin algorithm (iii)</a:t>
            </a:r>
            <a:endParaRPr lang="en-GB" altLang="en-US" sz="4800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300163"/>
            <a:ext cx="1224597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buFont typeface="Gill Sans" charset="0"/>
              <a:buNone/>
            </a:pPr>
            <a:r>
              <a:rPr lang="de-DE" altLang="en-US" sz="2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404359" y="988368"/>
                <a:ext cx="12600441" cy="8098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 dirty="0" smtClean="0"/>
                  <a:t>For a </a:t>
                </a:r>
                <a:r>
                  <a:rPr lang="de-DE" altLang="de-DE" sz="2800" dirty="0" err="1" smtClean="0"/>
                  <a:t>network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stored</a:t>
                </a:r>
                <a:r>
                  <a:rPr lang="de-DE" altLang="de-DE" sz="2800" dirty="0" smtClean="0"/>
                  <a:t> in </a:t>
                </a:r>
                <a:r>
                  <a:rPr lang="de-DE" altLang="de-DE" sz="2800" dirty="0" err="1" smtClean="0"/>
                  <a:t>adjacency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list</a:t>
                </a:r>
                <a:r>
                  <a:rPr lang="de-DE" altLang="de-DE" sz="2800" dirty="0" smtClean="0"/>
                  <a:t> form, </a:t>
                </a:r>
                <a:r>
                  <a:rPr lang="de-DE" altLang="de-DE" sz="2800" dirty="0" err="1" smtClean="0"/>
                  <a:t>the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evaluation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of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this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expression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involves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running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through</a:t>
                </a:r>
                <a:r>
                  <a:rPr lang="de-DE" altLang="de-DE" sz="2800" dirty="0" smtClean="0"/>
                  <a:t> all </a:t>
                </a:r>
                <a:r>
                  <a:rPr lang="de-DE" altLang="de-DE" sz="2800" dirty="0" err="1" smtClean="0"/>
                  <a:t>the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neighbors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of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i="1" dirty="0" smtClean="0"/>
                  <a:t>i </a:t>
                </a:r>
                <a:r>
                  <a:rPr lang="de-DE" altLang="de-DE" sz="2800" dirty="0" err="1" smtClean="0"/>
                  <a:t>and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i="1" dirty="0" smtClean="0"/>
                  <a:t>j </a:t>
                </a:r>
                <a:r>
                  <a:rPr lang="de-DE" altLang="de-DE" sz="2800" dirty="0" smtClean="0"/>
                  <a:t> in turn, </a:t>
                </a:r>
                <a:r>
                  <a:rPr lang="de-DE" altLang="de-DE" sz="2800" dirty="0" err="1" smtClean="0"/>
                  <a:t>and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hence</a:t>
                </a:r>
                <a:r>
                  <a:rPr lang="de-DE" altLang="de-DE" sz="2800" dirty="0" smtClean="0"/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 dirty="0" err="1" smtClean="0"/>
                  <a:t>takes</a:t>
                </a:r>
                <a:r>
                  <a:rPr lang="de-DE" altLang="de-DE" sz="2800" dirty="0" smtClean="0"/>
                  <a:t> time on </a:t>
                </a:r>
                <a:r>
                  <a:rPr lang="de-DE" altLang="de-DE" sz="2800" dirty="0" err="1" smtClean="0"/>
                  <a:t>the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order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of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the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average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degree</a:t>
                </a:r>
                <a:r>
                  <a:rPr lang="de-DE" altLang="de-DE" sz="2800" dirty="0" smtClean="0"/>
                  <a:t> in </a:t>
                </a:r>
                <a:r>
                  <a:rPr lang="de-DE" altLang="de-DE" sz="2800" dirty="0" err="1" smtClean="0"/>
                  <a:t>the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network</a:t>
                </a:r>
                <a:r>
                  <a:rPr lang="de-DE" altLang="de-DE" sz="2800" dirty="0" smtClean="0"/>
                  <a:t>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 dirty="0" err="1" smtClean="0"/>
                  <a:t>or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i="1" dirty="0" smtClean="0"/>
                  <a:t>O (m/n) </a:t>
                </a:r>
                <a:r>
                  <a:rPr lang="de-DE" altLang="de-DE" sz="2800" dirty="0" err="1" smtClean="0"/>
                  <a:t>with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i="1" dirty="0" smtClean="0"/>
                  <a:t>m </a:t>
                </a:r>
                <a:r>
                  <a:rPr lang="de-DE" altLang="de-DE" sz="2800" dirty="0" err="1" smtClean="0"/>
                  <a:t>edges</a:t>
                </a:r>
                <a:r>
                  <a:rPr lang="de-DE" altLang="de-DE" sz="2800" dirty="0" smtClean="0"/>
                  <a:t> in </a:t>
                </a:r>
                <a:r>
                  <a:rPr lang="de-DE" altLang="de-DE" sz="2800" dirty="0" err="1" smtClean="0"/>
                  <a:t>the</a:t>
                </a:r>
                <a:r>
                  <a:rPr lang="de-DE" altLang="de-DE" sz="2800" dirty="0" smtClean="0"/>
                  <a:t> </a:t>
                </a:r>
                <a:r>
                  <a:rPr lang="de-DE" altLang="de-DE" sz="2800" dirty="0" err="1" smtClean="0"/>
                  <a:t>network</a:t>
                </a:r>
                <a:r>
                  <a:rPr lang="de-DE" altLang="de-DE" sz="2800" dirty="0" smtClean="0"/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80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 dirty="0" smtClean="0">
                    <a:latin typeface="Arial"/>
                    <a:cs typeface="Arial"/>
                  </a:rPr>
                  <a:t>→ </a:t>
                </a:r>
                <a:r>
                  <a:rPr lang="de-DE" altLang="de-DE" sz="2800" dirty="0" err="1" smtClean="0">
                    <a:latin typeface="Arial"/>
                    <a:cs typeface="Arial"/>
                  </a:rPr>
                  <a:t>the</a:t>
                </a:r>
                <a:r>
                  <a:rPr lang="de-DE" altLang="de-DE" sz="2800" dirty="0" smtClean="0">
                    <a:latin typeface="Arial"/>
                    <a:cs typeface="Arial"/>
                  </a:rPr>
                  <a:t> total </a:t>
                </a:r>
                <a:r>
                  <a:rPr lang="de-DE" altLang="de-DE" sz="2800" dirty="0" err="1" smtClean="0">
                    <a:latin typeface="Arial"/>
                    <a:cs typeface="Arial"/>
                  </a:rPr>
                  <a:t>running</a:t>
                </a:r>
                <a:r>
                  <a:rPr lang="de-DE" altLang="de-DE" sz="2800" dirty="0" smtClean="0">
                    <a:latin typeface="Arial"/>
                    <a:cs typeface="Arial"/>
                  </a:rPr>
                  <a:t> time </a:t>
                </a:r>
                <a:r>
                  <a:rPr lang="de-DE" altLang="de-DE" sz="2800" dirty="0" err="1" smtClean="0">
                    <a:latin typeface="Arial"/>
                    <a:cs typeface="Arial"/>
                  </a:rPr>
                  <a:t>is</a:t>
                </a:r>
                <a:r>
                  <a:rPr lang="de-DE" altLang="de-DE" sz="2800" dirty="0" smtClean="0">
                    <a:latin typeface="Arial"/>
                    <a:cs typeface="Arial"/>
                  </a:rPr>
                  <a:t> </a:t>
                </a:r>
                <a:r>
                  <a:rPr lang="de-DE" altLang="de-DE" sz="2800" i="1" dirty="0" smtClean="0">
                    <a:latin typeface="Arial"/>
                    <a:cs typeface="Arial"/>
                  </a:rPr>
                  <a:t>O ( n </a:t>
                </a:r>
                <a:r>
                  <a:rPr lang="de-DE" altLang="de-DE" sz="2800" i="1" dirty="0" smtClean="0">
                    <a:latin typeface="Arial"/>
                    <a:cs typeface="Arial"/>
                    <a:sym typeface="Symbol"/>
                  </a:rPr>
                  <a:t> n</a:t>
                </a:r>
                <a:r>
                  <a:rPr lang="de-DE" altLang="de-DE" sz="2800" i="1" baseline="30000" dirty="0" smtClean="0">
                    <a:latin typeface="Arial"/>
                    <a:cs typeface="Arial"/>
                    <a:sym typeface="Symbol"/>
                  </a:rPr>
                  <a:t>2</a:t>
                </a:r>
                <a:r>
                  <a:rPr lang="de-DE" altLang="de-DE" sz="2800" i="1" dirty="0" smtClean="0">
                    <a:latin typeface="Arial"/>
                    <a:cs typeface="Arial"/>
                    <a:sym typeface="Symbol"/>
                  </a:rPr>
                  <a:t>  m/n ) = O(mn</a:t>
                </a:r>
                <a:r>
                  <a:rPr lang="de-DE" altLang="de-DE" sz="2800" i="1" baseline="30000" dirty="0" smtClean="0">
                    <a:latin typeface="Arial"/>
                    <a:cs typeface="Arial"/>
                    <a:sym typeface="Symbol"/>
                  </a:rPr>
                  <a:t>2</a:t>
                </a:r>
                <a:r>
                  <a:rPr lang="de-DE" altLang="de-DE" sz="2800" i="1" dirty="0" smtClean="0">
                    <a:latin typeface="Arial"/>
                    <a:cs typeface="Arial"/>
                    <a:sym typeface="Symbol"/>
                  </a:rPr>
                  <a:t>).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800" i="1" dirty="0">
                  <a:latin typeface="Arial"/>
                  <a:cs typeface="Arial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For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a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sparse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network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with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i="1" dirty="0" smtClean="0">
                    <a:latin typeface="Arial"/>
                    <a:cs typeface="Arial"/>
                    <a:sym typeface="Symbol"/>
                  </a:rPr>
                  <a:t>m  n,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this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is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i="1" dirty="0" smtClean="0">
                    <a:latin typeface="Arial"/>
                    <a:cs typeface="Arial"/>
                    <a:sym typeface="Symbol"/>
                  </a:rPr>
                  <a:t>O(n</a:t>
                </a:r>
                <a:r>
                  <a:rPr lang="de-DE" altLang="de-DE" sz="2800" i="1" baseline="30000" dirty="0" smtClean="0">
                    <a:latin typeface="Arial"/>
                    <a:cs typeface="Arial"/>
                    <a:sym typeface="Symbol"/>
                  </a:rPr>
                  <a:t>3</a:t>
                </a:r>
                <a:r>
                  <a:rPr lang="de-DE" altLang="de-DE" sz="2800" i="1" dirty="0" smtClean="0">
                    <a:latin typeface="Arial"/>
                    <a:cs typeface="Arial"/>
                    <a:sym typeface="Symbol"/>
                  </a:rPr>
                  <a:t>).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800" i="1" dirty="0">
                  <a:latin typeface="Arial"/>
                  <a:cs typeface="Arial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For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a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dense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network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(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with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de-DE" altLang="de-DE" sz="2800" b="0" i="1" smtClean="0">
                        <a:latin typeface="Cambria Math"/>
                        <a:cs typeface="Arial"/>
                        <a:sym typeface="Symbol"/>
                      </a:rPr>
                      <m:t>𝑚</m:t>
                    </m:r>
                    <m:r>
                      <a:rPr lang="de-DE" altLang="de-DE" sz="2800" b="0" i="1" smtClean="0">
                        <a:latin typeface="Cambria Math"/>
                        <a:ea typeface="Cambria Math"/>
                        <a:cs typeface="Arial"/>
                        <a:sym typeface="Symbol"/>
                      </a:rPr>
                      <m:t>→</m:t>
                    </m:r>
                    <m:f>
                      <m:fPr>
                        <m:ctrlPr>
                          <a:rPr lang="de-DE" altLang="de-DE" sz="2800" b="0" i="1" smtClean="0">
                            <a:latin typeface="Cambria Math" panose="02040503050406030204" pitchFamily="18" charset="0"/>
                            <a:ea typeface="Cambria Math"/>
                            <a:cs typeface="Arial"/>
                            <a:sym typeface="Symbol"/>
                          </a:rPr>
                        </m:ctrlPr>
                      </m:fPr>
                      <m:num>
                        <m:r>
                          <a:rPr lang="de-DE" altLang="de-DE" sz="2800" b="0" i="1" smtClean="0">
                            <a:latin typeface="Cambria Math"/>
                            <a:ea typeface="Cambria Math"/>
                            <a:cs typeface="Arial"/>
                            <a:sym typeface="Symbol"/>
                          </a:rPr>
                          <m:t>𝑛</m:t>
                        </m:r>
                        <m:d>
                          <m:dPr>
                            <m:ctrlPr>
                              <a:rPr lang="de-DE" altLang="de-DE" sz="2800" b="0" i="1" smtClean="0">
                                <a:latin typeface="Cambria Math" panose="02040503050406030204" pitchFamily="18" charset="0"/>
                                <a:ea typeface="Cambria Math"/>
                                <a:cs typeface="Arial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2800" b="0" i="1" smtClean="0">
                                <a:latin typeface="Cambria Math"/>
                                <a:ea typeface="Cambria Math"/>
                                <a:cs typeface="Arial"/>
                                <a:sym typeface="Symbol"/>
                              </a:rPr>
                              <m:t>𝑛</m:t>
                            </m:r>
                            <m:r>
                              <a:rPr lang="de-DE" altLang="de-DE" sz="2800" b="0" i="1" smtClean="0">
                                <a:latin typeface="Cambria Math"/>
                                <a:ea typeface="Cambria Math"/>
                                <a:cs typeface="Arial"/>
                                <a:sym typeface="Symbol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de-DE" altLang="de-DE" sz="2800" b="0" i="1" smtClean="0">
                            <a:latin typeface="Cambria Math"/>
                            <a:ea typeface="Cambria Math"/>
                            <a:cs typeface="Arial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) ,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this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is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i="1" dirty="0" smtClean="0">
                    <a:latin typeface="Arial"/>
                    <a:cs typeface="Arial"/>
                    <a:sym typeface="Symbol"/>
                  </a:rPr>
                  <a:t>O(n</a:t>
                </a:r>
                <a:r>
                  <a:rPr lang="de-DE" altLang="de-DE" sz="2800" i="1" baseline="30000" dirty="0" smtClean="0">
                    <a:latin typeface="Arial"/>
                    <a:cs typeface="Arial"/>
                    <a:sym typeface="Symbol"/>
                  </a:rPr>
                  <a:t>4</a:t>
                </a:r>
                <a:r>
                  <a:rPr lang="de-DE" altLang="de-DE" sz="2800" i="1" dirty="0" smtClean="0">
                    <a:latin typeface="Arial"/>
                    <a:cs typeface="Arial"/>
                    <a:sym typeface="Symbol"/>
                  </a:rPr>
                  <a:t>).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800" i="1" dirty="0">
                  <a:latin typeface="Arial"/>
                  <a:cs typeface="Arial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This time still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needs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to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be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b="1" dirty="0" err="1" smtClean="0">
                    <a:latin typeface="Arial"/>
                    <a:cs typeface="Arial"/>
                    <a:sym typeface="Symbol"/>
                  </a:rPr>
                  <a:t>multiplied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by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the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b="1" dirty="0" err="1" smtClean="0">
                    <a:latin typeface="Arial"/>
                    <a:cs typeface="Arial"/>
                    <a:sym typeface="Symbol"/>
                  </a:rPr>
                  <a:t>number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of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b="1" dirty="0" err="1" smtClean="0">
                    <a:latin typeface="Arial"/>
                    <a:cs typeface="Arial"/>
                    <a:sym typeface="Symbol"/>
                  </a:rPr>
                  <a:t>rounds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the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algorithm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is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run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before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the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cut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size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stops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decreasing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For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networks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up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to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a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few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1000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of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vertices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,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this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number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may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be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between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5 </a:t>
                </a:r>
                <a:r>
                  <a:rPr lang="de-DE" altLang="de-DE" sz="2800" dirty="0" err="1" smtClean="0">
                    <a:latin typeface="Arial"/>
                    <a:cs typeface="Arial"/>
                    <a:sym typeface="Symbol"/>
                  </a:rPr>
                  <a:t>and</a:t>
                </a:r>
                <a:r>
                  <a:rPr lang="de-DE" altLang="de-DE" sz="2800" dirty="0" smtClean="0">
                    <a:latin typeface="Arial"/>
                    <a:cs typeface="Arial"/>
                    <a:sym typeface="Symbol"/>
                  </a:rPr>
                  <a:t> 10.</a:t>
                </a:r>
                <a:endParaRPr lang="de-DE" altLang="de-DE" sz="2800" dirty="0"/>
              </a:p>
            </p:txBody>
          </p:sp>
        </mc:Choice>
        <mc:Fallback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359" y="988368"/>
                <a:ext cx="12600441" cy="8098756"/>
              </a:xfrm>
              <a:prstGeom prst="rect">
                <a:avLst/>
              </a:prstGeom>
              <a:blipFill>
                <a:blip r:embed="rId2"/>
                <a:stretch>
                  <a:fillRect l="-968" t="-301" b="-5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744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Reducing Network Complexity?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447800"/>
            <a:ext cx="409257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601788"/>
            <a:ext cx="525780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4"/>
          <p:cNvSpPr>
            <a:spLocks/>
          </p:cNvSpPr>
          <p:nvPr/>
        </p:nvSpPr>
        <p:spPr bwMode="auto">
          <a:xfrm>
            <a:off x="800100" y="6340475"/>
            <a:ext cx="86741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Is there a </a:t>
            </a:r>
            <a:r>
              <a:rPr lang="en-US" altLang="en-US" b="1">
                <a:solidFill>
                  <a:schemeClr val="tx1"/>
                </a:solidFill>
              </a:rPr>
              <a:t>representation</a:t>
            </a:r>
            <a:r>
              <a:rPr lang="en-US" altLang="en-US">
                <a:solidFill>
                  <a:schemeClr val="tx1"/>
                </a:solidFill>
              </a:rPr>
              <a:t> that highlights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</a:t>
            </a:r>
            <a:r>
              <a:rPr lang="en-US" altLang="en-US" b="1">
                <a:solidFill>
                  <a:schemeClr val="tx1"/>
                </a:solidFill>
              </a:rPr>
              <a:t>structure</a:t>
            </a:r>
            <a:r>
              <a:rPr lang="en-US" altLang="en-US">
                <a:solidFill>
                  <a:schemeClr val="tx1"/>
                </a:solidFill>
              </a:rPr>
              <a:t> of these networks???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Modular Decomposition (Gagneur, …, Casari, 2004)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Network Compression (Royer, …, Schröder, 2008)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84612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41900"/>
            <a:ext cx="11988800" cy="3771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09700"/>
            <a:ext cx="12001500" cy="3479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16100"/>
            <a:ext cx="1112361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5437188"/>
            <a:ext cx="8999537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/>
          </p:cNvSpPr>
          <p:nvPr/>
        </p:nvSpPr>
        <p:spPr bwMode="auto">
          <a:xfrm rot="-632696">
            <a:off x="8978900" y="1130300"/>
            <a:ext cx="1270000" cy="622300"/>
          </a:xfrm>
          <a:prstGeom prst="rect">
            <a:avLst/>
          </a:prstGeom>
          <a:solidFill>
            <a:srgbClr val="CACAF6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5608" name="Rectangle 6"/>
          <p:cNvSpPr>
            <a:spLocks/>
          </p:cNvSpPr>
          <p:nvPr/>
        </p:nvSpPr>
        <p:spPr bwMode="auto">
          <a:xfrm rot="-4152957">
            <a:off x="4445000" y="4559300"/>
            <a:ext cx="1270000" cy="622300"/>
          </a:xfrm>
          <a:prstGeom prst="rect">
            <a:avLst/>
          </a:prstGeom>
          <a:solidFill>
            <a:srgbClr val="CACAF6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5609" name="Rectangle 7"/>
          <p:cNvSpPr>
            <a:spLocks/>
          </p:cNvSpPr>
          <p:nvPr/>
        </p:nvSpPr>
        <p:spPr bwMode="auto">
          <a:xfrm rot="-295407">
            <a:off x="5865813" y="8216900"/>
            <a:ext cx="1271587" cy="622300"/>
          </a:xfrm>
          <a:prstGeom prst="rect">
            <a:avLst/>
          </a:prstGeom>
          <a:solidFill>
            <a:srgbClr val="CACAF6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5610" name="Rectangle 8"/>
          <p:cNvSpPr>
            <a:spLocks/>
          </p:cNvSpPr>
          <p:nvPr/>
        </p:nvSpPr>
        <p:spPr bwMode="auto">
          <a:xfrm rot="376720">
            <a:off x="2070100" y="1231900"/>
            <a:ext cx="1270000" cy="622300"/>
          </a:xfrm>
          <a:prstGeom prst="rect">
            <a:avLst/>
          </a:prstGeom>
          <a:solidFill>
            <a:srgbClr val="CACAF6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5611" name="Rectangle 9"/>
          <p:cNvSpPr>
            <a:spLocks/>
          </p:cNvSpPr>
          <p:nvPr/>
        </p:nvSpPr>
        <p:spPr bwMode="auto">
          <a:xfrm rot="-5338473">
            <a:off x="7188200" y="4572000"/>
            <a:ext cx="1270000" cy="622300"/>
          </a:xfrm>
          <a:prstGeom prst="rect">
            <a:avLst/>
          </a:prstGeom>
          <a:solidFill>
            <a:srgbClr val="CACAF6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5612" name="Rectangle 10"/>
          <p:cNvSpPr>
            <a:spLocks/>
          </p:cNvSpPr>
          <p:nvPr/>
        </p:nvSpPr>
        <p:spPr bwMode="auto">
          <a:xfrm>
            <a:off x="6400800" y="8978900"/>
            <a:ext cx="459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chemeClr val="tx1"/>
                </a:solidFill>
              </a:rPr>
              <a:t>Genome Biology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b="1">
                <a:solidFill>
                  <a:schemeClr val="tx1"/>
                </a:solidFill>
              </a:rPr>
              <a:t>5</a:t>
            </a:r>
            <a:r>
              <a:rPr lang="en-US" altLang="en-US" sz="2400">
                <a:solidFill>
                  <a:schemeClr val="tx1"/>
                </a:solidFill>
              </a:rPr>
              <a:t> (2004) R57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8567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11049000" cy="996950"/>
          </a:xfrm>
        </p:spPr>
        <p:txBody>
          <a:bodyPr/>
          <a:lstStyle/>
          <a:p>
            <a:pPr eaLnBrk="1" hangingPunct="1"/>
            <a:r>
              <a:rPr lang="en-US" altLang="en-US" smtClean="0"/>
              <a:t>Shared Components</a:t>
            </a:r>
          </a:p>
        </p:txBody>
      </p:sp>
      <p:sp>
        <p:nvSpPr>
          <p:cNvPr id="26628" name="Rectangle 2"/>
          <p:cNvSpPr>
            <a:spLocks/>
          </p:cNvSpPr>
          <p:nvPr/>
        </p:nvSpPr>
        <p:spPr bwMode="auto">
          <a:xfrm>
            <a:off x="542925" y="1066800"/>
            <a:ext cx="117983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Shared components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= proteins or groups of proteins occurring in different complexes are fairly common. A shared component may be a small part of many complexes, acting as a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that is constantly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reused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for its function.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Also, it may be the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main part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the complex e.g. in a family of variant complexes that differ from each other by distinct proteins that provide functional specificity.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Aim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identify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and properly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represent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 modularity of protein-protein interaction networks by identifying the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shared components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and the way they are arranged to generate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complexes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629" name="Rectangle 3"/>
          <p:cNvSpPr>
            <a:spLocks/>
          </p:cNvSpPr>
          <p:nvPr/>
        </p:nvSpPr>
        <p:spPr bwMode="auto">
          <a:xfrm>
            <a:off x="7510512" y="8337550"/>
            <a:ext cx="4675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Gagneur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et al. Genome Biology 5, R57 (2004)</a:t>
            </a:r>
          </a:p>
        </p:txBody>
      </p:sp>
      <p:pic>
        <p:nvPicPr>
          <p:cNvPr id="2663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6749008"/>
            <a:ext cx="14160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5"/>
          <p:cNvSpPr>
            <a:spLocks/>
          </p:cNvSpPr>
          <p:nvPr/>
        </p:nvSpPr>
        <p:spPr bwMode="auto">
          <a:xfrm>
            <a:off x="1120775" y="8870951"/>
            <a:ext cx="3771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Georg Casari, Cellzome (Heidelberg)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13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4288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454025" y="0"/>
            <a:ext cx="12025313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Modular Decomposition of a Graph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578100"/>
            <a:ext cx="6389687" cy="35591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/>
          <p:cNvSpPr>
            <a:spLocks/>
          </p:cNvSpPr>
          <p:nvPr/>
        </p:nvSpPr>
        <p:spPr bwMode="auto">
          <a:xfrm>
            <a:off x="1790700" y="1295400"/>
            <a:ext cx="80041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Module</a:t>
            </a:r>
            <a:r>
              <a:rPr lang="en-US" altLang="en-US">
                <a:solidFill>
                  <a:schemeClr val="tx1"/>
                </a:solidFill>
              </a:rPr>
              <a:t> :=  set of </a:t>
            </a:r>
            <a:r>
              <a:rPr lang="en-US" altLang="en-US" b="1">
                <a:solidFill>
                  <a:schemeClr val="tx1"/>
                </a:solidFill>
              </a:rPr>
              <a:t>nodes</a:t>
            </a:r>
            <a:r>
              <a:rPr lang="en-US" altLang="en-US">
                <a:solidFill>
                  <a:schemeClr val="tx1"/>
                </a:solidFill>
              </a:rPr>
              <a:t> that have the 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		same neighbors</a:t>
            </a:r>
            <a:r>
              <a:rPr lang="en-US" altLang="en-US">
                <a:solidFill>
                  <a:schemeClr val="tx1"/>
                </a:solidFill>
              </a:rPr>
              <a:t> outside of the module</a:t>
            </a:r>
          </a:p>
        </p:txBody>
      </p:sp>
      <p:sp>
        <p:nvSpPr>
          <p:cNvPr id="27654" name="Rectangle 4"/>
          <p:cNvSpPr>
            <a:spLocks/>
          </p:cNvSpPr>
          <p:nvPr/>
        </p:nvSpPr>
        <p:spPr bwMode="auto">
          <a:xfrm>
            <a:off x="8153400" y="2628900"/>
            <a:ext cx="22034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trivial modules:</a:t>
            </a:r>
          </a:p>
        </p:txBody>
      </p:sp>
      <p:sp>
        <p:nvSpPr>
          <p:cNvPr id="27655" name="Rectangle 5"/>
          <p:cNvSpPr>
            <a:spLocks/>
          </p:cNvSpPr>
          <p:nvPr/>
        </p:nvSpPr>
        <p:spPr bwMode="auto">
          <a:xfrm>
            <a:off x="8597900" y="3124200"/>
            <a:ext cx="19827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{a}, {b}, …, {g}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{a, b, …, g}</a:t>
            </a:r>
          </a:p>
        </p:txBody>
      </p:sp>
      <p:sp>
        <p:nvSpPr>
          <p:cNvPr id="27656" name="Rectangle 6"/>
          <p:cNvSpPr>
            <a:spLocks/>
          </p:cNvSpPr>
          <p:nvPr/>
        </p:nvSpPr>
        <p:spPr bwMode="auto">
          <a:xfrm>
            <a:off x="8153400" y="4305300"/>
            <a:ext cx="287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non-trivial modules:</a:t>
            </a:r>
          </a:p>
        </p:txBody>
      </p:sp>
      <p:sp>
        <p:nvSpPr>
          <p:cNvPr id="27657" name="Rectangle 7"/>
          <p:cNvSpPr>
            <a:spLocks/>
          </p:cNvSpPr>
          <p:nvPr/>
        </p:nvSpPr>
        <p:spPr bwMode="auto">
          <a:xfrm>
            <a:off x="8623300" y="4826000"/>
            <a:ext cx="23955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{a, b}, {a, c}, {b, c}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{a, b, c}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{e, f}</a:t>
            </a:r>
          </a:p>
        </p:txBody>
      </p:sp>
      <p:sp>
        <p:nvSpPr>
          <p:cNvPr id="27658" name="Rectangle 8"/>
          <p:cNvSpPr>
            <a:spLocks/>
          </p:cNvSpPr>
          <p:nvPr/>
        </p:nvSpPr>
        <p:spPr bwMode="auto">
          <a:xfrm>
            <a:off x="6502400" y="9029700"/>
            <a:ext cx="4178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Gagneur et al, </a:t>
            </a:r>
            <a:r>
              <a:rPr lang="en-US" altLang="en-US" sz="1800" i="1">
                <a:solidFill>
                  <a:schemeClr val="tx1"/>
                </a:solidFill>
              </a:rPr>
              <a:t>Genome Biology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5</a:t>
            </a:r>
            <a:r>
              <a:rPr lang="en-US" altLang="en-US" sz="1800">
                <a:solidFill>
                  <a:schemeClr val="tx1"/>
                </a:solidFill>
              </a:rPr>
              <a:t> (2004) R57</a:t>
            </a:r>
          </a:p>
        </p:txBody>
      </p:sp>
      <p:sp>
        <p:nvSpPr>
          <p:cNvPr id="27659" name="Rectangle 9"/>
          <p:cNvSpPr>
            <a:spLocks/>
          </p:cNvSpPr>
          <p:nvPr/>
        </p:nvSpPr>
        <p:spPr bwMode="auto">
          <a:xfrm>
            <a:off x="901700" y="6718300"/>
            <a:ext cx="6619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Quotient</a:t>
            </a:r>
            <a:r>
              <a:rPr lang="en-US" altLang="en-US">
                <a:solidFill>
                  <a:schemeClr val="tx1"/>
                </a:solidFill>
              </a:rPr>
              <a:t>: representative node for a module</a:t>
            </a:r>
          </a:p>
        </p:txBody>
      </p:sp>
      <p:sp>
        <p:nvSpPr>
          <p:cNvPr id="27660" name="Rectangle 10"/>
          <p:cNvSpPr>
            <a:spLocks/>
          </p:cNvSpPr>
          <p:nvPr/>
        </p:nvSpPr>
        <p:spPr bwMode="auto">
          <a:xfrm>
            <a:off x="901700" y="7391400"/>
            <a:ext cx="105410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Iterated quotients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labeled tree representing the original network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"</a:t>
            </a:r>
            <a:r>
              <a:rPr lang="en-US" altLang="en-US" b="1">
                <a:solidFill>
                  <a:schemeClr val="tx1"/>
                </a:solidFill>
              </a:rPr>
              <a:t>modular decomposition</a:t>
            </a:r>
            <a:r>
              <a:rPr lang="en-US" altLang="en-US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8461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Quotients</a:t>
            </a:r>
          </a:p>
        </p:txBody>
      </p:sp>
      <p:sp>
        <p:nvSpPr>
          <p:cNvPr id="28676" name="Rectangle 2"/>
          <p:cNvSpPr>
            <a:spLocks/>
          </p:cNvSpPr>
          <p:nvPr/>
        </p:nvSpPr>
        <p:spPr bwMode="auto">
          <a:xfrm>
            <a:off x="749300" y="1066800"/>
            <a:ext cx="93837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Series</a:t>
            </a:r>
            <a:r>
              <a:rPr lang="en-US" altLang="en-US">
                <a:solidFill>
                  <a:schemeClr val="tx1"/>
                </a:solidFill>
              </a:rPr>
              <a:t>:  all included nodes are direct </a:t>
            </a:r>
            <a:r>
              <a:rPr lang="en-US" altLang="en-US" b="1">
                <a:solidFill>
                  <a:schemeClr val="tx1"/>
                </a:solidFill>
              </a:rPr>
              <a:t>neighbors</a:t>
            </a:r>
            <a:r>
              <a:rPr lang="en-US" altLang="en-US">
                <a:solidFill>
                  <a:schemeClr val="tx1"/>
                </a:solidFill>
              </a:rPr>
              <a:t> (= </a:t>
            </a:r>
            <a:r>
              <a:rPr lang="en-US" altLang="en-US" b="1">
                <a:solidFill>
                  <a:schemeClr val="tx1"/>
                </a:solidFill>
              </a:rPr>
              <a:t>clique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625600"/>
            <a:ext cx="3073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082800"/>
            <a:ext cx="2578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5"/>
          <p:cNvSpPr>
            <a:spLocks/>
          </p:cNvSpPr>
          <p:nvPr/>
        </p:nvSpPr>
        <p:spPr bwMode="auto">
          <a:xfrm>
            <a:off x="5537200" y="2324100"/>
            <a:ext cx="358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80" name="Rectangle 6"/>
          <p:cNvSpPr>
            <a:spLocks/>
          </p:cNvSpPr>
          <p:nvPr/>
        </p:nvSpPr>
        <p:spPr bwMode="auto">
          <a:xfrm>
            <a:off x="736600" y="3784600"/>
            <a:ext cx="76946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Parallel</a:t>
            </a:r>
            <a:r>
              <a:rPr lang="en-US" altLang="en-US">
                <a:solidFill>
                  <a:schemeClr val="tx1"/>
                </a:solidFill>
              </a:rPr>
              <a:t>:  all included nodes are </a:t>
            </a:r>
            <a:r>
              <a:rPr lang="en-US" altLang="en-US" b="1">
                <a:solidFill>
                  <a:schemeClr val="tx1"/>
                </a:solidFill>
              </a:rPr>
              <a:t>non-neighbors</a:t>
            </a:r>
          </a:p>
        </p:txBody>
      </p:sp>
      <p:pic>
        <p:nvPicPr>
          <p:cNvPr id="286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203700"/>
            <a:ext cx="30861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889500"/>
            <a:ext cx="2628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9"/>
          <p:cNvSpPr>
            <a:spLocks/>
          </p:cNvSpPr>
          <p:nvPr/>
        </p:nvSpPr>
        <p:spPr bwMode="auto">
          <a:xfrm>
            <a:off x="5537200" y="5016500"/>
            <a:ext cx="358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84" name="Rectangle 10"/>
          <p:cNvSpPr>
            <a:spLocks/>
          </p:cNvSpPr>
          <p:nvPr/>
        </p:nvSpPr>
        <p:spPr bwMode="auto">
          <a:xfrm>
            <a:off x="749300" y="6362700"/>
            <a:ext cx="98504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Prime</a:t>
            </a:r>
            <a:r>
              <a:rPr lang="en-US" altLang="en-US">
                <a:solidFill>
                  <a:schemeClr val="tx1"/>
                </a:solidFill>
              </a:rPr>
              <a:t>:  "anything else" (best labeled with the actual structure)</a:t>
            </a:r>
          </a:p>
        </p:txBody>
      </p:sp>
      <p:pic>
        <p:nvPicPr>
          <p:cNvPr id="2868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6807200"/>
            <a:ext cx="32131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620000"/>
            <a:ext cx="2578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Rectangle 13"/>
          <p:cNvSpPr>
            <a:spLocks/>
          </p:cNvSpPr>
          <p:nvPr/>
        </p:nvSpPr>
        <p:spPr bwMode="auto">
          <a:xfrm>
            <a:off x="5537200" y="7620000"/>
            <a:ext cx="358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356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A Simple Recursive Example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219200"/>
            <a:ext cx="8775700" cy="74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3"/>
          <p:cNvSpPr>
            <a:spLocks/>
          </p:cNvSpPr>
          <p:nvPr/>
        </p:nvSpPr>
        <p:spPr bwMode="auto">
          <a:xfrm>
            <a:off x="6502400" y="9029700"/>
            <a:ext cx="4178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Gagneur et al, </a:t>
            </a:r>
            <a:r>
              <a:rPr lang="en-US" altLang="en-US" sz="1800" i="1">
                <a:solidFill>
                  <a:schemeClr val="tx1"/>
                </a:solidFill>
              </a:rPr>
              <a:t>Genome Biology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5</a:t>
            </a:r>
            <a:r>
              <a:rPr lang="en-US" altLang="en-US" sz="1800">
                <a:solidFill>
                  <a:schemeClr val="tx1"/>
                </a:solidFill>
              </a:rPr>
              <a:t> (2004) R57</a:t>
            </a:r>
          </a:p>
        </p:txBody>
      </p:sp>
      <p:sp>
        <p:nvSpPr>
          <p:cNvPr id="29702" name="Rectangle 4"/>
          <p:cNvSpPr>
            <a:spLocks/>
          </p:cNvSpPr>
          <p:nvPr/>
        </p:nvSpPr>
        <p:spPr bwMode="auto">
          <a:xfrm>
            <a:off x="749300" y="3568700"/>
            <a:ext cx="725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series</a:t>
            </a:r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 flipH="1">
            <a:off x="1282700" y="3095625"/>
            <a:ext cx="558800" cy="46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Rectangle 6"/>
          <p:cNvSpPr>
            <a:spLocks/>
          </p:cNvSpPr>
          <p:nvPr/>
        </p:nvSpPr>
        <p:spPr bwMode="auto">
          <a:xfrm>
            <a:off x="5778500" y="3340100"/>
            <a:ext cx="892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parallel</a:t>
            </a:r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 rot="10800000" flipH="1">
            <a:off x="4800600" y="3582988"/>
            <a:ext cx="836613" cy="109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6" name="Rectangle 8"/>
          <p:cNvSpPr>
            <a:spLocks/>
          </p:cNvSpPr>
          <p:nvPr/>
        </p:nvSpPr>
        <p:spPr bwMode="auto">
          <a:xfrm>
            <a:off x="762000" y="7658100"/>
            <a:ext cx="7334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prime</a:t>
            </a:r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 flipH="1">
            <a:off x="1574800" y="7185025"/>
            <a:ext cx="558800" cy="46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22300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12496800" cy="1562100"/>
          </a:xfrm>
        </p:spPr>
        <p:txBody>
          <a:bodyPr/>
          <a:lstStyle/>
          <a:p>
            <a:pPr eaLnBrk="1" hangingPunct="1"/>
            <a:r>
              <a:rPr lang="en-US" altLang="en-US" smtClean="0"/>
              <a:t>Using data from protein complex purifications e.g. by TAP</a:t>
            </a:r>
          </a:p>
        </p:txBody>
      </p:sp>
      <p:sp>
        <p:nvSpPr>
          <p:cNvPr id="30724" name="Rectangle 2"/>
          <p:cNvSpPr>
            <a:spLocks/>
          </p:cNvSpPr>
          <p:nvPr/>
        </p:nvSpPr>
        <p:spPr bwMode="auto">
          <a:xfrm>
            <a:off x="546100" y="1185117"/>
            <a:ext cx="11557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700"/>
              </a:spcBef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types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data:</a:t>
            </a:r>
          </a:p>
          <a:p>
            <a:pPr eaLnBrk="1" hangingPunct="1">
              <a:lnSpc>
                <a:spcPct val="120000"/>
              </a:lnSpc>
              <a:spcBef>
                <a:spcPts val="17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Y2H: detects direct physical interactions between proteins</a:t>
            </a:r>
          </a:p>
          <a:p>
            <a:pPr eaLnBrk="1" hangingPunct="1">
              <a:lnSpc>
                <a:spcPct val="120000"/>
              </a:lnSpc>
              <a:spcBef>
                <a:spcPts val="17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PCP by tandem affinity purification with mass-spectrometric identification of the protein components identifies multi-protein complexes</a:t>
            </a:r>
          </a:p>
          <a:p>
            <a:pPr eaLnBrk="1" hangingPunct="1">
              <a:lnSpc>
                <a:spcPct val="120000"/>
              </a:lnSpc>
              <a:spcBef>
                <a:spcPts val="17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Molecular decomposition will have a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meaning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due to different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semantics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such graphs.</a:t>
            </a:r>
          </a:p>
        </p:txBody>
      </p:sp>
      <p:sp>
        <p:nvSpPr>
          <p:cNvPr id="30725" name="Rectangle 3"/>
          <p:cNvSpPr>
            <a:spLocks/>
          </p:cNvSpPr>
          <p:nvPr/>
        </p:nvSpPr>
        <p:spPr bwMode="auto">
          <a:xfrm>
            <a:off x="6807200" y="8461375"/>
            <a:ext cx="4675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Gagneur et al. Genome Biology 5, R57 (2004)</a:t>
            </a:r>
          </a:p>
        </p:txBody>
      </p:sp>
      <p:sp>
        <p:nvSpPr>
          <p:cNvPr id="30726" name="Rectangle 4"/>
          <p:cNvSpPr>
            <a:spLocks/>
          </p:cNvSpPr>
          <p:nvPr/>
        </p:nvSpPr>
        <p:spPr bwMode="auto">
          <a:xfrm>
            <a:off x="525736" y="5989638"/>
            <a:ext cx="116459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Here, we focus analysis on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PCP content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from TAP-MS data. </a:t>
            </a:r>
          </a:p>
          <a:p>
            <a:pPr eaLnBrk="1" hangingPunct="1">
              <a:lnSpc>
                <a:spcPts val="3500"/>
              </a:lnSpc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ts val="37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PCP experiment: select bait protein where TAP-label is attached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Co-purify protein with those proteins that co-occur in at least one complex with the bait protein.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31442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398588"/>
            <a:ext cx="70104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12496800" cy="916360"/>
          </a:xfrm>
        </p:spPr>
        <p:txBody>
          <a:bodyPr/>
          <a:lstStyle/>
          <a:p>
            <a:pPr eaLnBrk="1" hangingPunct="1"/>
            <a:r>
              <a:rPr lang="en-US" altLang="en-US" smtClean="0"/>
              <a:t>Data from Protein Complex Purification</a:t>
            </a:r>
          </a:p>
        </p:txBody>
      </p:sp>
      <p:sp>
        <p:nvSpPr>
          <p:cNvPr id="31749" name="Rectangle 3"/>
          <p:cNvSpPr>
            <a:spLocks/>
          </p:cNvSpPr>
          <p:nvPr/>
        </p:nvSpPr>
        <p:spPr bwMode="auto">
          <a:xfrm>
            <a:off x="254000" y="1060450"/>
            <a:ext cx="5537200" cy="81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1100"/>
              </a:spcBef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Graphs and module labels from systematic PCP experiments:</a:t>
            </a:r>
          </a:p>
          <a:p>
            <a:pPr eaLnBrk="1" hangingPunct="1">
              <a:lnSpc>
                <a:spcPts val="3500"/>
              </a:lnSpc>
              <a:spcBef>
                <a:spcPts val="110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(a)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Two neighbors in the network are proteins occurring in a same complex. </a:t>
            </a:r>
          </a:p>
          <a:p>
            <a:pPr eaLnBrk="1" hangingPunct="1">
              <a:lnSpc>
                <a:spcPts val="3500"/>
              </a:lnSpc>
              <a:spcBef>
                <a:spcPts val="110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(b)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Several potential sets of complexes can be the origin of the same observed network. Restricting interpretation to the simplest model (top right), the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series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module reads as a logical AND between its members. </a:t>
            </a:r>
          </a:p>
          <a:p>
            <a:pPr eaLnBrk="1" hangingPunct="1">
              <a:lnSpc>
                <a:spcPts val="3500"/>
              </a:lnSpc>
              <a:spcBef>
                <a:spcPts val="110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(c)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module labeled ´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parallel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´ corresponds to proteins or modules working as strict alternatives with respect to their common neighbors. </a:t>
            </a:r>
          </a:p>
          <a:p>
            <a:pPr eaLnBrk="1" hangingPunct="1">
              <a:lnSpc>
                <a:spcPts val="3500"/>
              </a:lnSpc>
              <a:spcBef>
                <a:spcPts val="110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(d)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´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prime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´ case is a structure where none of the two previous cases occurs.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1750" name="Rectangle 4"/>
          <p:cNvSpPr>
            <a:spLocks/>
          </p:cNvSpPr>
          <p:nvPr/>
        </p:nvSpPr>
        <p:spPr bwMode="auto">
          <a:xfrm>
            <a:off x="6172200" y="8531225"/>
            <a:ext cx="4675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Gagneur et al. Genome Biology 5, R57 (2004)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3844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-23813"/>
            <a:ext cx="2813050" cy="922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5110163"/>
            <a:ext cx="305276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"/>
          <p:cNvSpPr>
            <a:spLocks/>
          </p:cNvSpPr>
          <p:nvPr/>
        </p:nvSpPr>
        <p:spPr bwMode="auto">
          <a:xfrm>
            <a:off x="409575" y="1066800"/>
            <a:ext cx="8597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ts val="17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Two examples of modular decompositions of protein-protein interaction networks.</a:t>
            </a:r>
          </a:p>
          <a:p>
            <a:pPr eaLnBrk="1" hangingPunct="1">
              <a:lnSpc>
                <a:spcPts val="3100"/>
              </a:lnSpc>
              <a:spcBef>
                <a:spcPts val="17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 each case from top to bottom: schemata of the complexes, the corresponding protein-protein interaction network as determined from PCP experiments, and its modular decomposition (MOD). 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title"/>
          </p:nvPr>
        </p:nvSpPr>
        <p:spPr>
          <a:xfrm>
            <a:off x="976313" y="0"/>
            <a:ext cx="8051800" cy="91636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Real World Examples</a:t>
            </a:r>
          </a:p>
        </p:txBody>
      </p:sp>
      <p:sp>
        <p:nvSpPr>
          <p:cNvPr id="32775" name="Rectangle 5"/>
          <p:cNvSpPr>
            <a:spLocks/>
          </p:cNvSpPr>
          <p:nvPr/>
        </p:nvSpPr>
        <p:spPr bwMode="auto">
          <a:xfrm>
            <a:off x="5449888" y="9275763"/>
            <a:ext cx="4676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Gagneur et al. Genome Biology 5, R57 (2004)</a:t>
            </a:r>
          </a:p>
        </p:txBody>
      </p:sp>
      <p:sp>
        <p:nvSpPr>
          <p:cNvPr id="32776" name="Rectangle 6"/>
          <p:cNvSpPr>
            <a:spLocks/>
          </p:cNvSpPr>
          <p:nvPr/>
        </p:nvSpPr>
        <p:spPr bwMode="auto">
          <a:xfrm>
            <a:off x="406400" y="3992563"/>
            <a:ext cx="77851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70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(a) Protein phosphatase 2A.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700"/>
              </a:spcBef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Parallel modules group proteins that do not interact but are functionally equivalent. </a:t>
            </a:r>
          </a:p>
        </p:txBody>
      </p:sp>
      <p:sp>
        <p:nvSpPr>
          <p:cNvPr id="32777" name="Rectangle 7"/>
          <p:cNvSpPr>
            <a:spLocks/>
          </p:cNvSpPr>
          <p:nvPr/>
        </p:nvSpPr>
        <p:spPr bwMode="auto">
          <a:xfrm>
            <a:off x="406400" y="5746750"/>
            <a:ext cx="590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ts val="17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Here these are the catalytic proteins Pph21 and Pph22 (module 2) and the regulatory proteins Cdc55 and Rts1 (module 3), connected by the Tpd3 „backbone“.</a:t>
            </a:r>
          </a:p>
        </p:txBody>
      </p:sp>
      <p:sp>
        <p:nvSpPr>
          <p:cNvPr id="32778" name="Rectangle 8"/>
          <p:cNvSpPr>
            <a:spLocks/>
          </p:cNvSpPr>
          <p:nvPr/>
        </p:nvSpPr>
        <p:spPr bwMode="auto">
          <a:xfrm>
            <a:off x="406400" y="7788275"/>
            <a:ext cx="7785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ts val="17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Notes:	• Graph does not show functional alternatives!!!</a:t>
            </a:r>
          </a:p>
          <a:p>
            <a:pPr eaLnBrk="1" hangingPunct="1">
              <a:lnSpc>
                <a:spcPts val="31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• other decompositions also possible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19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43932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12573000" cy="512762"/>
          </a:xfrm>
        </p:spPr>
        <p:txBody>
          <a:bodyPr/>
          <a:lstStyle/>
          <a:p>
            <a:pPr eaLnBrk="1" hangingPunct="1"/>
            <a:r>
              <a:rPr lang="de-DE" altLang="en-US" dirty="0" smtClean="0">
                <a:ea typeface="ＭＳ Ｐゴシック" panose="020B0600070205080204" pitchFamily="34" charset="-128"/>
              </a:rPr>
              <a:t>Graph </a:t>
            </a:r>
            <a:r>
              <a:rPr lang="de-DE" altLang="en-US" dirty="0" err="1" smtClean="0">
                <a:ea typeface="ＭＳ Ｐゴシック" panose="020B0600070205080204" pitchFamily="34" charset="-128"/>
              </a:rPr>
              <a:t>bisection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06400" y="988368"/>
            <a:ext cx="12187238" cy="78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simplest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graph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partitioning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problem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division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just 2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This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called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graph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bisection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divide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also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divide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further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dividing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both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these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…</a:t>
            </a: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graph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bisection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problem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divide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 non-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overlapping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given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such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number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running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between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different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minimized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number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between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called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principle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could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simply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look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through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all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possible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divisions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choose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smallest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10245" name="Bild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2514600"/>
            <a:ext cx="230505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706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820738"/>
            <a:ext cx="5905500" cy="84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"/>
          <p:cNvSpPr>
            <a:spLocks/>
          </p:cNvSpPr>
          <p:nvPr/>
        </p:nvSpPr>
        <p:spPr bwMode="auto">
          <a:xfrm>
            <a:off x="6249988" y="8932863"/>
            <a:ext cx="4676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Gagneur et al. Genome Biology 5, R57 (2004)</a:t>
            </a: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11568113" cy="8207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RNA polymerases I, II and III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646416" y="340295"/>
            <a:ext cx="5651425" cy="712105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/>
        </p:spPr>
      </p:pic>
      <p:sp>
        <p:nvSpPr>
          <p:cNvPr id="33799" name="Rectangle 5"/>
          <p:cNvSpPr>
            <a:spLocks/>
          </p:cNvSpPr>
          <p:nvPr/>
        </p:nvSpPr>
        <p:spPr bwMode="auto">
          <a:xfrm>
            <a:off x="6972300" y="7543800"/>
            <a:ext cx="4787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Again: modular decomposition is much easier to understand than the connectivity graph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20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41442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/>
          </p:cNvSpPr>
          <p:nvPr/>
        </p:nvSpPr>
        <p:spPr bwMode="auto">
          <a:xfrm>
            <a:off x="525463" y="989013"/>
            <a:ext cx="119538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1700"/>
              </a:spcBef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Modular decomposition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graphs is a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well-defined concept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eaLnBrk="1" hangingPunct="1">
              <a:lnSpc>
                <a:spcPts val="3700"/>
              </a:lnSpc>
              <a:spcBef>
                <a:spcPts val="9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One can proof thoroughly for which graphs a modular decomposition exists.</a:t>
            </a:r>
          </a:p>
          <a:p>
            <a:pPr eaLnBrk="1" hangingPunct="1">
              <a:lnSpc>
                <a:spcPts val="3700"/>
              </a:lnSpc>
              <a:spcBef>
                <a:spcPts val="9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Efficient </a:t>
            </a: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O(m + n)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algorithms exist to compute the decomposition.</a:t>
            </a:r>
          </a:p>
          <a:p>
            <a:pPr eaLnBrk="1" hangingPunct="1">
              <a:lnSpc>
                <a:spcPts val="3700"/>
              </a:lnSpc>
              <a:spcBef>
                <a:spcPts val="26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However, experiments have shown that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biological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complexes are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 strictly disjoint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They often share components</a:t>
            </a:r>
          </a:p>
          <a:p>
            <a:pPr eaLnBrk="1" hangingPunct="1">
              <a:lnSpc>
                <a:spcPts val="3700"/>
              </a:lnSpc>
              <a:spcBef>
                <a:spcPts val="9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separate complexes do not always fulfill the strict requirements of modular graph decomposition.</a:t>
            </a:r>
          </a:p>
          <a:p>
            <a:pPr eaLnBrk="1" hangingPunct="1">
              <a:lnSpc>
                <a:spcPts val="3700"/>
              </a:lnSpc>
              <a:spcBef>
                <a:spcPts val="17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Also, there exists a „danger“ of false-positive or false-negative interactions.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0"/>
            <a:ext cx="10852150" cy="8461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34821" name="Rectangle 3"/>
          <p:cNvSpPr>
            <a:spLocks/>
          </p:cNvSpPr>
          <p:nvPr/>
        </p:nvSpPr>
        <p:spPr bwMode="auto">
          <a:xfrm>
            <a:off x="474663" y="6964363"/>
            <a:ext cx="117570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ts val="330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other methods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e.g., for detecting communities (Girven &amp; Newman) or densely connected clusters are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more suitable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for identification of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complexes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because they are more sensitive.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21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050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8384814-30B8-4BDB-8902-3B0D658A9443}" type="slidenum">
              <a:rPr lang="en-US" altLang="de-DE" sz="1800" smtClean="0">
                <a:solidFill>
                  <a:schemeClr val="tx1"/>
                </a:solidFill>
              </a:rPr>
              <a:pPr/>
              <a:t>22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Network Growth Mechanisms</a:t>
            </a:r>
          </a:p>
        </p:txBody>
      </p:sp>
      <p:sp>
        <p:nvSpPr>
          <p:cNvPr id="11268" name="Rectangle 2"/>
          <p:cNvSpPr>
            <a:spLocks/>
          </p:cNvSpPr>
          <p:nvPr/>
        </p:nvSpPr>
        <p:spPr bwMode="auto">
          <a:xfrm>
            <a:off x="1155700" y="1060450"/>
            <a:ext cx="100409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Given:   an observed PPI network 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how did it grow (evolve)?</a:t>
            </a:r>
          </a:p>
        </p:txBody>
      </p: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457200" y="1746250"/>
            <a:ext cx="12085638" cy="2959100"/>
            <a:chOff x="0" y="0"/>
            <a:chExt cx="7613" cy="1864"/>
          </a:xfrm>
        </p:grpSpPr>
        <p:pic>
          <p:nvPicPr>
            <p:cNvPr id="2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4" y="72"/>
              <a:ext cx="7640" cy="192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0"/>
              <a:ext cx="7221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0" name="Rectangle 6"/>
          <p:cNvSpPr>
            <a:spLocks/>
          </p:cNvSpPr>
          <p:nvPr/>
        </p:nvSpPr>
        <p:spPr bwMode="auto">
          <a:xfrm>
            <a:off x="939800" y="5848350"/>
            <a:ext cx="111140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Look at </a:t>
            </a:r>
            <a:r>
              <a:rPr lang="en-US" altLang="de-DE" b="1">
                <a:solidFill>
                  <a:schemeClr val="tx1"/>
                </a:solidFill>
              </a:rPr>
              <a:t>network motifs</a:t>
            </a:r>
            <a:r>
              <a:rPr lang="en-US" altLang="de-DE">
                <a:solidFill>
                  <a:schemeClr val="tx1"/>
                </a:solidFill>
              </a:rPr>
              <a:t> (local connectivity):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compare motif distributions from various network prototypes to fly network</a:t>
            </a: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939800" y="7219950"/>
            <a:ext cx="108870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Idea</a:t>
            </a:r>
            <a:r>
              <a:rPr lang="en-US" altLang="de-DE">
                <a:solidFill>
                  <a:schemeClr val="tx1"/>
                </a:solidFill>
              </a:rPr>
              <a:t>:  each growth </a:t>
            </a:r>
            <a:r>
              <a:rPr lang="en-US" altLang="de-DE" b="1">
                <a:solidFill>
                  <a:schemeClr val="tx1"/>
                </a:solidFill>
              </a:rPr>
              <a:t>mechanism</a:t>
            </a:r>
            <a:r>
              <a:rPr lang="en-US" altLang="de-DE">
                <a:solidFill>
                  <a:schemeClr val="tx1"/>
                </a:solidFill>
              </a:rPr>
              <a:t> leads to a typical motif </a:t>
            </a:r>
            <a:r>
              <a:rPr lang="en-US" altLang="de-DE" b="1">
                <a:solidFill>
                  <a:schemeClr val="tx1"/>
                </a:solidFill>
              </a:rPr>
              <a:t>distribution</a:t>
            </a:r>
            <a:r>
              <a:rPr lang="en-US" altLang="de-DE">
                <a:solidFill>
                  <a:schemeClr val="tx1"/>
                </a:solidFill>
              </a:rPr>
              <a:t>,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     even if global measures are comparable</a:t>
            </a:r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>
            <a:off x="6604000" y="4921250"/>
            <a:ext cx="21605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 i="1">
                <a:solidFill>
                  <a:schemeClr val="tx1"/>
                </a:solidFill>
              </a:rPr>
              <a:t>PNAS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102</a:t>
            </a:r>
            <a:r>
              <a:rPr lang="en-US" altLang="de-DE" sz="1800">
                <a:solidFill>
                  <a:schemeClr val="tx1"/>
                </a:solidFill>
              </a:rPr>
              <a:t> (2005) 3192</a:t>
            </a:r>
          </a:p>
        </p:txBody>
      </p:sp>
      <p:sp>
        <p:nvSpPr>
          <p:cNvPr id="11273" name="Rectangle 9"/>
          <p:cNvSpPr>
            <a:spLocks/>
          </p:cNvSpPr>
          <p:nvPr/>
        </p:nvSpPr>
        <p:spPr bwMode="auto">
          <a:xfrm rot="-2285988">
            <a:off x="190500" y="1746250"/>
            <a:ext cx="11811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11274" name="Rectangle 10"/>
          <p:cNvSpPr>
            <a:spLocks/>
          </p:cNvSpPr>
          <p:nvPr/>
        </p:nvSpPr>
        <p:spPr bwMode="auto">
          <a:xfrm rot="643099">
            <a:off x="11112500" y="1568450"/>
            <a:ext cx="11811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11275" name="Rectangle 11"/>
          <p:cNvSpPr>
            <a:spLocks/>
          </p:cNvSpPr>
          <p:nvPr/>
        </p:nvSpPr>
        <p:spPr bwMode="auto">
          <a:xfrm rot="-572895">
            <a:off x="5384800" y="4349750"/>
            <a:ext cx="11811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665E94D-76DE-44A2-BC04-945BAEF7637D}" type="slidenum">
              <a:rPr lang="en-US" altLang="de-DE" sz="1800" smtClean="0">
                <a:solidFill>
                  <a:schemeClr val="tx1"/>
                </a:solidFill>
              </a:rPr>
              <a:pPr/>
              <a:t>23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The Fly Network</a:t>
            </a:r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238125" y="1060450"/>
            <a:ext cx="11503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Y2H PPI network for </a:t>
            </a:r>
            <a:r>
              <a:rPr lang="en-US" altLang="de-DE" i="1">
                <a:solidFill>
                  <a:schemeClr val="tx1"/>
                </a:solidFill>
              </a:rPr>
              <a:t>D. melanogaster</a:t>
            </a:r>
            <a:r>
              <a:rPr lang="en-US" altLang="de-DE">
                <a:solidFill>
                  <a:schemeClr val="tx1"/>
                </a:solidFill>
              </a:rPr>
              <a:t> from Giot et al. [</a:t>
            </a:r>
            <a:r>
              <a:rPr lang="en-US" altLang="de-DE" i="1">
                <a:solidFill>
                  <a:schemeClr val="tx1"/>
                </a:solidFill>
              </a:rPr>
              <a:t>Science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302</a:t>
            </a:r>
            <a:r>
              <a:rPr lang="en-US" altLang="de-DE">
                <a:solidFill>
                  <a:schemeClr val="tx1"/>
                </a:solidFill>
              </a:rPr>
              <a:t> (2003) 1727]</a:t>
            </a:r>
          </a:p>
        </p:txBody>
      </p:sp>
      <p:sp>
        <p:nvSpPr>
          <p:cNvPr id="12293" name="Rectangle 3"/>
          <p:cNvSpPr>
            <a:spLocks/>
          </p:cNvSpPr>
          <p:nvPr/>
        </p:nvSpPr>
        <p:spPr bwMode="auto">
          <a:xfrm>
            <a:off x="309563" y="1852613"/>
            <a:ext cx="45370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 err="1" smtClean="0">
                <a:solidFill>
                  <a:schemeClr val="tx1"/>
                </a:solidFill>
              </a:rPr>
              <a:t>Giot</a:t>
            </a:r>
            <a:r>
              <a:rPr lang="en-US" altLang="de-DE" dirty="0" smtClean="0">
                <a:solidFill>
                  <a:schemeClr val="tx1"/>
                </a:solidFill>
              </a:rPr>
              <a:t> </a:t>
            </a:r>
            <a:r>
              <a:rPr lang="en-US" altLang="de-DE" i="1" dirty="0" smtClean="0">
                <a:solidFill>
                  <a:schemeClr val="tx1"/>
                </a:solidFill>
              </a:rPr>
              <a:t>et al. </a:t>
            </a:r>
            <a:r>
              <a:rPr lang="en-US" altLang="de-DE" dirty="0">
                <a:solidFill>
                  <a:schemeClr val="tx1"/>
                </a:solidFill>
              </a:rPr>
              <a:t>assigned a confidence score [0, 1] </a:t>
            </a:r>
            <a:r>
              <a:rPr lang="en-US" altLang="de-DE" dirty="0" smtClean="0">
                <a:solidFill>
                  <a:schemeClr val="tx1"/>
                </a:solidFill>
              </a:rPr>
              <a:t>to </a:t>
            </a:r>
            <a:r>
              <a:rPr lang="en-US" altLang="de-DE" dirty="0">
                <a:solidFill>
                  <a:schemeClr val="tx1"/>
                </a:solidFill>
              </a:rPr>
              <a:t>every observed </a:t>
            </a:r>
            <a:r>
              <a:rPr lang="en-US" altLang="de-DE" dirty="0" smtClean="0">
                <a:solidFill>
                  <a:schemeClr val="tx1"/>
                </a:solidFill>
              </a:rPr>
              <a:t>interaction.</a:t>
            </a: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use only data with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     </a:t>
            </a:r>
            <a:r>
              <a:rPr lang="en-US" altLang="de-DE" i="1" dirty="0">
                <a:solidFill>
                  <a:schemeClr val="tx1"/>
                </a:solidFill>
              </a:rPr>
              <a:t>p</a:t>
            </a:r>
            <a:r>
              <a:rPr lang="en-US" altLang="de-DE" dirty="0">
                <a:solidFill>
                  <a:schemeClr val="tx1"/>
                </a:solidFill>
              </a:rPr>
              <a:t> &gt; 0.65 (0.5</a:t>
            </a:r>
            <a:r>
              <a:rPr lang="en-US" altLang="de-DE" dirty="0" smtClean="0">
                <a:solidFill>
                  <a:schemeClr val="tx1"/>
                </a:solidFill>
              </a:rPr>
              <a:t>) because …</a:t>
            </a: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remove self-interactions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     and isolated nodes</a:t>
            </a:r>
          </a:p>
        </p:txBody>
      </p:sp>
      <p:grpSp>
        <p:nvGrpSpPr>
          <p:cNvPr id="12294" name="Group 4"/>
          <p:cNvGrpSpPr>
            <a:grpSpLocks/>
          </p:cNvGrpSpPr>
          <p:nvPr/>
        </p:nvGrpSpPr>
        <p:grpSpPr bwMode="auto">
          <a:xfrm>
            <a:off x="5283200" y="1852613"/>
            <a:ext cx="7150100" cy="5676900"/>
            <a:chOff x="0" y="0"/>
            <a:chExt cx="4504" cy="3576"/>
          </a:xfrm>
        </p:grpSpPr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0" y="0"/>
              <a:ext cx="4504" cy="35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de-DE" smtClean="0"/>
            </a:p>
          </p:txBody>
        </p:sp>
        <p:pic>
          <p:nvPicPr>
            <p:cNvPr id="1230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" y="120"/>
              <a:ext cx="4192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Rectangle 7"/>
          <p:cNvSpPr>
            <a:spLocks/>
          </p:cNvSpPr>
          <p:nvPr/>
        </p:nvSpPr>
        <p:spPr bwMode="auto">
          <a:xfrm>
            <a:off x="381000" y="5740400"/>
            <a:ext cx="394018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High confidence network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with 3359 (4625) nodes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and 2795 (4683) </a:t>
            </a:r>
            <a:r>
              <a:rPr lang="en-US" altLang="de-DE" dirty="0" smtClean="0">
                <a:solidFill>
                  <a:schemeClr val="tx1"/>
                </a:solidFill>
              </a:rPr>
              <a:t>edges.</a:t>
            </a:r>
            <a:endParaRPr lang="en-US" altLang="de-DE" dirty="0">
              <a:solidFill>
                <a:schemeClr val="tx1"/>
              </a:solidFill>
            </a:endParaRPr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381000" y="7620000"/>
            <a:ext cx="3917739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Use prototype networks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of same size for </a:t>
            </a:r>
            <a:r>
              <a:rPr lang="en-US" altLang="de-DE" dirty="0" smtClean="0">
                <a:solidFill>
                  <a:schemeClr val="tx1"/>
                </a:solidFill>
              </a:rPr>
              <a:t>training.</a:t>
            </a:r>
            <a:endParaRPr lang="en-US" altLang="de-DE" dirty="0">
              <a:solidFill>
                <a:schemeClr val="tx1"/>
              </a:solidFill>
            </a:endParaRPr>
          </a:p>
        </p:txBody>
      </p:sp>
      <p:sp>
        <p:nvSpPr>
          <p:cNvPr id="12297" name="Rectangle 9"/>
          <p:cNvSpPr>
            <a:spLocks/>
          </p:cNvSpPr>
          <p:nvPr/>
        </p:nvSpPr>
        <p:spPr bwMode="auto">
          <a:xfrm>
            <a:off x="9067800" y="2355850"/>
            <a:ext cx="2881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percolation events for p &gt; 0.65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9766300" y="2644775"/>
            <a:ext cx="0" cy="417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" name="Rectangle 11"/>
          <p:cNvSpPr>
            <a:spLocks/>
          </p:cNvSpPr>
          <p:nvPr/>
        </p:nvSpPr>
        <p:spPr bwMode="auto">
          <a:xfrm>
            <a:off x="6832600" y="9131300"/>
            <a:ext cx="3784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Middendorf et al, </a:t>
            </a:r>
            <a:r>
              <a:rPr lang="en-US" altLang="de-DE" sz="1800" i="1">
                <a:solidFill>
                  <a:schemeClr val="tx1"/>
                </a:solidFill>
              </a:rPr>
              <a:t>PNAS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102</a:t>
            </a:r>
            <a:r>
              <a:rPr lang="en-US" altLang="de-DE" sz="1800">
                <a:solidFill>
                  <a:schemeClr val="tx1"/>
                </a:solidFill>
              </a:rPr>
              <a:t> (2005) 3192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rot="10800000" flipH="1">
            <a:off x="10931525" y="5119688"/>
            <a:ext cx="0" cy="434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rot="10800000" flipH="1">
            <a:off x="10499725" y="5027613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rot="10800000">
            <a:off x="10018713" y="5343525"/>
            <a:ext cx="23812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3" name="Rechteck 2"/>
          <p:cNvSpPr>
            <a:spLocks noChangeArrowheads="1"/>
          </p:cNvSpPr>
          <p:nvPr/>
        </p:nvSpPr>
        <p:spPr bwMode="auto">
          <a:xfrm>
            <a:off x="5394325" y="7802563"/>
            <a:ext cx="75168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000"/>
              <a:t>Size of largest components. At p = 0.65, there is one large component with 1433 nodes and the other 703 components contain at most 15 nodes.</a:t>
            </a:r>
          </a:p>
        </p:txBody>
      </p:sp>
      <p:cxnSp>
        <p:nvCxnSpPr>
          <p:cNvPr id="12304" name="Gerade Verbindung mit Pfeil 3"/>
          <p:cNvCxnSpPr>
            <a:cxnSpLocks noChangeShapeType="1"/>
          </p:cNvCxnSpPr>
          <p:nvPr/>
        </p:nvCxnSpPr>
        <p:spPr bwMode="auto">
          <a:xfrm>
            <a:off x="3910013" y="3508375"/>
            <a:ext cx="5472112" cy="4294188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DBF458D-AD01-4229-9DA7-C524BFACD18A}" type="slidenum">
              <a:rPr lang="en-US" altLang="de-DE" sz="1800" smtClean="0">
                <a:solidFill>
                  <a:schemeClr val="tx1"/>
                </a:solidFill>
              </a:rPr>
              <a:pPr/>
              <a:t>24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885825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Network subgraphs -&gt; motifs</a:t>
            </a:r>
          </a:p>
        </p:txBody>
      </p:sp>
      <p:sp>
        <p:nvSpPr>
          <p:cNvPr id="13316" name="Rectangle 2"/>
          <p:cNvSpPr>
            <a:spLocks/>
          </p:cNvSpPr>
          <p:nvPr/>
        </p:nvSpPr>
        <p:spPr bwMode="auto">
          <a:xfrm>
            <a:off x="838200" y="915988"/>
            <a:ext cx="109013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All non-isomorphic subgraphs that can be generated with a walk of length 8</a:t>
            </a:r>
          </a:p>
        </p:txBody>
      </p:sp>
      <p:sp>
        <p:nvSpPr>
          <p:cNvPr id="13317" name="Rectangle 3"/>
          <p:cNvSpPr>
            <a:spLocks/>
          </p:cNvSpPr>
          <p:nvPr/>
        </p:nvSpPr>
        <p:spPr bwMode="auto">
          <a:xfrm>
            <a:off x="6832600" y="9131300"/>
            <a:ext cx="3784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Middendorf et al, </a:t>
            </a:r>
            <a:r>
              <a:rPr lang="en-US" altLang="de-DE" sz="1800" i="1">
                <a:solidFill>
                  <a:schemeClr val="tx1"/>
                </a:solidFill>
              </a:rPr>
              <a:t>PNAS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102</a:t>
            </a:r>
            <a:r>
              <a:rPr lang="en-US" altLang="de-DE" sz="1800">
                <a:solidFill>
                  <a:schemeClr val="tx1"/>
                </a:solidFill>
              </a:rPr>
              <a:t> (2005) 3192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36713"/>
            <a:ext cx="9093200" cy="73691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86207F7-0A51-4861-B34D-250F62096065}" type="slidenum">
              <a:rPr lang="en-US" altLang="de-DE" sz="1800" smtClean="0">
                <a:solidFill>
                  <a:schemeClr val="tx1"/>
                </a:solidFill>
              </a:rPr>
              <a:pPr/>
              <a:t>25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Growth Mechanisms</a:t>
            </a:r>
          </a:p>
        </p:txBody>
      </p:sp>
      <p:sp>
        <p:nvSpPr>
          <p:cNvPr id="14340" name="Rectangle 2"/>
          <p:cNvSpPr>
            <a:spLocks/>
          </p:cNvSpPr>
          <p:nvPr/>
        </p:nvSpPr>
        <p:spPr bwMode="auto">
          <a:xfrm>
            <a:off x="1016000" y="1816100"/>
            <a:ext cx="102568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Generate 1000 networks, each, of the following 7 types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(same size as fly network, undefined parameters were scanned)</a:t>
            </a: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1524000" y="3441700"/>
            <a:ext cx="98837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DMC 	Duplication-mutation, preserving complementarity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DMR	Duplication with random mutations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RDS 	Random static networks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RDG	Random growing network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LPA 	Linear preferential attachment network (Albert-Barabasi)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AGV	Aging vertices network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SMW	Small world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BFB932A-4F51-458E-9A01-CA8CE23C7FDD}" type="slidenum">
              <a:rPr lang="en-US" altLang="de-DE" sz="1800" smtClean="0">
                <a:solidFill>
                  <a:schemeClr val="tx1"/>
                </a:solidFill>
              </a:rPr>
              <a:pPr/>
              <a:t>26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Growth Type 1:  DMC</a:t>
            </a:r>
          </a:p>
        </p:txBody>
      </p:sp>
      <p:sp>
        <p:nvSpPr>
          <p:cNvPr id="15364" name="Rectangle 2"/>
          <p:cNvSpPr>
            <a:spLocks/>
          </p:cNvSpPr>
          <p:nvPr/>
        </p:nvSpPr>
        <p:spPr bwMode="auto">
          <a:xfrm>
            <a:off x="1968500" y="1131888"/>
            <a:ext cx="838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"Duplication – mutation with preserved complementarity"</a:t>
            </a:r>
          </a:p>
        </p:txBody>
      </p:sp>
      <p:sp>
        <p:nvSpPr>
          <p:cNvPr id="15365" name="Rectangle 3"/>
          <p:cNvSpPr>
            <a:spLocks/>
          </p:cNvSpPr>
          <p:nvPr/>
        </p:nvSpPr>
        <p:spPr bwMode="auto">
          <a:xfrm>
            <a:off x="596900" y="2020888"/>
            <a:ext cx="1156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Evolutionary idea</a:t>
            </a:r>
            <a:r>
              <a:rPr lang="en-US" altLang="de-DE">
                <a:solidFill>
                  <a:schemeClr val="tx1"/>
                </a:solidFill>
              </a:rPr>
              <a:t>:  gene </a:t>
            </a:r>
            <a:r>
              <a:rPr lang="en-US" altLang="de-DE" b="1">
                <a:solidFill>
                  <a:schemeClr val="tx1"/>
                </a:solidFill>
              </a:rPr>
              <a:t>duplication</a:t>
            </a:r>
            <a:r>
              <a:rPr lang="en-US" altLang="de-DE">
                <a:solidFill>
                  <a:schemeClr val="tx1"/>
                </a:solidFill>
              </a:rPr>
              <a:t>, followed by a partial </a:t>
            </a:r>
            <a:r>
              <a:rPr lang="en-US" altLang="de-DE" b="1">
                <a:solidFill>
                  <a:schemeClr val="tx1"/>
                </a:solidFill>
              </a:rPr>
              <a:t>loss</a:t>
            </a:r>
            <a:r>
              <a:rPr lang="en-US" altLang="de-DE">
                <a:solidFill>
                  <a:schemeClr val="tx1"/>
                </a:solidFill>
              </a:rPr>
              <a:t> of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function of one of the copies, making the other copy essential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0" y="4141788"/>
            <a:ext cx="2187575" cy="17414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6364288"/>
            <a:ext cx="2187575" cy="17414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6"/>
          <p:cNvSpPr>
            <a:spLocks/>
          </p:cNvSpPr>
          <p:nvPr/>
        </p:nvSpPr>
        <p:spPr bwMode="auto">
          <a:xfrm>
            <a:off x="596900" y="3925888"/>
            <a:ext cx="19589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Algorithm:</a:t>
            </a:r>
          </a:p>
        </p:txBody>
      </p:sp>
      <p:sp>
        <p:nvSpPr>
          <p:cNvPr id="15369" name="Rectangle 7"/>
          <p:cNvSpPr>
            <a:spLocks/>
          </p:cNvSpPr>
          <p:nvPr/>
        </p:nvSpPr>
        <p:spPr bwMode="auto">
          <a:xfrm>
            <a:off x="596900" y="5365750"/>
            <a:ext cx="64722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duplicate existing node with all interactions</a:t>
            </a:r>
          </a:p>
        </p:txBody>
      </p:sp>
      <p:sp>
        <p:nvSpPr>
          <p:cNvPr id="15370" name="Rectangle 8"/>
          <p:cNvSpPr>
            <a:spLocks/>
          </p:cNvSpPr>
          <p:nvPr/>
        </p:nvSpPr>
        <p:spPr bwMode="auto">
          <a:xfrm>
            <a:off x="596900" y="6292850"/>
            <a:ext cx="70643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for all neighbors: delete with probability </a:t>
            </a:r>
            <a:r>
              <a:rPr lang="en-US" altLang="de-DE" i="1">
                <a:solidFill>
                  <a:schemeClr val="tx1"/>
                </a:solidFill>
              </a:rPr>
              <a:t>q</a:t>
            </a:r>
            <a:r>
              <a:rPr lang="en-US" altLang="de-DE" i="1" baseline="-6000">
                <a:solidFill>
                  <a:schemeClr val="tx1"/>
                </a:solidFill>
              </a:rPr>
              <a:t>del</a:t>
            </a:r>
            <a:endParaRPr lang="en-US" altLang="de-DE" i="1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either link from original node </a:t>
            </a:r>
            <a:r>
              <a:rPr lang="en-US" altLang="de-DE" b="1">
                <a:solidFill>
                  <a:schemeClr val="tx1"/>
                </a:solidFill>
              </a:rPr>
              <a:t>or</a:t>
            </a:r>
            <a:r>
              <a:rPr lang="en-US" altLang="de-DE">
                <a:solidFill>
                  <a:schemeClr val="tx1"/>
                </a:solidFill>
              </a:rPr>
              <a:t> from copy</a:t>
            </a:r>
          </a:p>
          <a:p>
            <a:pPr eaLnBrk="1" hangingPunct="1">
              <a:lnSpc>
                <a:spcPct val="110000"/>
              </a:lnSpc>
            </a:pPr>
            <a:endParaRPr lang="en-US" altLang="de-DE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Repeat these steps many (e.g.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>
                <a:solidFill>
                  <a:schemeClr val="tx1"/>
                </a:solidFill>
              </a:rPr>
              <a:t> – 2) times</a:t>
            </a:r>
          </a:p>
        </p:txBody>
      </p:sp>
      <p:sp>
        <p:nvSpPr>
          <p:cNvPr id="15371" name="Rectangle 9"/>
          <p:cNvSpPr>
            <a:spLocks/>
          </p:cNvSpPr>
          <p:nvPr/>
        </p:nvSpPr>
        <p:spPr bwMode="auto">
          <a:xfrm>
            <a:off x="596900" y="4586288"/>
            <a:ext cx="5176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Start from two connected nodes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12187E0-4C2D-46A3-B7FA-125E40BC8267}" type="slidenum">
              <a:rPr lang="en-US" altLang="de-DE" sz="1800" smtClean="0">
                <a:solidFill>
                  <a:schemeClr val="tx1"/>
                </a:solidFill>
              </a:rPr>
              <a:pPr/>
              <a:t>27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81438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Growth Type 2:  DMR</a:t>
            </a:r>
          </a:p>
        </p:txBody>
      </p:sp>
      <p:sp>
        <p:nvSpPr>
          <p:cNvPr id="16388" name="Rectangle 2"/>
          <p:cNvSpPr>
            <a:spLocks/>
          </p:cNvSpPr>
          <p:nvPr/>
        </p:nvSpPr>
        <p:spPr bwMode="auto">
          <a:xfrm>
            <a:off x="3467100" y="1060450"/>
            <a:ext cx="539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"Duplication with random mutations"</a:t>
            </a:r>
          </a:p>
        </p:txBody>
      </p:sp>
      <p:sp>
        <p:nvSpPr>
          <p:cNvPr id="16389" name="Rectangle 3"/>
          <p:cNvSpPr>
            <a:spLocks/>
          </p:cNvSpPr>
          <p:nvPr/>
        </p:nvSpPr>
        <p:spPr bwMode="auto">
          <a:xfrm>
            <a:off x="774700" y="1847850"/>
            <a:ext cx="9107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Gene duplication, but no correlation between original and copy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(original unaffected by copy)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4600" y="2622550"/>
            <a:ext cx="2184400" cy="1841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4600" y="4464050"/>
            <a:ext cx="2184400" cy="18399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4600" y="6303963"/>
            <a:ext cx="2184400" cy="1841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7"/>
          <p:cNvSpPr>
            <a:spLocks/>
          </p:cNvSpPr>
          <p:nvPr/>
        </p:nvSpPr>
        <p:spPr bwMode="auto">
          <a:xfrm>
            <a:off x="876300" y="3397250"/>
            <a:ext cx="19589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Algorithm:</a:t>
            </a:r>
          </a:p>
        </p:txBody>
      </p:sp>
      <p:sp>
        <p:nvSpPr>
          <p:cNvPr id="16394" name="Rectangle 8"/>
          <p:cNvSpPr>
            <a:spLocks/>
          </p:cNvSpPr>
          <p:nvPr/>
        </p:nvSpPr>
        <p:spPr bwMode="auto">
          <a:xfrm>
            <a:off x="876300" y="5213350"/>
            <a:ext cx="64722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duplicate existing node with all interactions</a:t>
            </a:r>
          </a:p>
        </p:txBody>
      </p:sp>
      <p:sp>
        <p:nvSpPr>
          <p:cNvPr id="16395" name="Rectangle 9"/>
          <p:cNvSpPr>
            <a:spLocks/>
          </p:cNvSpPr>
          <p:nvPr/>
        </p:nvSpPr>
        <p:spPr bwMode="auto">
          <a:xfrm>
            <a:off x="876300" y="5911850"/>
            <a:ext cx="6513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for all neighbors: delete with probability q</a:t>
            </a:r>
            <a:r>
              <a:rPr lang="en-US" altLang="de-DE" baseline="-6000">
                <a:solidFill>
                  <a:schemeClr val="tx1"/>
                </a:solidFill>
              </a:rPr>
              <a:t>del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link from copy</a:t>
            </a:r>
          </a:p>
        </p:txBody>
      </p:sp>
      <p:sp>
        <p:nvSpPr>
          <p:cNvPr id="16396" name="Rectangle 10"/>
          <p:cNvSpPr>
            <a:spLocks/>
          </p:cNvSpPr>
          <p:nvPr/>
        </p:nvSpPr>
        <p:spPr bwMode="auto">
          <a:xfrm>
            <a:off x="876300" y="4057650"/>
            <a:ext cx="5533566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Start growth </a:t>
            </a:r>
            <a:r>
              <a:rPr lang="en-US" altLang="de-DE" dirty="0">
                <a:solidFill>
                  <a:schemeClr val="tx1"/>
                </a:solidFill>
              </a:rPr>
              <a:t>from five-vertex cycle,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repeat </a:t>
            </a:r>
            <a:r>
              <a:rPr lang="en-US" altLang="de-DE" i="1" dirty="0">
                <a:solidFill>
                  <a:schemeClr val="tx1"/>
                </a:solidFill>
              </a:rPr>
              <a:t>N</a:t>
            </a:r>
            <a:r>
              <a:rPr lang="en-US" altLang="de-DE" dirty="0">
                <a:solidFill>
                  <a:schemeClr val="tx1"/>
                </a:solidFill>
              </a:rPr>
              <a:t> - 5 times:</a:t>
            </a:r>
          </a:p>
        </p:txBody>
      </p:sp>
      <p:sp>
        <p:nvSpPr>
          <p:cNvPr id="16397" name="Rectangle 11"/>
          <p:cNvSpPr>
            <a:spLocks/>
          </p:cNvSpPr>
          <p:nvPr/>
        </p:nvSpPr>
        <p:spPr bwMode="auto">
          <a:xfrm>
            <a:off x="876300" y="7067550"/>
            <a:ext cx="6182783" cy="91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• add </a:t>
            </a:r>
            <a:r>
              <a:rPr lang="en-US" altLang="de-DE" b="1" dirty="0">
                <a:solidFill>
                  <a:srgbClr val="00B050"/>
                </a:solidFill>
              </a:rPr>
              <a:t>new links </a:t>
            </a:r>
            <a:r>
              <a:rPr lang="en-US" altLang="de-DE" dirty="0">
                <a:solidFill>
                  <a:schemeClr val="tx1"/>
                </a:solidFill>
              </a:rPr>
              <a:t>to non-neighbors with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  probability </a:t>
            </a:r>
            <a:r>
              <a:rPr lang="en-US" altLang="de-DE" dirty="0" err="1">
                <a:solidFill>
                  <a:schemeClr val="tx1"/>
                </a:solidFill>
              </a:rPr>
              <a:t>q</a:t>
            </a:r>
            <a:r>
              <a:rPr lang="en-US" altLang="de-DE" baseline="-6000" dirty="0" err="1">
                <a:solidFill>
                  <a:schemeClr val="tx1"/>
                </a:solidFill>
              </a:rPr>
              <a:t>new</a:t>
            </a:r>
            <a:r>
              <a:rPr lang="en-US" altLang="de-DE" dirty="0">
                <a:solidFill>
                  <a:schemeClr val="tx1"/>
                </a:solidFill>
              </a:rPr>
              <a:t>/n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C879A86-B6BF-4A91-A3CA-A188FC54AB59}" type="slidenum">
              <a:rPr lang="en-US" altLang="de-DE" sz="1800" smtClean="0">
                <a:solidFill>
                  <a:schemeClr val="tx1"/>
                </a:solidFill>
              </a:rPr>
              <a:pPr/>
              <a:t>28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309563" y="87313"/>
            <a:ext cx="12385675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Growth Types 3–5: RDS, RDG, and LPA</a:t>
            </a:r>
          </a:p>
        </p:txBody>
      </p:sp>
      <p:sp>
        <p:nvSpPr>
          <p:cNvPr id="17412" name="Rectangle 2"/>
          <p:cNvSpPr>
            <a:spLocks/>
          </p:cNvSpPr>
          <p:nvPr/>
        </p:nvSpPr>
        <p:spPr bwMode="auto">
          <a:xfrm>
            <a:off x="598488" y="1131888"/>
            <a:ext cx="4494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RDS</a:t>
            </a:r>
            <a:r>
              <a:rPr lang="en-US" altLang="de-DE">
                <a:solidFill>
                  <a:schemeClr val="tx1"/>
                </a:solidFill>
              </a:rPr>
              <a:t> = static random network</a:t>
            </a:r>
          </a:p>
        </p:txBody>
      </p:sp>
      <p:sp>
        <p:nvSpPr>
          <p:cNvPr id="17413" name="Rectangle 3"/>
          <p:cNvSpPr>
            <a:spLocks/>
          </p:cNvSpPr>
          <p:nvPr/>
        </p:nvSpPr>
        <p:spPr bwMode="auto">
          <a:xfrm>
            <a:off x="1017588" y="1754188"/>
            <a:ext cx="65151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Start from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>
                <a:solidFill>
                  <a:schemeClr val="tx1"/>
                </a:solidFill>
              </a:rPr>
              <a:t> nodes, add </a:t>
            </a:r>
            <a:r>
              <a:rPr lang="en-US" altLang="de-DE" i="1">
                <a:solidFill>
                  <a:schemeClr val="tx1"/>
                </a:solidFill>
              </a:rPr>
              <a:t>L</a:t>
            </a:r>
            <a:r>
              <a:rPr lang="en-US" altLang="de-DE">
                <a:solidFill>
                  <a:schemeClr val="tx1"/>
                </a:solidFill>
              </a:rPr>
              <a:t> links randomly</a:t>
            </a:r>
          </a:p>
        </p:txBody>
      </p:sp>
      <p:sp>
        <p:nvSpPr>
          <p:cNvPr id="17414" name="Rectangle 4"/>
          <p:cNvSpPr>
            <a:spLocks/>
          </p:cNvSpPr>
          <p:nvPr/>
        </p:nvSpPr>
        <p:spPr bwMode="auto">
          <a:xfrm>
            <a:off x="598488" y="5157788"/>
            <a:ext cx="541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LPA</a:t>
            </a:r>
            <a:r>
              <a:rPr lang="en-US" altLang="de-DE">
                <a:solidFill>
                  <a:schemeClr val="tx1"/>
                </a:solidFill>
              </a:rPr>
              <a:t> = linear preferential attachment</a:t>
            </a:r>
          </a:p>
        </p:txBody>
      </p:sp>
      <p:sp>
        <p:nvSpPr>
          <p:cNvPr id="17415" name="Rectangle 5"/>
          <p:cNvSpPr>
            <a:spLocks/>
          </p:cNvSpPr>
          <p:nvPr/>
        </p:nvSpPr>
        <p:spPr bwMode="auto">
          <a:xfrm>
            <a:off x="1017588" y="5767388"/>
            <a:ext cx="76517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Add new nodes similar to Barabási-Albert algorithm,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but with preference according to (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 baseline="-6000">
                <a:solidFill>
                  <a:schemeClr val="tx1"/>
                </a:solidFill>
              </a:rPr>
              <a:t>i</a:t>
            </a:r>
            <a:r>
              <a:rPr lang="en-US" altLang="de-DE">
                <a:solidFill>
                  <a:schemeClr val="tx1"/>
                </a:solidFill>
              </a:rPr>
              <a:t> + α),  α = 0…5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(BA for α = 0)</a:t>
            </a:r>
          </a:p>
        </p:txBody>
      </p:sp>
      <p:sp>
        <p:nvSpPr>
          <p:cNvPr id="17416" name="Rectangle 7"/>
          <p:cNvSpPr>
            <a:spLocks/>
          </p:cNvSpPr>
          <p:nvPr/>
        </p:nvSpPr>
        <p:spPr bwMode="auto">
          <a:xfrm>
            <a:off x="598488" y="2833688"/>
            <a:ext cx="49418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RDG</a:t>
            </a:r>
            <a:r>
              <a:rPr lang="en-US" altLang="de-DE">
                <a:solidFill>
                  <a:schemeClr val="tx1"/>
                </a:solidFill>
              </a:rPr>
              <a:t> = growing random network</a:t>
            </a:r>
          </a:p>
        </p:txBody>
      </p:sp>
      <p:sp>
        <p:nvSpPr>
          <p:cNvPr id="17417" name="Rectangle 8"/>
          <p:cNvSpPr>
            <a:spLocks/>
          </p:cNvSpPr>
          <p:nvPr/>
        </p:nvSpPr>
        <p:spPr bwMode="auto">
          <a:xfrm>
            <a:off x="1017588" y="3455988"/>
            <a:ext cx="66151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Start from small random network, add nodes,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then edges between all existing nodes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428A44A-36BE-4939-AB80-C4D58AE55FDB}" type="slidenum">
              <a:rPr lang="en-US" altLang="de-DE" sz="1800" smtClean="0">
                <a:solidFill>
                  <a:schemeClr val="tx1"/>
                </a:solidFill>
              </a:rPr>
              <a:pPr/>
              <a:t>29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Growth Types 6-7:  AGV and SMW</a:t>
            </a: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885825" y="1204913"/>
            <a:ext cx="4518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AGV</a:t>
            </a:r>
            <a:r>
              <a:rPr lang="en-US" altLang="de-DE">
                <a:solidFill>
                  <a:schemeClr val="tx1"/>
                </a:solidFill>
              </a:rPr>
              <a:t> = aging vertices network</a:t>
            </a:r>
          </a:p>
        </p:txBody>
      </p:sp>
      <p:sp>
        <p:nvSpPr>
          <p:cNvPr id="18437" name="Rectangle 3"/>
          <p:cNvSpPr>
            <a:spLocks/>
          </p:cNvSpPr>
          <p:nvPr/>
        </p:nvSpPr>
        <p:spPr bwMode="auto">
          <a:xfrm>
            <a:off x="1431925" y="2068513"/>
            <a:ext cx="1047591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Like growing random network,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but preference decreases with age of the node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citation network:  more recent publications are cited more likely</a:t>
            </a:r>
          </a:p>
        </p:txBody>
      </p:sp>
      <p:sp>
        <p:nvSpPr>
          <p:cNvPr id="18438" name="Rectangle 4"/>
          <p:cNvSpPr>
            <a:spLocks/>
          </p:cNvSpPr>
          <p:nvPr/>
        </p:nvSpPr>
        <p:spPr bwMode="auto">
          <a:xfrm>
            <a:off x="885825" y="4494213"/>
            <a:ext cx="11985140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 dirty="0">
                <a:solidFill>
                  <a:schemeClr val="tx1"/>
                </a:solidFill>
              </a:rPr>
              <a:t>SMW</a:t>
            </a:r>
            <a:r>
              <a:rPr lang="en-US" altLang="de-DE" dirty="0">
                <a:solidFill>
                  <a:schemeClr val="tx1"/>
                </a:solidFill>
              </a:rPr>
              <a:t> = small world </a:t>
            </a:r>
            <a:r>
              <a:rPr lang="en-US" altLang="de-DE" dirty="0" smtClean="0">
                <a:solidFill>
                  <a:schemeClr val="tx1"/>
                </a:solidFill>
              </a:rPr>
              <a:t>networks, see Watts</a:t>
            </a:r>
            <a:r>
              <a:rPr lang="en-US" altLang="de-DE" dirty="0">
                <a:solidFill>
                  <a:schemeClr val="tx1"/>
                </a:solidFill>
              </a:rPr>
              <a:t>, </a:t>
            </a:r>
            <a:r>
              <a:rPr lang="en-US" altLang="de-DE" dirty="0" err="1">
                <a:solidFill>
                  <a:schemeClr val="tx1"/>
                </a:solidFill>
              </a:rPr>
              <a:t>Strogatz</a:t>
            </a:r>
            <a:r>
              <a:rPr lang="en-US" altLang="de-DE" dirty="0">
                <a:solidFill>
                  <a:schemeClr val="tx1"/>
                </a:solidFill>
              </a:rPr>
              <a:t>, </a:t>
            </a:r>
            <a:r>
              <a:rPr lang="en-US" altLang="de-DE" i="1" dirty="0" smtClean="0">
                <a:solidFill>
                  <a:schemeClr val="tx1"/>
                </a:solidFill>
              </a:rPr>
              <a:t>Nature</a:t>
            </a:r>
            <a:r>
              <a:rPr lang="en-US" altLang="de-DE" dirty="0" smtClean="0">
                <a:solidFill>
                  <a:schemeClr val="tx1"/>
                </a:solidFill>
              </a:rPr>
              <a:t> </a:t>
            </a:r>
            <a:r>
              <a:rPr lang="en-US" altLang="de-DE" b="1" dirty="0" smtClean="0">
                <a:solidFill>
                  <a:schemeClr val="tx1"/>
                </a:solidFill>
              </a:rPr>
              <a:t>363</a:t>
            </a:r>
            <a:r>
              <a:rPr lang="en-US" altLang="de-DE" dirty="0" smtClean="0">
                <a:solidFill>
                  <a:schemeClr val="tx1"/>
                </a:solidFill>
              </a:rPr>
              <a:t>, 202 </a:t>
            </a:r>
            <a:r>
              <a:rPr lang="en-US" altLang="de-DE" dirty="0">
                <a:solidFill>
                  <a:schemeClr val="tx1"/>
                </a:solidFill>
              </a:rPr>
              <a:t>(1998</a:t>
            </a:r>
            <a:r>
              <a:rPr lang="en-US" altLang="de-DE" dirty="0" smtClean="0">
                <a:solidFill>
                  <a:schemeClr val="tx1"/>
                </a:solidFill>
              </a:rPr>
              <a:t>)</a:t>
            </a:r>
            <a:endParaRPr lang="en-US" altLang="de-DE" dirty="0">
              <a:solidFill>
                <a:schemeClr val="tx1"/>
              </a:solidFill>
            </a:endParaRPr>
          </a:p>
        </p:txBody>
      </p:sp>
      <p:sp>
        <p:nvSpPr>
          <p:cNvPr id="18439" name="Rectangle 5"/>
          <p:cNvSpPr>
            <a:spLocks/>
          </p:cNvSpPr>
          <p:nvPr/>
        </p:nvSpPr>
        <p:spPr bwMode="auto">
          <a:xfrm>
            <a:off x="1431925" y="5332413"/>
            <a:ext cx="51927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Randomly rewire regular ring lattice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5" y="6126163"/>
            <a:ext cx="7596188" cy="2070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68288"/>
            <a:ext cx="11877675" cy="512762"/>
          </a:xfrm>
        </p:spPr>
        <p:txBody>
          <a:bodyPr/>
          <a:lstStyle/>
          <a:p>
            <a:pPr eaLnBrk="1" hangingPunct="1"/>
            <a:r>
              <a:rPr lang="de-DE" altLang="en-US" smtClean="0">
                <a:ea typeface="ＭＳ Ｐゴシック" panose="020B0600070205080204" pitchFamily="34" charset="-128"/>
              </a:rPr>
              <a:t>Algorithms for graph partitioning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300163"/>
            <a:ext cx="1224597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buFont typeface="Gill Sans" charset="0"/>
              <a:buNone/>
            </a:pPr>
            <a:r>
              <a:rPr lang="de-DE" altLang="en-US" sz="2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511968" y="916360"/>
                <a:ext cx="12187238" cy="761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But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this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exhaustive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search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prohibitively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expensive!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de-DE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Given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a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network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vertices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There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are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de-DE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  <m:r>
                          <a:rPr lang="de-DE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de-DE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de-DE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de-DE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!</m:t>
                        </m:r>
                        <m:sSub>
                          <m:sSubPr>
                            <m:ctrlPr>
                              <a:rPr lang="de-DE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de-DE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de-DE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de-DE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! </m:t>
                        </m:r>
                      </m:den>
                    </m:f>
                    <m:r>
                      <a:rPr lang="de-DE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 different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ways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dividing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it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de-DE" altLang="en-US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nto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2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groups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</a:t>
                </a:r>
                <a:r>
                  <a:rPr lang="de-DE" altLang="en-US" i="1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1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and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</a:t>
                </a:r>
                <a:r>
                  <a:rPr lang="de-DE" altLang="en-US" i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vertices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 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de-DE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amount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time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to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look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through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all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these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divisions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will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go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up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roughly</a:t>
                </a:r>
                <a:endParaRPr lang="de-DE" altLang="en-US" dirty="0" smtClean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exponentially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with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size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system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de-DE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Only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values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up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to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= 30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are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feasible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with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today‘s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computers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de-DE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In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computer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science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,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one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often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encounters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following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situation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either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an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algorithm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can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be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clever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and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run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quickly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, but will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fail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to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provide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optimal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answer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in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some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(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or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perhaps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in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many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)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cases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,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or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it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will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always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find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optimal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answer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, but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takes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an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impractical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length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time </a:t>
                </a:r>
                <a:r>
                  <a:rPr lang="de-DE" alt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to</a:t>
                </a:r>
                <a:r>
                  <a:rPr lang="de-DE" alt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do so.</a:t>
                </a:r>
                <a:endParaRPr lang="de-DE" altLang="en-US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968" y="916360"/>
                <a:ext cx="12187238" cy="7611633"/>
              </a:xfrm>
              <a:prstGeom prst="rect">
                <a:avLst/>
              </a:prstGeom>
              <a:blipFill>
                <a:blip r:embed="rId2"/>
                <a:stretch>
                  <a:fillRect l="-700" t="-80" b="-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3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162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2CD56A9-DE36-42D3-B635-CFC7E5E21FE6}" type="slidenum">
              <a:rPr lang="en-US" altLang="de-DE" sz="1800" smtClean="0">
                <a:solidFill>
                  <a:schemeClr val="tx1"/>
                </a:solidFill>
              </a:rPr>
              <a:pPr/>
              <a:t>30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Alternating Decision Tree Classifier</a:t>
            </a:r>
          </a:p>
        </p:txBody>
      </p:sp>
      <p:sp>
        <p:nvSpPr>
          <p:cNvPr id="19460" name="Rectangle 2"/>
          <p:cNvSpPr>
            <a:spLocks/>
          </p:cNvSpPr>
          <p:nvPr/>
        </p:nvSpPr>
        <p:spPr bwMode="auto">
          <a:xfrm>
            <a:off x="711200" y="1131888"/>
            <a:ext cx="113792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Trained with the motif counts from 1000 networks of each of the 7 types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prototypes are well separated </a:t>
            </a:r>
            <a:r>
              <a:rPr lang="en-US" altLang="de-DE" dirty="0" smtClean="0">
                <a:solidFill>
                  <a:schemeClr val="tx1"/>
                </a:solidFill>
              </a:rPr>
              <a:t>and can be </a:t>
            </a:r>
            <a:r>
              <a:rPr lang="en-US" altLang="de-DE" dirty="0">
                <a:solidFill>
                  <a:schemeClr val="tx1"/>
                </a:solidFill>
              </a:rPr>
              <a:t>reliably classified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4013200"/>
            <a:ext cx="5715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5"/>
          <p:cNvSpPr>
            <a:spLocks/>
          </p:cNvSpPr>
          <p:nvPr/>
        </p:nvSpPr>
        <p:spPr bwMode="auto">
          <a:xfrm>
            <a:off x="7277100" y="3100388"/>
            <a:ext cx="534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Prediction accuracy for networks similar to fly network with </a:t>
            </a:r>
            <a:r>
              <a:rPr lang="en-US" altLang="de-DE" i="1">
                <a:solidFill>
                  <a:schemeClr val="tx1"/>
                </a:solidFill>
              </a:rPr>
              <a:t>p</a:t>
            </a:r>
            <a:r>
              <a:rPr lang="en-US" altLang="de-DE">
                <a:solidFill>
                  <a:schemeClr val="tx1"/>
                </a:solidFill>
              </a:rPr>
              <a:t> = 0.5:</a:t>
            </a:r>
          </a:p>
        </p:txBody>
      </p:sp>
      <p:sp>
        <p:nvSpPr>
          <p:cNvPr id="19463" name="Rectangle 6"/>
          <p:cNvSpPr>
            <a:spLocks/>
          </p:cNvSpPr>
          <p:nvPr/>
        </p:nvSpPr>
        <p:spPr bwMode="auto">
          <a:xfrm>
            <a:off x="3175000" y="7756525"/>
            <a:ext cx="2967038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Part of a trained ADT</a:t>
            </a:r>
          </a:p>
          <a:p>
            <a:pPr eaLnBrk="1" hangingPunct="1">
              <a:lnSpc>
                <a:spcPct val="110000"/>
              </a:lnSpc>
            </a:pPr>
            <a:endParaRPr lang="en-US" altLang="de-DE" sz="180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Decision nodes count occurrence of subgraphs </a:t>
            </a:r>
          </a:p>
        </p:txBody>
      </p:sp>
      <p:sp>
        <p:nvSpPr>
          <p:cNvPr id="19464" name="Rectangle 7"/>
          <p:cNvSpPr>
            <a:spLocks/>
          </p:cNvSpPr>
          <p:nvPr/>
        </p:nvSpPr>
        <p:spPr bwMode="auto">
          <a:xfrm>
            <a:off x="6832600" y="9131300"/>
            <a:ext cx="3784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Middendorf et al, </a:t>
            </a:r>
            <a:r>
              <a:rPr lang="en-US" altLang="de-DE" sz="1800" i="1">
                <a:solidFill>
                  <a:schemeClr val="tx1"/>
                </a:solidFill>
              </a:rPr>
              <a:t>PNAS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102</a:t>
            </a:r>
            <a:r>
              <a:rPr lang="en-US" altLang="de-DE" sz="1800">
                <a:solidFill>
                  <a:schemeClr val="tx1"/>
                </a:solidFill>
              </a:rPr>
              <a:t> (2005) 3192</a:t>
            </a:r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105025"/>
            <a:ext cx="6878637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841506E-C1FF-478A-B31C-7BAB56928242}" type="slidenum">
              <a:rPr lang="en-US" altLang="de-DE" sz="1800" smtClean="0">
                <a:solidFill>
                  <a:schemeClr val="tx1"/>
                </a:solidFill>
              </a:rPr>
              <a:pPr/>
              <a:t>31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Are the generated networks different?</a:t>
            </a: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800100" y="1276350"/>
            <a:ext cx="11290300" cy="5524500"/>
            <a:chOff x="0" y="0"/>
            <a:chExt cx="7112" cy="3480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8"/>
              <a:ext cx="7112" cy="347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de-DE" smtClean="0"/>
            </a:p>
          </p:txBody>
        </p:sp>
        <p:pic>
          <p:nvPicPr>
            <p:cNvPr id="2048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0"/>
              <a:ext cx="6791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Rectangle 5"/>
          <p:cNvSpPr>
            <a:spLocks/>
          </p:cNvSpPr>
          <p:nvPr/>
        </p:nvSpPr>
        <p:spPr bwMode="auto">
          <a:xfrm>
            <a:off x="309712" y="7085352"/>
            <a:ext cx="11583236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Example: </a:t>
            </a:r>
            <a:r>
              <a:rPr lang="en-US" altLang="de-DE" dirty="0">
                <a:solidFill>
                  <a:schemeClr val="tx1"/>
                </a:solidFill>
              </a:rPr>
              <a:t>DMR vs. RDG:  Similar global </a:t>
            </a:r>
            <a:r>
              <a:rPr lang="en-US" altLang="de-DE" dirty="0" smtClean="0">
                <a:solidFill>
                  <a:schemeClr val="tx1"/>
                </a:solidFill>
              </a:rPr>
              <a:t>parameters &lt;C</a:t>
            </a:r>
            <a:r>
              <a:rPr lang="en-US" altLang="de-DE" dirty="0">
                <a:solidFill>
                  <a:schemeClr val="tx1"/>
                </a:solidFill>
              </a:rPr>
              <a:t>&gt; and &lt;l&gt; (left),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                                         but different counts of the network motifs (right)</a:t>
            </a:r>
          </a:p>
          <a:p>
            <a:pPr eaLnBrk="1" hangingPunct="1">
              <a:lnSpc>
                <a:spcPct val="1100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-&gt; networks can (only) be perfectly separated by motif-based classifier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6832600" y="9131300"/>
            <a:ext cx="3784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Middendorf et al, </a:t>
            </a:r>
            <a:r>
              <a:rPr lang="en-US" altLang="de-DE" sz="1800" i="1">
                <a:solidFill>
                  <a:schemeClr val="tx1"/>
                </a:solidFill>
              </a:rPr>
              <a:t>PNAS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102</a:t>
            </a:r>
            <a:r>
              <a:rPr lang="en-US" altLang="de-DE" sz="1800">
                <a:solidFill>
                  <a:schemeClr val="tx1"/>
                </a:solidFill>
              </a:rPr>
              <a:t> (2005) 3192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54328" y="582509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Clustering </a:t>
            </a:r>
            <a:r>
              <a:rPr lang="de-DE" sz="2000" dirty="0" err="1" smtClean="0"/>
              <a:t>coefficient</a:t>
            </a:r>
            <a:endParaRPr lang="de-DE" sz="2000" dirty="0" smtClean="0"/>
          </a:p>
          <a:p>
            <a:r>
              <a:rPr lang="de-DE" sz="2000" dirty="0" smtClean="0"/>
              <a:t>Average </a:t>
            </a:r>
            <a:r>
              <a:rPr lang="de-DE" sz="2000" dirty="0" err="1" smtClean="0"/>
              <a:t>shortest</a:t>
            </a:r>
            <a:r>
              <a:rPr lang="de-DE" sz="2000" dirty="0" smtClean="0"/>
              <a:t> </a:t>
            </a:r>
            <a:r>
              <a:rPr lang="de-DE" sz="2000" dirty="0" err="1" smtClean="0"/>
              <a:t>path</a:t>
            </a:r>
            <a:r>
              <a:rPr lang="de-DE" sz="2000" dirty="0" smtClean="0"/>
              <a:t> </a:t>
            </a:r>
            <a:r>
              <a:rPr lang="de-DE" sz="2000" dirty="0" err="1" smtClean="0"/>
              <a:t>length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7C3F5B3-40D9-4F9C-A69C-FC1C5297DB10}" type="slidenum">
              <a:rPr lang="en-US" altLang="de-DE" sz="1800" smtClean="0">
                <a:solidFill>
                  <a:schemeClr val="tx1"/>
                </a:solidFill>
              </a:rPr>
              <a:pPr/>
              <a:t>32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pic>
        <p:nvPicPr>
          <p:cNvPr id="2560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1049338"/>
            <a:ext cx="11557000" cy="5295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How Did the Fly Evolve?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30338"/>
            <a:ext cx="107823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4"/>
          <p:cNvSpPr>
            <a:spLocks/>
          </p:cNvSpPr>
          <p:nvPr/>
        </p:nvSpPr>
        <p:spPr bwMode="auto">
          <a:xfrm>
            <a:off x="203200" y="6523038"/>
            <a:ext cx="12275796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Best overlap with DMC (Duplication-mutation, preserved complementarity)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r>
              <a:rPr lang="en-US" altLang="de-DE" dirty="0" smtClean="0">
                <a:solidFill>
                  <a:schemeClr val="tx1"/>
                </a:solidFill>
              </a:rPr>
              <a:t>Scale-free (LPA) </a:t>
            </a:r>
            <a:r>
              <a:rPr lang="en-US" altLang="de-DE" dirty="0">
                <a:solidFill>
                  <a:schemeClr val="tx1"/>
                </a:solidFill>
              </a:rPr>
              <a:t>or random </a:t>
            </a:r>
            <a:r>
              <a:rPr lang="en-US" altLang="de-DE" dirty="0" smtClean="0">
                <a:solidFill>
                  <a:schemeClr val="tx1"/>
                </a:solidFill>
              </a:rPr>
              <a:t>networks (RDS/RDG) </a:t>
            </a:r>
            <a:r>
              <a:rPr lang="en-US" altLang="de-DE" dirty="0">
                <a:solidFill>
                  <a:schemeClr val="tx1"/>
                </a:solidFill>
              </a:rPr>
              <a:t>are very unlikely</a:t>
            </a:r>
          </a:p>
        </p:txBody>
      </p:sp>
      <p:sp>
        <p:nvSpPr>
          <p:cNvPr id="21511" name="Rectangle 5"/>
          <p:cNvSpPr>
            <a:spLocks/>
          </p:cNvSpPr>
          <p:nvPr/>
        </p:nvSpPr>
        <p:spPr bwMode="auto">
          <a:xfrm>
            <a:off x="6832600" y="9131300"/>
            <a:ext cx="3784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Middendorf et al, </a:t>
            </a:r>
            <a:r>
              <a:rPr lang="en-US" altLang="de-DE" sz="1800" i="1">
                <a:solidFill>
                  <a:schemeClr val="tx1"/>
                </a:solidFill>
              </a:rPr>
              <a:t>PNAS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102</a:t>
            </a:r>
            <a:r>
              <a:rPr lang="en-US" altLang="de-DE" sz="1800">
                <a:solidFill>
                  <a:schemeClr val="tx1"/>
                </a:solidFill>
              </a:rPr>
              <a:t> (2005) 3192</a:t>
            </a: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901700" y="989013"/>
            <a:ext cx="111125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 flipH="1">
            <a:off x="11566525" y="946150"/>
            <a:ext cx="169863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H="1">
            <a:off x="6562725" y="5799138"/>
            <a:ext cx="393700" cy="66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E7E36C8-46EA-4023-A673-D9A95ABA6004}" type="slidenum">
              <a:rPr lang="en-US" altLang="de-DE" sz="1800" smtClean="0">
                <a:solidFill>
                  <a:schemeClr val="tx1"/>
                </a:solidFill>
              </a:rPr>
              <a:pPr/>
              <a:t>33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Motif Count Frequencies</a:t>
            </a: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598488" y="1144588"/>
            <a:ext cx="7594600" cy="5626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de-DE" smtClean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131888"/>
            <a:ext cx="72929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4"/>
          <p:cNvSpPr>
            <a:spLocks/>
          </p:cNvSpPr>
          <p:nvPr/>
        </p:nvSpPr>
        <p:spPr bwMode="auto">
          <a:xfrm>
            <a:off x="749300" y="7321550"/>
            <a:ext cx="542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rank score:  fraction of test networks with a higher count than Drosophila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(50%  =  same count as fly on avg.)</a:t>
            </a:r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7181850"/>
            <a:ext cx="3302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6"/>
          <p:cNvSpPr>
            <a:spLocks/>
          </p:cNvSpPr>
          <p:nvPr/>
        </p:nvSpPr>
        <p:spPr bwMode="auto">
          <a:xfrm>
            <a:off x="6832600" y="9131300"/>
            <a:ext cx="3784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Middendorf et al, </a:t>
            </a:r>
            <a:r>
              <a:rPr lang="en-US" altLang="de-DE" sz="1800" i="1">
                <a:solidFill>
                  <a:schemeClr val="tx1"/>
                </a:solidFill>
              </a:rPr>
              <a:t>PNAS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102</a:t>
            </a:r>
            <a:r>
              <a:rPr lang="en-US" altLang="de-DE" sz="1800">
                <a:solidFill>
                  <a:schemeClr val="tx1"/>
                </a:solidFill>
              </a:rPr>
              <a:t> (2005) 3192</a:t>
            </a:r>
          </a:p>
        </p:txBody>
      </p:sp>
      <p:sp>
        <p:nvSpPr>
          <p:cNvPr id="22537" name="Rectangle 4"/>
          <p:cNvSpPr>
            <a:spLocks/>
          </p:cNvSpPr>
          <p:nvPr/>
        </p:nvSpPr>
        <p:spPr bwMode="auto">
          <a:xfrm>
            <a:off x="9598024" y="1852613"/>
            <a:ext cx="31690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-&gt; DMC and DMR networks contain most subgraphs in similar amount as fly network (top).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CE13D7BB-D161-4218-90E2-0153D46810D1}" type="slidenum">
              <a:rPr lang="en-US" altLang="de-DE" sz="1800" smtClean="0">
                <a:solidFill>
                  <a:schemeClr val="tx1"/>
                </a:solidFill>
              </a:rPr>
              <a:pPr/>
              <a:t>34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Experimental Errors?</a:t>
            </a:r>
          </a:p>
        </p:txBody>
      </p:sp>
      <p:grpSp>
        <p:nvGrpSpPr>
          <p:cNvPr id="23556" name="Group 2"/>
          <p:cNvGrpSpPr>
            <a:grpSpLocks/>
          </p:cNvGrpSpPr>
          <p:nvPr/>
        </p:nvGrpSpPr>
        <p:grpSpPr bwMode="auto">
          <a:xfrm>
            <a:off x="2552700" y="1931988"/>
            <a:ext cx="6921500" cy="5422900"/>
            <a:chOff x="0" y="0"/>
            <a:chExt cx="4360" cy="3416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8"/>
              <a:ext cx="4360" cy="340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de-DE" smtClean="0"/>
            </a:p>
          </p:txBody>
        </p:sp>
        <p:pic>
          <p:nvPicPr>
            <p:cNvPr id="235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0"/>
              <a:ext cx="3928" cy="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5"/>
          <p:cNvSpPr>
            <a:spLocks/>
          </p:cNvSpPr>
          <p:nvPr/>
        </p:nvSpPr>
        <p:spPr bwMode="auto">
          <a:xfrm>
            <a:off x="1320800" y="1131888"/>
            <a:ext cx="8985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Randomly</a:t>
            </a:r>
            <a:r>
              <a:rPr lang="en-US" altLang="de-DE">
                <a:solidFill>
                  <a:schemeClr val="tx1"/>
                </a:solidFill>
              </a:rPr>
              <a:t> replace edges in </a:t>
            </a:r>
            <a:r>
              <a:rPr lang="en-US" altLang="de-DE" b="1">
                <a:solidFill>
                  <a:schemeClr val="tx1"/>
                </a:solidFill>
              </a:rPr>
              <a:t>fly</a:t>
            </a:r>
            <a:r>
              <a:rPr lang="en-US" altLang="de-DE">
                <a:solidFill>
                  <a:schemeClr val="tx1"/>
                </a:solidFill>
              </a:rPr>
              <a:t> network and </a:t>
            </a:r>
            <a:r>
              <a:rPr lang="en-US" altLang="de-DE" b="1">
                <a:solidFill>
                  <a:schemeClr val="tx1"/>
                </a:solidFill>
              </a:rPr>
              <a:t>classify</a:t>
            </a:r>
            <a:r>
              <a:rPr lang="en-US" altLang="de-DE">
                <a:solidFill>
                  <a:schemeClr val="tx1"/>
                </a:solidFill>
              </a:rPr>
              <a:t> again: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765300" y="7799388"/>
            <a:ext cx="88900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Classification </a:t>
            </a:r>
            <a:r>
              <a:rPr lang="en-US" altLang="de-DE" b="1">
                <a:solidFill>
                  <a:schemeClr val="tx1"/>
                </a:solidFill>
              </a:rPr>
              <a:t>unchanged</a:t>
            </a:r>
            <a:r>
              <a:rPr lang="en-US" altLang="de-DE">
                <a:solidFill>
                  <a:schemeClr val="tx1"/>
                </a:solidFill>
              </a:rPr>
              <a:t> for </a:t>
            </a:r>
            <a:r>
              <a:rPr lang="en-US" altLang="de-DE" b="1">
                <a:solidFill>
                  <a:schemeClr val="tx1"/>
                </a:solidFill>
              </a:rPr>
              <a:t>≤ 30%</a:t>
            </a:r>
            <a:r>
              <a:rPr lang="en-US" altLang="de-DE">
                <a:solidFill>
                  <a:schemeClr val="tx1"/>
                </a:solidFill>
              </a:rPr>
              <a:t> incorrect edges,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at higher values RDS takes over (as to be expected)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238038" y="9218613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3CBCADC1-3935-4F77-985A-A126B16A8836}" type="slidenum">
              <a:rPr lang="en-US" altLang="de-DE" sz="1800" smtClean="0">
                <a:solidFill>
                  <a:schemeClr val="tx1"/>
                </a:solidFill>
              </a:rPr>
              <a:pPr/>
              <a:t>35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25603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What Does a Protein Do?</a:t>
            </a: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915988"/>
            <a:ext cx="10744200" cy="7454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/>
          </p:cNvSpPr>
          <p:nvPr/>
        </p:nvSpPr>
        <p:spPr bwMode="auto">
          <a:xfrm>
            <a:off x="6402388" y="8434388"/>
            <a:ext cx="3759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 b="1">
                <a:solidFill>
                  <a:schemeClr val="tx1"/>
                </a:solidFill>
              </a:rPr>
              <a:t>E</a:t>
            </a:r>
            <a:r>
              <a:rPr lang="en-US" altLang="de-DE" sz="1800">
                <a:solidFill>
                  <a:schemeClr val="tx1"/>
                </a:solidFill>
              </a:rPr>
              <a:t>nzyme </a:t>
            </a:r>
            <a:r>
              <a:rPr lang="en-US" altLang="de-DE" sz="1800" b="1">
                <a:solidFill>
                  <a:schemeClr val="tx1"/>
                </a:solidFill>
              </a:rPr>
              <a:t>C</a:t>
            </a:r>
            <a:r>
              <a:rPr lang="en-US" altLang="de-DE" sz="1800">
                <a:solidFill>
                  <a:schemeClr val="tx1"/>
                </a:solidFill>
              </a:rPr>
              <a:t>lassification scheme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(from </a:t>
            </a:r>
            <a:r>
              <a:rPr lang="en-US" altLang="de-DE" sz="1800">
                <a:solidFill>
                  <a:schemeClr val="tx1"/>
                </a:solidFill>
                <a:hlinkClick r:id="rId3"/>
              </a:rPr>
              <a:t>http://www.brenda-enzymes.org</a:t>
            </a:r>
            <a:r>
              <a:rPr lang="en-US" altLang="de-DE" sz="1800">
                <a:solidFill>
                  <a:schemeClr val="tx1"/>
                </a:solidFill>
              </a:rPr>
              <a:t>/)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103100" y="9218613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FB3304F7-6CAC-4200-A38D-D1C417A4E620}" type="slidenum">
              <a:rPr lang="en-US" altLang="de-DE" sz="1800" smtClean="0">
                <a:solidFill>
                  <a:schemeClr val="tx1"/>
                </a:solidFill>
              </a:rPr>
              <a:pPr/>
              <a:t>36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123825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What about Un-Classified Proteins?</a:t>
            </a: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927100" y="1300163"/>
            <a:ext cx="11060113" cy="4635500"/>
            <a:chOff x="0" y="0"/>
            <a:chExt cx="6967" cy="2920"/>
          </a:xfrm>
        </p:grpSpPr>
        <p:pic>
          <p:nvPicPr>
            <p:cNvPr id="2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4" y="-24"/>
              <a:ext cx="7048" cy="308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" y="204"/>
              <a:ext cx="6608" cy="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Rectangle 5"/>
          <p:cNvSpPr>
            <a:spLocks/>
          </p:cNvSpPr>
          <p:nvPr/>
        </p:nvSpPr>
        <p:spPr bwMode="auto">
          <a:xfrm rot="-2700000">
            <a:off x="660400" y="1206500"/>
            <a:ext cx="825500" cy="508000"/>
          </a:xfrm>
          <a:prstGeom prst="rect">
            <a:avLst/>
          </a:prstGeom>
          <a:solidFill>
            <a:schemeClr val="accent1">
              <a:alpha val="2352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 rot="2700000">
            <a:off x="11444288" y="1222375"/>
            <a:ext cx="850900" cy="495300"/>
          </a:xfrm>
          <a:prstGeom prst="rect">
            <a:avLst/>
          </a:prstGeom>
          <a:solidFill>
            <a:schemeClr val="accent1">
              <a:alpha val="2352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482600" y="6494463"/>
            <a:ext cx="124079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proteins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estimate: ~1/3 of the yeast proteome not annotated functionally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BioGRID:  4495 proteins in the largest cluster of the yeast physical interaction map.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only 2946 have a MIPS functional annotation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022138" y="9218613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D4FC063-97E0-48E1-96F5-5B9EB3FB277B}" type="slidenum">
              <a:rPr lang="en-US" altLang="de-DE" sz="1800" smtClean="0">
                <a:solidFill>
                  <a:schemeClr val="tx1"/>
                </a:solidFill>
              </a:rPr>
              <a:pPr/>
              <a:t>37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Partition the Graph</a:t>
            </a:r>
          </a:p>
        </p:txBody>
      </p:sp>
      <p:sp>
        <p:nvSpPr>
          <p:cNvPr id="27652" name="Rectangle 2"/>
          <p:cNvSpPr>
            <a:spLocks/>
          </p:cNvSpPr>
          <p:nvPr/>
        </p:nvSpPr>
        <p:spPr bwMode="auto">
          <a:xfrm>
            <a:off x="312738" y="1131888"/>
            <a:ext cx="1256074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 networks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built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(see V3, V4, V5):</a:t>
            </a:r>
            <a:endParaRPr lang="en-US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HT experiments (Y2H, TAP, synthetic lethality,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coexpression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coregulation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predictions (gene profiling, gene neighborhood, phylogenetic profiles, …)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proteins that are functionally linked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3748088"/>
            <a:ext cx="3559176" cy="812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4"/>
          <p:cNvGrpSpPr>
            <a:grpSpLocks/>
          </p:cNvGrpSpPr>
          <p:nvPr/>
        </p:nvGrpSpPr>
        <p:grpSpPr bwMode="auto">
          <a:xfrm>
            <a:off x="3906838" y="3632200"/>
            <a:ext cx="4279900" cy="1612900"/>
            <a:chOff x="0" y="0"/>
            <a:chExt cx="2696" cy="1016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" y="0"/>
              <a:ext cx="2359" cy="1016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4" name="Rectangle 6"/>
            <p:cNvSpPr>
              <a:spLocks/>
            </p:cNvSpPr>
            <p:nvPr/>
          </p:nvSpPr>
          <p:spPr bwMode="auto">
            <a:xfrm>
              <a:off x="0" y="125"/>
              <a:ext cx="43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200">
                  <a:solidFill>
                    <a:schemeClr val="tx1"/>
                  </a:solidFill>
                </a:rPr>
                <a:t>genome 1</a:t>
              </a:r>
            </a:p>
          </p:txBody>
        </p:sp>
        <p:sp>
          <p:nvSpPr>
            <p:cNvPr id="27665" name="Rectangle 7"/>
            <p:cNvSpPr>
              <a:spLocks/>
            </p:cNvSpPr>
            <p:nvPr/>
          </p:nvSpPr>
          <p:spPr bwMode="auto">
            <a:xfrm>
              <a:off x="0" y="457"/>
              <a:ext cx="43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200">
                  <a:solidFill>
                    <a:schemeClr val="tx1"/>
                  </a:solidFill>
                </a:rPr>
                <a:t>genome 2</a:t>
              </a:r>
            </a:p>
          </p:txBody>
        </p:sp>
        <p:sp>
          <p:nvSpPr>
            <p:cNvPr id="27666" name="Rectangle 8"/>
            <p:cNvSpPr>
              <a:spLocks/>
            </p:cNvSpPr>
            <p:nvPr/>
          </p:nvSpPr>
          <p:spPr bwMode="auto">
            <a:xfrm>
              <a:off x="0" y="803"/>
              <a:ext cx="43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200">
                  <a:solidFill>
                    <a:schemeClr val="tx1"/>
                  </a:solidFill>
                </a:rPr>
                <a:t>genome 3</a:t>
              </a:r>
            </a:p>
          </p:txBody>
        </p:sp>
      </p:grpSp>
      <p:grpSp>
        <p:nvGrpSpPr>
          <p:cNvPr id="27655" name="Group 9"/>
          <p:cNvGrpSpPr>
            <a:grpSpLocks/>
          </p:cNvGrpSpPr>
          <p:nvPr/>
        </p:nvGrpSpPr>
        <p:grpSpPr bwMode="auto">
          <a:xfrm>
            <a:off x="8529638" y="2820988"/>
            <a:ext cx="3478212" cy="2657475"/>
            <a:chOff x="0" y="0"/>
            <a:chExt cx="2191" cy="1674"/>
          </a:xfrm>
        </p:grpSpPr>
        <p:sp>
          <p:nvSpPr>
            <p:cNvPr id="27657" name="Rectangle 10"/>
            <p:cNvSpPr>
              <a:spLocks/>
            </p:cNvSpPr>
            <p:nvPr/>
          </p:nvSpPr>
          <p:spPr bwMode="auto">
            <a:xfrm>
              <a:off x="0" y="215"/>
              <a:ext cx="1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200">
                  <a:solidFill>
                    <a:schemeClr val="tx1"/>
                  </a:solidFill>
                </a:rPr>
                <a:t>sp 1</a:t>
              </a:r>
            </a:p>
          </p:txBody>
        </p:sp>
        <p:sp>
          <p:nvSpPr>
            <p:cNvPr id="27658" name="Rectangle 11"/>
            <p:cNvSpPr>
              <a:spLocks/>
            </p:cNvSpPr>
            <p:nvPr/>
          </p:nvSpPr>
          <p:spPr bwMode="auto">
            <a:xfrm>
              <a:off x="0" y="517"/>
              <a:ext cx="1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200">
                  <a:solidFill>
                    <a:schemeClr val="tx1"/>
                  </a:solidFill>
                </a:rPr>
                <a:t>sp 2</a:t>
              </a:r>
            </a:p>
          </p:txBody>
        </p:sp>
        <p:sp>
          <p:nvSpPr>
            <p:cNvPr id="27659" name="Rectangle 12"/>
            <p:cNvSpPr>
              <a:spLocks/>
            </p:cNvSpPr>
            <p:nvPr/>
          </p:nvSpPr>
          <p:spPr bwMode="auto">
            <a:xfrm>
              <a:off x="0" y="798"/>
              <a:ext cx="15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200">
                  <a:solidFill>
                    <a:schemeClr val="tx1"/>
                  </a:solidFill>
                </a:rPr>
                <a:t>sp 3</a:t>
              </a:r>
            </a:p>
          </p:txBody>
        </p:sp>
        <p:sp>
          <p:nvSpPr>
            <p:cNvPr id="27660" name="Rectangle 13"/>
            <p:cNvSpPr>
              <a:spLocks/>
            </p:cNvSpPr>
            <p:nvPr/>
          </p:nvSpPr>
          <p:spPr bwMode="auto">
            <a:xfrm>
              <a:off x="0" y="1096"/>
              <a:ext cx="1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200">
                  <a:solidFill>
                    <a:schemeClr val="tx1"/>
                  </a:solidFill>
                </a:rPr>
                <a:t>sp 4</a:t>
              </a:r>
            </a:p>
          </p:txBody>
        </p:sp>
        <p:sp>
          <p:nvSpPr>
            <p:cNvPr id="27661" name="Rectangle 14"/>
            <p:cNvSpPr>
              <a:spLocks/>
            </p:cNvSpPr>
            <p:nvPr/>
          </p:nvSpPr>
          <p:spPr bwMode="auto">
            <a:xfrm>
              <a:off x="0" y="1387"/>
              <a:ext cx="15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200">
                  <a:solidFill>
                    <a:schemeClr val="tx1"/>
                  </a:solidFill>
                </a:rPr>
                <a:t>sp 5</a:t>
              </a:r>
            </a:p>
          </p:txBody>
        </p:sp>
        <p:pic>
          <p:nvPicPr>
            <p:cNvPr id="27662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2033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6" name="Rectangle 16"/>
          <p:cNvSpPr>
            <a:spLocks/>
          </p:cNvSpPr>
          <p:nvPr/>
        </p:nvSpPr>
        <p:spPr bwMode="auto">
          <a:xfrm>
            <a:off x="312738" y="5894388"/>
            <a:ext cx="12280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these networks by, e.g.: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shared interactions (similar neighborhood)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membership in a community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similarity of shortest path vectors to all other proteins (= similar path into 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rest of the network)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047538" y="9218613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76392E9-AF7D-4386-B1E4-5A84ED0B69FC}" type="slidenum">
              <a:rPr lang="en-US" altLang="de-DE" sz="1800" smtClean="0">
                <a:solidFill>
                  <a:schemeClr val="tx1"/>
                </a:solidFill>
              </a:rPr>
              <a:pPr/>
              <a:t>38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Protein Interactions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2271713"/>
            <a:ext cx="12382500" cy="6019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"/>
          <p:cNvSpPr>
            <a:spLocks/>
          </p:cNvSpPr>
          <p:nvPr/>
        </p:nvSpPr>
        <p:spPr bwMode="auto">
          <a:xfrm>
            <a:off x="385763" y="989013"/>
            <a:ext cx="126492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Nabieva et al used the </a:t>
            </a:r>
            <a:r>
              <a:rPr lang="en-US" altLang="de-DE" i="1">
                <a:solidFill>
                  <a:schemeClr val="tx1"/>
                </a:solidFill>
              </a:rPr>
              <a:t>S. cerevisiae </a:t>
            </a:r>
            <a:r>
              <a:rPr lang="en-US" altLang="de-DE">
                <a:solidFill>
                  <a:schemeClr val="tx1"/>
                </a:solidFill>
              </a:rPr>
              <a:t>dataset from GRID of 2005 (now BioGRID)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4495 proteins and 12 531 physical interactions in the largest cluster</a:t>
            </a:r>
          </a:p>
        </p:txBody>
      </p:sp>
      <p:sp>
        <p:nvSpPr>
          <p:cNvPr id="28678" name="Rectangle 4"/>
          <p:cNvSpPr>
            <a:spLocks/>
          </p:cNvSpPr>
          <p:nvPr/>
        </p:nvSpPr>
        <p:spPr bwMode="auto">
          <a:xfrm>
            <a:off x="6291263" y="8558213"/>
            <a:ext cx="33956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  <a:hlinkClick r:id="rId3"/>
              </a:rPr>
              <a:t>http://www.thebiogrid.org</a:t>
            </a:r>
            <a:r>
              <a:rPr lang="en-US" altLang="de-DE" sz="1800">
                <a:solidFill>
                  <a:schemeClr val="tx1"/>
                </a:solidFill>
              </a:rPr>
              <a:t>/about.php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103100" y="9269413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7630803-7138-4CE7-A02E-BD2BEBC01976}" type="slidenum">
              <a:rPr lang="en-US" altLang="de-DE" sz="1800" smtClean="0">
                <a:solidFill>
                  <a:schemeClr val="tx1"/>
                </a:solidFill>
              </a:rPr>
              <a:pPr/>
              <a:t>39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Function Annotation</a:t>
            </a:r>
          </a:p>
        </p:txBody>
      </p:sp>
      <p:sp>
        <p:nvSpPr>
          <p:cNvPr id="29700" name="Rectangle 2"/>
          <p:cNvSpPr>
            <a:spLocks/>
          </p:cNvSpPr>
          <p:nvPr/>
        </p:nvSpPr>
        <p:spPr bwMode="auto">
          <a:xfrm>
            <a:off x="812800" y="1131888"/>
            <a:ext cx="11811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Task</a:t>
            </a:r>
            <a:r>
              <a:rPr lang="en-US" altLang="de-DE">
                <a:solidFill>
                  <a:schemeClr val="tx1"/>
                </a:solidFill>
              </a:rPr>
              <a:t>:  </a:t>
            </a:r>
            <a:r>
              <a:rPr lang="en-US" altLang="de-DE" b="1">
                <a:solidFill>
                  <a:schemeClr val="tx1"/>
                </a:solidFill>
              </a:rPr>
              <a:t>predict</a:t>
            </a:r>
            <a:r>
              <a:rPr lang="en-US" altLang="de-DE">
                <a:solidFill>
                  <a:schemeClr val="tx1"/>
                </a:solidFill>
              </a:rPr>
              <a:t> function (= functional annotation) for an unlabeled protein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      from the </a:t>
            </a:r>
            <a:r>
              <a:rPr lang="en-US" altLang="de-DE" b="1">
                <a:solidFill>
                  <a:schemeClr val="tx1"/>
                </a:solidFill>
              </a:rPr>
              <a:t>available</a:t>
            </a:r>
            <a:r>
              <a:rPr lang="en-US" altLang="de-DE">
                <a:solidFill>
                  <a:schemeClr val="tx1"/>
                </a:solidFill>
              </a:rPr>
              <a:t> annotations of other proteins in the network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2490788"/>
            <a:ext cx="5842000" cy="36988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4"/>
          <p:cNvSpPr>
            <a:spLocks/>
          </p:cNvSpPr>
          <p:nvPr/>
        </p:nvSpPr>
        <p:spPr bwMode="auto">
          <a:xfrm>
            <a:off x="7708900" y="2884488"/>
            <a:ext cx="4025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Similar task: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How to </a:t>
            </a:r>
            <a:r>
              <a:rPr lang="en-US" altLang="de-DE" b="1">
                <a:solidFill>
                  <a:schemeClr val="tx1"/>
                </a:solidFill>
              </a:rPr>
              <a:t>assign colors</a:t>
            </a:r>
            <a:r>
              <a:rPr lang="en-US" altLang="de-DE">
                <a:solidFill>
                  <a:schemeClr val="tx1"/>
                </a:solidFill>
              </a:rPr>
              <a:t> to the white nodes?</a:t>
            </a:r>
          </a:p>
        </p:txBody>
      </p:sp>
      <p:sp>
        <p:nvSpPr>
          <p:cNvPr id="29703" name="Rectangle 5"/>
          <p:cNvSpPr>
            <a:spLocks/>
          </p:cNvSpPr>
          <p:nvPr/>
        </p:nvSpPr>
        <p:spPr bwMode="auto">
          <a:xfrm>
            <a:off x="7734300" y="4827588"/>
            <a:ext cx="39909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Use information on: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distance to colored nodes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local connectivity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reliability of the links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…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6562725"/>
            <a:ext cx="2324100" cy="15668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3487" y="6567488"/>
            <a:ext cx="2316163" cy="1562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8"/>
          <p:cNvSpPr>
            <a:spLocks/>
          </p:cNvSpPr>
          <p:nvPr/>
        </p:nvSpPr>
        <p:spPr bwMode="auto">
          <a:xfrm>
            <a:off x="3517900" y="7151688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&lt;=&gt;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68288"/>
            <a:ext cx="11877675" cy="512762"/>
          </a:xfrm>
        </p:spPr>
        <p:txBody>
          <a:bodyPr/>
          <a:lstStyle/>
          <a:p>
            <a:pPr eaLnBrk="1" hangingPunct="1"/>
            <a:r>
              <a:rPr lang="de-DE" altLang="en-US" smtClean="0">
                <a:ea typeface="ＭＳ Ｐゴシック" panose="020B0600070205080204" pitchFamily="34" charset="-128"/>
              </a:rPr>
              <a:t>The Kernighan-Lin algorithm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300163"/>
            <a:ext cx="1224597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buFont typeface="Gill Sans" charset="0"/>
              <a:buNone/>
            </a:pPr>
            <a:r>
              <a:rPr lang="de-DE" altLang="en-US" sz="2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0375" y="936625"/>
            <a:ext cx="12187238" cy="205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algorithm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proposed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Brian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Kernighan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Shen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Lin in 1970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simplest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best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known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heuristic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algorithms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graph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bisection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problem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Kernighan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also 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developers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C </a:t>
            </a:r>
            <a:r>
              <a:rPr lang="de-DE" alt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language</a:t>
            </a:r>
            <a:r>
              <a:rPr lang="de-DE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).</a:t>
            </a:r>
          </a:p>
        </p:txBody>
      </p:sp>
      <p:pic>
        <p:nvPicPr>
          <p:cNvPr id="12294" name="Bil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971403"/>
            <a:ext cx="97297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460375" y="6024097"/>
            <a:ext cx="12187238" cy="266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(a) The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algorithm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starts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any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division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two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shaded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searches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pairs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such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pair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highlighted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here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whose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interchange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would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reduce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between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(b) The same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after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interchange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107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FB2FE27-5D9F-4A08-B204-F79F6FF9632D}" type="slidenum">
              <a:rPr lang="en-US" altLang="de-DE" sz="1800" smtClean="0">
                <a:solidFill>
                  <a:schemeClr val="tx1"/>
                </a:solidFill>
              </a:rPr>
              <a:pPr/>
              <a:t>40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Algorithm I:  Majority</a:t>
            </a:r>
          </a:p>
        </p:txBody>
      </p:sp>
      <p:sp>
        <p:nvSpPr>
          <p:cNvPr id="30724" name="Rectangle 2"/>
          <p:cNvSpPr>
            <a:spLocks/>
          </p:cNvSpPr>
          <p:nvPr/>
        </p:nvSpPr>
        <p:spPr bwMode="auto">
          <a:xfrm>
            <a:off x="525463" y="916360"/>
            <a:ext cx="12052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This concept was presented in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 err="1" smtClean="0">
                <a:solidFill>
                  <a:schemeClr val="tx1"/>
                </a:solidFill>
              </a:rPr>
              <a:t>Schwikowski</a:t>
            </a:r>
            <a:r>
              <a:rPr lang="en-US" altLang="de-DE" dirty="0">
                <a:solidFill>
                  <a:schemeClr val="tx1"/>
                </a:solidFill>
              </a:rPr>
              <a:t>, </a:t>
            </a:r>
            <a:r>
              <a:rPr lang="en-US" altLang="de-DE" dirty="0" err="1">
                <a:solidFill>
                  <a:schemeClr val="tx1"/>
                </a:solidFill>
              </a:rPr>
              <a:t>Uetz</a:t>
            </a:r>
            <a:r>
              <a:rPr lang="en-US" altLang="de-DE" dirty="0">
                <a:solidFill>
                  <a:schemeClr val="tx1"/>
                </a:solidFill>
              </a:rPr>
              <a:t>, and Fields, " A network of protein–protein interactions in yeast" </a:t>
            </a:r>
            <a:r>
              <a:rPr lang="en-US" altLang="de-DE" i="1" dirty="0">
                <a:solidFill>
                  <a:schemeClr val="tx1"/>
                </a:solidFill>
              </a:rPr>
              <a:t>Nat. </a:t>
            </a:r>
            <a:r>
              <a:rPr lang="en-US" altLang="de-DE" i="1" dirty="0" err="1">
                <a:solidFill>
                  <a:schemeClr val="tx1"/>
                </a:solidFill>
              </a:rPr>
              <a:t>Biotechnol</a:t>
            </a:r>
            <a:r>
              <a:rPr lang="en-US" altLang="de-DE" i="1" dirty="0">
                <a:solidFill>
                  <a:schemeClr val="tx1"/>
                </a:solidFill>
              </a:rPr>
              <a:t>.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r>
              <a:rPr lang="en-US" altLang="de-DE" b="1" dirty="0">
                <a:solidFill>
                  <a:schemeClr val="tx1"/>
                </a:solidFill>
              </a:rPr>
              <a:t>18</a:t>
            </a:r>
            <a:r>
              <a:rPr lang="en-US" altLang="de-DE" dirty="0">
                <a:solidFill>
                  <a:schemeClr val="tx1"/>
                </a:solidFill>
              </a:rPr>
              <a:t> (2000) 1257</a:t>
            </a:r>
          </a:p>
        </p:txBody>
      </p:sp>
      <p:sp>
        <p:nvSpPr>
          <p:cNvPr id="30725" name="Rectangle 3"/>
          <p:cNvSpPr>
            <a:spLocks/>
          </p:cNvSpPr>
          <p:nvPr/>
        </p:nvSpPr>
        <p:spPr bwMode="auto">
          <a:xfrm>
            <a:off x="93688" y="2640013"/>
            <a:ext cx="1299554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Consider all </a:t>
            </a:r>
            <a:r>
              <a:rPr lang="en-US" altLang="de-DE" dirty="0" smtClean="0">
                <a:solidFill>
                  <a:schemeClr val="tx1"/>
                </a:solidFill>
              </a:rPr>
              <a:t>direct neighbors </a:t>
            </a:r>
            <a:r>
              <a:rPr lang="en-US" altLang="de-DE" dirty="0">
                <a:solidFill>
                  <a:schemeClr val="tx1"/>
                </a:solidFill>
              </a:rPr>
              <a:t>and </a:t>
            </a:r>
            <a:r>
              <a:rPr lang="en-US" altLang="de-DE" b="1" dirty="0">
                <a:solidFill>
                  <a:schemeClr val="tx1"/>
                </a:solidFill>
              </a:rPr>
              <a:t>sum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r>
              <a:rPr lang="en-US" altLang="de-DE" b="1" dirty="0">
                <a:solidFill>
                  <a:schemeClr val="tx1"/>
                </a:solidFill>
              </a:rPr>
              <a:t>up</a:t>
            </a:r>
            <a:r>
              <a:rPr lang="en-US" altLang="de-DE" dirty="0">
                <a:solidFill>
                  <a:schemeClr val="tx1"/>
                </a:solidFill>
              </a:rPr>
              <a:t> how often a certain </a:t>
            </a:r>
            <a:r>
              <a:rPr lang="en-US" altLang="de-DE" b="1" dirty="0">
                <a:solidFill>
                  <a:schemeClr val="tx1"/>
                </a:solidFill>
              </a:rPr>
              <a:t>annotation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r>
              <a:rPr lang="en-US" altLang="de-DE" b="1" dirty="0">
                <a:solidFill>
                  <a:schemeClr val="tx1"/>
                </a:solidFill>
              </a:rPr>
              <a:t>occurs</a:t>
            </a: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score for an annotation  =  count among the direct neighbors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 	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take the 3 most frequent functions</a:t>
            </a:r>
          </a:p>
        </p:txBody>
      </p:sp>
      <p:sp>
        <p:nvSpPr>
          <p:cNvPr id="30726" name="Rectangle 4"/>
          <p:cNvSpPr>
            <a:spLocks/>
          </p:cNvSpPr>
          <p:nvPr/>
        </p:nvSpPr>
        <p:spPr bwMode="auto">
          <a:xfrm>
            <a:off x="6913563" y="4570413"/>
            <a:ext cx="477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Majority makes only limited use of the local connectivity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cannot assign function to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next-neighbors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4567238"/>
            <a:ext cx="5243512" cy="33178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/>
          </p:cNvSpPr>
          <p:nvPr/>
        </p:nvSpPr>
        <p:spPr bwMode="auto">
          <a:xfrm>
            <a:off x="6913563" y="6716713"/>
            <a:ext cx="33813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For weighted graphs: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r>
              <a:rPr lang="en-US" altLang="de-DE" dirty="0" smtClean="0">
                <a:solidFill>
                  <a:schemeClr val="tx1"/>
                </a:solidFill>
              </a:rPr>
              <a:t>use weighted </a:t>
            </a:r>
            <a:r>
              <a:rPr lang="en-US" altLang="de-DE" dirty="0">
                <a:solidFill>
                  <a:schemeClr val="tx1"/>
                </a:solidFill>
              </a:rPr>
              <a:t>sum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B428F039-4352-4214-9AFE-61D9E2DC4EA6}" type="slidenum">
              <a:rPr lang="en-US" altLang="de-DE" sz="1800" smtClean="0">
                <a:solidFill>
                  <a:schemeClr val="tx1"/>
                </a:solidFill>
              </a:rPr>
              <a:pPr/>
              <a:t>41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31747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Extended Majority:  Neighborhood</a:t>
            </a:r>
          </a:p>
        </p:txBody>
      </p:sp>
      <p:sp>
        <p:nvSpPr>
          <p:cNvPr id="31748" name="Rectangle 2"/>
          <p:cNvSpPr>
            <a:spLocks/>
          </p:cNvSpPr>
          <p:nvPr/>
        </p:nvSpPr>
        <p:spPr bwMode="auto">
          <a:xfrm>
            <a:off x="477838" y="844352"/>
            <a:ext cx="12001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This concept was presented in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 err="1" smtClean="0">
                <a:solidFill>
                  <a:schemeClr val="tx1"/>
                </a:solidFill>
              </a:rPr>
              <a:t>Hishigaki</a:t>
            </a:r>
            <a:r>
              <a:rPr lang="en-US" altLang="de-DE" dirty="0">
                <a:solidFill>
                  <a:schemeClr val="tx1"/>
                </a:solidFill>
              </a:rPr>
              <a:t>, </a:t>
            </a:r>
            <a:r>
              <a:rPr lang="en-US" altLang="de-DE" dirty="0" err="1">
                <a:solidFill>
                  <a:schemeClr val="tx1"/>
                </a:solidFill>
              </a:rPr>
              <a:t>Nakai</a:t>
            </a:r>
            <a:r>
              <a:rPr lang="en-US" altLang="de-DE" dirty="0">
                <a:solidFill>
                  <a:schemeClr val="tx1"/>
                </a:solidFill>
              </a:rPr>
              <a:t>, Ono, </a:t>
            </a:r>
            <a:r>
              <a:rPr lang="en-US" altLang="de-DE" dirty="0" err="1">
                <a:solidFill>
                  <a:schemeClr val="tx1"/>
                </a:solidFill>
              </a:rPr>
              <a:t>Tanigami</a:t>
            </a:r>
            <a:r>
              <a:rPr lang="en-US" altLang="de-DE" dirty="0">
                <a:solidFill>
                  <a:schemeClr val="tx1"/>
                </a:solidFill>
              </a:rPr>
              <a:t>, and Takagi,  "Assessment of prediction accuracy of protein function from protein–protein interaction data",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i="1" dirty="0">
                <a:solidFill>
                  <a:schemeClr val="tx1"/>
                </a:solidFill>
              </a:rPr>
              <a:t>Yeast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r>
              <a:rPr lang="en-US" altLang="de-DE" b="1" dirty="0">
                <a:solidFill>
                  <a:schemeClr val="tx1"/>
                </a:solidFill>
              </a:rPr>
              <a:t>18</a:t>
            </a:r>
            <a:r>
              <a:rPr lang="en-US" altLang="de-DE" dirty="0">
                <a:solidFill>
                  <a:schemeClr val="tx1"/>
                </a:solidFill>
              </a:rPr>
              <a:t> (2001) 523</a:t>
            </a:r>
          </a:p>
        </p:txBody>
      </p:sp>
      <p:sp>
        <p:nvSpPr>
          <p:cNvPr id="31749" name="Rectangle 3"/>
          <p:cNvSpPr>
            <a:spLocks/>
          </p:cNvSpPr>
          <p:nvPr/>
        </p:nvSpPr>
        <p:spPr bwMode="auto">
          <a:xfrm>
            <a:off x="477838" y="3136975"/>
            <a:ext cx="1195228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Look for </a:t>
            </a:r>
            <a:r>
              <a:rPr lang="en-US" altLang="de-DE" b="1" dirty="0">
                <a:solidFill>
                  <a:schemeClr val="tx1"/>
                </a:solidFill>
              </a:rPr>
              <a:t>overrepresented</a:t>
            </a:r>
            <a:r>
              <a:rPr lang="en-US" altLang="de-DE" dirty="0">
                <a:solidFill>
                  <a:schemeClr val="tx1"/>
                </a:solidFill>
              </a:rPr>
              <a:t> functions within a given </a:t>
            </a:r>
            <a:r>
              <a:rPr lang="en-US" altLang="de-DE" b="1" dirty="0">
                <a:solidFill>
                  <a:schemeClr val="tx1"/>
                </a:solidFill>
              </a:rPr>
              <a:t>radius</a:t>
            </a:r>
            <a:r>
              <a:rPr lang="en-US" altLang="de-DE" dirty="0">
                <a:solidFill>
                  <a:schemeClr val="tx1"/>
                </a:solidFill>
              </a:rPr>
              <a:t> of 1, 2, or 3 links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use as function score the value of a </a:t>
            </a:r>
            <a:r>
              <a:rPr lang="en-US" altLang="de-DE" dirty="0">
                <a:solidFill>
                  <a:schemeClr val="tx1"/>
                </a:solidFill>
                <a:sym typeface="Symbol" panose="05050102010706020507" pitchFamily="18" charset="2"/>
              </a:rPr>
              <a:t></a:t>
            </a:r>
            <a:r>
              <a:rPr lang="en-US" altLang="de-DE" baseline="32000" dirty="0">
                <a:solidFill>
                  <a:schemeClr val="tx1"/>
                </a:solidFill>
              </a:rPr>
              <a:t>2</a:t>
            </a:r>
            <a:r>
              <a:rPr lang="en-US" altLang="de-DE" dirty="0">
                <a:solidFill>
                  <a:schemeClr val="tx1"/>
                </a:solidFill>
              </a:rPr>
              <a:t>–test</a:t>
            </a:r>
          </a:p>
        </p:txBody>
      </p:sp>
      <p:sp>
        <p:nvSpPr>
          <p:cNvPr id="31750" name="Rectangle 4"/>
          <p:cNvSpPr>
            <a:spLocks/>
          </p:cNvSpPr>
          <p:nvPr/>
        </p:nvSpPr>
        <p:spPr bwMode="auto">
          <a:xfrm>
            <a:off x="7208838" y="4443413"/>
            <a:ext cx="5557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Neighborhood algorithm does not consider local network topology</a:t>
            </a:r>
          </a:p>
        </p:txBody>
      </p:sp>
      <p:grpSp>
        <p:nvGrpSpPr>
          <p:cNvPr id="31751" name="Group 5"/>
          <p:cNvGrpSpPr>
            <a:grpSpLocks/>
          </p:cNvGrpSpPr>
          <p:nvPr/>
        </p:nvGrpSpPr>
        <p:grpSpPr bwMode="auto">
          <a:xfrm>
            <a:off x="528638" y="4570413"/>
            <a:ext cx="5957887" cy="3467100"/>
            <a:chOff x="0" y="0"/>
            <a:chExt cx="3753" cy="2184"/>
          </a:xfrm>
        </p:grpSpPr>
        <p:grpSp>
          <p:nvGrpSpPr>
            <p:cNvPr id="31753" name="Group 6"/>
            <p:cNvGrpSpPr>
              <a:grpSpLocks/>
            </p:cNvGrpSpPr>
            <p:nvPr/>
          </p:nvGrpSpPr>
          <p:grpSpPr bwMode="auto">
            <a:xfrm>
              <a:off x="0" y="0"/>
              <a:ext cx="3753" cy="2184"/>
              <a:chOff x="0" y="0"/>
              <a:chExt cx="3753" cy="2184"/>
            </a:xfrm>
          </p:grpSpPr>
          <p:pic>
            <p:nvPicPr>
              <p:cNvPr id="3175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36"/>
                <a:ext cx="1876" cy="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7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6" y="0"/>
                <a:ext cx="1877" cy="2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754" name="Rectangle 9"/>
            <p:cNvSpPr>
              <a:spLocks/>
            </p:cNvSpPr>
            <p:nvPr/>
          </p:nvSpPr>
          <p:spPr bwMode="auto">
            <a:xfrm>
              <a:off x="860" y="1544"/>
              <a:ext cx="8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755" name="Rectangle 10"/>
            <p:cNvSpPr>
              <a:spLocks/>
            </p:cNvSpPr>
            <p:nvPr/>
          </p:nvSpPr>
          <p:spPr bwMode="auto">
            <a:xfrm>
              <a:off x="2810" y="1296"/>
              <a:ext cx="8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752" name="Rectangle 11"/>
          <p:cNvSpPr>
            <a:spLocks/>
          </p:cNvSpPr>
          <p:nvPr/>
        </p:nvSpPr>
        <p:spPr bwMode="auto">
          <a:xfrm>
            <a:off x="7208838" y="5637213"/>
            <a:ext cx="4521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Both examples (left) are treated </a:t>
            </a:r>
            <a:r>
              <a:rPr lang="en-US" altLang="de-DE" b="1" dirty="0">
                <a:solidFill>
                  <a:schemeClr val="tx1"/>
                </a:solidFill>
              </a:rPr>
              <a:t>identically</a:t>
            </a:r>
            <a:r>
              <a:rPr lang="en-US" altLang="de-DE" dirty="0">
                <a:solidFill>
                  <a:schemeClr val="tx1"/>
                </a:solidFill>
              </a:rPr>
              <a:t> with </a:t>
            </a:r>
            <a:r>
              <a:rPr lang="en-US" altLang="de-DE" i="1" dirty="0">
                <a:solidFill>
                  <a:schemeClr val="tx1"/>
                </a:solidFill>
              </a:rPr>
              <a:t>r</a:t>
            </a:r>
            <a:r>
              <a:rPr lang="en-US" altLang="de-DE" dirty="0">
                <a:solidFill>
                  <a:schemeClr val="tx1"/>
                </a:solidFill>
              </a:rPr>
              <a:t> = </a:t>
            </a:r>
            <a:r>
              <a:rPr lang="en-US" altLang="de-DE" dirty="0" smtClean="0">
                <a:solidFill>
                  <a:schemeClr val="tx1"/>
                </a:solidFill>
              </a:rPr>
              <a:t>2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a</a:t>
            </a:r>
            <a:r>
              <a:rPr lang="en-US" altLang="de-DE" dirty="0" smtClean="0">
                <a:solidFill>
                  <a:schemeClr val="tx1"/>
                </a:solidFill>
              </a:rPr>
              <a:t>lthough the right situation feels more certain (2 direct neighbors of ? are labeled)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9C5249CE-641B-4373-8606-85655B776E06}" type="slidenum">
              <a:rPr lang="en-US" altLang="de-DE" sz="1800" smtClean="0">
                <a:solidFill>
                  <a:schemeClr val="tx1"/>
                </a:solidFill>
              </a:rPr>
              <a:pPr/>
              <a:t>42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Minimize Changes:  GenMultiCut</a:t>
            </a:r>
          </a:p>
        </p:txBody>
      </p:sp>
      <p:sp>
        <p:nvSpPr>
          <p:cNvPr id="32772" name="Rectangle 2"/>
          <p:cNvSpPr>
            <a:spLocks/>
          </p:cNvSpPr>
          <p:nvPr/>
        </p:nvSpPr>
        <p:spPr bwMode="auto">
          <a:xfrm>
            <a:off x="455613" y="2932584"/>
            <a:ext cx="11404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"Annotate proteins so as to </a:t>
            </a:r>
            <a:r>
              <a:rPr lang="en-US" altLang="de-DE" b="1" dirty="0">
                <a:solidFill>
                  <a:schemeClr val="tx1"/>
                </a:solidFill>
              </a:rPr>
              <a:t>minimize</a:t>
            </a:r>
            <a:r>
              <a:rPr lang="en-US" altLang="de-DE" dirty="0">
                <a:solidFill>
                  <a:schemeClr val="tx1"/>
                </a:solidFill>
              </a:rPr>
              <a:t> the number of times that </a:t>
            </a:r>
            <a:r>
              <a:rPr lang="en-US" altLang="de-DE" b="1" dirty="0">
                <a:solidFill>
                  <a:schemeClr val="tx1"/>
                </a:solidFill>
              </a:rPr>
              <a:t>different</a:t>
            </a:r>
            <a:r>
              <a:rPr lang="en-US" altLang="de-DE" dirty="0">
                <a:solidFill>
                  <a:schemeClr val="tx1"/>
                </a:solidFill>
              </a:rPr>
              <a:t> functions are associated to </a:t>
            </a:r>
            <a:r>
              <a:rPr lang="en-US" altLang="de-DE" b="1" dirty="0">
                <a:solidFill>
                  <a:schemeClr val="tx1"/>
                </a:solidFill>
              </a:rPr>
              <a:t>neighboring</a:t>
            </a:r>
            <a:r>
              <a:rPr lang="en-US" altLang="de-DE" dirty="0">
                <a:solidFill>
                  <a:schemeClr val="tx1"/>
                </a:solidFill>
              </a:rPr>
              <a:t> (i.e. interacting) proteins"</a:t>
            </a:r>
          </a:p>
        </p:txBody>
      </p:sp>
      <p:sp>
        <p:nvSpPr>
          <p:cNvPr id="32773" name="Rectangle 3"/>
          <p:cNvSpPr>
            <a:spLocks/>
          </p:cNvSpPr>
          <p:nvPr/>
        </p:nvSpPr>
        <p:spPr bwMode="auto">
          <a:xfrm>
            <a:off x="455613" y="832148"/>
            <a:ext cx="12407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This concept was presented in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 err="1" smtClean="0">
                <a:solidFill>
                  <a:schemeClr val="tx1"/>
                </a:solidFill>
              </a:rPr>
              <a:t>Karaoz</a:t>
            </a:r>
            <a:r>
              <a:rPr lang="en-US" altLang="de-DE" dirty="0">
                <a:solidFill>
                  <a:schemeClr val="tx1"/>
                </a:solidFill>
              </a:rPr>
              <a:t>, </a:t>
            </a:r>
            <a:r>
              <a:rPr lang="en-US" altLang="de-DE" dirty="0" err="1">
                <a:solidFill>
                  <a:schemeClr val="tx1"/>
                </a:solidFill>
              </a:rPr>
              <a:t>Murali</a:t>
            </a:r>
            <a:r>
              <a:rPr lang="en-US" altLang="de-DE" dirty="0">
                <a:solidFill>
                  <a:schemeClr val="tx1"/>
                </a:solidFill>
              </a:rPr>
              <a:t>, </a:t>
            </a:r>
            <a:r>
              <a:rPr lang="en-US" altLang="de-DE" dirty="0" err="1">
                <a:solidFill>
                  <a:schemeClr val="tx1"/>
                </a:solidFill>
              </a:rPr>
              <a:t>Letovsky</a:t>
            </a:r>
            <a:r>
              <a:rPr lang="en-US" altLang="de-DE" dirty="0">
                <a:solidFill>
                  <a:schemeClr val="tx1"/>
                </a:solidFill>
              </a:rPr>
              <a:t>, Zheng, Ding, Cantor, and </a:t>
            </a:r>
            <a:r>
              <a:rPr lang="en-US" altLang="de-DE" dirty="0" err="1">
                <a:solidFill>
                  <a:schemeClr val="tx1"/>
                </a:solidFill>
              </a:rPr>
              <a:t>Kasif</a:t>
            </a:r>
            <a:r>
              <a:rPr lang="en-US" altLang="de-DE" dirty="0">
                <a:solidFill>
                  <a:schemeClr val="tx1"/>
                </a:solidFill>
              </a:rPr>
              <a:t>,  "Whole-genome annotation by using evidence integration in functional-linkage networks"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PNAS </a:t>
            </a:r>
            <a:r>
              <a:rPr lang="en-US" altLang="de-DE" b="1" dirty="0">
                <a:solidFill>
                  <a:schemeClr val="tx1"/>
                </a:solidFill>
              </a:rPr>
              <a:t>101</a:t>
            </a:r>
            <a:r>
              <a:rPr lang="en-US" altLang="de-DE" dirty="0">
                <a:solidFill>
                  <a:schemeClr val="tx1"/>
                </a:solidFill>
              </a:rPr>
              <a:t> (2004) 2888</a:t>
            </a:r>
          </a:p>
        </p:txBody>
      </p:sp>
      <p:sp>
        <p:nvSpPr>
          <p:cNvPr id="32774" name="Rectangle 4"/>
          <p:cNvSpPr>
            <a:spLocks/>
          </p:cNvSpPr>
          <p:nvPr/>
        </p:nvSpPr>
        <p:spPr bwMode="auto">
          <a:xfrm>
            <a:off x="455613" y="4145087"/>
            <a:ext cx="107172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generalization of the multiway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-cut problem for weighted edges,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can be stated as an integer linear program (ILP)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640388"/>
            <a:ext cx="2770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5132388"/>
            <a:ext cx="27797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767388"/>
            <a:ext cx="2770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88" y="5383213"/>
            <a:ext cx="276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9"/>
          <p:cNvSpPr>
            <a:spLocks/>
          </p:cNvSpPr>
          <p:nvPr/>
        </p:nvSpPr>
        <p:spPr bwMode="auto">
          <a:xfrm>
            <a:off x="455613" y="7913688"/>
            <a:ext cx="10963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Multiple</a:t>
            </a:r>
            <a:r>
              <a:rPr lang="en-US" altLang="de-DE">
                <a:solidFill>
                  <a:schemeClr val="tx1"/>
                </a:solidFill>
              </a:rPr>
              <a:t> possible solutions 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 scores from </a:t>
            </a:r>
            <a:r>
              <a:rPr lang="en-US" altLang="de-DE" b="1">
                <a:solidFill>
                  <a:schemeClr val="tx1"/>
                </a:solidFill>
              </a:rPr>
              <a:t>frequency</a:t>
            </a:r>
            <a:r>
              <a:rPr lang="en-US" altLang="de-DE">
                <a:solidFill>
                  <a:schemeClr val="tx1"/>
                </a:solidFill>
              </a:rPr>
              <a:t> of annotations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8CC5E88-9A1D-4A09-BF0A-B1828B0EAB3C}" type="slidenum">
              <a:rPr lang="en-US" altLang="de-DE" sz="1800" smtClean="0">
                <a:solidFill>
                  <a:schemeClr val="tx1"/>
                </a:solidFill>
              </a:rPr>
              <a:pPr/>
              <a:t>43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Nabieva </a:t>
            </a:r>
            <a:r>
              <a:rPr lang="en-US" altLang="de-DE" i="1" smtClean="0"/>
              <a:t>et al</a:t>
            </a:r>
            <a:r>
              <a:rPr lang="en-US" altLang="de-DE" smtClean="0"/>
              <a:t>:  FunctionalFlow</a:t>
            </a:r>
          </a:p>
        </p:txBody>
      </p:sp>
      <p:sp>
        <p:nvSpPr>
          <p:cNvPr id="33796" name="Rectangle 2"/>
          <p:cNvSpPr>
            <a:spLocks/>
          </p:cNvSpPr>
          <p:nvPr/>
        </p:nvSpPr>
        <p:spPr bwMode="auto">
          <a:xfrm>
            <a:off x="144463" y="1060450"/>
            <a:ext cx="118300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Extend the idea of </a:t>
            </a:r>
            <a:r>
              <a:rPr lang="en-US" altLang="de-DE" b="1">
                <a:solidFill>
                  <a:schemeClr val="tx1"/>
                </a:solidFill>
              </a:rPr>
              <a:t>"guilty by association"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each annotated protein is considered as a source of "function"-flow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 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propagate/simulate for a few time steps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        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choose the annotation </a:t>
            </a:r>
            <a:r>
              <a:rPr lang="en-US" altLang="de-DE" i="1">
                <a:solidFill>
                  <a:schemeClr val="tx1"/>
                </a:solidFill>
              </a:rPr>
              <a:t>a</a:t>
            </a:r>
            <a:r>
              <a:rPr lang="en-US" altLang="de-DE">
                <a:solidFill>
                  <a:schemeClr val="tx1"/>
                </a:solidFill>
              </a:rPr>
              <a:t> with the highest accumulated flow</a:t>
            </a:r>
          </a:p>
        </p:txBody>
      </p:sp>
      <p:sp>
        <p:nvSpPr>
          <p:cNvPr id="33797" name="Rectangle 3"/>
          <p:cNvSpPr>
            <a:spLocks/>
          </p:cNvSpPr>
          <p:nvPr/>
        </p:nvSpPr>
        <p:spPr bwMode="auto">
          <a:xfrm>
            <a:off x="142875" y="3333750"/>
            <a:ext cx="126809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Each node </a:t>
            </a:r>
            <a:r>
              <a:rPr lang="en-US" altLang="de-DE" i="1">
                <a:solidFill>
                  <a:schemeClr val="tx1"/>
                </a:solidFill>
              </a:rPr>
              <a:t>u</a:t>
            </a:r>
            <a:r>
              <a:rPr lang="en-US" altLang="de-DE">
                <a:solidFill>
                  <a:schemeClr val="tx1"/>
                </a:solidFill>
              </a:rPr>
              <a:t> has a reservoir </a:t>
            </a:r>
            <a:r>
              <a:rPr lang="en-US" altLang="de-DE" i="1">
                <a:solidFill>
                  <a:schemeClr val="tx1"/>
                </a:solidFill>
              </a:rPr>
              <a:t>R</a:t>
            </a:r>
            <a:r>
              <a:rPr lang="en-US" altLang="de-DE" i="1" baseline="-6000">
                <a:solidFill>
                  <a:schemeClr val="tx1"/>
                </a:solidFill>
              </a:rPr>
              <a:t>t</a:t>
            </a:r>
            <a:r>
              <a:rPr lang="en-US" altLang="de-DE">
                <a:solidFill>
                  <a:schemeClr val="tx1"/>
                </a:solidFill>
              </a:rPr>
              <a:t>(</a:t>
            </a:r>
            <a:r>
              <a:rPr lang="en-US" altLang="de-DE" i="1">
                <a:solidFill>
                  <a:schemeClr val="tx1"/>
                </a:solidFill>
              </a:rPr>
              <a:t>u</a:t>
            </a:r>
            <a:r>
              <a:rPr lang="en-US" altLang="de-DE">
                <a:solidFill>
                  <a:schemeClr val="tx1"/>
                </a:solidFill>
              </a:rPr>
              <a:t>), each edge a capacity constraint (weight) w</a:t>
            </a:r>
            <a:r>
              <a:rPr lang="en-US" altLang="de-DE" baseline="-6000">
                <a:solidFill>
                  <a:schemeClr val="tx1"/>
                </a:solidFill>
              </a:rPr>
              <a:t>u,v</a:t>
            </a:r>
          </a:p>
        </p:txBody>
      </p:sp>
      <p:sp>
        <p:nvSpPr>
          <p:cNvPr id="33798" name="Rectangle 4"/>
          <p:cNvSpPr>
            <a:spLocks/>
          </p:cNvSpPr>
          <p:nvPr/>
        </p:nvSpPr>
        <p:spPr bwMode="auto">
          <a:xfrm>
            <a:off x="144463" y="4210050"/>
            <a:ext cx="14620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Initially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4044950"/>
            <a:ext cx="54387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6"/>
          <p:cNvSpPr>
            <a:spLocks/>
          </p:cNvSpPr>
          <p:nvPr/>
        </p:nvSpPr>
        <p:spPr bwMode="auto">
          <a:xfrm>
            <a:off x="144463" y="5314950"/>
            <a:ext cx="8492710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Then: </a:t>
            </a:r>
            <a:r>
              <a:rPr lang="en-US" altLang="de-DE" b="1" dirty="0">
                <a:solidFill>
                  <a:schemeClr val="tx1"/>
                </a:solidFill>
              </a:rPr>
              <a:t>downhill flow</a:t>
            </a:r>
            <a:r>
              <a:rPr lang="en-US" altLang="de-DE" dirty="0">
                <a:solidFill>
                  <a:schemeClr val="tx1"/>
                </a:solidFill>
              </a:rPr>
              <a:t> from node </a:t>
            </a:r>
            <a:r>
              <a:rPr lang="en-US" altLang="de-DE" i="1" dirty="0">
                <a:solidFill>
                  <a:schemeClr val="tx1"/>
                </a:solidFill>
              </a:rPr>
              <a:t>u</a:t>
            </a:r>
            <a:r>
              <a:rPr lang="en-US" altLang="de-DE" dirty="0">
                <a:solidFill>
                  <a:schemeClr val="tx1"/>
                </a:solidFill>
              </a:rPr>
              <a:t> to </a:t>
            </a:r>
            <a:r>
              <a:rPr lang="en-US" altLang="de-DE" dirty="0" smtClean="0">
                <a:solidFill>
                  <a:schemeClr val="tx1"/>
                </a:solidFill>
              </a:rPr>
              <a:t>neighbor node </a:t>
            </a:r>
            <a:r>
              <a:rPr lang="en-US" altLang="de-DE" i="1" dirty="0" smtClean="0">
                <a:solidFill>
                  <a:schemeClr val="tx1"/>
                </a:solidFill>
              </a:rPr>
              <a:t>v</a:t>
            </a:r>
            <a:r>
              <a:rPr lang="en-US" altLang="de-DE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338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783263"/>
            <a:ext cx="8993188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7307263"/>
            <a:ext cx="4495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9"/>
          <p:cNvSpPr>
            <a:spLocks/>
          </p:cNvSpPr>
          <p:nvPr/>
        </p:nvSpPr>
        <p:spPr bwMode="auto">
          <a:xfrm>
            <a:off x="144463" y="7397750"/>
            <a:ext cx="48625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Score</a:t>
            </a:r>
            <a:r>
              <a:rPr lang="en-US" altLang="de-DE">
                <a:solidFill>
                  <a:schemeClr val="tx1"/>
                </a:solidFill>
              </a:rPr>
              <a:t> from accumulated in-flow:</a:t>
            </a:r>
          </a:p>
        </p:txBody>
      </p:sp>
      <p:pic>
        <p:nvPicPr>
          <p:cNvPr id="3380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4265613"/>
            <a:ext cx="17653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Rectangle 11"/>
          <p:cNvSpPr>
            <a:spLocks/>
          </p:cNvSpPr>
          <p:nvPr/>
        </p:nvSpPr>
        <p:spPr bwMode="auto">
          <a:xfrm>
            <a:off x="8297863" y="4210050"/>
            <a:ext cx="5222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33806" name="Rectangle 12"/>
          <p:cNvSpPr>
            <a:spLocks/>
          </p:cNvSpPr>
          <p:nvPr/>
        </p:nvSpPr>
        <p:spPr bwMode="auto">
          <a:xfrm>
            <a:off x="5905500" y="9131300"/>
            <a:ext cx="40528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Nabieva et al, Bioinformatics 21 (2005) i302</a:t>
            </a:r>
          </a:p>
        </p:txBody>
      </p:sp>
      <p:sp>
        <p:nvSpPr>
          <p:cNvPr id="33807" name="Textfeld 1"/>
          <p:cNvSpPr txBox="1">
            <a:spLocks noChangeArrowheads="1"/>
          </p:cNvSpPr>
          <p:nvPr/>
        </p:nvSpPr>
        <p:spPr bwMode="auto">
          <a:xfrm>
            <a:off x="9310688" y="5937250"/>
            <a:ext cx="3513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 sz="1800">
                <a:solidFill>
                  <a:srgbClr val="FF33CC"/>
                </a:solidFill>
              </a:rPr>
              <a:t>Idea: Node v has already „more function“ than node u </a:t>
            </a:r>
            <a:r>
              <a:rPr lang="de-DE" altLang="de-DE" sz="1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altLang="de-DE" sz="1800">
                <a:solidFill>
                  <a:srgbClr val="FF33CC"/>
                </a:solidFill>
              </a:rPr>
              <a:t> no flow uphill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D59BB46-28A0-4A3E-8875-E7417E1CB467}" type="slidenum">
              <a:rPr lang="en-US" altLang="de-DE" sz="1800" smtClean="0">
                <a:solidFill>
                  <a:schemeClr val="tx1"/>
                </a:solidFill>
              </a:rPr>
              <a:pPr/>
              <a:t>44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An Example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327150"/>
            <a:ext cx="3479800" cy="2273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27150"/>
            <a:ext cx="3479800" cy="2273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0300" y="1327150"/>
            <a:ext cx="3479800" cy="2273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6"/>
          <p:cNvSpPr>
            <a:spLocks noChangeShapeType="1"/>
          </p:cNvSpPr>
          <p:nvPr/>
        </p:nvSpPr>
        <p:spPr bwMode="auto">
          <a:xfrm flipH="1">
            <a:off x="4364038" y="2509838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 flipH="1">
            <a:off x="8186738" y="2509838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5411788"/>
            <a:ext cx="3505200" cy="2273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Line 10"/>
          <p:cNvSpPr>
            <a:spLocks noChangeShapeType="1"/>
          </p:cNvSpPr>
          <p:nvPr/>
        </p:nvSpPr>
        <p:spPr bwMode="auto">
          <a:xfrm rot="10800000" flipH="1">
            <a:off x="9445625" y="5327650"/>
            <a:ext cx="196850" cy="11366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rot="10800000">
            <a:off x="5781675" y="6357938"/>
            <a:ext cx="1576388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rot="10800000" flipH="1">
            <a:off x="2220913" y="3757613"/>
            <a:ext cx="0" cy="5159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4241800" y="1162050"/>
            <a:ext cx="1539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accumulated flow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rot="10800000">
            <a:off x="4702175" y="1492250"/>
            <a:ext cx="336550" cy="344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6286500" y="1060450"/>
            <a:ext cx="2578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thickness = current flow</a:t>
            </a: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6850" y="6570663"/>
            <a:ext cx="3454400" cy="22352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3" name="Textfeld 6"/>
          <p:cNvSpPr txBox="1">
            <a:spLocks noChangeArrowheads="1"/>
          </p:cNvSpPr>
          <p:nvPr/>
        </p:nvSpPr>
        <p:spPr bwMode="auto">
          <a:xfrm>
            <a:off x="4364038" y="5895975"/>
            <a:ext cx="742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/>
              <a:t>…..</a:t>
            </a:r>
            <a:endParaRPr lang="en-US" altLang="de-DE"/>
          </a:p>
        </p:txBody>
      </p:sp>
      <p:sp>
        <p:nvSpPr>
          <p:cNvPr id="34834" name="Textfeld 21"/>
          <p:cNvSpPr txBox="1">
            <a:spLocks noChangeArrowheads="1"/>
          </p:cNvSpPr>
          <p:nvPr/>
        </p:nvSpPr>
        <p:spPr bwMode="auto">
          <a:xfrm>
            <a:off x="9642475" y="4162425"/>
            <a:ext cx="742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/>
              <a:t>…..</a:t>
            </a:r>
            <a:endParaRPr lang="en-US" altLang="de-DE"/>
          </a:p>
        </p:txBody>
      </p:sp>
      <p:sp>
        <p:nvSpPr>
          <p:cNvPr id="34835" name="Textfeld 22"/>
          <p:cNvSpPr txBox="1">
            <a:spLocks noChangeArrowheads="1"/>
          </p:cNvSpPr>
          <p:nvPr/>
        </p:nvSpPr>
        <p:spPr bwMode="auto">
          <a:xfrm>
            <a:off x="1558925" y="4691063"/>
            <a:ext cx="7429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/>
              <a:t>…..</a:t>
            </a:r>
            <a:endParaRPr lang="en-US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B21EC2D-5812-4B3A-ACE5-7221341D929F}" type="slidenum">
              <a:rPr lang="en-US" altLang="de-DE" sz="1800" smtClean="0">
                <a:solidFill>
                  <a:schemeClr val="tx1"/>
                </a:solidFill>
              </a:rPr>
              <a:pPr/>
              <a:t>45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35843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Comparison</a:t>
            </a:r>
          </a:p>
        </p:txBody>
      </p:sp>
      <p:grpSp>
        <p:nvGrpSpPr>
          <p:cNvPr id="35844" name="Group 2"/>
          <p:cNvGrpSpPr>
            <a:grpSpLocks/>
          </p:cNvGrpSpPr>
          <p:nvPr/>
        </p:nvGrpSpPr>
        <p:grpSpPr bwMode="auto">
          <a:xfrm>
            <a:off x="977900" y="1204913"/>
            <a:ext cx="7645400" cy="5653087"/>
            <a:chOff x="0" y="0"/>
            <a:chExt cx="4816" cy="3560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4816" cy="3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de-DE" smtClean="0"/>
            </a:p>
          </p:txBody>
        </p:sp>
        <p:pic>
          <p:nvPicPr>
            <p:cNvPr id="3585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86"/>
              <a:ext cx="4582" cy="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5" name="Rectangle 5"/>
          <p:cNvSpPr>
            <a:spLocks/>
          </p:cNvSpPr>
          <p:nvPr/>
        </p:nvSpPr>
        <p:spPr bwMode="auto">
          <a:xfrm>
            <a:off x="1030288" y="7359650"/>
            <a:ext cx="106521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Change </a:t>
            </a:r>
            <a:r>
              <a:rPr lang="en-US" altLang="de-DE" b="1" dirty="0">
                <a:solidFill>
                  <a:schemeClr val="tx1"/>
                </a:solidFill>
              </a:rPr>
              <a:t>score threshold</a:t>
            </a:r>
            <a:r>
              <a:rPr lang="en-US" altLang="de-DE" dirty="0">
                <a:solidFill>
                  <a:schemeClr val="tx1"/>
                </a:solidFill>
              </a:rPr>
              <a:t> for accepting annotations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ratio  </a:t>
            </a:r>
            <a:r>
              <a:rPr lang="en-US" altLang="de-DE" b="1" dirty="0">
                <a:solidFill>
                  <a:schemeClr val="tx1"/>
                </a:solidFill>
              </a:rPr>
              <a:t>TP/FP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r>
              <a:rPr lang="en-US" altLang="de-DE" b="1" dirty="0" err="1">
                <a:solidFill>
                  <a:schemeClr val="tx1"/>
                </a:solidFill>
              </a:rPr>
              <a:t>FunctionalFlow</a:t>
            </a:r>
            <a:r>
              <a:rPr lang="en-US" altLang="de-DE" dirty="0">
                <a:solidFill>
                  <a:schemeClr val="tx1"/>
                </a:solidFill>
              </a:rPr>
              <a:t> performs </a:t>
            </a:r>
            <a:r>
              <a:rPr lang="en-US" altLang="de-DE" b="1" dirty="0">
                <a:solidFill>
                  <a:schemeClr val="tx1"/>
                </a:solidFill>
              </a:rPr>
              <a:t>best</a:t>
            </a:r>
            <a:r>
              <a:rPr lang="en-US" altLang="de-DE" dirty="0">
                <a:solidFill>
                  <a:schemeClr val="tx1"/>
                </a:solidFill>
              </a:rPr>
              <a:t> in the high-confidence region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but </a:t>
            </a:r>
            <a:r>
              <a:rPr lang="en-US" altLang="de-DE" dirty="0" smtClean="0">
                <a:solidFill>
                  <a:schemeClr val="tx1"/>
                </a:solidFill>
              </a:rPr>
              <a:t>generates still many </a:t>
            </a:r>
            <a:r>
              <a:rPr lang="en-US" altLang="de-DE" dirty="0">
                <a:solidFill>
                  <a:schemeClr val="tx1"/>
                </a:solidFill>
              </a:rPr>
              <a:t>false predictions!!!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5638800" y="1727200"/>
            <a:ext cx="239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unweighted yeast map</a:t>
            </a: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5905500" y="9131300"/>
            <a:ext cx="40528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Nabieva et al, Bioinformatics 21 (2005) i302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9023350" y="1131888"/>
            <a:ext cx="3733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 dirty="0">
                <a:solidFill>
                  <a:schemeClr val="tx1"/>
                </a:solidFill>
              </a:rPr>
              <a:t>For </a:t>
            </a:r>
            <a:r>
              <a:rPr lang="en-US" altLang="de-DE" sz="2400" dirty="0" err="1">
                <a:solidFill>
                  <a:schemeClr val="tx1"/>
                </a:solidFill>
              </a:rPr>
              <a:t>FunctionalFlow</a:t>
            </a:r>
            <a:r>
              <a:rPr lang="en-US" altLang="de-DE" sz="24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 dirty="0">
                <a:solidFill>
                  <a:schemeClr val="tx1"/>
                </a:solidFill>
              </a:rPr>
              <a:t>six propagation steps were simulated; this is comparable to the diameter of the yeast network ≈ 12</a:t>
            </a:r>
          </a:p>
          <a:p>
            <a:pPr eaLnBrk="1" hangingPunct="1">
              <a:lnSpc>
                <a:spcPct val="110000"/>
              </a:lnSpc>
            </a:pPr>
            <a:endParaRPr lang="en-US" altLang="de-DE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sz="2400" dirty="0">
                <a:solidFill>
                  <a:schemeClr val="tx1"/>
                </a:solidFill>
              </a:rPr>
              <a:t>Majority results are initially very good, but </a:t>
            </a:r>
            <a:r>
              <a:rPr lang="en-US" altLang="de-DE" sz="2400" dirty="0" smtClean="0">
                <a:solidFill>
                  <a:schemeClr val="tx1"/>
                </a:solidFill>
              </a:rPr>
              <a:t>method has </a:t>
            </a:r>
            <a:r>
              <a:rPr lang="en-US" altLang="de-DE" sz="2400" dirty="0" smtClean="0">
                <a:solidFill>
                  <a:schemeClr val="tx1"/>
                </a:solidFill>
              </a:rPr>
              <a:t>limited coverage.</a:t>
            </a:r>
            <a:endParaRPr lang="en-US" altLang="de-DE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de-DE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sz="2400" dirty="0">
                <a:solidFill>
                  <a:schemeClr val="tx1"/>
                </a:solidFill>
              </a:rPr>
              <a:t>Results with neighborhood get more </a:t>
            </a:r>
            <a:r>
              <a:rPr lang="en-US" altLang="de-DE" sz="2400" dirty="0" smtClean="0">
                <a:solidFill>
                  <a:schemeClr val="tx1"/>
                </a:solidFill>
              </a:rPr>
              <a:t>imprecise </a:t>
            </a:r>
            <a:r>
              <a:rPr lang="en-US" altLang="de-DE" sz="2400" dirty="0">
                <a:solidFill>
                  <a:schemeClr val="tx1"/>
                </a:solidFill>
              </a:rPr>
              <a:t>for larger radii r</a:t>
            </a:r>
            <a:endParaRPr lang="en-US" altLang="de-DE" sz="2400" dirty="0">
              <a:solidFill>
                <a:srgbClr val="FF33CC"/>
              </a:solidFill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rot="10800000" flipH="1">
            <a:off x="2022475" y="2716213"/>
            <a:ext cx="1646238" cy="33353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9320213" y="9053513"/>
            <a:ext cx="3327400" cy="6492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3C0C125A-A685-4558-8836-071E85562107}" type="slidenum">
              <a:rPr lang="de-DE" altLang="en-US" sz="180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/>
              <a:t>46</a:t>
            </a:fld>
            <a:endParaRPr lang="de-DE" altLang="en-US" sz="180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76238" y="5524500"/>
            <a:ext cx="77739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Largest connected component of </a:t>
            </a: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S. cerevisiae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PPI network (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BioGRID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has 4990 nodes and 74,310 edges (physical interactions).</a:t>
            </a:r>
          </a:p>
          <a:p>
            <a:pPr>
              <a:lnSpc>
                <a:spcPts val="3900"/>
              </a:lnSpc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</a:pP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Right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figure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shows the histogram of shortest-path lengths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 network. Over 95% of all pairs of nodes are either 2 hops or 3 hops apart</a:t>
            </a:r>
          </a:p>
        </p:txBody>
      </p:sp>
      <p:pic>
        <p:nvPicPr>
          <p:cNvPr id="3686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4" r="41660"/>
          <a:stretch>
            <a:fillRect/>
          </a:stretch>
        </p:blipFill>
        <p:spPr bwMode="auto">
          <a:xfrm>
            <a:off x="8015288" y="5381625"/>
            <a:ext cx="4608512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hteck 2"/>
          <p:cNvSpPr>
            <a:spLocks noChangeArrowheads="1"/>
          </p:cNvSpPr>
          <p:nvPr/>
        </p:nvSpPr>
        <p:spPr bwMode="auto">
          <a:xfrm>
            <a:off x="454025" y="2487613"/>
            <a:ext cx="11880850" cy="301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en-US" dirty="0"/>
              <a:t>Relying on the ordinary shortest-path distance metric in PPI networks is problematic because PPI networks are “small world” networks. </a:t>
            </a:r>
          </a:p>
          <a:p>
            <a:pPr eaLnBrk="1" hangingPunct="1">
              <a:lnSpc>
                <a:spcPts val="3800"/>
              </a:lnSpc>
            </a:pPr>
            <a:r>
              <a:rPr lang="en-US" altLang="en-US" dirty="0"/>
              <a:t>Most nodes are </a:t>
            </a:r>
            <a:r>
              <a:rPr lang="en-US" altLang="en-US" dirty="0" smtClean="0"/>
              <a:t>“close” </a:t>
            </a:r>
            <a:r>
              <a:rPr lang="en-US" altLang="en-US" dirty="0"/>
              <a:t>to all other nodes.</a:t>
            </a:r>
          </a:p>
          <a:p>
            <a:pPr eaLnBrk="1" hangingPunct="1">
              <a:lnSpc>
                <a:spcPts val="3800"/>
              </a:lnSpc>
            </a:pPr>
            <a:endParaRPr lang="en-US" altLang="en-US" dirty="0"/>
          </a:p>
          <a:p>
            <a:pPr eaLnBrk="1" hangingPunct="1">
              <a:lnSpc>
                <a:spcPts val="3800"/>
              </a:lnSpc>
            </a:pP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any method that infers similarity based on proximity will find that a large fraction of the network is proximate to any typical node. </a:t>
            </a: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81175"/>
            <a:ext cx="129825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96850"/>
            <a:ext cx="121888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9320213" y="9194800"/>
            <a:ext cx="3327400" cy="6508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F44C092D-E588-4FA7-8B88-FA3A0F541D29}" type="slidenum">
              <a:rPr lang="de-DE" altLang="en-US" sz="180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/>
              <a:t>47</a:t>
            </a:fld>
            <a:endParaRPr lang="de-DE" altLang="en-US" sz="180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hteck 2"/>
          <p:cNvSpPr>
            <a:spLocks noChangeArrowheads="1"/>
          </p:cNvSpPr>
          <p:nvPr/>
        </p:nvSpPr>
        <p:spPr bwMode="auto">
          <a:xfrm>
            <a:off x="266700" y="976313"/>
            <a:ext cx="12357100" cy="625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/>
              <a:t>The 2-hop neighborhood of a typical node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/>
              <a:t>probably includes around half of </a:t>
            </a:r>
            <a:r>
              <a:rPr lang="en-US" altLang="en-US" b="1" dirty="0" smtClean="0"/>
              <a:t>all nodes </a:t>
            </a:r>
            <a:r>
              <a:rPr lang="en-US" altLang="en-US" dirty="0" smtClean="0"/>
              <a:t>in the graph.</a:t>
            </a:r>
          </a:p>
          <a:p>
            <a:pPr eaLnBrk="1" hangingPunct="1">
              <a:lnSpc>
                <a:spcPct val="110000"/>
              </a:lnSpc>
              <a:defRPr/>
            </a:pPr>
            <a:endParaRPr lang="de-DE" altLang="en-US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/>
              <a:t>One of the </a:t>
            </a:r>
            <a:r>
              <a:rPr lang="en-US" altLang="en-US" b="1" dirty="0" smtClean="0"/>
              <a:t>reasons</a:t>
            </a:r>
            <a:r>
              <a:rPr lang="en-US" altLang="en-US" dirty="0" smtClean="0"/>
              <a:t> that paths are typically short in biological networks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/>
              <a:t>like the PPI network is due to the </a:t>
            </a:r>
            <a:r>
              <a:rPr lang="en-US" altLang="en-US" b="1" dirty="0" smtClean="0"/>
              <a:t>presence of hubs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110000"/>
              </a:lnSpc>
              <a:defRPr/>
            </a:pPr>
            <a:endParaRPr lang="de-DE" altLang="en-US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/>
              <a:t>But hub proteins often represent proteins with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i="1" dirty="0" smtClean="0"/>
              <a:t>different</a:t>
            </a:r>
            <a:r>
              <a:rPr lang="en-US" altLang="en-US" dirty="0" smtClean="0"/>
              <a:t> functional roles than their neighbors.</a:t>
            </a:r>
          </a:p>
          <a:p>
            <a:pPr eaLnBrk="1" hangingPunct="1">
              <a:lnSpc>
                <a:spcPct val="110000"/>
              </a:lnSpc>
              <a:defRPr/>
            </a:pPr>
            <a:endParaRPr lang="de-DE" altLang="en-US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/>
              <a:t>Hub proteins likely also have multiple, distinct functions.</a:t>
            </a:r>
          </a:p>
          <a:p>
            <a:pPr eaLnBrk="1" hangingPunct="1">
              <a:lnSpc>
                <a:spcPct val="110000"/>
              </a:lnSpc>
              <a:defRPr/>
            </a:pPr>
            <a:endParaRPr lang="de-DE" altLang="en-US" dirty="0" smtClean="0"/>
          </a:p>
          <a:p>
            <a:pPr marL="457200" indent="-457200" eaLnBrk="1" hangingPunct="1">
              <a:lnSpc>
                <a:spcPct val="110000"/>
              </a:lnSpc>
              <a:buFont typeface="Symbol" panose="05050102010706020507" pitchFamily="18" charset="2"/>
              <a:buChar char="®"/>
              <a:defRPr/>
            </a:pPr>
            <a:r>
              <a:rPr lang="en-US" altLang="en-US" dirty="0" smtClean="0"/>
              <a:t>not all short paths provide equally strong evidence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/>
              <a:t>of similar function in PPI networks. </a:t>
            </a:r>
            <a:endParaRPr lang="de-DE" altLang="en-US" dirty="0" smtClean="0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650875" y="123825"/>
            <a:ext cx="11703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de-DE" altLang="en-US" sz="4400" b="1">
                <a:solidFill>
                  <a:srgbClr val="FF5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What nodes mediate short contacts?</a:t>
            </a:r>
            <a:endParaRPr lang="en-US" altLang="en-US" sz="4400" b="1">
              <a:solidFill>
                <a:srgbClr val="FF505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9320213" y="9123363"/>
            <a:ext cx="3327400" cy="6492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F78E9700-00F1-4B5F-B7B6-6B4F3217D1F7}" type="slidenum">
              <a:rPr lang="de-DE" altLang="en-US" sz="180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/>
              <a:t>48</a:t>
            </a:fld>
            <a:endParaRPr lang="de-DE" altLang="en-US" sz="180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50875" y="123825"/>
            <a:ext cx="11703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4400" b="1">
                <a:solidFill>
                  <a:srgbClr val="FF5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DSD Distance Metric</a:t>
            </a:r>
          </a:p>
        </p:txBody>
      </p:sp>
      <p:pic>
        <p:nvPicPr>
          <p:cNvPr id="399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4550"/>
            <a:ext cx="1109027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hteck 1"/>
          <p:cNvSpPr>
            <a:spLocks noChangeArrowheads="1"/>
          </p:cNvSpPr>
          <p:nvPr/>
        </p:nvSpPr>
        <p:spPr bwMode="auto">
          <a:xfrm>
            <a:off x="5207000" y="1924050"/>
            <a:ext cx="7294563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/>
          </a:p>
        </p:txBody>
      </p:sp>
      <p:sp>
        <p:nvSpPr>
          <p:cNvPr id="39942" name="Rechteck 9"/>
          <p:cNvSpPr>
            <a:spLocks noChangeArrowheads="1"/>
          </p:cNvSpPr>
          <p:nvPr/>
        </p:nvSpPr>
        <p:spPr bwMode="auto">
          <a:xfrm>
            <a:off x="6383338" y="3201988"/>
            <a:ext cx="5602287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/>
          </a:p>
        </p:txBody>
      </p:sp>
      <p:pic>
        <p:nvPicPr>
          <p:cNvPr id="3994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73338"/>
            <a:ext cx="68278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860800"/>
            <a:ext cx="561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805363"/>
            <a:ext cx="94091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6750050"/>
            <a:ext cx="10620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feld 1"/>
          <p:cNvSpPr txBox="1">
            <a:spLocks noChangeArrowheads="1"/>
          </p:cNvSpPr>
          <p:nvPr/>
        </p:nvSpPr>
        <p:spPr bwMode="auto">
          <a:xfrm flipH="1">
            <a:off x="165100" y="6892925"/>
            <a:ext cx="302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>
                <a:solidFill>
                  <a:srgbClr val="FF33CC"/>
                </a:solidFill>
              </a:rPr>
              <a:t>Explanation:</a:t>
            </a:r>
          </a:p>
        </p:txBody>
      </p:sp>
      <p:sp>
        <p:nvSpPr>
          <p:cNvPr id="39948" name="Textfeld 2"/>
          <p:cNvSpPr txBox="1">
            <a:spLocks noChangeArrowheads="1"/>
          </p:cNvSpPr>
          <p:nvPr/>
        </p:nvSpPr>
        <p:spPr bwMode="auto">
          <a:xfrm>
            <a:off x="5134248" y="1976661"/>
            <a:ext cx="765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/>
              <a:t>If there is no ambiguity about </a:t>
            </a:r>
            <a:r>
              <a:rPr lang="de-DE" altLang="de-DE" i="1"/>
              <a:t>k</a:t>
            </a:r>
            <a:r>
              <a:rPr lang="de-DE" altLang="de-DE"/>
              <a:t>, we can drop </a:t>
            </a:r>
            <a:r>
              <a:rPr lang="de-DE" altLang="de-DE" i="1"/>
              <a:t>k</a:t>
            </a:r>
            <a:r>
              <a:rPr lang="de-DE" altLang="de-DE"/>
              <a:t>.</a:t>
            </a:r>
          </a:p>
        </p:txBody>
      </p:sp>
      <p:sp>
        <p:nvSpPr>
          <p:cNvPr id="39949" name="Textfeld 13"/>
          <p:cNvSpPr txBox="1">
            <a:spLocks noChangeArrowheads="1"/>
          </p:cNvSpPr>
          <p:nvPr/>
        </p:nvSpPr>
        <p:spPr bwMode="auto">
          <a:xfrm>
            <a:off x="9167813" y="4084638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/>
              <a:t>where</a:t>
            </a:r>
          </a:p>
        </p:txBody>
      </p:sp>
      <p:sp>
        <p:nvSpPr>
          <p:cNvPr id="39950" name="Textfeld 14"/>
          <p:cNvSpPr txBox="1">
            <a:spLocks noChangeArrowheads="1"/>
          </p:cNvSpPr>
          <p:nvPr/>
        </p:nvSpPr>
        <p:spPr bwMode="auto">
          <a:xfrm>
            <a:off x="414338" y="3443288"/>
            <a:ext cx="1223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/>
              <a:t>He(</a:t>
            </a:r>
            <a:r>
              <a:rPr lang="de-DE" altLang="de-DE" i="1"/>
              <a:t>v</a:t>
            </a:r>
            <a:r>
              <a:rPr lang="de-DE" altLang="de-DE" i="1" baseline="-25000"/>
              <a:t>i</a:t>
            </a:r>
            <a:r>
              <a:rPr lang="de-DE" altLang="de-DE"/>
              <a:t>) is a „random walk distance vector“ of node </a:t>
            </a:r>
            <a:r>
              <a:rPr lang="de-DE" altLang="de-DE" i="1"/>
              <a:t>v</a:t>
            </a:r>
            <a:r>
              <a:rPr lang="de-DE" altLang="de-DE" i="1" baseline="-25000"/>
              <a:t>i</a:t>
            </a:r>
            <a:r>
              <a:rPr lang="de-DE" altLang="de-DE"/>
              <a:t> from all other nodes.</a:t>
            </a:r>
          </a:p>
        </p:txBody>
      </p:sp>
      <p:sp>
        <p:nvSpPr>
          <p:cNvPr id="39951" name="Textfeld 15"/>
          <p:cNvSpPr txBox="1">
            <a:spLocks noChangeArrowheads="1"/>
          </p:cNvSpPr>
          <p:nvPr/>
        </p:nvSpPr>
        <p:spPr bwMode="auto">
          <a:xfrm>
            <a:off x="461963" y="5651500"/>
            <a:ext cx="122332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</a:pPr>
            <a:r>
              <a:rPr lang="de-DE" altLang="de-DE"/>
              <a:t>Two nodes </a:t>
            </a:r>
            <a:r>
              <a:rPr lang="de-DE" altLang="de-DE" i="1"/>
              <a:t>u</a:t>
            </a:r>
            <a:r>
              <a:rPr lang="de-DE" altLang="de-DE"/>
              <a:t> and </a:t>
            </a:r>
            <a:r>
              <a:rPr lang="de-DE" altLang="de-DE" i="1"/>
              <a:t>v</a:t>
            </a:r>
            <a:r>
              <a:rPr lang="de-DE" altLang="de-DE"/>
              <a:t> have small DSD if they have similar distance from all other nodes.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9320213" y="9194800"/>
            <a:ext cx="3327400" cy="6508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F07804B3-34D1-4C5D-9837-4EBA65273B56}" type="slidenum">
              <a:rPr lang="de-DE" altLang="en-US" sz="180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/>
              <a:t>49</a:t>
            </a:fld>
            <a:endParaRPr lang="de-DE" altLang="en-US" sz="180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50875" y="123825"/>
            <a:ext cx="11703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4000" b="1">
                <a:solidFill>
                  <a:srgbClr val="FF5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DSD clearly improves functional predictions</a:t>
            </a:r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901700"/>
            <a:ext cx="5661025" cy="82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885950"/>
            <a:ext cx="7189788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hteck 2"/>
          <p:cNvSpPr>
            <a:spLocks noChangeArrowheads="1"/>
          </p:cNvSpPr>
          <p:nvPr/>
        </p:nvSpPr>
        <p:spPr bwMode="auto">
          <a:xfrm>
            <a:off x="4083050" y="3436938"/>
            <a:ext cx="2274888" cy="363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600"/>
              <a:t>MV: majority voting</a:t>
            </a:r>
            <a:endParaRPr lang="de-DE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68288"/>
            <a:ext cx="11877675" cy="512762"/>
          </a:xfrm>
        </p:spPr>
        <p:txBody>
          <a:bodyPr/>
          <a:lstStyle/>
          <a:p>
            <a:pPr eaLnBrk="1" hangingPunct="1"/>
            <a:r>
              <a:rPr lang="de-DE" altLang="en-US" smtClean="0">
                <a:ea typeface="ＭＳ Ｐゴシック" panose="020B0600070205080204" pitchFamily="34" charset="-128"/>
              </a:rPr>
              <a:t>The Kernighan-Lin algorithm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300163"/>
            <a:ext cx="1224597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buFont typeface="Gill Sans" charset="0"/>
              <a:buNone/>
            </a:pPr>
            <a:r>
              <a:rPr lang="de-DE" altLang="en-US" sz="2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4399" y="844352"/>
            <a:ext cx="12187238" cy="83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marL="487363" indent="-487363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arenBoth"/>
            </a:pP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Divide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given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into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(e.g.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randomly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).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AutoNum type="arabicParenBoth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AutoNum type="arabicParenBoth"/>
            </a:pP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each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pair </a:t>
            </a:r>
            <a:r>
              <a:rPr lang="de-DE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de-DE" altLang="de-DE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i,j</a:t>
            </a:r>
            <a:r>
              <a:rPr lang="de-DE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where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belongs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first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second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calculate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how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much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between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would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change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were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interchanged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between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  <a:buFontTx/>
              <a:buAutoNum type="arabicParenBoth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AutoNum type="arabicParenBoth"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Find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pair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reduces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largest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amount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</a:t>
            </a:r>
            <a:r>
              <a:rPr lang="de-DE" altLang="de-DE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AutoNum type="arabicParenBoth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pair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reduces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find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pair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increases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smallest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amount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Repeat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process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but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important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restriction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each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vertex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only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moved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once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Stop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when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there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pair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left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swapped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696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5AEAF8E-C20D-4EB1-9E2A-879A6050B82F}" type="slidenum">
              <a:rPr lang="en-US" altLang="de-DE" sz="1800" smtClean="0">
                <a:solidFill>
                  <a:schemeClr val="tx1"/>
                </a:solidFill>
              </a:rPr>
              <a:pPr/>
              <a:t>50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Summary</a:t>
            </a:r>
          </a:p>
        </p:txBody>
      </p:sp>
      <p:sp>
        <p:nvSpPr>
          <p:cNvPr id="51209" name="Rectangle 7"/>
          <p:cNvSpPr>
            <a:spLocks/>
          </p:cNvSpPr>
          <p:nvPr/>
        </p:nvSpPr>
        <p:spPr bwMode="auto">
          <a:xfrm>
            <a:off x="525736" y="6983264"/>
            <a:ext cx="945611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 dirty="0" smtClean="0">
                <a:solidFill>
                  <a:schemeClr val="tx1"/>
                </a:solidFill>
              </a:rPr>
              <a:t>V8: </a:t>
            </a:r>
            <a:r>
              <a:rPr lang="en-US" altLang="de-DE" dirty="0" smtClean="0">
                <a:solidFill>
                  <a:schemeClr val="tx1"/>
                </a:solidFill>
              </a:rPr>
              <a:t>wrap up protein interaction networks</a:t>
            </a:r>
            <a:endParaRPr lang="en-US" altLang="de-DE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de-DE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b="1" dirty="0" smtClean="0">
                <a:solidFill>
                  <a:schemeClr val="tx1"/>
                </a:solidFill>
              </a:rPr>
              <a:t>Then next</a:t>
            </a:r>
            <a:r>
              <a:rPr lang="en-US" altLang="de-DE" dirty="0" smtClean="0">
                <a:solidFill>
                  <a:schemeClr val="tx1"/>
                </a:solidFill>
              </a:rPr>
              <a:t> </a:t>
            </a:r>
            <a:r>
              <a:rPr lang="en-US" altLang="de-DE" b="1" dirty="0" smtClean="0">
                <a:solidFill>
                  <a:schemeClr val="tx1"/>
                </a:solidFill>
              </a:rPr>
              <a:t>block </a:t>
            </a:r>
            <a:r>
              <a:rPr lang="en-US" altLang="de-DE" b="1" dirty="0">
                <a:solidFill>
                  <a:schemeClr val="tx1"/>
                </a:solidFill>
              </a:rPr>
              <a:t>of </a:t>
            </a:r>
            <a:r>
              <a:rPr lang="en-US" altLang="de-DE" b="1" dirty="0" smtClean="0">
                <a:solidFill>
                  <a:schemeClr val="tx1"/>
                </a:solidFill>
              </a:rPr>
              <a:t>the lecture</a:t>
            </a:r>
            <a:r>
              <a:rPr lang="en-US" altLang="de-DE" dirty="0">
                <a:solidFill>
                  <a:schemeClr val="tx1"/>
                </a:solidFill>
              </a:rPr>
              <a:t>:  gene-regulatory networks</a:t>
            </a:r>
            <a:endParaRPr lang="en-US" altLang="de-DE" b="1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525736" y="2932584"/>
            <a:ext cx="444031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-</a:t>
            </a:r>
            <a:r>
              <a:rPr lang="en-US" altLang="en-US" b="1" dirty="0" smtClean="0">
                <a:solidFill>
                  <a:schemeClr val="tx1"/>
                </a:solidFill>
              </a:rPr>
              <a:t> Modules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in networks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=&gt; modular </a:t>
            </a:r>
            <a:r>
              <a:rPr lang="en-US" altLang="en-US" dirty="0" smtClean="0">
                <a:solidFill>
                  <a:schemeClr val="tx1"/>
                </a:solidFill>
              </a:rPr>
              <a:t>decomposition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525736" y="1084447"/>
            <a:ext cx="3829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you learned </a:t>
            </a:r>
            <a:r>
              <a:rPr lang="en-US" altLang="en-US" b="1" dirty="0">
                <a:solidFill>
                  <a:schemeClr val="tx1"/>
                </a:solidFill>
              </a:rPr>
              <a:t>today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536875" y="1707099"/>
            <a:ext cx="452046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-</a:t>
            </a:r>
            <a:r>
              <a:rPr lang="en-US" altLang="en-US" b="1" dirty="0" smtClean="0">
                <a:solidFill>
                  <a:schemeClr val="tx1"/>
                </a:solidFill>
              </a:rPr>
              <a:t> Graph bisection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=&gt; </a:t>
            </a:r>
            <a:r>
              <a:rPr lang="en-US" altLang="en-US" dirty="0" smtClean="0">
                <a:solidFill>
                  <a:schemeClr val="tx1"/>
                </a:solidFill>
              </a:rPr>
              <a:t>Kernighan Lin algorithm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525736" y="4159042"/>
            <a:ext cx="108106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- Postulated modes of </a:t>
            </a:r>
            <a:r>
              <a:rPr lang="en-US" altLang="en-US" b="1" dirty="0">
                <a:solidFill>
                  <a:schemeClr val="tx1"/>
                </a:solidFill>
              </a:rPr>
              <a:t>n</a:t>
            </a:r>
            <a:r>
              <a:rPr lang="en-US" altLang="en-US" b="1" dirty="0" smtClean="0">
                <a:solidFill>
                  <a:schemeClr val="tx1"/>
                </a:solidFill>
              </a:rPr>
              <a:t>etwork evolution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=&gt; </a:t>
            </a:r>
            <a:r>
              <a:rPr lang="en-US" altLang="en-US" dirty="0" smtClean="0">
                <a:solidFill>
                  <a:schemeClr val="tx1"/>
                </a:solidFill>
              </a:rPr>
              <a:t>DMC yields networks that mimicking real networks most closely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516284" y="5383178"/>
            <a:ext cx="69665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- Predicting unknown </a:t>
            </a:r>
            <a:r>
              <a:rPr lang="en-US" altLang="en-US" b="1" dirty="0" smtClean="0">
                <a:solidFill>
                  <a:schemeClr val="tx1"/>
                </a:solidFill>
              </a:rPr>
              <a:t>protein functions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from a protein’s connectivity in PPI network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68288"/>
            <a:ext cx="11877675" cy="512762"/>
          </a:xfrm>
        </p:spPr>
        <p:txBody>
          <a:bodyPr/>
          <a:lstStyle/>
          <a:p>
            <a:pPr eaLnBrk="1" hangingPunct="1"/>
            <a:r>
              <a:rPr lang="de-DE" altLang="en-US" smtClean="0">
                <a:ea typeface="ＭＳ Ｐゴシック" panose="020B0600070205080204" pitchFamily="34" charset="-128"/>
              </a:rPr>
              <a:t>The Kernighan-Lin algorithm (II)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300163"/>
            <a:ext cx="1224597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buFont typeface="Gill Sans" charset="0"/>
              <a:buNone/>
            </a:pPr>
            <a:r>
              <a:rPr lang="de-DE" altLang="en-US" sz="2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0375" y="936625"/>
            <a:ext cx="12187238" cy="62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marL="487363" indent="-487363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arenBoth" startAt="3"/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Go back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through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every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state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passed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through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during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swapping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procedure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choose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among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them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state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which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takes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smallest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value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  <a:buFontTx/>
              <a:buAutoNum type="arabicParenBoth" startAt="3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AutoNum type="arabicParenBoth" startAt="3"/>
            </a:pP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Perform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steps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(2) – (4)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repeatedly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starting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each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iteration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best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division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found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last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round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(in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step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(3)).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AutoNum type="arabicParenBoth" startAt="3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AutoNum type="arabicParenBoth" startAt="3"/>
            </a:pP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Stop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when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improvement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occurs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  <a:buFontTx/>
              <a:buAutoNum type="arabicParenBoth" startAt="3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Note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initial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assignment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done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randomly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Kernighan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-Lin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algorithm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may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give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slightly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different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answers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when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run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twice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on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same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296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68288"/>
            <a:ext cx="11877675" cy="512762"/>
          </a:xfrm>
        </p:spPr>
        <p:txBody>
          <a:bodyPr/>
          <a:lstStyle/>
          <a:p>
            <a:pPr eaLnBrk="1" hangingPunct="1"/>
            <a:r>
              <a:rPr lang="de-DE" altLang="en-US" smtClean="0">
                <a:ea typeface="ＭＳ Ｐゴシック" panose="020B0600070205080204" pitchFamily="34" charset="-128"/>
              </a:rPr>
              <a:t>The Kernighan-Lin algorithm (II)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300163"/>
            <a:ext cx="1224597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buFont typeface="Gill Sans" charset="0"/>
              <a:buNone/>
            </a:pPr>
            <a:r>
              <a:rPr lang="de-DE" altLang="en-US" sz="2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0375" y="4673600"/>
            <a:ext cx="12187238" cy="375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(a) A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mesh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547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kind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commonly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used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finite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element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analysis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de-DE" altLang="en-US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(b) The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best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division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found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Kernighan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-Lin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algorithm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when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task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split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almost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equal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division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involves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cutting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40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mesh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gives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273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274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(c) The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best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division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found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spectral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partitioning</a:t>
            </a:r>
            <a:r>
              <a:rPr lang="de-DE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(alternative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).</a:t>
            </a:r>
          </a:p>
        </p:txBody>
      </p:sp>
      <p:pic>
        <p:nvPicPr>
          <p:cNvPr id="15366" name="Bil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066800"/>
            <a:ext cx="95885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918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68288"/>
            <a:ext cx="11877675" cy="512762"/>
          </a:xfrm>
        </p:spPr>
        <p:txBody>
          <a:bodyPr/>
          <a:lstStyle/>
          <a:p>
            <a:pPr eaLnBrk="1" hangingPunct="1"/>
            <a:r>
              <a:rPr lang="de-DE" altLang="en-US" sz="4800" smtClean="0">
                <a:ea typeface="ＭＳ Ｐゴシック" panose="020B0600070205080204" pitchFamily="34" charset="-128"/>
              </a:rPr>
              <a:t>Runtime of the Kernighan-Lin algorithm</a:t>
            </a:r>
            <a:endParaRPr lang="en-GB" altLang="en-US" sz="4800" smtClean="0">
              <a:ea typeface="ＭＳ Ｐゴシック" panose="020B0600070205080204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300163"/>
            <a:ext cx="1224597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buFont typeface="Gill Sans" charset="0"/>
              <a:buNone/>
            </a:pPr>
            <a:r>
              <a:rPr lang="de-DE" altLang="en-US" sz="2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0375" y="936625"/>
            <a:ext cx="12187238" cy="52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number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performed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during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round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algorithm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equal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smaller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two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 [0, </a:t>
            </a:r>
            <a:r>
              <a:rPr lang="de-DE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n / 2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].</a:t>
            </a: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→ in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worst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case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,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there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are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O(n)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swaps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For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each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swap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,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we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have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examine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all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pairs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of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vertices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in different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groups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to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determine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how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cut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size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would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be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affected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if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the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pair was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swapped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At </a:t>
            </a: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most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(</a:t>
            </a: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if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both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groups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have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the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same </a:t>
            </a: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size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),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there</a:t>
            </a:r>
            <a:r>
              <a:rPr lang="de-DE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are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n / 2  n / 2 = n</a:t>
            </a:r>
            <a:r>
              <a:rPr lang="de-DE" altLang="en-US" i="1" baseline="30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de-DE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/ 4 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such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pairs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,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which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is</a:t>
            </a:r>
            <a:r>
              <a:rPr lang="de-DE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O(n</a:t>
            </a:r>
            <a:r>
              <a:rPr lang="de-DE" altLang="en-US" i="1" baseline="30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de-DE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).</a:t>
            </a:r>
            <a:endParaRPr lang="de-DE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859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3004800" cy="512762"/>
          </a:xfrm>
        </p:spPr>
        <p:txBody>
          <a:bodyPr/>
          <a:lstStyle/>
          <a:p>
            <a:pPr eaLnBrk="1" hangingPunct="1"/>
            <a:r>
              <a:rPr lang="de-DE" altLang="en-US" sz="4800" smtClean="0">
                <a:ea typeface="ＭＳ Ｐゴシック" panose="020B0600070205080204" pitchFamily="34" charset="-128"/>
              </a:rPr>
              <a:t>Runtime of the Kernighan-Lin algorithm (ii)</a:t>
            </a:r>
            <a:endParaRPr lang="en-GB" altLang="en-US" sz="4800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300163"/>
            <a:ext cx="1224597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20000"/>
              </a:lnSpc>
              <a:buFont typeface="Gill Sans" charset="0"/>
              <a:buNone/>
            </a:pPr>
            <a:r>
              <a:rPr lang="de-DE" altLang="en-US" sz="2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5588" y="882650"/>
            <a:ext cx="12187237" cy="82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When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vertex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moves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from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other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any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connecting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current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become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between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after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en-US" sz="2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Let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suppose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there</a:t>
            </a:r>
            <a:r>
              <a:rPr lang="de-DE" altLang="en-US" sz="2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are</a:t>
            </a:r>
            <a:r>
              <a:rPr lang="de-DE" altLang="en-US" sz="2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altLang="en-US" sz="2600" i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altLang="en-US" sz="2600" i="1" baseline="30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same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such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en-US" sz="2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Similarly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any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has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vertices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other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(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say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altLang="en-US" sz="2600" i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altLang="en-US" sz="2600" i="1" baseline="30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other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become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within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-group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after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de-DE" altLang="en-US" sz="2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There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exception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being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swapped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vertex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they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are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connected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an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then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edge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still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between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after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</a:t>
            </a:r>
            <a:endParaRPr lang="de-DE" altLang="en-US" sz="2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de-DE" altLang="en-US" sz="2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→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change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due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movement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– (</a:t>
            </a:r>
            <a:r>
              <a:rPr lang="de-DE" altLang="en-US" sz="2600" i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altLang="en-US" sz="26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altLang="en-US" sz="2600" i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other</a:t>
            </a:r>
            <a:r>
              <a:rPr lang="de-DE" altLang="en-US" sz="2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de-DE" altLang="en-US" sz="2600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altLang="en-US" sz="2600" i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altLang="en-US" sz="2600" i="1" baseline="30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same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de-DE" altLang="en-US" sz="2600" i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de-DE" altLang="en-US" sz="26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ij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de-DE" altLang="en-US" sz="2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similar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expression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applies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vertex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120000"/>
              </a:lnSpc>
            </a:pPr>
            <a:endParaRPr lang="de-DE" altLang="en-US" sz="2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→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total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change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cut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size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due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swap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de-DE" altLang="en-US" sz="26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de-DE" altLang="en-US" sz="2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– (</a:t>
            </a:r>
            <a:r>
              <a:rPr lang="de-DE" altLang="en-US" sz="2600" i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altLang="en-US" sz="26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altLang="en-US" sz="2600" i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other</a:t>
            </a:r>
            <a:r>
              <a:rPr lang="de-DE" altLang="en-US" sz="2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de-DE" altLang="en-US" sz="2600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altLang="en-US" sz="2600" i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altLang="en-US" sz="2600" i="1" baseline="30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same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+</a:t>
            </a:r>
            <a:r>
              <a:rPr lang="de-DE" altLang="en-US" sz="2600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altLang="en-US" sz="2600" i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</a:t>
            </a:r>
            <a:r>
              <a:rPr lang="de-DE" altLang="en-US" sz="2600" i="1" baseline="30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other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de-DE" altLang="en-US" sz="2600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de-DE" altLang="en-US" sz="2600" i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</a:t>
            </a:r>
            <a:r>
              <a:rPr lang="de-DE" altLang="en-US" sz="2600" i="1" baseline="30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same</a:t>
            </a:r>
            <a:r>
              <a:rPr lang="de-DE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de-DE" altLang="en-US" sz="2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de-DE" altLang="en-US" sz="2600" i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de-DE" altLang="en-US" sz="2600" i="1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ij</a:t>
            </a:r>
            <a:r>
              <a:rPr lang="de-DE" altLang="en-US" sz="2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endParaRPr lang="de-DE" altLang="en-US" sz="2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17EC7-7003-40D6-B577-CA8B21021E84}" type="slidenum">
              <a:rPr lang="en-US" altLang="de-DE" smtClean="0"/>
              <a:pPr>
                <a:defRPr/>
              </a:pPr>
              <a:t>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439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EB4A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BD6C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3679</Words>
  <Characters>0</Characters>
  <Application>Microsoft Office PowerPoint</Application>
  <PresentationFormat>Benutzerdefiniert</PresentationFormat>
  <Lines>0</Lines>
  <Paragraphs>486</Paragraphs>
  <Slides>50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9" baseType="lpstr">
      <vt:lpstr>ＭＳ Ｐゴシック</vt:lpstr>
      <vt:lpstr>Arial</vt:lpstr>
      <vt:lpstr>Calibri</vt:lpstr>
      <vt:lpstr>Cambria Math</vt:lpstr>
      <vt:lpstr>Gill Sans</vt:lpstr>
      <vt:lpstr>Symbol</vt:lpstr>
      <vt:lpstr>Times New Roman</vt:lpstr>
      <vt:lpstr>ヒラギノ角ゴ ProN W3</vt:lpstr>
      <vt:lpstr>Title top</vt:lpstr>
      <vt:lpstr>V7 – Biological PPI Networks   - graph bisection (-&gt; communities) - graph modularity - network growth - functional annotation in the network</vt:lpstr>
      <vt:lpstr>Graph bisection</vt:lpstr>
      <vt:lpstr>Algorithms for graph partitioning</vt:lpstr>
      <vt:lpstr>The Kernighan-Lin algorithm</vt:lpstr>
      <vt:lpstr>The Kernighan-Lin algorithm</vt:lpstr>
      <vt:lpstr>The Kernighan-Lin algorithm (II)</vt:lpstr>
      <vt:lpstr>The Kernighan-Lin algorithm (II)</vt:lpstr>
      <vt:lpstr>Runtime of the Kernighan-Lin algorithm</vt:lpstr>
      <vt:lpstr>Runtime of the Kernighan-Lin algorithm (ii)</vt:lpstr>
      <vt:lpstr>Runtime of the Kernighan-Lin algorithm (iii)</vt:lpstr>
      <vt:lpstr>Reducing Network Complexity?</vt:lpstr>
      <vt:lpstr>PowerPoint-Präsentation</vt:lpstr>
      <vt:lpstr>Shared Components</vt:lpstr>
      <vt:lpstr>Modular Decomposition of a Graph</vt:lpstr>
      <vt:lpstr>Quotients</vt:lpstr>
      <vt:lpstr>A Simple Recursive Example</vt:lpstr>
      <vt:lpstr>Using data from protein complex purifications e.g. by TAP</vt:lpstr>
      <vt:lpstr>Data from Protein Complex Purification</vt:lpstr>
      <vt:lpstr>Real World Examples</vt:lpstr>
      <vt:lpstr>RNA polymerases I, II and III</vt:lpstr>
      <vt:lpstr>Summary</vt:lpstr>
      <vt:lpstr>Network Growth Mechanisms</vt:lpstr>
      <vt:lpstr>The Fly Network</vt:lpstr>
      <vt:lpstr>Network subgraphs -&gt; motifs</vt:lpstr>
      <vt:lpstr>Growth Mechanisms</vt:lpstr>
      <vt:lpstr>Growth Type 1:  DMC</vt:lpstr>
      <vt:lpstr>Growth Type 2:  DMR</vt:lpstr>
      <vt:lpstr>Growth Types 3–5: RDS, RDG, and LPA</vt:lpstr>
      <vt:lpstr>Growth Types 6-7:  AGV and SMW</vt:lpstr>
      <vt:lpstr>Alternating Decision Tree Classifier</vt:lpstr>
      <vt:lpstr>Are the generated networks different?</vt:lpstr>
      <vt:lpstr>How Did the Fly Evolve?</vt:lpstr>
      <vt:lpstr>Motif Count Frequencies</vt:lpstr>
      <vt:lpstr>Experimental Errors?</vt:lpstr>
      <vt:lpstr>What Does a Protein Do?</vt:lpstr>
      <vt:lpstr>What about Un-Classified Proteins?</vt:lpstr>
      <vt:lpstr>Partition the Graph</vt:lpstr>
      <vt:lpstr>Protein Interactions</vt:lpstr>
      <vt:lpstr>Function Annotation</vt:lpstr>
      <vt:lpstr>Algorithm I:  Majority</vt:lpstr>
      <vt:lpstr>Extended Majority:  Neighborhood</vt:lpstr>
      <vt:lpstr>Minimize Changes:  GenMultiCut</vt:lpstr>
      <vt:lpstr>Nabieva et al:  FunctionalFlow</vt:lpstr>
      <vt:lpstr>An Example</vt:lpstr>
      <vt:lpstr>Comparison</vt:lpstr>
      <vt:lpstr>PowerPoint-Präsentation</vt:lpstr>
      <vt:lpstr>PowerPoint-Präsentation</vt:lpstr>
      <vt:lpstr>PowerPoint-Präsentation</vt:lpstr>
      <vt:lpstr>PowerPoint-Präsentation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V6 – Biological Networks are Scale-free, aren't they?</dc:title>
  <dc:subject/>
  <dc:creator>Volkhard</dc:creator>
  <cp:keywords/>
  <dc:description/>
  <cp:lastModifiedBy>Volkhard</cp:lastModifiedBy>
  <cp:revision>69</cp:revision>
  <dcterms:modified xsi:type="dcterms:W3CDTF">2019-11-04T05:23:55Z</dcterms:modified>
</cp:coreProperties>
</file>