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583" r:id="rId2"/>
    <p:sldId id="585" r:id="rId3"/>
    <p:sldId id="668" r:id="rId4"/>
    <p:sldId id="666" r:id="rId5"/>
    <p:sldId id="586" r:id="rId6"/>
    <p:sldId id="669" r:id="rId7"/>
    <p:sldId id="587" r:id="rId8"/>
    <p:sldId id="588" r:id="rId9"/>
    <p:sldId id="590" r:id="rId10"/>
    <p:sldId id="589" r:id="rId11"/>
    <p:sldId id="658" r:id="rId12"/>
    <p:sldId id="591" r:id="rId13"/>
    <p:sldId id="592" r:id="rId14"/>
    <p:sldId id="665" r:id="rId15"/>
    <p:sldId id="593" r:id="rId16"/>
    <p:sldId id="594" r:id="rId17"/>
    <p:sldId id="595" r:id="rId18"/>
    <p:sldId id="596" r:id="rId19"/>
    <p:sldId id="597" r:id="rId20"/>
    <p:sldId id="598" r:id="rId21"/>
    <p:sldId id="628" r:id="rId22"/>
    <p:sldId id="625" r:id="rId23"/>
    <p:sldId id="626" r:id="rId24"/>
    <p:sldId id="612" r:id="rId25"/>
    <p:sldId id="599" r:id="rId26"/>
    <p:sldId id="601" r:id="rId27"/>
    <p:sldId id="602" r:id="rId28"/>
    <p:sldId id="603" r:id="rId29"/>
    <p:sldId id="604" r:id="rId30"/>
    <p:sldId id="605" r:id="rId31"/>
    <p:sldId id="606" r:id="rId32"/>
    <p:sldId id="607" r:id="rId33"/>
    <p:sldId id="608" r:id="rId34"/>
    <p:sldId id="667" r:id="rId35"/>
    <p:sldId id="609" r:id="rId36"/>
    <p:sldId id="611" r:id="rId37"/>
    <p:sldId id="653" r:id="rId38"/>
    <p:sldId id="654" r:id="rId39"/>
    <p:sldId id="655" r:id="rId40"/>
    <p:sldId id="656" r:id="rId41"/>
    <p:sldId id="657" r:id="rId42"/>
    <p:sldId id="659" r:id="rId43"/>
    <p:sldId id="660" r:id="rId44"/>
    <p:sldId id="663" r:id="rId45"/>
    <p:sldId id="661" r:id="rId46"/>
    <p:sldId id="664" r:id="rId47"/>
    <p:sldId id="670" r:id="rId48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24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CC33"/>
    <a:srgbClr val="FF5050"/>
    <a:srgbClr val="FFFF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302" y="84"/>
      </p:cViewPr>
      <p:guideLst>
        <p:guide orient="horz" pos="1392"/>
        <p:guide pos="2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C7E39A3-B6C3-4091-BF03-74DA0598C508}" type="datetime1">
              <a:rPr lang="de-DE" altLang="de-DE"/>
              <a:pPr/>
              <a:t>11.06.2018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96413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9525" y="9396413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195EACD-9C6D-4CC4-A03F-C9A93BD4237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t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Times New Roman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t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Times New Roman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42950"/>
            <a:ext cx="4945062" cy="370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9000"/>
            <a:ext cx="539432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b" anchorCtr="0" compatLnSpc="1">
            <a:prstTxWarp prst="textNoShape">
              <a:avLst/>
            </a:prstTxWarp>
          </a:bodyPr>
          <a:lstStyle>
            <a:lvl1pPr defTabSz="950913" eaLnBrk="1" hangingPunct="1">
              <a:defRPr sz="1200">
                <a:latin typeface="Times New Roman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9800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353ABE84-AAC9-47B9-B9F1-FBAC32930D9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3BB6BF5-9072-4132-ABB7-F0B13A56DC9B}" type="slidenum">
              <a:rPr lang="de-DE" altLang="de-DE" sz="1200">
                <a:latin typeface="Times New Roman" panose="02020603050405020304" pitchFamily="18" charset="0"/>
              </a:rPr>
              <a:pPr/>
              <a:t>12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4D5FDF6-C966-46F4-93BF-56B4614BA1A3}" type="slidenum">
              <a:rPr lang="de-DE" altLang="de-DE" sz="1200">
                <a:latin typeface="Times New Roman" panose="02020603050405020304" pitchFamily="18" charset="0"/>
              </a:rPr>
              <a:pPr/>
              <a:t>30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881C7C7-D8BE-41DA-BA44-709717158773}" type="slidenum">
              <a:rPr lang="de-DE" altLang="de-DE" sz="1200">
                <a:latin typeface="Times New Roman" panose="02020603050405020304" pitchFamily="18" charset="0"/>
              </a:rPr>
              <a:pPr/>
              <a:t>31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14747F-3DA3-47FD-80A7-A68D3AA59DD1}" type="slidenum">
              <a:rPr lang="de-DE" altLang="de-DE" sz="1200">
                <a:latin typeface="Times New Roman" panose="02020603050405020304" pitchFamily="18" charset="0"/>
              </a:rPr>
              <a:pPr/>
              <a:t>32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53B697E-187C-430E-8E01-3EF8471AE031}" type="slidenum">
              <a:rPr lang="de-DE" altLang="de-DE" sz="1200">
                <a:latin typeface="Times New Roman" panose="02020603050405020304" pitchFamily="18" charset="0"/>
              </a:rPr>
              <a:pPr/>
              <a:t>33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1F3B4E-759F-4B5F-A98B-939855DCBAE4}" type="slidenum">
              <a:rPr lang="de-DE" altLang="de-DE" sz="1200">
                <a:latin typeface="Times New Roman" panose="02020603050405020304" pitchFamily="18" charset="0"/>
              </a:rPr>
              <a:pPr/>
              <a:t>34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D9AEA2-ECC9-47B0-8D97-B33E10B787F4}" type="slidenum">
              <a:rPr lang="de-DE" altLang="de-DE" sz="1200">
                <a:latin typeface="Times New Roman" panose="02020603050405020304" pitchFamily="18" charset="0"/>
              </a:rPr>
              <a:pPr/>
              <a:t>35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0393C94-4E45-4FF8-BB31-FA8D98903CA6}" type="slidenum">
              <a:rPr lang="de-DE" altLang="de-DE" sz="1200">
                <a:latin typeface="Times New Roman" panose="02020603050405020304" pitchFamily="18" charset="0"/>
              </a:rPr>
              <a:pPr/>
              <a:t>36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8401B4-6869-4E32-8B4A-175771656F3B}" type="slidenum">
              <a:rPr lang="de-DE" altLang="de-DE" sz="1200">
                <a:latin typeface="Times New Roman" panose="02020603050405020304" pitchFamily="18" charset="0"/>
              </a:rPr>
              <a:pPr/>
              <a:t>37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3ECFC92-F1DD-4C8B-9749-5BB5FBC2C5D3}" type="slidenum">
              <a:rPr lang="de-DE" altLang="de-DE" sz="1200">
                <a:latin typeface="Times New Roman" panose="02020603050405020304" pitchFamily="18" charset="0"/>
              </a:rPr>
              <a:pPr/>
              <a:t>38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F76B7E-7C68-4915-AED2-B3735E9D70F2}" type="slidenum">
              <a:rPr lang="de-DE" altLang="de-DE" sz="1200">
                <a:latin typeface="Times New Roman" panose="02020603050405020304" pitchFamily="18" charset="0"/>
              </a:rPr>
              <a:pPr/>
              <a:t>39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3D00FF-68E9-472E-972C-E563E243E431}" type="slidenum">
              <a:rPr lang="de-DE" altLang="de-DE" sz="1200">
                <a:latin typeface="Times New Roman" panose="02020603050405020304" pitchFamily="18" charset="0"/>
              </a:rPr>
              <a:pPr/>
              <a:t>13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C6B8A0-B902-4461-B9A2-F3C487CD3C38}" type="slidenum">
              <a:rPr lang="de-DE" altLang="de-DE" sz="1200">
                <a:latin typeface="Times New Roman" panose="02020603050405020304" pitchFamily="18" charset="0"/>
              </a:rPr>
              <a:pPr/>
              <a:t>40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7DFCD4-4EB3-4371-BB32-258EF9FDA5CD}" type="slidenum">
              <a:rPr lang="de-DE" altLang="de-DE" sz="1200">
                <a:latin typeface="Times New Roman" panose="02020603050405020304" pitchFamily="18" charset="0"/>
              </a:rPr>
              <a:pPr/>
              <a:t>41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7AFF9D-7582-4F3C-91E0-E1308BA3BBAB}" type="slidenum">
              <a:rPr lang="de-DE" altLang="de-DE" sz="1200">
                <a:latin typeface="Times New Roman" panose="02020603050405020304" pitchFamily="18" charset="0"/>
              </a:rPr>
              <a:pPr/>
              <a:t>44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64EDD2-6450-4E29-9B58-3694083F3187}" type="slidenum">
              <a:rPr lang="de-DE" altLang="de-DE" sz="1200">
                <a:latin typeface="Times New Roman" panose="02020603050405020304" pitchFamily="18" charset="0"/>
              </a:rPr>
              <a:pPr/>
              <a:t>45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C5C5EB3-3586-4C75-B596-322DB38CEFD4}" type="slidenum">
              <a:rPr lang="de-DE" altLang="de-DE" sz="1200">
                <a:latin typeface="Times New Roman" panose="02020603050405020304" pitchFamily="18" charset="0"/>
              </a:rPr>
              <a:pPr/>
              <a:t>46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3D17F6-26F4-41E9-810C-DCA9FEEC3085}" type="slidenum">
              <a:rPr lang="de-DE" altLang="de-DE" sz="1200">
                <a:latin typeface="Times New Roman" panose="02020603050405020304" pitchFamily="18" charset="0"/>
              </a:rPr>
              <a:pPr/>
              <a:t>14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FD929D4-297B-421F-BC73-F04C89434F52}" type="slidenum">
              <a:rPr lang="de-DE" altLang="de-DE" sz="1200">
                <a:latin typeface="Times New Roman" panose="02020603050405020304" pitchFamily="18" charset="0"/>
              </a:rPr>
              <a:pPr/>
              <a:t>15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  <p:sp>
        <p:nvSpPr>
          <p:cNvPr id="3584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AC1FA0-E58E-4B95-B9CC-5EABE8B637E4}" type="slidenum">
              <a:rPr lang="de-DE" altLang="de-DE" sz="1200">
                <a:latin typeface="Times New Roman" panose="02020603050405020304" pitchFamily="18" charset="0"/>
              </a:rPr>
              <a:pPr/>
              <a:t>24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DA32F1C-29F3-4306-8683-AA9465A59C47}" type="slidenum">
              <a:rPr lang="de-DE" altLang="de-DE" sz="1200">
                <a:latin typeface="Times New Roman" panose="02020603050405020304" pitchFamily="18" charset="0"/>
              </a:rPr>
              <a:pPr/>
              <a:t>26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D2A288-4CDE-442D-9A7C-8B7DB375DB08}" type="slidenum">
              <a:rPr lang="de-DE" altLang="de-DE" sz="1200">
                <a:latin typeface="Times New Roman" panose="02020603050405020304" pitchFamily="18" charset="0"/>
              </a:rPr>
              <a:pPr/>
              <a:t>27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AC160A8-A087-4F26-A7E3-ACDF50D3A811}" type="slidenum">
              <a:rPr lang="de-DE" altLang="de-DE" sz="1200">
                <a:latin typeface="Times New Roman" panose="02020603050405020304" pitchFamily="18" charset="0"/>
              </a:rPr>
              <a:pPr/>
              <a:t>28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249BB5-C7F7-4A41-8144-2BDA9E0BC9A2}" type="slidenum">
              <a:rPr lang="de-DE" altLang="de-DE" sz="1200">
                <a:latin typeface="Times New Roman" panose="02020603050405020304" pitchFamily="18" charset="0"/>
              </a:rPr>
              <a:pPr/>
              <a:t>29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SS 2018 - lecture 16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Bioinformatics III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  <a:p>
            <a:fld id="{9CA4D4E9-4C79-418A-B4C1-1BE66CD02C1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76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SS 2018 - lecture 16</a:t>
            </a: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Bioinformatics III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  <a:p>
            <a:fld id="{33FDBED5-A461-4F55-B42A-8DFA421BF2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451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SS 2018 - lecture 16</a:t>
            </a: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Bioinformatics III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  <a:p>
            <a:fld id="{B5B288F3-9435-4385-9280-6E2D2CCC6BB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553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3340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SS 2018 - lecture 16</a:t>
            </a: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Bioinformatics III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  <a:p>
            <a:fld id="{A511E0F0-4541-451A-982D-BDE5F12F90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578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3810000" cy="2590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3810000" cy="2590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SS 2018 - lecture 16</a:t>
            </a: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Bioinformatics III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  <a:p>
            <a:fld id="{D98FCC6B-3D16-497E-9FD4-C54DC85CD32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848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 altLang="de-DE" smtClean="0"/>
              <a:t>SS 2018 - lecture 16</a:t>
            </a: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Bioinformatics III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de-DE" altLang="de-DE"/>
          </a:p>
          <a:p>
            <a:fld id="{A7E46D12-2C35-4053-BEB9-F9631F92BCE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nar.oxfordjournals.org/content/36/7/2330/F5.large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6/Biclique_K_3_5.sv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304800"/>
          </a:xfrm>
        </p:spPr>
        <p:txBody>
          <a:bodyPr/>
          <a:lstStyle/>
          <a:p>
            <a:pPr eaLnBrk="1" hangingPunct="1"/>
            <a:r>
              <a:rPr lang="en-GB" altLang="de-DE" dirty="0" smtClean="0"/>
              <a:t>V16: involvement of microRNAs in GRNs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9219" name="Datumsplatzhalt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9220" name="Foliennummernplatzhalt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6466534F-FDEC-4438-A6D1-DD0B995837D9}" type="slidenum">
              <a:rPr lang="de-DE" altLang="de-DE" sz="1000"/>
              <a:pPr/>
              <a:t>1</a:t>
            </a:fld>
            <a:endParaRPr lang="de-DE" altLang="de-DE" sz="1000"/>
          </a:p>
        </p:txBody>
      </p:sp>
      <p:sp>
        <p:nvSpPr>
          <p:cNvPr id="9221" name="Fußzeilenplatzhalt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250825" y="533400"/>
            <a:ext cx="45370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altLang="de-DE" sz="1800"/>
              <a:t>What are </a:t>
            </a:r>
            <a:r>
              <a:rPr lang="de-DE" altLang="de-DE" sz="1800" b="1"/>
              <a:t>microRNAs</a:t>
            </a:r>
            <a:r>
              <a:rPr lang="de-DE" altLang="de-DE" sz="1800"/>
              <a:t>?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How can one </a:t>
            </a:r>
            <a:r>
              <a:rPr lang="de-DE" altLang="de-DE" sz="1800" b="1"/>
              <a:t>identify</a:t>
            </a:r>
            <a:r>
              <a:rPr lang="de-DE" altLang="de-DE" sz="1800"/>
              <a:t> microRNAs?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What is the </a:t>
            </a:r>
            <a:r>
              <a:rPr lang="de-DE" altLang="de-DE" sz="1800" b="1"/>
              <a:t>function</a:t>
            </a:r>
            <a:r>
              <a:rPr lang="de-DE" altLang="de-DE" sz="1800"/>
              <a:t> of microRNAs?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5483225" y="5948363"/>
            <a:ext cx="3049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Laird, Hum Mol Gen  14, R65 (2005)</a:t>
            </a:r>
          </a:p>
        </p:txBody>
      </p:sp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563813"/>
            <a:ext cx="59531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4"/>
          <p:cNvSpPr txBox="1">
            <a:spLocks noChangeArrowheads="1"/>
          </p:cNvSpPr>
          <p:nvPr/>
        </p:nvSpPr>
        <p:spPr bwMode="auto">
          <a:xfrm>
            <a:off x="4219575" y="5348288"/>
            <a:ext cx="467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Huntzinger, Izaurralde, Nat. Rev. Genet. 12, 99 (2011)</a:t>
            </a:r>
          </a:p>
        </p:txBody>
      </p:sp>
      <p:sp>
        <p:nvSpPr>
          <p:cNvPr id="9226" name="AutoShape 11" descr="Bildergebnis für elisa izaurralde"/>
          <p:cNvSpPr>
            <a:spLocks noChangeAspect="1" noChangeArrowheads="1"/>
          </p:cNvSpPr>
          <p:nvPr/>
        </p:nvSpPr>
        <p:spPr bwMode="auto">
          <a:xfrm>
            <a:off x="0" y="-136525"/>
            <a:ext cx="19716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pic>
        <p:nvPicPr>
          <p:cNvPr id="9227" name="Picture 13" descr="Ernst Jung Prize for Medicine 2012: Elisa Izaurralde. Photo: Jörg Abendroth/MPI for Developmental B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1136650"/>
            <a:ext cx="25987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4"/>
          <p:cNvSpPr txBox="1">
            <a:spLocks noChangeArrowheads="1"/>
          </p:cNvSpPr>
          <p:nvPr/>
        </p:nvSpPr>
        <p:spPr bwMode="auto">
          <a:xfrm>
            <a:off x="6305550" y="3068638"/>
            <a:ext cx="25876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altLang="de-DE" sz="1800"/>
              <a:t>Elisa Izaurralde,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MPI Tübingen</a:t>
            </a:r>
          </a:p>
        </p:txBody>
      </p:sp>
      <p:sp>
        <p:nvSpPr>
          <p:cNvPr id="9229" name="Rechteck 1"/>
          <p:cNvSpPr>
            <a:spLocks noChangeArrowheads="1"/>
          </p:cNvSpPr>
          <p:nvPr/>
        </p:nvSpPr>
        <p:spPr bwMode="auto">
          <a:xfrm>
            <a:off x="263525" y="2492375"/>
            <a:ext cx="5953125" cy="2808288"/>
          </a:xfrm>
          <a:prstGeom prst="rect">
            <a:avLst/>
          </a:prstGeom>
          <a:noFill/>
          <a:ln w="190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B22210F9-653E-479B-98C5-F45A3C678ACB}" type="slidenum">
              <a:rPr lang="de-DE" altLang="de-DE" sz="1000"/>
              <a:pPr algn="r" eaLnBrk="1" hangingPunct="1"/>
              <a:t>10</a:t>
            </a:fld>
            <a:endParaRPr lang="de-DE" altLang="de-DE" sz="10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siRNAs</a:t>
            </a:r>
            <a:endParaRPr lang="en-GB" altLang="de-DE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95288" y="5891213"/>
            <a:ext cx="1450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200"/>
              <a:t>www.wikipedia.org</a:t>
            </a:r>
          </a:p>
        </p:txBody>
      </p:sp>
      <p:sp>
        <p:nvSpPr>
          <p:cNvPr id="16389" name="Textfeld 12"/>
          <p:cNvSpPr txBox="1">
            <a:spLocks noChangeArrowheads="1"/>
          </p:cNvSpPr>
          <p:nvPr/>
        </p:nvSpPr>
        <p:spPr bwMode="auto">
          <a:xfrm>
            <a:off x="304800" y="609600"/>
            <a:ext cx="85344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altLang="de-DE" sz="1800"/>
              <a:t>Small interfering RNA (</a:t>
            </a:r>
            <a:r>
              <a:rPr lang="de-DE" altLang="de-DE" sz="1800" b="1"/>
              <a:t>siRNA</a:t>
            </a:r>
            <a:r>
              <a:rPr lang="de-DE" altLang="de-DE" sz="1800"/>
              <a:t>), sometimes known as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 b="1"/>
              <a:t>short interfering RNA </a:t>
            </a:r>
            <a:r>
              <a:rPr lang="de-DE" altLang="de-DE" sz="1800"/>
              <a:t>or silencing RNA, is a class of</a:t>
            </a:r>
          </a:p>
          <a:p>
            <a:pPr eaLnBrk="1" hangingPunct="1">
              <a:lnSpc>
                <a:spcPts val="2563"/>
              </a:lnSpc>
              <a:buFontTx/>
              <a:buChar char="-"/>
            </a:pPr>
            <a:r>
              <a:rPr lang="de-DE" altLang="de-DE" sz="1800"/>
              <a:t> </a:t>
            </a:r>
            <a:r>
              <a:rPr lang="de-DE" altLang="de-DE" sz="1800" b="1"/>
              <a:t>double-stranded RNA molecules</a:t>
            </a:r>
            <a:r>
              <a:rPr lang="de-DE" altLang="de-DE" sz="1800"/>
              <a:t>, </a:t>
            </a:r>
          </a:p>
          <a:p>
            <a:pPr eaLnBrk="1" hangingPunct="1">
              <a:lnSpc>
                <a:spcPts val="2563"/>
              </a:lnSpc>
              <a:buFontTx/>
              <a:buChar char="-"/>
            </a:pPr>
            <a:r>
              <a:rPr lang="de-DE" altLang="de-DE" sz="1800"/>
              <a:t> that are 20-25 nucleotides in length (often precisely 21 nt) and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play a variety of roles in biology. 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Most notably, siRNA is involved in the </a:t>
            </a:r>
            <a:r>
              <a:rPr lang="de-DE" altLang="de-DE" sz="1800" b="1"/>
              <a:t>RNA interference (RNAi) </a:t>
            </a:r>
            <a:r>
              <a:rPr lang="de-DE" altLang="de-DE" sz="1800"/>
              <a:t>pathway,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where it interferes with the expression of a specific gene. 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In addition to their role in the RNAi pathway,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siRNAs also act in RNAi-related pathways,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e.g., as an antiviral mechanism or in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shaping the chromatin structure of a genome.</a:t>
            </a:r>
          </a:p>
        </p:txBody>
      </p:sp>
      <p:sp>
        <p:nvSpPr>
          <p:cNvPr id="16390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16391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EFD0EBB2-8F40-4368-AD42-4E393BB20050}" type="slidenum">
              <a:rPr lang="de-DE" altLang="de-DE" sz="1000"/>
              <a:pPr/>
              <a:t>10</a:t>
            </a:fld>
            <a:endParaRPr lang="de-DE" altLang="de-DE" sz="1000"/>
          </a:p>
        </p:txBody>
      </p:sp>
      <p:sp>
        <p:nvSpPr>
          <p:cNvPr id="16392" name="Fußzeilenplatzhalt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4F66DB9B-E31B-4A12-B2CC-3B2347555389}" type="slidenum">
              <a:rPr lang="de-DE" altLang="de-DE" sz="1000"/>
              <a:pPr algn="r" eaLnBrk="1" hangingPunct="1"/>
              <a:t>11</a:t>
            </a:fld>
            <a:endParaRPr lang="de-DE" altLang="de-DE" sz="100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miRNAs</a:t>
            </a:r>
            <a:endParaRPr lang="en-GB" altLang="de-DE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395288" y="6019800"/>
            <a:ext cx="1450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200"/>
              <a:t>www.wikipedia.org</a:t>
            </a:r>
          </a:p>
        </p:txBody>
      </p:sp>
      <p:sp>
        <p:nvSpPr>
          <p:cNvPr id="17413" name="Textfeld 12"/>
          <p:cNvSpPr txBox="1">
            <a:spLocks noChangeArrowheads="1"/>
          </p:cNvSpPr>
          <p:nvPr/>
        </p:nvSpPr>
        <p:spPr bwMode="auto">
          <a:xfrm>
            <a:off x="304800" y="601663"/>
            <a:ext cx="83820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altLang="de-DE" sz="1800"/>
              <a:t>In contrast to double-stranded siRNA,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 b="1"/>
              <a:t>microRNAs</a:t>
            </a:r>
            <a:r>
              <a:rPr lang="de-DE" altLang="de-DE" sz="1800"/>
              <a:t> (miRNA) are </a:t>
            </a:r>
            <a:r>
              <a:rPr lang="de-DE" altLang="de-DE" sz="1800" b="1"/>
              <a:t>single-stranded RNA </a:t>
            </a:r>
            <a:r>
              <a:rPr lang="de-DE" altLang="de-DE" sz="1800"/>
              <a:t>molecules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of 21-23 nucleotides in length.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miRNAs have a crucial role in regulating gene expression. 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 b="1">
                <a:solidFill>
                  <a:srgbClr val="FF0000"/>
                </a:solidFill>
              </a:rPr>
              <a:t>Remember: miRNAs are encoded by DNA but not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 b="1">
                <a:solidFill>
                  <a:srgbClr val="FF0000"/>
                </a:solidFill>
              </a:rPr>
              <a:t>translated into protein (non-coding RNA).</a:t>
            </a:r>
          </a:p>
        </p:txBody>
      </p:sp>
      <p:sp>
        <p:nvSpPr>
          <p:cNvPr id="17414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17415" name="Foliennummernplatzhalt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290CD51E-EAA7-438A-A10E-9F39C47E34A7}" type="slidenum">
              <a:rPr lang="de-DE" altLang="de-DE" sz="1000"/>
              <a:pPr/>
              <a:t>11</a:t>
            </a:fld>
            <a:endParaRPr lang="de-DE" altLang="de-DE" sz="1000"/>
          </a:p>
        </p:txBody>
      </p:sp>
      <p:sp>
        <p:nvSpPr>
          <p:cNvPr id="17416" name="Fußzeilenplatzhalt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Overview of the miRNA network</a:t>
            </a:r>
            <a:endParaRPr lang="en-GB" altLang="de-DE" i="1" smtClean="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257800" y="61722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Ryan et al. Nature Rev. Cancer (2010) 10, 389</a:t>
            </a:r>
          </a:p>
        </p:txBody>
      </p:sp>
      <p:sp>
        <p:nvSpPr>
          <p:cNvPr id="18436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18437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9FA40A49-3E32-4134-B86A-B9528D3038AE}" type="slidenum">
              <a:rPr lang="de-DE" altLang="de-DE" sz="1000"/>
              <a:pPr/>
              <a:t>12</a:t>
            </a:fld>
            <a:endParaRPr lang="de-DE" altLang="de-DE" sz="1000"/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5364163" y="869950"/>
            <a:ext cx="310673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de-DE" altLang="de-DE" sz="1800"/>
              <a:t>RNA polymerase II (Pol II) produces a 500–3,000 nucleotide transcript, called the primary microRNA</a:t>
            </a:r>
          </a:p>
          <a:p>
            <a:pPr eaLnBrk="1" hangingPunct="1">
              <a:lnSpc>
                <a:spcPts val="2500"/>
              </a:lnSpc>
            </a:pPr>
            <a:r>
              <a:rPr lang="de-DE" altLang="de-DE" sz="1800" b="1"/>
              <a:t>(pri-miRNA)</a:t>
            </a:r>
            <a:r>
              <a:rPr lang="de-DE" altLang="de-DE" sz="1800"/>
              <a:t>.</a:t>
            </a:r>
          </a:p>
        </p:txBody>
      </p:sp>
      <p:pic>
        <p:nvPicPr>
          <p:cNvPr id="18439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42" b="55440"/>
          <a:stretch>
            <a:fillRect/>
          </a:stretch>
        </p:blipFill>
        <p:spPr bwMode="auto">
          <a:xfrm>
            <a:off x="34925" y="609600"/>
            <a:ext cx="5254625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4"/>
          <p:cNvSpPr txBox="1">
            <a:spLocks noChangeArrowheads="1"/>
          </p:cNvSpPr>
          <p:nvPr/>
        </p:nvSpPr>
        <p:spPr bwMode="auto">
          <a:xfrm>
            <a:off x="5940425" y="4975225"/>
            <a:ext cx="3024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600"/>
              <a:t>AA, poly A tail; </a:t>
            </a:r>
          </a:p>
          <a:p>
            <a:pPr eaLnBrk="1" hangingPunct="1"/>
            <a:r>
              <a:rPr lang="de-DE" altLang="de-DE" sz="1600"/>
              <a:t>m7G, 7-methylguanosine cap; </a:t>
            </a:r>
          </a:p>
          <a:p>
            <a:pPr eaLnBrk="1" hangingPunct="1"/>
            <a:r>
              <a:rPr lang="de-DE" altLang="de-DE" sz="1600"/>
              <a:t>ORF, open reading frame.</a:t>
            </a:r>
          </a:p>
        </p:txBody>
      </p:sp>
      <p:sp>
        <p:nvSpPr>
          <p:cNvPr id="18441" name="Text Box 4"/>
          <p:cNvSpPr txBox="1">
            <a:spLocks noChangeArrowheads="1"/>
          </p:cNvSpPr>
          <p:nvPr/>
        </p:nvSpPr>
        <p:spPr bwMode="auto">
          <a:xfrm>
            <a:off x="323850" y="3741738"/>
            <a:ext cx="46799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de-DE" altLang="de-DE" sz="1800" b="1"/>
              <a:t>pri-miRNA</a:t>
            </a:r>
            <a:r>
              <a:rPr lang="de-DE" altLang="de-DE" sz="1800"/>
              <a:t> is then cropped to form a </a:t>
            </a:r>
          </a:p>
          <a:p>
            <a:pPr eaLnBrk="1" hangingPunct="1">
              <a:lnSpc>
                <a:spcPts val="2500"/>
              </a:lnSpc>
            </a:pPr>
            <a:r>
              <a:rPr lang="de-DE" altLang="de-DE" sz="1800" b="1"/>
              <a:t>pre-miRNA</a:t>
            </a:r>
            <a:r>
              <a:rPr lang="de-DE" altLang="de-DE" sz="1800"/>
              <a:t> hairpin of ~60–100 nucleotides in length by a multi-protein complex that includes the protein </a:t>
            </a:r>
            <a:r>
              <a:rPr lang="de-DE" altLang="de-DE" sz="1800" b="1"/>
              <a:t>DROSHA</a:t>
            </a:r>
            <a:r>
              <a:rPr lang="de-DE" altLang="de-DE" sz="18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Overview of the miRNA network</a:t>
            </a:r>
            <a:endParaRPr lang="en-GB" altLang="de-DE" i="1" smtClean="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257800" y="61722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Ryan et al. Nature Rev. Cancer (2010) 10, 389</a:t>
            </a:r>
          </a:p>
        </p:txBody>
      </p:sp>
      <p:sp>
        <p:nvSpPr>
          <p:cNvPr id="20484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20485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69F0DA67-B672-40DD-8D2D-38FB99812D6C}" type="slidenum">
              <a:rPr lang="de-DE" altLang="de-DE" sz="1000"/>
              <a:pPr/>
              <a:t>13</a:t>
            </a:fld>
            <a:endParaRPr lang="de-DE" altLang="de-DE" sz="1000"/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5616575" y="609600"/>
            <a:ext cx="3455988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de-DE" altLang="de-DE" sz="1800"/>
              <a:t>This double-stranded </a:t>
            </a:r>
            <a:r>
              <a:rPr lang="de-DE" altLang="de-DE" sz="1800" b="1"/>
              <a:t>pre-miRNA </a:t>
            </a:r>
            <a:r>
              <a:rPr lang="de-DE" altLang="de-DE" sz="1800"/>
              <a:t>hairpin structure is </a:t>
            </a:r>
            <a:r>
              <a:rPr lang="de-DE" altLang="de-DE" sz="1800" b="1"/>
              <a:t>exported</a:t>
            </a:r>
            <a:r>
              <a:rPr lang="de-DE" altLang="de-DE" sz="1800"/>
              <a:t> from the nucleus by RAN GTPase and exportin 5 (XPO5). </a:t>
            </a:r>
          </a:p>
          <a:p>
            <a:pPr eaLnBrk="1" hangingPunct="1">
              <a:lnSpc>
                <a:spcPts val="2500"/>
              </a:lnSpc>
            </a:pPr>
            <a:endParaRPr lang="de-DE" altLang="de-DE" sz="1800"/>
          </a:p>
          <a:p>
            <a:pPr eaLnBrk="1" hangingPunct="1">
              <a:lnSpc>
                <a:spcPts val="2500"/>
              </a:lnSpc>
            </a:pPr>
            <a:r>
              <a:rPr lang="de-DE" altLang="de-DE" sz="1800"/>
              <a:t>Finally, the pre-miRNA is cleaved by the protein </a:t>
            </a:r>
            <a:r>
              <a:rPr lang="de-DE" altLang="de-DE" sz="1800" b="1"/>
              <a:t>DICER1</a:t>
            </a:r>
            <a:r>
              <a:rPr lang="de-DE" altLang="de-DE" sz="1800"/>
              <a:t> to produce two miRNA strands:</a:t>
            </a:r>
          </a:p>
          <a:p>
            <a:pPr eaLnBrk="1" hangingPunct="1">
              <a:lnSpc>
                <a:spcPts val="2500"/>
              </a:lnSpc>
            </a:pPr>
            <a:r>
              <a:rPr lang="de-DE" altLang="de-DE" sz="1800"/>
              <a:t>-  a mature miRNA sequence, approximately 20 nt in length, </a:t>
            </a:r>
          </a:p>
          <a:p>
            <a:pPr eaLnBrk="1" hangingPunct="1">
              <a:lnSpc>
                <a:spcPts val="2500"/>
              </a:lnSpc>
            </a:pPr>
            <a:r>
              <a:rPr lang="de-DE" altLang="de-DE" sz="1800"/>
              <a:t>- and its short-lived complementary sequence, which is denoted miR. </a:t>
            </a:r>
          </a:p>
        </p:txBody>
      </p:sp>
      <p:pic>
        <p:nvPicPr>
          <p:cNvPr id="20487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>
            <a:fillRect/>
          </a:stretch>
        </p:blipFill>
        <p:spPr bwMode="auto">
          <a:xfrm>
            <a:off x="34925" y="609600"/>
            <a:ext cx="55816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DROSHA X-ray structure</a:t>
            </a:r>
            <a:endParaRPr lang="en-GB" altLang="de-DE" i="1" smtClean="0"/>
          </a:p>
        </p:txBody>
      </p:sp>
      <p:sp>
        <p:nvSpPr>
          <p:cNvPr id="22531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2253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2EBC8015-7C20-4054-B7B3-CA94C546266F}" type="slidenum">
              <a:rPr lang="de-DE" altLang="de-DE" sz="1000"/>
              <a:pPr/>
              <a:t>14</a:t>
            </a:fld>
            <a:endParaRPr lang="de-DE" altLang="de-DE" sz="100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95288" y="5229225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600"/>
              <a:t>AA, poly A tail; </a:t>
            </a:r>
          </a:p>
          <a:p>
            <a:pPr eaLnBrk="1" hangingPunct="1"/>
            <a:r>
              <a:rPr lang="de-DE" altLang="de-DE" sz="1600"/>
              <a:t>m7G, 7-methylguanosine cap; </a:t>
            </a:r>
          </a:p>
          <a:p>
            <a:pPr eaLnBrk="1" hangingPunct="1"/>
            <a:r>
              <a:rPr lang="de-DE" altLang="de-DE" sz="1600"/>
              <a:t>ORF, open reading frame.</a:t>
            </a:r>
          </a:p>
        </p:txBody>
      </p:sp>
      <p:pic>
        <p:nvPicPr>
          <p:cNvPr id="2253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65"/>
          <a:stretch>
            <a:fillRect/>
          </a:stretch>
        </p:blipFill>
        <p:spPr bwMode="auto">
          <a:xfrm>
            <a:off x="71438" y="596900"/>
            <a:ext cx="60134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6337300" y="696913"/>
            <a:ext cx="277177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de-DE" sz="1800"/>
              <a:t>The overall structure of </a:t>
            </a:r>
            <a:r>
              <a:rPr lang="en-US" altLang="de-DE" sz="1800" b="1"/>
              <a:t>DROSHA</a:t>
            </a:r>
            <a:r>
              <a:rPr lang="en-US" altLang="de-DE" sz="1800"/>
              <a:t> is surprisingly similar to that of </a:t>
            </a:r>
            <a:r>
              <a:rPr lang="en-US" altLang="de-DE" sz="1800" b="1"/>
              <a:t>Dicer</a:t>
            </a:r>
            <a:r>
              <a:rPr lang="en-US" altLang="de-DE" sz="1800"/>
              <a:t> despite no sequence homology apart from the C-terminal part.</a:t>
            </a:r>
          </a:p>
          <a:p>
            <a:pPr eaLnBrk="1" hangingPunct="1">
              <a:lnSpc>
                <a:spcPts val="2500"/>
              </a:lnSpc>
            </a:pPr>
            <a:endParaRPr lang="en-US" altLang="de-DE" sz="1800"/>
          </a:p>
          <a:p>
            <a:pPr eaLnBrk="1" hangingPunct="1">
              <a:lnSpc>
                <a:spcPts val="2500"/>
              </a:lnSpc>
            </a:pPr>
            <a:r>
              <a:rPr lang="en-US" altLang="de-DE" sz="1800"/>
              <a:t>This suggests that DROSHA may have evolved from a Dicer homolog.</a:t>
            </a:r>
            <a:endParaRPr lang="de-DE" altLang="de-DE" sz="1800"/>
          </a:p>
        </p:txBody>
      </p:sp>
      <p:sp>
        <p:nvSpPr>
          <p:cNvPr id="22536" name="Text Box 4"/>
          <p:cNvSpPr txBox="1">
            <a:spLocks noChangeArrowheads="1"/>
          </p:cNvSpPr>
          <p:nvPr/>
        </p:nvSpPr>
        <p:spPr bwMode="auto">
          <a:xfrm>
            <a:off x="6084888" y="6073775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Kwon et al. </a:t>
            </a:r>
            <a:r>
              <a:rPr lang="en-US" altLang="de-DE" sz="1400"/>
              <a:t>Cell. (2016) 164:81-90.</a:t>
            </a:r>
            <a:endParaRPr lang="de-DE" alt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Overview of the miRNA network</a:t>
            </a:r>
            <a:endParaRPr lang="en-GB" altLang="de-DE" i="1" smtClean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257800" y="61722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Ryan et al. Nature Rev. Cancer (2010) 10, 389</a:t>
            </a:r>
          </a:p>
        </p:txBody>
      </p:sp>
      <p:sp>
        <p:nvSpPr>
          <p:cNvPr id="24580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24581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CB2BD020-39EE-4BEC-B6F6-8C5F31041747}" type="slidenum">
              <a:rPr lang="de-DE" altLang="de-DE" sz="1000"/>
              <a:pPr/>
              <a:t>15</a:t>
            </a:fld>
            <a:endParaRPr lang="de-DE" altLang="de-DE" sz="1000"/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250825" y="4092575"/>
            <a:ext cx="54737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de-DE" altLang="de-DE" sz="1800"/>
              <a:t>The RISC complex is then targeted by the miRNA to the target 3′ untranslated region of a mRNA sequence to facilitate </a:t>
            </a:r>
            <a:r>
              <a:rPr lang="de-DE" altLang="de-DE" sz="1800" b="1"/>
              <a:t>repression</a:t>
            </a:r>
            <a:r>
              <a:rPr lang="de-DE" altLang="de-DE" sz="1800"/>
              <a:t> and </a:t>
            </a:r>
            <a:r>
              <a:rPr lang="de-DE" altLang="de-DE" sz="1800" b="1"/>
              <a:t>cleavage</a:t>
            </a:r>
            <a:r>
              <a:rPr lang="de-DE" altLang="de-DE" sz="1800"/>
              <a:t>. </a:t>
            </a:r>
          </a:p>
          <a:p>
            <a:pPr eaLnBrk="1" hangingPunct="1">
              <a:lnSpc>
                <a:spcPts val="2500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The main function of miRNAs is to down-regulate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gene expression of their target mRNAs. </a:t>
            </a:r>
          </a:p>
        </p:txBody>
      </p:sp>
      <p:pic>
        <p:nvPicPr>
          <p:cNvPr id="24583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9"/>
          <a:stretch>
            <a:fillRect/>
          </a:stretch>
        </p:blipFill>
        <p:spPr bwMode="auto">
          <a:xfrm>
            <a:off x="52388" y="676275"/>
            <a:ext cx="5913437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4"/>
          <p:cNvSpPr txBox="1">
            <a:spLocks noChangeArrowheads="1"/>
          </p:cNvSpPr>
          <p:nvPr/>
        </p:nvSpPr>
        <p:spPr bwMode="auto">
          <a:xfrm>
            <a:off x="6019800" y="762000"/>
            <a:ext cx="27432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de-DE" altLang="de-DE" sz="1800"/>
              <a:t>The thermodynamic stability of the miRNA duplex termini and the identity of the nucleotides in the 3′ overhang determines which of the single strand miRNA is incorporated into the RNA-inducing silencing complex (</a:t>
            </a:r>
            <a:r>
              <a:rPr lang="de-DE" altLang="de-DE" sz="1800" b="1"/>
              <a:t>RISC</a:t>
            </a:r>
            <a:r>
              <a:rPr lang="de-DE" altLang="de-DE" sz="1800"/>
              <a:t>). </a:t>
            </a:r>
          </a:p>
        </p:txBody>
      </p:sp>
      <p:sp>
        <p:nvSpPr>
          <p:cNvPr id="24585" name="Rechteck 1"/>
          <p:cNvSpPr>
            <a:spLocks noChangeArrowheads="1"/>
          </p:cNvSpPr>
          <p:nvPr/>
        </p:nvSpPr>
        <p:spPr bwMode="auto">
          <a:xfrm>
            <a:off x="52388" y="531813"/>
            <a:ext cx="4591050" cy="1379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24586" name="Rechteck 10"/>
          <p:cNvSpPr>
            <a:spLocks noChangeArrowheads="1"/>
          </p:cNvSpPr>
          <p:nvPr/>
        </p:nvSpPr>
        <p:spPr bwMode="auto">
          <a:xfrm>
            <a:off x="250825" y="820738"/>
            <a:ext cx="1512888" cy="1379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1" descr="Figure 5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0"/>
          <a:stretch>
            <a:fillRect/>
          </a:stretch>
        </p:blipFill>
        <p:spPr bwMode="auto">
          <a:xfrm>
            <a:off x="6765925" y="333375"/>
            <a:ext cx="2149475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833B5EA8-44DD-49A1-A5EC-EF400DC3350C}" type="slidenum">
              <a:rPr lang="de-DE" altLang="de-DE" sz="1000"/>
              <a:pPr algn="r" eaLnBrk="1" hangingPunct="1"/>
              <a:t>16</a:t>
            </a:fld>
            <a:endParaRPr lang="de-DE" altLang="de-DE" sz="10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miRNAs</a:t>
            </a:r>
            <a:endParaRPr lang="en-GB" altLang="de-DE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395288" y="6019800"/>
            <a:ext cx="1450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200"/>
              <a:t>www.wikipedia.org</a:t>
            </a:r>
          </a:p>
        </p:txBody>
      </p:sp>
      <p:sp>
        <p:nvSpPr>
          <p:cNvPr id="26630" name="Textfeld 12"/>
          <p:cNvSpPr txBox="1">
            <a:spLocks noChangeArrowheads="1"/>
          </p:cNvSpPr>
          <p:nvPr/>
        </p:nvSpPr>
        <p:spPr bwMode="auto">
          <a:xfrm>
            <a:off x="304800" y="601663"/>
            <a:ext cx="635476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altLang="de-DE" sz="1800"/>
              <a:t>Mature miRNA molecules are partially complementary to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one or more mRNA molecules.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	Fig. shows the solution NMR-structure of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 i="1"/>
              <a:t>	</a:t>
            </a:r>
            <a:r>
              <a:rPr lang="en-US" altLang="de-DE" sz="1800" i="1"/>
              <a:t>let-7</a:t>
            </a:r>
            <a:r>
              <a:rPr lang="en-US" altLang="de-DE" sz="1800"/>
              <a:t> miRNA:</a:t>
            </a:r>
            <a:r>
              <a:rPr lang="en-US" altLang="de-DE" sz="1800" i="1"/>
              <a:t>lin-41</a:t>
            </a:r>
            <a:r>
              <a:rPr lang="en-US" altLang="de-DE" sz="1800"/>
              <a:t> mRNA complex from </a:t>
            </a:r>
            <a:r>
              <a:rPr lang="en-US" altLang="de-DE" sz="1800" i="1"/>
              <a:t>C. elegans</a:t>
            </a: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	</a:t>
            </a:r>
            <a:r>
              <a:rPr lang="de-DE" altLang="de-DE" sz="1400"/>
              <a:t>Cevec et al. </a:t>
            </a:r>
            <a:r>
              <a:rPr lang="de-DE" altLang="de-DE" sz="1400" i="1"/>
              <a:t>Nucl. Acids Res. (2008) 36: 2330. </a:t>
            </a:r>
            <a:endParaRPr lang="de-DE" altLang="de-DE" sz="1400"/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 b="1"/>
              <a:t>miRNAs</a:t>
            </a:r>
            <a:r>
              <a:rPr lang="de-DE" altLang="de-DE" sz="1800"/>
              <a:t> typically have </a:t>
            </a:r>
            <a:r>
              <a:rPr lang="de-DE" altLang="de-DE" sz="1800" b="1"/>
              <a:t>incomplete base pairing </a:t>
            </a:r>
            <a:r>
              <a:rPr lang="de-DE" altLang="de-DE" sz="1800"/>
              <a:t>to a target and inhibit the translation of </a:t>
            </a:r>
            <a:r>
              <a:rPr lang="de-DE" altLang="de-DE" sz="1800" b="1"/>
              <a:t>many different mRNAs </a:t>
            </a:r>
            <a:r>
              <a:rPr lang="de-DE" altLang="de-DE" sz="1800"/>
              <a:t>with similar sequences. 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In contrast, </a:t>
            </a:r>
            <a:r>
              <a:rPr lang="de-DE" altLang="de-DE" sz="1800" b="1"/>
              <a:t>siRNAs</a:t>
            </a:r>
            <a:r>
              <a:rPr lang="de-DE" altLang="de-DE" sz="1800"/>
              <a:t> typically </a:t>
            </a:r>
            <a:r>
              <a:rPr lang="de-DE" altLang="de-DE" sz="1800" b="1"/>
              <a:t>base-pair perfectly </a:t>
            </a:r>
            <a:r>
              <a:rPr lang="de-DE" altLang="de-DE" sz="1800"/>
              <a:t>and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induce mRNA cleavage only in a single, specific target.</a:t>
            </a:r>
          </a:p>
        </p:txBody>
      </p:sp>
      <p:sp>
        <p:nvSpPr>
          <p:cNvPr id="26631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26632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827BE3DB-E950-4CB5-9EDD-6AF009B56A07}" type="slidenum">
              <a:rPr lang="de-DE" altLang="de-DE" sz="1000"/>
              <a:pPr/>
              <a:t>16</a:t>
            </a:fld>
            <a:endParaRPr lang="de-DE" altLang="de-DE" sz="1000"/>
          </a:p>
        </p:txBody>
      </p:sp>
      <p:sp>
        <p:nvSpPr>
          <p:cNvPr id="26633" name="Fußzeilenplatzhalt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30FFD171-B1E8-4FA9-9726-8291F813D9AB}" type="slidenum">
              <a:rPr lang="de-DE" altLang="de-DE" sz="1000"/>
              <a:pPr algn="r" eaLnBrk="1" hangingPunct="1"/>
              <a:t>17</a:t>
            </a:fld>
            <a:endParaRPr lang="de-DE" altLang="de-DE" sz="10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discovery of let7</a:t>
            </a:r>
            <a:endParaRPr lang="en-GB" altLang="de-DE" smtClean="0"/>
          </a:p>
        </p:txBody>
      </p:sp>
      <p:sp>
        <p:nvSpPr>
          <p:cNvPr id="27651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27652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AD265D7D-F9D6-4815-AA2A-CBCA9C742D82}" type="slidenum">
              <a:rPr lang="de-DE" altLang="de-DE" sz="1000"/>
              <a:pPr/>
              <a:t>17</a:t>
            </a:fld>
            <a:endParaRPr lang="de-DE" altLang="de-DE" sz="1000"/>
          </a:p>
        </p:txBody>
      </p:sp>
      <p:sp>
        <p:nvSpPr>
          <p:cNvPr id="27653" name="Fußzeilenplatzhalt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603250" y="5786438"/>
            <a:ext cx="3321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Pasquinelli et al. Nature (2000) 408, 86</a:t>
            </a:r>
          </a:p>
          <a:p>
            <a:pPr eaLnBrk="1" hangingPunct="1"/>
            <a:r>
              <a:rPr lang="de-DE" altLang="de-DE" sz="1400"/>
              <a:t>www.wikipedia.org</a:t>
            </a:r>
          </a:p>
        </p:txBody>
      </p:sp>
      <p:pic>
        <p:nvPicPr>
          <p:cNvPr id="27655" name="Picture 11" descr="http://www.nature.com/nature/journal/v408/n6808/images/408086aa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r="13744" b="35667"/>
          <a:stretch>
            <a:fillRect/>
          </a:stretch>
        </p:blipFill>
        <p:spPr bwMode="auto">
          <a:xfrm>
            <a:off x="4500563" y="549275"/>
            <a:ext cx="439261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feld 12"/>
          <p:cNvSpPr txBox="1">
            <a:spLocks noChangeArrowheads="1"/>
          </p:cNvSpPr>
          <p:nvPr/>
        </p:nvSpPr>
        <p:spPr bwMode="auto">
          <a:xfrm>
            <a:off x="187325" y="549275"/>
            <a:ext cx="4384675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 sz="1800"/>
              <a:t>The first two known microRNAs, lin-4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and let-7, were originally discovered in the nematode </a:t>
            </a:r>
            <a:r>
              <a:rPr lang="en-US" altLang="de-DE" sz="1800" i="1"/>
              <a:t>C. elegans.</a:t>
            </a:r>
            <a:r>
              <a:rPr lang="en-US" altLang="de-DE" sz="1800"/>
              <a:t>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There, they control the timing of stem-cell division and differentiation. 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let-7 was subsequently found as the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first known human miRNA. 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let-7 and its family members are </a:t>
            </a:r>
            <a:r>
              <a:rPr lang="en-US" altLang="de-DE" sz="1800" b="1"/>
              <a:t>highly conserved </a:t>
            </a:r>
            <a:r>
              <a:rPr lang="en-US" altLang="de-DE" sz="1800"/>
              <a:t>across species in sequence and function.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Misregulation of let-7 leads to a less differentiated cellular state and the development of cell-based diseases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such as cancer.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5DDE59D8-A92C-422D-B1BF-7AA9AB64094C}" type="slidenum">
              <a:rPr lang="de-DE" altLang="de-DE" sz="1000"/>
              <a:pPr algn="r" eaLnBrk="1" hangingPunct="1"/>
              <a:t>18</a:t>
            </a:fld>
            <a:endParaRPr lang="de-DE" altLang="de-DE" sz="10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Action of let7</a:t>
            </a:r>
            <a:endParaRPr lang="en-GB" altLang="de-DE" smtClean="0"/>
          </a:p>
        </p:txBody>
      </p:sp>
      <p:sp>
        <p:nvSpPr>
          <p:cNvPr id="28675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28676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D6079995-95E5-4088-B966-1902758B48CA}" type="slidenum">
              <a:rPr lang="de-DE" altLang="de-DE" sz="1000"/>
              <a:pPr/>
              <a:t>18</a:t>
            </a:fld>
            <a:endParaRPr lang="de-DE" altLang="de-DE" sz="1000"/>
          </a:p>
        </p:txBody>
      </p:sp>
      <p:sp>
        <p:nvSpPr>
          <p:cNvPr id="28677" name="Fußzeilenplatzhalt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6875463" y="6000750"/>
            <a:ext cx="2017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www.wikipedia.org</a:t>
            </a:r>
          </a:p>
        </p:txBody>
      </p:sp>
      <p:sp>
        <p:nvSpPr>
          <p:cNvPr id="28679" name="Textfeld 12"/>
          <p:cNvSpPr txBox="1">
            <a:spLocks noChangeArrowheads="1"/>
          </p:cNvSpPr>
          <p:nvPr/>
        </p:nvSpPr>
        <p:spPr bwMode="auto">
          <a:xfrm>
            <a:off x="187325" y="601663"/>
            <a:ext cx="8705850" cy="55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 sz="1800" i="1"/>
              <a:t>Let-7</a:t>
            </a:r>
            <a:r>
              <a:rPr lang="en-US" altLang="de-DE" sz="1800"/>
              <a:t> directly down-regulates the expression of the </a:t>
            </a:r>
            <a:r>
              <a:rPr lang="en-US" altLang="de-DE" sz="1800" b="1"/>
              <a:t>oncogene</a:t>
            </a:r>
            <a:r>
              <a:rPr lang="en-US" altLang="de-DE" sz="1800"/>
              <a:t> </a:t>
            </a:r>
            <a:r>
              <a:rPr lang="en-US" altLang="de-DE" sz="1800" b="1" i="1"/>
              <a:t>RAS</a:t>
            </a:r>
            <a:r>
              <a:rPr lang="en-US" altLang="de-DE" sz="1800"/>
              <a:t> in human cells. 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All the three </a:t>
            </a:r>
            <a:r>
              <a:rPr lang="en-US" altLang="de-DE" sz="1800" i="1"/>
              <a:t>RAS</a:t>
            </a:r>
            <a:r>
              <a:rPr lang="en-US" altLang="de-DE" sz="1800"/>
              <a:t> genes in human, </a:t>
            </a:r>
            <a:r>
              <a:rPr lang="en-US" altLang="de-DE" sz="1800" i="1"/>
              <a:t>K-, N-</a:t>
            </a:r>
            <a:r>
              <a:rPr lang="en-US" altLang="de-DE" sz="1800"/>
              <a:t>, and </a:t>
            </a:r>
            <a:r>
              <a:rPr lang="en-US" altLang="de-DE" sz="1800" i="1"/>
              <a:t>H-</a:t>
            </a:r>
            <a:r>
              <a:rPr lang="en-US" altLang="de-DE" sz="1800"/>
              <a:t>,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have the predicted </a:t>
            </a:r>
            <a:r>
              <a:rPr lang="en-US" altLang="de-DE" sz="1800" i="1"/>
              <a:t>let-7</a:t>
            </a:r>
            <a:r>
              <a:rPr lang="en-US" altLang="de-DE" sz="1800"/>
              <a:t> binding sequences in their 3'UTRs. 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In lung cancer patient samples, expression of </a:t>
            </a:r>
            <a:r>
              <a:rPr lang="en-US" altLang="de-DE" sz="1800" i="1"/>
              <a:t>RAS</a:t>
            </a:r>
            <a:r>
              <a:rPr lang="en-US" altLang="de-DE" sz="1800"/>
              <a:t> and </a:t>
            </a:r>
            <a:r>
              <a:rPr lang="en-US" altLang="de-DE" sz="1800" i="1"/>
              <a:t>let-7</a:t>
            </a:r>
            <a:r>
              <a:rPr lang="en-US" altLang="de-DE" sz="1800"/>
              <a:t> is anticorrelated.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Cancerous cells have low </a:t>
            </a:r>
            <a:r>
              <a:rPr lang="en-US" altLang="de-DE" sz="1800" i="1"/>
              <a:t>let-7</a:t>
            </a:r>
            <a:r>
              <a:rPr lang="en-US" altLang="de-DE" sz="1800"/>
              <a:t> and high </a:t>
            </a:r>
            <a:r>
              <a:rPr lang="en-US" altLang="de-DE" sz="1800" i="1"/>
              <a:t>RAS</a:t>
            </a:r>
            <a:r>
              <a:rPr lang="en-US" altLang="de-DE" sz="1800"/>
              <a:t>,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normal cells have high </a:t>
            </a:r>
            <a:r>
              <a:rPr lang="en-US" altLang="de-DE" sz="1800" i="1"/>
              <a:t>let-7</a:t>
            </a:r>
            <a:r>
              <a:rPr lang="en-US" altLang="de-DE" sz="1800"/>
              <a:t> and low </a:t>
            </a:r>
            <a:r>
              <a:rPr lang="en-US" altLang="de-DE" sz="1800" i="1"/>
              <a:t>RAS</a:t>
            </a:r>
            <a:r>
              <a:rPr lang="en-US" altLang="de-DE" sz="1800"/>
              <a:t>. 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Another oncogene, </a:t>
            </a:r>
            <a:r>
              <a:rPr lang="en-US" altLang="de-DE" sz="1800" i="1"/>
              <a:t>high mobility group A2</a:t>
            </a:r>
            <a:r>
              <a:rPr lang="en-US" altLang="de-DE" sz="1800"/>
              <a:t> (</a:t>
            </a:r>
            <a:r>
              <a:rPr lang="en-US" altLang="de-DE" sz="1800" b="1" i="1"/>
              <a:t>HMGA2</a:t>
            </a:r>
            <a:r>
              <a:rPr lang="en-US" altLang="de-DE" sz="1800"/>
              <a:t>),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has also been identified as a target of </a:t>
            </a:r>
            <a:r>
              <a:rPr lang="en-US" altLang="de-DE" sz="1800" i="1"/>
              <a:t>let-7</a:t>
            </a:r>
            <a:r>
              <a:rPr lang="en-US" altLang="de-DE" sz="1800"/>
              <a:t>. </a:t>
            </a:r>
          </a:p>
          <a:p>
            <a:pPr>
              <a:lnSpc>
                <a:spcPts val="2500"/>
              </a:lnSpc>
            </a:pPr>
            <a:endParaRPr lang="en-US" altLang="de-DE" sz="1800" i="1"/>
          </a:p>
          <a:p>
            <a:pPr>
              <a:lnSpc>
                <a:spcPts val="2500"/>
              </a:lnSpc>
            </a:pPr>
            <a:r>
              <a:rPr lang="en-US" altLang="de-DE" sz="1800" i="1"/>
              <a:t>Let-7</a:t>
            </a:r>
            <a:r>
              <a:rPr lang="en-US" altLang="de-DE" sz="1800"/>
              <a:t> directly inhibits </a:t>
            </a:r>
            <a:r>
              <a:rPr lang="en-US" altLang="de-DE" sz="1800" i="1"/>
              <a:t>HMGA2</a:t>
            </a:r>
            <a:r>
              <a:rPr lang="en-US" altLang="de-DE" sz="1800"/>
              <a:t> by binding to its 3'UTR.</a:t>
            </a:r>
            <a:r>
              <a:rPr lang="en-US" altLang="de-DE" sz="1800" baseline="30000"/>
              <a:t>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Removal of the </a:t>
            </a:r>
            <a:r>
              <a:rPr lang="en-US" altLang="de-DE" sz="1800" i="1"/>
              <a:t>let-7</a:t>
            </a:r>
            <a:r>
              <a:rPr lang="en-US" altLang="de-DE" sz="1800"/>
              <a:t> binding site by 3'UTR deletion causes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overexpression of </a:t>
            </a:r>
            <a:r>
              <a:rPr lang="en-US" altLang="de-DE" sz="1800" i="1"/>
              <a:t>HMGA2</a:t>
            </a:r>
            <a:r>
              <a:rPr lang="en-US" altLang="de-DE" sz="1800"/>
              <a:t> and formation of tumor.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 b="1" i="1"/>
              <a:t>MYC</a:t>
            </a:r>
            <a:r>
              <a:rPr lang="en-US" altLang="de-DE" sz="1800"/>
              <a:t> is also considered as a oncogenic target of </a:t>
            </a:r>
            <a:r>
              <a:rPr lang="en-US" altLang="de-DE" sz="1800" i="1"/>
              <a:t>let-7</a:t>
            </a:r>
            <a:r>
              <a:rPr lang="en-US" altLang="de-DE" sz="1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D07037F9-F859-4902-A541-2EC4C484E180}" type="slidenum">
              <a:rPr lang="de-DE" altLang="de-DE" sz="1000"/>
              <a:pPr algn="r" eaLnBrk="1" hangingPunct="1"/>
              <a:t>19</a:t>
            </a:fld>
            <a:endParaRPr lang="de-DE" altLang="de-DE" sz="10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miRNA discovery </a:t>
            </a:r>
            <a:endParaRPr lang="en-GB" altLang="de-DE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9700" name="Textfeld 12"/>
          <p:cNvSpPr txBox="1">
            <a:spLocks noChangeArrowheads="1"/>
          </p:cNvSpPr>
          <p:nvPr/>
        </p:nvSpPr>
        <p:spPr bwMode="auto">
          <a:xfrm>
            <a:off x="304800" y="601663"/>
            <a:ext cx="85344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 sz="1800"/>
              <a:t>miRNA discovery approaches, both biological and bioinformatics,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have now yielded many thousands of miRNAs. 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This process continues with new miRNA appearing daily in various databases.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miRNA sequences and annotations are compiled in the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online repository </a:t>
            </a:r>
            <a:r>
              <a:rPr lang="en-US" altLang="de-DE" sz="1800" b="1"/>
              <a:t>miRBase</a:t>
            </a:r>
            <a:r>
              <a:rPr lang="en-US" altLang="de-DE" sz="1800"/>
              <a:t> (http://www.mirbase.org/). 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Each entry in the database represents a predicted hairpin portion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of a miRNA transcript with information on the </a:t>
            </a:r>
            <a:r>
              <a:rPr lang="en-US" altLang="de-DE" sz="1800" b="1"/>
              <a:t>location</a:t>
            </a:r>
            <a:r>
              <a:rPr lang="en-US" altLang="de-DE" sz="1800"/>
              <a:t> and </a:t>
            </a:r>
          </a:p>
          <a:p>
            <a:pPr>
              <a:lnSpc>
                <a:spcPts val="2500"/>
              </a:lnSpc>
            </a:pPr>
            <a:r>
              <a:rPr lang="en-US" altLang="de-DE" sz="1800" b="1"/>
              <a:t>sequence</a:t>
            </a:r>
            <a:r>
              <a:rPr lang="en-US" altLang="de-DE" sz="1800"/>
              <a:t> of the </a:t>
            </a:r>
            <a:r>
              <a:rPr lang="en-US" altLang="de-DE" sz="1800" b="1"/>
              <a:t>mature miRNA sequence</a:t>
            </a:r>
            <a:endParaRPr lang="de-DE" altLang="de-DE" sz="1800" b="1"/>
          </a:p>
        </p:txBody>
      </p:sp>
      <p:sp>
        <p:nvSpPr>
          <p:cNvPr id="29701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29702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06E2588C-B195-4AA0-8F98-EAA6B1760164}" type="slidenum">
              <a:rPr lang="de-DE" altLang="de-DE" sz="1000"/>
              <a:pPr/>
              <a:t>19</a:t>
            </a:fld>
            <a:endParaRPr lang="de-DE" altLang="de-DE" sz="1000"/>
          </a:p>
        </p:txBody>
      </p:sp>
      <p:sp>
        <p:nvSpPr>
          <p:cNvPr id="29703" name="Fußzeilenplatzhalt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29704" name="Text Box 4"/>
          <p:cNvSpPr txBox="1">
            <a:spLocks noChangeArrowheads="1"/>
          </p:cNvSpPr>
          <p:nvPr/>
        </p:nvSpPr>
        <p:spPr bwMode="auto">
          <a:xfrm>
            <a:off x="130175" y="585787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Liu et al. Brief Bioinf. (2012) doi: 10.1093/bib/bbs075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36184C31-6A67-4BDA-B617-DC312BCBC1BC}" type="slidenum">
              <a:rPr lang="de-DE" altLang="de-DE" sz="1000"/>
              <a:pPr algn="r" eaLnBrk="1" hangingPunct="1"/>
              <a:t>2</a:t>
            </a:fld>
            <a:endParaRPr lang="de-DE" altLang="de-DE" sz="100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RNA world</a:t>
            </a:r>
            <a:endParaRPr lang="en-GB" altLang="de-DE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0244" name="Textfeld 12"/>
          <p:cNvSpPr txBox="1">
            <a:spLocks noChangeArrowheads="1"/>
          </p:cNvSpPr>
          <p:nvPr/>
        </p:nvSpPr>
        <p:spPr bwMode="auto">
          <a:xfrm>
            <a:off x="304800" y="609600"/>
            <a:ext cx="83820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altLang="de-DE" sz="1800" u="sng"/>
              <a:t>short name	full name		function		oligomerization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 b="1"/>
              <a:t>mRNA, rRNA, tRNA,</a:t>
            </a:r>
            <a:r>
              <a:rPr lang="de-DE" altLang="de-DE" sz="1800"/>
              <a:t> 	you know them well ...		Single-stranded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 b="1"/>
              <a:t>snRNA</a:t>
            </a:r>
            <a:r>
              <a:rPr lang="de-DE" altLang="de-DE" sz="1800"/>
              <a:t>		small nuclear RNA	splicing and other functions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 b="1"/>
              <a:t>snoRNA</a:t>
            </a:r>
            <a:r>
              <a:rPr lang="de-DE" altLang="de-DE" sz="1800"/>
              <a:t>		small nucleolar RNA	nucleotide modification of RNAs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 b="1"/>
              <a:t>Long ncRNA</a:t>
            </a:r>
            <a:r>
              <a:rPr lang="de-DE" altLang="de-DE" sz="1800"/>
              <a:t>	Long noncoding RNA	various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 b="1"/>
              <a:t>miRNA</a:t>
            </a:r>
            <a:r>
              <a:rPr lang="de-DE" altLang="de-DE" sz="1800"/>
              <a:t>		microRNA		gene regulation	</a:t>
            </a:r>
            <a:r>
              <a:rPr lang="de-DE" altLang="de-DE" sz="1800" b="1"/>
              <a:t>single-stranded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 b="1"/>
              <a:t>siRNA</a:t>
            </a:r>
            <a:r>
              <a:rPr lang="de-DE" altLang="de-DE" sz="1800"/>
              <a:t>		small interfering RNA	gene regulation	</a:t>
            </a:r>
            <a:r>
              <a:rPr lang="de-DE" altLang="de-DE" sz="1800" b="1"/>
              <a:t>double-stranded</a:t>
            </a:r>
          </a:p>
        </p:txBody>
      </p:sp>
      <p:sp>
        <p:nvSpPr>
          <p:cNvPr id="10245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10246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ADF549C2-A956-45BE-9567-A17499FD9F7D}" type="slidenum">
              <a:rPr lang="de-DE" altLang="de-DE" sz="1000"/>
              <a:pPr/>
              <a:t>2</a:t>
            </a:fld>
            <a:endParaRPr lang="de-DE" altLang="de-DE" sz="1000"/>
          </a:p>
        </p:txBody>
      </p:sp>
      <p:sp>
        <p:nvSpPr>
          <p:cNvPr id="10247" name="Fußzeilenplatzhalt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85C1789A-27CF-4D97-88C7-41B5D2BB60EB}" type="slidenum">
              <a:rPr lang="de-DE" altLang="de-DE" sz="1000"/>
              <a:pPr algn="r" eaLnBrk="1" hangingPunct="1"/>
              <a:t>20</a:t>
            </a:fld>
            <a:endParaRPr lang="de-DE" altLang="de-DE" sz="10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miRNAs recognize targets by Watson-Crick base pairing</a:t>
            </a:r>
            <a:endParaRPr lang="en-GB" altLang="de-DE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0724" name="Textfeld 12"/>
          <p:cNvSpPr txBox="1">
            <a:spLocks noChangeArrowheads="1"/>
          </p:cNvSpPr>
          <p:nvPr/>
        </p:nvSpPr>
        <p:spPr bwMode="auto">
          <a:xfrm>
            <a:off x="304800" y="601663"/>
            <a:ext cx="3667125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 sz="1800"/>
              <a:t>(a) </a:t>
            </a:r>
            <a:r>
              <a:rPr lang="en-US" altLang="de-DE" sz="1800" b="1"/>
              <a:t>Plant miRNAs </a:t>
            </a:r>
            <a:r>
              <a:rPr lang="en-US" altLang="de-DE" sz="1800"/>
              <a:t>recognize </a:t>
            </a:r>
            <a:r>
              <a:rPr lang="en-US" altLang="de-DE" sz="1800" b="1"/>
              <a:t>fully</a:t>
            </a:r>
            <a:r>
              <a:rPr lang="en-US" altLang="de-DE" sz="1800"/>
              <a:t> or </a:t>
            </a:r>
            <a:r>
              <a:rPr lang="en-US" altLang="de-DE" sz="1800" b="1"/>
              <a:t>nearly complementary binding sites</a:t>
            </a:r>
            <a:r>
              <a:rPr lang="en-US" altLang="de-DE" sz="1800"/>
              <a:t>.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(b) </a:t>
            </a:r>
            <a:r>
              <a:rPr lang="en-US" altLang="de-DE" sz="1800" b="1"/>
              <a:t>Animal miRNAs </a:t>
            </a:r>
            <a:r>
              <a:rPr lang="en-US" altLang="de-DE" sz="1800"/>
              <a:t>recognize </a:t>
            </a:r>
            <a:r>
              <a:rPr lang="en-US" altLang="de-DE" sz="1800" b="1"/>
              <a:t>partially complementary </a:t>
            </a:r>
            <a:r>
              <a:rPr lang="en-US" altLang="de-DE" sz="1800"/>
              <a:t>binding sites which are generally located in 3’ UTRs of mRNA.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Complementarity to the 5’ end of the miRNA – the “</a:t>
            </a:r>
            <a:r>
              <a:rPr lang="en-US" altLang="ja-JP" sz="1800" b="1"/>
              <a:t>seed</a:t>
            </a:r>
            <a:r>
              <a:rPr lang="en-US" altLang="de-DE" sz="1800"/>
              <a:t>”</a:t>
            </a:r>
            <a:r>
              <a:rPr lang="en-US" altLang="ja-JP" sz="1800"/>
              <a:t> sequence containing nucleotides 2-7 – is a major determinant in target recognition and is sufficient to trigger silencing.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</p:txBody>
      </p:sp>
      <p:sp>
        <p:nvSpPr>
          <p:cNvPr id="30725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30726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C8A2B427-78EA-40CA-BF2C-7DADAFC2C419}" type="slidenum">
              <a:rPr lang="de-DE" altLang="de-DE" sz="1000"/>
              <a:pPr/>
              <a:t>20</a:t>
            </a:fld>
            <a:endParaRPr lang="de-DE" altLang="de-DE" sz="1000"/>
          </a:p>
        </p:txBody>
      </p:sp>
      <p:sp>
        <p:nvSpPr>
          <p:cNvPr id="30727" name="Fußzeilenplatzhalt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30728" name="Text Box 4"/>
          <p:cNvSpPr txBox="1">
            <a:spLocks noChangeArrowheads="1"/>
          </p:cNvSpPr>
          <p:nvPr/>
        </p:nvSpPr>
        <p:spPr bwMode="auto">
          <a:xfrm>
            <a:off x="130175" y="5661025"/>
            <a:ext cx="336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Huntzinger, Izaurralde, Nat. Rev. Genet. </a:t>
            </a:r>
          </a:p>
          <a:p>
            <a:pPr eaLnBrk="1" hangingPunct="1"/>
            <a:r>
              <a:rPr lang="de-DE" altLang="de-DE" sz="1400"/>
              <a:t>12, 99 (2011)</a:t>
            </a:r>
          </a:p>
        </p:txBody>
      </p:sp>
      <p:pic>
        <p:nvPicPr>
          <p:cNvPr id="3072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549275"/>
            <a:ext cx="52101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feld 1"/>
          <p:cNvSpPr txBox="1">
            <a:spLocks noChangeArrowheads="1"/>
          </p:cNvSpPr>
          <p:nvPr/>
        </p:nvSpPr>
        <p:spPr bwMode="auto">
          <a:xfrm>
            <a:off x="4067175" y="4267200"/>
            <a:ext cx="4605338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800"/>
              <a:t>4</a:t>
            </a:r>
            <a:r>
              <a:rPr lang="de-DE" altLang="de-DE" sz="1800" baseline="30000"/>
              <a:t>6</a:t>
            </a:r>
            <a:r>
              <a:rPr lang="de-DE" altLang="de-DE" sz="1800"/>
              <a:t> = (2</a:t>
            </a:r>
            <a:r>
              <a:rPr lang="de-DE" altLang="de-DE" sz="1800" baseline="30000"/>
              <a:t>2</a:t>
            </a:r>
            <a:r>
              <a:rPr lang="de-DE" altLang="de-DE" sz="1800"/>
              <a:t>)</a:t>
            </a:r>
            <a:r>
              <a:rPr lang="de-DE" altLang="de-DE" sz="1800" baseline="30000"/>
              <a:t>6</a:t>
            </a:r>
            <a:r>
              <a:rPr lang="de-DE" altLang="de-DE" sz="1800"/>
              <a:t> = 2</a:t>
            </a:r>
            <a:r>
              <a:rPr lang="de-DE" altLang="de-DE" sz="1800" baseline="30000"/>
              <a:t>12</a:t>
            </a:r>
            <a:r>
              <a:rPr lang="de-DE" altLang="de-DE" sz="1800"/>
              <a:t> = 4096 k-mers of length 6</a:t>
            </a:r>
          </a:p>
          <a:p>
            <a:endParaRPr lang="de-DE" altLang="de-DE" sz="1800"/>
          </a:p>
          <a:p>
            <a:r>
              <a:rPr lang="en-US" altLang="de-DE" sz="1800"/>
              <a:t>On average, the 3'-UTR in humans is ca. 800 nt long </a:t>
            </a:r>
            <a:r>
              <a:rPr lang="en-US" altLang="de-DE" sz="1400"/>
              <a:t>(www.wikipedia.org)</a:t>
            </a:r>
          </a:p>
          <a:p>
            <a:endParaRPr lang="en-US" altLang="de-DE" sz="1400"/>
          </a:p>
          <a:p>
            <a:r>
              <a:rPr lang="en-US" altLang="de-DE" sz="1800"/>
              <a:t>20.000 genes x 800 nt / 4096 6-mers = 4000 binding sites for 1 miRNA 6-mer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EACCA318-FDE6-4FA9-B301-5C214ED2A07C}" type="slidenum">
              <a:rPr lang="de-DE" altLang="de-DE" sz="1000"/>
              <a:pPr algn="r" eaLnBrk="1" hangingPunct="1"/>
              <a:t>21</a:t>
            </a:fld>
            <a:endParaRPr lang="de-DE" altLang="de-DE" sz="10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>
              <a:tabLst>
                <a:tab pos="179388" algn="l"/>
              </a:tabLst>
            </a:pPr>
            <a:r>
              <a:rPr lang="de-DE" altLang="de-DE" smtClean="0"/>
              <a:t>Mechanism of miRNA-mediated gene silencing</a:t>
            </a:r>
            <a:endParaRPr lang="en-GB" altLang="de-DE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1748" name="Textfeld 12"/>
          <p:cNvSpPr txBox="1">
            <a:spLocks noChangeArrowheads="1"/>
          </p:cNvSpPr>
          <p:nvPr/>
        </p:nvSpPr>
        <p:spPr bwMode="auto">
          <a:xfrm>
            <a:off x="304800" y="601663"/>
            <a:ext cx="86598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 sz="1800"/>
              <a:t>mRNAs are </a:t>
            </a:r>
            <a:r>
              <a:rPr lang="en-US" altLang="de-DE" sz="1800" b="1"/>
              <a:t>competent for translation </a:t>
            </a:r>
            <a:r>
              <a:rPr lang="en-US" altLang="de-DE" sz="1800"/>
              <a:t>if they possess a </a:t>
            </a:r>
            <a:r>
              <a:rPr lang="en-US" altLang="de-DE" sz="1800" b="1"/>
              <a:t>5’cap structure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and a </a:t>
            </a:r>
            <a:r>
              <a:rPr lang="en-US" altLang="de-DE" sz="1800" b="1"/>
              <a:t>3’-poly(A) tail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</p:txBody>
      </p:sp>
      <p:sp>
        <p:nvSpPr>
          <p:cNvPr id="31749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31750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FDF3D4C6-8F76-412F-A140-6841285E6B44}" type="slidenum">
              <a:rPr lang="de-DE" altLang="de-DE" sz="1000"/>
              <a:pPr/>
              <a:t>21</a:t>
            </a:fld>
            <a:endParaRPr lang="de-DE" altLang="de-DE" sz="1000"/>
          </a:p>
        </p:txBody>
      </p:sp>
      <p:sp>
        <p:nvSpPr>
          <p:cNvPr id="31751" name="Fußzeilenplatzhalt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31752" name="Text Box 4"/>
          <p:cNvSpPr txBox="1">
            <a:spLocks noChangeArrowheads="1"/>
          </p:cNvSpPr>
          <p:nvPr/>
        </p:nvSpPr>
        <p:spPr bwMode="auto">
          <a:xfrm>
            <a:off x="130175" y="58769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Huntzinger, Izaurralde, Nat. Rev. Genet. 12, 99 (2011)</a:t>
            </a:r>
          </a:p>
        </p:txBody>
      </p:sp>
      <p:pic>
        <p:nvPicPr>
          <p:cNvPr id="317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60538"/>
            <a:ext cx="43561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feld 12"/>
          <p:cNvSpPr txBox="1">
            <a:spLocks noChangeArrowheads="1"/>
          </p:cNvSpPr>
          <p:nvPr/>
        </p:nvSpPr>
        <p:spPr bwMode="auto">
          <a:xfrm>
            <a:off x="5449888" y="1557338"/>
            <a:ext cx="3313112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 sz="1800"/>
              <a:t>miRNAs could, in principle, either work by </a:t>
            </a:r>
            <a:r>
              <a:rPr lang="en-US" altLang="de-DE" sz="1800" b="1"/>
              <a:t>translational repression </a:t>
            </a:r>
            <a:r>
              <a:rPr lang="en-US" altLang="de-DE" sz="1800"/>
              <a:t>or by </a:t>
            </a:r>
            <a:r>
              <a:rPr lang="en-US" altLang="de-DE" sz="1800" b="1"/>
              <a:t>target degradation</a:t>
            </a:r>
            <a:r>
              <a:rPr lang="en-US" altLang="de-DE" sz="1800"/>
              <a:t>.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This has not been fully answered yet. 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 u="sng"/>
              <a:t>Current view</a:t>
            </a:r>
            <a:r>
              <a:rPr lang="en-US" altLang="de-DE" sz="1800"/>
              <a:t>: degradation of target mRNA by miRNA dominates.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BD31B3B0-43F8-4CC2-816C-55751536A3D5}" type="slidenum">
              <a:rPr lang="de-DE" altLang="de-DE" sz="1000"/>
              <a:pPr algn="r" eaLnBrk="1" hangingPunct="1"/>
              <a:t>22</a:t>
            </a:fld>
            <a:endParaRPr lang="de-DE" altLang="de-DE" sz="100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Mechanism of miRNA-mediated gene silencing</a:t>
            </a:r>
            <a:endParaRPr lang="en-GB" altLang="de-DE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2772" name="Textfeld 12"/>
          <p:cNvSpPr txBox="1">
            <a:spLocks noChangeArrowheads="1"/>
          </p:cNvSpPr>
          <p:nvPr/>
        </p:nvSpPr>
        <p:spPr bwMode="auto">
          <a:xfrm>
            <a:off x="107950" y="601663"/>
            <a:ext cx="2898775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 sz="1800"/>
              <a:t>(a) The mRNA target is presented in a closed-loop conformation.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400"/>
              <a:t>eIF: eukaryotic translation initiation factor</a:t>
            </a:r>
          </a:p>
          <a:p>
            <a:pPr>
              <a:lnSpc>
                <a:spcPts val="2500"/>
              </a:lnSpc>
            </a:pPr>
            <a:r>
              <a:rPr lang="en-US" altLang="de-DE" sz="1400"/>
              <a:t>PABPC: poly(A)-binding protein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(b) Animal miRNAs bound to the argonaute protein AGO and to a GW182 protein recognize their mRNA targets by base-pairing to partially complementary binding sites.</a:t>
            </a:r>
          </a:p>
        </p:txBody>
      </p:sp>
      <p:sp>
        <p:nvSpPr>
          <p:cNvPr id="32773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32774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2017757D-D399-42F3-9C15-CF34C49D04B9}" type="slidenum">
              <a:rPr lang="de-DE" altLang="de-DE" sz="1000"/>
              <a:pPr/>
              <a:t>22</a:t>
            </a:fld>
            <a:endParaRPr lang="de-DE" altLang="de-DE" sz="1000"/>
          </a:p>
        </p:txBody>
      </p:sp>
      <p:sp>
        <p:nvSpPr>
          <p:cNvPr id="32775" name="Fußzeilenplatzhalt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32776" name="Text Box 4"/>
          <p:cNvSpPr txBox="1">
            <a:spLocks noChangeArrowheads="1"/>
          </p:cNvSpPr>
          <p:nvPr/>
        </p:nvSpPr>
        <p:spPr bwMode="auto">
          <a:xfrm>
            <a:off x="130175" y="5929313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Huntzinger, Izaurralde, Nat. Rev. Genet. 12, 99 (2011)</a:t>
            </a:r>
          </a:p>
        </p:txBody>
      </p:sp>
      <p:pic>
        <p:nvPicPr>
          <p:cNvPr id="327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5"/>
          <a:stretch>
            <a:fillRect/>
          </a:stretch>
        </p:blipFill>
        <p:spPr bwMode="auto">
          <a:xfrm>
            <a:off x="3019425" y="692150"/>
            <a:ext cx="60166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E9C09F4F-ED12-46F1-A893-981BF59C4FCF}" type="slidenum">
              <a:rPr lang="de-DE" altLang="de-DE" sz="1000"/>
              <a:pPr algn="r" eaLnBrk="1" hangingPunct="1"/>
              <a:t>23</a:t>
            </a:fld>
            <a:endParaRPr lang="de-DE" altLang="de-DE" sz="10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Mechanism of miRNA-mediated gene silencing</a:t>
            </a:r>
            <a:endParaRPr lang="en-GB" altLang="de-DE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3796" name="Textfeld 12"/>
          <p:cNvSpPr txBox="1">
            <a:spLocks noChangeArrowheads="1"/>
          </p:cNvSpPr>
          <p:nvPr/>
        </p:nvSpPr>
        <p:spPr bwMode="auto">
          <a:xfrm>
            <a:off x="304800" y="601663"/>
            <a:ext cx="3163888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 sz="1800"/>
              <a:t>(c) The AGO-GW182 complex targets the mRNA to </a:t>
            </a:r>
            <a:r>
              <a:rPr lang="en-US" altLang="de-DE" sz="1800" b="1"/>
              <a:t>deadenylation</a:t>
            </a:r>
            <a:r>
              <a:rPr lang="en-US" altLang="de-DE" sz="1800"/>
              <a:t> by the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deadenylation protein complex CCR4-CAF1-NOT.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(e) The mRNA is decapped by the protein DCP2 and then degraded by XRN1 in step (f).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Alternatively (d), the deadenylated mRNA remains silenced.</a:t>
            </a:r>
          </a:p>
        </p:txBody>
      </p:sp>
      <p:sp>
        <p:nvSpPr>
          <p:cNvPr id="33797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33798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88D319CD-628B-4070-94C9-D6CF40C894DC}" type="slidenum">
              <a:rPr lang="de-DE" altLang="de-DE" sz="1000"/>
              <a:pPr/>
              <a:t>23</a:t>
            </a:fld>
            <a:endParaRPr lang="de-DE" altLang="de-DE" sz="1000"/>
          </a:p>
        </p:txBody>
      </p:sp>
      <p:sp>
        <p:nvSpPr>
          <p:cNvPr id="33799" name="Fußzeilenplatzhalt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33800" name="Text Box 4"/>
          <p:cNvSpPr txBox="1">
            <a:spLocks noChangeArrowheads="1"/>
          </p:cNvSpPr>
          <p:nvPr/>
        </p:nvSpPr>
        <p:spPr bwMode="auto">
          <a:xfrm>
            <a:off x="130175" y="58769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Huntzinger, Izaurralde, Nat. Rev. Genet. 12, 99 (2011)</a:t>
            </a:r>
          </a:p>
        </p:txBody>
      </p:sp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574675"/>
            <a:ext cx="5711825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183DBA4B-50EC-4703-94B0-755240C2135C}" type="slidenum">
              <a:rPr lang="de-DE" altLang="de-DE" sz="1000"/>
              <a:pPr algn="r" eaLnBrk="1" hangingPunct="1"/>
              <a:t>24</a:t>
            </a:fld>
            <a:endParaRPr lang="de-DE" altLang="de-DE" sz="10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Bioinformatics prediction of miRNAs</a:t>
            </a:r>
            <a:endParaRPr lang="en-GB" altLang="de-DE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4820" name="Textfeld 12"/>
          <p:cNvSpPr txBox="1">
            <a:spLocks noChangeArrowheads="1"/>
          </p:cNvSpPr>
          <p:nvPr/>
        </p:nvSpPr>
        <p:spPr bwMode="auto">
          <a:xfrm>
            <a:off x="304800" y="601663"/>
            <a:ext cx="85344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 sz="1800"/>
              <a:t>With bioinformatics methods, putative miRNAs are first predicted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in genome sequences based on the </a:t>
            </a:r>
            <a:r>
              <a:rPr lang="en-US" altLang="de-DE" sz="1800" b="1"/>
              <a:t>structural features </a:t>
            </a:r>
            <a:r>
              <a:rPr lang="en-US" altLang="de-DE" sz="1800"/>
              <a:t>of miRNA. 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These algorithms essentially </a:t>
            </a:r>
            <a:r>
              <a:rPr lang="en-US" altLang="de-DE" sz="1800" b="1"/>
              <a:t>identify hairpin structures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in </a:t>
            </a:r>
            <a:r>
              <a:rPr lang="en-US" altLang="de-DE" sz="1800" b="1"/>
              <a:t>non-coding</a:t>
            </a:r>
            <a:r>
              <a:rPr lang="en-US" altLang="de-DE" sz="1800"/>
              <a:t> and </a:t>
            </a:r>
            <a:r>
              <a:rPr lang="en-US" altLang="de-DE" sz="1800" b="1"/>
              <a:t>non-repetitive </a:t>
            </a:r>
            <a:r>
              <a:rPr lang="en-US" altLang="de-DE" sz="1800"/>
              <a:t>regions of the genome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that are characteristic of miRNA precursor sequences. 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The candidate miRNAs are then </a:t>
            </a:r>
            <a:r>
              <a:rPr lang="en-US" altLang="de-DE" sz="1800" b="1"/>
              <a:t>filtered</a:t>
            </a:r>
            <a:r>
              <a:rPr lang="en-US" altLang="de-DE" sz="1800"/>
              <a:t> by their </a:t>
            </a:r>
          </a:p>
          <a:p>
            <a:pPr>
              <a:lnSpc>
                <a:spcPts val="2500"/>
              </a:lnSpc>
            </a:pPr>
            <a:r>
              <a:rPr lang="en-US" altLang="de-DE" sz="1800" b="1"/>
              <a:t>evolutionary</a:t>
            </a:r>
            <a:r>
              <a:rPr lang="en-US" altLang="de-DE" sz="1800"/>
              <a:t> </a:t>
            </a:r>
            <a:r>
              <a:rPr lang="en-US" altLang="de-DE" sz="1800" b="1"/>
              <a:t>conservation</a:t>
            </a:r>
            <a:r>
              <a:rPr lang="en-US" altLang="de-DE" sz="1800"/>
              <a:t> in different species. 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Known miRNA precursors play important roles in searching algorithms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because structures of known miRNA are used to train the learning processes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to discriminate between true predictions and false positives.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Many algorithms exist such as miRScan, </a:t>
            </a:r>
            <a:r>
              <a:rPr lang="de-DE" altLang="de-DE" sz="1800"/>
              <a:t>miRSeeker, miRank, miRDeep, </a:t>
            </a:r>
            <a:r>
              <a:rPr lang="en-US" altLang="de-DE" sz="1800"/>
              <a:t>miRDeep2 and miRanalyzer</a:t>
            </a:r>
            <a:r>
              <a:rPr lang="de-DE" altLang="de-DE" sz="1800"/>
              <a:t>.</a:t>
            </a:r>
          </a:p>
        </p:txBody>
      </p:sp>
      <p:sp>
        <p:nvSpPr>
          <p:cNvPr id="34821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34822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C68C5A1E-F207-4598-85B3-F55A8574D878}" type="slidenum">
              <a:rPr lang="de-DE" altLang="de-DE" sz="1000"/>
              <a:pPr/>
              <a:t>24</a:t>
            </a:fld>
            <a:endParaRPr lang="de-DE" altLang="de-DE" sz="1000"/>
          </a:p>
        </p:txBody>
      </p:sp>
      <p:sp>
        <p:nvSpPr>
          <p:cNvPr id="34823" name="Fußzeilenplatzhalt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34824" name="Text Box 4"/>
          <p:cNvSpPr txBox="1">
            <a:spLocks noChangeArrowheads="1"/>
          </p:cNvSpPr>
          <p:nvPr/>
        </p:nvSpPr>
        <p:spPr bwMode="auto">
          <a:xfrm>
            <a:off x="130175" y="65500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Liu et al. Brief Bioinf. (2012) doi: 10.1093/bib/bbs075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EAB1CDE2-D0A8-4DCA-BCDA-A469E3B9FF2B}" type="slidenum">
              <a:rPr lang="de-DE" altLang="de-DE" sz="1000"/>
              <a:pPr algn="r" eaLnBrk="1" hangingPunct="1"/>
              <a:t>25</a:t>
            </a:fld>
            <a:endParaRPr lang="de-DE" altLang="de-DE" sz="100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Recognition of miRNA targets</a:t>
            </a:r>
            <a:endParaRPr lang="en-GB" altLang="de-DE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6868" name="Textfeld 12"/>
          <p:cNvSpPr txBox="1">
            <a:spLocks noChangeArrowheads="1"/>
          </p:cNvSpPr>
          <p:nvPr/>
        </p:nvSpPr>
        <p:spPr bwMode="auto">
          <a:xfrm>
            <a:off x="304800" y="601663"/>
            <a:ext cx="85344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 sz="1800"/>
              <a:t>There seem to be two classes of binding patterns. 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One class of miRNA target sites has </a:t>
            </a:r>
            <a:r>
              <a:rPr lang="en-US" altLang="de-DE" sz="1800" b="1"/>
              <a:t>perfect Watson–Crick complementarity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to the 5’-end of the miRNAs, referred to as ‘</a:t>
            </a:r>
            <a:r>
              <a:rPr lang="en-US" altLang="ja-JP" sz="1800" b="1"/>
              <a:t>seed region</a:t>
            </a:r>
            <a:r>
              <a:rPr lang="en-US" altLang="de-DE" sz="1800"/>
              <a:t>’</a:t>
            </a:r>
            <a:r>
              <a:rPr lang="en-US" altLang="ja-JP" sz="1800"/>
              <a:t>,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which includes positions 2–7 of miRNAs.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When bound in this way, miRNAs suppress their targets without requiring significant further base pairings at the 3’-end of the miRNAs. </a:t>
            </a:r>
          </a:p>
        </p:txBody>
      </p:sp>
      <p:sp>
        <p:nvSpPr>
          <p:cNvPr id="36869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36870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D23A3E62-E227-422B-B83D-FE425B665080}" type="slidenum">
              <a:rPr lang="de-DE" altLang="de-DE" sz="1000"/>
              <a:pPr/>
              <a:t>25</a:t>
            </a:fld>
            <a:endParaRPr lang="de-DE" altLang="de-DE" sz="1000"/>
          </a:p>
        </p:txBody>
      </p:sp>
      <p:sp>
        <p:nvSpPr>
          <p:cNvPr id="36871" name="Fußzeilenplatzhalt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36872" name="Text Box 4"/>
          <p:cNvSpPr txBox="1">
            <a:spLocks noChangeArrowheads="1"/>
          </p:cNvSpPr>
          <p:nvPr/>
        </p:nvSpPr>
        <p:spPr bwMode="auto">
          <a:xfrm>
            <a:off x="130175" y="65500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Liu et al. Brief Bioinf. (2012) doi: 10.1093/bib/bbs075</a:t>
            </a:r>
          </a:p>
        </p:txBody>
      </p:sp>
      <p:sp>
        <p:nvSpPr>
          <p:cNvPr id="36873" name="Textfeld 12"/>
          <p:cNvSpPr txBox="1">
            <a:spLocks noChangeArrowheads="1"/>
          </p:cNvSpPr>
          <p:nvPr/>
        </p:nvSpPr>
        <p:spPr bwMode="auto">
          <a:xfrm>
            <a:off x="304800" y="3573463"/>
            <a:ext cx="8534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en-US" altLang="de-DE" sz="1800"/>
              <a:t>The second class of target sites has </a:t>
            </a:r>
            <a:r>
              <a:rPr lang="en-US" altLang="de-DE" sz="1800" b="1"/>
              <a:t>imperfect complementary base pairing </a:t>
            </a:r>
            <a:r>
              <a:rPr lang="en-US" altLang="de-DE" sz="1800"/>
              <a:t>at the 5’-end of the miRNAs, but it is compensated via </a:t>
            </a:r>
            <a:r>
              <a:rPr lang="en-US" altLang="de-DE" sz="1800" b="1"/>
              <a:t>additional base pairings </a:t>
            </a:r>
            <a:r>
              <a:rPr lang="en-US" altLang="de-DE" sz="1800"/>
              <a:t>in the 3’-end of the miRNAs. 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The multiple-to-multiple relations between miRNAs and mRNAs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lead to complex miRNA regulatory mechanisms.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263"/>
            <a:ext cx="7729538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miRNA-target prediction algorithms</a:t>
            </a:r>
            <a:endParaRPr lang="en-GB" altLang="de-DE" i="1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30175" y="65500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Liu et al. Brief Bioinf. (2012) doi: 10.1093/bib/bbs075</a:t>
            </a:r>
          </a:p>
        </p:txBody>
      </p:sp>
      <p:sp>
        <p:nvSpPr>
          <p:cNvPr id="37893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3789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7B2D0B36-96A6-4850-9167-AA02CA0C1C3A}" type="slidenum">
              <a:rPr lang="de-DE" altLang="de-DE" sz="1000"/>
              <a:pPr/>
              <a:t>26</a:t>
            </a:fld>
            <a:endParaRPr lang="de-DE" altLang="de-DE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Predicting miRNA function based on target genes</a:t>
            </a:r>
            <a:endParaRPr lang="en-GB" altLang="de-DE" i="1" smtClean="0"/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30175" y="65500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Liu et al. Brief Bioinf. (2012) doi: 10.1093/bib/bbs075</a:t>
            </a:r>
          </a:p>
        </p:txBody>
      </p:sp>
      <p:sp>
        <p:nvSpPr>
          <p:cNvPr id="39940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39941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42A08708-CC9D-4C24-BBD5-E954F74E0295}" type="slidenum">
              <a:rPr lang="de-DE" altLang="de-DE" sz="1000"/>
              <a:pPr/>
              <a:t>27</a:t>
            </a:fld>
            <a:endParaRPr lang="de-DE" altLang="de-DE" sz="1000"/>
          </a:p>
        </p:txBody>
      </p:sp>
      <p:pic>
        <p:nvPicPr>
          <p:cNvPr id="39942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600"/>
            <a:ext cx="48768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hteck 1"/>
          <p:cNvSpPr>
            <a:spLocks noChangeArrowheads="1"/>
          </p:cNvSpPr>
          <p:nvPr/>
        </p:nvSpPr>
        <p:spPr bwMode="auto">
          <a:xfrm>
            <a:off x="5041900" y="668338"/>
            <a:ext cx="35623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de-DE" sz="1800"/>
              <a:t>The most straight-forward approach for miRNA functional annotation is through </a:t>
            </a:r>
            <a:r>
              <a:rPr lang="en-US" altLang="de-DE" sz="1800" b="1"/>
              <a:t>functional</a:t>
            </a:r>
          </a:p>
          <a:p>
            <a:pPr eaLnBrk="1" hangingPunct="1">
              <a:lnSpc>
                <a:spcPts val="2500"/>
              </a:lnSpc>
            </a:pPr>
            <a:r>
              <a:rPr lang="en-US" altLang="de-DE" sz="1800" b="1"/>
              <a:t>enrichment analysis</a:t>
            </a:r>
            <a:r>
              <a:rPr lang="en-US" altLang="de-DE" sz="1800"/>
              <a:t> using the miRNA-target genes. </a:t>
            </a:r>
          </a:p>
          <a:p>
            <a:pPr eaLnBrk="1" hangingPunct="1">
              <a:lnSpc>
                <a:spcPts val="2500"/>
              </a:lnSpc>
            </a:pPr>
            <a:endParaRPr lang="en-US" altLang="de-DE" sz="1800"/>
          </a:p>
          <a:p>
            <a:pPr eaLnBrk="1" hangingPunct="1">
              <a:lnSpc>
                <a:spcPts val="2500"/>
              </a:lnSpc>
            </a:pPr>
            <a:r>
              <a:rPr lang="en-US" altLang="de-DE" sz="1800" b="1">
                <a:solidFill>
                  <a:srgbClr val="FF0000"/>
                </a:solidFill>
              </a:rPr>
              <a:t>This approach assumes that miRNAs have similar functions as their target genes.</a:t>
            </a:r>
            <a:endParaRPr lang="de-DE" altLang="de-DE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785225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Predicting miRNA function based on correlated expression</a:t>
            </a:r>
            <a:endParaRPr lang="en-GB" altLang="de-DE" i="1" smtClean="0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30175" y="65500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Liu et al. Brief Bioinf. (2012) doi: 10.1093/bib/bbs075</a:t>
            </a:r>
          </a:p>
        </p:txBody>
      </p:sp>
      <p:sp>
        <p:nvSpPr>
          <p:cNvPr id="41988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41989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AD4A7281-A7D1-4A97-AB14-6777A1C19A55}" type="slidenum">
              <a:rPr lang="de-DE" altLang="de-DE" sz="1000"/>
              <a:pPr/>
              <a:t>28</a:t>
            </a:fld>
            <a:endParaRPr lang="de-DE" altLang="de-DE" sz="1000"/>
          </a:p>
        </p:txBody>
      </p:sp>
      <p:pic>
        <p:nvPicPr>
          <p:cNvPr id="41990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569913"/>
            <a:ext cx="5380038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hteck 1"/>
          <p:cNvSpPr>
            <a:spLocks noChangeArrowheads="1"/>
          </p:cNvSpPr>
          <p:nvPr/>
        </p:nvSpPr>
        <p:spPr bwMode="auto">
          <a:xfrm>
            <a:off x="5508625" y="688975"/>
            <a:ext cx="338455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de-DE" sz="1800"/>
              <a:t>miRNA functional annotation heavily relies on the miRNA-target prediction.</a:t>
            </a:r>
          </a:p>
          <a:p>
            <a:pPr eaLnBrk="1" hangingPunct="1">
              <a:lnSpc>
                <a:spcPts val="2500"/>
              </a:lnSpc>
            </a:pPr>
            <a:endParaRPr lang="en-US" altLang="de-DE" sz="1800"/>
          </a:p>
          <a:p>
            <a:pPr eaLnBrk="1" hangingPunct="1">
              <a:lnSpc>
                <a:spcPts val="2500"/>
              </a:lnSpc>
            </a:pPr>
            <a:r>
              <a:rPr lang="en-US" altLang="de-DE" sz="1800"/>
              <a:t>In the last few years, many studies have been conducted to infer the miRNA regulatory mechanisms by incorporating</a:t>
            </a:r>
          </a:p>
          <a:p>
            <a:pPr eaLnBrk="1" hangingPunct="1">
              <a:lnSpc>
                <a:spcPts val="2500"/>
              </a:lnSpc>
            </a:pPr>
            <a:r>
              <a:rPr lang="en-US" altLang="de-DE" sz="1800"/>
              <a:t>target prediction with other genomics data, such as</a:t>
            </a:r>
          </a:p>
          <a:p>
            <a:pPr eaLnBrk="1" hangingPunct="1">
              <a:lnSpc>
                <a:spcPts val="2500"/>
              </a:lnSpc>
            </a:pPr>
            <a:r>
              <a:rPr lang="en-US" altLang="de-DE" sz="1800"/>
              <a:t>the expression profiles of miRNAs and mRNAs.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Discovering MRMs</a:t>
            </a:r>
            <a:endParaRPr lang="en-GB" altLang="de-DE" i="1" smtClean="0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30175" y="65500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Liu et al. Brief Bioinf. (2012) doi: 10.1093/bib/bbs075</a:t>
            </a:r>
          </a:p>
        </p:txBody>
      </p:sp>
      <p:sp>
        <p:nvSpPr>
          <p:cNvPr id="44036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44037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EB7B56C6-9E93-4801-BD1A-1AFBD431A7EA}" type="slidenum">
              <a:rPr lang="de-DE" altLang="de-DE" sz="1000"/>
              <a:pPr/>
              <a:t>29</a:t>
            </a:fld>
            <a:endParaRPr lang="de-DE" altLang="de-DE" sz="1000"/>
          </a:p>
        </p:txBody>
      </p:sp>
      <p:sp>
        <p:nvSpPr>
          <p:cNvPr id="44038" name="Rechteck 1"/>
          <p:cNvSpPr>
            <a:spLocks noChangeArrowheads="1"/>
          </p:cNvSpPr>
          <p:nvPr/>
        </p:nvSpPr>
        <p:spPr bwMode="auto">
          <a:xfrm>
            <a:off x="395288" y="688975"/>
            <a:ext cx="8497887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de-DE" sz="1800"/>
              <a:t>A MRM (</a:t>
            </a:r>
            <a:r>
              <a:rPr lang="de-DE" altLang="de-DE" sz="1800"/>
              <a:t>group of co-expressed miRNAs and mRNAs) </a:t>
            </a:r>
            <a:r>
              <a:rPr lang="en-US" altLang="de-DE" sz="1800"/>
              <a:t>may be defined as a special bipartite graph, named </a:t>
            </a:r>
            <a:r>
              <a:rPr lang="en-US" altLang="de-DE" sz="1800" b="1"/>
              <a:t>biclique</a:t>
            </a:r>
            <a:r>
              <a:rPr lang="en-US" altLang="de-DE" sz="1800"/>
              <a:t>, where </a:t>
            </a:r>
          </a:p>
          <a:p>
            <a:pPr eaLnBrk="1" hangingPunct="1">
              <a:lnSpc>
                <a:spcPts val="2500"/>
              </a:lnSpc>
            </a:pPr>
            <a:r>
              <a:rPr lang="en-US" altLang="de-DE" sz="1800"/>
              <a:t>two sets of nodes are connected by edges. </a:t>
            </a:r>
          </a:p>
          <a:p>
            <a:pPr eaLnBrk="1" hangingPunct="1">
              <a:lnSpc>
                <a:spcPts val="2500"/>
              </a:lnSpc>
            </a:pPr>
            <a:endParaRPr lang="en-US" altLang="de-DE" sz="1800"/>
          </a:p>
          <a:p>
            <a:pPr eaLnBrk="1" hangingPunct="1">
              <a:lnSpc>
                <a:spcPts val="2500"/>
              </a:lnSpc>
            </a:pPr>
            <a:r>
              <a:rPr lang="en-US" altLang="de-DE" sz="1800"/>
              <a:t>Every node of the first set representing miRNA </a:t>
            </a:r>
          </a:p>
          <a:p>
            <a:pPr eaLnBrk="1" hangingPunct="1">
              <a:lnSpc>
                <a:spcPts val="2500"/>
              </a:lnSpc>
            </a:pPr>
            <a:r>
              <a:rPr lang="en-US" altLang="de-DE" sz="1800"/>
              <a:t>is connected to every node of the second set </a:t>
            </a:r>
          </a:p>
          <a:p>
            <a:pPr eaLnBrk="1" hangingPunct="1">
              <a:lnSpc>
                <a:spcPts val="2500"/>
              </a:lnSpc>
            </a:pPr>
            <a:r>
              <a:rPr lang="en-US" altLang="de-DE" sz="1800"/>
              <a:t>representing mRNAs. </a:t>
            </a:r>
          </a:p>
          <a:p>
            <a:pPr eaLnBrk="1" hangingPunct="1">
              <a:lnSpc>
                <a:spcPts val="2500"/>
              </a:lnSpc>
            </a:pPr>
            <a:endParaRPr lang="en-US" altLang="de-DE" sz="1800"/>
          </a:p>
          <a:p>
            <a:pPr eaLnBrk="1" hangingPunct="1">
              <a:lnSpc>
                <a:spcPts val="2500"/>
              </a:lnSpc>
            </a:pPr>
            <a:r>
              <a:rPr lang="en-US" altLang="de-DE" sz="1800"/>
              <a:t>The weights of edges correspond to the miRNA–mRNA binding strength are</a:t>
            </a:r>
          </a:p>
          <a:p>
            <a:pPr eaLnBrk="1" hangingPunct="1">
              <a:lnSpc>
                <a:spcPts val="2500"/>
              </a:lnSpc>
            </a:pPr>
            <a:r>
              <a:rPr lang="en-US" altLang="de-DE" sz="1800"/>
              <a:t>inferred from target prediction algorithms</a:t>
            </a:r>
          </a:p>
          <a:p>
            <a:pPr eaLnBrk="1" hangingPunct="1">
              <a:lnSpc>
                <a:spcPts val="2500"/>
              </a:lnSpc>
            </a:pPr>
            <a:endParaRPr lang="en-US" altLang="de-DE" sz="1800"/>
          </a:p>
          <a:p>
            <a:pPr eaLnBrk="1" hangingPunct="1">
              <a:lnSpc>
                <a:spcPts val="2500"/>
              </a:lnSpc>
            </a:pPr>
            <a:r>
              <a:rPr lang="en-US" altLang="de-DE" sz="1800"/>
              <a:t>Most of the integrative methods for MRM discovery are based on the </a:t>
            </a:r>
            <a:r>
              <a:rPr lang="en-US" altLang="de-DE" sz="1800" b="1"/>
              <a:t>assumption</a:t>
            </a:r>
            <a:r>
              <a:rPr lang="en-US" altLang="de-DE" sz="1800"/>
              <a:t> that miRNAs </a:t>
            </a:r>
            <a:r>
              <a:rPr lang="en-US" altLang="de-DE" sz="1800" b="1"/>
              <a:t>negatively regulate </a:t>
            </a:r>
            <a:r>
              <a:rPr lang="en-US" altLang="de-DE" sz="1800"/>
              <a:t>their target mRNAs so that the expression of a specific miRNA and its targets should be anti-correlated.</a:t>
            </a:r>
            <a:endParaRPr lang="de-DE" altLang="de-DE" sz="1800"/>
          </a:p>
        </p:txBody>
      </p:sp>
      <p:pic>
        <p:nvPicPr>
          <p:cNvPr id="44039" name="Picture 4" descr="File:Biclique K 3 5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2875"/>
            <a:ext cx="25209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64C6857E-2DFB-47E9-A890-E00005DD1F49}" type="slidenum">
              <a:rPr lang="de-DE" altLang="de-DE" sz="1000"/>
              <a:pPr algn="r" eaLnBrk="1" hangingPunct="1"/>
              <a:t>3</a:t>
            </a:fld>
            <a:endParaRPr lang="de-DE" altLang="de-DE" sz="100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RNA double-strand structure</a:t>
            </a:r>
            <a:endParaRPr lang="en-GB" altLang="de-DE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395288" y="5891213"/>
            <a:ext cx="2471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l-PL" altLang="de-DE" sz="1200"/>
              <a:t>P</a:t>
            </a:r>
            <a:r>
              <a:rPr lang="de-DE" altLang="de-DE" sz="1200"/>
              <a:t>NAS</a:t>
            </a:r>
            <a:r>
              <a:rPr lang="pl-PL" altLang="de-DE" sz="1200"/>
              <a:t> </a:t>
            </a:r>
            <a:r>
              <a:rPr lang="de-DE" altLang="de-DE" sz="1200"/>
              <a:t>(</a:t>
            </a:r>
            <a:r>
              <a:rPr lang="pl-PL" altLang="de-DE" sz="1200"/>
              <a:t>2014</a:t>
            </a:r>
            <a:r>
              <a:rPr lang="de-DE" altLang="de-DE" sz="1200"/>
              <a:t>)</a:t>
            </a:r>
            <a:r>
              <a:rPr lang="pl-PL" altLang="de-DE" sz="1200"/>
              <a:t> 111</a:t>
            </a:r>
            <a:r>
              <a:rPr lang="de-DE" altLang="de-DE" sz="1200"/>
              <a:t>, </a:t>
            </a:r>
            <a:r>
              <a:rPr lang="pl-PL" altLang="de-DE" sz="1200"/>
              <a:t>15408–15413. </a:t>
            </a:r>
            <a:endParaRPr lang="de-DE" altLang="de-DE" sz="1200"/>
          </a:p>
        </p:txBody>
      </p:sp>
      <p:sp>
        <p:nvSpPr>
          <p:cNvPr id="11269" name="Textfeld 12"/>
          <p:cNvSpPr txBox="1">
            <a:spLocks noChangeArrowheads="1"/>
          </p:cNvSpPr>
          <p:nvPr/>
        </p:nvSpPr>
        <p:spPr bwMode="auto">
          <a:xfrm>
            <a:off x="152400" y="609600"/>
            <a:ext cx="593248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en-US" altLang="de-DE" sz="1800"/>
              <a:t>RNA, like DNA, can form double helices held together by the pairing of complementary bases, and such helices are ubiquitous in functional RNAs.</a:t>
            </a:r>
          </a:p>
          <a:p>
            <a:pPr eaLnBrk="1" hangingPunct="1">
              <a:lnSpc>
                <a:spcPts val="2563"/>
              </a:lnSpc>
            </a:pPr>
            <a:endParaRPr lang="en-US" altLang="de-DE" sz="1800"/>
          </a:p>
          <a:p>
            <a:pPr eaLnBrk="1" hangingPunct="1">
              <a:lnSpc>
                <a:spcPts val="2563"/>
              </a:lnSpc>
            </a:pPr>
            <a:r>
              <a:rPr lang="en-US" altLang="de-DE" sz="1800"/>
              <a:t>In contrast to DNA, RNA forms an </a:t>
            </a:r>
            <a:r>
              <a:rPr lang="en-US" altLang="de-DE" sz="1800" b="1"/>
              <a:t>A-form helix </a:t>
            </a:r>
            <a:r>
              <a:rPr lang="en-US" altLang="de-DE" sz="1800"/>
              <a:t>with a radius of ∼1.2 nm and a length increase per base pair of ∼2.8 Å, ∼20% wider and shorter than B-form dsDNA </a:t>
            </a:r>
            <a:endParaRPr lang="de-DE" altLang="de-DE" sz="1800"/>
          </a:p>
        </p:txBody>
      </p:sp>
      <p:sp>
        <p:nvSpPr>
          <p:cNvPr id="11270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11271" name="Foliennummernplatzhalt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719B145C-47CB-4702-BD19-AF1AF5E82649}" type="slidenum">
              <a:rPr lang="de-DE" altLang="de-DE" sz="1000"/>
              <a:pPr/>
              <a:t>3</a:t>
            </a:fld>
            <a:endParaRPr lang="de-DE" altLang="de-DE" sz="1000"/>
          </a:p>
        </p:txBody>
      </p:sp>
      <p:sp>
        <p:nvSpPr>
          <p:cNvPr id="11272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pic>
        <p:nvPicPr>
          <p:cNvPr id="11273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t="331" r="59456" b="58200"/>
          <a:stretch>
            <a:fillRect/>
          </a:stretch>
        </p:blipFill>
        <p:spPr bwMode="auto">
          <a:xfrm>
            <a:off x="5961063" y="777875"/>
            <a:ext cx="3114675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0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miRNA-mRNA network</a:t>
            </a:r>
            <a:endParaRPr lang="en-GB" altLang="de-DE" i="1" smtClean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30175" y="65500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Liu et al. Brief Bioinf. (2012) doi: 10.1093/bib/bbs075</a:t>
            </a:r>
          </a:p>
        </p:txBody>
      </p:sp>
      <p:sp>
        <p:nvSpPr>
          <p:cNvPr id="46084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46085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46D80EEB-1F6A-4D93-AB5C-01290CA340ED}" type="slidenum">
              <a:rPr lang="de-DE" altLang="de-DE" sz="1000"/>
              <a:pPr/>
              <a:t>30</a:t>
            </a:fld>
            <a:endParaRPr lang="de-DE" altLang="de-DE" sz="1000"/>
          </a:p>
        </p:txBody>
      </p:sp>
      <p:pic>
        <p:nvPicPr>
          <p:cNvPr id="46086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125538"/>
            <a:ext cx="7834313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4"/>
          <p:cNvSpPr txBox="1">
            <a:spLocks noChangeArrowheads="1"/>
          </p:cNvSpPr>
          <p:nvPr/>
        </p:nvSpPr>
        <p:spPr bwMode="auto">
          <a:xfrm>
            <a:off x="130175" y="4941888"/>
            <a:ext cx="88614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475"/>
              </a:lnSpc>
            </a:pPr>
            <a:r>
              <a:rPr lang="de-DE" altLang="de-DE" sz="1800"/>
              <a:t>Up-regulated miRNAs are coloured in </a:t>
            </a:r>
            <a:r>
              <a:rPr lang="de-DE" altLang="de-DE" sz="1800" b="1">
                <a:solidFill>
                  <a:srgbClr val="FF0000"/>
                </a:solidFill>
              </a:rPr>
              <a:t>red</a:t>
            </a:r>
            <a:r>
              <a:rPr lang="de-DE" altLang="de-DE" sz="1800"/>
              <a:t> and down-regulated miRNAs are coloured in </a:t>
            </a:r>
            <a:r>
              <a:rPr lang="de-DE" altLang="de-DE" sz="1800" b="1">
                <a:solidFill>
                  <a:srgbClr val="00B050"/>
                </a:solidFill>
              </a:rPr>
              <a:t>green</a:t>
            </a:r>
            <a:r>
              <a:rPr lang="de-DE" altLang="de-DE" sz="1800"/>
              <a:t>. </a:t>
            </a:r>
          </a:p>
          <a:p>
            <a:pPr eaLnBrk="1" hangingPunct="1">
              <a:lnSpc>
                <a:spcPts val="2475"/>
              </a:lnSpc>
            </a:pPr>
            <a:r>
              <a:rPr lang="de-DE" altLang="de-DE" sz="1800"/>
              <a:t>Up-regulated mRNAs are coloured in </a:t>
            </a:r>
            <a:r>
              <a:rPr lang="de-DE" altLang="de-DE" sz="1800" b="1">
                <a:solidFill>
                  <a:srgbClr val="FFC000"/>
                </a:solidFill>
              </a:rPr>
              <a:t>yellow</a:t>
            </a:r>
            <a:r>
              <a:rPr lang="de-DE" altLang="de-DE" sz="1800"/>
              <a:t>, while down-regulated mRNAs are coloured in </a:t>
            </a:r>
            <a:r>
              <a:rPr lang="de-DE" altLang="de-DE" sz="1800" b="1">
                <a:solidFill>
                  <a:srgbClr val="00B0F0"/>
                </a:solidFill>
              </a:rPr>
              <a:t>blue</a:t>
            </a:r>
            <a:r>
              <a:rPr lang="de-DE" altLang="de-DE" sz="1800"/>
              <a:t>.</a:t>
            </a:r>
          </a:p>
        </p:txBody>
      </p:sp>
      <p:sp>
        <p:nvSpPr>
          <p:cNvPr id="46088" name="Text Box 4"/>
          <p:cNvSpPr txBox="1">
            <a:spLocks noChangeArrowheads="1"/>
          </p:cNvSpPr>
          <p:nvPr/>
        </p:nvSpPr>
        <p:spPr bwMode="auto">
          <a:xfrm>
            <a:off x="4560888" y="549275"/>
            <a:ext cx="44307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475"/>
              </a:lnSpc>
            </a:pPr>
            <a:r>
              <a:rPr lang="de-DE" altLang="de-DE" sz="1800"/>
              <a:t>A MRM identified from analysis of </a:t>
            </a:r>
            <a:r>
              <a:rPr lang="de-DE" altLang="de-DE" sz="1800" b="1"/>
              <a:t>schizophrenia</a:t>
            </a:r>
            <a:r>
              <a:rPr lang="de-DE" altLang="de-DE" sz="1800"/>
              <a:t> patients. It shows that miRNAs may up/down regulate their target mRNAs, either directly or indirectly.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SNPs in miRNA may lead to diseases</a:t>
            </a:r>
            <a:endParaRPr lang="en-GB" altLang="de-DE" i="1" smtClean="0"/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5257800" y="6172200"/>
            <a:ext cx="335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Volinia et al. PNAS (2013) 110, 7413</a:t>
            </a:r>
          </a:p>
        </p:txBody>
      </p:sp>
      <p:sp>
        <p:nvSpPr>
          <p:cNvPr id="48132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48133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28998CDA-9BED-4836-8AAE-4D1AEB60A878}" type="slidenum">
              <a:rPr lang="de-DE" altLang="de-DE" sz="1000"/>
              <a:pPr/>
              <a:t>31</a:t>
            </a:fld>
            <a:endParaRPr lang="de-DE" altLang="de-DE" sz="1000"/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277813" y="620713"/>
            <a:ext cx="8358187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500"/>
              </a:lnSpc>
            </a:pPr>
            <a:r>
              <a:rPr lang="de-DE" altLang="de-DE" sz="1800"/>
              <a:t>miRNAs can have </a:t>
            </a:r>
            <a:r>
              <a:rPr lang="en-US" altLang="de-DE" sz="1800"/>
              <a:t>dual oncogenic and tumour suppressive roles in cancer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depending on the cell type and pattern of gene expression.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/>
              <a:t>Approximately </a:t>
            </a:r>
            <a:r>
              <a:rPr lang="en-US" altLang="de-DE" sz="1800" b="1"/>
              <a:t>50%</a:t>
            </a:r>
            <a:r>
              <a:rPr lang="en-US" altLang="de-DE" sz="1800"/>
              <a:t> of all annotated human miRNA genes are located </a:t>
            </a:r>
          </a:p>
          <a:p>
            <a:pPr>
              <a:lnSpc>
                <a:spcPts val="2500"/>
              </a:lnSpc>
            </a:pPr>
            <a:r>
              <a:rPr lang="en-US" altLang="de-DE" sz="1800"/>
              <a:t>in </a:t>
            </a:r>
            <a:r>
              <a:rPr lang="en-US" altLang="de-DE" sz="1800" b="1"/>
              <a:t>fragile sites </a:t>
            </a:r>
            <a:r>
              <a:rPr lang="en-US" altLang="de-DE" sz="1800"/>
              <a:t>or areas of the genome that are associated with cancer.</a:t>
            </a:r>
          </a:p>
          <a:p>
            <a:pPr>
              <a:lnSpc>
                <a:spcPts val="2500"/>
              </a:lnSpc>
            </a:pPr>
            <a:endParaRPr lang="en-US" altLang="de-DE" sz="1800"/>
          </a:p>
          <a:p>
            <a:pPr>
              <a:lnSpc>
                <a:spcPts val="2500"/>
              </a:lnSpc>
            </a:pPr>
            <a:r>
              <a:rPr lang="en-US" altLang="de-DE" sz="180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de-DE" sz="1800">
                <a:cs typeface="Times New Roman" panose="02020603050405020304" pitchFamily="18" charset="0"/>
              </a:rPr>
              <a:t>Mutations in miRNAs or their binding sites may lead to diseases.</a:t>
            </a:r>
          </a:p>
          <a:p>
            <a:pPr>
              <a:lnSpc>
                <a:spcPts val="2500"/>
              </a:lnSpc>
            </a:pPr>
            <a:endParaRPr lang="en-US" altLang="de-DE" sz="1800"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de-DE" sz="1800">
                <a:cs typeface="Times New Roman" panose="02020603050405020304" pitchFamily="18" charset="0"/>
              </a:rPr>
              <a:t>E.g. Abelson </a:t>
            </a:r>
            <a:r>
              <a:rPr lang="en-US" altLang="de-DE" sz="1800" i="1">
                <a:cs typeface="Times New Roman" panose="02020603050405020304" pitchFamily="18" charset="0"/>
              </a:rPr>
              <a:t>et al.</a:t>
            </a:r>
            <a:r>
              <a:rPr lang="en-US" altLang="de-DE" sz="1800">
                <a:cs typeface="Times New Roman" panose="02020603050405020304" pitchFamily="18" charset="0"/>
              </a:rPr>
              <a:t> found that a mutation in the </a:t>
            </a:r>
            <a:r>
              <a:rPr lang="en-US" altLang="de-DE" sz="1800" b="1">
                <a:cs typeface="Times New Roman" panose="02020603050405020304" pitchFamily="18" charset="0"/>
              </a:rPr>
              <a:t>miR-189</a:t>
            </a:r>
            <a:r>
              <a:rPr lang="en-US" altLang="de-DE" sz="1800">
                <a:cs typeface="Times New Roman" panose="02020603050405020304" pitchFamily="18" charset="0"/>
              </a:rPr>
              <a:t> binding site </a:t>
            </a:r>
          </a:p>
          <a:p>
            <a:pPr>
              <a:lnSpc>
                <a:spcPts val="2500"/>
              </a:lnSpc>
            </a:pPr>
            <a:r>
              <a:rPr lang="en-US" altLang="de-DE" sz="1800">
                <a:cs typeface="Times New Roman" panose="02020603050405020304" pitchFamily="18" charset="0"/>
              </a:rPr>
              <a:t>of the gene </a:t>
            </a:r>
            <a:r>
              <a:rPr lang="en-US" altLang="de-DE" sz="1800" i="1">
                <a:cs typeface="Times New Roman" panose="02020603050405020304" pitchFamily="18" charset="0"/>
              </a:rPr>
              <a:t>SLITRK1 </a:t>
            </a:r>
            <a:r>
              <a:rPr lang="en-US" altLang="de-DE" sz="1800">
                <a:cs typeface="Times New Roman" panose="02020603050405020304" pitchFamily="18" charset="0"/>
              </a:rPr>
              <a:t>was associated with Tourette’s </a:t>
            </a:r>
            <a:r>
              <a:rPr lang="de-DE" altLang="de-DE" sz="1800">
                <a:cs typeface="Times New Roman" panose="02020603050405020304" pitchFamily="18" charset="0"/>
              </a:rPr>
              <a:t>syndrome.</a:t>
            </a:r>
          </a:p>
          <a:p>
            <a:pPr>
              <a:lnSpc>
                <a:spcPts val="2500"/>
              </a:lnSpc>
            </a:pPr>
            <a:endParaRPr lang="de-DE" altLang="de-DE" sz="1800"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de-DE" sz="1800">
                <a:cs typeface="Times New Roman" panose="02020603050405020304" pitchFamily="18" charset="0"/>
              </a:rPr>
              <a:t>SNPs in miRNA genes are thought to affect function in one of three ways: </a:t>
            </a:r>
          </a:p>
          <a:p>
            <a:pPr>
              <a:lnSpc>
                <a:spcPts val="2500"/>
              </a:lnSpc>
            </a:pPr>
            <a:r>
              <a:rPr lang="en-US" altLang="de-DE" sz="1800">
                <a:cs typeface="Times New Roman" panose="02020603050405020304" pitchFamily="18" charset="0"/>
              </a:rPr>
              <a:t>(1) by affecting the transcription of the primary miRNA transcript; </a:t>
            </a:r>
          </a:p>
          <a:p>
            <a:pPr>
              <a:lnSpc>
                <a:spcPts val="2500"/>
              </a:lnSpc>
            </a:pPr>
            <a:r>
              <a:rPr lang="en-US" altLang="de-DE" sz="1800">
                <a:cs typeface="Times New Roman" panose="02020603050405020304" pitchFamily="18" charset="0"/>
              </a:rPr>
              <a:t>(2) by affecting the processing of pri-miRNA or pre-miRNA processing; and </a:t>
            </a:r>
          </a:p>
          <a:p>
            <a:pPr>
              <a:lnSpc>
                <a:spcPts val="2500"/>
              </a:lnSpc>
            </a:pPr>
            <a:r>
              <a:rPr lang="en-US" altLang="de-DE" sz="1800">
                <a:cs typeface="Times New Roman" panose="02020603050405020304" pitchFamily="18" charset="0"/>
              </a:rPr>
              <a:t>(3) through </a:t>
            </a:r>
            <a:r>
              <a:rPr lang="de-DE" altLang="de-DE" sz="1800">
                <a:cs typeface="Times New Roman" panose="02020603050405020304" pitchFamily="18" charset="0"/>
              </a:rPr>
              <a:t>effects on miRNA–mRNA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SNPs in pri-miRNA and pre-miRNA sequences</a:t>
            </a:r>
            <a:endParaRPr lang="en-GB" altLang="de-DE" i="1" smtClean="0"/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5257800" y="61722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Ryan et al. Nature Rev. Cancer (2010) 10, 389</a:t>
            </a:r>
          </a:p>
        </p:txBody>
      </p:sp>
      <p:sp>
        <p:nvSpPr>
          <p:cNvPr id="50180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50181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A11B01B8-5BD8-4EEF-BF2E-1B63BB4AB79D}" type="slidenum">
              <a:rPr lang="de-DE" altLang="de-DE" sz="1000"/>
              <a:pPr/>
              <a:t>32</a:t>
            </a:fld>
            <a:endParaRPr lang="de-DE" altLang="de-DE" sz="1000"/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5083175" y="609600"/>
            <a:ext cx="37560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altLang="de-DE" sz="1800"/>
              <a:t>SNPs can occur in the pri-miRNA and pre-miRNA strands.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Then they are likely to affect miRNA processing and, thus, levels of mature miRNA.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Such SNPs can lead to either an increase or decrease in processing.</a:t>
            </a:r>
          </a:p>
        </p:txBody>
      </p:sp>
      <p:pic>
        <p:nvPicPr>
          <p:cNvPr id="50183" name="Bi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531813"/>
            <a:ext cx="5056187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SNPs in miRNA seed and regulatory regions</a:t>
            </a:r>
            <a:endParaRPr lang="en-GB" altLang="de-DE" i="1" smtClean="0"/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5257800" y="61722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Ryan et al. Nature Rev. Cancer (2010) 10, 389</a:t>
            </a:r>
          </a:p>
        </p:txBody>
      </p:sp>
      <p:sp>
        <p:nvSpPr>
          <p:cNvPr id="52228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52229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AC36558D-BBC9-4411-A46D-50EFC7DF93B3}" type="slidenum">
              <a:rPr lang="de-DE" altLang="de-DE" sz="1000"/>
              <a:pPr/>
              <a:t>33</a:t>
            </a:fld>
            <a:endParaRPr lang="de-DE" altLang="de-DE" sz="1000"/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155575" y="3402013"/>
            <a:ext cx="44196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altLang="de-DE" sz="1800"/>
              <a:t>SNPs in mature microRNAs (miRNAs) within the seed sequence can strengthen or reduce binding between the miRNA and its mRNA target. 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Moreover, such SNPs can create or destroy target binding sites, as is the case for mir‑146a*. </a:t>
            </a:r>
          </a:p>
        </p:txBody>
      </p:sp>
      <p:pic>
        <p:nvPicPr>
          <p:cNvPr id="52231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38"/>
          <a:stretch>
            <a:fillRect/>
          </a:stretch>
        </p:blipFill>
        <p:spPr bwMode="auto">
          <a:xfrm>
            <a:off x="107950" y="512763"/>
            <a:ext cx="600075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SNPs in miRNA seed and regulatory regions</a:t>
            </a:r>
            <a:endParaRPr lang="en-GB" altLang="de-DE" i="1" smtClean="0"/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5257800" y="61722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Ryan et al. Nature Rev. Cancer (2010) 10, 389</a:t>
            </a:r>
          </a:p>
        </p:txBody>
      </p:sp>
      <p:sp>
        <p:nvSpPr>
          <p:cNvPr id="54276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54277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3062E6B8-E6B2-470C-8344-1457F7D13DA3}" type="slidenum">
              <a:rPr lang="de-DE" altLang="de-DE" sz="1000"/>
              <a:pPr/>
              <a:t>34</a:t>
            </a:fld>
            <a:endParaRPr lang="de-DE" altLang="de-DE" sz="1000"/>
          </a:p>
        </p:txBody>
      </p:sp>
      <p:pic>
        <p:nvPicPr>
          <p:cNvPr id="5427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25"/>
          <a:stretch>
            <a:fillRect/>
          </a:stretch>
        </p:blipFill>
        <p:spPr bwMode="auto">
          <a:xfrm>
            <a:off x="250825" y="669925"/>
            <a:ext cx="7119938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250825" y="3573463"/>
            <a:ext cx="85344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altLang="de-DE" sz="1800"/>
              <a:t>SNPs located within the 3′ untranslated region of miRNA binding sites function analogously to seed region SNPs and modulate the miRNA–mRNA interaction.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They can create or destroy miRNA binding sites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and affect subsequent mRNA translation.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SnPs in miRNA processing machinery</a:t>
            </a:r>
            <a:endParaRPr lang="en-GB" altLang="de-DE" i="1" smtClean="0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5257800" y="61722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Ryan et al. Nature Rev. Cancer (2010) 10, 389</a:t>
            </a:r>
          </a:p>
        </p:txBody>
      </p:sp>
      <p:sp>
        <p:nvSpPr>
          <p:cNvPr id="56324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56325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1B7B49C0-141A-4DBF-BC36-17E2FCEA1B26}" type="slidenum">
              <a:rPr lang="de-DE" altLang="de-DE" sz="1000"/>
              <a:pPr/>
              <a:t>35</a:t>
            </a:fld>
            <a:endParaRPr lang="de-DE" altLang="de-DE" sz="1000"/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4648200" y="609600"/>
            <a:ext cx="3962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altLang="de-DE" sz="1800"/>
              <a:t>SNPs can also occur within the processing machinery. 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These SNPs are likely to affect the microRNAome (miRNAome) as a whole, possibly leading to the overall suppression of miRNA output. 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In addition, SNPs in cofactors of miRNA processing, such as p53, may indirectly affect miRNA maturation.</a:t>
            </a:r>
          </a:p>
        </p:txBody>
      </p:sp>
      <p:pic>
        <p:nvPicPr>
          <p:cNvPr id="56327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3887788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5257800" y="6172200"/>
            <a:ext cx="335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Volinia et al. PNAS (2013) 110, 7413</a:t>
            </a:r>
          </a:p>
        </p:txBody>
      </p:sp>
      <p:sp>
        <p:nvSpPr>
          <p:cNvPr id="60419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6042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CF2C0539-B1DC-4112-9C50-9BEDDA84E7DD}" type="slidenum">
              <a:rPr lang="de-DE" altLang="de-DE" sz="1000"/>
              <a:pPr/>
              <a:t>36</a:t>
            </a:fld>
            <a:endParaRPr lang="de-DE" altLang="de-DE" sz="1000"/>
          </a:p>
        </p:txBody>
      </p:sp>
      <p:pic>
        <p:nvPicPr>
          <p:cNvPr id="604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66688"/>
            <a:ext cx="586898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30450"/>
            <a:ext cx="45243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5219700" y="3068638"/>
            <a:ext cx="335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800" dirty="0"/>
              <a:t>FFL: </a:t>
            </a:r>
            <a:r>
              <a:rPr lang="de-DE" altLang="de-DE" sz="1800" dirty="0" err="1"/>
              <a:t>feed</a:t>
            </a:r>
            <a:r>
              <a:rPr lang="de-DE" altLang="de-DE" sz="1800" dirty="0"/>
              <a:t>-forward </a:t>
            </a:r>
            <a:r>
              <a:rPr lang="de-DE" altLang="de-DE" sz="1800" dirty="0" err="1"/>
              <a:t>loop</a:t>
            </a:r>
            <a:r>
              <a:rPr lang="de-DE" altLang="de-DE" sz="1800" dirty="0"/>
              <a:t> </a:t>
            </a:r>
          </a:p>
          <a:p>
            <a:pPr eaLnBrk="1" hangingPunct="1"/>
            <a:endParaRPr lang="de-DE" altLang="de-DE" sz="1800" dirty="0"/>
          </a:p>
          <a:p>
            <a:pPr eaLnBrk="1" hangingPunct="1"/>
            <a:r>
              <a:rPr lang="de-DE" altLang="de-DE" sz="1800" dirty="0"/>
              <a:t>FBL: </a:t>
            </a:r>
            <a:r>
              <a:rPr lang="de-DE" altLang="de-DE" sz="1800" dirty="0" err="1"/>
              <a:t>feedback</a:t>
            </a:r>
            <a:r>
              <a:rPr lang="de-DE" altLang="de-DE" sz="1800" dirty="0"/>
              <a:t> </a:t>
            </a:r>
            <a:r>
              <a:rPr lang="de-DE" altLang="de-DE" sz="1800" dirty="0" err="1"/>
              <a:t>loop</a:t>
            </a:r>
            <a:endParaRPr lang="de-DE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62466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62467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36DE6DAD-3628-4113-A235-46462858D3FB}" type="slidenum">
              <a:rPr lang="de-DE" altLang="de-DE" sz="1000"/>
              <a:pPr/>
              <a:t>37</a:t>
            </a:fld>
            <a:endParaRPr lang="de-DE" altLang="de-DE" sz="1000"/>
          </a:p>
        </p:txBody>
      </p:sp>
      <p:pic>
        <p:nvPicPr>
          <p:cNvPr id="6246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0"/>
            <a:ext cx="699928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64514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64515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09FE5296-9537-46F9-804D-BCDAD61D4042}" type="slidenum">
              <a:rPr lang="de-DE" altLang="de-DE" sz="1000"/>
              <a:pPr/>
              <a:t>38</a:t>
            </a:fld>
            <a:endParaRPr lang="de-DE" altLang="de-DE" sz="100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5888"/>
            <a:ext cx="7777162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66562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66563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E992141C-3F6F-456B-B650-7104121B101D}" type="slidenum">
              <a:rPr lang="de-DE" altLang="de-DE" sz="1000"/>
              <a:pPr/>
              <a:t>39</a:t>
            </a:fld>
            <a:endParaRPr lang="de-DE" altLang="de-DE" sz="1000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45434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24175"/>
            <a:ext cx="4610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64C6857E-2DFB-47E9-A890-E00005DD1F49}" type="slidenum">
              <a:rPr lang="de-DE" altLang="de-DE" sz="1000"/>
              <a:pPr algn="r" eaLnBrk="1" hangingPunct="1"/>
              <a:t>4</a:t>
            </a:fld>
            <a:endParaRPr lang="de-DE" altLang="de-DE" sz="100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RNA </a:t>
            </a:r>
            <a:r>
              <a:rPr lang="de-DE" altLang="de-DE" dirty="0" err="1" smtClean="0"/>
              <a:t>secondary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structure</a:t>
            </a:r>
            <a:endParaRPr lang="en-GB" altLang="de-DE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1269" name="Textfeld 12"/>
          <p:cNvSpPr txBox="1">
            <a:spLocks noChangeArrowheads="1"/>
          </p:cNvSpPr>
          <p:nvPr/>
        </p:nvSpPr>
        <p:spPr bwMode="auto">
          <a:xfrm>
            <a:off x="152400" y="609600"/>
            <a:ext cx="42035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sz="1800" dirty="0"/>
              <a:t>Basic </a:t>
            </a:r>
            <a:r>
              <a:rPr lang="de-DE" sz="1800" dirty="0" err="1"/>
              <a:t>structural</a:t>
            </a:r>
            <a:r>
              <a:rPr lang="de-DE" sz="1800" dirty="0"/>
              <a:t> </a:t>
            </a:r>
            <a:r>
              <a:rPr lang="de-DE" sz="1800" dirty="0" err="1"/>
              <a:t>motifs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RNA </a:t>
            </a:r>
            <a:r>
              <a:rPr lang="de-DE" sz="1800" dirty="0" err="1"/>
              <a:t>secondary</a:t>
            </a:r>
            <a:r>
              <a:rPr lang="de-DE" sz="1800" dirty="0"/>
              <a:t> </a:t>
            </a:r>
            <a:r>
              <a:rPr lang="de-DE" sz="1800" dirty="0" err="1"/>
              <a:t>structure</a:t>
            </a:r>
            <a:r>
              <a:rPr lang="de-DE" sz="1800" dirty="0"/>
              <a:t>. </a:t>
            </a:r>
            <a:endParaRPr lang="de-DE" sz="1800" dirty="0" smtClean="0"/>
          </a:p>
          <a:p>
            <a:pPr eaLnBrk="1" hangingPunct="1">
              <a:lnSpc>
                <a:spcPts val="2563"/>
              </a:lnSpc>
            </a:pPr>
            <a:endParaRPr lang="de-DE" sz="1800" dirty="0"/>
          </a:p>
          <a:p>
            <a:pPr eaLnBrk="1" hangingPunct="1">
              <a:lnSpc>
                <a:spcPts val="2563"/>
              </a:lnSpc>
            </a:pPr>
            <a:r>
              <a:rPr lang="de-DE" sz="1800" dirty="0" smtClean="0"/>
              <a:t>This </a:t>
            </a:r>
            <a:r>
              <a:rPr lang="de-DE" sz="1800" dirty="0"/>
              <a:t>RNA </a:t>
            </a:r>
            <a:r>
              <a:rPr lang="de-DE" sz="1800" dirty="0" err="1"/>
              <a:t>consists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five</a:t>
            </a:r>
            <a:r>
              <a:rPr lang="de-DE" sz="1800" dirty="0"/>
              <a:t> </a:t>
            </a:r>
            <a:r>
              <a:rPr lang="de-DE" sz="1800" dirty="0" err="1"/>
              <a:t>stems</a:t>
            </a:r>
            <a:r>
              <a:rPr lang="de-DE" sz="1800" dirty="0"/>
              <a:t> (</a:t>
            </a:r>
            <a:r>
              <a:rPr lang="de-DE" sz="1800" dirty="0" err="1"/>
              <a:t>labeled</a:t>
            </a:r>
            <a:r>
              <a:rPr lang="de-DE" sz="1800" dirty="0"/>
              <a:t> S1-S5) </a:t>
            </a:r>
            <a:r>
              <a:rPr lang="de-DE" sz="1800" dirty="0" err="1"/>
              <a:t>connected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loops</a:t>
            </a:r>
            <a:r>
              <a:rPr lang="de-DE" sz="1800" dirty="0"/>
              <a:t> (</a:t>
            </a:r>
            <a:r>
              <a:rPr lang="de-DE" sz="1800" dirty="0" err="1"/>
              <a:t>labeled</a:t>
            </a:r>
            <a:r>
              <a:rPr lang="de-DE" sz="1800" dirty="0"/>
              <a:t> </a:t>
            </a:r>
            <a:r>
              <a:rPr lang="de-DE" sz="1800" dirty="0" err="1"/>
              <a:t>according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loop</a:t>
            </a:r>
            <a:r>
              <a:rPr lang="de-DE" sz="1800" dirty="0"/>
              <a:t> type).</a:t>
            </a:r>
            <a:endParaRPr lang="de-DE" altLang="de-DE" sz="1800" dirty="0"/>
          </a:p>
        </p:txBody>
      </p:sp>
      <p:sp>
        <p:nvSpPr>
          <p:cNvPr id="11270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11271" name="Foliennummernplatzhalt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719B145C-47CB-4702-BD19-AF1AF5E82649}" type="slidenum">
              <a:rPr lang="de-DE" altLang="de-DE" sz="1000"/>
              <a:pPr/>
              <a:t>4</a:t>
            </a:fld>
            <a:endParaRPr lang="de-DE" altLang="de-DE" sz="1000"/>
          </a:p>
        </p:txBody>
      </p:sp>
      <p:sp>
        <p:nvSpPr>
          <p:cNvPr id="11272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83" y="492867"/>
            <a:ext cx="7520681" cy="5317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68610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68611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45DA8AD7-8A00-4FA2-BC4D-54A5AC420139}" type="slidenum">
              <a:rPr lang="de-DE" altLang="de-DE" sz="1000"/>
              <a:pPr/>
              <a:t>40</a:t>
            </a:fld>
            <a:endParaRPr lang="de-DE" altLang="de-DE" sz="1000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15888"/>
            <a:ext cx="91249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9238"/>
            <a:ext cx="8913812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Rechteck 1"/>
          <p:cNvSpPr>
            <a:spLocks noChangeArrowheads="1"/>
          </p:cNvSpPr>
          <p:nvPr/>
        </p:nvSpPr>
        <p:spPr bwMode="auto">
          <a:xfrm>
            <a:off x="179388" y="4581525"/>
            <a:ext cx="9217025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de-DE" sz="1800"/>
          </a:p>
        </p:txBody>
      </p:sp>
      <p:sp>
        <p:nvSpPr>
          <p:cNvPr id="68615" name="Rechteck 7"/>
          <p:cNvSpPr>
            <a:spLocks noChangeArrowheads="1"/>
          </p:cNvSpPr>
          <p:nvPr/>
        </p:nvSpPr>
        <p:spPr bwMode="auto">
          <a:xfrm>
            <a:off x="3203575" y="4365625"/>
            <a:ext cx="6057900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70658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70659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DDAFFC67-84F1-4E4A-B4A0-80E6A85AEE83}" type="slidenum">
              <a:rPr lang="de-DE" altLang="de-DE" sz="1000"/>
              <a:pPr/>
              <a:t>41</a:t>
            </a:fld>
            <a:endParaRPr lang="de-DE" altLang="de-DE" sz="100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09550"/>
            <a:ext cx="9037637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hteck 1"/>
          <p:cNvSpPr>
            <a:spLocks noChangeArrowheads="1"/>
          </p:cNvSpPr>
          <p:nvPr/>
        </p:nvSpPr>
        <p:spPr bwMode="auto">
          <a:xfrm>
            <a:off x="6372225" y="209550"/>
            <a:ext cx="2447925" cy="2139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70662" name="Rechteck 6"/>
          <p:cNvSpPr>
            <a:spLocks noChangeArrowheads="1"/>
          </p:cNvSpPr>
          <p:nvPr/>
        </p:nvSpPr>
        <p:spPr bwMode="auto">
          <a:xfrm>
            <a:off x="611188" y="5681663"/>
            <a:ext cx="1584325" cy="252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3399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B58908-4119-4288-B431-3D0BDB3B0D11}" type="slidenum">
              <a:rPr lang="de-DE" altLang="de-DE" sz="1400">
                <a:latin typeface="Times New Roman" panose="02020603050405020304" pitchFamily="18" charset="0"/>
                <a:ea typeface="ヒラギノ角ゴ ProN W3" charset="-128"/>
                <a:sym typeface="Gill Sans" charset="0"/>
              </a:rPr>
              <a:pPr/>
              <a:t>42</a:t>
            </a:fld>
            <a:endParaRPr lang="de-DE" altLang="de-DE" sz="1400">
              <a:latin typeface="Times New Roman" panose="02020603050405020304" pitchFamily="18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72706" name="Rectangle 4"/>
          <p:cNvSpPr>
            <a:spLocks noChangeArrowheads="1"/>
          </p:cNvSpPr>
          <p:nvPr/>
        </p:nvSpPr>
        <p:spPr bwMode="auto">
          <a:xfrm>
            <a:off x="34925" y="115888"/>
            <a:ext cx="89296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de-DE" sz="2800" b="1">
                <a:solidFill>
                  <a:srgbClr val="FF5050"/>
                </a:solidFill>
                <a:ea typeface="ヒラギノ角ゴ ProN W3" charset="-128"/>
                <a:sym typeface="Gill Sans" charset="0"/>
              </a:rPr>
              <a:t>TFmiR</a:t>
            </a:r>
          </a:p>
        </p:txBody>
      </p:sp>
      <p:sp>
        <p:nvSpPr>
          <p:cNvPr id="72707" name="Textfeld 3"/>
          <p:cNvSpPr txBox="1">
            <a:spLocks noChangeArrowheads="1"/>
          </p:cNvSpPr>
          <p:nvPr/>
        </p:nvSpPr>
        <p:spPr bwMode="auto">
          <a:xfrm>
            <a:off x="5508625" y="6213475"/>
            <a:ext cx="23256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400">
                <a:ea typeface="ヒラギノ角ゴ ProN W3" charset="-128"/>
                <a:sym typeface="Gill Sans" charset="0"/>
              </a:rPr>
              <a:t>Hamed et al.  </a:t>
            </a:r>
            <a:r>
              <a:rPr lang="de-DE" altLang="de-DE" sz="1400">
                <a:ea typeface="ヒラギノ角ゴ ProN W3" charset="-128"/>
                <a:sym typeface="Gill Sans" charset="0"/>
              </a:rPr>
              <a:t>Nucl Ac Res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sz="14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rPr>
              <a:t>43: W283-W288 (2015)</a:t>
            </a:r>
            <a:endParaRPr lang="en-US" altLang="de-DE" sz="1400">
              <a:ea typeface="ヒラギノ角ゴ ProN W3" charset="-128"/>
              <a:sym typeface="Gill Sans" charset="0"/>
            </a:endParaRPr>
          </a:p>
        </p:txBody>
      </p:sp>
      <p:pic>
        <p:nvPicPr>
          <p:cNvPr id="72708" name="Picture 2" descr="http://service.bioinformatik.uni-saarland.de/tfmir/img/ov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44525"/>
            <a:ext cx="7494588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72710" name="Fußzeilenplatzhalt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3399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9CE96E7-A43C-46D8-A805-556D73820346}" type="slidenum">
              <a:rPr lang="de-DE" altLang="de-DE" sz="1400">
                <a:latin typeface="Times New Roman" panose="02020603050405020304" pitchFamily="18" charset="0"/>
                <a:ea typeface="ヒラギノ角ゴ ProN W3" charset="-128"/>
                <a:sym typeface="Gill Sans" charset="0"/>
              </a:rPr>
              <a:pPr/>
              <a:t>43</a:t>
            </a:fld>
            <a:endParaRPr lang="de-DE" altLang="de-DE" sz="1400">
              <a:latin typeface="Times New Roman" panose="02020603050405020304" pitchFamily="18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73730" name="Rectangle 4"/>
          <p:cNvSpPr>
            <a:spLocks noChangeArrowheads="1"/>
          </p:cNvSpPr>
          <p:nvPr/>
        </p:nvSpPr>
        <p:spPr bwMode="auto">
          <a:xfrm>
            <a:off x="34925" y="115888"/>
            <a:ext cx="892968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de-DE" sz="2800" b="1">
                <a:solidFill>
                  <a:srgbClr val="FF5050"/>
                </a:solidFill>
                <a:ea typeface="ヒラギノ角ゴ ProN W3" charset="-128"/>
                <a:sym typeface="Gill Sans" charset="0"/>
              </a:rPr>
              <a:t>TFmiR</a:t>
            </a:r>
          </a:p>
        </p:txBody>
      </p:sp>
      <p:pic>
        <p:nvPicPr>
          <p:cNvPr id="737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2784475"/>
            <a:ext cx="6851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feld 3"/>
          <p:cNvSpPr txBox="1">
            <a:spLocks noChangeArrowheads="1"/>
          </p:cNvSpPr>
          <p:nvPr/>
        </p:nvSpPr>
        <p:spPr bwMode="auto">
          <a:xfrm>
            <a:off x="5935663" y="6264275"/>
            <a:ext cx="20208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200">
                <a:ea typeface="ヒラギノ角ゴ ProN W3" charset="-128"/>
                <a:sym typeface="Gill Sans" charset="0"/>
              </a:rPr>
              <a:t>Hamed et al.  </a:t>
            </a:r>
            <a:r>
              <a:rPr lang="de-DE" altLang="de-DE" sz="1200">
                <a:ea typeface="ヒラギノ角ゴ ProN W3" charset="-128"/>
                <a:sym typeface="Gill Sans" charset="0"/>
              </a:rPr>
              <a:t>Nucl Ac Res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sz="1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rPr>
              <a:t>43: W283-W288 (2015)</a:t>
            </a:r>
            <a:endParaRPr lang="en-US" altLang="de-DE" sz="1200">
              <a:ea typeface="ヒラギノ角ゴ ProN W3" charset="-128"/>
              <a:sym typeface="Gill Sans" charset="0"/>
            </a:endParaRPr>
          </a:p>
        </p:txBody>
      </p:sp>
      <p:pic>
        <p:nvPicPr>
          <p:cNvPr id="73733" name="Picture 2" descr="Figure 2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36513"/>
            <a:ext cx="37274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Datumsplatzhalt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73735" name="Fußzeilenplatzhalt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Significance of FFL motifs</a:t>
            </a:r>
            <a:endParaRPr lang="en-GB" altLang="de-DE" i="1" smtClean="0"/>
          </a:p>
        </p:txBody>
      </p:sp>
      <p:sp>
        <p:nvSpPr>
          <p:cNvPr id="74755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74756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DB3B9E58-6815-4BEF-A006-E80C5FFD7F98}" type="slidenum">
              <a:rPr lang="de-DE" altLang="de-DE" sz="1000"/>
              <a:pPr/>
              <a:t>44</a:t>
            </a:fld>
            <a:endParaRPr lang="de-DE" altLang="de-DE" sz="1000"/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250825" y="609600"/>
            <a:ext cx="8359775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en-US" altLang="de-DE" sz="1800"/>
              <a:t>Compare how often FFL motifs appear in the real network to the number of times they appear in randomized ensembles preserving the same node degrees. </a:t>
            </a:r>
          </a:p>
          <a:p>
            <a:pPr eaLnBrk="1" hangingPunct="1">
              <a:lnSpc>
                <a:spcPts val="2563"/>
              </a:lnSpc>
            </a:pPr>
            <a:endParaRPr lang="en-US" altLang="de-DE" sz="1800"/>
          </a:p>
          <a:p>
            <a:pPr eaLnBrk="1" hangingPunct="1">
              <a:lnSpc>
                <a:spcPts val="2563"/>
              </a:lnSpc>
            </a:pPr>
            <a:r>
              <a:rPr lang="en-US" altLang="de-DE" sz="1800"/>
              <a:t>Use degree preserving randomization algorithm.</a:t>
            </a:r>
          </a:p>
          <a:p>
            <a:pPr eaLnBrk="1" hangingPunct="1">
              <a:lnSpc>
                <a:spcPts val="2563"/>
              </a:lnSpc>
            </a:pPr>
            <a:endParaRPr lang="en-US" altLang="de-DE" sz="1800"/>
          </a:p>
          <a:p>
            <a:pPr eaLnBrk="1" hangingPunct="1">
              <a:lnSpc>
                <a:spcPts val="2563"/>
              </a:lnSpc>
            </a:pPr>
            <a:r>
              <a:rPr lang="en-US" altLang="de-DE" sz="1800"/>
              <a:t>For 2 × </a:t>
            </a:r>
            <a:r>
              <a:rPr lang="en-US" altLang="de-DE" sz="1800" i="1"/>
              <a:t>L </a:t>
            </a:r>
            <a:r>
              <a:rPr lang="en-US" altLang="de-DE" sz="1800"/>
              <a:t>steps, two edges </a:t>
            </a:r>
            <a:r>
              <a:rPr lang="en-US" altLang="de-DE" sz="1800" i="1"/>
              <a:t>e</a:t>
            </a:r>
            <a:r>
              <a:rPr lang="en-US" altLang="de-DE" sz="1800"/>
              <a:t>1 = (v1, v2) and </a:t>
            </a:r>
            <a:r>
              <a:rPr lang="en-US" altLang="de-DE" sz="1800" i="1"/>
              <a:t>e</a:t>
            </a:r>
            <a:r>
              <a:rPr lang="en-US" altLang="de-DE" sz="1800"/>
              <a:t>2 = (v3, v4) are randomly chosen from the network and rewired such that the start and end nodes are swapped, i.e. </a:t>
            </a:r>
            <a:r>
              <a:rPr lang="en-US" altLang="de-DE" sz="1800" i="1"/>
              <a:t>e</a:t>
            </a:r>
            <a:r>
              <a:rPr lang="en-US" altLang="de-DE" sz="1800"/>
              <a:t>3 = (v1, v4) and </a:t>
            </a:r>
            <a:r>
              <a:rPr lang="en-US" altLang="de-DE" sz="1800" i="1"/>
              <a:t>e</a:t>
            </a:r>
            <a:r>
              <a:rPr lang="en-US" altLang="de-DE" sz="1800"/>
              <a:t>4 = (v3, v2) if {</a:t>
            </a:r>
            <a:r>
              <a:rPr lang="en-US" altLang="de-DE" sz="1800" i="1"/>
              <a:t>e</a:t>
            </a:r>
            <a:r>
              <a:rPr lang="en-US" altLang="de-DE" sz="1800"/>
              <a:t>3</a:t>
            </a:r>
            <a:r>
              <a:rPr lang="en-US" altLang="de-DE" sz="1800" i="1"/>
              <a:t>, e</a:t>
            </a:r>
            <a:r>
              <a:rPr lang="en-US" altLang="de-DE" sz="1800"/>
              <a:t>4} ∈ </a:t>
            </a:r>
            <a:r>
              <a:rPr lang="en-US" altLang="de-DE" sz="1800" i="1"/>
              <a:t>V</a:t>
            </a:r>
            <a:r>
              <a:rPr lang="en-US" altLang="de-DE" sz="1800"/>
              <a:t>.</a:t>
            </a:r>
            <a:br>
              <a:rPr lang="en-US" altLang="de-DE" sz="1800"/>
            </a:br>
            <a:endParaRPr lang="en-US" altLang="de-DE" sz="1800"/>
          </a:p>
          <a:p>
            <a:pPr eaLnBrk="1" hangingPunct="1">
              <a:lnSpc>
                <a:spcPts val="2563"/>
              </a:lnSpc>
            </a:pPr>
            <a:r>
              <a:rPr lang="en-US" altLang="de-DE" sz="1800"/>
              <a:t>Construct 100 random networks. Compare motif frequencies to the real network. The </a:t>
            </a:r>
            <a:r>
              <a:rPr lang="en-US" altLang="de-DE" sz="1800" i="1"/>
              <a:t>P-value </a:t>
            </a:r>
            <a:r>
              <a:rPr lang="en-US" altLang="de-DE" sz="1800"/>
              <a:t>is calculated as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en-US" altLang="de-DE" sz="1800"/>
              <a:t>where </a:t>
            </a:r>
            <a:r>
              <a:rPr lang="en-US" altLang="de-DE" sz="1800" i="1"/>
              <a:t>N</a:t>
            </a:r>
            <a:r>
              <a:rPr lang="en-US" altLang="de-DE" sz="1800" i="1" baseline="-25000"/>
              <a:t>h</a:t>
            </a:r>
            <a:r>
              <a:rPr lang="en-US" altLang="de-DE" sz="1800" i="1"/>
              <a:t> </a:t>
            </a:r>
            <a:r>
              <a:rPr lang="en-US" altLang="de-DE" sz="1800"/>
              <a:t>is the number of random times that a certain motif type is acquired more than or equal to its number in the real network, and </a:t>
            </a:r>
            <a:r>
              <a:rPr lang="en-US" altLang="de-DE" sz="1800" i="1"/>
              <a:t>N</a:t>
            </a:r>
            <a:r>
              <a:rPr lang="en-US" altLang="de-DE" sz="1800" i="1" baseline="-25000"/>
              <a:t>r </a:t>
            </a:r>
            <a:r>
              <a:rPr lang="en-US" altLang="de-DE" sz="1800"/>
              <a:t>is 100. </a:t>
            </a:r>
            <a:endParaRPr lang="de-DE" altLang="de-DE" sz="1800"/>
          </a:p>
        </p:txBody>
      </p:sp>
      <p:pic>
        <p:nvPicPr>
          <p:cNvPr id="747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4221163"/>
            <a:ext cx="14859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Enriched motifs</a:t>
            </a:r>
            <a:endParaRPr lang="en-GB" altLang="de-DE" i="1" smtClean="0"/>
          </a:p>
        </p:txBody>
      </p:sp>
      <p:sp>
        <p:nvSpPr>
          <p:cNvPr id="76803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7680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760C1E98-6CFF-4A6F-A1F8-CEDD8F73B6A3}" type="slidenum">
              <a:rPr lang="de-DE" altLang="de-DE" sz="1000"/>
              <a:pPr/>
              <a:t>45</a:t>
            </a:fld>
            <a:endParaRPr lang="de-DE" altLang="de-DE" sz="1000"/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107950" y="839788"/>
            <a:ext cx="2230438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en-US" altLang="de-DE" sz="1800"/>
              <a:t>We identified 53 significantly enriched FFL motifs in breast cancer GRN:</a:t>
            </a:r>
          </a:p>
          <a:p>
            <a:pPr eaLnBrk="1" hangingPunct="1">
              <a:lnSpc>
                <a:spcPts val="2563"/>
              </a:lnSpc>
            </a:pPr>
            <a:r>
              <a:rPr lang="en-US" altLang="de-DE" sz="1800"/>
              <a:t>-3 compositeFFLs, </a:t>
            </a:r>
          </a:p>
          <a:p>
            <a:pPr eaLnBrk="1" hangingPunct="1">
              <a:lnSpc>
                <a:spcPts val="2563"/>
              </a:lnSpc>
            </a:pPr>
            <a:r>
              <a:rPr lang="en-US" altLang="de-DE" sz="1800"/>
              <a:t>- 2 TF-FFLs, </a:t>
            </a:r>
          </a:p>
          <a:p>
            <a:pPr eaLnBrk="1" hangingPunct="1">
              <a:lnSpc>
                <a:spcPts val="2563"/>
              </a:lnSpc>
            </a:pPr>
            <a:r>
              <a:rPr lang="en-US" altLang="de-DE" sz="1800"/>
              <a:t>- 6 miRNA-FFLs </a:t>
            </a:r>
          </a:p>
          <a:p>
            <a:pPr eaLnBrk="1" hangingPunct="1">
              <a:lnSpc>
                <a:spcPts val="2563"/>
              </a:lnSpc>
            </a:pPr>
            <a:r>
              <a:rPr lang="en-US" altLang="de-DE" sz="1800"/>
              <a:t>- 42 coreg-FFLs). </a:t>
            </a:r>
            <a:endParaRPr lang="de-DE" altLang="de-DE" sz="1800"/>
          </a:p>
        </p:txBody>
      </p:sp>
      <p:pic>
        <p:nvPicPr>
          <p:cNvPr id="76806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676910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4"/>
          <p:cNvSpPr txBox="1">
            <a:spLocks noChangeArrowheads="1"/>
          </p:cNvSpPr>
          <p:nvPr/>
        </p:nvSpPr>
        <p:spPr bwMode="auto">
          <a:xfrm>
            <a:off x="2484438" y="576263"/>
            <a:ext cx="626427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en-US" altLang="de-DE" sz="1800"/>
              <a:t>Below: interesting motif involving the TF SPI1, the miRNA hsa-mir-155 and the target gene FLI1. </a:t>
            </a:r>
          </a:p>
          <a:p>
            <a:pPr eaLnBrk="1" hangingPunct="1">
              <a:lnSpc>
                <a:spcPts val="2563"/>
              </a:lnSpc>
            </a:pPr>
            <a:r>
              <a:rPr lang="en-US" altLang="de-DE" sz="1800"/>
              <a:t>Recent studies reported that the oncogene SPI1 is involved in tumor progression and metastasis. The postulated co-regulation of the oncogene FLI1 by both SPI1 and the oncomiR hsa-mir-155 is novel.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ußzeilenplatzhalt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Summary</a:t>
            </a:r>
            <a:endParaRPr lang="en-GB" altLang="de-DE" i="1" smtClean="0"/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5257800" y="6172200"/>
            <a:ext cx="335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Volinia et al. PNAS (2013) 110, 7413</a:t>
            </a:r>
          </a:p>
        </p:txBody>
      </p:sp>
      <p:sp>
        <p:nvSpPr>
          <p:cNvPr id="78852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78853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DD438432-616D-4EDB-8F4A-E2C4FEB18FFC}" type="slidenum">
              <a:rPr lang="de-DE" altLang="de-DE" sz="1000"/>
              <a:pPr/>
              <a:t>46</a:t>
            </a:fld>
            <a:endParaRPr lang="de-DE" altLang="de-DE" sz="1000"/>
          </a:p>
        </p:txBody>
      </p:sp>
      <p:sp>
        <p:nvSpPr>
          <p:cNvPr id="78854" name="Text Box 4"/>
          <p:cNvSpPr txBox="1">
            <a:spLocks noChangeArrowheads="1"/>
          </p:cNvSpPr>
          <p:nvPr/>
        </p:nvSpPr>
        <p:spPr bwMode="auto">
          <a:xfrm>
            <a:off x="250825" y="609600"/>
            <a:ext cx="8359775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altLang="de-DE" sz="1800"/>
              <a:t>The discovery of microRNAs has led to an additional layer of complexity in understanding cellular networks.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Prediction of miRNA-mRNA networks is challenging due to the often non-perfect base matching of miRNAs to their targets.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Individual SNPs may alter network properties, and may be associated with cancerogenesis.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miRNAs can be exploited as sensitive biomarkers.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miRNAs are becoming important elements of GRNs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-&gt; new hierarchical layer, novel types of network motifs …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Bioinformaticians do not run out of work </a:t>
            </a:r>
            <a:r>
              <a:rPr lang="de-DE" altLang="de-DE" sz="1800">
                <a:sym typeface="Wingdings" panose="05000000000000000000" pitchFamily="2" charset="2"/>
              </a:rPr>
              <a:t>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12" indent="-285736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42" indent="-2285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18" indent="-2285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295" indent="-2285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471" indent="-2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648" indent="-2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825" indent="-2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001" indent="-2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79B3DF-8E33-43F2-8DBE-449F1CEA6FE9}" type="slidenum">
              <a:rPr lang="de-DE" altLang="de-DE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686800" cy="503238"/>
          </a:xfrm>
        </p:spPr>
        <p:txBody>
          <a:bodyPr vert="horz" wrap="square" lIns="96437" tIns="0" rIns="115725" bIns="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244536" algn="l"/>
              </a:tabLst>
            </a:pPr>
            <a:r>
              <a:rPr lang="de-DE" altLang="de-DE" dirty="0" smtClean="0"/>
              <a:t>Content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final </a:t>
            </a:r>
            <a:r>
              <a:rPr lang="de-DE" altLang="de-DE" dirty="0" err="1" smtClean="0"/>
              <a:t>exam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July</a:t>
            </a:r>
            <a:r>
              <a:rPr lang="de-DE" altLang="de-DE" dirty="0" smtClean="0"/>
              <a:t> 27, 2018)</a:t>
            </a:r>
            <a:endParaRPr lang="en-US" altLang="de-DE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752818"/>
              </p:ext>
            </p:extLst>
          </p:nvPr>
        </p:nvGraphicFramePr>
        <p:xfrm>
          <a:off x="250825" y="608382"/>
          <a:ext cx="3671887" cy="53679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648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Lecture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Slides</a:t>
                      </a:r>
                      <a:endParaRPr lang="de-DE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relevant </a:t>
                      </a:r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exam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7" marR="91427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17-21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1-16, 35-58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1-20,28-37,47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8-33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1-10,18-42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1-10,14-28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3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18-22,30-37</a:t>
                      </a:r>
                      <a:endParaRPr lang="de-DE" sz="1800" dirty="0"/>
                    </a:p>
                  </a:txBody>
                  <a:tcPr marL="91427" marR="91427" marT="45718" marB="4571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3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10-23,25-49</a:t>
                      </a:r>
                      <a:endParaRPr lang="de-DE" sz="1800" dirty="0"/>
                    </a:p>
                  </a:txBody>
                  <a:tcPr marL="91427" marR="91427" marT="45718" marB="4571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3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4-5,9-16,19-25</a:t>
                      </a:r>
                      <a:endParaRPr lang="de-DE" sz="1800" dirty="0"/>
                    </a:p>
                  </a:txBody>
                  <a:tcPr marL="91427" marR="91427" marT="45718" marB="4571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0136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18" marB="45718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20-23, 31-32</a:t>
                      </a:r>
                      <a:endParaRPr lang="de-DE" sz="1800" dirty="0"/>
                    </a:p>
                  </a:txBody>
                  <a:tcPr marL="91427" marR="91427" marT="45718" marB="4571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702748"/>
              </p:ext>
            </p:extLst>
          </p:nvPr>
        </p:nvGraphicFramePr>
        <p:xfrm>
          <a:off x="5264150" y="608382"/>
          <a:ext cx="3673475" cy="54695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6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651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Lecture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19" marB="45719"/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Slides</a:t>
                      </a:r>
                      <a:endParaRPr lang="de-DE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relevant </a:t>
                      </a:r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exam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67" marR="91467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19" marB="4571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3-9, 34-40</a:t>
                      </a:r>
                      <a:endParaRPr lang="de-DE" sz="1800" dirty="0"/>
                    </a:p>
                  </a:txBody>
                  <a:tcPr marL="91467" marR="91467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19" marB="4571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9-27</a:t>
                      </a:r>
                      <a:endParaRPr lang="de-DE" sz="1800" dirty="0"/>
                    </a:p>
                  </a:txBody>
                  <a:tcPr marL="91467" marR="91467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19" marB="4571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5-7,</a:t>
                      </a:r>
                      <a:r>
                        <a:rPr lang="de-DE" sz="1800" baseline="0" dirty="0" smtClean="0"/>
                        <a:t> 12-13, 22-23</a:t>
                      </a:r>
                      <a:endParaRPr lang="de-DE" sz="1800" dirty="0"/>
                    </a:p>
                  </a:txBody>
                  <a:tcPr marL="91467" marR="91467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19" marB="45719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20, 24-25, 27-28, 43-44</a:t>
                      </a:r>
                      <a:endParaRPr lang="de-DE" sz="1800" dirty="0"/>
                    </a:p>
                  </a:txBody>
                  <a:tcPr marL="91467" marR="91467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19" marB="45719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91467" marR="91467"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19" marB="45719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91467" marR="91467"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19" marB="45719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91467" marR="91467"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19" marB="45719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91467" marR="91467" marT="45719" marB="457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19" marB="45719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91467" marR="91467" marT="45719" marB="4571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19" marB="45719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91467" marR="91467" marT="45719" marB="4571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19" marB="45719"/>
                </a:tc>
                <a:tc>
                  <a:txBody>
                    <a:bodyPr/>
                    <a:lstStyle/>
                    <a:p>
                      <a:endParaRPr lang="de-DE" sz="1300"/>
                    </a:p>
                  </a:txBody>
                  <a:tcPr marL="91467" marR="91467" marT="45719" marB="4571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19" marB="45719"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 marL="91467" marR="91467" marT="45719" marB="4571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19" marB="4571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719" marB="45719"/>
                </a:tc>
                <a:extLst>
                  <a:ext uri="{0D108BD9-81ED-4DB2-BD59-A6C34878D82A}">
                    <a16:rowId xmlns:a16="http://schemas.microsoft.com/office/drawing/2014/main" val="3188548432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293622" y="6098315"/>
            <a:ext cx="576311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000" b="1" dirty="0">
                <a:latin typeface="+mn-lt"/>
              </a:rPr>
              <a:t>Relevant </a:t>
            </a:r>
            <a:r>
              <a:rPr lang="de-DE" sz="2000" b="1" dirty="0" err="1">
                <a:latin typeface="+mn-lt"/>
              </a:rPr>
              <a:t>are</a:t>
            </a:r>
            <a:r>
              <a:rPr lang="de-DE" sz="2000" b="1" dirty="0">
                <a:latin typeface="+mn-lt"/>
              </a:rPr>
              <a:t> also </a:t>
            </a:r>
            <a:r>
              <a:rPr lang="de-DE" sz="2000" b="1" dirty="0" err="1">
                <a:latin typeface="+mn-lt"/>
              </a:rPr>
              <a:t>the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assignments</a:t>
            </a:r>
            <a:r>
              <a:rPr lang="de-DE" sz="2000" b="1" dirty="0">
                <a:latin typeface="+mn-lt"/>
              </a:rPr>
              <a:t> !</a:t>
            </a:r>
          </a:p>
          <a:p>
            <a:pPr eaLnBrk="1" hangingPunct="1">
              <a:defRPr/>
            </a:pPr>
            <a:r>
              <a:rPr lang="de-DE" sz="2000" b="1" dirty="0">
                <a:latin typeface="+mn-lt"/>
              </a:rPr>
              <a:t>(</a:t>
            </a:r>
            <a:r>
              <a:rPr lang="de-DE" sz="2000" b="1" dirty="0" err="1">
                <a:latin typeface="+mn-lt"/>
              </a:rPr>
              <a:t>theoretical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parts</a:t>
            </a:r>
            <a:r>
              <a:rPr lang="de-DE" sz="2000" b="1" dirty="0">
                <a:latin typeface="+mn-lt"/>
              </a:rPr>
              <a:t>, not </a:t>
            </a:r>
            <a:r>
              <a:rPr lang="de-DE" sz="2000" b="1" dirty="0" err="1">
                <a:latin typeface="+mn-lt"/>
              </a:rPr>
              <a:t>the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programming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parts</a:t>
            </a:r>
            <a:r>
              <a:rPr lang="de-DE" sz="2000" b="1" dirty="0">
                <a:latin typeface="+mn-lt"/>
              </a:rPr>
              <a:t>)</a:t>
            </a:r>
            <a:endParaRPr lang="en-US" sz="2000" b="1" dirty="0">
              <a:latin typeface="+mn-lt"/>
            </a:endParaRPr>
          </a:p>
        </p:txBody>
      </p:sp>
      <p:sp>
        <p:nvSpPr>
          <p:cNvPr id="5" name="Geschweifte Klammer rechts 4"/>
          <p:cNvSpPr/>
          <p:nvPr/>
        </p:nvSpPr>
        <p:spPr bwMode="auto">
          <a:xfrm>
            <a:off x="3922712" y="1268760"/>
            <a:ext cx="433264" cy="2880320"/>
          </a:xfrm>
          <a:prstGeom prst="rightBrace">
            <a:avLst>
              <a:gd name="adj1" fmla="val 8333"/>
              <a:gd name="adj2" fmla="val 5034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4099495" y="254213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</a:t>
            </a:r>
            <a:r>
              <a:rPr lang="de-DE" dirty="0" err="1" smtClean="0"/>
              <a:t>s</a:t>
            </a:r>
            <a:r>
              <a:rPr lang="de-DE" dirty="0" smtClean="0"/>
              <a:t> in V8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348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9C1F131C-F874-4F66-BC43-28C5A03A93CB}" type="slidenum">
              <a:rPr lang="de-DE" altLang="de-DE" sz="1000"/>
              <a:pPr algn="r" eaLnBrk="1" hangingPunct="1"/>
              <a:t>5</a:t>
            </a:fld>
            <a:endParaRPr lang="de-DE" altLang="de-DE" sz="100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Structure of single-stranded RNA</a:t>
            </a:r>
            <a:endParaRPr lang="en-GB" altLang="de-DE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395288" y="589121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200"/>
              <a:t>www.rcsb.org</a:t>
            </a:r>
          </a:p>
        </p:txBody>
      </p:sp>
      <p:sp>
        <p:nvSpPr>
          <p:cNvPr id="12293" name="Textfeld 12"/>
          <p:cNvSpPr txBox="1">
            <a:spLocks noChangeArrowheads="1"/>
          </p:cNvSpPr>
          <p:nvPr/>
        </p:nvSpPr>
        <p:spPr bwMode="auto">
          <a:xfrm>
            <a:off x="152400" y="609600"/>
            <a:ext cx="88392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altLang="de-DE" sz="1800"/>
              <a:t>Also single stranded RNA molecules frequently adopt a specific </a:t>
            </a:r>
            <a:r>
              <a:rPr lang="de-DE" altLang="de-DE" sz="1800" b="1"/>
              <a:t>tertiary structure</a:t>
            </a:r>
            <a:r>
              <a:rPr lang="de-DE" altLang="de-DE" sz="1800"/>
              <a:t>. 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The scaffold for this structure is provided by secondary structural elements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which are non-covalent </a:t>
            </a:r>
            <a:r>
              <a:rPr lang="de-DE" altLang="de-DE" sz="1800" b="1"/>
              <a:t>hydrogen bonds </a:t>
            </a:r>
            <a:r>
              <a:rPr lang="de-DE" altLang="de-DE" sz="1800"/>
              <a:t>within the molecule. 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This leads to several recognizable structural "domain“ types of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secondary structure such as </a:t>
            </a:r>
            <a:r>
              <a:rPr lang="de-DE" altLang="de-DE" sz="1800" b="1"/>
              <a:t>hairpin loops</a:t>
            </a:r>
            <a:r>
              <a:rPr lang="de-DE" altLang="de-DE" sz="1800"/>
              <a:t>, </a:t>
            </a:r>
            <a:r>
              <a:rPr lang="de-DE" altLang="de-DE" sz="1800" b="1"/>
              <a:t>bulges</a:t>
            </a:r>
            <a:r>
              <a:rPr lang="de-DE" altLang="de-DE" sz="1800"/>
              <a:t> and </a:t>
            </a:r>
            <a:r>
              <a:rPr lang="de-DE" altLang="de-DE" sz="1800" b="1"/>
              <a:t>internal loops</a:t>
            </a:r>
            <a:r>
              <a:rPr lang="de-DE" altLang="de-DE" sz="1800"/>
              <a:t>.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 b="1"/>
              <a:t>RNA hairpin</a:t>
            </a:r>
            <a:r>
              <a:rPr lang="de-DE" altLang="de-DE" sz="1800"/>
              <a:t> 2RLU		</a:t>
            </a:r>
            <a:r>
              <a:rPr lang="de-DE" altLang="de-DE" sz="1800" b="1"/>
              <a:t>Stem loop </a:t>
            </a:r>
            <a:r>
              <a:rPr lang="de-DE" altLang="de-DE" sz="1800"/>
              <a:t>1NZ1</a:t>
            </a:r>
          </a:p>
        </p:txBody>
      </p:sp>
      <p:pic>
        <p:nvPicPr>
          <p:cNvPr id="12294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21844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Bild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2260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12297" name="Foliennummernplatzhalt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E29B10A4-B9FC-4073-9129-D9B05128240F}" type="slidenum">
              <a:rPr lang="de-DE" altLang="de-DE" sz="1000"/>
              <a:pPr/>
              <a:t>5</a:t>
            </a:fld>
            <a:endParaRPr lang="de-DE" altLang="de-DE" sz="1000"/>
          </a:p>
        </p:txBody>
      </p:sp>
      <p:sp>
        <p:nvSpPr>
          <p:cNvPr id="12298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64C6857E-2DFB-47E9-A890-E00005DD1F49}" type="slidenum">
              <a:rPr lang="de-DE" altLang="de-DE" sz="1000"/>
              <a:pPr algn="r" eaLnBrk="1" hangingPunct="1"/>
              <a:t>6</a:t>
            </a:fld>
            <a:endParaRPr lang="de-DE" altLang="de-DE" sz="100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RNA </a:t>
            </a:r>
            <a:r>
              <a:rPr lang="de-DE" altLang="de-DE" dirty="0" err="1" smtClean="0"/>
              <a:t>tertiary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structure</a:t>
            </a:r>
            <a:endParaRPr lang="en-GB" altLang="de-DE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395288" y="5891213"/>
            <a:ext cx="48812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sz="1400" dirty="0" err="1"/>
              <a:t>Suslov</a:t>
            </a:r>
            <a:r>
              <a:rPr lang="de-DE" sz="1400" dirty="0"/>
              <a:t>  </a:t>
            </a:r>
            <a:r>
              <a:rPr lang="de-DE" sz="1400" dirty="0" smtClean="0"/>
              <a:t>et al. </a:t>
            </a:r>
            <a:r>
              <a:rPr lang="de-DE" sz="1400" i="1" dirty="0" smtClean="0"/>
              <a:t>Nature </a:t>
            </a:r>
            <a:r>
              <a:rPr lang="de-DE" sz="1400" i="1" dirty="0"/>
              <a:t>Chemical </a:t>
            </a:r>
            <a:r>
              <a:rPr lang="de-DE" sz="1400" i="1" dirty="0" err="1"/>
              <a:t>Biology</a:t>
            </a:r>
            <a:r>
              <a:rPr lang="de-DE" sz="1400" dirty="0"/>
              <a:t> </a:t>
            </a:r>
            <a:r>
              <a:rPr lang="de-DE" sz="1400" b="1" dirty="0"/>
              <a:t>11</a:t>
            </a:r>
            <a:r>
              <a:rPr lang="de-DE" sz="1400" dirty="0"/>
              <a:t>, </a:t>
            </a:r>
            <a:r>
              <a:rPr lang="de-DE" sz="1400" dirty="0" smtClean="0"/>
              <a:t>840–846 (2015).</a:t>
            </a:r>
            <a:endParaRPr lang="de-DE" altLang="de-DE" sz="1400" dirty="0"/>
          </a:p>
        </p:txBody>
      </p:sp>
      <p:sp>
        <p:nvSpPr>
          <p:cNvPr id="11269" name="Textfeld 12"/>
          <p:cNvSpPr txBox="1">
            <a:spLocks noChangeArrowheads="1"/>
          </p:cNvSpPr>
          <p:nvPr/>
        </p:nvSpPr>
        <p:spPr bwMode="auto">
          <a:xfrm>
            <a:off x="152400" y="609600"/>
            <a:ext cx="4474542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en-GB" sz="1800" dirty="0" smtClean="0"/>
              <a:t>3D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/>
              <a:t>the</a:t>
            </a:r>
            <a:r>
              <a:rPr lang="de-DE" sz="1800" dirty="0"/>
              <a:t> VS </a:t>
            </a:r>
            <a:r>
              <a:rPr lang="de-DE" sz="1800" dirty="0" err="1"/>
              <a:t>ribozyme</a:t>
            </a:r>
            <a:r>
              <a:rPr lang="de-DE" sz="1800" dirty="0"/>
              <a:t>. This </a:t>
            </a:r>
            <a:r>
              <a:rPr lang="de-DE" sz="1800" b="1" dirty="0" err="1"/>
              <a:t>ribozyme</a:t>
            </a:r>
            <a:r>
              <a:rPr lang="de-DE" sz="1800" dirty="0"/>
              <a:t> </a:t>
            </a:r>
            <a:endParaRPr lang="de-DE" sz="1800" dirty="0" smtClean="0"/>
          </a:p>
          <a:p>
            <a:pPr eaLnBrk="1" hangingPunct="1">
              <a:lnSpc>
                <a:spcPts val="2563"/>
              </a:lnSpc>
            </a:pPr>
            <a:r>
              <a:rPr lang="de-DE" sz="1800" dirty="0" smtClean="0"/>
              <a:t>(</a:t>
            </a:r>
            <a:r>
              <a:rPr lang="de-DE" sz="1800" dirty="0" err="1" smtClean="0"/>
              <a:t>ribonucleic</a:t>
            </a:r>
            <a:r>
              <a:rPr lang="de-DE" sz="1800" dirty="0" smtClean="0"/>
              <a:t> </a:t>
            </a:r>
            <a:r>
              <a:rPr lang="de-DE" sz="1800" dirty="0" err="1" smtClean="0"/>
              <a:t>acid</a:t>
            </a:r>
            <a:r>
              <a:rPr lang="de-DE" sz="1800" dirty="0" smtClean="0"/>
              <a:t> &amp; </a:t>
            </a:r>
            <a:r>
              <a:rPr lang="de-DE" sz="1800" dirty="0" err="1" smtClean="0"/>
              <a:t>enzyme</a:t>
            </a:r>
            <a:r>
              <a:rPr lang="de-DE" sz="1800" dirty="0" smtClean="0"/>
              <a:t>)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mitochondria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i="1" dirty="0" err="1"/>
              <a:t>Neurospora</a:t>
            </a:r>
            <a:r>
              <a:rPr lang="de-DE" sz="1800" dirty="0"/>
              <a:t> </a:t>
            </a:r>
            <a:r>
              <a:rPr lang="de-DE" sz="1800" dirty="0" err="1"/>
              <a:t>performs</a:t>
            </a:r>
            <a:r>
              <a:rPr lang="de-DE" sz="1800" dirty="0"/>
              <a:t> </a:t>
            </a:r>
            <a:r>
              <a:rPr lang="de-DE" sz="1800" dirty="0" err="1"/>
              <a:t>self-cleavage</a:t>
            </a:r>
            <a:r>
              <a:rPr lang="de-DE" sz="1800" dirty="0"/>
              <a:t> </a:t>
            </a:r>
            <a:r>
              <a:rPr lang="de-DE" sz="1800" dirty="0" err="1"/>
              <a:t>during</a:t>
            </a:r>
            <a:r>
              <a:rPr lang="de-DE" sz="1800" dirty="0"/>
              <a:t> </a:t>
            </a:r>
            <a:r>
              <a:rPr lang="de-DE" sz="1800" dirty="0" err="1"/>
              <a:t>replication</a:t>
            </a:r>
            <a:r>
              <a:rPr lang="de-DE" sz="1800" dirty="0" smtClean="0"/>
              <a:t>.</a:t>
            </a:r>
          </a:p>
          <a:p>
            <a:pPr eaLnBrk="1" hangingPunct="1">
              <a:lnSpc>
                <a:spcPts val="2563"/>
              </a:lnSpc>
            </a:pPr>
            <a:r>
              <a:rPr lang="de-DE" sz="1800" dirty="0" smtClean="0"/>
              <a:t> </a:t>
            </a:r>
          </a:p>
          <a:p>
            <a:pPr eaLnBrk="1" hangingPunct="1">
              <a:lnSpc>
                <a:spcPts val="2563"/>
              </a:lnSpc>
            </a:pPr>
            <a:r>
              <a:rPr lang="de-DE" sz="1800" dirty="0" err="1" smtClean="0"/>
              <a:t>Shown</a:t>
            </a:r>
            <a:r>
              <a:rPr lang="de-DE" sz="1800" dirty="0" smtClean="0"/>
              <a:t> </a:t>
            </a:r>
            <a:r>
              <a:rPr lang="de-DE" sz="1800" dirty="0" err="1"/>
              <a:t>is</a:t>
            </a:r>
            <a:r>
              <a:rPr lang="de-DE" sz="1800" b="1" dirty="0"/>
              <a:t> </a:t>
            </a:r>
            <a:r>
              <a:rPr lang="de-DE" sz="1800" dirty="0" err="1"/>
              <a:t>the</a:t>
            </a:r>
            <a:r>
              <a:rPr lang="de-DE" sz="1800" b="1" dirty="0"/>
              <a:t> </a:t>
            </a:r>
            <a:r>
              <a:rPr lang="de-DE" sz="1800" dirty="0" err="1"/>
              <a:t>catalytic</a:t>
            </a:r>
            <a:r>
              <a:rPr lang="de-DE" sz="1800" dirty="0"/>
              <a:t> </a:t>
            </a:r>
            <a:r>
              <a:rPr lang="de-DE" sz="1800" dirty="0" err="1"/>
              <a:t>domain</a:t>
            </a:r>
            <a:r>
              <a:rPr lang="de-DE" sz="1800" dirty="0"/>
              <a:t> (</a:t>
            </a:r>
            <a:r>
              <a:rPr lang="de-DE" sz="1800" dirty="0" err="1"/>
              <a:t>helices</a:t>
            </a:r>
            <a:r>
              <a:rPr lang="de-DE" sz="1800" dirty="0"/>
              <a:t> 2–6)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one</a:t>
            </a:r>
            <a:r>
              <a:rPr lang="de-DE" sz="1800" dirty="0"/>
              <a:t> </a:t>
            </a:r>
            <a:r>
              <a:rPr lang="de-DE" sz="1800" dirty="0" err="1"/>
              <a:t>protomer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substrate</a:t>
            </a:r>
            <a:r>
              <a:rPr lang="de-DE" sz="1800" dirty="0"/>
              <a:t>-helix (</a:t>
            </a:r>
            <a:r>
              <a:rPr lang="de-DE" sz="1800" dirty="0" err="1"/>
              <a:t>helix</a:t>
            </a:r>
            <a:r>
              <a:rPr lang="de-DE" sz="1800" dirty="0"/>
              <a:t> 1) </a:t>
            </a:r>
            <a:r>
              <a:rPr lang="de-DE" sz="1800" dirty="0" err="1"/>
              <a:t>that</a:t>
            </a:r>
            <a:r>
              <a:rPr lang="de-DE" sz="1800" dirty="0"/>
              <a:t> </a:t>
            </a:r>
            <a:r>
              <a:rPr lang="de-DE" sz="1800" dirty="0" err="1"/>
              <a:t>belongs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another</a:t>
            </a:r>
            <a:r>
              <a:rPr lang="de-DE" sz="1800" dirty="0"/>
              <a:t> </a:t>
            </a:r>
            <a:r>
              <a:rPr lang="de-DE" sz="1800" dirty="0" err="1"/>
              <a:t>protomer</a:t>
            </a:r>
            <a:r>
              <a:rPr lang="de-DE" sz="1800" dirty="0"/>
              <a:t>. The </a:t>
            </a:r>
            <a:r>
              <a:rPr lang="de-DE" sz="1800" dirty="0" err="1"/>
              <a:t>three-way</a:t>
            </a:r>
            <a:r>
              <a:rPr lang="de-DE" sz="1800" dirty="0"/>
              <a:t> </a:t>
            </a:r>
            <a:r>
              <a:rPr lang="de-DE" sz="1800" dirty="0" err="1"/>
              <a:t>helical</a:t>
            </a:r>
            <a:r>
              <a:rPr lang="de-DE" sz="1800" dirty="0"/>
              <a:t> </a:t>
            </a:r>
            <a:r>
              <a:rPr lang="de-DE" sz="1800" dirty="0" err="1"/>
              <a:t>junctions</a:t>
            </a:r>
            <a:r>
              <a:rPr lang="de-DE" sz="1800" dirty="0"/>
              <a:t> 2-3-6 </a:t>
            </a:r>
            <a:r>
              <a:rPr lang="de-DE" sz="1800" dirty="0" err="1"/>
              <a:t>and</a:t>
            </a:r>
            <a:r>
              <a:rPr lang="de-DE" sz="1800" dirty="0"/>
              <a:t> 3-4-5 </a:t>
            </a:r>
            <a:r>
              <a:rPr lang="de-DE" sz="1800" dirty="0" err="1"/>
              <a:t>organize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overall</a:t>
            </a:r>
            <a:r>
              <a:rPr lang="de-DE" sz="1800" dirty="0"/>
              <a:t> </a:t>
            </a:r>
            <a:r>
              <a:rPr lang="de-DE" sz="1800" dirty="0" err="1"/>
              <a:t>fold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catalytic</a:t>
            </a:r>
            <a:r>
              <a:rPr lang="de-DE" sz="1800" dirty="0"/>
              <a:t> </a:t>
            </a:r>
            <a:r>
              <a:rPr lang="de-DE" sz="1800" dirty="0" err="1"/>
              <a:t>domain</a:t>
            </a:r>
            <a:r>
              <a:rPr lang="de-DE" sz="1800" dirty="0"/>
              <a:t>. </a:t>
            </a:r>
          </a:p>
          <a:p>
            <a:pPr eaLnBrk="1" hangingPunct="1">
              <a:lnSpc>
                <a:spcPts val="2563"/>
              </a:lnSpc>
            </a:pPr>
            <a:r>
              <a:rPr lang="de-DE" sz="1800" dirty="0" smtClean="0"/>
              <a:t>Yellow </a:t>
            </a:r>
            <a:r>
              <a:rPr lang="de-DE" sz="1800" dirty="0" err="1" smtClean="0"/>
              <a:t>spheres</a:t>
            </a:r>
            <a:r>
              <a:rPr lang="de-DE" sz="1800" dirty="0" smtClean="0"/>
              <a:t> : </a:t>
            </a:r>
            <a:r>
              <a:rPr lang="de-DE" sz="1800" dirty="0" err="1"/>
              <a:t>scissile</a:t>
            </a:r>
            <a:r>
              <a:rPr lang="de-DE" sz="1800" dirty="0"/>
              <a:t> </a:t>
            </a:r>
            <a:r>
              <a:rPr lang="de-DE" sz="1800" dirty="0" err="1"/>
              <a:t>phosphate</a:t>
            </a:r>
            <a:r>
              <a:rPr lang="de-DE" sz="1800" dirty="0"/>
              <a:t>. </a:t>
            </a:r>
            <a:endParaRPr lang="de-DE" sz="1800" dirty="0" smtClean="0"/>
          </a:p>
          <a:p>
            <a:pPr eaLnBrk="1" hangingPunct="1">
              <a:lnSpc>
                <a:spcPts val="2563"/>
              </a:lnSpc>
            </a:pPr>
            <a:r>
              <a:rPr lang="de-DE" sz="1800" dirty="0" err="1" smtClean="0"/>
              <a:t>Red</a:t>
            </a:r>
            <a:r>
              <a:rPr lang="de-DE" sz="1800" dirty="0" smtClean="0"/>
              <a:t> </a:t>
            </a:r>
            <a:r>
              <a:rPr lang="de-DE" sz="1800" dirty="0" err="1" smtClean="0"/>
              <a:t>sticks</a:t>
            </a:r>
            <a:r>
              <a:rPr lang="de-DE" sz="1800" dirty="0" smtClean="0"/>
              <a:t> : </a:t>
            </a:r>
            <a:r>
              <a:rPr lang="de-DE" sz="1800" dirty="0" err="1"/>
              <a:t>catalytic</a:t>
            </a:r>
            <a:r>
              <a:rPr lang="de-DE" sz="1800" dirty="0"/>
              <a:t> </a:t>
            </a:r>
            <a:r>
              <a:rPr lang="de-DE" sz="1800" dirty="0" err="1"/>
              <a:t>nucleobases</a:t>
            </a:r>
            <a:r>
              <a:rPr lang="de-DE" sz="1800" dirty="0"/>
              <a:t>. </a:t>
            </a:r>
            <a:r>
              <a:rPr lang="de-DE" sz="1800" dirty="0" err="1"/>
              <a:t>Junction</a:t>
            </a:r>
            <a:r>
              <a:rPr lang="de-DE" sz="1800" dirty="0"/>
              <a:t> 1-2-7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accompanying</a:t>
            </a:r>
            <a:r>
              <a:rPr lang="de-DE" sz="1800" dirty="0"/>
              <a:t> </a:t>
            </a:r>
            <a:r>
              <a:rPr lang="de-DE" sz="1800" dirty="0" err="1"/>
              <a:t>helices</a:t>
            </a:r>
            <a:r>
              <a:rPr lang="de-DE" sz="1800" dirty="0"/>
              <a:t> 1 </a:t>
            </a:r>
            <a:r>
              <a:rPr lang="de-DE" sz="1800" dirty="0" err="1"/>
              <a:t>and</a:t>
            </a:r>
            <a:r>
              <a:rPr lang="de-DE" sz="1800" dirty="0"/>
              <a:t> 7 </a:t>
            </a:r>
            <a:r>
              <a:rPr lang="de-DE" sz="1800" dirty="0" err="1"/>
              <a:t>have</a:t>
            </a:r>
            <a:r>
              <a:rPr lang="de-DE" sz="1800" dirty="0"/>
              <a:t> </a:t>
            </a:r>
            <a:r>
              <a:rPr lang="de-DE" sz="1800" dirty="0" err="1"/>
              <a:t>been</a:t>
            </a:r>
            <a:r>
              <a:rPr lang="de-DE" sz="1800" dirty="0"/>
              <a:t> </a:t>
            </a:r>
            <a:r>
              <a:rPr lang="de-DE" sz="1800" dirty="0" err="1"/>
              <a:t>omitted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clarity</a:t>
            </a:r>
            <a:r>
              <a:rPr lang="de-DE" sz="1800" dirty="0"/>
              <a:t>.</a:t>
            </a:r>
            <a:endParaRPr lang="de-DE" altLang="de-DE" sz="1800" dirty="0"/>
          </a:p>
        </p:txBody>
      </p:sp>
      <p:sp>
        <p:nvSpPr>
          <p:cNvPr id="11270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dirty="0" smtClean="0"/>
              <a:t>SS 2018 -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16</a:t>
            </a:r>
          </a:p>
        </p:txBody>
      </p:sp>
      <p:sp>
        <p:nvSpPr>
          <p:cNvPr id="11271" name="Foliennummernplatzhalt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719B145C-47CB-4702-BD19-AF1AF5E82649}" type="slidenum">
              <a:rPr lang="de-DE" altLang="de-DE" sz="1000"/>
              <a:pPr/>
              <a:t>6</a:t>
            </a:fld>
            <a:endParaRPr lang="de-DE" altLang="de-DE" sz="1000"/>
          </a:p>
        </p:txBody>
      </p:sp>
      <p:sp>
        <p:nvSpPr>
          <p:cNvPr id="11272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42" y="883490"/>
            <a:ext cx="4440858" cy="39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1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437063"/>
            <a:ext cx="32099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ED001C25-41C2-473E-A689-83C1EEFBB70A}" type="slidenum">
              <a:rPr lang="de-DE" altLang="de-DE" sz="1000"/>
              <a:pPr algn="r" eaLnBrk="1" hangingPunct="1"/>
              <a:t>7</a:t>
            </a:fld>
            <a:endParaRPr lang="de-DE" altLang="de-DE" sz="10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snRNAs</a:t>
            </a:r>
            <a:endParaRPr lang="en-GB" altLang="de-DE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395288" y="6465888"/>
            <a:ext cx="1450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200"/>
              <a:t>www.wikipedia.org</a:t>
            </a:r>
          </a:p>
        </p:txBody>
      </p:sp>
      <p:sp>
        <p:nvSpPr>
          <p:cNvPr id="13318" name="Textfeld 12"/>
          <p:cNvSpPr txBox="1">
            <a:spLocks noChangeArrowheads="1"/>
          </p:cNvSpPr>
          <p:nvPr/>
        </p:nvSpPr>
        <p:spPr bwMode="auto">
          <a:xfrm>
            <a:off x="214313" y="533400"/>
            <a:ext cx="85344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altLang="de-DE" sz="1800"/>
              <a:t>Small nuclear RNA (</a:t>
            </a:r>
            <a:r>
              <a:rPr lang="de-DE" altLang="de-DE" sz="1800" b="1"/>
              <a:t>snRNA</a:t>
            </a:r>
            <a:r>
              <a:rPr lang="de-DE" altLang="de-DE" sz="1800"/>
              <a:t>) are found within the </a:t>
            </a:r>
            <a:r>
              <a:rPr lang="de-DE" altLang="de-DE" sz="1800" b="1"/>
              <a:t>nucleus</a:t>
            </a:r>
            <a:r>
              <a:rPr lang="de-DE" altLang="de-DE" sz="1800"/>
              <a:t> of eukaryotic cells. 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They are transcribed by RNA polymerase II or RNA polymerase III and are involved in a variety of important processes such as </a:t>
            </a:r>
          </a:p>
          <a:p>
            <a:pPr eaLnBrk="1" hangingPunct="1">
              <a:lnSpc>
                <a:spcPts val="2563"/>
              </a:lnSpc>
              <a:buFontTx/>
              <a:buChar char="-"/>
            </a:pPr>
            <a:r>
              <a:rPr lang="de-DE" altLang="de-DE" sz="1800"/>
              <a:t> RNA splicing, </a:t>
            </a:r>
          </a:p>
          <a:p>
            <a:pPr eaLnBrk="1" hangingPunct="1">
              <a:lnSpc>
                <a:spcPts val="2563"/>
              </a:lnSpc>
              <a:buFontTx/>
              <a:buChar char="-"/>
            </a:pPr>
            <a:r>
              <a:rPr lang="de-DE" altLang="de-DE" sz="1800"/>
              <a:t> regulation of transcription factors or RNA polymerase II, and </a:t>
            </a:r>
          </a:p>
          <a:p>
            <a:pPr eaLnBrk="1" hangingPunct="1">
              <a:lnSpc>
                <a:spcPts val="2563"/>
              </a:lnSpc>
              <a:buFontTx/>
              <a:buChar char="-"/>
            </a:pPr>
            <a:r>
              <a:rPr lang="de-DE" altLang="de-DE" sz="1800"/>
              <a:t> maintaining the telomeres. 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 u="sng"/>
              <a:t>snRNAs are always associated with specific proteins</a:t>
            </a:r>
            <a:r>
              <a:rPr lang="de-DE" altLang="de-DE" sz="1800"/>
              <a:t>.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The snRNA:protein complexes are referred to as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 b="1"/>
              <a:t>small nuclear ribonucleoproteins </a:t>
            </a:r>
            <a:r>
              <a:rPr lang="de-DE" altLang="de-DE" sz="1800"/>
              <a:t>(</a:t>
            </a:r>
            <a:r>
              <a:rPr lang="de-DE" altLang="de-DE" sz="1800" b="1"/>
              <a:t>snRNP</a:t>
            </a:r>
            <a:r>
              <a:rPr lang="de-DE" altLang="de-DE" sz="1800"/>
              <a:t>) or sometimes as </a:t>
            </a:r>
            <a:r>
              <a:rPr lang="de-DE" altLang="de-DE" sz="1800" b="1"/>
              <a:t>snurps</a:t>
            </a:r>
            <a:r>
              <a:rPr lang="de-DE" altLang="de-DE" sz="1800"/>
              <a:t>.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en-US" altLang="de-DE" sz="1400"/>
              <a:t>5 small nuclear RNAs (snRNAs) and approximately</a:t>
            </a:r>
          </a:p>
          <a:p>
            <a:pPr eaLnBrk="1" hangingPunct="1">
              <a:lnSpc>
                <a:spcPts val="2563"/>
              </a:lnSpc>
            </a:pPr>
            <a:r>
              <a:rPr lang="en-US" altLang="de-DE" sz="1400"/>
              <a:t>50 different proteins make up the </a:t>
            </a:r>
            <a:r>
              <a:rPr lang="en-US" altLang="de-DE" sz="1400" b="1"/>
              <a:t>splicing machinery</a:t>
            </a:r>
            <a:r>
              <a:rPr lang="en-US" altLang="de-DE" sz="1400"/>
              <a:t>. </a:t>
            </a:r>
          </a:p>
          <a:p>
            <a:pPr eaLnBrk="1" hangingPunct="1">
              <a:lnSpc>
                <a:spcPts val="2563"/>
              </a:lnSpc>
            </a:pPr>
            <a:r>
              <a:rPr lang="en-US" altLang="de-DE" sz="1400"/>
              <a:t>The five snRNAs are essential splicing factors. </a:t>
            </a:r>
          </a:p>
          <a:p>
            <a:pPr eaLnBrk="1" hangingPunct="1">
              <a:lnSpc>
                <a:spcPts val="2563"/>
              </a:lnSpc>
            </a:pPr>
            <a:r>
              <a:rPr lang="en-US" altLang="de-DE" sz="1400"/>
              <a:t>Each snRNA is associated with several different </a:t>
            </a:r>
          </a:p>
          <a:p>
            <a:pPr eaLnBrk="1" hangingPunct="1">
              <a:lnSpc>
                <a:spcPts val="2563"/>
              </a:lnSpc>
            </a:pPr>
            <a:r>
              <a:rPr lang="en-US" altLang="de-DE" sz="1400"/>
              <a:t>proteins to make up five snRNP complexes, called U1, U2, U4, U5 and U6.</a:t>
            </a:r>
            <a:endParaRPr lang="de-DE" altLang="de-DE" sz="1400"/>
          </a:p>
        </p:txBody>
      </p:sp>
      <p:sp>
        <p:nvSpPr>
          <p:cNvPr id="13319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13320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FB5E6F81-96D5-4805-89A9-FEE9B435A502}" type="slidenum">
              <a:rPr lang="de-DE" altLang="de-DE" sz="1000"/>
              <a:pPr/>
              <a:t>7</a:t>
            </a:fld>
            <a:endParaRPr lang="de-DE" altLang="de-DE" sz="1000"/>
          </a:p>
        </p:txBody>
      </p:sp>
      <p:sp>
        <p:nvSpPr>
          <p:cNvPr id="13321" name="Fußzeilenplatzhalt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8B089DED-8503-4D19-B90A-CB431B144F44}" type="slidenum">
              <a:rPr lang="de-DE" altLang="de-DE" sz="1000"/>
              <a:pPr algn="r" eaLnBrk="1" hangingPunct="1"/>
              <a:t>8</a:t>
            </a:fld>
            <a:endParaRPr lang="de-DE" altLang="de-DE" sz="100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snoRNAs</a:t>
            </a:r>
            <a:endParaRPr lang="en-GB" altLang="de-DE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95288" y="5891213"/>
            <a:ext cx="1450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200"/>
              <a:t>www.wikipedia.org</a:t>
            </a:r>
          </a:p>
        </p:txBody>
      </p:sp>
      <p:sp>
        <p:nvSpPr>
          <p:cNvPr id="14341" name="Textfeld 12"/>
          <p:cNvSpPr txBox="1">
            <a:spLocks noChangeArrowheads="1"/>
          </p:cNvSpPr>
          <p:nvPr/>
        </p:nvSpPr>
        <p:spPr bwMode="auto">
          <a:xfrm>
            <a:off x="304800" y="533400"/>
            <a:ext cx="8534400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altLang="de-DE" sz="1800"/>
              <a:t>A large </a:t>
            </a:r>
            <a:r>
              <a:rPr lang="de-DE" altLang="de-DE" sz="1800" b="1"/>
              <a:t>subgroup</a:t>
            </a:r>
            <a:r>
              <a:rPr lang="de-DE" altLang="de-DE" sz="1800"/>
              <a:t> of snRNAs are known as small nucleolar RNAs (</a:t>
            </a:r>
            <a:r>
              <a:rPr lang="de-DE" altLang="de-DE" sz="1800" b="1"/>
              <a:t>snoRNAs</a:t>
            </a:r>
            <a:r>
              <a:rPr lang="de-DE" altLang="de-DE" sz="1800"/>
              <a:t>). 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These are small RNA molecules that play an essential role in </a:t>
            </a:r>
            <a:r>
              <a:rPr lang="de-DE" altLang="de-DE" sz="1800" b="1"/>
              <a:t>RNA biogenesis </a:t>
            </a:r>
            <a:r>
              <a:rPr lang="de-DE" altLang="de-DE" sz="1800"/>
              <a:t>and guide chemical modifications of rRNAs, tRNAs and snRNAs.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They are located in the nucleolus and the cajal bodies of eukaryotic cells.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>
              <a:spcBef>
                <a:spcPct val="20000"/>
              </a:spcBef>
            </a:pPr>
            <a:r>
              <a:rPr lang="en-US" altLang="de-DE" sz="1800" b="1"/>
              <a:t>Predicted structure of hybrids between novel snoRNAs and target RNAs</a:t>
            </a:r>
            <a:r>
              <a:rPr lang="en-US" altLang="de-DE" sz="1800"/>
              <a:t>. Top: predicted snoRNA </a:t>
            </a:r>
          </a:p>
          <a:p>
            <a:pPr>
              <a:spcBef>
                <a:spcPct val="20000"/>
              </a:spcBef>
            </a:pPr>
            <a:r>
              <a:rPr lang="en-US" altLang="de-DE" sz="1800"/>
              <a:t>Bottom: target small nuclear RNA (snRNA)</a:t>
            </a:r>
          </a:p>
          <a:p>
            <a:pPr>
              <a:spcBef>
                <a:spcPct val="20000"/>
              </a:spcBef>
            </a:pPr>
            <a:r>
              <a:rPr lang="en-US" altLang="de-DE" sz="1200"/>
              <a:t>Kishore </a:t>
            </a:r>
            <a:r>
              <a:rPr lang="en-US" altLang="de-DE" sz="1200" i="1"/>
              <a:t>et al.</a:t>
            </a:r>
            <a:r>
              <a:rPr lang="en-US" altLang="de-DE" sz="1200"/>
              <a:t> </a:t>
            </a:r>
            <a:r>
              <a:rPr lang="en-US" altLang="de-DE" sz="1200" i="1"/>
              <a:t>Genome Biology</a:t>
            </a:r>
            <a:r>
              <a:rPr lang="en-US" altLang="de-DE" sz="1200"/>
              <a:t> 2013 </a:t>
            </a:r>
            <a:r>
              <a:rPr lang="en-US" altLang="de-DE" sz="1200" b="1"/>
              <a:t>14</a:t>
            </a:r>
            <a:r>
              <a:rPr lang="en-US" altLang="de-DE" sz="1200"/>
              <a:t>:R45</a:t>
            </a:r>
          </a:p>
        </p:txBody>
      </p:sp>
      <p:sp>
        <p:nvSpPr>
          <p:cNvPr id="14342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sp>
        <p:nvSpPr>
          <p:cNvPr id="14343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9C3E2594-F170-42ED-B94C-E461D74D59FB}" type="slidenum">
              <a:rPr lang="de-DE" altLang="de-DE" sz="1000"/>
              <a:pPr/>
              <a:t>8</a:t>
            </a:fld>
            <a:endParaRPr lang="de-DE" altLang="de-DE" sz="1000"/>
          </a:p>
        </p:txBody>
      </p:sp>
      <p:sp>
        <p:nvSpPr>
          <p:cNvPr id="14344" name="Fußzeilenplatzhalt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625725"/>
            <a:ext cx="8316913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nummernplatzhalt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de-DE" sz="1000"/>
          </a:p>
          <a:p>
            <a:pPr algn="r" eaLnBrk="1" hangingPunct="1"/>
            <a:fld id="{29585E7D-6DA9-4682-8A28-10F695C9307A}" type="slidenum">
              <a:rPr lang="de-DE" altLang="de-DE" sz="1000"/>
              <a:pPr algn="r" eaLnBrk="1" hangingPunct="1"/>
              <a:t>9</a:t>
            </a:fld>
            <a:endParaRPr lang="de-DE" altLang="de-DE" sz="10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351837" cy="360362"/>
          </a:xfrm>
        </p:spPr>
        <p:txBody>
          <a:bodyPr/>
          <a:lstStyle/>
          <a:p>
            <a:pPr eaLnBrk="1" hangingPunct="1"/>
            <a:r>
              <a:rPr lang="de-DE" altLang="de-DE" smtClean="0"/>
              <a:t>RNA interference</a:t>
            </a:r>
            <a:endParaRPr lang="en-GB" altLang="de-DE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395288" y="6019800"/>
            <a:ext cx="1450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200"/>
              <a:t>www.wikipedia.org</a:t>
            </a:r>
          </a:p>
        </p:txBody>
      </p:sp>
      <p:sp>
        <p:nvSpPr>
          <p:cNvPr id="15365" name="Textfeld 12"/>
          <p:cNvSpPr txBox="1">
            <a:spLocks noChangeArrowheads="1"/>
          </p:cNvSpPr>
          <p:nvPr/>
        </p:nvSpPr>
        <p:spPr bwMode="auto">
          <a:xfrm>
            <a:off x="304800" y="601663"/>
            <a:ext cx="83820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2563"/>
              </a:lnSpc>
            </a:pPr>
            <a:r>
              <a:rPr lang="de-DE" altLang="de-DE" sz="1800"/>
              <a:t>RNA interference may involve siRNAs or miRNAs.</a:t>
            </a:r>
          </a:p>
          <a:p>
            <a:pPr eaLnBrk="1" hangingPunct="1">
              <a:lnSpc>
                <a:spcPts val="2563"/>
              </a:lnSpc>
            </a:pPr>
            <a:endParaRPr lang="de-DE" altLang="de-DE" sz="1800"/>
          </a:p>
          <a:p>
            <a:pPr eaLnBrk="1" hangingPunct="1">
              <a:lnSpc>
                <a:spcPts val="2563"/>
              </a:lnSpc>
            </a:pPr>
            <a:r>
              <a:rPr lang="de-DE" altLang="de-DE" sz="1800" b="1"/>
              <a:t>Nobel prize </a:t>
            </a:r>
            <a:r>
              <a:rPr lang="de-DE" altLang="de-DE" sz="1800"/>
              <a:t>in Physiology or Medicine </a:t>
            </a:r>
            <a:r>
              <a:rPr lang="de-DE" altLang="de-DE" sz="1800" b="1"/>
              <a:t>2006 </a:t>
            </a:r>
          </a:p>
          <a:p>
            <a:pPr eaLnBrk="1" hangingPunct="1">
              <a:lnSpc>
                <a:spcPts val="2563"/>
              </a:lnSpc>
            </a:pPr>
            <a:r>
              <a:rPr lang="de-DE" altLang="de-DE" sz="1800"/>
              <a:t>for their discovery of RNAi in </a:t>
            </a:r>
            <a:r>
              <a:rPr lang="de-DE" altLang="de-DE" sz="1800" i="1"/>
              <a:t>C. elegans </a:t>
            </a:r>
            <a:r>
              <a:rPr lang="de-DE" altLang="de-DE" sz="1800"/>
              <a:t>in 1998.	Andrew Fire    Craig Mello</a:t>
            </a:r>
          </a:p>
        </p:txBody>
      </p:sp>
      <p:sp>
        <p:nvSpPr>
          <p:cNvPr id="15366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838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SS 2018 - lecture 16</a:t>
            </a:r>
          </a:p>
        </p:txBody>
      </p:sp>
      <p:pic>
        <p:nvPicPr>
          <p:cNvPr id="15367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60575"/>
            <a:ext cx="1270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Bild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36775"/>
            <a:ext cx="101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Foliennummernplatzhalt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1000"/>
          </a:p>
          <a:p>
            <a:fld id="{EAAB6D02-CB33-4396-946F-76DD28F13D53}" type="slidenum">
              <a:rPr lang="de-DE" altLang="de-DE" sz="1000"/>
              <a:pPr/>
              <a:t>9</a:t>
            </a:fld>
            <a:endParaRPr lang="de-DE" altLang="de-DE" sz="1000"/>
          </a:p>
        </p:txBody>
      </p:sp>
      <p:sp>
        <p:nvSpPr>
          <p:cNvPr id="15370" name="Fußzeilenplatzhalt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000" smtClean="0"/>
              <a:t>Bioinformatics III</a:t>
            </a:r>
          </a:p>
        </p:txBody>
      </p:sp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136775"/>
            <a:ext cx="37338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3588</Words>
  <Application>Microsoft Office PowerPoint</Application>
  <PresentationFormat>Bildschirmpräsentation (4:3)</PresentationFormat>
  <Paragraphs>708</Paragraphs>
  <Slides>47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6" baseType="lpstr">
      <vt:lpstr>MS PGothic</vt:lpstr>
      <vt:lpstr>MS PGothic</vt:lpstr>
      <vt:lpstr>Arial</vt:lpstr>
      <vt:lpstr>Gill Sans</vt:lpstr>
      <vt:lpstr>Symbol</vt:lpstr>
      <vt:lpstr>Times New Roman</vt:lpstr>
      <vt:lpstr>Wingdings</vt:lpstr>
      <vt:lpstr>ヒラギノ角ゴ ProN W3</vt:lpstr>
      <vt:lpstr>Standarddesign</vt:lpstr>
      <vt:lpstr>V16: involvement of microRNAs in GRNs</vt:lpstr>
      <vt:lpstr>RNA world</vt:lpstr>
      <vt:lpstr>RNA double-strand structure</vt:lpstr>
      <vt:lpstr>RNA secondary structure</vt:lpstr>
      <vt:lpstr>Structure of single-stranded RNA</vt:lpstr>
      <vt:lpstr>RNA tertiary structure</vt:lpstr>
      <vt:lpstr>snRNAs</vt:lpstr>
      <vt:lpstr>snoRNAs</vt:lpstr>
      <vt:lpstr>RNA interference</vt:lpstr>
      <vt:lpstr>siRNAs</vt:lpstr>
      <vt:lpstr>miRNAs</vt:lpstr>
      <vt:lpstr>Overview of the miRNA network</vt:lpstr>
      <vt:lpstr>Overview of the miRNA network</vt:lpstr>
      <vt:lpstr>DROSHA X-ray structure</vt:lpstr>
      <vt:lpstr>Overview of the miRNA network</vt:lpstr>
      <vt:lpstr>miRNAs</vt:lpstr>
      <vt:lpstr>discovery of let7</vt:lpstr>
      <vt:lpstr>Action of let7</vt:lpstr>
      <vt:lpstr>miRNA discovery </vt:lpstr>
      <vt:lpstr>miRNAs recognize targets by Watson-Crick base pairing</vt:lpstr>
      <vt:lpstr>Mechanism of miRNA-mediated gene silencing</vt:lpstr>
      <vt:lpstr>Mechanism of miRNA-mediated gene silencing</vt:lpstr>
      <vt:lpstr>Mechanism of miRNA-mediated gene silencing</vt:lpstr>
      <vt:lpstr>Bioinformatics prediction of miRNAs</vt:lpstr>
      <vt:lpstr>Recognition of miRNA targets</vt:lpstr>
      <vt:lpstr>miRNA-target prediction algorithms</vt:lpstr>
      <vt:lpstr>Predicting miRNA function based on target genes</vt:lpstr>
      <vt:lpstr>Predicting miRNA function based on correlated expression</vt:lpstr>
      <vt:lpstr>Discovering MRMs</vt:lpstr>
      <vt:lpstr>miRNA-mRNA network</vt:lpstr>
      <vt:lpstr>SNPs in miRNA may lead to diseases</vt:lpstr>
      <vt:lpstr>SNPs in pri-miRNA and pre-miRNA sequences</vt:lpstr>
      <vt:lpstr>SNPs in miRNA seed and regulatory regions</vt:lpstr>
      <vt:lpstr>SNPs in miRNA seed and regulatory regions</vt:lpstr>
      <vt:lpstr>SnPs in miRNA processing machinery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Significance of FFL motifs</vt:lpstr>
      <vt:lpstr>Enriched motifs</vt:lpstr>
      <vt:lpstr>Summary</vt:lpstr>
      <vt:lpstr>Content of final exam (July 27, 2018)</vt:lpstr>
    </vt:vector>
  </TitlesOfParts>
  <Company>MPI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Biology - Bioinformatik</dc:title>
  <dc:creator>Volkhard Helms</dc:creator>
  <cp:lastModifiedBy>Standard</cp:lastModifiedBy>
  <cp:revision>713</cp:revision>
  <dcterms:created xsi:type="dcterms:W3CDTF">2015-01-26T08:17:03Z</dcterms:created>
  <dcterms:modified xsi:type="dcterms:W3CDTF">2018-06-11T08:21:28Z</dcterms:modified>
</cp:coreProperties>
</file>