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730" r:id="rId2"/>
    <p:sldId id="1050" r:id="rId3"/>
    <p:sldId id="1028" r:id="rId4"/>
    <p:sldId id="1029" r:id="rId5"/>
    <p:sldId id="1030" r:id="rId6"/>
    <p:sldId id="1031" r:id="rId7"/>
    <p:sldId id="1051" r:id="rId8"/>
    <p:sldId id="1032" r:id="rId9"/>
    <p:sldId id="1033" r:id="rId10"/>
    <p:sldId id="1034" r:id="rId11"/>
    <p:sldId id="1052" r:id="rId12"/>
    <p:sldId id="1035" r:id="rId13"/>
    <p:sldId id="1036" r:id="rId14"/>
    <p:sldId id="1037" r:id="rId15"/>
    <p:sldId id="1038" r:id="rId16"/>
    <p:sldId id="1039" r:id="rId17"/>
    <p:sldId id="1040" r:id="rId18"/>
    <p:sldId id="1041" r:id="rId19"/>
    <p:sldId id="1042" r:id="rId20"/>
    <p:sldId id="1043" r:id="rId21"/>
    <p:sldId id="1053" r:id="rId22"/>
    <p:sldId id="1055" r:id="rId23"/>
    <p:sldId id="1056" r:id="rId24"/>
    <p:sldId id="1057" r:id="rId25"/>
    <p:sldId id="1058" r:id="rId26"/>
    <p:sldId id="1059" r:id="rId27"/>
    <p:sldId id="1060" r:id="rId28"/>
    <p:sldId id="1062" r:id="rId29"/>
    <p:sldId id="1063" r:id="rId30"/>
    <p:sldId id="1064" r:id="rId31"/>
    <p:sldId id="1065" r:id="rId32"/>
    <p:sldId id="1066" r:id="rId33"/>
    <p:sldId id="1067" r:id="rId34"/>
    <p:sldId id="1068" r:id="rId35"/>
    <p:sldId id="1069" r:id="rId36"/>
    <p:sldId id="1070" r:id="rId37"/>
    <p:sldId id="1071" r:id="rId38"/>
    <p:sldId id="1072" r:id="rId39"/>
    <p:sldId id="1073" r:id="rId40"/>
    <p:sldId id="1074" r:id="rId41"/>
  </p:sldIdLst>
  <p:sldSz cx="9144000" cy="6858000" type="screen4x3"/>
  <p:notesSz cx="7099300" cy="10234613"/>
  <p:defaultTextStyle>
    <a:defPPr>
      <a:defRPr lang="de-DE"/>
    </a:defPPr>
    <a:lvl1pPr algn="l" rtl="0" eaLnBrk="0" fontAlgn="base" hangingPunct="0">
      <a:spcBef>
        <a:spcPct val="0"/>
      </a:spcBef>
      <a:spcAft>
        <a:spcPct val="0"/>
      </a:spcAft>
      <a:defRPr b="1" kern="1200">
        <a:solidFill>
          <a:srgbClr val="FF5050"/>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b="1" kern="1200">
        <a:solidFill>
          <a:srgbClr val="FF5050"/>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b="1" kern="1200">
        <a:solidFill>
          <a:srgbClr val="FF5050"/>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b="1" kern="1200">
        <a:solidFill>
          <a:srgbClr val="FF5050"/>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b="1" kern="1200">
        <a:solidFill>
          <a:srgbClr val="FF5050"/>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b="1" kern="1200">
        <a:solidFill>
          <a:srgbClr val="FF5050"/>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b="1" kern="1200">
        <a:solidFill>
          <a:srgbClr val="FF5050"/>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b="1" kern="1200">
        <a:solidFill>
          <a:srgbClr val="FF5050"/>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b="1" kern="1200">
        <a:solidFill>
          <a:srgbClr val="FF5050"/>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3CC33"/>
    <a:srgbClr val="FF5050"/>
    <a:srgbClr val="FFFF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eaLnBrk="1" hangingPunct="1">
              <a:defRPr sz="1300" b="0">
                <a:solidFill>
                  <a:schemeClr val="tx1"/>
                </a:solidFill>
                <a:latin typeface="Times New Roman" charset="0"/>
                <a:ea typeface="ＭＳ Ｐゴシック" charset="-128"/>
              </a:defRPr>
            </a:lvl1pPr>
          </a:lstStyle>
          <a:p>
            <a:pPr>
              <a:defRPr/>
            </a:pPr>
            <a:endParaRPr lang="de-DE"/>
          </a:p>
        </p:txBody>
      </p:sp>
      <p:sp>
        <p:nvSpPr>
          <p:cNvPr id="19558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b="0">
                <a:solidFill>
                  <a:schemeClr val="tx1"/>
                </a:solidFill>
                <a:latin typeface="Times New Roman" charset="0"/>
                <a:ea typeface="ＭＳ Ｐゴシック" charset="-128"/>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9559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eaLnBrk="1" hangingPunct="1">
              <a:defRPr sz="1300" b="0">
                <a:solidFill>
                  <a:schemeClr val="tx1"/>
                </a:solidFill>
                <a:latin typeface="Times New Roman" charset="0"/>
                <a:ea typeface="ＭＳ Ｐゴシック" charset="-128"/>
              </a:defRPr>
            </a:lvl1pPr>
          </a:lstStyle>
          <a:p>
            <a:pPr>
              <a:defRPr/>
            </a:pPr>
            <a:endParaRPr lang="de-DE"/>
          </a:p>
        </p:txBody>
      </p:sp>
      <p:sp>
        <p:nvSpPr>
          <p:cNvPr id="19559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b="0">
                <a:solidFill>
                  <a:schemeClr val="tx1"/>
                </a:solidFill>
                <a:latin typeface="Times New Roman" panose="02020603050405020304" pitchFamily="18" charset="0"/>
              </a:defRPr>
            </a:lvl1pPr>
          </a:lstStyle>
          <a:p>
            <a:pPr>
              <a:defRPr/>
            </a:pPr>
            <a:fld id="{344348B9-C24D-41C7-B93A-09CABDCFB125}"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9"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17. Lecture SS 2018</a:t>
            </a: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a:p>
            <a:pPr>
              <a:defRPr/>
            </a:pPr>
            <a:r>
              <a:rPr lang="de-DE"/>
              <a:t>Bioinformatics III</a:t>
            </a:r>
          </a:p>
        </p:txBody>
      </p:sp>
      <p:sp>
        <p:nvSpPr>
          <p:cNvPr id="6" name="Rectangle 6"/>
          <p:cNvSpPr>
            <a:spLocks noGrp="1" noChangeArrowheads="1"/>
          </p:cNvSpPr>
          <p:nvPr>
            <p:ph type="sldNum" sz="quarter" idx="12"/>
          </p:nvPr>
        </p:nvSpPr>
        <p:spPr>
          <a:ln/>
        </p:spPr>
        <p:txBody>
          <a:bodyPr/>
          <a:lstStyle>
            <a:lvl1pPr>
              <a:defRPr/>
            </a:lvl1pPr>
          </a:lstStyle>
          <a:p>
            <a:pPr>
              <a:defRPr/>
            </a:pPr>
            <a:endParaRPr lang="de-DE" altLang="de-DE"/>
          </a:p>
          <a:p>
            <a:pPr>
              <a:defRPr/>
            </a:pPr>
            <a:fld id="{16DC6C5F-2CEF-469A-ABBE-93EEEE73D941}" type="slidenum">
              <a:rPr lang="de-DE" altLang="de-DE"/>
              <a:pPr>
                <a:defRPr/>
              </a:pPr>
              <a:t>‹Nr.›</a:t>
            </a:fld>
            <a:endParaRPr lang="de-DE" altLang="de-DE"/>
          </a:p>
        </p:txBody>
      </p:sp>
    </p:spTree>
    <p:extLst>
      <p:ext uri="{BB962C8B-B14F-4D97-AF65-F5344CB8AC3E}">
        <p14:creationId xmlns:p14="http://schemas.microsoft.com/office/powerpoint/2010/main" val="360828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17. Lecture SS 2018</a:t>
            </a:r>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a:p>
            <a:pPr>
              <a:defRPr/>
            </a:pPr>
            <a:r>
              <a:rPr lang="de-DE"/>
              <a:t>Bioinformatics III</a:t>
            </a:r>
          </a:p>
        </p:txBody>
      </p:sp>
      <p:sp>
        <p:nvSpPr>
          <p:cNvPr id="5" name="Rectangle 6"/>
          <p:cNvSpPr>
            <a:spLocks noGrp="1" noChangeArrowheads="1"/>
          </p:cNvSpPr>
          <p:nvPr>
            <p:ph type="sldNum" sz="quarter" idx="12"/>
          </p:nvPr>
        </p:nvSpPr>
        <p:spPr>
          <a:ln/>
        </p:spPr>
        <p:txBody>
          <a:bodyPr/>
          <a:lstStyle>
            <a:lvl1pPr>
              <a:defRPr/>
            </a:lvl1pPr>
          </a:lstStyle>
          <a:p>
            <a:pPr>
              <a:defRPr/>
            </a:pPr>
            <a:endParaRPr lang="de-DE" altLang="de-DE"/>
          </a:p>
          <a:p>
            <a:pPr>
              <a:defRPr/>
            </a:pPr>
            <a:fld id="{902D8A73-1238-4B9F-A907-EF07415C6565}" type="slidenum">
              <a:rPr lang="de-DE" altLang="de-DE"/>
              <a:pPr>
                <a:defRPr/>
              </a:pPr>
              <a:t>‹Nr.›</a:t>
            </a:fld>
            <a:endParaRPr lang="de-DE" altLang="de-DE"/>
          </a:p>
        </p:txBody>
      </p:sp>
    </p:spTree>
    <p:extLst>
      <p:ext uri="{BB962C8B-B14F-4D97-AF65-F5344CB8AC3E}">
        <p14:creationId xmlns:p14="http://schemas.microsoft.com/office/powerpoint/2010/main" val="27188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 zu bearbeiten</a:t>
            </a:r>
          </a:p>
        </p:txBody>
      </p:sp>
      <p:sp>
        <p:nvSpPr>
          <p:cNvPr id="1027" name="Rectangle 3"/>
          <p:cNvSpPr>
            <a:spLocks noGrp="1" noChangeArrowheads="1"/>
          </p:cNvSpPr>
          <p:nvPr>
            <p:ph type="body" idx="1"/>
          </p:nvPr>
        </p:nvSpPr>
        <p:spPr bwMode="auto">
          <a:xfrm>
            <a:off x="685800" y="762000"/>
            <a:ext cx="7772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0">
                <a:solidFill>
                  <a:schemeClr val="tx1"/>
                </a:solidFill>
                <a:latin typeface="Arial" charset="0"/>
                <a:ea typeface="ＭＳ Ｐゴシック" charset="-128"/>
              </a:defRPr>
            </a:lvl1pPr>
          </a:lstStyle>
          <a:p>
            <a:pPr>
              <a:defRPr/>
            </a:pPr>
            <a:r>
              <a:rPr lang="de-DE" smtClean="0"/>
              <a:t>17. Lecture SS 2018</a:t>
            </a:r>
            <a:endParaRPr lang="de-DE"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latin typeface="Arial" charset="0"/>
                <a:ea typeface="ＭＳ Ｐゴシック" charset="-128"/>
              </a:defRPr>
            </a:lvl1pPr>
          </a:lstStyle>
          <a:p>
            <a:pPr>
              <a:defRPr/>
            </a:pPr>
            <a:endParaRPr lang="de-DE"/>
          </a:p>
          <a:p>
            <a:pPr>
              <a:defRPr/>
            </a:pPr>
            <a:r>
              <a:rPr lang="de-DE"/>
              <a:t>Bioinformatics III</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solidFill>
                  <a:schemeClr val="tx1"/>
                </a:solidFill>
              </a:defRPr>
            </a:lvl1pPr>
          </a:lstStyle>
          <a:p>
            <a:pPr>
              <a:defRPr/>
            </a:pPr>
            <a:endParaRPr lang="de-DE" altLang="de-DE"/>
          </a:p>
          <a:p>
            <a:pPr>
              <a:defRPr/>
            </a:pPr>
            <a:fld id="{3B795145-F7CA-43FC-8FE3-5BF45A82A40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2400" b="1">
          <a:solidFill>
            <a:srgbClr val="FF5050"/>
          </a:solidFill>
          <a:latin typeface="+mj-lt"/>
          <a:ea typeface="ＭＳ Ｐゴシック" charset="-128"/>
          <a:cs typeface="ＭＳ Ｐゴシック" charset="-128"/>
        </a:defRPr>
      </a:lvl1pPr>
      <a:lvl2pPr algn="ctr" rtl="0" eaLnBrk="0" fontAlgn="base" hangingPunct="0">
        <a:spcBef>
          <a:spcPct val="0"/>
        </a:spcBef>
        <a:spcAft>
          <a:spcPct val="0"/>
        </a:spcAft>
        <a:defRPr sz="2400" b="1">
          <a:solidFill>
            <a:srgbClr val="FF5050"/>
          </a:solidFill>
          <a:latin typeface="Arial" pitchFamily="-109" charset="0"/>
          <a:ea typeface="ＭＳ Ｐゴシック" charset="-128"/>
          <a:cs typeface="ＭＳ Ｐゴシック" charset="-128"/>
        </a:defRPr>
      </a:lvl2pPr>
      <a:lvl3pPr algn="ctr" rtl="0" eaLnBrk="0" fontAlgn="base" hangingPunct="0">
        <a:spcBef>
          <a:spcPct val="0"/>
        </a:spcBef>
        <a:spcAft>
          <a:spcPct val="0"/>
        </a:spcAft>
        <a:defRPr sz="2400" b="1">
          <a:solidFill>
            <a:srgbClr val="FF5050"/>
          </a:solidFill>
          <a:latin typeface="Arial" pitchFamily="-109" charset="0"/>
          <a:ea typeface="ＭＳ Ｐゴシック" charset="-128"/>
          <a:cs typeface="ＭＳ Ｐゴシック" charset="-128"/>
        </a:defRPr>
      </a:lvl3pPr>
      <a:lvl4pPr algn="ctr" rtl="0" eaLnBrk="0" fontAlgn="base" hangingPunct="0">
        <a:spcBef>
          <a:spcPct val="0"/>
        </a:spcBef>
        <a:spcAft>
          <a:spcPct val="0"/>
        </a:spcAft>
        <a:defRPr sz="2400" b="1">
          <a:solidFill>
            <a:srgbClr val="FF5050"/>
          </a:solidFill>
          <a:latin typeface="Arial" pitchFamily="-109" charset="0"/>
          <a:ea typeface="ＭＳ Ｐゴシック" charset="-128"/>
          <a:cs typeface="ＭＳ Ｐゴシック" charset="-128"/>
        </a:defRPr>
      </a:lvl4pPr>
      <a:lvl5pPr algn="ctr" rtl="0" eaLnBrk="0" fontAlgn="base" hangingPunct="0">
        <a:spcBef>
          <a:spcPct val="0"/>
        </a:spcBef>
        <a:spcAft>
          <a:spcPct val="0"/>
        </a:spcAft>
        <a:defRPr sz="2400" b="1">
          <a:solidFill>
            <a:srgbClr val="FF5050"/>
          </a:solidFill>
          <a:latin typeface="Arial" pitchFamily="-109" charset="0"/>
          <a:ea typeface="ＭＳ Ｐゴシック" charset="-128"/>
          <a:cs typeface="ＭＳ Ｐゴシック" charset="-128"/>
        </a:defRPr>
      </a:lvl5pPr>
      <a:lvl6pPr marL="457200" algn="ctr" rtl="0" fontAlgn="base">
        <a:spcBef>
          <a:spcPct val="0"/>
        </a:spcBef>
        <a:spcAft>
          <a:spcPct val="0"/>
        </a:spcAft>
        <a:defRPr sz="2400" b="1">
          <a:solidFill>
            <a:srgbClr val="FF5050"/>
          </a:solidFill>
          <a:latin typeface="Arial" pitchFamily="-109" charset="0"/>
        </a:defRPr>
      </a:lvl6pPr>
      <a:lvl7pPr marL="914400" algn="ctr" rtl="0" fontAlgn="base">
        <a:spcBef>
          <a:spcPct val="0"/>
        </a:spcBef>
        <a:spcAft>
          <a:spcPct val="0"/>
        </a:spcAft>
        <a:defRPr sz="2400" b="1">
          <a:solidFill>
            <a:srgbClr val="FF5050"/>
          </a:solidFill>
          <a:latin typeface="Arial" pitchFamily="-109" charset="0"/>
        </a:defRPr>
      </a:lvl7pPr>
      <a:lvl8pPr marL="1371600" algn="ctr" rtl="0" fontAlgn="base">
        <a:spcBef>
          <a:spcPct val="0"/>
        </a:spcBef>
        <a:spcAft>
          <a:spcPct val="0"/>
        </a:spcAft>
        <a:defRPr sz="2400" b="1">
          <a:solidFill>
            <a:srgbClr val="FF5050"/>
          </a:solidFill>
          <a:latin typeface="Arial" pitchFamily="-109" charset="0"/>
        </a:defRPr>
      </a:lvl8pPr>
      <a:lvl9pPr marL="1828800" algn="ctr" rtl="0" fontAlgn="base">
        <a:spcBef>
          <a:spcPct val="0"/>
        </a:spcBef>
        <a:spcAft>
          <a:spcPct val="0"/>
        </a:spcAft>
        <a:defRPr sz="2400" b="1">
          <a:solidFill>
            <a:srgbClr val="FF5050"/>
          </a:solidFill>
          <a:latin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14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har char="•"/>
        <a:defRPr sz="12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1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har char="»"/>
        <a:defRPr sz="9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900">
          <a:solidFill>
            <a:schemeClr val="tx1"/>
          </a:solidFill>
          <a:latin typeface="+mn-lt"/>
          <a:ea typeface="ＭＳ Ｐゴシック" pitchFamily="-109" charset="-128"/>
        </a:defRPr>
      </a:lvl6pPr>
      <a:lvl7pPr marL="2971800" indent="-228600" algn="l" rtl="0" fontAlgn="base">
        <a:spcBef>
          <a:spcPct val="20000"/>
        </a:spcBef>
        <a:spcAft>
          <a:spcPct val="0"/>
        </a:spcAft>
        <a:buChar char="»"/>
        <a:defRPr sz="900">
          <a:solidFill>
            <a:schemeClr val="tx1"/>
          </a:solidFill>
          <a:latin typeface="+mn-lt"/>
          <a:ea typeface="ＭＳ Ｐゴシック" pitchFamily="-109" charset="-128"/>
        </a:defRPr>
      </a:lvl7pPr>
      <a:lvl8pPr marL="3429000" indent="-228600" algn="l" rtl="0" fontAlgn="base">
        <a:spcBef>
          <a:spcPct val="20000"/>
        </a:spcBef>
        <a:spcAft>
          <a:spcPct val="0"/>
        </a:spcAft>
        <a:buChar char="»"/>
        <a:defRPr sz="900">
          <a:solidFill>
            <a:schemeClr val="tx1"/>
          </a:solidFill>
          <a:latin typeface="+mn-lt"/>
          <a:ea typeface="ＭＳ Ｐゴシック" pitchFamily="-109" charset="-128"/>
        </a:defRPr>
      </a:lvl8pPr>
      <a:lvl9pPr marL="3886200" indent="-228600" algn="l" rtl="0" fontAlgn="base">
        <a:spcBef>
          <a:spcPct val="20000"/>
        </a:spcBef>
        <a:spcAft>
          <a:spcPct val="0"/>
        </a:spcAft>
        <a:buChar char="»"/>
        <a:defRPr sz="900">
          <a:solidFill>
            <a:schemeClr val="tx1"/>
          </a:solidFill>
          <a:latin typeface="+mn-lt"/>
          <a:ea typeface="ＭＳ Ｐゴシック" pitchFamily="-109"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3"/>
          <p:cNvSpPr>
            <a:spLocks noGrp="1"/>
          </p:cNvSpPr>
          <p:nvPr>
            <p:ph type="dt" sz="quarter" idx="10"/>
          </p:nvPr>
        </p:nvSpPr>
        <p:spPr>
          <a:xfrm>
            <a:off x="685800" y="628491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
        <p:nvSpPr>
          <p:cNvPr id="307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07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C0B0B6C7-A455-4566-8BFC-C95324907706}" type="slidenum">
              <a:rPr lang="de-DE" altLang="de-DE" sz="1000" smtClean="0"/>
              <a:pPr>
                <a:spcBef>
                  <a:spcPct val="0"/>
                </a:spcBef>
                <a:buFontTx/>
                <a:buNone/>
              </a:pPr>
              <a:t>1</a:t>
            </a:fld>
            <a:endParaRPr lang="de-DE" altLang="de-DE" sz="1000" smtClean="0"/>
          </a:p>
        </p:txBody>
      </p:sp>
      <p:sp>
        <p:nvSpPr>
          <p:cNvPr id="3077" name="Rectangle 2"/>
          <p:cNvSpPr>
            <a:spLocks noGrp="1" noChangeArrowheads="1"/>
          </p:cNvSpPr>
          <p:nvPr>
            <p:ph type="title"/>
          </p:nvPr>
        </p:nvSpPr>
        <p:spPr>
          <a:xfrm>
            <a:off x="685800" y="152400"/>
            <a:ext cx="7772400" cy="396875"/>
          </a:xfrm>
        </p:spPr>
        <p:txBody>
          <a:bodyPr/>
          <a:lstStyle/>
          <a:p>
            <a:pPr eaLnBrk="1" hangingPunct="1"/>
            <a:r>
              <a:rPr lang="en-GB" altLang="de-DE" dirty="0" smtClean="0">
                <a:ea typeface="ＭＳ Ｐゴシック" panose="020B0600070205080204" pitchFamily="34" charset="-128"/>
              </a:rPr>
              <a:t>V17 Metabolic networks - Graph connectivity</a:t>
            </a:r>
          </a:p>
        </p:txBody>
      </p:sp>
      <p:sp>
        <p:nvSpPr>
          <p:cNvPr id="3078" name="Text Box 7"/>
          <p:cNvSpPr txBox="1">
            <a:spLocks noChangeArrowheads="1"/>
          </p:cNvSpPr>
          <p:nvPr/>
        </p:nvSpPr>
        <p:spPr bwMode="auto">
          <a:xfrm>
            <a:off x="323850" y="620713"/>
            <a:ext cx="8640763"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dirty="0"/>
              <a:t>Graph </a:t>
            </a:r>
            <a:r>
              <a:rPr lang="de-DE" altLang="de-DE" sz="1800" dirty="0" err="1"/>
              <a:t>connectivity</a:t>
            </a:r>
            <a:r>
              <a:rPr lang="de-DE" altLang="de-DE" sz="1800" b="0" dirty="0"/>
              <a:t> in </a:t>
            </a:r>
            <a:r>
              <a:rPr lang="de-DE" altLang="de-DE" sz="1800" b="0" dirty="0" err="1"/>
              <a:t>biological</a:t>
            </a:r>
            <a:r>
              <a:rPr lang="de-DE" altLang="de-DE" sz="1800" b="0" dirty="0"/>
              <a:t> </a:t>
            </a:r>
            <a:r>
              <a:rPr lang="de-DE" altLang="de-DE" sz="1800" b="0" dirty="0" err="1"/>
              <a:t>networks</a:t>
            </a:r>
            <a:r>
              <a:rPr lang="de-DE" altLang="de-DE" sz="1800" b="0" dirty="0"/>
              <a:t> </a:t>
            </a:r>
            <a:r>
              <a:rPr lang="de-DE" altLang="de-DE" sz="1800" b="0" dirty="0" err="1"/>
              <a:t>is</a:t>
            </a:r>
            <a:r>
              <a:rPr lang="de-DE" altLang="de-DE" sz="1800" b="0" dirty="0"/>
              <a:t> </a:t>
            </a:r>
            <a:r>
              <a:rPr lang="de-DE" altLang="de-DE" sz="1800" b="0" dirty="0" err="1"/>
              <a:t>related</a:t>
            </a:r>
            <a:r>
              <a:rPr lang="de-DE" altLang="de-DE" sz="1800" b="0" dirty="0"/>
              <a:t> </a:t>
            </a:r>
            <a:r>
              <a:rPr lang="de-DE" altLang="de-DE" sz="1800" b="0" dirty="0" err="1"/>
              <a:t>to</a:t>
            </a:r>
            <a:r>
              <a:rPr lang="de-DE" altLang="de-DE" sz="1800" b="0" dirty="0"/>
              <a:t> </a:t>
            </a:r>
          </a:p>
          <a:p>
            <a:pPr eaLnBrk="1" hangingPunct="1">
              <a:lnSpc>
                <a:spcPct val="120000"/>
              </a:lnSpc>
              <a:spcBef>
                <a:spcPct val="0"/>
              </a:spcBef>
              <a:buFontTx/>
              <a:buNone/>
            </a:pPr>
            <a:r>
              <a:rPr lang="de-DE" altLang="de-DE" sz="1800" b="0" dirty="0"/>
              <a:t>- </a:t>
            </a:r>
            <a:r>
              <a:rPr lang="de-DE" altLang="de-DE" sz="1800" b="0" dirty="0" err="1"/>
              <a:t>finding</a:t>
            </a:r>
            <a:r>
              <a:rPr lang="de-DE" altLang="de-DE" sz="1800" b="0" dirty="0"/>
              <a:t> </a:t>
            </a:r>
            <a:r>
              <a:rPr lang="de-DE" altLang="de-DE" sz="1800" b="0" dirty="0" err="1"/>
              <a:t>cliques</a:t>
            </a:r>
            <a:endParaRPr lang="de-DE" altLang="de-DE" sz="1800" b="0" dirty="0"/>
          </a:p>
          <a:p>
            <a:pPr eaLnBrk="1" hangingPunct="1">
              <a:lnSpc>
                <a:spcPct val="120000"/>
              </a:lnSpc>
              <a:spcBef>
                <a:spcPct val="0"/>
              </a:spcBef>
              <a:buFontTx/>
              <a:buNone/>
            </a:pPr>
            <a:r>
              <a:rPr lang="de-DE" altLang="de-DE" sz="1800" b="0" dirty="0"/>
              <a:t>- </a:t>
            </a:r>
            <a:r>
              <a:rPr lang="de-DE" altLang="de-DE" sz="1800" b="0" dirty="0" err="1"/>
              <a:t>edge</a:t>
            </a:r>
            <a:r>
              <a:rPr lang="de-DE" altLang="de-DE" sz="1800" b="0" dirty="0"/>
              <a:t> </a:t>
            </a:r>
            <a:r>
              <a:rPr lang="de-DE" altLang="de-DE" sz="1800" b="0" dirty="0" err="1"/>
              <a:t>betweenness</a:t>
            </a:r>
            <a:endParaRPr lang="de-DE" altLang="de-DE" sz="1800" b="0" dirty="0"/>
          </a:p>
          <a:p>
            <a:pPr eaLnBrk="1" hangingPunct="1">
              <a:lnSpc>
                <a:spcPct val="120000"/>
              </a:lnSpc>
              <a:spcBef>
                <a:spcPct val="0"/>
              </a:spcBef>
              <a:buFontTx/>
              <a:buNone/>
            </a:pPr>
            <a:r>
              <a:rPr lang="de-DE" altLang="de-DE" sz="1800" b="0" dirty="0"/>
              <a:t>- modular </a:t>
            </a:r>
            <a:r>
              <a:rPr lang="de-DE" altLang="de-DE" sz="1800" b="0" dirty="0" err="1"/>
              <a:t>decomposition</a:t>
            </a:r>
            <a:endParaRPr lang="de-DE" altLang="de-DE" sz="1800" b="0" dirty="0"/>
          </a:p>
          <a:p>
            <a:pPr eaLnBrk="1" hangingPunct="1">
              <a:lnSpc>
                <a:spcPct val="120000"/>
              </a:lnSpc>
              <a:spcBef>
                <a:spcPct val="0"/>
              </a:spcBef>
              <a:buFontTx/>
              <a:buNone/>
            </a:pPr>
            <a:r>
              <a:rPr lang="de-DE" altLang="de-DE" sz="1800" b="0" dirty="0" err="1"/>
              <a:t>that</a:t>
            </a:r>
            <a:r>
              <a:rPr lang="de-DE" altLang="de-DE" sz="1800" b="0" dirty="0"/>
              <a:t> </a:t>
            </a:r>
            <a:r>
              <a:rPr lang="de-DE" altLang="de-DE" sz="1800" b="0" dirty="0" err="1"/>
              <a:t>have</a:t>
            </a:r>
            <a:r>
              <a:rPr lang="de-DE" altLang="de-DE" sz="1800" b="0" dirty="0"/>
              <a:t> </a:t>
            </a:r>
            <a:r>
              <a:rPr lang="de-DE" altLang="de-DE" sz="1800" b="0" dirty="0" err="1"/>
              <a:t>been</a:t>
            </a:r>
            <a:r>
              <a:rPr lang="de-DE" altLang="de-DE" sz="1800" b="0" dirty="0"/>
              <a:t> </a:t>
            </a:r>
            <a:r>
              <a:rPr lang="de-DE" altLang="de-DE" sz="1800" b="0" dirty="0" err="1"/>
              <a:t>covered</a:t>
            </a:r>
            <a:r>
              <a:rPr lang="de-DE" altLang="de-DE" sz="1800" b="0" dirty="0"/>
              <a:t> in </a:t>
            </a:r>
            <a:r>
              <a:rPr lang="de-DE" altLang="de-DE" sz="1800" b="0" dirty="0" err="1"/>
              <a:t>previous</a:t>
            </a:r>
            <a:r>
              <a:rPr lang="de-DE" altLang="de-DE" sz="1800" b="0" dirty="0"/>
              <a:t> </a:t>
            </a:r>
            <a:r>
              <a:rPr lang="de-DE" altLang="de-DE" sz="1800" b="0" dirty="0" err="1"/>
              <a:t>lectures</a:t>
            </a:r>
            <a:r>
              <a:rPr lang="de-DE" altLang="de-DE" sz="1800" b="0" dirty="0"/>
              <a:t>.</a:t>
            </a:r>
          </a:p>
          <a:p>
            <a:pPr eaLnBrk="1" hangingPunct="1">
              <a:lnSpc>
                <a:spcPct val="120000"/>
              </a:lnSpc>
              <a:spcBef>
                <a:spcPct val="0"/>
              </a:spcBef>
              <a:buFontTx/>
              <a:buNone/>
            </a:pPr>
            <a:endParaRPr lang="de-DE" altLang="de-DE" sz="1800" b="0" dirty="0"/>
          </a:p>
          <a:p>
            <a:pPr eaLnBrk="1" hangingPunct="1">
              <a:lnSpc>
                <a:spcPct val="120000"/>
              </a:lnSpc>
              <a:spcBef>
                <a:spcPct val="0"/>
              </a:spcBef>
              <a:buFontTx/>
              <a:buNone/>
            </a:pPr>
            <a:r>
              <a:rPr lang="de-DE" altLang="de-DE" sz="1800" dirty="0"/>
              <a:t>Cut-sets</a:t>
            </a:r>
            <a:r>
              <a:rPr lang="de-DE" altLang="de-DE" sz="1800" b="0" dirty="0"/>
              <a:t> </a:t>
            </a:r>
            <a:r>
              <a:rPr lang="de-DE" altLang="de-DE" sz="1800" b="0" dirty="0" err="1"/>
              <a:t>are</a:t>
            </a:r>
            <a:r>
              <a:rPr lang="de-DE" altLang="de-DE" sz="1800" b="0" dirty="0"/>
              <a:t> </a:t>
            </a:r>
            <a:r>
              <a:rPr lang="de-DE" altLang="de-DE" sz="1800" b="0" dirty="0" err="1"/>
              <a:t>related</a:t>
            </a:r>
            <a:r>
              <a:rPr lang="de-DE" altLang="de-DE" sz="1800" b="0" dirty="0"/>
              <a:t> </a:t>
            </a:r>
            <a:r>
              <a:rPr lang="de-DE" altLang="de-DE" sz="1800" b="0" dirty="0" err="1"/>
              <a:t>to</a:t>
            </a:r>
            <a:r>
              <a:rPr lang="de-DE" altLang="de-DE" sz="1800" b="0" dirty="0"/>
              <a:t> </a:t>
            </a:r>
            <a:r>
              <a:rPr lang="de-DE" altLang="de-DE" sz="1800" b="0" dirty="0" err="1"/>
              <a:t>breaking</a:t>
            </a:r>
            <a:r>
              <a:rPr lang="de-DE" altLang="de-DE" sz="1800" b="0" dirty="0"/>
              <a:t> </a:t>
            </a:r>
            <a:r>
              <a:rPr lang="de-DE" altLang="de-DE" sz="1800" b="0" dirty="0" err="1"/>
              <a:t>up</a:t>
            </a:r>
            <a:r>
              <a:rPr lang="de-DE" altLang="de-DE" sz="1800" b="0" dirty="0"/>
              <a:t> </a:t>
            </a:r>
            <a:r>
              <a:rPr lang="de-DE" altLang="de-DE" sz="1800" b="0" dirty="0" err="1"/>
              <a:t>metabolic</a:t>
            </a:r>
            <a:r>
              <a:rPr lang="de-DE" altLang="de-DE" sz="1800" b="0" dirty="0"/>
              <a:t> </a:t>
            </a:r>
            <a:r>
              <a:rPr lang="de-DE" altLang="de-DE" sz="1800" b="0" dirty="0" err="1"/>
              <a:t>networks</a:t>
            </a:r>
            <a:r>
              <a:rPr lang="de-DE" altLang="de-DE" sz="1800" b="0" dirty="0"/>
              <a:t>.</a:t>
            </a:r>
          </a:p>
          <a:p>
            <a:pPr eaLnBrk="1" hangingPunct="1">
              <a:lnSpc>
                <a:spcPct val="120000"/>
              </a:lnSpc>
              <a:spcBef>
                <a:spcPct val="0"/>
              </a:spcBef>
              <a:buFontTx/>
              <a:buNone/>
            </a:pPr>
            <a:endParaRPr lang="de-DE" altLang="de-DE" sz="1800" b="0" dirty="0"/>
          </a:p>
          <a:p>
            <a:pPr eaLnBrk="1" hangingPunct="1">
              <a:lnSpc>
                <a:spcPct val="120000"/>
              </a:lnSpc>
              <a:spcBef>
                <a:spcPct val="0"/>
              </a:spcBef>
              <a:buFontTx/>
              <a:buNone/>
            </a:pPr>
            <a:r>
              <a:rPr lang="de-DE" altLang="de-DE" sz="1800" b="0" u="sng" dirty="0" err="1"/>
              <a:t>Today‘s</a:t>
            </a:r>
            <a:r>
              <a:rPr lang="de-DE" altLang="de-DE" sz="1800" b="0" u="sng" dirty="0"/>
              <a:t> </a:t>
            </a:r>
            <a:r>
              <a:rPr lang="de-DE" altLang="de-DE" sz="1800" b="0" u="sng" dirty="0" err="1"/>
              <a:t>program</a:t>
            </a:r>
            <a:endParaRPr lang="de-DE" altLang="de-DE" sz="1800" b="0" u="sng" dirty="0"/>
          </a:p>
          <a:p>
            <a:pPr eaLnBrk="1" hangingPunct="1">
              <a:lnSpc>
                <a:spcPct val="120000"/>
              </a:lnSpc>
              <a:spcBef>
                <a:spcPct val="0"/>
              </a:spcBef>
              <a:buFontTx/>
              <a:buNone/>
            </a:pPr>
            <a:r>
              <a:rPr lang="de-DE" altLang="de-DE" sz="1800" b="0" dirty="0" smtClean="0"/>
              <a:t>V17 </a:t>
            </a:r>
            <a:r>
              <a:rPr lang="de-DE" altLang="de-DE" sz="1800" b="0" dirty="0" err="1"/>
              <a:t>closely</a:t>
            </a:r>
            <a:r>
              <a:rPr lang="de-DE" altLang="de-DE" sz="1800" b="0" dirty="0"/>
              <a:t> </a:t>
            </a:r>
            <a:r>
              <a:rPr lang="de-DE" altLang="de-DE" sz="1800" b="0" dirty="0" err="1"/>
              <a:t>follows</a:t>
            </a:r>
            <a:r>
              <a:rPr lang="de-DE" altLang="de-DE" sz="1800" b="0" dirty="0"/>
              <a:t> </a:t>
            </a:r>
            <a:r>
              <a:rPr lang="de-DE" altLang="de-DE" sz="1800" b="0" dirty="0" err="1"/>
              <a:t>chapter</a:t>
            </a:r>
            <a:r>
              <a:rPr lang="de-DE" altLang="de-DE" sz="1800" b="0" dirty="0"/>
              <a:t> 5.1 in </a:t>
            </a:r>
            <a:r>
              <a:rPr lang="de-DE" altLang="de-DE" sz="1800" b="0" dirty="0" err="1"/>
              <a:t>the</a:t>
            </a:r>
            <a:r>
              <a:rPr lang="de-DE" altLang="de-DE" sz="1800" b="0" dirty="0"/>
              <a:t> </a:t>
            </a:r>
            <a:r>
              <a:rPr lang="de-DE" altLang="de-DE" sz="1800" b="0" dirty="0" err="1"/>
              <a:t>book</a:t>
            </a:r>
            <a:r>
              <a:rPr lang="de-DE" altLang="de-DE" sz="1800" b="0" dirty="0"/>
              <a:t> </a:t>
            </a:r>
          </a:p>
          <a:p>
            <a:pPr eaLnBrk="1" hangingPunct="1">
              <a:lnSpc>
                <a:spcPct val="120000"/>
              </a:lnSpc>
              <a:spcBef>
                <a:spcPct val="0"/>
              </a:spcBef>
              <a:buFontTx/>
              <a:buNone/>
            </a:pPr>
            <a:r>
              <a:rPr lang="de-DE" altLang="de-DE" sz="1800" b="0" dirty="0"/>
              <a:t>on </a:t>
            </a:r>
            <a:r>
              <a:rPr lang="de-DE" altLang="de-DE" sz="1800" b="0" dirty="0" err="1"/>
              <a:t>the</a:t>
            </a:r>
            <a:r>
              <a:rPr lang="de-DE" altLang="de-DE" sz="1800" b="0" dirty="0"/>
              <a:t> </a:t>
            </a:r>
            <a:r>
              <a:rPr lang="de-DE" altLang="de-DE" sz="1800" b="0" dirty="0" err="1"/>
              <a:t>right</a:t>
            </a:r>
            <a:r>
              <a:rPr lang="de-DE" altLang="de-DE" sz="1800" b="0" dirty="0"/>
              <a:t> on „Vertex- </a:t>
            </a:r>
            <a:r>
              <a:rPr lang="de-DE" altLang="de-DE" sz="1800" b="0" dirty="0" err="1"/>
              <a:t>and</a:t>
            </a:r>
            <a:r>
              <a:rPr lang="de-DE" altLang="de-DE" sz="1800" b="0" dirty="0"/>
              <a:t> Edge-Connectivity“</a:t>
            </a:r>
          </a:p>
          <a:p>
            <a:pPr eaLnBrk="1" hangingPunct="1">
              <a:lnSpc>
                <a:spcPct val="120000"/>
              </a:lnSpc>
              <a:spcBef>
                <a:spcPct val="0"/>
              </a:spcBef>
              <a:buFontTx/>
              <a:buNone/>
            </a:pPr>
            <a:endParaRPr lang="de-DE" altLang="de-DE" sz="1800" b="0" dirty="0"/>
          </a:p>
          <a:p>
            <a:pPr eaLnBrk="1" hangingPunct="1">
              <a:lnSpc>
                <a:spcPct val="120000"/>
              </a:lnSpc>
              <a:spcBef>
                <a:spcPct val="0"/>
              </a:spcBef>
              <a:buFontTx/>
              <a:buNone/>
            </a:pPr>
            <a:r>
              <a:rPr lang="de-DE" altLang="de-DE" sz="1800" b="0" dirty="0" smtClean="0"/>
              <a:t>V18 </a:t>
            </a:r>
            <a:r>
              <a:rPr lang="de-DE" altLang="de-DE" sz="1800" b="0" dirty="0"/>
              <a:t>will </a:t>
            </a:r>
            <a:r>
              <a:rPr lang="de-DE" altLang="de-DE" sz="1800" b="0" dirty="0" err="1"/>
              <a:t>cover</a:t>
            </a:r>
            <a:r>
              <a:rPr lang="de-DE" altLang="de-DE" sz="1800" b="0" dirty="0"/>
              <a:t> </a:t>
            </a:r>
            <a:r>
              <a:rPr lang="de-DE" altLang="de-DE" sz="1800" b="0" dirty="0" err="1"/>
              <a:t>parts</a:t>
            </a:r>
            <a:r>
              <a:rPr lang="de-DE" altLang="de-DE" sz="1800" b="0" dirty="0"/>
              <a:t> </a:t>
            </a:r>
            <a:r>
              <a:rPr lang="de-DE" altLang="de-DE" sz="1800" b="0" dirty="0" err="1"/>
              <a:t>of</a:t>
            </a:r>
            <a:r>
              <a:rPr lang="de-DE" altLang="de-DE" sz="1800" b="0" dirty="0"/>
              <a:t> </a:t>
            </a:r>
            <a:r>
              <a:rPr lang="de-DE" altLang="de-DE" sz="1800" b="0" dirty="0" err="1"/>
              <a:t>chapter</a:t>
            </a:r>
            <a:r>
              <a:rPr lang="de-DE" altLang="de-DE" sz="1800" b="0" dirty="0"/>
              <a:t> 5.3 on</a:t>
            </a:r>
          </a:p>
          <a:p>
            <a:pPr eaLnBrk="1" hangingPunct="1">
              <a:lnSpc>
                <a:spcPct val="120000"/>
              </a:lnSpc>
              <a:spcBef>
                <a:spcPct val="0"/>
              </a:spcBef>
              <a:buFontTx/>
              <a:buNone/>
            </a:pPr>
            <a:r>
              <a:rPr lang="de-DE" altLang="de-DE" sz="1800" b="0" dirty="0"/>
              <a:t>„Max-Min </a:t>
            </a:r>
            <a:r>
              <a:rPr lang="de-DE" altLang="de-DE" sz="1800" b="0" dirty="0" err="1" smtClean="0"/>
              <a:t>Duality</a:t>
            </a:r>
            <a:r>
              <a:rPr lang="de-DE" altLang="de-DE" sz="1800" b="0" dirty="0" smtClean="0"/>
              <a:t>“</a:t>
            </a:r>
            <a:endParaRPr lang="de-DE" altLang="de-DE" sz="1800" b="0" dirty="0"/>
          </a:p>
        </p:txBody>
      </p:sp>
      <p:pic>
        <p:nvPicPr>
          <p:cNvPr id="3079" name="Picture 9" descr="Die Grafik “http://images-eu.amazon.com/images/P/0849339820.03.LZZZZZZZ.jpg” kann nicht angezeigt werden, da sie Fehler enthäl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770688" y="3429000"/>
            <a:ext cx="1689100" cy="2520950"/>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843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BCF69730-A8DA-41F0-ABE8-627A75876975}" type="slidenum">
              <a:rPr lang="de-DE" altLang="de-DE" sz="1000" smtClean="0"/>
              <a:pPr>
                <a:spcBef>
                  <a:spcPct val="0"/>
                </a:spcBef>
                <a:buFontTx/>
                <a:buNone/>
              </a:pPr>
              <a:t>10</a:t>
            </a:fld>
            <a:endParaRPr lang="de-DE" altLang="de-DE" sz="1000" smtClean="0"/>
          </a:p>
        </p:txBody>
      </p:sp>
      <p:pic>
        <p:nvPicPr>
          <p:cNvPr id="18436" name="Picture 4" descr="scan00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2413" y="3006725"/>
            <a:ext cx="3529013" cy="2022475"/>
          </a:xfrm>
          <a:noFill/>
        </p:spPr>
      </p:pic>
      <p:sp>
        <p:nvSpPr>
          <p:cNvPr id="18437" name="Rectangle 2"/>
          <p:cNvSpPr>
            <a:spLocks noGrp="1" noChangeArrowheads="1"/>
          </p:cNvSpPr>
          <p:nvPr>
            <p:ph type="title"/>
          </p:nvPr>
        </p:nvSpPr>
        <p:spPr>
          <a:xfrm>
            <a:off x="685800" y="152400"/>
            <a:ext cx="7772400" cy="468313"/>
          </a:xfrm>
        </p:spPr>
        <p:txBody>
          <a:bodyPr/>
          <a:lstStyle/>
          <a:p>
            <a:pPr eaLnBrk="1" hangingPunct="1"/>
            <a:r>
              <a:rPr lang="en-GB" altLang="de-DE" smtClean="0">
                <a:ea typeface="ＭＳ Ｐゴシック" panose="020B0600070205080204" pitchFamily="34" charset="-128"/>
              </a:rPr>
              <a:t>Partition Cuts and Minimal Edge-Cuts</a:t>
            </a:r>
          </a:p>
        </p:txBody>
      </p:sp>
      <p:sp>
        <p:nvSpPr>
          <p:cNvPr id="18438" name="Text Box 3"/>
          <p:cNvSpPr txBox="1">
            <a:spLocks noChangeArrowheads="1"/>
          </p:cNvSpPr>
          <p:nvPr/>
        </p:nvSpPr>
        <p:spPr bwMode="auto">
          <a:xfrm>
            <a:off x="323850" y="620713"/>
            <a:ext cx="864076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Proposition</a:t>
            </a:r>
            <a:r>
              <a:rPr lang="de-DE" altLang="de-DE" sz="1800" b="0"/>
              <a:t> 4.6.5. A partition-cut </a:t>
            </a:r>
            <a:r>
              <a:rPr lang="de-DE" altLang="de-DE" sz="1800" b="0">
                <a:sym typeface="Symbol" panose="05050102010706020507" pitchFamily="18" charset="2"/>
              </a:rPr>
              <a:t></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in a connected graph </a:t>
            </a:r>
            <a:r>
              <a:rPr lang="de-DE" altLang="de-DE" sz="1800" b="0" i="1">
                <a:sym typeface="Symbol" panose="05050102010706020507" pitchFamily="18" charset="2"/>
              </a:rPr>
              <a:t>G</a:t>
            </a:r>
            <a:r>
              <a:rPr lang="de-DE" altLang="de-DE" sz="1800" b="0">
                <a:sym typeface="Symbol" panose="05050102010706020507" pitchFamily="18" charset="2"/>
              </a:rPr>
              <a:t> is a </a:t>
            </a:r>
          </a:p>
          <a:p>
            <a:pPr eaLnBrk="1" hangingPunct="1">
              <a:lnSpc>
                <a:spcPct val="120000"/>
              </a:lnSpc>
              <a:spcBef>
                <a:spcPct val="0"/>
              </a:spcBef>
              <a:buFontTx/>
              <a:buNone/>
            </a:pPr>
            <a:r>
              <a:rPr lang="de-DE" altLang="de-DE" sz="1800" b="0">
                <a:sym typeface="Symbol" panose="05050102010706020507" pitchFamily="18" charset="2"/>
              </a:rPr>
              <a:t>minimal edge-cut of </a:t>
            </a:r>
            <a:r>
              <a:rPr lang="de-DE" altLang="de-DE" sz="1800" b="0" i="1">
                <a:sym typeface="Symbol" panose="05050102010706020507" pitchFamily="18" charset="2"/>
              </a:rPr>
              <a:t>G</a:t>
            </a:r>
            <a:r>
              <a:rPr lang="de-DE" altLang="de-DE" sz="1800" b="0">
                <a:sym typeface="Symbol" panose="05050102010706020507" pitchFamily="18" charset="2"/>
              </a:rPr>
              <a:t> or a union of edge-disjoint minimal edge-cuts.</a:t>
            </a:r>
          </a:p>
        </p:txBody>
      </p:sp>
      <p:sp>
        <p:nvSpPr>
          <p:cNvPr id="1205255" name="Text Box 7"/>
          <p:cNvSpPr txBox="1">
            <a:spLocks noChangeArrowheads="1"/>
          </p:cNvSpPr>
          <p:nvPr/>
        </p:nvSpPr>
        <p:spPr bwMode="auto">
          <a:xfrm>
            <a:off x="323528" y="1386642"/>
            <a:ext cx="86407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None/>
            </a:pPr>
            <a:r>
              <a:rPr lang="de-DE" altLang="de-DE" sz="1800" b="0" u="sng" dirty="0">
                <a:sym typeface="Symbol" panose="05050102010706020507" pitchFamily="18" charset="2"/>
              </a:rPr>
              <a:t>Proof</a:t>
            </a:r>
            <a:r>
              <a:rPr lang="de-DE" altLang="de-DE" sz="1800" b="0" dirty="0">
                <a:sym typeface="Symbol" panose="05050102010706020507" pitchFamily="18" charset="2"/>
              </a:rPr>
              <a:t>: </a:t>
            </a:r>
            <a:r>
              <a:rPr lang="de-DE" altLang="de-DE" sz="1800" dirty="0">
                <a:solidFill>
                  <a:srgbClr val="FF3399"/>
                </a:solidFill>
                <a:sym typeface="Symbol" panose="05050102010706020507" pitchFamily="18" charset="2"/>
              </a:rPr>
              <a:t>will not </a:t>
            </a:r>
            <a:r>
              <a:rPr lang="de-DE" altLang="de-DE" sz="1800" dirty="0" err="1">
                <a:solidFill>
                  <a:srgbClr val="FF3399"/>
                </a:solidFill>
                <a:sym typeface="Symbol" panose="05050102010706020507" pitchFamily="18" charset="2"/>
              </a:rPr>
              <a:t>be</a:t>
            </a:r>
            <a:r>
              <a:rPr lang="de-DE" altLang="de-DE" sz="1800" dirty="0">
                <a:solidFill>
                  <a:srgbClr val="FF3399"/>
                </a:solidFill>
                <a:sym typeface="Symbol" panose="05050102010706020507" pitchFamily="18" charset="2"/>
              </a:rPr>
              <a:t> </a:t>
            </a:r>
            <a:r>
              <a:rPr lang="de-DE" altLang="de-DE" sz="1800" dirty="0" err="1">
                <a:solidFill>
                  <a:srgbClr val="FF3399"/>
                </a:solidFill>
                <a:sym typeface="Symbol" panose="05050102010706020507" pitchFamily="18" charset="2"/>
              </a:rPr>
              <a:t>proven</a:t>
            </a:r>
            <a:r>
              <a:rPr lang="de-DE" altLang="de-DE" sz="1800" dirty="0">
                <a:solidFill>
                  <a:srgbClr val="FF3399"/>
                </a:solidFill>
                <a:sym typeface="Symbol" panose="05050102010706020507" pitchFamily="18" charset="2"/>
              </a:rPr>
              <a:t> in </a:t>
            </a:r>
            <a:r>
              <a:rPr lang="de-DE" altLang="de-DE" sz="1800" dirty="0" err="1">
                <a:solidFill>
                  <a:srgbClr val="FF3399"/>
                </a:solidFill>
                <a:sym typeface="Symbol" panose="05050102010706020507" pitchFamily="18" charset="2"/>
              </a:rPr>
              <a:t>lecture</a:t>
            </a:r>
            <a:r>
              <a:rPr lang="de-DE" altLang="de-DE" sz="1800" dirty="0">
                <a:solidFill>
                  <a:srgbClr val="FF3399"/>
                </a:solidFill>
                <a:sym typeface="Symbol" panose="05050102010706020507" pitchFamily="18" charset="2"/>
              </a:rPr>
              <a:t> </a:t>
            </a:r>
            <a:endParaRPr lang="de-DE" altLang="de-DE" sz="1800" b="0" dirty="0">
              <a:solidFill>
                <a:srgbClr val="FF3399"/>
              </a:solidFill>
              <a:sym typeface="Symbol" panose="05050102010706020507" pitchFamily="18" charset="2"/>
            </a:endParaRPr>
          </a:p>
          <a:p>
            <a:pPr eaLnBrk="1" hangingPunct="1">
              <a:lnSpc>
                <a:spcPct val="120000"/>
              </a:lnSpc>
              <a:spcBef>
                <a:spcPct val="0"/>
              </a:spcBef>
              <a:buFontTx/>
              <a:buNone/>
            </a:pPr>
            <a:r>
              <a:rPr lang="de-DE" altLang="de-DE" sz="1800" b="0" dirty="0" err="1" smtClean="0">
                <a:sym typeface="Symbol" panose="05050102010706020507" pitchFamily="18" charset="2"/>
              </a:rPr>
              <a:t>Since</a:t>
            </a:r>
            <a:r>
              <a:rPr lang="de-DE" altLang="de-DE" sz="1800" b="0" dirty="0" smtClean="0">
                <a:sym typeface="Symbol" panose="05050102010706020507" pitchFamily="18" charset="2"/>
              </a:rPr>
              <a:t> </a:t>
            </a:r>
            <a:r>
              <a:rPr lang="de-DE" altLang="de-DE" sz="1800" b="0" dirty="0">
                <a:sym typeface="Symbol" panose="05050102010706020507" pitchFamily="18" charset="2"/>
              </a:rPr>
              <a:t></a:t>
            </a:r>
            <a:r>
              <a:rPr lang="de-DE" altLang="de-DE" sz="1800" b="0" i="1" dirty="0">
                <a:sym typeface="Symbol" panose="05050102010706020507" pitchFamily="18" charset="2"/>
              </a:rPr>
              <a:t>X</a:t>
            </a:r>
            <a:r>
              <a:rPr lang="de-DE" altLang="de-DE" sz="1800" b="0" i="1" baseline="-25000" dirty="0">
                <a:sym typeface="Symbol" panose="05050102010706020507" pitchFamily="18" charset="2"/>
              </a:rPr>
              <a:t>1</a:t>
            </a:r>
            <a:r>
              <a:rPr lang="de-DE" altLang="de-DE" sz="1800" b="0" i="1" dirty="0">
                <a:sym typeface="Symbol" panose="05050102010706020507" pitchFamily="18" charset="2"/>
              </a:rPr>
              <a:t>,X</a:t>
            </a:r>
            <a:r>
              <a:rPr lang="de-DE" altLang="de-DE" sz="1800" b="0" baseline="-25000" dirty="0">
                <a:sym typeface="Symbol" panose="05050102010706020507" pitchFamily="18" charset="2"/>
              </a:rPr>
              <a:t>2</a:t>
            </a:r>
            <a:r>
              <a:rPr lang="de-DE" altLang="de-DE" sz="1800" b="0" dirty="0">
                <a:sym typeface="Symbol" panose="05050102010706020507" pitchFamily="18" charset="2"/>
              </a:rPr>
              <a:t> </a:t>
            </a:r>
            <a:r>
              <a:rPr lang="de-DE" altLang="de-DE" sz="1800" b="0" dirty="0" err="1">
                <a:sym typeface="Symbol" panose="05050102010706020507" pitchFamily="18" charset="2"/>
              </a:rPr>
              <a:t>is</a:t>
            </a:r>
            <a:r>
              <a:rPr lang="de-DE" altLang="de-DE" sz="1800" b="0" dirty="0">
                <a:sym typeface="Symbol" panose="05050102010706020507" pitchFamily="18" charset="2"/>
              </a:rPr>
              <a:t> an </a:t>
            </a:r>
            <a:r>
              <a:rPr lang="de-DE" altLang="de-DE" sz="1800" b="0" dirty="0" err="1">
                <a:sym typeface="Symbol" panose="05050102010706020507" pitchFamily="18" charset="2"/>
              </a:rPr>
              <a:t>edge-cut</a:t>
            </a:r>
            <a:r>
              <a:rPr lang="de-DE" altLang="de-DE" sz="1800" b="0" dirty="0">
                <a:sym typeface="Symbol" panose="05050102010706020507" pitchFamily="18" charset="2"/>
              </a:rPr>
              <a:t> </a:t>
            </a:r>
            <a:r>
              <a:rPr lang="de-DE" altLang="de-DE" sz="1800" b="0" dirty="0" err="1">
                <a:sym typeface="Symbol" panose="05050102010706020507" pitchFamily="18" charset="2"/>
              </a:rPr>
              <a:t>of</a:t>
            </a:r>
            <a:r>
              <a:rPr lang="de-DE" altLang="de-DE" sz="1800" b="0" dirty="0">
                <a:sym typeface="Symbol" panose="05050102010706020507" pitchFamily="18" charset="2"/>
              </a:rPr>
              <a:t> </a:t>
            </a:r>
            <a:r>
              <a:rPr lang="de-DE" altLang="de-DE" sz="1800" b="0" i="1" dirty="0">
                <a:sym typeface="Symbol" panose="05050102010706020507" pitchFamily="18" charset="2"/>
              </a:rPr>
              <a:t>G</a:t>
            </a:r>
            <a:r>
              <a:rPr lang="de-DE" altLang="de-DE" sz="1800" b="0" dirty="0">
                <a:sym typeface="Symbol" panose="05050102010706020507" pitchFamily="18" charset="2"/>
              </a:rPr>
              <a:t>, </a:t>
            </a:r>
            <a:r>
              <a:rPr lang="de-DE" altLang="de-DE" sz="1800" b="0" dirty="0" err="1">
                <a:sym typeface="Symbol" panose="05050102010706020507" pitchFamily="18" charset="2"/>
              </a:rPr>
              <a:t>it</a:t>
            </a:r>
            <a:r>
              <a:rPr lang="de-DE" altLang="de-DE" sz="1800" b="0" dirty="0">
                <a:sym typeface="Symbol" panose="05050102010706020507" pitchFamily="18" charset="2"/>
              </a:rPr>
              <a:t> must </a:t>
            </a:r>
            <a:r>
              <a:rPr lang="de-DE" altLang="de-DE" sz="1800" b="0" dirty="0" err="1">
                <a:sym typeface="Symbol" panose="05050102010706020507" pitchFamily="18" charset="2"/>
              </a:rPr>
              <a:t>contain</a:t>
            </a:r>
            <a:r>
              <a:rPr lang="de-DE" altLang="de-DE" sz="1800" b="0" dirty="0">
                <a:sym typeface="Symbol" panose="05050102010706020507" pitchFamily="18" charset="2"/>
              </a:rPr>
              <a:t> a minimal </a:t>
            </a:r>
            <a:r>
              <a:rPr lang="de-DE" altLang="de-DE" sz="1800" b="0" dirty="0" err="1">
                <a:sym typeface="Symbol" panose="05050102010706020507" pitchFamily="18" charset="2"/>
              </a:rPr>
              <a:t>edge-cut</a:t>
            </a:r>
            <a:r>
              <a:rPr lang="de-DE" altLang="de-DE" sz="1800" b="0" dirty="0">
                <a:sym typeface="Symbol" panose="05050102010706020507" pitchFamily="18" charset="2"/>
              </a:rPr>
              <a:t>, </a:t>
            </a:r>
            <a:r>
              <a:rPr lang="de-DE" altLang="de-DE" sz="1800" b="0" dirty="0" err="1">
                <a:sym typeface="Symbol" panose="05050102010706020507" pitchFamily="18" charset="2"/>
              </a:rPr>
              <a:t>say</a:t>
            </a:r>
            <a:r>
              <a:rPr lang="de-DE" altLang="de-DE" sz="1800" b="0" dirty="0">
                <a:sym typeface="Symbol" panose="05050102010706020507" pitchFamily="18" charset="2"/>
              </a:rPr>
              <a:t> </a:t>
            </a:r>
            <a:r>
              <a:rPr lang="de-DE" altLang="de-DE" sz="1800" b="0" i="1" dirty="0">
                <a:sym typeface="Symbol" panose="05050102010706020507" pitchFamily="18" charset="2"/>
              </a:rPr>
              <a:t>S</a:t>
            </a:r>
            <a:r>
              <a:rPr lang="de-DE" altLang="de-DE" sz="1800" b="0" dirty="0">
                <a:sym typeface="Symbol" panose="05050102010706020507" pitchFamily="18" charset="2"/>
              </a:rPr>
              <a:t>.</a:t>
            </a:r>
          </a:p>
          <a:p>
            <a:pPr eaLnBrk="1" hangingPunct="1">
              <a:lnSpc>
                <a:spcPct val="120000"/>
              </a:lnSpc>
              <a:spcBef>
                <a:spcPct val="0"/>
              </a:spcBef>
              <a:buFontTx/>
              <a:buNone/>
            </a:pPr>
            <a:endParaRPr lang="de-DE" altLang="de-DE" sz="1800" b="0" dirty="0">
              <a:sym typeface="Symbol" panose="05050102010706020507" pitchFamily="18" charset="2"/>
            </a:endParaRPr>
          </a:p>
          <a:p>
            <a:pPr eaLnBrk="1" hangingPunct="1">
              <a:lnSpc>
                <a:spcPct val="120000"/>
              </a:lnSpc>
              <a:spcBef>
                <a:spcPct val="0"/>
              </a:spcBef>
              <a:buFontTx/>
              <a:buNone/>
            </a:pPr>
            <a:r>
              <a:rPr lang="de-DE" altLang="de-DE" sz="1800" b="0" dirty="0" err="1">
                <a:sym typeface="Symbol" panose="05050102010706020507" pitchFamily="18" charset="2"/>
              </a:rPr>
              <a:t>If</a:t>
            </a:r>
            <a:r>
              <a:rPr lang="de-DE" altLang="de-DE" sz="1800" b="0" dirty="0">
                <a:sym typeface="Symbol" panose="05050102010706020507" pitchFamily="18" charset="2"/>
              </a:rPr>
              <a:t> </a:t>
            </a:r>
            <a:r>
              <a:rPr lang="de-DE" altLang="de-DE" sz="1800" b="0" i="1" dirty="0">
                <a:sym typeface="Symbol" panose="05050102010706020507" pitchFamily="18" charset="2"/>
              </a:rPr>
              <a:t>X</a:t>
            </a:r>
            <a:r>
              <a:rPr lang="de-DE" altLang="de-DE" sz="1800" b="0" i="1" baseline="-25000" dirty="0">
                <a:sym typeface="Symbol" panose="05050102010706020507" pitchFamily="18" charset="2"/>
              </a:rPr>
              <a:t>1</a:t>
            </a:r>
            <a:r>
              <a:rPr lang="de-DE" altLang="de-DE" sz="1800" b="0" i="1" dirty="0">
                <a:sym typeface="Symbol" panose="05050102010706020507" pitchFamily="18" charset="2"/>
              </a:rPr>
              <a:t>,X</a:t>
            </a:r>
            <a:r>
              <a:rPr lang="de-DE" altLang="de-DE" sz="1800" b="0" baseline="-25000" dirty="0">
                <a:sym typeface="Symbol" panose="05050102010706020507" pitchFamily="18" charset="2"/>
              </a:rPr>
              <a:t>2</a:t>
            </a:r>
            <a:r>
              <a:rPr lang="de-DE" altLang="de-DE" sz="1800" b="0" dirty="0">
                <a:sym typeface="Symbol" panose="05050102010706020507" pitchFamily="18" charset="2"/>
              </a:rPr>
              <a:t>  </a:t>
            </a:r>
            <a:r>
              <a:rPr lang="de-DE" altLang="de-DE" sz="1800" b="0" i="1" dirty="0">
                <a:sym typeface="Symbol" panose="05050102010706020507" pitchFamily="18" charset="2"/>
              </a:rPr>
              <a:t>S</a:t>
            </a:r>
            <a:r>
              <a:rPr lang="de-DE" altLang="de-DE" sz="1800" b="0" dirty="0">
                <a:sym typeface="Symbol" panose="05050102010706020507" pitchFamily="18" charset="2"/>
              </a:rPr>
              <a:t>, </a:t>
            </a:r>
            <a:r>
              <a:rPr lang="de-DE" altLang="de-DE" sz="1800" b="0" dirty="0" err="1">
                <a:sym typeface="Symbol" panose="05050102010706020507" pitchFamily="18" charset="2"/>
              </a:rPr>
              <a:t>then</a:t>
            </a:r>
            <a:r>
              <a:rPr lang="de-DE" altLang="de-DE" sz="1800" b="0" dirty="0">
                <a:sym typeface="Symbol" panose="05050102010706020507" pitchFamily="18" charset="2"/>
              </a:rPr>
              <a:t> </a:t>
            </a:r>
            <a:r>
              <a:rPr lang="de-DE" altLang="de-DE" sz="1800" b="0" dirty="0" err="1">
                <a:sym typeface="Symbol" panose="05050102010706020507" pitchFamily="18" charset="2"/>
              </a:rPr>
              <a:t>let</a:t>
            </a:r>
            <a:r>
              <a:rPr lang="de-DE" altLang="de-DE" sz="1800" b="0" dirty="0">
                <a:sym typeface="Symbol" panose="05050102010706020507" pitchFamily="18" charset="2"/>
              </a:rPr>
              <a:t> </a:t>
            </a:r>
            <a:r>
              <a:rPr lang="de-DE" altLang="de-DE" sz="1800" b="0" i="1" dirty="0">
                <a:sym typeface="Symbol" panose="05050102010706020507" pitchFamily="18" charset="2"/>
              </a:rPr>
              <a:t>e</a:t>
            </a:r>
            <a:r>
              <a:rPr lang="de-DE" altLang="de-DE" sz="1800" b="0" dirty="0">
                <a:sym typeface="Symbol" panose="05050102010706020507" pitchFamily="18" charset="2"/>
              </a:rPr>
              <a:t>  </a:t>
            </a:r>
            <a:r>
              <a:rPr lang="de-DE" altLang="de-DE" sz="1800" b="0" i="1" dirty="0">
                <a:sym typeface="Symbol" panose="05050102010706020507" pitchFamily="18" charset="2"/>
              </a:rPr>
              <a:t>X</a:t>
            </a:r>
            <a:r>
              <a:rPr lang="de-DE" altLang="de-DE" sz="1800" b="0" i="1" baseline="-25000" dirty="0">
                <a:sym typeface="Symbol" panose="05050102010706020507" pitchFamily="18" charset="2"/>
              </a:rPr>
              <a:t>1</a:t>
            </a:r>
            <a:r>
              <a:rPr lang="de-DE" altLang="de-DE" sz="1800" b="0" i="1" dirty="0">
                <a:sym typeface="Symbol" panose="05050102010706020507" pitchFamily="18" charset="2"/>
              </a:rPr>
              <a:t>,X</a:t>
            </a:r>
            <a:r>
              <a:rPr lang="de-DE" altLang="de-DE" sz="1800" b="0" baseline="-25000" dirty="0">
                <a:sym typeface="Symbol" panose="05050102010706020507" pitchFamily="18" charset="2"/>
              </a:rPr>
              <a:t>2</a:t>
            </a:r>
            <a:r>
              <a:rPr lang="de-DE" altLang="de-DE" sz="1800" b="0" dirty="0">
                <a:sym typeface="Symbol" panose="05050102010706020507" pitchFamily="18" charset="2"/>
              </a:rPr>
              <a:t> - </a:t>
            </a:r>
            <a:r>
              <a:rPr lang="de-DE" altLang="de-DE" sz="1800" b="0" i="1" dirty="0">
                <a:sym typeface="Symbol" panose="05050102010706020507" pitchFamily="18" charset="2"/>
              </a:rPr>
              <a:t>S</a:t>
            </a:r>
            <a:r>
              <a:rPr lang="de-DE" altLang="de-DE" sz="1800" b="0" dirty="0">
                <a:sym typeface="Symbol" panose="05050102010706020507" pitchFamily="18" charset="2"/>
              </a:rPr>
              <a:t>, </a:t>
            </a:r>
            <a:r>
              <a:rPr lang="de-DE" altLang="de-DE" sz="1800" b="0" dirty="0" err="1">
                <a:sym typeface="Symbol" panose="05050102010706020507" pitchFamily="18" charset="2"/>
              </a:rPr>
              <a:t>where</a:t>
            </a:r>
            <a:r>
              <a:rPr lang="de-DE" altLang="de-DE" sz="1800" b="0" dirty="0">
                <a:sym typeface="Symbol" panose="05050102010706020507" pitchFamily="18" charset="2"/>
              </a:rPr>
              <a:t> </a:t>
            </a:r>
            <a:r>
              <a:rPr lang="de-DE" altLang="de-DE" sz="1800" b="0" dirty="0" err="1">
                <a:sym typeface="Symbol" panose="05050102010706020507" pitchFamily="18" charset="2"/>
              </a:rPr>
              <a:t>the</a:t>
            </a:r>
            <a:r>
              <a:rPr lang="de-DE" altLang="de-DE" sz="1800" b="0" dirty="0">
                <a:sym typeface="Symbol" panose="05050102010706020507" pitchFamily="18" charset="2"/>
              </a:rPr>
              <a:t> </a:t>
            </a:r>
            <a:r>
              <a:rPr lang="de-DE" altLang="de-DE" sz="1800" b="0" dirty="0" err="1">
                <a:sym typeface="Symbol" panose="05050102010706020507" pitchFamily="18" charset="2"/>
              </a:rPr>
              <a:t>endpoints</a:t>
            </a:r>
            <a:r>
              <a:rPr lang="de-DE" altLang="de-DE" sz="1800" b="0" dirty="0">
                <a:sym typeface="Symbol" panose="05050102010706020507" pitchFamily="18" charset="2"/>
              </a:rPr>
              <a:t> </a:t>
            </a:r>
            <a:r>
              <a:rPr lang="de-DE" altLang="de-DE" sz="1800" b="0" i="1" dirty="0">
                <a:sym typeface="Symbol" panose="05050102010706020507" pitchFamily="18" charset="2"/>
              </a:rPr>
              <a:t>v</a:t>
            </a:r>
            <a:r>
              <a:rPr lang="de-DE" altLang="de-DE" sz="1800" b="0" i="1" baseline="-25000" dirty="0">
                <a:sym typeface="Symbol" panose="05050102010706020507" pitchFamily="18" charset="2"/>
              </a:rPr>
              <a:t>1</a:t>
            </a:r>
            <a:r>
              <a:rPr lang="de-DE" altLang="de-DE" sz="1800" b="0" dirty="0">
                <a:sym typeface="Symbol" panose="05050102010706020507" pitchFamily="18" charset="2"/>
              </a:rPr>
              <a:t> </a:t>
            </a:r>
            <a:r>
              <a:rPr lang="de-DE" altLang="de-DE" sz="1800" b="0" dirty="0" err="1">
                <a:sym typeface="Symbol" panose="05050102010706020507" pitchFamily="18" charset="2"/>
              </a:rPr>
              <a:t>and</a:t>
            </a:r>
            <a:r>
              <a:rPr lang="de-DE" altLang="de-DE" sz="1800" b="0" dirty="0">
                <a:sym typeface="Symbol" panose="05050102010706020507" pitchFamily="18" charset="2"/>
              </a:rPr>
              <a:t> </a:t>
            </a:r>
            <a:r>
              <a:rPr lang="de-DE" altLang="de-DE" sz="1800" b="0" i="1" dirty="0">
                <a:sym typeface="Symbol" panose="05050102010706020507" pitchFamily="18" charset="2"/>
              </a:rPr>
              <a:t>v</a:t>
            </a:r>
            <a:r>
              <a:rPr lang="de-DE" altLang="de-DE" sz="1800" b="0" i="1" baseline="-25000" dirty="0">
                <a:sym typeface="Symbol" panose="05050102010706020507" pitchFamily="18" charset="2"/>
              </a:rPr>
              <a:t>2</a:t>
            </a:r>
            <a:r>
              <a:rPr lang="de-DE" altLang="de-DE" sz="1800" b="0" dirty="0">
                <a:sym typeface="Symbol" panose="05050102010706020507" pitchFamily="18" charset="2"/>
              </a:rPr>
              <a:t> </a:t>
            </a:r>
            <a:r>
              <a:rPr lang="de-DE" altLang="de-DE" sz="1800" b="0" dirty="0" err="1">
                <a:sym typeface="Symbol" panose="05050102010706020507" pitchFamily="18" charset="2"/>
              </a:rPr>
              <a:t>of</a:t>
            </a:r>
            <a:r>
              <a:rPr lang="de-DE" altLang="de-DE" sz="1800" b="0" dirty="0">
                <a:sym typeface="Symbol" panose="05050102010706020507" pitchFamily="18" charset="2"/>
              </a:rPr>
              <a:t> </a:t>
            </a:r>
            <a:r>
              <a:rPr lang="de-DE" altLang="de-DE" sz="1800" b="0" i="1" dirty="0">
                <a:sym typeface="Symbol" panose="05050102010706020507" pitchFamily="18" charset="2"/>
              </a:rPr>
              <a:t>e</a:t>
            </a:r>
            <a:r>
              <a:rPr lang="de-DE" altLang="de-DE" sz="1800" b="0" dirty="0">
                <a:sym typeface="Symbol" panose="05050102010706020507" pitchFamily="18" charset="2"/>
              </a:rPr>
              <a:t> </a:t>
            </a:r>
            <a:r>
              <a:rPr lang="de-DE" altLang="de-DE" sz="1800" b="0" dirty="0" err="1">
                <a:sym typeface="Symbol" panose="05050102010706020507" pitchFamily="18" charset="2"/>
              </a:rPr>
              <a:t>lie</a:t>
            </a:r>
            <a:r>
              <a:rPr lang="de-DE" altLang="de-DE" sz="1800" b="0" dirty="0">
                <a:sym typeface="Symbol" panose="05050102010706020507" pitchFamily="18" charset="2"/>
              </a:rPr>
              <a:t> in </a:t>
            </a:r>
            <a:r>
              <a:rPr lang="de-DE" altLang="de-DE" sz="1800" b="0" i="1" dirty="0">
                <a:sym typeface="Symbol" panose="05050102010706020507" pitchFamily="18" charset="2"/>
              </a:rPr>
              <a:t>X</a:t>
            </a:r>
            <a:r>
              <a:rPr lang="de-DE" altLang="de-DE" sz="1800" b="0" baseline="-25000" dirty="0">
                <a:sym typeface="Symbol" panose="05050102010706020507" pitchFamily="18" charset="2"/>
              </a:rPr>
              <a:t>1</a:t>
            </a:r>
            <a:r>
              <a:rPr lang="de-DE" altLang="de-DE" sz="1800" b="0" dirty="0">
                <a:sym typeface="Symbol" panose="05050102010706020507" pitchFamily="18" charset="2"/>
              </a:rPr>
              <a:t> </a:t>
            </a:r>
            <a:r>
              <a:rPr lang="de-DE" altLang="de-DE" sz="1800" b="0" dirty="0" err="1">
                <a:sym typeface="Symbol" panose="05050102010706020507" pitchFamily="18" charset="2"/>
              </a:rPr>
              <a:t>and</a:t>
            </a:r>
            <a:r>
              <a:rPr lang="de-DE" altLang="de-DE" sz="1800" b="0" dirty="0">
                <a:sym typeface="Symbol" panose="05050102010706020507" pitchFamily="18" charset="2"/>
              </a:rPr>
              <a:t> </a:t>
            </a:r>
            <a:r>
              <a:rPr lang="de-DE" altLang="de-DE" sz="1800" b="0" i="1" dirty="0">
                <a:sym typeface="Symbol" panose="05050102010706020507" pitchFamily="18" charset="2"/>
              </a:rPr>
              <a:t>X</a:t>
            </a:r>
            <a:r>
              <a:rPr lang="de-DE" altLang="de-DE" sz="1800" b="0" baseline="-25000" dirty="0">
                <a:sym typeface="Symbol" panose="05050102010706020507" pitchFamily="18" charset="2"/>
              </a:rPr>
              <a:t>2</a:t>
            </a:r>
            <a:r>
              <a:rPr lang="de-DE" altLang="de-DE" sz="1800" b="0" dirty="0">
                <a:sym typeface="Symbol" panose="05050102010706020507" pitchFamily="18" charset="2"/>
              </a:rPr>
              <a:t>, </a:t>
            </a:r>
            <a:r>
              <a:rPr lang="de-DE" altLang="de-DE" sz="1800" b="0" dirty="0" err="1">
                <a:sym typeface="Symbol" panose="05050102010706020507" pitchFamily="18" charset="2"/>
              </a:rPr>
              <a:t>respectively</a:t>
            </a:r>
            <a:r>
              <a:rPr lang="de-DE" altLang="de-DE" sz="1800" b="0" dirty="0">
                <a:sym typeface="Symbol" panose="05050102010706020507" pitchFamily="18" charset="2"/>
              </a:rPr>
              <a:t>. </a:t>
            </a:r>
          </a:p>
        </p:txBody>
      </p:sp>
      <p:sp>
        <p:nvSpPr>
          <p:cNvPr id="1844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
        <p:nvSpPr>
          <p:cNvPr id="11" name="Text Box 7"/>
          <p:cNvSpPr txBox="1">
            <a:spLocks noChangeArrowheads="1"/>
          </p:cNvSpPr>
          <p:nvPr/>
        </p:nvSpPr>
        <p:spPr bwMode="auto">
          <a:xfrm>
            <a:off x="2819400" y="3124200"/>
            <a:ext cx="5486400" cy="307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Since </a:t>
            </a:r>
            <a:r>
              <a:rPr lang="de-DE" altLang="de-DE" sz="1800" b="0" i="1">
                <a:sym typeface="Symbol" panose="05050102010706020507" pitchFamily="18" charset="2"/>
              </a:rPr>
              <a:t>S</a:t>
            </a:r>
            <a:r>
              <a:rPr lang="de-DE" altLang="de-DE" sz="1800" b="0">
                <a:sym typeface="Symbol" panose="05050102010706020507" pitchFamily="18" charset="2"/>
              </a:rPr>
              <a:t> is a minimal edge-cut, the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-endpoints of </a:t>
            </a:r>
            <a:r>
              <a:rPr lang="de-DE" altLang="de-DE" sz="1800" b="0" i="1">
                <a:sym typeface="Symbol" panose="05050102010706020507" pitchFamily="18" charset="2"/>
              </a:rPr>
              <a:t>S</a:t>
            </a:r>
            <a:r>
              <a:rPr lang="de-DE" altLang="de-DE" sz="1800" b="0">
                <a:sym typeface="Symbol" panose="05050102010706020507" pitchFamily="18" charset="2"/>
              </a:rPr>
              <a:t> are in one of the components of </a:t>
            </a:r>
            <a:r>
              <a:rPr lang="de-DE" altLang="de-DE" sz="1800" b="0" i="1">
                <a:sym typeface="Symbol" panose="05050102010706020507" pitchFamily="18" charset="2"/>
              </a:rPr>
              <a:t>G – S</a:t>
            </a:r>
            <a:r>
              <a:rPr lang="de-DE" altLang="de-DE" sz="1800" b="0">
                <a:sym typeface="Symbol" panose="05050102010706020507" pitchFamily="18" charset="2"/>
              </a:rPr>
              <a:t>, and the </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-endpoints are in the other component.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Furthermore, </a:t>
            </a:r>
            <a:r>
              <a:rPr lang="de-DE" altLang="de-DE" sz="1800" b="0" i="1">
                <a:sym typeface="Symbol" panose="05050102010706020507" pitchFamily="18" charset="2"/>
              </a:rPr>
              <a:t>v</a:t>
            </a:r>
            <a:r>
              <a:rPr lang="de-DE" altLang="de-DE" sz="1800" b="0" baseline="-25000">
                <a:sym typeface="Symbol" panose="05050102010706020507" pitchFamily="18" charset="2"/>
              </a:rPr>
              <a:t>1</a:t>
            </a:r>
            <a:r>
              <a:rPr lang="de-DE" altLang="de-DE" sz="1800" b="0">
                <a:sym typeface="Symbol" panose="05050102010706020507" pitchFamily="18" charset="2"/>
              </a:rPr>
              <a:t> and </a:t>
            </a:r>
            <a:r>
              <a:rPr lang="de-DE" altLang="de-DE" sz="1800" b="0" i="1">
                <a:sym typeface="Symbol" panose="05050102010706020507" pitchFamily="18" charset="2"/>
              </a:rPr>
              <a:t>v</a:t>
            </a:r>
            <a:r>
              <a:rPr lang="de-DE" altLang="de-DE" sz="1800" b="0" baseline="-25000">
                <a:sym typeface="Symbol" panose="05050102010706020507" pitchFamily="18" charset="2"/>
              </a:rPr>
              <a:t>2</a:t>
            </a:r>
            <a:r>
              <a:rPr lang="de-DE" altLang="de-DE" sz="1800" b="0">
                <a:sym typeface="Symbol" panose="05050102010706020507" pitchFamily="18" charset="2"/>
              </a:rPr>
              <a:t> are in the same component of </a:t>
            </a:r>
            <a:r>
              <a:rPr lang="de-DE" altLang="de-DE" sz="1800" b="0" i="1">
                <a:sym typeface="Symbol" panose="05050102010706020507" pitchFamily="18" charset="2"/>
              </a:rPr>
              <a:t>G – S</a:t>
            </a:r>
            <a:r>
              <a:rPr lang="de-DE" altLang="de-DE" sz="1800" b="0">
                <a:sym typeface="Symbol" panose="05050102010706020507" pitchFamily="18" charset="2"/>
              </a:rPr>
              <a:t> (since </a:t>
            </a:r>
            <a:r>
              <a:rPr lang="de-DE" altLang="de-DE" sz="1800" b="0" i="1">
                <a:sym typeface="Symbol" panose="05050102010706020507" pitchFamily="18" charset="2"/>
              </a:rPr>
              <a:t>e</a:t>
            </a:r>
            <a:r>
              <a:rPr lang="de-DE" altLang="de-DE" sz="1800" b="0">
                <a:sym typeface="Symbol" panose="05050102010706020507" pitchFamily="18" charset="2"/>
              </a:rPr>
              <a:t> </a:t>
            </a:r>
            <a:r>
              <a:rPr lang="de-DE" altLang="de-DE" sz="1800" b="0" i="1">
                <a:sym typeface="Symbol" panose="05050102010706020507" pitchFamily="18" charset="2"/>
              </a:rPr>
              <a:t>G – S</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Suppose, wlog, that </a:t>
            </a:r>
            <a:r>
              <a:rPr lang="de-DE" altLang="de-DE" sz="1800" b="0" i="1">
                <a:sym typeface="Symbol" panose="05050102010706020507" pitchFamily="18" charset="2"/>
              </a:rPr>
              <a:t>v</a:t>
            </a:r>
            <a:r>
              <a:rPr lang="de-DE" altLang="de-DE" sz="1800" b="0" baseline="-25000">
                <a:sym typeface="Symbol" panose="05050102010706020507" pitchFamily="18" charset="2"/>
              </a:rPr>
              <a:t>1</a:t>
            </a:r>
            <a:r>
              <a:rPr lang="de-DE" altLang="de-DE" sz="1800" b="0">
                <a:sym typeface="Symbol" panose="05050102010706020507" pitchFamily="18" charset="2"/>
              </a:rPr>
              <a:t> and </a:t>
            </a:r>
            <a:r>
              <a:rPr lang="de-DE" altLang="de-DE" sz="1800" b="0" i="1">
                <a:sym typeface="Symbol" panose="05050102010706020507" pitchFamily="18" charset="2"/>
              </a:rPr>
              <a:t>v</a:t>
            </a:r>
            <a:r>
              <a:rPr lang="de-DE" altLang="de-DE" sz="1800" b="0" baseline="-25000">
                <a:sym typeface="Symbol" panose="05050102010706020507" pitchFamily="18" charset="2"/>
              </a:rPr>
              <a:t>2</a:t>
            </a:r>
            <a:r>
              <a:rPr lang="de-DE" altLang="de-DE" sz="1800" b="0">
                <a:sym typeface="Symbol" panose="05050102010706020507" pitchFamily="18" charset="2"/>
              </a:rPr>
              <a:t> are in the same component as the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-endpoints of </a:t>
            </a:r>
            <a:r>
              <a:rPr lang="de-DE" altLang="de-DE" sz="1800" b="0" i="1">
                <a:sym typeface="Symbol" panose="05050102010706020507" pitchFamily="18" charset="2"/>
              </a:rPr>
              <a:t>S</a:t>
            </a:r>
            <a:r>
              <a:rPr lang="de-DE" altLang="de-DE" sz="1800" b="0">
                <a:sym typeface="Symbol" panose="05050102010706020507"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52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5255"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945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0F707B45-37F9-45B0-BC0D-68633F715081}" type="slidenum">
              <a:rPr lang="de-DE" altLang="de-DE" sz="1000" smtClean="0"/>
              <a:pPr>
                <a:spcBef>
                  <a:spcPct val="0"/>
                </a:spcBef>
                <a:buFontTx/>
                <a:buNone/>
              </a:pPr>
              <a:t>11</a:t>
            </a:fld>
            <a:endParaRPr lang="de-DE" altLang="de-DE" sz="1000" smtClean="0"/>
          </a:p>
        </p:txBody>
      </p:sp>
      <p:pic>
        <p:nvPicPr>
          <p:cNvPr id="19460" name="Picture 4" descr="scan00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685800"/>
            <a:ext cx="3529013" cy="2022475"/>
          </a:xfrm>
          <a:noFill/>
        </p:spPr>
      </p:pic>
      <p:sp>
        <p:nvSpPr>
          <p:cNvPr id="19461" name="Rectangle 2"/>
          <p:cNvSpPr>
            <a:spLocks noGrp="1" noChangeArrowheads="1"/>
          </p:cNvSpPr>
          <p:nvPr>
            <p:ph type="title"/>
          </p:nvPr>
        </p:nvSpPr>
        <p:spPr>
          <a:xfrm>
            <a:off x="685800" y="152400"/>
            <a:ext cx="7772400" cy="468313"/>
          </a:xfrm>
        </p:spPr>
        <p:txBody>
          <a:bodyPr/>
          <a:lstStyle/>
          <a:p>
            <a:pPr eaLnBrk="1" hangingPunct="1"/>
            <a:r>
              <a:rPr lang="en-GB" altLang="de-DE" smtClean="0">
                <a:ea typeface="ＭＳ Ｐゴシック" panose="020B0600070205080204" pitchFamily="34" charset="-128"/>
              </a:rPr>
              <a:t>Partition Cuts and Minimal Edge-Cuts</a:t>
            </a:r>
          </a:p>
        </p:txBody>
      </p:sp>
      <p:sp>
        <p:nvSpPr>
          <p:cNvPr id="1205254" name="Text Box 6"/>
          <p:cNvSpPr txBox="1">
            <a:spLocks noChangeArrowheads="1"/>
          </p:cNvSpPr>
          <p:nvPr/>
        </p:nvSpPr>
        <p:spPr bwMode="auto">
          <a:xfrm>
            <a:off x="152400" y="2667000"/>
            <a:ext cx="87630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Then every path in </a:t>
            </a:r>
            <a:r>
              <a:rPr lang="de-DE" altLang="de-DE" sz="1800" b="0" i="1">
                <a:sym typeface="Symbol" panose="05050102010706020507" pitchFamily="18" charset="2"/>
              </a:rPr>
              <a:t>G</a:t>
            </a:r>
            <a:r>
              <a:rPr lang="de-DE" altLang="de-DE" sz="1800" b="0">
                <a:sym typeface="Symbol" panose="05050102010706020507" pitchFamily="18" charset="2"/>
              </a:rPr>
              <a:t> from </a:t>
            </a:r>
            <a:r>
              <a:rPr lang="de-DE" altLang="de-DE" sz="1800" b="0" i="1">
                <a:sym typeface="Symbol" panose="05050102010706020507" pitchFamily="18" charset="2"/>
              </a:rPr>
              <a:t>v</a:t>
            </a:r>
            <a:r>
              <a:rPr lang="de-DE" altLang="de-DE" sz="1800" b="0" baseline="-25000">
                <a:sym typeface="Symbol" panose="05050102010706020507" pitchFamily="18" charset="2"/>
              </a:rPr>
              <a:t>1</a:t>
            </a:r>
            <a:r>
              <a:rPr lang="de-DE" altLang="de-DE" sz="1800" b="0">
                <a:sym typeface="Symbol" panose="05050102010706020507" pitchFamily="18" charset="2"/>
              </a:rPr>
              <a:t> to </a:t>
            </a:r>
            <a:r>
              <a:rPr lang="de-DE" altLang="de-DE" sz="1800" b="0" i="1">
                <a:sym typeface="Symbol" panose="05050102010706020507" pitchFamily="18" charset="2"/>
              </a:rPr>
              <a:t>v</a:t>
            </a:r>
            <a:r>
              <a:rPr lang="de-DE" altLang="de-DE" sz="1800" b="0" baseline="-25000">
                <a:sym typeface="Symbol" panose="05050102010706020507" pitchFamily="18" charset="2"/>
              </a:rPr>
              <a:t>2</a:t>
            </a:r>
            <a:r>
              <a:rPr lang="de-DE" altLang="de-DE" sz="1800" b="0">
                <a:sym typeface="Symbol" panose="05050102010706020507" pitchFamily="18" charset="2"/>
              </a:rPr>
              <a:t> must use at least one edge of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Thus,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is an edge-cut of </a:t>
            </a:r>
            <a:r>
              <a:rPr lang="de-DE" altLang="de-DE" sz="1800" b="0" i="1">
                <a:sym typeface="Symbol" panose="05050102010706020507" pitchFamily="18" charset="2"/>
              </a:rPr>
              <a:t>G </a:t>
            </a:r>
            <a:r>
              <a:rPr lang="de-DE" altLang="de-DE" sz="1800" b="0">
                <a:sym typeface="Symbol" panose="05050102010706020507" pitchFamily="18" charset="2"/>
              </a:rPr>
              <a:t>and contains a minimal edge-cut </a:t>
            </a:r>
            <a:r>
              <a:rPr lang="de-DE" altLang="de-DE" sz="1800" b="0" i="1">
                <a:sym typeface="Symbol" panose="05050102010706020507" pitchFamily="18" charset="2"/>
              </a:rPr>
              <a:t>R</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Appyling the same argument,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 </a:t>
            </a:r>
            <a:r>
              <a:rPr lang="de-DE" altLang="de-DE" sz="1800" b="0" i="1">
                <a:sym typeface="Symbol" panose="05050102010706020507" pitchFamily="18" charset="2"/>
              </a:rPr>
              <a:t>R</a:t>
            </a:r>
            <a:r>
              <a:rPr lang="de-DE" altLang="de-DE" sz="1800" b="0">
                <a:sym typeface="Symbol" panose="05050102010706020507" pitchFamily="18" charset="2"/>
              </a:rPr>
              <a:t>) either is empty or is an edge-cut of </a:t>
            </a:r>
            <a:r>
              <a:rPr lang="de-DE" altLang="de-DE" sz="1800" b="0" i="1">
                <a:sym typeface="Symbol" panose="05050102010706020507" pitchFamily="18" charset="2"/>
              </a:rPr>
              <a:t>G</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Eventually, the process ends with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baseline="-25000">
                <a:sym typeface="Symbol" panose="05050102010706020507" pitchFamily="18" charset="2"/>
              </a:rPr>
              <a:t>1</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a:solidFill>
                  <a:srgbClr val="FF5050"/>
                </a:solidFill>
                <a:sym typeface="Symbol" panose="05050102010706020507" pitchFamily="18" charset="2"/>
              </a:rPr>
              <a:t> </a:t>
            </a:r>
            <a:r>
              <a:rPr lang="de-DE" altLang="de-DE" sz="1800" b="0" i="1">
                <a:sym typeface="Symbol" panose="05050102010706020507" pitchFamily="18" charset="2"/>
              </a:rPr>
              <a:t>S</a:t>
            </a:r>
            <a:r>
              <a:rPr lang="de-DE" altLang="de-DE" sz="1800" b="0" baseline="-25000">
                <a:sym typeface="Symbol" panose="05050102010706020507" pitchFamily="18" charset="2"/>
              </a:rPr>
              <a:t>r</a:t>
            </a:r>
            <a:r>
              <a:rPr lang="de-DE" altLang="de-DE" sz="1800">
                <a:solidFill>
                  <a:srgbClr val="FF5050"/>
                </a:solidFill>
                <a:sym typeface="Symbol" panose="05050102010706020507" pitchFamily="18" charset="2"/>
              </a:rPr>
              <a:t> </a:t>
            </a:r>
            <a:r>
              <a:rPr lang="de-DE" altLang="de-DE" sz="1800" b="0">
                <a:sym typeface="Symbol" panose="05050102010706020507" pitchFamily="18" charset="2"/>
              </a:rPr>
              <a:t>) = , </a:t>
            </a:r>
          </a:p>
          <a:p>
            <a:pPr eaLnBrk="1" hangingPunct="1">
              <a:lnSpc>
                <a:spcPct val="120000"/>
              </a:lnSpc>
              <a:spcBef>
                <a:spcPct val="0"/>
              </a:spcBef>
              <a:buFontTx/>
              <a:buNone/>
            </a:pPr>
            <a:r>
              <a:rPr lang="de-DE" altLang="de-DE" sz="1800" b="0">
                <a:sym typeface="Symbol" panose="05050102010706020507" pitchFamily="18" charset="2"/>
              </a:rPr>
              <a:t>where the </a:t>
            </a:r>
            <a:r>
              <a:rPr lang="de-DE" altLang="de-DE" sz="1800" b="0" i="1">
                <a:sym typeface="Symbol" panose="05050102010706020507" pitchFamily="18" charset="2"/>
              </a:rPr>
              <a:t>S</a:t>
            </a:r>
            <a:r>
              <a:rPr lang="de-DE" altLang="de-DE" sz="1800" b="0" baseline="-25000">
                <a:sym typeface="Symbol" panose="05050102010706020507" pitchFamily="18" charset="2"/>
              </a:rPr>
              <a:t>i</a:t>
            </a:r>
            <a:r>
              <a:rPr lang="de-DE" altLang="de-DE" sz="1800" b="0">
                <a:sym typeface="Symbol" panose="05050102010706020507" pitchFamily="18" charset="2"/>
              </a:rPr>
              <a:t> are edge-disjoint minimal edge-cuts of </a:t>
            </a:r>
            <a:r>
              <a:rPr lang="de-DE" altLang="de-DE" sz="1800" b="0" i="1">
                <a:sym typeface="Symbol" panose="05050102010706020507" pitchFamily="18" charset="2"/>
              </a:rPr>
              <a:t>G</a:t>
            </a:r>
            <a:r>
              <a:rPr lang="de-DE" altLang="de-DE" sz="1800" b="0">
                <a:sym typeface="Symbol" panose="05050102010706020507" pitchFamily="18" charset="2"/>
              </a:rPr>
              <a:t>.</a:t>
            </a:r>
            <a:r>
              <a:rPr lang="de-DE" altLang="de-DE" sz="1800">
                <a:solidFill>
                  <a:srgbClr val="FF5050"/>
                </a:solidFill>
                <a:sym typeface="Symbol" panose="05050102010706020507" pitchFamily="18" charset="2"/>
              </a:rPr>
              <a:t> </a:t>
            </a:r>
            <a:r>
              <a:rPr lang="de-DE" altLang="de-DE" sz="1800" b="0">
                <a:sym typeface="Symbol" panose="05050102010706020507" pitchFamily="18" charset="2"/>
              </a:rPr>
              <a:t>□</a:t>
            </a:r>
          </a:p>
        </p:txBody>
      </p:sp>
      <p:sp>
        <p:nvSpPr>
          <p:cNvPr id="19463"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5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52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048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E31BBEDC-773B-48B9-A7AA-0B05EFAF76C7}" type="slidenum">
              <a:rPr lang="de-DE" altLang="de-DE" sz="1000" smtClean="0"/>
              <a:pPr>
                <a:spcBef>
                  <a:spcPct val="0"/>
                </a:spcBef>
                <a:buFontTx/>
                <a:buNone/>
              </a:pPr>
              <a:t>12</a:t>
            </a:fld>
            <a:endParaRPr lang="de-DE" altLang="de-DE" sz="1000" smtClean="0"/>
          </a:p>
        </p:txBody>
      </p:sp>
      <p:sp>
        <p:nvSpPr>
          <p:cNvPr id="20484"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Partition Cuts and Minimal Edge-Cuts</a:t>
            </a:r>
          </a:p>
        </p:txBody>
      </p:sp>
      <p:sp>
        <p:nvSpPr>
          <p:cNvPr id="20485" name="Text Box 3"/>
          <p:cNvSpPr txBox="1">
            <a:spLocks noChangeArrowheads="1"/>
          </p:cNvSpPr>
          <p:nvPr/>
        </p:nvSpPr>
        <p:spPr bwMode="auto">
          <a:xfrm>
            <a:off x="323850" y="620713"/>
            <a:ext cx="864076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Proposition</a:t>
            </a:r>
            <a:r>
              <a:rPr lang="de-DE" altLang="de-DE" sz="1800" b="0"/>
              <a:t> 5.1.2. A graph </a:t>
            </a:r>
            <a:r>
              <a:rPr lang="de-DE" altLang="de-DE" sz="1800" b="0" i="1"/>
              <a:t>G</a:t>
            </a:r>
            <a:r>
              <a:rPr lang="de-DE" altLang="de-DE" sz="1800" b="0"/>
              <a:t> is </a:t>
            </a:r>
            <a:r>
              <a:rPr lang="de-DE" altLang="de-DE" sz="1800" b="0" i="1"/>
              <a:t>k</a:t>
            </a:r>
            <a:r>
              <a:rPr lang="de-DE" altLang="de-DE" sz="1800" b="0"/>
              <a:t>-edge-connected </a:t>
            </a:r>
          </a:p>
          <a:p>
            <a:pPr eaLnBrk="1" hangingPunct="1">
              <a:lnSpc>
                <a:spcPct val="120000"/>
              </a:lnSpc>
              <a:spcBef>
                <a:spcPct val="0"/>
              </a:spcBef>
              <a:buFontTx/>
              <a:buNone/>
            </a:pPr>
            <a:r>
              <a:rPr lang="de-DE" altLang="de-DE" sz="1800" b="0"/>
              <a:t>if and only if every partition-cut contains at least </a:t>
            </a:r>
            <a:r>
              <a:rPr lang="de-DE" altLang="de-DE" sz="1800" b="0" i="1"/>
              <a:t>k</a:t>
            </a:r>
            <a:r>
              <a:rPr lang="de-DE" altLang="de-DE" sz="1800" b="0"/>
              <a:t> edges.</a:t>
            </a:r>
          </a:p>
        </p:txBody>
      </p:sp>
      <p:sp>
        <p:nvSpPr>
          <p:cNvPr id="20486" name="Text Box 4"/>
          <p:cNvSpPr txBox="1">
            <a:spLocks noChangeArrowheads="1"/>
          </p:cNvSpPr>
          <p:nvPr/>
        </p:nvSpPr>
        <p:spPr bwMode="auto">
          <a:xfrm>
            <a:off x="395288" y="3284538"/>
            <a:ext cx="864076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 Suppose that every partition-cut contains at least </a:t>
            </a:r>
            <a:r>
              <a:rPr lang="de-DE" altLang="de-DE" sz="1800" b="0" i="1">
                <a:sym typeface="Symbol" panose="05050102010706020507" pitchFamily="18" charset="2"/>
              </a:rPr>
              <a:t>k</a:t>
            </a:r>
            <a:r>
              <a:rPr lang="de-DE" altLang="de-DE" sz="1800" b="0">
                <a:sym typeface="Symbol" panose="05050102010706020507" pitchFamily="18" charset="2"/>
              </a:rPr>
              <a:t> edges. </a:t>
            </a:r>
          </a:p>
          <a:p>
            <a:pPr eaLnBrk="1" hangingPunct="1">
              <a:lnSpc>
                <a:spcPct val="120000"/>
              </a:lnSpc>
              <a:spcBef>
                <a:spcPct val="0"/>
              </a:spcBef>
              <a:buFontTx/>
              <a:buNone/>
            </a:pPr>
            <a:r>
              <a:rPr lang="de-DE" altLang="de-DE" sz="1800" b="0">
                <a:sym typeface="Symbol" panose="05050102010706020507" pitchFamily="18" charset="2"/>
              </a:rPr>
              <a:t>By proposition 4.6.4., every minimal edge-cut is a partition-cut. </a:t>
            </a:r>
          </a:p>
          <a:p>
            <a:pPr eaLnBrk="1" hangingPunct="1">
              <a:lnSpc>
                <a:spcPct val="120000"/>
              </a:lnSpc>
              <a:spcBef>
                <a:spcPct val="0"/>
              </a:spcBef>
              <a:buFontTx/>
              <a:buNone/>
            </a:pPr>
            <a:r>
              <a:rPr lang="de-DE" altLang="de-DE" sz="1800" b="0">
                <a:sym typeface="Symbol" panose="05050102010706020507" pitchFamily="18" charset="2"/>
              </a:rPr>
              <a:t>Thus, every edge-cut contains at least </a:t>
            </a:r>
            <a:r>
              <a:rPr lang="de-DE" altLang="de-DE" sz="1800" b="0" i="1">
                <a:sym typeface="Symbol" panose="05050102010706020507" pitchFamily="18" charset="2"/>
              </a:rPr>
              <a:t>k</a:t>
            </a:r>
            <a:r>
              <a:rPr lang="de-DE" altLang="de-DE" sz="1800" b="0">
                <a:sym typeface="Symbol" panose="05050102010706020507" pitchFamily="18" charset="2"/>
              </a:rPr>
              <a:t> edges. □</a:t>
            </a:r>
          </a:p>
        </p:txBody>
      </p:sp>
      <p:sp>
        <p:nvSpPr>
          <p:cNvPr id="20487" name="Text Box 5"/>
          <p:cNvSpPr txBox="1">
            <a:spLocks noChangeArrowheads="1"/>
          </p:cNvSpPr>
          <p:nvPr/>
        </p:nvSpPr>
        <p:spPr bwMode="auto">
          <a:xfrm>
            <a:off x="395288" y="1700213"/>
            <a:ext cx="864076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Proof</a:t>
            </a:r>
            <a:r>
              <a:rPr lang="de-DE" altLang="de-DE" sz="1800" b="0"/>
              <a:t>: (</a:t>
            </a:r>
            <a:r>
              <a:rPr lang="de-DE" altLang="de-DE" sz="1800" b="0">
                <a:sym typeface="Symbol" panose="05050102010706020507" pitchFamily="18" charset="2"/>
              </a:rPr>
              <a:t>) Suppose, that graph G is </a:t>
            </a:r>
            <a:r>
              <a:rPr lang="de-DE" altLang="de-DE" sz="1800" b="0" i="1">
                <a:sym typeface="Symbol" panose="05050102010706020507" pitchFamily="18" charset="2"/>
              </a:rPr>
              <a:t>k</a:t>
            </a:r>
            <a:r>
              <a:rPr lang="de-DE" altLang="de-DE" sz="1800" b="0">
                <a:sym typeface="Symbol" panose="05050102010706020507" pitchFamily="18" charset="2"/>
              </a:rPr>
              <a:t>-edge connected. </a:t>
            </a:r>
          </a:p>
          <a:p>
            <a:pPr eaLnBrk="1" hangingPunct="1">
              <a:lnSpc>
                <a:spcPct val="120000"/>
              </a:lnSpc>
              <a:spcBef>
                <a:spcPct val="0"/>
              </a:spcBef>
              <a:buFontTx/>
              <a:buNone/>
            </a:pPr>
            <a:r>
              <a:rPr lang="de-DE" altLang="de-DE" sz="1800" b="0">
                <a:sym typeface="Symbol" panose="05050102010706020507" pitchFamily="18" charset="2"/>
              </a:rPr>
              <a:t>Then every partition-cut of G has at least </a:t>
            </a:r>
            <a:r>
              <a:rPr lang="de-DE" altLang="de-DE" sz="1800" b="0" i="1">
                <a:sym typeface="Symbol" panose="05050102010706020507" pitchFamily="18" charset="2"/>
              </a:rPr>
              <a:t>k</a:t>
            </a:r>
            <a:r>
              <a:rPr lang="de-DE" altLang="de-DE" sz="1800" b="0">
                <a:sym typeface="Symbol" panose="05050102010706020507" pitchFamily="18" charset="2"/>
              </a:rPr>
              <a:t> edges, </a:t>
            </a:r>
          </a:p>
          <a:p>
            <a:pPr eaLnBrk="1" hangingPunct="1">
              <a:lnSpc>
                <a:spcPct val="120000"/>
              </a:lnSpc>
              <a:spcBef>
                <a:spcPct val="0"/>
              </a:spcBef>
              <a:buFontTx/>
              <a:buNone/>
            </a:pPr>
            <a:r>
              <a:rPr lang="de-DE" altLang="de-DE" sz="1800" b="0">
                <a:sym typeface="Symbol" panose="05050102010706020507" pitchFamily="18" charset="2"/>
              </a:rPr>
              <a:t>since a partition-cut is an edge-cut.</a:t>
            </a:r>
          </a:p>
        </p:txBody>
      </p:sp>
      <p:sp>
        <p:nvSpPr>
          <p:cNvPr id="2048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150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2ACFAF2F-3703-4B20-A833-09DC1C52E5F5}" type="slidenum">
              <a:rPr lang="de-DE" altLang="de-DE" sz="1000" smtClean="0"/>
              <a:pPr>
                <a:spcBef>
                  <a:spcPct val="0"/>
                </a:spcBef>
                <a:buFontTx/>
                <a:buNone/>
              </a:pPr>
              <a:t>13</a:t>
            </a:fld>
            <a:endParaRPr lang="de-DE" altLang="de-DE" sz="1000" smtClean="0"/>
          </a:p>
        </p:txBody>
      </p:sp>
      <p:sp>
        <p:nvSpPr>
          <p:cNvPr id="21508"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Relationship between vertex- and edge-connectivity</a:t>
            </a:r>
          </a:p>
        </p:txBody>
      </p:sp>
      <p:sp>
        <p:nvSpPr>
          <p:cNvPr id="21509" name="Text Box 3"/>
          <p:cNvSpPr txBox="1">
            <a:spLocks noChangeArrowheads="1"/>
          </p:cNvSpPr>
          <p:nvPr/>
        </p:nvSpPr>
        <p:spPr bwMode="auto">
          <a:xfrm>
            <a:off x="323850" y="620713"/>
            <a:ext cx="864076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Proposition</a:t>
            </a:r>
            <a:r>
              <a:rPr lang="de-DE" altLang="de-DE" sz="1800" b="0"/>
              <a:t> 5.1.3. Let </a:t>
            </a:r>
            <a:r>
              <a:rPr lang="de-DE" altLang="de-DE" sz="1800" b="0" i="1"/>
              <a:t>e</a:t>
            </a:r>
            <a:r>
              <a:rPr lang="de-DE" altLang="de-DE" sz="1800" b="0"/>
              <a:t> be any edge of a </a:t>
            </a:r>
            <a:r>
              <a:rPr lang="de-DE" altLang="de-DE" sz="1800" b="0" i="1"/>
              <a:t>k</a:t>
            </a:r>
            <a:r>
              <a:rPr lang="de-DE" altLang="de-DE" sz="1800" b="0"/>
              <a:t>-connected graph </a:t>
            </a:r>
            <a:r>
              <a:rPr lang="de-DE" altLang="de-DE" sz="1800" b="0" i="1"/>
              <a:t>G</a:t>
            </a:r>
            <a:r>
              <a:rPr lang="de-DE" altLang="de-DE" sz="1800" b="0"/>
              <a:t>, for </a:t>
            </a:r>
            <a:r>
              <a:rPr lang="de-DE" altLang="de-DE" sz="1800" b="0" i="1"/>
              <a:t>k</a:t>
            </a:r>
            <a:r>
              <a:rPr lang="de-DE" altLang="de-DE" sz="1800" b="0"/>
              <a:t> </a:t>
            </a:r>
            <a:r>
              <a:rPr lang="de-DE" altLang="de-DE" sz="1800" b="0">
                <a:cs typeface="Arial" panose="020B0604020202020204" pitchFamily="34" charset="0"/>
              </a:rPr>
              <a:t>≥ 3.</a:t>
            </a:r>
          </a:p>
          <a:p>
            <a:pPr eaLnBrk="1" hangingPunct="1">
              <a:lnSpc>
                <a:spcPct val="120000"/>
              </a:lnSpc>
              <a:spcBef>
                <a:spcPct val="0"/>
              </a:spcBef>
              <a:buFontTx/>
              <a:buNone/>
            </a:pPr>
            <a:r>
              <a:rPr lang="de-DE" altLang="de-DE" sz="1800" b="0">
                <a:cs typeface="Arial" panose="020B0604020202020204" pitchFamily="34" charset="0"/>
              </a:rPr>
              <a:t>Then the edge-deletion subgraph </a:t>
            </a:r>
            <a:r>
              <a:rPr lang="de-DE" altLang="de-DE" sz="1800" b="0" i="1">
                <a:cs typeface="Arial" panose="020B0604020202020204" pitchFamily="34" charset="0"/>
              </a:rPr>
              <a:t>G</a:t>
            </a:r>
            <a:r>
              <a:rPr lang="de-DE" altLang="de-DE" sz="1800" b="0">
                <a:cs typeface="Arial" panose="020B0604020202020204" pitchFamily="34" charset="0"/>
              </a:rPr>
              <a:t> – </a:t>
            </a:r>
            <a:r>
              <a:rPr lang="de-DE" altLang="de-DE" sz="1800" b="0" i="1">
                <a:cs typeface="Arial" panose="020B0604020202020204" pitchFamily="34" charset="0"/>
              </a:rPr>
              <a:t>e</a:t>
            </a:r>
            <a:r>
              <a:rPr lang="de-DE" altLang="de-DE" sz="1800" b="0">
                <a:cs typeface="Arial" panose="020B0604020202020204" pitchFamily="34" charset="0"/>
              </a:rPr>
              <a:t> is (</a:t>
            </a:r>
            <a:r>
              <a:rPr lang="de-DE" altLang="de-DE" sz="1800" b="0" i="1">
                <a:cs typeface="Arial" panose="020B0604020202020204" pitchFamily="34" charset="0"/>
              </a:rPr>
              <a:t>k</a:t>
            </a:r>
            <a:r>
              <a:rPr lang="de-DE" altLang="de-DE" sz="1800" b="0">
                <a:cs typeface="Arial" panose="020B0604020202020204" pitchFamily="34" charset="0"/>
              </a:rPr>
              <a:t> – 1)-connected.</a:t>
            </a:r>
          </a:p>
        </p:txBody>
      </p:sp>
      <p:sp>
        <p:nvSpPr>
          <p:cNvPr id="1207300" name="Text Box 4"/>
          <p:cNvSpPr txBox="1">
            <a:spLocks noChangeArrowheads="1"/>
          </p:cNvSpPr>
          <p:nvPr/>
        </p:nvSpPr>
        <p:spPr bwMode="auto">
          <a:xfrm>
            <a:off x="395288" y="3141663"/>
            <a:ext cx="8640762"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rPr>
              <a:t>First, suppose that at least one of the endpoints of edge </a:t>
            </a:r>
            <a:r>
              <a:rPr lang="de-DE" altLang="de-DE" sz="1800" b="0" i="1">
                <a:cs typeface="Arial" panose="020B0604020202020204" pitchFamily="34" charset="0"/>
              </a:rPr>
              <a:t>e</a:t>
            </a:r>
            <a:r>
              <a:rPr lang="de-DE" altLang="de-DE" sz="1800" b="0">
                <a:cs typeface="Arial" panose="020B0604020202020204" pitchFamily="34" charset="0"/>
              </a:rPr>
              <a:t> is contained in set </a:t>
            </a:r>
            <a:r>
              <a:rPr lang="de-DE" altLang="de-DE" sz="1800" b="0" i="1">
                <a:cs typeface="Arial" panose="020B0604020202020204" pitchFamily="34" charset="0"/>
              </a:rPr>
              <a:t>W</a:t>
            </a:r>
            <a:r>
              <a:rPr lang="de-DE" altLang="de-DE" sz="1800" b="0">
                <a:cs typeface="Arial" panose="020B0604020202020204" pitchFamily="34" charset="0"/>
              </a:rPr>
              <a:t>. Since the vertex-deletion subgraph </a:t>
            </a:r>
            <a:r>
              <a:rPr lang="de-DE" altLang="de-DE" sz="1800" b="0" i="1">
                <a:cs typeface="Arial" panose="020B0604020202020204" pitchFamily="34" charset="0"/>
              </a:rPr>
              <a:t>G – W</a:t>
            </a:r>
            <a:r>
              <a:rPr lang="de-DE" altLang="de-DE" sz="1800" b="0">
                <a:cs typeface="Arial" panose="020B0604020202020204" pitchFamily="34" charset="0"/>
              </a:rPr>
              <a:t> is 2-connected, </a:t>
            </a:r>
          </a:p>
          <a:p>
            <a:pPr eaLnBrk="1" hangingPunct="1">
              <a:lnSpc>
                <a:spcPct val="120000"/>
              </a:lnSpc>
              <a:spcBef>
                <a:spcPct val="0"/>
              </a:spcBef>
              <a:buFontTx/>
              <a:buNone/>
            </a:pPr>
            <a:r>
              <a:rPr lang="de-DE" altLang="de-DE" sz="1800" b="0">
                <a:cs typeface="Arial" panose="020B0604020202020204" pitchFamily="34" charset="0"/>
              </a:rPr>
              <a:t>there is an x-y path in </a:t>
            </a:r>
            <a:r>
              <a:rPr lang="de-DE" altLang="de-DE" sz="1800" b="0" i="1">
                <a:cs typeface="Arial" panose="020B0604020202020204" pitchFamily="34" charset="0"/>
              </a:rPr>
              <a:t>G – W</a:t>
            </a:r>
            <a:r>
              <a:rPr lang="de-DE" altLang="de-DE" sz="1800" b="0">
                <a:cs typeface="Arial" panose="020B0604020202020204" pitchFamily="34" charset="0"/>
              </a:rPr>
              <a:t>. </a:t>
            </a:r>
          </a:p>
          <a:p>
            <a:pPr eaLnBrk="1" hangingPunct="1">
              <a:lnSpc>
                <a:spcPct val="120000"/>
              </a:lnSpc>
              <a:spcBef>
                <a:spcPct val="0"/>
              </a:spcBef>
              <a:buFontTx/>
              <a:buNone/>
            </a:pPr>
            <a:r>
              <a:rPr lang="de-DE" altLang="de-DE" sz="1800" b="0">
                <a:cs typeface="Arial" panose="020B0604020202020204" pitchFamily="34" charset="0"/>
              </a:rPr>
              <a:t>This path cannot contain edge e.</a:t>
            </a:r>
          </a:p>
          <a:p>
            <a:pPr eaLnBrk="1" hangingPunct="1">
              <a:lnSpc>
                <a:spcPct val="120000"/>
              </a:lnSpc>
              <a:spcBef>
                <a:spcPct val="0"/>
              </a:spcBef>
              <a:buFontTx/>
              <a:buNone/>
            </a:pPr>
            <a:r>
              <a:rPr lang="de-DE" altLang="de-DE" sz="1800" b="0">
                <a:cs typeface="Arial" panose="020B0604020202020204" pitchFamily="34" charset="0"/>
              </a:rPr>
              <a:t>Hence, it is an x-y path in the subgraph (</a:t>
            </a:r>
            <a:r>
              <a:rPr lang="de-DE" altLang="de-DE" sz="1800" b="0" i="1">
                <a:cs typeface="Arial" panose="020B0604020202020204" pitchFamily="34" charset="0"/>
              </a:rPr>
              <a:t>G – e</a:t>
            </a:r>
            <a:r>
              <a:rPr lang="de-DE" altLang="de-DE" sz="1800" b="0">
                <a:cs typeface="Arial" panose="020B0604020202020204" pitchFamily="34" charset="0"/>
              </a:rPr>
              <a:t>) – </a:t>
            </a:r>
            <a:r>
              <a:rPr lang="de-DE" altLang="de-DE" sz="1800" b="0" i="1">
                <a:cs typeface="Arial" panose="020B0604020202020204" pitchFamily="34" charset="0"/>
              </a:rPr>
              <a:t>W</a:t>
            </a:r>
            <a:r>
              <a:rPr lang="de-DE" altLang="de-DE" sz="1800" b="0">
                <a:cs typeface="Arial" panose="020B0604020202020204" pitchFamily="34" charset="0"/>
              </a:rPr>
              <a:t>.</a:t>
            </a:r>
          </a:p>
          <a:p>
            <a:pPr eaLnBrk="1" hangingPunct="1">
              <a:lnSpc>
                <a:spcPct val="120000"/>
              </a:lnSpc>
              <a:spcBef>
                <a:spcPct val="0"/>
              </a:spcBef>
              <a:buFontTx/>
              <a:buNone/>
            </a:pPr>
            <a:r>
              <a:rPr lang="de-DE" altLang="de-DE" sz="1800" b="0">
                <a:cs typeface="Arial" panose="020B0604020202020204" pitchFamily="34" charset="0"/>
              </a:rPr>
              <a:t> </a:t>
            </a:r>
          </a:p>
          <a:p>
            <a:pPr eaLnBrk="1" hangingPunct="1">
              <a:lnSpc>
                <a:spcPct val="120000"/>
              </a:lnSpc>
              <a:spcBef>
                <a:spcPct val="0"/>
              </a:spcBef>
              <a:buFontTx/>
              <a:buNone/>
            </a:pPr>
            <a:r>
              <a:rPr lang="de-DE" altLang="de-DE" sz="1800" b="0">
                <a:cs typeface="Arial" panose="020B0604020202020204" pitchFamily="34" charset="0"/>
              </a:rPr>
              <a:t>Next suppose that neither endpoint of edge </a:t>
            </a:r>
            <a:r>
              <a:rPr lang="de-DE" altLang="de-DE" sz="1800" b="0" i="1">
                <a:cs typeface="Arial" panose="020B0604020202020204" pitchFamily="34" charset="0"/>
              </a:rPr>
              <a:t>e</a:t>
            </a:r>
            <a:r>
              <a:rPr lang="de-DE" altLang="de-DE" sz="1800" b="0">
                <a:cs typeface="Arial" panose="020B0604020202020204" pitchFamily="34" charset="0"/>
              </a:rPr>
              <a:t> is in set </a:t>
            </a:r>
            <a:r>
              <a:rPr lang="de-DE" altLang="de-DE" sz="1800" b="0" i="1">
                <a:cs typeface="Arial" panose="020B0604020202020204" pitchFamily="34" charset="0"/>
              </a:rPr>
              <a:t>W</a:t>
            </a:r>
            <a:r>
              <a:rPr lang="de-DE" altLang="de-DE" sz="1800" b="0">
                <a:cs typeface="Arial" panose="020B0604020202020204" pitchFamily="34" charset="0"/>
              </a:rPr>
              <a:t>. </a:t>
            </a: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r>
              <a:rPr lang="de-DE" altLang="de-DE" sz="1800" b="0">
                <a:cs typeface="Arial" panose="020B0604020202020204" pitchFamily="34" charset="0"/>
              </a:rPr>
              <a:t>Then there are two cases to consider.</a:t>
            </a:r>
            <a:endParaRPr lang="de-DE" altLang="de-DE" sz="1800">
              <a:solidFill>
                <a:srgbClr val="FF5050"/>
              </a:solidFill>
              <a:cs typeface="Arial" panose="020B0604020202020204" pitchFamily="34" charset="0"/>
              <a:sym typeface="Symbol" panose="05050102010706020507" pitchFamily="18" charset="2"/>
            </a:endParaRPr>
          </a:p>
        </p:txBody>
      </p:sp>
      <p:sp>
        <p:nvSpPr>
          <p:cNvPr id="1207301" name="Text Box 5"/>
          <p:cNvSpPr txBox="1">
            <a:spLocks noChangeArrowheads="1"/>
          </p:cNvSpPr>
          <p:nvPr/>
        </p:nvSpPr>
        <p:spPr bwMode="auto">
          <a:xfrm>
            <a:off x="395288" y="1700213"/>
            <a:ext cx="864076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rPr>
              <a:t>Proof</a:t>
            </a:r>
            <a:r>
              <a:rPr lang="de-DE" altLang="de-DE" sz="1800" b="0">
                <a:cs typeface="Arial" panose="020B0604020202020204" pitchFamily="34" charset="0"/>
              </a:rPr>
              <a:t>: Let </a:t>
            </a:r>
            <a:r>
              <a:rPr lang="de-DE" altLang="de-DE" sz="1800" b="0" i="1">
                <a:cs typeface="Arial" panose="020B0604020202020204" pitchFamily="34" charset="0"/>
              </a:rPr>
              <a:t>W</a:t>
            </a:r>
            <a:r>
              <a:rPr lang="de-DE" altLang="de-DE" sz="1800" b="0">
                <a:cs typeface="Arial" panose="020B0604020202020204" pitchFamily="34" charset="0"/>
              </a:rPr>
              <a:t> = {</a:t>
            </a:r>
            <a:r>
              <a:rPr lang="de-DE" altLang="de-DE" sz="1800" b="0" i="1">
                <a:cs typeface="Arial" panose="020B0604020202020204" pitchFamily="34" charset="0"/>
              </a:rPr>
              <a:t>w</a:t>
            </a:r>
            <a:r>
              <a:rPr lang="de-DE" altLang="de-DE" sz="1800" b="0" i="1" baseline="-25000">
                <a:cs typeface="Arial" panose="020B0604020202020204" pitchFamily="34" charset="0"/>
              </a:rPr>
              <a:t>1</a:t>
            </a:r>
            <a:r>
              <a:rPr lang="de-DE" altLang="de-DE" sz="1800" b="0" i="1">
                <a:cs typeface="Arial" panose="020B0604020202020204" pitchFamily="34" charset="0"/>
              </a:rPr>
              <a:t>, w</a:t>
            </a:r>
            <a:r>
              <a:rPr lang="de-DE" altLang="de-DE" sz="1800" b="0" i="1" baseline="-25000">
                <a:cs typeface="Arial" panose="020B0604020202020204" pitchFamily="34" charset="0"/>
              </a:rPr>
              <a:t>2</a:t>
            </a:r>
            <a:r>
              <a:rPr lang="de-DE" altLang="de-DE" sz="1800" b="0" i="1">
                <a:cs typeface="Arial" panose="020B0604020202020204" pitchFamily="34" charset="0"/>
              </a:rPr>
              <a:t>, ..., w</a:t>
            </a:r>
            <a:r>
              <a:rPr lang="de-DE" altLang="de-DE" sz="1800" b="0" i="1" baseline="-25000">
                <a:cs typeface="Arial" panose="020B0604020202020204" pitchFamily="34" charset="0"/>
              </a:rPr>
              <a:t>k-2</a:t>
            </a:r>
            <a:r>
              <a:rPr lang="de-DE" altLang="de-DE" sz="1800" b="0">
                <a:cs typeface="Arial" panose="020B0604020202020204" pitchFamily="34" charset="0"/>
              </a:rPr>
              <a:t>} be any set of </a:t>
            </a:r>
            <a:r>
              <a:rPr lang="de-DE" altLang="de-DE" sz="1800" b="0" i="1">
                <a:cs typeface="Arial" panose="020B0604020202020204" pitchFamily="34" charset="0"/>
              </a:rPr>
              <a:t>k</a:t>
            </a:r>
            <a:r>
              <a:rPr lang="de-DE" altLang="de-DE" sz="1800" b="0">
                <a:cs typeface="Arial" panose="020B0604020202020204" pitchFamily="34" charset="0"/>
              </a:rPr>
              <a:t> – 2 vertices in </a:t>
            </a:r>
            <a:r>
              <a:rPr lang="de-DE" altLang="de-DE" sz="1800" b="0" i="1">
                <a:cs typeface="Arial" panose="020B0604020202020204" pitchFamily="34" charset="0"/>
              </a:rPr>
              <a:t>G</a:t>
            </a:r>
            <a:r>
              <a:rPr lang="de-DE" altLang="de-DE" sz="1800" b="0">
                <a:cs typeface="Arial" panose="020B0604020202020204" pitchFamily="34" charset="0"/>
              </a:rPr>
              <a:t> – </a:t>
            </a:r>
            <a:r>
              <a:rPr lang="de-DE" altLang="de-DE" sz="1800" b="0" i="1">
                <a:cs typeface="Arial" panose="020B0604020202020204" pitchFamily="34" charset="0"/>
              </a:rPr>
              <a:t>e</a:t>
            </a:r>
            <a:r>
              <a:rPr lang="de-DE" altLang="de-DE" sz="1800" b="0">
                <a:cs typeface="Arial" panose="020B0604020202020204" pitchFamily="34" charset="0"/>
              </a:rPr>
              <a:t>, </a:t>
            </a:r>
          </a:p>
          <a:p>
            <a:pPr eaLnBrk="1" hangingPunct="1">
              <a:lnSpc>
                <a:spcPct val="120000"/>
              </a:lnSpc>
              <a:spcBef>
                <a:spcPct val="0"/>
              </a:spcBef>
              <a:buFontTx/>
              <a:buNone/>
            </a:pPr>
            <a:r>
              <a:rPr lang="de-DE" altLang="de-DE" sz="1800" b="0">
                <a:cs typeface="Arial" panose="020B0604020202020204" pitchFamily="34" charset="0"/>
              </a:rPr>
              <a:t>and let </a:t>
            </a:r>
            <a:r>
              <a:rPr lang="de-DE" altLang="de-DE" sz="1800" b="0" i="1">
                <a:cs typeface="Arial" panose="020B0604020202020204" pitchFamily="34" charset="0"/>
              </a:rPr>
              <a:t>x</a:t>
            </a:r>
            <a:r>
              <a:rPr lang="de-DE" altLang="de-DE" sz="1800" b="0">
                <a:cs typeface="Arial" panose="020B0604020202020204" pitchFamily="34" charset="0"/>
              </a:rPr>
              <a:t> and </a:t>
            </a:r>
            <a:r>
              <a:rPr lang="de-DE" altLang="de-DE" sz="1800" b="0" i="1">
                <a:cs typeface="Arial" panose="020B0604020202020204" pitchFamily="34" charset="0"/>
              </a:rPr>
              <a:t>y</a:t>
            </a:r>
            <a:r>
              <a:rPr lang="de-DE" altLang="de-DE" sz="1800" b="0">
                <a:cs typeface="Arial" panose="020B0604020202020204" pitchFamily="34" charset="0"/>
              </a:rPr>
              <a:t> be any two different vertices in (</a:t>
            </a:r>
            <a:r>
              <a:rPr lang="de-DE" altLang="de-DE" sz="1800" b="0" i="1">
                <a:cs typeface="Arial" panose="020B0604020202020204" pitchFamily="34" charset="0"/>
              </a:rPr>
              <a:t>G</a:t>
            </a:r>
            <a:r>
              <a:rPr lang="de-DE" altLang="de-DE" sz="1800" b="0">
                <a:cs typeface="Arial" panose="020B0604020202020204" pitchFamily="34" charset="0"/>
              </a:rPr>
              <a:t> – </a:t>
            </a:r>
            <a:r>
              <a:rPr lang="de-DE" altLang="de-DE" sz="1800" b="0" i="1">
                <a:cs typeface="Arial" panose="020B0604020202020204" pitchFamily="34" charset="0"/>
              </a:rPr>
              <a:t>e</a:t>
            </a:r>
            <a:r>
              <a:rPr lang="de-DE" altLang="de-DE" sz="1800" b="0">
                <a:cs typeface="Arial" panose="020B0604020202020204" pitchFamily="34" charset="0"/>
              </a:rPr>
              <a:t>) – </a:t>
            </a:r>
            <a:r>
              <a:rPr lang="de-DE" altLang="de-DE" sz="1800" b="0" i="1">
                <a:cs typeface="Arial" panose="020B0604020202020204" pitchFamily="34" charset="0"/>
              </a:rPr>
              <a:t>W</a:t>
            </a:r>
            <a:r>
              <a:rPr lang="de-DE" altLang="de-DE" sz="1800" b="0">
                <a:cs typeface="Arial" panose="020B0604020202020204" pitchFamily="34" charset="0"/>
              </a:rPr>
              <a:t>. </a:t>
            </a:r>
          </a:p>
          <a:p>
            <a:pPr eaLnBrk="1" hangingPunct="1">
              <a:lnSpc>
                <a:spcPct val="120000"/>
              </a:lnSpc>
              <a:spcBef>
                <a:spcPct val="0"/>
              </a:spcBef>
              <a:buFontTx/>
              <a:buNone/>
            </a:pPr>
            <a:r>
              <a:rPr lang="de-DE" altLang="de-DE" sz="1800" b="0">
                <a:cs typeface="Arial" panose="020B0604020202020204" pitchFamily="34" charset="0"/>
              </a:rPr>
              <a:t>It suffices to show the existence of an </a:t>
            </a:r>
            <a:r>
              <a:rPr lang="de-DE" altLang="de-DE" sz="1800" b="0" i="1">
                <a:cs typeface="Arial" panose="020B0604020202020204" pitchFamily="34" charset="0"/>
              </a:rPr>
              <a:t>x-y</a:t>
            </a:r>
            <a:r>
              <a:rPr lang="de-DE" altLang="de-DE" sz="1800" b="0">
                <a:cs typeface="Arial" panose="020B0604020202020204" pitchFamily="34" charset="0"/>
              </a:rPr>
              <a:t> walk in (</a:t>
            </a:r>
            <a:r>
              <a:rPr lang="de-DE" altLang="de-DE" sz="1800" b="0" i="1">
                <a:cs typeface="Arial" panose="020B0604020202020204" pitchFamily="34" charset="0"/>
              </a:rPr>
              <a:t>G</a:t>
            </a:r>
            <a:r>
              <a:rPr lang="de-DE" altLang="de-DE" sz="1800" b="0">
                <a:cs typeface="Arial" panose="020B0604020202020204" pitchFamily="34" charset="0"/>
              </a:rPr>
              <a:t> – </a:t>
            </a:r>
            <a:r>
              <a:rPr lang="de-DE" altLang="de-DE" sz="1800" b="0" i="1">
                <a:cs typeface="Arial" panose="020B0604020202020204" pitchFamily="34" charset="0"/>
              </a:rPr>
              <a:t>e</a:t>
            </a:r>
            <a:r>
              <a:rPr lang="de-DE" altLang="de-DE" sz="1800" b="0">
                <a:cs typeface="Arial" panose="020B0604020202020204" pitchFamily="34" charset="0"/>
              </a:rPr>
              <a:t>) – </a:t>
            </a:r>
            <a:r>
              <a:rPr lang="de-DE" altLang="de-DE" sz="1800" b="0" i="1">
                <a:cs typeface="Arial" panose="020B0604020202020204" pitchFamily="34" charset="0"/>
              </a:rPr>
              <a:t>W</a:t>
            </a:r>
            <a:r>
              <a:rPr lang="de-DE" altLang="de-DE" sz="1800" b="0">
                <a:cs typeface="Arial" panose="020B0604020202020204" pitchFamily="34" charset="0"/>
              </a:rPr>
              <a:t>.</a:t>
            </a:r>
          </a:p>
        </p:txBody>
      </p:sp>
      <p:sp>
        <p:nvSpPr>
          <p:cNvPr id="2151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73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7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7300" grpId="0"/>
      <p:bldP spid="12073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253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418E0AB1-D255-4471-B8AB-F4E6E12625B9}" type="slidenum">
              <a:rPr lang="de-DE" altLang="de-DE" sz="1000" smtClean="0"/>
              <a:pPr>
                <a:spcBef>
                  <a:spcPct val="0"/>
                </a:spcBef>
                <a:buFontTx/>
                <a:buNone/>
              </a:pPr>
              <a:t>14</a:t>
            </a:fld>
            <a:endParaRPr lang="de-DE" altLang="de-DE" sz="1000" smtClean="0"/>
          </a:p>
        </p:txBody>
      </p:sp>
      <p:sp>
        <p:nvSpPr>
          <p:cNvPr id="22532" name="Rectangle 2"/>
          <p:cNvSpPr>
            <a:spLocks noGrp="1" noChangeArrowheads="1"/>
          </p:cNvSpPr>
          <p:nvPr>
            <p:ph type="title"/>
          </p:nvPr>
        </p:nvSpPr>
        <p:spPr>
          <a:xfrm>
            <a:off x="685800" y="152400"/>
            <a:ext cx="7772400" cy="396875"/>
          </a:xfrm>
        </p:spPr>
        <p:txBody>
          <a:bodyPr/>
          <a:lstStyle/>
          <a:p>
            <a:pPr eaLnBrk="1" hangingPunct="1"/>
            <a:r>
              <a:rPr lang="en-GB" altLang="de-DE" smtClean="0">
                <a:ea typeface="ＭＳ Ｐゴシック" panose="020B0600070205080204" pitchFamily="34" charset="-128"/>
              </a:rPr>
              <a:t>Relationship between vertex- and edge-connectivity</a:t>
            </a:r>
          </a:p>
        </p:txBody>
      </p:sp>
      <p:sp>
        <p:nvSpPr>
          <p:cNvPr id="22533" name="Text Box 3"/>
          <p:cNvSpPr txBox="1">
            <a:spLocks noChangeArrowheads="1"/>
          </p:cNvSpPr>
          <p:nvPr/>
        </p:nvSpPr>
        <p:spPr bwMode="auto">
          <a:xfrm>
            <a:off x="323850" y="620713"/>
            <a:ext cx="86407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Case 1: Vertices </a:t>
            </a:r>
            <a:r>
              <a:rPr lang="de-DE" altLang="de-DE" sz="1800" b="0" i="1"/>
              <a:t>x</a:t>
            </a:r>
            <a:r>
              <a:rPr lang="de-DE" altLang="de-DE" sz="1800" b="0"/>
              <a:t> and </a:t>
            </a:r>
            <a:r>
              <a:rPr lang="de-DE" altLang="de-DE" sz="1800" b="0" i="1"/>
              <a:t>y</a:t>
            </a:r>
            <a:r>
              <a:rPr lang="de-DE" altLang="de-DE" sz="1800" b="0"/>
              <a:t> are the endpoints of edge </a:t>
            </a:r>
            <a:r>
              <a:rPr lang="de-DE" altLang="de-DE" sz="1800" b="0" i="1"/>
              <a:t>e</a:t>
            </a:r>
            <a:r>
              <a:rPr lang="de-DE" altLang="de-DE" sz="1800" b="0"/>
              <a:t>. </a:t>
            </a:r>
          </a:p>
          <a:p>
            <a:pPr eaLnBrk="1" hangingPunct="1">
              <a:lnSpc>
                <a:spcPct val="120000"/>
              </a:lnSpc>
              <a:spcBef>
                <a:spcPct val="0"/>
              </a:spcBef>
              <a:buFontTx/>
              <a:buNone/>
            </a:pPr>
            <a:r>
              <a:rPr lang="de-DE" altLang="de-DE" sz="1800" b="0"/>
              <a:t>Graph </a:t>
            </a:r>
            <a:r>
              <a:rPr lang="de-DE" altLang="de-DE" sz="1800" b="0" i="1"/>
              <a:t>G</a:t>
            </a:r>
            <a:r>
              <a:rPr lang="de-DE" altLang="de-DE" sz="1800" b="0"/>
              <a:t> has at least </a:t>
            </a:r>
            <a:r>
              <a:rPr lang="de-DE" altLang="de-DE" sz="1800" b="0" i="1"/>
              <a:t>k + 1</a:t>
            </a:r>
            <a:r>
              <a:rPr lang="de-DE" altLang="de-DE" sz="1800" b="0"/>
              <a:t> vertices (since </a:t>
            </a:r>
            <a:r>
              <a:rPr lang="de-DE" altLang="de-DE" sz="1800" b="0" i="1"/>
              <a:t>G</a:t>
            </a:r>
            <a:r>
              <a:rPr lang="de-DE" altLang="de-DE" sz="1800" b="0"/>
              <a:t> is </a:t>
            </a:r>
            <a:r>
              <a:rPr lang="de-DE" altLang="de-DE" sz="1800" b="0" i="1"/>
              <a:t>k</a:t>
            </a:r>
            <a:r>
              <a:rPr lang="de-DE" altLang="de-DE" sz="1800" b="0"/>
              <a:t>-connected).</a:t>
            </a:r>
          </a:p>
          <a:p>
            <a:pPr eaLnBrk="1" hangingPunct="1">
              <a:lnSpc>
                <a:spcPct val="120000"/>
              </a:lnSpc>
              <a:spcBef>
                <a:spcPct val="0"/>
              </a:spcBef>
              <a:buFontTx/>
              <a:buNone/>
            </a:pPr>
            <a:r>
              <a:rPr lang="de-DE" altLang="de-DE" sz="1800" b="0"/>
              <a:t>So there exists some vertex </a:t>
            </a:r>
            <a:r>
              <a:rPr lang="de-DE" altLang="de-DE" sz="1800" b="0" i="1"/>
              <a:t>z</a:t>
            </a:r>
            <a:r>
              <a:rPr lang="de-DE" altLang="de-DE" sz="1800" b="0"/>
              <a:t> </a:t>
            </a:r>
            <a:r>
              <a:rPr lang="de-DE" altLang="de-DE" sz="1800" b="0">
                <a:sym typeface="Symbol" panose="05050102010706020507" pitchFamily="18" charset="2"/>
              </a:rPr>
              <a:t>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i="1">
                <a:sym typeface="Symbol" panose="05050102010706020507" pitchFamily="18" charset="2"/>
              </a:rPr>
              <a:t>,x,y</a:t>
            </a:r>
            <a:r>
              <a:rPr lang="de-DE" altLang="de-DE" sz="1800" b="0">
                <a:sym typeface="Symbol" panose="05050102010706020507" pitchFamily="18" charset="2"/>
              </a:rPr>
              <a:t>}. </a:t>
            </a:r>
          </a:p>
        </p:txBody>
      </p:sp>
      <p:pic>
        <p:nvPicPr>
          <p:cNvPr id="22534" name="Picture 4" descr="scan0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3213100"/>
            <a:ext cx="7772400" cy="2065338"/>
          </a:xfrm>
          <a:noFill/>
        </p:spPr>
      </p:pic>
      <p:sp>
        <p:nvSpPr>
          <p:cNvPr id="22535" name="Rectangle 6"/>
          <p:cNvSpPr>
            <a:spLocks noChangeArrowheads="1"/>
          </p:cNvSpPr>
          <p:nvPr/>
        </p:nvSpPr>
        <p:spPr bwMode="auto">
          <a:xfrm>
            <a:off x="4572000" y="3213100"/>
            <a:ext cx="2879725" cy="1584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9" name="Text Box 3"/>
          <p:cNvSpPr txBox="1">
            <a:spLocks noChangeArrowheads="1"/>
          </p:cNvSpPr>
          <p:nvPr/>
        </p:nvSpPr>
        <p:spPr bwMode="auto">
          <a:xfrm>
            <a:off x="381000" y="1981200"/>
            <a:ext cx="8640763"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Since graph G is </a:t>
            </a:r>
            <a:r>
              <a:rPr lang="de-DE" altLang="de-DE" sz="1800" b="0" i="1">
                <a:sym typeface="Symbol" panose="05050102010706020507" pitchFamily="18" charset="2"/>
              </a:rPr>
              <a:t>k</a:t>
            </a:r>
            <a:r>
              <a:rPr lang="de-DE" altLang="de-DE" sz="1800" b="0">
                <a:sym typeface="Symbol" panose="05050102010706020507" pitchFamily="18" charset="2"/>
              </a:rPr>
              <a:t>-connected, there exists </a:t>
            </a:r>
          </a:p>
          <a:p>
            <a:pPr eaLnBrk="1" hangingPunct="1">
              <a:lnSpc>
                <a:spcPct val="120000"/>
              </a:lnSpc>
              <a:spcBef>
                <a:spcPct val="0"/>
              </a:spcBef>
              <a:buFontTx/>
              <a:buNone/>
            </a:pPr>
            <a:r>
              <a:rPr lang="de-DE" altLang="de-DE" sz="1800" b="0">
                <a:sym typeface="Symbol" panose="05050102010706020507" pitchFamily="18" charset="2"/>
              </a:rPr>
              <a:t>an </a:t>
            </a:r>
            <a:r>
              <a:rPr lang="de-DE" altLang="de-DE" sz="1800" b="0" i="1">
                <a:sym typeface="Symbol" panose="05050102010706020507" pitchFamily="18" charset="2"/>
              </a:rPr>
              <a:t>x-z</a:t>
            </a:r>
            <a:r>
              <a:rPr lang="de-DE" altLang="de-DE" sz="1800" b="0">
                <a:sym typeface="Symbol" panose="05050102010706020507" pitchFamily="18" charset="2"/>
              </a:rPr>
              <a:t> path </a:t>
            </a:r>
            <a:r>
              <a:rPr lang="de-DE" altLang="de-DE" sz="1800" b="0" i="1">
                <a:sym typeface="Symbol" panose="05050102010706020507" pitchFamily="18" charset="2"/>
              </a:rPr>
              <a:t>P</a:t>
            </a:r>
            <a:r>
              <a:rPr lang="de-DE" altLang="de-DE" sz="1800" b="0" baseline="-25000">
                <a:sym typeface="Symbol" panose="05050102010706020507" pitchFamily="18" charset="2"/>
              </a:rPr>
              <a:t>1</a:t>
            </a:r>
            <a:r>
              <a:rPr lang="de-DE" altLang="de-DE" sz="1800" b="0">
                <a:sym typeface="Symbol" panose="05050102010706020507" pitchFamily="18" charset="2"/>
              </a:rPr>
              <a:t> in the vertex deletion subgraph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i="1">
                <a:sym typeface="Symbol" panose="05050102010706020507" pitchFamily="18" charset="2"/>
              </a:rPr>
              <a:t>,y</a:t>
            </a:r>
            <a:r>
              <a:rPr lang="de-DE" altLang="de-DE" sz="1800" b="0">
                <a:sym typeface="Symbol" panose="05050102010706020507" pitchFamily="18" charset="2"/>
              </a:rPr>
              <a:t>} and </a:t>
            </a:r>
          </a:p>
          <a:p>
            <a:pPr eaLnBrk="1" hangingPunct="1">
              <a:lnSpc>
                <a:spcPct val="120000"/>
              </a:lnSpc>
              <a:spcBef>
                <a:spcPct val="0"/>
              </a:spcBef>
              <a:buFontTx/>
              <a:buNone/>
            </a:pPr>
            <a:r>
              <a:rPr lang="de-DE" altLang="de-DE" sz="1800" b="0">
                <a:sym typeface="Symbol" panose="05050102010706020507" pitchFamily="18" charset="2"/>
              </a:rPr>
              <a:t>a   </a:t>
            </a:r>
            <a:r>
              <a:rPr lang="de-DE" altLang="de-DE" sz="1800" b="0" i="1">
                <a:sym typeface="Symbol" panose="05050102010706020507" pitchFamily="18" charset="2"/>
              </a:rPr>
              <a:t>z-y</a:t>
            </a:r>
            <a:r>
              <a:rPr lang="de-DE" altLang="de-DE" sz="1800" b="0">
                <a:sym typeface="Symbol" panose="05050102010706020507" pitchFamily="18" charset="2"/>
              </a:rPr>
              <a:t> path </a:t>
            </a:r>
            <a:r>
              <a:rPr lang="de-DE" altLang="de-DE" sz="1800" b="0" i="1">
                <a:sym typeface="Symbol" panose="05050102010706020507" pitchFamily="18" charset="2"/>
              </a:rPr>
              <a:t>P</a:t>
            </a:r>
            <a:r>
              <a:rPr lang="de-DE" altLang="de-DE" sz="1800" b="0" baseline="-25000">
                <a:sym typeface="Symbol" panose="05050102010706020507" pitchFamily="18" charset="2"/>
              </a:rPr>
              <a:t>2</a:t>
            </a:r>
            <a:r>
              <a:rPr lang="de-DE" altLang="de-DE" sz="1800" b="0">
                <a:sym typeface="Symbol" panose="05050102010706020507" pitchFamily="18" charset="2"/>
              </a:rPr>
              <a:t> in the subgraph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i="1">
                <a:sym typeface="Symbol" panose="05050102010706020507" pitchFamily="18" charset="2"/>
              </a:rPr>
              <a:t>,x</a:t>
            </a:r>
            <a:r>
              <a:rPr lang="de-DE" altLang="de-DE" sz="1800" b="0">
                <a:sym typeface="Symbol" panose="05050102010706020507" pitchFamily="18" charset="2"/>
              </a:rPr>
              <a:t>}</a:t>
            </a:r>
            <a:r>
              <a:rPr lang="de-DE" altLang="de-DE" sz="1800">
                <a:solidFill>
                  <a:srgbClr val="FF5050"/>
                </a:solidFill>
                <a:sym typeface="Symbol" panose="05050102010706020507" pitchFamily="18" charset="2"/>
              </a:rPr>
              <a:t> </a:t>
            </a:r>
          </a:p>
        </p:txBody>
      </p:sp>
      <p:sp>
        <p:nvSpPr>
          <p:cNvPr id="10" name="Text Box 3"/>
          <p:cNvSpPr txBox="1">
            <a:spLocks noChangeArrowheads="1"/>
          </p:cNvSpPr>
          <p:nvPr/>
        </p:nvSpPr>
        <p:spPr bwMode="auto">
          <a:xfrm>
            <a:off x="503238" y="5334000"/>
            <a:ext cx="8640762"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Neither of these paths contains edge </a:t>
            </a:r>
            <a:r>
              <a:rPr lang="de-DE" altLang="de-DE" sz="1800" b="0" i="1">
                <a:sym typeface="Symbol" panose="05050102010706020507" pitchFamily="18" charset="2"/>
              </a:rPr>
              <a:t>e</a:t>
            </a:r>
            <a:r>
              <a:rPr lang="de-DE" altLang="de-DE" sz="1800" b="0">
                <a:sym typeface="Symbol" panose="05050102010706020507" pitchFamily="18" charset="2"/>
              </a:rPr>
              <a:t>, and, therefore, </a:t>
            </a:r>
          </a:p>
          <a:p>
            <a:pPr eaLnBrk="1" hangingPunct="1">
              <a:lnSpc>
                <a:spcPct val="120000"/>
              </a:lnSpc>
              <a:spcBef>
                <a:spcPct val="0"/>
              </a:spcBef>
              <a:buFontTx/>
              <a:buNone/>
            </a:pPr>
            <a:r>
              <a:rPr lang="de-DE" altLang="de-DE" sz="1800" b="0">
                <a:sym typeface="Symbol" panose="05050102010706020507" pitchFamily="18" charset="2"/>
              </a:rPr>
              <a:t>their concatenation is an </a:t>
            </a:r>
            <a:r>
              <a:rPr lang="de-DE" altLang="de-DE" sz="1800" b="0" i="1">
                <a:sym typeface="Symbol" panose="05050102010706020507" pitchFamily="18" charset="2"/>
              </a:rPr>
              <a:t>x-y</a:t>
            </a:r>
            <a:r>
              <a:rPr lang="de-DE" altLang="de-DE" sz="1800" b="0">
                <a:sym typeface="Symbol" panose="05050102010706020507" pitchFamily="18" charset="2"/>
              </a:rPr>
              <a:t> walk in the subgraph (</a:t>
            </a:r>
            <a:r>
              <a:rPr lang="de-DE" altLang="de-DE" sz="1800" b="0" i="1">
                <a:sym typeface="Symbol" panose="05050102010706020507" pitchFamily="18" charset="2"/>
              </a:rPr>
              <a:t>G</a:t>
            </a:r>
            <a:r>
              <a:rPr lang="de-DE" altLang="de-DE" sz="1800" b="0">
                <a:sym typeface="Symbol" panose="05050102010706020507" pitchFamily="18" charset="2"/>
              </a:rPr>
              <a:t> – e)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a:sym typeface="Symbol" panose="05050102010706020507" pitchFamily="18" charset="2"/>
              </a:rPr>
              <a:t>}</a:t>
            </a:r>
            <a:r>
              <a:rPr lang="de-DE" altLang="de-DE" sz="1800">
                <a:solidFill>
                  <a:srgbClr val="FF5050"/>
                </a:solidFill>
                <a:sym typeface="Symbol" panose="05050102010706020507" pitchFamily="18" charset="2"/>
              </a:rPr>
              <a:t> </a:t>
            </a:r>
          </a:p>
        </p:txBody>
      </p:sp>
      <p:sp>
        <p:nvSpPr>
          <p:cNvPr id="2253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355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AC82B68C-1D7E-4951-9B60-E08026C20272}" type="slidenum">
              <a:rPr lang="de-DE" altLang="de-DE" sz="1000" smtClean="0"/>
              <a:pPr>
                <a:spcBef>
                  <a:spcPct val="0"/>
                </a:spcBef>
                <a:buFontTx/>
                <a:buNone/>
              </a:pPr>
              <a:t>15</a:t>
            </a:fld>
            <a:endParaRPr lang="de-DE" altLang="de-DE" sz="1000" smtClean="0"/>
          </a:p>
        </p:txBody>
      </p:sp>
      <p:sp>
        <p:nvSpPr>
          <p:cNvPr id="23556" name="Rectangle 2"/>
          <p:cNvSpPr>
            <a:spLocks noGrp="1" noChangeArrowheads="1"/>
          </p:cNvSpPr>
          <p:nvPr>
            <p:ph type="title"/>
          </p:nvPr>
        </p:nvSpPr>
        <p:spPr>
          <a:xfrm>
            <a:off x="685800" y="152400"/>
            <a:ext cx="7772400" cy="396875"/>
          </a:xfrm>
        </p:spPr>
        <p:txBody>
          <a:bodyPr/>
          <a:lstStyle/>
          <a:p>
            <a:pPr eaLnBrk="1" hangingPunct="1"/>
            <a:r>
              <a:rPr lang="en-GB" altLang="de-DE" smtClean="0">
                <a:ea typeface="ＭＳ Ｐゴシック" panose="020B0600070205080204" pitchFamily="34" charset="-128"/>
              </a:rPr>
              <a:t>Relationship between vertex- and edge-connectivity</a:t>
            </a:r>
          </a:p>
        </p:txBody>
      </p:sp>
      <p:sp>
        <p:nvSpPr>
          <p:cNvPr id="23557" name="Text Box 3"/>
          <p:cNvSpPr txBox="1">
            <a:spLocks noChangeArrowheads="1"/>
          </p:cNvSpPr>
          <p:nvPr/>
        </p:nvSpPr>
        <p:spPr bwMode="auto">
          <a:xfrm>
            <a:off x="323850" y="620713"/>
            <a:ext cx="8640763"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Case 2: At least one of the vertices </a:t>
            </a:r>
            <a:r>
              <a:rPr lang="de-DE" altLang="de-DE" sz="1800" b="0" i="1"/>
              <a:t>x</a:t>
            </a:r>
            <a:r>
              <a:rPr lang="de-DE" altLang="de-DE" sz="1800" b="0"/>
              <a:t> and </a:t>
            </a:r>
            <a:r>
              <a:rPr lang="de-DE" altLang="de-DE" sz="1800" b="0" i="1"/>
              <a:t>y</a:t>
            </a:r>
            <a:r>
              <a:rPr lang="de-DE" altLang="de-DE" sz="1800" b="0"/>
              <a:t>, say </a:t>
            </a:r>
            <a:r>
              <a:rPr lang="de-DE" altLang="de-DE" sz="1800" b="0" i="1"/>
              <a:t>x</a:t>
            </a:r>
            <a:r>
              <a:rPr lang="de-DE" altLang="de-DE" sz="1800" b="0"/>
              <a:t>, is not an endpoint of edge </a:t>
            </a:r>
            <a:r>
              <a:rPr lang="de-DE" altLang="de-DE" sz="1800" b="0" i="1"/>
              <a:t>e</a:t>
            </a:r>
            <a:r>
              <a:rPr lang="de-DE" altLang="de-DE" sz="1800" b="0"/>
              <a:t>.</a:t>
            </a:r>
          </a:p>
          <a:p>
            <a:pPr eaLnBrk="1" hangingPunct="1">
              <a:lnSpc>
                <a:spcPct val="120000"/>
              </a:lnSpc>
              <a:spcBef>
                <a:spcPct val="0"/>
              </a:spcBef>
              <a:buFontTx/>
              <a:buNone/>
            </a:pPr>
            <a:r>
              <a:rPr lang="de-DE" altLang="de-DE" sz="1800" b="0"/>
              <a:t>Let </a:t>
            </a:r>
            <a:r>
              <a:rPr lang="de-DE" altLang="de-DE" sz="1800" b="0" i="1"/>
              <a:t>u</a:t>
            </a:r>
            <a:r>
              <a:rPr lang="de-DE" altLang="de-DE" sz="1800" b="0"/>
              <a:t> be an endpoint of edge </a:t>
            </a:r>
            <a:r>
              <a:rPr lang="de-DE" altLang="de-DE" sz="1800" b="0" i="1"/>
              <a:t>e</a:t>
            </a:r>
            <a:r>
              <a:rPr lang="de-DE" altLang="de-DE" sz="1800" b="0"/>
              <a:t> that is different from vertex </a:t>
            </a:r>
            <a:r>
              <a:rPr lang="de-DE" altLang="de-DE" sz="1800" b="0" i="1"/>
              <a:t>x</a:t>
            </a:r>
            <a:r>
              <a:rPr lang="de-DE" altLang="de-DE" sz="1800" b="0"/>
              <a:t>.</a:t>
            </a:r>
          </a:p>
          <a:p>
            <a:pPr eaLnBrk="1" hangingPunct="1">
              <a:lnSpc>
                <a:spcPct val="120000"/>
              </a:lnSpc>
              <a:spcBef>
                <a:spcPct val="0"/>
              </a:spcBef>
              <a:buFontTx/>
              <a:buNone/>
            </a:pPr>
            <a:r>
              <a:rPr lang="de-DE" altLang="de-DE" sz="1800" b="0"/>
              <a:t>Since graph </a:t>
            </a:r>
            <a:r>
              <a:rPr lang="de-DE" altLang="de-DE" sz="1800" b="0" i="1"/>
              <a:t>G</a:t>
            </a:r>
            <a:r>
              <a:rPr lang="de-DE" altLang="de-DE" sz="1800" b="0"/>
              <a:t> is </a:t>
            </a:r>
            <a:r>
              <a:rPr lang="de-DE" altLang="de-DE" sz="1800" b="0" i="1"/>
              <a:t>k</a:t>
            </a:r>
            <a:r>
              <a:rPr lang="de-DE" altLang="de-DE" sz="1800" b="0"/>
              <a:t>-connected, the subgraph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i="1">
                <a:sym typeface="Symbol" panose="05050102010706020507" pitchFamily="18" charset="2"/>
              </a:rPr>
              <a:t>,u</a:t>
            </a:r>
            <a:r>
              <a:rPr lang="de-DE" altLang="de-DE" sz="1800" b="0">
                <a:sym typeface="Symbol" panose="05050102010706020507" pitchFamily="18" charset="2"/>
              </a:rPr>
              <a:t>} is connected.</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Hence, there is an </a:t>
            </a:r>
            <a:r>
              <a:rPr lang="de-DE" altLang="de-DE" sz="1800" b="0" i="1">
                <a:sym typeface="Symbol" panose="05050102010706020507" pitchFamily="18" charset="2"/>
              </a:rPr>
              <a:t>x-y</a:t>
            </a:r>
            <a:r>
              <a:rPr lang="de-DE" altLang="de-DE" sz="1800" b="0">
                <a:sym typeface="Symbol" panose="05050102010706020507" pitchFamily="18" charset="2"/>
              </a:rPr>
              <a:t> path </a:t>
            </a:r>
            <a:r>
              <a:rPr lang="de-DE" altLang="de-DE" sz="1800" b="0" i="1">
                <a:sym typeface="Symbol" panose="05050102010706020507" pitchFamily="18" charset="2"/>
              </a:rPr>
              <a:t>P</a:t>
            </a:r>
            <a:r>
              <a:rPr lang="de-DE" altLang="de-DE" sz="1800" b="0">
                <a:sym typeface="Symbol" panose="05050102010706020507" pitchFamily="18" charset="2"/>
              </a:rPr>
              <a:t> in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i="1">
                <a:sym typeface="Symbol" panose="05050102010706020507" pitchFamily="18" charset="2"/>
              </a:rPr>
              <a:t>,u</a:t>
            </a:r>
            <a:r>
              <a:rPr lang="de-DE" altLang="de-DE" sz="1800" b="0">
                <a:sym typeface="Symbol" panose="05050102010706020507" pitchFamily="18" charset="2"/>
              </a:rPr>
              <a:t>}.</a:t>
            </a:r>
            <a:endParaRPr lang="de-DE" altLang="de-DE" sz="1800">
              <a:solidFill>
                <a:srgbClr val="FF5050"/>
              </a:solidFill>
              <a:sym typeface="Symbol" panose="05050102010706020507" pitchFamily="18" charset="2"/>
            </a:endParaRPr>
          </a:p>
        </p:txBody>
      </p:sp>
      <p:pic>
        <p:nvPicPr>
          <p:cNvPr id="23558" name="Picture 4" descr="scan0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2492375"/>
            <a:ext cx="7772400" cy="2065338"/>
          </a:xfrm>
          <a:noFill/>
        </p:spPr>
      </p:pic>
      <p:sp>
        <p:nvSpPr>
          <p:cNvPr id="23559" name="Rectangle 6"/>
          <p:cNvSpPr>
            <a:spLocks noChangeArrowheads="1"/>
          </p:cNvSpPr>
          <p:nvPr/>
        </p:nvSpPr>
        <p:spPr bwMode="auto">
          <a:xfrm>
            <a:off x="1547813" y="2492375"/>
            <a:ext cx="2519362" cy="1512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9" name="Text Box 3"/>
          <p:cNvSpPr txBox="1">
            <a:spLocks noChangeArrowheads="1"/>
          </p:cNvSpPr>
          <p:nvPr/>
        </p:nvSpPr>
        <p:spPr bwMode="auto">
          <a:xfrm>
            <a:off x="381000" y="4495800"/>
            <a:ext cx="86407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It follows that </a:t>
            </a:r>
            <a:r>
              <a:rPr lang="de-DE" altLang="de-DE" sz="1800" b="0" i="1">
                <a:sym typeface="Symbol" panose="05050102010706020507" pitchFamily="18" charset="2"/>
              </a:rPr>
              <a:t>P</a:t>
            </a:r>
            <a:r>
              <a:rPr lang="de-DE" altLang="de-DE" sz="1800" b="0">
                <a:sym typeface="Symbol" panose="05050102010706020507" pitchFamily="18" charset="2"/>
              </a:rPr>
              <a:t> is an </a:t>
            </a:r>
            <a:r>
              <a:rPr lang="de-DE" altLang="de-DE" sz="1800" b="0" i="1">
                <a:sym typeface="Symbol" panose="05050102010706020507" pitchFamily="18" charset="2"/>
              </a:rPr>
              <a:t>x-y</a:t>
            </a:r>
            <a:r>
              <a:rPr lang="de-DE" altLang="de-DE" sz="1800" b="0">
                <a:sym typeface="Symbol" panose="05050102010706020507" pitchFamily="18" charset="2"/>
              </a:rPr>
              <a:t> path in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a:sym typeface="Symbol" panose="05050102010706020507" pitchFamily="18" charset="2"/>
              </a:rPr>
              <a:t>} that does not contain </a:t>
            </a:r>
          </a:p>
          <a:p>
            <a:pPr eaLnBrk="1" hangingPunct="1">
              <a:lnSpc>
                <a:spcPct val="120000"/>
              </a:lnSpc>
              <a:spcBef>
                <a:spcPct val="0"/>
              </a:spcBef>
              <a:buFontTx/>
              <a:buNone/>
            </a:pPr>
            <a:r>
              <a:rPr lang="de-DE" altLang="de-DE" sz="1800" b="0">
                <a:sym typeface="Symbol" panose="05050102010706020507" pitchFamily="18" charset="2"/>
              </a:rPr>
              <a:t>vertex </a:t>
            </a:r>
            <a:r>
              <a:rPr lang="de-DE" altLang="de-DE" sz="1800" b="0" i="1">
                <a:sym typeface="Symbol" panose="05050102010706020507" pitchFamily="18" charset="2"/>
              </a:rPr>
              <a:t>u</a:t>
            </a:r>
            <a:r>
              <a:rPr lang="de-DE" altLang="de-DE" sz="1800" b="0">
                <a:sym typeface="Symbol" panose="05050102010706020507" pitchFamily="18" charset="2"/>
              </a:rPr>
              <a:t> and, hence excludes edge </a:t>
            </a:r>
            <a:r>
              <a:rPr lang="de-DE" altLang="de-DE" sz="1800" b="0" i="1">
                <a:sym typeface="Symbol" panose="05050102010706020507" pitchFamily="18" charset="2"/>
              </a:rPr>
              <a:t>e</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(even if </a:t>
            </a:r>
            <a:r>
              <a:rPr lang="de-DE" altLang="de-DE" sz="1800" b="0" i="1">
                <a:sym typeface="Symbol" panose="05050102010706020507" pitchFamily="18" charset="2"/>
              </a:rPr>
              <a:t>P</a:t>
            </a:r>
            <a:r>
              <a:rPr lang="de-DE" altLang="de-DE" sz="1800" b="0">
                <a:sym typeface="Symbol" panose="05050102010706020507" pitchFamily="18" charset="2"/>
              </a:rPr>
              <a:t> contains the other endpoint of </a:t>
            </a:r>
            <a:r>
              <a:rPr lang="de-DE" altLang="de-DE" sz="1800" b="0" i="1">
                <a:sym typeface="Symbol" panose="05050102010706020507" pitchFamily="18" charset="2"/>
              </a:rPr>
              <a:t>e</a:t>
            </a:r>
            <a:r>
              <a:rPr lang="de-DE" altLang="de-DE" sz="1800" b="0">
                <a:sym typeface="Symbol" panose="05050102010706020507" pitchFamily="18" charset="2"/>
              </a:rPr>
              <a:t>, which it could).</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Therfore, </a:t>
            </a:r>
            <a:r>
              <a:rPr lang="de-DE" altLang="de-DE" sz="1800" b="0" i="1">
                <a:sym typeface="Symbol" panose="05050102010706020507" pitchFamily="18" charset="2"/>
              </a:rPr>
              <a:t>P</a:t>
            </a:r>
            <a:r>
              <a:rPr lang="de-DE" altLang="de-DE" sz="1800" b="0">
                <a:sym typeface="Symbol" panose="05050102010706020507" pitchFamily="18" charset="2"/>
              </a:rPr>
              <a:t> is an </a:t>
            </a:r>
            <a:r>
              <a:rPr lang="de-DE" altLang="de-DE" sz="1800" b="0" i="1">
                <a:sym typeface="Symbol" panose="05050102010706020507" pitchFamily="18" charset="2"/>
              </a:rPr>
              <a:t>x-y</a:t>
            </a:r>
            <a:r>
              <a:rPr lang="de-DE" altLang="de-DE" sz="1800" b="0">
                <a:sym typeface="Symbol" panose="05050102010706020507" pitchFamily="18" charset="2"/>
              </a:rPr>
              <a:t> path in (</a:t>
            </a:r>
            <a:r>
              <a:rPr lang="de-DE" altLang="de-DE" sz="1800" b="0" i="1">
                <a:sym typeface="Symbol" panose="05050102010706020507" pitchFamily="18" charset="2"/>
              </a:rPr>
              <a:t>G – e</a:t>
            </a:r>
            <a:r>
              <a:rPr lang="de-DE" altLang="de-DE" sz="1800" b="0">
                <a:sym typeface="Symbol" panose="05050102010706020507" pitchFamily="18" charset="2"/>
              </a:rPr>
              <a:t>) – {</a:t>
            </a:r>
            <a:r>
              <a:rPr lang="de-DE" altLang="de-DE" sz="1800" b="0" i="1">
                <a:sym typeface="Symbol" panose="05050102010706020507" pitchFamily="18" charset="2"/>
              </a:rPr>
              <a:t>w</a:t>
            </a:r>
            <a:r>
              <a:rPr lang="de-DE" altLang="de-DE" sz="1800" b="0" i="1" baseline="-25000">
                <a:sym typeface="Symbol" panose="05050102010706020507" pitchFamily="18" charset="2"/>
              </a:rPr>
              <a:t>1</a:t>
            </a:r>
            <a:r>
              <a:rPr lang="de-DE" altLang="de-DE" sz="1800" b="0" i="1">
                <a:sym typeface="Symbol" panose="05050102010706020507" pitchFamily="18" charset="2"/>
              </a:rPr>
              <a:t>,w</a:t>
            </a:r>
            <a:r>
              <a:rPr lang="de-DE" altLang="de-DE" sz="1800" b="0" i="1" baseline="-25000">
                <a:sym typeface="Symbol" panose="05050102010706020507" pitchFamily="18" charset="2"/>
              </a:rPr>
              <a:t>2</a:t>
            </a:r>
            <a:r>
              <a:rPr lang="de-DE" altLang="de-DE" sz="1800" b="0" i="1">
                <a:sym typeface="Symbol" panose="05050102010706020507" pitchFamily="18" charset="2"/>
              </a:rPr>
              <a:t>, ..., w</a:t>
            </a:r>
            <a:r>
              <a:rPr lang="de-DE" altLang="de-DE" sz="1800" b="0" i="1" baseline="-25000">
                <a:sym typeface="Symbol" panose="05050102010706020507" pitchFamily="18" charset="2"/>
              </a:rPr>
              <a:t>k-2</a:t>
            </a:r>
            <a:r>
              <a:rPr lang="de-DE" altLang="de-DE" sz="1800" b="0">
                <a:sym typeface="Symbol" panose="05050102010706020507" pitchFamily="18" charset="2"/>
              </a:rPr>
              <a:t>}. □</a:t>
            </a:r>
          </a:p>
        </p:txBody>
      </p:sp>
      <p:sp>
        <p:nvSpPr>
          <p:cNvPr id="23561"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457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D6652AE1-9E10-4C33-A063-9BB289F31B00}" type="slidenum">
              <a:rPr lang="de-DE" altLang="de-DE" sz="1000" smtClean="0"/>
              <a:pPr>
                <a:spcBef>
                  <a:spcPct val="0"/>
                </a:spcBef>
                <a:buFontTx/>
                <a:buNone/>
              </a:pPr>
              <a:t>16</a:t>
            </a:fld>
            <a:endParaRPr lang="de-DE" altLang="de-DE" sz="1000" smtClean="0"/>
          </a:p>
        </p:txBody>
      </p:sp>
      <p:sp>
        <p:nvSpPr>
          <p:cNvPr id="24580"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Relationship between vertex- and edge-connectivity</a:t>
            </a:r>
          </a:p>
        </p:txBody>
      </p:sp>
      <p:sp>
        <p:nvSpPr>
          <p:cNvPr id="24581" name="Text Box 3"/>
          <p:cNvSpPr txBox="1">
            <a:spLocks noChangeArrowheads="1"/>
          </p:cNvSpPr>
          <p:nvPr/>
        </p:nvSpPr>
        <p:spPr bwMode="auto">
          <a:xfrm>
            <a:off x="323850" y="620713"/>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Corollary</a:t>
            </a:r>
            <a:r>
              <a:rPr lang="de-DE" altLang="de-DE" sz="1800" b="0"/>
              <a:t> 5.1.4. Let </a:t>
            </a:r>
            <a:r>
              <a:rPr lang="de-DE" altLang="de-DE" sz="1800" b="0" i="1"/>
              <a:t>G</a:t>
            </a:r>
            <a:r>
              <a:rPr lang="de-DE" altLang="de-DE" sz="1800" b="0"/>
              <a:t> be a </a:t>
            </a:r>
            <a:r>
              <a:rPr lang="de-DE" altLang="de-DE" sz="1800" b="0" i="1"/>
              <a:t>k</a:t>
            </a:r>
            <a:r>
              <a:rPr lang="de-DE" altLang="de-DE" sz="1800" b="0"/>
              <a:t>-connnected graph, and let </a:t>
            </a:r>
            <a:r>
              <a:rPr lang="de-DE" altLang="de-DE" sz="1800" b="0" i="1"/>
              <a:t>D</a:t>
            </a:r>
            <a:r>
              <a:rPr lang="de-DE" altLang="de-DE" sz="1800" b="0"/>
              <a:t> be any set of </a:t>
            </a:r>
            <a:r>
              <a:rPr lang="de-DE" altLang="de-DE" sz="1800" b="0" i="1"/>
              <a:t>m</a:t>
            </a:r>
            <a:r>
              <a:rPr lang="de-DE" altLang="de-DE" sz="1800" b="0"/>
              <a:t> edges of </a:t>
            </a:r>
            <a:r>
              <a:rPr lang="de-DE" altLang="de-DE" sz="1800" b="0" i="1"/>
              <a:t>G</a:t>
            </a:r>
            <a:r>
              <a:rPr lang="de-DE" altLang="de-DE" sz="1800" b="0"/>
              <a:t>, for </a:t>
            </a:r>
            <a:r>
              <a:rPr lang="de-DE" altLang="de-DE" sz="1800" b="0" i="1"/>
              <a:t>m</a:t>
            </a:r>
            <a:r>
              <a:rPr lang="de-DE" altLang="de-DE" sz="1800" b="0"/>
              <a:t> </a:t>
            </a:r>
            <a:r>
              <a:rPr lang="de-DE" altLang="de-DE" sz="1800" b="0">
                <a:cs typeface="Arial" panose="020B0604020202020204" pitchFamily="34" charset="0"/>
              </a:rPr>
              <a:t>≤ </a:t>
            </a:r>
            <a:r>
              <a:rPr lang="de-DE" altLang="de-DE" sz="1800" b="0" i="1">
                <a:cs typeface="Arial" panose="020B0604020202020204" pitchFamily="34" charset="0"/>
              </a:rPr>
              <a:t>k</a:t>
            </a:r>
            <a:r>
              <a:rPr lang="de-DE" altLang="de-DE" sz="1800" b="0">
                <a:cs typeface="Arial" panose="020B0604020202020204" pitchFamily="34" charset="0"/>
              </a:rPr>
              <a:t> - 1. Then the edge-deletion subgraph </a:t>
            </a:r>
            <a:r>
              <a:rPr lang="de-DE" altLang="de-DE" sz="1800" b="0" i="1">
                <a:cs typeface="Arial" panose="020B0604020202020204" pitchFamily="34" charset="0"/>
              </a:rPr>
              <a:t>G – D</a:t>
            </a:r>
            <a:r>
              <a:rPr lang="de-DE" altLang="de-DE" sz="1800" b="0">
                <a:cs typeface="Arial" panose="020B0604020202020204" pitchFamily="34" charset="0"/>
              </a:rPr>
              <a:t> is (</a:t>
            </a:r>
            <a:r>
              <a:rPr lang="de-DE" altLang="de-DE" sz="1800" b="0" i="1">
                <a:cs typeface="Arial" panose="020B0604020202020204" pitchFamily="34" charset="0"/>
              </a:rPr>
              <a:t>k – m</a:t>
            </a:r>
            <a:r>
              <a:rPr lang="de-DE" altLang="de-DE" sz="1800" b="0">
                <a:cs typeface="Arial" panose="020B0604020202020204" pitchFamily="34" charset="0"/>
              </a:rPr>
              <a:t>)-connected.</a:t>
            </a: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r>
              <a:rPr lang="de-DE" altLang="de-DE" sz="1800" b="0">
                <a:cs typeface="Arial" panose="020B0604020202020204" pitchFamily="34" charset="0"/>
              </a:rPr>
              <a:t>Proof: this follows from the iterative application of proposition 5.1.3. </a:t>
            </a:r>
            <a:r>
              <a:rPr lang="de-DE" altLang="de-DE" sz="1800" b="0">
                <a:cs typeface="Arial" panose="020B0604020202020204" pitchFamily="34" charset="0"/>
                <a:sym typeface="Symbol" panose="05050102010706020507" pitchFamily="18" charset="2"/>
              </a:rPr>
              <a:t>□</a:t>
            </a:r>
            <a:endParaRPr lang="de-DE" altLang="de-DE" sz="1800" b="0">
              <a:cs typeface="Arial" panose="020B0604020202020204" pitchFamily="34" charset="0"/>
            </a:endParaRPr>
          </a:p>
        </p:txBody>
      </p:sp>
      <p:sp>
        <p:nvSpPr>
          <p:cNvPr id="1210374" name="Text Box 6"/>
          <p:cNvSpPr txBox="1">
            <a:spLocks noChangeArrowheads="1"/>
          </p:cNvSpPr>
          <p:nvPr/>
        </p:nvSpPr>
        <p:spPr bwMode="auto">
          <a:xfrm>
            <a:off x="323850" y="4652963"/>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Corollary</a:t>
            </a:r>
            <a:r>
              <a:rPr lang="de-DE" altLang="de-DE" sz="1800" b="0">
                <a:cs typeface="Arial" panose="020B0604020202020204" pitchFamily="34" charset="0"/>
                <a:sym typeface="Symbol" panose="05050102010706020507" pitchFamily="18" charset="2"/>
              </a:rPr>
              <a:t> 5.1.6. Let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be a connected graph. Then </a:t>
            </a:r>
            <a:r>
              <a:rPr lang="de-DE" altLang="de-DE" sz="1800" b="0" baseline="-25000">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(G) ≤ </a:t>
            </a:r>
            <a:r>
              <a:rPr lang="de-DE" altLang="de-DE" sz="1800" b="0" baseline="-25000">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(G) ≤ </a:t>
            </a:r>
            <a:r>
              <a:rPr lang="de-DE" altLang="de-DE" sz="1800" b="0" baseline="-25000">
                <a:cs typeface="Arial" panose="020B0604020202020204" pitchFamily="34" charset="0"/>
                <a:sym typeface="Symbol" panose="05050102010706020507" pitchFamily="18" charset="2"/>
              </a:rPr>
              <a:t>min</a:t>
            </a:r>
            <a:r>
              <a:rPr lang="de-DE" altLang="de-DE" sz="1800" b="0">
                <a:cs typeface="Arial" panose="020B0604020202020204" pitchFamily="34" charset="0"/>
                <a:sym typeface="Symbol" panose="05050102010706020507" pitchFamily="18" charset="2"/>
              </a:rPr>
              <a:t>(G).</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This is a combination of Proposition 5.1.1 and Corollary 5.1.5. □</a:t>
            </a:r>
          </a:p>
        </p:txBody>
      </p:sp>
      <p:sp>
        <p:nvSpPr>
          <p:cNvPr id="1210375" name="Text Box 7"/>
          <p:cNvSpPr txBox="1">
            <a:spLocks noChangeArrowheads="1"/>
          </p:cNvSpPr>
          <p:nvPr/>
        </p:nvSpPr>
        <p:spPr bwMode="auto">
          <a:xfrm>
            <a:off x="323850" y="2205038"/>
            <a:ext cx="86407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rPr>
              <a:t>Corollary</a:t>
            </a:r>
            <a:r>
              <a:rPr lang="de-DE" altLang="de-DE" sz="1800" b="0">
                <a:cs typeface="Arial" panose="020B0604020202020204" pitchFamily="34" charset="0"/>
              </a:rPr>
              <a:t> 5.1.5. Let </a:t>
            </a:r>
            <a:r>
              <a:rPr lang="de-DE" altLang="de-DE" sz="1800" b="0" i="1">
                <a:cs typeface="Arial" panose="020B0604020202020204" pitchFamily="34" charset="0"/>
              </a:rPr>
              <a:t>G</a:t>
            </a:r>
            <a:r>
              <a:rPr lang="de-DE" altLang="de-DE" sz="1800" b="0">
                <a:cs typeface="Arial" panose="020B0604020202020204" pitchFamily="34" charset="0"/>
              </a:rPr>
              <a:t> be a connected graph. Then </a:t>
            </a:r>
            <a:r>
              <a:rPr lang="de-DE" altLang="de-DE" sz="1800" b="0">
                <a:cs typeface="Arial" panose="020B0604020202020204" pitchFamily="34" charset="0"/>
                <a:sym typeface="Symbol" panose="05050102010706020507" pitchFamily="18" charset="2"/>
              </a:rPr>
              <a:t></a:t>
            </a:r>
            <a:r>
              <a:rPr lang="de-DE" altLang="de-DE" sz="1800" b="0" baseline="-25000">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(G) ≥ </a:t>
            </a:r>
            <a:r>
              <a:rPr lang="de-DE" altLang="de-DE" sz="1800" b="0" baseline="-25000">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(G).</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Proof. Let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 </a:t>
            </a:r>
            <a:r>
              <a:rPr lang="de-DE" altLang="de-DE" sz="1800" b="0" baseline="-25000">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(G), and let </a:t>
            </a:r>
            <a:r>
              <a:rPr lang="de-DE" altLang="de-DE" sz="1800" b="0" i="1">
                <a:cs typeface="Arial" panose="020B0604020202020204" pitchFamily="34" charset="0"/>
                <a:sym typeface="Symbol" panose="05050102010706020507" pitchFamily="18" charset="2"/>
              </a:rPr>
              <a:t>S</a:t>
            </a:r>
            <a:r>
              <a:rPr lang="de-DE" altLang="de-DE" sz="1800" b="0">
                <a:cs typeface="Arial" panose="020B0604020202020204" pitchFamily="34" charset="0"/>
                <a:sym typeface="Symbol" panose="05050102010706020507" pitchFamily="18" charset="2"/>
              </a:rPr>
              <a:t> be any set of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 1 edges in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Since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-connected, the graph </a:t>
            </a:r>
            <a:r>
              <a:rPr lang="de-DE" altLang="de-DE" sz="1800" b="0" i="1">
                <a:cs typeface="Arial" panose="020B0604020202020204" pitchFamily="34" charset="0"/>
                <a:sym typeface="Symbol" panose="05050102010706020507" pitchFamily="18" charset="2"/>
              </a:rPr>
              <a:t>G – S</a:t>
            </a:r>
            <a:r>
              <a:rPr lang="de-DE" altLang="de-DE" sz="1800" b="0">
                <a:cs typeface="Arial" panose="020B0604020202020204" pitchFamily="34" charset="0"/>
                <a:sym typeface="Symbol" panose="05050102010706020507" pitchFamily="18" charset="2"/>
              </a:rPr>
              <a:t> is 1-connected, by corollary 5.1.4.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the edge subset </a:t>
            </a:r>
            <a:r>
              <a:rPr lang="de-DE" altLang="de-DE" sz="1800" b="0" i="1">
                <a:cs typeface="Arial" panose="020B0604020202020204" pitchFamily="34" charset="0"/>
                <a:sym typeface="Symbol" panose="05050102010706020507" pitchFamily="18" charset="2"/>
              </a:rPr>
              <a:t>S</a:t>
            </a:r>
            <a:r>
              <a:rPr lang="de-DE" altLang="de-DE" sz="1800" b="0">
                <a:cs typeface="Arial" panose="020B0604020202020204" pitchFamily="34" charset="0"/>
                <a:sym typeface="Symbol" panose="05050102010706020507" pitchFamily="18" charset="2"/>
              </a:rPr>
              <a:t> is not an edge-cut of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which implies that </a:t>
            </a:r>
            <a:r>
              <a:rPr lang="de-DE" altLang="de-DE" sz="1800" b="0" baseline="-25000">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(G) ≥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a:t>
            </a:r>
          </a:p>
        </p:txBody>
      </p:sp>
      <p:sp>
        <p:nvSpPr>
          <p:cNvPr id="2458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03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0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0374" grpId="0"/>
      <p:bldP spid="12103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560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A0167D7A-BB5C-49CE-8B94-13345A97ED22}" type="slidenum">
              <a:rPr lang="de-DE" altLang="de-DE" sz="1000" smtClean="0"/>
              <a:pPr>
                <a:spcBef>
                  <a:spcPct val="0"/>
                </a:spcBef>
                <a:buFontTx/>
                <a:buNone/>
              </a:pPr>
              <a:t>17</a:t>
            </a:fld>
            <a:endParaRPr lang="de-DE" altLang="de-DE" sz="1000" smtClean="0"/>
          </a:p>
        </p:txBody>
      </p:sp>
      <p:sp>
        <p:nvSpPr>
          <p:cNvPr id="25604"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Internally Disjoint Paths and Vertex-Connectivity:</a:t>
            </a:r>
            <a:br>
              <a:rPr lang="en-GB" altLang="de-DE" smtClean="0">
                <a:ea typeface="ＭＳ Ｐゴシック" panose="020B0600070205080204" pitchFamily="34" charset="-128"/>
              </a:rPr>
            </a:br>
            <a:r>
              <a:rPr lang="en-GB" altLang="de-DE" smtClean="0">
                <a:ea typeface="ＭＳ Ｐゴシック" panose="020B0600070205080204" pitchFamily="34" charset="-128"/>
              </a:rPr>
              <a:t>Whitney’s Theorem</a:t>
            </a:r>
          </a:p>
        </p:txBody>
      </p:sp>
      <p:sp>
        <p:nvSpPr>
          <p:cNvPr id="25605" name="Text Box 3"/>
          <p:cNvSpPr txBox="1">
            <a:spLocks noChangeArrowheads="1"/>
          </p:cNvSpPr>
          <p:nvPr/>
        </p:nvSpPr>
        <p:spPr bwMode="auto">
          <a:xfrm>
            <a:off x="323850" y="765175"/>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A communications network is said to be </a:t>
            </a:r>
            <a:r>
              <a:rPr lang="de-DE" altLang="de-DE" sz="1800" b="0" i="1"/>
              <a:t>fault-tolerant </a:t>
            </a:r>
            <a:r>
              <a:rPr lang="de-DE" altLang="de-DE" sz="1800" b="0"/>
              <a:t>if it has at least two alternative paths between each pair of vertices. </a:t>
            </a:r>
          </a:p>
          <a:p>
            <a:pPr eaLnBrk="1" hangingPunct="1">
              <a:lnSpc>
                <a:spcPct val="120000"/>
              </a:lnSpc>
              <a:spcBef>
                <a:spcPct val="0"/>
              </a:spcBef>
              <a:buFontTx/>
              <a:buNone/>
            </a:pPr>
            <a:r>
              <a:rPr lang="de-DE" altLang="de-DE" sz="1800" b="0"/>
              <a:t>This notion characterizes 2-connected graphs. </a:t>
            </a:r>
          </a:p>
          <a:p>
            <a:pPr eaLnBrk="1" hangingPunct="1">
              <a:lnSpc>
                <a:spcPct val="120000"/>
              </a:lnSpc>
              <a:spcBef>
                <a:spcPct val="0"/>
              </a:spcBef>
              <a:buFontTx/>
              <a:buNone/>
            </a:pPr>
            <a:r>
              <a:rPr lang="de-DE" altLang="de-DE" sz="1800" b="0"/>
              <a:t>A more general result for </a:t>
            </a:r>
            <a:r>
              <a:rPr lang="de-DE" altLang="de-DE" sz="1800" b="0" i="1"/>
              <a:t>k</a:t>
            </a:r>
            <a:r>
              <a:rPr lang="de-DE" altLang="de-DE" sz="1800" b="0"/>
              <a:t>-connected graphs follows later.</a:t>
            </a:r>
          </a:p>
        </p:txBody>
      </p:sp>
      <p:sp>
        <p:nvSpPr>
          <p:cNvPr id="7" name="Text Box 3"/>
          <p:cNvSpPr txBox="1">
            <a:spLocks noChangeArrowheads="1"/>
          </p:cNvSpPr>
          <p:nvPr/>
        </p:nvSpPr>
        <p:spPr bwMode="auto">
          <a:xfrm>
            <a:off x="381000" y="2895600"/>
            <a:ext cx="8640763"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Terminology</a:t>
            </a:r>
            <a:r>
              <a:rPr lang="de-DE" altLang="de-DE" sz="1800" b="0"/>
              <a:t>: A vertex of a path </a:t>
            </a:r>
            <a:r>
              <a:rPr lang="de-DE" altLang="de-DE" sz="1800" b="0" i="1"/>
              <a:t>P</a:t>
            </a:r>
            <a:r>
              <a:rPr lang="de-DE" altLang="de-DE" sz="1800" b="0"/>
              <a:t> is an </a:t>
            </a:r>
            <a:r>
              <a:rPr lang="de-DE" altLang="de-DE" sz="1800"/>
              <a:t>internal vertex</a:t>
            </a:r>
            <a:r>
              <a:rPr lang="de-DE" altLang="de-DE" sz="1800" b="0"/>
              <a:t> of </a:t>
            </a:r>
            <a:r>
              <a:rPr lang="de-DE" altLang="de-DE" sz="1800" b="0" i="1"/>
              <a:t>P</a:t>
            </a:r>
            <a:r>
              <a:rPr lang="de-DE" altLang="de-DE" sz="1800" b="0"/>
              <a:t> if it is neither the initial nor the final vertex of that path.</a:t>
            </a:r>
          </a:p>
        </p:txBody>
      </p:sp>
      <p:sp>
        <p:nvSpPr>
          <p:cNvPr id="8" name="Text Box 3"/>
          <p:cNvSpPr txBox="1">
            <a:spLocks noChangeArrowheads="1"/>
          </p:cNvSpPr>
          <p:nvPr/>
        </p:nvSpPr>
        <p:spPr bwMode="auto">
          <a:xfrm>
            <a:off x="381000" y="4495800"/>
            <a:ext cx="8640763"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Definition</a:t>
            </a:r>
            <a:r>
              <a:rPr lang="de-DE" altLang="de-DE" sz="1800" b="0"/>
              <a:t>: Let </a:t>
            </a:r>
            <a:r>
              <a:rPr lang="de-DE" altLang="de-DE" sz="1800" b="0" i="1"/>
              <a:t>u</a:t>
            </a:r>
            <a:r>
              <a:rPr lang="de-DE" altLang="de-DE" sz="1800" b="0"/>
              <a:t> and </a:t>
            </a:r>
            <a:r>
              <a:rPr lang="de-DE" altLang="de-DE" sz="1800" b="0" i="1"/>
              <a:t>v</a:t>
            </a:r>
            <a:r>
              <a:rPr lang="de-DE" altLang="de-DE" sz="1800" b="0"/>
              <a:t> be two vertices in a graph </a:t>
            </a:r>
            <a:r>
              <a:rPr lang="de-DE" altLang="de-DE" sz="1800" b="0" i="1"/>
              <a:t>G</a:t>
            </a:r>
            <a:r>
              <a:rPr lang="de-DE" altLang="de-DE" sz="1800" b="0"/>
              <a:t>. </a:t>
            </a:r>
          </a:p>
          <a:p>
            <a:pPr eaLnBrk="1" hangingPunct="1">
              <a:lnSpc>
                <a:spcPct val="120000"/>
              </a:lnSpc>
              <a:spcBef>
                <a:spcPct val="0"/>
              </a:spcBef>
              <a:buFontTx/>
              <a:buNone/>
            </a:pPr>
            <a:r>
              <a:rPr lang="de-DE" altLang="de-DE" sz="1800" b="0"/>
              <a:t>A collection of </a:t>
            </a:r>
            <a:r>
              <a:rPr lang="de-DE" altLang="de-DE" sz="1800" b="0" i="1"/>
              <a:t>u-v</a:t>
            </a:r>
            <a:r>
              <a:rPr lang="de-DE" altLang="de-DE" sz="1800" b="0"/>
              <a:t> paths in </a:t>
            </a:r>
            <a:r>
              <a:rPr lang="de-DE" altLang="de-DE" sz="1800" b="0" i="1"/>
              <a:t>G</a:t>
            </a:r>
            <a:r>
              <a:rPr lang="de-DE" altLang="de-DE" sz="1800" b="0"/>
              <a:t> is said to be </a:t>
            </a:r>
            <a:r>
              <a:rPr lang="de-DE" altLang="de-DE" sz="1800"/>
              <a:t>internally disjoint</a:t>
            </a:r>
            <a:r>
              <a:rPr lang="de-DE" altLang="de-DE" sz="1800" b="0"/>
              <a:t> </a:t>
            </a:r>
          </a:p>
          <a:p>
            <a:pPr eaLnBrk="1" hangingPunct="1">
              <a:lnSpc>
                <a:spcPct val="120000"/>
              </a:lnSpc>
              <a:spcBef>
                <a:spcPct val="0"/>
              </a:spcBef>
              <a:buFontTx/>
              <a:buNone/>
            </a:pPr>
            <a:r>
              <a:rPr lang="de-DE" altLang="de-DE" sz="1800" b="0"/>
              <a:t>if no two paths in the collection have an internal vertex in common.</a:t>
            </a:r>
            <a:endParaRPr lang="de-DE" altLang="de-DE" sz="1800">
              <a:solidFill>
                <a:srgbClr val="FF5050"/>
              </a:solidFill>
              <a:cs typeface="Arial" panose="020B0604020202020204" pitchFamily="34" charset="0"/>
              <a:sym typeface="Symbol" panose="05050102010706020507" pitchFamily="18" charset="2"/>
            </a:endParaRPr>
          </a:p>
        </p:txBody>
      </p:sp>
      <p:sp>
        <p:nvSpPr>
          <p:cNvPr id="2560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662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FB2A4340-3AEE-4E98-882F-FA5E7C9DE49D}" type="slidenum">
              <a:rPr lang="de-DE" altLang="de-DE" sz="1000" smtClean="0"/>
              <a:pPr>
                <a:spcBef>
                  <a:spcPct val="0"/>
                </a:spcBef>
                <a:buFontTx/>
                <a:buNone/>
              </a:pPr>
              <a:t>18</a:t>
            </a:fld>
            <a:endParaRPr lang="de-DE" altLang="de-DE" sz="1000" smtClean="0"/>
          </a:p>
        </p:txBody>
      </p:sp>
      <p:sp>
        <p:nvSpPr>
          <p:cNvPr id="26628"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Internally Disjoint Paths and Vertex-Connectivity:</a:t>
            </a:r>
            <a:br>
              <a:rPr lang="en-GB" altLang="de-DE" smtClean="0">
                <a:ea typeface="ＭＳ Ｐゴシック" panose="020B0600070205080204" pitchFamily="34" charset="-128"/>
              </a:rPr>
            </a:br>
            <a:r>
              <a:rPr lang="en-GB" altLang="de-DE" smtClean="0">
                <a:ea typeface="ＭＳ Ｐゴシック" panose="020B0600070205080204" pitchFamily="34" charset="-128"/>
              </a:rPr>
              <a:t>Whitney’s Theorem</a:t>
            </a:r>
          </a:p>
        </p:txBody>
      </p:sp>
      <p:sp>
        <p:nvSpPr>
          <p:cNvPr id="26629" name="Text Box 3"/>
          <p:cNvSpPr txBox="1">
            <a:spLocks noChangeArrowheads="1"/>
          </p:cNvSpPr>
          <p:nvPr/>
        </p:nvSpPr>
        <p:spPr bwMode="auto">
          <a:xfrm>
            <a:off x="323850" y="765175"/>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Theorem</a:t>
            </a:r>
            <a:r>
              <a:rPr lang="de-DE" altLang="de-DE" sz="1800" b="0"/>
              <a:t> 5.1.7 [Whitney, 1932] Let </a:t>
            </a:r>
            <a:r>
              <a:rPr lang="de-DE" altLang="de-DE" sz="1800" b="0" i="1"/>
              <a:t>G</a:t>
            </a:r>
            <a:r>
              <a:rPr lang="de-DE" altLang="de-DE" sz="1800" b="0"/>
              <a:t> be a connected graph with </a:t>
            </a:r>
            <a:r>
              <a:rPr lang="de-DE" altLang="de-DE" sz="1800" b="0" i="1"/>
              <a:t>n</a:t>
            </a:r>
            <a:r>
              <a:rPr lang="de-DE" altLang="de-DE" sz="1800" b="0"/>
              <a:t> </a:t>
            </a:r>
            <a:r>
              <a:rPr lang="de-DE" altLang="de-DE" sz="1800" b="0">
                <a:cs typeface="Arial" panose="020B0604020202020204" pitchFamily="34" charset="0"/>
              </a:rPr>
              <a:t>≥ 3 vertices.</a:t>
            </a:r>
          </a:p>
          <a:p>
            <a:pPr eaLnBrk="1" hangingPunct="1">
              <a:lnSpc>
                <a:spcPct val="120000"/>
              </a:lnSpc>
              <a:spcBef>
                <a:spcPct val="0"/>
              </a:spcBef>
              <a:buFontTx/>
              <a:buNone/>
            </a:pPr>
            <a:r>
              <a:rPr lang="de-DE" altLang="de-DE" sz="1800" b="0">
                <a:cs typeface="Arial" panose="020B0604020202020204" pitchFamily="34" charset="0"/>
              </a:rPr>
              <a:t>Then </a:t>
            </a:r>
            <a:r>
              <a:rPr lang="de-DE" altLang="de-DE" sz="1800" b="0" i="1">
                <a:cs typeface="Arial" panose="020B0604020202020204" pitchFamily="34" charset="0"/>
              </a:rPr>
              <a:t>G</a:t>
            </a:r>
            <a:r>
              <a:rPr lang="de-DE" altLang="de-DE" sz="1800" b="0">
                <a:cs typeface="Arial" panose="020B0604020202020204" pitchFamily="34" charset="0"/>
              </a:rPr>
              <a:t> is 2-connected if and only if for each pair of vertices in </a:t>
            </a:r>
            <a:r>
              <a:rPr lang="de-DE" altLang="de-DE" sz="1800" b="0" i="1">
                <a:cs typeface="Arial" panose="020B0604020202020204" pitchFamily="34" charset="0"/>
              </a:rPr>
              <a:t>G</a:t>
            </a:r>
            <a:r>
              <a:rPr lang="de-DE" altLang="de-DE" sz="1800" b="0">
                <a:cs typeface="Arial" panose="020B0604020202020204" pitchFamily="34" charset="0"/>
              </a:rPr>
              <a:t>, there are two internally disjoint paths between them.</a:t>
            </a:r>
          </a:p>
        </p:txBody>
      </p:sp>
      <p:sp>
        <p:nvSpPr>
          <p:cNvPr id="1212420" name="Text Box 4"/>
          <p:cNvSpPr txBox="1">
            <a:spLocks noChangeArrowheads="1"/>
          </p:cNvSpPr>
          <p:nvPr/>
        </p:nvSpPr>
        <p:spPr bwMode="auto">
          <a:xfrm>
            <a:off x="323850" y="3500438"/>
            <a:ext cx="8640763"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 Suppose that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2-connected, and let </a:t>
            </a:r>
            <a:r>
              <a:rPr lang="de-DE" altLang="de-DE" sz="1800" b="0" i="1">
                <a:cs typeface="Arial" panose="020B0604020202020204" pitchFamily="34" charset="0"/>
                <a:sym typeface="Symbol" panose="05050102010706020507" pitchFamily="18" charset="2"/>
              </a:rPr>
              <a:t>x</a:t>
            </a:r>
            <a:r>
              <a:rPr lang="de-DE" altLang="de-DE" sz="1800" b="0">
                <a:cs typeface="Arial" panose="020B0604020202020204" pitchFamily="34" charset="0"/>
                <a:sym typeface="Symbol" panose="05050102010706020507" pitchFamily="18" charset="2"/>
              </a:rPr>
              <a:t> and </a:t>
            </a:r>
            <a:r>
              <a:rPr lang="de-DE" altLang="de-DE" sz="1800" b="0" i="1">
                <a:cs typeface="Arial" panose="020B0604020202020204" pitchFamily="34" charset="0"/>
                <a:sym typeface="Symbol" panose="05050102010706020507" pitchFamily="18" charset="2"/>
              </a:rPr>
              <a:t>y</a:t>
            </a:r>
            <a:r>
              <a:rPr lang="de-DE" altLang="de-DE" sz="1800" b="0">
                <a:cs typeface="Arial" panose="020B0604020202020204" pitchFamily="34" charset="0"/>
                <a:sym typeface="Symbol" panose="05050102010706020507" pitchFamily="18" charset="2"/>
              </a:rPr>
              <a:t> be any two vertices in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We use induction on the distance </a:t>
            </a:r>
            <a:r>
              <a:rPr lang="de-DE" altLang="de-DE" sz="1800" b="0" i="1">
                <a:cs typeface="Arial" panose="020B0604020202020204" pitchFamily="34" charset="0"/>
                <a:sym typeface="Symbol" panose="05050102010706020507" pitchFamily="18" charset="2"/>
              </a:rPr>
              <a:t>d(x,y)</a:t>
            </a:r>
            <a:r>
              <a:rPr lang="de-DE" altLang="de-DE" sz="1800" b="0">
                <a:cs typeface="Arial" panose="020B0604020202020204" pitchFamily="34" charset="0"/>
                <a:sym typeface="Symbol" panose="05050102010706020507" pitchFamily="18" charset="2"/>
              </a:rPr>
              <a:t> to prove that there are at least two vertex-disjoint </a:t>
            </a:r>
            <a:r>
              <a:rPr lang="de-DE" altLang="de-DE" sz="1800" b="0" i="1">
                <a:cs typeface="Arial" panose="020B0604020202020204" pitchFamily="34" charset="0"/>
                <a:sym typeface="Symbol" panose="05050102010706020507" pitchFamily="18" charset="2"/>
              </a:rPr>
              <a:t>x-y</a:t>
            </a:r>
            <a:r>
              <a:rPr lang="de-DE" altLang="de-DE" sz="1800" b="0">
                <a:cs typeface="Arial" panose="020B0604020202020204" pitchFamily="34" charset="0"/>
                <a:sym typeface="Symbol" panose="05050102010706020507" pitchFamily="18" charset="2"/>
              </a:rPr>
              <a:t> paths in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there is an edge </a:t>
            </a:r>
            <a:r>
              <a:rPr lang="de-DE" altLang="de-DE" sz="1800" b="0" i="1">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 joining vertices </a:t>
            </a:r>
            <a:r>
              <a:rPr lang="de-DE" altLang="de-DE" sz="1800" b="0" i="1">
                <a:cs typeface="Arial" panose="020B0604020202020204" pitchFamily="34" charset="0"/>
                <a:sym typeface="Symbol" panose="05050102010706020507" pitchFamily="18" charset="2"/>
              </a:rPr>
              <a:t>x</a:t>
            </a:r>
            <a:r>
              <a:rPr lang="de-DE" altLang="de-DE" sz="1800" b="0">
                <a:cs typeface="Arial" panose="020B0604020202020204" pitchFamily="34" charset="0"/>
                <a:sym typeface="Symbol" panose="05050102010706020507" pitchFamily="18" charset="2"/>
              </a:rPr>
              <a:t> and </a:t>
            </a:r>
            <a:r>
              <a:rPr lang="de-DE" altLang="de-DE" sz="1800" b="0" i="1">
                <a:cs typeface="Arial" panose="020B0604020202020204" pitchFamily="34" charset="0"/>
                <a:sym typeface="Symbol" panose="05050102010706020507" pitchFamily="18" charset="2"/>
              </a:rPr>
              <a:t>y</a:t>
            </a:r>
            <a:r>
              <a:rPr lang="de-DE" altLang="de-DE" sz="1800" b="0">
                <a:cs typeface="Arial" panose="020B0604020202020204" pitchFamily="34" charset="0"/>
                <a:sym typeface="Symbol" panose="05050102010706020507" pitchFamily="18" charset="2"/>
              </a:rPr>
              <a:t>, (i.e., </a:t>
            </a:r>
            <a:r>
              <a:rPr lang="de-DE" altLang="de-DE" sz="1800" b="0" i="1">
                <a:cs typeface="Arial" panose="020B0604020202020204" pitchFamily="34" charset="0"/>
                <a:sym typeface="Symbol" panose="05050102010706020507" pitchFamily="18" charset="2"/>
              </a:rPr>
              <a:t>d(x,y)</a:t>
            </a:r>
            <a:r>
              <a:rPr lang="de-DE" altLang="de-DE" sz="1800" b="0">
                <a:cs typeface="Arial" panose="020B0604020202020204" pitchFamily="34" charset="0"/>
                <a:sym typeface="Symbol" panose="05050102010706020507" pitchFamily="18" charset="2"/>
              </a:rPr>
              <a:t> = 1), then the edge-deletion subgraph </a:t>
            </a:r>
            <a:r>
              <a:rPr lang="de-DE" altLang="de-DE" sz="1800" b="0" i="1">
                <a:cs typeface="Arial" panose="020B0604020202020204" pitchFamily="34" charset="0"/>
                <a:sym typeface="Symbol" panose="05050102010706020507" pitchFamily="18" charset="2"/>
              </a:rPr>
              <a:t>G – e</a:t>
            </a:r>
            <a:r>
              <a:rPr lang="de-DE" altLang="de-DE" sz="1800" b="0">
                <a:cs typeface="Arial" panose="020B0604020202020204" pitchFamily="34" charset="0"/>
                <a:sym typeface="Symbol" panose="05050102010706020507" pitchFamily="18" charset="2"/>
              </a:rPr>
              <a:t> is connected, by Corollary 5.1.4.</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there is an </a:t>
            </a:r>
            <a:r>
              <a:rPr lang="de-DE" altLang="de-DE" sz="1800" b="0" i="1">
                <a:cs typeface="Arial" panose="020B0604020202020204" pitchFamily="34" charset="0"/>
                <a:sym typeface="Symbol" panose="05050102010706020507" pitchFamily="18" charset="2"/>
              </a:rPr>
              <a:t>x-y</a:t>
            </a:r>
            <a:r>
              <a:rPr lang="de-DE" altLang="de-DE" sz="1800" b="0">
                <a:cs typeface="Arial" panose="020B0604020202020204" pitchFamily="34" charset="0"/>
                <a:sym typeface="Symbol" panose="05050102010706020507" pitchFamily="18" charset="2"/>
              </a:rPr>
              <a:t> path </a:t>
            </a:r>
            <a:r>
              <a:rPr lang="de-DE" altLang="de-DE" sz="1800" b="0" i="1">
                <a:cs typeface="Arial" panose="020B0604020202020204" pitchFamily="34" charset="0"/>
                <a:sym typeface="Symbol" panose="05050102010706020507" pitchFamily="18" charset="2"/>
              </a:rPr>
              <a:t>P</a:t>
            </a:r>
            <a:r>
              <a:rPr lang="de-DE" altLang="de-DE" sz="1800" b="0">
                <a:cs typeface="Arial" panose="020B0604020202020204" pitchFamily="34" charset="0"/>
                <a:sym typeface="Symbol" panose="05050102010706020507" pitchFamily="18" charset="2"/>
              </a:rPr>
              <a:t> in </a:t>
            </a:r>
            <a:r>
              <a:rPr lang="de-DE" altLang="de-DE" sz="1800" b="0" i="1">
                <a:cs typeface="Arial" panose="020B0604020202020204" pitchFamily="34" charset="0"/>
                <a:sym typeface="Symbol" panose="05050102010706020507" pitchFamily="18" charset="2"/>
              </a:rPr>
              <a:t>G – e</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It follows that path </a:t>
            </a:r>
            <a:r>
              <a:rPr lang="de-DE" altLang="de-DE" sz="1800" b="0" i="1">
                <a:cs typeface="Arial" panose="020B0604020202020204" pitchFamily="34" charset="0"/>
                <a:sym typeface="Symbol" panose="05050102010706020507" pitchFamily="18" charset="2"/>
              </a:rPr>
              <a:t>P</a:t>
            </a:r>
            <a:r>
              <a:rPr lang="de-DE" altLang="de-DE" sz="1800" b="0">
                <a:cs typeface="Arial" panose="020B0604020202020204" pitchFamily="34" charset="0"/>
                <a:sym typeface="Symbol" panose="05050102010706020507" pitchFamily="18" charset="2"/>
              </a:rPr>
              <a:t> and edge </a:t>
            </a:r>
            <a:r>
              <a:rPr lang="de-DE" altLang="de-DE" sz="1800" b="0" i="1">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 are two internally disjoint </a:t>
            </a:r>
            <a:r>
              <a:rPr lang="de-DE" altLang="de-DE" sz="1800" b="0" i="1">
                <a:cs typeface="Arial" panose="020B0604020202020204" pitchFamily="34" charset="0"/>
                <a:sym typeface="Symbol" panose="05050102010706020507" pitchFamily="18" charset="2"/>
              </a:rPr>
              <a:t>x-y</a:t>
            </a:r>
            <a:r>
              <a:rPr lang="de-DE" altLang="de-DE" sz="1800" b="0">
                <a:cs typeface="Arial" panose="020B0604020202020204" pitchFamily="34" charset="0"/>
                <a:sym typeface="Symbol" panose="05050102010706020507" pitchFamily="18" charset="2"/>
              </a:rPr>
              <a:t> paths in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endParaRPr lang="de-DE" altLang="de-DE" sz="1800">
              <a:solidFill>
                <a:srgbClr val="FF5050"/>
              </a:solidFill>
              <a:cs typeface="Arial" panose="020B0604020202020204" pitchFamily="34" charset="0"/>
              <a:sym typeface="Symbol" panose="05050102010706020507" pitchFamily="18" charset="2"/>
            </a:endParaRPr>
          </a:p>
        </p:txBody>
      </p:sp>
      <p:sp>
        <p:nvSpPr>
          <p:cNvPr id="1212421" name="Text Box 5"/>
          <p:cNvSpPr txBox="1">
            <a:spLocks noChangeArrowheads="1"/>
          </p:cNvSpPr>
          <p:nvPr/>
        </p:nvSpPr>
        <p:spPr bwMode="auto">
          <a:xfrm>
            <a:off x="395288" y="2130425"/>
            <a:ext cx="8640762"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rPr>
              <a:t>Proof</a:t>
            </a:r>
            <a:r>
              <a:rPr lang="de-DE" altLang="de-DE" sz="1800" b="0">
                <a:cs typeface="Arial" panose="020B0604020202020204" pitchFamily="34" charset="0"/>
              </a:rPr>
              <a:t>: (</a:t>
            </a:r>
            <a:r>
              <a:rPr lang="de-DE" altLang="de-DE" sz="1800" b="0">
                <a:cs typeface="Arial" panose="020B0604020202020204" pitchFamily="34" charset="0"/>
                <a:sym typeface="Symbol" panose="05050102010706020507" pitchFamily="18" charset="2"/>
              </a:rPr>
              <a:t>) Suppose that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not 2-connected. Then let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be a cut-vertex of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Since </a:t>
            </a:r>
            <a:r>
              <a:rPr lang="de-DE" altLang="de-DE" sz="1800" b="0" i="1">
                <a:cs typeface="Arial" panose="020B0604020202020204" pitchFamily="34" charset="0"/>
                <a:sym typeface="Symbol" panose="05050102010706020507" pitchFamily="18" charset="2"/>
              </a:rPr>
              <a:t>G – v</a:t>
            </a:r>
            <a:r>
              <a:rPr lang="de-DE" altLang="de-DE" sz="1800" b="0">
                <a:cs typeface="Arial" panose="020B0604020202020204" pitchFamily="34" charset="0"/>
                <a:sym typeface="Symbol" panose="05050102010706020507" pitchFamily="18" charset="2"/>
              </a:rPr>
              <a:t> is not connected, there must be two vertices such that there is no </a:t>
            </a:r>
          </a:p>
          <a:p>
            <a:pPr eaLnBrk="1" hangingPunct="1">
              <a:lnSpc>
                <a:spcPct val="120000"/>
              </a:lnSpc>
              <a:spcBef>
                <a:spcPct val="0"/>
              </a:spcBef>
              <a:buFontTx/>
              <a:buNone/>
            </a:pPr>
            <a:r>
              <a:rPr lang="de-DE" altLang="de-DE" sz="1800" b="0" i="1">
                <a:cs typeface="Arial" panose="020B0604020202020204" pitchFamily="34" charset="0"/>
                <a:sym typeface="Symbol" panose="05050102010706020507" pitchFamily="18" charset="2"/>
              </a:rPr>
              <a:t>x-y</a:t>
            </a:r>
            <a:r>
              <a:rPr lang="de-DE" altLang="de-DE" sz="1800" b="0">
                <a:cs typeface="Arial" panose="020B0604020202020204" pitchFamily="34" charset="0"/>
                <a:sym typeface="Symbol" panose="05050102010706020507" pitchFamily="18" charset="2"/>
              </a:rPr>
              <a:t> path in </a:t>
            </a:r>
            <a:r>
              <a:rPr lang="de-DE" altLang="de-DE" sz="1800" b="0" i="1">
                <a:cs typeface="Arial" panose="020B0604020202020204" pitchFamily="34" charset="0"/>
                <a:sym typeface="Symbol" panose="05050102010706020507" pitchFamily="18" charset="2"/>
              </a:rPr>
              <a:t>G – v</a:t>
            </a:r>
            <a:r>
              <a:rPr lang="de-DE" altLang="de-DE" sz="1800" b="0">
                <a:cs typeface="Arial" panose="020B0604020202020204" pitchFamily="34" charset="0"/>
                <a:sym typeface="Symbol" panose="05050102010706020507" pitchFamily="18" charset="2"/>
              </a:rPr>
              <a:t>. It follows that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is an internal vertex of every </a:t>
            </a:r>
            <a:r>
              <a:rPr lang="de-DE" altLang="de-DE" sz="1800" b="0" i="1">
                <a:cs typeface="Arial" panose="020B0604020202020204" pitchFamily="34" charset="0"/>
                <a:sym typeface="Symbol" panose="05050102010706020507" pitchFamily="18" charset="2"/>
              </a:rPr>
              <a:t>x-y</a:t>
            </a:r>
            <a:r>
              <a:rPr lang="de-DE" altLang="de-DE" sz="1800" b="0">
                <a:cs typeface="Arial" panose="020B0604020202020204" pitchFamily="34" charset="0"/>
                <a:sym typeface="Symbol" panose="05050102010706020507" pitchFamily="18" charset="2"/>
              </a:rPr>
              <a:t> path in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p>
        </p:txBody>
      </p:sp>
      <p:sp>
        <p:nvSpPr>
          <p:cNvPr id="2663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24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2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2420" grpId="0"/>
      <p:bldP spid="12124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scan00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8888" y="4098925"/>
            <a:ext cx="6911975" cy="1768475"/>
          </a:xfrm>
          <a:noFill/>
        </p:spPr>
      </p:pic>
      <p:sp>
        <p:nvSpPr>
          <p:cNvPr id="2765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765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9094C026-71B5-4C5B-A7E8-DACDDF8CF99C}" type="slidenum">
              <a:rPr lang="de-DE" altLang="de-DE" sz="1000" smtClean="0"/>
              <a:pPr>
                <a:spcBef>
                  <a:spcPct val="0"/>
                </a:spcBef>
                <a:buFontTx/>
                <a:buNone/>
              </a:pPr>
              <a:t>19</a:t>
            </a:fld>
            <a:endParaRPr lang="de-DE" altLang="de-DE" sz="1000" smtClean="0"/>
          </a:p>
        </p:txBody>
      </p:sp>
      <p:sp>
        <p:nvSpPr>
          <p:cNvPr id="27653"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Internally Disjoint Paths and Vertex-Connectivity:</a:t>
            </a:r>
            <a:br>
              <a:rPr lang="en-GB" altLang="de-DE" smtClean="0">
                <a:ea typeface="ＭＳ Ｐゴシック" panose="020B0600070205080204" pitchFamily="34" charset="-128"/>
              </a:rPr>
            </a:br>
            <a:r>
              <a:rPr lang="en-GB" altLang="de-DE" smtClean="0">
                <a:ea typeface="ＭＳ Ｐゴシック" panose="020B0600070205080204" pitchFamily="34" charset="-128"/>
              </a:rPr>
              <a:t>Whitney’s Theorem</a:t>
            </a:r>
          </a:p>
        </p:txBody>
      </p:sp>
      <p:sp>
        <p:nvSpPr>
          <p:cNvPr id="27654" name="Text Box 3"/>
          <p:cNvSpPr txBox="1">
            <a:spLocks noChangeArrowheads="1"/>
          </p:cNvSpPr>
          <p:nvPr/>
        </p:nvSpPr>
        <p:spPr bwMode="auto">
          <a:xfrm>
            <a:off x="323850" y="765175"/>
            <a:ext cx="8640763" cy="540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Next, assume for some </a:t>
            </a:r>
            <a:r>
              <a:rPr lang="de-DE" altLang="de-DE" sz="1800" b="0" i="1"/>
              <a:t>k</a:t>
            </a:r>
            <a:r>
              <a:rPr lang="de-DE" altLang="de-DE" sz="1800" b="0"/>
              <a:t> </a:t>
            </a:r>
            <a:r>
              <a:rPr lang="de-DE" altLang="de-DE" sz="1800" b="0">
                <a:cs typeface="Arial" panose="020B0604020202020204" pitchFamily="34" charset="0"/>
              </a:rPr>
              <a:t>≥ 2 that the assertion holds for every pair of vertices whose distance apart is less than </a:t>
            </a:r>
            <a:r>
              <a:rPr lang="de-DE" altLang="de-DE" sz="1800" b="0" i="1">
                <a:cs typeface="Arial" panose="020B0604020202020204" pitchFamily="34" charset="0"/>
              </a:rPr>
              <a:t>k</a:t>
            </a:r>
            <a:r>
              <a:rPr lang="de-DE" altLang="de-DE" sz="1800" b="0">
                <a:cs typeface="Arial" panose="020B0604020202020204" pitchFamily="34" charset="0"/>
              </a:rPr>
              <a:t>. Let </a:t>
            </a:r>
            <a:r>
              <a:rPr lang="de-DE" altLang="de-DE" sz="1800" b="0" i="1">
                <a:cs typeface="Arial" panose="020B0604020202020204" pitchFamily="34" charset="0"/>
              </a:rPr>
              <a:t>x</a:t>
            </a:r>
            <a:r>
              <a:rPr lang="de-DE" altLang="de-DE" sz="1800" b="0">
                <a:cs typeface="Arial" panose="020B0604020202020204" pitchFamily="34" charset="0"/>
              </a:rPr>
              <a:t> and </a:t>
            </a:r>
            <a:r>
              <a:rPr lang="de-DE" altLang="de-DE" sz="1800" b="0" i="1">
                <a:cs typeface="Arial" panose="020B0604020202020204" pitchFamily="34" charset="0"/>
              </a:rPr>
              <a:t>y</a:t>
            </a:r>
            <a:r>
              <a:rPr lang="de-DE" altLang="de-DE" sz="1800" b="0">
                <a:cs typeface="Arial" panose="020B0604020202020204" pitchFamily="34" charset="0"/>
              </a:rPr>
              <a:t> be vertices such that distance </a:t>
            </a:r>
            <a:r>
              <a:rPr lang="de-DE" altLang="de-DE" sz="1800" b="0" i="1">
                <a:cs typeface="Arial" panose="020B0604020202020204" pitchFamily="34" charset="0"/>
              </a:rPr>
              <a:t>d(x,y)</a:t>
            </a:r>
            <a:r>
              <a:rPr lang="de-DE" altLang="de-DE" sz="1800" b="0">
                <a:cs typeface="Arial" panose="020B0604020202020204" pitchFamily="34" charset="0"/>
              </a:rPr>
              <a:t> = </a:t>
            </a:r>
            <a:r>
              <a:rPr lang="de-DE" altLang="de-DE" sz="1800" b="0" i="1">
                <a:cs typeface="Arial" panose="020B0604020202020204" pitchFamily="34" charset="0"/>
              </a:rPr>
              <a:t>k</a:t>
            </a:r>
            <a:r>
              <a:rPr lang="de-DE" altLang="de-DE" sz="1800" b="0">
                <a:cs typeface="Arial" panose="020B0604020202020204" pitchFamily="34" charset="0"/>
              </a:rPr>
              <a:t>, and consider an </a:t>
            </a:r>
            <a:r>
              <a:rPr lang="de-DE" altLang="de-DE" sz="1800" b="0" i="1">
                <a:cs typeface="Arial" panose="020B0604020202020204" pitchFamily="34" charset="0"/>
              </a:rPr>
              <a:t>x-y</a:t>
            </a:r>
            <a:r>
              <a:rPr lang="de-DE" altLang="de-DE" sz="1800" b="0">
                <a:cs typeface="Arial" panose="020B0604020202020204" pitchFamily="34" charset="0"/>
              </a:rPr>
              <a:t> path of length </a:t>
            </a:r>
            <a:r>
              <a:rPr lang="de-DE" altLang="de-DE" sz="1800" b="0" i="1">
                <a:cs typeface="Arial" panose="020B0604020202020204" pitchFamily="34" charset="0"/>
              </a:rPr>
              <a:t>k</a:t>
            </a:r>
            <a:r>
              <a:rPr lang="de-DE" altLang="de-DE" sz="1800" b="0">
                <a:cs typeface="Arial" panose="020B0604020202020204" pitchFamily="34" charset="0"/>
              </a:rPr>
              <a:t>.</a:t>
            </a:r>
          </a:p>
          <a:p>
            <a:pPr eaLnBrk="1" hangingPunct="1">
              <a:lnSpc>
                <a:spcPct val="120000"/>
              </a:lnSpc>
              <a:spcBef>
                <a:spcPct val="0"/>
              </a:spcBef>
              <a:buFontTx/>
              <a:buNone/>
            </a:pPr>
            <a:r>
              <a:rPr lang="de-DE" altLang="de-DE" sz="1800" b="0">
                <a:cs typeface="Arial" panose="020B0604020202020204" pitchFamily="34" charset="0"/>
              </a:rPr>
              <a:t> </a:t>
            </a:r>
          </a:p>
          <a:p>
            <a:pPr eaLnBrk="1" hangingPunct="1">
              <a:lnSpc>
                <a:spcPct val="120000"/>
              </a:lnSpc>
              <a:spcBef>
                <a:spcPct val="0"/>
              </a:spcBef>
              <a:buFontTx/>
              <a:buNone/>
            </a:pPr>
            <a:r>
              <a:rPr lang="de-DE" altLang="de-DE" sz="1800" b="0">
                <a:cs typeface="Arial" panose="020B0604020202020204" pitchFamily="34" charset="0"/>
              </a:rPr>
              <a:t>Let </a:t>
            </a:r>
            <a:r>
              <a:rPr lang="de-DE" altLang="de-DE" sz="1800" b="0" i="1">
                <a:cs typeface="Arial" panose="020B0604020202020204" pitchFamily="34" charset="0"/>
              </a:rPr>
              <a:t>w</a:t>
            </a:r>
            <a:r>
              <a:rPr lang="de-DE" altLang="de-DE" sz="1800" b="0">
                <a:cs typeface="Arial" panose="020B0604020202020204" pitchFamily="34" charset="0"/>
              </a:rPr>
              <a:t> be the vertex that immediately precedes vertex </a:t>
            </a:r>
            <a:r>
              <a:rPr lang="de-DE" altLang="de-DE" sz="1800" b="0" i="1">
                <a:cs typeface="Arial" panose="020B0604020202020204" pitchFamily="34" charset="0"/>
              </a:rPr>
              <a:t>y</a:t>
            </a:r>
            <a:r>
              <a:rPr lang="de-DE" altLang="de-DE" sz="1800" b="0">
                <a:cs typeface="Arial" panose="020B0604020202020204" pitchFamily="34" charset="0"/>
              </a:rPr>
              <a:t> on this path, and let </a:t>
            </a:r>
            <a:r>
              <a:rPr lang="de-DE" altLang="de-DE" sz="1800" b="0" i="1">
                <a:cs typeface="Arial" panose="020B0604020202020204" pitchFamily="34" charset="0"/>
              </a:rPr>
              <a:t>e</a:t>
            </a:r>
            <a:r>
              <a:rPr lang="de-DE" altLang="de-DE" sz="1800" b="0">
                <a:cs typeface="Arial" panose="020B0604020202020204" pitchFamily="34" charset="0"/>
              </a:rPr>
              <a:t> be the edge between vertices </a:t>
            </a:r>
            <a:r>
              <a:rPr lang="de-DE" altLang="de-DE" sz="1800" b="0" i="1">
                <a:cs typeface="Arial" panose="020B0604020202020204" pitchFamily="34" charset="0"/>
              </a:rPr>
              <a:t>w</a:t>
            </a:r>
            <a:r>
              <a:rPr lang="de-DE" altLang="de-DE" sz="1800" b="0">
                <a:cs typeface="Arial" panose="020B0604020202020204" pitchFamily="34" charset="0"/>
              </a:rPr>
              <a:t> and </a:t>
            </a:r>
            <a:r>
              <a:rPr lang="de-DE" altLang="de-DE" sz="1800" b="0" i="1">
                <a:cs typeface="Arial" panose="020B0604020202020204" pitchFamily="34" charset="0"/>
              </a:rPr>
              <a:t>y</a:t>
            </a:r>
            <a:r>
              <a:rPr lang="de-DE" altLang="de-DE" sz="1800" b="0">
                <a:cs typeface="Arial" panose="020B0604020202020204" pitchFamily="34" charset="0"/>
              </a:rPr>
              <a:t>.</a:t>
            </a: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r>
              <a:rPr lang="de-DE" altLang="de-DE" sz="1800" b="0">
                <a:cs typeface="Arial" panose="020B0604020202020204" pitchFamily="34" charset="0"/>
              </a:rPr>
              <a:t>Since </a:t>
            </a:r>
            <a:r>
              <a:rPr lang="de-DE" altLang="de-DE" sz="1800" b="0" i="1">
                <a:cs typeface="Arial" panose="020B0604020202020204" pitchFamily="34" charset="0"/>
              </a:rPr>
              <a:t>d(x,w)</a:t>
            </a:r>
            <a:r>
              <a:rPr lang="de-DE" altLang="de-DE" sz="1800" b="0">
                <a:cs typeface="Arial" panose="020B0604020202020204" pitchFamily="34" charset="0"/>
              </a:rPr>
              <a:t> &lt; </a:t>
            </a:r>
            <a:r>
              <a:rPr lang="de-DE" altLang="de-DE" sz="1800" b="0" i="1">
                <a:cs typeface="Arial" panose="020B0604020202020204" pitchFamily="34" charset="0"/>
              </a:rPr>
              <a:t>k</a:t>
            </a:r>
            <a:r>
              <a:rPr lang="de-DE" altLang="de-DE" sz="1800" b="0">
                <a:cs typeface="Arial" panose="020B0604020202020204" pitchFamily="34" charset="0"/>
              </a:rPr>
              <a:t>, the induction hypothesis implies that there are two internally disjoint </a:t>
            </a:r>
            <a:r>
              <a:rPr lang="de-DE" altLang="de-DE" sz="1800" b="0" i="1">
                <a:cs typeface="Arial" panose="020B0604020202020204" pitchFamily="34" charset="0"/>
              </a:rPr>
              <a:t>x-w</a:t>
            </a:r>
            <a:r>
              <a:rPr lang="de-DE" altLang="de-DE" sz="1800" b="0">
                <a:cs typeface="Arial" panose="020B0604020202020204" pitchFamily="34" charset="0"/>
              </a:rPr>
              <a:t> paths in </a:t>
            </a:r>
            <a:r>
              <a:rPr lang="de-DE" altLang="de-DE" sz="1800" b="0" i="1">
                <a:cs typeface="Arial" panose="020B0604020202020204" pitchFamily="34" charset="0"/>
              </a:rPr>
              <a:t>G</a:t>
            </a:r>
            <a:r>
              <a:rPr lang="de-DE" altLang="de-DE" sz="1800" b="0">
                <a:cs typeface="Arial" panose="020B0604020202020204" pitchFamily="34" charset="0"/>
              </a:rPr>
              <a:t>, say </a:t>
            </a:r>
            <a:r>
              <a:rPr lang="de-DE" altLang="de-DE" sz="1800" b="0" i="1">
                <a:cs typeface="Arial" panose="020B0604020202020204" pitchFamily="34" charset="0"/>
              </a:rPr>
              <a:t>P</a:t>
            </a:r>
            <a:r>
              <a:rPr lang="de-DE" altLang="de-DE" sz="1800" b="0">
                <a:cs typeface="Arial" panose="020B0604020202020204" pitchFamily="34" charset="0"/>
              </a:rPr>
              <a:t> and </a:t>
            </a:r>
            <a:r>
              <a:rPr lang="de-DE" altLang="de-DE" sz="1800" b="0" i="1">
                <a:cs typeface="Arial" panose="020B0604020202020204" pitchFamily="34" charset="0"/>
              </a:rPr>
              <a:t>Q</a:t>
            </a:r>
            <a:r>
              <a:rPr lang="de-DE" altLang="de-DE" sz="1800" b="0">
                <a:cs typeface="Arial" panose="020B0604020202020204" pitchFamily="34" charset="0"/>
              </a:rPr>
              <a:t>.</a:t>
            </a:r>
          </a:p>
          <a:p>
            <a:pPr eaLnBrk="1" hangingPunct="1">
              <a:lnSpc>
                <a:spcPct val="120000"/>
              </a:lnSpc>
              <a:spcBef>
                <a:spcPct val="0"/>
              </a:spcBef>
              <a:buFontTx/>
              <a:buNone/>
            </a:pPr>
            <a:r>
              <a:rPr lang="de-DE" altLang="de-DE" sz="1800" b="0">
                <a:cs typeface="Arial" panose="020B0604020202020204" pitchFamily="34" charset="0"/>
              </a:rPr>
              <a:t>Also, since </a:t>
            </a:r>
            <a:r>
              <a:rPr lang="de-DE" altLang="de-DE" sz="1800" b="0" i="1">
                <a:cs typeface="Arial" panose="020B0604020202020204" pitchFamily="34" charset="0"/>
              </a:rPr>
              <a:t>G</a:t>
            </a:r>
            <a:r>
              <a:rPr lang="de-DE" altLang="de-DE" sz="1800" b="0">
                <a:cs typeface="Arial" panose="020B0604020202020204" pitchFamily="34" charset="0"/>
              </a:rPr>
              <a:t> is 2-connected, there exists an </a:t>
            </a:r>
            <a:r>
              <a:rPr lang="de-DE" altLang="de-DE" sz="1800" b="0" i="1">
                <a:cs typeface="Arial" panose="020B0604020202020204" pitchFamily="34" charset="0"/>
              </a:rPr>
              <a:t>x-y</a:t>
            </a:r>
            <a:r>
              <a:rPr lang="de-DE" altLang="de-DE" sz="1800" b="0">
                <a:cs typeface="Arial" panose="020B0604020202020204" pitchFamily="34" charset="0"/>
              </a:rPr>
              <a:t> path </a:t>
            </a:r>
            <a:r>
              <a:rPr lang="de-DE" altLang="de-DE" sz="1800" b="0" i="1">
                <a:cs typeface="Arial" panose="020B0604020202020204" pitchFamily="34" charset="0"/>
              </a:rPr>
              <a:t>R</a:t>
            </a:r>
            <a:r>
              <a:rPr lang="de-DE" altLang="de-DE" sz="1800" b="0">
                <a:cs typeface="Arial" panose="020B0604020202020204" pitchFamily="34" charset="0"/>
              </a:rPr>
              <a:t> in </a:t>
            </a:r>
            <a:r>
              <a:rPr lang="de-DE" altLang="de-DE" sz="1800" b="0" i="1">
                <a:cs typeface="Arial" panose="020B0604020202020204" pitchFamily="34" charset="0"/>
              </a:rPr>
              <a:t>G</a:t>
            </a:r>
            <a:r>
              <a:rPr lang="de-DE" altLang="de-DE" sz="1800" b="0">
                <a:cs typeface="Arial" panose="020B0604020202020204" pitchFamily="34" charset="0"/>
              </a:rPr>
              <a:t> that avoids vertex </a:t>
            </a:r>
            <a:r>
              <a:rPr lang="de-DE" altLang="de-DE" sz="1800" b="0" i="1">
                <a:cs typeface="Arial" panose="020B0604020202020204" pitchFamily="34" charset="0"/>
              </a:rPr>
              <a:t>w</a:t>
            </a:r>
            <a:r>
              <a:rPr lang="de-DE" altLang="de-DE" sz="1800" b="0">
                <a:cs typeface="Arial" panose="020B0604020202020204" pitchFamily="34" charset="0"/>
              </a:rPr>
              <a:t>.</a:t>
            </a: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endParaRPr lang="de-DE" altLang="de-DE" sz="1800" b="0">
              <a:cs typeface="Arial" panose="020B0604020202020204" pitchFamily="34" charset="0"/>
            </a:endParaRPr>
          </a:p>
          <a:p>
            <a:pPr eaLnBrk="1" hangingPunct="1">
              <a:lnSpc>
                <a:spcPct val="120000"/>
              </a:lnSpc>
              <a:spcBef>
                <a:spcPct val="0"/>
              </a:spcBef>
              <a:buFontTx/>
              <a:buNone/>
            </a:pPr>
            <a:r>
              <a:rPr lang="de-DE" altLang="de-DE" sz="1800" b="0">
                <a:cs typeface="Arial" panose="020B0604020202020204" pitchFamily="34" charset="0"/>
              </a:rPr>
              <a:t>Path </a:t>
            </a:r>
            <a:r>
              <a:rPr lang="de-DE" altLang="de-DE" sz="1800" b="0" i="1">
                <a:cs typeface="Arial" panose="020B0604020202020204" pitchFamily="34" charset="0"/>
              </a:rPr>
              <a:t>Q</a:t>
            </a:r>
            <a:r>
              <a:rPr lang="de-DE" altLang="de-DE" sz="1800" b="0">
                <a:cs typeface="Arial" panose="020B0604020202020204" pitchFamily="34" charset="0"/>
              </a:rPr>
              <a:t> either contains vertex </a:t>
            </a:r>
            <a:r>
              <a:rPr lang="de-DE" altLang="de-DE" sz="1800" b="0" i="1">
                <a:cs typeface="Arial" panose="020B0604020202020204" pitchFamily="34" charset="0"/>
              </a:rPr>
              <a:t>y</a:t>
            </a:r>
            <a:r>
              <a:rPr lang="de-DE" altLang="de-DE" sz="1800" b="0">
                <a:cs typeface="Arial" panose="020B0604020202020204" pitchFamily="34" charset="0"/>
              </a:rPr>
              <a:t> (right) or it does not (left)	</a:t>
            </a:r>
            <a:endParaRPr lang="de-DE" altLang="de-DE" sz="1800">
              <a:solidFill>
                <a:srgbClr val="FF5050"/>
              </a:solidFill>
              <a:cs typeface="Arial" panose="020B0604020202020204" pitchFamily="34" charset="0"/>
              <a:sym typeface="Symbol" panose="05050102010706020507" pitchFamily="18" charset="2"/>
            </a:endParaRPr>
          </a:p>
        </p:txBody>
      </p:sp>
      <p:sp>
        <p:nvSpPr>
          <p:cNvPr id="27655"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024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F48FA06C-E213-4F7D-AC31-1BF5AF8E631D}" type="slidenum">
              <a:rPr lang="de-DE" altLang="de-DE" sz="1000" smtClean="0"/>
              <a:pPr>
                <a:spcBef>
                  <a:spcPct val="0"/>
                </a:spcBef>
                <a:buFontTx/>
                <a:buNone/>
              </a:pPr>
              <a:t>2</a:t>
            </a:fld>
            <a:endParaRPr lang="de-DE" altLang="de-DE" sz="1000" smtClean="0"/>
          </a:p>
        </p:txBody>
      </p:sp>
      <p:sp>
        <p:nvSpPr>
          <p:cNvPr id="10244"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Motivation: graph connectedness</a:t>
            </a:r>
          </a:p>
        </p:txBody>
      </p:sp>
      <p:sp>
        <p:nvSpPr>
          <p:cNvPr id="1196036" name="Text Box 4"/>
          <p:cNvSpPr txBox="1">
            <a:spLocks noChangeArrowheads="1"/>
          </p:cNvSpPr>
          <p:nvPr/>
        </p:nvSpPr>
        <p:spPr bwMode="auto">
          <a:xfrm>
            <a:off x="381000" y="609600"/>
            <a:ext cx="8640763"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Determining the number of edges (or vertices) that must be removed </a:t>
            </a:r>
          </a:p>
          <a:p>
            <a:pPr eaLnBrk="1" hangingPunct="1">
              <a:lnSpc>
                <a:spcPct val="120000"/>
              </a:lnSpc>
              <a:spcBef>
                <a:spcPct val="0"/>
              </a:spcBef>
              <a:buFontTx/>
              <a:buNone/>
            </a:pPr>
            <a:r>
              <a:rPr lang="de-DE" altLang="de-DE" sz="1800" b="0">
                <a:sym typeface="Symbol" panose="05050102010706020507" pitchFamily="18" charset="2"/>
              </a:rPr>
              <a:t>to disconnect a given connected graph applies directly to analyzing </a:t>
            </a:r>
          </a:p>
          <a:p>
            <a:pPr eaLnBrk="1" hangingPunct="1">
              <a:lnSpc>
                <a:spcPct val="120000"/>
              </a:lnSpc>
              <a:spcBef>
                <a:spcPct val="0"/>
              </a:spcBef>
              <a:buFontTx/>
              <a:buNone/>
            </a:pPr>
            <a:r>
              <a:rPr lang="de-DE" altLang="de-DE" sz="1800" b="0">
                <a:sym typeface="Symbol" panose="05050102010706020507" pitchFamily="18" charset="2"/>
              </a:rPr>
              <a:t>the </a:t>
            </a:r>
            <a:r>
              <a:rPr lang="de-DE" altLang="de-DE" sz="1800">
                <a:sym typeface="Symbol" panose="05050102010706020507" pitchFamily="18" charset="2"/>
              </a:rPr>
              <a:t>vulnerability</a:t>
            </a:r>
            <a:r>
              <a:rPr lang="de-DE" altLang="de-DE" sz="1800" b="0">
                <a:sym typeface="Symbol" panose="05050102010706020507" pitchFamily="18" charset="2"/>
              </a:rPr>
              <a:t> of existing networks.</a:t>
            </a:r>
          </a:p>
        </p:txBody>
      </p:sp>
      <p:sp>
        <p:nvSpPr>
          <p:cNvPr id="8" name="Text Box 4"/>
          <p:cNvSpPr txBox="1">
            <a:spLocks noChangeArrowheads="1"/>
          </p:cNvSpPr>
          <p:nvPr/>
        </p:nvSpPr>
        <p:spPr bwMode="auto">
          <a:xfrm>
            <a:off x="350838" y="2133600"/>
            <a:ext cx="8640762"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Definition</a:t>
            </a:r>
            <a:r>
              <a:rPr lang="de-DE" altLang="de-DE" sz="1800" b="0">
                <a:sym typeface="Symbol" panose="05050102010706020507" pitchFamily="18" charset="2"/>
              </a:rPr>
              <a:t>: A graph is </a:t>
            </a:r>
            <a:r>
              <a:rPr lang="de-DE" altLang="de-DE" sz="1800">
                <a:sym typeface="Symbol" panose="05050102010706020507" pitchFamily="18" charset="2"/>
              </a:rPr>
              <a:t>connected</a:t>
            </a:r>
            <a:r>
              <a:rPr lang="de-DE" altLang="de-DE" sz="1800" b="0">
                <a:sym typeface="Symbol" panose="05050102010706020507" pitchFamily="18" charset="2"/>
              </a:rPr>
              <a:t> if for every pair of vertices </a:t>
            </a:r>
            <a:r>
              <a:rPr lang="de-DE" altLang="de-DE" sz="1800" b="0" i="1">
                <a:sym typeface="Symbol" panose="05050102010706020507" pitchFamily="18" charset="2"/>
              </a:rPr>
              <a:t>u</a:t>
            </a:r>
            <a:r>
              <a:rPr lang="de-DE" altLang="de-DE" sz="1800" b="0">
                <a:sym typeface="Symbol" panose="05050102010706020507" pitchFamily="18" charset="2"/>
              </a:rPr>
              <a:t> and </a:t>
            </a:r>
            <a:r>
              <a:rPr lang="de-DE" altLang="de-DE" sz="1800" b="0" i="1">
                <a:sym typeface="Symbol" panose="05050102010706020507" pitchFamily="18" charset="2"/>
              </a:rPr>
              <a:t>v</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there is a walk from </a:t>
            </a:r>
            <a:r>
              <a:rPr lang="de-DE" altLang="de-DE" sz="1800" b="0" i="1">
                <a:sym typeface="Symbol" panose="05050102010706020507" pitchFamily="18" charset="2"/>
              </a:rPr>
              <a:t>u</a:t>
            </a:r>
            <a:r>
              <a:rPr lang="de-DE" altLang="de-DE" sz="1800" b="0">
                <a:sym typeface="Symbol" panose="05050102010706020507" pitchFamily="18" charset="2"/>
              </a:rPr>
              <a:t> to </a:t>
            </a:r>
            <a:r>
              <a:rPr lang="de-DE" altLang="de-DE" sz="1800" b="0" i="1">
                <a:sym typeface="Symbol" panose="05050102010706020507" pitchFamily="18" charset="2"/>
              </a:rPr>
              <a:t>v</a:t>
            </a:r>
            <a:r>
              <a:rPr lang="de-DE" altLang="de-DE" sz="1800" b="0">
                <a:sym typeface="Symbol" panose="05050102010706020507" pitchFamily="18" charset="2"/>
              </a:rPr>
              <a:t>.</a:t>
            </a:r>
          </a:p>
        </p:txBody>
      </p:sp>
      <p:sp>
        <p:nvSpPr>
          <p:cNvPr id="9" name="Text Box 4"/>
          <p:cNvSpPr txBox="1">
            <a:spLocks noChangeArrowheads="1"/>
          </p:cNvSpPr>
          <p:nvPr/>
        </p:nvSpPr>
        <p:spPr bwMode="auto">
          <a:xfrm>
            <a:off x="381000" y="3124200"/>
            <a:ext cx="86407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Definition:</a:t>
            </a:r>
            <a:r>
              <a:rPr lang="de-DE" altLang="de-DE" sz="1800" b="0">
                <a:sym typeface="Symbol" panose="05050102010706020507" pitchFamily="18" charset="2"/>
              </a:rPr>
              <a:t> A </a:t>
            </a:r>
            <a:r>
              <a:rPr lang="de-DE" altLang="de-DE" sz="1800">
                <a:sym typeface="Symbol" panose="05050102010706020507" pitchFamily="18" charset="2"/>
              </a:rPr>
              <a:t>component</a:t>
            </a:r>
            <a:r>
              <a:rPr lang="de-DE" altLang="de-DE" sz="1800" b="0">
                <a:sym typeface="Symbol" panose="05050102010706020507" pitchFamily="18" charset="2"/>
              </a:rPr>
              <a:t> of </a:t>
            </a:r>
            <a:r>
              <a:rPr lang="de-DE" altLang="de-DE" sz="1800" b="0" i="1">
                <a:sym typeface="Symbol" panose="05050102010706020507" pitchFamily="18" charset="2"/>
              </a:rPr>
              <a:t>G</a:t>
            </a:r>
            <a:r>
              <a:rPr lang="de-DE" altLang="de-DE" sz="1800" b="0">
                <a:sym typeface="Symbol" panose="05050102010706020507" pitchFamily="18" charset="2"/>
              </a:rPr>
              <a:t> is a maximal connected subgraph of </a:t>
            </a:r>
            <a:r>
              <a:rPr lang="de-DE" altLang="de-DE" sz="1800" b="0" i="1">
                <a:sym typeface="Symbol" panose="05050102010706020507" pitchFamily="18" charset="2"/>
              </a:rPr>
              <a:t>G</a:t>
            </a:r>
            <a:r>
              <a:rPr lang="de-DE" altLang="de-DE" sz="1800" b="0">
                <a:sym typeface="Symbol" panose="05050102010706020507" pitchFamily="18" charset="2"/>
              </a:rPr>
              <a:t>.</a:t>
            </a:r>
            <a:endParaRPr lang="de-DE" altLang="de-DE" sz="1800" b="0" u="sng">
              <a:sym typeface="Symbol" panose="05050102010706020507" pitchFamily="18" charset="2"/>
            </a:endParaRPr>
          </a:p>
        </p:txBody>
      </p:sp>
      <p:sp>
        <p:nvSpPr>
          <p:cNvPr id="1024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60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6036"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867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3A109046-395D-4929-A5C4-3D1690810D30}" type="slidenum">
              <a:rPr lang="de-DE" altLang="de-DE" sz="1000" smtClean="0"/>
              <a:pPr>
                <a:spcBef>
                  <a:spcPct val="0"/>
                </a:spcBef>
                <a:buFontTx/>
                <a:buNone/>
              </a:pPr>
              <a:t>20</a:t>
            </a:fld>
            <a:endParaRPr lang="de-DE" altLang="de-DE" sz="1000" smtClean="0"/>
          </a:p>
        </p:txBody>
      </p:sp>
      <p:sp>
        <p:nvSpPr>
          <p:cNvPr id="28676"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Internally Disjoint Paths and Vertex-Connectivity:</a:t>
            </a:r>
            <a:br>
              <a:rPr lang="en-GB" altLang="de-DE" smtClean="0">
                <a:ea typeface="ＭＳ Ｐゴシック" panose="020B0600070205080204" pitchFamily="34" charset="-128"/>
              </a:rPr>
            </a:br>
            <a:r>
              <a:rPr lang="en-GB" altLang="de-DE" smtClean="0">
                <a:ea typeface="ＭＳ Ｐゴシック" panose="020B0600070205080204" pitchFamily="34" charset="-128"/>
              </a:rPr>
              <a:t>Whitney’s Theorem</a:t>
            </a:r>
          </a:p>
        </p:txBody>
      </p:sp>
      <p:sp>
        <p:nvSpPr>
          <p:cNvPr id="28677" name="Text Box 3"/>
          <p:cNvSpPr txBox="1">
            <a:spLocks noChangeArrowheads="1"/>
          </p:cNvSpPr>
          <p:nvPr/>
        </p:nvSpPr>
        <p:spPr bwMode="auto">
          <a:xfrm>
            <a:off x="323850" y="765175"/>
            <a:ext cx="8640763"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Let </a:t>
            </a:r>
            <a:r>
              <a:rPr lang="de-DE" altLang="de-DE" sz="1800" b="0" i="1"/>
              <a:t>z</a:t>
            </a:r>
            <a:r>
              <a:rPr lang="de-DE" altLang="de-DE" sz="1800" b="0"/>
              <a:t> be the last vertex on path </a:t>
            </a:r>
            <a:r>
              <a:rPr lang="de-DE" altLang="de-DE" sz="1800" b="0" i="1"/>
              <a:t>R</a:t>
            </a:r>
            <a:r>
              <a:rPr lang="de-DE" altLang="de-DE" sz="1800" b="0"/>
              <a:t> that precedes vertex </a:t>
            </a:r>
            <a:r>
              <a:rPr lang="de-DE" altLang="de-DE" sz="1800" b="0" i="1"/>
              <a:t>y</a:t>
            </a:r>
            <a:r>
              <a:rPr lang="de-DE" altLang="de-DE" sz="1800" b="0"/>
              <a:t> and is also on one of the paths </a:t>
            </a:r>
            <a:r>
              <a:rPr lang="de-DE" altLang="de-DE" sz="1800" b="0" i="1"/>
              <a:t>P</a:t>
            </a:r>
            <a:r>
              <a:rPr lang="de-DE" altLang="de-DE" sz="1800" b="0"/>
              <a:t> or </a:t>
            </a:r>
            <a:r>
              <a:rPr lang="de-DE" altLang="de-DE" sz="1800" b="0" i="1"/>
              <a:t>Q</a:t>
            </a:r>
            <a:r>
              <a:rPr lang="de-DE" altLang="de-DE" sz="1800" b="0"/>
              <a:t> (</a:t>
            </a:r>
            <a:r>
              <a:rPr lang="de-DE" altLang="de-DE" sz="1800" b="0" i="1"/>
              <a:t>z</a:t>
            </a:r>
            <a:r>
              <a:rPr lang="de-DE" altLang="de-DE" sz="1800" b="0"/>
              <a:t> might be vertex </a:t>
            </a:r>
            <a:r>
              <a:rPr lang="de-DE" altLang="de-DE" sz="1800" b="0" i="1"/>
              <a:t>x</a:t>
            </a:r>
            <a:r>
              <a:rPr lang="de-DE" altLang="de-DE" sz="1800" b="0"/>
              <a:t>). Assume wlog that </a:t>
            </a:r>
            <a:r>
              <a:rPr lang="de-DE" altLang="de-DE" sz="1800" b="0" i="1"/>
              <a:t>z</a:t>
            </a:r>
            <a:r>
              <a:rPr lang="de-DE" altLang="de-DE" sz="1800" b="0"/>
              <a:t> is on path </a:t>
            </a:r>
            <a:r>
              <a:rPr lang="de-DE" altLang="de-DE" sz="1800" b="0" i="1"/>
              <a:t>P</a:t>
            </a:r>
            <a:r>
              <a:rPr lang="de-DE" altLang="de-DE" sz="1800" b="0"/>
              <a:t>.</a:t>
            </a:r>
          </a:p>
          <a:p>
            <a:pPr eaLnBrk="1" hangingPunct="1">
              <a:lnSpc>
                <a:spcPct val="120000"/>
              </a:lnSpc>
              <a:spcBef>
                <a:spcPct val="0"/>
              </a:spcBef>
              <a:buFontTx/>
              <a:buNone/>
            </a:pPr>
            <a:r>
              <a:rPr lang="de-DE" altLang="de-DE" sz="1800" b="0"/>
              <a:t> </a:t>
            </a:r>
          </a:p>
          <a:p>
            <a:pPr eaLnBrk="1" hangingPunct="1">
              <a:lnSpc>
                <a:spcPct val="120000"/>
              </a:lnSpc>
              <a:spcBef>
                <a:spcPct val="0"/>
              </a:spcBef>
              <a:buFontTx/>
              <a:buNone/>
            </a:pPr>
            <a:r>
              <a:rPr lang="de-DE" altLang="de-DE" sz="1800" b="0"/>
              <a:t>Then </a:t>
            </a:r>
            <a:r>
              <a:rPr lang="de-DE" altLang="de-DE" sz="1800" b="0" i="1"/>
              <a:t>G</a:t>
            </a:r>
            <a:r>
              <a:rPr lang="de-DE" altLang="de-DE" sz="1800" b="0"/>
              <a:t> has two internally disjoint </a:t>
            </a:r>
            <a:r>
              <a:rPr lang="de-DE" altLang="de-DE" sz="1800" b="0" i="1"/>
              <a:t>x-y</a:t>
            </a:r>
            <a:r>
              <a:rPr lang="de-DE" altLang="de-DE" sz="1800" b="0"/>
              <a:t> paths. One of these paths is the concatenation of the subgraph of </a:t>
            </a:r>
            <a:r>
              <a:rPr lang="de-DE" altLang="de-DE" sz="1800" b="0" i="1"/>
              <a:t>P</a:t>
            </a:r>
            <a:r>
              <a:rPr lang="de-DE" altLang="de-DE" sz="1800" b="0"/>
              <a:t> from </a:t>
            </a:r>
            <a:r>
              <a:rPr lang="de-DE" altLang="de-DE" sz="1800" b="0" i="1"/>
              <a:t>x</a:t>
            </a:r>
            <a:r>
              <a:rPr lang="de-DE" altLang="de-DE" sz="1800" b="0"/>
              <a:t> to </a:t>
            </a:r>
            <a:r>
              <a:rPr lang="de-DE" altLang="de-DE" sz="1800" b="0" i="1"/>
              <a:t>z</a:t>
            </a:r>
            <a:r>
              <a:rPr lang="de-DE" altLang="de-DE" sz="1800" b="0"/>
              <a:t> with the subpath of </a:t>
            </a:r>
            <a:r>
              <a:rPr lang="de-DE" altLang="de-DE" sz="1800" b="0" i="1"/>
              <a:t>R</a:t>
            </a:r>
            <a:r>
              <a:rPr lang="de-DE" altLang="de-DE" sz="1800" b="0"/>
              <a:t> from </a:t>
            </a:r>
            <a:r>
              <a:rPr lang="de-DE" altLang="de-DE" sz="1800" b="0" i="1"/>
              <a:t>z</a:t>
            </a:r>
            <a:r>
              <a:rPr lang="de-DE" altLang="de-DE" sz="1800" b="0"/>
              <a:t> to </a:t>
            </a:r>
            <a:r>
              <a:rPr lang="de-DE" altLang="de-DE" sz="1800" b="0" i="1"/>
              <a:t>y</a:t>
            </a:r>
            <a:r>
              <a:rPr lang="de-DE" altLang="de-DE" sz="1800" b="0"/>
              <a:t>.</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a:t>If vertex </a:t>
            </a:r>
            <a:r>
              <a:rPr lang="de-DE" altLang="de-DE" sz="1800" b="0" i="1"/>
              <a:t>y</a:t>
            </a:r>
            <a:r>
              <a:rPr lang="de-DE" altLang="de-DE" sz="1800" b="0"/>
              <a:t> is not on path </a:t>
            </a:r>
            <a:r>
              <a:rPr lang="de-DE" altLang="de-DE" sz="1800" b="0" i="1"/>
              <a:t>Q</a:t>
            </a:r>
            <a:r>
              <a:rPr lang="de-DE" altLang="de-DE" sz="1800" b="0"/>
              <a:t>, then a second </a:t>
            </a:r>
            <a:r>
              <a:rPr lang="de-DE" altLang="de-DE" sz="1800" b="0" i="1"/>
              <a:t>x-y</a:t>
            </a:r>
            <a:r>
              <a:rPr lang="de-DE" altLang="de-DE" sz="1800" b="0"/>
              <a:t> path, internally disjoint from the first one, is the concatenation of path </a:t>
            </a:r>
            <a:r>
              <a:rPr lang="de-DE" altLang="de-DE" sz="1800" b="0" i="1"/>
              <a:t>Q</a:t>
            </a:r>
            <a:r>
              <a:rPr lang="de-DE" altLang="de-DE" sz="1800" b="0"/>
              <a:t> with the edge </a:t>
            </a:r>
            <a:r>
              <a:rPr lang="de-DE" altLang="de-DE" sz="1800" b="0" i="1"/>
              <a:t>e</a:t>
            </a:r>
            <a:r>
              <a:rPr lang="de-DE" altLang="de-DE" sz="1800" b="0"/>
              <a:t> joining vertex </a:t>
            </a:r>
            <a:r>
              <a:rPr lang="de-DE" altLang="de-DE" sz="1800" b="0" i="1"/>
              <a:t>w</a:t>
            </a:r>
            <a:r>
              <a:rPr lang="de-DE" altLang="de-DE" sz="1800" b="0"/>
              <a:t> to vertex </a:t>
            </a:r>
            <a:r>
              <a:rPr lang="de-DE" altLang="de-DE" sz="1800" b="0" i="1"/>
              <a:t>y</a:t>
            </a:r>
            <a:r>
              <a:rPr lang="de-DE" altLang="de-DE" sz="1800" b="0"/>
              <a:t>.</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a:t>If </a:t>
            </a:r>
            <a:r>
              <a:rPr lang="de-DE" altLang="de-DE" sz="1800" b="0" i="1"/>
              <a:t>y</a:t>
            </a:r>
            <a:r>
              <a:rPr lang="de-DE" altLang="de-DE" sz="1800" b="0"/>
              <a:t> is on path </a:t>
            </a:r>
            <a:r>
              <a:rPr lang="de-DE" altLang="de-DE" sz="1800" b="0" i="1"/>
              <a:t>Q</a:t>
            </a:r>
            <a:r>
              <a:rPr lang="de-DE" altLang="de-DE" sz="1800" b="0"/>
              <a:t>, then the subpath of </a:t>
            </a:r>
            <a:r>
              <a:rPr lang="de-DE" altLang="de-DE" sz="1800" b="0" i="1"/>
              <a:t>Q</a:t>
            </a:r>
            <a:r>
              <a:rPr lang="de-DE" altLang="de-DE" sz="1800" b="0"/>
              <a:t> from </a:t>
            </a:r>
            <a:r>
              <a:rPr lang="de-DE" altLang="de-DE" sz="1800" b="0" i="1"/>
              <a:t>x</a:t>
            </a:r>
            <a:r>
              <a:rPr lang="de-DE" altLang="de-DE" sz="1800" b="0"/>
              <a:t> to </a:t>
            </a:r>
            <a:r>
              <a:rPr lang="de-DE" altLang="de-DE" sz="1800" b="0" i="1"/>
              <a:t>y</a:t>
            </a:r>
            <a:r>
              <a:rPr lang="de-DE" altLang="de-DE" sz="1800" b="0"/>
              <a:t> can be used as the second path. </a:t>
            </a:r>
            <a:r>
              <a:rPr lang="de-DE" altLang="de-DE" sz="1800" b="0">
                <a:sym typeface="Symbol" panose="05050102010706020507" pitchFamily="18" charset="2"/>
              </a:rPr>
              <a:t>□</a:t>
            </a:r>
            <a:endParaRPr lang="de-DE" altLang="de-DE" sz="1800" b="0"/>
          </a:p>
        </p:txBody>
      </p:sp>
      <p:sp>
        <p:nvSpPr>
          <p:cNvPr id="2867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2969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0312438D-6AB5-4F2E-9DB8-9737EB885CD2}" type="slidenum">
              <a:rPr lang="de-DE" altLang="de-DE" sz="1000" smtClean="0"/>
              <a:pPr>
                <a:spcBef>
                  <a:spcPct val="0"/>
                </a:spcBef>
                <a:buFontTx/>
                <a:buNone/>
              </a:pPr>
              <a:t>21</a:t>
            </a:fld>
            <a:endParaRPr lang="de-DE" altLang="de-DE" sz="1000" smtClean="0"/>
          </a:p>
        </p:txBody>
      </p:sp>
      <p:sp>
        <p:nvSpPr>
          <p:cNvPr id="29700"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Internally Disjoint Paths and Vertex-Connectivity:</a:t>
            </a:r>
            <a:br>
              <a:rPr lang="en-GB" altLang="de-DE" smtClean="0">
                <a:ea typeface="ＭＳ Ｐゴシック" panose="020B0600070205080204" pitchFamily="34" charset="-128"/>
              </a:rPr>
            </a:br>
            <a:r>
              <a:rPr lang="en-GB" altLang="de-DE" smtClean="0">
                <a:ea typeface="ＭＳ Ｐゴシック" panose="020B0600070205080204" pitchFamily="34" charset="-128"/>
              </a:rPr>
              <a:t>Whitney’s Theorem</a:t>
            </a:r>
          </a:p>
        </p:txBody>
      </p:sp>
      <p:sp>
        <p:nvSpPr>
          <p:cNvPr id="1214469" name="Text Box 5"/>
          <p:cNvSpPr txBox="1">
            <a:spLocks noChangeArrowheads="1"/>
          </p:cNvSpPr>
          <p:nvPr/>
        </p:nvSpPr>
        <p:spPr bwMode="auto">
          <a:xfrm>
            <a:off x="250825" y="914400"/>
            <a:ext cx="864076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Corollary</a:t>
            </a:r>
            <a:r>
              <a:rPr lang="de-DE" altLang="de-DE" sz="1800" b="0"/>
              <a:t> 5.1.8. Let </a:t>
            </a:r>
            <a:r>
              <a:rPr lang="de-DE" altLang="de-DE" sz="1800" b="0" i="1"/>
              <a:t>G</a:t>
            </a:r>
            <a:r>
              <a:rPr lang="de-DE" altLang="de-DE" sz="1800" b="0"/>
              <a:t> be a graph with at least three vertices. </a:t>
            </a:r>
          </a:p>
          <a:p>
            <a:pPr eaLnBrk="1" hangingPunct="1">
              <a:lnSpc>
                <a:spcPct val="120000"/>
              </a:lnSpc>
              <a:spcBef>
                <a:spcPct val="0"/>
              </a:spcBef>
              <a:buFontTx/>
              <a:buNone/>
            </a:pPr>
            <a:r>
              <a:rPr lang="de-DE" altLang="de-DE" sz="1800" b="0"/>
              <a:t>Then </a:t>
            </a:r>
            <a:r>
              <a:rPr lang="de-DE" altLang="de-DE" sz="1800" b="0" i="1"/>
              <a:t>G</a:t>
            </a:r>
            <a:r>
              <a:rPr lang="de-DE" altLang="de-DE" sz="1800" b="0"/>
              <a:t> is 2-connected if and only if any two vertices of </a:t>
            </a:r>
            <a:r>
              <a:rPr lang="de-DE" altLang="de-DE" sz="1800" b="0" i="1"/>
              <a:t>G</a:t>
            </a:r>
            <a:r>
              <a:rPr lang="de-DE" altLang="de-DE" sz="1800" b="0"/>
              <a:t> lie on a common cycle.</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a:t>Proof: this follows from 5.1.7., since two vertices </a:t>
            </a:r>
            <a:r>
              <a:rPr lang="de-DE" altLang="de-DE" sz="1800" b="0" i="1"/>
              <a:t>x</a:t>
            </a:r>
            <a:r>
              <a:rPr lang="de-DE" altLang="de-DE" sz="1800" b="0"/>
              <a:t> and </a:t>
            </a:r>
            <a:r>
              <a:rPr lang="de-DE" altLang="de-DE" sz="1800" b="0" i="1"/>
              <a:t>y</a:t>
            </a:r>
            <a:r>
              <a:rPr lang="de-DE" altLang="de-DE" sz="1800" b="0"/>
              <a:t> lie on a common cycle </a:t>
            </a:r>
          </a:p>
          <a:p>
            <a:pPr eaLnBrk="1" hangingPunct="1">
              <a:lnSpc>
                <a:spcPct val="120000"/>
              </a:lnSpc>
              <a:spcBef>
                <a:spcPct val="0"/>
              </a:spcBef>
              <a:buFontTx/>
              <a:buNone/>
            </a:pPr>
            <a:r>
              <a:rPr lang="de-DE" altLang="de-DE" sz="1800" b="0"/>
              <a:t>if and only if there are two internally disjoint </a:t>
            </a:r>
            <a:r>
              <a:rPr lang="de-DE" altLang="de-DE" sz="1800" b="0" i="1"/>
              <a:t>x-y</a:t>
            </a:r>
            <a:r>
              <a:rPr lang="de-DE" altLang="de-DE" sz="1800" b="0"/>
              <a:t> paths.</a:t>
            </a:r>
            <a:r>
              <a:rPr lang="de-DE" altLang="de-DE" sz="1800" b="0">
                <a:sym typeface="Symbol" panose="05050102010706020507" pitchFamily="18" charset="2"/>
              </a:rPr>
              <a:t>□</a:t>
            </a:r>
          </a:p>
        </p:txBody>
      </p:sp>
      <p:sp>
        <p:nvSpPr>
          <p:cNvPr id="2970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44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44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072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5DA6604E-4FC0-483E-833B-2B977348D905}" type="slidenum">
              <a:rPr lang="de-DE" altLang="de-DE" sz="1000" smtClean="0"/>
              <a:pPr>
                <a:spcBef>
                  <a:spcPct val="0"/>
                </a:spcBef>
                <a:buFontTx/>
                <a:buNone/>
              </a:pPr>
              <a:t>22</a:t>
            </a:fld>
            <a:endParaRPr lang="de-DE" altLang="de-DE" sz="1000" smtClean="0"/>
          </a:p>
        </p:txBody>
      </p:sp>
      <p:sp>
        <p:nvSpPr>
          <p:cNvPr id="30724"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Separating set</a:t>
            </a:r>
          </a:p>
        </p:txBody>
      </p:sp>
      <p:sp>
        <p:nvSpPr>
          <p:cNvPr id="30725" name="Text Box 3"/>
          <p:cNvSpPr txBox="1">
            <a:spLocks noChangeArrowheads="1"/>
          </p:cNvSpPr>
          <p:nvPr/>
        </p:nvSpPr>
        <p:spPr bwMode="auto">
          <a:xfrm>
            <a:off x="323850" y="620713"/>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A feasible solution to one of the problems provides a bound for the </a:t>
            </a:r>
          </a:p>
          <a:p>
            <a:pPr eaLnBrk="1" hangingPunct="1">
              <a:lnSpc>
                <a:spcPct val="120000"/>
              </a:lnSpc>
              <a:spcBef>
                <a:spcPct val="0"/>
              </a:spcBef>
              <a:buFontTx/>
              <a:buNone/>
            </a:pPr>
            <a:r>
              <a:rPr lang="de-DE" altLang="de-DE" sz="1800" b="0"/>
              <a:t>optimal value of the other problem (referred to as </a:t>
            </a:r>
            <a:r>
              <a:rPr lang="de-DE" altLang="de-DE" sz="1800" b="0" i="1"/>
              <a:t>weak duality</a:t>
            </a:r>
            <a:r>
              <a:rPr lang="de-DE" altLang="de-DE" sz="1800" b="0"/>
              <a:t>),</a:t>
            </a:r>
          </a:p>
          <a:p>
            <a:pPr eaLnBrk="1" hangingPunct="1">
              <a:lnSpc>
                <a:spcPct val="120000"/>
              </a:lnSpc>
              <a:spcBef>
                <a:spcPct val="0"/>
              </a:spcBef>
              <a:buFontTx/>
              <a:buNone/>
            </a:pPr>
            <a:r>
              <a:rPr lang="de-DE" altLang="de-DE" sz="1800" b="0"/>
              <a:t>and the optimal value of one problem is equal to the optimal value </a:t>
            </a:r>
          </a:p>
          <a:p>
            <a:pPr eaLnBrk="1" hangingPunct="1">
              <a:lnSpc>
                <a:spcPct val="120000"/>
              </a:lnSpc>
              <a:spcBef>
                <a:spcPct val="0"/>
              </a:spcBef>
              <a:buFontTx/>
              <a:buNone/>
            </a:pPr>
            <a:r>
              <a:rPr lang="de-DE" altLang="de-DE" sz="1800" b="0"/>
              <a:t>of the other (</a:t>
            </a:r>
            <a:r>
              <a:rPr lang="de-DE" altLang="de-DE" sz="1800" b="0" i="1"/>
              <a:t>strong duality</a:t>
            </a:r>
            <a:r>
              <a:rPr lang="de-DE" altLang="de-DE" sz="1800" b="0"/>
              <a:t>).</a:t>
            </a:r>
          </a:p>
        </p:txBody>
      </p:sp>
      <p:sp>
        <p:nvSpPr>
          <p:cNvPr id="7" name="Text Box 3"/>
          <p:cNvSpPr txBox="1">
            <a:spLocks noChangeArrowheads="1"/>
          </p:cNvSpPr>
          <p:nvPr/>
        </p:nvSpPr>
        <p:spPr bwMode="auto">
          <a:xfrm>
            <a:off x="250825" y="3962400"/>
            <a:ext cx="86407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 a </a:t>
            </a:r>
            <a:r>
              <a:rPr lang="de-DE" altLang="de-DE" sz="1800" b="0" i="1">
                <a:sym typeface="Symbol" panose="05050102010706020507" pitchFamily="18" charset="2"/>
              </a:rPr>
              <a:t>u-v</a:t>
            </a:r>
            <a:r>
              <a:rPr lang="de-DE" altLang="de-DE" sz="1800" b="0">
                <a:sym typeface="Symbol" panose="05050102010706020507" pitchFamily="18" charset="2"/>
              </a:rPr>
              <a:t> separating vertex set is a vertex-cut, and </a:t>
            </a:r>
          </a:p>
          <a:p>
            <a:pPr eaLnBrk="1" hangingPunct="1">
              <a:lnSpc>
                <a:spcPct val="120000"/>
              </a:lnSpc>
              <a:spcBef>
                <a:spcPct val="0"/>
              </a:spcBef>
              <a:buFontTx/>
              <a:buNone/>
            </a:pPr>
            <a:r>
              <a:rPr lang="de-DE" altLang="de-DE" sz="1800" b="0">
                <a:sym typeface="Symbol" panose="05050102010706020507" pitchFamily="18" charset="2"/>
              </a:rPr>
              <a:t>    a </a:t>
            </a:r>
            <a:r>
              <a:rPr lang="de-DE" altLang="de-DE" sz="1800" b="0" i="1">
                <a:sym typeface="Symbol" panose="05050102010706020507" pitchFamily="18" charset="2"/>
              </a:rPr>
              <a:t>u-v </a:t>
            </a:r>
            <a:r>
              <a:rPr lang="de-DE" altLang="de-DE" sz="1800" b="0">
                <a:sym typeface="Symbol" panose="05050102010706020507" pitchFamily="18" charset="2"/>
              </a:rPr>
              <a:t>separating edge set is an edge-cut.</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When the context is clear, the term </a:t>
            </a:r>
            <a:r>
              <a:rPr lang="de-DE" altLang="de-DE" sz="1800" b="0" i="1">
                <a:sym typeface="Symbol" panose="05050102010706020507" pitchFamily="18" charset="2"/>
              </a:rPr>
              <a:t>u-v </a:t>
            </a:r>
            <a:r>
              <a:rPr lang="de-DE" altLang="de-DE" sz="1800">
                <a:sym typeface="Symbol" panose="05050102010706020507" pitchFamily="18" charset="2"/>
              </a:rPr>
              <a:t>separating set </a:t>
            </a:r>
            <a:r>
              <a:rPr lang="de-DE" altLang="de-DE" sz="1800" b="0">
                <a:sym typeface="Symbol" panose="05050102010706020507" pitchFamily="18" charset="2"/>
              </a:rPr>
              <a:t>will refer either to a </a:t>
            </a:r>
          </a:p>
          <a:p>
            <a:pPr eaLnBrk="1" hangingPunct="1">
              <a:lnSpc>
                <a:spcPct val="120000"/>
              </a:lnSpc>
              <a:spcBef>
                <a:spcPct val="0"/>
              </a:spcBef>
              <a:buFontTx/>
              <a:buNone/>
            </a:pPr>
            <a:r>
              <a:rPr lang="de-DE" altLang="de-DE" sz="1800" b="0" i="1">
                <a:sym typeface="Symbol" panose="05050102010706020507" pitchFamily="18" charset="2"/>
              </a:rPr>
              <a:t>u-v </a:t>
            </a:r>
            <a:r>
              <a:rPr lang="de-DE" altLang="de-DE" sz="1800" b="0">
                <a:sym typeface="Symbol" panose="05050102010706020507" pitchFamily="18" charset="2"/>
              </a:rPr>
              <a:t>separating vertex set or to a </a:t>
            </a:r>
            <a:r>
              <a:rPr lang="de-DE" altLang="de-DE" sz="1800" b="0" i="1">
                <a:sym typeface="Symbol" panose="05050102010706020507" pitchFamily="18" charset="2"/>
              </a:rPr>
              <a:t>u-v </a:t>
            </a:r>
            <a:r>
              <a:rPr lang="de-DE" altLang="de-DE" sz="1800" b="0">
                <a:sym typeface="Symbol" panose="05050102010706020507" pitchFamily="18" charset="2"/>
              </a:rPr>
              <a:t>separating edge set.</a:t>
            </a:r>
            <a:endParaRPr lang="de-DE" altLang="de-DE" sz="1800" b="0" i="1">
              <a:sym typeface="Symbol" panose="05050102010706020507" pitchFamily="18" charset="2"/>
            </a:endParaRPr>
          </a:p>
        </p:txBody>
      </p:sp>
      <p:sp>
        <p:nvSpPr>
          <p:cNvPr id="8" name="Text Box 3"/>
          <p:cNvSpPr txBox="1">
            <a:spLocks noChangeArrowheads="1"/>
          </p:cNvSpPr>
          <p:nvPr/>
        </p:nvSpPr>
        <p:spPr bwMode="auto">
          <a:xfrm>
            <a:off x="304800" y="2438400"/>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Definition:</a:t>
            </a:r>
            <a:r>
              <a:rPr lang="de-DE" altLang="de-DE" sz="1800" b="0">
                <a:sym typeface="Symbol" panose="05050102010706020507" pitchFamily="18" charset="2"/>
              </a:rPr>
              <a:t> Let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 </a:t>
            </a:r>
            <a:r>
              <a:rPr lang="de-DE" altLang="de-DE" sz="1800" b="0">
                <a:sym typeface="Symbol" panose="05050102010706020507" pitchFamily="18" charset="2"/>
              </a:rPr>
              <a:t>be distinct vertices in a connected graph G. </a:t>
            </a:r>
          </a:p>
          <a:p>
            <a:pPr eaLnBrk="1" hangingPunct="1">
              <a:lnSpc>
                <a:spcPct val="120000"/>
              </a:lnSpc>
              <a:spcBef>
                <a:spcPct val="0"/>
              </a:spcBef>
              <a:buFontTx/>
              <a:buNone/>
            </a:pPr>
            <a:r>
              <a:rPr lang="de-DE" altLang="de-DE" sz="1800" b="0">
                <a:sym typeface="Symbol" panose="05050102010706020507" pitchFamily="18" charset="2"/>
              </a:rPr>
              <a:t>A vertex subset (or edge subset) </a:t>
            </a:r>
            <a:r>
              <a:rPr lang="de-DE" altLang="de-DE" sz="1800" b="0" i="1">
                <a:sym typeface="Symbol" panose="05050102010706020507" pitchFamily="18" charset="2"/>
              </a:rPr>
              <a:t>S</a:t>
            </a:r>
            <a:r>
              <a:rPr lang="de-DE" altLang="de-DE" sz="1800" b="0">
                <a:sym typeface="Symbol" panose="05050102010706020507" pitchFamily="18" charset="2"/>
              </a:rPr>
              <a:t> is </a:t>
            </a:r>
            <a:r>
              <a:rPr lang="de-DE" altLang="de-DE" sz="1800" b="0" i="1">
                <a:sym typeface="Symbol" panose="05050102010706020507" pitchFamily="18" charset="2"/>
              </a:rPr>
              <a:t>u-v </a:t>
            </a:r>
            <a:r>
              <a:rPr lang="de-DE" altLang="de-DE" sz="1800">
                <a:sym typeface="Symbol" panose="05050102010706020507" pitchFamily="18" charset="2"/>
              </a:rPr>
              <a:t>separating </a:t>
            </a:r>
            <a:r>
              <a:rPr lang="de-DE" altLang="de-DE" sz="1800" b="0">
                <a:sym typeface="Symbol" panose="05050102010706020507" pitchFamily="18" charset="2"/>
              </a:rPr>
              <a:t>(or </a:t>
            </a:r>
            <a:r>
              <a:rPr lang="de-DE" altLang="de-DE" sz="1800">
                <a:sym typeface="Symbol" panose="05050102010706020507" pitchFamily="18" charset="2"/>
              </a:rPr>
              <a:t>separates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if the vertices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 </a:t>
            </a:r>
            <a:r>
              <a:rPr lang="de-DE" altLang="de-DE" sz="1800" b="0">
                <a:sym typeface="Symbol" panose="05050102010706020507" pitchFamily="18" charset="2"/>
              </a:rPr>
              <a:t>lie in different components of the deletion subgraph </a:t>
            </a:r>
            <a:r>
              <a:rPr lang="de-DE" altLang="de-DE" sz="1800" b="0" i="1">
                <a:sym typeface="Symbol" panose="05050102010706020507" pitchFamily="18" charset="2"/>
              </a:rPr>
              <a:t>G – S.</a:t>
            </a:r>
            <a:endParaRPr lang="de-DE" altLang="de-DE" sz="1800" b="0">
              <a:sym typeface="Symbol" panose="05050102010706020507" pitchFamily="18" charset="2"/>
            </a:endParaRPr>
          </a:p>
          <a:p>
            <a:pPr eaLnBrk="1" hangingPunct="1">
              <a:lnSpc>
                <a:spcPct val="120000"/>
              </a:lnSpc>
              <a:spcBef>
                <a:spcPct val="0"/>
              </a:spcBef>
              <a:buFontTx/>
              <a:buNone/>
            </a:pPr>
            <a:endParaRPr lang="de-DE" altLang="de-DE" sz="1800" b="0">
              <a:sym typeface="Symbol" panose="05050102010706020507" pitchFamily="18" charset="2"/>
            </a:endParaRPr>
          </a:p>
        </p:txBody>
      </p:sp>
      <p:sp>
        <p:nvSpPr>
          <p:cNvPr id="3072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174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1D61BB05-7CB2-4D94-A195-F3F58C1B02DA}" type="slidenum">
              <a:rPr lang="de-DE" altLang="de-DE" sz="1000" smtClean="0"/>
              <a:pPr>
                <a:spcBef>
                  <a:spcPct val="0"/>
                </a:spcBef>
                <a:buFontTx/>
                <a:buNone/>
              </a:pPr>
              <a:t>23</a:t>
            </a:fld>
            <a:endParaRPr lang="de-DE" altLang="de-DE" sz="1000" smtClean="0"/>
          </a:p>
        </p:txBody>
      </p:sp>
      <p:sp>
        <p:nvSpPr>
          <p:cNvPr id="31748"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Example</a:t>
            </a:r>
          </a:p>
        </p:txBody>
      </p:sp>
      <p:sp>
        <p:nvSpPr>
          <p:cNvPr id="31749" name="Text Box 3"/>
          <p:cNvSpPr txBox="1">
            <a:spLocks noChangeArrowheads="1"/>
          </p:cNvSpPr>
          <p:nvPr/>
        </p:nvSpPr>
        <p:spPr bwMode="auto">
          <a:xfrm>
            <a:off x="323850" y="620713"/>
            <a:ext cx="86407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For the graph </a:t>
            </a:r>
            <a:r>
              <a:rPr lang="de-DE" altLang="de-DE" sz="1800" b="0" i="1">
                <a:sym typeface="Symbol" panose="05050102010706020507" pitchFamily="18" charset="2"/>
              </a:rPr>
              <a:t>G</a:t>
            </a:r>
            <a:r>
              <a:rPr lang="de-DE" altLang="de-DE" sz="1800" b="0">
                <a:sym typeface="Symbol" panose="05050102010706020507" pitchFamily="18" charset="2"/>
              </a:rPr>
              <a:t> in the Figure below, the vertex-cut  {</a:t>
            </a:r>
            <a:r>
              <a:rPr lang="de-DE" altLang="de-DE" sz="1800" b="0" i="1">
                <a:sym typeface="Symbol" panose="05050102010706020507" pitchFamily="18" charset="2"/>
              </a:rPr>
              <a:t>x,w,z</a:t>
            </a:r>
            <a:r>
              <a:rPr lang="de-DE" altLang="de-DE" sz="1800" b="0">
                <a:sym typeface="Symbol" panose="05050102010706020507" pitchFamily="18" charset="2"/>
              </a:rPr>
              <a:t>} is a </a:t>
            </a:r>
            <a:r>
              <a:rPr lang="de-DE" altLang="de-DE" sz="1800" b="0" i="1">
                <a:sym typeface="Symbol" panose="05050102010706020507" pitchFamily="18" charset="2"/>
              </a:rPr>
              <a:t>u-v</a:t>
            </a:r>
            <a:r>
              <a:rPr lang="de-DE" altLang="de-DE" sz="1800" b="0">
                <a:sym typeface="Symbol" panose="05050102010706020507" pitchFamily="18" charset="2"/>
              </a:rPr>
              <a:t> separating set of vertices of minimum size, and the edge-cut {</a:t>
            </a:r>
            <a:r>
              <a:rPr lang="de-DE" altLang="de-DE" sz="1800" b="0" i="1">
                <a:sym typeface="Symbol" panose="05050102010706020507" pitchFamily="18" charset="2"/>
              </a:rPr>
              <a:t>a,b,c,d,e</a:t>
            </a:r>
            <a:r>
              <a:rPr lang="de-DE" altLang="de-DE" sz="1800" b="0">
                <a:sym typeface="Symbol" panose="05050102010706020507" pitchFamily="18" charset="2"/>
              </a:rPr>
              <a:t>} is a </a:t>
            </a:r>
            <a:r>
              <a:rPr lang="de-DE" altLang="de-DE" sz="1800" b="0" i="1">
                <a:sym typeface="Symbol" panose="05050102010706020507" pitchFamily="18" charset="2"/>
              </a:rPr>
              <a:t>u-v </a:t>
            </a:r>
            <a:r>
              <a:rPr lang="de-DE" altLang="de-DE" sz="1800" b="0">
                <a:sym typeface="Symbol" panose="05050102010706020507" pitchFamily="18" charset="2"/>
              </a:rPr>
              <a:t>separating set of edges of minimum size.</a:t>
            </a:r>
          </a:p>
        </p:txBody>
      </p:sp>
      <p:pic>
        <p:nvPicPr>
          <p:cNvPr id="31750" name="Picture 4" descr="scan000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1773238"/>
            <a:ext cx="5686425" cy="2179637"/>
          </a:xfrm>
          <a:noFill/>
        </p:spPr>
      </p:pic>
      <p:sp>
        <p:nvSpPr>
          <p:cNvPr id="8" name="Text Box 3"/>
          <p:cNvSpPr txBox="1">
            <a:spLocks noChangeArrowheads="1"/>
          </p:cNvSpPr>
          <p:nvPr/>
        </p:nvSpPr>
        <p:spPr bwMode="auto">
          <a:xfrm>
            <a:off x="381000" y="4343400"/>
            <a:ext cx="86407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Notice that a minimum-size </a:t>
            </a:r>
            <a:r>
              <a:rPr lang="de-DE" altLang="de-DE" sz="1800" b="0" i="1">
                <a:sym typeface="Symbol" panose="05050102010706020507" pitchFamily="18" charset="2"/>
              </a:rPr>
              <a:t>u-v</a:t>
            </a:r>
            <a:r>
              <a:rPr lang="de-DE" altLang="de-DE" sz="1800" b="0">
                <a:sym typeface="Symbol" panose="05050102010706020507" pitchFamily="18" charset="2"/>
              </a:rPr>
              <a:t> separating set of edges (vertices) need not be a minimum-size edge-cut (vertex-cut).</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E.g., the set {</a:t>
            </a:r>
            <a:r>
              <a:rPr lang="de-DE" altLang="de-DE" sz="1800" b="0" i="1">
                <a:sym typeface="Symbol" panose="05050102010706020507" pitchFamily="18" charset="2"/>
              </a:rPr>
              <a:t>a,b,c,d,e</a:t>
            </a:r>
            <a:r>
              <a:rPr lang="de-DE" altLang="de-DE" sz="1800" b="0">
                <a:sym typeface="Symbol" panose="05050102010706020507" pitchFamily="18" charset="2"/>
              </a:rPr>
              <a:t>} is not a minimum-size edge-cut in </a:t>
            </a:r>
            <a:r>
              <a:rPr lang="de-DE" altLang="de-DE" sz="1800" b="0" i="1">
                <a:sym typeface="Symbol" panose="05050102010706020507" pitchFamily="18" charset="2"/>
              </a:rPr>
              <a:t>G, </a:t>
            </a:r>
            <a:r>
              <a:rPr lang="de-DE" altLang="de-DE" sz="1800" b="0">
                <a:sym typeface="Symbol" panose="05050102010706020507" pitchFamily="18" charset="2"/>
              </a:rPr>
              <a:t>because the set of edges incident on the 3-valent vertex </a:t>
            </a:r>
            <a:r>
              <a:rPr lang="de-DE" altLang="de-DE" sz="1800" b="0" i="1">
                <a:sym typeface="Symbol" panose="05050102010706020507" pitchFamily="18" charset="2"/>
              </a:rPr>
              <a:t>y</a:t>
            </a:r>
            <a:r>
              <a:rPr lang="de-DE" altLang="de-DE" sz="1800" b="0">
                <a:sym typeface="Symbol" panose="05050102010706020507" pitchFamily="18" charset="2"/>
              </a:rPr>
              <a:t> is an edge-cut of size 3.</a:t>
            </a:r>
          </a:p>
        </p:txBody>
      </p:sp>
      <p:sp>
        <p:nvSpPr>
          <p:cNvPr id="3175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277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C9C85C5E-7531-493B-BB0C-337478FB0681}" type="slidenum">
              <a:rPr lang="de-DE" altLang="de-DE" sz="1000" smtClean="0"/>
              <a:pPr>
                <a:spcBef>
                  <a:spcPct val="0"/>
                </a:spcBef>
                <a:buFontTx/>
                <a:buNone/>
              </a:pPr>
              <a:t>24</a:t>
            </a:fld>
            <a:endParaRPr lang="de-DE" altLang="de-DE" sz="1000" smtClean="0"/>
          </a:p>
        </p:txBody>
      </p:sp>
      <p:sp>
        <p:nvSpPr>
          <p:cNvPr id="32772"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A Primal-Dual Pair of Optimization Problems</a:t>
            </a:r>
          </a:p>
        </p:txBody>
      </p:sp>
      <p:sp>
        <p:nvSpPr>
          <p:cNvPr id="32773" name="Text Box 3"/>
          <p:cNvSpPr txBox="1">
            <a:spLocks noChangeArrowheads="1"/>
          </p:cNvSpPr>
          <p:nvPr/>
        </p:nvSpPr>
        <p:spPr bwMode="auto">
          <a:xfrm>
            <a:off x="323850" y="620713"/>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 connectivity of a graph may be interpreted in two ways.</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One interpretation is the number of vertices or edges it takes to disconnect the graph, and the other is the number of alternative paths joining any two given vertices of the graph.</a:t>
            </a:r>
          </a:p>
        </p:txBody>
      </p:sp>
      <p:sp>
        <p:nvSpPr>
          <p:cNvPr id="7" name="Text Box 3"/>
          <p:cNvSpPr txBox="1">
            <a:spLocks noChangeArrowheads="1"/>
          </p:cNvSpPr>
          <p:nvPr/>
        </p:nvSpPr>
        <p:spPr bwMode="auto">
          <a:xfrm>
            <a:off x="350838" y="2514600"/>
            <a:ext cx="8640762"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Corresponding to these two perspectives are the following two optimization problems for two non-adjacent vertices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v </a:t>
            </a:r>
            <a:r>
              <a:rPr lang="de-DE" altLang="de-DE" sz="1800" b="0">
                <a:cs typeface="Arial" panose="020B0604020202020204" pitchFamily="34" charset="0"/>
                <a:sym typeface="Symbol" panose="05050102010706020507" pitchFamily="18" charset="2"/>
              </a:rPr>
              <a:t>of a connected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Maximization Problem</a:t>
            </a:r>
            <a:r>
              <a:rPr lang="de-DE" altLang="de-DE" sz="1800" b="0">
                <a:cs typeface="Arial" panose="020B0604020202020204" pitchFamily="34" charset="0"/>
                <a:sym typeface="Symbol" panose="05050102010706020507" pitchFamily="18" charset="2"/>
              </a:rPr>
              <a:t>: Determine the maximum number of internally disjoint </a:t>
            </a:r>
          </a:p>
          <a:p>
            <a:pPr eaLnBrk="1" hangingPunct="1">
              <a:lnSpc>
                <a:spcPct val="120000"/>
              </a:lnSpc>
              <a:spcBef>
                <a:spcPct val="0"/>
              </a:spcBef>
              <a:buFontTx/>
              <a:buNone/>
            </a:pP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Minimization Problem</a:t>
            </a:r>
            <a:r>
              <a:rPr lang="de-DE" altLang="de-DE" sz="1800" b="0">
                <a:cs typeface="Arial" panose="020B0604020202020204" pitchFamily="34" charset="0"/>
                <a:sym typeface="Symbol" panose="05050102010706020507" pitchFamily="18" charset="2"/>
              </a:rPr>
              <a:t>: Determine the minimum number of vertices of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needed to separate the vertices </a:t>
            </a:r>
            <a:r>
              <a:rPr lang="de-DE" altLang="de-DE" sz="1800" b="0" i="1">
                <a:cs typeface="Arial" panose="020B0604020202020204" pitchFamily="34" charset="0"/>
                <a:sym typeface="Symbol" panose="05050102010706020507" pitchFamily="18" charset="2"/>
              </a:rPr>
              <a:t>u</a:t>
            </a:r>
            <a:r>
              <a:rPr lang="de-DE" altLang="de-DE" sz="1800" b="0">
                <a:cs typeface="Arial" panose="020B0604020202020204" pitchFamily="34" charset="0"/>
                <a:sym typeface="Symbol" panose="05050102010706020507" pitchFamily="18" charset="2"/>
              </a:rPr>
              <a:t> and </a:t>
            </a:r>
            <a:r>
              <a:rPr lang="de-DE" altLang="de-DE" sz="1800" b="0" i="1">
                <a:cs typeface="Arial" panose="020B0604020202020204" pitchFamily="34" charset="0"/>
                <a:sym typeface="Symbol" panose="05050102010706020507" pitchFamily="18" charset="2"/>
              </a:rPr>
              <a:t>v.</a:t>
            </a:r>
            <a:endParaRPr lang="de-DE" altLang="de-DE" sz="1800" b="0" u="sng">
              <a:cs typeface="Arial" panose="020B0604020202020204" pitchFamily="34" charset="0"/>
              <a:sym typeface="Symbol" panose="05050102010706020507" pitchFamily="18" charset="2"/>
            </a:endParaRPr>
          </a:p>
        </p:txBody>
      </p:sp>
      <p:sp>
        <p:nvSpPr>
          <p:cNvPr id="32775"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379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BD699DC5-7EC1-4650-A859-E204B05E7A5E}" type="slidenum">
              <a:rPr lang="de-DE" altLang="de-DE" sz="1000" smtClean="0"/>
              <a:pPr>
                <a:spcBef>
                  <a:spcPct val="0"/>
                </a:spcBef>
                <a:buFontTx/>
                <a:buNone/>
              </a:pPr>
              <a:t>25</a:t>
            </a:fld>
            <a:endParaRPr lang="de-DE" altLang="de-DE" sz="1000" smtClean="0"/>
          </a:p>
        </p:txBody>
      </p:sp>
      <p:sp>
        <p:nvSpPr>
          <p:cNvPr id="33796"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A Primal-Dual Pair of Optimization Problems</a:t>
            </a:r>
          </a:p>
        </p:txBody>
      </p:sp>
      <p:sp>
        <p:nvSpPr>
          <p:cNvPr id="33797" name="Text Box 3"/>
          <p:cNvSpPr txBox="1">
            <a:spLocks noChangeArrowheads="1"/>
          </p:cNvSpPr>
          <p:nvPr/>
        </p:nvSpPr>
        <p:spPr bwMode="auto">
          <a:xfrm>
            <a:off x="323850" y="620713"/>
            <a:ext cx="864076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Proposition 5.3.1</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Weak Duality</a:t>
            </a:r>
            <a:r>
              <a:rPr lang="de-DE" altLang="de-DE" sz="1800" b="0">
                <a:cs typeface="Arial" panose="020B0604020202020204" pitchFamily="34" charset="0"/>
                <a:sym typeface="Symbol" panose="05050102010706020507" pitchFamily="18" charset="2"/>
              </a:rPr>
              <a:t>) Let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be any two non-adjacent vertices of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 connected graph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Let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be a collection of 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and let </a:t>
            </a: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be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of vertices in G.</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Then |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i="1">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 | 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t>
            </a:r>
          </a:p>
        </p:txBody>
      </p:sp>
      <p:sp>
        <p:nvSpPr>
          <p:cNvPr id="7" name="Text Box 3"/>
          <p:cNvSpPr txBox="1">
            <a:spLocks noChangeArrowheads="1"/>
          </p:cNvSpPr>
          <p:nvPr/>
        </p:nvSpPr>
        <p:spPr bwMode="auto">
          <a:xfrm>
            <a:off x="381000" y="2514600"/>
            <a:ext cx="8640763" cy="163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Proof</a:t>
            </a:r>
            <a:r>
              <a:rPr lang="de-DE" altLang="de-DE" sz="1800" b="0">
                <a:cs typeface="Arial" panose="020B0604020202020204" pitchFamily="34" charset="0"/>
                <a:sym typeface="Symbol" panose="05050102010706020507" pitchFamily="18" charset="2"/>
              </a:rPr>
              <a:t>: Since </a:t>
            </a: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is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each </a:t>
            </a:r>
            <a:r>
              <a:rPr lang="de-DE" altLang="de-DE" sz="1800" b="0" i="1">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path in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must include at least one vertex of </a:t>
            </a: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 Since the paths in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are internally disjoint, no two paths of them can include the same vertex.</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the number of 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is at most | </a:t>
            </a: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 □</a:t>
            </a:r>
          </a:p>
        </p:txBody>
      </p:sp>
      <p:sp>
        <p:nvSpPr>
          <p:cNvPr id="8" name="Text Box 3"/>
          <p:cNvSpPr txBox="1">
            <a:spLocks noChangeArrowheads="1"/>
          </p:cNvSpPr>
          <p:nvPr/>
        </p:nvSpPr>
        <p:spPr bwMode="auto">
          <a:xfrm>
            <a:off x="427038" y="4495800"/>
            <a:ext cx="8640762"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Corollary 5.3.2</a:t>
            </a:r>
            <a:r>
              <a:rPr lang="de-DE" altLang="de-DE" sz="1800" b="0">
                <a:sym typeface="Symbol" panose="05050102010706020507" pitchFamily="18" charset="2"/>
              </a:rPr>
              <a:t>. Let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a:t>
            </a:r>
            <a:r>
              <a:rPr lang="de-DE" altLang="de-DE" sz="1800" b="0">
                <a:sym typeface="Symbol" panose="05050102010706020507" pitchFamily="18" charset="2"/>
              </a:rPr>
              <a:t> be any two non-adjacent vertices of a connected </a:t>
            </a:r>
          </a:p>
          <a:p>
            <a:pPr eaLnBrk="1" hangingPunct="1">
              <a:lnSpc>
                <a:spcPct val="120000"/>
              </a:lnSpc>
              <a:spcBef>
                <a:spcPct val="0"/>
              </a:spcBef>
              <a:buFontTx/>
              <a:buNone/>
            </a:pPr>
            <a:r>
              <a:rPr lang="de-DE" altLang="de-DE" sz="1800" b="0">
                <a:sym typeface="Symbol" panose="05050102010706020507" pitchFamily="18" charset="2"/>
              </a:rPr>
              <a:t>graph </a:t>
            </a:r>
            <a:r>
              <a:rPr lang="de-DE" altLang="de-DE" sz="1800" b="0" i="1">
                <a:sym typeface="Symbol" panose="05050102010706020507" pitchFamily="18" charset="2"/>
              </a:rPr>
              <a:t>G. </a:t>
            </a:r>
            <a:r>
              <a:rPr lang="de-DE" altLang="de-DE" sz="1800" b="0">
                <a:sym typeface="Symbol" panose="05050102010706020507" pitchFamily="18" charset="2"/>
              </a:rPr>
              <a:t>Then the maximum number of internally disjoint </a:t>
            </a:r>
            <a:r>
              <a:rPr lang="de-DE" altLang="de-DE" sz="1800" b="0" i="1">
                <a:sym typeface="Symbol" panose="05050102010706020507" pitchFamily="18" charset="2"/>
              </a:rPr>
              <a:t>u-v </a:t>
            </a:r>
            <a:r>
              <a:rPr lang="de-DE" altLang="de-DE" sz="1800" b="0">
                <a:sym typeface="Symbol" panose="05050102010706020507" pitchFamily="18" charset="2"/>
              </a:rPr>
              <a:t>paths in </a:t>
            </a:r>
            <a:r>
              <a:rPr lang="de-DE" altLang="de-DE" sz="1800" b="0" i="1">
                <a:sym typeface="Symbol" panose="05050102010706020507" pitchFamily="18" charset="2"/>
              </a:rPr>
              <a:t>G </a:t>
            </a:r>
            <a:r>
              <a:rPr lang="de-DE" altLang="de-DE" sz="1800" b="0">
                <a:sym typeface="Symbol" panose="05050102010706020507" pitchFamily="18" charset="2"/>
              </a:rPr>
              <a:t>is less </a:t>
            </a:r>
          </a:p>
          <a:p>
            <a:pPr eaLnBrk="1" hangingPunct="1">
              <a:lnSpc>
                <a:spcPct val="120000"/>
              </a:lnSpc>
              <a:spcBef>
                <a:spcPct val="0"/>
              </a:spcBef>
              <a:buFontTx/>
              <a:buNone/>
            </a:pPr>
            <a:r>
              <a:rPr lang="de-DE" altLang="de-DE" sz="1800" b="0">
                <a:sym typeface="Symbol" panose="05050102010706020507" pitchFamily="18" charset="2"/>
              </a:rPr>
              <a:t>than or equal to the minimum size of a </a:t>
            </a:r>
            <a:r>
              <a:rPr lang="de-DE" altLang="de-DE" sz="1800" b="0" i="1">
                <a:sym typeface="Symbol" panose="05050102010706020507" pitchFamily="18" charset="2"/>
              </a:rPr>
              <a:t>u-v </a:t>
            </a:r>
            <a:r>
              <a:rPr lang="de-DE" altLang="de-DE" sz="1800" b="0">
                <a:sym typeface="Symbol" panose="05050102010706020507" pitchFamily="18" charset="2"/>
              </a:rPr>
              <a:t>separating set of vertices in </a:t>
            </a:r>
            <a:r>
              <a:rPr lang="de-DE" altLang="de-DE" sz="1800" b="0" i="1">
                <a:sym typeface="Symbol" panose="05050102010706020507" pitchFamily="18" charset="2"/>
              </a:rPr>
              <a:t>G.</a:t>
            </a:r>
          </a:p>
          <a:p>
            <a:pPr eaLnBrk="1" hangingPunct="1">
              <a:lnSpc>
                <a:spcPct val="120000"/>
              </a:lnSpc>
              <a:spcBef>
                <a:spcPct val="0"/>
              </a:spcBef>
              <a:buFontTx/>
              <a:buNone/>
            </a:pPr>
            <a:endParaRPr lang="de-DE" altLang="de-DE" sz="1800" b="0" i="1">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Menger‘s theorem will show that the two quantities are in fact equal.</a:t>
            </a:r>
          </a:p>
        </p:txBody>
      </p:sp>
      <p:sp>
        <p:nvSpPr>
          <p:cNvPr id="3380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481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822639E8-7804-4370-87E1-0BAA7E487251}" type="slidenum">
              <a:rPr lang="de-DE" altLang="de-DE" sz="1000" smtClean="0"/>
              <a:pPr>
                <a:spcBef>
                  <a:spcPct val="0"/>
                </a:spcBef>
                <a:buFontTx/>
                <a:buNone/>
              </a:pPr>
              <a:t>26</a:t>
            </a:fld>
            <a:endParaRPr lang="de-DE" altLang="de-DE" sz="1000" smtClean="0"/>
          </a:p>
        </p:txBody>
      </p:sp>
      <p:sp>
        <p:nvSpPr>
          <p:cNvPr id="34820"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A Primal-Dual Pair of Optimization Problems</a:t>
            </a:r>
          </a:p>
        </p:txBody>
      </p:sp>
      <p:sp>
        <p:nvSpPr>
          <p:cNvPr id="34821" name="Text Box 3"/>
          <p:cNvSpPr txBox="1">
            <a:spLocks noChangeArrowheads="1"/>
          </p:cNvSpPr>
          <p:nvPr/>
        </p:nvSpPr>
        <p:spPr bwMode="auto">
          <a:xfrm>
            <a:off x="323850" y="620713"/>
            <a:ext cx="8640763"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 following corollary follows directly from Proposition 5.3.1.</a:t>
            </a:r>
          </a:p>
          <a:p>
            <a:pPr eaLnBrk="1" hangingPunct="1">
              <a:lnSpc>
                <a:spcPct val="120000"/>
              </a:lnSpc>
              <a:spcBef>
                <a:spcPct val="0"/>
              </a:spcBef>
              <a:buFontTx/>
              <a:buNone/>
            </a:pPr>
            <a:endParaRPr lang="de-DE" altLang="de-DE" sz="1800" b="0" u="sng">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Corollary 5.3.3</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Certificate of Optimality</a:t>
            </a:r>
            <a:r>
              <a:rPr lang="de-DE" altLang="de-DE" sz="1800" b="0">
                <a:cs typeface="Arial" panose="020B0604020202020204" pitchFamily="34" charset="0"/>
                <a:sym typeface="Symbol" panose="05050102010706020507" pitchFamily="18" charset="2"/>
              </a:rPr>
              <a:t>) Let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be any two non-adjacent vertices of a connected graph </a:t>
            </a:r>
            <a:r>
              <a:rPr lang="de-DE" altLang="de-DE" sz="1800" b="0" i="1">
                <a:cs typeface="Arial" panose="020B0604020202020204" pitchFamily="34" charset="0"/>
                <a:sym typeface="Symbol" panose="05050102010706020507" pitchFamily="18" charset="2"/>
              </a:rPr>
              <a:t>G.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Suppose that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is a collection of 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and that </a:t>
            </a: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is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of vertices in G, such that |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i="1">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 | 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Then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baseline="-25000">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is a maximum-size collection of 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and</a:t>
            </a:r>
          </a:p>
          <a:p>
            <a:pPr eaLnBrk="1" hangingPunct="1">
              <a:lnSpc>
                <a:spcPct val="120000"/>
              </a:lnSpc>
              <a:spcBef>
                <a:spcPct val="0"/>
              </a:spcBef>
              <a:buFontTx/>
              <a:buNone/>
            </a:pPr>
            <a:r>
              <a:rPr lang="de-DE" altLang="de-DE" sz="1800" b="0" i="1">
                <a:cs typeface="Arial" panose="020B0604020202020204" pitchFamily="34" charset="0"/>
                <a:sym typeface="Symbol" panose="05050102010706020507" pitchFamily="18" charset="2"/>
              </a:rPr>
              <a:t>S</a:t>
            </a:r>
            <a:r>
              <a:rPr lang="de-DE" altLang="de-DE" sz="1800" b="0" i="1" baseline="-25000">
                <a:cs typeface="Arial" panose="020B0604020202020204" pitchFamily="34" charset="0"/>
                <a:sym typeface="Symbol" panose="05050102010706020507" pitchFamily="18" charset="2"/>
              </a:rPr>
              <a:t>uv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is a minimum-size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(i.e.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has the smallest size of all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sets).</a:t>
            </a:r>
          </a:p>
        </p:txBody>
      </p:sp>
      <p:sp>
        <p:nvSpPr>
          <p:cNvPr id="3482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3584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15543111-A8D4-4DC2-B800-F95799C719C6}" type="slidenum">
              <a:rPr lang="de-DE" altLang="de-DE" sz="1000" smtClean="0"/>
              <a:pPr>
                <a:spcBef>
                  <a:spcPct val="0"/>
                </a:spcBef>
                <a:buFontTx/>
                <a:buNone/>
              </a:pPr>
              <a:t>27</a:t>
            </a:fld>
            <a:endParaRPr lang="de-DE" altLang="de-DE" sz="1000" smtClean="0"/>
          </a:p>
        </p:txBody>
      </p:sp>
      <p:sp>
        <p:nvSpPr>
          <p:cNvPr id="35844"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Vertex- and Edge-Connectivity</a:t>
            </a:r>
          </a:p>
        </p:txBody>
      </p:sp>
      <p:sp>
        <p:nvSpPr>
          <p:cNvPr id="35845" name="Text Box 3"/>
          <p:cNvSpPr txBox="1">
            <a:spLocks noChangeArrowheads="1"/>
          </p:cNvSpPr>
          <p:nvPr/>
        </p:nvSpPr>
        <p:spPr bwMode="auto">
          <a:xfrm>
            <a:off x="323850" y="549275"/>
            <a:ext cx="8640763"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Example</a:t>
            </a:r>
            <a:r>
              <a:rPr lang="de-DE" altLang="de-DE" sz="1800" b="0"/>
              <a:t>: In the graph </a:t>
            </a:r>
            <a:r>
              <a:rPr lang="de-DE" altLang="de-DE" sz="1800" b="0" i="1"/>
              <a:t>G</a:t>
            </a:r>
            <a:r>
              <a:rPr lang="de-DE" altLang="de-DE" sz="1800" b="0"/>
              <a:t> below, the vertex sequences </a:t>
            </a:r>
            <a:r>
              <a:rPr lang="de-DE" altLang="de-DE" sz="1800" b="0">
                <a:sym typeface="Symbol" panose="05050102010706020507" pitchFamily="18" charset="2"/>
              </a:rPr>
              <a:t></a:t>
            </a:r>
            <a:r>
              <a:rPr lang="de-DE" altLang="de-DE" sz="1800" b="0" i="1">
                <a:sym typeface="Symbol" panose="05050102010706020507" pitchFamily="18" charset="2"/>
              </a:rPr>
              <a:t>u,x,y,t,v</a:t>
            </a:r>
            <a:r>
              <a:rPr lang="de-DE" altLang="de-DE" sz="1800" b="0">
                <a:sym typeface="Symbol" panose="05050102010706020507" pitchFamily="18" charset="2"/>
              </a:rPr>
              <a:t></a:t>
            </a:r>
            <a:r>
              <a:rPr lang="de-DE" altLang="de-DE" sz="1800" b="0" i="1"/>
              <a:t>, </a:t>
            </a:r>
            <a:r>
              <a:rPr lang="de-DE" altLang="de-DE" sz="1800" b="0">
                <a:sym typeface="Symbol" panose="05050102010706020507" pitchFamily="18" charset="2"/>
              </a:rPr>
              <a:t></a:t>
            </a:r>
            <a:r>
              <a:rPr lang="de-DE" altLang="de-DE" sz="1800" b="0" i="1">
                <a:sym typeface="Symbol" panose="05050102010706020507" pitchFamily="18" charset="2"/>
              </a:rPr>
              <a:t>u,z,v</a:t>
            </a:r>
            <a:r>
              <a:rPr lang="de-DE" altLang="de-DE" sz="1800" b="0">
                <a:sym typeface="Symbol" panose="05050102010706020507" pitchFamily="18" charset="2"/>
              </a:rPr>
              <a:t>, and </a:t>
            </a:r>
            <a:r>
              <a:rPr lang="de-DE" altLang="de-DE" sz="1800" b="0" i="1">
                <a:sym typeface="Symbol" panose="05050102010706020507" pitchFamily="18" charset="2"/>
              </a:rPr>
              <a:t>u,r,s,v</a:t>
            </a:r>
            <a:r>
              <a:rPr lang="de-DE" altLang="de-DE" sz="1800" b="0">
                <a:sym typeface="Symbol" panose="05050102010706020507" pitchFamily="18" charset="2"/>
              </a:rPr>
              <a:t></a:t>
            </a:r>
            <a:r>
              <a:rPr lang="de-DE" altLang="de-DE" sz="1800" b="0"/>
              <a:t> represent a collection </a:t>
            </a:r>
            <a:r>
              <a:rPr lang="de-DE" altLang="de-DE" sz="2400" b="0">
                <a:latin typeface="Monotype Corsiva" panose="03010101010201010101" pitchFamily="66" charset="0"/>
              </a:rPr>
              <a:t>P</a:t>
            </a:r>
            <a:r>
              <a:rPr lang="de-DE" altLang="de-DE" sz="1800" b="0"/>
              <a:t>  of three internally disjoint </a:t>
            </a:r>
            <a:r>
              <a:rPr lang="de-DE" altLang="de-DE" sz="1800" b="0" i="1"/>
              <a:t>u-v </a:t>
            </a:r>
            <a:r>
              <a:rPr lang="de-DE" altLang="de-DE" sz="1800" b="0"/>
              <a:t>paths in </a:t>
            </a:r>
            <a:r>
              <a:rPr lang="de-DE" altLang="de-DE" sz="1800" b="0" i="1"/>
              <a:t>G, </a:t>
            </a:r>
          </a:p>
          <a:p>
            <a:pPr eaLnBrk="1" hangingPunct="1">
              <a:lnSpc>
                <a:spcPct val="120000"/>
              </a:lnSpc>
              <a:spcBef>
                <a:spcPct val="0"/>
              </a:spcBef>
              <a:buFontTx/>
              <a:buNone/>
            </a:pPr>
            <a:r>
              <a:rPr lang="de-DE" altLang="de-DE" sz="1800" b="0"/>
              <a:t>and the set </a:t>
            </a:r>
            <a:r>
              <a:rPr lang="de-DE" altLang="de-DE" sz="1800" b="0" i="1"/>
              <a:t>S </a:t>
            </a:r>
            <a:r>
              <a:rPr lang="de-DE" altLang="de-DE" sz="1800" b="0"/>
              <a:t>= {</a:t>
            </a:r>
            <a:r>
              <a:rPr lang="de-DE" altLang="de-DE" sz="1800" b="0" i="1"/>
              <a:t>y,s,z</a:t>
            </a:r>
            <a:r>
              <a:rPr lang="de-DE" altLang="de-DE" sz="1800" b="0"/>
              <a:t>} is a </a:t>
            </a:r>
            <a:r>
              <a:rPr lang="de-DE" altLang="de-DE" sz="1800" b="0" i="1"/>
              <a:t>u-v </a:t>
            </a:r>
            <a:r>
              <a:rPr lang="de-DE" altLang="de-DE" sz="1800" b="0"/>
              <a:t>separating set of size 3.</a:t>
            </a:r>
          </a:p>
          <a:p>
            <a:pPr eaLnBrk="1" hangingPunct="1">
              <a:lnSpc>
                <a:spcPct val="120000"/>
              </a:lnSpc>
              <a:spcBef>
                <a:spcPct val="0"/>
              </a:spcBef>
              <a:buFontTx/>
              <a:buNone/>
            </a:pPr>
            <a:r>
              <a:rPr lang="de-DE" altLang="de-DE" sz="1800" b="0"/>
              <a:t>Therefore, by Corollary 5.3.3, </a:t>
            </a:r>
            <a:r>
              <a:rPr lang="de-DE" altLang="de-DE" sz="2400" b="0">
                <a:latin typeface="Monotype Corsiva" panose="03010101010201010101" pitchFamily="66" charset="0"/>
              </a:rPr>
              <a:t>P</a:t>
            </a:r>
            <a:r>
              <a:rPr lang="de-DE" altLang="de-DE" sz="1800" b="0"/>
              <a:t> is a maximum-size collection of internally disjoint</a:t>
            </a:r>
          </a:p>
          <a:p>
            <a:pPr eaLnBrk="1" hangingPunct="1">
              <a:lnSpc>
                <a:spcPct val="120000"/>
              </a:lnSpc>
              <a:spcBef>
                <a:spcPct val="0"/>
              </a:spcBef>
              <a:buFontTx/>
              <a:buNone/>
            </a:pPr>
            <a:r>
              <a:rPr lang="de-DE" altLang="de-DE" sz="1800" b="0" i="1"/>
              <a:t>u-v </a:t>
            </a:r>
            <a:r>
              <a:rPr lang="de-DE" altLang="de-DE" sz="1800" b="0"/>
              <a:t>paths, and </a:t>
            </a:r>
            <a:r>
              <a:rPr lang="de-DE" altLang="de-DE" sz="1800" b="0" i="1"/>
              <a:t>S </a:t>
            </a:r>
            <a:r>
              <a:rPr lang="de-DE" altLang="de-DE" sz="1800" b="0"/>
              <a:t>is a minimum-size </a:t>
            </a:r>
            <a:r>
              <a:rPr lang="de-DE" altLang="de-DE" sz="1800" b="0" i="1"/>
              <a:t>u-v </a:t>
            </a:r>
            <a:r>
              <a:rPr lang="de-DE" altLang="de-DE" sz="1800" b="0"/>
              <a:t>separating set.</a:t>
            </a:r>
          </a:p>
        </p:txBody>
      </p:sp>
      <p:pic>
        <p:nvPicPr>
          <p:cNvPr id="35846" name="Picture 4" descr="scan00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2565400"/>
            <a:ext cx="3363912" cy="1838325"/>
          </a:xfrm>
          <a:noFill/>
        </p:spPr>
      </p:pic>
      <p:sp>
        <p:nvSpPr>
          <p:cNvPr id="8" name="Text Box 3"/>
          <p:cNvSpPr txBox="1">
            <a:spLocks noChangeArrowheads="1"/>
          </p:cNvSpPr>
          <p:nvPr/>
        </p:nvSpPr>
        <p:spPr bwMode="auto">
          <a:xfrm>
            <a:off x="381000" y="4343400"/>
            <a:ext cx="864076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The theorem proved by K. Menger in 1927 (see V12) establishes a </a:t>
            </a:r>
            <a:r>
              <a:rPr lang="de-DE" altLang="de-DE" sz="1800" b="0" i="1"/>
              <a:t>strong duality </a:t>
            </a:r>
            <a:r>
              <a:rPr lang="de-DE" altLang="de-DE" sz="1800" b="0"/>
              <a:t>between the two optimization problems introduced earlier.</a:t>
            </a:r>
          </a:p>
        </p:txBody>
      </p:sp>
      <p:sp>
        <p:nvSpPr>
          <p:cNvPr id="3584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409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388DC3DA-8F3A-4DB1-8825-537C34D93C4F}" type="slidenum">
              <a:rPr lang="de-DE" altLang="de-DE" sz="1000" smtClean="0"/>
              <a:pPr>
                <a:spcBef>
                  <a:spcPct val="0"/>
                </a:spcBef>
                <a:buFontTx/>
                <a:buNone/>
              </a:pPr>
              <a:t>28</a:t>
            </a:fld>
            <a:endParaRPr lang="de-DE" altLang="de-DE" sz="1000" smtClean="0"/>
          </a:p>
        </p:txBody>
      </p:sp>
      <p:sp>
        <p:nvSpPr>
          <p:cNvPr id="4100"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strict paths</a:t>
            </a:r>
          </a:p>
        </p:txBody>
      </p:sp>
      <p:sp>
        <p:nvSpPr>
          <p:cNvPr id="4101" name="Text Box 3"/>
          <p:cNvSpPr txBox="1">
            <a:spLocks noChangeArrowheads="1"/>
          </p:cNvSpPr>
          <p:nvPr/>
        </p:nvSpPr>
        <p:spPr bwMode="auto">
          <a:xfrm>
            <a:off x="323850" y="620713"/>
            <a:ext cx="8640763"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Definition</a:t>
            </a:r>
            <a:r>
              <a:rPr lang="de-DE" altLang="de-DE" sz="1800" b="0"/>
              <a:t> Let </a:t>
            </a:r>
            <a:r>
              <a:rPr lang="de-DE" altLang="de-DE" sz="1800" b="0" i="1"/>
              <a:t>W </a:t>
            </a:r>
            <a:r>
              <a:rPr lang="de-DE" altLang="de-DE" sz="1800" b="0"/>
              <a:t>be a set of vertices in a graph </a:t>
            </a:r>
            <a:r>
              <a:rPr lang="de-DE" altLang="de-DE" sz="1800" b="0" i="1"/>
              <a:t>G </a:t>
            </a:r>
            <a:r>
              <a:rPr lang="de-DE" altLang="de-DE" sz="1800" b="0"/>
              <a:t>and </a:t>
            </a:r>
            <a:r>
              <a:rPr lang="de-DE" altLang="de-DE" sz="1800" b="0" i="1"/>
              <a:t>x</a:t>
            </a:r>
            <a:r>
              <a:rPr lang="de-DE" altLang="de-DE" sz="1800" b="0"/>
              <a:t> another vertex not in </a:t>
            </a:r>
            <a:r>
              <a:rPr lang="de-DE" altLang="de-DE" sz="1800" b="0" i="1"/>
              <a:t>W.</a:t>
            </a:r>
          </a:p>
          <a:p>
            <a:pPr eaLnBrk="1" hangingPunct="1">
              <a:lnSpc>
                <a:spcPct val="120000"/>
              </a:lnSpc>
              <a:spcBef>
                <a:spcPct val="0"/>
              </a:spcBef>
              <a:buFontTx/>
              <a:buNone/>
            </a:pPr>
            <a:r>
              <a:rPr lang="de-DE" altLang="de-DE" sz="1800" b="0"/>
              <a:t>A </a:t>
            </a:r>
            <a:r>
              <a:rPr lang="de-DE" altLang="de-DE" sz="1800"/>
              <a:t>strict </a:t>
            </a:r>
            <a:r>
              <a:rPr lang="de-DE" altLang="de-DE" sz="1800" i="1"/>
              <a:t>x-W</a:t>
            </a:r>
            <a:r>
              <a:rPr lang="de-DE" altLang="de-DE" sz="1800"/>
              <a:t> path </a:t>
            </a:r>
            <a:r>
              <a:rPr lang="de-DE" altLang="de-DE" sz="1800" b="0"/>
              <a:t>is a path joining </a:t>
            </a:r>
            <a:r>
              <a:rPr lang="de-DE" altLang="de-DE" sz="1800" b="0" i="1"/>
              <a:t>x </a:t>
            </a:r>
            <a:r>
              <a:rPr lang="de-DE" altLang="de-DE" sz="1800" b="0"/>
              <a:t>to a vertex in </a:t>
            </a:r>
            <a:r>
              <a:rPr lang="de-DE" altLang="de-DE" sz="1800" b="0" i="1"/>
              <a:t>W</a:t>
            </a:r>
            <a:r>
              <a:rPr lang="de-DE" altLang="de-DE" sz="1800" b="0"/>
              <a:t> and </a:t>
            </a:r>
          </a:p>
          <a:p>
            <a:pPr eaLnBrk="1" hangingPunct="1">
              <a:lnSpc>
                <a:spcPct val="120000"/>
              </a:lnSpc>
              <a:spcBef>
                <a:spcPct val="0"/>
              </a:spcBef>
              <a:buFontTx/>
              <a:buNone/>
            </a:pPr>
            <a:r>
              <a:rPr lang="de-DE" altLang="de-DE" sz="1800" b="0"/>
              <a:t>containing no other vertex of </a:t>
            </a:r>
            <a:r>
              <a:rPr lang="de-DE" altLang="de-DE" sz="1800" b="0" i="1"/>
              <a:t>W. </a:t>
            </a:r>
          </a:p>
          <a:p>
            <a:pPr eaLnBrk="1" hangingPunct="1">
              <a:lnSpc>
                <a:spcPct val="120000"/>
              </a:lnSpc>
              <a:spcBef>
                <a:spcPct val="0"/>
              </a:spcBef>
              <a:buFontTx/>
              <a:buNone/>
            </a:pPr>
            <a:r>
              <a:rPr lang="de-DE" altLang="de-DE" sz="1800" b="0"/>
              <a:t>A </a:t>
            </a:r>
            <a:r>
              <a:rPr lang="de-DE" altLang="de-DE" sz="1800"/>
              <a:t>strict </a:t>
            </a:r>
            <a:r>
              <a:rPr lang="de-DE" altLang="de-DE" sz="1800" i="1"/>
              <a:t>W-x</a:t>
            </a:r>
            <a:r>
              <a:rPr lang="de-DE" altLang="de-DE" sz="1800"/>
              <a:t> path </a:t>
            </a:r>
            <a:r>
              <a:rPr lang="de-DE" altLang="de-DE" sz="1800" b="0"/>
              <a:t>is the reverse of a strict </a:t>
            </a:r>
            <a:r>
              <a:rPr lang="de-DE" altLang="de-DE" sz="1800" b="0" i="1"/>
              <a:t>x-W</a:t>
            </a:r>
            <a:r>
              <a:rPr lang="de-DE" altLang="de-DE" sz="1800" b="0"/>
              <a:t> path (i.e. its sequence of vertices and edges is in reverse order).</a:t>
            </a:r>
          </a:p>
        </p:txBody>
      </p:sp>
      <p:pic>
        <p:nvPicPr>
          <p:cNvPr id="22535" name="Picture 4" descr="scan00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00338" y="4005263"/>
            <a:ext cx="4391025" cy="2400300"/>
          </a:xfrm>
          <a:noFill/>
        </p:spPr>
      </p:pic>
      <p:sp>
        <p:nvSpPr>
          <p:cNvPr id="8" name="Text Box 3"/>
          <p:cNvSpPr txBox="1">
            <a:spLocks noChangeArrowheads="1"/>
          </p:cNvSpPr>
          <p:nvPr/>
        </p:nvSpPr>
        <p:spPr bwMode="auto">
          <a:xfrm>
            <a:off x="323850" y="2635250"/>
            <a:ext cx="864076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Example</a:t>
            </a:r>
            <a:r>
              <a:rPr lang="de-DE" altLang="de-DE" sz="1800" b="0">
                <a:sym typeface="Symbol" panose="05050102010706020507" pitchFamily="18" charset="2"/>
              </a:rPr>
              <a:t>: Let us consider the </a:t>
            </a:r>
            <a:r>
              <a:rPr lang="de-DE" altLang="de-DE" sz="1800" i="1">
                <a:sym typeface="Symbol" panose="05050102010706020507" pitchFamily="18" charset="2"/>
              </a:rPr>
              <a:t>u-v </a:t>
            </a:r>
            <a:r>
              <a:rPr lang="de-DE" altLang="de-DE" sz="1800">
                <a:sym typeface="Symbol" panose="05050102010706020507" pitchFamily="18" charset="2"/>
              </a:rPr>
              <a:t>separating set </a:t>
            </a:r>
            <a:r>
              <a:rPr lang="de-DE" altLang="de-DE" sz="1800" b="0" i="1">
                <a:sym typeface="Symbol" panose="05050102010706020507" pitchFamily="18" charset="2"/>
              </a:rPr>
              <a:t>W = {y,s,z} </a:t>
            </a:r>
            <a:r>
              <a:rPr lang="de-DE" altLang="de-DE" sz="1800" b="0">
                <a:sym typeface="Symbol" panose="05050102010706020507" pitchFamily="18" charset="2"/>
              </a:rPr>
              <a:t>in the graph below.</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There are four </a:t>
            </a:r>
            <a:r>
              <a:rPr lang="de-DE" altLang="de-DE" sz="1800">
                <a:sym typeface="Symbol" panose="05050102010706020507" pitchFamily="18" charset="2"/>
              </a:rPr>
              <a:t>strict </a:t>
            </a:r>
            <a:r>
              <a:rPr lang="de-DE" altLang="de-DE" sz="1800" i="1">
                <a:sym typeface="Symbol" panose="05050102010706020507" pitchFamily="18" charset="2"/>
              </a:rPr>
              <a:t>u-W </a:t>
            </a:r>
            <a:r>
              <a:rPr lang="de-DE" altLang="de-DE" sz="1800">
                <a:sym typeface="Symbol" panose="05050102010706020507" pitchFamily="18" charset="2"/>
              </a:rPr>
              <a:t>paths</a:t>
            </a:r>
            <a:r>
              <a:rPr lang="de-DE" altLang="de-DE" sz="1800" b="0">
                <a:sym typeface="Symbol" panose="05050102010706020507" pitchFamily="18" charset="2"/>
              </a:rPr>
              <a:t> </a:t>
            </a:r>
            <a:r>
              <a:rPr lang="de-DE" altLang="de-DE" sz="1800" b="0" i="1">
                <a:sym typeface="Symbol" panose="05050102010706020507" pitchFamily="18" charset="2"/>
              </a:rPr>
              <a:t>u,x,y</a:t>
            </a:r>
            <a:r>
              <a:rPr lang="de-DE" altLang="de-DE" sz="1800" b="0">
                <a:sym typeface="Symbol" panose="05050102010706020507" pitchFamily="18" charset="2"/>
              </a:rPr>
              <a:t></a:t>
            </a:r>
            <a:r>
              <a:rPr lang="de-DE" altLang="de-DE" sz="1800" b="0" i="1"/>
              <a:t>, </a:t>
            </a:r>
            <a:r>
              <a:rPr lang="de-DE" altLang="de-DE" sz="1800" b="0">
                <a:sym typeface="Symbol" panose="05050102010706020507" pitchFamily="18" charset="2"/>
              </a:rPr>
              <a:t></a:t>
            </a:r>
            <a:r>
              <a:rPr lang="de-DE" altLang="de-DE" sz="1800" b="0" i="1">
                <a:sym typeface="Symbol" panose="05050102010706020507" pitchFamily="18" charset="2"/>
              </a:rPr>
              <a:t>u,r,y</a:t>
            </a:r>
            <a:r>
              <a:rPr lang="de-DE" altLang="de-DE" sz="1800" b="0">
                <a:sym typeface="Symbol" panose="05050102010706020507" pitchFamily="18" charset="2"/>
              </a:rPr>
              <a:t>, </a:t>
            </a:r>
            <a:r>
              <a:rPr lang="de-DE" altLang="de-DE" sz="1800" b="0" i="1">
                <a:sym typeface="Symbol" panose="05050102010706020507" pitchFamily="18" charset="2"/>
              </a:rPr>
              <a:t>u,r,s</a:t>
            </a:r>
            <a:r>
              <a:rPr lang="de-DE" altLang="de-DE" sz="1800" b="0">
                <a:sym typeface="Symbol" panose="05050102010706020507" pitchFamily="18" charset="2"/>
              </a:rPr>
              <a:t>, </a:t>
            </a:r>
            <a:r>
              <a:rPr lang="de-DE" altLang="de-DE" sz="1800" b="0" i="1">
                <a:sym typeface="Symbol" panose="05050102010706020507" pitchFamily="18" charset="2"/>
              </a:rPr>
              <a:t>u,z</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And three </a:t>
            </a:r>
            <a:r>
              <a:rPr lang="de-DE" altLang="de-DE" sz="1800">
                <a:sym typeface="Symbol" panose="05050102010706020507" pitchFamily="18" charset="2"/>
              </a:rPr>
              <a:t>strict </a:t>
            </a:r>
            <a:r>
              <a:rPr lang="de-DE" altLang="de-DE" sz="1800" i="1">
                <a:sym typeface="Symbol" panose="05050102010706020507" pitchFamily="18" charset="2"/>
              </a:rPr>
              <a:t>W-v </a:t>
            </a:r>
            <a:r>
              <a:rPr lang="de-DE" altLang="de-DE" sz="1800">
                <a:sym typeface="Symbol" panose="05050102010706020507" pitchFamily="18" charset="2"/>
              </a:rPr>
              <a:t>paths </a:t>
            </a:r>
            <a:r>
              <a:rPr lang="de-DE" altLang="de-DE" sz="1800" b="0">
                <a:sym typeface="Symbol" panose="05050102010706020507" pitchFamily="18" charset="2"/>
              </a:rPr>
              <a:t></a:t>
            </a:r>
            <a:r>
              <a:rPr lang="de-DE" altLang="de-DE" sz="1800" b="0" i="1">
                <a:sym typeface="Symbol" panose="05050102010706020507" pitchFamily="18" charset="2"/>
              </a:rPr>
              <a:t>z,v</a:t>
            </a:r>
            <a:r>
              <a:rPr lang="de-DE" altLang="de-DE" sz="1800" b="0">
                <a:sym typeface="Symbol" panose="05050102010706020507" pitchFamily="18" charset="2"/>
              </a:rPr>
              <a:t>, </a:t>
            </a:r>
            <a:r>
              <a:rPr lang="de-DE" altLang="de-DE" sz="1800" b="0" i="1">
                <a:sym typeface="Symbol" panose="05050102010706020507" pitchFamily="18" charset="2"/>
              </a:rPr>
              <a:t>y,t,v</a:t>
            </a:r>
            <a:r>
              <a:rPr lang="de-DE" altLang="de-DE" sz="1800" b="0">
                <a:sym typeface="Symbol" panose="05050102010706020507" pitchFamily="18" charset="2"/>
              </a:rPr>
              <a:t>, and </a:t>
            </a:r>
            <a:r>
              <a:rPr lang="de-DE" altLang="de-DE" sz="1800" b="0" i="1">
                <a:sym typeface="Symbol" panose="05050102010706020507" pitchFamily="18" charset="2"/>
              </a:rPr>
              <a:t>s,v</a:t>
            </a:r>
            <a:r>
              <a:rPr lang="de-DE" altLang="de-DE" sz="1800" b="0">
                <a:sym typeface="Symbol" panose="05050102010706020507" pitchFamily="18" charset="2"/>
              </a:rPr>
              <a:t>.</a:t>
            </a:r>
            <a:endParaRPr lang="de-DE" altLang="de-DE" sz="1800" b="0">
              <a:cs typeface="Arial" panose="020B0604020202020204" pitchFamily="34" charset="0"/>
              <a:sym typeface="Symbol" panose="05050102010706020507" pitchFamily="18" charset="2"/>
            </a:endParaRPr>
          </a:p>
        </p:txBody>
      </p:sp>
      <p:sp>
        <p:nvSpPr>
          <p:cNvPr id="410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1101233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512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74C6EEF4-3954-4C1F-9394-65CC7D3CCD9B}" type="slidenum">
              <a:rPr lang="de-DE" altLang="de-DE" sz="1000" smtClean="0"/>
              <a:pPr>
                <a:spcBef>
                  <a:spcPct val="0"/>
                </a:spcBef>
                <a:buFontTx/>
                <a:buNone/>
              </a:pPr>
              <a:t>29</a:t>
            </a:fld>
            <a:endParaRPr lang="de-DE" altLang="de-DE" sz="1000" smtClean="0"/>
          </a:p>
        </p:txBody>
      </p:sp>
      <p:sp>
        <p:nvSpPr>
          <p:cNvPr id="5124"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Menger’s Theorem</a:t>
            </a:r>
          </a:p>
        </p:txBody>
      </p:sp>
      <p:sp>
        <p:nvSpPr>
          <p:cNvPr id="5125" name="Text Box 3"/>
          <p:cNvSpPr txBox="1">
            <a:spLocks noChangeArrowheads="1"/>
          </p:cNvSpPr>
          <p:nvPr/>
        </p:nvSpPr>
        <p:spPr bwMode="auto">
          <a:xfrm>
            <a:off x="323850" y="620713"/>
            <a:ext cx="864076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Theorem 5.3.4</a:t>
            </a:r>
            <a:r>
              <a:rPr lang="de-DE" altLang="de-DE" sz="1800" b="0">
                <a:sym typeface="Symbol" panose="05050102010706020507" pitchFamily="18" charset="2"/>
              </a:rPr>
              <a:t> [Menger, 1927] Let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 </a:t>
            </a:r>
            <a:r>
              <a:rPr lang="de-DE" altLang="de-DE" sz="1800" b="0">
                <a:sym typeface="Symbol" panose="05050102010706020507" pitchFamily="18" charset="2"/>
              </a:rPr>
              <a:t>be distinct, non-adjacent vertices </a:t>
            </a:r>
          </a:p>
          <a:p>
            <a:pPr eaLnBrk="1" hangingPunct="1">
              <a:lnSpc>
                <a:spcPct val="120000"/>
              </a:lnSpc>
              <a:spcBef>
                <a:spcPct val="0"/>
              </a:spcBef>
              <a:buFontTx/>
              <a:buNone/>
            </a:pPr>
            <a:r>
              <a:rPr lang="de-DE" altLang="de-DE" sz="1800" b="0">
                <a:sym typeface="Symbol" panose="05050102010706020507" pitchFamily="18" charset="2"/>
              </a:rPr>
              <a:t>in a connected graph </a:t>
            </a:r>
            <a:r>
              <a:rPr lang="de-DE" altLang="de-DE" sz="1800" b="0" i="1">
                <a:sym typeface="Symbol" panose="05050102010706020507" pitchFamily="18" charset="2"/>
              </a:rPr>
              <a:t>G. </a:t>
            </a:r>
          </a:p>
          <a:p>
            <a:pPr eaLnBrk="1" hangingPunct="1">
              <a:lnSpc>
                <a:spcPct val="120000"/>
              </a:lnSpc>
              <a:spcBef>
                <a:spcPct val="0"/>
              </a:spcBef>
              <a:buFontTx/>
              <a:buNone/>
            </a:pPr>
            <a:r>
              <a:rPr lang="de-DE" altLang="de-DE" sz="1800" b="0">
                <a:sym typeface="Symbol" panose="05050102010706020507" pitchFamily="18" charset="2"/>
              </a:rPr>
              <a:t>Then the maximum number of internally disjoint </a:t>
            </a:r>
            <a:r>
              <a:rPr lang="de-DE" altLang="de-DE" sz="1800" b="0" i="1">
                <a:sym typeface="Symbol" panose="05050102010706020507" pitchFamily="18" charset="2"/>
              </a:rPr>
              <a:t>u-v </a:t>
            </a:r>
            <a:r>
              <a:rPr lang="de-DE" altLang="de-DE" sz="1800" b="0">
                <a:sym typeface="Symbol" panose="05050102010706020507" pitchFamily="18" charset="2"/>
              </a:rPr>
              <a:t>paths in </a:t>
            </a:r>
            <a:r>
              <a:rPr lang="de-DE" altLang="de-DE" sz="1800" b="0" i="1">
                <a:sym typeface="Symbol" panose="05050102010706020507" pitchFamily="18" charset="2"/>
              </a:rPr>
              <a:t>G </a:t>
            </a:r>
          </a:p>
          <a:p>
            <a:pPr eaLnBrk="1" hangingPunct="1">
              <a:lnSpc>
                <a:spcPct val="120000"/>
              </a:lnSpc>
              <a:spcBef>
                <a:spcPct val="0"/>
              </a:spcBef>
              <a:buFontTx/>
              <a:buNone/>
            </a:pPr>
            <a:r>
              <a:rPr lang="de-DE" altLang="de-DE" sz="1800" b="0">
                <a:sym typeface="Symbol" panose="05050102010706020507" pitchFamily="18" charset="2"/>
              </a:rPr>
              <a:t>equals the minimum number of vertices needed to separate </a:t>
            </a: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a:t>
            </a:r>
          </a:p>
        </p:txBody>
      </p:sp>
      <p:sp>
        <p:nvSpPr>
          <p:cNvPr id="5126" name="Rectangle 4"/>
          <p:cNvSpPr>
            <a:spLocks noChangeArrowheads="1"/>
          </p:cNvSpPr>
          <p:nvPr/>
        </p:nvSpPr>
        <p:spPr bwMode="auto">
          <a:xfrm>
            <a:off x="250825" y="620713"/>
            <a:ext cx="8713788" cy="15128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23560" name="Oval 5"/>
          <p:cNvSpPr>
            <a:spLocks noChangeArrowheads="1"/>
          </p:cNvSpPr>
          <p:nvPr/>
        </p:nvSpPr>
        <p:spPr bwMode="auto">
          <a:xfrm>
            <a:off x="1979613" y="3783013"/>
            <a:ext cx="215900" cy="215900"/>
          </a:xfrm>
          <a:prstGeom prst="ellipse">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23561" name="Oval 6"/>
          <p:cNvSpPr>
            <a:spLocks noChangeArrowheads="1"/>
          </p:cNvSpPr>
          <p:nvPr/>
        </p:nvSpPr>
        <p:spPr bwMode="auto">
          <a:xfrm>
            <a:off x="3132138" y="3783013"/>
            <a:ext cx="215900" cy="215900"/>
          </a:xfrm>
          <a:prstGeom prst="ellipse">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23562" name="Oval 7"/>
          <p:cNvSpPr>
            <a:spLocks noChangeArrowheads="1"/>
          </p:cNvSpPr>
          <p:nvPr/>
        </p:nvSpPr>
        <p:spPr bwMode="auto">
          <a:xfrm>
            <a:off x="4284663" y="3783013"/>
            <a:ext cx="215900" cy="215900"/>
          </a:xfrm>
          <a:prstGeom prst="ellipse">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de-DE" altLang="de-DE" sz="1800">
              <a:solidFill>
                <a:srgbClr val="FF5050"/>
              </a:solidFill>
            </a:endParaRPr>
          </a:p>
        </p:txBody>
      </p:sp>
      <p:sp>
        <p:nvSpPr>
          <p:cNvPr id="23563" name="Line 8"/>
          <p:cNvSpPr>
            <a:spLocks noChangeShapeType="1"/>
          </p:cNvSpPr>
          <p:nvPr/>
        </p:nvSpPr>
        <p:spPr bwMode="auto">
          <a:xfrm>
            <a:off x="2195513" y="3925888"/>
            <a:ext cx="9366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564" name="Line 9"/>
          <p:cNvSpPr>
            <a:spLocks noChangeShapeType="1"/>
          </p:cNvSpPr>
          <p:nvPr/>
        </p:nvSpPr>
        <p:spPr bwMode="auto">
          <a:xfrm>
            <a:off x="3348038" y="3925888"/>
            <a:ext cx="9366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565" name="Text Box 10"/>
          <p:cNvSpPr txBox="1">
            <a:spLocks noChangeArrowheads="1"/>
          </p:cNvSpPr>
          <p:nvPr/>
        </p:nvSpPr>
        <p:spPr bwMode="auto">
          <a:xfrm>
            <a:off x="1908175" y="3709988"/>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800"/>
              <a:t>u</a:t>
            </a:r>
          </a:p>
        </p:txBody>
      </p:sp>
      <p:sp>
        <p:nvSpPr>
          <p:cNvPr id="23566" name="Text Box 11"/>
          <p:cNvSpPr txBox="1">
            <a:spLocks noChangeArrowheads="1"/>
          </p:cNvSpPr>
          <p:nvPr/>
        </p:nvSpPr>
        <p:spPr bwMode="auto">
          <a:xfrm>
            <a:off x="4254500" y="37099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800"/>
              <a:t>v</a:t>
            </a:r>
          </a:p>
        </p:txBody>
      </p:sp>
      <p:sp>
        <p:nvSpPr>
          <p:cNvPr id="15" name="Text Box 3"/>
          <p:cNvSpPr txBox="1">
            <a:spLocks noChangeArrowheads="1"/>
          </p:cNvSpPr>
          <p:nvPr/>
        </p:nvSpPr>
        <p:spPr bwMode="auto">
          <a:xfrm>
            <a:off x="304800" y="2203450"/>
            <a:ext cx="8640763"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The proof uses induction on the number of edges.</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 smallest graph that satisfies the premises of the theorem </a:t>
            </a:r>
          </a:p>
          <a:p>
            <a:pPr eaLnBrk="1" hangingPunct="1">
              <a:lnSpc>
                <a:spcPct val="120000"/>
              </a:lnSpc>
              <a:spcBef>
                <a:spcPct val="0"/>
              </a:spcBef>
              <a:buFontTx/>
              <a:buNone/>
            </a:pPr>
            <a:r>
              <a:rPr lang="de-DE" altLang="de-DE" sz="1800" b="0">
                <a:sym typeface="Symbol" panose="05050102010706020507" pitchFamily="18" charset="2"/>
              </a:rPr>
              <a:t>(non-adjacent </a:t>
            </a:r>
            <a:r>
              <a:rPr lang="de-DE" altLang="de-DE" sz="1800" b="0" i="1">
                <a:sym typeface="Symbol" panose="05050102010706020507" pitchFamily="18" charset="2"/>
              </a:rPr>
              <a:t>u</a:t>
            </a:r>
            <a:r>
              <a:rPr lang="de-DE" altLang="de-DE" sz="1800" b="0">
                <a:sym typeface="Symbol" panose="05050102010706020507" pitchFamily="18" charset="2"/>
              </a:rPr>
              <a:t> and </a:t>
            </a:r>
            <a:r>
              <a:rPr lang="de-DE" altLang="de-DE" sz="1800" b="0" i="1">
                <a:sym typeface="Symbol" panose="05050102010706020507" pitchFamily="18" charset="2"/>
              </a:rPr>
              <a:t>v</a:t>
            </a:r>
            <a:r>
              <a:rPr lang="de-DE" altLang="de-DE" sz="1800" b="0">
                <a:sym typeface="Symbol" panose="05050102010706020507" pitchFamily="18" charset="2"/>
              </a:rPr>
              <a:t>) is the path graph from </a:t>
            </a:r>
            <a:r>
              <a:rPr lang="de-DE" altLang="de-DE" sz="1800" b="0" i="1">
                <a:sym typeface="Symbol" panose="05050102010706020507" pitchFamily="18" charset="2"/>
              </a:rPr>
              <a:t>u </a:t>
            </a:r>
            <a:r>
              <a:rPr lang="de-DE" altLang="de-DE" sz="1800" b="0">
                <a:sym typeface="Symbol" panose="05050102010706020507" pitchFamily="18" charset="2"/>
              </a:rPr>
              <a:t>to </a:t>
            </a:r>
            <a:r>
              <a:rPr lang="de-DE" altLang="de-DE" sz="1800" b="0" i="1">
                <a:sym typeface="Symbol" panose="05050102010706020507" pitchFamily="18" charset="2"/>
              </a:rPr>
              <a:t>v </a:t>
            </a:r>
            <a:r>
              <a:rPr lang="de-DE" altLang="de-DE" sz="1800" b="0">
                <a:sym typeface="Symbol" panose="05050102010706020507" pitchFamily="18" charset="2"/>
              </a:rPr>
              <a:t>of length 2.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 theorem is trivially true for this graph : one cut-vertex, one </a:t>
            </a:r>
            <a:r>
              <a:rPr lang="de-DE" altLang="de-DE" sz="1800" b="0" i="1">
                <a:sym typeface="Symbol" panose="05050102010706020507" pitchFamily="18" charset="2"/>
              </a:rPr>
              <a:t>u-v</a:t>
            </a:r>
            <a:r>
              <a:rPr lang="de-DE" altLang="de-DE" sz="1800" b="0">
                <a:sym typeface="Symbol" panose="05050102010706020507" pitchFamily="18" charset="2"/>
              </a:rPr>
              <a:t> path.</a:t>
            </a:r>
          </a:p>
        </p:txBody>
      </p:sp>
      <p:sp>
        <p:nvSpPr>
          <p:cNvPr id="5135"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41514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nimBg="1"/>
      <p:bldP spid="23561" grpId="0" animBg="1"/>
      <p:bldP spid="23562" grpId="0" animBg="1"/>
      <p:bldP spid="23565" grpId="0"/>
      <p:bldP spid="23566"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126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0D2BF4ED-472E-48DE-BCDA-3AA4CEE9C778}" type="slidenum">
              <a:rPr lang="de-DE" altLang="de-DE" sz="1000" smtClean="0"/>
              <a:pPr>
                <a:spcBef>
                  <a:spcPct val="0"/>
                </a:spcBef>
                <a:buFontTx/>
                <a:buNone/>
              </a:pPr>
              <a:t>3</a:t>
            </a:fld>
            <a:endParaRPr lang="de-DE" altLang="de-DE" sz="1000" smtClean="0"/>
          </a:p>
        </p:txBody>
      </p:sp>
      <p:sp>
        <p:nvSpPr>
          <p:cNvPr id="11268"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Vertex- and Edge-Connectivity</a:t>
            </a:r>
          </a:p>
        </p:txBody>
      </p:sp>
      <p:sp>
        <p:nvSpPr>
          <p:cNvPr id="11269" name="Text Box 3"/>
          <p:cNvSpPr txBox="1">
            <a:spLocks noChangeArrowheads="1"/>
          </p:cNvSpPr>
          <p:nvPr/>
        </p:nvSpPr>
        <p:spPr bwMode="auto">
          <a:xfrm>
            <a:off x="323850" y="620713"/>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Definition</a:t>
            </a:r>
            <a:r>
              <a:rPr lang="de-DE" altLang="de-DE" sz="1800" b="0"/>
              <a:t>: A </a:t>
            </a:r>
            <a:r>
              <a:rPr lang="de-DE" altLang="de-DE" sz="1800"/>
              <a:t>vertex-cut</a:t>
            </a:r>
            <a:r>
              <a:rPr lang="de-DE" altLang="de-DE" sz="1800" b="0"/>
              <a:t> in a graph </a:t>
            </a:r>
            <a:r>
              <a:rPr lang="de-DE" altLang="de-DE" sz="1800" b="0" i="1"/>
              <a:t>G</a:t>
            </a:r>
            <a:r>
              <a:rPr lang="de-DE" altLang="de-DE" sz="1800" b="0"/>
              <a:t> is a vertex-set </a:t>
            </a:r>
            <a:r>
              <a:rPr lang="de-DE" altLang="de-DE" sz="1800" b="0" i="1"/>
              <a:t>U</a:t>
            </a:r>
            <a:r>
              <a:rPr lang="de-DE" altLang="de-DE" sz="1800" b="0"/>
              <a:t> </a:t>
            </a:r>
          </a:p>
          <a:p>
            <a:pPr eaLnBrk="1" hangingPunct="1">
              <a:lnSpc>
                <a:spcPct val="120000"/>
              </a:lnSpc>
              <a:spcBef>
                <a:spcPct val="0"/>
              </a:spcBef>
              <a:buFontTx/>
              <a:buNone/>
            </a:pPr>
            <a:r>
              <a:rPr lang="de-DE" altLang="de-DE" sz="1800" b="0"/>
              <a:t>such that </a:t>
            </a:r>
            <a:r>
              <a:rPr lang="de-DE" altLang="de-DE" sz="1800" b="0" i="1"/>
              <a:t>G – U</a:t>
            </a:r>
            <a:r>
              <a:rPr lang="de-DE" altLang="de-DE" sz="1800" b="0"/>
              <a:t> has more components than </a:t>
            </a:r>
            <a:r>
              <a:rPr lang="de-DE" altLang="de-DE" sz="1800" b="0" i="1"/>
              <a:t>G</a:t>
            </a:r>
            <a:r>
              <a:rPr lang="de-DE" altLang="de-DE" sz="1800" b="0"/>
              <a:t>. </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a:sym typeface="Symbol" panose="05050102010706020507" pitchFamily="18" charset="2"/>
              </a:rPr>
              <a:t>A </a:t>
            </a:r>
            <a:r>
              <a:rPr lang="de-DE" altLang="de-DE" sz="1800">
                <a:sym typeface="Symbol" panose="05050102010706020507" pitchFamily="18" charset="2"/>
              </a:rPr>
              <a:t>cut-vertex </a:t>
            </a:r>
            <a:r>
              <a:rPr lang="de-DE" altLang="de-DE" sz="1800" b="0">
                <a:sym typeface="Symbol" panose="05050102010706020507" pitchFamily="18" charset="2"/>
              </a:rPr>
              <a:t>(or cutpoint) is a vertex-cut consisting of </a:t>
            </a:r>
            <a:r>
              <a:rPr lang="de-DE" altLang="de-DE" sz="1800">
                <a:sym typeface="Symbol" panose="05050102010706020507" pitchFamily="18" charset="2"/>
              </a:rPr>
              <a:t>a single vertex</a:t>
            </a:r>
            <a:r>
              <a:rPr lang="de-DE" altLang="de-DE" sz="1800" b="0">
                <a:sym typeface="Symbol" panose="05050102010706020507" pitchFamily="18" charset="2"/>
              </a:rPr>
              <a:t>.</a:t>
            </a:r>
          </a:p>
        </p:txBody>
      </p:sp>
      <p:sp>
        <p:nvSpPr>
          <p:cNvPr id="1197060" name="Text Box 4"/>
          <p:cNvSpPr txBox="1">
            <a:spLocks noChangeArrowheads="1"/>
          </p:cNvSpPr>
          <p:nvPr/>
        </p:nvSpPr>
        <p:spPr bwMode="auto">
          <a:xfrm>
            <a:off x="323850" y="2276475"/>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Definition</a:t>
            </a:r>
            <a:r>
              <a:rPr lang="de-DE" altLang="de-DE" sz="1800" b="0">
                <a:sym typeface="Symbol" panose="05050102010706020507" pitchFamily="18" charset="2"/>
              </a:rPr>
              <a:t>: An </a:t>
            </a:r>
            <a:r>
              <a:rPr lang="de-DE" altLang="de-DE" sz="1800">
                <a:sym typeface="Symbol" panose="05050102010706020507" pitchFamily="18" charset="2"/>
              </a:rPr>
              <a:t>edge-cut </a:t>
            </a:r>
            <a:r>
              <a:rPr lang="de-DE" altLang="de-DE" sz="1800" b="0">
                <a:sym typeface="Symbol" panose="05050102010706020507" pitchFamily="18" charset="2"/>
              </a:rPr>
              <a:t>in a graph </a:t>
            </a:r>
            <a:r>
              <a:rPr lang="de-DE" altLang="de-DE" sz="1800" b="0" i="1">
                <a:sym typeface="Symbol" panose="05050102010706020507" pitchFamily="18" charset="2"/>
              </a:rPr>
              <a:t>G</a:t>
            </a:r>
            <a:r>
              <a:rPr lang="de-DE" altLang="de-DE" sz="1800" b="0">
                <a:sym typeface="Symbol" panose="05050102010706020507" pitchFamily="18" charset="2"/>
              </a:rPr>
              <a:t> is a set of edges </a:t>
            </a:r>
            <a:r>
              <a:rPr lang="de-DE" altLang="de-DE" sz="1800" b="0" i="1">
                <a:sym typeface="Symbol" panose="05050102010706020507" pitchFamily="18" charset="2"/>
              </a:rPr>
              <a:t>D</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such that </a:t>
            </a:r>
            <a:r>
              <a:rPr lang="de-DE" altLang="de-DE" sz="1800" b="0" i="1">
                <a:sym typeface="Symbol" panose="05050102010706020507" pitchFamily="18" charset="2"/>
              </a:rPr>
              <a:t>G – D</a:t>
            </a:r>
            <a:r>
              <a:rPr lang="de-DE" altLang="de-DE" sz="1800" b="0">
                <a:sym typeface="Symbol" panose="05050102010706020507" pitchFamily="18" charset="2"/>
              </a:rPr>
              <a:t> has more components than </a:t>
            </a:r>
            <a:r>
              <a:rPr lang="de-DE" altLang="de-DE" sz="1800" b="0" i="1">
                <a:sym typeface="Symbol" panose="05050102010706020507" pitchFamily="18" charset="2"/>
              </a:rPr>
              <a:t>G</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A </a:t>
            </a:r>
            <a:r>
              <a:rPr lang="de-DE" altLang="de-DE" sz="1800">
                <a:sym typeface="Symbol" panose="05050102010706020507" pitchFamily="18" charset="2"/>
              </a:rPr>
              <a:t>cut-edge </a:t>
            </a:r>
            <a:r>
              <a:rPr lang="de-DE" altLang="de-DE" sz="1800" b="0">
                <a:sym typeface="Symbol" panose="05050102010706020507" pitchFamily="18" charset="2"/>
              </a:rPr>
              <a:t>(or bridge) is an edge-cut consisting of </a:t>
            </a:r>
            <a:r>
              <a:rPr lang="de-DE" altLang="de-DE" sz="1800">
                <a:sym typeface="Symbol" panose="05050102010706020507" pitchFamily="18" charset="2"/>
              </a:rPr>
              <a:t>a single edge</a:t>
            </a:r>
            <a:r>
              <a:rPr lang="de-DE" altLang="de-DE" sz="1800" b="0">
                <a:sym typeface="Symbol" panose="05050102010706020507" pitchFamily="18" charset="2"/>
              </a:rPr>
              <a:t>.</a:t>
            </a:r>
          </a:p>
        </p:txBody>
      </p:sp>
      <p:sp>
        <p:nvSpPr>
          <p:cNvPr id="1197061" name="Text Box 5"/>
          <p:cNvSpPr txBox="1">
            <a:spLocks noChangeArrowheads="1"/>
          </p:cNvSpPr>
          <p:nvPr/>
        </p:nvSpPr>
        <p:spPr bwMode="auto">
          <a:xfrm>
            <a:off x="323850" y="3933825"/>
            <a:ext cx="86407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The </a:t>
            </a:r>
            <a:r>
              <a:rPr lang="de-DE" altLang="de-DE" sz="1800">
                <a:sym typeface="Symbol" panose="05050102010706020507" pitchFamily="18" charset="2"/>
              </a:rPr>
              <a:t>vertex-connectivity</a:t>
            </a:r>
            <a:r>
              <a:rPr lang="de-DE" altLang="de-DE" sz="1800" b="0">
                <a:sym typeface="Symbol" panose="05050102010706020507" pitchFamily="18" charset="2"/>
              </a:rPr>
              <a:t> </a:t>
            </a:r>
            <a:r>
              <a:rPr lang="de-DE" altLang="de-DE" sz="1800">
                <a:sym typeface="Symbol" panose="05050102010706020507" pitchFamily="18" charset="2"/>
              </a:rPr>
              <a:t></a:t>
            </a:r>
            <a:r>
              <a:rPr lang="de-DE" altLang="de-DE" sz="1800" baseline="-25000">
                <a:sym typeface="Symbol" panose="05050102010706020507" pitchFamily="18" charset="2"/>
              </a:rPr>
              <a:t>v</a:t>
            </a:r>
            <a:r>
              <a:rPr lang="de-DE" altLang="de-DE" sz="1800">
                <a:sym typeface="Symbol" panose="05050102010706020507" pitchFamily="18" charset="2"/>
              </a:rPr>
              <a:t>(G) </a:t>
            </a:r>
            <a:r>
              <a:rPr lang="de-DE" altLang="de-DE" sz="1800" b="0">
                <a:sym typeface="Symbol" panose="05050102010706020507" pitchFamily="18" charset="2"/>
              </a:rPr>
              <a:t>of a connected graph </a:t>
            </a:r>
            <a:r>
              <a:rPr lang="de-DE" altLang="de-DE" sz="1800" b="0" i="1">
                <a:sym typeface="Symbol" panose="05050102010706020507" pitchFamily="18" charset="2"/>
              </a:rPr>
              <a:t>G</a:t>
            </a: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is the minimum number of vertices whose removal can either </a:t>
            </a:r>
          </a:p>
          <a:p>
            <a:pPr eaLnBrk="1" hangingPunct="1">
              <a:lnSpc>
                <a:spcPct val="120000"/>
              </a:lnSpc>
              <a:spcBef>
                <a:spcPct val="0"/>
              </a:spcBef>
              <a:buFontTx/>
              <a:buNone/>
            </a:pPr>
            <a:r>
              <a:rPr lang="de-DE" altLang="de-DE" sz="1800" b="0">
                <a:sym typeface="Symbol" panose="05050102010706020507" pitchFamily="18" charset="2"/>
              </a:rPr>
              <a:t>disconnect </a:t>
            </a:r>
            <a:r>
              <a:rPr lang="de-DE" altLang="de-DE" sz="1800" b="0" i="1">
                <a:sym typeface="Symbol" panose="05050102010706020507" pitchFamily="18" charset="2"/>
              </a:rPr>
              <a:t>G</a:t>
            </a:r>
            <a:r>
              <a:rPr lang="de-DE" altLang="de-DE" sz="1800" b="0">
                <a:sym typeface="Symbol" panose="05050102010706020507" pitchFamily="18" charset="2"/>
              </a:rPr>
              <a:t> or reduce it to a 1-vertex graph.</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 if </a:t>
            </a:r>
            <a:r>
              <a:rPr lang="de-DE" altLang="de-DE" sz="1800" b="0" i="1">
                <a:sym typeface="Symbol" panose="05050102010706020507" pitchFamily="18" charset="2"/>
              </a:rPr>
              <a:t>G</a:t>
            </a:r>
            <a:r>
              <a:rPr lang="de-DE" altLang="de-DE" sz="1800" b="0">
                <a:sym typeface="Symbol" panose="05050102010706020507" pitchFamily="18" charset="2"/>
              </a:rPr>
              <a:t> has at least one pair of non-adjacent vertices, </a:t>
            </a:r>
          </a:p>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baseline="-25000">
                <a:sym typeface="Symbol" panose="05050102010706020507" pitchFamily="18" charset="2"/>
              </a:rPr>
              <a:t>v</a:t>
            </a:r>
            <a:r>
              <a:rPr lang="de-DE" altLang="de-DE" sz="1800" b="0">
                <a:sym typeface="Symbol" panose="05050102010706020507" pitchFamily="18" charset="2"/>
              </a:rPr>
              <a:t>(G) is the size of a smallest vertex-cut.</a:t>
            </a:r>
            <a:r>
              <a:rPr lang="de-DE" altLang="de-DE" sz="1800">
                <a:solidFill>
                  <a:srgbClr val="FF5050"/>
                </a:solidFill>
                <a:sym typeface="Symbol" panose="05050102010706020507" pitchFamily="18" charset="2"/>
              </a:rPr>
              <a:t> </a:t>
            </a:r>
          </a:p>
        </p:txBody>
      </p:sp>
      <p:sp>
        <p:nvSpPr>
          <p:cNvPr id="1127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70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7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7060" grpId="0"/>
      <p:bldP spid="119706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614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EF7A2910-7CF9-4B75-A778-E92AD8327A87}" type="slidenum">
              <a:rPr lang="de-DE" altLang="de-DE" sz="1000" smtClean="0"/>
              <a:pPr>
                <a:spcBef>
                  <a:spcPct val="0"/>
                </a:spcBef>
                <a:buFontTx/>
                <a:buNone/>
              </a:pPr>
              <a:t>30</a:t>
            </a:fld>
            <a:endParaRPr lang="de-DE" altLang="de-DE" sz="1000" smtClean="0"/>
          </a:p>
        </p:txBody>
      </p:sp>
      <p:sp>
        <p:nvSpPr>
          <p:cNvPr id="6148"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Menger’s Theorem</a:t>
            </a:r>
          </a:p>
        </p:txBody>
      </p:sp>
      <p:sp>
        <p:nvSpPr>
          <p:cNvPr id="16" name="Text Box 3"/>
          <p:cNvSpPr txBox="1">
            <a:spLocks noChangeArrowheads="1"/>
          </p:cNvSpPr>
          <p:nvPr/>
        </p:nvSpPr>
        <p:spPr bwMode="auto">
          <a:xfrm>
            <a:off x="323850" y="620713"/>
            <a:ext cx="8640763" cy="40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Assume now that the theorem is true for all connected graphs </a:t>
            </a:r>
          </a:p>
          <a:p>
            <a:pPr eaLnBrk="1" hangingPunct="1">
              <a:lnSpc>
                <a:spcPct val="120000"/>
              </a:lnSpc>
              <a:spcBef>
                <a:spcPct val="0"/>
              </a:spcBef>
              <a:buFontTx/>
              <a:buNone/>
            </a:pPr>
            <a:r>
              <a:rPr lang="de-DE" altLang="de-DE" sz="1800" b="0">
                <a:sym typeface="Symbol" panose="05050102010706020507" pitchFamily="18" charset="2"/>
              </a:rPr>
              <a:t>having fewer than </a:t>
            </a:r>
            <a:r>
              <a:rPr lang="de-DE" altLang="de-DE" sz="1800" b="0" i="1">
                <a:sym typeface="Symbol" panose="05050102010706020507" pitchFamily="18" charset="2"/>
              </a:rPr>
              <a:t>m </a:t>
            </a:r>
            <a:r>
              <a:rPr lang="de-DE" altLang="de-DE" sz="1800" b="0">
                <a:sym typeface="Symbol" panose="05050102010706020507" pitchFamily="18" charset="2"/>
              </a:rPr>
              <a:t>edges, e.g. for some </a:t>
            </a:r>
            <a:r>
              <a:rPr lang="de-DE" altLang="de-DE" sz="1800" b="0" i="1">
                <a:sym typeface="Symbol" panose="05050102010706020507" pitchFamily="18" charset="2"/>
              </a:rPr>
              <a:t>m </a:t>
            </a:r>
            <a:r>
              <a:rPr lang="de-DE" altLang="de-DE" sz="1800" b="0">
                <a:cs typeface="Arial" panose="020B0604020202020204" pitchFamily="34" charset="0"/>
                <a:sym typeface="Symbol" panose="05050102010706020507" pitchFamily="18" charset="2"/>
              </a:rPr>
              <a:t>≥ 3.</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Suppose that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a connected graph with </a:t>
            </a:r>
            <a:r>
              <a:rPr lang="de-DE" altLang="de-DE" sz="1800" b="0" i="1">
                <a:cs typeface="Arial" panose="020B0604020202020204" pitchFamily="34" charset="0"/>
                <a:sym typeface="Symbol" panose="05050102010706020507" pitchFamily="18" charset="2"/>
              </a:rPr>
              <a:t>m </a:t>
            </a:r>
            <a:r>
              <a:rPr lang="de-DE" altLang="de-DE" sz="1800" b="0">
                <a:cs typeface="Arial" panose="020B0604020202020204" pitchFamily="34" charset="0"/>
                <a:sym typeface="Symbol" panose="05050102010706020507" pitchFamily="18" charset="2"/>
              </a:rPr>
              <a:t>edges, and let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be the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minimum number of vertices needed to separate the vertices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v.</a:t>
            </a:r>
          </a:p>
          <a:p>
            <a:pPr eaLnBrk="1" hangingPunct="1">
              <a:lnSpc>
                <a:spcPct val="120000"/>
              </a:lnSpc>
              <a:spcBef>
                <a:spcPct val="0"/>
              </a:spcBef>
              <a:buFontTx/>
              <a:buNone/>
            </a:pPr>
            <a:endParaRPr lang="de-DE" altLang="de-DE" sz="1800" b="0" i="1">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By Corollary 5.3.2 (number of paths  number of vertices),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it suffices to show that there exist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This is clearly true if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 1 (since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is connected, there exists a </a:t>
            </a:r>
            <a:r>
              <a:rPr lang="de-DE" altLang="de-DE" sz="1800" b="0" i="1">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path). </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we will assume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 2.</a:t>
            </a:r>
            <a:endParaRPr lang="de-DE" altLang="de-DE" sz="1800" b="0" i="1">
              <a:cs typeface="Arial" panose="020B0604020202020204" pitchFamily="34" charset="0"/>
              <a:sym typeface="Symbol" panose="05050102010706020507" pitchFamily="18" charset="2"/>
            </a:endParaRPr>
          </a:p>
        </p:txBody>
      </p:sp>
      <p:sp>
        <p:nvSpPr>
          <p:cNvPr id="615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2213015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717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D18D8C90-8457-4786-ABA5-86F3FAC263D9}" type="slidenum">
              <a:rPr lang="de-DE" altLang="de-DE" sz="1000" smtClean="0"/>
              <a:pPr>
                <a:spcBef>
                  <a:spcPct val="0"/>
                </a:spcBef>
                <a:buFontTx/>
                <a:buNone/>
              </a:pPr>
              <a:t>31</a:t>
            </a:fld>
            <a:endParaRPr lang="de-DE" altLang="de-DE" sz="1000" smtClean="0"/>
          </a:p>
        </p:txBody>
      </p:sp>
      <p:sp>
        <p:nvSpPr>
          <p:cNvPr id="7172"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Proof of Menger’s Theorem</a:t>
            </a:r>
          </a:p>
        </p:txBody>
      </p:sp>
      <p:sp>
        <p:nvSpPr>
          <p:cNvPr id="7173" name="Text Box 3"/>
          <p:cNvSpPr txBox="1">
            <a:spLocks noChangeArrowheads="1"/>
          </p:cNvSpPr>
          <p:nvPr/>
        </p:nvSpPr>
        <p:spPr bwMode="auto">
          <a:xfrm>
            <a:off x="323850" y="620713"/>
            <a:ext cx="8640763"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Assertion 5.3.4a</a:t>
            </a:r>
            <a:r>
              <a:rPr lang="de-DE" altLang="de-DE" sz="1800" b="0">
                <a:sym typeface="Symbol" panose="05050102010706020507" pitchFamily="18" charset="2"/>
              </a:rPr>
              <a:t> If </a:t>
            </a:r>
            <a:r>
              <a:rPr lang="de-DE" altLang="de-DE" sz="1800" b="0" i="1">
                <a:sym typeface="Symbol" panose="05050102010706020507" pitchFamily="18" charset="2"/>
              </a:rPr>
              <a:t>G </a:t>
            </a:r>
            <a:r>
              <a:rPr lang="de-DE" altLang="de-DE" sz="1800" b="0">
                <a:sym typeface="Symbol" panose="05050102010706020507" pitchFamily="18" charset="2"/>
              </a:rPr>
              <a:t>contains a </a:t>
            </a:r>
            <a:r>
              <a:rPr lang="de-DE" altLang="de-DE" sz="1800" b="0" i="1">
                <a:sym typeface="Symbol" panose="05050102010706020507" pitchFamily="18" charset="2"/>
              </a:rPr>
              <a:t>u-v </a:t>
            </a:r>
            <a:r>
              <a:rPr lang="de-DE" altLang="de-DE" sz="1800" b="0">
                <a:sym typeface="Symbol" panose="05050102010706020507" pitchFamily="18" charset="2"/>
              </a:rPr>
              <a:t>path of length 2, </a:t>
            </a:r>
          </a:p>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i="1">
                <a:sym typeface="Symbol" panose="05050102010706020507" pitchFamily="18" charset="2"/>
              </a:rPr>
              <a:t>G</a:t>
            </a:r>
            <a:r>
              <a:rPr lang="de-DE" altLang="de-DE" sz="1800" b="0">
                <a:sym typeface="Symbol" panose="05050102010706020507" pitchFamily="18" charset="2"/>
              </a:rPr>
              <a:t> contains </a:t>
            </a:r>
            <a:r>
              <a:rPr lang="de-DE" altLang="de-DE" sz="1800" b="0" i="1">
                <a:sym typeface="Symbol" panose="05050102010706020507" pitchFamily="18" charset="2"/>
              </a:rPr>
              <a:t>k </a:t>
            </a:r>
            <a:r>
              <a:rPr lang="de-DE" altLang="de-DE" sz="1800" b="0">
                <a:sym typeface="Symbol" panose="05050102010706020507" pitchFamily="18" charset="2"/>
              </a:rPr>
              <a:t>internally disjoint </a:t>
            </a:r>
            <a:r>
              <a:rPr lang="de-DE" altLang="de-DE" sz="1800" b="0" i="1">
                <a:sym typeface="Symbol" panose="05050102010706020507" pitchFamily="18" charset="2"/>
              </a:rPr>
              <a:t>u-v</a:t>
            </a:r>
            <a:r>
              <a:rPr lang="de-DE" altLang="de-DE" sz="1800" b="0">
                <a:sym typeface="Symbol" panose="05050102010706020507" pitchFamily="18" charset="2"/>
              </a:rPr>
              <a:t> paths. </a:t>
            </a:r>
          </a:p>
        </p:txBody>
      </p:sp>
      <p:sp>
        <p:nvSpPr>
          <p:cNvPr id="7" name="Text Box 3"/>
          <p:cNvSpPr txBox="1">
            <a:spLocks noChangeArrowheads="1"/>
          </p:cNvSpPr>
          <p:nvPr/>
        </p:nvSpPr>
        <p:spPr bwMode="auto">
          <a:xfrm>
            <a:off x="323850" y="1412875"/>
            <a:ext cx="8640763"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Suppose that </a:t>
            </a:r>
            <a:r>
              <a:rPr lang="de-DE" altLang="de-DE" sz="2400" b="0">
                <a:latin typeface="Monotype Corsiva" panose="03010101010201010101" pitchFamily="66" charset="0"/>
                <a:sym typeface="Symbol" panose="05050102010706020507" pitchFamily="18" charset="2"/>
              </a:rPr>
              <a:t>P</a:t>
            </a:r>
            <a:r>
              <a:rPr lang="de-DE" altLang="de-DE" sz="1800" b="0">
                <a:sym typeface="Symbol" panose="05050102010706020507" pitchFamily="18" charset="2"/>
              </a:rPr>
              <a:t> = </a:t>
            </a:r>
            <a:r>
              <a:rPr lang="de-DE" altLang="de-DE" sz="1800" b="0" i="1">
                <a:sym typeface="Symbol" panose="05050102010706020507" pitchFamily="18" charset="2"/>
              </a:rPr>
              <a:t>u,e</a:t>
            </a:r>
            <a:r>
              <a:rPr lang="de-DE" altLang="de-DE" sz="1800" b="0" i="1" baseline="-25000">
                <a:sym typeface="Symbol" panose="05050102010706020507" pitchFamily="18" charset="2"/>
              </a:rPr>
              <a:t>1</a:t>
            </a:r>
            <a:r>
              <a:rPr lang="de-DE" altLang="de-DE" sz="1800" b="0" i="1">
                <a:sym typeface="Symbol" panose="05050102010706020507" pitchFamily="18" charset="2"/>
              </a:rPr>
              <a:t>,x,e</a:t>
            </a:r>
            <a:r>
              <a:rPr lang="de-DE" altLang="de-DE" sz="1800" b="0" i="1" baseline="-25000">
                <a:sym typeface="Symbol" panose="05050102010706020507" pitchFamily="18" charset="2"/>
              </a:rPr>
              <a:t>2</a:t>
            </a:r>
            <a:r>
              <a:rPr lang="de-DE" altLang="de-DE" sz="1800" b="0" i="1">
                <a:sym typeface="Symbol" panose="05050102010706020507" pitchFamily="18" charset="2"/>
              </a:rPr>
              <a:t>,v</a:t>
            </a:r>
            <a:r>
              <a:rPr lang="de-DE" altLang="de-DE" sz="1800" b="0">
                <a:sym typeface="Symbol" panose="05050102010706020507" pitchFamily="18" charset="2"/>
              </a:rPr>
              <a:t> is a path in </a:t>
            </a:r>
            <a:r>
              <a:rPr lang="de-DE" altLang="de-DE" sz="1800" b="0" i="1">
                <a:sym typeface="Symbol" panose="05050102010706020507" pitchFamily="18" charset="2"/>
              </a:rPr>
              <a:t>G </a:t>
            </a:r>
            <a:r>
              <a:rPr lang="de-DE" altLang="de-DE" sz="1800" b="0">
                <a:sym typeface="Symbol" panose="05050102010706020507" pitchFamily="18" charset="2"/>
              </a:rPr>
              <a:t>of length 2.</a:t>
            </a:r>
          </a:p>
          <a:p>
            <a:pPr eaLnBrk="1" hangingPunct="1">
              <a:lnSpc>
                <a:spcPct val="120000"/>
              </a:lnSpc>
              <a:spcBef>
                <a:spcPct val="0"/>
              </a:spcBef>
              <a:buFontTx/>
              <a:buNone/>
            </a:pPr>
            <a:r>
              <a:rPr lang="de-DE" altLang="de-DE" sz="1800" b="0" i="1">
                <a:sym typeface="Symbol" panose="05050102010706020507" pitchFamily="18" charset="2"/>
              </a:rPr>
              <a:t>G – x </a:t>
            </a:r>
            <a:r>
              <a:rPr lang="de-DE" altLang="de-DE" sz="1800" b="0">
                <a:sym typeface="Symbol" panose="05050102010706020507" pitchFamily="18" charset="2"/>
              </a:rPr>
              <a:t>has fewer edges than </a:t>
            </a:r>
            <a:r>
              <a:rPr lang="de-DE" altLang="de-DE" sz="1800" b="0" i="1">
                <a:sym typeface="Symbol" panose="05050102010706020507" pitchFamily="18" charset="2"/>
              </a:rPr>
              <a:t>G </a:t>
            </a:r>
            <a:r>
              <a:rPr lang="de-DE" altLang="de-DE" sz="1800" b="0" i="1">
                <a:latin typeface="Times New Roman" panose="02020603050405020304" pitchFamily="18" charset="0"/>
                <a:cs typeface="Times New Roman" panose="02020603050405020304" pitchFamily="18" charset="0"/>
                <a:sym typeface="Symbol" panose="05050102010706020507" pitchFamily="18" charset="2"/>
              </a:rPr>
              <a:t>→</a:t>
            </a:r>
            <a:r>
              <a:rPr lang="de-DE" altLang="de-DE" sz="1800" b="0" i="1">
                <a:cs typeface="Times New Roman" panose="02020603050405020304" pitchFamily="18" charset="0"/>
                <a:sym typeface="Symbol" panose="05050102010706020507" pitchFamily="18" charset="2"/>
              </a:rPr>
              <a:t> </a:t>
            </a:r>
            <a:r>
              <a:rPr lang="de-DE" altLang="de-DE" sz="1800" b="0">
                <a:cs typeface="Arial" panose="020B0604020202020204" pitchFamily="34" charset="0"/>
                <a:sym typeface="Symbol" panose="05050102010706020507" pitchFamily="18" charset="2"/>
              </a:rPr>
              <a:t>by the induction hypothesis,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there are at least </a:t>
            </a:r>
            <a:r>
              <a:rPr lang="de-DE" altLang="de-DE" sz="1800" b="0" i="1">
                <a:cs typeface="Arial" panose="020B0604020202020204" pitchFamily="34" charset="0"/>
                <a:sym typeface="Symbol" panose="05050102010706020507" pitchFamily="18" charset="2"/>
              </a:rPr>
              <a:t>k – 1 </a:t>
            </a:r>
            <a:r>
              <a:rPr lang="de-DE" altLang="de-DE" sz="1800" b="0">
                <a:cs typeface="Arial" panose="020B0604020202020204" pitchFamily="34" charset="0"/>
                <a:sym typeface="Symbol" panose="05050102010706020507" pitchFamily="18" charset="2"/>
              </a:rPr>
              <a:t>internally disjoint </a:t>
            </a:r>
            <a:r>
              <a:rPr lang="de-DE" altLang="de-DE" sz="1800" b="0" i="1">
                <a:cs typeface="Arial" panose="020B0604020202020204" pitchFamily="34" charset="0"/>
                <a:sym typeface="Symbol" panose="05050102010706020507" pitchFamily="18" charset="2"/>
              </a:rPr>
              <a:t>u – 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 x.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Path </a:t>
            </a:r>
            <a:r>
              <a:rPr lang="de-DE" altLang="de-DE" sz="2400" b="0">
                <a:latin typeface="Monotype Corsiva" panose="03010101010201010101" pitchFamily="66" charset="0"/>
                <a:cs typeface="Arial" panose="020B0604020202020204" pitchFamily="34" charset="0"/>
                <a:sym typeface="Symbol" panose="05050102010706020507" pitchFamily="18" charset="2"/>
              </a:rPr>
              <a:t>P</a:t>
            </a:r>
            <a:r>
              <a:rPr lang="de-DE" altLang="de-DE" sz="1800" b="0">
                <a:cs typeface="Arial" panose="020B0604020202020204" pitchFamily="34" charset="0"/>
                <a:sym typeface="Symbol" panose="05050102010706020507" pitchFamily="18" charset="2"/>
              </a:rPr>
              <a:t>  is internally disjoint from any of these, and, hence,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there are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a:t>
            </a:r>
          </a:p>
        </p:txBody>
      </p:sp>
      <p:sp>
        <p:nvSpPr>
          <p:cNvPr id="8" name="Text Box 3"/>
          <p:cNvSpPr txBox="1">
            <a:spLocks noChangeArrowheads="1"/>
          </p:cNvSpPr>
          <p:nvPr/>
        </p:nvSpPr>
        <p:spPr bwMode="auto">
          <a:xfrm>
            <a:off x="381000" y="3573463"/>
            <a:ext cx="86407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If there is a </a:t>
            </a:r>
            <a:r>
              <a:rPr lang="de-DE" altLang="de-DE" sz="1800" b="0" i="1">
                <a:sym typeface="Symbol" panose="05050102010706020507" pitchFamily="18" charset="2"/>
              </a:rPr>
              <a:t>u-v </a:t>
            </a:r>
            <a:r>
              <a:rPr lang="de-DE" altLang="de-DE" sz="1800" b="0">
                <a:sym typeface="Symbol" panose="05050102010706020507" pitchFamily="18" charset="2"/>
              </a:rPr>
              <a:t>separating set that contains a vertex adjacent to </a:t>
            </a:r>
            <a:r>
              <a:rPr lang="de-DE" altLang="de-DE" sz="1800" b="0" i="1">
                <a:sym typeface="Symbol" panose="05050102010706020507" pitchFamily="18" charset="2"/>
              </a:rPr>
              <a:t>both </a:t>
            </a:r>
            <a:r>
              <a:rPr lang="de-DE" altLang="de-DE" sz="1800" b="0">
                <a:sym typeface="Symbol" panose="05050102010706020507" pitchFamily="18" charset="2"/>
              </a:rPr>
              <a:t>vertices </a:t>
            </a:r>
          </a:p>
          <a:p>
            <a:pPr eaLnBrk="1" hangingPunct="1">
              <a:lnSpc>
                <a:spcPct val="120000"/>
              </a:lnSpc>
              <a:spcBef>
                <a:spcPct val="0"/>
              </a:spcBef>
              <a:buFontTx/>
              <a:buNone/>
            </a:pPr>
            <a:r>
              <a:rPr lang="de-DE" altLang="de-DE" sz="1800" b="0" i="1">
                <a:sym typeface="Symbol" panose="05050102010706020507" pitchFamily="18" charset="2"/>
              </a:rPr>
              <a:t>u </a:t>
            </a:r>
            <a:r>
              <a:rPr lang="de-DE" altLang="de-DE" sz="1800" b="0">
                <a:sym typeface="Symbol" panose="05050102010706020507" pitchFamily="18" charset="2"/>
              </a:rPr>
              <a:t>and </a:t>
            </a:r>
            <a:r>
              <a:rPr lang="de-DE" altLang="de-DE" sz="1800" b="0" i="1">
                <a:sym typeface="Symbol" panose="05050102010706020507" pitchFamily="18" charset="2"/>
              </a:rPr>
              <a:t>v</a:t>
            </a:r>
            <a:r>
              <a:rPr lang="de-DE" altLang="de-DE" sz="1800" b="0">
                <a:sym typeface="Symbol" panose="05050102010706020507" pitchFamily="18" charset="2"/>
              </a:rPr>
              <a:t>, then Assertion 5.3.4a guarantees the existence of </a:t>
            </a:r>
            <a:r>
              <a:rPr lang="de-DE" altLang="de-DE" sz="1800" b="0" i="1">
                <a:sym typeface="Symbol" panose="05050102010706020507" pitchFamily="18" charset="2"/>
              </a:rPr>
              <a:t>k </a:t>
            </a:r>
            <a:r>
              <a:rPr lang="de-DE" altLang="de-DE" sz="1800" b="0">
                <a:sym typeface="Symbol" panose="05050102010706020507" pitchFamily="18" charset="2"/>
              </a:rPr>
              <a:t>internally disjoint </a:t>
            </a:r>
          </a:p>
          <a:p>
            <a:pPr eaLnBrk="1" hangingPunct="1">
              <a:lnSpc>
                <a:spcPct val="120000"/>
              </a:lnSpc>
              <a:spcBef>
                <a:spcPct val="0"/>
              </a:spcBef>
              <a:buFontTx/>
              <a:buNone/>
            </a:pPr>
            <a:r>
              <a:rPr lang="de-DE" altLang="de-DE" sz="1800" b="0" i="1">
                <a:sym typeface="Symbol" panose="05050102010706020507" pitchFamily="18" charset="2"/>
              </a:rPr>
              <a:t>u-v</a:t>
            </a:r>
            <a:r>
              <a:rPr lang="de-DE" altLang="de-DE" sz="1800" b="0">
                <a:sym typeface="Symbol" panose="05050102010706020507" pitchFamily="18" charset="2"/>
              </a:rPr>
              <a:t> paths in </a:t>
            </a:r>
            <a:r>
              <a:rPr lang="de-DE" altLang="de-DE" sz="1800" b="0" i="1">
                <a:sym typeface="Symbol" panose="05050102010706020507" pitchFamily="18" charset="2"/>
              </a:rPr>
              <a:t>G. </a:t>
            </a:r>
          </a:p>
        </p:txBody>
      </p:sp>
      <p:sp>
        <p:nvSpPr>
          <p:cNvPr id="9" name="Text Box 3"/>
          <p:cNvSpPr txBox="1">
            <a:spLocks noChangeArrowheads="1"/>
          </p:cNvSpPr>
          <p:nvPr/>
        </p:nvSpPr>
        <p:spPr bwMode="auto">
          <a:xfrm>
            <a:off x="381000" y="4868863"/>
            <a:ext cx="8640763"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The argument for </a:t>
            </a:r>
            <a:r>
              <a:rPr lang="de-DE" altLang="de-DE" sz="1800" b="0" i="1">
                <a:sym typeface="Symbol" panose="05050102010706020507" pitchFamily="18" charset="2"/>
              </a:rPr>
              <a:t>distance (u,v) </a:t>
            </a:r>
            <a:r>
              <a:rPr lang="de-DE" altLang="de-DE" sz="1800" b="0">
                <a:cs typeface="Arial" panose="020B0604020202020204" pitchFamily="34" charset="0"/>
                <a:sym typeface="Symbol" panose="05050102010706020507" pitchFamily="18" charset="2"/>
              </a:rPr>
              <a:t>≥ 3 is now broken into two cases,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according to the kinds of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sets that exist in </a:t>
            </a:r>
            <a:r>
              <a:rPr lang="de-DE" altLang="de-DE" sz="1800" b="0" i="1">
                <a:cs typeface="Arial" panose="020B0604020202020204" pitchFamily="34" charset="0"/>
                <a:sym typeface="Symbol" panose="05050102010706020507" pitchFamily="18" charset="2"/>
              </a:rPr>
              <a:t>G.</a:t>
            </a:r>
            <a:endParaRPr lang="de-DE" altLang="de-DE" sz="1800" b="0">
              <a:cs typeface="Arial" panose="020B0604020202020204" pitchFamily="34" charset="0"/>
              <a:sym typeface="Symbol" panose="05050102010706020507" pitchFamily="18" charset="2"/>
            </a:endParaRPr>
          </a:p>
        </p:txBody>
      </p:sp>
      <p:sp>
        <p:nvSpPr>
          <p:cNvPr id="7177"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703774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819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AE71B5DF-EEA2-4D66-BAD6-186A83B80798}" type="slidenum">
              <a:rPr lang="de-DE" altLang="de-DE" sz="1000" smtClean="0"/>
              <a:pPr>
                <a:spcBef>
                  <a:spcPct val="0"/>
                </a:spcBef>
                <a:buFontTx/>
                <a:buNone/>
              </a:pPr>
              <a:t>32</a:t>
            </a:fld>
            <a:endParaRPr lang="de-DE" altLang="de-DE" sz="1000" smtClean="0"/>
          </a:p>
        </p:txBody>
      </p:sp>
      <p:sp>
        <p:nvSpPr>
          <p:cNvPr id="8196"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8197" name="Text Box 3"/>
          <p:cNvSpPr txBox="1">
            <a:spLocks noChangeArrowheads="1"/>
          </p:cNvSpPr>
          <p:nvPr/>
        </p:nvSpPr>
        <p:spPr bwMode="auto">
          <a:xfrm>
            <a:off x="323850" y="620713"/>
            <a:ext cx="8640763"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In </a:t>
            </a:r>
            <a:r>
              <a:rPr lang="de-DE" altLang="de-DE" sz="1800">
                <a:cs typeface="Arial" panose="020B0604020202020204" pitchFamily="34" charset="0"/>
                <a:sym typeface="Symbol" panose="05050102010706020507" pitchFamily="18" charset="2"/>
              </a:rPr>
              <a:t>Case 1</a:t>
            </a:r>
            <a:r>
              <a:rPr lang="de-DE" altLang="de-DE" sz="1800" b="0">
                <a:cs typeface="Arial" panose="020B0604020202020204" pitchFamily="34" charset="0"/>
                <a:sym typeface="Symbol" panose="05050102010706020507" pitchFamily="18" charset="2"/>
              </a:rPr>
              <a:t> (left picture), there exists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a:t>
            </a:r>
            <a:r>
              <a:rPr lang="de-DE" altLang="de-DE" sz="1800" b="0" i="1">
                <a:cs typeface="Arial" panose="020B0604020202020204" pitchFamily="34" charset="0"/>
                <a:sym typeface="Symbol" panose="05050102010706020507" pitchFamily="18" charset="2"/>
              </a:rPr>
              <a:t>W</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where neither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nor </a:t>
            </a:r>
            <a:r>
              <a:rPr lang="de-DE" altLang="de-DE" sz="1800" b="0" i="1">
                <a:cs typeface="Arial" panose="020B0604020202020204" pitchFamily="34" charset="0"/>
                <a:sym typeface="Symbol" panose="05050102010706020507" pitchFamily="18" charset="2"/>
              </a:rPr>
              <a:t>v </a:t>
            </a:r>
            <a:r>
              <a:rPr lang="de-DE" altLang="de-DE" sz="1800" b="0">
                <a:cs typeface="Arial" panose="020B0604020202020204" pitchFamily="34" charset="0"/>
                <a:sym typeface="Symbol" panose="05050102010706020507" pitchFamily="18" charset="2"/>
              </a:rPr>
              <a:t>is adjacent to every vertex of </a:t>
            </a:r>
            <a:r>
              <a:rPr lang="de-DE" altLang="de-DE" sz="1800" b="0" i="1">
                <a:cs typeface="Arial" panose="020B0604020202020204" pitchFamily="34" charset="0"/>
                <a:sym typeface="Symbol" panose="05050102010706020507" pitchFamily="18" charset="2"/>
              </a:rPr>
              <a:t>W .</a:t>
            </a:r>
            <a:endParaRPr lang="de-DE" altLang="de-DE" sz="1800" b="0">
              <a:cs typeface="Arial" panose="020B0604020202020204" pitchFamily="34" charset="0"/>
              <a:sym typeface="Symbol" panose="05050102010706020507" pitchFamily="18" charset="2"/>
            </a:endParaRPr>
          </a:p>
        </p:txBody>
      </p:sp>
      <p:pic>
        <p:nvPicPr>
          <p:cNvPr id="8198" name="Picture 4" descr="scan000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188" y="1484313"/>
            <a:ext cx="7772400" cy="2622550"/>
          </a:xfrm>
          <a:noFill/>
        </p:spPr>
      </p:pic>
      <p:sp>
        <p:nvSpPr>
          <p:cNvPr id="8" name="Text Box 3"/>
          <p:cNvSpPr txBox="1">
            <a:spLocks noChangeArrowheads="1"/>
          </p:cNvSpPr>
          <p:nvPr/>
        </p:nvSpPr>
        <p:spPr bwMode="auto">
          <a:xfrm>
            <a:off x="323850" y="4365625"/>
            <a:ext cx="8640763"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In </a:t>
            </a:r>
            <a:r>
              <a:rPr lang="de-DE" altLang="de-DE" sz="1800">
                <a:cs typeface="Arial" panose="020B0604020202020204" pitchFamily="34" charset="0"/>
                <a:sym typeface="Symbol" panose="05050102010706020507" pitchFamily="18" charset="2"/>
              </a:rPr>
              <a:t>Case 2</a:t>
            </a:r>
            <a:r>
              <a:rPr lang="de-DE" altLang="de-DE" sz="1800" b="0">
                <a:cs typeface="Arial" panose="020B0604020202020204" pitchFamily="34" charset="0"/>
                <a:sym typeface="Symbol" panose="05050102010706020507" pitchFamily="18" charset="2"/>
              </a:rPr>
              <a:t> (right picture), no such separating set exists.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in every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for Case 2,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either every vertex is adjacent to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or every vertex is adjacent to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a:t>
            </a:r>
          </a:p>
        </p:txBody>
      </p:sp>
      <p:sp>
        <p:nvSpPr>
          <p:cNvPr id="820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3945499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921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7A537A06-ED91-4294-BDB9-0E118F88D4A7}" type="slidenum">
              <a:rPr lang="de-DE" altLang="de-DE" sz="1000" smtClean="0"/>
              <a:pPr>
                <a:spcBef>
                  <a:spcPct val="0"/>
                </a:spcBef>
                <a:buFontTx/>
                <a:buNone/>
              </a:pPr>
              <a:t>33</a:t>
            </a:fld>
            <a:endParaRPr lang="de-DE" altLang="de-DE" sz="1000" smtClean="0"/>
          </a:p>
        </p:txBody>
      </p:sp>
      <p:sp>
        <p:nvSpPr>
          <p:cNvPr id="9220"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9221" name="Text Box 3"/>
          <p:cNvSpPr txBox="1">
            <a:spLocks noChangeArrowheads="1"/>
          </p:cNvSpPr>
          <p:nvPr/>
        </p:nvSpPr>
        <p:spPr bwMode="auto">
          <a:xfrm>
            <a:off x="323850" y="620713"/>
            <a:ext cx="8640763"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a:cs typeface="Arial" panose="020B0604020202020204" pitchFamily="34" charset="0"/>
                <a:sym typeface="Symbol" panose="05050102010706020507" pitchFamily="18" charset="2"/>
              </a:rPr>
              <a:t>Case 1</a:t>
            </a:r>
            <a:r>
              <a:rPr lang="de-DE" altLang="de-DE" sz="1800" b="0">
                <a:cs typeface="Arial" panose="020B0604020202020204" pitchFamily="34" charset="0"/>
                <a:sym typeface="Symbol" panose="05050102010706020507" pitchFamily="18" charset="2"/>
              </a:rPr>
              <a:t>: There exists a </a:t>
            </a:r>
            <a:r>
              <a:rPr lang="de-DE" altLang="de-DE" sz="1800" b="0" i="1">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separating set </a:t>
            </a:r>
            <a:r>
              <a:rPr lang="de-DE" altLang="de-DE" sz="1800" b="0" i="1">
                <a:cs typeface="Arial" panose="020B0604020202020204" pitchFamily="34" charset="0"/>
                <a:sym typeface="Symbol" panose="05050102010706020507" pitchFamily="18" charset="2"/>
              </a:rPr>
              <a:t>W = </a:t>
            </a:r>
            <a:r>
              <a:rPr lang="de-DE" altLang="de-DE" sz="1800" b="0">
                <a:cs typeface="Arial" panose="020B0604020202020204" pitchFamily="34" charset="0"/>
                <a:sym typeface="Symbol" panose="05050102010706020507" pitchFamily="18" charset="2"/>
              </a:rPr>
              <a:t>{</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1</a:t>
            </a:r>
            <a:r>
              <a:rPr lang="de-DE" altLang="de-DE" sz="1800" b="0" i="1">
                <a:cs typeface="Arial" panose="020B0604020202020204" pitchFamily="34" charset="0"/>
                <a:sym typeface="Symbol" panose="05050102010706020507" pitchFamily="18" charset="2"/>
              </a:rPr>
              <a:t>, w</a:t>
            </a:r>
            <a:r>
              <a:rPr lang="de-DE" altLang="de-DE" sz="1800" b="0" i="1" baseline="-25000">
                <a:cs typeface="Arial" panose="020B0604020202020204" pitchFamily="34" charset="0"/>
                <a:sym typeface="Symbol" panose="05050102010706020507" pitchFamily="18" charset="2"/>
              </a:rPr>
              <a:t>2</a:t>
            </a:r>
            <a:r>
              <a:rPr lang="de-DE" altLang="de-DE" sz="1800" b="0" i="1">
                <a:cs typeface="Arial" panose="020B0604020202020204" pitchFamily="34" charset="0"/>
                <a:sym typeface="Symbol" panose="05050102010706020507" pitchFamily="18" charset="2"/>
              </a:rPr>
              <a:t>, ... ,w</a:t>
            </a:r>
            <a:r>
              <a:rPr lang="de-DE" altLang="de-DE" sz="1800" b="0" i="1" baseline="-25000">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 of vertices in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of minimum size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such that neither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nor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is adjacent to every vertex in </a:t>
            </a:r>
            <a:r>
              <a:rPr lang="de-DE" altLang="de-DE" sz="1800" b="0" i="1">
                <a:cs typeface="Arial" panose="020B0604020202020204" pitchFamily="34" charset="0"/>
                <a:sym typeface="Symbol" panose="05050102010706020507" pitchFamily="18" charset="2"/>
              </a:rPr>
              <a:t>W.</a:t>
            </a:r>
          </a:p>
          <a:p>
            <a:pPr eaLnBrk="1" hangingPunct="1">
              <a:lnSpc>
                <a:spcPct val="120000"/>
              </a:lnSpc>
              <a:spcBef>
                <a:spcPct val="0"/>
              </a:spcBef>
              <a:buFontTx/>
              <a:buNone/>
            </a:pPr>
            <a:endParaRPr lang="de-DE" altLang="de-DE" sz="1800" b="0" i="1">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Let </a:t>
            </a:r>
            <a:r>
              <a:rPr lang="de-DE" altLang="de-DE" sz="1800" i="1">
                <a:cs typeface="Arial" panose="020B0604020202020204" pitchFamily="34" charset="0"/>
                <a:sym typeface="Symbol" panose="05050102010706020507" pitchFamily="18" charset="2"/>
              </a:rPr>
              <a:t>G</a:t>
            </a:r>
            <a:r>
              <a:rPr lang="de-DE" altLang="de-DE" sz="1800" i="1" baseline="-25000">
                <a:cs typeface="Arial" panose="020B0604020202020204" pitchFamily="34" charset="0"/>
                <a:sym typeface="Symbol" panose="05050102010706020507" pitchFamily="18" charset="2"/>
              </a:rPr>
              <a:t>u</a:t>
            </a:r>
            <a:r>
              <a:rPr lang="de-DE" altLang="de-DE" sz="180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be the subgraph induced on the union of the edge-sets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of all strict </a:t>
            </a:r>
            <a:r>
              <a:rPr lang="de-DE" altLang="de-DE" sz="1800" b="0" i="1">
                <a:cs typeface="Arial" panose="020B0604020202020204" pitchFamily="34" charset="0"/>
                <a:sym typeface="Symbol" panose="05050102010706020507" pitchFamily="18" charset="2"/>
              </a:rPr>
              <a:t>u-W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and let </a:t>
            </a:r>
            <a:r>
              <a:rPr lang="de-DE" altLang="de-DE" sz="1800" i="1">
                <a:cs typeface="Arial" panose="020B0604020202020204" pitchFamily="34" charset="0"/>
                <a:sym typeface="Symbol" panose="05050102010706020507" pitchFamily="18" charset="2"/>
              </a:rPr>
              <a:t>G</a:t>
            </a:r>
            <a:r>
              <a:rPr lang="de-DE" altLang="de-DE" sz="1800" i="1" baseline="-25000">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be the subgraph induced on the union of edge-sets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of all strict </a:t>
            </a:r>
            <a:r>
              <a:rPr lang="de-DE" altLang="de-DE" sz="1800" b="0" i="1">
                <a:cs typeface="Arial" panose="020B0604020202020204" pitchFamily="34" charset="0"/>
                <a:sym typeface="Symbol" panose="05050102010706020507" pitchFamily="18" charset="2"/>
              </a:rPr>
              <a:t>W-v </a:t>
            </a:r>
            <a:r>
              <a:rPr lang="de-DE" altLang="de-DE" sz="1800" b="0">
                <a:cs typeface="Arial" panose="020B0604020202020204" pitchFamily="34" charset="0"/>
                <a:sym typeface="Symbol" panose="05050102010706020507" pitchFamily="18" charset="2"/>
              </a:rPr>
              <a:t>paths (see Fig. below).</a:t>
            </a:r>
          </a:p>
        </p:txBody>
      </p:sp>
      <p:pic>
        <p:nvPicPr>
          <p:cNvPr id="9222" name="Picture 4" descr="scan000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8175" y="2997200"/>
            <a:ext cx="5399088" cy="2998788"/>
          </a:xfrm>
          <a:noFill/>
        </p:spPr>
      </p:pic>
      <p:sp>
        <p:nvSpPr>
          <p:cNvPr id="9223"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
        <p:nvSpPr>
          <p:cNvPr id="9224" name="Textfeld 1"/>
          <p:cNvSpPr txBox="1">
            <a:spLocks noChangeArrowheads="1"/>
          </p:cNvSpPr>
          <p:nvPr/>
        </p:nvSpPr>
        <p:spPr bwMode="auto">
          <a:xfrm flipH="1">
            <a:off x="7065963" y="4365625"/>
            <a:ext cx="1898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rgbClr val="FF5050"/>
                </a:solidFill>
                <a:latin typeface="Arial" panose="020B0604020202020204" pitchFamily="34" charset="0"/>
                <a:ea typeface="ＭＳ Ｐゴシック" panose="020B0600070205080204" pitchFamily="34" charset="-128"/>
              </a:defRPr>
            </a:lvl1pPr>
            <a:lvl2pPr marL="742950" indent="-285750">
              <a:defRPr b="1">
                <a:solidFill>
                  <a:srgbClr val="FF5050"/>
                </a:solidFill>
                <a:latin typeface="Arial" panose="020B0604020202020204" pitchFamily="34" charset="0"/>
                <a:ea typeface="ＭＳ Ｐゴシック" panose="020B0600070205080204" pitchFamily="34" charset="-128"/>
              </a:defRPr>
            </a:lvl2pPr>
            <a:lvl3pPr marL="1143000" indent="-228600">
              <a:defRPr b="1">
                <a:solidFill>
                  <a:srgbClr val="FF5050"/>
                </a:solidFill>
                <a:latin typeface="Arial" panose="020B0604020202020204" pitchFamily="34" charset="0"/>
                <a:ea typeface="ＭＳ Ｐゴシック" panose="020B0600070205080204" pitchFamily="34" charset="-128"/>
              </a:defRPr>
            </a:lvl3pPr>
            <a:lvl4pPr marL="1600200" indent="-228600">
              <a:defRPr b="1">
                <a:solidFill>
                  <a:srgbClr val="FF5050"/>
                </a:solidFill>
                <a:latin typeface="Arial" panose="020B0604020202020204" pitchFamily="34" charset="0"/>
                <a:ea typeface="ＭＳ Ｐゴシック" panose="020B0600070205080204" pitchFamily="34" charset="-128"/>
              </a:defRPr>
            </a:lvl4pPr>
            <a:lvl5pPr marL="2057400" indent="-228600">
              <a:defRPr b="1">
                <a:solidFill>
                  <a:srgbClr val="FF505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b="1">
                <a:solidFill>
                  <a:srgbClr val="FF505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b="1">
                <a:solidFill>
                  <a:srgbClr val="FF505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b="1">
                <a:solidFill>
                  <a:srgbClr val="FF505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b="1">
                <a:solidFill>
                  <a:srgbClr val="FF5050"/>
                </a:solidFill>
                <a:latin typeface="Arial" panose="020B0604020202020204" pitchFamily="34" charset="0"/>
                <a:ea typeface="ＭＳ Ｐゴシック" panose="020B0600070205080204" pitchFamily="34" charset="-128"/>
              </a:defRPr>
            </a:lvl9pPr>
          </a:lstStyle>
          <a:p>
            <a:r>
              <a:rPr lang="de-DE" altLang="de-DE">
                <a:solidFill>
                  <a:srgbClr val="FF3399"/>
                </a:solidFill>
              </a:rPr>
              <a:t>Split up graph</a:t>
            </a:r>
          </a:p>
        </p:txBody>
      </p:sp>
    </p:spTree>
    <p:extLst>
      <p:ext uri="{BB962C8B-B14F-4D97-AF65-F5344CB8AC3E}">
        <p14:creationId xmlns:p14="http://schemas.microsoft.com/office/powerpoint/2010/main" val="38398954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024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A79B4F8C-C30D-4045-9E5D-4B591FA81DCC}" type="slidenum">
              <a:rPr lang="de-DE" altLang="de-DE" sz="1000" smtClean="0"/>
              <a:pPr>
                <a:spcBef>
                  <a:spcPct val="0"/>
                </a:spcBef>
                <a:buFontTx/>
                <a:buNone/>
              </a:pPr>
              <a:t>34</a:t>
            </a:fld>
            <a:endParaRPr lang="de-DE" altLang="de-DE" sz="1000" smtClean="0"/>
          </a:p>
        </p:txBody>
      </p:sp>
      <p:sp>
        <p:nvSpPr>
          <p:cNvPr id="10244"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Proof of Menger’s Theorem</a:t>
            </a:r>
          </a:p>
        </p:txBody>
      </p:sp>
      <p:sp>
        <p:nvSpPr>
          <p:cNvPr id="10245" name="Text Box 3"/>
          <p:cNvSpPr txBox="1">
            <a:spLocks noChangeArrowheads="1"/>
          </p:cNvSpPr>
          <p:nvPr/>
        </p:nvSpPr>
        <p:spPr bwMode="auto">
          <a:xfrm>
            <a:off x="323850" y="620713"/>
            <a:ext cx="86407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Assertion 5.3.4b</a:t>
            </a:r>
            <a:r>
              <a:rPr lang="de-DE" altLang="de-DE" sz="1800" b="0">
                <a:cs typeface="Arial" panose="020B0604020202020204" pitchFamily="34" charset="0"/>
                <a:sym typeface="Symbol" panose="05050102010706020507" pitchFamily="18" charset="2"/>
              </a:rPr>
              <a:t>: Both of the subgraphs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have more than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edges.</a:t>
            </a:r>
          </a:p>
        </p:txBody>
      </p:sp>
      <p:sp>
        <p:nvSpPr>
          <p:cNvPr id="7" name="Text Box 3"/>
          <p:cNvSpPr txBox="1">
            <a:spLocks noChangeArrowheads="1"/>
          </p:cNvSpPr>
          <p:nvPr/>
        </p:nvSpPr>
        <p:spPr bwMode="auto">
          <a:xfrm>
            <a:off x="323850" y="1181100"/>
            <a:ext cx="8640763"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Proof</a:t>
            </a:r>
            <a:r>
              <a:rPr lang="de-DE" altLang="de-DE" sz="1800" b="0">
                <a:cs typeface="Arial" panose="020B0604020202020204" pitchFamily="34" charset="0"/>
                <a:sym typeface="Symbol" panose="05050102010706020507" pitchFamily="18" charset="2"/>
              </a:rPr>
              <a:t> : For each </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W, </a:t>
            </a:r>
            <a:r>
              <a:rPr lang="de-DE" altLang="de-DE" sz="1800" b="0">
                <a:cs typeface="Arial" panose="020B0604020202020204" pitchFamily="34" charset="0"/>
                <a:sym typeface="Symbol" panose="05050102010706020507" pitchFamily="18" charset="2"/>
              </a:rPr>
              <a:t>there is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 </a:t>
            </a:r>
            <a:r>
              <a:rPr lang="de-DE" altLang="de-DE" sz="1800" b="0" i="1">
                <a:cs typeface="Arial" panose="020B0604020202020204" pitchFamily="34" charset="0"/>
                <a:sym typeface="Symbol" panose="05050102010706020507" pitchFamily="18" charset="2"/>
              </a:rPr>
              <a:t>P</a:t>
            </a:r>
            <a:r>
              <a:rPr lang="de-DE" altLang="de-DE" sz="1800" b="0" i="1" baseline="-25000">
                <a:cs typeface="Arial" panose="020B0604020202020204" pitchFamily="34" charset="0"/>
                <a:sym typeface="Symbol" panose="05050102010706020507" pitchFamily="18" charset="2"/>
              </a:rPr>
              <a:t>wi</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in </a:t>
            </a:r>
            <a:r>
              <a:rPr lang="de-DE" altLang="de-DE" sz="1800" b="0" i="1">
                <a:cs typeface="Arial" panose="020B0604020202020204" pitchFamily="34" charset="0"/>
                <a:sym typeface="Symbol" panose="05050102010706020507" pitchFamily="18" charset="2"/>
              </a:rPr>
              <a:t>G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on which </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is the only vertex of </a:t>
            </a:r>
            <a:r>
              <a:rPr lang="de-DE" altLang="de-DE" sz="1800" b="0" i="1">
                <a:cs typeface="Arial" panose="020B0604020202020204" pitchFamily="34" charset="0"/>
                <a:sym typeface="Symbol" panose="05050102010706020507" pitchFamily="18" charset="2"/>
              </a:rPr>
              <a:t>W.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(Otherwise, </a:t>
            </a:r>
            <a:r>
              <a:rPr lang="de-DE" altLang="de-DE" sz="1800" b="0" i="1">
                <a:cs typeface="Arial" panose="020B0604020202020204" pitchFamily="34" charset="0"/>
                <a:sym typeface="Symbol" panose="05050102010706020507" pitchFamily="18" charset="2"/>
              </a:rPr>
              <a:t>W – </a:t>
            </a:r>
            <a:r>
              <a:rPr lang="de-DE" altLang="de-DE" sz="1800" b="0">
                <a:cs typeface="Arial" panose="020B0604020202020204" pitchFamily="34" charset="0"/>
                <a:sym typeface="Symbol" panose="05050102010706020507" pitchFamily="18" charset="2"/>
              </a:rPr>
              <a:t>{</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would still be a </a:t>
            </a:r>
            <a:r>
              <a:rPr lang="de-DE" altLang="de-DE" sz="1800" b="0" i="1">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separating set, which would contradict the minimality of </a:t>
            </a:r>
            <a:r>
              <a:rPr lang="de-DE" altLang="de-DE" sz="1800" b="0" i="1">
                <a:cs typeface="Arial" panose="020B0604020202020204" pitchFamily="34" charset="0"/>
                <a:sym typeface="Symbol" panose="05050102010706020507" pitchFamily="18" charset="2"/>
              </a:rPr>
              <a:t>W). </a:t>
            </a:r>
          </a:p>
          <a:p>
            <a:pPr eaLnBrk="1" hangingPunct="1">
              <a:lnSpc>
                <a:spcPct val="120000"/>
              </a:lnSpc>
              <a:spcBef>
                <a:spcPct val="0"/>
              </a:spcBef>
              <a:buFontTx/>
              <a:buNone/>
            </a:pPr>
            <a:endParaRPr lang="de-DE" altLang="de-DE" sz="1800" b="0" i="1">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 </a:t>
            </a:r>
            <a:r>
              <a:rPr lang="de-DE" altLang="de-DE" sz="1800" b="0" i="1">
                <a:cs typeface="Arial" panose="020B0604020202020204" pitchFamily="34" charset="0"/>
                <a:sym typeface="Symbol" panose="05050102010706020507" pitchFamily="18" charset="2"/>
              </a:rPr>
              <a:t>u-w</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subpath of </a:t>
            </a:r>
            <a:r>
              <a:rPr lang="de-DE" altLang="de-DE" sz="1800" b="0" i="1">
                <a:cs typeface="Arial" panose="020B0604020202020204" pitchFamily="34" charset="0"/>
                <a:sym typeface="Symbol" panose="05050102010706020507" pitchFamily="18" charset="2"/>
              </a:rPr>
              <a:t>P</a:t>
            </a:r>
            <a:r>
              <a:rPr lang="de-DE" altLang="de-DE" sz="1800" b="0" i="1" baseline="-25000">
                <a:cs typeface="Arial" panose="020B0604020202020204" pitchFamily="34" charset="0"/>
                <a:sym typeface="Symbol" panose="05050102010706020507" pitchFamily="18" charset="2"/>
              </a:rPr>
              <a:t>wi</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is a strict </a:t>
            </a:r>
            <a:r>
              <a:rPr lang="de-DE" altLang="de-DE" sz="1800" b="0" i="1">
                <a:cs typeface="Arial" panose="020B0604020202020204" pitchFamily="34" charset="0"/>
                <a:sym typeface="Symbol" panose="05050102010706020507" pitchFamily="18" charset="2"/>
              </a:rPr>
              <a:t>u-W </a:t>
            </a:r>
            <a:r>
              <a:rPr lang="de-DE" altLang="de-DE" sz="1800" b="0">
                <a:cs typeface="Arial" panose="020B0604020202020204" pitchFamily="34" charset="0"/>
                <a:sym typeface="Symbol" panose="05050102010706020507" pitchFamily="18" charset="2"/>
              </a:rPr>
              <a:t>path that ends at </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the final edge of this strict </a:t>
            </a:r>
            <a:r>
              <a:rPr lang="de-DE" altLang="de-DE" sz="1800" b="0" i="1">
                <a:cs typeface="Arial" panose="020B0604020202020204" pitchFamily="34" charset="0"/>
                <a:sym typeface="Symbol" panose="05050102010706020507" pitchFamily="18" charset="2"/>
              </a:rPr>
              <a:t>u-W </a:t>
            </a:r>
            <a:r>
              <a:rPr lang="de-DE" altLang="de-DE" sz="1800" b="0">
                <a:cs typeface="Arial" panose="020B0604020202020204" pitchFamily="34" charset="0"/>
                <a:sym typeface="Symbol" panose="05050102010706020507" pitchFamily="18" charset="2"/>
              </a:rPr>
              <a:t>path is different for each </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i="1">
                <a:cs typeface="Arial" panose="020B0604020202020204" pitchFamily="34" charset="0"/>
                <a:sym typeface="Symbol" panose="05050102010706020507" pitchFamily="18" charset="2"/>
              </a:rPr>
              <a:t>. </a:t>
            </a: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Hence,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has at least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edges.</a:t>
            </a:r>
          </a:p>
        </p:txBody>
      </p:sp>
      <p:sp>
        <p:nvSpPr>
          <p:cNvPr id="8" name="Text Box 3"/>
          <p:cNvSpPr txBox="1">
            <a:spLocks noChangeArrowheads="1"/>
          </p:cNvSpPr>
          <p:nvPr/>
        </p:nvSpPr>
        <p:spPr bwMode="auto">
          <a:xfrm>
            <a:off x="323850" y="4151313"/>
            <a:ext cx="8640763"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 only way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could have exactly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edges would be if each of these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Strict </a:t>
            </a:r>
            <a:r>
              <a:rPr lang="de-DE" altLang="de-DE" sz="1800" b="0" i="1">
                <a:cs typeface="Arial" panose="020B0604020202020204" pitchFamily="34" charset="0"/>
                <a:sym typeface="Symbol" panose="05050102010706020507" pitchFamily="18" charset="2"/>
              </a:rPr>
              <a:t>u-W </a:t>
            </a:r>
            <a:r>
              <a:rPr lang="de-DE" altLang="de-DE" sz="1800" b="0">
                <a:cs typeface="Arial" panose="020B0604020202020204" pitchFamily="34" charset="0"/>
                <a:sym typeface="Symbol" panose="05050102010706020507" pitchFamily="18" charset="2"/>
              </a:rPr>
              <a:t>paths consisted of a single edge joining </a:t>
            </a:r>
            <a:r>
              <a:rPr lang="de-DE" altLang="de-DE" sz="1800" b="0" i="1">
                <a:cs typeface="Arial" panose="020B0604020202020204" pitchFamily="34" charset="0"/>
                <a:sym typeface="Symbol" panose="05050102010706020507" pitchFamily="18" charset="2"/>
              </a:rPr>
              <a:t>u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w</a:t>
            </a:r>
            <a:r>
              <a:rPr lang="de-DE" altLang="de-DE" sz="1800" b="0" i="1" baseline="-25000">
                <a:cs typeface="Arial" panose="020B0604020202020204" pitchFamily="34" charset="0"/>
                <a:sym typeface="Symbol" panose="05050102010706020507" pitchFamily="18" charset="2"/>
              </a:rPr>
              <a:t>i</a:t>
            </a:r>
            <a:r>
              <a:rPr lang="de-DE" altLang="de-DE" sz="1800" b="0" i="1">
                <a:cs typeface="Arial" panose="020B0604020202020204" pitchFamily="34" charset="0"/>
                <a:sym typeface="Symbol" panose="05050102010706020507" pitchFamily="18" charset="2"/>
              </a:rPr>
              <a:t>, i </a:t>
            </a:r>
            <a:r>
              <a:rPr lang="de-DE" altLang="de-DE" sz="1800" b="0">
                <a:cs typeface="Arial" panose="020B0604020202020204" pitchFamily="34" charset="0"/>
                <a:sym typeface="Symbol" panose="05050102010706020507" pitchFamily="18" charset="2"/>
              </a:rPr>
              <a:t>= 1, ..., </a:t>
            </a:r>
            <a:r>
              <a:rPr lang="de-DE" altLang="de-DE" sz="1800" b="0" i="1">
                <a:cs typeface="Arial" panose="020B0604020202020204" pitchFamily="34" charset="0"/>
                <a:sym typeface="Symbol" panose="05050102010706020507" pitchFamily="18" charset="2"/>
              </a:rPr>
              <a:t>k.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But this is ruled out by the condition for Case 1.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Therefore,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has more than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edges. </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 similar argument shows that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also has more than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edges. □</a:t>
            </a:r>
          </a:p>
        </p:txBody>
      </p:sp>
      <p:sp>
        <p:nvSpPr>
          <p:cNvPr id="1024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4063464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126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A880C689-071D-46FD-B263-65846AF4A98A}" type="slidenum">
              <a:rPr lang="de-DE" altLang="de-DE" sz="1000" smtClean="0"/>
              <a:pPr>
                <a:spcBef>
                  <a:spcPct val="0"/>
                </a:spcBef>
                <a:buFontTx/>
                <a:buNone/>
              </a:pPr>
              <a:t>35</a:t>
            </a:fld>
            <a:endParaRPr lang="de-DE" altLang="de-DE" sz="1000" smtClean="0"/>
          </a:p>
        </p:txBody>
      </p:sp>
      <p:sp>
        <p:nvSpPr>
          <p:cNvPr id="11268"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11269" name="Text Box 3"/>
          <p:cNvSpPr txBox="1">
            <a:spLocks noChangeArrowheads="1"/>
          </p:cNvSpPr>
          <p:nvPr/>
        </p:nvSpPr>
        <p:spPr bwMode="auto">
          <a:xfrm>
            <a:off x="323850" y="620713"/>
            <a:ext cx="86407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Assertion 5.3.4c</a:t>
            </a:r>
            <a:r>
              <a:rPr lang="de-DE" altLang="de-DE" sz="1800" b="0">
                <a:cs typeface="Arial" panose="020B0604020202020204" pitchFamily="34" charset="0"/>
                <a:sym typeface="Symbol" panose="05050102010706020507" pitchFamily="18" charset="2"/>
              </a:rPr>
              <a:t>: The subgraphs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have no edges in common.</a:t>
            </a:r>
          </a:p>
        </p:txBody>
      </p:sp>
      <p:pic>
        <p:nvPicPr>
          <p:cNvPr id="28679" name="Picture 4" descr="scan000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4149725"/>
            <a:ext cx="6188075" cy="1998663"/>
          </a:xfrm>
          <a:noFill/>
        </p:spPr>
      </p:pic>
      <p:sp>
        <p:nvSpPr>
          <p:cNvPr id="8" name="Text Box 3"/>
          <p:cNvSpPr txBox="1">
            <a:spLocks noChangeArrowheads="1"/>
          </p:cNvSpPr>
          <p:nvPr/>
        </p:nvSpPr>
        <p:spPr bwMode="auto">
          <a:xfrm>
            <a:off x="304800" y="1125538"/>
            <a:ext cx="864076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Proof</a:t>
            </a:r>
            <a:r>
              <a:rPr lang="de-DE" altLang="de-DE" sz="1800" b="0">
                <a:cs typeface="Arial" panose="020B0604020202020204" pitchFamily="34" charset="0"/>
                <a:sym typeface="Symbol" panose="05050102010706020507" pitchFamily="18" charset="2"/>
              </a:rPr>
              <a:t> of 5.3.4c: By way of contradiction, suppose that the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subgraphs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have an edge </a:t>
            </a:r>
            <a:r>
              <a:rPr lang="de-DE" altLang="de-DE" sz="1800" b="0" i="1">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 in common. </a:t>
            </a:r>
          </a:p>
          <a:p>
            <a:pPr eaLnBrk="1" hangingPunct="1">
              <a:lnSpc>
                <a:spcPct val="120000"/>
              </a:lnSpc>
              <a:spcBef>
                <a:spcPct val="0"/>
              </a:spcBef>
              <a:buFontTx/>
              <a:buNone/>
            </a:pPr>
            <a:endParaRPr lang="de-DE" altLang="de-DE" sz="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By the definitions of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u</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and </a:t>
            </a:r>
            <a:r>
              <a:rPr lang="de-DE" altLang="de-DE" sz="1800" b="0" i="1">
                <a:cs typeface="Arial" panose="020B0604020202020204" pitchFamily="34" charset="0"/>
                <a:sym typeface="Symbol" panose="05050102010706020507" pitchFamily="18" charset="2"/>
              </a:rPr>
              <a:t>G</a:t>
            </a:r>
            <a:r>
              <a:rPr lang="de-DE" altLang="de-DE" sz="1800" b="0" i="1" baseline="-25000">
                <a:cs typeface="Arial" panose="020B0604020202020204" pitchFamily="34" charset="0"/>
                <a:sym typeface="Symbol" panose="05050102010706020507" pitchFamily="18" charset="2"/>
              </a:rPr>
              <a:t>v</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edge </a:t>
            </a:r>
            <a:r>
              <a:rPr lang="de-DE" altLang="de-DE" sz="1800" b="0" i="1">
                <a:cs typeface="Arial" panose="020B0604020202020204" pitchFamily="34" charset="0"/>
                <a:sym typeface="Symbol" panose="05050102010706020507" pitchFamily="18" charset="2"/>
              </a:rPr>
              <a:t>e </a:t>
            </a:r>
            <a:r>
              <a:rPr lang="de-DE" altLang="de-DE" sz="1800" b="0">
                <a:cs typeface="Arial" panose="020B0604020202020204" pitchFamily="34" charset="0"/>
                <a:sym typeface="Symbol" panose="05050102010706020507" pitchFamily="18" charset="2"/>
              </a:rPr>
              <a:t>would then be an edge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of both a strict </a:t>
            </a:r>
            <a:r>
              <a:rPr lang="de-DE" altLang="de-DE" sz="1800" b="0" i="1">
                <a:cs typeface="Arial" panose="020B0604020202020204" pitchFamily="34" charset="0"/>
                <a:sym typeface="Symbol" panose="05050102010706020507" pitchFamily="18" charset="2"/>
              </a:rPr>
              <a:t>u-W </a:t>
            </a:r>
            <a:r>
              <a:rPr lang="de-DE" altLang="de-DE" sz="1800" b="0">
                <a:cs typeface="Arial" panose="020B0604020202020204" pitchFamily="34" charset="0"/>
                <a:sym typeface="Symbol" panose="05050102010706020507" pitchFamily="18" charset="2"/>
              </a:rPr>
              <a:t>path and a strict </a:t>
            </a:r>
            <a:r>
              <a:rPr lang="de-DE" altLang="de-DE" sz="1800" b="0" i="1">
                <a:cs typeface="Arial" panose="020B0604020202020204" pitchFamily="34" charset="0"/>
                <a:sym typeface="Symbol" panose="05050102010706020507" pitchFamily="18" charset="2"/>
              </a:rPr>
              <a:t>W-v </a:t>
            </a:r>
            <a:r>
              <a:rPr lang="de-DE" altLang="de-DE" sz="1800" b="0">
                <a:cs typeface="Arial" panose="020B0604020202020204" pitchFamily="34" charset="0"/>
                <a:sym typeface="Symbol" panose="05050102010706020507" pitchFamily="18" charset="2"/>
              </a:rPr>
              <a:t>path. </a:t>
            </a:r>
          </a:p>
        </p:txBody>
      </p:sp>
      <p:sp>
        <p:nvSpPr>
          <p:cNvPr id="9" name="Text Box 3"/>
          <p:cNvSpPr txBox="1">
            <a:spLocks noChangeArrowheads="1"/>
          </p:cNvSpPr>
          <p:nvPr/>
        </p:nvSpPr>
        <p:spPr bwMode="auto">
          <a:xfrm>
            <a:off x="304800" y="2781300"/>
            <a:ext cx="8640763"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Hence, at least one of the endpoints of </a:t>
            </a:r>
            <a:r>
              <a:rPr lang="de-DE" altLang="de-DE" sz="1800" b="0" i="1">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 say </a:t>
            </a:r>
            <a:r>
              <a:rPr lang="de-DE" altLang="de-DE" sz="1800" b="0" i="1">
                <a:cs typeface="Arial" panose="020B0604020202020204" pitchFamily="34" charset="0"/>
                <a:sym typeface="Symbol" panose="05050102010706020507" pitchFamily="18" charset="2"/>
              </a:rPr>
              <a:t>x</a:t>
            </a:r>
            <a:r>
              <a:rPr lang="de-DE" altLang="de-DE" sz="1800" b="0">
                <a:cs typeface="Arial" panose="020B0604020202020204" pitchFamily="34" charset="0"/>
                <a:sym typeface="Symbol" panose="05050102010706020507" pitchFamily="18" charset="2"/>
              </a:rPr>
              <a:t>, is not a vertex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in the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a:t>
            </a:r>
            <a:r>
              <a:rPr lang="de-DE" altLang="de-DE" sz="1800" b="0" i="1">
                <a:cs typeface="Arial" panose="020B0604020202020204" pitchFamily="34" charset="0"/>
                <a:sym typeface="Symbol" panose="05050102010706020507" pitchFamily="18" charset="2"/>
              </a:rPr>
              <a:t>W </a:t>
            </a:r>
            <a:r>
              <a:rPr lang="de-DE" altLang="de-DE" sz="1800" b="0">
                <a:cs typeface="Arial" panose="020B0604020202020204" pitchFamily="34" charset="0"/>
                <a:sym typeface="Symbol" panose="05050102010706020507" pitchFamily="18" charset="2"/>
              </a:rPr>
              <a:t>(see Fig. below).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This implies the existence of a </a:t>
            </a:r>
            <a:r>
              <a:rPr lang="de-DE" altLang="de-DE" sz="1800" b="0" i="1">
                <a:cs typeface="Arial" panose="020B0604020202020204" pitchFamily="34" charset="0"/>
                <a:sym typeface="Symbol" panose="05050102010706020507" pitchFamily="18" charset="2"/>
              </a:rPr>
              <a:t>u-v</a:t>
            </a:r>
            <a:r>
              <a:rPr lang="de-DE" altLang="de-DE" sz="1800" b="0">
                <a:cs typeface="Arial" panose="020B0604020202020204" pitchFamily="34" charset="0"/>
                <a:sym typeface="Symbol" panose="05050102010706020507" pitchFamily="18" charset="2"/>
              </a:rPr>
              <a:t> path in </a:t>
            </a:r>
            <a:r>
              <a:rPr lang="de-DE" altLang="de-DE" sz="1800" b="0" i="1">
                <a:cs typeface="Arial" panose="020B0604020202020204" pitchFamily="34" charset="0"/>
                <a:sym typeface="Symbol" panose="05050102010706020507" pitchFamily="18" charset="2"/>
              </a:rPr>
              <a:t>G-W,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which contradicts the definition of </a:t>
            </a:r>
            <a:r>
              <a:rPr lang="de-DE" altLang="de-DE" sz="1800" b="0" i="1">
                <a:cs typeface="Arial" panose="020B0604020202020204" pitchFamily="34" charset="0"/>
                <a:sym typeface="Symbol" panose="05050102010706020507" pitchFamily="18" charset="2"/>
              </a:rPr>
              <a:t>W.</a:t>
            </a:r>
            <a:r>
              <a:rPr lang="de-DE" altLang="de-DE" sz="1800" b="0">
                <a:cs typeface="Arial" panose="020B0604020202020204" pitchFamily="34" charset="0"/>
                <a:sym typeface="Symbol" panose="05050102010706020507" pitchFamily="18" charset="2"/>
              </a:rPr>
              <a:t> □</a:t>
            </a:r>
          </a:p>
        </p:txBody>
      </p:sp>
      <p:sp>
        <p:nvSpPr>
          <p:cNvPr id="11273"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2166017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229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C1B96924-B30E-4F2F-91F4-9B6608E3E096}" type="slidenum">
              <a:rPr lang="de-DE" altLang="de-DE" sz="1000" smtClean="0"/>
              <a:pPr>
                <a:spcBef>
                  <a:spcPct val="0"/>
                </a:spcBef>
                <a:buFontTx/>
                <a:buNone/>
              </a:pPr>
              <a:t>36</a:t>
            </a:fld>
            <a:endParaRPr lang="de-DE" altLang="de-DE" sz="1000" smtClean="0"/>
          </a:p>
        </p:txBody>
      </p:sp>
      <p:sp>
        <p:nvSpPr>
          <p:cNvPr id="12292"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12293" name="Text Box 3"/>
          <p:cNvSpPr txBox="1">
            <a:spLocks noChangeArrowheads="1"/>
          </p:cNvSpPr>
          <p:nvPr/>
        </p:nvSpPr>
        <p:spPr bwMode="auto">
          <a:xfrm>
            <a:off x="323850" y="620713"/>
            <a:ext cx="86407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We now define two auxiliary graphs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i="1">
                <a:sym typeface="Symbol" panose="05050102010706020507" pitchFamily="18" charset="2"/>
              </a:rPr>
              <a:t>G</a:t>
            </a:r>
            <a:r>
              <a:rPr lang="de-DE" altLang="de-DE" sz="1800" i="1" baseline="-25000">
                <a:sym typeface="Symbol" panose="05050102010706020507" pitchFamily="18" charset="2"/>
              </a:rPr>
              <a:t>u</a:t>
            </a:r>
            <a:r>
              <a:rPr lang="de-DE" altLang="de-DE" sz="180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is obtained from </a:t>
            </a:r>
            <a:r>
              <a:rPr lang="de-DE" altLang="de-DE" sz="1800" b="0" i="1">
                <a:sym typeface="Symbol" panose="05050102010706020507" pitchFamily="18" charset="2"/>
              </a:rPr>
              <a:t>G </a:t>
            </a:r>
            <a:r>
              <a:rPr lang="de-DE" altLang="de-DE" sz="1800" b="0">
                <a:sym typeface="Symbol" panose="05050102010706020507" pitchFamily="18" charset="2"/>
              </a:rPr>
              <a:t>by replacing the subgraph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a:sym typeface="Symbol" panose="05050102010706020507" pitchFamily="18" charset="2"/>
              </a:rPr>
              <a:t> </a:t>
            </a:r>
            <a:r>
              <a:rPr lang="de-DE" altLang="de-DE" sz="1800" b="0">
                <a:sym typeface="Symbol" panose="05050102010706020507" pitchFamily="18" charset="2"/>
              </a:rPr>
              <a:t>with </a:t>
            </a:r>
            <a:r>
              <a:rPr lang="de-DE" altLang="de-DE" sz="1800">
                <a:sym typeface="Symbol" panose="05050102010706020507" pitchFamily="18" charset="2"/>
              </a:rPr>
              <a:t>a new vertex </a:t>
            </a:r>
            <a:r>
              <a:rPr lang="de-DE" altLang="de-DE" sz="1800" i="1">
                <a:sym typeface="Symbol" panose="05050102010706020507" pitchFamily="18" charset="2"/>
              </a:rPr>
              <a:t>v</a:t>
            </a:r>
            <a:r>
              <a:rPr lang="de-DE" altLang="de-DE" sz="1800" i="1" baseline="30000">
                <a:sym typeface="Symbol" panose="05050102010706020507" pitchFamily="18" charset="2"/>
              </a:rPr>
              <a:t>*</a:t>
            </a:r>
            <a:r>
              <a:rPr lang="de-DE" altLang="de-DE" sz="180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and drawing an edge from each vertex in </a:t>
            </a:r>
            <a:r>
              <a:rPr lang="de-DE" altLang="de-DE" sz="1800" b="0" i="1">
                <a:sym typeface="Symbol" panose="05050102010706020507" pitchFamily="18" charset="2"/>
              </a:rPr>
              <a:t>W </a:t>
            </a:r>
            <a:r>
              <a:rPr lang="de-DE" altLang="de-DE" sz="1800" b="0">
                <a:sym typeface="Symbol" panose="05050102010706020507" pitchFamily="18" charset="2"/>
              </a:rPr>
              <a:t>to </a:t>
            </a:r>
            <a:r>
              <a:rPr lang="de-DE" altLang="de-DE" sz="1800" b="0" i="1">
                <a:sym typeface="Symbol" panose="05050102010706020507" pitchFamily="18" charset="2"/>
              </a:rPr>
              <a:t>v</a:t>
            </a:r>
            <a:r>
              <a:rPr lang="de-DE" altLang="de-DE" sz="1800" b="0" i="1" baseline="30000">
                <a:sym typeface="Symbol" panose="05050102010706020507" pitchFamily="18" charset="2"/>
              </a:rPr>
              <a:t>*</a:t>
            </a:r>
            <a:r>
              <a:rPr lang="de-DE" altLang="de-DE" sz="1800" b="0">
                <a:sym typeface="Symbol" panose="05050102010706020507" pitchFamily="18" charset="2"/>
              </a:rPr>
              <a:t>, and </a:t>
            </a:r>
          </a:p>
          <a:p>
            <a:pPr eaLnBrk="1" hangingPunct="1">
              <a:lnSpc>
                <a:spcPct val="120000"/>
              </a:lnSpc>
              <a:spcBef>
                <a:spcPct val="0"/>
              </a:spcBef>
              <a:buFontTx/>
              <a:buNone/>
            </a:pPr>
            <a:r>
              <a:rPr lang="de-DE" altLang="de-DE" sz="1800" i="1">
                <a:sym typeface="Symbol" panose="05050102010706020507" pitchFamily="18" charset="2"/>
              </a:rPr>
              <a:t>G</a:t>
            </a:r>
            <a:r>
              <a:rPr lang="de-DE" altLang="de-DE" sz="1800" i="1" baseline="-25000">
                <a:sym typeface="Symbol" panose="05050102010706020507" pitchFamily="18" charset="2"/>
              </a:rPr>
              <a:t>v</a:t>
            </a:r>
            <a:r>
              <a:rPr lang="de-DE" altLang="de-DE" sz="1800" i="1" baseline="30000">
                <a:sym typeface="Symbol" panose="05050102010706020507" pitchFamily="18" charset="2"/>
              </a:rPr>
              <a:t>*</a:t>
            </a:r>
            <a:r>
              <a:rPr lang="de-DE" altLang="de-DE" sz="1800" i="1">
                <a:sym typeface="Symbol" panose="05050102010706020507" pitchFamily="18" charset="2"/>
              </a:rPr>
              <a:t> </a:t>
            </a:r>
            <a:r>
              <a:rPr lang="de-DE" altLang="de-DE" sz="1800" b="0">
                <a:sym typeface="Symbol" panose="05050102010706020507" pitchFamily="18" charset="2"/>
              </a:rPr>
              <a:t>is obtained by replacing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a:sym typeface="Symbol" panose="05050102010706020507" pitchFamily="18" charset="2"/>
              </a:rPr>
              <a:t> </a:t>
            </a:r>
            <a:r>
              <a:rPr lang="de-DE" altLang="de-DE" sz="1800" b="0">
                <a:sym typeface="Symbol" panose="05050102010706020507" pitchFamily="18" charset="2"/>
              </a:rPr>
              <a:t>with </a:t>
            </a:r>
            <a:r>
              <a:rPr lang="de-DE" altLang="de-DE" sz="1800">
                <a:sym typeface="Symbol" panose="05050102010706020507" pitchFamily="18" charset="2"/>
              </a:rPr>
              <a:t>a new vertex </a:t>
            </a:r>
            <a:r>
              <a:rPr lang="de-DE" altLang="de-DE" sz="1800" i="1">
                <a:sym typeface="Symbol" panose="05050102010706020507" pitchFamily="18" charset="2"/>
              </a:rPr>
              <a:t>u</a:t>
            </a:r>
            <a:r>
              <a:rPr lang="de-DE" altLang="de-DE" sz="1800" i="1" baseline="30000">
                <a:sym typeface="Symbol" panose="05050102010706020507" pitchFamily="18" charset="2"/>
              </a:rPr>
              <a:t>*</a:t>
            </a:r>
            <a:r>
              <a:rPr lang="de-DE" altLang="de-DE" sz="1800" i="1">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and drawing an edge from </a:t>
            </a:r>
            <a:r>
              <a:rPr lang="de-DE" altLang="de-DE" sz="1800" b="0" i="1">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to each vertex in </a:t>
            </a:r>
            <a:r>
              <a:rPr lang="de-DE" altLang="de-DE" sz="1800" b="0" i="1">
                <a:sym typeface="Symbol" panose="05050102010706020507" pitchFamily="18" charset="2"/>
              </a:rPr>
              <a:t>W </a:t>
            </a:r>
            <a:r>
              <a:rPr lang="de-DE" altLang="de-DE" sz="1800" b="0">
                <a:sym typeface="Symbol" panose="05050102010706020507" pitchFamily="18" charset="2"/>
              </a:rPr>
              <a:t>(see Fig. below).</a:t>
            </a:r>
          </a:p>
        </p:txBody>
      </p:sp>
      <p:pic>
        <p:nvPicPr>
          <p:cNvPr id="12294" name="Picture 4" descr="scan00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636838"/>
            <a:ext cx="6477000" cy="2012950"/>
          </a:xfrm>
          <a:noFill/>
        </p:spPr>
      </p:pic>
      <p:sp>
        <p:nvSpPr>
          <p:cNvPr id="12295"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26586030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50838" y="1601788"/>
            <a:ext cx="8640762"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of 5.3.4d: The following chain of inequalities shows that graph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has fewer edges than </a:t>
            </a:r>
            <a:r>
              <a:rPr lang="de-DE" altLang="de-DE" sz="1800" b="0" i="1">
                <a:sym typeface="Symbol" panose="05050102010706020507" pitchFamily="18" charset="2"/>
              </a:rPr>
              <a:t>G.</a:t>
            </a:r>
            <a:endParaRPr lang="de-DE" altLang="de-DE" sz="1800" b="0">
              <a:sym typeface="Symbol" panose="05050102010706020507" pitchFamily="18" charset="2"/>
            </a:endParaRPr>
          </a:p>
        </p:txBody>
      </p:sp>
      <p:sp>
        <p:nvSpPr>
          <p:cNvPr id="1331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331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2C926E7B-2858-4C7C-8D6A-2EF7CF8B2E70}" type="slidenum">
              <a:rPr lang="de-DE" altLang="de-DE" sz="1000" smtClean="0"/>
              <a:pPr>
                <a:spcBef>
                  <a:spcPct val="0"/>
                </a:spcBef>
                <a:buFontTx/>
                <a:buNone/>
              </a:pPr>
              <a:t>37</a:t>
            </a:fld>
            <a:endParaRPr lang="de-DE" altLang="de-DE" sz="1000" smtClean="0"/>
          </a:p>
        </p:txBody>
      </p:sp>
      <p:sp>
        <p:nvSpPr>
          <p:cNvPr id="13317"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Proof of Menger’s Theorem</a:t>
            </a:r>
          </a:p>
        </p:txBody>
      </p:sp>
      <p:sp>
        <p:nvSpPr>
          <p:cNvPr id="13318" name="Text Box 3"/>
          <p:cNvSpPr txBox="1">
            <a:spLocks noChangeArrowheads="1"/>
          </p:cNvSpPr>
          <p:nvPr/>
        </p:nvSpPr>
        <p:spPr bwMode="auto">
          <a:xfrm>
            <a:off x="323850" y="620713"/>
            <a:ext cx="86407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Assertion 5.3.4d:</a:t>
            </a:r>
            <a:r>
              <a:rPr lang="de-DE" altLang="de-DE" sz="1800" b="0">
                <a:sym typeface="Symbol" panose="05050102010706020507" pitchFamily="18" charset="2"/>
              </a:rPr>
              <a:t> Both of the auxiliary graphs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have fewer edges than </a:t>
            </a:r>
            <a:r>
              <a:rPr lang="de-DE" altLang="de-DE" sz="1800" b="0" i="1">
                <a:sym typeface="Symbol" panose="05050102010706020507" pitchFamily="18" charset="2"/>
              </a:rPr>
              <a:t>G.</a:t>
            </a:r>
          </a:p>
          <a:p>
            <a:pPr eaLnBrk="1" hangingPunct="1">
              <a:lnSpc>
                <a:spcPct val="120000"/>
              </a:lnSpc>
              <a:spcBef>
                <a:spcPct val="0"/>
              </a:spcBef>
              <a:buFontTx/>
              <a:buNone/>
            </a:pPr>
            <a:r>
              <a:rPr lang="de-DE" altLang="de-DE" sz="1800" b="0" i="1">
                <a:solidFill>
                  <a:srgbClr val="FF3399"/>
                </a:solidFill>
                <a:sym typeface="Symbol" panose="05050102010706020507" pitchFamily="18" charset="2"/>
              </a:rPr>
              <a:t>Q: Why would this be useful?</a:t>
            </a:r>
          </a:p>
        </p:txBody>
      </p:sp>
      <p:graphicFrame>
        <p:nvGraphicFramePr>
          <p:cNvPr id="30722" name="Object 2"/>
          <p:cNvGraphicFramePr>
            <a:graphicFrameLocks noChangeAspect="1"/>
          </p:cNvGraphicFramePr>
          <p:nvPr/>
        </p:nvGraphicFramePr>
        <p:xfrm>
          <a:off x="3059113" y="1917700"/>
          <a:ext cx="2000250" cy="2232025"/>
        </p:xfrm>
        <a:graphic>
          <a:graphicData uri="http://schemas.openxmlformats.org/presentationml/2006/ole">
            <mc:AlternateContent xmlns:mc="http://schemas.openxmlformats.org/markup-compatibility/2006">
              <mc:Choice xmlns:v="urn:schemas-microsoft-com:vml" Requires="v">
                <p:oleObj spid="_x0000_s1028" name="Equation" r:id="rId3" imgW="1091726" imgH="1218671" progId="Equation.3">
                  <p:embed/>
                </p:oleObj>
              </mc:Choice>
              <mc:Fallback>
                <p:oleObj name="Equation" r:id="rId3" imgW="1091726" imgH="1218671" progId="Equation.3">
                  <p:embed/>
                  <p:pic>
                    <p:nvPicPr>
                      <p:cNvPr id="3072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1917700"/>
                        <a:ext cx="2000250"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8" name="Text Box 5"/>
          <p:cNvSpPr txBox="1">
            <a:spLocks noChangeArrowheads="1"/>
          </p:cNvSpPr>
          <p:nvPr/>
        </p:nvSpPr>
        <p:spPr bwMode="auto">
          <a:xfrm>
            <a:off x="395288" y="4149725"/>
            <a:ext cx="8640762"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A similar argument shows that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also has fewer edges than </a:t>
            </a:r>
            <a:r>
              <a:rPr lang="de-DE" altLang="de-DE" sz="1800" b="0" i="1">
                <a:sym typeface="Symbol" panose="05050102010706020507" pitchFamily="18" charset="2"/>
              </a:rPr>
              <a:t>G. </a:t>
            </a:r>
            <a:r>
              <a:rPr lang="de-DE" altLang="de-DE" sz="1800" b="0">
                <a:sym typeface="Symbol" panose="05050102010706020507" pitchFamily="18" charset="2"/>
              </a:rPr>
              <a:t>□</a:t>
            </a:r>
          </a:p>
        </p:txBody>
      </p:sp>
      <p:sp>
        <p:nvSpPr>
          <p:cNvPr id="30729" name="Text Box 6"/>
          <p:cNvSpPr txBox="1">
            <a:spLocks noChangeArrowheads="1"/>
          </p:cNvSpPr>
          <p:nvPr/>
        </p:nvSpPr>
        <p:spPr bwMode="auto">
          <a:xfrm>
            <a:off x="3203575" y="2833688"/>
            <a:ext cx="671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400" b="0"/>
              <a:t>5.3.4c</a:t>
            </a:r>
          </a:p>
        </p:txBody>
      </p:sp>
      <p:sp>
        <p:nvSpPr>
          <p:cNvPr id="30730" name="Text Box 7"/>
          <p:cNvSpPr txBox="1">
            <a:spLocks noChangeArrowheads="1"/>
          </p:cNvSpPr>
          <p:nvPr/>
        </p:nvSpPr>
        <p:spPr bwMode="auto">
          <a:xfrm>
            <a:off x="3203575" y="3357563"/>
            <a:ext cx="682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400" b="0"/>
              <a:t>5.3.4b</a:t>
            </a:r>
          </a:p>
        </p:txBody>
      </p:sp>
      <p:sp>
        <p:nvSpPr>
          <p:cNvPr id="30731" name="Text Box 8"/>
          <p:cNvSpPr txBox="1">
            <a:spLocks noChangeArrowheads="1"/>
          </p:cNvSpPr>
          <p:nvPr/>
        </p:nvSpPr>
        <p:spPr bwMode="auto">
          <a:xfrm>
            <a:off x="5441950" y="2011363"/>
            <a:ext cx="31924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600" b="0"/>
              <a:t>since </a:t>
            </a:r>
            <a:r>
              <a:rPr lang="de-DE" altLang="de-DE" sz="1600" b="0" i="1"/>
              <a:t>G</a:t>
            </a:r>
            <a:r>
              <a:rPr lang="de-DE" altLang="de-DE" sz="1600" b="0" i="1" baseline="-25000"/>
              <a:t>u</a:t>
            </a:r>
            <a:r>
              <a:rPr lang="de-DE" altLang="de-DE" sz="1600" b="0" i="1"/>
              <a:t> </a:t>
            </a:r>
            <a:r>
              <a:rPr lang="de-DE" altLang="de-DE" sz="1600" b="0">
                <a:sym typeface="Symbol" panose="05050102010706020507" pitchFamily="18" charset="2"/>
              </a:rPr>
              <a:t> </a:t>
            </a:r>
            <a:r>
              <a:rPr lang="de-DE" altLang="de-DE" sz="1600" b="0" i="1">
                <a:sym typeface="Symbol" panose="05050102010706020507" pitchFamily="18" charset="2"/>
              </a:rPr>
              <a:t>G</a:t>
            </a:r>
            <a:r>
              <a:rPr lang="de-DE" altLang="de-DE" sz="1600" b="0" i="1" baseline="-25000">
                <a:sym typeface="Symbol" panose="05050102010706020507" pitchFamily="18" charset="2"/>
              </a:rPr>
              <a:t>v</a:t>
            </a:r>
            <a:r>
              <a:rPr lang="de-DE" altLang="de-DE" sz="1600" b="0">
                <a:sym typeface="Symbol" panose="05050102010706020507" pitchFamily="18" charset="2"/>
              </a:rPr>
              <a:t> is a subgraph of </a:t>
            </a:r>
            <a:r>
              <a:rPr lang="de-DE" altLang="de-DE" sz="1600" b="0" i="1">
                <a:sym typeface="Symbol" panose="05050102010706020507" pitchFamily="18" charset="2"/>
              </a:rPr>
              <a:t>G</a:t>
            </a:r>
          </a:p>
        </p:txBody>
      </p:sp>
      <p:sp>
        <p:nvSpPr>
          <p:cNvPr id="30732" name="Text Box 9"/>
          <p:cNvSpPr txBox="1">
            <a:spLocks noChangeArrowheads="1"/>
          </p:cNvSpPr>
          <p:nvPr/>
        </p:nvSpPr>
        <p:spPr bwMode="auto">
          <a:xfrm>
            <a:off x="5648325" y="3479800"/>
            <a:ext cx="25098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de-DE" altLang="de-DE" sz="1600" b="0"/>
              <a:t>by the construction of </a:t>
            </a:r>
            <a:r>
              <a:rPr lang="de-DE" altLang="de-DE" sz="1600" b="0" i="1"/>
              <a:t>G</a:t>
            </a:r>
            <a:r>
              <a:rPr lang="de-DE" altLang="de-DE" sz="1600" b="0" i="1" baseline="-25000"/>
              <a:t>u</a:t>
            </a:r>
            <a:r>
              <a:rPr lang="de-DE" altLang="de-DE" sz="1600" b="0" i="1"/>
              <a:t>*</a:t>
            </a:r>
            <a:endParaRPr lang="de-DE" altLang="de-DE" sz="1600" b="0" i="1">
              <a:sym typeface="Symbol" panose="05050102010706020507" pitchFamily="18" charset="2"/>
            </a:endParaRPr>
          </a:p>
        </p:txBody>
      </p:sp>
      <p:sp>
        <p:nvSpPr>
          <p:cNvPr id="13325"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
        <p:nvSpPr>
          <p:cNvPr id="13326" name="Text Box 4"/>
          <p:cNvSpPr txBox="1">
            <a:spLocks noChangeArrowheads="1"/>
          </p:cNvSpPr>
          <p:nvPr/>
        </p:nvSpPr>
        <p:spPr bwMode="auto">
          <a:xfrm>
            <a:off x="395288" y="4581525"/>
            <a:ext cx="86407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By the construction of graphs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every </a:t>
            </a:r>
            <a:r>
              <a:rPr lang="de-DE" altLang="de-DE" sz="1800" b="0" i="1">
                <a:sym typeface="Symbol" panose="05050102010706020507" pitchFamily="18" charset="2"/>
              </a:rPr>
              <a:t>u-v</a:t>
            </a:r>
            <a:r>
              <a:rPr lang="de-DE" altLang="de-DE" sz="1800" b="0" i="1" baseline="30000">
                <a:sym typeface="Symbol" panose="05050102010706020507" pitchFamily="18" charset="2"/>
              </a:rPr>
              <a:t>*</a:t>
            </a:r>
            <a:r>
              <a:rPr lang="de-DE" altLang="de-DE" sz="1800" b="0">
                <a:sym typeface="Symbol" panose="05050102010706020507" pitchFamily="18" charset="2"/>
              </a:rPr>
              <a:t> separating set in graph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every </a:t>
            </a:r>
            <a:r>
              <a:rPr lang="de-DE" altLang="de-DE" sz="1800" b="0" i="1">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-v </a:t>
            </a:r>
            <a:r>
              <a:rPr lang="de-DE" altLang="de-DE" sz="1800" b="0">
                <a:sym typeface="Symbol" panose="05050102010706020507" pitchFamily="18" charset="2"/>
              </a:rPr>
              <a:t>separating set in graph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is a </a:t>
            </a:r>
            <a:r>
              <a:rPr lang="de-DE" altLang="de-DE" sz="1800" b="0" i="1">
                <a:sym typeface="Symbol" panose="05050102010706020507" pitchFamily="18" charset="2"/>
              </a:rPr>
              <a:t>u-v </a:t>
            </a:r>
            <a:r>
              <a:rPr lang="de-DE" altLang="de-DE" sz="1800" b="0">
                <a:sym typeface="Symbol" panose="05050102010706020507" pitchFamily="18" charset="2"/>
              </a:rPr>
              <a:t>separating set in graph </a:t>
            </a:r>
            <a:r>
              <a:rPr lang="de-DE" altLang="de-DE" sz="1800" b="0" i="1">
                <a:sym typeface="Symbol" panose="05050102010706020507" pitchFamily="18" charset="2"/>
              </a:rPr>
              <a:t>G.</a:t>
            </a:r>
          </a:p>
          <a:p>
            <a:pPr eaLnBrk="1" hangingPunct="1">
              <a:lnSpc>
                <a:spcPct val="120000"/>
              </a:lnSpc>
              <a:spcBef>
                <a:spcPct val="0"/>
              </a:spcBef>
              <a:buFontTx/>
              <a:buNone/>
            </a:pPr>
            <a:endParaRPr lang="de-DE" altLang="de-DE" sz="1800" b="0" i="1">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Hence, the set </a:t>
            </a:r>
            <a:r>
              <a:rPr lang="de-DE" altLang="de-DE" sz="1800" b="0" i="1">
                <a:sym typeface="Symbol" panose="05050102010706020507" pitchFamily="18" charset="2"/>
              </a:rPr>
              <a:t>W </a:t>
            </a:r>
            <a:r>
              <a:rPr lang="de-DE" altLang="de-DE" sz="1800" b="0">
                <a:sym typeface="Symbol" panose="05050102010706020507" pitchFamily="18" charset="2"/>
              </a:rPr>
              <a:t>is a </a:t>
            </a:r>
            <a:r>
              <a:rPr lang="de-DE" altLang="de-DE" sz="1800">
                <a:sym typeface="Symbol" panose="05050102010706020507" pitchFamily="18" charset="2"/>
              </a:rPr>
              <a:t>smallest </a:t>
            </a:r>
            <a:r>
              <a:rPr lang="de-DE" altLang="de-DE" sz="1800" i="1">
                <a:sym typeface="Symbol" panose="05050102010706020507" pitchFamily="18" charset="2"/>
              </a:rPr>
              <a:t>u-v</a:t>
            </a:r>
            <a:r>
              <a:rPr lang="de-DE" altLang="de-DE" sz="1800" i="1" baseline="30000">
                <a:sym typeface="Symbol" panose="05050102010706020507" pitchFamily="18" charset="2"/>
              </a:rPr>
              <a:t>*</a:t>
            </a:r>
            <a:r>
              <a:rPr lang="de-DE" altLang="de-DE" sz="1800">
                <a:sym typeface="Symbol" panose="05050102010706020507" pitchFamily="18" charset="2"/>
              </a:rPr>
              <a:t> separating set </a:t>
            </a:r>
            <a:r>
              <a:rPr lang="de-DE" altLang="de-DE" sz="1800" b="0">
                <a:sym typeface="Symbol" panose="05050102010706020507" pitchFamily="18" charset="2"/>
              </a:rPr>
              <a:t>in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and a smallest </a:t>
            </a:r>
            <a:r>
              <a:rPr lang="de-DE" altLang="de-DE" sz="1800" b="0" i="1">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-v </a:t>
            </a:r>
            <a:r>
              <a:rPr lang="de-DE" altLang="de-DE" sz="1800" b="0">
                <a:sym typeface="Symbol" panose="05050102010706020507" pitchFamily="18" charset="2"/>
              </a:rPr>
              <a:t>separating set in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a:t>
            </a:r>
          </a:p>
        </p:txBody>
      </p:sp>
    </p:spTree>
    <p:extLst>
      <p:ext uri="{BB962C8B-B14F-4D97-AF65-F5344CB8AC3E}">
        <p14:creationId xmlns:p14="http://schemas.microsoft.com/office/powerpoint/2010/main" val="3371912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3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73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73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7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0728" grpId="0"/>
      <p:bldP spid="30729" grpId="0"/>
      <p:bldP spid="30730" grpId="0"/>
      <p:bldP spid="30731" grpId="0"/>
      <p:bldP spid="307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433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CD812B25-0244-43A7-BA1B-7B42BA9F9EDF}" type="slidenum">
              <a:rPr lang="de-DE" altLang="de-DE" sz="1000" smtClean="0"/>
              <a:pPr>
                <a:spcBef>
                  <a:spcPct val="0"/>
                </a:spcBef>
                <a:buFontTx/>
                <a:buNone/>
              </a:pPr>
              <a:t>38</a:t>
            </a:fld>
            <a:endParaRPr lang="de-DE" altLang="de-DE" sz="1000" smtClean="0"/>
          </a:p>
        </p:txBody>
      </p:sp>
      <p:pic>
        <p:nvPicPr>
          <p:cNvPr id="14340" name="Picture 2" descr="scan001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00113" y="2982913"/>
            <a:ext cx="6911975" cy="2030412"/>
          </a:xfrm>
          <a:noFill/>
        </p:spPr>
      </p:pic>
      <p:sp>
        <p:nvSpPr>
          <p:cNvPr id="14341" name="Rectangle 3"/>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8" name="Text Box 4"/>
          <p:cNvSpPr txBox="1">
            <a:spLocks noChangeArrowheads="1"/>
          </p:cNvSpPr>
          <p:nvPr/>
        </p:nvSpPr>
        <p:spPr bwMode="auto">
          <a:xfrm>
            <a:off x="350838" y="669925"/>
            <a:ext cx="8640762"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de-DE" altLang="de-DE" sz="1800" b="0">
                <a:sym typeface="Symbol" panose="05050102010706020507" pitchFamily="18" charset="2"/>
              </a:rPr>
              <a:t>Since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a:sym typeface="Symbol" panose="05050102010706020507" pitchFamily="18" charset="2"/>
              </a:rPr>
              <a:t> have </a:t>
            </a:r>
            <a:r>
              <a:rPr lang="de-DE" altLang="de-DE" sz="1800">
                <a:sym typeface="Symbol" panose="05050102010706020507" pitchFamily="18" charset="2"/>
              </a:rPr>
              <a:t>fewer edges </a:t>
            </a:r>
            <a:r>
              <a:rPr lang="de-DE" altLang="de-DE" sz="1800" b="0">
                <a:sym typeface="Symbol" panose="05050102010706020507" pitchFamily="18" charset="2"/>
              </a:rPr>
              <a:t>than </a:t>
            </a:r>
            <a:r>
              <a:rPr lang="de-DE" altLang="de-DE" sz="1800" b="0" i="1">
                <a:sym typeface="Symbol" panose="05050102010706020507" pitchFamily="18" charset="2"/>
              </a:rPr>
              <a:t>G, </a:t>
            </a:r>
            <a:r>
              <a:rPr lang="de-DE" altLang="de-DE" sz="1800" b="0">
                <a:sym typeface="Symbol" panose="05050102010706020507" pitchFamily="18" charset="2"/>
              </a:rPr>
              <a:t>the </a:t>
            </a:r>
            <a:r>
              <a:rPr lang="de-DE" altLang="de-DE" sz="1800">
                <a:sym typeface="Symbol" panose="05050102010706020507" pitchFamily="18" charset="2"/>
              </a:rPr>
              <a:t>induction hypothesis </a:t>
            </a:r>
            <a:r>
              <a:rPr lang="de-DE" altLang="de-DE" sz="1800" b="0">
                <a:sym typeface="Symbol" panose="05050102010706020507" pitchFamily="18" charset="2"/>
              </a:rPr>
              <a:t>implies the existence of two collections, </a:t>
            </a:r>
            <a:r>
              <a:rPr lang="de-DE" altLang="de-DE" sz="2400" b="0">
                <a:latin typeface="Monotype Corsiva" panose="03010101010201010101" pitchFamily="66" charset="0"/>
                <a:sym typeface="Symbol" panose="05050102010706020507" pitchFamily="18" charset="2"/>
              </a:rPr>
              <a:t>P</a:t>
            </a:r>
            <a:r>
              <a:rPr lang="de-DE" altLang="de-DE" sz="1800" b="0" baseline="-25000">
                <a:sym typeface="Symbol" panose="05050102010706020507" pitchFamily="18" charset="2"/>
              </a:rPr>
              <a:t>u</a:t>
            </a:r>
            <a:r>
              <a:rPr lang="de-DE" altLang="de-DE" sz="1800" b="0" baseline="30000">
                <a:sym typeface="Symbol" panose="05050102010706020507" pitchFamily="18" charset="2"/>
              </a:rPr>
              <a:t>*</a:t>
            </a:r>
            <a:r>
              <a:rPr lang="de-DE" altLang="de-DE" sz="1800" b="0">
                <a:sym typeface="Symbol" panose="05050102010706020507" pitchFamily="18" charset="2"/>
              </a:rPr>
              <a:t> and </a:t>
            </a:r>
            <a:r>
              <a:rPr lang="de-DE" altLang="de-DE" sz="2400" b="0">
                <a:latin typeface="Monotype Corsiva" panose="03010101010201010101" pitchFamily="66" charset="0"/>
                <a:sym typeface="Symbol" panose="05050102010706020507" pitchFamily="18" charset="2"/>
              </a:rPr>
              <a:t>P</a:t>
            </a:r>
            <a:r>
              <a:rPr lang="de-DE" altLang="de-DE" sz="1800" b="0" baseline="-25000">
                <a:sym typeface="Symbol" panose="05050102010706020507" pitchFamily="18" charset="2"/>
              </a:rPr>
              <a:t>v</a:t>
            </a:r>
            <a:r>
              <a:rPr lang="de-DE" altLang="de-DE" sz="1800" b="0" baseline="30000">
                <a:sym typeface="Symbol" panose="05050102010706020507" pitchFamily="18" charset="2"/>
              </a:rPr>
              <a:t>*</a:t>
            </a:r>
            <a:r>
              <a:rPr lang="de-DE" altLang="de-DE" sz="1800" b="0">
                <a:sym typeface="Symbol" panose="05050102010706020507" pitchFamily="18" charset="2"/>
              </a:rPr>
              <a:t> of </a:t>
            </a:r>
            <a:r>
              <a:rPr lang="de-DE" altLang="de-DE" sz="1800" b="0" i="1">
                <a:sym typeface="Symbol" panose="05050102010706020507" pitchFamily="18" charset="2"/>
              </a:rPr>
              <a:t>k </a:t>
            </a:r>
            <a:r>
              <a:rPr lang="de-DE" altLang="de-DE" sz="1800" b="0">
                <a:sym typeface="Symbol" panose="05050102010706020507" pitchFamily="18" charset="2"/>
              </a:rPr>
              <a:t>internally disjoint </a:t>
            </a:r>
            <a:r>
              <a:rPr lang="de-DE" altLang="de-DE" sz="1800" b="0" i="1">
                <a:sym typeface="Symbol" panose="05050102010706020507" pitchFamily="18" charset="2"/>
              </a:rPr>
              <a:t>u-v</a:t>
            </a:r>
            <a:r>
              <a:rPr lang="de-DE" altLang="de-DE" sz="1800" b="0" i="1" baseline="30000">
                <a:sym typeface="Symbol" panose="05050102010706020507" pitchFamily="18" charset="2"/>
              </a:rPr>
              <a:t>*</a:t>
            </a:r>
            <a:r>
              <a:rPr lang="de-DE" altLang="de-DE" sz="1800" b="0">
                <a:sym typeface="Symbol" panose="05050102010706020507" pitchFamily="18" charset="2"/>
              </a:rPr>
              <a:t> paths in </a:t>
            </a:r>
            <a:r>
              <a:rPr lang="de-DE" altLang="de-DE" sz="1800" b="0" i="1">
                <a:sym typeface="Symbol" panose="05050102010706020507" pitchFamily="18" charset="2"/>
              </a:rPr>
              <a:t>G</a:t>
            </a:r>
            <a:r>
              <a:rPr lang="de-DE" altLang="de-DE" sz="1800" b="0" i="1" baseline="-25000">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and </a:t>
            </a:r>
            <a:r>
              <a:rPr lang="de-DE" altLang="de-DE" sz="1800" b="0" i="1">
                <a:sym typeface="Symbol" panose="05050102010706020507" pitchFamily="18" charset="2"/>
              </a:rPr>
              <a:t>k </a:t>
            </a:r>
            <a:r>
              <a:rPr lang="de-DE" altLang="de-DE" sz="1800" b="0">
                <a:sym typeface="Symbol" panose="05050102010706020507" pitchFamily="18" charset="2"/>
              </a:rPr>
              <a:t>internally disjoint </a:t>
            </a:r>
            <a:r>
              <a:rPr lang="de-DE" altLang="de-DE" sz="1800" b="0" i="1">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-v </a:t>
            </a:r>
            <a:r>
              <a:rPr lang="de-DE" altLang="de-DE" sz="1800" b="0">
                <a:sym typeface="Symbol" panose="05050102010706020507" pitchFamily="18" charset="2"/>
              </a:rPr>
              <a:t>paths in </a:t>
            </a:r>
            <a:r>
              <a:rPr lang="de-DE" altLang="de-DE" sz="1800" b="0" i="1">
                <a:sym typeface="Symbol" panose="05050102010706020507" pitchFamily="18" charset="2"/>
              </a:rPr>
              <a:t>G</a:t>
            </a:r>
            <a:r>
              <a:rPr lang="de-DE" altLang="de-DE" sz="1800" b="0" i="1" baseline="-25000">
                <a:sym typeface="Symbol" panose="05050102010706020507" pitchFamily="18" charset="2"/>
              </a:rPr>
              <a:t>v</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respectively (see Fig.).</a:t>
            </a:r>
          </a:p>
          <a:p>
            <a:pPr eaLnBrk="1" hangingPunct="1">
              <a:spcBef>
                <a:spcPct val="0"/>
              </a:spcBef>
              <a:buFontTx/>
              <a:buNone/>
            </a:pPr>
            <a:endParaRPr lang="de-DE" altLang="de-DE" sz="1800" b="0">
              <a:sym typeface="Symbol" panose="05050102010706020507" pitchFamily="18" charset="2"/>
            </a:endParaRPr>
          </a:p>
          <a:p>
            <a:pPr eaLnBrk="1" hangingPunct="1">
              <a:spcBef>
                <a:spcPct val="0"/>
              </a:spcBef>
              <a:buFontTx/>
              <a:buNone/>
            </a:pPr>
            <a:r>
              <a:rPr lang="de-DE" altLang="de-DE" sz="1800" b="0">
                <a:sym typeface="Symbol" panose="05050102010706020507" pitchFamily="18" charset="2"/>
              </a:rPr>
              <a:t>For each </a:t>
            </a:r>
            <a:r>
              <a:rPr lang="de-DE" altLang="de-DE" sz="1800" b="0" i="1">
                <a:sym typeface="Symbol" panose="05050102010706020507" pitchFamily="18" charset="2"/>
              </a:rPr>
              <a:t>w</a:t>
            </a:r>
            <a:r>
              <a:rPr lang="de-DE" altLang="de-DE" sz="1800" b="0" i="1" baseline="-25000">
                <a:sym typeface="Symbol" panose="05050102010706020507" pitchFamily="18" charset="2"/>
              </a:rPr>
              <a:t>i</a:t>
            </a:r>
            <a:r>
              <a:rPr lang="de-DE" altLang="de-DE" sz="1800" b="0">
                <a:sym typeface="Symbol" panose="05050102010706020507" pitchFamily="18" charset="2"/>
              </a:rPr>
              <a:t>, one of the paths in </a:t>
            </a:r>
            <a:r>
              <a:rPr lang="de-DE" altLang="de-DE" sz="2400" b="0">
                <a:latin typeface="Monotype Corsiva" panose="03010101010201010101" pitchFamily="66" charset="0"/>
                <a:sym typeface="Symbol" panose="05050102010706020507" pitchFamily="18" charset="2"/>
              </a:rPr>
              <a:t>P</a:t>
            </a:r>
            <a:r>
              <a:rPr lang="de-DE" altLang="de-DE" sz="1800" b="0" baseline="-25000">
                <a:sym typeface="Symbol" panose="05050102010706020507" pitchFamily="18" charset="2"/>
              </a:rPr>
              <a:t>u</a:t>
            </a:r>
            <a:r>
              <a:rPr lang="de-DE" altLang="de-DE" sz="1800" b="0" baseline="30000">
                <a:sym typeface="Symbol" panose="05050102010706020507" pitchFamily="18" charset="2"/>
              </a:rPr>
              <a:t>*</a:t>
            </a:r>
            <a:r>
              <a:rPr lang="de-DE" altLang="de-DE" sz="1800" b="0">
                <a:sym typeface="Symbol" panose="05050102010706020507" pitchFamily="18" charset="2"/>
              </a:rPr>
              <a:t> consists of a </a:t>
            </a:r>
            <a:r>
              <a:rPr lang="de-DE" altLang="de-DE" sz="1800" b="0" i="1">
                <a:sym typeface="Symbol" panose="05050102010706020507" pitchFamily="18" charset="2"/>
              </a:rPr>
              <a:t>u-w</a:t>
            </a:r>
            <a:r>
              <a:rPr lang="de-DE" altLang="de-DE" sz="1800" b="0" i="1" baseline="-25000">
                <a:sym typeface="Symbol" panose="05050102010706020507" pitchFamily="18" charset="2"/>
              </a:rPr>
              <a:t>i</a:t>
            </a:r>
            <a:r>
              <a:rPr lang="de-DE" altLang="de-DE" sz="1800" b="0">
                <a:sym typeface="Symbol" panose="05050102010706020507" pitchFamily="18" charset="2"/>
              </a:rPr>
              <a:t> path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baseline="30000">
                <a:sym typeface="Symbol" panose="05050102010706020507" pitchFamily="18" charset="2"/>
              </a:rPr>
              <a:t>‘</a:t>
            </a:r>
            <a:r>
              <a:rPr lang="de-DE" altLang="de-DE" sz="1800" b="0">
                <a:sym typeface="Symbol" panose="05050102010706020507" pitchFamily="18" charset="2"/>
              </a:rPr>
              <a:t> in </a:t>
            </a:r>
            <a:r>
              <a:rPr lang="de-DE" altLang="de-DE" sz="1800" b="0" i="1">
                <a:sym typeface="Symbol" panose="05050102010706020507" pitchFamily="18" charset="2"/>
              </a:rPr>
              <a:t>G</a:t>
            </a:r>
            <a:r>
              <a:rPr lang="de-DE" altLang="de-DE" sz="1800" b="0">
                <a:sym typeface="Symbol" panose="05050102010706020507" pitchFamily="18" charset="2"/>
              </a:rPr>
              <a:t> plus the new edge from </a:t>
            </a:r>
            <a:r>
              <a:rPr lang="de-DE" altLang="de-DE" sz="1800" b="0" i="1">
                <a:sym typeface="Symbol" panose="05050102010706020507" pitchFamily="18" charset="2"/>
              </a:rPr>
              <a:t>w</a:t>
            </a:r>
            <a:r>
              <a:rPr lang="de-DE" altLang="de-DE" sz="1800" b="0" i="1" baseline="-25000">
                <a:sym typeface="Symbol" panose="05050102010706020507" pitchFamily="18" charset="2"/>
              </a:rPr>
              <a:t>i</a:t>
            </a:r>
            <a:r>
              <a:rPr lang="de-DE" altLang="de-DE" sz="1800" b="0" i="1">
                <a:sym typeface="Symbol" panose="05050102010706020507" pitchFamily="18" charset="2"/>
              </a:rPr>
              <a:t> </a:t>
            </a:r>
            <a:r>
              <a:rPr lang="de-DE" altLang="de-DE" sz="1800" b="0">
                <a:sym typeface="Symbol" panose="05050102010706020507" pitchFamily="18" charset="2"/>
              </a:rPr>
              <a:t>to </a:t>
            </a:r>
            <a:r>
              <a:rPr lang="de-DE" altLang="de-DE" sz="1800" b="0" i="1">
                <a:sym typeface="Symbol" panose="05050102010706020507" pitchFamily="18" charset="2"/>
              </a:rPr>
              <a:t>v</a:t>
            </a:r>
            <a:r>
              <a:rPr lang="de-DE" altLang="de-DE" sz="1800" b="0" i="1" baseline="30000">
                <a:sym typeface="Symbol" panose="05050102010706020507" pitchFamily="18" charset="2"/>
              </a:rPr>
              <a:t>*</a:t>
            </a:r>
            <a:r>
              <a:rPr lang="de-DE" altLang="de-DE" sz="1800" b="0">
                <a:sym typeface="Symbol" panose="05050102010706020507" pitchFamily="18" charset="2"/>
              </a:rPr>
              <a:t>, and one of the paths in </a:t>
            </a:r>
            <a:r>
              <a:rPr lang="de-DE" altLang="de-DE" sz="2400" b="0">
                <a:latin typeface="Monotype Corsiva" panose="03010101010201010101" pitchFamily="66" charset="0"/>
                <a:sym typeface="Symbol" panose="05050102010706020507" pitchFamily="18" charset="2"/>
              </a:rPr>
              <a:t>P</a:t>
            </a:r>
            <a:r>
              <a:rPr lang="de-DE" altLang="de-DE" sz="1800" b="0" baseline="-25000">
                <a:sym typeface="Symbol" panose="05050102010706020507" pitchFamily="18" charset="2"/>
              </a:rPr>
              <a:t>v</a:t>
            </a:r>
            <a:r>
              <a:rPr lang="de-DE" altLang="de-DE" sz="1800" b="0" baseline="30000">
                <a:sym typeface="Symbol" panose="05050102010706020507" pitchFamily="18" charset="2"/>
              </a:rPr>
              <a:t>*</a:t>
            </a:r>
            <a:r>
              <a:rPr lang="de-DE" altLang="de-DE" sz="1800" b="0">
                <a:sym typeface="Symbol" panose="05050102010706020507" pitchFamily="18" charset="2"/>
              </a:rPr>
              <a:t> consists of the new edge from </a:t>
            </a:r>
            <a:r>
              <a:rPr lang="de-DE" altLang="de-DE" sz="1800" b="0" i="1">
                <a:sym typeface="Symbol" panose="05050102010706020507" pitchFamily="18" charset="2"/>
              </a:rPr>
              <a:t>u</a:t>
            </a:r>
            <a:r>
              <a:rPr lang="de-DE" altLang="de-DE" sz="1800" b="0" i="1" baseline="30000">
                <a:sym typeface="Symbol" panose="05050102010706020507" pitchFamily="18" charset="2"/>
              </a:rPr>
              <a:t>*</a:t>
            </a:r>
            <a:r>
              <a:rPr lang="de-DE" altLang="de-DE" sz="1800" b="0" i="1">
                <a:sym typeface="Symbol" panose="05050102010706020507" pitchFamily="18" charset="2"/>
              </a:rPr>
              <a:t> </a:t>
            </a:r>
            <a:r>
              <a:rPr lang="de-DE" altLang="de-DE" sz="1800" b="0">
                <a:sym typeface="Symbol" panose="05050102010706020507" pitchFamily="18" charset="2"/>
              </a:rPr>
              <a:t>to </a:t>
            </a:r>
            <a:r>
              <a:rPr lang="de-DE" altLang="de-DE" sz="1800" b="0" i="1">
                <a:sym typeface="Symbol" panose="05050102010706020507" pitchFamily="18" charset="2"/>
              </a:rPr>
              <a:t>w</a:t>
            </a:r>
            <a:r>
              <a:rPr lang="de-DE" altLang="de-DE" sz="1800" b="0" i="1" baseline="-25000">
                <a:sym typeface="Symbol" panose="05050102010706020507" pitchFamily="18" charset="2"/>
              </a:rPr>
              <a:t>i</a:t>
            </a:r>
            <a:r>
              <a:rPr lang="de-DE" altLang="de-DE" sz="1800" b="0">
                <a:sym typeface="Symbol" panose="05050102010706020507" pitchFamily="18" charset="2"/>
              </a:rPr>
              <a:t> followed by a </a:t>
            </a:r>
            <a:r>
              <a:rPr lang="de-DE" altLang="de-DE" sz="1800" b="0" i="1">
                <a:sym typeface="Symbol" panose="05050102010706020507" pitchFamily="18" charset="2"/>
              </a:rPr>
              <a:t>w</a:t>
            </a:r>
            <a:r>
              <a:rPr lang="de-DE" altLang="de-DE" sz="1800" b="0" i="1" baseline="-25000">
                <a:sym typeface="Symbol" panose="05050102010706020507" pitchFamily="18" charset="2"/>
              </a:rPr>
              <a:t>i</a:t>
            </a:r>
            <a:r>
              <a:rPr lang="de-DE" altLang="de-DE" sz="1800" b="0" i="1">
                <a:sym typeface="Symbol" panose="05050102010706020507" pitchFamily="18" charset="2"/>
              </a:rPr>
              <a:t>-v </a:t>
            </a:r>
            <a:r>
              <a:rPr lang="de-DE" altLang="de-DE" sz="1800" b="0">
                <a:sym typeface="Symbol" panose="05050102010706020507" pitchFamily="18" charset="2"/>
              </a:rPr>
              <a:t>path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baseline="30000">
                <a:sym typeface="Symbol" panose="05050102010706020507" pitchFamily="18" charset="2"/>
              </a:rPr>
              <a:t>‘‘</a:t>
            </a:r>
            <a:r>
              <a:rPr lang="de-DE" altLang="de-DE" sz="1800" b="0">
                <a:sym typeface="Symbol" panose="05050102010706020507" pitchFamily="18" charset="2"/>
              </a:rPr>
              <a:t> in </a:t>
            </a:r>
            <a:r>
              <a:rPr lang="de-DE" altLang="de-DE" sz="1800" b="0" i="1">
                <a:sym typeface="Symbol" panose="05050102010706020507" pitchFamily="18" charset="2"/>
              </a:rPr>
              <a:t>G.</a:t>
            </a:r>
          </a:p>
          <a:p>
            <a:pPr eaLnBrk="1" hangingPunct="1">
              <a:lnSpc>
                <a:spcPct val="120000"/>
              </a:lnSpc>
              <a:spcBef>
                <a:spcPct val="0"/>
              </a:spcBef>
              <a:buFontTx/>
              <a:buNone/>
            </a:pPr>
            <a:endParaRPr lang="de-DE" altLang="de-DE" sz="1800" b="0" i="1">
              <a:sym typeface="Symbol" panose="05050102010706020507" pitchFamily="18" charset="2"/>
            </a:endParaRPr>
          </a:p>
          <a:p>
            <a:pPr eaLnBrk="1" hangingPunct="1">
              <a:lnSpc>
                <a:spcPct val="120000"/>
              </a:lnSpc>
              <a:spcBef>
                <a:spcPct val="0"/>
              </a:spcBef>
              <a:buFontTx/>
              <a:buNone/>
            </a:pPr>
            <a:endParaRPr lang="de-DE" altLang="de-DE" sz="1800" b="0">
              <a:sym typeface="Symbol" panose="05050102010706020507" pitchFamily="18" charset="2"/>
            </a:endParaRPr>
          </a:p>
        </p:txBody>
      </p:sp>
      <p:sp>
        <p:nvSpPr>
          <p:cNvPr id="9" name="Text Box 4"/>
          <p:cNvSpPr txBox="1">
            <a:spLocks noChangeArrowheads="1"/>
          </p:cNvSpPr>
          <p:nvPr/>
        </p:nvSpPr>
        <p:spPr bwMode="auto">
          <a:xfrm>
            <a:off x="381000" y="4984750"/>
            <a:ext cx="86407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Let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a:sym typeface="Symbol" panose="05050102010706020507" pitchFamily="18" charset="2"/>
              </a:rPr>
              <a:t> be the </a:t>
            </a:r>
            <a:r>
              <a:rPr lang="de-DE" altLang="de-DE" sz="1800">
                <a:sym typeface="Symbol" panose="05050102010706020507" pitchFamily="18" charset="2"/>
              </a:rPr>
              <a:t>concatenation</a:t>
            </a:r>
            <a:r>
              <a:rPr lang="de-DE" altLang="de-DE" sz="1800" b="0">
                <a:sym typeface="Symbol" panose="05050102010706020507" pitchFamily="18" charset="2"/>
              </a:rPr>
              <a:t> of paths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baseline="30000">
                <a:sym typeface="Symbol" panose="05050102010706020507" pitchFamily="18" charset="2"/>
              </a:rPr>
              <a:t>‘</a:t>
            </a:r>
            <a:r>
              <a:rPr lang="de-DE" altLang="de-DE" sz="1800" b="0">
                <a:sym typeface="Symbol" panose="05050102010706020507" pitchFamily="18" charset="2"/>
              </a:rPr>
              <a:t> and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baseline="30000">
                <a:sym typeface="Symbol" panose="05050102010706020507" pitchFamily="18" charset="2"/>
              </a:rPr>
              <a:t>‘‘</a:t>
            </a:r>
            <a:r>
              <a:rPr lang="de-DE" altLang="de-DE" sz="1800" b="0">
                <a:sym typeface="Symbol" panose="05050102010706020507" pitchFamily="18" charset="2"/>
              </a:rPr>
              <a:t>, for </a:t>
            </a:r>
            <a:r>
              <a:rPr lang="de-DE" altLang="de-DE" sz="1800" b="0" i="1">
                <a:sym typeface="Symbol" panose="05050102010706020507" pitchFamily="18" charset="2"/>
              </a:rPr>
              <a:t>i = </a:t>
            </a:r>
            <a:r>
              <a:rPr lang="de-DE" altLang="de-DE" sz="1800" b="0">
                <a:sym typeface="Symbol" panose="05050102010706020507" pitchFamily="18" charset="2"/>
              </a:rPr>
              <a:t>1, ..., </a:t>
            </a:r>
            <a:r>
              <a:rPr lang="de-DE" altLang="de-DE" sz="1800" b="0" i="1">
                <a:sym typeface="Symbol" panose="05050102010706020507" pitchFamily="18" charset="2"/>
              </a:rPr>
              <a:t>k. </a:t>
            </a:r>
          </a:p>
          <a:p>
            <a:pPr eaLnBrk="1" hangingPunct="1">
              <a:lnSpc>
                <a:spcPct val="120000"/>
              </a:lnSpc>
              <a:spcBef>
                <a:spcPct val="0"/>
              </a:spcBef>
              <a:buFontTx/>
              <a:buNone/>
            </a:pPr>
            <a:r>
              <a:rPr lang="de-DE" altLang="de-DE" sz="1800" b="0">
                <a:sym typeface="Symbol" panose="05050102010706020507" pitchFamily="18" charset="2"/>
              </a:rPr>
              <a:t>Then the set {</a:t>
            </a:r>
            <a:r>
              <a:rPr lang="de-DE" altLang="de-DE" sz="1800" b="0" i="1">
                <a:sym typeface="Symbol" panose="05050102010706020507" pitchFamily="18" charset="2"/>
              </a:rPr>
              <a:t>P</a:t>
            </a:r>
            <a:r>
              <a:rPr lang="de-DE" altLang="de-DE" sz="1800" b="0" baseline="-25000">
                <a:sym typeface="Symbol" panose="05050102010706020507" pitchFamily="18" charset="2"/>
              </a:rPr>
              <a:t>i</a:t>
            </a:r>
            <a:r>
              <a:rPr lang="de-DE" altLang="de-DE" sz="1800" b="0">
                <a:sym typeface="Symbol" panose="05050102010706020507" pitchFamily="18" charset="2"/>
              </a:rPr>
              <a:t>} is a collection of </a:t>
            </a:r>
            <a:r>
              <a:rPr lang="de-DE" altLang="de-DE" sz="1800" b="0" i="1">
                <a:sym typeface="Symbol" panose="05050102010706020507" pitchFamily="18" charset="2"/>
              </a:rPr>
              <a:t>k </a:t>
            </a:r>
            <a:r>
              <a:rPr lang="de-DE" altLang="de-DE" sz="1800" b="0">
                <a:sym typeface="Symbol" panose="05050102010706020507" pitchFamily="18" charset="2"/>
              </a:rPr>
              <a:t>internally disjoint </a:t>
            </a:r>
            <a:r>
              <a:rPr lang="de-DE" altLang="de-DE" sz="1800" b="0" i="1">
                <a:sym typeface="Symbol" panose="05050102010706020507" pitchFamily="18" charset="2"/>
              </a:rPr>
              <a:t>u-v </a:t>
            </a:r>
            <a:r>
              <a:rPr lang="de-DE" altLang="de-DE" sz="1800" b="0">
                <a:sym typeface="Symbol" panose="05050102010706020507" pitchFamily="18" charset="2"/>
              </a:rPr>
              <a:t>paths in </a:t>
            </a:r>
            <a:r>
              <a:rPr lang="de-DE" altLang="de-DE" sz="1800" b="0" i="1">
                <a:sym typeface="Symbol" panose="05050102010706020507" pitchFamily="18" charset="2"/>
              </a:rPr>
              <a:t>G. </a:t>
            </a:r>
            <a:r>
              <a:rPr lang="de-DE" altLang="de-DE" sz="1800" b="0">
                <a:sym typeface="Symbol" panose="05050102010706020507" pitchFamily="18" charset="2"/>
              </a:rPr>
              <a:t>□ (Case 1)</a:t>
            </a:r>
          </a:p>
        </p:txBody>
      </p:sp>
      <p:sp>
        <p:nvSpPr>
          <p:cNvPr id="1434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576422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536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7A557587-3EE4-4527-8A14-5C6C3B9CE3CE}" type="slidenum">
              <a:rPr lang="de-DE" altLang="de-DE" sz="1000" smtClean="0"/>
              <a:pPr>
                <a:spcBef>
                  <a:spcPct val="0"/>
                </a:spcBef>
                <a:buFontTx/>
                <a:buNone/>
              </a:pPr>
              <a:t>39</a:t>
            </a:fld>
            <a:endParaRPr lang="de-DE" altLang="de-DE" sz="1000" smtClean="0"/>
          </a:p>
        </p:txBody>
      </p:sp>
      <p:sp>
        <p:nvSpPr>
          <p:cNvPr id="15364" name="Rectangle 2"/>
          <p:cNvSpPr>
            <a:spLocks noGrp="1" noChangeArrowheads="1"/>
          </p:cNvSpPr>
          <p:nvPr>
            <p:ph type="title"/>
          </p:nvPr>
        </p:nvSpPr>
        <p:spPr/>
        <p:txBody>
          <a:bodyPr/>
          <a:lstStyle/>
          <a:p>
            <a:pPr eaLnBrk="1" hangingPunct="1"/>
            <a:r>
              <a:rPr lang="en-GB" altLang="de-DE" smtClean="0">
                <a:ea typeface="ＭＳ Ｐゴシック" panose="020B0600070205080204" pitchFamily="34" charset="-128"/>
              </a:rPr>
              <a:t>Proof of Menger’s Theorem</a:t>
            </a:r>
          </a:p>
        </p:txBody>
      </p:sp>
      <p:sp>
        <p:nvSpPr>
          <p:cNvPr id="15365" name="Text Box 3"/>
          <p:cNvSpPr txBox="1">
            <a:spLocks noChangeArrowheads="1"/>
          </p:cNvSpPr>
          <p:nvPr/>
        </p:nvSpPr>
        <p:spPr bwMode="auto">
          <a:xfrm>
            <a:off x="323850" y="620713"/>
            <a:ext cx="86407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dirty="0">
                <a:sym typeface="Symbol" panose="05050102010706020507" pitchFamily="18" charset="2"/>
              </a:rPr>
              <a:t>Case 2</a:t>
            </a:r>
            <a:r>
              <a:rPr lang="de-DE" altLang="de-DE" sz="1800" b="0" dirty="0">
                <a:sym typeface="Symbol" panose="05050102010706020507" pitchFamily="18" charset="2"/>
              </a:rPr>
              <a:t>: </a:t>
            </a:r>
            <a:r>
              <a:rPr lang="de-DE" altLang="de-DE" sz="1800" b="0" dirty="0" err="1">
                <a:sym typeface="Symbol" panose="05050102010706020507" pitchFamily="18" charset="2"/>
              </a:rPr>
              <a:t>Suppose</a:t>
            </a:r>
            <a:r>
              <a:rPr lang="de-DE" altLang="de-DE" sz="1800" b="0" dirty="0">
                <a:sym typeface="Symbol" panose="05050102010706020507" pitchFamily="18" charset="2"/>
              </a:rPr>
              <a:t> </a:t>
            </a:r>
            <a:r>
              <a:rPr lang="de-DE" altLang="de-DE" sz="1800" b="0" dirty="0" err="1">
                <a:sym typeface="Symbol" panose="05050102010706020507" pitchFamily="18" charset="2"/>
              </a:rPr>
              <a:t>that</a:t>
            </a:r>
            <a:r>
              <a:rPr lang="de-DE" altLang="de-DE" sz="1800" b="0" dirty="0">
                <a:sym typeface="Symbol" panose="05050102010706020507" pitchFamily="18" charset="2"/>
              </a:rPr>
              <a:t> </a:t>
            </a:r>
            <a:r>
              <a:rPr lang="de-DE" altLang="de-DE" sz="1800" b="0" dirty="0" err="1">
                <a:sym typeface="Symbol" panose="05050102010706020507" pitchFamily="18" charset="2"/>
              </a:rPr>
              <a:t>for</a:t>
            </a:r>
            <a:r>
              <a:rPr lang="de-DE" altLang="de-DE" sz="1800" b="0" dirty="0">
                <a:sym typeface="Symbol" panose="05050102010706020507" pitchFamily="18" charset="2"/>
              </a:rPr>
              <a:t> </a:t>
            </a:r>
            <a:r>
              <a:rPr lang="de-DE" altLang="de-DE" sz="1800" b="0" dirty="0" err="1">
                <a:sym typeface="Symbol" panose="05050102010706020507" pitchFamily="18" charset="2"/>
              </a:rPr>
              <a:t>each</a:t>
            </a:r>
            <a:r>
              <a:rPr lang="de-DE" altLang="de-DE" sz="1800" b="0" dirty="0">
                <a:sym typeface="Symbol" panose="05050102010706020507" pitchFamily="18" charset="2"/>
              </a:rPr>
              <a:t> </a:t>
            </a:r>
            <a:r>
              <a:rPr lang="de-DE" altLang="de-DE" sz="1800" b="0" i="1" dirty="0">
                <a:sym typeface="Symbol" panose="05050102010706020507" pitchFamily="18" charset="2"/>
              </a:rPr>
              <a:t>u-v </a:t>
            </a:r>
            <a:r>
              <a:rPr lang="de-DE" altLang="de-DE" sz="1800" b="0" dirty="0" err="1">
                <a:sym typeface="Symbol" panose="05050102010706020507" pitchFamily="18" charset="2"/>
              </a:rPr>
              <a:t>separating</a:t>
            </a:r>
            <a:r>
              <a:rPr lang="de-DE" altLang="de-DE" sz="1800" b="0" dirty="0">
                <a:sym typeface="Symbol" panose="05050102010706020507" pitchFamily="18" charset="2"/>
              </a:rPr>
              <a:t> </a:t>
            </a:r>
            <a:r>
              <a:rPr lang="de-DE" altLang="de-DE" sz="1800" b="0" dirty="0" err="1">
                <a:sym typeface="Symbol" panose="05050102010706020507" pitchFamily="18" charset="2"/>
              </a:rPr>
              <a:t>set</a:t>
            </a:r>
            <a:r>
              <a:rPr lang="de-DE" altLang="de-DE" sz="1800" b="0" dirty="0">
                <a:sym typeface="Symbol" panose="05050102010706020507" pitchFamily="18" charset="2"/>
              </a:rPr>
              <a:t> </a:t>
            </a:r>
            <a:r>
              <a:rPr lang="de-DE" altLang="de-DE" sz="1800" b="0" dirty="0" err="1">
                <a:sym typeface="Symbol" panose="05050102010706020507" pitchFamily="18" charset="2"/>
              </a:rPr>
              <a:t>of</a:t>
            </a:r>
            <a:r>
              <a:rPr lang="de-DE" altLang="de-DE" sz="1800" b="0" dirty="0">
                <a:sym typeface="Symbol" panose="05050102010706020507" pitchFamily="18" charset="2"/>
              </a:rPr>
              <a:t> </a:t>
            </a:r>
            <a:r>
              <a:rPr lang="de-DE" altLang="de-DE" sz="1800" b="0" dirty="0" err="1">
                <a:sym typeface="Symbol" panose="05050102010706020507" pitchFamily="18" charset="2"/>
              </a:rPr>
              <a:t>size</a:t>
            </a:r>
            <a:r>
              <a:rPr lang="de-DE" altLang="de-DE" sz="1800" b="0" dirty="0">
                <a:sym typeface="Symbol" panose="05050102010706020507" pitchFamily="18" charset="2"/>
              </a:rPr>
              <a:t> </a:t>
            </a:r>
            <a:r>
              <a:rPr lang="de-DE" altLang="de-DE" sz="1800" b="0" i="1" dirty="0">
                <a:sym typeface="Symbol" panose="05050102010706020507" pitchFamily="18" charset="2"/>
              </a:rPr>
              <a:t>k, </a:t>
            </a:r>
            <a:r>
              <a:rPr lang="de-DE" altLang="de-DE" sz="1800" b="0" dirty="0" err="1">
                <a:sym typeface="Symbol" panose="05050102010706020507" pitchFamily="18" charset="2"/>
              </a:rPr>
              <a:t>one</a:t>
            </a:r>
            <a:r>
              <a:rPr lang="de-DE" altLang="de-DE" sz="1800" b="0" dirty="0">
                <a:sym typeface="Symbol" panose="05050102010706020507" pitchFamily="18" charset="2"/>
              </a:rPr>
              <a:t> </a:t>
            </a:r>
            <a:r>
              <a:rPr lang="de-DE" altLang="de-DE" sz="1800" b="0" dirty="0" err="1">
                <a:sym typeface="Symbol" panose="05050102010706020507" pitchFamily="18" charset="2"/>
              </a:rPr>
              <a:t>of</a:t>
            </a:r>
            <a:r>
              <a:rPr lang="de-DE" altLang="de-DE" sz="1800" b="0" dirty="0">
                <a:sym typeface="Symbol" panose="05050102010706020507" pitchFamily="18" charset="2"/>
              </a:rPr>
              <a:t> </a:t>
            </a:r>
            <a:r>
              <a:rPr lang="de-DE" altLang="de-DE" sz="1800" b="0" dirty="0" err="1">
                <a:sym typeface="Symbol" panose="05050102010706020507" pitchFamily="18" charset="2"/>
              </a:rPr>
              <a:t>the</a:t>
            </a:r>
            <a:r>
              <a:rPr lang="de-DE" altLang="de-DE" sz="1800" b="0" dirty="0">
                <a:sym typeface="Symbol" panose="05050102010706020507" pitchFamily="18" charset="2"/>
              </a:rPr>
              <a:t> </a:t>
            </a:r>
            <a:r>
              <a:rPr lang="de-DE" altLang="de-DE" sz="1800" b="0" dirty="0" err="1">
                <a:sym typeface="Symbol" panose="05050102010706020507" pitchFamily="18" charset="2"/>
              </a:rPr>
              <a:t>vertices</a:t>
            </a:r>
            <a:r>
              <a:rPr lang="de-DE" altLang="de-DE" sz="1800" b="0" dirty="0">
                <a:sym typeface="Symbol" panose="05050102010706020507" pitchFamily="18" charset="2"/>
              </a:rPr>
              <a:t> </a:t>
            </a:r>
          </a:p>
          <a:p>
            <a:pPr eaLnBrk="1" hangingPunct="1">
              <a:lnSpc>
                <a:spcPct val="120000"/>
              </a:lnSpc>
              <a:spcBef>
                <a:spcPct val="0"/>
              </a:spcBef>
              <a:buFontTx/>
              <a:buNone/>
            </a:pPr>
            <a:r>
              <a:rPr lang="de-DE" altLang="de-DE" sz="1800" b="0" i="1" dirty="0">
                <a:sym typeface="Symbol" panose="05050102010706020507" pitchFamily="18" charset="2"/>
              </a:rPr>
              <a:t>u </a:t>
            </a:r>
            <a:r>
              <a:rPr lang="de-DE" altLang="de-DE" sz="1800" b="0" dirty="0" err="1">
                <a:sym typeface="Symbol" panose="05050102010706020507" pitchFamily="18" charset="2"/>
              </a:rPr>
              <a:t>or</a:t>
            </a:r>
            <a:r>
              <a:rPr lang="de-DE" altLang="de-DE" sz="1800" b="0" dirty="0">
                <a:sym typeface="Symbol" panose="05050102010706020507" pitchFamily="18" charset="2"/>
              </a:rPr>
              <a:t> </a:t>
            </a:r>
            <a:r>
              <a:rPr lang="de-DE" altLang="de-DE" sz="1800" b="0" i="1" dirty="0">
                <a:sym typeface="Symbol" panose="05050102010706020507" pitchFamily="18" charset="2"/>
              </a:rPr>
              <a:t>v </a:t>
            </a:r>
            <a:r>
              <a:rPr lang="de-DE" altLang="de-DE" sz="1800" b="0" dirty="0" err="1">
                <a:sym typeface="Symbol" panose="05050102010706020507" pitchFamily="18" charset="2"/>
              </a:rPr>
              <a:t>is</a:t>
            </a:r>
            <a:r>
              <a:rPr lang="de-DE" altLang="de-DE" sz="1800" b="0" dirty="0">
                <a:sym typeface="Symbol" panose="05050102010706020507" pitchFamily="18" charset="2"/>
              </a:rPr>
              <a:t> </a:t>
            </a:r>
            <a:r>
              <a:rPr lang="de-DE" altLang="de-DE" sz="1800" b="0" dirty="0" err="1">
                <a:sym typeface="Symbol" panose="05050102010706020507" pitchFamily="18" charset="2"/>
              </a:rPr>
              <a:t>adjacent</a:t>
            </a:r>
            <a:r>
              <a:rPr lang="de-DE" altLang="de-DE" sz="1800" b="0" dirty="0">
                <a:sym typeface="Symbol" panose="05050102010706020507" pitchFamily="18" charset="2"/>
              </a:rPr>
              <a:t> </a:t>
            </a:r>
            <a:r>
              <a:rPr lang="de-DE" altLang="de-DE" sz="1800" b="0" dirty="0" err="1">
                <a:sym typeface="Symbol" panose="05050102010706020507" pitchFamily="18" charset="2"/>
              </a:rPr>
              <a:t>to</a:t>
            </a:r>
            <a:r>
              <a:rPr lang="de-DE" altLang="de-DE" sz="1800" b="0" dirty="0">
                <a:sym typeface="Symbol" panose="05050102010706020507" pitchFamily="18" charset="2"/>
              </a:rPr>
              <a:t> all </a:t>
            </a:r>
            <a:r>
              <a:rPr lang="de-DE" altLang="de-DE" sz="1800" b="0" dirty="0" err="1">
                <a:sym typeface="Symbol" panose="05050102010706020507" pitchFamily="18" charset="2"/>
              </a:rPr>
              <a:t>the</a:t>
            </a:r>
            <a:r>
              <a:rPr lang="de-DE" altLang="de-DE" sz="1800" b="0" dirty="0">
                <a:sym typeface="Symbol" panose="05050102010706020507" pitchFamily="18" charset="2"/>
              </a:rPr>
              <a:t> </a:t>
            </a:r>
            <a:r>
              <a:rPr lang="de-DE" altLang="de-DE" sz="1800" b="0" dirty="0" err="1">
                <a:sym typeface="Symbol" panose="05050102010706020507" pitchFamily="18" charset="2"/>
              </a:rPr>
              <a:t>vertices</a:t>
            </a:r>
            <a:r>
              <a:rPr lang="de-DE" altLang="de-DE" sz="1800" b="0" dirty="0">
                <a:sym typeface="Symbol" panose="05050102010706020507" pitchFamily="18" charset="2"/>
              </a:rPr>
              <a:t> in </a:t>
            </a:r>
            <a:r>
              <a:rPr lang="de-DE" altLang="de-DE" sz="1800" b="0" dirty="0" err="1">
                <a:sym typeface="Symbol" panose="05050102010706020507" pitchFamily="18" charset="2"/>
              </a:rPr>
              <a:t>that</a:t>
            </a:r>
            <a:r>
              <a:rPr lang="de-DE" altLang="de-DE" sz="1800" b="0" dirty="0">
                <a:sym typeface="Symbol" panose="05050102010706020507" pitchFamily="18" charset="2"/>
              </a:rPr>
              <a:t> </a:t>
            </a:r>
            <a:r>
              <a:rPr lang="de-DE" altLang="de-DE" sz="1800" b="0" dirty="0" err="1">
                <a:sym typeface="Symbol" panose="05050102010706020507" pitchFamily="18" charset="2"/>
              </a:rPr>
              <a:t>separating</a:t>
            </a:r>
            <a:r>
              <a:rPr lang="de-DE" altLang="de-DE" sz="1800" b="0" dirty="0">
                <a:sym typeface="Symbol" panose="05050102010706020507" pitchFamily="18" charset="2"/>
              </a:rPr>
              <a:t> </a:t>
            </a:r>
            <a:r>
              <a:rPr lang="de-DE" altLang="de-DE" sz="1800" b="0" dirty="0" err="1">
                <a:sym typeface="Symbol" panose="05050102010706020507" pitchFamily="18" charset="2"/>
              </a:rPr>
              <a:t>set</a:t>
            </a:r>
            <a:r>
              <a:rPr lang="de-DE" altLang="de-DE" sz="1800" b="0" dirty="0">
                <a:sym typeface="Symbol" panose="05050102010706020507" pitchFamily="18" charset="2"/>
              </a:rPr>
              <a:t>.</a:t>
            </a:r>
          </a:p>
          <a:p>
            <a:pPr eaLnBrk="1" hangingPunct="1">
              <a:lnSpc>
                <a:spcPct val="120000"/>
              </a:lnSpc>
              <a:spcBef>
                <a:spcPct val="0"/>
              </a:spcBef>
              <a:buFontTx/>
              <a:buNone/>
            </a:pPr>
            <a:r>
              <a:rPr lang="de-DE" altLang="de-DE" sz="1800" dirty="0">
                <a:solidFill>
                  <a:srgbClr val="FF3399"/>
                </a:solidFill>
                <a:sym typeface="Symbol" panose="05050102010706020507" pitchFamily="18" charset="2"/>
              </a:rPr>
              <a:t>will not </a:t>
            </a:r>
            <a:r>
              <a:rPr lang="de-DE" altLang="de-DE" sz="1800" dirty="0" err="1">
                <a:solidFill>
                  <a:srgbClr val="FF3399"/>
                </a:solidFill>
                <a:sym typeface="Symbol" panose="05050102010706020507" pitchFamily="18" charset="2"/>
              </a:rPr>
              <a:t>be</a:t>
            </a:r>
            <a:r>
              <a:rPr lang="de-DE" altLang="de-DE" sz="1800" dirty="0">
                <a:solidFill>
                  <a:srgbClr val="FF3399"/>
                </a:solidFill>
                <a:sym typeface="Symbol" panose="05050102010706020507" pitchFamily="18" charset="2"/>
              </a:rPr>
              <a:t> </a:t>
            </a:r>
            <a:r>
              <a:rPr lang="de-DE" altLang="de-DE" sz="1800" dirty="0" err="1">
                <a:solidFill>
                  <a:srgbClr val="FF3399"/>
                </a:solidFill>
                <a:sym typeface="Symbol" panose="05050102010706020507" pitchFamily="18" charset="2"/>
              </a:rPr>
              <a:t>proven</a:t>
            </a:r>
            <a:r>
              <a:rPr lang="de-DE" altLang="de-DE" sz="1800" dirty="0">
                <a:solidFill>
                  <a:srgbClr val="FF3399"/>
                </a:solidFill>
                <a:sym typeface="Symbol" panose="05050102010706020507" pitchFamily="18" charset="2"/>
              </a:rPr>
              <a:t> in </a:t>
            </a:r>
            <a:r>
              <a:rPr lang="de-DE" altLang="de-DE" sz="1800" dirty="0" err="1">
                <a:solidFill>
                  <a:srgbClr val="FF3399"/>
                </a:solidFill>
                <a:sym typeface="Symbol" panose="05050102010706020507" pitchFamily="18" charset="2"/>
              </a:rPr>
              <a:t>lecture</a:t>
            </a:r>
            <a:r>
              <a:rPr lang="de-DE" altLang="de-DE" sz="1800" dirty="0">
                <a:solidFill>
                  <a:srgbClr val="FF3399"/>
                </a:solidFill>
                <a:sym typeface="Symbol" panose="05050102010706020507" pitchFamily="18" charset="2"/>
              </a:rPr>
              <a:t> </a:t>
            </a:r>
            <a:endParaRPr lang="de-DE" altLang="de-DE" sz="1800" b="0" dirty="0">
              <a:solidFill>
                <a:srgbClr val="FF3399"/>
              </a:solidFill>
              <a:sym typeface="Symbol" panose="05050102010706020507" pitchFamily="18" charset="2"/>
            </a:endParaRPr>
          </a:p>
        </p:txBody>
      </p:sp>
      <p:pic>
        <p:nvPicPr>
          <p:cNvPr id="15366" name="Picture 4" descr="scan001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3713" y="3789363"/>
            <a:ext cx="5830887" cy="2300287"/>
          </a:xfrm>
          <a:noFill/>
        </p:spPr>
      </p:pic>
      <p:sp>
        <p:nvSpPr>
          <p:cNvPr id="15367" name="Text Box 3"/>
          <p:cNvSpPr txBox="1">
            <a:spLocks noChangeArrowheads="1"/>
          </p:cNvSpPr>
          <p:nvPr/>
        </p:nvSpPr>
        <p:spPr bwMode="auto">
          <a:xfrm>
            <a:off x="304800" y="1912938"/>
            <a:ext cx="8640763"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Let </a:t>
            </a:r>
            <a:r>
              <a:rPr lang="de-DE" altLang="de-DE" sz="1800" b="0" i="1">
                <a:sym typeface="Symbol" panose="05050102010706020507" pitchFamily="18" charset="2"/>
              </a:rPr>
              <a:t>P = </a:t>
            </a:r>
            <a:r>
              <a:rPr lang="de-DE" altLang="de-DE" sz="1800" b="0">
                <a:sym typeface="Symbol" panose="05050102010706020507" pitchFamily="18" charset="2"/>
              </a:rPr>
              <a:t></a:t>
            </a:r>
            <a:r>
              <a:rPr lang="de-DE" altLang="de-DE" sz="1800" b="0" i="1">
                <a:sym typeface="Symbol" panose="05050102010706020507" pitchFamily="18" charset="2"/>
              </a:rPr>
              <a:t>u,e</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,e</a:t>
            </a:r>
            <a:r>
              <a:rPr lang="de-DE" altLang="de-DE" sz="1800" b="0" i="1" baseline="-25000">
                <a:sym typeface="Symbol" panose="05050102010706020507" pitchFamily="18" charset="2"/>
              </a:rPr>
              <a:t>2</a:t>
            </a:r>
            <a:r>
              <a:rPr lang="de-DE" altLang="de-DE" sz="1800" b="0" i="1">
                <a:sym typeface="Symbol" panose="05050102010706020507" pitchFamily="18" charset="2"/>
              </a:rPr>
              <a:t>,x</a:t>
            </a:r>
            <a:r>
              <a:rPr lang="de-DE" altLang="de-DE" sz="1800" b="0" i="1" baseline="-25000">
                <a:sym typeface="Symbol" panose="05050102010706020507" pitchFamily="18" charset="2"/>
              </a:rPr>
              <a:t>2</a:t>
            </a:r>
            <a:r>
              <a:rPr lang="de-DE" altLang="de-DE" sz="1800" b="0" i="1">
                <a:sym typeface="Symbol" panose="05050102010706020507" pitchFamily="18" charset="2"/>
              </a:rPr>
              <a:t>, ..., v</a:t>
            </a:r>
            <a:r>
              <a:rPr lang="de-DE" altLang="de-DE" sz="1800" b="0">
                <a:sym typeface="Symbol" panose="05050102010706020507" pitchFamily="18" charset="2"/>
              </a:rPr>
              <a:t> be a shortest </a:t>
            </a:r>
            <a:r>
              <a:rPr lang="de-DE" altLang="de-DE" sz="1800" b="0" i="1">
                <a:sym typeface="Symbol" panose="05050102010706020507" pitchFamily="18" charset="2"/>
              </a:rPr>
              <a:t>u-v </a:t>
            </a:r>
            <a:r>
              <a:rPr lang="de-DE" altLang="de-DE" sz="1800" b="0">
                <a:sym typeface="Symbol" panose="05050102010706020507" pitchFamily="18" charset="2"/>
              </a:rPr>
              <a:t>path in </a:t>
            </a:r>
            <a:r>
              <a:rPr lang="de-DE" altLang="de-DE" sz="1800" b="0" i="1">
                <a:sym typeface="Symbol" panose="05050102010706020507" pitchFamily="18" charset="2"/>
              </a:rPr>
              <a:t>G. </a:t>
            </a:r>
          </a:p>
          <a:p>
            <a:pPr eaLnBrk="1" hangingPunct="1">
              <a:lnSpc>
                <a:spcPct val="120000"/>
              </a:lnSpc>
              <a:spcBef>
                <a:spcPct val="0"/>
              </a:spcBef>
              <a:buFontTx/>
              <a:buNone/>
            </a:pPr>
            <a:r>
              <a:rPr lang="de-DE" altLang="de-DE" sz="1800" b="0">
                <a:sym typeface="Symbol" panose="05050102010706020507" pitchFamily="18" charset="2"/>
              </a:rPr>
              <a:t>By Assertion 5.3.4a, we can assume that </a:t>
            </a:r>
            <a:r>
              <a:rPr lang="de-DE" altLang="de-DE" sz="1800" b="0" i="1">
                <a:sym typeface="Symbol" panose="05050102010706020507" pitchFamily="18" charset="2"/>
              </a:rPr>
              <a:t>P </a:t>
            </a:r>
            <a:r>
              <a:rPr lang="de-DE" altLang="de-DE" sz="1800" b="0">
                <a:sym typeface="Symbol" panose="05050102010706020507" pitchFamily="18" charset="2"/>
              </a:rPr>
              <a:t>has length at least 3 and that </a:t>
            </a:r>
          </a:p>
          <a:p>
            <a:pPr eaLnBrk="1" hangingPunct="1">
              <a:lnSpc>
                <a:spcPct val="120000"/>
              </a:lnSpc>
              <a:spcBef>
                <a:spcPct val="0"/>
              </a:spcBef>
              <a:buFontTx/>
              <a:buNone/>
            </a:pPr>
            <a:r>
              <a:rPr lang="de-DE" altLang="de-DE" sz="1800" b="0">
                <a:sym typeface="Symbol" panose="05050102010706020507" pitchFamily="18" charset="2"/>
              </a:rPr>
              <a:t>vertex </a:t>
            </a:r>
            <a:r>
              <a:rPr lang="de-DE" altLang="de-DE" sz="1800" b="0" i="1">
                <a:sym typeface="Symbol" panose="05050102010706020507" pitchFamily="18" charset="2"/>
              </a:rPr>
              <a:t>x</a:t>
            </a:r>
            <a:r>
              <a:rPr lang="de-DE" altLang="de-DE" sz="1800" b="0" baseline="-25000">
                <a:sym typeface="Symbol" panose="05050102010706020507" pitchFamily="18" charset="2"/>
              </a:rPr>
              <a:t>1 </a:t>
            </a:r>
            <a:r>
              <a:rPr lang="de-DE" altLang="de-DE" sz="1800" b="0">
                <a:sym typeface="Symbol" panose="05050102010706020507" pitchFamily="18" charset="2"/>
              </a:rPr>
              <a:t>is not adjacent to vertex </a:t>
            </a:r>
            <a:r>
              <a:rPr lang="de-DE" altLang="de-DE" sz="1800" b="0" i="1">
                <a:sym typeface="Symbol" panose="05050102010706020507" pitchFamily="18" charset="2"/>
              </a:rPr>
              <a:t>v.</a:t>
            </a: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By Proposition 5.1.3, the edge-deletion subgraph </a:t>
            </a:r>
            <a:r>
              <a:rPr lang="de-DE" altLang="de-DE" sz="1800" b="0" i="1">
                <a:sym typeface="Symbol" panose="05050102010706020507" pitchFamily="18" charset="2"/>
              </a:rPr>
              <a:t>G – e</a:t>
            </a:r>
            <a:r>
              <a:rPr lang="de-DE" altLang="de-DE" sz="1800" b="0" i="1" baseline="-25000">
                <a:sym typeface="Symbol" panose="05050102010706020507" pitchFamily="18" charset="2"/>
              </a:rPr>
              <a:t>2</a:t>
            </a:r>
            <a:r>
              <a:rPr lang="de-DE" altLang="de-DE" sz="1800" b="0" i="1">
                <a:sym typeface="Symbol" panose="05050102010706020507" pitchFamily="18" charset="2"/>
              </a:rPr>
              <a:t> </a:t>
            </a:r>
            <a:r>
              <a:rPr lang="de-DE" altLang="de-DE" sz="1800" b="0">
                <a:sym typeface="Symbol" panose="05050102010706020507" pitchFamily="18" charset="2"/>
              </a:rPr>
              <a:t>is connected.</a:t>
            </a:r>
          </a:p>
          <a:p>
            <a:pPr eaLnBrk="1" hangingPunct="1">
              <a:lnSpc>
                <a:spcPct val="120000"/>
              </a:lnSpc>
              <a:spcBef>
                <a:spcPct val="0"/>
              </a:spcBef>
              <a:buFontTx/>
              <a:buNone/>
            </a:pPr>
            <a:r>
              <a:rPr lang="de-DE" altLang="de-DE" sz="1800" b="0">
                <a:sym typeface="Symbol" panose="05050102010706020507" pitchFamily="18" charset="2"/>
              </a:rPr>
              <a:t>Let </a:t>
            </a:r>
            <a:r>
              <a:rPr lang="de-DE" altLang="de-DE" sz="1800" b="0" i="1">
                <a:sym typeface="Symbol" panose="05050102010706020507" pitchFamily="18" charset="2"/>
              </a:rPr>
              <a:t>S </a:t>
            </a:r>
            <a:r>
              <a:rPr lang="de-DE" altLang="de-DE" sz="1800" b="0">
                <a:sym typeface="Symbol" panose="05050102010706020507" pitchFamily="18" charset="2"/>
              </a:rPr>
              <a:t>be a smallest </a:t>
            </a:r>
            <a:r>
              <a:rPr lang="de-DE" altLang="de-DE" sz="1800" b="0" i="1">
                <a:sym typeface="Symbol" panose="05050102010706020507" pitchFamily="18" charset="2"/>
              </a:rPr>
              <a:t>u-v </a:t>
            </a:r>
            <a:r>
              <a:rPr lang="de-DE" altLang="de-DE" sz="1800" b="0">
                <a:sym typeface="Symbol" panose="05050102010706020507" pitchFamily="18" charset="2"/>
              </a:rPr>
              <a:t>separating set in subgraph </a:t>
            </a:r>
            <a:r>
              <a:rPr lang="de-DE" altLang="de-DE" sz="1800" b="0" i="1">
                <a:sym typeface="Symbol" panose="05050102010706020507" pitchFamily="18" charset="2"/>
              </a:rPr>
              <a:t>G – e</a:t>
            </a:r>
            <a:r>
              <a:rPr lang="de-DE" altLang="de-DE" sz="1800" b="0" i="1" baseline="-25000">
                <a:sym typeface="Symbol" panose="05050102010706020507" pitchFamily="18" charset="2"/>
              </a:rPr>
              <a:t>2</a:t>
            </a:r>
            <a:r>
              <a:rPr lang="de-DE" altLang="de-DE" sz="1800" b="0" i="1">
                <a:sym typeface="Symbol" panose="05050102010706020507" pitchFamily="18" charset="2"/>
              </a:rPr>
              <a:t> (</a:t>
            </a:r>
            <a:r>
              <a:rPr lang="de-DE" altLang="de-DE" sz="1800" b="0">
                <a:sym typeface="Symbol" panose="05050102010706020507" pitchFamily="18" charset="2"/>
              </a:rPr>
              <a:t>see Fig.).</a:t>
            </a:r>
          </a:p>
        </p:txBody>
      </p:sp>
      <p:sp>
        <p:nvSpPr>
          <p:cNvPr id="15368"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351153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229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21E2D428-A276-4D84-A070-CF8726371756}" type="slidenum">
              <a:rPr lang="de-DE" altLang="de-DE" sz="1000" smtClean="0"/>
              <a:pPr>
                <a:spcBef>
                  <a:spcPct val="0"/>
                </a:spcBef>
                <a:buFontTx/>
                <a:buNone/>
              </a:pPr>
              <a:t>4</a:t>
            </a:fld>
            <a:endParaRPr lang="de-DE" altLang="de-DE" sz="1000" smtClean="0"/>
          </a:p>
        </p:txBody>
      </p:sp>
      <p:sp>
        <p:nvSpPr>
          <p:cNvPr id="12292"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Vertex- and Edge-Connectivity</a:t>
            </a:r>
          </a:p>
        </p:txBody>
      </p:sp>
      <p:sp>
        <p:nvSpPr>
          <p:cNvPr id="12293" name="Text Box 3"/>
          <p:cNvSpPr txBox="1">
            <a:spLocks noChangeArrowheads="1"/>
          </p:cNvSpPr>
          <p:nvPr/>
        </p:nvSpPr>
        <p:spPr bwMode="auto">
          <a:xfrm>
            <a:off x="323850" y="620713"/>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Definition</a:t>
            </a:r>
            <a:r>
              <a:rPr lang="de-DE" altLang="de-DE" sz="1800" b="0"/>
              <a:t>: A graph </a:t>
            </a:r>
            <a:r>
              <a:rPr lang="de-DE" altLang="de-DE" sz="1800" b="0" i="1"/>
              <a:t>G</a:t>
            </a:r>
            <a:r>
              <a:rPr lang="de-DE" altLang="de-DE" sz="1800" b="0"/>
              <a:t> is </a:t>
            </a:r>
            <a:r>
              <a:rPr lang="de-DE" altLang="de-DE" sz="1800"/>
              <a:t>k-connected</a:t>
            </a:r>
            <a:r>
              <a:rPr lang="de-DE" altLang="de-DE" sz="1800" b="0"/>
              <a:t> if </a:t>
            </a:r>
            <a:r>
              <a:rPr lang="de-DE" altLang="de-DE" sz="1800" b="0" i="1"/>
              <a:t>G</a:t>
            </a:r>
            <a:r>
              <a:rPr lang="de-DE" altLang="de-DE" sz="1800" b="0"/>
              <a:t> is connected and </a:t>
            </a:r>
            <a:r>
              <a:rPr lang="de-DE" altLang="de-DE" sz="1800" b="0">
                <a:sym typeface="Symbol" panose="05050102010706020507" pitchFamily="18" charset="2"/>
              </a:rPr>
              <a:t></a:t>
            </a:r>
            <a:r>
              <a:rPr lang="de-DE" altLang="de-DE" sz="1800" b="0" baseline="-25000">
                <a:sym typeface="Symbol" panose="05050102010706020507" pitchFamily="18" charset="2"/>
              </a:rPr>
              <a:t>v</a:t>
            </a:r>
            <a:r>
              <a:rPr lang="de-DE" altLang="de-DE" sz="1800" b="0">
                <a:sym typeface="Symbol" panose="05050102010706020507" pitchFamily="18" charset="2"/>
              </a:rPr>
              <a:t>(G) </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has non-adjacent vertices, then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-connected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every vertex-cut has at least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vertices.</a:t>
            </a:r>
          </a:p>
        </p:txBody>
      </p:sp>
      <p:sp>
        <p:nvSpPr>
          <p:cNvPr id="1198084" name="Text Box 4"/>
          <p:cNvSpPr txBox="1">
            <a:spLocks noChangeArrowheads="1"/>
          </p:cNvSpPr>
          <p:nvPr/>
        </p:nvSpPr>
        <p:spPr bwMode="auto">
          <a:xfrm>
            <a:off x="323850" y="4941888"/>
            <a:ext cx="8640763"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Definition</a:t>
            </a:r>
            <a:r>
              <a:rPr lang="de-DE" altLang="de-DE" sz="1800" b="0">
                <a:cs typeface="Arial" panose="020B0604020202020204" pitchFamily="34" charset="0"/>
                <a:sym typeface="Symbol" panose="05050102010706020507" pitchFamily="18" charset="2"/>
              </a:rPr>
              <a:t>: A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a:t>
            </a:r>
            <a:r>
              <a:rPr lang="de-DE" altLang="de-DE" sz="1800" i="1">
                <a:cs typeface="Arial" panose="020B0604020202020204" pitchFamily="34" charset="0"/>
                <a:sym typeface="Symbol" panose="05050102010706020507" pitchFamily="18" charset="2"/>
              </a:rPr>
              <a:t>k</a:t>
            </a:r>
            <a:r>
              <a:rPr lang="de-DE" altLang="de-DE" sz="1800">
                <a:cs typeface="Arial" panose="020B0604020202020204" pitchFamily="34" charset="0"/>
                <a:sym typeface="Symbol" panose="05050102010706020507" pitchFamily="18" charset="2"/>
              </a:rPr>
              <a:t>-edge-connected</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is connected and every edge-cut has at least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edges (i.e. </a:t>
            </a:r>
            <a:r>
              <a:rPr lang="de-DE" altLang="de-DE" sz="1800" b="0" baseline="-25000">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(G) ≥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a:t>
            </a:r>
            <a:endParaRPr lang="de-DE" altLang="de-DE" sz="1800">
              <a:solidFill>
                <a:srgbClr val="FF5050"/>
              </a:solidFill>
              <a:cs typeface="Arial" panose="020B0604020202020204" pitchFamily="34" charset="0"/>
              <a:sym typeface="Symbol" panose="05050102010706020507" pitchFamily="18" charset="2"/>
            </a:endParaRPr>
          </a:p>
        </p:txBody>
      </p:sp>
      <p:sp>
        <p:nvSpPr>
          <p:cNvPr id="1198085" name="Text Box 5"/>
          <p:cNvSpPr txBox="1">
            <a:spLocks noChangeArrowheads="1"/>
          </p:cNvSpPr>
          <p:nvPr/>
        </p:nvSpPr>
        <p:spPr bwMode="auto">
          <a:xfrm>
            <a:off x="323850" y="2190750"/>
            <a:ext cx="864076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cs typeface="Arial" panose="020B0604020202020204" pitchFamily="34" charset="0"/>
                <a:sym typeface="Symbol" panose="05050102010706020507" pitchFamily="18" charset="2"/>
              </a:rPr>
              <a:t>Definition</a:t>
            </a:r>
            <a:r>
              <a:rPr lang="de-DE" altLang="de-DE" sz="1800" b="0">
                <a:cs typeface="Arial" panose="020B0604020202020204" pitchFamily="34" charset="0"/>
                <a:sym typeface="Symbol" panose="05050102010706020507" pitchFamily="18" charset="2"/>
              </a:rPr>
              <a:t>: The </a:t>
            </a:r>
            <a:r>
              <a:rPr lang="de-DE" altLang="de-DE" sz="1800">
                <a:cs typeface="Arial" panose="020B0604020202020204" pitchFamily="34" charset="0"/>
                <a:sym typeface="Symbol" panose="05050102010706020507" pitchFamily="18" charset="2"/>
              </a:rPr>
              <a:t>edge-connectivity </a:t>
            </a:r>
            <a:r>
              <a:rPr lang="de-DE" altLang="de-DE" sz="1800" baseline="-25000">
                <a:cs typeface="Arial" panose="020B0604020202020204" pitchFamily="34" charset="0"/>
                <a:sym typeface="Symbol" panose="05050102010706020507" pitchFamily="18" charset="2"/>
              </a:rPr>
              <a:t>e</a:t>
            </a:r>
            <a:r>
              <a:rPr lang="de-DE" altLang="de-DE" sz="1800">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of a connected graph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is the minimum number of edges whose removal can disconnect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endParaRPr lang="de-DE" altLang="de-DE" sz="1800" b="0">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 if G is a connected graph,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the edge-connectivity </a:t>
            </a:r>
            <a:r>
              <a:rPr lang="de-DE" altLang="de-DE" sz="1800" b="0" baseline="-25000">
                <a:cs typeface="Arial" panose="020B0604020202020204" pitchFamily="34" charset="0"/>
                <a:sym typeface="Symbol" panose="05050102010706020507" pitchFamily="18" charset="2"/>
              </a:rPr>
              <a:t>e</a:t>
            </a:r>
            <a:r>
              <a:rPr lang="de-DE" altLang="de-DE" sz="1800" b="0">
                <a:cs typeface="Arial" panose="020B0604020202020204" pitchFamily="34" charset="0"/>
                <a:sym typeface="Symbol" panose="05050102010706020507" pitchFamily="18" charset="2"/>
              </a:rPr>
              <a:t>(G) is the size of a smallest edge-cut.</a:t>
            </a:r>
          </a:p>
        </p:txBody>
      </p:sp>
      <p:sp>
        <p:nvSpPr>
          <p:cNvPr id="12296"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0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084" grpId="0"/>
      <p:bldP spid="119808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638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49D0ACB9-E7BF-400C-99F9-6AD9153DAD04}" type="slidenum">
              <a:rPr lang="de-DE" altLang="de-DE" sz="1000" smtClean="0"/>
              <a:pPr>
                <a:spcBef>
                  <a:spcPct val="0"/>
                </a:spcBef>
                <a:buFontTx/>
                <a:buNone/>
              </a:pPr>
              <a:t>40</a:t>
            </a:fld>
            <a:endParaRPr lang="de-DE" altLang="de-DE" sz="1000" smtClean="0"/>
          </a:p>
        </p:txBody>
      </p:sp>
      <p:sp>
        <p:nvSpPr>
          <p:cNvPr id="16388" name="Rectangle 2"/>
          <p:cNvSpPr>
            <a:spLocks noGrp="1" noChangeArrowheads="1"/>
          </p:cNvSpPr>
          <p:nvPr>
            <p:ph type="title"/>
          </p:nvPr>
        </p:nvSpPr>
        <p:spPr>
          <a:xfrm>
            <a:off x="250825" y="188913"/>
            <a:ext cx="8642350" cy="431800"/>
          </a:xfrm>
        </p:spPr>
        <p:txBody>
          <a:bodyPr/>
          <a:lstStyle/>
          <a:p>
            <a:pPr eaLnBrk="1" hangingPunct="1"/>
            <a:r>
              <a:rPr lang="en-GB" altLang="de-DE" smtClean="0">
                <a:ea typeface="ＭＳ Ｐゴシック" panose="020B0600070205080204" pitchFamily="34" charset="-128"/>
              </a:rPr>
              <a:t>Proof of Menger’s Theorem</a:t>
            </a:r>
          </a:p>
        </p:txBody>
      </p:sp>
      <p:sp>
        <p:nvSpPr>
          <p:cNvPr id="16389" name="Text Box 3"/>
          <p:cNvSpPr txBox="1">
            <a:spLocks noChangeArrowheads="1"/>
          </p:cNvSpPr>
          <p:nvPr/>
        </p:nvSpPr>
        <p:spPr bwMode="auto">
          <a:xfrm>
            <a:off x="323850" y="620713"/>
            <a:ext cx="8640763" cy="53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i="1">
                <a:sym typeface="Symbol" panose="05050102010706020507" pitchFamily="18" charset="2"/>
              </a:rPr>
              <a:t>S </a:t>
            </a:r>
            <a:r>
              <a:rPr lang="de-DE" altLang="de-DE" sz="1800" b="0">
                <a:sym typeface="Symbol" panose="05050102010706020507" pitchFamily="18" charset="2"/>
              </a:rPr>
              <a:t>is a </a:t>
            </a:r>
            <a:r>
              <a:rPr lang="de-DE" altLang="de-DE" sz="1800" b="0" i="1">
                <a:sym typeface="Symbol" panose="05050102010706020507" pitchFamily="18" charset="2"/>
              </a:rPr>
              <a:t>u-v </a:t>
            </a:r>
            <a:r>
              <a:rPr lang="de-DE" altLang="de-DE" sz="1800" b="0">
                <a:sym typeface="Symbol" panose="05050102010706020507" pitchFamily="18" charset="2"/>
              </a:rPr>
              <a:t>separating set in the vertex-deletion subgraph </a:t>
            </a:r>
            <a:r>
              <a:rPr lang="de-DE" altLang="de-DE" sz="1800" b="0" i="1">
                <a:sym typeface="Symbol" panose="05050102010706020507" pitchFamily="18" charset="2"/>
              </a:rPr>
              <a:t>G – x </a:t>
            </a:r>
            <a:r>
              <a:rPr lang="de-DE" altLang="de-DE" sz="1800" b="0" i="1" baseline="-25000">
                <a:sym typeface="Symbol" panose="05050102010706020507" pitchFamily="18" charset="2"/>
              </a:rPr>
              <a:t>1</a:t>
            </a:r>
            <a:r>
              <a:rPr lang="de-DE" altLang="de-DE" sz="1800" b="0" i="1">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Thus, </a:t>
            </a:r>
            <a:r>
              <a:rPr lang="de-DE" altLang="de-DE" sz="1800" b="0" i="1">
                <a:sym typeface="Symbol" panose="05050102010706020507" pitchFamily="18" charset="2"/>
              </a:rPr>
              <a:t>S </a:t>
            </a:r>
            <a:r>
              <a:rPr lang="de-DE" altLang="de-DE" sz="1800" b="0">
                <a:sym typeface="Symbol" panose="05050102010706020507" pitchFamily="18" charset="2"/>
              </a:rPr>
              <a:t>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a:sym typeface="Symbol" panose="05050102010706020507" pitchFamily="18" charset="2"/>
              </a:rPr>
              <a:t>} is a </a:t>
            </a:r>
            <a:r>
              <a:rPr lang="de-DE" altLang="de-DE" sz="1800" b="0" i="1">
                <a:sym typeface="Symbol" panose="05050102010706020507" pitchFamily="18" charset="2"/>
              </a:rPr>
              <a:t>u-v </a:t>
            </a:r>
            <a:r>
              <a:rPr lang="de-DE" altLang="de-DE" sz="1800" b="0">
                <a:sym typeface="Symbol" panose="05050102010706020507" pitchFamily="18" charset="2"/>
              </a:rPr>
              <a:t>separating set in </a:t>
            </a:r>
            <a:r>
              <a:rPr lang="de-DE" altLang="de-DE" sz="1800" b="0" i="1">
                <a:sym typeface="Symbol" panose="05050102010706020507" pitchFamily="18" charset="2"/>
              </a:rPr>
              <a:t>G, </a:t>
            </a:r>
            <a:r>
              <a:rPr lang="de-DE" altLang="de-DE" sz="1800" b="0">
                <a:sym typeface="Symbol" panose="05050102010706020507" pitchFamily="18" charset="2"/>
              </a:rPr>
              <a:t>which implies that | </a:t>
            </a:r>
            <a:r>
              <a:rPr lang="de-DE" altLang="de-DE" sz="1800" b="0" i="1">
                <a:sym typeface="Symbol" panose="05050102010706020507" pitchFamily="18" charset="2"/>
              </a:rPr>
              <a:t>S </a:t>
            </a:r>
            <a:r>
              <a:rPr lang="de-DE" altLang="de-DE" sz="1800" b="0">
                <a:sym typeface="Symbol" panose="05050102010706020507" pitchFamily="18" charset="2"/>
              </a:rPr>
              <a:t>| </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k – </a:t>
            </a:r>
            <a:r>
              <a:rPr lang="de-DE" altLang="de-DE" sz="1800" b="0">
                <a:cs typeface="Arial" panose="020B0604020202020204" pitchFamily="34" charset="0"/>
                <a:sym typeface="Symbol" panose="05050102010706020507" pitchFamily="18" charset="2"/>
              </a:rPr>
              <a:t>1, by the minimality of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On the other hand, the minimality of</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in </a:t>
            </a:r>
            <a:r>
              <a:rPr lang="de-DE" altLang="de-DE" sz="1800" b="0" i="1">
                <a:cs typeface="Arial" panose="020B0604020202020204" pitchFamily="34" charset="0"/>
                <a:sym typeface="Symbol" panose="05050102010706020507" pitchFamily="18" charset="2"/>
              </a:rPr>
              <a:t>G – e</a:t>
            </a:r>
            <a:r>
              <a:rPr lang="de-DE" altLang="de-DE" sz="1800" b="0" i="1" baseline="-25000">
                <a:cs typeface="Arial" panose="020B0604020202020204" pitchFamily="34" charset="0"/>
                <a:sym typeface="Symbol" panose="05050102010706020507" pitchFamily="18" charset="2"/>
              </a:rPr>
              <a:t>2</a:t>
            </a:r>
            <a:r>
              <a:rPr lang="de-DE" altLang="de-DE" sz="1800" b="0">
                <a:cs typeface="Arial" panose="020B0604020202020204" pitchFamily="34" charset="0"/>
                <a:sym typeface="Symbol" panose="05050102010706020507" pitchFamily="18" charset="2"/>
              </a:rPr>
              <a:t> implies that |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 since every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in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is also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in </a:t>
            </a:r>
            <a:r>
              <a:rPr lang="de-DE" altLang="de-DE" sz="1800" b="0" i="1">
                <a:cs typeface="Arial" panose="020B0604020202020204" pitchFamily="34" charset="0"/>
                <a:sym typeface="Symbol" panose="05050102010706020507" pitchFamily="18" charset="2"/>
              </a:rPr>
              <a:t>G – e</a:t>
            </a:r>
            <a:r>
              <a:rPr lang="de-DE" altLang="de-DE" sz="1800" b="0" i="1" baseline="-25000">
                <a:cs typeface="Arial" panose="020B0604020202020204" pitchFamily="34" charset="0"/>
                <a:sym typeface="Symbol" panose="05050102010706020507" pitchFamily="18" charset="2"/>
              </a:rPr>
              <a:t>2</a:t>
            </a:r>
            <a:r>
              <a:rPr lang="de-DE" altLang="de-DE" sz="1800" b="0" i="1">
                <a:cs typeface="Arial" panose="020B0604020202020204" pitchFamily="34" charset="0"/>
                <a:sym typeface="Symbol" panose="05050102010706020507" pitchFamily="18" charset="2"/>
              </a:rPr>
              <a:t>.</a:t>
            </a:r>
          </a:p>
          <a:p>
            <a:pPr eaLnBrk="1" hangingPunct="1">
              <a:lnSpc>
                <a:spcPct val="120000"/>
              </a:lnSpc>
              <a:spcBef>
                <a:spcPct val="0"/>
              </a:spcBef>
              <a:buFontTx/>
              <a:buNone/>
            </a:pPr>
            <a:endParaRPr lang="de-DE" altLang="de-DE" sz="1800" b="0" i="1">
              <a:cs typeface="Arial" panose="020B0604020202020204" pitchFamily="34" charset="0"/>
              <a:sym typeface="Symbol" panose="05050102010706020507" pitchFamily="18" charset="2"/>
            </a:endParaRP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then, by the induction hypothesis, there are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internally disjoint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paths in </a:t>
            </a:r>
            <a:r>
              <a:rPr lang="de-DE" altLang="de-DE" sz="1800" b="0" i="1">
                <a:cs typeface="Arial" panose="020B0604020202020204" pitchFamily="34" charset="0"/>
                <a:sym typeface="Symbol" panose="05050102010706020507" pitchFamily="18" charset="2"/>
              </a:rPr>
              <a:t>G – e</a:t>
            </a:r>
            <a:r>
              <a:rPr lang="de-DE" altLang="de-DE" sz="1800" b="0" i="1" baseline="-25000">
                <a:cs typeface="Arial" panose="020B0604020202020204" pitchFamily="34" charset="0"/>
                <a:sym typeface="Symbol" panose="05050102010706020507" pitchFamily="18" charset="2"/>
              </a:rPr>
              <a:t>2</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 and, hence, in </a:t>
            </a:r>
            <a:r>
              <a:rPr lang="de-DE" altLang="de-DE" sz="1800" b="0" i="1">
                <a:cs typeface="Arial" panose="020B0604020202020204" pitchFamily="34" charset="0"/>
                <a:sym typeface="Symbol" panose="05050102010706020507" pitchFamily="18" charset="2"/>
              </a:rPr>
              <a:t>G.</a:t>
            </a:r>
            <a:r>
              <a:rPr lang="de-DE" altLang="de-DE" sz="1800" b="0">
                <a:cs typeface="Arial" panose="020B0604020202020204" pitchFamily="34" charset="0"/>
                <a:sym typeface="Symbol" panose="05050102010706020507" pitchFamily="18" charset="2"/>
              </a:rPr>
              <a:t> </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If |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k – </a:t>
            </a:r>
            <a:r>
              <a:rPr lang="de-DE" altLang="de-DE" sz="1800" b="0">
                <a:cs typeface="Arial" panose="020B0604020202020204" pitchFamily="34" charset="0"/>
                <a:sym typeface="Symbol" panose="05050102010706020507" pitchFamily="18" charset="2"/>
              </a:rPr>
              <a:t>1, then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S, i </a:t>
            </a:r>
            <a:r>
              <a:rPr lang="de-DE" altLang="de-DE" sz="1800" b="0">
                <a:cs typeface="Arial" panose="020B0604020202020204" pitchFamily="34" charset="0"/>
                <a:sym typeface="Symbol" panose="05050102010706020507" pitchFamily="18" charset="2"/>
              </a:rPr>
              <a:t>= 1,2 (otherwise </a:t>
            </a:r>
            <a:r>
              <a:rPr lang="de-DE" altLang="de-DE" sz="1800" b="0" i="1">
                <a:cs typeface="Arial" panose="020B0604020202020204" pitchFamily="34" charset="0"/>
                <a:sym typeface="Symbol" panose="05050102010706020507" pitchFamily="18" charset="2"/>
              </a:rPr>
              <a:t>S – </a:t>
            </a:r>
            <a:r>
              <a:rPr lang="de-DE" altLang="de-DE" sz="1800" b="0">
                <a:cs typeface="Arial" panose="020B0604020202020204" pitchFamily="34" charset="0"/>
                <a:sym typeface="Symbol" panose="05050102010706020507" pitchFamily="18" charset="2"/>
              </a:rPr>
              <a:t>{</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i </a:t>
            </a:r>
            <a:r>
              <a:rPr lang="de-DE" altLang="de-DE" sz="1800" b="0">
                <a:cs typeface="Arial" panose="020B0604020202020204" pitchFamily="34" charset="0"/>
                <a:sym typeface="Symbol" panose="05050102010706020507" pitchFamily="18" charset="2"/>
              </a:rPr>
              <a:t>} would be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 in </a:t>
            </a:r>
            <a:r>
              <a:rPr lang="de-DE" altLang="de-DE" sz="1800" b="0" i="1">
                <a:cs typeface="Arial" panose="020B0604020202020204" pitchFamily="34" charset="0"/>
                <a:sym typeface="Symbol" panose="05050102010706020507" pitchFamily="18" charset="2"/>
              </a:rPr>
              <a:t>G – e</a:t>
            </a:r>
            <a:r>
              <a:rPr lang="de-DE" altLang="de-DE" sz="1800" b="0" i="1" baseline="-25000">
                <a:cs typeface="Arial" panose="020B0604020202020204" pitchFamily="34" charset="0"/>
                <a:sym typeface="Symbol" panose="05050102010706020507" pitchFamily="18" charset="2"/>
              </a:rPr>
              <a:t>2</a:t>
            </a:r>
            <a:r>
              <a:rPr lang="de-DE" altLang="de-DE" sz="1800" b="0" i="1">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contradicting the minimality of </a:t>
            </a:r>
            <a:r>
              <a:rPr lang="de-DE" altLang="de-DE" sz="1800" b="0" i="1">
                <a:cs typeface="Arial" panose="020B0604020202020204" pitchFamily="34" charset="0"/>
                <a:sym typeface="Symbol" panose="05050102010706020507" pitchFamily="18" charset="2"/>
              </a:rPr>
              <a:t>k</a:t>
            </a:r>
            <a:r>
              <a:rPr lang="de-DE" altLang="de-DE" sz="1800" b="0">
                <a:cs typeface="Arial" panose="020B0604020202020204" pitchFamily="34" charset="0"/>
                <a:sym typeface="Symbol" panose="05050102010706020507" pitchFamily="18" charset="2"/>
              </a:rPr>
              <a:t>).</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Thus, the sets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1</a:t>
            </a:r>
            <a:r>
              <a:rPr lang="de-DE" altLang="de-DE" sz="1800" b="0">
                <a:cs typeface="Arial" panose="020B0604020202020204" pitchFamily="34" charset="0"/>
                <a:sym typeface="Symbol" panose="05050102010706020507" pitchFamily="18" charset="2"/>
              </a:rPr>
              <a:t>} and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2</a:t>
            </a:r>
            <a:r>
              <a:rPr lang="de-DE" altLang="de-DE" sz="1800" b="0">
                <a:cs typeface="Arial" panose="020B0604020202020204" pitchFamily="34" charset="0"/>
                <a:sym typeface="Symbol" panose="05050102010706020507" pitchFamily="18" charset="2"/>
              </a:rPr>
              <a:t>}</a:t>
            </a:r>
            <a:r>
              <a:rPr lang="de-DE" altLang="de-DE" sz="1800" i="1">
                <a:solidFill>
                  <a:srgbClr val="FF5050"/>
                </a:solidFill>
                <a:cs typeface="Arial" panose="020B0604020202020204" pitchFamily="34" charset="0"/>
                <a:sym typeface="Symbol" panose="05050102010706020507" pitchFamily="18" charset="2"/>
              </a:rPr>
              <a:t> </a:t>
            </a:r>
            <a:r>
              <a:rPr lang="de-DE" altLang="de-DE" sz="1800" b="0">
                <a:cs typeface="Arial" panose="020B0604020202020204" pitchFamily="34" charset="0"/>
                <a:sym typeface="Symbol" panose="05050102010706020507" pitchFamily="18" charset="2"/>
              </a:rPr>
              <a:t>are both of size </a:t>
            </a:r>
            <a:r>
              <a:rPr lang="de-DE" altLang="de-DE" sz="1800" b="0" i="1">
                <a:cs typeface="Arial" panose="020B0604020202020204" pitchFamily="34" charset="0"/>
                <a:sym typeface="Symbol" panose="05050102010706020507" pitchFamily="18" charset="2"/>
              </a:rPr>
              <a:t>k </a:t>
            </a:r>
            <a:r>
              <a:rPr lang="de-DE" altLang="de-DE" sz="1800" b="0">
                <a:cs typeface="Arial" panose="020B0604020202020204" pitchFamily="34" charset="0"/>
                <a:sym typeface="Symbol" panose="05050102010706020507" pitchFamily="18" charset="2"/>
              </a:rPr>
              <a:t>and both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separating sets of </a:t>
            </a:r>
            <a:r>
              <a:rPr lang="de-DE" altLang="de-DE" sz="1800" b="0" i="1">
                <a:cs typeface="Arial" panose="020B0604020202020204" pitchFamily="34" charset="0"/>
                <a:sym typeface="Symbol" panose="05050102010706020507" pitchFamily="18" charset="2"/>
              </a:rPr>
              <a:t>G. </a:t>
            </a:r>
            <a:r>
              <a:rPr lang="de-DE" altLang="de-DE" sz="1800" b="0">
                <a:cs typeface="Arial" panose="020B0604020202020204" pitchFamily="34" charset="0"/>
                <a:sym typeface="Symbol" panose="05050102010706020507" pitchFamily="18" charset="2"/>
              </a:rPr>
              <a:t>The condition for Case 2 and the fact that vertex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1</a:t>
            </a:r>
            <a:r>
              <a:rPr lang="de-DE" altLang="de-DE" sz="1800" b="0">
                <a:cs typeface="Arial" panose="020B0604020202020204" pitchFamily="34" charset="0"/>
                <a:sym typeface="Symbol" panose="05050102010706020507" pitchFamily="18" charset="2"/>
              </a:rPr>
              <a:t> is not adjacent to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imply that every vertex in </a:t>
            </a:r>
            <a:r>
              <a:rPr lang="de-DE" altLang="de-DE" sz="1800" b="0" i="1">
                <a:cs typeface="Arial" panose="020B0604020202020204" pitchFamily="34" charset="0"/>
                <a:sym typeface="Symbol" panose="05050102010706020507" pitchFamily="18" charset="2"/>
              </a:rPr>
              <a:t>S</a:t>
            </a:r>
            <a:r>
              <a:rPr lang="de-DE" altLang="de-DE" sz="1800" b="0">
                <a:cs typeface="Arial" panose="020B0604020202020204" pitchFamily="34" charset="0"/>
                <a:sym typeface="Symbol" panose="05050102010706020507" pitchFamily="18" charset="2"/>
              </a:rPr>
              <a:t> is adjacent to vertex </a:t>
            </a:r>
            <a:r>
              <a:rPr lang="de-DE" altLang="de-DE" sz="1800" b="0" i="1">
                <a:cs typeface="Arial" panose="020B0604020202020204" pitchFamily="34" charset="0"/>
                <a:sym typeface="Symbol" panose="05050102010706020507" pitchFamily="18" charset="2"/>
              </a:rPr>
              <a:t>u.</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Hence, no vertex in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is adjacent to </a:t>
            </a:r>
            <a:r>
              <a:rPr lang="de-DE" altLang="de-DE" sz="1800" b="0" i="1">
                <a:cs typeface="Arial" panose="020B0604020202020204" pitchFamily="34" charset="0"/>
                <a:sym typeface="Symbol" panose="05050102010706020507" pitchFamily="18" charset="2"/>
              </a:rPr>
              <a:t>v</a:t>
            </a:r>
            <a:r>
              <a:rPr lang="de-DE" altLang="de-DE" sz="1800" b="0">
                <a:cs typeface="Arial" panose="020B0604020202020204" pitchFamily="34" charset="0"/>
                <a:sym typeface="Symbol" panose="05050102010706020507" pitchFamily="18" charset="2"/>
              </a:rPr>
              <a:t> (lest there be a </a:t>
            </a:r>
            <a:r>
              <a:rPr lang="de-DE" altLang="de-DE" sz="1800" b="0" i="1">
                <a:cs typeface="Arial" panose="020B0604020202020204" pitchFamily="34" charset="0"/>
                <a:sym typeface="Symbol" panose="05050102010706020507" pitchFamily="18" charset="2"/>
              </a:rPr>
              <a:t>u-v </a:t>
            </a:r>
            <a:r>
              <a:rPr lang="de-DE" altLang="de-DE" sz="1800" b="0">
                <a:cs typeface="Arial" panose="020B0604020202020204" pitchFamily="34" charset="0"/>
                <a:sym typeface="Symbol" panose="05050102010706020507" pitchFamily="18" charset="2"/>
              </a:rPr>
              <a:t>path of length 2).</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But then the condition of Case applied to </a:t>
            </a:r>
            <a:r>
              <a:rPr lang="de-DE" altLang="de-DE" sz="1800" b="0" i="1">
                <a:cs typeface="Arial" panose="020B0604020202020204" pitchFamily="34" charset="0"/>
                <a:sym typeface="Symbol" panose="05050102010706020507" pitchFamily="18" charset="2"/>
              </a:rPr>
              <a:t>S </a:t>
            </a:r>
            <a:r>
              <a:rPr lang="de-DE" altLang="de-DE" sz="1800" b="0">
                <a:cs typeface="Arial" panose="020B0604020202020204" pitchFamily="34" charset="0"/>
                <a:sym typeface="Symbol" panose="05050102010706020507" pitchFamily="18" charset="2"/>
              </a:rPr>
              <a:t> {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2</a:t>
            </a:r>
            <a:r>
              <a:rPr lang="de-DE" altLang="de-DE" sz="1800" b="0">
                <a:cs typeface="Arial" panose="020B0604020202020204" pitchFamily="34" charset="0"/>
                <a:sym typeface="Symbol" panose="05050102010706020507" pitchFamily="18" charset="2"/>
              </a:rPr>
              <a:t> } implies that vertex </a:t>
            </a:r>
            <a:r>
              <a:rPr lang="de-DE" altLang="de-DE" sz="1800" b="0" i="1">
                <a:cs typeface="Arial" panose="020B0604020202020204" pitchFamily="34" charset="0"/>
                <a:sym typeface="Symbol" panose="05050102010706020507" pitchFamily="18" charset="2"/>
              </a:rPr>
              <a:t>x</a:t>
            </a:r>
            <a:r>
              <a:rPr lang="de-DE" altLang="de-DE" sz="1800" b="0" i="1" baseline="-25000">
                <a:cs typeface="Arial" panose="020B0604020202020204" pitchFamily="34" charset="0"/>
                <a:sym typeface="Symbol" panose="05050102010706020507" pitchFamily="18" charset="2"/>
              </a:rPr>
              <a:t>2</a:t>
            </a:r>
            <a:r>
              <a:rPr lang="de-DE" altLang="de-DE" sz="1800" b="0">
                <a:cs typeface="Arial" panose="020B0604020202020204" pitchFamily="34" charset="0"/>
                <a:sym typeface="Symbol" panose="05050102010706020507" pitchFamily="18" charset="2"/>
              </a:rPr>
              <a:t> is adjacent to vertex </a:t>
            </a:r>
            <a:r>
              <a:rPr lang="de-DE" altLang="de-DE" sz="1800" b="0" i="1">
                <a:cs typeface="Arial" panose="020B0604020202020204" pitchFamily="34" charset="0"/>
                <a:sym typeface="Symbol" panose="05050102010706020507" pitchFamily="18" charset="2"/>
              </a:rPr>
              <a:t>u</a:t>
            </a:r>
            <a:r>
              <a:rPr lang="de-DE" altLang="de-DE" sz="1800" b="0">
                <a:cs typeface="Arial" panose="020B0604020202020204" pitchFamily="34" charset="0"/>
                <a:sym typeface="Symbol" panose="05050102010706020507" pitchFamily="18" charset="2"/>
              </a:rPr>
              <a:t>, which contradicts the minimality of path </a:t>
            </a:r>
            <a:r>
              <a:rPr lang="de-DE" altLang="de-DE" sz="1800" b="0" i="1">
                <a:cs typeface="Arial" panose="020B0604020202020204" pitchFamily="34" charset="0"/>
                <a:sym typeface="Symbol" panose="05050102010706020507" pitchFamily="18" charset="2"/>
              </a:rPr>
              <a:t>P</a:t>
            </a:r>
            <a:r>
              <a:rPr lang="de-DE" altLang="de-DE" sz="1800" b="0">
                <a:cs typeface="Arial" panose="020B0604020202020204" pitchFamily="34" charset="0"/>
                <a:sym typeface="Symbol" panose="05050102010706020507" pitchFamily="18" charset="2"/>
              </a:rPr>
              <a:t> and completes the proof. □</a:t>
            </a:r>
          </a:p>
        </p:txBody>
      </p:sp>
      <p:sp>
        <p:nvSpPr>
          <p:cNvPr id="1639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extLst>
      <p:ext uri="{BB962C8B-B14F-4D97-AF65-F5344CB8AC3E}">
        <p14:creationId xmlns:p14="http://schemas.microsoft.com/office/powerpoint/2010/main" val="2083002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3315"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F8CDAD3B-D93D-4EA3-8456-E335A1D09E69}" type="slidenum">
              <a:rPr lang="de-DE" altLang="de-DE" sz="1000" smtClean="0"/>
              <a:pPr>
                <a:spcBef>
                  <a:spcPct val="0"/>
                </a:spcBef>
                <a:buFontTx/>
                <a:buNone/>
              </a:pPr>
              <a:t>5</a:t>
            </a:fld>
            <a:endParaRPr lang="de-DE" altLang="de-DE" sz="1000" smtClean="0"/>
          </a:p>
        </p:txBody>
      </p:sp>
      <p:sp>
        <p:nvSpPr>
          <p:cNvPr id="13316" name="Rectangle 2"/>
          <p:cNvSpPr>
            <a:spLocks noGrp="1" noChangeArrowheads="1"/>
          </p:cNvSpPr>
          <p:nvPr>
            <p:ph type="title"/>
          </p:nvPr>
        </p:nvSpPr>
        <p:spPr>
          <a:xfrm>
            <a:off x="685800" y="152400"/>
            <a:ext cx="7772400" cy="396875"/>
          </a:xfrm>
        </p:spPr>
        <p:txBody>
          <a:bodyPr/>
          <a:lstStyle/>
          <a:p>
            <a:pPr eaLnBrk="1" hangingPunct="1"/>
            <a:r>
              <a:rPr lang="en-GB" altLang="de-DE" smtClean="0">
                <a:ea typeface="ＭＳ Ｐゴシック" panose="020B0600070205080204" pitchFamily="34" charset="-128"/>
              </a:rPr>
              <a:t>Vertex- and Edge-Connectivity</a:t>
            </a:r>
          </a:p>
        </p:txBody>
      </p:sp>
      <p:sp>
        <p:nvSpPr>
          <p:cNvPr id="13317" name="Text Box 3"/>
          <p:cNvSpPr txBox="1">
            <a:spLocks noChangeArrowheads="1"/>
          </p:cNvSpPr>
          <p:nvPr/>
        </p:nvSpPr>
        <p:spPr bwMode="auto">
          <a:xfrm>
            <a:off x="323850" y="620713"/>
            <a:ext cx="8640763"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Example</a:t>
            </a:r>
            <a:r>
              <a:rPr lang="de-DE" altLang="de-DE" sz="1800" b="0"/>
              <a:t>: In the graph below, the vertex set {</a:t>
            </a:r>
            <a:r>
              <a:rPr lang="de-DE" altLang="de-DE" sz="1800" b="0" i="1"/>
              <a:t>x,y</a:t>
            </a:r>
            <a:r>
              <a:rPr lang="de-DE" altLang="de-DE" sz="1800" b="0"/>
              <a:t>} is one of three different </a:t>
            </a:r>
          </a:p>
          <a:p>
            <a:pPr eaLnBrk="1" hangingPunct="1">
              <a:lnSpc>
                <a:spcPct val="120000"/>
              </a:lnSpc>
              <a:spcBef>
                <a:spcPct val="0"/>
              </a:spcBef>
              <a:buFontTx/>
              <a:buNone/>
            </a:pPr>
            <a:r>
              <a:rPr lang="de-DE" altLang="de-DE" sz="1800" b="0"/>
              <a:t>2-element vertex-cuts. There is no cut-vertex. </a:t>
            </a:r>
            <a:r>
              <a:rPr lang="de-DE" altLang="de-DE" sz="1800" b="0">
                <a:sym typeface="Symbol" panose="05050102010706020507" pitchFamily="18" charset="2"/>
              </a:rPr>
              <a:t> </a:t>
            </a:r>
            <a:r>
              <a:rPr lang="de-DE" altLang="de-DE" sz="1800" b="0" baseline="-25000">
                <a:sym typeface="Symbol" panose="05050102010706020507" pitchFamily="18" charset="2"/>
              </a:rPr>
              <a:t>v</a:t>
            </a:r>
            <a:r>
              <a:rPr lang="de-DE" altLang="de-DE" sz="1800" b="0">
                <a:sym typeface="Symbol" panose="05050102010706020507" pitchFamily="18" charset="2"/>
              </a:rPr>
              <a:t>(G) = 2.</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 edge set {</a:t>
            </a:r>
            <a:r>
              <a:rPr lang="de-DE" altLang="de-DE" sz="1800" b="0" i="1">
                <a:sym typeface="Symbol" panose="05050102010706020507" pitchFamily="18" charset="2"/>
              </a:rPr>
              <a:t>a,b,c</a:t>
            </a:r>
            <a:r>
              <a:rPr lang="de-DE" altLang="de-DE" sz="1800" b="0">
                <a:sym typeface="Symbol" panose="05050102010706020507" pitchFamily="18" charset="2"/>
              </a:rPr>
              <a:t>} is the unique 3-element edge-cut of graph </a:t>
            </a:r>
            <a:r>
              <a:rPr lang="de-DE" altLang="de-DE" sz="1800" b="0" i="1">
                <a:sym typeface="Symbol" panose="05050102010706020507" pitchFamily="18" charset="2"/>
              </a:rPr>
              <a:t>G</a:t>
            </a:r>
            <a:r>
              <a:rPr lang="de-DE" altLang="de-DE" sz="1800" b="0">
                <a:sym typeface="Symbol" panose="05050102010706020507" pitchFamily="18" charset="2"/>
              </a:rPr>
              <a:t>, and there is no edge-cut with fewer than 3 edges. Therefore </a:t>
            </a:r>
            <a:r>
              <a:rPr lang="de-DE" altLang="de-DE" sz="1800" b="0" baseline="-25000">
                <a:sym typeface="Symbol" panose="05050102010706020507" pitchFamily="18" charset="2"/>
              </a:rPr>
              <a:t>e</a:t>
            </a:r>
            <a:r>
              <a:rPr lang="de-DE" altLang="de-DE" sz="1800" b="0">
                <a:sym typeface="Symbol" panose="05050102010706020507" pitchFamily="18" charset="2"/>
              </a:rPr>
              <a:t>(G) = 3.</a:t>
            </a:r>
          </a:p>
        </p:txBody>
      </p:sp>
      <p:pic>
        <p:nvPicPr>
          <p:cNvPr id="13318" name="Picture 4" descr="scan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636838"/>
            <a:ext cx="6846887" cy="1728787"/>
          </a:xfrm>
          <a:noFill/>
        </p:spPr>
      </p:pic>
      <p:sp>
        <p:nvSpPr>
          <p:cNvPr id="1200134" name="Text Box 6"/>
          <p:cNvSpPr txBox="1">
            <a:spLocks noChangeArrowheads="1"/>
          </p:cNvSpPr>
          <p:nvPr/>
        </p:nvSpPr>
        <p:spPr bwMode="auto">
          <a:xfrm>
            <a:off x="250825" y="4724400"/>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Application</a:t>
            </a:r>
            <a:r>
              <a:rPr lang="de-DE" altLang="de-DE" sz="1800" b="0">
                <a:sym typeface="Symbol" panose="05050102010706020507" pitchFamily="18" charset="2"/>
              </a:rPr>
              <a:t>: The connectivity measures </a:t>
            </a:r>
            <a:r>
              <a:rPr lang="de-DE" altLang="de-DE" sz="1800" b="0" baseline="-25000">
                <a:sym typeface="Symbol" panose="05050102010706020507" pitchFamily="18" charset="2"/>
              </a:rPr>
              <a:t>v</a:t>
            </a:r>
            <a:r>
              <a:rPr lang="de-DE" altLang="de-DE" sz="1800" b="0">
                <a:sym typeface="Symbol" panose="05050102010706020507" pitchFamily="18" charset="2"/>
              </a:rPr>
              <a:t> and </a:t>
            </a:r>
            <a:r>
              <a:rPr lang="de-DE" altLang="de-DE" sz="1800" b="0" baseline="-25000">
                <a:sym typeface="Symbol" panose="05050102010706020507" pitchFamily="18" charset="2"/>
              </a:rPr>
              <a:t>e</a:t>
            </a:r>
            <a:r>
              <a:rPr lang="de-DE" altLang="de-DE" sz="1800" b="0">
                <a:sym typeface="Symbol" panose="05050102010706020507" pitchFamily="18" charset="2"/>
              </a:rPr>
              <a:t> are used in a quantified model </a:t>
            </a:r>
          </a:p>
          <a:p>
            <a:pPr eaLnBrk="1" hangingPunct="1">
              <a:lnSpc>
                <a:spcPct val="120000"/>
              </a:lnSpc>
              <a:spcBef>
                <a:spcPct val="0"/>
              </a:spcBef>
              <a:buFontTx/>
              <a:buNone/>
            </a:pPr>
            <a:r>
              <a:rPr lang="de-DE" altLang="de-DE" sz="1800" b="0">
                <a:sym typeface="Symbol" panose="05050102010706020507" pitchFamily="18" charset="2"/>
              </a:rPr>
              <a:t>of </a:t>
            </a:r>
            <a:r>
              <a:rPr lang="de-DE" altLang="de-DE" sz="1800">
                <a:sym typeface="Symbol" panose="05050102010706020507" pitchFamily="18" charset="2"/>
              </a:rPr>
              <a:t>network survivability</a:t>
            </a:r>
            <a:r>
              <a:rPr lang="de-DE" altLang="de-DE" sz="1800" b="0">
                <a:sym typeface="Symbol" panose="05050102010706020507" pitchFamily="18" charset="2"/>
              </a:rPr>
              <a:t>, which is the capacity of a network to retain </a:t>
            </a:r>
          </a:p>
          <a:p>
            <a:pPr eaLnBrk="1" hangingPunct="1">
              <a:lnSpc>
                <a:spcPct val="120000"/>
              </a:lnSpc>
              <a:spcBef>
                <a:spcPct val="0"/>
              </a:spcBef>
              <a:buFontTx/>
              <a:buNone/>
            </a:pPr>
            <a:r>
              <a:rPr lang="de-DE" altLang="de-DE" sz="1800" b="0">
                <a:sym typeface="Symbol" panose="05050102010706020507" pitchFamily="18" charset="2"/>
              </a:rPr>
              <a:t>connections among its nodes after some edges or nodes are removed.</a:t>
            </a:r>
            <a:endParaRPr lang="de-DE" altLang="de-DE" sz="1800">
              <a:solidFill>
                <a:srgbClr val="FF5050"/>
              </a:solidFill>
              <a:cs typeface="Arial" panose="020B0604020202020204" pitchFamily="34" charset="0"/>
              <a:sym typeface="Symbol" panose="05050102010706020507" pitchFamily="18" charset="2"/>
            </a:endParaRPr>
          </a:p>
        </p:txBody>
      </p:sp>
      <p:sp>
        <p:nvSpPr>
          <p:cNvPr id="1332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0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4339"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DA615107-97A4-4A14-A7B8-BBA1ED3E4CF1}" type="slidenum">
              <a:rPr lang="de-DE" altLang="de-DE" sz="1000" smtClean="0"/>
              <a:pPr>
                <a:spcBef>
                  <a:spcPct val="0"/>
                </a:spcBef>
                <a:buFontTx/>
                <a:buNone/>
              </a:pPr>
              <a:t>6</a:t>
            </a:fld>
            <a:endParaRPr lang="de-DE" altLang="de-DE" sz="1000" smtClean="0"/>
          </a:p>
        </p:txBody>
      </p:sp>
      <p:sp>
        <p:nvSpPr>
          <p:cNvPr id="14340"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Vertex- and Edge-Connectivity</a:t>
            </a:r>
          </a:p>
        </p:txBody>
      </p:sp>
      <p:sp>
        <p:nvSpPr>
          <p:cNvPr id="14341" name="Text Box 3"/>
          <p:cNvSpPr txBox="1">
            <a:spLocks noChangeArrowheads="1"/>
          </p:cNvSpPr>
          <p:nvPr/>
        </p:nvSpPr>
        <p:spPr bwMode="auto">
          <a:xfrm>
            <a:off x="323850" y="620713"/>
            <a:ext cx="86407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a:t>Since neither the vertex-connectivity nor the edge-connectivity </a:t>
            </a:r>
          </a:p>
          <a:p>
            <a:pPr eaLnBrk="1" hangingPunct="1">
              <a:lnSpc>
                <a:spcPct val="120000"/>
              </a:lnSpc>
              <a:spcBef>
                <a:spcPct val="0"/>
              </a:spcBef>
              <a:buFontTx/>
              <a:buNone/>
            </a:pPr>
            <a:r>
              <a:rPr lang="de-DE" altLang="de-DE" sz="1800" b="0"/>
              <a:t>of a graph is affected by the existence or absence of self-loops, </a:t>
            </a:r>
          </a:p>
          <a:p>
            <a:pPr eaLnBrk="1" hangingPunct="1">
              <a:lnSpc>
                <a:spcPct val="120000"/>
              </a:lnSpc>
              <a:spcBef>
                <a:spcPct val="0"/>
              </a:spcBef>
              <a:buFontTx/>
              <a:buNone/>
            </a:pPr>
            <a:r>
              <a:rPr lang="de-DE" altLang="de-DE" sz="1800" b="0"/>
              <a:t>we will assume in the following that all graphs are loopless.</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u="sng"/>
              <a:t>Proposition</a:t>
            </a:r>
            <a:r>
              <a:rPr lang="de-DE" altLang="de-DE" sz="1800" b="0"/>
              <a:t> 5.1.1 Let </a:t>
            </a:r>
            <a:r>
              <a:rPr lang="de-DE" altLang="de-DE" sz="1800" b="0" i="1"/>
              <a:t>G</a:t>
            </a:r>
            <a:r>
              <a:rPr lang="de-DE" altLang="de-DE" sz="1800" b="0"/>
              <a:t> be a graph. Then the edge-connectivity </a:t>
            </a:r>
            <a:r>
              <a:rPr lang="de-DE" altLang="de-DE" sz="1800" b="0">
                <a:sym typeface="Symbol" panose="05050102010706020507" pitchFamily="18" charset="2"/>
              </a:rPr>
              <a:t></a:t>
            </a:r>
            <a:r>
              <a:rPr lang="de-DE" altLang="de-DE" sz="1800" b="0" baseline="-25000">
                <a:sym typeface="Symbol" panose="05050102010706020507" pitchFamily="18" charset="2"/>
              </a:rPr>
              <a:t>e</a:t>
            </a:r>
            <a:r>
              <a:rPr lang="de-DE" altLang="de-DE" sz="1800" b="0">
                <a:sym typeface="Symbol" panose="05050102010706020507" pitchFamily="18" charset="2"/>
              </a:rPr>
              <a:t>(G) </a:t>
            </a:r>
          </a:p>
          <a:p>
            <a:pPr eaLnBrk="1" hangingPunct="1">
              <a:lnSpc>
                <a:spcPct val="120000"/>
              </a:lnSpc>
              <a:spcBef>
                <a:spcPct val="0"/>
              </a:spcBef>
              <a:buFontTx/>
              <a:buNone/>
            </a:pPr>
            <a:r>
              <a:rPr lang="de-DE" altLang="de-DE" sz="1800" b="0">
                <a:sym typeface="Symbol" panose="05050102010706020507" pitchFamily="18" charset="2"/>
              </a:rPr>
              <a:t>is less than or equal to the minimum degree </a:t>
            </a:r>
            <a:r>
              <a:rPr lang="de-DE" altLang="de-DE" sz="1800" b="0" baseline="-25000">
                <a:sym typeface="Symbol" panose="05050102010706020507" pitchFamily="18" charset="2"/>
              </a:rPr>
              <a:t>min</a:t>
            </a:r>
            <a:r>
              <a:rPr lang="de-DE" altLang="de-DE" sz="1800" b="0">
                <a:sym typeface="Symbol" panose="05050102010706020507" pitchFamily="18" charset="2"/>
              </a:rPr>
              <a:t> (G).</a:t>
            </a:r>
            <a:endParaRPr lang="de-DE" altLang="de-DE" sz="1800" b="0">
              <a:cs typeface="Arial" panose="020B0604020202020204" pitchFamily="34" charset="0"/>
              <a:sym typeface="Symbol" panose="05050102010706020507" pitchFamily="18" charset="2"/>
            </a:endParaRPr>
          </a:p>
        </p:txBody>
      </p:sp>
      <p:sp>
        <p:nvSpPr>
          <p:cNvPr id="1201156" name="Text Box 4"/>
          <p:cNvSpPr txBox="1">
            <a:spLocks noChangeArrowheads="1"/>
          </p:cNvSpPr>
          <p:nvPr/>
        </p:nvSpPr>
        <p:spPr bwMode="auto">
          <a:xfrm>
            <a:off x="323850" y="2997200"/>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Let </a:t>
            </a:r>
            <a:r>
              <a:rPr lang="de-DE" altLang="de-DE" sz="1800" b="0" i="1">
                <a:sym typeface="Symbol" panose="05050102010706020507" pitchFamily="18" charset="2"/>
              </a:rPr>
              <a:t>v</a:t>
            </a:r>
            <a:r>
              <a:rPr lang="de-DE" altLang="de-DE" sz="1800" b="0">
                <a:sym typeface="Symbol" panose="05050102010706020507" pitchFamily="18" charset="2"/>
              </a:rPr>
              <a:t> be a vertex of graph </a:t>
            </a:r>
            <a:r>
              <a:rPr lang="de-DE" altLang="de-DE" sz="1800" b="0" i="1">
                <a:sym typeface="Symbol" panose="05050102010706020507" pitchFamily="18" charset="2"/>
              </a:rPr>
              <a:t>G</a:t>
            </a:r>
            <a:r>
              <a:rPr lang="de-DE" altLang="de-DE" sz="1800" b="0">
                <a:sym typeface="Symbol" panose="05050102010706020507" pitchFamily="18" charset="2"/>
              </a:rPr>
              <a:t> with degree </a:t>
            </a:r>
            <a:r>
              <a:rPr lang="de-DE" altLang="de-DE" sz="1800" b="0" i="1">
                <a:sym typeface="Symbol" panose="05050102010706020507" pitchFamily="18" charset="2"/>
              </a:rPr>
              <a:t>k</a:t>
            </a:r>
            <a:r>
              <a:rPr lang="de-DE" altLang="de-DE" sz="1800" b="0">
                <a:sym typeface="Symbol" panose="05050102010706020507" pitchFamily="18" charset="2"/>
              </a:rPr>
              <a:t> = </a:t>
            </a:r>
            <a:r>
              <a:rPr lang="de-DE" altLang="de-DE" sz="1800" b="0" baseline="-25000">
                <a:sym typeface="Symbol" panose="05050102010706020507" pitchFamily="18" charset="2"/>
              </a:rPr>
              <a:t>min</a:t>
            </a:r>
            <a:r>
              <a:rPr lang="de-DE" altLang="de-DE" sz="1800" b="0">
                <a:sym typeface="Symbol" panose="05050102010706020507" pitchFamily="18" charset="2"/>
              </a:rPr>
              <a:t>(G). </a:t>
            </a:r>
          </a:p>
          <a:p>
            <a:pPr eaLnBrk="1" hangingPunct="1">
              <a:lnSpc>
                <a:spcPct val="120000"/>
              </a:lnSpc>
              <a:spcBef>
                <a:spcPct val="0"/>
              </a:spcBef>
              <a:buFontTx/>
              <a:buNone/>
            </a:pPr>
            <a:r>
              <a:rPr lang="de-DE" altLang="de-DE" sz="1800" b="0">
                <a:sym typeface="Symbol" panose="05050102010706020507" pitchFamily="18" charset="2"/>
              </a:rPr>
              <a:t>Then, the deletion of the </a:t>
            </a:r>
            <a:r>
              <a:rPr lang="de-DE" altLang="de-DE" sz="1800" b="0" i="1">
                <a:sym typeface="Symbol" panose="05050102010706020507" pitchFamily="18" charset="2"/>
              </a:rPr>
              <a:t>k</a:t>
            </a:r>
            <a:r>
              <a:rPr lang="de-DE" altLang="de-DE" sz="1800" b="0">
                <a:sym typeface="Symbol" panose="05050102010706020507" pitchFamily="18" charset="2"/>
              </a:rPr>
              <a:t> edges that are incident on vertex </a:t>
            </a:r>
          </a:p>
          <a:p>
            <a:pPr eaLnBrk="1" hangingPunct="1">
              <a:lnSpc>
                <a:spcPct val="120000"/>
              </a:lnSpc>
              <a:spcBef>
                <a:spcPct val="0"/>
              </a:spcBef>
              <a:buFontTx/>
              <a:buNone/>
            </a:pPr>
            <a:r>
              <a:rPr lang="de-DE" altLang="de-DE" sz="1800" b="0">
                <a:sym typeface="Symbol" panose="05050102010706020507" pitchFamily="18" charset="2"/>
              </a:rPr>
              <a:t>separates </a:t>
            </a:r>
            <a:r>
              <a:rPr lang="de-DE" altLang="de-DE" sz="1800" b="0" i="1">
                <a:sym typeface="Symbol" panose="05050102010706020507" pitchFamily="18" charset="2"/>
              </a:rPr>
              <a:t>v</a:t>
            </a:r>
            <a:r>
              <a:rPr lang="de-DE" altLang="de-DE" sz="1800" b="0">
                <a:sym typeface="Symbol" panose="05050102010706020507" pitchFamily="18" charset="2"/>
              </a:rPr>
              <a:t> from the other vertices of </a:t>
            </a:r>
            <a:r>
              <a:rPr lang="de-DE" altLang="de-DE" sz="1800" b="0" i="1">
                <a:sym typeface="Symbol" panose="05050102010706020507" pitchFamily="18" charset="2"/>
              </a:rPr>
              <a:t>G</a:t>
            </a:r>
            <a:r>
              <a:rPr lang="de-DE" altLang="de-DE" sz="1800" b="0">
                <a:sym typeface="Symbol" panose="05050102010706020507" pitchFamily="18" charset="2"/>
              </a:rPr>
              <a:t>. □</a:t>
            </a:r>
          </a:p>
        </p:txBody>
      </p:sp>
      <p:sp>
        <p:nvSpPr>
          <p:cNvPr id="14343"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1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11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5363"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6CD2D1D2-0EB9-4342-AE48-E90C3FDB8F0E}" type="slidenum">
              <a:rPr lang="de-DE" altLang="de-DE" sz="1000" smtClean="0"/>
              <a:pPr>
                <a:spcBef>
                  <a:spcPct val="0"/>
                </a:spcBef>
                <a:buFontTx/>
                <a:buNone/>
              </a:pPr>
              <a:t>7</a:t>
            </a:fld>
            <a:endParaRPr lang="de-DE" altLang="de-DE" sz="1000" smtClean="0"/>
          </a:p>
        </p:txBody>
      </p:sp>
      <p:sp>
        <p:nvSpPr>
          <p:cNvPr id="15364"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Vertex- and Edge-Connectivity</a:t>
            </a:r>
          </a:p>
        </p:txBody>
      </p:sp>
      <p:sp>
        <p:nvSpPr>
          <p:cNvPr id="15365" name="Text Box 5"/>
          <p:cNvSpPr txBox="1">
            <a:spLocks noChangeArrowheads="1"/>
          </p:cNvSpPr>
          <p:nvPr/>
        </p:nvSpPr>
        <p:spPr bwMode="auto">
          <a:xfrm>
            <a:off x="252413" y="685800"/>
            <a:ext cx="8639175"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Definition</a:t>
            </a:r>
            <a:r>
              <a:rPr lang="de-DE" altLang="de-DE" sz="1800" b="0">
                <a:sym typeface="Symbol" panose="05050102010706020507" pitchFamily="18" charset="2"/>
              </a:rPr>
              <a:t>: A collection of distinct non-empty subsets {S</a:t>
            </a:r>
            <a:r>
              <a:rPr lang="de-DE" altLang="de-DE" sz="1800" b="0" baseline="-25000">
                <a:sym typeface="Symbol" panose="05050102010706020507" pitchFamily="18" charset="2"/>
              </a:rPr>
              <a:t>1</a:t>
            </a:r>
            <a:r>
              <a:rPr lang="de-DE" altLang="de-DE" sz="1800" b="0">
                <a:sym typeface="Symbol" panose="05050102010706020507" pitchFamily="18" charset="2"/>
              </a:rPr>
              <a:t>,S</a:t>
            </a:r>
            <a:r>
              <a:rPr lang="de-DE" altLang="de-DE" sz="1800" b="0" baseline="-25000">
                <a:sym typeface="Symbol" panose="05050102010706020507" pitchFamily="18" charset="2"/>
              </a:rPr>
              <a:t>2</a:t>
            </a:r>
            <a:r>
              <a:rPr lang="de-DE" altLang="de-DE" sz="1800" b="0">
                <a:sym typeface="Symbol" panose="05050102010706020507" pitchFamily="18" charset="2"/>
              </a:rPr>
              <a:t>, ..., S</a:t>
            </a:r>
            <a:r>
              <a:rPr lang="de-DE" altLang="de-DE" sz="1800" b="0" baseline="-25000">
                <a:sym typeface="Symbol" panose="05050102010706020507" pitchFamily="18" charset="2"/>
              </a:rPr>
              <a:t>l</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of a set A is a </a:t>
            </a:r>
            <a:r>
              <a:rPr lang="de-DE" altLang="de-DE" sz="1800">
                <a:sym typeface="Symbol" panose="05050102010706020507" pitchFamily="18" charset="2"/>
              </a:rPr>
              <a:t>partition</a:t>
            </a:r>
            <a:r>
              <a:rPr lang="de-DE" altLang="de-DE" sz="1800" b="0">
                <a:sym typeface="Symbol" panose="05050102010706020507" pitchFamily="18" charset="2"/>
              </a:rPr>
              <a:t> of A if both of the following conditions are satisfied:</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(1) S</a:t>
            </a:r>
            <a:r>
              <a:rPr lang="de-DE" altLang="de-DE" sz="1800" b="0" baseline="-25000">
                <a:sym typeface="Symbol" panose="05050102010706020507" pitchFamily="18" charset="2"/>
              </a:rPr>
              <a:t>i</a:t>
            </a:r>
            <a:r>
              <a:rPr lang="de-DE" altLang="de-DE" sz="1800" b="0">
                <a:sym typeface="Symbol" panose="05050102010706020507" pitchFamily="18" charset="2"/>
              </a:rPr>
              <a:t> </a:t>
            </a:r>
            <a:r>
              <a:rPr lang="de-DE" altLang="de-DE" sz="1800" b="0">
                <a:cs typeface="Arial" panose="020B0604020202020204" pitchFamily="34" charset="0"/>
                <a:sym typeface="Symbol" panose="05050102010706020507" pitchFamily="18" charset="2"/>
              </a:rPr>
              <a:t>∩ S</a:t>
            </a:r>
            <a:r>
              <a:rPr lang="de-DE" altLang="de-DE" sz="1800" b="0" baseline="-25000">
                <a:cs typeface="Arial" panose="020B0604020202020204" pitchFamily="34" charset="0"/>
                <a:sym typeface="Symbol" panose="05050102010706020507" pitchFamily="18" charset="2"/>
              </a:rPr>
              <a:t>j</a:t>
            </a:r>
            <a:r>
              <a:rPr lang="de-DE" altLang="de-DE" sz="1800" b="0">
                <a:cs typeface="Arial" panose="020B0604020202020204" pitchFamily="34" charset="0"/>
                <a:sym typeface="Symbol" panose="05050102010706020507" pitchFamily="18" charset="2"/>
              </a:rPr>
              <a:t> =  ,  1 ≤ i &lt; j ≤ l</a:t>
            </a:r>
          </a:p>
          <a:p>
            <a:pPr eaLnBrk="1" hangingPunct="1">
              <a:lnSpc>
                <a:spcPct val="120000"/>
              </a:lnSpc>
              <a:spcBef>
                <a:spcPct val="0"/>
              </a:spcBef>
              <a:buFontTx/>
              <a:buNone/>
            </a:pPr>
            <a:r>
              <a:rPr lang="de-DE" altLang="de-DE" sz="1800" b="0">
                <a:cs typeface="Arial" panose="020B0604020202020204" pitchFamily="34" charset="0"/>
                <a:sym typeface="Symbol" panose="05050102010706020507" pitchFamily="18" charset="2"/>
              </a:rPr>
              <a:t>(2) </a:t>
            </a:r>
            <a:r>
              <a:rPr lang="de-DE" altLang="de-DE" sz="1800" b="0" baseline="-25000">
                <a:cs typeface="Arial" panose="020B0604020202020204" pitchFamily="34" charset="0"/>
                <a:sym typeface="Symbol" panose="05050102010706020507" pitchFamily="18" charset="2"/>
              </a:rPr>
              <a:t>i=1...l</a:t>
            </a:r>
            <a:r>
              <a:rPr lang="de-DE" altLang="de-DE" sz="1800" b="0">
                <a:cs typeface="Arial" panose="020B0604020202020204" pitchFamily="34" charset="0"/>
                <a:sym typeface="Symbol" panose="05050102010706020507" pitchFamily="18" charset="2"/>
              </a:rPr>
              <a:t> S</a:t>
            </a:r>
            <a:r>
              <a:rPr lang="de-DE" altLang="de-DE" sz="1800" b="0" baseline="-25000">
                <a:cs typeface="Arial" panose="020B0604020202020204" pitchFamily="34" charset="0"/>
                <a:sym typeface="Symbol" panose="05050102010706020507" pitchFamily="18" charset="2"/>
              </a:rPr>
              <a:t>i</a:t>
            </a:r>
            <a:r>
              <a:rPr lang="de-DE" altLang="de-DE" sz="1800" b="0">
                <a:cs typeface="Arial" panose="020B0604020202020204" pitchFamily="34" charset="0"/>
                <a:sym typeface="Symbol" panose="05050102010706020507" pitchFamily="18" charset="2"/>
              </a:rPr>
              <a:t> = A</a:t>
            </a:r>
          </a:p>
        </p:txBody>
      </p:sp>
      <p:sp>
        <p:nvSpPr>
          <p:cNvPr id="15366"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
        <p:nvSpPr>
          <p:cNvPr id="14343" name="Text Box 3"/>
          <p:cNvSpPr txBox="1">
            <a:spLocks noChangeArrowheads="1"/>
          </p:cNvSpPr>
          <p:nvPr/>
        </p:nvSpPr>
        <p:spPr bwMode="auto">
          <a:xfrm>
            <a:off x="250825" y="3235325"/>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Definition</a:t>
            </a:r>
            <a:r>
              <a:rPr lang="de-DE" altLang="de-DE" sz="1800" b="0"/>
              <a:t>: Let </a:t>
            </a:r>
            <a:r>
              <a:rPr lang="de-DE" altLang="de-DE" sz="1800" b="0" i="1"/>
              <a:t>G</a:t>
            </a:r>
            <a:r>
              <a:rPr lang="de-DE" altLang="de-DE" sz="1800" b="0"/>
              <a:t> be a graph, and let </a:t>
            </a:r>
            <a:r>
              <a:rPr lang="de-DE" altLang="de-DE" sz="1800" b="0" i="1"/>
              <a:t>X</a:t>
            </a:r>
            <a:r>
              <a:rPr lang="de-DE" altLang="de-DE" sz="1800" b="0" i="1" baseline="-25000"/>
              <a:t>1</a:t>
            </a:r>
            <a:r>
              <a:rPr lang="de-DE" altLang="de-DE" sz="1800" b="0"/>
              <a:t> and </a:t>
            </a:r>
            <a:r>
              <a:rPr lang="de-DE" altLang="de-DE" sz="1800" b="0" i="1"/>
              <a:t>X</a:t>
            </a:r>
            <a:r>
              <a:rPr lang="de-DE" altLang="de-DE" sz="1800" b="0" i="1" baseline="-25000"/>
              <a:t>2</a:t>
            </a:r>
            <a:r>
              <a:rPr lang="de-DE" altLang="de-DE" sz="1800" b="0"/>
              <a:t> form a partition of </a:t>
            </a:r>
            <a:r>
              <a:rPr lang="de-DE" altLang="de-DE" sz="1800" b="0" i="1"/>
              <a:t>V</a:t>
            </a:r>
            <a:r>
              <a:rPr lang="de-DE" altLang="de-DE" sz="1800" b="0" i="1" baseline="-25000"/>
              <a:t>G</a:t>
            </a:r>
            <a:r>
              <a:rPr lang="de-DE" altLang="de-DE" sz="1800" b="0"/>
              <a:t>.</a:t>
            </a:r>
          </a:p>
          <a:p>
            <a:pPr eaLnBrk="1" hangingPunct="1">
              <a:lnSpc>
                <a:spcPct val="120000"/>
              </a:lnSpc>
              <a:spcBef>
                <a:spcPct val="0"/>
              </a:spcBef>
              <a:buFontTx/>
              <a:buNone/>
            </a:pPr>
            <a:endParaRPr lang="de-DE" altLang="de-DE" sz="1800" b="0"/>
          </a:p>
          <a:p>
            <a:pPr eaLnBrk="1" hangingPunct="1">
              <a:lnSpc>
                <a:spcPct val="120000"/>
              </a:lnSpc>
              <a:spcBef>
                <a:spcPct val="0"/>
              </a:spcBef>
              <a:buFontTx/>
              <a:buNone/>
            </a:pPr>
            <a:r>
              <a:rPr lang="de-DE" altLang="de-DE" sz="1800" b="0"/>
              <a:t>The set of all edges of </a:t>
            </a:r>
            <a:r>
              <a:rPr lang="de-DE" altLang="de-DE" sz="1800" b="0" i="1"/>
              <a:t>G</a:t>
            </a:r>
            <a:r>
              <a:rPr lang="de-DE" altLang="de-DE" sz="1800" b="0"/>
              <a:t> having one endpoint in </a:t>
            </a:r>
            <a:r>
              <a:rPr lang="de-DE" altLang="de-DE" sz="1800" b="0" i="1"/>
              <a:t>X</a:t>
            </a:r>
            <a:r>
              <a:rPr lang="de-DE" altLang="de-DE" sz="1800" b="0" i="1" baseline="-25000"/>
              <a:t>1</a:t>
            </a:r>
            <a:r>
              <a:rPr lang="de-DE" altLang="de-DE" sz="1800" b="0"/>
              <a:t> and the other endpoint </a:t>
            </a:r>
          </a:p>
          <a:p>
            <a:pPr eaLnBrk="1" hangingPunct="1">
              <a:lnSpc>
                <a:spcPct val="120000"/>
              </a:lnSpc>
              <a:spcBef>
                <a:spcPct val="0"/>
              </a:spcBef>
              <a:buFontTx/>
              <a:buNone/>
            </a:pPr>
            <a:r>
              <a:rPr lang="de-DE" altLang="de-DE" sz="1800" b="0"/>
              <a:t>in </a:t>
            </a:r>
            <a:r>
              <a:rPr lang="de-DE" altLang="de-DE" sz="1800" b="0" i="1"/>
              <a:t>X</a:t>
            </a:r>
            <a:r>
              <a:rPr lang="de-DE" altLang="de-DE" sz="1800" b="0" i="1" baseline="-25000"/>
              <a:t>2</a:t>
            </a:r>
            <a:r>
              <a:rPr lang="de-DE" altLang="de-DE" sz="1800" b="0"/>
              <a:t> is called a </a:t>
            </a:r>
            <a:r>
              <a:rPr lang="de-DE" altLang="de-DE" sz="1800"/>
              <a:t>partition-cut</a:t>
            </a:r>
            <a:r>
              <a:rPr lang="de-DE" altLang="de-DE" sz="1800" b="0"/>
              <a:t> of G and is denoted </a:t>
            </a:r>
            <a:r>
              <a:rPr lang="de-DE" altLang="de-DE" sz="1800" b="0">
                <a:sym typeface="Symbol" panose="05050102010706020507" pitchFamily="18" charset="2"/>
              </a:rPr>
              <a:t></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i="1" baseline="-25000">
                <a:sym typeface="Symbol" panose="05050102010706020507" pitchFamily="18" charset="2"/>
              </a:rPr>
              <a:t>2</a:t>
            </a:r>
            <a:r>
              <a:rPr lang="de-DE" altLang="de-DE" sz="1800" b="0">
                <a:sym typeface="Symbol" panose="05050102010706020507"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6387"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C23070B7-084A-496C-908C-9087E5ABFBF3}" type="slidenum">
              <a:rPr lang="de-DE" altLang="de-DE" sz="1000" smtClean="0"/>
              <a:pPr>
                <a:spcBef>
                  <a:spcPct val="0"/>
                </a:spcBef>
                <a:buFontTx/>
                <a:buNone/>
              </a:pPr>
              <a:t>8</a:t>
            </a:fld>
            <a:endParaRPr lang="de-DE" altLang="de-DE" sz="1000" smtClean="0"/>
          </a:p>
        </p:txBody>
      </p:sp>
      <p:sp>
        <p:nvSpPr>
          <p:cNvPr id="16388"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Partition Cuts and Minimal Edge-Cuts</a:t>
            </a:r>
          </a:p>
        </p:txBody>
      </p:sp>
      <p:sp>
        <p:nvSpPr>
          <p:cNvPr id="1202180" name="Text Box 4"/>
          <p:cNvSpPr txBox="1">
            <a:spLocks noChangeArrowheads="1"/>
          </p:cNvSpPr>
          <p:nvPr/>
        </p:nvSpPr>
        <p:spPr bwMode="auto">
          <a:xfrm>
            <a:off x="381000" y="685800"/>
            <a:ext cx="8640763"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Proposition</a:t>
            </a:r>
            <a:r>
              <a:rPr lang="de-DE" altLang="de-DE" sz="1800" b="0">
                <a:sym typeface="Symbol" panose="05050102010706020507" pitchFamily="18" charset="2"/>
              </a:rPr>
              <a:t> 4.6.3: Let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be a partition-cut of a connected graph </a:t>
            </a:r>
            <a:r>
              <a:rPr lang="de-DE" altLang="de-DE" sz="1800" b="0" i="1">
                <a:sym typeface="Symbol" panose="05050102010706020507" pitchFamily="18" charset="2"/>
              </a:rPr>
              <a:t>G</a:t>
            </a:r>
            <a:r>
              <a:rPr lang="de-DE" altLang="de-DE" sz="1800" b="0">
                <a:sym typeface="Symbol" panose="05050102010706020507" pitchFamily="18" charset="2"/>
              </a:rPr>
              <a:t>.</a:t>
            </a:r>
          </a:p>
          <a:p>
            <a:pPr eaLnBrk="1" hangingPunct="1">
              <a:lnSpc>
                <a:spcPct val="120000"/>
              </a:lnSpc>
              <a:spcBef>
                <a:spcPct val="0"/>
              </a:spcBef>
              <a:buFontTx/>
              <a:buNone/>
            </a:pP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If the subgraphs of </a:t>
            </a:r>
            <a:r>
              <a:rPr lang="de-DE" altLang="de-DE" sz="1800" b="0" i="1">
                <a:sym typeface="Symbol" panose="05050102010706020507" pitchFamily="18" charset="2"/>
              </a:rPr>
              <a:t>G</a:t>
            </a:r>
            <a:r>
              <a:rPr lang="de-DE" altLang="de-DE" sz="1800" b="0">
                <a:sym typeface="Symbol" panose="05050102010706020507" pitchFamily="18" charset="2"/>
              </a:rPr>
              <a:t> induced by the vertex sets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a:sym typeface="Symbol" panose="05050102010706020507" pitchFamily="18" charset="2"/>
              </a:rPr>
              <a:t> and X</a:t>
            </a:r>
            <a:r>
              <a:rPr lang="de-DE" altLang="de-DE" sz="1800" b="0" baseline="-25000">
                <a:sym typeface="Symbol" panose="05050102010706020507" pitchFamily="18" charset="2"/>
              </a:rPr>
              <a:t>2</a:t>
            </a:r>
            <a:r>
              <a:rPr lang="de-DE" altLang="de-DE" sz="1800" b="0">
                <a:sym typeface="Symbol" panose="05050102010706020507" pitchFamily="18" charset="2"/>
              </a:rPr>
              <a:t> are connected, </a:t>
            </a:r>
          </a:p>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i="1" baseline="-25000">
                <a:sym typeface="Symbol" panose="05050102010706020507" pitchFamily="18" charset="2"/>
              </a:rPr>
              <a:t>2</a:t>
            </a:r>
            <a:r>
              <a:rPr lang="de-DE" altLang="de-DE" sz="1800" b="0">
                <a:sym typeface="Symbol" panose="05050102010706020507" pitchFamily="18" charset="2"/>
              </a:rPr>
              <a:t> is a minimal edge-cut. </a:t>
            </a:r>
          </a:p>
        </p:txBody>
      </p:sp>
      <p:sp>
        <p:nvSpPr>
          <p:cNvPr id="1202181" name="Text Box 5"/>
          <p:cNvSpPr txBox="1">
            <a:spLocks noChangeArrowheads="1"/>
          </p:cNvSpPr>
          <p:nvPr/>
        </p:nvSpPr>
        <p:spPr bwMode="auto">
          <a:xfrm>
            <a:off x="381000" y="2514600"/>
            <a:ext cx="8640763"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The partition-cut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is an edge-cut of </a:t>
            </a:r>
            <a:r>
              <a:rPr lang="de-DE" altLang="de-DE" sz="1800" b="0" i="1">
                <a:sym typeface="Symbol" panose="05050102010706020507" pitchFamily="18" charset="2"/>
              </a:rPr>
              <a:t>G</a:t>
            </a:r>
            <a:r>
              <a:rPr lang="de-DE" altLang="de-DE" sz="1800" b="0">
                <a:sym typeface="Symbol" panose="05050102010706020507" pitchFamily="18" charset="2"/>
              </a:rPr>
              <a:t>, since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a:sym typeface="Symbol" panose="05050102010706020507" pitchFamily="18" charset="2"/>
              </a:rPr>
              <a:t> and </a:t>
            </a:r>
            <a:r>
              <a:rPr lang="de-DE" altLang="de-DE" sz="1800" b="0" i="1">
                <a:sym typeface="Symbol" panose="05050102010706020507" pitchFamily="18" charset="2"/>
              </a:rPr>
              <a:t>X</a:t>
            </a:r>
            <a:r>
              <a:rPr lang="de-DE" altLang="de-DE" sz="1800" b="0" i="1" baseline="-25000">
                <a:sym typeface="Symbol" panose="05050102010706020507" pitchFamily="18" charset="2"/>
              </a:rPr>
              <a:t>2</a:t>
            </a:r>
            <a:r>
              <a:rPr lang="de-DE" altLang="de-DE" sz="1800" b="0">
                <a:sym typeface="Symbol" panose="05050102010706020507" pitchFamily="18" charset="2"/>
              </a:rPr>
              <a:t> lie in different components of </a:t>
            </a:r>
            <a:r>
              <a:rPr lang="de-DE" altLang="de-DE" sz="1800" b="0" i="1">
                <a:sym typeface="Symbol" panose="05050102010706020507" pitchFamily="18" charset="2"/>
              </a:rPr>
              <a:t>G</a:t>
            </a:r>
            <a:r>
              <a:rPr lang="de-DE" altLang="de-DE" sz="1800" b="0">
                <a:sym typeface="Symbol" panose="05050102010706020507" pitchFamily="18" charset="2"/>
              </a:rPr>
              <a:t> -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a:t>
            </a:r>
            <a:r>
              <a:rPr lang="de-DE" altLang="de-DE" sz="1400" b="0">
                <a:solidFill>
                  <a:srgbClr val="FF3399"/>
                </a:solidFill>
                <a:sym typeface="Symbol" panose="05050102010706020507" pitchFamily="18" charset="2"/>
              </a:rPr>
              <a:t>Is it minimal?</a:t>
            </a:r>
            <a:endParaRPr lang="de-DE" altLang="de-DE" sz="1800" b="0">
              <a:solidFill>
                <a:srgbClr val="FF3399"/>
              </a:solidFill>
              <a:sym typeface="Symbol" panose="05050102010706020507" pitchFamily="18" charset="2"/>
            </a:endParaRP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Let </a:t>
            </a:r>
            <a:r>
              <a:rPr lang="de-DE" altLang="de-DE" sz="1800" b="0" i="1">
                <a:sym typeface="Symbol" panose="05050102010706020507" pitchFamily="18" charset="2"/>
              </a:rPr>
              <a:t>S</a:t>
            </a:r>
            <a:r>
              <a:rPr lang="de-DE" altLang="de-DE" sz="1800" b="0">
                <a:sym typeface="Symbol" panose="05050102010706020507" pitchFamily="18" charset="2"/>
              </a:rPr>
              <a:t> be a proper subset of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and let edge </a:t>
            </a:r>
            <a:r>
              <a:rPr lang="de-DE" altLang="de-DE" sz="1800" b="0" i="1">
                <a:sym typeface="Symbol" panose="05050102010706020507" pitchFamily="18" charset="2"/>
              </a:rPr>
              <a:t>e</a:t>
            </a:r>
            <a:r>
              <a:rPr lang="de-DE" altLang="de-DE" sz="1800" b="0">
                <a:sym typeface="Symbol" panose="05050102010706020507" pitchFamily="18" charset="2"/>
              </a:rPr>
              <a:t> 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By definition of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one endpoint of </a:t>
            </a:r>
            <a:r>
              <a:rPr lang="de-DE" altLang="de-DE" sz="1800" b="0" i="1">
                <a:sym typeface="Symbol" panose="05050102010706020507" pitchFamily="18" charset="2"/>
              </a:rPr>
              <a:t>e</a:t>
            </a:r>
            <a:r>
              <a:rPr lang="de-DE" altLang="de-DE" sz="1800" b="0">
                <a:sym typeface="Symbol" panose="05050102010706020507" pitchFamily="18" charset="2"/>
              </a:rPr>
              <a:t> is in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 and the other endpoint is in </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Thus, if the subgraphs induced by the vertex sets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 and </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are connected, </a:t>
            </a:r>
          </a:p>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i="1">
                <a:sym typeface="Symbol" panose="05050102010706020507" pitchFamily="18" charset="2"/>
              </a:rPr>
              <a:t>G – S</a:t>
            </a:r>
            <a:r>
              <a:rPr lang="de-DE" altLang="de-DE" sz="1800" b="0">
                <a:sym typeface="Symbol" panose="05050102010706020507" pitchFamily="18" charset="2"/>
              </a:rPr>
              <a:t> is connected. </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Therefore, </a:t>
            </a:r>
            <a:r>
              <a:rPr lang="de-DE" altLang="de-DE" sz="1800" b="0" i="1">
                <a:sym typeface="Symbol" panose="05050102010706020507" pitchFamily="18" charset="2"/>
              </a:rPr>
              <a:t>S</a:t>
            </a:r>
            <a:r>
              <a:rPr lang="de-DE" altLang="de-DE" sz="1800" b="0">
                <a:sym typeface="Symbol" panose="05050102010706020507" pitchFamily="18" charset="2"/>
              </a:rPr>
              <a:t> is not an edge-cut of </a:t>
            </a:r>
            <a:r>
              <a:rPr lang="de-DE" altLang="de-DE" sz="1800" b="0" i="1">
                <a:sym typeface="Symbol" panose="05050102010706020507" pitchFamily="18" charset="2"/>
              </a:rPr>
              <a:t>G</a:t>
            </a:r>
            <a:r>
              <a:rPr lang="de-DE" altLang="de-DE" sz="1800" b="0">
                <a:sym typeface="Symbol" panose="05050102010706020507" pitchFamily="18" charset="2"/>
              </a:rPr>
              <a:t>, which implies that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is a minimal </a:t>
            </a:r>
          </a:p>
          <a:p>
            <a:pPr eaLnBrk="1" hangingPunct="1">
              <a:lnSpc>
                <a:spcPct val="120000"/>
              </a:lnSpc>
              <a:spcBef>
                <a:spcPct val="0"/>
              </a:spcBef>
              <a:buFontTx/>
              <a:buNone/>
            </a:pPr>
            <a:r>
              <a:rPr lang="de-DE" altLang="de-DE" sz="1800" b="0">
                <a:sym typeface="Symbol" panose="05050102010706020507" pitchFamily="18" charset="2"/>
              </a:rPr>
              <a:t>edge-cut. □</a:t>
            </a:r>
          </a:p>
        </p:txBody>
      </p:sp>
      <p:sp>
        <p:nvSpPr>
          <p:cNvPr id="16391"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21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2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2180" grpId="0"/>
      <p:bldP spid="12021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r>
              <a:rPr lang="de-DE" altLang="de-DE" sz="1000" smtClean="0"/>
              <a:t>Bioinformatics III</a:t>
            </a:r>
          </a:p>
        </p:txBody>
      </p:sp>
      <p:sp>
        <p:nvSpPr>
          <p:cNvPr id="17411"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de-DE" altLang="de-DE" sz="1000" smtClean="0"/>
          </a:p>
          <a:p>
            <a:pPr>
              <a:spcBef>
                <a:spcPct val="0"/>
              </a:spcBef>
              <a:buFontTx/>
              <a:buNone/>
            </a:pPr>
            <a:fld id="{DD27FDFF-E2EB-4C80-9009-8BB9A40EA3AD}" type="slidenum">
              <a:rPr lang="de-DE" altLang="de-DE" sz="1000" smtClean="0"/>
              <a:pPr>
                <a:spcBef>
                  <a:spcPct val="0"/>
                </a:spcBef>
                <a:buFontTx/>
                <a:buNone/>
              </a:pPr>
              <a:t>9</a:t>
            </a:fld>
            <a:endParaRPr lang="de-DE" altLang="de-DE" sz="1000" smtClean="0"/>
          </a:p>
        </p:txBody>
      </p:sp>
      <p:sp>
        <p:nvSpPr>
          <p:cNvPr id="17412" name="Rectangle 2"/>
          <p:cNvSpPr>
            <a:spLocks noGrp="1" noChangeArrowheads="1"/>
          </p:cNvSpPr>
          <p:nvPr>
            <p:ph type="title"/>
          </p:nvPr>
        </p:nvSpPr>
        <p:spPr>
          <a:xfrm>
            <a:off x="250825" y="188913"/>
            <a:ext cx="8642350" cy="360362"/>
          </a:xfrm>
        </p:spPr>
        <p:txBody>
          <a:bodyPr/>
          <a:lstStyle/>
          <a:p>
            <a:pPr eaLnBrk="1" hangingPunct="1"/>
            <a:r>
              <a:rPr lang="en-GB" altLang="de-DE" smtClean="0">
                <a:ea typeface="ＭＳ Ｐゴシック" panose="020B0600070205080204" pitchFamily="34" charset="-128"/>
              </a:rPr>
              <a:t>Partition Cuts and Minimal Edge-Cuts</a:t>
            </a:r>
          </a:p>
        </p:txBody>
      </p:sp>
      <p:sp>
        <p:nvSpPr>
          <p:cNvPr id="17413" name="Text Box 3"/>
          <p:cNvSpPr txBox="1">
            <a:spLocks noChangeArrowheads="1"/>
          </p:cNvSpPr>
          <p:nvPr/>
        </p:nvSpPr>
        <p:spPr bwMode="auto">
          <a:xfrm>
            <a:off x="323850" y="620713"/>
            <a:ext cx="8640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t>Proposition</a:t>
            </a:r>
            <a:r>
              <a:rPr lang="de-DE" altLang="de-DE" sz="1800" b="0"/>
              <a:t> 4.6.4. Let </a:t>
            </a:r>
            <a:r>
              <a:rPr lang="de-DE" altLang="de-DE" sz="1800" b="0" i="1"/>
              <a:t>S</a:t>
            </a:r>
            <a:r>
              <a:rPr lang="de-DE" altLang="de-DE" sz="1800" b="0"/>
              <a:t> be a minimal edge-cut of a connected graph </a:t>
            </a:r>
            <a:r>
              <a:rPr lang="de-DE" altLang="de-DE" sz="1800" b="0" i="1"/>
              <a:t>G</a:t>
            </a:r>
            <a:r>
              <a:rPr lang="de-DE" altLang="de-DE" sz="1800" b="0"/>
              <a:t>, </a:t>
            </a:r>
          </a:p>
          <a:p>
            <a:pPr eaLnBrk="1" hangingPunct="1">
              <a:lnSpc>
                <a:spcPct val="120000"/>
              </a:lnSpc>
              <a:spcBef>
                <a:spcPct val="0"/>
              </a:spcBef>
              <a:buFontTx/>
              <a:buNone/>
            </a:pPr>
            <a:r>
              <a:rPr lang="de-DE" altLang="de-DE" sz="1800" b="0"/>
              <a:t>and let </a:t>
            </a:r>
            <a:r>
              <a:rPr lang="de-DE" altLang="de-DE" sz="1800" b="0" i="1"/>
              <a:t>X</a:t>
            </a:r>
            <a:r>
              <a:rPr lang="de-DE" altLang="de-DE" sz="1800" b="0" baseline="-25000"/>
              <a:t>1</a:t>
            </a:r>
            <a:r>
              <a:rPr lang="de-DE" altLang="de-DE" sz="1800" b="0"/>
              <a:t> and </a:t>
            </a:r>
            <a:r>
              <a:rPr lang="de-DE" altLang="de-DE" sz="1800" b="0" i="1"/>
              <a:t>X</a:t>
            </a:r>
            <a:r>
              <a:rPr lang="de-DE" altLang="de-DE" sz="1800" b="0" baseline="-25000"/>
              <a:t>2</a:t>
            </a:r>
            <a:r>
              <a:rPr lang="de-DE" altLang="de-DE" sz="1800" b="0"/>
              <a:t> be the vertex-sets of the two components of </a:t>
            </a:r>
            <a:r>
              <a:rPr lang="de-DE" altLang="de-DE" sz="1800" b="0" i="1"/>
              <a:t>G – S</a:t>
            </a:r>
            <a:r>
              <a:rPr lang="de-DE" altLang="de-DE" sz="1800" b="0"/>
              <a:t>. </a:t>
            </a:r>
          </a:p>
          <a:p>
            <a:pPr eaLnBrk="1" hangingPunct="1">
              <a:lnSpc>
                <a:spcPct val="120000"/>
              </a:lnSpc>
              <a:spcBef>
                <a:spcPct val="0"/>
              </a:spcBef>
              <a:buFontTx/>
              <a:buNone/>
            </a:pPr>
            <a:r>
              <a:rPr lang="de-DE" altLang="de-DE" sz="1800" b="0"/>
              <a:t>Then </a:t>
            </a:r>
            <a:r>
              <a:rPr lang="de-DE" altLang="de-DE" sz="1800" b="0" i="1"/>
              <a:t>S</a:t>
            </a:r>
            <a:r>
              <a:rPr lang="de-DE" altLang="de-DE" sz="1800" b="0"/>
              <a:t> = </a:t>
            </a:r>
            <a:r>
              <a:rPr lang="de-DE" altLang="de-DE" sz="1800" b="0">
                <a:sym typeface="Symbol" panose="05050102010706020507" pitchFamily="18" charset="2"/>
              </a:rPr>
              <a:t></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a:t>
            </a:r>
          </a:p>
        </p:txBody>
      </p:sp>
      <p:sp>
        <p:nvSpPr>
          <p:cNvPr id="1203204" name="Text Box 4"/>
          <p:cNvSpPr txBox="1">
            <a:spLocks noChangeArrowheads="1"/>
          </p:cNvSpPr>
          <p:nvPr/>
        </p:nvSpPr>
        <p:spPr bwMode="auto">
          <a:xfrm>
            <a:off x="395288" y="4979988"/>
            <a:ext cx="864076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Remark</a:t>
            </a:r>
            <a:r>
              <a:rPr lang="de-DE" altLang="de-DE" sz="1800" b="0">
                <a:sym typeface="Symbol" panose="05050102010706020507" pitchFamily="18" charset="2"/>
              </a:rPr>
              <a:t>: This assumes that the removal of a minimal edge-cut from a connected graph creates exactly two components.</a:t>
            </a:r>
          </a:p>
        </p:txBody>
      </p:sp>
      <p:sp>
        <p:nvSpPr>
          <p:cNvPr id="1203205" name="Text Box 5"/>
          <p:cNvSpPr txBox="1">
            <a:spLocks noChangeArrowheads="1"/>
          </p:cNvSpPr>
          <p:nvPr/>
        </p:nvSpPr>
        <p:spPr bwMode="auto">
          <a:xfrm>
            <a:off x="395288" y="2060575"/>
            <a:ext cx="8640762"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0"/>
              </a:spcBef>
              <a:buFontTx/>
              <a:buNone/>
            </a:pPr>
            <a:r>
              <a:rPr lang="de-DE" altLang="de-DE" sz="1800" b="0" u="sng">
                <a:sym typeface="Symbol" panose="05050102010706020507" pitchFamily="18" charset="2"/>
              </a:rPr>
              <a:t>Proof</a:t>
            </a:r>
            <a:r>
              <a:rPr lang="de-DE" altLang="de-DE" sz="1800" b="0">
                <a:sym typeface="Symbol" panose="05050102010706020507" pitchFamily="18" charset="2"/>
              </a:rPr>
              <a:t>: Clearly, </a:t>
            </a:r>
            <a:r>
              <a:rPr lang="de-DE" altLang="de-DE" sz="1800" b="0" i="1">
                <a:sym typeface="Symbol" panose="05050102010706020507" pitchFamily="18" charset="2"/>
              </a:rPr>
              <a:t>S</a:t>
            </a:r>
            <a:r>
              <a:rPr lang="de-DE" altLang="de-DE" sz="1800" b="0">
                <a:sym typeface="Symbol" panose="05050102010706020507" pitchFamily="18" charset="2"/>
              </a:rPr>
              <a:t> 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i.e. every edge </a:t>
            </a:r>
            <a:r>
              <a:rPr lang="de-DE" altLang="de-DE" sz="1800" b="0" i="1">
                <a:sym typeface="Symbol" panose="05050102010706020507" pitchFamily="18" charset="2"/>
              </a:rPr>
              <a:t>e</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has one endpoint in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 and </a:t>
            </a:r>
          </a:p>
          <a:p>
            <a:pPr eaLnBrk="1" hangingPunct="1">
              <a:lnSpc>
                <a:spcPct val="120000"/>
              </a:lnSpc>
              <a:spcBef>
                <a:spcPct val="0"/>
              </a:spcBef>
              <a:buFontTx/>
              <a:buNone/>
            </a:pPr>
            <a:r>
              <a:rPr lang="de-DE" altLang="de-DE" sz="1800" b="0">
                <a:sym typeface="Symbol" panose="05050102010706020507" pitchFamily="18" charset="2"/>
              </a:rPr>
              <a:t>one in </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Otherwise, the two endpoints would either both belong to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a:sym typeface="Symbol" panose="05050102010706020507" pitchFamily="18" charset="2"/>
              </a:rPr>
              <a:t> or to </a:t>
            </a:r>
            <a:r>
              <a:rPr lang="de-DE" altLang="de-DE" sz="1800" b="0" i="1">
                <a:sym typeface="Symbol" panose="05050102010706020507" pitchFamily="18" charset="2"/>
              </a:rPr>
              <a:t>X</a:t>
            </a:r>
            <a:r>
              <a:rPr lang="de-DE" altLang="de-DE" sz="1800" b="0" i="1" baseline="-25000">
                <a:sym typeface="Symbol" panose="05050102010706020507" pitchFamily="18" charset="2"/>
              </a:rPr>
              <a:t>2</a:t>
            </a:r>
            <a:r>
              <a:rPr lang="de-DE" altLang="de-DE" sz="1800" b="0">
                <a:sym typeface="Symbol" panose="05050102010706020507" pitchFamily="18" charset="2"/>
              </a:rPr>
              <a:t>. </a:t>
            </a:r>
          </a:p>
          <a:p>
            <a:pPr eaLnBrk="1" hangingPunct="1">
              <a:lnSpc>
                <a:spcPct val="120000"/>
              </a:lnSpc>
              <a:spcBef>
                <a:spcPct val="0"/>
              </a:spcBef>
              <a:buFontTx/>
              <a:buNone/>
            </a:pPr>
            <a:r>
              <a:rPr lang="de-DE" altLang="de-DE" sz="1800" b="0">
                <a:sym typeface="Symbol" panose="05050102010706020507" pitchFamily="18" charset="2"/>
              </a:rPr>
              <a:t>Then, </a:t>
            </a:r>
            <a:r>
              <a:rPr lang="de-DE" altLang="de-DE" sz="1800" b="0" i="1">
                <a:sym typeface="Symbol" panose="05050102010706020507" pitchFamily="18" charset="2"/>
              </a:rPr>
              <a:t>S</a:t>
            </a:r>
            <a:r>
              <a:rPr lang="de-DE" altLang="de-DE" sz="1800" b="0">
                <a:sym typeface="Symbol" panose="05050102010706020507" pitchFamily="18" charset="2"/>
              </a:rPr>
              <a:t> would not be minimal because </a:t>
            </a:r>
            <a:r>
              <a:rPr lang="de-DE" altLang="de-DE" sz="1800" b="0" i="1">
                <a:sym typeface="Symbol" panose="05050102010706020507" pitchFamily="18" charset="2"/>
              </a:rPr>
              <a:t>S – e</a:t>
            </a:r>
            <a:r>
              <a:rPr lang="de-DE" altLang="de-DE" sz="1800" b="0">
                <a:sym typeface="Symbol" panose="05050102010706020507" pitchFamily="18" charset="2"/>
              </a:rPr>
              <a:t> would also be an edge-cut of </a:t>
            </a:r>
            <a:r>
              <a:rPr lang="de-DE" altLang="de-DE" sz="1800" b="0" i="1">
                <a:sym typeface="Symbol" panose="05050102010706020507" pitchFamily="18" charset="2"/>
              </a:rPr>
              <a:t>G</a:t>
            </a:r>
            <a:r>
              <a:rPr lang="de-DE" altLang="de-DE" sz="1800" b="0">
                <a:sym typeface="Symbol" panose="05050102010706020507" pitchFamily="18" charset="2"/>
              </a:rPr>
              <a:t>.</a:t>
            </a:r>
          </a:p>
          <a:p>
            <a:pPr eaLnBrk="1" hangingPunct="1">
              <a:lnSpc>
                <a:spcPct val="120000"/>
              </a:lnSpc>
              <a:spcBef>
                <a:spcPct val="0"/>
              </a:spcBef>
              <a:buFontTx/>
              <a:buNone/>
            </a:pPr>
            <a:endParaRPr lang="de-DE" altLang="de-DE" sz="1800" b="0">
              <a:sym typeface="Symbol" panose="05050102010706020507" pitchFamily="18" charset="2"/>
            </a:endParaRPr>
          </a:p>
          <a:p>
            <a:pPr eaLnBrk="1" hangingPunct="1">
              <a:lnSpc>
                <a:spcPct val="120000"/>
              </a:lnSpc>
              <a:spcBef>
                <a:spcPct val="0"/>
              </a:spcBef>
              <a:buFontTx/>
              <a:buNone/>
            </a:pPr>
            <a:r>
              <a:rPr lang="de-DE" altLang="de-DE" sz="1800" b="0">
                <a:sym typeface="Symbol" panose="05050102010706020507" pitchFamily="18" charset="2"/>
              </a:rPr>
              <a:t>On the other hand, if </a:t>
            </a:r>
            <a:r>
              <a:rPr lang="de-DE" altLang="de-DE" sz="1800" b="0" i="1">
                <a:sym typeface="Symbol" panose="05050102010706020507" pitchFamily="18" charset="2"/>
              </a:rPr>
              <a:t>e</a:t>
            </a:r>
            <a:r>
              <a:rPr lang="de-DE" altLang="de-DE" sz="1800" b="0">
                <a:sym typeface="Symbol" panose="05050102010706020507" pitchFamily="18" charset="2"/>
              </a:rPr>
              <a:t>  </a:t>
            </a:r>
            <a:r>
              <a:rPr lang="de-DE" altLang="de-DE" sz="1800" b="0" i="1">
                <a:sym typeface="Symbol" panose="05050102010706020507" pitchFamily="18" charset="2"/>
              </a:rPr>
              <a:t>X</a:t>
            </a:r>
            <a:r>
              <a:rPr lang="de-DE" altLang="de-DE" sz="1800" b="0" i="1" baseline="-25000">
                <a:sym typeface="Symbol" panose="05050102010706020507" pitchFamily="18" charset="2"/>
              </a:rPr>
              <a:t>1</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 </a:t>
            </a:r>
            <a:r>
              <a:rPr lang="de-DE" altLang="de-DE" sz="1800" b="0" i="1">
                <a:sym typeface="Symbol" panose="05050102010706020507" pitchFamily="18" charset="2"/>
              </a:rPr>
              <a:t>S</a:t>
            </a:r>
            <a:r>
              <a:rPr lang="de-DE" altLang="de-DE" sz="1800" b="0">
                <a:sym typeface="Symbol" panose="05050102010706020507" pitchFamily="18" charset="2"/>
              </a:rPr>
              <a:t>, then its endpoints would lie in the same component of </a:t>
            </a:r>
            <a:r>
              <a:rPr lang="de-DE" altLang="de-DE" sz="1800" b="0" i="1">
                <a:sym typeface="Symbol" panose="05050102010706020507" pitchFamily="18" charset="2"/>
              </a:rPr>
              <a:t>G – S</a:t>
            </a:r>
            <a:r>
              <a:rPr lang="de-DE" altLang="de-DE" sz="1800" b="0">
                <a:sym typeface="Symbol" panose="05050102010706020507" pitchFamily="18" charset="2"/>
              </a:rPr>
              <a:t>, contradicting the definition of </a:t>
            </a:r>
            <a:r>
              <a:rPr lang="de-DE" altLang="de-DE" sz="1800" b="0" i="1">
                <a:sym typeface="Symbol" panose="05050102010706020507" pitchFamily="18" charset="2"/>
              </a:rPr>
              <a:t>X</a:t>
            </a:r>
            <a:r>
              <a:rPr lang="de-DE" altLang="de-DE" sz="1800" b="0" baseline="-25000">
                <a:sym typeface="Symbol" panose="05050102010706020507" pitchFamily="18" charset="2"/>
              </a:rPr>
              <a:t>1</a:t>
            </a:r>
            <a:r>
              <a:rPr lang="de-DE" altLang="de-DE" sz="1800" b="0">
                <a:sym typeface="Symbol" panose="05050102010706020507" pitchFamily="18" charset="2"/>
              </a:rPr>
              <a:t> and </a:t>
            </a:r>
            <a:r>
              <a:rPr lang="de-DE" altLang="de-DE" sz="1800" b="0" i="1">
                <a:sym typeface="Symbol" panose="05050102010706020507" pitchFamily="18" charset="2"/>
              </a:rPr>
              <a:t>X</a:t>
            </a:r>
            <a:r>
              <a:rPr lang="de-DE" altLang="de-DE" sz="1800" b="0" baseline="-25000">
                <a:sym typeface="Symbol" panose="05050102010706020507" pitchFamily="18" charset="2"/>
              </a:rPr>
              <a:t>2</a:t>
            </a:r>
            <a:r>
              <a:rPr lang="de-DE" altLang="de-DE" sz="1800" b="0">
                <a:sym typeface="Symbol" panose="05050102010706020507" pitchFamily="18" charset="2"/>
              </a:rPr>
              <a:t>. □</a:t>
            </a:r>
          </a:p>
        </p:txBody>
      </p:sp>
      <p:sp>
        <p:nvSpPr>
          <p:cNvPr id="17416"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1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9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9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de-DE" altLang="de-DE" sz="1000" smtClean="0"/>
              <a:t>17. Lecture SS 2018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32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3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3204" grpId="0"/>
      <p:bldP spid="1203205" grpId="0"/>
    </p:bld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a:ln>
              <a:noFill/>
            </a:ln>
            <a:solidFill>
              <a:srgbClr val="FF5050"/>
            </a:solidFill>
            <a:effectLst/>
            <a:latin typeface="Arial" pitchFamily="-109"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1" i="0" u="none" strike="noStrike" cap="none" normalizeH="0" baseline="0">
            <a:ln>
              <a:noFill/>
            </a:ln>
            <a:solidFill>
              <a:srgbClr val="FF5050"/>
            </a:solidFill>
            <a:effectLst/>
            <a:latin typeface="Arial" pitchFamily="-109"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5462</Words>
  <Application>Microsoft Office PowerPoint</Application>
  <PresentationFormat>Bildschirmpräsentation (4:3)</PresentationFormat>
  <Paragraphs>610</Paragraphs>
  <Slides>40</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40</vt:i4>
      </vt:variant>
    </vt:vector>
  </HeadingPairs>
  <TitlesOfParts>
    <vt:vector size="47" baseType="lpstr">
      <vt:lpstr>ＭＳ Ｐゴシック</vt:lpstr>
      <vt:lpstr>Arial</vt:lpstr>
      <vt:lpstr>Monotype Corsiva</vt:lpstr>
      <vt:lpstr>Symbol</vt:lpstr>
      <vt:lpstr>Times New Roman</vt:lpstr>
      <vt:lpstr>Standarddesign</vt:lpstr>
      <vt:lpstr>Equation</vt:lpstr>
      <vt:lpstr>V17 Metabolic networks - Graph connectivity</vt:lpstr>
      <vt:lpstr>Motivation: graph connectedness</vt:lpstr>
      <vt:lpstr>Vertex- and Edge-Connectivity</vt:lpstr>
      <vt:lpstr>Vertex- and Edge-Connectivity</vt:lpstr>
      <vt:lpstr>Vertex- and Edge-Connectivity</vt:lpstr>
      <vt:lpstr>Vertex- and Edge-Connectivity</vt:lpstr>
      <vt:lpstr>Vertex- and Edge-Connectivity</vt:lpstr>
      <vt:lpstr>Partition Cuts and Minimal Edge-Cuts</vt:lpstr>
      <vt:lpstr>Partition Cuts and Minimal Edge-Cuts</vt:lpstr>
      <vt:lpstr>Partition Cuts and Minimal Edge-Cuts</vt:lpstr>
      <vt:lpstr>Partition Cuts and Minimal Edge-Cuts</vt:lpstr>
      <vt:lpstr>Partition Cuts and Minimal Edge-Cuts</vt:lpstr>
      <vt:lpstr>Relationship between vertex- and edge-connectivity</vt:lpstr>
      <vt:lpstr>Relationship between vertex- and edge-connectivity</vt:lpstr>
      <vt:lpstr>Relationship between vertex- and edge-connectivity</vt:lpstr>
      <vt:lpstr>Relationship between vertex- and edge-connectivity</vt:lpstr>
      <vt:lpstr>Internally Disjoint Paths and Vertex-Connectivity: Whitney’s Theorem</vt:lpstr>
      <vt:lpstr>Internally Disjoint Paths and Vertex-Connectivity: Whitney’s Theorem</vt:lpstr>
      <vt:lpstr>Internally Disjoint Paths and Vertex-Connectivity: Whitney’s Theorem</vt:lpstr>
      <vt:lpstr>Internally Disjoint Paths and Vertex-Connectivity: Whitney’s Theorem</vt:lpstr>
      <vt:lpstr>Internally Disjoint Paths and Vertex-Connectivity: Whitney’s Theorem</vt:lpstr>
      <vt:lpstr>Separating set</vt:lpstr>
      <vt:lpstr>Example</vt:lpstr>
      <vt:lpstr>A Primal-Dual Pair of Optimization Problems</vt:lpstr>
      <vt:lpstr>A Primal-Dual Pair of Optimization Problems</vt:lpstr>
      <vt:lpstr>A Primal-Dual Pair of Optimization Problems</vt:lpstr>
      <vt:lpstr>Vertex- and Edge-Connectivity</vt:lpstr>
      <vt:lpstr>strict paths</vt:lpstr>
      <vt:lpstr>Menger’s Theorem</vt:lpstr>
      <vt:lpstr>Menger’s Theorem</vt:lpstr>
      <vt:lpstr>Proof of Menger’s Theorem</vt:lpstr>
      <vt:lpstr>Proof of Menger’s Theorem</vt:lpstr>
      <vt:lpstr>Proof of Menger’s Theorem</vt:lpstr>
      <vt:lpstr>Proof of Menger’s Theorem</vt:lpstr>
      <vt:lpstr>Proof of Menger’s Theorem</vt:lpstr>
      <vt:lpstr>Proof of Menger’s Theorem</vt:lpstr>
      <vt:lpstr>Proof of Menger’s Theorem</vt:lpstr>
      <vt:lpstr>Proof of Menger’s Theorem</vt:lpstr>
      <vt:lpstr>Proof of Menger’s Theorem</vt:lpstr>
      <vt:lpstr>Proof of Menger’s Theorem</vt:lpstr>
    </vt:vector>
  </TitlesOfParts>
  <Company>MPI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Biology - Bioinformatik</dc:title>
  <dc:creator>Volkhard Helms</dc:creator>
  <cp:lastModifiedBy>Volkhard</cp:lastModifiedBy>
  <cp:revision>388</cp:revision>
  <dcterms:created xsi:type="dcterms:W3CDTF">2011-11-22T11:21:26Z</dcterms:created>
  <dcterms:modified xsi:type="dcterms:W3CDTF">2018-06-14T04:34:08Z</dcterms:modified>
</cp:coreProperties>
</file>