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1"/>
  </p:notesMasterIdLst>
  <p:sldIdLst>
    <p:sldId id="256" r:id="rId3"/>
    <p:sldId id="274" r:id="rId4"/>
    <p:sldId id="278" r:id="rId5"/>
    <p:sldId id="279" r:id="rId6"/>
    <p:sldId id="280" r:id="rId7"/>
    <p:sldId id="282" r:id="rId8"/>
    <p:sldId id="284" r:id="rId9"/>
    <p:sldId id="286" r:id="rId10"/>
    <p:sldId id="287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315" r:id="rId19"/>
    <p:sldId id="329" r:id="rId20"/>
    <p:sldId id="316" r:id="rId21"/>
    <p:sldId id="303" r:id="rId22"/>
    <p:sldId id="322" r:id="rId23"/>
    <p:sldId id="327" r:id="rId24"/>
    <p:sldId id="325" r:id="rId25"/>
    <p:sldId id="324" r:id="rId26"/>
    <p:sldId id="323" r:id="rId27"/>
    <p:sldId id="328" r:id="rId28"/>
    <p:sldId id="326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7" r:id="rId40"/>
    <p:sldId id="318" r:id="rId41"/>
    <p:sldId id="330" r:id="rId42"/>
    <p:sldId id="319" r:id="rId43"/>
    <p:sldId id="331" r:id="rId44"/>
    <p:sldId id="332" r:id="rId45"/>
    <p:sldId id="333" r:id="rId46"/>
    <p:sldId id="320" r:id="rId47"/>
    <p:sldId id="321" r:id="rId48"/>
    <p:sldId id="257" r:id="rId49"/>
    <p:sldId id="264" r:id="rId50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44" y="62"/>
      </p:cViewPr>
      <p:guideLst>
        <p:guide orient="horz" pos="3072"/>
        <p:guide pos="42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6C0467B6-DDB0-4CA3-95EB-1803E524801E}" type="datetime1">
              <a:rPr lang="de-DE" altLang="en-US"/>
              <a:pPr>
                <a:defRPr/>
              </a:pPr>
              <a:t>27.04.2018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en-US" noProof="0" smtClean="0"/>
              <a:t>Mastertextformat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915F3308-FBEC-4B7A-A300-D3918AC1C74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600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1874-AE4D-4663-9336-3A387B2C32C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463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D7077-BF1F-41D8-A7CF-A7E0DED9533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6956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79600"/>
            <a:ext cx="1046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457200"/>
            <a:ext cx="11137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6AC606-A667-44F4-A99D-92FCF10E639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Bioinformatics 3 – SS 18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0642600" y="9271000"/>
            <a:ext cx="12446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altLang="en-US" sz="1800" smtClean="0">
                <a:solidFill>
                  <a:schemeClr val="tx1"/>
                </a:solidFill>
              </a:rPr>
              <a:t>V 4  –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en-US" sz="3600" dirty="0" smtClean="0">
                <a:solidFill>
                  <a:schemeClr val="tx1"/>
                </a:solidFill>
              </a:rPr>
              <a:t>Bioinformatics 3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V 5 – Weak Indicators and Communities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6540500"/>
            <a:ext cx="10464800" cy="248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Fri, April 27,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D760DA7-02B6-4AA0-A2F2-95488BD9C682}" type="slidenum">
              <a:rPr lang="en-US" altLang="en-US" sz="1800" smtClean="0">
                <a:solidFill>
                  <a:schemeClr val="tx1"/>
                </a:solidFill>
              </a:rPr>
              <a:pPr/>
              <a:t>10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/>
          </p:nvPr>
        </p:nvSpPr>
        <p:spPr>
          <a:xfrm>
            <a:off x="8112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Essentiality</a:t>
            </a: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525463" y="844550"/>
            <a:ext cx="103155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Test whether both proteins are essential (E) for the cell or not (N)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for protein complexes, EE or NN should occur more often</a:t>
            </a:r>
          </a:p>
          <a:p>
            <a:pPr eaLnBrk="1" hangingPunct="1">
              <a:lnSpc>
                <a:spcPct val="11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pos/neg: # of gold standard positives/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negatives with essentiality information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811213" y="3651250"/>
          <a:ext cx="11152187" cy="2413000"/>
        </p:xfrm>
        <a:graphic>
          <a:graphicData uri="http://schemas.openxmlformats.org/drawingml/2006/table">
            <a:tbl>
              <a:tblPr/>
              <a:tblGrid>
                <a:gridCol w="186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Essentiality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pos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neg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P(Ess|pos)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P(Ess|neg)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L(Ess)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EE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1114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81924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5,18E-01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1,43E-01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3,6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NE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624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285487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2,90E-01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4,98E-01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0,6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NN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412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206313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1,92E-01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3,60E-01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0,5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sum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2150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573724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1,00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53" name="Rectangle 105"/>
          <p:cNvSpPr>
            <a:spLocks/>
          </p:cNvSpPr>
          <p:nvPr/>
        </p:nvSpPr>
        <p:spPr bwMode="auto">
          <a:xfrm>
            <a:off x="609600" y="6461125"/>
            <a:ext cx="2057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possible values of the feature</a:t>
            </a:r>
          </a:p>
        </p:txBody>
      </p:sp>
      <p:sp>
        <p:nvSpPr>
          <p:cNvPr id="13354" name="Rectangle 106"/>
          <p:cNvSpPr>
            <a:spLocks/>
          </p:cNvSpPr>
          <p:nvPr/>
        </p:nvSpPr>
        <p:spPr bwMode="auto">
          <a:xfrm>
            <a:off x="6743700" y="6461125"/>
            <a:ext cx="3086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probabilities for each feature value</a:t>
            </a:r>
          </a:p>
        </p:txBody>
      </p:sp>
      <p:sp>
        <p:nvSpPr>
          <p:cNvPr id="13355" name="Rectangle 107"/>
          <p:cNvSpPr>
            <a:spLocks/>
          </p:cNvSpPr>
          <p:nvPr/>
        </p:nvSpPr>
        <p:spPr bwMode="auto">
          <a:xfrm>
            <a:off x="10134600" y="6461125"/>
            <a:ext cx="1600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likelihood ratios</a:t>
            </a:r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6680200" y="5022850"/>
            <a:ext cx="4978400" cy="3886200"/>
            <a:chOff x="0" y="0"/>
            <a:chExt cx="3136" cy="2448"/>
          </a:xfrm>
        </p:grpSpPr>
        <p:grpSp>
          <p:nvGrpSpPr>
            <p:cNvPr id="13371" name="Group 109"/>
            <p:cNvGrpSpPr>
              <a:grpSpLocks/>
            </p:cNvGrpSpPr>
            <p:nvPr/>
          </p:nvGrpSpPr>
          <p:grpSpPr bwMode="auto">
            <a:xfrm>
              <a:off x="1984" y="1976"/>
              <a:ext cx="1128" cy="472"/>
              <a:chOff x="0" y="0"/>
              <a:chExt cx="1128" cy="472"/>
            </a:xfrm>
          </p:grpSpPr>
          <p:sp>
            <p:nvSpPr>
              <p:cNvPr id="13378" name="Rectangle 110"/>
              <p:cNvSpPr>
                <a:spLocks/>
              </p:cNvSpPr>
              <p:nvPr/>
            </p:nvSpPr>
            <p:spPr bwMode="auto">
              <a:xfrm>
                <a:off x="576" y="128"/>
                <a:ext cx="55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= 0,5</a:t>
                </a:r>
              </a:p>
            </p:txBody>
          </p:sp>
          <p:sp>
            <p:nvSpPr>
              <p:cNvPr id="13379" name="Line 111"/>
              <p:cNvSpPr>
                <a:spLocks noChangeShapeType="1"/>
              </p:cNvSpPr>
              <p:nvPr/>
            </p:nvSpPr>
            <p:spPr bwMode="auto">
              <a:xfrm>
                <a:off x="2" y="241"/>
                <a:ext cx="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80" name="Rectangle 112"/>
              <p:cNvSpPr>
                <a:spLocks/>
              </p:cNvSpPr>
              <p:nvPr/>
            </p:nvSpPr>
            <p:spPr bwMode="auto">
              <a:xfrm>
                <a:off x="0" y="0"/>
                <a:ext cx="552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0.19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0.36</a:t>
                </a:r>
              </a:p>
            </p:txBody>
          </p:sp>
        </p:grpSp>
        <p:sp>
          <p:nvSpPr>
            <p:cNvPr id="14449" name="Oval 113"/>
            <p:cNvSpPr>
              <a:spLocks/>
            </p:cNvSpPr>
            <p:nvPr/>
          </p:nvSpPr>
          <p:spPr bwMode="auto">
            <a:xfrm>
              <a:off x="0" y="0"/>
              <a:ext cx="800" cy="39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50800" algn="ctr" rotWithShape="0">
                <a:srgbClr val="0000FF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4450" name="Oval 114"/>
            <p:cNvSpPr>
              <a:spLocks/>
            </p:cNvSpPr>
            <p:nvPr/>
          </p:nvSpPr>
          <p:spPr bwMode="auto">
            <a:xfrm>
              <a:off x="1168" y="0"/>
              <a:ext cx="800" cy="39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50800" algn="ctr" rotWithShape="0">
                <a:srgbClr val="0000FF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4451" name="Oval 115"/>
            <p:cNvSpPr>
              <a:spLocks/>
            </p:cNvSpPr>
            <p:nvPr/>
          </p:nvSpPr>
          <p:spPr bwMode="auto">
            <a:xfrm>
              <a:off x="2336" y="0"/>
              <a:ext cx="800" cy="39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blurRad="50800" algn="ctr" rotWithShape="0">
                <a:srgbClr val="0000FF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3375" name="Line 116"/>
            <p:cNvSpPr>
              <a:spLocks noChangeShapeType="1"/>
            </p:cNvSpPr>
            <p:nvPr/>
          </p:nvSpPr>
          <p:spPr bwMode="auto">
            <a:xfrm rot="10800000">
              <a:off x="2850" y="477"/>
              <a:ext cx="61" cy="155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6" name="Line 117"/>
            <p:cNvSpPr>
              <a:spLocks noChangeShapeType="1"/>
            </p:cNvSpPr>
            <p:nvPr/>
          </p:nvSpPr>
          <p:spPr bwMode="auto">
            <a:xfrm rot="10800000">
              <a:off x="1698" y="493"/>
              <a:ext cx="510" cy="150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7" name="Line 118"/>
            <p:cNvSpPr>
              <a:spLocks noChangeShapeType="1"/>
            </p:cNvSpPr>
            <p:nvPr/>
          </p:nvSpPr>
          <p:spPr bwMode="auto">
            <a:xfrm rot="10800000">
              <a:off x="826" y="301"/>
              <a:ext cx="1233" cy="172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57" name="Rectangle 119"/>
          <p:cNvSpPr>
            <a:spLocks/>
          </p:cNvSpPr>
          <p:nvPr/>
        </p:nvSpPr>
        <p:spPr bwMode="auto">
          <a:xfrm>
            <a:off x="2984500" y="6461125"/>
            <a:ext cx="3086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overlap of gold standard sets with feature values</a:t>
            </a:r>
          </a:p>
          <a:p>
            <a:pPr algn="ctr" eaLnBrk="1" hangingPunct="1">
              <a:lnSpc>
                <a:spcPct val="110000"/>
              </a:lnSpc>
            </a:pPr>
            <a:r>
              <a:rPr lang="de-DE" altLang="en-US" sz="1800">
                <a:solidFill>
                  <a:schemeClr val="tx1"/>
                </a:solidFill>
              </a:rPr>
              <a:t>In the „pos“ case, the essentiality was only known for 2150 out of 8250 complexes of the gold-standard.</a:t>
            </a: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2971800" y="4057650"/>
            <a:ext cx="5997575" cy="4851400"/>
            <a:chOff x="0" y="0"/>
            <a:chExt cx="3778" cy="3056"/>
          </a:xfrm>
        </p:grpSpPr>
        <p:grpSp>
          <p:nvGrpSpPr>
            <p:cNvPr id="13361" name="Group 121"/>
            <p:cNvGrpSpPr>
              <a:grpSpLocks/>
            </p:cNvGrpSpPr>
            <p:nvPr/>
          </p:nvGrpSpPr>
          <p:grpSpPr bwMode="auto">
            <a:xfrm>
              <a:off x="2376" y="2584"/>
              <a:ext cx="1402" cy="472"/>
              <a:chOff x="0" y="0"/>
              <a:chExt cx="1402" cy="472"/>
            </a:xfrm>
          </p:grpSpPr>
          <p:sp>
            <p:nvSpPr>
              <p:cNvPr id="13368" name="Line 122"/>
              <p:cNvSpPr>
                <a:spLocks noChangeShapeType="1"/>
              </p:cNvSpPr>
              <p:nvPr/>
            </p:nvSpPr>
            <p:spPr bwMode="auto">
              <a:xfrm>
                <a:off x="2" y="241"/>
                <a:ext cx="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69" name="Rectangle 123"/>
              <p:cNvSpPr>
                <a:spLocks/>
              </p:cNvSpPr>
              <p:nvPr/>
            </p:nvSpPr>
            <p:spPr bwMode="auto">
              <a:xfrm>
                <a:off x="0" y="0"/>
                <a:ext cx="552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1114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2150</a:t>
                </a:r>
              </a:p>
            </p:txBody>
          </p:sp>
          <p:sp>
            <p:nvSpPr>
              <p:cNvPr id="13370" name="Rectangle 124"/>
              <p:cNvSpPr>
                <a:spLocks/>
              </p:cNvSpPr>
              <p:nvPr/>
            </p:nvSpPr>
            <p:spPr bwMode="auto">
              <a:xfrm>
                <a:off x="664" y="128"/>
                <a:ext cx="73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= 0,518</a:t>
                </a:r>
              </a:p>
            </p:txBody>
          </p:sp>
        </p:grpSp>
        <p:sp>
          <p:nvSpPr>
            <p:cNvPr id="14461" name="Oval 125"/>
            <p:cNvSpPr>
              <a:spLocks/>
            </p:cNvSpPr>
            <p:nvPr/>
          </p:nvSpPr>
          <p:spPr bwMode="auto">
            <a:xfrm>
              <a:off x="0" y="24"/>
              <a:ext cx="800" cy="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50800" algn="ctr" rotWithShape="0">
                <a:srgbClr val="FF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4462" name="Oval 126"/>
            <p:cNvSpPr>
              <a:spLocks/>
            </p:cNvSpPr>
            <p:nvPr/>
          </p:nvSpPr>
          <p:spPr bwMode="auto">
            <a:xfrm>
              <a:off x="0" y="904"/>
              <a:ext cx="800" cy="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50800" algn="ctr" rotWithShape="0">
                <a:srgbClr val="FF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4463" name="Oval 127"/>
            <p:cNvSpPr>
              <a:spLocks/>
            </p:cNvSpPr>
            <p:nvPr/>
          </p:nvSpPr>
          <p:spPr bwMode="auto">
            <a:xfrm>
              <a:off x="2336" y="0"/>
              <a:ext cx="800" cy="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50800" algn="ctr" rotWithShape="0">
                <a:srgbClr val="FF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3365" name="Line 128"/>
            <p:cNvSpPr>
              <a:spLocks noChangeShapeType="1"/>
            </p:cNvSpPr>
            <p:nvPr/>
          </p:nvSpPr>
          <p:spPr bwMode="auto">
            <a:xfrm rot="10800000">
              <a:off x="712" y="452"/>
              <a:ext cx="1687" cy="21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6" name="Line 129"/>
            <p:cNvSpPr>
              <a:spLocks noChangeShapeType="1"/>
            </p:cNvSpPr>
            <p:nvPr/>
          </p:nvSpPr>
          <p:spPr bwMode="auto">
            <a:xfrm rot="10800000">
              <a:off x="824" y="1292"/>
              <a:ext cx="1523" cy="16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7" name="Line 130"/>
            <p:cNvSpPr>
              <a:spLocks noChangeShapeType="1"/>
            </p:cNvSpPr>
            <p:nvPr/>
          </p:nvSpPr>
          <p:spPr bwMode="auto">
            <a:xfrm rot="10800000">
              <a:off x="3015" y="443"/>
              <a:ext cx="336" cy="2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359" name="Pictur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225675"/>
            <a:ext cx="3759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0" name="Textfeld 2"/>
          <p:cNvSpPr txBox="1">
            <a:spLocks noChangeArrowheads="1"/>
          </p:cNvSpPr>
          <p:nvPr/>
        </p:nvSpPr>
        <p:spPr bwMode="auto">
          <a:xfrm>
            <a:off x="4414838" y="9197975"/>
            <a:ext cx="5711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b="1">
                <a:solidFill>
                  <a:srgbClr val="FF33CC"/>
                </a:solidFill>
              </a:rPr>
              <a:t>-&gt; Essentiality is a weak feature!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B12AABC-8814-471C-A1D1-9596500E6C84}" type="slidenum">
              <a:rPr lang="en-US" altLang="en-US" sz="1800" smtClean="0">
                <a:solidFill>
                  <a:schemeClr val="tx1"/>
                </a:solidFill>
              </a:rPr>
              <a:pPr/>
              <a:t>11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mRNA Co-Expression</a:t>
            </a: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812800" y="1295400"/>
            <a:ext cx="55165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Publicly available expression data from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the Rosetta compendium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the yeast cell cycle</a:t>
            </a:r>
          </a:p>
        </p:txBody>
      </p:sp>
      <p:grpSp>
        <p:nvGrpSpPr>
          <p:cNvPr id="14341" name="Group 3"/>
          <p:cNvGrpSpPr>
            <a:grpSpLocks/>
          </p:cNvGrpSpPr>
          <p:nvPr/>
        </p:nvGrpSpPr>
        <p:grpSpPr bwMode="auto">
          <a:xfrm>
            <a:off x="596900" y="3327400"/>
            <a:ext cx="11987213" cy="4699000"/>
            <a:chOff x="0" y="0"/>
            <a:chExt cx="7551" cy="2960"/>
          </a:xfrm>
        </p:grpSpPr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35" y="35"/>
              <a:ext cx="7444" cy="28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435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1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Rectangle 6"/>
          <p:cNvSpPr>
            <a:spLocks/>
          </p:cNvSpPr>
          <p:nvPr/>
        </p:nvSpPr>
        <p:spPr bwMode="auto">
          <a:xfrm>
            <a:off x="7023100" y="1905000"/>
            <a:ext cx="46053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Correlation between the data sets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use principal component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6299200" y="1714500"/>
            <a:ext cx="3032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71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647700" y="3403600"/>
            <a:ext cx="2730500" cy="43053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4648200" y="3403600"/>
            <a:ext cx="2273300" cy="45085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9779000" y="3403600"/>
            <a:ext cx="2692400" cy="45085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  <p:sp>
        <p:nvSpPr>
          <p:cNvPr id="14348" name="Rechteck 1"/>
          <p:cNvSpPr>
            <a:spLocks noChangeArrowheads="1"/>
          </p:cNvSpPr>
          <p:nvPr/>
        </p:nvSpPr>
        <p:spPr bwMode="auto">
          <a:xfrm>
            <a:off x="6934200" y="3403600"/>
            <a:ext cx="2844800" cy="4494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14349" name="Textfeld 14"/>
          <p:cNvSpPr txBox="1">
            <a:spLocks noChangeArrowheads="1"/>
          </p:cNvSpPr>
          <p:nvPr/>
        </p:nvSpPr>
        <p:spPr bwMode="auto">
          <a:xfrm>
            <a:off x="2902000" y="8117160"/>
            <a:ext cx="7269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b="1" dirty="0">
                <a:solidFill>
                  <a:srgbClr val="FF33CC"/>
                </a:solidFill>
              </a:rPr>
              <a:t>-&gt; Co-expression </a:t>
            </a:r>
            <a:r>
              <a:rPr lang="de-DE" altLang="de-DE" b="1" dirty="0" err="1">
                <a:solidFill>
                  <a:srgbClr val="FF33CC"/>
                </a:solidFill>
              </a:rPr>
              <a:t>is</a:t>
            </a:r>
            <a:r>
              <a:rPr lang="de-DE" altLang="de-DE" b="1" dirty="0">
                <a:solidFill>
                  <a:srgbClr val="FF33CC"/>
                </a:solidFill>
              </a:rPr>
              <a:t> a </a:t>
            </a:r>
            <a:r>
              <a:rPr lang="de-DE" altLang="de-DE" b="1" dirty="0" err="1">
                <a:solidFill>
                  <a:srgbClr val="FF33CC"/>
                </a:solidFill>
              </a:rPr>
              <a:t>much</a:t>
            </a:r>
            <a:r>
              <a:rPr lang="de-DE" altLang="de-DE" b="1" dirty="0">
                <a:solidFill>
                  <a:srgbClr val="FF33CC"/>
                </a:solidFill>
              </a:rPr>
              <a:t> </a:t>
            </a:r>
            <a:r>
              <a:rPr lang="de-DE" altLang="de-DE" b="1" dirty="0" err="1">
                <a:solidFill>
                  <a:srgbClr val="FF33CC"/>
                </a:solidFill>
              </a:rPr>
              <a:t>better</a:t>
            </a:r>
            <a:r>
              <a:rPr lang="de-DE" altLang="de-DE" b="1" dirty="0">
                <a:solidFill>
                  <a:srgbClr val="FF33CC"/>
                </a:solidFill>
              </a:rPr>
              <a:t> </a:t>
            </a:r>
            <a:r>
              <a:rPr lang="de-DE" altLang="de-DE" b="1" dirty="0" err="1" smtClean="0">
                <a:solidFill>
                  <a:srgbClr val="FF33CC"/>
                </a:solidFill>
              </a:rPr>
              <a:t>feature</a:t>
            </a:r>
            <a:endParaRPr lang="de-DE" altLang="de-DE" b="1" dirty="0" smtClean="0">
              <a:solidFill>
                <a:srgbClr val="FF33CC"/>
              </a:solidFill>
            </a:endParaRPr>
          </a:p>
          <a:p>
            <a:r>
              <a:rPr lang="de-DE" altLang="de-DE" b="1" dirty="0" err="1">
                <a:solidFill>
                  <a:srgbClr val="FF33CC"/>
                </a:solidFill>
              </a:rPr>
              <a:t>t</a:t>
            </a:r>
            <a:r>
              <a:rPr lang="de-DE" altLang="de-DE" b="1" dirty="0" err="1" smtClean="0">
                <a:solidFill>
                  <a:srgbClr val="FF33CC"/>
                </a:solidFill>
              </a:rPr>
              <a:t>han</a:t>
            </a:r>
            <a:r>
              <a:rPr lang="de-DE" altLang="de-DE" b="1" dirty="0" smtClean="0">
                <a:solidFill>
                  <a:srgbClr val="FF33CC"/>
                </a:solidFill>
              </a:rPr>
              <a:t> </a:t>
            </a:r>
            <a:r>
              <a:rPr lang="de-DE" altLang="de-DE" b="1" dirty="0" err="1" smtClean="0">
                <a:solidFill>
                  <a:srgbClr val="FF33CC"/>
                </a:solidFill>
              </a:rPr>
              <a:t>essentiality</a:t>
            </a:r>
            <a:r>
              <a:rPr lang="de-DE" altLang="de-DE" b="1" dirty="0" smtClean="0">
                <a:solidFill>
                  <a:srgbClr val="FF33CC"/>
                </a:solidFill>
              </a:rPr>
              <a:t>!</a:t>
            </a:r>
            <a:endParaRPr lang="de-DE" altLang="de-DE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C44C474-3B8D-4179-B1C1-9D3BCD773E70}" type="slidenum">
              <a:rPr lang="en-US" altLang="en-US" sz="1800" smtClean="0">
                <a:solidFill>
                  <a:schemeClr val="tx1"/>
                </a:solidFill>
              </a:rPr>
              <a:pPr/>
              <a:t>12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Biological Function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404813" y="3702050"/>
            <a:ext cx="12190412" cy="3949700"/>
            <a:chOff x="0" y="0"/>
            <a:chExt cx="7679" cy="2488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72" y="60"/>
              <a:ext cx="7560" cy="1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6388" name="Rectangle 4"/>
            <p:cNvSpPr>
              <a:spLocks/>
            </p:cNvSpPr>
            <p:nvPr/>
          </p:nvSpPr>
          <p:spPr bwMode="auto">
            <a:xfrm>
              <a:off x="72" y="1308"/>
              <a:ext cx="7560" cy="1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537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79" cy="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6"/>
          <p:cNvSpPr>
            <a:spLocks/>
          </p:cNvSpPr>
          <p:nvPr/>
        </p:nvSpPr>
        <p:spPr bwMode="auto">
          <a:xfrm>
            <a:off x="454025" y="989013"/>
            <a:ext cx="11742738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Use MIPS function catalog and Gene Ontology function annotations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• determine functional class shared by the two proteins; small values (1-9)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Indicate highest MIPS function or GO BP similarity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• count how many of the 18 Mio potential pairs share this classification</a:t>
            </a:r>
          </a:p>
        </p:txBody>
      </p:sp>
      <p:sp>
        <p:nvSpPr>
          <p:cNvPr id="15366" name="Rectangle 7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  <p:sp>
        <p:nvSpPr>
          <p:cNvPr id="15367" name="Rectangle 8"/>
          <p:cNvSpPr>
            <a:spLocks/>
          </p:cNvSpPr>
          <p:nvPr/>
        </p:nvSpPr>
        <p:spPr bwMode="auto">
          <a:xfrm>
            <a:off x="508000" y="3797300"/>
            <a:ext cx="2781300" cy="17907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68" name="Rectangle 9"/>
          <p:cNvSpPr>
            <a:spLocks/>
          </p:cNvSpPr>
          <p:nvPr/>
        </p:nvSpPr>
        <p:spPr bwMode="auto">
          <a:xfrm>
            <a:off x="4584700" y="4000500"/>
            <a:ext cx="2298700" cy="15875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69" name="Rectangle 10"/>
          <p:cNvSpPr>
            <a:spLocks/>
          </p:cNvSpPr>
          <p:nvPr/>
        </p:nvSpPr>
        <p:spPr bwMode="auto">
          <a:xfrm>
            <a:off x="9791700" y="3797300"/>
            <a:ext cx="2743200" cy="17907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70" name="Rectangle 11"/>
          <p:cNvSpPr>
            <a:spLocks/>
          </p:cNvSpPr>
          <p:nvPr/>
        </p:nvSpPr>
        <p:spPr bwMode="auto">
          <a:xfrm>
            <a:off x="508000" y="5791200"/>
            <a:ext cx="2781300" cy="17907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71" name="Rectangle 12"/>
          <p:cNvSpPr>
            <a:spLocks/>
          </p:cNvSpPr>
          <p:nvPr/>
        </p:nvSpPr>
        <p:spPr bwMode="auto">
          <a:xfrm>
            <a:off x="4584700" y="5994400"/>
            <a:ext cx="2298700" cy="15875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72" name="Rectangle 13"/>
          <p:cNvSpPr>
            <a:spLocks/>
          </p:cNvSpPr>
          <p:nvPr/>
        </p:nvSpPr>
        <p:spPr bwMode="auto">
          <a:xfrm>
            <a:off x="9791700" y="5791200"/>
            <a:ext cx="2743200" cy="1790700"/>
          </a:xfrm>
          <a:prstGeom prst="rect">
            <a:avLst/>
          </a:prstGeom>
          <a:solidFill>
            <a:srgbClr val="FF0000">
              <a:alpha val="5882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5373" name="Textfeld 15"/>
          <p:cNvSpPr txBox="1">
            <a:spLocks noChangeArrowheads="1"/>
          </p:cNvSpPr>
          <p:nvPr/>
        </p:nvSpPr>
        <p:spPr bwMode="auto">
          <a:xfrm>
            <a:off x="4341813" y="8117160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b="1">
                <a:solidFill>
                  <a:srgbClr val="FF33CC"/>
                </a:solidFill>
              </a:rPr>
              <a:t>-&gt; Co-Functionality is a semi-weak feature!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551C585-3AEB-4F16-9802-65C4808F1013}" type="slidenum">
              <a:rPr lang="en-US" altLang="en-US" sz="1800" smtClean="0">
                <a:solidFill>
                  <a:schemeClr val="tx1"/>
                </a:solidFill>
              </a:rPr>
              <a:pPr/>
              <a:t>13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Experimental Data Sets</a:t>
            </a: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558800" y="1066800"/>
            <a:ext cx="25669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In vivo pull-down:</a:t>
            </a: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558800" y="2260600"/>
            <a:ext cx="1270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HT-Y2H:</a:t>
            </a:r>
          </a:p>
        </p:txBody>
      </p:sp>
      <p:sp>
        <p:nvSpPr>
          <p:cNvPr id="16390" name="Rectangle 4"/>
          <p:cNvSpPr>
            <a:spLocks/>
          </p:cNvSpPr>
          <p:nvPr/>
        </p:nvSpPr>
        <p:spPr bwMode="auto">
          <a:xfrm>
            <a:off x="3568700" y="1066800"/>
            <a:ext cx="5029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Gavin et al, </a:t>
            </a:r>
            <a:r>
              <a:rPr lang="en-US" altLang="en-US" i="1">
                <a:solidFill>
                  <a:schemeClr val="tx1"/>
                </a:solidFill>
              </a:rPr>
              <a:t>Nature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415</a:t>
            </a:r>
            <a:r>
              <a:rPr lang="en-US" altLang="en-US">
                <a:solidFill>
                  <a:schemeClr val="tx1"/>
                </a:solidFill>
              </a:rPr>
              <a:t> (2002) 141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Ho et al,  </a:t>
            </a:r>
            <a:r>
              <a:rPr lang="en-US" altLang="en-US" i="1">
                <a:solidFill>
                  <a:schemeClr val="tx1"/>
                </a:solidFill>
              </a:rPr>
              <a:t>Nature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415</a:t>
            </a:r>
            <a:r>
              <a:rPr lang="en-US" altLang="en-US">
                <a:solidFill>
                  <a:schemeClr val="tx1"/>
                </a:solidFill>
              </a:rPr>
              <a:t> (2002) 180</a:t>
            </a:r>
          </a:p>
        </p:txBody>
      </p:sp>
      <p:sp>
        <p:nvSpPr>
          <p:cNvPr id="16391" name="Rectangle 5"/>
          <p:cNvSpPr>
            <a:spLocks/>
          </p:cNvSpPr>
          <p:nvPr/>
        </p:nvSpPr>
        <p:spPr bwMode="auto">
          <a:xfrm>
            <a:off x="3568700" y="2260600"/>
            <a:ext cx="49037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Uetz et al, </a:t>
            </a:r>
            <a:r>
              <a:rPr lang="en-US" altLang="en-US" i="1">
                <a:solidFill>
                  <a:schemeClr val="tx1"/>
                </a:solidFill>
              </a:rPr>
              <a:t>Nature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403</a:t>
            </a:r>
            <a:r>
              <a:rPr lang="en-US" altLang="en-US">
                <a:solidFill>
                  <a:schemeClr val="tx1"/>
                </a:solidFill>
              </a:rPr>
              <a:t> (2000) 623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Ito et al,  </a:t>
            </a:r>
            <a:r>
              <a:rPr lang="en-US" altLang="en-US" i="1">
                <a:solidFill>
                  <a:schemeClr val="tx1"/>
                </a:solidFill>
              </a:rPr>
              <a:t>PNAS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98</a:t>
            </a:r>
            <a:r>
              <a:rPr lang="en-US" altLang="en-US">
                <a:solidFill>
                  <a:schemeClr val="tx1"/>
                </a:solidFill>
              </a:rPr>
              <a:t> (2001) 4569</a:t>
            </a:r>
          </a:p>
        </p:txBody>
      </p:sp>
      <p:sp>
        <p:nvSpPr>
          <p:cNvPr id="16392" name="Rectangle 6"/>
          <p:cNvSpPr>
            <a:spLocks/>
          </p:cNvSpPr>
          <p:nvPr/>
        </p:nvSpPr>
        <p:spPr bwMode="auto">
          <a:xfrm>
            <a:off x="9626600" y="1066800"/>
            <a:ext cx="16843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31304 pairs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25333 pairs</a:t>
            </a:r>
          </a:p>
        </p:txBody>
      </p:sp>
      <p:sp>
        <p:nvSpPr>
          <p:cNvPr id="16393" name="Rectangle 7"/>
          <p:cNvSpPr>
            <a:spLocks/>
          </p:cNvSpPr>
          <p:nvPr/>
        </p:nvSpPr>
        <p:spPr bwMode="auto">
          <a:xfrm>
            <a:off x="9626600" y="2235200"/>
            <a:ext cx="1506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981 pairs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4393 pairs</a:t>
            </a:r>
          </a:p>
        </p:txBody>
      </p:sp>
      <p:sp>
        <p:nvSpPr>
          <p:cNvPr id="16394" name="Rectangle 8"/>
          <p:cNvSpPr>
            <a:spLocks/>
          </p:cNvSpPr>
          <p:nvPr/>
        </p:nvSpPr>
        <p:spPr bwMode="auto">
          <a:xfrm>
            <a:off x="939800" y="3556000"/>
            <a:ext cx="118538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4 experiments on overlapping PP pairs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2</a:t>
            </a:r>
            <a:r>
              <a:rPr lang="en-US" altLang="en-US" baseline="32000">
                <a:solidFill>
                  <a:schemeClr val="tx1"/>
                </a:solidFill>
              </a:rPr>
              <a:t>4</a:t>
            </a:r>
            <a:r>
              <a:rPr lang="en-US" altLang="en-US">
                <a:solidFill>
                  <a:schemeClr val="tx1"/>
                </a:solidFill>
              </a:rPr>
              <a:t> = 16 categories   —  table represents fully connected Bayes network</a:t>
            </a:r>
          </a:p>
        </p:txBody>
      </p:sp>
      <p:grpSp>
        <p:nvGrpSpPr>
          <p:cNvPr id="16395" name="Group 9"/>
          <p:cNvGrpSpPr>
            <a:grpSpLocks/>
          </p:cNvGrpSpPr>
          <p:nvPr/>
        </p:nvGrpSpPr>
        <p:grpSpPr bwMode="auto">
          <a:xfrm>
            <a:off x="598488" y="4630738"/>
            <a:ext cx="11315700" cy="4206875"/>
            <a:chOff x="0" y="0"/>
            <a:chExt cx="7128" cy="2650"/>
          </a:xfrm>
        </p:grpSpPr>
        <p:sp>
          <p:nvSpPr>
            <p:cNvPr id="17418" name="Rectangle 10"/>
            <p:cNvSpPr>
              <a:spLocks/>
            </p:cNvSpPr>
            <p:nvPr/>
          </p:nvSpPr>
          <p:spPr bwMode="auto">
            <a:xfrm>
              <a:off x="20" y="40"/>
              <a:ext cx="7072" cy="2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639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28" cy="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Rectangle 12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EC3344C-6230-43C0-ACC1-57DD12F17C2B}" type="slidenum">
              <a:rPr lang="en-US" altLang="en-US" sz="1800" smtClean="0">
                <a:solidFill>
                  <a:schemeClr val="tx1"/>
                </a:solidFill>
              </a:rPr>
              <a:pPr/>
              <a:t>14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Statistical Uncertainties</a:t>
            </a:r>
          </a:p>
        </p:txBody>
      </p: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787400" y="1066800"/>
            <a:ext cx="10768013" cy="2578100"/>
            <a:chOff x="0" y="0"/>
            <a:chExt cx="6783" cy="1624"/>
          </a:xfrm>
        </p:grpSpPr>
        <p:grpSp>
          <p:nvGrpSpPr>
            <p:cNvPr id="17421" name="Group 3"/>
            <p:cNvGrpSpPr>
              <a:grpSpLocks/>
            </p:cNvGrpSpPr>
            <p:nvPr/>
          </p:nvGrpSpPr>
          <p:grpSpPr bwMode="auto">
            <a:xfrm>
              <a:off x="0" y="0"/>
              <a:ext cx="3803" cy="1624"/>
              <a:chOff x="0" y="0"/>
              <a:chExt cx="3803" cy="1624"/>
            </a:xfrm>
          </p:grpSpPr>
          <p:sp>
            <p:nvSpPr>
              <p:cNvPr id="18436" name="Rectangle 4"/>
              <p:cNvSpPr>
                <a:spLocks/>
              </p:cNvSpPr>
              <p:nvPr/>
            </p:nvSpPr>
            <p:spPr bwMode="auto">
              <a:xfrm>
                <a:off x="20" y="51"/>
                <a:ext cx="3783" cy="15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1742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417" b="52304"/>
              <a:stretch>
                <a:fillRect/>
              </a:stretch>
            </p:blipFill>
            <p:spPr bwMode="auto">
              <a:xfrm>
                <a:off x="0" y="0"/>
                <a:ext cx="3803" cy="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2" name="Group 6"/>
            <p:cNvGrpSpPr>
              <a:grpSpLocks/>
            </p:cNvGrpSpPr>
            <p:nvPr/>
          </p:nvGrpSpPr>
          <p:grpSpPr bwMode="auto">
            <a:xfrm>
              <a:off x="3936" y="0"/>
              <a:ext cx="2847" cy="1624"/>
              <a:chOff x="0" y="0"/>
              <a:chExt cx="2847" cy="1624"/>
            </a:xfrm>
          </p:grpSpPr>
          <p:sp>
            <p:nvSpPr>
              <p:cNvPr id="18439" name="Rectangle 7"/>
              <p:cNvSpPr>
                <a:spLocks/>
              </p:cNvSpPr>
              <p:nvPr/>
            </p:nvSpPr>
            <p:spPr bwMode="auto">
              <a:xfrm>
                <a:off x="0" y="51"/>
                <a:ext cx="2795" cy="15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17424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67" b="52304"/>
              <a:stretch>
                <a:fillRect/>
              </a:stretch>
            </p:blipFill>
            <p:spPr bwMode="auto">
              <a:xfrm>
                <a:off x="0" y="0"/>
                <a:ext cx="2842" cy="1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13" name="Rectangle 9"/>
          <p:cNvSpPr>
            <a:spLocks/>
          </p:cNvSpPr>
          <p:nvPr/>
        </p:nvSpPr>
        <p:spPr bwMode="auto">
          <a:xfrm>
            <a:off x="787400" y="4343400"/>
            <a:ext cx="3130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1) 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(1111) &lt;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(1001)</a:t>
            </a:r>
          </a:p>
        </p:txBody>
      </p:sp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054600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1"/>
          <p:cNvSpPr>
            <a:spLocks/>
          </p:cNvSpPr>
          <p:nvPr/>
        </p:nvSpPr>
        <p:spPr bwMode="auto">
          <a:xfrm>
            <a:off x="1663700" y="5029200"/>
            <a:ext cx="31400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statistical uncertainty:</a:t>
            </a:r>
          </a:p>
        </p:txBody>
      </p:sp>
      <p:sp>
        <p:nvSpPr>
          <p:cNvPr id="17416" name="Rectangle 12"/>
          <p:cNvSpPr>
            <a:spLocks/>
          </p:cNvSpPr>
          <p:nvPr/>
        </p:nvSpPr>
        <p:spPr bwMode="auto">
          <a:xfrm rot="10800000" flipH="1">
            <a:off x="889000" y="2235200"/>
            <a:ext cx="105664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17417" name="Rectangle 13"/>
          <p:cNvSpPr>
            <a:spLocks/>
          </p:cNvSpPr>
          <p:nvPr/>
        </p:nvSpPr>
        <p:spPr bwMode="auto">
          <a:xfrm>
            <a:off x="1663700" y="5651500"/>
            <a:ext cx="95265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Overlap with all experiments is smaller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larger uncertainty</a:t>
            </a:r>
          </a:p>
        </p:txBody>
      </p:sp>
      <p:sp>
        <p:nvSpPr>
          <p:cNvPr id="17418" name="Rectangle 14"/>
          <p:cNvSpPr>
            <a:spLocks/>
          </p:cNvSpPr>
          <p:nvPr/>
        </p:nvSpPr>
        <p:spPr bwMode="auto">
          <a:xfrm>
            <a:off x="787400" y="6781800"/>
            <a:ext cx="2863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2) 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(1110) = NaN?</a:t>
            </a:r>
          </a:p>
        </p:txBody>
      </p:sp>
      <p:sp>
        <p:nvSpPr>
          <p:cNvPr id="17419" name="Rectangle 15"/>
          <p:cNvSpPr>
            <a:spLocks/>
          </p:cNvSpPr>
          <p:nvPr/>
        </p:nvSpPr>
        <p:spPr bwMode="auto">
          <a:xfrm>
            <a:off x="1663700" y="7416800"/>
            <a:ext cx="96758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Use conservative lower bound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assume 1 overlap with GN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(1110) ≥ 1970</a:t>
            </a:r>
          </a:p>
        </p:txBody>
      </p:sp>
      <p:sp>
        <p:nvSpPr>
          <p:cNvPr id="17420" name="Rectangle 16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214B1F0-6622-4847-B356-48CADDBB82F3}" type="slidenum">
              <a:rPr lang="en-US" altLang="en-US" sz="1800" smtClean="0">
                <a:solidFill>
                  <a:schemeClr val="tx1"/>
                </a:solidFill>
              </a:rPr>
              <a:pPr/>
              <a:t>15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4608513" y="4629150"/>
            <a:ext cx="7732712" cy="3771900"/>
            <a:chOff x="0" y="0"/>
            <a:chExt cx="4870" cy="2376"/>
          </a:xfrm>
        </p:grpSpPr>
        <p:sp>
          <p:nvSpPr>
            <p:cNvPr id="19459" name="Rectangle 3"/>
            <p:cNvSpPr>
              <a:spLocks/>
            </p:cNvSpPr>
            <p:nvPr/>
          </p:nvSpPr>
          <p:spPr bwMode="auto">
            <a:xfrm>
              <a:off x="64" y="116"/>
              <a:ext cx="4744" cy="2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844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70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990600"/>
            <a:ext cx="6940550" cy="4191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CA04124-AE7F-4CA0-96B5-1C0C62E94493}" type="slidenum">
              <a:rPr lang="en-US" altLang="en-US" sz="1800" smtClean="0">
                <a:solidFill>
                  <a:schemeClr val="tx1"/>
                </a:solidFill>
              </a:rPr>
              <a:pPr/>
              <a:t>16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222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 of complex prediction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143000" y="1563688"/>
            <a:ext cx="10706100" cy="51054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8138"/>
            <a:ext cx="102997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4"/>
          <p:cNvSpPr>
            <a:spLocks/>
          </p:cNvSpPr>
          <p:nvPr/>
        </p:nvSpPr>
        <p:spPr bwMode="auto">
          <a:xfrm>
            <a:off x="525463" y="6764338"/>
            <a:ext cx="92011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None of the individual evidences alone was enough to get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a likelihood ratio &gt; 600,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neither predicted nor experimental evidences</a:t>
            </a:r>
          </a:p>
        </p:txBody>
      </p:sp>
      <p:sp>
        <p:nvSpPr>
          <p:cNvPr id="19463" name="Rectangle 6"/>
          <p:cNvSpPr>
            <a:spLocks/>
          </p:cNvSpPr>
          <p:nvPr/>
        </p:nvSpPr>
        <p:spPr bwMode="auto">
          <a:xfrm>
            <a:off x="6502400" y="91567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1130300" y="83820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b="1">
                <a:solidFill>
                  <a:srgbClr val="FF33CC"/>
                </a:solidFill>
              </a:rPr>
              <a:t>Predictions</a:t>
            </a:r>
          </a:p>
        </p:txBody>
      </p:sp>
      <p:sp>
        <p:nvSpPr>
          <p:cNvPr id="19465" name="Textfeld 9"/>
          <p:cNvSpPr txBox="1">
            <a:spLocks noChangeArrowheads="1"/>
          </p:cNvSpPr>
          <p:nvPr/>
        </p:nvSpPr>
        <p:spPr bwMode="auto">
          <a:xfrm>
            <a:off x="7600950" y="844550"/>
            <a:ext cx="3281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b="1">
                <a:solidFill>
                  <a:srgbClr val="FF33CC"/>
                </a:solidFill>
              </a:rPr>
              <a:t>Experimental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5368A87-13CD-4B45-8756-856E09211B47}" type="slidenum">
              <a:rPr lang="en-US" altLang="en-US" sz="1800" smtClean="0">
                <a:solidFill>
                  <a:schemeClr val="tx1"/>
                </a:solidFill>
              </a:rPr>
              <a:pPr/>
              <a:t>17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Follow-up work: PrePPI (2012)</a:t>
            </a:r>
          </a:p>
        </p:txBody>
      </p:sp>
      <p:sp>
        <p:nvSpPr>
          <p:cNvPr id="20485" name="Rectangle 6"/>
          <p:cNvSpPr>
            <a:spLocks/>
          </p:cNvSpPr>
          <p:nvPr/>
        </p:nvSpPr>
        <p:spPr bwMode="auto">
          <a:xfrm>
            <a:off x="6502400" y="9169400"/>
            <a:ext cx="4179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Zhang et al, </a:t>
            </a:r>
            <a:r>
              <a:rPr lang="de-DE" altLang="en-US" sz="1800"/>
              <a:t>Nature (2012) 490, 556–560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0486" name="Picture 4" descr="Predicting protein-protein interactions using PrePPI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0" b="12246"/>
          <a:stretch/>
        </p:blipFill>
        <p:spPr bwMode="auto">
          <a:xfrm>
            <a:off x="358676" y="772344"/>
            <a:ext cx="10824244" cy="39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245816" y="3724673"/>
            <a:ext cx="10801200" cy="115212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0484" name="Rectangle 2"/>
          <p:cNvSpPr>
            <a:spLocks/>
          </p:cNvSpPr>
          <p:nvPr/>
        </p:nvSpPr>
        <p:spPr bwMode="auto">
          <a:xfrm>
            <a:off x="270627" y="5644744"/>
            <a:ext cx="12504402" cy="33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For </a:t>
            </a:r>
            <a:r>
              <a:rPr lang="en-US" altLang="en-US" dirty="0"/>
              <a:t>each </a:t>
            </a:r>
            <a:r>
              <a:rPr lang="en-US" altLang="en-US" dirty="0" smtClean="0"/>
              <a:t>subunit, </a:t>
            </a:r>
            <a:r>
              <a:rPr lang="en-US" altLang="en-US" dirty="0"/>
              <a:t>find both close and remote </a:t>
            </a:r>
            <a:r>
              <a:rPr lang="en-US" altLang="en-US" b="1" dirty="0"/>
              <a:t>structural </a:t>
            </a:r>
            <a:r>
              <a:rPr lang="en-US" altLang="en-US" b="1" dirty="0" smtClean="0"/>
              <a:t>neighbors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‘</a:t>
            </a:r>
            <a:r>
              <a:rPr lang="en-US" altLang="en-US" b="1" dirty="0"/>
              <a:t>template</a:t>
            </a:r>
            <a:r>
              <a:rPr lang="en-US" altLang="en-US" dirty="0"/>
              <a:t>’ for the interaction exists whenever a PDB </a:t>
            </a:r>
            <a:r>
              <a:rPr lang="en-US" altLang="en-US" dirty="0" smtClean="0"/>
              <a:t>structure </a:t>
            </a:r>
            <a:r>
              <a:rPr lang="en-US" altLang="en-US" dirty="0"/>
              <a:t>contains a pair of </a:t>
            </a:r>
            <a:r>
              <a:rPr lang="en-US" altLang="en-US" dirty="0" smtClean="0"/>
              <a:t>inter-acting </a:t>
            </a:r>
            <a:r>
              <a:rPr lang="en-US" altLang="en-US" dirty="0"/>
              <a:t>chains </a:t>
            </a:r>
            <a:r>
              <a:rPr lang="en-US" altLang="en-US" dirty="0" smtClean="0"/>
              <a:t>(e.g. </a:t>
            </a:r>
            <a:r>
              <a:rPr lang="en-US" altLang="en-US" dirty="0"/>
              <a:t>NA</a:t>
            </a:r>
            <a:r>
              <a:rPr lang="en-US" altLang="en-US" baseline="-25000" dirty="0"/>
              <a:t>1</a:t>
            </a:r>
            <a:r>
              <a:rPr lang="en-US" altLang="en-US" dirty="0"/>
              <a:t>–NB</a:t>
            </a:r>
            <a:r>
              <a:rPr lang="en-US" altLang="en-US" baseline="-25000" dirty="0"/>
              <a:t>3</a:t>
            </a:r>
            <a:r>
              <a:rPr lang="en-US" altLang="en-US" dirty="0"/>
              <a:t>) that are structural </a:t>
            </a:r>
            <a:r>
              <a:rPr lang="en-US" altLang="en-US" dirty="0" smtClean="0"/>
              <a:t>neighbors </a:t>
            </a:r>
            <a:r>
              <a:rPr lang="en-US" altLang="en-US" dirty="0"/>
              <a:t>of MA and MB, respectively. </a:t>
            </a:r>
            <a:endParaRPr lang="en-US" altLang="en-US" dirty="0" smtClean="0"/>
          </a:p>
          <a:p>
            <a:pPr eaLnBrk="1" hangingPunct="1">
              <a:lnSpc>
                <a:spcPct val="110000"/>
              </a:lnSpc>
            </a:pPr>
            <a:endParaRPr lang="en-US" altLang="en-US" dirty="0" smtClean="0"/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A </a:t>
            </a:r>
            <a:r>
              <a:rPr lang="en-US" altLang="en-US" b="1" dirty="0"/>
              <a:t>model</a:t>
            </a:r>
            <a:r>
              <a:rPr lang="en-US" altLang="en-US" dirty="0"/>
              <a:t> is constructed by </a:t>
            </a:r>
            <a:r>
              <a:rPr lang="en-US" altLang="en-US" b="1" dirty="0"/>
              <a:t>superposing</a:t>
            </a:r>
            <a:r>
              <a:rPr lang="en-US" altLang="en-US" dirty="0"/>
              <a:t> the individual subunits, MA and MB, on their corresponding structural </a:t>
            </a:r>
            <a:r>
              <a:rPr lang="en-US" altLang="en-US" dirty="0" smtClean="0"/>
              <a:t>neighbors</a:t>
            </a:r>
            <a:r>
              <a:rPr lang="en-US" altLang="en-US" dirty="0"/>
              <a:t>, NA</a:t>
            </a:r>
            <a:r>
              <a:rPr lang="en-US" altLang="en-US" baseline="-25000" dirty="0"/>
              <a:t>1</a:t>
            </a:r>
            <a:r>
              <a:rPr lang="en-US" altLang="en-US" dirty="0"/>
              <a:t> and NB</a:t>
            </a:r>
            <a:r>
              <a:rPr lang="en-US" altLang="en-US" baseline="-25000" dirty="0"/>
              <a:t>3</a:t>
            </a:r>
            <a:r>
              <a:rPr lang="en-US" altLang="en-US" dirty="0"/>
              <a:t>. 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1589864" y="3914391"/>
            <a:ext cx="1121457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/>
              <a:t>Given a pair of query proteins that potentially interact (</a:t>
            </a:r>
            <a:r>
              <a:rPr lang="en-US" altLang="en-US" b="1" dirty="0">
                <a:solidFill>
                  <a:srgbClr val="FFC000"/>
                </a:solidFill>
              </a:rPr>
              <a:t>QA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B050"/>
                </a:solidFill>
              </a:rPr>
              <a:t>QB</a:t>
            </a:r>
            <a:r>
              <a:rPr lang="en-US" altLang="en-US" dirty="0"/>
              <a:t>), </a:t>
            </a:r>
            <a:r>
              <a:rPr lang="en-US" altLang="en-US" dirty="0" smtClean="0"/>
              <a:t>try to find </a:t>
            </a:r>
            <a:r>
              <a:rPr lang="en-US" altLang="en-US" dirty="0" smtClean="0"/>
              <a:t>representative </a:t>
            </a:r>
            <a:r>
              <a:rPr lang="en-US" altLang="en-US" dirty="0"/>
              <a:t>structures for the individual subunits (</a:t>
            </a:r>
            <a:r>
              <a:rPr lang="en-US" altLang="en-US" b="1" dirty="0">
                <a:solidFill>
                  <a:srgbClr val="FFC000"/>
                </a:solidFill>
              </a:rPr>
              <a:t>MA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B050"/>
                </a:solidFill>
              </a:rPr>
              <a:t>MB</a:t>
            </a:r>
            <a:r>
              <a:rPr lang="en-US" altLang="en-US" dirty="0" smtClean="0"/>
              <a:t>) in </a:t>
            </a:r>
            <a:r>
              <a:rPr lang="en-US" altLang="en-US" dirty="0"/>
              <a:t>the PDB, where available, or from homology model databases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5368A87-13CD-4B45-8756-856E09211B47}" type="slidenum">
              <a:rPr lang="en-US" altLang="en-US" sz="1800" smtClean="0">
                <a:solidFill>
                  <a:schemeClr val="tx1"/>
                </a:solidFill>
              </a:rPr>
              <a:pPr/>
              <a:t>18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Follow-up work: PrePPI (2012)</a:t>
            </a:r>
          </a:p>
        </p:txBody>
      </p:sp>
      <p:sp>
        <p:nvSpPr>
          <p:cNvPr id="20484" name="Rectangle 2"/>
          <p:cNvSpPr>
            <a:spLocks/>
          </p:cNvSpPr>
          <p:nvPr/>
        </p:nvSpPr>
        <p:spPr bwMode="auto">
          <a:xfrm>
            <a:off x="300038" y="4973425"/>
            <a:ext cx="12539066" cy="37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 smtClean="0"/>
              <a:t>We </a:t>
            </a:r>
            <a:r>
              <a:rPr lang="en-US" altLang="en-US" dirty="0"/>
              <a:t>assign 5 empirical-structure-based scores to each interaction model and then calculate a likelihood for each model to represent a true interaction by combining these scores using a Bayesian network trained on </a:t>
            </a:r>
            <a:r>
              <a:rPr lang="en-US" altLang="en-US" dirty="0" smtClean="0"/>
              <a:t>a high-confidence data set of positive </a:t>
            </a:r>
            <a:r>
              <a:rPr lang="en-US" altLang="en-US" dirty="0" smtClean="0"/>
              <a:t>interactors and a reference set of non-interactors. </a:t>
            </a:r>
            <a:endParaRPr lang="en-US" altLang="en-US" dirty="0" smtClean="0"/>
          </a:p>
          <a:p>
            <a:pPr eaLnBrk="1" hangingPunct="1">
              <a:lnSpc>
                <a:spcPct val="110000"/>
              </a:lnSpc>
            </a:pP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We finally combine the structure-derived score (</a:t>
            </a:r>
            <a:r>
              <a:rPr lang="en-US" altLang="en-US" b="1" dirty="0">
                <a:solidFill>
                  <a:srgbClr val="FFC000"/>
                </a:solidFill>
              </a:rPr>
              <a:t>SM</a:t>
            </a:r>
            <a:r>
              <a:rPr lang="en-US" altLang="en-US" dirty="0"/>
              <a:t>) with non-structural evidence associated with the query proteins (for example, co-expression, functional similarity) using a </a:t>
            </a:r>
            <a:r>
              <a:rPr lang="en-US" altLang="en-US" b="1" dirty="0"/>
              <a:t>naive Bayesian classifier</a:t>
            </a:r>
            <a:r>
              <a:rPr lang="en-US" altLang="en-US" dirty="0"/>
              <a:t>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485" name="Rectangle 6"/>
          <p:cNvSpPr>
            <a:spLocks/>
          </p:cNvSpPr>
          <p:nvPr/>
        </p:nvSpPr>
        <p:spPr bwMode="auto">
          <a:xfrm>
            <a:off x="6502400" y="9169400"/>
            <a:ext cx="4179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Zhang et al, </a:t>
            </a:r>
            <a:r>
              <a:rPr lang="de-DE" altLang="en-US" sz="1800"/>
              <a:t>Nature (2012) 490, 556–560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0486" name="Picture 4" descr="Predicting protein-protein interactions using PreP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31888"/>
            <a:ext cx="120935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80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865ECEF-D2A5-4F02-A38D-C63E9AF312AB}" type="slidenum">
              <a:rPr lang="en-US" altLang="en-US" sz="1800" smtClean="0">
                <a:solidFill>
                  <a:schemeClr val="tx1"/>
                </a:solidFill>
              </a:rPr>
              <a:pPr/>
              <a:t>19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Results of PrePPI</a:t>
            </a:r>
          </a:p>
        </p:txBody>
      </p:sp>
      <p:sp>
        <p:nvSpPr>
          <p:cNvPr id="21508" name="Rectangle 2"/>
          <p:cNvSpPr>
            <a:spLocks/>
          </p:cNvSpPr>
          <p:nvPr/>
        </p:nvSpPr>
        <p:spPr bwMode="auto">
          <a:xfrm>
            <a:off x="166688" y="773113"/>
            <a:ext cx="6097587" cy="89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Receiver-operator characteristics (ROC) for predicted yeast complexes.</a:t>
            </a:r>
          </a:p>
          <a:p>
            <a:pPr eaLnBrk="1" hangingPunct="1">
              <a:lnSpc>
                <a:spcPts val="39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Examined features: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structural modeling (SM),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GO similarity,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protein essentiality (ES) relationship,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MIPS similarity,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co‐expression (CE),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phylogenetic profile (PP) similarity.</a:t>
            </a:r>
          </a:p>
          <a:p>
            <a:pPr eaLnBrk="1" hangingPunct="1">
              <a:lnSpc>
                <a:spcPts val="3900"/>
              </a:lnSpc>
            </a:pPr>
            <a:endParaRPr lang="en-US" altLang="en-US"/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Also listed are 2 combinations: 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NS for the integration of all non‐structure clues, i.e. GO, ES, MIPS, CE, and PP, and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/>
              <a:t>- PrePPI for all structural and non‐structure clues). </a:t>
            </a:r>
          </a:p>
          <a:p>
            <a:pPr eaLnBrk="1" hangingPunct="1">
              <a:lnSpc>
                <a:spcPct val="110000"/>
              </a:lnSpc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1509" name="Rectangle 6"/>
          <p:cNvSpPr>
            <a:spLocks/>
          </p:cNvSpPr>
          <p:nvPr/>
        </p:nvSpPr>
        <p:spPr bwMode="auto">
          <a:xfrm>
            <a:off x="6502400" y="9169400"/>
            <a:ext cx="3313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Jansen et al, Science 302 (2003) 449</a:t>
            </a: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915988"/>
            <a:ext cx="67071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"/>
          <p:cNvSpPr>
            <a:spLocks/>
          </p:cNvSpPr>
          <p:nvPr/>
        </p:nvSpPr>
        <p:spPr bwMode="auto">
          <a:xfrm>
            <a:off x="6151563" y="6816725"/>
            <a:ext cx="61928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This gave 30.000 high-confidence PP interactions for yeast and 300.000 for human.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545206E-6912-451D-8321-994235EB90E7}" type="slidenum">
              <a:rPr lang="en-US" altLang="en-US" sz="1800" smtClean="0">
                <a:solidFill>
                  <a:schemeClr val="tx1"/>
                </a:solidFill>
              </a:rPr>
              <a:pPr/>
              <a:t>2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5123" name="AutoShape 1"/>
          <p:cNvSpPr>
            <a:spLocks/>
          </p:cNvSpPr>
          <p:nvPr/>
        </p:nvSpPr>
        <p:spPr bwMode="auto">
          <a:xfrm>
            <a:off x="1333500" y="7721600"/>
            <a:ext cx="5600700" cy="774700"/>
          </a:xfrm>
          <a:prstGeom prst="roundRect">
            <a:avLst>
              <a:gd name="adj" fmla="val 2458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Noisy Data — Clear Statements?</a:t>
            </a:r>
          </a:p>
        </p:txBody>
      </p:sp>
      <p:sp>
        <p:nvSpPr>
          <p:cNvPr id="5125" name="Rectangle 3"/>
          <p:cNvSpPr>
            <a:spLocks/>
          </p:cNvSpPr>
          <p:nvPr/>
        </p:nvSpPr>
        <p:spPr bwMode="auto">
          <a:xfrm>
            <a:off x="596900" y="990600"/>
            <a:ext cx="108410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For </a:t>
            </a:r>
            <a:r>
              <a:rPr lang="en-US" altLang="en-US" b="1">
                <a:solidFill>
                  <a:schemeClr val="tx1"/>
                </a:solidFill>
              </a:rPr>
              <a:t>yeast</a:t>
            </a:r>
            <a:r>
              <a:rPr lang="en-US" altLang="en-US">
                <a:solidFill>
                  <a:schemeClr val="tx1"/>
                </a:solidFill>
              </a:rPr>
              <a:t>:  ~ 6000 proteins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 ~18 million potential interactions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			rough estimates:          ≤ 100000 interactions occur</a:t>
            </a:r>
          </a:p>
        </p:txBody>
      </p:sp>
      <p:sp>
        <p:nvSpPr>
          <p:cNvPr id="5126" name="Rectangle 4"/>
          <p:cNvSpPr>
            <a:spLocks/>
          </p:cNvSpPr>
          <p:nvPr/>
        </p:nvSpPr>
        <p:spPr bwMode="auto">
          <a:xfrm>
            <a:off x="596900" y="2070100"/>
            <a:ext cx="114712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1 true positive for 200 potential candidates  = </a:t>
            </a:r>
            <a:r>
              <a:rPr lang="en-US" altLang="en-US" b="1">
                <a:solidFill>
                  <a:schemeClr val="tx1"/>
                </a:solidFill>
              </a:rPr>
              <a:t>0.5%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 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</a:t>
            </a:r>
            <a:r>
              <a:rPr lang="en-US" altLang="en-US" b="1">
                <a:solidFill>
                  <a:schemeClr val="tx1"/>
                </a:solidFill>
              </a:rPr>
              <a:t>decisive</a:t>
            </a:r>
            <a:r>
              <a:rPr lang="en-US" altLang="en-US">
                <a:solidFill>
                  <a:schemeClr val="tx1"/>
                </a:solidFill>
              </a:rPr>
              <a:t> experiment must have </a:t>
            </a:r>
            <a:r>
              <a:rPr lang="en-US" altLang="en-US" b="1">
                <a:solidFill>
                  <a:schemeClr val="tx1"/>
                </a:solidFill>
              </a:rPr>
              <a:t>accuracy</a:t>
            </a:r>
            <a:r>
              <a:rPr lang="en-US" altLang="en-US">
                <a:solidFill>
                  <a:schemeClr val="tx1"/>
                </a:solidFill>
              </a:rPr>
              <a:t> &lt;&lt;  0.5% false positives</a:t>
            </a:r>
          </a:p>
        </p:txBody>
      </p:sp>
      <p:sp>
        <p:nvSpPr>
          <p:cNvPr id="5127" name="Rectangle 5"/>
          <p:cNvSpPr>
            <a:spLocks/>
          </p:cNvSpPr>
          <p:nvPr/>
        </p:nvSpPr>
        <p:spPr bwMode="auto">
          <a:xfrm>
            <a:off x="596900" y="3924300"/>
            <a:ext cx="8108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Different experiments</a:t>
            </a:r>
            <a:r>
              <a:rPr lang="en-US" altLang="en-US">
                <a:solidFill>
                  <a:schemeClr val="tx1"/>
                </a:solidFill>
              </a:rPr>
              <a:t> detect different interactions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For yeast:   80000 interactions known,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           only 2400 found in &gt; 1 experiment</a:t>
            </a:r>
          </a:p>
        </p:txBody>
      </p:sp>
      <p:grpSp>
        <p:nvGrpSpPr>
          <p:cNvPr id="5128" name="Group 6"/>
          <p:cNvGrpSpPr>
            <a:grpSpLocks/>
          </p:cNvGrpSpPr>
          <p:nvPr/>
        </p:nvGrpSpPr>
        <p:grpSpPr bwMode="auto">
          <a:xfrm>
            <a:off x="7454900" y="4276725"/>
            <a:ext cx="5295900" cy="4333875"/>
            <a:chOff x="0" y="0"/>
            <a:chExt cx="3336" cy="2729"/>
          </a:xfrm>
        </p:grpSpPr>
        <p:pic>
          <p:nvPicPr>
            <p:cNvPr id="513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Rectangle 8"/>
            <p:cNvSpPr>
              <a:spLocks/>
            </p:cNvSpPr>
            <p:nvPr/>
          </p:nvSpPr>
          <p:spPr bwMode="auto">
            <a:xfrm>
              <a:off x="1888" y="169"/>
              <a:ext cx="25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>
                  <a:solidFill>
                    <a:srgbClr val="408000"/>
                  </a:solidFill>
                </a:rPr>
                <a:t>TAP</a:t>
              </a:r>
            </a:p>
          </p:txBody>
        </p:sp>
        <p:sp>
          <p:nvSpPr>
            <p:cNvPr id="5136" name="Rectangle 9"/>
            <p:cNvSpPr>
              <a:spLocks/>
            </p:cNvSpPr>
            <p:nvPr/>
          </p:nvSpPr>
          <p:spPr bwMode="auto">
            <a:xfrm>
              <a:off x="456" y="2561"/>
              <a:ext cx="54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>
                  <a:solidFill>
                    <a:srgbClr val="0000FF"/>
                  </a:solidFill>
                </a:rPr>
                <a:t>HMS-PCI</a:t>
              </a:r>
            </a:p>
          </p:txBody>
        </p:sp>
        <p:sp>
          <p:nvSpPr>
            <p:cNvPr id="5137" name="Rectangle 10"/>
            <p:cNvSpPr>
              <a:spLocks/>
            </p:cNvSpPr>
            <p:nvPr/>
          </p:nvSpPr>
          <p:spPr bwMode="auto">
            <a:xfrm>
              <a:off x="1160" y="1217"/>
              <a:ext cx="27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>
                  <a:solidFill>
                    <a:schemeClr val="tx1"/>
                  </a:solidFill>
                </a:rPr>
                <a:t>Y2H</a:t>
              </a:r>
            </a:p>
          </p:txBody>
        </p:sp>
        <p:sp>
          <p:nvSpPr>
            <p:cNvPr id="5138" name="Rectangle 11"/>
            <p:cNvSpPr>
              <a:spLocks/>
            </p:cNvSpPr>
            <p:nvPr/>
          </p:nvSpPr>
          <p:spPr bwMode="auto">
            <a:xfrm>
              <a:off x="1888" y="2201"/>
              <a:ext cx="14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800">
                  <a:solidFill>
                    <a:srgbClr val="FF0000"/>
                  </a:solidFill>
                </a:rPr>
                <a:t>annotated: septin complex</a:t>
              </a:r>
            </a:p>
          </p:txBody>
        </p:sp>
      </p:grpSp>
      <p:sp>
        <p:nvSpPr>
          <p:cNvPr id="5129" name="Rectangle 12"/>
          <p:cNvSpPr>
            <a:spLocks/>
          </p:cNvSpPr>
          <p:nvPr/>
        </p:nvSpPr>
        <p:spPr bwMode="auto">
          <a:xfrm>
            <a:off x="7683500" y="9271000"/>
            <a:ext cx="2117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see: von Mering (2002)</a:t>
            </a:r>
          </a:p>
        </p:txBody>
      </p:sp>
      <p:sp>
        <p:nvSpPr>
          <p:cNvPr id="5130" name="Rectangle 13"/>
          <p:cNvSpPr>
            <a:spLocks/>
          </p:cNvSpPr>
          <p:nvPr/>
        </p:nvSpPr>
        <p:spPr bwMode="auto">
          <a:xfrm>
            <a:off x="596900" y="5930900"/>
            <a:ext cx="804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Y2H: </a:t>
            </a:r>
          </a:p>
        </p:txBody>
      </p:sp>
      <p:sp>
        <p:nvSpPr>
          <p:cNvPr id="5131" name="Rectangle 14"/>
          <p:cNvSpPr>
            <a:spLocks/>
          </p:cNvSpPr>
          <p:nvPr/>
        </p:nvSpPr>
        <p:spPr bwMode="auto">
          <a:xfrm>
            <a:off x="2044700" y="5930900"/>
            <a:ext cx="369728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many false positives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 (up to 50% errors)</a:t>
            </a:r>
          </a:p>
        </p:txBody>
      </p:sp>
      <p:sp>
        <p:nvSpPr>
          <p:cNvPr id="5132" name="Rectangle 15"/>
          <p:cNvSpPr>
            <a:spLocks/>
          </p:cNvSpPr>
          <p:nvPr/>
        </p:nvSpPr>
        <p:spPr bwMode="auto">
          <a:xfrm>
            <a:off x="596900" y="6972300"/>
            <a:ext cx="67960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Co-expression: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gives indications at best</a:t>
            </a:r>
          </a:p>
        </p:txBody>
      </p:sp>
      <p:sp>
        <p:nvSpPr>
          <p:cNvPr id="5133" name="Rectangle 16"/>
          <p:cNvSpPr>
            <a:spLocks/>
          </p:cNvSpPr>
          <p:nvPr/>
        </p:nvSpPr>
        <p:spPr bwMode="auto">
          <a:xfrm>
            <a:off x="1616075" y="7912100"/>
            <a:ext cx="50307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Combine weak indicators = 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B3A93E0F-6A58-420A-B6C1-089FD7306A0F}" type="slidenum">
              <a:rPr lang="en-US" altLang="en-US" sz="1800" smtClean="0">
                <a:solidFill>
                  <a:schemeClr val="tx1"/>
                </a:solidFill>
              </a:rPr>
              <a:pPr/>
              <a:t>20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Summary:  Bayesian Analysis</a:t>
            </a:r>
          </a:p>
        </p:txBody>
      </p:sp>
      <p:sp>
        <p:nvSpPr>
          <p:cNvPr id="22532" name="Rectangle 2"/>
          <p:cNvSpPr>
            <a:spLocks/>
          </p:cNvSpPr>
          <p:nvPr/>
        </p:nvSpPr>
        <p:spPr bwMode="auto">
          <a:xfrm>
            <a:off x="1219200" y="1371600"/>
            <a:ext cx="90789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Combination of weak features yields powerful predictions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• boosts odds via Bayes' theorem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• Gold standard sets for training the likelihood ratios</a:t>
            </a: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1219200" y="3860800"/>
            <a:ext cx="9553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Bayes vs. other </a:t>
            </a:r>
            <a:r>
              <a:rPr lang="en-US" altLang="en-US" b="1">
                <a:solidFill>
                  <a:schemeClr val="tx1"/>
                </a:solidFill>
              </a:rPr>
              <a:t>machine learning</a:t>
            </a:r>
            <a:r>
              <a:rPr lang="en-US" altLang="en-US">
                <a:solidFill>
                  <a:schemeClr val="tx1"/>
                </a:solidFill>
              </a:rPr>
              <a:t> techniques: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</a:rPr>
              <a:t>(voting, unions, SVM, neuronal networks, decision trees, …)</a:t>
            </a:r>
          </a:p>
        </p:txBody>
      </p:sp>
      <p:sp>
        <p:nvSpPr>
          <p:cNvPr id="22534" name="Rectangle 4"/>
          <p:cNvSpPr>
            <a:spLocks/>
          </p:cNvSpPr>
          <p:nvPr/>
        </p:nvSpPr>
        <p:spPr bwMode="auto">
          <a:xfrm>
            <a:off x="1219200" y="5041900"/>
            <a:ext cx="10533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arbitrary types</a:t>
            </a:r>
            <a:r>
              <a:rPr lang="en-US" altLang="en-US">
                <a:solidFill>
                  <a:schemeClr val="tx1"/>
                </a:solidFill>
              </a:rPr>
              <a:t> of data can be combined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weight data according to their </a:t>
            </a:r>
            <a:r>
              <a:rPr lang="en-US" altLang="en-US" b="1">
                <a:solidFill>
                  <a:schemeClr val="tx1"/>
                </a:solidFill>
              </a:rPr>
              <a:t>reliability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include conditional relations between evidences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easily accommodates missing data (e.g., zero overlap with GN)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transparent</a:t>
            </a:r>
            <a:r>
              <a:rPr lang="en-US" altLang="en-US">
                <a:solidFill>
                  <a:schemeClr val="tx1"/>
                </a:solidFill>
              </a:rPr>
              <a:t> procedure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predictions easy to </a:t>
            </a:r>
            <a:r>
              <a:rPr lang="en-US" altLang="en-US" b="1">
                <a:solidFill>
                  <a:schemeClr val="tx1"/>
                </a:solidFill>
              </a:rPr>
              <a:t>interpret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84F6E72-0464-4064-8C29-E470B25F2B63}" type="slidenum">
              <a:rPr lang="en-US" altLang="en-US" sz="1800" smtClean="0">
                <a:solidFill>
                  <a:schemeClr val="tx1"/>
                </a:solidFill>
              </a:rPr>
              <a:pPr/>
              <a:t>21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93663" y="87313"/>
            <a:ext cx="12817475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Insert: Relation of PPI networks to diseases</a:t>
            </a:r>
          </a:p>
        </p:txBody>
      </p:sp>
      <p:sp>
        <p:nvSpPr>
          <p:cNvPr id="23556" name="Rectangle 2"/>
          <p:cNvSpPr>
            <a:spLocks/>
          </p:cNvSpPr>
          <p:nvPr/>
        </p:nvSpPr>
        <p:spPr bwMode="auto">
          <a:xfrm>
            <a:off x="598488" y="7820025"/>
            <a:ext cx="7416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989013"/>
            <a:ext cx="5660826" cy="55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73113"/>
            <a:ext cx="52562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feld 3"/>
          <p:cNvSpPr txBox="1">
            <a:spLocks noChangeArrowheads="1"/>
          </p:cNvSpPr>
          <p:nvPr/>
        </p:nvSpPr>
        <p:spPr bwMode="auto">
          <a:xfrm>
            <a:off x="280988" y="4805363"/>
            <a:ext cx="55038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de-DE" altLang="de-DE"/>
              <a:t>In principle, a protein mutant can </a:t>
            </a:r>
          </a:p>
          <a:p>
            <a:pPr>
              <a:lnSpc>
                <a:spcPts val="3900"/>
              </a:lnSpc>
            </a:pPr>
            <a:r>
              <a:rPr lang="de-DE" altLang="de-DE"/>
              <a:t>destabilize proteins (left) or </a:t>
            </a:r>
          </a:p>
          <a:p>
            <a:pPr>
              <a:lnSpc>
                <a:spcPts val="3900"/>
              </a:lnSpc>
            </a:pPr>
            <a:r>
              <a:rPr lang="de-DE" altLang="de-DE"/>
              <a:t>perturb interactions (right)</a:t>
            </a:r>
          </a:p>
        </p:txBody>
      </p:sp>
      <p:sp>
        <p:nvSpPr>
          <p:cNvPr id="23560" name="Textfeld 7"/>
          <p:cNvSpPr txBox="1">
            <a:spLocks noChangeArrowheads="1"/>
          </p:cNvSpPr>
          <p:nvPr/>
        </p:nvSpPr>
        <p:spPr bwMode="auto">
          <a:xfrm>
            <a:off x="5151836" y="6522465"/>
            <a:ext cx="720421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de-DE" altLang="de-DE" dirty="0" smtClean="0">
                <a:solidFill>
                  <a:schemeClr val="tx1"/>
                </a:solidFill>
              </a:rPr>
              <a:t>3 </a:t>
            </a:r>
            <a:r>
              <a:rPr lang="de-DE" altLang="de-DE" dirty="0" err="1" smtClean="0">
                <a:solidFill>
                  <a:schemeClr val="tx1"/>
                </a:solidFill>
              </a:rPr>
              <a:t>possible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outcomes</a:t>
            </a:r>
            <a:r>
              <a:rPr lang="de-DE" altLang="de-DE" dirty="0" smtClean="0">
                <a:solidFill>
                  <a:schemeClr val="tx1"/>
                </a:solidFill>
              </a:rPr>
              <a:t>: </a:t>
            </a:r>
            <a:r>
              <a:rPr lang="de-DE" altLang="de-DE" b="1" dirty="0" smtClean="0">
                <a:solidFill>
                  <a:srgbClr val="FF33CC"/>
                </a:solidFill>
              </a:rPr>
              <a:t>all </a:t>
            </a:r>
            <a:r>
              <a:rPr lang="de-DE" altLang="de-DE" b="1" dirty="0" err="1" smtClean="0">
                <a:solidFill>
                  <a:srgbClr val="FF33CC"/>
                </a:solidFill>
              </a:rPr>
              <a:t>interactions</a:t>
            </a:r>
            <a:r>
              <a:rPr lang="de-DE" altLang="de-DE" b="1" dirty="0" smtClean="0">
                <a:solidFill>
                  <a:srgbClr val="FF33CC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kept</a:t>
            </a:r>
            <a:r>
              <a:rPr lang="de-DE" altLang="de-DE" dirty="0" smtClean="0">
                <a:solidFill>
                  <a:schemeClr val="tx1"/>
                </a:solidFill>
              </a:rPr>
              <a:t>,</a:t>
            </a:r>
          </a:p>
          <a:p>
            <a:r>
              <a:rPr lang="de-DE" altLang="de-DE" b="1" dirty="0" err="1">
                <a:solidFill>
                  <a:srgbClr val="0070C0"/>
                </a:solidFill>
              </a:rPr>
              <a:t>s</a:t>
            </a:r>
            <a:r>
              <a:rPr lang="de-DE" altLang="de-DE" b="1" dirty="0" err="1" smtClean="0">
                <a:solidFill>
                  <a:srgbClr val="0070C0"/>
                </a:solidFill>
              </a:rPr>
              <a:t>ome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or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b="1" dirty="0" err="1" smtClean="0">
                <a:solidFill>
                  <a:srgbClr val="FF0000"/>
                </a:solidFill>
              </a:rPr>
              <a:t>no</a:t>
            </a:r>
            <a:r>
              <a:rPr lang="de-DE" altLang="de-DE" dirty="0" smtClean="0">
                <a:solidFill>
                  <a:srgbClr val="FF0000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interactions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remain</a:t>
            </a:r>
            <a:r>
              <a:rPr lang="de-DE" altLang="de-DE" dirty="0" smtClean="0">
                <a:solidFill>
                  <a:schemeClr val="tx1"/>
                </a:solidFill>
              </a:rPr>
              <a:t>.</a:t>
            </a:r>
          </a:p>
          <a:p>
            <a:endParaRPr lang="de-DE" altLang="de-DE" dirty="0">
              <a:solidFill>
                <a:schemeClr val="tx1"/>
              </a:solidFill>
            </a:endParaRPr>
          </a:p>
          <a:p>
            <a:r>
              <a:rPr lang="de-DE" altLang="de-DE" dirty="0" err="1" smtClean="0">
                <a:solidFill>
                  <a:schemeClr val="tx1"/>
                </a:solidFill>
              </a:rPr>
              <a:t>Disease</a:t>
            </a:r>
            <a:r>
              <a:rPr lang="de-DE" altLang="de-DE" dirty="0" smtClean="0">
                <a:solidFill>
                  <a:schemeClr val="tx1"/>
                </a:solidFill>
              </a:rPr>
              <a:t> alleles </a:t>
            </a:r>
            <a:r>
              <a:rPr lang="de-DE" altLang="de-DE" dirty="0" err="1" smtClean="0">
                <a:solidFill>
                  <a:schemeClr val="tx1"/>
                </a:solidFill>
              </a:rPr>
              <a:t>enriched</a:t>
            </a:r>
            <a:r>
              <a:rPr lang="de-DE" altLang="de-DE" dirty="0" smtClean="0">
                <a:solidFill>
                  <a:schemeClr val="tx1"/>
                </a:solidFill>
              </a:rPr>
              <a:t> in „</a:t>
            </a:r>
            <a:r>
              <a:rPr lang="de-DE" altLang="de-DE" b="1" dirty="0" err="1" smtClean="0">
                <a:solidFill>
                  <a:srgbClr val="0070C0"/>
                </a:solidFill>
              </a:rPr>
              <a:t>edgetic</a:t>
            </a:r>
            <a:r>
              <a:rPr lang="de-DE" altLang="de-DE" dirty="0" smtClean="0">
                <a:solidFill>
                  <a:schemeClr val="tx1"/>
                </a:solidFill>
              </a:rPr>
              <a:t>“ </a:t>
            </a:r>
            <a:r>
              <a:rPr lang="de-DE" altLang="de-DE" dirty="0" err="1" smtClean="0">
                <a:solidFill>
                  <a:schemeClr val="tx1"/>
                </a:solidFill>
              </a:rPr>
              <a:t>cases</a:t>
            </a:r>
            <a:r>
              <a:rPr lang="de-DE" altLang="de-DE" dirty="0" smtClean="0">
                <a:solidFill>
                  <a:schemeClr val="tx1"/>
                </a:solidFill>
              </a:rPr>
              <a:t>.</a:t>
            </a:r>
          </a:p>
          <a:p>
            <a:endParaRPr lang="de-DE" altLang="de-DE" b="1" dirty="0">
              <a:solidFill>
                <a:srgbClr val="FF33CC"/>
              </a:solidFill>
            </a:endParaRPr>
          </a:p>
          <a:p>
            <a:r>
              <a:rPr lang="de-DE" altLang="de-DE" b="1" dirty="0" smtClean="0">
                <a:solidFill>
                  <a:srgbClr val="FF33CC"/>
                </a:solidFill>
              </a:rPr>
              <a:t>Can </a:t>
            </a:r>
            <a:r>
              <a:rPr lang="de-DE" altLang="de-DE" b="1" dirty="0" err="1">
                <a:solidFill>
                  <a:srgbClr val="FF33CC"/>
                </a:solidFill>
              </a:rPr>
              <a:t>one</a:t>
            </a:r>
            <a:r>
              <a:rPr lang="de-DE" altLang="de-DE" b="1" dirty="0">
                <a:solidFill>
                  <a:srgbClr val="FF33CC"/>
                </a:solidFill>
              </a:rPr>
              <a:t> </a:t>
            </a:r>
            <a:r>
              <a:rPr lang="de-DE" altLang="de-DE" b="1" dirty="0" err="1">
                <a:solidFill>
                  <a:srgbClr val="FF33CC"/>
                </a:solidFill>
              </a:rPr>
              <a:t>study</a:t>
            </a:r>
            <a:r>
              <a:rPr lang="de-DE" altLang="de-DE" b="1" dirty="0">
                <a:solidFill>
                  <a:srgbClr val="FF33CC"/>
                </a:solidFill>
              </a:rPr>
              <a:t> </a:t>
            </a:r>
            <a:r>
              <a:rPr lang="de-DE" altLang="de-DE" b="1" dirty="0" err="1">
                <a:solidFill>
                  <a:srgbClr val="FF33CC"/>
                </a:solidFill>
              </a:rPr>
              <a:t>this</a:t>
            </a:r>
            <a:r>
              <a:rPr lang="de-DE" altLang="de-DE" b="1" dirty="0">
                <a:solidFill>
                  <a:srgbClr val="FF33CC"/>
                </a:solidFill>
              </a:rPr>
              <a:t> </a:t>
            </a:r>
            <a:r>
              <a:rPr lang="de-DE" altLang="de-DE" b="1" dirty="0" err="1">
                <a:solidFill>
                  <a:srgbClr val="FF33CC"/>
                </a:solidFill>
              </a:rPr>
              <a:t>systematically</a:t>
            </a:r>
            <a:endParaRPr lang="de-DE" altLang="de-DE" b="1" dirty="0">
              <a:solidFill>
                <a:srgbClr val="FF33CC"/>
              </a:solidFill>
            </a:endParaRPr>
          </a:p>
          <a:p>
            <a:r>
              <a:rPr lang="de-DE" altLang="de-DE" b="1" dirty="0">
                <a:solidFill>
                  <a:srgbClr val="FF33CC"/>
                </a:solidFill>
              </a:rPr>
              <a:t>on a </a:t>
            </a:r>
            <a:r>
              <a:rPr lang="de-DE" altLang="de-DE" b="1" dirty="0" err="1">
                <a:solidFill>
                  <a:srgbClr val="FF33CC"/>
                </a:solidFill>
              </a:rPr>
              <a:t>genome</a:t>
            </a:r>
            <a:r>
              <a:rPr lang="de-DE" altLang="de-DE" b="1" dirty="0">
                <a:solidFill>
                  <a:srgbClr val="FF33CC"/>
                </a:solidFill>
              </a:rPr>
              <a:t>-level?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32C0C15-05C5-4169-866A-C468D90DBEF5}" type="slidenum">
              <a:rPr lang="en-US" altLang="en-US" sz="1800" smtClean="0">
                <a:solidFill>
                  <a:schemeClr val="tx1"/>
                </a:solidFill>
              </a:rPr>
              <a:pPr/>
              <a:t>22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Y2H: screen native PPIs</a:t>
            </a:r>
          </a:p>
        </p:txBody>
      </p:sp>
      <p:sp>
        <p:nvSpPr>
          <p:cNvPr id="28676" name="Rectangle 2"/>
          <p:cNvSpPr>
            <a:spLocks/>
          </p:cNvSpPr>
          <p:nvPr/>
        </p:nvSpPr>
        <p:spPr bwMode="auto">
          <a:xfrm>
            <a:off x="9296400" y="8405813"/>
            <a:ext cx="741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77" name="Textfeld 3"/>
          <p:cNvSpPr txBox="1">
            <a:spLocks noChangeArrowheads="1"/>
          </p:cNvSpPr>
          <p:nvPr/>
        </p:nvSpPr>
        <p:spPr bwMode="auto">
          <a:xfrm>
            <a:off x="381000" y="844352"/>
            <a:ext cx="12385675" cy="809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de-DE" b="1" dirty="0" smtClean="0"/>
              <a:t>Aim 1</a:t>
            </a:r>
            <a:r>
              <a:rPr lang="en-US" altLang="de-DE" dirty="0" smtClean="0"/>
              <a:t>: </a:t>
            </a:r>
            <a:r>
              <a:rPr lang="en-US" altLang="de-DE" dirty="0" smtClean="0"/>
              <a:t>Systematic </a:t>
            </a:r>
            <a:r>
              <a:rPr lang="en-US" altLang="de-DE" dirty="0"/>
              <a:t>characterization of PPI perturbations associated with disease </a:t>
            </a:r>
            <a:r>
              <a:rPr lang="en-US" altLang="de-DE" dirty="0" smtClean="0"/>
              <a:t>mutation. </a:t>
            </a:r>
            <a:endParaRPr lang="en-US" altLang="de-DE" dirty="0"/>
          </a:p>
          <a:p>
            <a:pPr>
              <a:lnSpc>
                <a:spcPts val="3900"/>
              </a:lnSpc>
            </a:pPr>
            <a:endParaRPr lang="en-US" altLang="de-DE" dirty="0" smtClean="0"/>
          </a:p>
          <a:p>
            <a:pPr>
              <a:lnSpc>
                <a:spcPts val="3900"/>
              </a:lnSpc>
            </a:pPr>
            <a:r>
              <a:rPr lang="en-US" altLang="de-DE" b="1" dirty="0" smtClean="0"/>
              <a:t>Experimental dataset</a:t>
            </a:r>
            <a:r>
              <a:rPr lang="en-US" altLang="de-DE" dirty="0" smtClean="0"/>
              <a:t>: </a:t>
            </a:r>
            <a:r>
              <a:rPr lang="en-US" altLang="de-DE" dirty="0" smtClean="0"/>
              <a:t>2,449 </a:t>
            </a:r>
            <a:r>
              <a:rPr lang="en-US" altLang="de-DE" dirty="0"/>
              <a:t>mutant proteins and their 1,072 corresponding WT </a:t>
            </a:r>
            <a:r>
              <a:rPr lang="en-US" altLang="de-DE" dirty="0" smtClean="0"/>
              <a:t>proteins.</a:t>
            </a:r>
          </a:p>
          <a:p>
            <a:pPr>
              <a:lnSpc>
                <a:spcPts val="3900"/>
              </a:lnSpc>
            </a:pPr>
            <a:endParaRPr lang="en-US" altLang="de-DE" dirty="0" smtClean="0"/>
          </a:p>
          <a:p>
            <a:pPr>
              <a:lnSpc>
                <a:spcPts val="3900"/>
              </a:lnSpc>
            </a:pPr>
            <a:r>
              <a:rPr lang="en-US" altLang="de-DE" b="1" dirty="0" smtClean="0"/>
              <a:t>Approach</a:t>
            </a:r>
            <a:r>
              <a:rPr lang="en-US" altLang="de-DE" dirty="0" smtClean="0"/>
              <a:t>: run Y2H screen how mutant </a:t>
            </a:r>
            <a:r>
              <a:rPr lang="en-US" altLang="de-DE" dirty="0"/>
              <a:t>and WT proteins </a:t>
            </a:r>
            <a:r>
              <a:rPr lang="en-US" altLang="de-DE" dirty="0" smtClean="0"/>
              <a:t>interact </a:t>
            </a:r>
            <a:r>
              <a:rPr lang="en-US" altLang="de-DE" dirty="0"/>
              <a:t>with proteins encoded by the 7,200 ORFs in the human </a:t>
            </a:r>
            <a:r>
              <a:rPr lang="en-US" altLang="de-DE" dirty="0" err="1"/>
              <a:t>ORFeome</a:t>
            </a:r>
            <a:r>
              <a:rPr lang="en-US" altLang="de-DE" dirty="0"/>
              <a:t> v1.1. 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 smtClean="0"/>
              <a:t>Intersect this with the </a:t>
            </a:r>
            <a:r>
              <a:rPr lang="en-US" altLang="de-DE" dirty="0"/>
              <a:t>human </a:t>
            </a:r>
            <a:r>
              <a:rPr lang="en-US" altLang="de-DE" dirty="0" err="1"/>
              <a:t>interactome</a:t>
            </a:r>
            <a:r>
              <a:rPr lang="en-US" altLang="de-DE" dirty="0"/>
              <a:t> map </a:t>
            </a:r>
            <a:r>
              <a:rPr lang="de-DE" altLang="de-DE" dirty="0" smtClean="0"/>
              <a:t>HI-II-14 (</a:t>
            </a:r>
            <a:r>
              <a:rPr lang="de-DE" altLang="de-DE" dirty="0" err="1" smtClean="0"/>
              <a:t>enhance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confidence</a:t>
            </a:r>
            <a:r>
              <a:rPr lang="de-DE" altLang="de-DE" dirty="0" smtClean="0"/>
              <a:t>).</a:t>
            </a:r>
            <a:endParaRPr lang="de-DE" altLang="de-DE" dirty="0"/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 smtClean="0"/>
              <a:t>-&gt; </a:t>
            </a:r>
            <a:r>
              <a:rPr lang="en-US" altLang="de-DE" dirty="0" smtClean="0"/>
              <a:t>interaction </a:t>
            </a:r>
            <a:r>
              <a:rPr lang="en-US" altLang="de-DE" dirty="0"/>
              <a:t>profiles for 460 mutant proteins and </a:t>
            </a:r>
            <a:r>
              <a:rPr lang="en-US" altLang="de-DE" dirty="0" smtClean="0"/>
              <a:t>their 220 </a:t>
            </a:r>
            <a:r>
              <a:rPr lang="en-US" altLang="de-DE" dirty="0"/>
              <a:t>WT </a:t>
            </a:r>
            <a:r>
              <a:rPr lang="en-US" altLang="de-DE" dirty="0" smtClean="0"/>
              <a:t>counterparts. Out </a:t>
            </a:r>
            <a:r>
              <a:rPr lang="en-US" altLang="de-DE" dirty="0"/>
              <a:t>of 1,316 </a:t>
            </a:r>
            <a:r>
              <a:rPr lang="en-US" altLang="de-DE" dirty="0" smtClean="0"/>
              <a:t>PPIs (ca. 6 per protein), 521 interactions were perturbed.</a:t>
            </a:r>
            <a:endParaRPr lang="de-DE" altLang="de-DE" dirty="0"/>
          </a:p>
          <a:p>
            <a:pPr>
              <a:lnSpc>
                <a:spcPts val="3900"/>
              </a:lnSpc>
            </a:pPr>
            <a:endParaRPr lang="de-DE" altLang="de-DE" sz="2000" dirty="0"/>
          </a:p>
          <a:p>
            <a:pPr>
              <a:lnSpc>
                <a:spcPts val="3900"/>
              </a:lnSpc>
            </a:pPr>
            <a:r>
              <a:rPr lang="en-US" altLang="de-DE" b="1" dirty="0">
                <a:solidFill>
                  <a:srgbClr val="FF0000"/>
                </a:solidFill>
              </a:rPr>
              <a:t>Only two mutations conferred PPI gains</a:t>
            </a:r>
            <a:r>
              <a:rPr lang="en-US" altLang="de-DE" dirty="0"/>
              <a:t>, suggesting that gain of interactions may be a rare event </a:t>
            </a:r>
            <a:r>
              <a:rPr lang="de-DE" altLang="de-DE" dirty="0"/>
              <a:t>in human </a:t>
            </a:r>
            <a:r>
              <a:rPr lang="de-DE" altLang="de-DE" dirty="0" err="1"/>
              <a:t>disease</a:t>
            </a:r>
            <a:r>
              <a:rPr lang="de-DE" altLang="de-DE" dirty="0"/>
              <a:t>.</a:t>
            </a:r>
            <a:endParaRPr lang="en-US" alt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693F6F1-5BCB-458B-9EC3-F1BD44B81AD2}" type="slidenum">
              <a:rPr lang="en-US" altLang="en-US" sz="1800" smtClean="0">
                <a:solidFill>
                  <a:schemeClr val="tx1"/>
                </a:solidFill>
              </a:rPr>
              <a:pPr/>
              <a:t>23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Findings</a:t>
            </a:r>
          </a:p>
        </p:txBody>
      </p:sp>
      <p:sp>
        <p:nvSpPr>
          <p:cNvPr id="29700" name="Rectangle 2"/>
          <p:cNvSpPr>
            <a:spLocks/>
          </p:cNvSpPr>
          <p:nvPr/>
        </p:nvSpPr>
        <p:spPr bwMode="auto">
          <a:xfrm>
            <a:off x="9296400" y="8405813"/>
            <a:ext cx="741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9701" name="Textfeld 3"/>
          <p:cNvSpPr txBox="1">
            <a:spLocks noChangeArrowheads="1"/>
          </p:cNvSpPr>
          <p:nvPr/>
        </p:nvSpPr>
        <p:spPr bwMode="auto">
          <a:xfrm>
            <a:off x="309563" y="896938"/>
            <a:ext cx="123856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de-DE" dirty="0"/>
              <a:t>Ca. </a:t>
            </a:r>
            <a:r>
              <a:rPr lang="en-US" altLang="de-DE" b="1" dirty="0"/>
              <a:t>60% of disease-associated missense mutations perturb PPIs</a:t>
            </a:r>
            <a:r>
              <a:rPr lang="en-US" altLang="de-DE" dirty="0"/>
              <a:t>.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	- Of these, half result in complete loss of interactions, </a:t>
            </a:r>
          </a:p>
          <a:p>
            <a:pPr>
              <a:lnSpc>
                <a:spcPts val="3900"/>
              </a:lnSpc>
            </a:pPr>
            <a:r>
              <a:rPr lang="en-US" altLang="de-DE" dirty="0"/>
              <a:t>	generally caused by protein </a:t>
            </a:r>
            <a:r>
              <a:rPr lang="en-US" altLang="de-DE" dirty="0" err="1"/>
              <a:t>misfolding</a:t>
            </a:r>
            <a:r>
              <a:rPr lang="en-US" altLang="de-DE" dirty="0"/>
              <a:t> and impaired expression.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	- The other half lead to </a:t>
            </a:r>
            <a:r>
              <a:rPr lang="en-US" altLang="de-DE" b="1" dirty="0" err="1">
                <a:solidFill>
                  <a:srgbClr val="0070C0"/>
                </a:solidFill>
              </a:rPr>
              <a:t>edgetic</a:t>
            </a:r>
            <a:r>
              <a:rPr lang="en-US" altLang="de-DE" b="1" dirty="0">
                <a:solidFill>
                  <a:srgbClr val="0070C0"/>
                </a:solidFill>
              </a:rPr>
              <a:t> perturbations</a:t>
            </a:r>
            <a:r>
              <a:rPr lang="en-US" altLang="de-DE" dirty="0"/>
              <a:t>.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Importantly, different mutations in the same gene frequently result in different interaction perturbation profiles.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C2D0EA3D-6C10-4667-93CF-FE7172EB9A2D}" type="slidenum">
              <a:rPr lang="en-US" altLang="en-US" sz="1800" smtClean="0">
                <a:solidFill>
                  <a:schemeClr val="tx1"/>
                </a:solidFill>
              </a:rPr>
              <a:pPr/>
              <a:t>24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do mutations affect protein folding?</a:t>
            </a:r>
            <a:endParaRPr lang="en-US" altLang="en-US" dirty="0" smtClean="0"/>
          </a:p>
        </p:txBody>
      </p:sp>
      <p:sp>
        <p:nvSpPr>
          <p:cNvPr id="25604" name="Rectangle 2"/>
          <p:cNvSpPr>
            <a:spLocks/>
          </p:cNvSpPr>
          <p:nvPr/>
        </p:nvSpPr>
        <p:spPr bwMode="auto">
          <a:xfrm>
            <a:off x="9296400" y="8405813"/>
            <a:ext cx="741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9563" y="896938"/>
            <a:ext cx="12385675" cy="809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900"/>
              </a:lnSpc>
              <a:defRPr/>
            </a:pPr>
            <a:r>
              <a:rPr lang="en-US" b="1" dirty="0" smtClean="0"/>
              <a:t>Aim 2</a:t>
            </a:r>
            <a:r>
              <a:rPr lang="en-US" dirty="0" smtClean="0"/>
              <a:t>: How </a:t>
            </a:r>
            <a:r>
              <a:rPr lang="en-US" dirty="0"/>
              <a:t>do disease mutations impact protein folding and disposition?</a:t>
            </a:r>
          </a:p>
          <a:p>
            <a:pPr>
              <a:lnSpc>
                <a:spcPts val="3900"/>
              </a:lnSpc>
              <a:defRPr/>
            </a:pPr>
            <a:endParaRPr lang="en-US" dirty="0"/>
          </a:p>
          <a:p>
            <a:pPr>
              <a:lnSpc>
                <a:spcPts val="3900"/>
              </a:lnSpc>
              <a:defRPr/>
            </a:pPr>
            <a:r>
              <a:rPr lang="en-US" dirty="0"/>
              <a:t>Measure how well </a:t>
            </a:r>
            <a:r>
              <a:rPr lang="en-US" dirty="0" err="1"/>
              <a:t>hmORF</a:t>
            </a:r>
            <a:r>
              <a:rPr lang="en-US" dirty="0"/>
              <a:t>-encoded proteins and their WT counterparts interact </a:t>
            </a:r>
            <a:r>
              <a:rPr lang="en-US" dirty="0" smtClean="0"/>
              <a:t>with cellular </a:t>
            </a:r>
            <a:r>
              <a:rPr lang="en-US" b="1" dirty="0"/>
              <a:t>quality control factors </a:t>
            </a:r>
            <a:r>
              <a:rPr lang="en-US" dirty="0"/>
              <a:t>(QCFs) using a quantitative high-throughput </a:t>
            </a:r>
            <a:r>
              <a:rPr lang="fr-FR" dirty="0"/>
              <a:t>LUMIER </a:t>
            </a:r>
            <a:r>
              <a:rPr lang="fr-FR" dirty="0" err="1"/>
              <a:t>assay</a:t>
            </a:r>
            <a:r>
              <a:rPr lang="en-US" dirty="0"/>
              <a:t>. </a:t>
            </a:r>
          </a:p>
          <a:p>
            <a:pPr>
              <a:lnSpc>
                <a:spcPts val="3900"/>
              </a:lnSpc>
              <a:defRPr/>
            </a:pPr>
            <a:endParaRPr lang="en-US" dirty="0"/>
          </a:p>
          <a:p>
            <a:pPr>
              <a:lnSpc>
                <a:spcPts val="3900"/>
              </a:lnSpc>
              <a:defRPr/>
            </a:pPr>
            <a:r>
              <a:rPr lang="en-US" dirty="0" smtClean="0"/>
              <a:t>They </a:t>
            </a:r>
            <a:r>
              <a:rPr lang="en-US" dirty="0"/>
              <a:t>selected the following QCFs based on their broad specificity:</a:t>
            </a:r>
          </a:p>
          <a:p>
            <a:pPr marL="514350" indent="-514350">
              <a:lnSpc>
                <a:spcPts val="3900"/>
              </a:lnSpc>
              <a:buFontTx/>
              <a:buAutoNum type="arabicParenBoth"/>
              <a:defRPr/>
            </a:pPr>
            <a:r>
              <a:rPr lang="en-US" dirty="0"/>
              <a:t>the cytoplasmic </a:t>
            </a:r>
            <a:r>
              <a:rPr lang="en-US" b="1" dirty="0"/>
              <a:t>chaperones</a:t>
            </a:r>
            <a:r>
              <a:rPr lang="en-US" dirty="0"/>
              <a:t> HSP90 and HSC70, </a:t>
            </a:r>
          </a:p>
          <a:p>
            <a:pPr>
              <a:lnSpc>
                <a:spcPts val="3900"/>
              </a:lnSpc>
              <a:defRPr/>
            </a:pPr>
            <a:r>
              <a:rPr lang="en-US" dirty="0"/>
              <a:t>(2) their </a:t>
            </a:r>
            <a:r>
              <a:rPr lang="en-US" b="1" dirty="0"/>
              <a:t>co-chaperones</a:t>
            </a:r>
            <a:r>
              <a:rPr lang="en-US" dirty="0"/>
              <a:t> BAG2 and CHIP/STUB1, </a:t>
            </a:r>
          </a:p>
          <a:p>
            <a:pPr>
              <a:lnSpc>
                <a:spcPts val="3900"/>
              </a:lnSpc>
              <a:defRPr/>
            </a:pPr>
            <a:r>
              <a:rPr lang="en-US" dirty="0"/>
              <a:t>(3) the </a:t>
            </a:r>
            <a:r>
              <a:rPr lang="en-US" dirty="0" smtClean="0"/>
              <a:t>regulatory </a:t>
            </a:r>
            <a:r>
              <a:rPr lang="en-US" dirty="0"/>
              <a:t>subunit PSMD2 </a:t>
            </a:r>
            <a:r>
              <a:rPr lang="en-US" dirty="0" smtClean="0"/>
              <a:t>of the</a:t>
            </a:r>
            <a:r>
              <a:rPr lang="en-US" b="1" dirty="0" smtClean="0"/>
              <a:t> proteasome </a:t>
            </a:r>
            <a:r>
              <a:rPr lang="en-US" dirty="0" smtClean="0"/>
              <a:t>and </a:t>
            </a:r>
            <a:endParaRPr lang="en-US" dirty="0"/>
          </a:p>
          <a:p>
            <a:pPr>
              <a:lnSpc>
                <a:spcPts val="3900"/>
              </a:lnSpc>
              <a:defRPr/>
            </a:pPr>
            <a:r>
              <a:rPr lang="en-US" dirty="0"/>
              <a:t>(4) the </a:t>
            </a:r>
            <a:r>
              <a:rPr lang="en-US" b="1" dirty="0"/>
              <a:t>ER chaperones </a:t>
            </a:r>
            <a:r>
              <a:rPr lang="en-US" dirty="0"/>
              <a:t>GRP78/BIP and GRP94.</a:t>
            </a:r>
          </a:p>
          <a:p>
            <a:pPr>
              <a:lnSpc>
                <a:spcPts val="3900"/>
              </a:lnSpc>
              <a:defRPr/>
            </a:pPr>
            <a:endParaRPr lang="en-US" dirty="0"/>
          </a:p>
          <a:p>
            <a:pPr>
              <a:lnSpc>
                <a:spcPts val="3900"/>
              </a:lnSpc>
              <a:defRPr/>
            </a:pPr>
            <a:r>
              <a:rPr lang="en-US" u="sng" dirty="0"/>
              <a:t>Idea</a:t>
            </a:r>
            <a:r>
              <a:rPr lang="en-US" dirty="0"/>
              <a:t>: Increased interaction between a QCF and mutant or WT protein, as measured by the LUMIER assay, indicates a mutation-induced </a:t>
            </a:r>
            <a:r>
              <a:rPr lang="en-US" b="1" dirty="0"/>
              <a:t>perturbation</a:t>
            </a:r>
            <a:r>
              <a:rPr lang="en-US" dirty="0"/>
              <a:t> in </a:t>
            </a:r>
            <a:r>
              <a:rPr lang="en-US" b="1" dirty="0"/>
              <a:t>conformational </a:t>
            </a:r>
            <a:r>
              <a:rPr lang="en-US" b="1" dirty="0" smtClean="0"/>
              <a:t>stability </a:t>
            </a:r>
            <a:r>
              <a:rPr lang="en-US" dirty="0" smtClean="0"/>
              <a:t>that is </a:t>
            </a:r>
            <a:r>
              <a:rPr lang="en-US" dirty="0"/>
              <a:t>often associated with compromised or complete loss of function.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1CC232A-4FD1-4718-BA52-3654404B55D9}" type="slidenum">
              <a:rPr lang="en-US" altLang="en-US" sz="1800" smtClean="0">
                <a:solidFill>
                  <a:schemeClr val="tx1"/>
                </a:solidFill>
              </a:rPr>
              <a:pPr/>
              <a:t>25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Experimental pipeline</a:t>
            </a: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9296400" y="8405813"/>
            <a:ext cx="7416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81" name="Textfeld 3"/>
          <p:cNvSpPr txBox="1">
            <a:spLocks noChangeArrowheads="1"/>
          </p:cNvSpPr>
          <p:nvPr/>
        </p:nvSpPr>
        <p:spPr bwMode="auto">
          <a:xfrm>
            <a:off x="525463" y="896938"/>
            <a:ext cx="12169775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de-DE" dirty="0"/>
              <a:t>Select </a:t>
            </a:r>
            <a:r>
              <a:rPr lang="en-US" altLang="de-DE" b="1" dirty="0"/>
              <a:t>mutations</a:t>
            </a:r>
            <a:r>
              <a:rPr lang="en-US" altLang="de-DE" dirty="0"/>
              <a:t> associated with a wide range of </a:t>
            </a:r>
            <a:r>
              <a:rPr lang="en-US" altLang="de-DE" b="1" dirty="0"/>
              <a:t>disorders</a:t>
            </a:r>
            <a:r>
              <a:rPr lang="en-US" altLang="de-DE" dirty="0"/>
              <a:t>, including </a:t>
            </a:r>
            <a:endParaRPr lang="en-US" altLang="de-DE" dirty="0" smtClean="0"/>
          </a:p>
          <a:p>
            <a:pPr marL="457200" indent="-457200">
              <a:lnSpc>
                <a:spcPts val="3900"/>
              </a:lnSpc>
              <a:buFontTx/>
              <a:buChar char="-"/>
            </a:pPr>
            <a:r>
              <a:rPr lang="en-US" altLang="de-DE" dirty="0" smtClean="0"/>
              <a:t>cancer </a:t>
            </a:r>
            <a:r>
              <a:rPr lang="en-US" altLang="de-DE" dirty="0"/>
              <a:t>susceptibility and </a:t>
            </a:r>
            <a:endParaRPr lang="en-US" altLang="de-DE" dirty="0" smtClean="0"/>
          </a:p>
          <a:p>
            <a:pPr marL="457200" indent="-457200">
              <a:lnSpc>
                <a:spcPts val="3900"/>
              </a:lnSpc>
              <a:buFontTx/>
              <a:buChar char="-"/>
            </a:pPr>
            <a:r>
              <a:rPr lang="en-US" altLang="de-DE" dirty="0" smtClean="0"/>
              <a:t>heart</a:t>
            </a:r>
            <a:r>
              <a:rPr lang="en-US" altLang="de-DE" dirty="0"/>
              <a:t>, respiratory, and neurological diseases.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Out of </a:t>
            </a:r>
            <a:r>
              <a:rPr lang="en-US" altLang="de-DE" dirty="0" smtClean="0"/>
              <a:t>16,400 such mutations </a:t>
            </a:r>
            <a:r>
              <a:rPr lang="en-US" altLang="de-DE" dirty="0"/>
              <a:t>affecting over 1,200 genes for which we have a wild-type (WT) open-reading frame (ORF) clone in our human</a:t>
            </a:r>
          </a:p>
          <a:p>
            <a:pPr>
              <a:lnSpc>
                <a:spcPts val="3900"/>
              </a:lnSpc>
            </a:pPr>
            <a:r>
              <a:rPr lang="en-US" altLang="de-DE" dirty="0"/>
              <a:t>‘‘</a:t>
            </a:r>
            <a:r>
              <a:rPr lang="en-US" altLang="de-DE" dirty="0" err="1"/>
              <a:t>ORFeome</a:t>
            </a:r>
            <a:r>
              <a:rPr lang="en-US" altLang="de-DE" dirty="0"/>
              <a:t>’’ </a:t>
            </a:r>
            <a:r>
              <a:rPr lang="en-US" altLang="de-DE" dirty="0" smtClean="0"/>
              <a:t>collection, the authors selected 1 to 4 </a:t>
            </a:r>
            <a:r>
              <a:rPr lang="en-US" altLang="de-DE" dirty="0"/>
              <a:t>mutations per gene.</a:t>
            </a:r>
            <a:endParaRPr lang="de-DE" alt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27D6DE7-58B8-4931-8909-5F9C0E745136}" type="slidenum">
              <a:rPr lang="en-US" altLang="en-US" sz="1800" smtClean="0">
                <a:solidFill>
                  <a:schemeClr val="tx1"/>
                </a:solidFill>
              </a:rPr>
              <a:pPr/>
              <a:t>26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Lumier assay</a:t>
            </a:r>
          </a:p>
        </p:txBody>
      </p:sp>
      <p:sp>
        <p:nvSpPr>
          <p:cNvPr id="26628" name="Rectangle 2"/>
          <p:cNvSpPr>
            <a:spLocks/>
          </p:cNvSpPr>
          <p:nvPr/>
        </p:nvSpPr>
        <p:spPr bwMode="auto">
          <a:xfrm>
            <a:off x="5422900" y="8405813"/>
            <a:ext cx="7416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/>
              <a:t>Barrios-Rodiles, M. </a:t>
            </a:r>
            <a:r>
              <a:rPr lang="en-US" altLang="de-DE" sz="1800" i="1"/>
              <a:t>et al</a:t>
            </a:r>
            <a:r>
              <a:rPr lang="en-US" altLang="de-DE" sz="1800"/>
              <a:t>. High-throughput mapping of a dynamic signaling network in mammalian cells. </a:t>
            </a:r>
            <a:r>
              <a:rPr lang="en-US" altLang="de-DE" sz="1800" i="1"/>
              <a:t>Science</a:t>
            </a:r>
            <a:r>
              <a:rPr lang="en-US" altLang="de-DE" sz="1800"/>
              <a:t> </a:t>
            </a:r>
            <a:r>
              <a:rPr lang="en-US" altLang="de-DE" sz="1800" b="1"/>
              <a:t>307</a:t>
            </a:r>
            <a:r>
              <a:rPr lang="en-US" altLang="de-DE" sz="1800"/>
              <a:t>, 1621−1625 (2005).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6629" name="Textfeld 3"/>
          <p:cNvSpPr txBox="1">
            <a:spLocks noChangeArrowheads="1"/>
          </p:cNvSpPr>
          <p:nvPr/>
        </p:nvSpPr>
        <p:spPr bwMode="auto">
          <a:xfrm>
            <a:off x="3262313" y="896938"/>
            <a:ext cx="9432925" cy="709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</a:pPr>
            <a:r>
              <a:rPr lang="en-US" altLang="de-DE" dirty="0" smtClean="0"/>
              <a:t>LUMIER stands for “luminescence-based </a:t>
            </a:r>
            <a:r>
              <a:rPr lang="en-US" altLang="de-DE" dirty="0"/>
              <a:t>mammalian </a:t>
            </a:r>
            <a:r>
              <a:rPr lang="en-US" altLang="de-DE" dirty="0" err="1"/>
              <a:t>interactome</a:t>
            </a:r>
            <a:r>
              <a:rPr lang="en-US" altLang="de-DE" dirty="0"/>
              <a:t> </a:t>
            </a:r>
            <a:r>
              <a:rPr lang="en-US" altLang="de-DE" dirty="0" smtClean="0"/>
              <a:t>mapping”. </a:t>
            </a: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In a LUMIER assay, a luciferase-tagged 'bait' protein is screened against a series of Flag-tagged 'prey' proteins. 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An antibody against Flag is used to affinity-purify the prey, and the prey-associated luminescence reveals the extent of bait interaction </a:t>
            </a:r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The antibodies (</a:t>
            </a:r>
            <a:r>
              <a:rPr lang="en-US" altLang="de-DE" dirty="0" smtClean="0"/>
              <a:t>yellow) </a:t>
            </a:r>
            <a:r>
              <a:rPr lang="en-US" altLang="de-DE" dirty="0"/>
              <a:t>are immobilized on </a:t>
            </a:r>
            <a:r>
              <a:rPr lang="en-US" altLang="de-DE" dirty="0" err="1"/>
              <a:t>sepharose</a:t>
            </a:r>
            <a:r>
              <a:rPr lang="en-US" altLang="de-DE" dirty="0"/>
              <a:t> beads (</a:t>
            </a:r>
            <a:r>
              <a:rPr lang="en-US" altLang="de-DE" dirty="0" smtClean="0"/>
              <a:t>black sphere). </a:t>
            </a:r>
            <a:endParaRPr lang="en-US" altLang="de-DE" dirty="0"/>
          </a:p>
          <a:p>
            <a:pPr>
              <a:lnSpc>
                <a:spcPts val="3900"/>
              </a:lnSpc>
            </a:pPr>
            <a:endParaRPr lang="en-US" altLang="de-DE" dirty="0"/>
          </a:p>
          <a:p>
            <a:pPr>
              <a:lnSpc>
                <a:spcPts val="3900"/>
              </a:lnSpc>
            </a:pPr>
            <a:r>
              <a:rPr lang="en-US" altLang="de-DE" dirty="0"/>
              <a:t>An array scanner can be used to quantify the relative extent of interaction for large numbers of assays.</a:t>
            </a:r>
          </a:p>
        </p:txBody>
      </p:sp>
      <p:pic>
        <p:nvPicPr>
          <p:cNvPr id="2663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96938"/>
            <a:ext cx="26670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5B29AF0-E6BE-4CBD-858E-D636B81AA37D}" type="slidenum">
              <a:rPr lang="en-US" altLang="en-US" sz="1800" smtClean="0">
                <a:solidFill>
                  <a:schemeClr val="tx1"/>
                </a:solidFill>
              </a:rPr>
              <a:pPr/>
              <a:t>27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844338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Interaction with QCFs</a:t>
            </a:r>
          </a:p>
        </p:txBody>
      </p:sp>
      <p:sp>
        <p:nvSpPr>
          <p:cNvPr id="27652" name="Rectangle 2"/>
          <p:cNvSpPr>
            <a:spLocks/>
          </p:cNvSpPr>
          <p:nvPr/>
        </p:nvSpPr>
        <p:spPr bwMode="auto">
          <a:xfrm>
            <a:off x="8015288" y="8947150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800"/>
              <a:t>Sahni et al., Marc Vidal (2015) 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1800"/>
              <a:t>Cell 161, 647–660</a:t>
            </a: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765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839788"/>
            <a:ext cx="79216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743325"/>
            <a:ext cx="81248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8" y="6519863"/>
            <a:ext cx="8124826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 rot="8100000">
            <a:off x="3288136" y="1952952"/>
            <a:ext cx="1372089" cy="331288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7653" name="Textfeld 3"/>
          <p:cNvSpPr txBox="1">
            <a:spLocks noChangeArrowheads="1"/>
          </p:cNvSpPr>
          <p:nvPr/>
        </p:nvSpPr>
        <p:spPr bwMode="auto">
          <a:xfrm>
            <a:off x="7870825" y="839788"/>
            <a:ext cx="4968875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altLang="de-DE" sz="2400" dirty="0"/>
              <a:t>The interaction profiles of most mutant proteins correlated with their WT counterparts. However, compared to a background control </a:t>
            </a:r>
            <a:r>
              <a:rPr lang="en-US" altLang="de-DE" sz="2400" dirty="0" smtClean="0"/>
              <a:t>set, a </a:t>
            </a:r>
            <a:r>
              <a:rPr lang="en-US" altLang="de-DE" sz="2400" b="1" dirty="0"/>
              <a:t>significant enrichment</a:t>
            </a:r>
            <a:r>
              <a:rPr lang="en-US" altLang="de-DE" sz="2400" dirty="0"/>
              <a:t> </a:t>
            </a:r>
            <a:r>
              <a:rPr lang="en-US" altLang="de-DE" sz="2400" dirty="0" smtClean="0"/>
              <a:t>was found for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mutant alleles </a:t>
            </a:r>
            <a:r>
              <a:rPr lang="en-US" altLang="de-DE" sz="2400" dirty="0" smtClean="0"/>
              <a:t>having </a:t>
            </a:r>
            <a:r>
              <a:rPr lang="en-US" altLang="de-DE" sz="2400" b="1" dirty="0" smtClean="0"/>
              <a:t>increased </a:t>
            </a:r>
            <a:r>
              <a:rPr lang="en-US" altLang="de-DE" sz="2400" b="1" dirty="0"/>
              <a:t>interaction </a:t>
            </a:r>
            <a:r>
              <a:rPr lang="en-US" altLang="de-DE" sz="2400" dirty="0"/>
              <a:t>with QCFs (A–H) but little or no enrichment for decreased interaction (A</a:t>
            </a:r>
            <a:r>
              <a:rPr lang="en-US" altLang="de-DE" sz="2400" dirty="0" smtClean="0"/>
              <a:t>).</a:t>
            </a:r>
          </a:p>
          <a:p>
            <a:r>
              <a:rPr lang="en-US" altLang="de-DE" sz="2400" dirty="0" smtClean="0"/>
              <a:t> </a:t>
            </a:r>
            <a:endParaRPr lang="en-US" altLang="de-DE" sz="2400" dirty="0"/>
          </a:p>
          <a:p>
            <a:r>
              <a:rPr lang="en-US" altLang="de-DE" sz="2400" dirty="0"/>
              <a:t>(I) The interaction profiles of mutant proteins with the </a:t>
            </a:r>
            <a:r>
              <a:rPr lang="en-US" altLang="de-DE" sz="2400" dirty="0" smtClean="0"/>
              <a:t>five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cytoplasmic QCFs were highly correlated, distinct from those with </a:t>
            </a:r>
            <a:r>
              <a:rPr lang="en-US" altLang="de-DE" sz="2400" dirty="0" smtClean="0"/>
              <a:t>the 2 ER </a:t>
            </a:r>
            <a:r>
              <a:rPr lang="en-US" altLang="de-DE" sz="2400" dirty="0"/>
              <a:t>factors. </a:t>
            </a:r>
          </a:p>
          <a:p>
            <a:r>
              <a:rPr lang="en-US" altLang="de-DE" sz="2400" dirty="0" smtClean="0"/>
              <a:t>-&gt;</a:t>
            </a:r>
            <a:r>
              <a:rPr lang="en-US" altLang="de-DE" sz="2400" dirty="0" smtClean="0"/>
              <a:t> </a:t>
            </a:r>
            <a:r>
              <a:rPr lang="en-US" altLang="de-DE" sz="2400" dirty="0"/>
              <a:t>coordination and specificity of cellular quality control pathways. </a:t>
            </a:r>
            <a:endParaRPr lang="en-US" altLang="de-DE" sz="2400" dirty="0" smtClean="0"/>
          </a:p>
          <a:p>
            <a:endParaRPr lang="en-US" altLang="de-DE" sz="2400" dirty="0"/>
          </a:p>
          <a:p>
            <a:r>
              <a:rPr lang="en-US" altLang="de-DE" sz="2400" dirty="0" smtClean="0"/>
              <a:t>28</a:t>
            </a:r>
            <a:r>
              <a:rPr lang="en-US" altLang="de-DE" sz="2400" dirty="0"/>
              <a:t>% of the tested alleles exhibited increased binding to at least 1 of the 7 QCFs tested.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1677864" y="2572544"/>
            <a:ext cx="659873" cy="576063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4F9EFCC-8480-460D-910F-11F83E17D12A}" type="slidenum">
              <a:rPr lang="en-US" altLang="en-US" sz="1800" smtClean="0">
                <a:solidFill>
                  <a:schemeClr val="tx1"/>
                </a:solidFill>
              </a:rPr>
              <a:pPr/>
              <a:t>28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Connected Regions</a:t>
            </a:r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525736" y="877816"/>
            <a:ext cx="10403489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1"/>
                </a:solidFill>
              </a:rPr>
              <a:t>Observation</a:t>
            </a:r>
            <a:r>
              <a:rPr lang="en-US" altLang="en-US" dirty="0" smtClean="0">
                <a:solidFill>
                  <a:schemeClr val="tx1"/>
                </a:solidFill>
              </a:rPr>
              <a:t>: 	there are  </a:t>
            </a:r>
            <a:r>
              <a:rPr lang="en-US" altLang="en-US" b="1" dirty="0">
                <a:solidFill>
                  <a:schemeClr val="tx1"/>
                </a:solidFill>
              </a:rPr>
              <a:t>more interactions inside</a:t>
            </a:r>
            <a:r>
              <a:rPr lang="en-US" altLang="en-US" dirty="0">
                <a:solidFill>
                  <a:schemeClr val="tx1"/>
                </a:solidFill>
              </a:rPr>
              <a:t> a complex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 smtClean="0">
                <a:solidFill>
                  <a:schemeClr val="tx1"/>
                </a:solidFill>
              </a:rPr>
              <a:t>		than </a:t>
            </a:r>
            <a:r>
              <a:rPr lang="en-US" altLang="en-US" dirty="0">
                <a:solidFill>
                  <a:schemeClr val="tx1"/>
                </a:solidFill>
              </a:rPr>
              <a:t>to the outside</a:t>
            </a: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453728" y="1953865"/>
            <a:ext cx="10058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</a:rPr>
              <a:t> how can one identify highly connected regions in a network?</a:t>
            </a:r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491232" y="2932584"/>
            <a:ext cx="5051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1) Fully connected region:  </a:t>
            </a:r>
            <a:r>
              <a:rPr lang="en-US" altLang="en-US" b="1">
                <a:solidFill>
                  <a:schemeClr val="tx1"/>
                </a:solidFill>
              </a:rPr>
              <a:t>Clique</a:t>
            </a:r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2654300"/>
            <a:ext cx="2006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5194300"/>
            <a:ext cx="4270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7"/>
          <p:cNvSpPr>
            <a:spLocks/>
          </p:cNvSpPr>
          <p:nvPr/>
        </p:nvSpPr>
        <p:spPr bwMode="auto">
          <a:xfrm>
            <a:off x="1075432" y="3592984"/>
            <a:ext cx="37639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clique := </a:t>
            </a:r>
            <a:r>
              <a:rPr lang="en-US" altLang="en-US" i="1">
                <a:solidFill>
                  <a:schemeClr val="tx1"/>
                </a:solidFill>
              </a:rPr>
              <a:t>G' = (V', E' = V'</a:t>
            </a:r>
            <a:r>
              <a:rPr lang="en-US" altLang="en-US" baseline="32000">
                <a:solidFill>
                  <a:schemeClr val="tx1"/>
                </a:solidFill>
              </a:rPr>
              <a:t>(2)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730" name="Rectangle 8"/>
          <p:cNvSpPr>
            <a:spLocks/>
          </p:cNvSpPr>
          <p:nvPr/>
        </p:nvSpPr>
        <p:spPr bwMode="auto">
          <a:xfrm>
            <a:off x="491232" y="4596284"/>
            <a:ext cx="634949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Problems</a:t>
            </a:r>
            <a:r>
              <a:rPr lang="en-US" altLang="en-US" dirty="0">
                <a:solidFill>
                  <a:schemeClr val="tx1"/>
                </a:solidFill>
              </a:rPr>
              <a:t> with cliques: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• finding cliques is </a:t>
            </a:r>
            <a:r>
              <a:rPr lang="en-US" altLang="en-US" b="1" dirty="0">
                <a:solidFill>
                  <a:schemeClr val="tx1"/>
                </a:solidFill>
              </a:rPr>
              <a:t>NP-hard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  (</a:t>
            </a:r>
            <a:r>
              <a:rPr lang="en-US" altLang="en-US" dirty="0" smtClean="0">
                <a:solidFill>
                  <a:schemeClr val="tx1"/>
                </a:solidFill>
              </a:rPr>
              <a:t>but can be done in </a:t>
            </a:r>
            <a:r>
              <a:rPr lang="en-US" altLang="en-US" dirty="0">
                <a:solidFill>
                  <a:schemeClr val="tx1"/>
                </a:solidFill>
              </a:rPr>
              <a:t>O(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32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) for </a:t>
            </a:r>
            <a:r>
              <a:rPr lang="en-US" altLang="en-US" dirty="0" smtClean="0">
                <a:solidFill>
                  <a:schemeClr val="tx1"/>
                </a:solidFill>
              </a:rPr>
              <a:t>sparsely 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  connected biological networks)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• </a:t>
            </a:r>
            <a:r>
              <a:rPr lang="en-US" altLang="en-US" b="1" dirty="0">
                <a:solidFill>
                  <a:schemeClr val="tx1"/>
                </a:solidFill>
              </a:rPr>
              <a:t>biological</a:t>
            </a:r>
            <a:r>
              <a:rPr lang="en-US" altLang="en-US" dirty="0">
                <a:solidFill>
                  <a:schemeClr val="tx1"/>
                </a:solidFill>
              </a:rPr>
              <a:t> protein complexes are </a:t>
            </a:r>
            <a:r>
              <a:rPr lang="en-US" altLang="en-US" b="1" dirty="0">
                <a:solidFill>
                  <a:schemeClr val="tx1"/>
                </a:solidFill>
              </a:rPr>
              <a:t>not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  always </a:t>
            </a:r>
            <a:r>
              <a:rPr lang="en-US" altLang="en-US" b="1" dirty="0">
                <a:solidFill>
                  <a:schemeClr val="tx1"/>
                </a:solidFill>
              </a:rPr>
              <a:t>fully</a:t>
            </a:r>
            <a:r>
              <a:rPr lang="en-US" altLang="en-US" dirty="0">
                <a:solidFill>
                  <a:schemeClr val="tx1"/>
                </a:solidFill>
              </a:rPr>
              <a:t> connected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38116A0-E303-4925-A07C-D043E5BE531B}" type="slidenum">
              <a:rPr lang="en-US" altLang="en-US" sz="1800" smtClean="0">
                <a:solidFill>
                  <a:schemeClr val="tx1"/>
                </a:solidFill>
              </a:rPr>
              <a:pPr/>
              <a:t>29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038600"/>
            <a:ext cx="508476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Communities</a:t>
            </a:r>
          </a:p>
        </p:txBody>
      </p:sp>
      <p:sp>
        <p:nvSpPr>
          <p:cNvPr id="31749" name="Rectangle 3"/>
          <p:cNvSpPr>
            <a:spLocks/>
          </p:cNvSpPr>
          <p:nvPr/>
        </p:nvSpPr>
        <p:spPr bwMode="auto">
          <a:xfrm>
            <a:off x="990600" y="1295400"/>
            <a:ext cx="2195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Community := </a:t>
            </a:r>
          </a:p>
        </p:txBody>
      </p:sp>
      <p:sp>
        <p:nvSpPr>
          <p:cNvPr id="31750" name="Rectangle 4"/>
          <p:cNvSpPr>
            <a:spLocks/>
          </p:cNvSpPr>
          <p:nvPr/>
        </p:nvSpPr>
        <p:spPr bwMode="auto">
          <a:xfrm>
            <a:off x="3416300" y="1295400"/>
            <a:ext cx="838676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subset of vertices, for which the </a:t>
            </a:r>
            <a:r>
              <a:rPr lang="en-US" altLang="en-US" b="1">
                <a:solidFill>
                  <a:schemeClr val="tx1"/>
                </a:solidFill>
              </a:rPr>
              <a:t>internal</a:t>
            </a:r>
            <a:r>
              <a:rPr lang="en-US" altLang="en-US">
                <a:solidFill>
                  <a:schemeClr val="tx1"/>
                </a:solidFill>
              </a:rPr>
              <a:t> connectivity is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denser</a:t>
            </a:r>
            <a:r>
              <a:rPr lang="en-US" altLang="en-US">
                <a:solidFill>
                  <a:schemeClr val="tx1"/>
                </a:solidFill>
              </a:rPr>
              <a:t> than to the outside</a:t>
            </a:r>
          </a:p>
        </p:txBody>
      </p:sp>
      <p:sp>
        <p:nvSpPr>
          <p:cNvPr id="31751" name="Rectangle 5"/>
          <p:cNvSpPr>
            <a:spLocks/>
          </p:cNvSpPr>
          <p:nvPr/>
        </p:nvSpPr>
        <p:spPr bwMode="auto">
          <a:xfrm>
            <a:off x="990600" y="2908300"/>
            <a:ext cx="976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Aim:  map network onto tree that reflects the community structure</a:t>
            </a:r>
          </a:p>
        </p:txBody>
      </p:sp>
      <p:sp>
        <p:nvSpPr>
          <p:cNvPr id="31752" name="Rectangle 6"/>
          <p:cNvSpPr>
            <a:spLocks/>
          </p:cNvSpPr>
          <p:nvPr/>
        </p:nvSpPr>
        <p:spPr bwMode="auto">
          <a:xfrm>
            <a:off x="6172200" y="5715000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&lt;=&gt;</a:t>
            </a:r>
          </a:p>
        </p:txBody>
      </p:sp>
      <p:sp>
        <p:nvSpPr>
          <p:cNvPr id="31753" name="Rectangle 7"/>
          <p:cNvSpPr>
            <a:spLocks/>
          </p:cNvSpPr>
          <p:nvPr/>
        </p:nvSpPr>
        <p:spPr bwMode="auto">
          <a:xfrm>
            <a:off x="6311900" y="5156200"/>
            <a:ext cx="366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???</a:t>
            </a:r>
          </a:p>
        </p:txBody>
      </p:sp>
      <p:pic>
        <p:nvPicPr>
          <p:cNvPr id="317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949700"/>
            <a:ext cx="4905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Rectangle 9"/>
          <p:cNvSpPr>
            <a:spLocks/>
          </p:cNvSpPr>
          <p:nvPr/>
        </p:nvSpPr>
        <p:spPr bwMode="auto">
          <a:xfrm>
            <a:off x="5829300" y="8991600"/>
            <a:ext cx="3592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Radicchi et al,  </a:t>
            </a:r>
            <a:r>
              <a:rPr lang="en-US" altLang="en-US" sz="1800" i="1">
                <a:solidFill>
                  <a:schemeClr val="tx1"/>
                </a:solidFill>
              </a:rPr>
              <a:t>PNAS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101</a:t>
            </a:r>
            <a:r>
              <a:rPr lang="en-US" altLang="en-US" sz="1800">
                <a:solidFill>
                  <a:schemeClr val="tx1"/>
                </a:solidFill>
              </a:rPr>
              <a:t> (2004) 2658: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C4D2BAF-19BD-4968-B691-362069737B48}" type="slidenum">
              <a:rPr lang="en-US" altLang="en-US" sz="1800" smtClean="0">
                <a:solidFill>
                  <a:schemeClr val="tx1"/>
                </a:solidFill>
              </a:rPr>
              <a:pPr/>
              <a:t>3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Conditional Probabilities</a:t>
            </a:r>
          </a:p>
        </p:txBody>
      </p:sp>
      <p:sp>
        <p:nvSpPr>
          <p:cNvPr id="6148" name="Rectangle 2"/>
          <p:cNvSpPr>
            <a:spLocks/>
          </p:cNvSpPr>
          <p:nvPr/>
        </p:nvSpPr>
        <p:spPr bwMode="auto">
          <a:xfrm>
            <a:off x="635000" y="1066800"/>
            <a:ext cx="47529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Joint probability for "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":</a:t>
            </a:r>
          </a:p>
        </p:txBody>
      </p: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1270000" y="1828800"/>
            <a:ext cx="2324100" cy="2425700"/>
            <a:chOff x="0" y="0"/>
            <a:chExt cx="1864" cy="1800"/>
          </a:xfrm>
        </p:grpSpPr>
        <p:sp>
          <p:nvSpPr>
            <p:cNvPr id="7172" name="Rectangle 4"/>
            <p:cNvSpPr>
              <a:spLocks/>
            </p:cNvSpPr>
            <p:nvPr/>
          </p:nvSpPr>
          <p:spPr bwMode="auto">
            <a:xfrm>
              <a:off x="0" y="0"/>
              <a:ext cx="1864" cy="18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6167" name="Oval 5"/>
            <p:cNvSpPr>
              <a:spLocks/>
            </p:cNvSpPr>
            <p:nvPr/>
          </p:nvSpPr>
          <p:spPr bwMode="auto">
            <a:xfrm>
              <a:off x="184" y="240"/>
              <a:ext cx="904" cy="144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en-US"/>
            </a:p>
          </p:txBody>
        </p:sp>
        <p:sp>
          <p:nvSpPr>
            <p:cNvPr id="6168" name="Oval 6"/>
            <p:cNvSpPr>
              <a:spLocks/>
            </p:cNvSpPr>
            <p:nvPr/>
          </p:nvSpPr>
          <p:spPr bwMode="auto">
            <a:xfrm>
              <a:off x="104" y="112"/>
              <a:ext cx="1488" cy="928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en-US"/>
            </a:p>
          </p:txBody>
        </p:sp>
        <p:sp>
          <p:nvSpPr>
            <p:cNvPr id="6169" name="Rectangle 7"/>
            <p:cNvSpPr>
              <a:spLocks/>
            </p:cNvSpPr>
            <p:nvPr/>
          </p:nvSpPr>
          <p:spPr bwMode="auto">
            <a:xfrm>
              <a:off x="1096" y="440"/>
              <a:ext cx="32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(</a:t>
              </a: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A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  <p:sp>
          <p:nvSpPr>
            <p:cNvPr id="6170" name="Rectangle 8"/>
            <p:cNvSpPr>
              <a:spLocks/>
            </p:cNvSpPr>
            <p:nvPr/>
          </p:nvSpPr>
          <p:spPr bwMode="auto">
            <a:xfrm>
              <a:off x="400" y="1224"/>
              <a:ext cx="32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(</a:t>
              </a: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B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  <p:sp>
          <p:nvSpPr>
            <p:cNvPr id="6171" name="Rectangle 9"/>
            <p:cNvSpPr>
              <a:spLocks/>
            </p:cNvSpPr>
            <p:nvPr/>
          </p:nvSpPr>
          <p:spPr bwMode="auto">
            <a:xfrm>
              <a:off x="328" y="576"/>
              <a:ext cx="62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sym typeface="Times" panose="02020603050405020304" pitchFamily="18" charset="0"/>
                </a:rPr>
                <a:t>(A ⋂ </a:t>
              </a:r>
              <a:r>
                <a:rPr lang="en-US" altLang="en-US" sz="21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B</a:t>
              </a:r>
              <a:r>
                <a:rPr lang="en-US" altLang="en-US" sz="21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</p:grpSp>
      <p:sp>
        <p:nvSpPr>
          <p:cNvPr id="6150" name="Rectangle 10"/>
          <p:cNvSpPr>
            <a:spLocks/>
          </p:cNvSpPr>
          <p:nvPr/>
        </p:nvSpPr>
        <p:spPr bwMode="auto">
          <a:xfrm>
            <a:off x="4356100" y="2603500"/>
            <a:ext cx="84518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Solve for conditional probability for "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 when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 is true"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Bayes' Theorem:</a:t>
            </a:r>
          </a:p>
        </p:txBody>
      </p:sp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03400"/>
            <a:ext cx="698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660900"/>
            <a:ext cx="683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1028700" y="5919788"/>
            <a:ext cx="11306175" cy="406400"/>
            <a:chOff x="0" y="0"/>
            <a:chExt cx="7122" cy="256"/>
          </a:xfrm>
        </p:grpSpPr>
        <p:sp>
          <p:nvSpPr>
            <p:cNvPr id="6164" name="Rectangle 14"/>
            <p:cNvSpPr>
              <a:spLocks/>
            </p:cNvSpPr>
            <p:nvPr/>
          </p:nvSpPr>
          <p:spPr bwMode="auto">
            <a:xfrm>
              <a:off x="0" y="0"/>
              <a:ext cx="55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) =</a:t>
              </a:r>
            </a:p>
          </p:txBody>
        </p:sp>
        <p:sp>
          <p:nvSpPr>
            <p:cNvPr id="6165" name="Rectangle 15"/>
            <p:cNvSpPr>
              <a:spLocks/>
            </p:cNvSpPr>
            <p:nvPr/>
          </p:nvSpPr>
          <p:spPr bwMode="auto">
            <a:xfrm>
              <a:off x="1000" y="0"/>
              <a:ext cx="612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>
                  <a:solidFill>
                    <a:schemeClr val="tx1"/>
                  </a:solidFill>
                </a:rPr>
                <a:t>prior probability (marginal prob.) for "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"   </a:t>
              </a:r>
              <a:r>
                <a:rPr lang="en-US" alt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400">
                  <a:solidFill>
                    <a:schemeClr val="tx1"/>
                  </a:solidFill>
                </a:rPr>
                <a:t> no prior knowledge about 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1028700" y="6529388"/>
            <a:ext cx="8121650" cy="406400"/>
            <a:chOff x="0" y="0"/>
            <a:chExt cx="5116" cy="256"/>
          </a:xfrm>
        </p:grpSpPr>
        <p:sp>
          <p:nvSpPr>
            <p:cNvPr id="6162" name="Rectangle 17"/>
            <p:cNvSpPr>
              <a:spLocks/>
            </p:cNvSpPr>
            <p:nvPr/>
          </p:nvSpPr>
          <p:spPr bwMode="auto">
            <a:xfrm>
              <a:off x="0" y="0"/>
              <a:ext cx="55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 i="1">
                  <a:solidFill>
                    <a:schemeClr val="tx1"/>
                  </a:solidFill>
                </a:rPr>
                <a:t>P</a:t>
              </a:r>
              <a:r>
                <a:rPr lang="en-US" altLang="en-US" sz="2400">
                  <a:solidFill>
                    <a:schemeClr val="tx1"/>
                  </a:solidFill>
                </a:rPr>
                <a:t>(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) =</a:t>
              </a:r>
            </a:p>
          </p:txBody>
        </p:sp>
        <p:sp>
          <p:nvSpPr>
            <p:cNvPr id="6163" name="Rectangle 18"/>
            <p:cNvSpPr>
              <a:spLocks/>
            </p:cNvSpPr>
            <p:nvPr/>
          </p:nvSpPr>
          <p:spPr bwMode="auto">
            <a:xfrm>
              <a:off x="1000" y="0"/>
              <a:ext cx="411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>
                  <a:solidFill>
                    <a:schemeClr val="tx1"/>
                  </a:solidFill>
                </a:rPr>
                <a:t>prior probability for "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"   </a:t>
              </a:r>
              <a:r>
                <a:rPr lang="en-US" altLang="en-US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400">
                  <a:solidFill>
                    <a:schemeClr val="tx1"/>
                  </a:solidFill>
                </a:rPr>
                <a:t> normalizing constant</a:t>
              </a:r>
            </a:p>
          </p:txBody>
        </p:sp>
      </p:grpSp>
      <p:grpSp>
        <p:nvGrpSpPr>
          <p:cNvPr id="6155" name="Group 19"/>
          <p:cNvGrpSpPr>
            <a:grpSpLocks/>
          </p:cNvGrpSpPr>
          <p:nvPr/>
        </p:nvGrpSpPr>
        <p:grpSpPr bwMode="auto">
          <a:xfrm>
            <a:off x="1028700" y="7138988"/>
            <a:ext cx="6618288" cy="406400"/>
            <a:chOff x="0" y="0"/>
            <a:chExt cx="4169" cy="256"/>
          </a:xfrm>
        </p:grpSpPr>
        <p:sp>
          <p:nvSpPr>
            <p:cNvPr id="6160" name="Rectangle 20"/>
            <p:cNvSpPr>
              <a:spLocks/>
            </p:cNvSpPr>
            <p:nvPr/>
          </p:nvSpPr>
          <p:spPr bwMode="auto">
            <a:xfrm>
              <a:off x="0" y="0"/>
              <a:ext cx="8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 i="1">
                  <a:solidFill>
                    <a:schemeClr val="tx1"/>
                  </a:solidFill>
                </a:rPr>
                <a:t>P(B | A</a:t>
              </a:r>
              <a:r>
                <a:rPr lang="en-US" altLang="en-US" sz="2400">
                  <a:solidFill>
                    <a:schemeClr val="tx1"/>
                  </a:solidFill>
                </a:rPr>
                <a:t>) =</a:t>
              </a:r>
            </a:p>
          </p:txBody>
        </p:sp>
        <p:sp>
          <p:nvSpPr>
            <p:cNvPr id="6161" name="Rectangle 21"/>
            <p:cNvSpPr>
              <a:spLocks/>
            </p:cNvSpPr>
            <p:nvPr/>
          </p:nvSpPr>
          <p:spPr bwMode="auto">
            <a:xfrm>
              <a:off x="1000" y="0"/>
              <a:ext cx="316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>
                  <a:solidFill>
                    <a:schemeClr val="tx1"/>
                  </a:solidFill>
                </a:rPr>
                <a:t>conditional probability for "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 given 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"</a:t>
              </a:r>
            </a:p>
          </p:txBody>
        </p:sp>
      </p:grpSp>
      <p:grpSp>
        <p:nvGrpSpPr>
          <p:cNvPr id="6156" name="Group 22"/>
          <p:cNvGrpSpPr>
            <a:grpSpLocks/>
          </p:cNvGrpSpPr>
          <p:nvPr/>
        </p:nvGrpSpPr>
        <p:grpSpPr bwMode="auto">
          <a:xfrm>
            <a:off x="1028700" y="7748588"/>
            <a:ext cx="6342063" cy="406400"/>
            <a:chOff x="0" y="0"/>
            <a:chExt cx="3995" cy="256"/>
          </a:xfrm>
        </p:grpSpPr>
        <p:sp>
          <p:nvSpPr>
            <p:cNvPr id="6158" name="Rectangle 23"/>
            <p:cNvSpPr>
              <a:spLocks/>
            </p:cNvSpPr>
            <p:nvPr/>
          </p:nvSpPr>
          <p:spPr bwMode="auto">
            <a:xfrm>
              <a:off x="0" y="0"/>
              <a:ext cx="8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 i="1">
                  <a:solidFill>
                    <a:schemeClr val="tx1"/>
                  </a:solidFill>
                </a:rPr>
                <a:t>P(A | B</a:t>
              </a:r>
              <a:r>
                <a:rPr lang="en-US" altLang="en-US" sz="2400">
                  <a:solidFill>
                    <a:schemeClr val="tx1"/>
                  </a:solidFill>
                </a:rPr>
                <a:t>) =</a:t>
              </a:r>
            </a:p>
          </p:txBody>
        </p:sp>
        <p:sp>
          <p:nvSpPr>
            <p:cNvPr id="6159" name="Rectangle 24"/>
            <p:cNvSpPr>
              <a:spLocks/>
            </p:cNvSpPr>
            <p:nvPr/>
          </p:nvSpPr>
          <p:spPr bwMode="auto">
            <a:xfrm>
              <a:off x="1000" y="0"/>
              <a:ext cx="299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2400">
                  <a:solidFill>
                    <a:schemeClr val="tx1"/>
                  </a:solidFill>
                </a:rPr>
                <a:t>posterior probability for "</a:t>
              </a:r>
              <a:r>
                <a:rPr lang="en-US" altLang="en-US" sz="2400" i="1">
                  <a:solidFill>
                    <a:schemeClr val="tx1"/>
                  </a:solidFill>
                </a:rPr>
                <a:t>A</a:t>
              </a:r>
              <a:r>
                <a:rPr lang="en-US" altLang="en-US" sz="2400">
                  <a:solidFill>
                    <a:schemeClr val="tx1"/>
                  </a:solidFill>
                </a:rPr>
                <a:t> given </a:t>
              </a:r>
              <a:r>
                <a:rPr lang="en-US" altLang="en-US" sz="2400" i="1">
                  <a:solidFill>
                    <a:schemeClr val="tx1"/>
                  </a:solidFill>
                </a:rPr>
                <a:t>B</a:t>
              </a:r>
              <a:r>
                <a:rPr lang="en-US" altLang="en-US" sz="2400">
                  <a:solidFill>
                    <a:schemeClr val="tx1"/>
                  </a:solidFill>
                </a:rPr>
                <a:t>"</a:t>
              </a:r>
            </a:p>
          </p:txBody>
        </p:sp>
      </p:grpSp>
      <p:sp>
        <p:nvSpPr>
          <p:cNvPr id="6157" name="Rectangle 25"/>
          <p:cNvSpPr>
            <a:spLocks/>
          </p:cNvSpPr>
          <p:nvPr/>
        </p:nvSpPr>
        <p:spPr bwMode="auto">
          <a:xfrm>
            <a:off x="1676400" y="8472488"/>
            <a:ext cx="93551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Use information about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 to improve knowledge about 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3DDEED3-A9A8-4A76-B46D-947A094FD0D5}" type="slidenum">
              <a:rPr lang="en-US" altLang="en-US" sz="1800" smtClean="0">
                <a:solidFill>
                  <a:schemeClr val="tx1"/>
                </a:solidFill>
              </a:rPr>
              <a:pPr/>
              <a:t>30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237704" y="87313"/>
            <a:ext cx="12106695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Define communities by </a:t>
            </a:r>
            <a:r>
              <a:rPr lang="en-US" altLang="en-US" dirty="0" smtClean="0"/>
              <a:t>agglomerative</a:t>
            </a:r>
            <a:r>
              <a:rPr lang="en-US" altLang="en-US" dirty="0" smtClean="0"/>
              <a:t> </a:t>
            </a:r>
            <a:r>
              <a:rPr lang="en-US" altLang="en-US" dirty="0"/>
              <a:t>c</a:t>
            </a:r>
            <a:r>
              <a:rPr lang="en-US" altLang="en-US" dirty="0" smtClean="0"/>
              <a:t>lustering</a:t>
            </a:r>
            <a:endParaRPr lang="en-US" altLang="en-US" dirty="0" smtClean="0"/>
          </a:p>
        </p:txBody>
      </p:sp>
      <p:sp>
        <p:nvSpPr>
          <p:cNvPr id="32772" name="Rectangle 2"/>
          <p:cNvSpPr>
            <a:spLocks/>
          </p:cNvSpPr>
          <p:nvPr/>
        </p:nvSpPr>
        <p:spPr bwMode="auto">
          <a:xfrm>
            <a:off x="454025" y="990600"/>
            <a:ext cx="97456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1)  Assign a weight </a:t>
            </a:r>
            <a:r>
              <a:rPr lang="en-US" altLang="en-US" i="1">
                <a:solidFill>
                  <a:schemeClr val="tx1"/>
                </a:solidFill>
              </a:rPr>
              <a:t>W</a:t>
            </a:r>
            <a:r>
              <a:rPr lang="en-US" altLang="en-US" i="1" baseline="-6000">
                <a:solidFill>
                  <a:schemeClr val="tx1"/>
                </a:solidFill>
              </a:rPr>
              <a:t>ij</a:t>
            </a:r>
            <a:r>
              <a:rPr lang="en-US" altLang="en-US">
                <a:solidFill>
                  <a:schemeClr val="tx1"/>
                </a:solidFill>
              </a:rPr>
              <a:t> to each pair of vertices </a:t>
            </a:r>
            <a:r>
              <a:rPr lang="en-US" altLang="en-US" i="1">
                <a:solidFill>
                  <a:schemeClr val="tx1"/>
                </a:solidFill>
              </a:rPr>
              <a:t>i, j </a:t>
            </a:r>
            <a:r>
              <a:rPr lang="en-US" altLang="en-US">
                <a:solidFill>
                  <a:schemeClr val="tx1"/>
                </a:solidFill>
              </a:rPr>
              <a:t>that measures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how "closely related" these two vertices are.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2) Iteratively add edges between pairs of nodes with decreasing </a:t>
            </a:r>
            <a:r>
              <a:rPr lang="en-US" altLang="en-US" i="1">
                <a:solidFill>
                  <a:schemeClr val="tx1"/>
                </a:solidFill>
              </a:rPr>
              <a:t>W</a:t>
            </a:r>
            <a:r>
              <a:rPr lang="en-US" altLang="en-US" i="1" baseline="-6000">
                <a:solidFill>
                  <a:schemeClr val="tx1"/>
                </a:solidFill>
              </a:rPr>
              <a:t>ij</a:t>
            </a:r>
          </a:p>
        </p:txBody>
      </p:sp>
      <p:sp>
        <p:nvSpPr>
          <p:cNvPr id="32773" name="Rectangle 3"/>
          <p:cNvSpPr>
            <a:spLocks/>
          </p:cNvSpPr>
          <p:nvPr/>
        </p:nvSpPr>
        <p:spPr bwMode="auto">
          <a:xfrm>
            <a:off x="454025" y="2921000"/>
            <a:ext cx="2819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Measures</a:t>
            </a:r>
            <a:r>
              <a:rPr lang="en-US" altLang="en-US">
                <a:solidFill>
                  <a:schemeClr val="tx1"/>
                </a:solidFill>
              </a:rPr>
              <a:t> for </a:t>
            </a:r>
            <a:r>
              <a:rPr lang="en-US" altLang="en-US" i="1">
                <a:solidFill>
                  <a:schemeClr val="tx1"/>
                </a:solidFill>
              </a:rPr>
              <a:t>W</a:t>
            </a:r>
            <a:r>
              <a:rPr lang="en-US" altLang="en-US" i="1" baseline="-6000">
                <a:solidFill>
                  <a:schemeClr val="tx1"/>
                </a:solidFill>
              </a:rPr>
              <a:t>ij</a:t>
            </a:r>
            <a:r>
              <a:rPr lang="en-US" alt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2774" name="Rectangle 4"/>
          <p:cNvSpPr>
            <a:spLocks/>
          </p:cNvSpPr>
          <p:nvPr/>
        </p:nvSpPr>
        <p:spPr bwMode="auto">
          <a:xfrm>
            <a:off x="454025" y="3581400"/>
            <a:ext cx="114506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1) Number of </a:t>
            </a:r>
            <a:r>
              <a:rPr lang="en-US" altLang="en-US" b="1">
                <a:solidFill>
                  <a:schemeClr val="tx1"/>
                </a:solidFill>
              </a:rPr>
              <a:t>vertex-independent paths</a:t>
            </a:r>
            <a:r>
              <a:rPr lang="en-US" altLang="en-US">
                <a:solidFill>
                  <a:schemeClr val="tx1"/>
                </a:solidFill>
              </a:rPr>
              <a:t> between vertices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(vertex-independent paths between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  <a:r>
              <a:rPr lang="en-US" altLang="en-US">
                <a:solidFill>
                  <a:schemeClr val="tx1"/>
                </a:solidFill>
              </a:rPr>
              <a:t>:  no shared vertex except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775" name="Rectangle 5"/>
          <p:cNvSpPr>
            <a:spLocks/>
          </p:cNvSpPr>
          <p:nvPr/>
        </p:nvSpPr>
        <p:spPr bwMode="auto">
          <a:xfrm>
            <a:off x="454025" y="6261100"/>
            <a:ext cx="88630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2) Number of </a:t>
            </a:r>
            <a:r>
              <a:rPr lang="en-US" altLang="en-US" b="1">
                <a:solidFill>
                  <a:schemeClr val="tx1"/>
                </a:solidFill>
              </a:rPr>
              <a:t>edge-independent paths</a:t>
            </a:r>
            <a:r>
              <a:rPr lang="en-US" altLang="en-US">
                <a:solidFill>
                  <a:schemeClr val="tx1"/>
                </a:solidFill>
              </a:rPr>
              <a:t> between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32776" name="Rectangle 6"/>
          <p:cNvSpPr>
            <a:spLocks/>
          </p:cNvSpPr>
          <p:nvPr/>
        </p:nvSpPr>
        <p:spPr bwMode="auto">
          <a:xfrm>
            <a:off x="1246188" y="4699000"/>
            <a:ext cx="10658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Menger (1927):  the number of vertex-independent paths equals the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number of vertices that have to be removed to cut all paths between </a:t>
            </a:r>
            <a:r>
              <a:rPr lang="en-US" altLang="en-US" sz="2400" i="1">
                <a:solidFill>
                  <a:schemeClr val="tx1"/>
                </a:solidFill>
              </a:rPr>
              <a:t>i</a:t>
            </a:r>
            <a:r>
              <a:rPr lang="en-US" altLang="en-US" sz="2400">
                <a:solidFill>
                  <a:schemeClr val="tx1"/>
                </a:solidFill>
              </a:rPr>
              <a:t> and </a:t>
            </a:r>
            <a:r>
              <a:rPr lang="en-US" altLang="en-US" sz="2400" i="1">
                <a:solidFill>
                  <a:schemeClr val="tx1"/>
                </a:solidFill>
              </a:rPr>
              <a:t>j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measure for network robustness</a:t>
            </a:r>
          </a:p>
        </p:txBody>
      </p:sp>
      <p:sp>
        <p:nvSpPr>
          <p:cNvPr id="32777" name="Rectangle 7"/>
          <p:cNvSpPr>
            <a:spLocks/>
          </p:cNvSpPr>
          <p:nvPr/>
        </p:nvSpPr>
        <p:spPr bwMode="auto">
          <a:xfrm>
            <a:off x="454025" y="7226300"/>
            <a:ext cx="100663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3) </a:t>
            </a:r>
            <a:r>
              <a:rPr lang="en-US" altLang="en-US" b="1">
                <a:solidFill>
                  <a:schemeClr val="tx1"/>
                </a:solidFill>
              </a:rPr>
              <a:t>Total number of paths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 between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but </a:t>
            </a:r>
            <a:r>
              <a:rPr lang="en-US" altLang="en-US" i="1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 = 0 or ∞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weight paths with their length α</a:t>
            </a:r>
            <a:r>
              <a:rPr lang="en-US" altLang="en-US" baseline="32000">
                <a:solidFill>
                  <a:schemeClr val="tx1"/>
                </a:solidFill>
              </a:rPr>
              <a:t>L</a:t>
            </a:r>
            <a:r>
              <a:rPr lang="en-US" altLang="en-US">
                <a:solidFill>
                  <a:schemeClr val="tx1"/>
                </a:solidFill>
              </a:rPr>
              <a:t> with α &lt; 1</a:t>
            </a:r>
          </a:p>
        </p:txBody>
      </p:sp>
      <p:sp>
        <p:nvSpPr>
          <p:cNvPr id="32778" name="Rectangle 8"/>
          <p:cNvSpPr>
            <a:spLocks/>
          </p:cNvSpPr>
          <p:nvPr/>
        </p:nvSpPr>
        <p:spPr bwMode="auto">
          <a:xfrm>
            <a:off x="454025" y="8610600"/>
            <a:ext cx="107235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Problem</a:t>
            </a:r>
            <a:r>
              <a:rPr lang="en-US" altLang="en-US">
                <a:solidFill>
                  <a:schemeClr val="tx1"/>
                </a:solidFill>
              </a:rPr>
              <a:t>:  vertices with a single link are separated from the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409336B-E6CC-4DB6-BAD5-B113027D1683}" type="slidenum">
              <a:rPr lang="en-US" altLang="en-US" sz="1800" smtClean="0">
                <a:solidFill>
                  <a:schemeClr val="tx1"/>
                </a:solidFill>
              </a:rPr>
              <a:pPr/>
              <a:t>31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Vertex Betweenness</a:t>
            </a:r>
          </a:p>
        </p:txBody>
      </p:sp>
      <p:sp>
        <p:nvSpPr>
          <p:cNvPr id="33796" name="Rectangle 2"/>
          <p:cNvSpPr>
            <a:spLocks/>
          </p:cNvSpPr>
          <p:nvPr/>
        </p:nvSpPr>
        <p:spPr bwMode="auto">
          <a:xfrm>
            <a:off x="525736" y="844352"/>
            <a:ext cx="111156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Freeman (1927):  count on how many shortest paths a vertex is visited</a:t>
            </a:r>
          </a:p>
        </p:txBody>
      </p:sp>
      <p:sp>
        <p:nvSpPr>
          <p:cNvPr id="33797" name="Rectangle 3"/>
          <p:cNvSpPr>
            <a:spLocks/>
          </p:cNvSpPr>
          <p:nvPr/>
        </p:nvSpPr>
        <p:spPr bwMode="auto">
          <a:xfrm>
            <a:off x="525736" y="2038152"/>
            <a:ext cx="5195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For a graph  </a:t>
            </a:r>
            <a:r>
              <a:rPr lang="en-US" altLang="en-US" i="1">
                <a:solidFill>
                  <a:schemeClr val="tx1"/>
                </a:solidFill>
              </a:rPr>
              <a:t>G = (V, E)  </a:t>
            </a:r>
            <a:r>
              <a:rPr lang="en-US" altLang="en-US">
                <a:solidFill>
                  <a:schemeClr val="tx1"/>
                </a:solidFill>
              </a:rPr>
              <a:t>with  </a:t>
            </a:r>
            <a:r>
              <a:rPr lang="en-US" altLang="en-US" i="1">
                <a:solidFill>
                  <a:schemeClr val="tx1"/>
                </a:solidFill>
              </a:rPr>
              <a:t>|V| = n</a:t>
            </a:r>
          </a:p>
        </p:txBody>
      </p:sp>
      <p:sp>
        <p:nvSpPr>
          <p:cNvPr id="33798" name="Rectangle 4"/>
          <p:cNvSpPr>
            <a:spLocks/>
          </p:cNvSpPr>
          <p:nvPr/>
        </p:nvSpPr>
        <p:spPr bwMode="auto">
          <a:xfrm>
            <a:off x="525736" y="2914452"/>
            <a:ext cx="42767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Betweenness</a:t>
            </a:r>
            <a:r>
              <a:rPr lang="en-US" altLang="en-US">
                <a:solidFill>
                  <a:schemeClr val="tx1"/>
                </a:solidFill>
              </a:rPr>
              <a:t> for vertex ν:</a:t>
            </a:r>
          </a:p>
        </p:txBody>
      </p:sp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36" y="3600252"/>
            <a:ext cx="4318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52" y="2444552"/>
            <a:ext cx="461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7"/>
          <p:cNvSpPr>
            <a:spLocks/>
          </p:cNvSpPr>
          <p:nvPr/>
        </p:nvSpPr>
        <p:spPr bwMode="auto">
          <a:xfrm>
            <a:off x="525736" y="4660776"/>
            <a:ext cx="689684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</a:t>
            </a:r>
            <a:r>
              <a:rPr lang="en-US" altLang="en-US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st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i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) : shortest path including </a:t>
            </a:r>
            <a:r>
              <a:rPr lang="en-US" altLang="en-US" i="1" dirty="0" smtClean="0">
                <a:solidFill>
                  <a:schemeClr val="tx1"/>
                </a:solidFill>
              </a:rPr>
              <a:t>v.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There are  </a:t>
            </a:r>
            <a:r>
              <a:rPr lang="en-US" altLang="en-US" i="1" dirty="0" smtClean="0">
                <a:solidFill>
                  <a:schemeClr val="tx1"/>
                </a:solidFill>
              </a:rPr>
              <a:t>n </a:t>
            </a:r>
            <a:r>
              <a:rPr lang="en-US" altLang="en-US" dirty="0" smtClean="0">
                <a:solidFill>
                  <a:schemeClr val="tx1"/>
                </a:solidFill>
              </a:rPr>
              <a:t>- 1 other vertices besides </a:t>
            </a:r>
            <a:r>
              <a:rPr lang="en-US" altLang="en-US" i="1" dirty="0" smtClean="0">
                <a:solidFill>
                  <a:schemeClr val="tx1"/>
                </a:solidFill>
              </a:rPr>
              <a:t>v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They have shortest paths to </a:t>
            </a:r>
            <a:r>
              <a:rPr lang="en-US" altLang="en-US" i="1" dirty="0">
                <a:solidFill>
                  <a:schemeClr val="tx1"/>
                </a:solidFill>
              </a:rPr>
              <a:t>n </a:t>
            </a:r>
            <a:r>
              <a:rPr lang="en-US" altLang="en-US" dirty="0">
                <a:solidFill>
                  <a:schemeClr val="tx1"/>
                </a:solidFill>
              </a:rPr>
              <a:t>- 2</a:t>
            </a:r>
            <a:r>
              <a:rPr lang="en-US" altLang="en-US" dirty="0" smtClean="0">
                <a:solidFill>
                  <a:schemeClr val="tx1"/>
                </a:solidFill>
              </a:rPr>
              <a:t> vertices.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-&gt; Computing shortest paths takes O(</a:t>
            </a:r>
            <a:r>
              <a:rPr lang="en-US" altLang="en-US" i="1" dirty="0" smtClean="0">
                <a:solidFill>
                  <a:schemeClr val="tx1"/>
                </a:solidFill>
              </a:rPr>
              <a:t>n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</a:rPr>
              <a:t>) operations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Alternative</a:t>
            </a:r>
            <a:r>
              <a:rPr lang="en-US" altLang="en-US" dirty="0">
                <a:solidFill>
                  <a:schemeClr val="tx1"/>
                </a:solidFill>
              </a:rPr>
              <a:t>:  </a:t>
            </a:r>
            <a:r>
              <a:rPr lang="en-US" altLang="en-US" b="1" dirty="0">
                <a:solidFill>
                  <a:schemeClr val="tx1"/>
                </a:solidFill>
              </a:rPr>
              <a:t>edge </a:t>
            </a:r>
            <a:r>
              <a:rPr lang="en-US" altLang="en-US" b="1" dirty="0" err="1">
                <a:solidFill>
                  <a:schemeClr val="tx1"/>
                </a:solidFill>
              </a:rPr>
              <a:t>betweenness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</a:rPr>
              <a:t> to how many shortest paths does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>
                <a:solidFill>
                  <a:schemeClr val="tx1"/>
                </a:solidFill>
              </a:rPr>
              <a:t>     this edge belong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9E514FE-5923-4E04-B605-DCA335314A8F}" type="slidenum">
              <a:rPr lang="en-US" altLang="en-US" sz="1800" smtClean="0">
                <a:solidFill>
                  <a:schemeClr val="tx1"/>
                </a:solidFill>
              </a:rPr>
              <a:pPr/>
              <a:t>32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Girvan-Newman Algorithm</a:t>
            </a:r>
          </a:p>
        </p:txBody>
      </p:sp>
      <p:sp>
        <p:nvSpPr>
          <p:cNvPr id="34820" name="Rectangle 2"/>
          <p:cNvSpPr>
            <a:spLocks/>
          </p:cNvSpPr>
          <p:nvPr/>
        </p:nvSpPr>
        <p:spPr bwMode="auto">
          <a:xfrm>
            <a:off x="669925" y="989013"/>
            <a:ext cx="58816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Girvan, Newman,  </a:t>
            </a:r>
            <a:r>
              <a:rPr lang="en-US" altLang="en-US" i="1">
                <a:solidFill>
                  <a:schemeClr val="tx1"/>
                </a:solidFill>
              </a:rPr>
              <a:t>PNAS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99</a:t>
            </a:r>
            <a:r>
              <a:rPr lang="en-US" altLang="en-US">
                <a:solidFill>
                  <a:schemeClr val="tx1"/>
                </a:solidFill>
              </a:rPr>
              <a:t> (2002) 7821:</a:t>
            </a:r>
          </a:p>
        </p:txBody>
      </p:sp>
      <p:sp>
        <p:nvSpPr>
          <p:cNvPr id="34821" name="Rectangle 3"/>
          <p:cNvSpPr>
            <a:spLocks/>
          </p:cNvSpPr>
          <p:nvPr/>
        </p:nvSpPr>
        <p:spPr bwMode="auto">
          <a:xfrm>
            <a:off x="669925" y="2678113"/>
            <a:ext cx="6937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1)  Calculate </a:t>
            </a:r>
            <a:r>
              <a:rPr lang="en-US" altLang="en-US" b="1">
                <a:solidFill>
                  <a:schemeClr val="tx1"/>
                </a:solidFill>
              </a:rPr>
              <a:t>betweenness</a:t>
            </a:r>
            <a:r>
              <a:rPr lang="en-US" altLang="en-US">
                <a:solidFill>
                  <a:schemeClr val="tx1"/>
                </a:solidFill>
              </a:rPr>
              <a:t> for all </a:t>
            </a:r>
            <a:r>
              <a:rPr lang="en-US" altLang="en-US" i="1">
                <a:solidFill>
                  <a:schemeClr val="tx1"/>
                </a:solidFill>
              </a:rPr>
              <a:t>m</a:t>
            </a:r>
            <a:r>
              <a:rPr lang="en-US" altLang="en-US">
                <a:solidFill>
                  <a:schemeClr val="tx1"/>
                </a:solidFill>
              </a:rPr>
              <a:t> edges 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669925" y="1852613"/>
            <a:ext cx="65008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For a graph  </a:t>
            </a:r>
            <a:r>
              <a:rPr lang="en-US" altLang="en-US" i="1">
                <a:solidFill>
                  <a:schemeClr val="tx1"/>
                </a:solidFill>
              </a:rPr>
              <a:t>G = (V, E</a:t>
            </a:r>
            <a:r>
              <a:rPr lang="en-US" altLang="en-US">
                <a:solidFill>
                  <a:schemeClr val="tx1"/>
                </a:solidFill>
              </a:rPr>
              <a:t>)  with  |</a:t>
            </a:r>
            <a:r>
              <a:rPr lang="en-US" altLang="en-US" i="1">
                <a:solidFill>
                  <a:schemeClr val="tx1"/>
                </a:solidFill>
              </a:rPr>
              <a:t>V</a:t>
            </a:r>
            <a:r>
              <a:rPr lang="en-US" altLang="en-US">
                <a:solidFill>
                  <a:schemeClr val="tx1"/>
                </a:solidFill>
              </a:rPr>
              <a:t>| = </a:t>
            </a:r>
            <a:r>
              <a:rPr lang="en-US" altLang="en-US" i="1">
                <a:solidFill>
                  <a:schemeClr val="tx1"/>
                </a:solidFill>
              </a:rPr>
              <a:t>n,  |E| = m</a:t>
            </a:r>
          </a:p>
        </p:txBody>
      </p:sp>
      <p:sp>
        <p:nvSpPr>
          <p:cNvPr id="34823" name="Rectangle 5"/>
          <p:cNvSpPr>
            <a:spLocks/>
          </p:cNvSpPr>
          <p:nvPr/>
        </p:nvSpPr>
        <p:spPr bwMode="auto">
          <a:xfrm>
            <a:off x="669925" y="3262313"/>
            <a:ext cx="65293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2)  </a:t>
            </a:r>
            <a:r>
              <a:rPr lang="en-US" altLang="en-US" b="1">
                <a:solidFill>
                  <a:schemeClr val="tx1"/>
                </a:solidFill>
              </a:rPr>
              <a:t>Remove</a:t>
            </a:r>
            <a:r>
              <a:rPr lang="en-US" altLang="en-US">
                <a:solidFill>
                  <a:schemeClr val="tx1"/>
                </a:solidFill>
              </a:rPr>
              <a:t> edge with highest betweenness</a:t>
            </a:r>
          </a:p>
        </p:txBody>
      </p:sp>
      <p:sp>
        <p:nvSpPr>
          <p:cNvPr id="34824" name="Rectangle 6"/>
          <p:cNvSpPr>
            <a:spLocks/>
          </p:cNvSpPr>
          <p:nvPr/>
        </p:nvSpPr>
        <p:spPr bwMode="auto">
          <a:xfrm>
            <a:off x="669925" y="3846513"/>
            <a:ext cx="76311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3)  </a:t>
            </a:r>
            <a:r>
              <a:rPr lang="en-US" altLang="en-US" b="1">
                <a:solidFill>
                  <a:schemeClr val="tx1"/>
                </a:solidFill>
              </a:rPr>
              <a:t>Recalculate</a:t>
            </a:r>
            <a:r>
              <a:rPr lang="en-US" altLang="en-US">
                <a:solidFill>
                  <a:schemeClr val="tx1"/>
                </a:solidFill>
              </a:rPr>
              <a:t> betweenness for all affected nodes</a:t>
            </a:r>
          </a:p>
        </p:txBody>
      </p:sp>
      <p:sp>
        <p:nvSpPr>
          <p:cNvPr id="34825" name="Rectangle 7"/>
          <p:cNvSpPr>
            <a:spLocks/>
          </p:cNvSpPr>
          <p:nvPr/>
        </p:nvSpPr>
        <p:spPr bwMode="auto">
          <a:xfrm>
            <a:off x="669925" y="4430713"/>
            <a:ext cx="10455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4)  </a:t>
            </a:r>
            <a:r>
              <a:rPr lang="en-US" altLang="en-US" b="1">
                <a:solidFill>
                  <a:schemeClr val="tx1"/>
                </a:solidFill>
              </a:rPr>
              <a:t>Repeat</a:t>
            </a:r>
            <a:r>
              <a:rPr lang="en-US" altLang="en-US">
                <a:solidFill>
                  <a:schemeClr val="tx1"/>
                </a:solidFill>
              </a:rPr>
              <a:t> from 2) until no more edge is left  (at most </a:t>
            </a:r>
            <a:r>
              <a:rPr lang="en-US" altLang="en-US" i="1">
                <a:solidFill>
                  <a:schemeClr val="tx1"/>
                </a:solidFill>
              </a:rPr>
              <a:t>m</a:t>
            </a:r>
            <a:r>
              <a:rPr lang="en-US" altLang="en-US">
                <a:solidFill>
                  <a:schemeClr val="tx1"/>
                </a:solidFill>
              </a:rPr>
              <a:t> iterations)</a:t>
            </a:r>
          </a:p>
        </p:txBody>
      </p:sp>
      <p:sp>
        <p:nvSpPr>
          <p:cNvPr id="34826" name="Rectangle 8"/>
          <p:cNvSpPr>
            <a:spLocks/>
          </p:cNvSpPr>
          <p:nvPr/>
        </p:nvSpPr>
        <p:spPr bwMode="auto">
          <a:xfrm>
            <a:off x="669925" y="5014913"/>
            <a:ext cx="94059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5)  Build up </a:t>
            </a:r>
            <a:r>
              <a:rPr lang="en-US" altLang="en-US" b="1">
                <a:solidFill>
                  <a:schemeClr val="tx1"/>
                </a:solidFill>
              </a:rPr>
              <a:t>tree</a:t>
            </a:r>
            <a:r>
              <a:rPr lang="en-US" altLang="en-US">
                <a:solidFill>
                  <a:schemeClr val="tx1"/>
                </a:solidFill>
              </a:rPr>
              <a:t> from </a:t>
            </a:r>
            <a:r>
              <a:rPr lang="en-US" altLang="en-US" i="1">
                <a:solidFill>
                  <a:schemeClr val="tx1"/>
                </a:solidFill>
              </a:rPr>
              <a:t>V</a:t>
            </a:r>
            <a:r>
              <a:rPr lang="en-US" altLang="en-US">
                <a:solidFill>
                  <a:schemeClr val="tx1"/>
                </a:solidFill>
              </a:rPr>
              <a:t> by reinserting vertices in reverse order</a:t>
            </a:r>
          </a:p>
        </p:txBody>
      </p:sp>
      <p:sp>
        <p:nvSpPr>
          <p:cNvPr id="34827" name="Rectangle 9"/>
          <p:cNvSpPr>
            <a:spLocks/>
          </p:cNvSpPr>
          <p:nvPr/>
        </p:nvSpPr>
        <p:spPr bwMode="auto">
          <a:xfrm>
            <a:off x="669925" y="6132513"/>
            <a:ext cx="1174273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Works</a:t>
            </a:r>
            <a:r>
              <a:rPr lang="en-US" altLang="en-US">
                <a:solidFill>
                  <a:schemeClr val="tx1"/>
                </a:solidFill>
              </a:rPr>
              <a:t> well, but </a:t>
            </a:r>
            <a:r>
              <a:rPr lang="en-US" altLang="en-US" b="1">
                <a:solidFill>
                  <a:schemeClr val="tx1"/>
                </a:solidFill>
              </a:rPr>
              <a:t>slow</a:t>
            </a:r>
            <a:r>
              <a:rPr lang="en-US" altLang="en-US">
                <a:solidFill>
                  <a:schemeClr val="tx1"/>
                </a:solidFill>
              </a:rPr>
              <a:t>: O(</a:t>
            </a:r>
            <a:r>
              <a:rPr lang="en-US" altLang="en-US" i="1">
                <a:solidFill>
                  <a:schemeClr val="tx1"/>
                </a:solidFill>
              </a:rPr>
              <a:t>mn</a:t>
            </a:r>
            <a:r>
              <a:rPr lang="en-US" altLang="en-US" baseline="32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 ≈ O(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 baseline="32000">
                <a:solidFill>
                  <a:schemeClr val="tx1"/>
                </a:solidFill>
              </a:rPr>
              <a:t>3</a:t>
            </a:r>
            <a:r>
              <a:rPr lang="en-US" altLang="en-US">
                <a:solidFill>
                  <a:schemeClr val="tx1"/>
                </a:solidFill>
              </a:rPr>
              <a:t>) for scale-free networks  (|E| = 2 |V|)</a:t>
            </a:r>
          </a:p>
          <a:p>
            <a:pPr eaLnBrk="1" hangingPunct="1">
              <a:lnSpc>
                <a:spcPct val="11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Reason for complexity: compute shortest paths (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 baseline="32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 for </a:t>
            </a:r>
            <a:r>
              <a:rPr lang="en-US" altLang="en-US" i="1">
                <a:solidFill>
                  <a:schemeClr val="tx1"/>
                </a:solidFill>
              </a:rPr>
              <a:t>m</a:t>
            </a:r>
            <a:r>
              <a:rPr lang="en-US" altLang="en-US">
                <a:solidFill>
                  <a:schemeClr val="tx1"/>
                </a:solidFill>
              </a:rPr>
              <a:t> edges</a:t>
            </a:r>
          </a:p>
          <a:p>
            <a:pPr eaLnBrk="1" hangingPunct="1">
              <a:lnSpc>
                <a:spcPct val="110000"/>
              </a:lnSpc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recalculating a </a:t>
            </a:r>
            <a:r>
              <a:rPr lang="en-US" altLang="en-US" b="1">
                <a:solidFill>
                  <a:schemeClr val="tx1"/>
                </a:solidFill>
              </a:rPr>
              <a:t>global</a:t>
            </a:r>
            <a:r>
              <a:rPr lang="en-US" altLang="en-US">
                <a:solidFill>
                  <a:schemeClr val="tx1"/>
                </a:solidFill>
              </a:rPr>
              <a:t> property is expensive for larger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9A0EA9D-2D9D-41C2-81AC-8C31670E92B5}" type="slidenum">
              <a:rPr lang="en-US" altLang="en-US" sz="1800" smtClean="0">
                <a:solidFill>
                  <a:schemeClr val="tx1"/>
                </a:solidFill>
              </a:rPr>
              <a:pPr/>
              <a:t>33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6515100" y="6096000"/>
            <a:ext cx="5829300" cy="2438400"/>
            <a:chOff x="0" y="0"/>
            <a:chExt cx="3672" cy="1536"/>
          </a:xfrm>
        </p:grpSpPr>
        <p:pic>
          <p:nvPicPr>
            <p:cNvPr id="358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0"/>
              <a:ext cx="362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Rectangle 3"/>
            <p:cNvSpPr>
              <a:spLocks/>
            </p:cNvSpPr>
            <p:nvPr/>
          </p:nvSpPr>
          <p:spPr bwMode="auto">
            <a:xfrm>
              <a:off x="0" y="132"/>
              <a:ext cx="392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en-US"/>
            </a:p>
          </p:txBody>
        </p:sp>
      </p:grp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Zachary's Karate Club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1054100" y="1143000"/>
            <a:ext cx="9944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observed friendship relations of 34 members over two years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correlate fractions at break-up with calculated communities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540000"/>
            <a:ext cx="6070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/>
          </p:cNvSpPr>
          <p:nvPr/>
        </p:nvSpPr>
        <p:spPr bwMode="auto">
          <a:xfrm>
            <a:off x="1054100" y="6629400"/>
            <a:ext cx="1993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administrator's fraction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3632200" y="6629400"/>
            <a:ext cx="1993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instructor's fraction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794000"/>
            <a:ext cx="5632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/>
          </p:cNvSpPr>
          <p:nvPr/>
        </p:nvSpPr>
        <p:spPr bwMode="auto">
          <a:xfrm>
            <a:off x="6248400" y="2387600"/>
            <a:ext cx="34464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with edge betweenness: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6248400" y="5549900"/>
            <a:ext cx="584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with number of edge-independent paths: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901700" y="8686800"/>
            <a:ext cx="3735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Girvan, Newman,  </a:t>
            </a:r>
            <a:r>
              <a:rPr lang="en-US" altLang="en-US" sz="1800" i="1">
                <a:solidFill>
                  <a:schemeClr val="tx1"/>
                </a:solidFill>
              </a:rPr>
              <a:t>PNAS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99</a:t>
            </a:r>
            <a:r>
              <a:rPr lang="en-US" altLang="en-US" sz="1800">
                <a:solidFill>
                  <a:schemeClr val="tx1"/>
                </a:solidFill>
              </a:rPr>
              <a:t> (2002) 7821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2F015AA-FD62-4C3D-A9FB-FDBA30350FBB}" type="slidenum">
              <a:rPr lang="en-US" altLang="en-US" sz="1800" smtClean="0">
                <a:solidFill>
                  <a:schemeClr val="tx1"/>
                </a:solidFill>
              </a:rPr>
              <a:pPr/>
              <a:t>34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686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Collaboration Network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8" y="1143000"/>
            <a:ext cx="6080342" cy="66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/>
          </p:cNvSpPr>
          <p:nvPr/>
        </p:nvSpPr>
        <p:spPr bwMode="auto">
          <a:xfrm>
            <a:off x="5880100" y="8890000"/>
            <a:ext cx="3735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Girvan, Newman,  </a:t>
            </a:r>
            <a:r>
              <a:rPr lang="en-US" altLang="en-US" sz="1800" i="1">
                <a:solidFill>
                  <a:schemeClr val="tx1"/>
                </a:solidFill>
              </a:rPr>
              <a:t>PNAS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99</a:t>
            </a:r>
            <a:r>
              <a:rPr lang="en-US" altLang="en-US" sz="1800">
                <a:solidFill>
                  <a:schemeClr val="tx1"/>
                </a:solidFill>
              </a:rPr>
              <a:t> (2002) 7821</a:t>
            </a:r>
          </a:p>
        </p:txBody>
      </p:sp>
      <p:sp>
        <p:nvSpPr>
          <p:cNvPr id="36870" name="Rectangle 4"/>
          <p:cNvSpPr>
            <a:spLocks/>
          </p:cNvSpPr>
          <p:nvPr/>
        </p:nvSpPr>
        <p:spPr bwMode="auto">
          <a:xfrm>
            <a:off x="6174030" y="1204392"/>
            <a:ext cx="605607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Vertices: scientists at the Santa Fe Institute.</a:t>
            </a:r>
          </a:p>
          <a:p>
            <a:pPr eaLnBrk="1" hangingPunct="1">
              <a:lnSpc>
                <a:spcPts val="39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: two authors have co-authored a joint paper.</a:t>
            </a:r>
          </a:p>
          <a:p>
            <a:pPr eaLnBrk="1" hangingPunct="1">
              <a:lnSpc>
                <a:spcPts val="39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Show is the </a:t>
            </a:r>
            <a:r>
              <a:rPr lang="en-US" altLang="en-US" dirty="0">
                <a:solidFill>
                  <a:schemeClr val="tx1"/>
                </a:solidFill>
              </a:rPr>
              <a:t>largest component of the Santa Fe Institute collaboration </a:t>
            </a:r>
            <a:r>
              <a:rPr lang="en-US" altLang="en-US" dirty="0" smtClean="0">
                <a:solidFill>
                  <a:schemeClr val="tx1"/>
                </a:solidFill>
              </a:rPr>
              <a:t>network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ts val="39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ts val="3900"/>
              </a:lnSpc>
            </a:pPr>
            <a:r>
              <a:rPr lang="en-US" altLang="en-US" dirty="0">
                <a:solidFill>
                  <a:schemeClr val="tx1"/>
                </a:solidFill>
              </a:rPr>
              <a:t>T</a:t>
            </a:r>
            <a:r>
              <a:rPr lang="en-US" altLang="en-US" dirty="0" smtClean="0">
                <a:solidFill>
                  <a:schemeClr val="tx1"/>
                </a:solidFill>
              </a:rPr>
              <a:t>he </a:t>
            </a:r>
            <a:r>
              <a:rPr lang="en-US" altLang="en-US" dirty="0">
                <a:solidFill>
                  <a:schemeClr val="tx1"/>
                </a:solidFill>
              </a:rPr>
              <a:t>primary divisions detected by the GN algorithm </a:t>
            </a:r>
            <a:r>
              <a:rPr lang="en-US" altLang="en-US" dirty="0" smtClean="0">
                <a:solidFill>
                  <a:schemeClr val="tx1"/>
                </a:solidFill>
              </a:rPr>
              <a:t>are indicated </a:t>
            </a:r>
            <a:r>
              <a:rPr lang="en-US" altLang="en-US" dirty="0">
                <a:solidFill>
                  <a:schemeClr val="tx1"/>
                </a:solidFill>
              </a:rPr>
              <a:t>by different vertex shapes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92C5EE0-0C53-4128-8827-D241CD714DA4}" type="slidenum">
              <a:rPr lang="en-US" altLang="en-US" sz="1800" smtClean="0">
                <a:solidFill>
                  <a:schemeClr val="tx1"/>
                </a:solidFill>
              </a:rPr>
              <a:pPr/>
              <a:t>35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7891" name="Rectangle 1"/>
          <p:cNvSpPr>
            <a:spLocks noGrp="1" noChangeArrowheads="1"/>
          </p:cNvSpPr>
          <p:nvPr>
            <p:ph type="title"/>
          </p:nvPr>
        </p:nvSpPr>
        <p:spPr>
          <a:xfrm>
            <a:off x="9525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Determining Communities Faster</a:t>
            </a:r>
          </a:p>
        </p:txBody>
      </p:sp>
      <p:sp>
        <p:nvSpPr>
          <p:cNvPr id="37892" name="Rectangle 2"/>
          <p:cNvSpPr>
            <a:spLocks/>
          </p:cNvSpPr>
          <p:nvPr/>
        </p:nvSpPr>
        <p:spPr bwMode="auto">
          <a:xfrm>
            <a:off x="787400" y="1143000"/>
            <a:ext cx="59007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Radicchi</a:t>
            </a:r>
            <a:r>
              <a:rPr lang="en-US" altLang="en-US">
                <a:solidFill>
                  <a:schemeClr val="tx1"/>
                </a:solidFill>
              </a:rPr>
              <a:t> et al,  </a:t>
            </a:r>
            <a:r>
              <a:rPr lang="en-US" altLang="en-US" i="1">
                <a:solidFill>
                  <a:schemeClr val="tx1"/>
                </a:solidFill>
              </a:rPr>
              <a:t>PNAS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101</a:t>
            </a:r>
            <a:r>
              <a:rPr lang="en-US" altLang="en-US">
                <a:solidFill>
                  <a:schemeClr val="tx1"/>
                </a:solidFill>
              </a:rPr>
              <a:t> (2004) 2658:</a:t>
            </a:r>
          </a:p>
        </p:txBody>
      </p:sp>
      <p:sp>
        <p:nvSpPr>
          <p:cNvPr id="37893" name="Rectangle 3"/>
          <p:cNvSpPr>
            <a:spLocks/>
          </p:cNvSpPr>
          <p:nvPr/>
        </p:nvSpPr>
        <p:spPr bwMode="auto">
          <a:xfrm>
            <a:off x="1435100" y="1727200"/>
            <a:ext cx="9118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Determine edge weights via </a:t>
            </a:r>
            <a:r>
              <a:rPr lang="en-US" altLang="en-US" b="1">
                <a:solidFill>
                  <a:schemeClr val="tx1"/>
                </a:solidFill>
              </a:rPr>
              <a:t>edge-clustering coefficient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local measure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</a:t>
            </a:r>
            <a:r>
              <a:rPr lang="en-US" altLang="en-US">
                <a:solidFill>
                  <a:schemeClr val="tx1"/>
                </a:solidFill>
              </a:rPr>
              <a:t>uch faster, esp. for large networks</a:t>
            </a: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787400" y="3363913"/>
            <a:ext cx="57340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Modified edge-clustering coefficient: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fraction of potential triangles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    with edge between </a:t>
            </a:r>
            <a:r>
              <a:rPr lang="en-US" altLang="en-US" i="1">
                <a:solidFill>
                  <a:schemeClr val="tx1"/>
                </a:solidFill>
              </a:rPr>
              <a:t>i</a:t>
            </a:r>
            <a:r>
              <a:rPr lang="en-US" altLang="en-US">
                <a:solidFill>
                  <a:schemeClr val="tx1"/>
                </a:solidFill>
              </a:rPr>
              <a:t> and </a:t>
            </a:r>
            <a:r>
              <a:rPr lang="en-US" altLang="en-US" i="1">
                <a:solidFill>
                  <a:schemeClr val="tx1"/>
                </a:solidFill>
              </a:rPr>
              <a:t>j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4100" y="3292475"/>
            <a:ext cx="4000500" cy="3149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6"/>
          <p:cNvSpPr>
            <a:spLocks/>
          </p:cNvSpPr>
          <p:nvPr/>
        </p:nvSpPr>
        <p:spPr bwMode="auto">
          <a:xfrm>
            <a:off x="7645400" y="3889375"/>
            <a:ext cx="4968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k = 5</a:t>
            </a:r>
          </a:p>
        </p:txBody>
      </p:sp>
      <p:sp>
        <p:nvSpPr>
          <p:cNvPr id="37897" name="Rectangle 7"/>
          <p:cNvSpPr>
            <a:spLocks/>
          </p:cNvSpPr>
          <p:nvPr/>
        </p:nvSpPr>
        <p:spPr bwMode="auto">
          <a:xfrm>
            <a:off x="10756900" y="4600575"/>
            <a:ext cx="4968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k = 4</a:t>
            </a:r>
          </a:p>
        </p:txBody>
      </p:sp>
      <p:sp>
        <p:nvSpPr>
          <p:cNvPr id="37898" name="Rectangle 8"/>
          <p:cNvSpPr>
            <a:spLocks/>
          </p:cNvSpPr>
          <p:nvPr/>
        </p:nvSpPr>
        <p:spPr bwMode="auto">
          <a:xfrm>
            <a:off x="8407400" y="6797675"/>
            <a:ext cx="17986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C</a:t>
            </a:r>
            <a:r>
              <a:rPr lang="en-US" altLang="en-US" sz="1800" baseline="32000">
                <a:solidFill>
                  <a:schemeClr val="tx1"/>
                </a:solidFill>
              </a:rPr>
              <a:t>(3)</a:t>
            </a:r>
            <a:r>
              <a:rPr lang="en-US" altLang="en-US" sz="1800">
                <a:solidFill>
                  <a:schemeClr val="tx1"/>
                </a:solidFill>
              </a:rPr>
              <a:t> = (2+1) / 3 = 1</a:t>
            </a:r>
          </a:p>
        </p:txBody>
      </p:sp>
      <p:sp>
        <p:nvSpPr>
          <p:cNvPr id="37899" name="Rectangle 9"/>
          <p:cNvSpPr>
            <a:spLocks/>
          </p:cNvSpPr>
          <p:nvPr/>
        </p:nvSpPr>
        <p:spPr bwMode="auto">
          <a:xfrm>
            <a:off x="814388" y="6443663"/>
            <a:ext cx="63976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Here, </a:t>
            </a:r>
            <a:r>
              <a:rPr lang="en-US" altLang="en-US" sz="2400" i="1">
                <a:solidFill>
                  <a:schemeClr val="tx1"/>
                </a:solidFill>
              </a:rPr>
              <a:t>z</a:t>
            </a:r>
            <a:r>
              <a:rPr lang="en-US" altLang="en-US" sz="2400" i="1" baseline="-25000">
                <a:solidFill>
                  <a:schemeClr val="tx1"/>
                </a:solidFill>
              </a:rPr>
              <a:t>i,j</a:t>
            </a:r>
            <a:r>
              <a:rPr lang="en-US" altLang="en-US" sz="2400" i="1" baseline="30000">
                <a:solidFill>
                  <a:schemeClr val="tx1"/>
                </a:solidFill>
              </a:rPr>
              <a:t>(3)</a:t>
            </a:r>
            <a:r>
              <a:rPr lang="en-US" altLang="en-US" sz="2400">
                <a:solidFill>
                  <a:schemeClr val="tx1"/>
                </a:solidFill>
              </a:rPr>
              <a:t> is the number of triangles,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25000">
                <a:solidFill>
                  <a:schemeClr val="tx1"/>
                </a:solidFill>
              </a:rPr>
              <a:t>i</a:t>
            </a:r>
            <a:r>
              <a:rPr lang="en-US" altLang="en-US" sz="2400" i="1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and 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25000">
                <a:solidFill>
                  <a:schemeClr val="tx1"/>
                </a:solidFill>
              </a:rPr>
              <a:t>j</a:t>
            </a:r>
            <a:r>
              <a:rPr lang="en-US" altLang="en-US" sz="2400" i="1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are the degrees of nodes </a:t>
            </a:r>
            <a:r>
              <a:rPr lang="en-US" altLang="en-US" sz="2400" i="1">
                <a:solidFill>
                  <a:schemeClr val="tx1"/>
                </a:solidFill>
              </a:rPr>
              <a:t>i </a:t>
            </a:r>
            <a:r>
              <a:rPr lang="en-US" altLang="en-US" sz="2400">
                <a:solidFill>
                  <a:schemeClr val="tx1"/>
                </a:solidFill>
              </a:rPr>
              <a:t>and </a:t>
            </a:r>
            <a:r>
              <a:rPr lang="en-US" altLang="en-US" sz="2400" i="1">
                <a:solidFill>
                  <a:schemeClr val="tx1"/>
                </a:solidFill>
              </a:rPr>
              <a:t>j.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Note:  "+ 1" to remove degeneracy for </a:t>
            </a:r>
            <a:r>
              <a:rPr lang="en-US" altLang="en-US" sz="2400" i="1">
                <a:solidFill>
                  <a:schemeClr val="tx1"/>
                </a:solidFill>
              </a:rPr>
              <a:t>z</a:t>
            </a:r>
            <a:r>
              <a:rPr lang="en-US" altLang="en-US" sz="2400" baseline="-6000">
                <a:solidFill>
                  <a:schemeClr val="tx1"/>
                </a:solidFill>
              </a:rPr>
              <a:t>i,j</a:t>
            </a:r>
            <a:r>
              <a:rPr lang="en-US" altLang="en-US" sz="2400" i="1" baseline="30000">
                <a:solidFill>
                  <a:schemeClr val="tx1"/>
                </a:solidFill>
              </a:rPr>
              <a:t>(3)</a:t>
            </a:r>
            <a:r>
              <a:rPr lang="en-US" altLang="en-US" sz="2400">
                <a:solidFill>
                  <a:schemeClr val="tx1"/>
                </a:solidFill>
              </a:rPr>
              <a:t>  = 0</a:t>
            </a:r>
          </a:p>
        </p:txBody>
      </p:sp>
      <p:pic>
        <p:nvPicPr>
          <p:cNvPr id="3790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154613"/>
            <a:ext cx="472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Rectangle 3"/>
          <p:cNvSpPr>
            <a:spLocks/>
          </p:cNvSpPr>
          <p:nvPr/>
        </p:nvSpPr>
        <p:spPr bwMode="auto">
          <a:xfrm>
            <a:off x="7693025" y="7256463"/>
            <a:ext cx="46513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Algorithm works exactly like GN-algorithm except that at each iteration, the edge is removed with smallest </a:t>
            </a:r>
          </a:p>
        </p:txBody>
      </p:sp>
      <p:pic>
        <p:nvPicPr>
          <p:cNvPr id="379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09"/>
          <a:stretch>
            <a:fillRect/>
          </a:stretch>
        </p:blipFill>
        <p:spPr bwMode="auto">
          <a:xfrm>
            <a:off x="11398250" y="8332788"/>
            <a:ext cx="865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CE7AF8BB-0F76-4B16-9771-2E7F9D09ED45}" type="slidenum">
              <a:rPr lang="en-US" altLang="en-US" sz="1800" smtClean="0">
                <a:solidFill>
                  <a:schemeClr val="tx1"/>
                </a:solidFill>
              </a:rPr>
              <a:pPr/>
              <a:t>36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38916" name="Rectangle 2"/>
          <p:cNvSpPr>
            <a:spLocks/>
          </p:cNvSpPr>
          <p:nvPr/>
        </p:nvSpPr>
        <p:spPr bwMode="auto">
          <a:xfrm>
            <a:off x="1498600" y="1346200"/>
            <a:ext cx="71802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Instead of triangles:  </a:t>
            </a:r>
            <a:r>
              <a:rPr lang="en-US" altLang="en-US" b="1">
                <a:solidFill>
                  <a:schemeClr val="tx1"/>
                </a:solidFill>
              </a:rPr>
              <a:t>cycles</a:t>
            </a:r>
            <a:r>
              <a:rPr lang="en-US" altLang="en-US">
                <a:solidFill>
                  <a:schemeClr val="tx1"/>
                </a:solidFill>
              </a:rPr>
              <a:t> of higher order </a:t>
            </a:r>
            <a:r>
              <a:rPr lang="en-US" altLang="en-US" i="1">
                <a:solidFill>
                  <a:schemeClr val="tx1"/>
                </a:solidFill>
              </a:rPr>
              <a:t>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continuous transition to a global measure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219200"/>
            <a:ext cx="255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8" name="Group 4"/>
          <p:cNvGrpSpPr>
            <a:grpSpLocks/>
          </p:cNvGrpSpPr>
          <p:nvPr/>
        </p:nvGrpSpPr>
        <p:grpSpPr bwMode="auto">
          <a:xfrm>
            <a:off x="3556000" y="2921000"/>
            <a:ext cx="5334000" cy="4076700"/>
            <a:chOff x="0" y="0"/>
            <a:chExt cx="3360" cy="2568"/>
          </a:xfrm>
        </p:grpSpPr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0" y="0"/>
              <a:ext cx="3360" cy="256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3892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0"/>
              <a:ext cx="3152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9" name="Rectangle 7"/>
          <p:cNvSpPr>
            <a:spLocks/>
          </p:cNvSpPr>
          <p:nvPr/>
        </p:nvSpPr>
        <p:spPr bwMode="auto">
          <a:xfrm>
            <a:off x="2336800" y="7505700"/>
            <a:ext cx="79295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Radicchi </a:t>
            </a:r>
            <a:r>
              <a:rPr lang="en-US" altLang="en-US" i="1">
                <a:solidFill>
                  <a:schemeClr val="tx1"/>
                </a:solidFill>
              </a:rPr>
              <a:t>et al</a:t>
            </a:r>
            <a:r>
              <a:rPr lang="en-US" altLang="en-US">
                <a:solidFill>
                  <a:schemeClr val="tx1"/>
                </a:solidFill>
              </a:rPr>
              <a:t>-algorithm:  O(</a:t>
            </a:r>
            <a:r>
              <a:rPr lang="en-US" altLang="en-US" i="1">
                <a:solidFill>
                  <a:schemeClr val="tx1"/>
                </a:solidFill>
              </a:rPr>
              <a:t>N</a:t>
            </a:r>
            <a:r>
              <a:rPr lang="en-US" altLang="en-US" baseline="32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) for large networks</a:t>
            </a: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5829300" y="8991600"/>
            <a:ext cx="3592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Radicchi et al,  </a:t>
            </a:r>
            <a:r>
              <a:rPr lang="en-US" altLang="en-US" sz="1800" i="1">
                <a:solidFill>
                  <a:schemeClr val="tx1"/>
                </a:solidFill>
              </a:rPr>
              <a:t>PNAS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101</a:t>
            </a:r>
            <a:r>
              <a:rPr lang="en-US" altLang="en-US" sz="1800">
                <a:solidFill>
                  <a:schemeClr val="tx1"/>
                </a:solidFill>
              </a:rPr>
              <a:t> (2004) 2658: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8BC061F1-EA52-4A69-827E-895603F78D9F}" type="slidenum">
              <a:rPr lang="en-US" altLang="en-US" sz="1800" smtClean="0">
                <a:solidFill>
                  <a:schemeClr val="tx1"/>
                </a:solidFill>
              </a:rPr>
              <a:pPr/>
              <a:t>37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Comparison of algorithms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2644775"/>
            <a:ext cx="11506200" cy="45989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3"/>
          <p:cNvSpPr>
            <a:spLocks/>
          </p:cNvSpPr>
          <p:nvPr/>
        </p:nvSpPr>
        <p:spPr bwMode="auto">
          <a:xfrm>
            <a:off x="1511300" y="7675563"/>
            <a:ext cx="41798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Girven-Newman algorithm</a:t>
            </a:r>
          </a:p>
        </p:txBody>
      </p:sp>
      <p:sp>
        <p:nvSpPr>
          <p:cNvPr id="39942" name="Rectangle 4"/>
          <p:cNvSpPr>
            <a:spLocks/>
          </p:cNvSpPr>
          <p:nvPr/>
        </p:nvSpPr>
        <p:spPr bwMode="auto">
          <a:xfrm>
            <a:off x="7416800" y="7675563"/>
            <a:ext cx="30273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Radicchi with </a:t>
            </a:r>
            <a:r>
              <a:rPr lang="en-US" altLang="en-US" i="1">
                <a:solidFill>
                  <a:schemeClr val="tx1"/>
                </a:solidFill>
              </a:rPr>
              <a:t>g</a:t>
            </a:r>
            <a:r>
              <a:rPr lang="en-US" altLang="en-US">
                <a:solidFill>
                  <a:schemeClr val="tx1"/>
                </a:solidFill>
              </a:rPr>
              <a:t> = 4</a:t>
            </a:r>
          </a:p>
        </p:txBody>
      </p:sp>
      <p:sp>
        <p:nvSpPr>
          <p:cNvPr id="39943" name="Rectangle 5"/>
          <p:cNvSpPr>
            <a:spLocks/>
          </p:cNvSpPr>
          <p:nvPr/>
        </p:nvSpPr>
        <p:spPr bwMode="auto">
          <a:xfrm>
            <a:off x="4125913" y="8332788"/>
            <a:ext cx="4397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very similar communities</a:t>
            </a:r>
          </a:p>
        </p:txBody>
      </p:sp>
      <p:sp>
        <p:nvSpPr>
          <p:cNvPr id="39944" name="Rectangle 5"/>
          <p:cNvSpPr>
            <a:spLocks/>
          </p:cNvSpPr>
          <p:nvPr/>
        </p:nvSpPr>
        <p:spPr bwMode="auto">
          <a:xfrm>
            <a:off x="723900" y="1204913"/>
            <a:ext cx="11506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set: football teams from US colleges; different symbols = different conferences, teams played ca. 7 intraconference games and 4 inter-conference games in 2000 season.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 large number of approaches have been developed to maximize modularity for divisions into any number of communities of any sizes.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9ADB12CA-0FD4-454E-90B0-22F971452758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38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61975" y="7962900"/>
            <a:ext cx="12188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Danon, Duch, Diaz-Guilera, Arenas, J. Stat. Mech. P09008 (2005)</a:t>
            </a: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78050"/>
            <a:ext cx="7585075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582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sensitivity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of these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methods: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ow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well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 each method detect communities in ad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hoc networks with a well known, fixed community structure. </a:t>
            </a:r>
            <a:endParaRPr lang="en-US" altLang="de-DE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Such networks are typically generated with n = 128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nodes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hat are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split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into 4 communities containing 32 nodes each.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Pairs of nodes belonging to the 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same community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are linked </a:t>
            </a:r>
            <a:endParaRPr lang="en-US" altLang="de-DE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probability </a:t>
            </a:r>
            <a:r>
              <a:rPr lang="en-US" altLang="de-DE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de-DE" b="1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</a:t>
            </a:r>
            <a:r>
              <a:rPr lang="en-US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whereas </a:t>
            </a:r>
            <a:endParaRPr lang="en-US" altLang="de-DE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pairs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belonging to different communities are joined with probability </a:t>
            </a:r>
            <a:r>
              <a:rPr lang="en-US" altLang="de-DE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de-DE" b="1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</a:t>
            </a:r>
            <a:r>
              <a:rPr lang="en-US" altLang="de-DE" b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4198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C90370E7-1307-45BF-A977-64840486E34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39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1975" y="8626475"/>
            <a:ext cx="12188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Danon, Duch, Diaz-Guilera, Arenas, J. Stat. Mech. P09008 (2005)</a:t>
            </a: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EEA904A-F4A6-4A5A-AB98-187F45FD4144}" type="slidenum">
              <a:rPr lang="en-US" altLang="en-US" sz="1800" smtClean="0">
                <a:solidFill>
                  <a:schemeClr val="tx1"/>
                </a:solidFill>
              </a:rPr>
              <a:pPr/>
              <a:t>4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are the Odds?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711200" y="1143000"/>
            <a:ext cx="3354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Express Bayes theorem</a:t>
            </a:r>
          </a:p>
        </p:txBody>
      </p:sp>
      <p:sp>
        <p:nvSpPr>
          <p:cNvPr id="7173" name="Rectangle 3"/>
          <p:cNvSpPr>
            <a:spLocks/>
          </p:cNvSpPr>
          <p:nvPr/>
        </p:nvSpPr>
        <p:spPr bwMode="auto">
          <a:xfrm>
            <a:off x="711200" y="2578100"/>
            <a:ext cx="2459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in terms of odds: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649413"/>
            <a:ext cx="683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/>
          </p:cNvSpPr>
          <p:nvPr/>
        </p:nvSpPr>
        <p:spPr bwMode="auto">
          <a:xfrm>
            <a:off x="711200" y="3632200"/>
            <a:ext cx="63563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Also consider case "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 does not apply":</a:t>
            </a: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411538"/>
            <a:ext cx="4000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7"/>
          <p:cNvSpPr>
            <a:spLocks/>
          </p:cNvSpPr>
          <p:nvPr/>
        </p:nvSpPr>
        <p:spPr bwMode="auto">
          <a:xfrm>
            <a:off x="711200" y="4660900"/>
            <a:ext cx="7337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odds for </a:t>
            </a:r>
            <a:r>
              <a:rPr lang="en-US" altLang="en-US" i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 when we know about </a:t>
            </a:r>
            <a:r>
              <a:rPr lang="en-US" altLang="en-US" i="1">
                <a:solidFill>
                  <a:schemeClr val="tx1"/>
                </a:solidFill>
              </a:rPr>
              <a:t>B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(we will interpret </a:t>
            </a:r>
            <a:r>
              <a:rPr lang="en-US" altLang="en-US" i="1">
                <a:solidFill>
                  <a:schemeClr val="tx1"/>
                </a:solidFill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 as information or features):</a:t>
            </a:r>
          </a:p>
        </p:txBody>
      </p:sp>
      <p:pic>
        <p:nvPicPr>
          <p:cNvPr id="717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6121400"/>
            <a:ext cx="881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9"/>
          <p:cNvSpPr>
            <a:spLocks/>
          </p:cNvSpPr>
          <p:nvPr/>
        </p:nvSpPr>
        <p:spPr bwMode="auto">
          <a:xfrm>
            <a:off x="990600" y="7302500"/>
            <a:ext cx="2686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posterior odds for </a:t>
            </a:r>
            <a:r>
              <a:rPr lang="en-US" altLang="en-US" sz="2400" i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180" name="Rectangle 10"/>
          <p:cNvSpPr>
            <a:spLocks/>
          </p:cNvSpPr>
          <p:nvPr/>
        </p:nvSpPr>
        <p:spPr bwMode="auto">
          <a:xfrm>
            <a:off x="9525000" y="7302500"/>
            <a:ext cx="21050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prior odds for </a:t>
            </a:r>
            <a:r>
              <a:rPr lang="en-US" altLang="en-US" sz="2400" i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181" name="Rectangle 11"/>
          <p:cNvSpPr>
            <a:spLocks/>
          </p:cNvSpPr>
          <p:nvPr/>
        </p:nvSpPr>
        <p:spPr bwMode="auto">
          <a:xfrm>
            <a:off x="6540500" y="7302500"/>
            <a:ext cx="1971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likelihood ratio</a:t>
            </a:r>
          </a:p>
        </p:txBody>
      </p:sp>
      <p:sp>
        <p:nvSpPr>
          <p:cNvPr id="7182" name="Rectangle 12"/>
          <p:cNvSpPr>
            <a:spLocks/>
          </p:cNvSpPr>
          <p:nvPr/>
        </p:nvSpPr>
        <p:spPr bwMode="auto">
          <a:xfrm>
            <a:off x="1533525" y="8178800"/>
            <a:ext cx="102393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i="1">
                <a:solidFill>
                  <a:schemeClr val="tx1"/>
                </a:solidFill>
              </a:rPr>
              <a:t>Λ(A | B</a:t>
            </a:r>
            <a:r>
              <a:rPr lang="en-US" altLang="en-US">
                <a:solidFill>
                  <a:schemeClr val="tx1"/>
                </a:solidFill>
              </a:rPr>
              <a:t>)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by how much does our knowledge about </a:t>
            </a:r>
            <a:r>
              <a:rPr lang="en-US" altLang="en-US" i="1">
                <a:solidFill>
                  <a:schemeClr val="tx1"/>
                </a:solidFill>
              </a:rPr>
              <a:t>A </a:t>
            </a:r>
            <a:r>
              <a:rPr lang="en-US" altLang="en-US">
                <a:solidFill>
                  <a:schemeClr val="tx1"/>
                </a:solidFill>
              </a:rPr>
              <a:t>improve?</a:t>
            </a:r>
            <a:endParaRPr lang="en-US" altLang="en-US" i="1">
              <a:solidFill>
                <a:schemeClr val="tx1"/>
              </a:solidFill>
            </a:endParaRPr>
          </a:p>
        </p:txBody>
      </p:sp>
      <p:sp>
        <p:nvSpPr>
          <p:cNvPr id="7183" name="Line 13"/>
          <p:cNvSpPr>
            <a:spLocks noChangeShapeType="1"/>
          </p:cNvSpPr>
          <p:nvPr/>
        </p:nvSpPr>
        <p:spPr bwMode="auto">
          <a:xfrm>
            <a:off x="2206625" y="6835775"/>
            <a:ext cx="19050" cy="541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4" name="Line 14"/>
          <p:cNvSpPr>
            <a:spLocks noChangeShapeType="1"/>
          </p:cNvSpPr>
          <p:nvPr/>
        </p:nvSpPr>
        <p:spPr bwMode="auto">
          <a:xfrm flipH="1">
            <a:off x="7904163" y="6777038"/>
            <a:ext cx="642937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10053638" y="6762750"/>
            <a:ext cx="431800" cy="487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86" name="Group 16"/>
          <p:cNvGrpSpPr>
            <a:grpSpLocks/>
          </p:cNvGrpSpPr>
          <p:nvPr/>
        </p:nvGrpSpPr>
        <p:grpSpPr bwMode="auto">
          <a:xfrm>
            <a:off x="9867900" y="914400"/>
            <a:ext cx="2209800" cy="2133600"/>
            <a:chOff x="0" y="0"/>
            <a:chExt cx="1392" cy="1344"/>
          </a:xfrm>
        </p:grpSpPr>
        <p:sp>
          <p:nvSpPr>
            <p:cNvPr id="8209" name="Rectangle 17"/>
            <p:cNvSpPr>
              <a:spLocks/>
            </p:cNvSpPr>
            <p:nvPr/>
          </p:nvSpPr>
          <p:spPr bwMode="auto">
            <a:xfrm>
              <a:off x="0" y="0"/>
              <a:ext cx="1392" cy="134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7188" name="Oval 18"/>
            <p:cNvSpPr>
              <a:spLocks/>
            </p:cNvSpPr>
            <p:nvPr/>
          </p:nvSpPr>
          <p:spPr bwMode="auto">
            <a:xfrm>
              <a:off x="137" y="179"/>
              <a:ext cx="675" cy="108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en-US"/>
            </a:p>
          </p:txBody>
        </p:sp>
        <p:sp>
          <p:nvSpPr>
            <p:cNvPr id="7189" name="Oval 19"/>
            <p:cNvSpPr>
              <a:spLocks/>
            </p:cNvSpPr>
            <p:nvPr/>
          </p:nvSpPr>
          <p:spPr bwMode="auto">
            <a:xfrm>
              <a:off x="77" y="83"/>
              <a:ext cx="1111" cy="693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en-US"/>
            </a:p>
          </p:txBody>
        </p:sp>
        <p:sp>
          <p:nvSpPr>
            <p:cNvPr id="7190" name="Rectangle 20"/>
            <p:cNvSpPr>
              <a:spLocks/>
            </p:cNvSpPr>
            <p:nvPr/>
          </p:nvSpPr>
          <p:spPr bwMode="auto">
            <a:xfrm>
              <a:off x="818" y="328"/>
              <a:ext cx="24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(</a:t>
              </a: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A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  <p:sp>
          <p:nvSpPr>
            <p:cNvPr id="7191" name="Rectangle 21"/>
            <p:cNvSpPr>
              <a:spLocks/>
            </p:cNvSpPr>
            <p:nvPr/>
          </p:nvSpPr>
          <p:spPr bwMode="auto">
            <a:xfrm>
              <a:off x="298" y="913"/>
              <a:ext cx="24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(</a:t>
              </a: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B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  <p:sp>
          <p:nvSpPr>
            <p:cNvPr id="7192" name="Rectangle 22"/>
            <p:cNvSpPr>
              <a:spLocks/>
            </p:cNvSpPr>
            <p:nvPr/>
          </p:nvSpPr>
          <p:spPr bwMode="auto">
            <a:xfrm>
              <a:off x="244" y="430"/>
              <a:ext cx="47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P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sym typeface="Times" panose="02020603050405020304" pitchFamily="18" charset="0"/>
                </a:rPr>
                <a:t>(A ⋂ </a:t>
              </a:r>
              <a:r>
                <a:rPr lang="en-US" altLang="en-US" sz="1400" i="1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B</a:t>
              </a:r>
              <a:r>
                <a:rPr lang="en-US" altLang="en-US" sz="140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  <a:sym typeface="Times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27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value of </a:t>
            </a:r>
            <a:r>
              <a:rPr lang="en-US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de-DE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taken so that the average number of links that a node has to members of any other community, </a:t>
            </a:r>
            <a:r>
              <a:rPr lang="en-US" altLang="de-DE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z</a:t>
            </a:r>
            <a:r>
              <a:rPr lang="en-US" altLang="de-DE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can be controlled.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While </a:t>
            </a:r>
            <a:r>
              <a:rPr lang="en-US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de-DE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(and therefore </a:t>
            </a:r>
            <a:r>
              <a:rPr lang="en-US" altLang="de-DE" i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z</a:t>
            </a:r>
            <a:r>
              <a:rPr lang="en-US" altLang="de-DE" i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 is varied freely, the value of </a:t>
            </a:r>
            <a:r>
              <a:rPr lang="en-US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de-DE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chosen to keep the total average node degree, </a:t>
            </a:r>
            <a:r>
              <a:rPr lang="en-US" altLang="de-DE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constant, and is set to 16.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4198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C90370E7-1307-45BF-A977-64840486E34E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40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1975" y="8626475"/>
            <a:ext cx="12188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Danon, Duch, Diaz-Guilera, Arenas, J. Stat. Mech. P09008 (2005)</a:t>
            </a: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37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81781" y="916360"/>
            <a:ext cx="12187238" cy="10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As z</a:t>
            </a:r>
            <a:r>
              <a:rPr lang="en-US" altLang="de-DE" i="1" baseline="-25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out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increases, the communities become more and more diffuse and harder to identify, (see figure). </a:t>
            </a:r>
            <a:endParaRPr lang="en-US" altLang="de-DE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1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2DEBBCDE-9A82-47D6-9AA2-D4FDB60C1A93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41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"/>
          <a:stretch/>
        </p:blipFill>
        <p:spPr bwMode="auto">
          <a:xfrm>
            <a:off x="5629267" y="1780456"/>
            <a:ext cx="7281845" cy="576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561975" y="8482013"/>
            <a:ext cx="12188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Danon, Duch, Diaz-Guilera, Arenas, J. Stat. Mech. P09008 (2005)</a:t>
            </a: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4468" y="2572544"/>
            <a:ext cx="5400600" cy="371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Since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“real” community structure is well known in this case, </a:t>
            </a:r>
            <a:endParaRPr lang="en-US" altLang="de-DE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possible to measure the number of nodes correctly classified by the method of community identification.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46" y="268676"/>
            <a:ext cx="11878168" cy="512515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itchFamily="34" charset="-128"/>
              </a:rPr>
              <a:t>Insert: </a:t>
            </a:r>
            <a:r>
              <a:rPr lang="de-DE" altLang="de-DE" dirty="0" err="1" smtClean="0">
                <a:ea typeface="ＭＳ Ｐゴシック" pitchFamily="34" charset="-128"/>
              </a:rPr>
              <a:t>Quantify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detection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communities</a:t>
            </a:r>
            <a:endParaRPr lang="en-GB" altLang="de-DE" dirty="0" smtClean="0"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0588" y="936979"/>
            <a:ext cx="12187484" cy="19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560" dirty="0" err="1" smtClean="0"/>
              <a:t>How</a:t>
            </a:r>
            <a:r>
              <a:rPr lang="de-DE" altLang="de-DE" sz="2560" dirty="0" smtClean="0"/>
              <a:t> </a:t>
            </a:r>
            <a:r>
              <a:rPr lang="de-DE" altLang="de-DE" sz="2560" dirty="0" err="1" smtClean="0"/>
              <a:t>can</a:t>
            </a:r>
            <a:r>
              <a:rPr lang="de-DE" altLang="de-DE" sz="2560" dirty="0" smtClean="0"/>
              <a:t> </a:t>
            </a:r>
            <a:r>
              <a:rPr lang="de-DE" altLang="de-DE" sz="2560" dirty="0" err="1" smtClean="0"/>
              <a:t>one</a:t>
            </a:r>
            <a:r>
              <a:rPr lang="de-DE" altLang="de-DE" sz="2560" dirty="0" smtClean="0"/>
              <a:t> </a:t>
            </a:r>
            <a:r>
              <a:rPr lang="de-DE" altLang="de-DE" sz="2560" dirty="0" err="1" smtClean="0"/>
              <a:t>quantify</a:t>
            </a:r>
            <a:r>
              <a:rPr lang="de-DE" altLang="de-DE" sz="2560" dirty="0" smtClean="0"/>
              <a:t> </a:t>
            </a:r>
            <a:r>
              <a:rPr lang="de-DE" altLang="de-DE" sz="2560" dirty="0" err="1"/>
              <a:t>the</a:t>
            </a:r>
            <a:r>
              <a:rPr lang="de-DE" altLang="de-DE" sz="2560" dirty="0"/>
              <a:t> </a:t>
            </a:r>
            <a:r>
              <a:rPr lang="de-DE" altLang="de-DE" sz="2560" dirty="0" err="1"/>
              <a:t>quality</a:t>
            </a:r>
            <a:r>
              <a:rPr lang="de-DE" altLang="de-DE" sz="2560" dirty="0"/>
              <a:t> </a:t>
            </a:r>
            <a:r>
              <a:rPr lang="de-DE" altLang="de-DE" sz="2560" dirty="0" err="1"/>
              <a:t>of</a:t>
            </a:r>
            <a:r>
              <a:rPr lang="de-DE" altLang="de-DE" sz="2560" dirty="0"/>
              <a:t> a </a:t>
            </a:r>
            <a:r>
              <a:rPr lang="de-DE" altLang="de-DE" sz="2560" dirty="0" err="1" smtClean="0"/>
              <a:t>division</a:t>
            </a:r>
            <a:r>
              <a:rPr lang="de-DE" altLang="de-DE" sz="2560" dirty="0" smtClean="0"/>
              <a:t>?</a:t>
            </a:r>
            <a:endParaRPr lang="de-DE" altLang="de-DE" sz="256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56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560" dirty="0"/>
              <a:t>A </a:t>
            </a:r>
            <a:r>
              <a:rPr lang="de-DE" altLang="de-DE" sz="2560" dirty="0" err="1"/>
              <a:t>good</a:t>
            </a:r>
            <a:r>
              <a:rPr lang="de-DE" altLang="de-DE" sz="2560" dirty="0"/>
              <a:t> </a:t>
            </a:r>
            <a:r>
              <a:rPr lang="de-DE" altLang="de-DE" sz="2560" dirty="0" err="1"/>
              <a:t>division</a:t>
            </a:r>
            <a:r>
              <a:rPr lang="de-DE" altLang="de-DE" sz="2560" dirty="0"/>
              <a:t> </a:t>
            </a:r>
            <a:r>
              <a:rPr lang="de-DE" altLang="de-DE" sz="2560" dirty="0" err="1"/>
              <a:t>is</a:t>
            </a:r>
            <a:r>
              <a:rPr lang="de-DE" altLang="de-DE" sz="2560" dirty="0"/>
              <a:t> </a:t>
            </a:r>
            <a:r>
              <a:rPr lang="de-DE" altLang="de-DE" sz="2560" dirty="0" err="1"/>
              <a:t>one</a:t>
            </a:r>
            <a:r>
              <a:rPr lang="de-DE" altLang="de-DE" sz="2560" dirty="0"/>
              <a:t> </a:t>
            </a:r>
            <a:r>
              <a:rPr lang="de-DE" altLang="de-DE" sz="2560" dirty="0" err="1"/>
              <a:t>where</a:t>
            </a:r>
            <a:r>
              <a:rPr lang="de-DE" altLang="de-DE" sz="2560" dirty="0"/>
              <a:t> </a:t>
            </a:r>
            <a:r>
              <a:rPr lang="de-DE" altLang="de-DE" sz="2560" dirty="0" err="1"/>
              <a:t>there</a:t>
            </a:r>
            <a:r>
              <a:rPr lang="de-DE" altLang="de-DE" sz="2560" dirty="0"/>
              <a:t> </a:t>
            </a:r>
            <a:r>
              <a:rPr lang="de-DE" altLang="de-DE" sz="2560" dirty="0" err="1"/>
              <a:t>are</a:t>
            </a:r>
            <a:r>
              <a:rPr lang="de-DE" altLang="de-DE" sz="2560" dirty="0"/>
              <a:t> </a:t>
            </a:r>
            <a:r>
              <a:rPr lang="de-DE" altLang="de-DE" sz="2560" b="1" dirty="0" err="1"/>
              <a:t>fewer</a:t>
            </a:r>
            <a:r>
              <a:rPr lang="de-DE" altLang="de-DE" sz="2560" b="1" dirty="0"/>
              <a:t> </a:t>
            </a:r>
            <a:r>
              <a:rPr lang="de-DE" altLang="de-DE" sz="2560" b="1" dirty="0" err="1"/>
              <a:t>than</a:t>
            </a:r>
            <a:r>
              <a:rPr lang="de-DE" altLang="de-DE" sz="2560" b="1" dirty="0"/>
              <a:t> </a:t>
            </a:r>
            <a:r>
              <a:rPr lang="de-DE" altLang="de-DE" sz="2560" b="1" dirty="0" err="1"/>
              <a:t>expected</a:t>
            </a:r>
            <a:r>
              <a:rPr lang="de-DE" altLang="de-DE" sz="2560" b="1" dirty="0"/>
              <a:t> </a:t>
            </a:r>
            <a:r>
              <a:rPr lang="de-DE" altLang="de-DE" sz="2560" dirty="0" err="1"/>
              <a:t>edges</a:t>
            </a:r>
            <a:r>
              <a:rPr lang="de-DE" altLang="de-DE" sz="2560" dirty="0"/>
              <a:t> </a:t>
            </a:r>
            <a:r>
              <a:rPr lang="de-DE" altLang="de-DE" sz="2560" dirty="0" err="1"/>
              <a:t>between</a:t>
            </a:r>
            <a:r>
              <a:rPr lang="de-DE" altLang="de-DE" sz="2560" dirty="0"/>
              <a:t> </a:t>
            </a:r>
            <a:r>
              <a:rPr lang="de-DE" altLang="de-DE" sz="2560" dirty="0" err="1"/>
              <a:t>groups</a:t>
            </a:r>
            <a:r>
              <a:rPr lang="de-DE" altLang="de-DE" sz="2560" dirty="0" smtClean="0"/>
              <a:t>.</a:t>
            </a:r>
            <a:endParaRPr lang="de-DE" altLang="de-DE" sz="2560" dirty="0"/>
          </a:p>
        </p:txBody>
      </p:sp>
      <p:sp>
        <p:nvSpPr>
          <p:cNvPr id="15365" name="Foliennummernplatzhalter 7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/>
          </a:p>
          <a:p>
            <a:pPr eaLnBrk="1" hangingPunct="1">
              <a:spcBef>
                <a:spcPct val="0"/>
              </a:spcBef>
              <a:buFontTx/>
              <a:buNone/>
            </a:pPr>
            <a:fld id="{EEB7C0C7-0BC8-439A-A025-5C7AB155327E}" type="slidenum">
              <a:rPr lang="de-DE" altLang="de-DE" sz="1422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de-DE" altLang="de-DE" sz="1422"/>
          </a:p>
        </p:txBody>
      </p:sp>
      <p:sp>
        <p:nvSpPr>
          <p:cNvPr id="15366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22" dirty="0"/>
              <a:t>SS 2014 - </a:t>
            </a:r>
            <a:r>
              <a:rPr lang="de-DE" altLang="de-DE" sz="1422" dirty="0" err="1"/>
              <a:t>lecture</a:t>
            </a:r>
            <a:r>
              <a:rPr lang="de-DE" altLang="de-DE" sz="1422" dirty="0"/>
              <a:t> 4</a:t>
            </a:r>
          </a:p>
        </p:txBody>
      </p:sp>
      <p:sp>
        <p:nvSpPr>
          <p:cNvPr id="15367" name="Fußzeilenplatzhalter 7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 dirty="0"/>
          </a:p>
        </p:txBody>
      </p:sp>
    </p:spTree>
    <p:extLst>
      <p:ext uri="{BB962C8B-B14F-4D97-AF65-F5344CB8AC3E}">
        <p14:creationId xmlns:p14="http://schemas.microsoft.com/office/powerpoint/2010/main" val="202353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268676"/>
            <a:ext cx="11054080" cy="433493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ea typeface="ＭＳ Ｐゴシック" pitchFamily="34" charset="-128"/>
              </a:rPr>
              <a:t>Quantify </a:t>
            </a:r>
            <a:r>
              <a:rPr lang="en-GB" altLang="de-DE" dirty="0" smtClean="0">
                <a:ea typeface="ＭＳ Ｐゴシック" pitchFamily="34" charset="-128"/>
              </a:rPr>
              <a:t>assortative mixing</a:t>
            </a:r>
          </a:p>
        </p:txBody>
      </p:sp>
      <p:sp>
        <p:nvSpPr>
          <p:cNvPr id="18437" name="Foliennummernplatzhalter 8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 dirty="0"/>
          </a:p>
        </p:txBody>
      </p:sp>
      <p:sp>
        <p:nvSpPr>
          <p:cNvPr id="18438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22" dirty="0"/>
              <a:t>SS 2014 - </a:t>
            </a:r>
            <a:r>
              <a:rPr lang="de-DE" altLang="de-DE" sz="1422" dirty="0" err="1"/>
              <a:t>lecture</a:t>
            </a:r>
            <a:r>
              <a:rPr lang="de-DE" altLang="de-DE" sz="1422" dirty="0"/>
              <a:t> 2</a:t>
            </a:r>
          </a:p>
        </p:txBody>
      </p:sp>
      <p:sp>
        <p:nvSpPr>
          <p:cNvPr id="18439" name="Fußzeilenplatzhalter 7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 dirty="0"/>
          </a:p>
        </p:txBody>
      </p:sp>
      <p:sp>
        <p:nvSpPr>
          <p:cNvPr id="2" name="Rechteck 1"/>
          <p:cNvSpPr/>
          <p:nvPr/>
        </p:nvSpPr>
        <p:spPr bwMode="auto">
          <a:xfrm>
            <a:off x="9574742" y="3443042"/>
            <a:ext cx="262701" cy="525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300460" eaLnBrk="1" hangingPunct="1"/>
            <a:endParaRPr lang="de-DE" sz="256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9369919" y="3443042"/>
            <a:ext cx="262701" cy="525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300460" eaLnBrk="1" hangingPunct="1"/>
            <a:endParaRPr lang="de-DE" sz="256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Text Box 4"/>
              <p:cNvSpPr txBox="1">
                <a:spLocks noChangeArrowheads="1"/>
              </p:cNvSpPr>
              <p:nvPr/>
            </p:nvSpPr>
            <p:spPr bwMode="auto">
              <a:xfrm>
                <a:off x="562541" y="882756"/>
                <a:ext cx="11820150" cy="7531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/>
                  <a:t>Find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fraction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that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run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between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vertices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same type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/>
                  <a:t>a</a:t>
                </a:r>
                <a:r>
                  <a:rPr lang="de-DE" altLang="de-DE" sz="2560" dirty="0" err="1"/>
                  <a:t>nd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subtract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from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this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fraction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we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would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expect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if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/>
                  <a:t>w</a:t>
                </a:r>
                <a:r>
                  <a:rPr lang="de-DE" altLang="de-DE" sz="2560" dirty="0" err="1"/>
                  <a:t>ere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positioned</a:t>
                </a:r>
                <a:r>
                  <a:rPr lang="de-DE" altLang="de-DE" sz="2560" dirty="0"/>
                  <a:t> at </a:t>
                </a:r>
                <a:r>
                  <a:rPr lang="de-DE" altLang="de-DE" sz="2560" dirty="0" err="1"/>
                  <a:t>random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without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considering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vertex</a:t>
                </a:r>
                <a:r>
                  <a:rPr lang="de-DE" altLang="de-DE" sz="2560" dirty="0"/>
                  <a:t> type.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i="1" dirty="0"/>
                  <a:t>c</a:t>
                </a:r>
                <a:r>
                  <a:rPr lang="de-DE" altLang="de-DE" sz="2560" i="1" baseline="-25000" dirty="0"/>
                  <a:t>i</a:t>
                </a:r>
                <a:r>
                  <a:rPr lang="de-DE" altLang="de-DE" sz="2560" dirty="0"/>
                  <a:t> : </a:t>
                </a:r>
                <a:r>
                  <a:rPr lang="de-DE" altLang="de-DE" sz="2560" dirty="0" err="1"/>
                  <a:t>class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or</a:t>
                </a:r>
                <a:r>
                  <a:rPr lang="de-DE" altLang="de-DE" sz="2560" dirty="0"/>
                  <a:t> type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vertex</a:t>
                </a:r>
                <a:r>
                  <a:rPr lang="de-DE" altLang="de-DE" sz="2560" dirty="0"/>
                  <a:t> </a:t>
                </a:r>
                <a:r>
                  <a:rPr lang="de-DE" altLang="de-DE" sz="2560" i="1" dirty="0"/>
                  <a:t>i</a:t>
                </a:r>
                <a:r>
                  <a:rPr lang="de-DE" altLang="de-DE" sz="2560" dirty="0"/>
                  <a:t>   , </a:t>
                </a:r>
                <a:r>
                  <a:rPr lang="de-DE" altLang="de-DE" sz="2560" i="1" dirty="0"/>
                  <a:t>c</a:t>
                </a:r>
                <a:r>
                  <a:rPr lang="de-DE" altLang="de-DE" sz="2560" i="1" baseline="-25000" dirty="0"/>
                  <a:t>i</a:t>
                </a:r>
                <a:r>
                  <a:rPr lang="de-DE" altLang="de-DE" sz="2560" dirty="0"/>
                  <a:t> </a:t>
                </a:r>
                <a:r>
                  <a:rPr lang="de-DE" altLang="de-DE" sz="2560" dirty="0">
                    <a:sym typeface="Symbol"/>
                  </a:rPr>
                  <a:t> [1 … </a:t>
                </a:r>
                <a:r>
                  <a:rPr lang="de-DE" altLang="de-DE" sz="2560" i="1" dirty="0" err="1">
                    <a:sym typeface="Symbol"/>
                  </a:rPr>
                  <a:t>n</a:t>
                </a:r>
                <a:r>
                  <a:rPr lang="de-DE" altLang="de-DE" sz="2560" i="1" baseline="-25000" dirty="0" err="1">
                    <a:sym typeface="Symbol"/>
                  </a:rPr>
                  <a:t>c</a:t>
                </a:r>
                <a:r>
                  <a:rPr lang="de-DE" altLang="de-DE" sz="2560" dirty="0">
                    <a:sym typeface="Symbol"/>
                  </a:rPr>
                  <a:t>]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i="1" dirty="0" err="1"/>
                  <a:t>n</a:t>
                </a:r>
                <a:r>
                  <a:rPr lang="de-DE" altLang="de-DE" sz="2560" i="1" baseline="-25000" dirty="0" err="1"/>
                  <a:t>c</a:t>
                </a:r>
                <a:r>
                  <a:rPr lang="de-DE" altLang="de-DE" sz="2560" dirty="0"/>
                  <a:t> </a:t>
                </a:r>
                <a:r>
                  <a:rPr lang="de-DE" altLang="de-DE" sz="2560" dirty="0"/>
                  <a:t>: </a:t>
                </a:r>
                <a:r>
                  <a:rPr lang="de-DE" altLang="de-DE" sz="2560" dirty="0"/>
                  <a:t>total </a:t>
                </a:r>
                <a:r>
                  <a:rPr lang="de-DE" altLang="de-DE" sz="2560" dirty="0" err="1"/>
                  <a:t>number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classes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/>
                  <a:t>The total </a:t>
                </a:r>
                <a:r>
                  <a:rPr lang="de-DE" altLang="de-DE" sz="2560" dirty="0" err="1"/>
                  <a:t>number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between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vertices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same type </a:t>
                </a:r>
                <a:r>
                  <a:rPr lang="de-DE" altLang="de-DE" sz="2560" dirty="0" err="1"/>
                  <a:t>is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altLang="de-DE" sz="256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  <m:brk m:alnAt="7"/>
                            </m:rPr>
                            <a:rPr lang="de-DE" altLang="de-DE" sz="2560">
                              <a:latin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de-DE" altLang="de-DE" sz="2560">
                              <a:latin typeface="Cambria Math"/>
                            </a:rPr>
                            <m:t>dges</m:t>
                          </m:r>
                          <m:r>
                            <a:rPr lang="de-DE" altLang="de-DE" sz="256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de-DE" sz="256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altLang="de-DE" sz="256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altLang="de-DE" sz="2560" i="1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de-DE" sz="256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256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altLang="de-DE" sz="256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de-DE" altLang="de-DE" sz="256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256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altLang="de-DE" sz="2560" i="1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>
                    <a:sym typeface="Symbol"/>
                  </a:rPr>
                  <a:t>Here</a:t>
                </a:r>
                <a:r>
                  <a:rPr lang="de-DE" altLang="de-DE" sz="2560" dirty="0">
                    <a:sym typeface="Symbol"/>
                  </a:rPr>
                  <a:t> (</a:t>
                </a:r>
                <a:r>
                  <a:rPr lang="de-DE" altLang="de-DE" sz="2560" i="1" dirty="0" err="1">
                    <a:sym typeface="Symbol"/>
                  </a:rPr>
                  <a:t>m,n</a:t>
                </a:r>
                <a:r>
                  <a:rPr lang="de-DE" altLang="de-DE" sz="2560" dirty="0">
                    <a:sym typeface="Symbol"/>
                  </a:rPr>
                  <a:t>) </a:t>
                </a:r>
                <a:r>
                  <a:rPr lang="de-DE" altLang="de-DE" sz="2560" dirty="0" err="1">
                    <a:sym typeface="Symbol"/>
                  </a:rPr>
                  <a:t>is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the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Kronecker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delta</a:t>
                </a:r>
                <a:r>
                  <a:rPr lang="de-DE" altLang="de-DE" sz="2560" dirty="0">
                    <a:sym typeface="Symbol"/>
                  </a:rPr>
                  <a:t> (</a:t>
                </a:r>
                <a:r>
                  <a:rPr lang="de-DE" altLang="de-DE" sz="2560" dirty="0">
                    <a:sym typeface="Symbol"/>
                  </a:rPr>
                  <a:t> </a:t>
                </a:r>
                <a:r>
                  <a:rPr lang="de-DE" altLang="de-DE" sz="2560" dirty="0" err="1">
                    <a:sym typeface="Symbol"/>
                  </a:rPr>
                  <a:t>is</a:t>
                </a:r>
                <a:r>
                  <a:rPr lang="de-DE" altLang="de-DE" sz="2560" dirty="0">
                    <a:sym typeface="Symbol"/>
                  </a:rPr>
                  <a:t> 1 </a:t>
                </a:r>
                <a:r>
                  <a:rPr lang="de-DE" altLang="de-DE" sz="2560" dirty="0" err="1">
                    <a:sym typeface="Symbol"/>
                  </a:rPr>
                  <a:t>if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i="1" dirty="0">
                    <a:sym typeface="Symbol"/>
                  </a:rPr>
                  <a:t>m = n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and</a:t>
                </a:r>
                <a:r>
                  <a:rPr lang="de-DE" altLang="de-DE" sz="2560" dirty="0">
                    <a:sym typeface="Symbol"/>
                  </a:rPr>
                  <a:t> 0 </a:t>
                </a:r>
                <a:r>
                  <a:rPr lang="de-DE" altLang="de-DE" sz="2560" dirty="0" err="1">
                    <a:sym typeface="Symbol"/>
                  </a:rPr>
                  <a:t>otherwise</a:t>
                </a:r>
                <a:r>
                  <a:rPr lang="de-DE" altLang="de-DE" sz="2560" dirty="0">
                    <a:sym typeface="Symbol"/>
                  </a:rPr>
                  <a:t>).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>
                    <a:sym typeface="Symbol"/>
                  </a:rPr>
                  <a:t>The </a:t>
                </a:r>
                <a:r>
                  <a:rPr lang="de-DE" altLang="de-DE" sz="2560" dirty="0" err="1">
                    <a:sym typeface="Symbol"/>
                  </a:rPr>
                  <a:t>factor</a:t>
                </a:r>
                <a:r>
                  <a:rPr lang="de-DE" altLang="de-DE" sz="2560" dirty="0">
                    <a:sym typeface="Symbol"/>
                  </a:rPr>
                  <a:t> ½ </a:t>
                </a:r>
                <a:r>
                  <a:rPr lang="de-DE" altLang="de-DE" sz="2560" dirty="0" err="1">
                    <a:sym typeface="Symbol"/>
                  </a:rPr>
                  <a:t>accounts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for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the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fact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that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every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vertex</a:t>
                </a:r>
                <a:r>
                  <a:rPr lang="de-DE" altLang="de-DE" sz="2560" dirty="0">
                    <a:sym typeface="Symbol"/>
                  </a:rPr>
                  <a:t> pair </a:t>
                </a:r>
                <a:r>
                  <a:rPr lang="de-DE" altLang="de-DE" sz="2560" i="1" dirty="0" err="1">
                    <a:sym typeface="Symbol"/>
                  </a:rPr>
                  <a:t>i,j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is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counted</a:t>
                </a:r>
                <a:endParaRPr lang="de-DE" altLang="de-DE" sz="2560" dirty="0">
                  <a:sym typeface="Symbol"/>
                </a:endParaRP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>
                    <a:sym typeface="Symbol"/>
                  </a:rPr>
                  <a:t>t</a:t>
                </a:r>
                <a:r>
                  <a:rPr lang="de-DE" altLang="de-DE" sz="2560" dirty="0" err="1">
                    <a:sym typeface="Symbol"/>
                  </a:rPr>
                  <a:t>wice</a:t>
                </a:r>
                <a:r>
                  <a:rPr lang="de-DE" altLang="de-DE" sz="2560" dirty="0">
                    <a:sym typeface="Symbol"/>
                  </a:rPr>
                  <a:t> in </a:t>
                </a:r>
                <a:r>
                  <a:rPr lang="de-DE" altLang="de-DE" sz="2560" dirty="0" err="1">
                    <a:sym typeface="Symbol"/>
                  </a:rPr>
                  <a:t>the</a:t>
                </a:r>
                <a:r>
                  <a:rPr lang="de-DE" altLang="de-DE" sz="2560" dirty="0">
                    <a:sym typeface="Symbol"/>
                  </a:rPr>
                  <a:t> </a:t>
                </a:r>
                <a:r>
                  <a:rPr lang="de-DE" altLang="de-DE" sz="2560" dirty="0" err="1">
                    <a:sym typeface="Symbol"/>
                  </a:rPr>
                  <a:t>sum</a:t>
                </a:r>
                <a:r>
                  <a:rPr lang="de-DE" altLang="de-DE" sz="2560" dirty="0">
                    <a:sym typeface="Symbol"/>
                  </a:rPr>
                  <a:t>.</a:t>
                </a:r>
                <a:endParaRPr lang="de-DE" altLang="de-DE" sz="2560" dirty="0"/>
              </a:p>
            </p:txBody>
          </p:sp>
        </mc:Choice>
        <mc:Fallback>
          <p:sp>
            <p:nvSpPr>
              <p:cNvPr id="184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41" y="882756"/>
                <a:ext cx="11820150" cy="7531164"/>
              </a:xfrm>
              <a:prstGeom prst="rect">
                <a:avLst/>
              </a:prstGeom>
              <a:blipFill>
                <a:blip r:embed="rId2"/>
                <a:stretch>
                  <a:fillRect l="-877" t="-243" b="-4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15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268676"/>
            <a:ext cx="11054080" cy="433493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ea typeface="ＭＳ Ｐゴシック" pitchFamily="34" charset="-128"/>
              </a:rPr>
              <a:t>Quantify </a:t>
            </a:r>
            <a:r>
              <a:rPr lang="en-GB" altLang="de-DE" dirty="0" smtClean="0">
                <a:ea typeface="ＭＳ Ｐゴシック" pitchFamily="34" charset="-128"/>
              </a:rPr>
              <a:t>assortative mixing</a:t>
            </a:r>
          </a:p>
        </p:txBody>
      </p:sp>
      <p:sp>
        <p:nvSpPr>
          <p:cNvPr id="18437" name="Foliennummernplatzhalter 8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/>
          </a:p>
          <a:p>
            <a:pPr eaLnBrk="1" hangingPunct="1">
              <a:spcBef>
                <a:spcPct val="0"/>
              </a:spcBef>
              <a:buFontTx/>
              <a:buNone/>
            </a:pPr>
            <a:fld id="{9DD5C8B4-2EED-4E2D-B20C-B6EB36E8DD06}" type="slidenum">
              <a:rPr lang="de-DE" altLang="de-DE" sz="1422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de-DE" altLang="de-DE" sz="1422"/>
          </a:p>
        </p:txBody>
      </p:sp>
      <p:sp>
        <p:nvSpPr>
          <p:cNvPr id="18438" name="Datumsplatzhalt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22" dirty="0"/>
              <a:t>SS 2014 - </a:t>
            </a:r>
            <a:r>
              <a:rPr lang="de-DE" altLang="de-DE" sz="1422" dirty="0" err="1"/>
              <a:t>lecture</a:t>
            </a:r>
            <a:r>
              <a:rPr lang="de-DE" altLang="de-DE" sz="1422" dirty="0"/>
              <a:t> 2</a:t>
            </a:r>
          </a:p>
        </p:txBody>
      </p:sp>
      <p:sp>
        <p:nvSpPr>
          <p:cNvPr id="18439" name="Fußzeilenplatzhalter 7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44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 dirty="0"/>
          </a:p>
        </p:txBody>
      </p:sp>
      <p:sp>
        <p:nvSpPr>
          <p:cNvPr id="2" name="Rechteck 1"/>
          <p:cNvSpPr/>
          <p:nvPr/>
        </p:nvSpPr>
        <p:spPr bwMode="auto">
          <a:xfrm>
            <a:off x="9574742" y="3443042"/>
            <a:ext cx="262701" cy="525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300460" eaLnBrk="1" hangingPunct="1"/>
            <a:endParaRPr lang="de-DE" sz="256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9369919" y="3443042"/>
            <a:ext cx="262701" cy="525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048" tIns="65024" rIns="130048" bIns="6502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300460" eaLnBrk="1" hangingPunct="1"/>
            <a:endParaRPr lang="de-DE" sz="2560">
              <a:solidFill>
                <a:schemeClr val="tx1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Text Box 4"/>
              <p:cNvSpPr txBox="1">
                <a:spLocks noChangeArrowheads="1"/>
              </p:cNvSpPr>
              <p:nvPr/>
            </p:nvSpPr>
            <p:spPr bwMode="auto">
              <a:xfrm>
                <a:off x="562541" y="882757"/>
                <a:ext cx="11820150" cy="758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/>
                  <a:t>As </a:t>
                </a:r>
                <a:r>
                  <a:rPr lang="de-DE" altLang="de-DE" sz="2560" dirty="0" err="1"/>
                  <a:t>expected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number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between</a:t>
                </a:r>
                <a:r>
                  <a:rPr lang="de-DE" altLang="de-DE" sz="2560" dirty="0"/>
                  <a:t> all </a:t>
                </a:r>
                <a:r>
                  <a:rPr lang="de-DE" altLang="de-DE" sz="2560" dirty="0" err="1"/>
                  <a:t>pairs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vertices</a:t>
                </a:r>
                <a:r>
                  <a:rPr lang="de-DE" altLang="de-DE" sz="2560" dirty="0"/>
                  <a:t>                                </a:t>
                </a:r>
                <a:endParaRPr lang="de-DE" altLang="de-DE" sz="2560" dirty="0" smtClean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 smtClean="0"/>
                  <a:t>of</a:t>
                </a:r>
                <a:r>
                  <a:rPr lang="de-DE" altLang="de-DE" sz="2560" dirty="0" smtClean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same type </a:t>
                </a:r>
                <a:r>
                  <a:rPr lang="de-DE" altLang="de-DE" sz="2560" dirty="0" err="1" smtClean="0"/>
                  <a:t>one</a:t>
                </a:r>
                <a:r>
                  <a:rPr lang="de-DE" altLang="de-DE" sz="2560" dirty="0" smtClean="0"/>
                  <a:t> </a:t>
                </a:r>
                <a:r>
                  <a:rPr lang="de-DE" altLang="de-DE" sz="2560" dirty="0" err="1" smtClean="0"/>
                  <a:t>can</a:t>
                </a:r>
                <a:r>
                  <a:rPr lang="de-DE" altLang="de-DE" sz="2560" dirty="0" smtClean="0"/>
                  <a:t> </a:t>
                </a:r>
                <a:r>
                  <a:rPr lang="de-DE" altLang="de-DE" sz="2560" dirty="0" err="1" smtClean="0"/>
                  <a:t>derive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2560" i="1">
                          <a:latin typeface="Cambria Math"/>
                        </a:rPr>
                        <m:t>………   </m:t>
                      </m:r>
                      <m:f>
                        <m:fPr>
                          <m:ctrlPr>
                            <a:rPr lang="de-DE" altLang="de-DE" sz="256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de-DE" sz="256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altLang="de-DE" sz="256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de-DE" sz="256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2560" i="1">
                              <a:latin typeface="Cambria Math"/>
                            </a:rPr>
                            <m:t>𝑖</m:t>
                          </m:r>
                          <m:r>
                            <a:rPr lang="de-DE" altLang="de-DE" sz="2560" i="1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de-DE" sz="256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altLang="de-DE" sz="256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/>
                  <a:t>w</a:t>
                </a:r>
                <a:r>
                  <a:rPr lang="de-DE" altLang="de-DE" sz="2560" dirty="0" err="1"/>
                  <a:t>here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factor</a:t>
                </a:r>
                <a:r>
                  <a:rPr lang="de-DE" altLang="de-DE" sz="2560" dirty="0"/>
                  <a:t> ½ </a:t>
                </a:r>
                <a:r>
                  <a:rPr lang="de-DE" altLang="de-DE" sz="2560" dirty="0" err="1"/>
                  <a:t>avoids</a:t>
                </a:r>
                <a:r>
                  <a:rPr lang="de-DE" altLang="de-DE" sz="2560" dirty="0"/>
                  <a:t> double-</a:t>
                </a:r>
                <a:r>
                  <a:rPr lang="de-DE" altLang="de-DE" sz="2560" dirty="0" err="1"/>
                  <a:t>counting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vertex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pairs</a:t>
                </a:r>
                <a:r>
                  <a:rPr lang="de-DE" altLang="de-DE" sz="2560" dirty="0"/>
                  <a:t>.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/>
                  <a:t>Taking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difference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between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actual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and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expected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number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gives</a:t>
                </a: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altLang="de-DE" sz="2844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altLang="de-DE" sz="2844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2844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de-DE" altLang="de-DE" sz="2844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de-DE" altLang="de-DE" sz="284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844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altLang="de-DE" sz="2844" i="1">
                            <a:latin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altLang="de-DE" sz="2844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2844" i="1">
                            <a:latin typeface="Cambria Math"/>
                          </a:rPr>
                          <m:t>𝑖</m:t>
                        </m:r>
                        <m:r>
                          <a:rPr lang="de-DE" altLang="de-DE" sz="2844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de-DE" altLang="de-DE" sz="2844" i="1">
                                <a:latin typeface="Cambria Math"/>
                              </a:rPr>
                              <m:t>2</m:t>
                            </m:r>
                            <m:r>
                              <a:rPr lang="de-DE" altLang="de-DE" sz="2844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de-DE" altLang="de-DE" sz="2844" dirty="0"/>
                  <a:t>=</a:t>
                </a:r>
                <a:r>
                  <a:rPr lang="de-DE" altLang="de-DE" sz="2844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de-DE" sz="2844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altLang="de-DE" sz="2844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altLang="de-DE" sz="2844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de-DE" sz="2844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2844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de-DE" altLang="de-DE" sz="2844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altLang="de-DE" sz="2844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de-DE" sz="2844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de-DE" altLang="de-DE" sz="2844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de-DE" altLang="de-DE" sz="2844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r>
                          <a:rPr lang="de-DE" altLang="de-DE" sz="2844" i="1">
                            <a:latin typeface="Cambria Math"/>
                            <a:ea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de-DE" altLang="de-DE" sz="2844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altLang="de-DE" sz="2844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altLang="de-DE" sz="2844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DE" altLang="de-DE" sz="2844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altLang="de-DE" sz="2844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err="1"/>
                  <a:t>Typically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one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does</a:t>
                </a:r>
                <a:r>
                  <a:rPr lang="de-DE" altLang="de-DE" sz="2560" dirty="0"/>
                  <a:t> not </a:t>
                </a:r>
                <a:r>
                  <a:rPr lang="de-DE" altLang="de-DE" sz="2560" dirty="0" err="1"/>
                  <a:t>calculate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number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of</a:t>
                </a:r>
                <a:r>
                  <a:rPr lang="de-DE" altLang="de-DE" sz="2560" dirty="0"/>
                  <a:t> such </a:t>
                </a:r>
                <a:r>
                  <a:rPr lang="de-DE" altLang="de-DE" sz="2560" dirty="0" err="1"/>
                  <a:t>edges</a:t>
                </a:r>
                <a:r>
                  <a:rPr lang="de-DE" altLang="de-DE" sz="2560" dirty="0"/>
                  <a:t> </a:t>
                </a:r>
                <a:endParaRPr lang="de-DE" altLang="de-DE" sz="2560" dirty="0" smtClean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 smtClean="0"/>
                  <a:t>but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fraction</a:t>
                </a:r>
                <a:r>
                  <a:rPr lang="de-DE" altLang="de-DE" sz="2560" dirty="0"/>
                  <a:t>, </a:t>
                </a:r>
                <a:r>
                  <a:rPr lang="de-DE" altLang="de-DE" sz="2560" dirty="0" err="1"/>
                  <a:t>which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is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obtained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by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dividing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this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by</a:t>
                </a:r>
                <a:r>
                  <a:rPr lang="de-DE" altLang="de-DE" sz="2560" dirty="0"/>
                  <a:t> </a:t>
                </a:r>
                <a:r>
                  <a:rPr lang="de-DE" altLang="de-DE" sz="2560" i="1" dirty="0"/>
                  <a:t>m</a:t>
                </a:r>
                <a:endParaRPr lang="de-DE" altLang="de-DE" sz="2560" i="1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de-DE" sz="2560" i="1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de-DE" altLang="de-DE" sz="256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altLang="de-DE" sz="256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de-DE" sz="256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de-DE" sz="256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256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DE" altLang="de-DE" sz="256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altLang="de-DE" sz="256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de-DE" sz="256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de-DE" altLang="de-DE" sz="256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altLang="de-DE" sz="2560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de-DE" altLang="de-DE" sz="256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de-DE" altLang="de-DE" sz="256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altLang="de-DE" sz="256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altLang="de-DE" sz="256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altLang="de-DE" sz="256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de-DE" sz="2560" dirty="0"/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560" dirty="0"/>
                  <a:t>This </a:t>
                </a:r>
                <a:r>
                  <a:rPr lang="de-DE" altLang="de-DE" sz="2560" dirty="0" err="1"/>
                  <a:t>quantity</a:t>
                </a:r>
                <a:r>
                  <a:rPr lang="de-DE" altLang="de-DE" sz="2560" dirty="0"/>
                  <a:t> Q </a:t>
                </a:r>
                <a:r>
                  <a:rPr lang="de-DE" altLang="de-DE" sz="2560" dirty="0" err="1"/>
                  <a:t>is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called</a:t>
                </a:r>
                <a:r>
                  <a:rPr lang="de-DE" altLang="de-DE" sz="2560" dirty="0"/>
                  <a:t> </a:t>
                </a:r>
                <a:r>
                  <a:rPr lang="de-DE" altLang="de-DE" sz="2560" dirty="0" err="1"/>
                  <a:t>the</a:t>
                </a:r>
                <a:r>
                  <a:rPr lang="de-DE" altLang="de-DE" sz="2560" dirty="0"/>
                  <a:t> </a:t>
                </a:r>
                <a:r>
                  <a:rPr lang="de-DE" altLang="de-DE" sz="2560" b="1" dirty="0" err="1"/>
                  <a:t>modularity</a:t>
                </a:r>
                <a:r>
                  <a:rPr lang="de-DE" altLang="de-DE" sz="2560" dirty="0"/>
                  <a:t>. </a:t>
                </a:r>
              </a:p>
            </p:txBody>
          </p:sp>
        </mc:Choice>
        <mc:Fallback>
          <p:sp>
            <p:nvSpPr>
              <p:cNvPr id="184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541" y="882757"/>
                <a:ext cx="11820150" cy="7584962"/>
              </a:xfrm>
              <a:prstGeom prst="rect">
                <a:avLst/>
              </a:prstGeom>
              <a:blipFill>
                <a:blip r:embed="rId2"/>
                <a:stretch>
                  <a:fillRect l="-877" t="-241" b="-4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4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460375" y="936625"/>
            <a:ext cx="1218723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One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of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most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successful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approaches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is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simulated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annealing</a:t>
            </a:r>
            <a:r>
              <a:rPr lang="de-DE" altLang="de-DE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(SA)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>
              <a:lnSpc>
                <a:spcPts val="3900"/>
              </a:lnSpc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At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the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start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: </a:t>
            </a:r>
            <a:r>
              <a:rPr lang="de-DE" altLang="de-DE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define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an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initial partition of the nodes into communities.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At each step, a node is chosen at random and moved to a different community, also chosen at random.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If the change improves the modularity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 &gt; 0), </a:t>
            </a:r>
            <a:r>
              <a:rPr lang="en-US" altLang="de-DE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 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is always accepted, otherwise it is accepted with a probability 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exp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Q/</a:t>
            </a:r>
            <a:r>
              <a:rPr lang="en-US" altLang="de-DE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kT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).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simulation will start at high temperature T and is then slowly cooled down.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endParaRPr lang="en-US" altLang="de-DE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Several improvements have been tested.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Firstly, the algorithm is stopped periodically, or quenched,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 is calculated for moving each node to every community that is not its own. </a:t>
            </a:r>
          </a:p>
          <a:p>
            <a:pPr>
              <a:lnSpc>
                <a:spcPts val="3900"/>
              </a:lnSpc>
              <a:spcBef>
                <a:spcPct val="20000"/>
              </a:spcBef>
            </a:pP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Finally, the move corresponding to the largest value of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</a:t>
            </a:r>
            <a:r>
              <a:rPr lang="en-US" altLang="de-DE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 is accepted.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35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704B0A12-2CB4-4ABA-A93A-7F45F4D7FD6C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45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9320213" y="8886825"/>
            <a:ext cx="2709862" cy="6492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fld id="{4F520443-E086-4BF2-B6FD-05020004C371}" type="slidenum">
              <a:rPr lang="de-DE" altLang="de-DE" sz="14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46</a:t>
            </a:fld>
            <a:endParaRPr lang="de-DE" altLang="de-DE" sz="140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61975" y="8269288"/>
            <a:ext cx="12188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Danon, Duch, Diaz-Guilera, Arenas, J. Stat. Mech. P09008 (2005)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81050"/>
            <a:ext cx="10593388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288"/>
            <a:ext cx="12750800" cy="512762"/>
          </a:xfrm>
        </p:spPr>
        <p:txBody>
          <a:bodyPr/>
          <a:lstStyle/>
          <a:p>
            <a:pPr eaLnBrk="1" hangingPunct="1"/>
            <a:r>
              <a:rPr lang="de-DE" altLang="de-DE" smtClean="0">
                <a:ea typeface="ＭＳ Ｐゴシック" panose="020B0600070205080204" pitchFamily="34" charset="-128"/>
              </a:rPr>
              <a:t>Comparison of modularity maximization methods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45062" name="Textfeld 2"/>
          <p:cNvSpPr txBox="1">
            <a:spLocks noChangeArrowheads="1"/>
          </p:cNvSpPr>
          <p:nvPr/>
        </p:nvSpPr>
        <p:spPr bwMode="auto">
          <a:xfrm>
            <a:off x="10390188" y="2716213"/>
            <a:ext cx="2540000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400" dirty="0"/>
              <a:t>GN: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err="1"/>
              <a:t>Girven</a:t>
            </a:r>
            <a:r>
              <a:rPr lang="de-DE" altLang="de-DE" sz="2400" dirty="0"/>
              <a:t>-Newman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err="1"/>
              <a:t>algorithm</a:t>
            </a:r>
            <a:r>
              <a:rPr lang="de-DE" altLang="de-DE" sz="2400" dirty="0"/>
              <a:t> (</a:t>
            </a:r>
            <a:r>
              <a:rPr lang="de-DE" altLang="de-DE" sz="2400" dirty="0" err="1"/>
              <a:t>used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standard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here</a:t>
            </a:r>
            <a:r>
              <a:rPr lang="de-DE" altLang="de-DE" sz="2400" dirty="0" smtClean="0"/>
              <a:t>).</a:t>
            </a:r>
          </a:p>
          <a:p>
            <a:pPr eaLnBrk="1" hangingPunct="1">
              <a:lnSpc>
                <a:spcPct val="110000"/>
              </a:lnSpc>
            </a:pPr>
            <a:endParaRPr lang="de-DE" altLang="de-DE" sz="2400" dirty="0"/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smtClean="0"/>
              <a:t>SA: </a:t>
            </a:r>
            <a:r>
              <a:rPr lang="de-DE" altLang="de-DE" sz="2400" dirty="0" err="1" smtClean="0"/>
              <a:t>simulated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annealing</a:t>
            </a:r>
            <a:r>
              <a:rPr lang="de-DE" altLang="de-DE" sz="2400" dirty="0" smtClean="0"/>
              <a:t>.</a:t>
            </a:r>
            <a:endParaRPr lang="de-DE" altLang="de-DE" sz="2400" dirty="0"/>
          </a:p>
          <a:p>
            <a:pPr eaLnBrk="1" hangingPunct="1">
              <a:lnSpc>
                <a:spcPct val="110000"/>
              </a:lnSpc>
            </a:pPr>
            <a:endParaRPr lang="de-DE" altLang="de-DE" sz="2400" dirty="0"/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/>
              <a:t>Most modern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400" dirty="0" err="1"/>
              <a:t>algorithms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work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better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than</a:t>
            </a:r>
            <a:r>
              <a:rPr lang="de-DE" altLang="de-DE" sz="2400" dirty="0"/>
              <a:t> GN.</a:t>
            </a:r>
            <a:endParaRPr lang="en-US" altLang="de-D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C462347-E66B-407F-B667-0105AD8E39D5}" type="slidenum">
              <a:rPr lang="en-US" altLang="en-US" sz="1800" smtClean="0">
                <a:solidFill>
                  <a:schemeClr val="tx1"/>
                </a:solidFill>
              </a:rPr>
              <a:pPr/>
              <a:t>47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4608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Strong Communities</a:t>
            </a:r>
          </a:p>
        </p:txBody>
      </p:sp>
      <p:sp>
        <p:nvSpPr>
          <p:cNvPr id="46084" name="Rectangle 2"/>
          <p:cNvSpPr>
            <a:spLocks/>
          </p:cNvSpPr>
          <p:nvPr/>
        </p:nvSpPr>
        <p:spPr bwMode="auto">
          <a:xfrm>
            <a:off x="596900" y="990600"/>
            <a:ext cx="11017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"Community :=  subgraph with more interactions inside than to the outside"</a:t>
            </a:r>
          </a:p>
        </p:txBody>
      </p:sp>
      <p:sp>
        <p:nvSpPr>
          <p:cNvPr id="46085" name="Rectangle 3"/>
          <p:cNvSpPr>
            <a:spLocks/>
          </p:cNvSpPr>
          <p:nvPr/>
        </p:nvSpPr>
        <p:spPr bwMode="auto">
          <a:xfrm>
            <a:off x="596900" y="2628900"/>
            <a:ext cx="33702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…</a:t>
            </a:r>
            <a:r>
              <a:rPr lang="en-US" altLang="en-US" b="1">
                <a:solidFill>
                  <a:schemeClr val="tx1"/>
                </a:solidFill>
              </a:rPr>
              <a:t>strong</a:t>
            </a:r>
            <a:r>
              <a:rPr lang="en-US" altLang="en-US">
                <a:solidFill>
                  <a:schemeClr val="tx1"/>
                </a:solidFill>
              </a:rPr>
              <a:t> sense when: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365500"/>
            <a:ext cx="4267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5"/>
          <p:cNvSpPr>
            <a:spLocks/>
          </p:cNvSpPr>
          <p:nvPr/>
        </p:nvSpPr>
        <p:spPr bwMode="auto">
          <a:xfrm>
            <a:off x="977900" y="4356100"/>
            <a:ext cx="455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Check every node individually</a:t>
            </a:r>
          </a:p>
        </p:txBody>
      </p:sp>
      <p:sp>
        <p:nvSpPr>
          <p:cNvPr id="46088" name="Rectangle 6"/>
          <p:cNvSpPr>
            <a:spLocks/>
          </p:cNvSpPr>
          <p:nvPr/>
        </p:nvSpPr>
        <p:spPr bwMode="auto">
          <a:xfrm>
            <a:off x="3022600" y="1917700"/>
            <a:ext cx="55895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A subgraph </a:t>
            </a:r>
            <a:r>
              <a:rPr lang="en-US" altLang="en-US" i="1">
                <a:solidFill>
                  <a:schemeClr val="tx1"/>
                </a:solidFill>
              </a:rPr>
              <a:t>V</a:t>
            </a:r>
            <a:r>
              <a:rPr lang="en-US" altLang="en-US">
                <a:solidFill>
                  <a:schemeClr val="tx1"/>
                </a:solidFill>
              </a:rPr>
              <a:t> is a </a:t>
            </a:r>
            <a:r>
              <a:rPr lang="en-US" altLang="en-US" b="1">
                <a:solidFill>
                  <a:schemeClr val="tx1"/>
                </a:solidFill>
              </a:rPr>
              <a:t>community</a:t>
            </a:r>
            <a:r>
              <a:rPr lang="en-US" altLang="en-US">
                <a:solidFill>
                  <a:schemeClr val="tx1"/>
                </a:solidFill>
              </a:rPr>
              <a:t> in a…</a:t>
            </a:r>
          </a:p>
        </p:txBody>
      </p:sp>
      <p:sp>
        <p:nvSpPr>
          <p:cNvPr id="46089" name="Rectangle 7"/>
          <p:cNvSpPr>
            <a:spLocks/>
          </p:cNvSpPr>
          <p:nvPr/>
        </p:nvSpPr>
        <p:spPr bwMode="auto">
          <a:xfrm>
            <a:off x="6908800" y="2628900"/>
            <a:ext cx="31654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…</a:t>
            </a:r>
            <a:r>
              <a:rPr lang="en-US" altLang="en-US" b="1">
                <a:solidFill>
                  <a:schemeClr val="tx1"/>
                </a:solidFill>
              </a:rPr>
              <a:t>weak</a:t>
            </a:r>
            <a:r>
              <a:rPr lang="en-US" altLang="en-US">
                <a:solidFill>
                  <a:schemeClr val="tx1"/>
                </a:solidFill>
              </a:rPr>
              <a:t> sense when:</a:t>
            </a:r>
          </a:p>
        </p:txBody>
      </p:sp>
      <p:pic>
        <p:nvPicPr>
          <p:cNvPr id="460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3352800"/>
            <a:ext cx="4025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Rectangle 9"/>
          <p:cNvSpPr>
            <a:spLocks/>
          </p:cNvSpPr>
          <p:nvPr/>
        </p:nvSpPr>
        <p:spPr bwMode="auto">
          <a:xfrm>
            <a:off x="7188200" y="4356100"/>
            <a:ext cx="3922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allow for borderline nodes</a:t>
            </a:r>
          </a:p>
        </p:txBody>
      </p:sp>
      <p:grpSp>
        <p:nvGrpSpPr>
          <p:cNvPr id="46092" name="Group 10"/>
          <p:cNvGrpSpPr>
            <a:grpSpLocks/>
          </p:cNvGrpSpPr>
          <p:nvPr/>
        </p:nvGrpSpPr>
        <p:grpSpPr bwMode="auto">
          <a:xfrm>
            <a:off x="1498600" y="5505450"/>
            <a:ext cx="3225800" cy="2520950"/>
            <a:chOff x="0" y="0"/>
            <a:chExt cx="2032" cy="1587"/>
          </a:xfrm>
        </p:grpSpPr>
        <p:pic>
          <p:nvPicPr>
            <p:cNvPr id="2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" y="222"/>
              <a:ext cx="1802" cy="136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1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3" name="Rectangle 13"/>
          <p:cNvSpPr>
            <a:spLocks/>
          </p:cNvSpPr>
          <p:nvPr/>
        </p:nvSpPr>
        <p:spPr bwMode="auto">
          <a:xfrm>
            <a:off x="5816600" y="5511800"/>
            <a:ext cx="4260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FF00"/>
                </a:solidFill>
              </a:rPr>
              <a:t>•</a:t>
            </a:r>
            <a:r>
              <a:rPr lang="en-US" altLang="en-US" sz="2400">
                <a:solidFill>
                  <a:schemeClr val="tx1"/>
                </a:solidFill>
              </a:rPr>
              <a:t> Σ 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in</a:t>
            </a:r>
            <a:r>
              <a:rPr lang="en-US" altLang="en-US" sz="2400">
                <a:solidFill>
                  <a:schemeClr val="tx1"/>
                </a:solidFill>
              </a:rPr>
              <a:t> = 2,  Σ 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out</a:t>
            </a:r>
            <a:r>
              <a:rPr lang="en-US" altLang="en-US" sz="2400">
                <a:solidFill>
                  <a:schemeClr val="tx1"/>
                </a:solidFill>
              </a:rPr>
              <a:t> =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   {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in</a:t>
            </a:r>
            <a:r>
              <a:rPr lang="en-US" altLang="en-US" sz="2400" i="1">
                <a:solidFill>
                  <a:schemeClr val="tx1"/>
                </a:solidFill>
              </a:rPr>
              <a:t>, k</a:t>
            </a:r>
            <a:r>
              <a:rPr lang="en-US" altLang="en-US" sz="2400" i="1" baseline="-6000">
                <a:solidFill>
                  <a:schemeClr val="tx1"/>
                </a:solidFill>
              </a:rPr>
              <a:t>out</a:t>
            </a:r>
            <a:r>
              <a:rPr lang="en-US" altLang="en-US" sz="2400">
                <a:solidFill>
                  <a:schemeClr val="tx1"/>
                </a:solidFill>
              </a:rPr>
              <a:t>} = {</a:t>
            </a:r>
            <a:r>
              <a:rPr lang="en-US" altLang="en-US" sz="2400" b="1">
                <a:solidFill>
                  <a:schemeClr val="tx1"/>
                </a:solidFill>
              </a:rPr>
              <a:t>1,1</a:t>
            </a:r>
            <a:r>
              <a:rPr lang="en-US" altLang="en-US" sz="2400">
                <a:solidFill>
                  <a:schemeClr val="tx1"/>
                </a:solidFill>
              </a:rPr>
              <a:t>}, {1,0}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community in a weak sense</a:t>
            </a:r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5867400" y="7137400"/>
            <a:ext cx="5832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FF0000"/>
                </a:solidFill>
              </a:rPr>
              <a:t>•</a:t>
            </a:r>
            <a:r>
              <a:rPr lang="en-US" altLang="en-US" sz="2400">
                <a:solidFill>
                  <a:schemeClr val="tx1"/>
                </a:solidFill>
              </a:rPr>
              <a:t> Σ 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in</a:t>
            </a:r>
            <a:r>
              <a:rPr lang="en-US" altLang="en-US" sz="2400">
                <a:solidFill>
                  <a:schemeClr val="tx1"/>
                </a:solidFill>
              </a:rPr>
              <a:t> = 10,  Σ 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ou</a:t>
            </a:r>
            <a:r>
              <a:rPr lang="en-US" altLang="en-US" sz="2400" baseline="-6000">
                <a:solidFill>
                  <a:schemeClr val="tx1"/>
                </a:solidFill>
              </a:rPr>
              <a:t>t</a:t>
            </a:r>
            <a:r>
              <a:rPr lang="en-US" altLang="en-US" sz="2400">
                <a:solidFill>
                  <a:schemeClr val="tx1"/>
                </a:solidFill>
              </a:rPr>
              <a:t> = 2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   {</a:t>
            </a:r>
            <a:r>
              <a:rPr lang="en-US" altLang="en-US" sz="2400" i="1">
                <a:solidFill>
                  <a:schemeClr val="tx1"/>
                </a:solidFill>
              </a:rPr>
              <a:t>k</a:t>
            </a:r>
            <a:r>
              <a:rPr lang="en-US" altLang="en-US" sz="2400" i="1" baseline="-6000">
                <a:solidFill>
                  <a:schemeClr val="tx1"/>
                </a:solidFill>
              </a:rPr>
              <a:t>in</a:t>
            </a:r>
            <a:r>
              <a:rPr lang="en-US" altLang="en-US" sz="2400" i="1">
                <a:solidFill>
                  <a:schemeClr val="tx1"/>
                </a:solidFill>
              </a:rPr>
              <a:t>, k</a:t>
            </a:r>
            <a:r>
              <a:rPr lang="en-US" altLang="en-US" sz="2400" i="1" baseline="-6000">
                <a:solidFill>
                  <a:schemeClr val="tx1"/>
                </a:solidFill>
              </a:rPr>
              <a:t>out</a:t>
            </a:r>
            <a:r>
              <a:rPr lang="en-US" altLang="en-US" sz="2400">
                <a:solidFill>
                  <a:schemeClr val="tx1"/>
                </a:solidFill>
              </a:rPr>
              <a:t>} = {2,1}, {2, 0}, {3, 1},  {2,0}, {1,0}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400">
                <a:solidFill>
                  <a:schemeClr val="tx1"/>
                </a:solidFill>
              </a:rPr>
              <a:t> community in a strong and weak sense</a:t>
            </a:r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8940800" y="4953000"/>
            <a:ext cx="3581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Radicchi et al, </a:t>
            </a:r>
            <a:r>
              <a:rPr lang="en-US" altLang="en-US" sz="1800" i="1">
                <a:solidFill>
                  <a:schemeClr val="tx1"/>
                </a:solidFill>
              </a:rPr>
              <a:t>PNAS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101</a:t>
            </a:r>
            <a:r>
              <a:rPr lang="en-US" altLang="en-US" sz="1800">
                <a:solidFill>
                  <a:schemeClr val="tx1"/>
                </a:solidFill>
              </a:rPr>
              <a:t> (2004) 2658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25F8F62-629C-4FE8-A00A-ADF34E89B5E0}" type="slidenum">
              <a:rPr lang="en-US" altLang="en-US" sz="1800" smtClean="0">
                <a:solidFill>
                  <a:schemeClr val="tx1"/>
                </a:solidFill>
              </a:rPr>
              <a:pPr/>
              <a:t>48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47107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47108" name="Rectangle 2"/>
          <p:cNvSpPr>
            <a:spLocks/>
          </p:cNvSpPr>
          <p:nvPr/>
        </p:nvSpPr>
        <p:spPr bwMode="auto">
          <a:xfrm>
            <a:off x="977900" y="1219200"/>
            <a:ext cx="39782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learned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7109" name="Rectangle 3"/>
          <p:cNvSpPr>
            <a:spLocks/>
          </p:cNvSpPr>
          <p:nvPr/>
        </p:nvSpPr>
        <p:spPr bwMode="auto">
          <a:xfrm>
            <a:off x="977900" y="5295900"/>
            <a:ext cx="525464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lecture:     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Fri, May 4, 2018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Rectangle 4"/>
          <p:cNvSpPr>
            <a:spLocks/>
          </p:cNvSpPr>
          <p:nvPr/>
        </p:nvSpPr>
        <p:spPr bwMode="auto">
          <a:xfrm>
            <a:off x="1308100" y="5981700"/>
            <a:ext cx="3946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Modular decomposition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Robustness</a:t>
            </a:r>
          </a:p>
        </p:txBody>
      </p:sp>
      <p:sp>
        <p:nvSpPr>
          <p:cNvPr id="47111" name="Rectangle 6"/>
          <p:cNvSpPr>
            <a:spLocks/>
          </p:cNvSpPr>
          <p:nvPr/>
        </p:nvSpPr>
        <p:spPr bwMode="auto">
          <a:xfrm>
            <a:off x="977900" y="1955800"/>
            <a:ext cx="11817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how to combine a set of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 evidences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 a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prediction tool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Bayes analysis</a:t>
            </a:r>
          </a:p>
        </p:txBody>
      </p:sp>
      <p:sp>
        <p:nvSpPr>
          <p:cNvPr id="47112" name="Rectangle 7"/>
          <p:cNvSpPr>
            <a:spLocks/>
          </p:cNvSpPr>
          <p:nvPr/>
        </p:nvSpPr>
        <p:spPr bwMode="auto">
          <a:xfrm>
            <a:off x="977900" y="3124200"/>
            <a:ext cx="79105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how to find </a:t>
            </a: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network efficiently</a:t>
            </a:r>
          </a:p>
          <a:p>
            <a:pPr eaLnBrk="1" hangingPunct="1">
              <a:lnSpc>
                <a:spcPts val="39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betweenness,  edge-cluster-coefficient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585EA63-FA3F-4190-AFAF-8AAAE5A08520}" type="slidenum">
              <a:rPr lang="en-US" altLang="en-US" sz="1800" smtClean="0">
                <a:solidFill>
                  <a:schemeClr val="tx1"/>
                </a:solidFill>
              </a:rPr>
              <a:pPr/>
              <a:t>5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2 types of Bayesian Networks</a:t>
            </a:r>
          </a:p>
        </p:txBody>
      </p:sp>
      <p:sp>
        <p:nvSpPr>
          <p:cNvPr id="8196" name="Rectangle 5"/>
          <p:cNvSpPr>
            <a:spLocks/>
          </p:cNvSpPr>
          <p:nvPr/>
        </p:nvSpPr>
        <p:spPr bwMode="auto">
          <a:xfrm>
            <a:off x="698500" y="989013"/>
            <a:ext cx="46577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(1) </a:t>
            </a:r>
            <a:r>
              <a:rPr lang="en-US" altLang="en-US" b="1">
                <a:solidFill>
                  <a:schemeClr val="tx1"/>
                </a:solidFill>
              </a:rPr>
              <a:t>Naive Bayesian network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independent odds</a:t>
            </a:r>
          </a:p>
        </p:txBody>
      </p:sp>
      <p:sp>
        <p:nvSpPr>
          <p:cNvPr id="8197" name="Rectangle 6"/>
          <p:cNvSpPr>
            <a:spLocks/>
          </p:cNvSpPr>
          <p:nvPr/>
        </p:nvSpPr>
        <p:spPr bwMode="auto">
          <a:xfrm>
            <a:off x="698500" y="2690813"/>
            <a:ext cx="64357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(2) </a:t>
            </a:r>
            <a:r>
              <a:rPr lang="en-US" altLang="en-US" b="1">
                <a:solidFill>
                  <a:schemeClr val="tx1"/>
                </a:solidFill>
              </a:rPr>
              <a:t>Fully connected Bayesian network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table of joint odds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484313"/>
            <a:ext cx="558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4" name="Group 8"/>
          <p:cNvGraphicFramePr>
            <a:graphicFrameLocks noGrp="1"/>
          </p:cNvGraphicFramePr>
          <p:nvPr/>
        </p:nvGraphicFramePr>
        <p:xfrm>
          <a:off x="7240588" y="2601913"/>
          <a:ext cx="2501900" cy="1943100"/>
        </p:xfrm>
        <a:graphic>
          <a:graphicData uri="http://schemas.openxmlformats.org/drawingml/2006/table">
            <a:tbl>
              <a:tblPr/>
              <a:tblGrid>
                <a:gridCol w="83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!B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0.3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0.16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!C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0.14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11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5" y="3543300"/>
            <a:ext cx="2159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5EF7377-2E13-4C51-B170-DF55132922D5}" type="slidenum">
              <a:rPr lang="en-US" altLang="en-US" sz="1800" smtClean="0">
                <a:solidFill>
                  <a:schemeClr val="tx1"/>
                </a:solidFill>
              </a:rPr>
              <a:pPr/>
              <a:t>6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1266825"/>
            <a:ext cx="8509000" cy="7048500"/>
          </a:xfrm>
          <a:prstGeom prst="rect">
            <a:avLst/>
          </a:prstGeom>
          <a:noFill/>
          <a:ln>
            <a:noFill/>
          </a:ln>
          <a:effectLst>
            <a:outerShdw blurRad="127000" dist="761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Bayesian Analysis of Complexes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711325"/>
            <a:ext cx="8553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/>
          </p:cNvSpPr>
          <p:nvPr/>
        </p:nvSpPr>
        <p:spPr bwMode="auto">
          <a:xfrm>
            <a:off x="2908300" y="1190625"/>
            <a:ext cx="1270000" cy="457200"/>
          </a:xfrm>
          <a:prstGeom prst="rect">
            <a:avLst/>
          </a:prstGeom>
          <a:solidFill>
            <a:srgbClr val="B3B3B3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9223" name="Rectangle 5"/>
          <p:cNvSpPr>
            <a:spLocks/>
          </p:cNvSpPr>
          <p:nvPr/>
        </p:nvSpPr>
        <p:spPr bwMode="auto">
          <a:xfrm rot="-1432334">
            <a:off x="9105900" y="1152525"/>
            <a:ext cx="1270000" cy="457200"/>
          </a:xfrm>
          <a:prstGeom prst="rect">
            <a:avLst/>
          </a:prstGeom>
          <a:solidFill>
            <a:srgbClr val="B3B3B3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en-US"/>
          </a:p>
        </p:txBody>
      </p:sp>
      <p:sp>
        <p:nvSpPr>
          <p:cNvPr id="9224" name="Rectangle 6"/>
          <p:cNvSpPr>
            <a:spLocks/>
          </p:cNvSpPr>
          <p:nvPr/>
        </p:nvSpPr>
        <p:spPr bwMode="auto">
          <a:xfrm>
            <a:off x="6502400" y="8391525"/>
            <a:ext cx="2181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>
                <a:solidFill>
                  <a:schemeClr val="tx1"/>
                </a:solidFill>
              </a:rPr>
              <a:t>Science 302 (2003) 449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0DDF760-6799-464E-830C-CD895C1D38C4}" type="slidenum">
              <a:rPr lang="en-US" altLang="en-US" sz="1800" smtClean="0">
                <a:solidFill>
                  <a:schemeClr val="tx1"/>
                </a:solidFill>
              </a:rPr>
              <a:pPr/>
              <a:t>7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Improving the Odds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876300" y="990600"/>
            <a:ext cx="9417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Is</a:t>
            </a:r>
            <a:r>
              <a:rPr lang="en-US" altLang="en-US">
                <a:solidFill>
                  <a:schemeClr val="tx1"/>
                </a:solidFill>
              </a:rPr>
              <a:t> a given protein pair </a:t>
            </a:r>
            <a:r>
              <a:rPr lang="en-US" altLang="en-US" b="1">
                <a:solidFill>
                  <a:schemeClr val="tx1"/>
                </a:solidFill>
              </a:rPr>
              <a:t>AB a complex</a:t>
            </a:r>
            <a:r>
              <a:rPr lang="en-US" altLang="en-US">
                <a:solidFill>
                  <a:schemeClr val="tx1"/>
                </a:solidFill>
              </a:rPr>
              <a:t> (from all that we know)?</a:t>
            </a: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7658100" y="3035300"/>
            <a:ext cx="3492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prior odds</a:t>
            </a:r>
            <a:r>
              <a:rPr lang="en-US" altLang="en-US">
                <a:solidFill>
                  <a:schemeClr val="tx1"/>
                </a:solidFill>
              </a:rPr>
              <a:t> for a random pair AB to be a complex</a:t>
            </a:r>
          </a:p>
        </p:txBody>
      </p:sp>
      <p:sp>
        <p:nvSpPr>
          <p:cNvPr id="10246" name="Rectangle 4"/>
          <p:cNvSpPr>
            <a:spLocks/>
          </p:cNvSpPr>
          <p:nvPr/>
        </p:nvSpPr>
        <p:spPr bwMode="auto">
          <a:xfrm>
            <a:off x="1409700" y="3035300"/>
            <a:ext cx="50673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likelihood ratio: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improvement</a:t>
            </a:r>
            <a:r>
              <a:rPr lang="en-US" altLang="en-US">
                <a:solidFill>
                  <a:schemeClr val="tx1"/>
                </a:solidFill>
              </a:rPr>
              <a:t> of the odds when we know about features </a:t>
            </a:r>
            <a:r>
              <a:rPr lang="en-US" altLang="en-US" i="1">
                <a:solidFill>
                  <a:schemeClr val="tx1"/>
                </a:solidFill>
              </a:rPr>
              <a:t>f</a:t>
            </a:r>
            <a:r>
              <a:rPr lang="en-US" altLang="en-US" i="1" baseline="-6000">
                <a:solidFill>
                  <a:schemeClr val="tx1"/>
                </a:solidFill>
              </a:rPr>
              <a:t>1</a:t>
            </a:r>
            <a:r>
              <a:rPr lang="en-US" altLang="en-US" i="1">
                <a:solidFill>
                  <a:schemeClr val="tx1"/>
                </a:solidFill>
              </a:rPr>
              <a:t>, f</a:t>
            </a:r>
            <a:r>
              <a:rPr lang="en-US" altLang="en-US" i="1" baseline="-6000">
                <a:solidFill>
                  <a:schemeClr val="tx1"/>
                </a:solidFill>
              </a:rPr>
              <a:t>2</a:t>
            </a:r>
            <a:r>
              <a:rPr lang="en-US" altLang="en-US">
                <a:solidFill>
                  <a:schemeClr val="tx1"/>
                </a:solidFill>
              </a:rPr>
              <a:t>, …</a:t>
            </a:r>
          </a:p>
        </p:txBody>
      </p:sp>
      <p:sp>
        <p:nvSpPr>
          <p:cNvPr id="10247" name="Rectangle 5"/>
          <p:cNvSpPr>
            <a:spLocks/>
          </p:cNvSpPr>
          <p:nvPr/>
        </p:nvSpPr>
        <p:spPr bwMode="auto">
          <a:xfrm>
            <a:off x="2222500" y="6245225"/>
            <a:ext cx="93186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Features</a:t>
            </a:r>
            <a:r>
              <a:rPr lang="en-US" altLang="en-US">
                <a:solidFill>
                  <a:schemeClr val="tx1"/>
                </a:solidFill>
              </a:rPr>
              <a:t> used by Jansen et al (2003):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4 experimental data sets of complexes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mRNA co-expression profiles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biological functions annotated to the proteins (GO, MIPS)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essentiality for the cell</a:t>
            </a:r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 flipH="1">
            <a:off x="5164138" y="2414588"/>
            <a:ext cx="1103312" cy="725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 flipH="1">
            <a:off x="9923463" y="2498725"/>
            <a:ext cx="138112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0" name="Line 8"/>
          <p:cNvSpPr>
            <a:spLocks noChangeShapeType="1"/>
          </p:cNvSpPr>
          <p:nvPr/>
        </p:nvSpPr>
        <p:spPr bwMode="auto">
          <a:xfrm rot="10800000" flipH="1">
            <a:off x="3127375" y="1438275"/>
            <a:ext cx="477838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Rectangle 9"/>
          <p:cNvSpPr>
            <a:spLocks/>
          </p:cNvSpPr>
          <p:nvPr/>
        </p:nvSpPr>
        <p:spPr bwMode="auto">
          <a:xfrm>
            <a:off x="309563" y="4787900"/>
            <a:ext cx="65230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Idea</a:t>
            </a:r>
            <a:r>
              <a:rPr lang="en-US" altLang="en-US">
                <a:solidFill>
                  <a:schemeClr val="tx1"/>
                </a:solidFill>
              </a:rPr>
              <a:t>: determine from known complexes and use for prediction of new complexes</a:t>
            </a:r>
          </a:p>
        </p:txBody>
      </p:sp>
      <p:sp>
        <p:nvSpPr>
          <p:cNvPr id="10252" name="Rectangle 10"/>
          <p:cNvSpPr>
            <a:spLocks/>
          </p:cNvSpPr>
          <p:nvPr/>
        </p:nvSpPr>
        <p:spPr bwMode="auto">
          <a:xfrm>
            <a:off x="7658100" y="5029200"/>
            <a:ext cx="3657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estimate (somehow)</a:t>
            </a:r>
          </a:p>
        </p:txBody>
      </p:sp>
      <p:pic>
        <p:nvPicPr>
          <p:cNvPr id="1025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044700"/>
            <a:ext cx="1078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Line 12"/>
          <p:cNvSpPr>
            <a:spLocks noChangeShapeType="1"/>
          </p:cNvSpPr>
          <p:nvPr/>
        </p:nvSpPr>
        <p:spPr bwMode="auto">
          <a:xfrm>
            <a:off x="9439275" y="4479925"/>
            <a:ext cx="0" cy="51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5" name="Line 13"/>
          <p:cNvSpPr>
            <a:spLocks noChangeShapeType="1"/>
          </p:cNvSpPr>
          <p:nvPr/>
        </p:nvSpPr>
        <p:spPr bwMode="auto">
          <a:xfrm flipH="1">
            <a:off x="3460750" y="4403725"/>
            <a:ext cx="9525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BE7E7BB-5BA8-4BC6-9089-29CEE8866456}" type="slidenum">
              <a:rPr lang="en-US" altLang="en-US" sz="1800" smtClean="0">
                <a:solidFill>
                  <a:schemeClr val="tx1"/>
                </a:solidFill>
              </a:rPr>
              <a:pPr/>
              <a:t>8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Gold Standard Sets</a:t>
            </a:r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863600" y="1106488"/>
            <a:ext cx="2095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To determine</a:t>
            </a: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863600" y="2897188"/>
            <a:ext cx="6889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Requirements for training data: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i)	independent of the data serving as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ii)	large enough for good statistics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iii)	free of systematic bias</a:t>
            </a: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454025" y="7202488"/>
            <a:ext cx="12141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Gold Standard Negative Set</a:t>
            </a:r>
            <a:r>
              <a:rPr lang="en-US" altLang="en-US">
                <a:solidFill>
                  <a:schemeClr val="tx1"/>
                </a:solidFill>
              </a:rPr>
              <a:t> (GN):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2708746 (non-)complexes formed by proteins from different cellular compartments (assuming that such protein pairs likely do not interact)</a:t>
            </a:r>
          </a:p>
        </p:txBody>
      </p:sp>
      <p:sp>
        <p:nvSpPr>
          <p:cNvPr id="11271" name="Rectangle 5"/>
          <p:cNvSpPr>
            <a:spLocks/>
          </p:cNvSpPr>
          <p:nvPr/>
        </p:nvSpPr>
        <p:spPr bwMode="auto">
          <a:xfrm>
            <a:off x="454025" y="5322888"/>
            <a:ext cx="1214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tx1"/>
                </a:solidFill>
              </a:rPr>
              <a:t>Gold Standard Positive Set</a:t>
            </a:r>
            <a:r>
              <a:rPr lang="en-US" altLang="en-US">
                <a:solidFill>
                  <a:schemeClr val="tx1"/>
                </a:solidFill>
              </a:rPr>
              <a:t> (GP):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8250 complexes from the hand-curated MIPS catalog of protein complexes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 (MIPS stands for Munich Information Center for Protein Sequences)</a:t>
            </a:r>
          </a:p>
        </p:txBody>
      </p:sp>
      <p:sp>
        <p:nvSpPr>
          <p:cNvPr id="11272" name="Rectangle 6"/>
          <p:cNvSpPr>
            <a:spLocks/>
          </p:cNvSpPr>
          <p:nvPr/>
        </p:nvSpPr>
        <p:spPr bwMode="auto">
          <a:xfrm>
            <a:off x="863600" y="2084388"/>
            <a:ext cx="10375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use two data sets with </a:t>
            </a:r>
            <a:r>
              <a:rPr lang="en-US" altLang="en-US" b="1">
                <a:solidFill>
                  <a:schemeClr val="tx1"/>
                </a:solidFill>
              </a:rPr>
              <a:t>known</a:t>
            </a:r>
            <a:r>
              <a:rPr lang="en-US" altLang="en-US">
                <a:solidFill>
                  <a:schemeClr val="tx1"/>
                </a:solidFill>
              </a:rPr>
              <a:t> features </a:t>
            </a:r>
            <a:r>
              <a:rPr lang="en-US" altLang="en-US" i="1">
                <a:solidFill>
                  <a:schemeClr val="tx1"/>
                </a:solidFill>
              </a:rPr>
              <a:t>f</a:t>
            </a:r>
            <a:r>
              <a:rPr lang="en-US" altLang="en-US" i="1" baseline="-6000">
                <a:solidFill>
                  <a:schemeClr val="tx1"/>
                </a:solidFill>
              </a:rPr>
              <a:t>1</a:t>
            </a:r>
            <a:r>
              <a:rPr lang="en-US" altLang="en-US" i="1">
                <a:solidFill>
                  <a:schemeClr val="tx1"/>
                </a:solidFill>
              </a:rPr>
              <a:t>, f</a:t>
            </a:r>
            <a:r>
              <a:rPr lang="en-US" altLang="en-US" i="1" baseline="-6000">
                <a:solidFill>
                  <a:schemeClr val="tx1"/>
                </a:solidFill>
              </a:rPr>
              <a:t>2</a:t>
            </a:r>
            <a:r>
              <a:rPr lang="en-US" altLang="en-US" i="1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… for </a:t>
            </a:r>
            <a:r>
              <a:rPr lang="en-US" altLang="en-US" b="1">
                <a:solidFill>
                  <a:schemeClr val="tx1"/>
                </a:solidFill>
              </a:rPr>
              <a:t>training</a:t>
            </a:r>
          </a:p>
        </p:txBody>
      </p:sp>
      <p:pic>
        <p:nvPicPr>
          <p:cNvPr id="112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930275"/>
            <a:ext cx="8115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D7EE936-0903-4959-8A92-782BC4463031}" type="slidenum">
              <a:rPr lang="en-US" altLang="en-US" sz="1800" smtClean="0">
                <a:solidFill>
                  <a:schemeClr val="tx1"/>
                </a:solidFill>
              </a:rPr>
              <a:pPr/>
              <a:t>9</a:t>
            </a:fld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Prior Odds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066800"/>
            <a:ext cx="9004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/>
          </p:cNvSpPr>
          <p:nvPr/>
        </p:nvSpPr>
        <p:spPr bwMode="auto">
          <a:xfrm>
            <a:off x="1130300" y="2573338"/>
            <a:ext cx="76596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Jansen et al: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estimated ≥ 30000 existing complexes in yeast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• 18 Mio. possible complexes</a:t>
            </a:r>
          </a:p>
        </p:txBody>
      </p:sp>
      <p:sp>
        <p:nvSpPr>
          <p:cNvPr id="12294" name="Rectangle 4"/>
          <p:cNvSpPr>
            <a:spLocks/>
          </p:cNvSpPr>
          <p:nvPr/>
        </p:nvSpPr>
        <p:spPr bwMode="auto">
          <a:xfrm>
            <a:off x="8869363" y="3465513"/>
            <a:ext cx="37544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</a:t>
            </a:r>
            <a:r>
              <a:rPr lang="en-US" altLang="en-US" i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(Complex) ≈ 1/600</a:t>
            </a:r>
          </a:p>
        </p:txBody>
      </p:sp>
      <p:sp>
        <p:nvSpPr>
          <p:cNvPr id="12295" name="Rectangle 5"/>
          <p:cNvSpPr>
            <a:spLocks/>
          </p:cNvSpPr>
          <p:nvPr/>
        </p:nvSpPr>
        <p:spPr bwMode="auto">
          <a:xfrm>
            <a:off x="1638300" y="5164138"/>
            <a:ext cx="10709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The odds are  600 : 1  against picking a real complex at random</a:t>
            </a:r>
          </a:p>
        </p:txBody>
      </p:sp>
      <p:sp>
        <p:nvSpPr>
          <p:cNvPr id="12296" name="Rectangle 6"/>
          <p:cNvSpPr>
            <a:spLocks/>
          </p:cNvSpPr>
          <p:nvPr/>
        </p:nvSpPr>
        <p:spPr bwMode="auto">
          <a:xfrm>
            <a:off x="4432300" y="4541838"/>
            <a:ext cx="26257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O</a:t>
            </a:r>
            <a:r>
              <a:rPr lang="en-US" altLang="en-US" baseline="-6000">
                <a:solidFill>
                  <a:schemeClr val="tx1"/>
                </a:solidFill>
              </a:rPr>
              <a:t>prior</a:t>
            </a:r>
            <a:r>
              <a:rPr lang="en-US" altLang="en-US">
                <a:solidFill>
                  <a:schemeClr val="tx1"/>
                </a:solidFill>
              </a:rPr>
              <a:t> = 1/600</a:t>
            </a:r>
          </a:p>
        </p:txBody>
      </p:sp>
      <p:sp>
        <p:nvSpPr>
          <p:cNvPr id="12297" name="Rectangle 7"/>
          <p:cNvSpPr>
            <a:spLocks/>
          </p:cNvSpPr>
          <p:nvPr/>
        </p:nvSpPr>
        <p:spPr bwMode="auto">
          <a:xfrm>
            <a:off x="3098800" y="6827838"/>
            <a:ext cx="64531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</a:rPr>
              <a:t>Note: O</a:t>
            </a:r>
            <a:r>
              <a:rPr lang="en-US" altLang="en-US" baseline="-6000">
                <a:solidFill>
                  <a:schemeClr val="tx1"/>
                </a:solidFill>
              </a:rPr>
              <a:t>prior</a:t>
            </a:r>
            <a:r>
              <a:rPr lang="en-US" altLang="en-US">
                <a:solidFill>
                  <a:schemeClr val="tx1"/>
                </a:solidFill>
              </a:rPr>
              <a:t> is mostly an educated guess</a:t>
            </a:r>
          </a:p>
        </p:txBody>
      </p:sp>
      <p:sp>
        <p:nvSpPr>
          <p:cNvPr id="12298" name="Rectangle 8"/>
          <p:cNvSpPr>
            <a:spLocks/>
          </p:cNvSpPr>
          <p:nvPr/>
        </p:nvSpPr>
        <p:spPr bwMode="auto">
          <a:xfrm>
            <a:off x="1638300" y="5849938"/>
            <a:ext cx="98472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 expect 50% good hits (TP ≥ FP) when </a:t>
            </a:r>
            <a:r>
              <a:rPr lang="en-US" altLang="en-US" i="1">
                <a:solidFill>
                  <a:schemeClr val="tx1"/>
                </a:solidFill>
                <a:sym typeface="Symbol" panose="05050102010706020507" pitchFamily="18" charset="2"/>
              </a:rPr>
              <a:t></a:t>
            </a:r>
            <a:r>
              <a:rPr lang="en-US" altLang="en-US">
                <a:solidFill>
                  <a:schemeClr val="tx1"/>
                </a:solidFill>
              </a:rPr>
              <a:t> ≈ 600 and higher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3796</Words>
  <Characters>0</Characters>
  <Application>Microsoft Office PowerPoint</Application>
  <PresentationFormat>Benutzerdefiniert</PresentationFormat>
  <Lines>0</Lines>
  <Paragraphs>572</Paragraphs>
  <Slides>48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48</vt:i4>
      </vt:variant>
    </vt:vector>
  </HeadingPairs>
  <TitlesOfParts>
    <vt:vector size="58" baseType="lpstr">
      <vt:lpstr>ＭＳ Ｐゴシック</vt:lpstr>
      <vt:lpstr>Arial</vt:lpstr>
      <vt:lpstr>Calibri</vt:lpstr>
      <vt:lpstr>Cambria Math</vt:lpstr>
      <vt:lpstr>Gill Sans</vt:lpstr>
      <vt:lpstr>Symbol</vt:lpstr>
      <vt:lpstr>Times</vt:lpstr>
      <vt:lpstr>ヒラギノ角ゴ ProN W3</vt:lpstr>
      <vt:lpstr>Title &amp; Subtitle</vt:lpstr>
      <vt:lpstr>Title top</vt:lpstr>
      <vt:lpstr>Bioinformatics 3 V 5 – Weak Indicators and Communities</vt:lpstr>
      <vt:lpstr>Noisy Data — Clear Statements?</vt:lpstr>
      <vt:lpstr>Conditional Probabilities</vt:lpstr>
      <vt:lpstr>What are the Odds?</vt:lpstr>
      <vt:lpstr>2 types of Bayesian Networks</vt:lpstr>
      <vt:lpstr>Bayesian Analysis of Complexes</vt:lpstr>
      <vt:lpstr>Improving the Odds</vt:lpstr>
      <vt:lpstr>Gold Standard Sets</vt:lpstr>
      <vt:lpstr>Prior Odds</vt:lpstr>
      <vt:lpstr>Essentiality</vt:lpstr>
      <vt:lpstr>mRNA Co-Expression</vt:lpstr>
      <vt:lpstr>Biological Function</vt:lpstr>
      <vt:lpstr>Experimental Data Sets</vt:lpstr>
      <vt:lpstr>Statistical Uncertainties</vt:lpstr>
      <vt:lpstr>Overview</vt:lpstr>
      <vt:lpstr>Performance of complex prediction</vt:lpstr>
      <vt:lpstr>Follow-up work: PrePPI (2012)</vt:lpstr>
      <vt:lpstr>Follow-up work: PrePPI (2012)</vt:lpstr>
      <vt:lpstr>Results of PrePPI</vt:lpstr>
      <vt:lpstr>Summary:  Bayesian Analysis</vt:lpstr>
      <vt:lpstr>Insert: Relation of PPI networks to diseases</vt:lpstr>
      <vt:lpstr>Y2H: screen native PPIs</vt:lpstr>
      <vt:lpstr>Findings</vt:lpstr>
      <vt:lpstr>How do mutations affect protein folding?</vt:lpstr>
      <vt:lpstr>Experimental pipeline</vt:lpstr>
      <vt:lpstr>Lumier assay</vt:lpstr>
      <vt:lpstr>Interaction with QCFs</vt:lpstr>
      <vt:lpstr>Connected Regions</vt:lpstr>
      <vt:lpstr>Communities</vt:lpstr>
      <vt:lpstr>Define communities by agglomerative clustering</vt:lpstr>
      <vt:lpstr>Vertex Betweenness</vt:lpstr>
      <vt:lpstr>Girvan-Newman Algorithm</vt:lpstr>
      <vt:lpstr>Zachary's Karate Club</vt:lpstr>
      <vt:lpstr>Collaboration Network</vt:lpstr>
      <vt:lpstr>Determining Communities Faster</vt:lpstr>
      <vt:lpstr>Performance</vt:lpstr>
      <vt:lpstr>Comparison of algorithms</vt:lpstr>
      <vt:lpstr>Comparison of modularity maximization methods</vt:lpstr>
      <vt:lpstr>Comparison of modularity maximization methods</vt:lpstr>
      <vt:lpstr>Comparison of modularity maximization methods</vt:lpstr>
      <vt:lpstr>Comparison of modularity maximization methods</vt:lpstr>
      <vt:lpstr>Insert: Quantify detection of communities</vt:lpstr>
      <vt:lpstr>Quantify assortative mixing</vt:lpstr>
      <vt:lpstr>Quantify assortative mixing</vt:lpstr>
      <vt:lpstr>Comparison of modularity maximization methods</vt:lpstr>
      <vt:lpstr>Comparison of modularity maximization methods</vt:lpstr>
      <vt:lpstr>Strong Communities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4 – Weak Indicators and Communities</dc:title>
  <dc:creator>vhelms</dc:creator>
  <cp:lastModifiedBy>Volkhard</cp:lastModifiedBy>
  <cp:revision>69</cp:revision>
  <dcterms:created xsi:type="dcterms:W3CDTF">2012-10-23T09:08:13Z</dcterms:created>
  <dcterms:modified xsi:type="dcterms:W3CDTF">2018-04-27T10:09:59Z</dcterms:modified>
</cp:coreProperties>
</file>