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slides/slide10.xml" ContentType="application/vnd.openxmlformats-officedocument.presentationml.slide+xml"/>
  <Default Extension="jpeg" ContentType="image/jpe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49" r:id="rId2"/>
  </p:sldMasterIdLst>
  <p:notesMasterIdLst>
    <p:notesMasterId r:id="rId47"/>
  </p:notesMasterIdLst>
  <p:handoutMasterIdLst>
    <p:handoutMasterId r:id="rId48"/>
  </p:handoutMasterIdLst>
  <p:sldIdLst>
    <p:sldId id="256" r:id="rId3"/>
    <p:sldId id="262" r:id="rId4"/>
    <p:sldId id="259" r:id="rId5"/>
    <p:sldId id="278" r:id="rId6"/>
    <p:sldId id="282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279" r:id="rId16"/>
    <p:sldId id="284" r:id="rId17"/>
    <p:sldId id="257" r:id="rId18"/>
    <p:sldId id="280" r:id="rId19"/>
    <p:sldId id="274" r:id="rId20"/>
    <p:sldId id="293" r:id="rId21"/>
    <p:sldId id="294" r:id="rId22"/>
    <p:sldId id="286" r:id="rId23"/>
    <p:sldId id="287" r:id="rId24"/>
    <p:sldId id="295" r:id="rId25"/>
    <p:sldId id="296" r:id="rId26"/>
    <p:sldId id="297" r:id="rId27"/>
    <p:sldId id="298" r:id="rId28"/>
    <p:sldId id="289" r:id="rId29"/>
    <p:sldId id="301" r:id="rId30"/>
    <p:sldId id="302" r:id="rId31"/>
    <p:sldId id="290" r:id="rId32"/>
    <p:sldId id="303" r:id="rId33"/>
    <p:sldId id="291" r:id="rId34"/>
    <p:sldId id="304" r:id="rId35"/>
    <p:sldId id="305" r:id="rId36"/>
    <p:sldId id="306" r:id="rId37"/>
    <p:sldId id="260" r:id="rId38"/>
    <p:sldId id="263" r:id="rId39"/>
    <p:sldId id="317" r:id="rId40"/>
    <p:sldId id="318" r:id="rId41"/>
    <p:sldId id="265" r:id="rId42"/>
    <p:sldId id="266" r:id="rId43"/>
    <p:sldId id="312" r:id="rId44"/>
    <p:sldId id="258" r:id="rId45"/>
    <p:sldId id="264" r:id="rId46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2192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lnSpc>
                <a:spcPct val="110000"/>
              </a:lnSpc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lnSpc>
                <a:spcPct val="110000"/>
              </a:lnSpc>
              <a:defRPr sz="1200"/>
            </a:lvl1pPr>
          </a:lstStyle>
          <a:p>
            <a:pPr>
              <a:defRPr/>
            </a:pPr>
            <a:fld id="{8CE0E364-DFA8-40FE-B99A-D46EA51A1204}" type="datetimeFigureOut">
              <a:rPr lang="de-DE"/>
              <a:pPr>
                <a:defRPr/>
              </a:pPr>
              <a:t>27.10.2016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lnSpc>
                <a:spcPct val="110000"/>
              </a:lnSpc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10000"/>
              </a:lnSpc>
              <a:defRPr sz="1200" smtClean="0"/>
            </a:lvl1pPr>
          </a:lstStyle>
          <a:p>
            <a:pPr>
              <a:defRPr/>
            </a:pPr>
            <a:fld id="{246D0562-9A7A-4BCC-8EBB-881FE49826D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lnSpc>
                <a:spcPct val="110000"/>
              </a:lnSpc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lnSpc>
                <a:spcPct val="110000"/>
              </a:lnSpc>
              <a:defRPr sz="1200"/>
            </a:lvl1pPr>
          </a:lstStyle>
          <a:p>
            <a:pPr>
              <a:defRPr/>
            </a:pPr>
            <a:fld id="{E15EF18E-5518-4A3B-897B-5E4EA6F8B333}" type="datetimeFigureOut">
              <a:rPr lang="de-DE"/>
              <a:pPr>
                <a:defRPr/>
              </a:pPr>
              <a:t>27.10.2016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lnSpc>
                <a:spcPct val="110000"/>
              </a:lnSpc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10000"/>
              </a:lnSpc>
              <a:defRPr sz="1200" smtClean="0"/>
            </a:lvl1pPr>
          </a:lstStyle>
          <a:p>
            <a:pPr>
              <a:defRPr/>
            </a:pPr>
            <a:fld id="{E0233AFB-1C08-4619-8A2C-21D5C06D169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51E41F-5E02-42AE-9818-EB3BFAB21527}" type="slidenum">
              <a:rPr lang="de-DE" altLang="de-DE">
                <a:solidFill>
                  <a:srgbClr val="000000"/>
                </a:solidFill>
                <a:latin typeface="Gill Sans" charset="0"/>
              </a:rPr>
              <a:pPr>
                <a:spcBef>
                  <a:spcPct val="0"/>
                </a:spcBef>
              </a:pPr>
              <a:t>2</a:t>
            </a:fld>
            <a:endParaRPr lang="de-DE" altLang="de-DE">
              <a:solidFill>
                <a:srgbClr val="000000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7783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06942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6900" y="86668"/>
            <a:ext cx="11137900" cy="901700"/>
          </a:xfrm>
        </p:spPr>
        <p:txBody>
          <a:bodyPr/>
          <a:lstStyle>
            <a:lvl1pPr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2103100" y="9218613"/>
            <a:ext cx="241300" cy="2667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DD03E2-D47E-4A22-B02E-B93C2C636346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665500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2F0E2-EC04-4886-A685-EBF79E08DC2C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199448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676900"/>
            <a:ext cx="1046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de-DE" smtClean="0">
                <a:sym typeface="Gill Sans" charset="0"/>
              </a:rPr>
              <a:t>Second level</a:t>
            </a:r>
          </a:p>
          <a:p>
            <a:pPr lvl="2"/>
            <a:r>
              <a:rPr lang="en-US" altLang="de-DE" smtClean="0">
                <a:sym typeface="Gill Sans" charset="0"/>
              </a:rPr>
              <a:t>Third level</a:t>
            </a:r>
          </a:p>
          <a:p>
            <a:pPr lvl="3"/>
            <a:r>
              <a:rPr lang="en-US" altLang="de-DE" smtClean="0">
                <a:sym typeface="Gill Sans" charset="0"/>
              </a:rPr>
              <a:t>Fourth level</a:t>
            </a:r>
          </a:p>
          <a:p>
            <a:pPr lvl="4"/>
            <a:r>
              <a:rPr lang="en-US" altLang="de-DE" smtClean="0">
                <a:sym typeface="Gill Sans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879600"/>
            <a:ext cx="104648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96900" y="457200"/>
            <a:ext cx="111379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03100" y="9271000"/>
            <a:ext cx="2413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D00A63D-A06F-4D3D-8950-6BD2355ADBF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2052" name="Rectangle 3"/>
          <p:cNvSpPr>
            <a:spLocks/>
          </p:cNvSpPr>
          <p:nvPr/>
        </p:nvSpPr>
        <p:spPr bwMode="auto">
          <a:xfrm>
            <a:off x="596900" y="9271000"/>
            <a:ext cx="4978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de-DE" sz="1800" dirty="0" smtClean="0">
                <a:solidFill>
                  <a:schemeClr val="tx1"/>
                </a:solidFill>
              </a:rPr>
              <a:t>Bioinformatics 3 – WS 16/17</a:t>
            </a:r>
          </a:p>
        </p:txBody>
      </p:sp>
      <p:sp>
        <p:nvSpPr>
          <p:cNvPr id="2053" name="Rectangle 4"/>
          <p:cNvSpPr>
            <a:spLocks/>
          </p:cNvSpPr>
          <p:nvPr/>
        </p:nvSpPr>
        <p:spPr bwMode="auto">
          <a:xfrm>
            <a:off x="10642600" y="9271000"/>
            <a:ext cx="1244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n-US" altLang="de-DE" sz="1800" smtClean="0">
                <a:solidFill>
                  <a:schemeClr val="tx1"/>
                </a:solidFill>
              </a:rPr>
              <a:t>V 2  –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2" r:id="rId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286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731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176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621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066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63863" indent="-411163" algn="l" rtl="0" fontAlgn="base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1063" indent="-411163" algn="l" rtl="0" fontAlgn="base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78263" indent="-411163" algn="l" rtl="0" fontAlgn="base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35463" indent="-411163" algn="l" rtl="0" fontAlgn="base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hyperlink" Target="http://a.parsons.edu/~limam240/blogimages/16_full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png"/><Relationship Id="rId3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hyperlink" Target="http://www.caida.org/tools/visualization/walrus/gallery1/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1003300" y="1879600"/>
            <a:ext cx="10998200" cy="3708400"/>
          </a:xfrm>
        </p:spPr>
        <p:txBody>
          <a:bodyPr/>
          <a:lstStyle/>
          <a:p>
            <a:pPr eaLnBrk="1" hangingPunct="1">
              <a:spcBef>
                <a:spcPts val="5200"/>
              </a:spcBef>
            </a:pPr>
            <a:r>
              <a:rPr lang="en-US" altLang="de-DE" sz="3600" smtClean="0">
                <a:solidFill>
                  <a:schemeClr val="tx1"/>
                </a:solidFill>
              </a:rPr>
              <a:t>Bioinformatics 3</a:t>
            </a:r>
            <a:r>
              <a:rPr lang="en-US" altLang="de-DE" smtClean="0"/>
              <a:t/>
            </a:r>
            <a:br>
              <a:rPr lang="en-US" altLang="de-DE" smtClean="0"/>
            </a:br>
            <a:r>
              <a:rPr lang="en-US" altLang="de-DE" smtClean="0"/>
              <a:t>V 2 – Clusters, Dijkstra, and Graph Layout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6286500"/>
            <a:ext cx="10464800" cy="2743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de-DE" smtClean="0"/>
              <a:t>Mon, Oct 31, 2016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030F9377-0335-41F3-9C4A-38B73AA7D497}" type="slidenum">
              <a:rPr lang="en-US" altLang="en-US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10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387" name="Rectangle 1"/>
          <p:cNvSpPr>
            <a:spLocks noGrp="1" noChangeArrowheads="1"/>
          </p:cNvSpPr>
          <p:nvPr>
            <p:ph type="title"/>
          </p:nvPr>
        </p:nvSpPr>
        <p:spPr>
          <a:xfrm>
            <a:off x="909638" y="-1905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Power-Law Signature</a:t>
            </a:r>
          </a:p>
        </p:txBody>
      </p:sp>
      <p:sp>
        <p:nvSpPr>
          <p:cNvPr id="16388" name="Rectangle 2"/>
          <p:cNvSpPr>
            <a:spLocks/>
          </p:cNvSpPr>
          <p:nvPr/>
        </p:nvSpPr>
        <p:spPr bwMode="auto">
          <a:xfrm>
            <a:off x="596900" y="1276350"/>
            <a:ext cx="165893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Power law</a:t>
            </a: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0013" y="1276350"/>
            <a:ext cx="198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4"/>
          <p:cNvSpPr>
            <a:spLocks/>
          </p:cNvSpPr>
          <p:nvPr/>
        </p:nvSpPr>
        <p:spPr bwMode="auto">
          <a:xfrm>
            <a:off x="596900" y="2249488"/>
            <a:ext cx="367982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Take log on both sides:</a:t>
            </a:r>
          </a:p>
        </p:txBody>
      </p:sp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3100" y="3113088"/>
            <a:ext cx="3581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6"/>
          <p:cNvSpPr>
            <a:spLocks/>
          </p:cNvSpPr>
          <p:nvPr/>
        </p:nvSpPr>
        <p:spPr bwMode="auto">
          <a:xfrm>
            <a:off x="596900" y="4235450"/>
            <a:ext cx="589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Plot log(</a:t>
            </a:r>
            <a:r>
              <a:rPr lang="en-US" altLang="en-US" i="1">
                <a:solidFill>
                  <a:schemeClr val="tx1"/>
                </a:solidFill>
              </a:rPr>
              <a:t>P</a:t>
            </a:r>
            <a:r>
              <a:rPr lang="en-US" altLang="en-US">
                <a:solidFill>
                  <a:schemeClr val="tx1"/>
                </a:solidFill>
              </a:rPr>
              <a:t>) vs. log(</a:t>
            </a:r>
            <a:r>
              <a:rPr lang="en-US" altLang="en-US" i="1">
                <a:solidFill>
                  <a:schemeClr val="tx1"/>
                </a:solidFill>
              </a:rPr>
              <a:t>k</a:t>
            </a:r>
            <a:r>
              <a:rPr lang="en-US" altLang="en-US">
                <a:solidFill>
                  <a:schemeClr val="tx1"/>
                </a:solidFill>
              </a:rPr>
              <a:t>)  =&gt;  straight line</a:t>
            </a:r>
          </a:p>
        </p:txBody>
      </p:sp>
      <p:sp>
        <p:nvSpPr>
          <p:cNvPr id="39943" name="Rectangle 7"/>
          <p:cNvSpPr>
            <a:spLocks/>
          </p:cNvSpPr>
          <p:nvPr/>
        </p:nvSpPr>
        <p:spPr bwMode="auto">
          <a:xfrm>
            <a:off x="7620000" y="2292350"/>
            <a:ext cx="4470400" cy="28956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de-DE" altLang="en-US" smtClean="0"/>
          </a:p>
        </p:txBody>
      </p:sp>
      <p:pic>
        <p:nvPicPr>
          <p:cNvPr id="1639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5888" y="2444750"/>
            <a:ext cx="43688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Rectangle 9"/>
          <p:cNvSpPr>
            <a:spLocks/>
          </p:cNvSpPr>
          <p:nvPr/>
        </p:nvSpPr>
        <p:spPr bwMode="auto">
          <a:xfrm>
            <a:off x="596900" y="6022975"/>
            <a:ext cx="115824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1"/>
                </a:solidFill>
              </a:rPr>
              <a:t>Note: for fitting γ against experimental data it is often better to use the integrated </a:t>
            </a:r>
            <a:r>
              <a:rPr lang="en-US" altLang="en-US" sz="2400" i="1">
                <a:solidFill>
                  <a:schemeClr val="tx1"/>
                </a:solidFill>
              </a:rPr>
              <a:t>P(k)</a:t>
            </a:r>
          </a:p>
          <a:p>
            <a:pPr eaLnBrk="1" hangingPunct="1"/>
            <a:r>
              <a:rPr lang="en-US" altLang="en-US" sz="2400">
                <a:solidFill>
                  <a:schemeClr val="tx1"/>
                </a:solidFill>
              </a:rPr>
              <a:t>=&gt; integral smoothes the data</a:t>
            </a:r>
          </a:p>
        </p:txBody>
      </p:sp>
      <p:pic>
        <p:nvPicPr>
          <p:cNvPr id="1639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073900"/>
            <a:ext cx="45466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6E483BF9-7A99-460B-8982-F4A348DC4E20}" type="slidenum">
              <a:rPr lang="en-US" altLang="en-US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11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7411" name="Rectangle 1"/>
          <p:cNvSpPr>
            <a:spLocks noGrp="1" noChangeArrowheads="1"/>
          </p:cNvSpPr>
          <p:nvPr>
            <p:ph type="title"/>
          </p:nvPr>
        </p:nvSpPr>
        <p:spPr>
          <a:xfrm>
            <a:off x="1125538" y="-1905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Scale-Free:  Examples</a:t>
            </a:r>
          </a:p>
        </p:txBody>
      </p:sp>
      <p:sp>
        <p:nvSpPr>
          <p:cNvPr id="17412" name="Rectangle 2"/>
          <p:cNvSpPr>
            <a:spLocks/>
          </p:cNvSpPr>
          <p:nvPr/>
        </p:nvSpPr>
        <p:spPr bwMode="auto">
          <a:xfrm>
            <a:off x="676275" y="1204913"/>
            <a:ext cx="54848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The World-Wide-Web: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	=&gt; growth via links to portal sites</a:t>
            </a:r>
          </a:p>
        </p:txBody>
      </p:sp>
      <p:sp>
        <p:nvSpPr>
          <p:cNvPr id="17413" name="Rectangle 3"/>
          <p:cNvSpPr>
            <a:spLocks/>
          </p:cNvSpPr>
          <p:nvPr/>
        </p:nvSpPr>
        <p:spPr bwMode="auto">
          <a:xfrm>
            <a:off x="676275" y="2500313"/>
            <a:ext cx="73501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Flight connections between airports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	=&gt; large international hubs, small local airports</a:t>
            </a:r>
          </a:p>
        </p:txBody>
      </p:sp>
      <p:sp>
        <p:nvSpPr>
          <p:cNvPr id="17414" name="Rectangle 4"/>
          <p:cNvSpPr>
            <a:spLocks/>
          </p:cNvSpPr>
          <p:nvPr/>
        </p:nvSpPr>
        <p:spPr bwMode="auto">
          <a:xfrm>
            <a:off x="711200" y="5016500"/>
            <a:ext cx="478313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Protein interaction networks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	=&gt; some central,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	    ubiquitous proteins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6100" y="3724275"/>
            <a:ext cx="6997700" cy="4510088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6"/>
          <p:cNvSpPr>
            <a:spLocks/>
          </p:cNvSpPr>
          <p:nvPr/>
        </p:nvSpPr>
        <p:spPr bwMode="auto">
          <a:xfrm>
            <a:off x="5830888" y="8477250"/>
            <a:ext cx="49926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hlinkClick r:id="rId3"/>
              </a:rPr>
              <a:t>http://a.parsons.edu/~limam240/blogimages/16_full.jpg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2103100" y="9055100"/>
            <a:ext cx="241300" cy="266700"/>
          </a:xfrm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00CDE6DF-5984-4B97-92A0-50D1DC05838A}" type="slidenum">
              <a:rPr lang="en-US" altLang="en-US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12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8435" name="Rectangle 1"/>
          <p:cNvSpPr>
            <a:spLocks noGrp="1" noChangeArrowheads="1"/>
          </p:cNvSpPr>
          <p:nvPr>
            <p:ph type="title"/>
          </p:nvPr>
        </p:nvSpPr>
        <p:spPr>
          <a:xfrm>
            <a:off x="909638" y="-1905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Saturation:  Ageing + Costs</a:t>
            </a:r>
          </a:p>
        </p:txBody>
      </p:sp>
      <p:sp>
        <p:nvSpPr>
          <p:cNvPr id="18436" name="Rectangle 2"/>
          <p:cNvSpPr>
            <a:spLocks/>
          </p:cNvSpPr>
          <p:nvPr/>
        </p:nvSpPr>
        <p:spPr bwMode="auto">
          <a:xfrm>
            <a:off x="596900" y="989013"/>
            <a:ext cx="109220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Example:  	network of movie actors (with how many other actors did 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		an actor appear in a joint movie?)</a:t>
            </a:r>
          </a:p>
        </p:txBody>
      </p:sp>
      <p:sp>
        <p:nvSpPr>
          <p:cNvPr id="18437" name="Rectangle 3"/>
          <p:cNvSpPr>
            <a:spLocks/>
          </p:cNvSpPr>
          <p:nvPr/>
        </p:nvSpPr>
        <p:spPr bwMode="auto">
          <a:xfrm>
            <a:off x="1101725" y="2171700"/>
            <a:ext cx="110077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Each actor makes new acquaintances for ~40 years before retirement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=&gt; limits maximum number of links</a:t>
            </a:r>
          </a:p>
        </p:txBody>
      </p:sp>
      <p:sp>
        <p:nvSpPr>
          <p:cNvPr id="18438" name="Rectangle 4"/>
          <p:cNvSpPr>
            <a:spLocks/>
          </p:cNvSpPr>
          <p:nvPr/>
        </p:nvSpPr>
        <p:spPr bwMode="auto">
          <a:xfrm>
            <a:off x="596900" y="3556000"/>
            <a:ext cx="72945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Example:  building up a physical computer network</a:t>
            </a:r>
          </a:p>
        </p:txBody>
      </p:sp>
      <p:sp>
        <p:nvSpPr>
          <p:cNvPr id="18439" name="Rectangle 5"/>
          <p:cNvSpPr>
            <a:spLocks/>
          </p:cNvSpPr>
          <p:nvPr/>
        </p:nvSpPr>
        <p:spPr bwMode="auto">
          <a:xfrm>
            <a:off x="1090613" y="4216400"/>
            <a:ext cx="10536237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It gets more and more expensive for a network hub to grow further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=&gt; number of links saturates</a:t>
            </a:r>
          </a:p>
        </p:txBody>
      </p:sp>
      <p:grpSp>
        <p:nvGrpSpPr>
          <p:cNvPr id="18440" name="Group 6"/>
          <p:cNvGrpSpPr>
            <a:grpSpLocks/>
          </p:cNvGrpSpPr>
          <p:nvPr/>
        </p:nvGrpSpPr>
        <p:grpSpPr bwMode="auto">
          <a:xfrm>
            <a:off x="4254500" y="5645150"/>
            <a:ext cx="4762500" cy="3479800"/>
            <a:chOff x="0" y="0"/>
            <a:chExt cx="3000" cy="2192"/>
          </a:xfrm>
        </p:grpSpPr>
        <p:sp>
          <p:nvSpPr>
            <p:cNvPr id="41991" name="Rectangle 7"/>
            <p:cNvSpPr>
              <a:spLocks/>
            </p:cNvSpPr>
            <p:nvPr/>
          </p:nvSpPr>
          <p:spPr bwMode="auto">
            <a:xfrm>
              <a:off x="0" y="0"/>
              <a:ext cx="2992" cy="218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defRPr/>
              </a:pPr>
              <a:endParaRPr lang="de-DE" altLang="en-US" smtClean="0"/>
            </a:p>
          </p:txBody>
        </p:sp>
        <p:pic>
          <p:nvPicPr>
            <p:cNvPr id="18442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104"/>
              <a:ext cx="2872" cy="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3" name="Line 9"/>
            <p:cNvSpPr>
              <a:spLocks noChangeShapeType="1"/>
            </p:cNvSpPr>
            <p:nvPr/>
          </p:nvSpPr>
          <p:spPr bwMode="auto">
            <a:xfrm rot="10800000" flipH="1">
              <a:off x="1015" y="1280"/>
              <a:ext cx="745" cy="217"/>
            </a:xfrm>
            <a:prstGeom prst="line">
              <a:avLst/>
            </a:prstGeom>
            <a:noFill/>
            <a:ln w="101600">
              <a:solidFill>
                <a:srgbClr val="66FFCC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44" name="Rectangle 10"/>
            <p:cNvSpPr>
              <a:spLocks/>
            </p:cNvSpPr>
            <p:nvPr/>
          </p:nvSpPr>
          <p:spPr bwMode="auto">
            <a:xfrm>
              <a:off x="1424" y="1400"/>
              <a:ext cx="253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</a:rPr>
                <a:t>cost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FF352B29-7159-49E0-8D1C-01442917ECD4}" type="slidenum">
              <a:rPr lang="en-US" altLang="en-US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13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9459" name="AutoShape 1"/>
          <p:cNvSpPr>
            <a:spLocks/>
          </p:cNvSpPr>
          <p:nvPr/>
        </p:nvSpPr>
        <p:spPr bwMode="auto">
          <a:xfrm>
            <a:off x="238125" y="7886700"/>
            <a:ext cx="12601575" cy="939800"/>
          </a:xfrm>
          <a:prstGeom prst="roundRect">
            <a:avLst>
              <a:gd name="adj" fmla="val 20269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1725" y="-1905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Hierarchical,  Regular, Clustered…</a:t>
            </a:r>
          </a:p>
        </p:txBody>
      </p:sp>
      <p:sp>
        <p:nvSpPr>
          <p:cNvPr id="19461" name="Rectangle 3"/>
          <p:cNvSpPr>
            <a:spLocks/>
          </p:cNvSpPr>
          <p:nvPr/>
        </p:nvSpPr>
        <p:spPr bwMode="auto">
          <a:xfrm>
            <a:off x="596900" y="1276350"/>
            <a:ext cx="555783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Tree-like network with similar degrees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=&gt; like an organigram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    =&gt; hierarchic network</a:t>
            </a:r>
          </a:p>
        </p:txBody>
      </p:sp>
      <p:sp>
        <p:nvSpPr>
          <p:cNvPr id="19462" name="Rectangle 4"/>
          <p:cNvSpPr>
            <a:spLocks/>
          </p:cNvSpPr>
          <p:nvPr/>
        </p:nvSpPr>
        <p:spPr bwMode="auto">
          <a:xfrm>
            <a:off x="7137400" y="1276350"/>
            <a:ext cx="50927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All nodes have the same degree and the same local neighborhood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=&gt; regular network</a:t>
            </a: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5300" y="3221038"/>
            <a:ext cx="3149600" cy="3327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00" y="3221038"/>
            <a:ext cx="2159000" cy="37846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9600" y="3630613"/>
            <a:ext cx="3517900" cy="296545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Rectangle 8"/>
          <p:cNvSpPr>
            <a:spLocks/>
          </p:cNvSpPr>
          <p:nvPr/>
        </p:nvSpPr>
        <p:spPr bwMode="auto">
          <a:xfrm>
            <a:off x="598488" y="8153400"/>
            <a:ext cx="11974512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Note:  most real-world networks are somewhere in between the basic types</a:t>
            </a:r>
          </a:p>
        </p:txBody>
      </p:sp>
      <p:sp>
        <p:nvSpPr>
          <p:cNvPr id="19467" name="Rectangle 9"/>
          <p:cNvSpPr>
            <a:spLocks/>
          </p:cNvSpPr>
          <p:nvPr/>
        </p:nvSpPr>
        <p:spPr bwMode="auto">
          <a:xfrm>
            <a:off x="3657600" y="7302500"/>
            <a:ext cx="62452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chemeClr val="tx1"/>
                </a:solidFill>
              </a:rPr>
              <a:t>P(k) </a:t>
            </a:r>
            <a:r>
              <a:rPr lang="en-US" altLang="en-US" sz="2400">
                <a:solidFill>
                  <a:schemeClr val="tx1"/>
                </a:solidFill>
              </a:rPr>
              <a:t>for these example networks? (finite size!)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0C2566E0-F5BE-4439-BEC3-86F81F833562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14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20483" name="AutoShape 1"/>
          <p:cNvSpPr>
            <a:spLocks/>
          </p:cNvSpPr>
          <p:nvPr/>
        </p:nvSpPr>
        <p:spPr bwMode="auto">
          <a:xfrm>
            <a:off x="1390650" y="7434263"/>
            <a:ext cx="8928100" cy="1460500"/>
          </a:xfrm>
          <a:prstGeom prst="roundRect">
            <a:avLst>
              <a:gd name="adj" fmla="val 13042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9271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i="1" smtClean="0"/>
              <a:t>C(k)</a:t>
            </a:r>
            <a:r>
              <a:rPr lang="en-US" altLang="de-DE" smtClean="0"/>
              <a:t> for a Random Network</a:t>
            </a:r>
          </a:p>
        </p:txBody>
      </p:sp>
      <p:sp>
        <p:nvSpPr>
          <p:cNvPr id="20485" name="Rectangle 3"/>
          <p:cNvSpPr>
            <a:spLocks/>
          </p:cNvSpPr>
          <p:nvPr/>
        </p:nvSpPr>
        <p:spPr bwMode="auto">
          <a:xfrm>
            <a:off x="598488" y="2609850"/>
            <a:ext cx="96774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Probability to have exactly </a:t>
            </a:r>
            <a:r>
              <a:rPr lang="en-US" altLang="de-DE" i="1">
                <a:solidFill>
                  <a:schemeClr val="tx1"/>
                </a:solidFill>
              </a:rPr>
              <a:t>m</a:t>
            </a:r>
            <a:r>
              <a:rPr lang="en-US" altLang="de-DE">
                <a:solidFill>
                  <a:schemeClr val="tx1"/>
                </a:solidFill>
              </a:rPr>
              <a:t> edges between the </a:t>
            </a:r>
            <a:r>
              <a:rPr lang="en-US" altLang="de-DE" i="1">
                <a:solidFill>
                  <a:schemeClr val="tx1"/>
                </a:solidFill>
              </a:rPr>
              <a:t>k</a:t>
            </a:r>
            <a:r>
              <a:rPr lang="en-US" altLang="de-DE">
                <a:solidFill>
                  <a:schemeClr val="tx1"/>
                </a:solidFill>
              </a:rPr>
              <a:t> neighbors</a:t>
            </a:r>
          </a:p>
        </p:txBody>
      </p:sp>
      <p:sp>
        <p:nvSpPr>
          <p:cNvPr id="20486" name="Rectangle 4"/>
          <p:cNvSpPr>
            <a:spLocks/>
          </p:cNvSpPr>
          <p:nvPr/>
        </p:nvSpPr>
        <p:spPr bwMode="auto">
          <a:xfrm>
            <a:off x="598488" y="1060450"/>
            <a:ext cx="1003141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Clustering coefficient when </a:t>
            </a:r>
            <a:r>
              <a:rPr lang="en-US" altLang="de-DE" i="1">
                <a:solidFill>
                  <a:schemeClr val="tx1"/>
                </a:solidFill>
              </a:rPr>
              <a:t>m</a:t>
            </a:r>
            <a:r>
              <a:rPr lang="en-US" altLang="de-DE">
                <a:solidFill>
                  <a:schemeClr val="tx1"/>
                </a:solidFill>
              </a:rPr>
              <a:t> edges exist between </a:t>
            </a:r>
            <a:r>
              <a:rPr lang="en-US" altLang="de-DE" i="1">
                <a:solidFill>
                  <a:schemeClr val="tx1"/>
                </a:solidFill>
              </a:rPr>
              <a:t>k</a:t>
            </a:r>
            <a:r>
              <a:rPr lang="en-US" altLang="de-DE">
                <a:solidFill>
                  <a:schemeClr val="tx1"/>
                </a:solidFill>
              </a:rPr>
              <a:t> neighbors</a:t>
            </a:r>
          </a:p>
        </p:txBody>
      </p:sp>
      <p:pic>
        <p:nvPicPr>
          <p:cNvPr id="204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720850"/>
            <a:ext cx="32004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Rectangle 6"/>
          <p:cNvSpPr>
            <a:spLocks/>
          </p:cNvSpPr>
          <p:nvPr/>
        </p:nvSpPr>
        <p:spPr bwMode="auto">
          <a:xfrm>
            <a:off x="598488" y="4298950"/>
            <a:ext cx="1142047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In this way, we pick the </a:t>
            </a:r>
            <a:r>
              <a:rPr lang="en-US" altLang="de-DE" i="1">
                <a:solidFill>
                  <a:schemeClr val="tx1"/>
                </a:solidFill>
              </a:rPr>
              <a:t>m</a:t>
            </a:r>
            <a:r>
              <a:rPr lang="en-US" altLang="de-DE">
                <a:solidFill>
                  <a:schemeClr val="tx1"/>
                </a:solidFill>
              </a:rPr>
              <a:t> start nodes for the </a:t>
            </a:r>
            <a:r>
              <a:rPr lang="en-US" altLang="de-DE" i="1">
                <a:solidFill>
                  <a:schemeClr val="tx1"/>
                </a:solidFill>
              </a:rPr>
              <a:t>m</a:t>
            </a:r>
            <a:r>
              <a:rPr lang="en-US" altLang="de-DE">
                <a:solidFill>
                  <a:schemeClr val="tx1"/>
                </a:solidFill>
              </a:rPr>
              <a:t> edges from the </a:t>
            </a:r>
            <a:r>
              <a:rPr lang="en-US" altLang="de-DE" i="1">
                <a:solidFill>
                  <a:schemeClr val="tx1"/>
                </a:solidFill>
              </a:rPr>
              <a:t>k</a:t>
            </a:r>
            <a:r>
              <a:rPr lang="en-US" altLang="de-DE">
                <a:solidFill>
                  <a:schemeClr val="tx1"/>
                </a:solidFill>
              </a:rPr>
              <a:t> nodes.</a:t>
            </a:r>
          </a:p>
          <a:p>
            <a:pPr eaLnBrk="1" hangingPunct="1"/>
            <a:endParaRPr lang="en-US" altLang="de-DE">
              <a:solidFill>
                <a:schemeClr val="tx1"/>
              </a:solidFill>
            </a:endParaRP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Average </a:t>
            </a:r>
            <a:r>
              <a:rPr lang="en-US" altLang="de-DE" i="1">
                <a:solidFill>
                  <a:schemeClr val="tx1"/>
                </a:solidFill>
              </a:rPr>
              <a:t>C(k)</a:t>
            </a:r>
            <a:r>
              <a:rPr lang="en-US" altLang="de-DE">
                <a:solidFill>
                  <a:schemeClr val="tx1"/>
                </a:solidFill>
              </a:rPr>
              <a:t> for degree </a:t>
            </a:r>
            <a:r>
              <a:rPr lang="en-US" altLang="de-DE" i="1">
                <a:solidFill>
                  <a:schemeClr val="tx1"/>
                </a:solidFill>
              </a:rPr>
              <a:t>k</a:t>
            </a:r>
            <a:r>
              <a:rPr lang="en-US" altLang="de-DE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0489" name="Rectangle 7"/>
          <p:cNvSpPr>
            <a:spLocks/>
          </p:cNvSpPr>
          <p:nvPr/>
        </p:nvSpPr>
        <p:spPr bwMode="auto">
          <a:xfrm>
            <a:off x="1500188" y="7739063"/>
            <a:ext cx="8704262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 </a:t>
            </a:r>
            <a:r>
              <a:rPr lang="en-US" altLang="de-DE" i="1">
                <a:solidFill>
                  <a:schemeClr val="tx1"/>
                </a:solidFill>
              </a:rPr>
              <a:t>C(k)</a:t>
            </a:r>
            <a:r>
              <a:rPr lang="en-US" altLang="de-DE">
                <a:solidFill>
                  <a:schemeClr val="tx1"/>
                </a:solidFill>
              </a:rPr>
              <a:t> is independent of </a:t>
            </a:r>
            <a:r>
              <a:rPr lang="en-US" altLang="de-DE" i="1">
                <a:solidFill>
                  <a:schemeClr val="tx1"/>
                </a:solidFill>
              </a:rPr>
              <a:t>k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     &lt;=&gt; same local connectivity throughout the network</a:t>
            </a:r>
          </a:p>
        </p:txBody>
      </p:sp>
      <p:pic>
        <p:nvPicPr>
          <p:cNvPr id="2049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4888" y="3194050"/>
            <a:ext cx="5486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5488" y="5668963"/>
            <a:ext cx="7175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C1F3394D-2A0A-4000-B75E-4FA04B369DB7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15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10241" name="Rectangle 1"/>
          <p:cNvSpPr>
            <a:spLocks/>
          </p:cNvSpPr>
          <p:nvPr/>
        </p:nvSpPr>
        <p:spPr bwMode="auto">
          <a:xfrm>
            <a:off x="2120900" y="3284538"/>
            <a:ext cx="6350000" cy="42291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eaLnBrk="1" hangingPunct="1">
              <a:lnSpc>
                <a:spcPct val="110000"/>
              </a:lnSpc>
              <a:defRPr/>
            </a:pPr>
            <a:endParaRPr lang="de-DE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The Percolation Threshold</a:t>
            </a:r>
          </a:p>
        </p:txBody>
      </p:sp>
      <p:sp>
        <p:nvSpPr>
          <p:cNvPr id="21509" name="Rectangle 3"/>
          <p:cNvSpPr>
            <a:spLocks/>
          </p:cNvSpPr>
          <p:nvPr/>
        </p:nvSpPr>
        <p:spPr bwMode="auto">
          <a:xfrm>
            <a:off x="1360488" y="915988"/>
            <a:ext cx="971708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Connected component  =  all vertices that are connected by a path</a:t>
            </a:r>
          </a:p>
        </p:txBody>
      </p:sp>
      <p:sp>
        <p:nvSpPr>
          <p:cNvPr id="11270" name="Rectangle 4"/>
          <p:cNvSpPr>
            <a:spLocks/>
          </p:cNvSpPr>
          <p:nvPr/>
        </p:nvSpPr>
        <p:spPr bwMode="auto">
          <a:xfrm>
            <a:off x="741363" y="1722438"/>
            <a:ext cx="24590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Very few edges</a:t>
            </a:r>
          </a:p>
          <a:p>
            <a:pPr marL="457200" indent="-457200" eaLnBrk="1" hangingPunct="1">
              <a:lnSpc>
                <a:spcPct val="110000"/>
              </a:lnSpc>
              <a:buFont typeface="Symbol" charset="2"/>
              <a:buChar char="Þ"/>
              <a:defRPr/>
            </a:pPr>
            <a:r>
              <a:rPr lang="en-US" dirty="0">
                <a:solidFill>
                  <a:schemeClr val="tx1"/>
                </a:solidFill>
              </a:rPr>
              <a:t>only CCs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of size 2</a:t>
            </a:r>
          </a:p>
        </p:txBody>
      </p:sp>
      <p:sp>
        <p:nvSpPr>
          <p:cNvPr id="21511" name="Rectangle 5"/>
          <p:cNvSpPr>
            <a:spLocks/>
          </p:cNvSpPr>
          <p:nvPr/>
        </p:nvSpPr>
        <p:spPr bwMode="auto">
          <a:xfrm>
            <a:off x="6554788" y="1722438"/>
            <a:ext cx="305435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Many edges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graph is one CC</a:t>
            </a:r>
          </a:p>
        </p:txBody>
      </p:sp>
      <p:sp>
        <p:nvSpPr>
          <p:cNvPr id="21512" name="Line 6"/>
          <p:cNvSpPr>
            <a:spLocks noChangeShapeType="1"/>
          </p:cNvSpPr>
          <p:nvPr/>
        </p:nvSpPr>
        <p:spPr bwMode="auto">
          <a:xfrm>
            <a:off x="3551238" y="2141538"/>
            <a:ext cx="2457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13" name="Rectangle 7"/>
          <p:cNvSpPr>
            <a:spLocks/>
          </p:cNvSpPr>
          <p:nvPr/>
        </p:nvSpPr>
        <p:spPr bwMode="auto">
          <a:xfrm>
            <a:off x="3679825" y="1697038"/>
            <a:ext cx="18923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de-DE">
                <a:solidFill>
                  <a:schemeClr val="tx1"/>
                </a:solidFill>
              </a:rPr>
              <a:t>Percolation transition at λ = 2</a:t>
            </a:r>
          </a:p>
        </p:txBody>
      </p:sp>
      <p:pic>
        <p:nvPicPr>
          <p:cNvPr id="2151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4100" y="3411538"/>
            <a:ext cx="594995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Rectangle 9"/>
          <p:cNvSpPr>
            <a:spLocks/>
          </p:cNvSpPr>
          <p:nvPr/>
        </p:nvSpPr>
        <p:spPr bwMode="auto">
          <a:xfrm>
            <a:off x="8823325" y="3292475"/>
            <a:ext cx="38100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2400" b="1">
                <a:solidFill>
                  <a:schemeClr val="tx1"/>
                </a:solidFill>
              </a:rPr>
              <a:t>Identify</a:t>
            </a:r>
            <a:r>
              <a:rPr lang="en-US" altLang="de-DE" sz="2400">
                <a:solidFill>
                  <a:schemeClr val="tx1"/>
                </a:solidFill>
              </a:rPr>
              <a:t>:</a:t>
            </a:r>
          </a:p>
          <a:p>
            <a:pPr eaLnBrk="1" hangingPunct="1"/>
            <a:r>
              <a:rPr lang="en-US" altLang="de-DE" sz="2400" i="1">
                <a:solidFill>
                  <a:schemeClr val="tx1"/>
                </a:solidFill>
              </a:rPr>
              <a:t>N</a:t>
            </a:r>
            <a:r>
              <a:rPr lang="en-US" altLang="de-DE" sz="2400" i="1" baseline="-6000">
                <a:solidFill>
                  <a:schemeClr val="tx1"/>
                </a:solidFill>
              </a:rPr>
              <a:t>cc</a:t>
            </a:r>
            <a:r>
              <a:rPr lang="en-US" altLang="de-DE" sz="2400">
                <a:solidFill>
                  <a:schemeClr val="tx1"/>
                </a:solidFill>
              </a:rPr>
              <a:t> = number of connected </a:t>
            </a:r>
          </a:p>
          <a:p>
            <a:pPr eaLnBrk="1" hangingPunct="1"/>
            <a:r>
              <a:rPr lang="en-US" altLang="de-DE" sz="2400">
                <a:solidFill>
                  <a:schemeClr val="tx1"/>
                </a:solidFill>
              </a:rPr>
              <a:t>         components (clusters)</a:t>
            </a:r>
          </a:p>
          <a:p>
            <a:pPr eaLnBrk="1" hangingPunct="1"/>
            <a:r>
              <a:rPr lang="en-US" altLang="de-DE" sz="2400">
                <a:solidFill>
                  <a:schemeClr val="tx1"/>
                </a:solidFill>
              </a:rPr>
              <a:t>	(green)</a:t>
            </a:r>
          </a:p>
          <a:p>
            <a:pPr eaLnBrk="1" hangingPunct="1"/>
            <a:r>
              <a:rPr lang="en-US" altLang="de-DE" sz="2400" i="1">
                <a:solidFill>
                  <a:schemeClr val="tx1"/>
                </a:solidFill>
              </a:rPr>
              <a:t>N</a:t>
            </a:r>
            <a:r>
              <a:rPr lang="en-US" altLang="de-DE" sz="2400" i="1" baseline="-6000">
                <a:solidFill>
                  <a:schemeClr val="tx1"/>
                </a:solidFill>
              </a:rPr>
              <a:t>max</a:t>
            </a:r>
            <a:r>
              <a:rPr lang="en-US" altLang="de-DE" sz="2400">
                <a:solidFill>
                  <a:schemeClr val="tx1"/>
                </a:solidFill>
              </a:rPr>
              <a:t> = size of the largest </a:t>
            </a:r>
          </a:p>
          <a:p>
            <a:pPr eaLnBrk="1" hangingPunct="1"/>
            <a:r>
              <a:rPr lang="en-US" altLang="de-DE" sz="2400">
                <a:solidFill>
                  <a:schemeClr val="tx1"/>
                </a:solidFill>
              </a:rPr>
              <a:t>           cluster (red)</a:t>
            </a:r>
          </a:p>
        </p:txBody>
      </p:sp>
      <p:sp>
        <p:nvSpPr>
          <p:cNvPr id="21516" name="Rectangle 10"/>
          <p:cNvSpPr>
            <a:spLocks/>
          </p:cNvSpPr>
          <p:nvPr/>
        </p:nvSpPr>
        <p:spPr bwMode="auto">
          <a:xfrm>
            <a:off x="9058275" y="6319838"/>
            <a:ext cx="342106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For λ &gt; 2:  	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“giant component”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exists</a:t>
            </a:r>
          </a:p>
        </p:txBody>
      </p:sp>
      <p:sp>
        <p:nvSpPr>
          <p:cNvPr id="21517" name="Rectangle 8"/>
          <p:cNvSpPr>
            <a:spLocks/>
          </p:cNvSpPr>
          <p:nvPr/>
        </p:nvSpPr>
        <p:spPr bwMode="auto">
          <a:xfrm>
            <a:off x="3055938" y="7751763"/>
            <a:ext cx="29194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b="1">
                <a:solidFill>
                  <a:schemeClr val="tx1"/>
                </a:solidFill>
              </a:rPr>
              <a:t>average degree</a:t>
            </a:r>
            <a:r>
              <a:rPr lang="en-US" altLang="de-DE">
                <a:solidFill>
                  <a:schemeClr val="tx1"/>
                </a:solidFill>
              </a:rPr>
              <a:t> λ</a:t>
            </a:r>
          </a:p>
        </p:txBody>
      </p:sp>
      <p:pic>
        <p:nvPicPr>
          <p:cNvPr id="2151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3338" y="8269288"/>
            <a:ext cx="345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458EA037-058E-43FC-8421-C9470EBA088D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16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22531" name="AutoShape 1"/>
          <p:cNvSpPr>
            <a:spLocks/>
          </p:cNvSpPr>
          <p:nvPr/>
        </p:nvSpPr>
        <p:spPr bwMode="auto">
          <a:xfrm>
            <a:off x="5626100" y="4829175"/>
            <a:ext cx="1905000" cy="2057400"/>
          </a:xfrm>
          <a:prstGeom prst="rightArrow">
            <a:avLst>
              <a:gd name="adj1" fmla="val 55620"/>
              <a:gd name="adj2" fmla="val 39866"/>
            </a:avLst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2532" name="Rectangle 2"/>
          <p:cNvSpPr>
            <a:spLocks/>
          </p:cNvSpPr>
          <p:nvPr/>
        </p:nvSpPr>
        <p:spPr bwMode="auto">
          <a:xfrm>
            <a:off x="5753100" y="5680075"/>
            <a:ext cx="16271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chemeClr val="tx1"/>
                </a:solidFill>
              </a:rPr>
              <a:t>"percolation"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title"/>
          </p:nvPr>
        </p:nvSpPr>
        <p:spPr>
          <a:xfrm>
            <a:off x="8509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Percolation Transition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2166938"/>
            <a:ext cx="2389187" cy="2389187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6488" y="2166938"/>
            <a:ext cx="2389187" cy="2389187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1950" y="2166938"/>
            <a:ext cx="2389188" cy="2389187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75825" y="2166938"/>
            <a:ext cx="2389188" cy="2389187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Rectangle 8"/>
          <p:cNvSpPr>
            <a:spLocks/>
          </p:cNvSpPr>
          <p:nvPr/>
        </p:nvSpPr>
        <p:spPr bwMode="auto">
          <a:xfrm>
            <a:off x="669925" y="915988"/>
            <a:ext cx="11545888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Example:  regular square lattice,  </a:t>
            </a:r>
            <a:r>
              <a:rPr lang="en-US" altLang="de-DE" i="1">
                <a:solidFill>
                  <a:schemeClr val="tx1"/>
                </a:solidFill>
              </a:rPr>
              <a:t>N</a:t>
            </a:r>
            <a:r>
              <a:rPr lang="en-US" altLang="de-DE">
                <a:solidFill>
                  <a:schemeClr val="tx1"/>
                </a:solidFill>
              </a:rPr>
              <a:t> = 25 nodes,  </a:t>
            </a:r>
            <a:r>
              <a:rPr lang="en-US" altLang="de-DE" i="1">
                <a:solidFill>
                  <a:schemeClr val="tx1"/>
                </a:solidFill>
              </a:rPr>
              <a:t>L</a:t>
            </a:r>
            <a:r>
              <a:rPr lang="en-US" altLang="de-DE" i="1" baseline="-6000">
                <a:solidFill>
                  <a:schemeClr val="tx1"/>
                </a:solidFill>
              </a:rPr>
              <a:t>max</a:t>
            </a:r>
            <a:r>
              <a:rPr lang="en-US" altLang="de-DE">
                <a:solidFill>
                  <a:schemeClr val="tx1"/>
                </a:solidFill>
              </a:rPr>
              <a:t> = 40 links between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									next neighbors</a:t>
            </a:r>
          </a:p>
        </p:txBody>
      </p:sp>
      <p:sp>
        <p:nvSpPr>
          <p:cNvPr id="22539" name="Rectangle 9"/>
          <p:cNvSpPr>
            <a:spLocks/>
          </p:cNvSpPr>
          <p:nvPr/>
        </p:nvSpPr>
        <p:spPr bwMode="auto">
          <a:xfrm>
            <a:off x="582613" y="4727575"/>
            <a:ext cx="19177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tabLst>
                <a:tab pos="862013" algn="l"/>
                <a:tab pos="1250950" algn="l"/>
              </a:tabLs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tabLst>
                <a:tab pos="862013" algn="l"/>
                <a:tab pos="1250950" algn="l"/>
              </a:tabLs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tabLst>
                <a:tab pos="862013" algn="l"/>
                <a:tab pos="1250950" algn="l"/>
              </a:tabLs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tabLst>
                <a:tab pos="862013" algn="l"/>
                <a:tab pos="1250950" algn="l"/>
              </a:tabLs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tabLst>
                <a:tab pos="862013" algn="l"/>
                <a:tab pos="1250950" algn="l"/>
              </a:tabLs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862013" algn="l"/>
                <a:tab pos="1250950" algn="l"/>
              </a:tabLs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862013" algn="l"/>
                <a:tab pos="1250950" algn="l"/>
              </a:tabLs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862013" algn="l"/>
                <a:tab pos="1250950" algn="l"/>
              </a:tabLs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862013" algn="l"/>
                <a:tab pos="1250950" algn="l"/>
              </a:tabLs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de-DE" i="1">
                <a:solidFill>
                  <a:schemeClr val="tx1"/>
                </a:solidFill>
              </a:rPr>
              <a:t>L</a:t>
            </a:r>
            <a:r>
              <a:rPr lang="en-US" altLang="de-DE">
                <a:solidFill>
                  <a:schemeClr val="tx1"/>
                </a:solidFill>
              </a:rPr>
              <a:t> = 3</a:t>
            </a:r>
          </a:p>
          <a:p>
            <a:pPr algn="ctr" eaLnBrk="1" hangingPunct="1"/>
            <a:r>
              <a:rPr lang="en-US" altLang="de-DE">
                <a:solidFill>
                  <a:schemeClr val="tx1"/>
                </a:solidFill>
              </a:rPr>
              <a:t>λ = 0.24</a:t>
            </a:r>
          </a:p>
          <a:p>
            <a:pPr algn="ctr" eaLnBrk="1" hangingPunct="1"/>
            <a:endParaRPr lang="en-US" altLang="de-DE">
              <a:solidFill>
                <a:schemeClr val="tx1"/>
              </a:solidFill>
            </a:endParaRPr>
          </a:p>
          <a:p>
            <a:pPr algn="ctr" eaLnBrk="1" hangingPunct="1"/>
            <a:r>
              <a:rPr lang="en-US" altLang="de-DE" i="1">
                <a:solidFill>
                  <a:schemeClr val="tx1"/>
                </a:solidFill>
              </a:rPr>
              <a:t>N</a:t>
            </a:r>
            <a:r>
              <a:rPr lang="en-US" altLang="de-DE" i="1" baseline="-6000">
                <a:solidFill>
                  <a:schemeClr val="tx1"/>
                </a:solidFill>
              </a:rPr>
              <a:t>cc</a:t>
            </a:r>
            <a:r>
              <a:rPr lang="en-US" altLang="de-DE">
                <a:solidFill>
                  <a:schemeClr val="tx1"/>
                </a:solidFill>
              </a:rPr>
              <a:t> = 22</a:t>
            </a:r>
          </a:p>
          <a:p>
            <a:pPr algn="ctr" eaLnBrk="1" hangingPunct="1"/>
            <a:r>
              <a:rPr lang="en-US" altLang="de-DE" i="1">
                <a:solidFill>
                  <a:schemeClr val="tx1"/>
                </a:solidFill>
              </a:rPr>
              <a:t>N</a:t>
            </a:r>
            <a:r>
              <a:rPr lang="en-US" altLang="de-DE" i="1" baseline="-6000">
                <a:solidFill>
                  <a:schemeClr val="tx1"/>
                </a:solidFill>
              </a:rPr>
              <a:t>max</a:t>
            </a:r>
            <a:r>
              <a:rPr lang="en-US" altLang="de-DE">
                <a:solidFill>
                  <a:schemeClr val="tx1"/>
                </a:solidFill>
              </a:rPr>
              <a:t>	= 2</a:t>
            </a:r>
          </a:p>
        </p:txBody>
      </p:sp>
      <p:sp>
        <p:nvSpPr>
          <p:cNvPr id="22540" name="Rectangle 10"/>
          <p:cNvSpPr>
            <a:spLocks/>
          </p:cNvSpPr>
          <p:nvPr/>
        </p:nvSpPr>
        <p:spPr bwMode="auto">
          <a:xfrm>
            <a:off x="4173538" y="4727575"/>
            <a:ext cx="13208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de-DE" i="1">
                <a:solidFill>
                  <a:schemeClr val="tx1"/>
                </a:solidFill>
              </a:rPr>
              <a:t>L</a:t>
            </a:r>
            <a:r>
              <a:rPr lang="en-US" altLang="de-DE">
                <a:solidFill>
                  <a:schemeClr val="tx1"/>
                </a:solidFill>
              </a:rPr>
              <a:t> = 11</a:t>
            </a:r>
          </a:p>
          <a:p>
            <a:pPr algn="ctr" eaLnBrk="1" hangingPunct="1"/>
            <a:r>
              <a:rPr lang="en-US" altLang="de-DE">
                <a:solidFill>
                  <a:schemeClr val="tx1"/>
                </a:solidFill>
              </a:rPr>
              <a:t>λ = 0.88</a:t>
            </a:r>
          </a:p>
          <a:p>
            <a:pPr algn="ctr" eaLnBrk="1" hangingPunct="1"/>
            <a:endParaRPr lang="en-US" altLang="de-DE">
              <a:solidFill>
                <a:schemeClr val="tx1"/>
              </a:solidFill>
            </a:endParaRPr>
          </a:p>
          <a:p>
            <a:pPr algn="ctr" eaLnBrk="1" hangingPunct="1"/>
            <a:r>
              <a:rPr lang="en-US" altLang="de-DE" i="1">
                <a:solidFill>
                  <a:schemeClr val="tx1"/>
                </a:solidFill>
              </a:rPr>
              <a:t>N</a:t>
            </a:r>
            <a:r>
              <a:rPr lang="en-US" altLang="de-DE" i="1" baseline="-6000">
                <a:solidFill>
                  <a:schemeClr val="tx1"/>
                </a:solidFill>
              </a:rPr>
              <a:t>cc</a:t>
            </a:r>
            <a:r>
              <a:rPr lang="en-US" altLang="de-DE">
                <a:solidFill>
                  <a:schemeClr val="tx1"/>
                </a:solidFill>
              </a:rPr>
              <a:t> = 14</a:t>
            </a:r>
          </a:p>
          <a:p>
            <a:pPr algn="ctr" eaLnBrk="1" hangingPunct="1"/>
            <a:r>
              <a:rPr lang="en-US" altLang="de-DE" i="1">
                <a:solidFill>
                  <a:schemeClr val="tx1"/>
                </a:solidFill>
              </a:rPr>
              <a:t>N</a:t>
            </a:r>
            <a:r>
              <a:rPr lang="en-US" altLang="de-DE" i="1" baseline="-6000">
                <a:solidFill>
                  <a:schemeClr val="tx1"/>
                </a:solidFill>
              </a:rPr>
              <a:t>max</a:t>
            </a:r>
            <a:r>
              <a:rPr lang="en-US" altLang="de-DE">
                <a:solidFill>
                  <a:schemeClr val="tx1"/>
                </a:solidFill>
              </a:rPr>
              <a:t> = 4</a:t>
            </a:r>
          </a:p>
        </p:txBody>
      </p:sp>
      <p:sp>
        <p:nvSpPr>
          <p:cNvPr id="22541" name="Rectangle 11"/>
          <p:cNvSpPr>
            <a:spLocks/>
          </p:cNvSpPr>
          <p:nvPr/>
        </p:nvSpPr>
        <p:spPr bwMode="auto">
          <a:xfrm>
            <a:off x="7185025" y="4727575"/>
            <a:ext cx="152082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de-DE" i="1">
                <a:solidFill>
                  <a:schemeClr val="tx1"/>
                </a:solidFill>
              </a:rPr>
              <a:t>L</a:t>
            </a:r>
            <a:r>
              <a:rPr lang="en-US" altLang="de-DE">
                <a:solidFill>
                  <a:schemeClr val="tx1"/>
                </a:solidFill>
              </a:rPr>
              <a:t> = 22</a:t>
            </a:r>
          </a:p>
          <a:p>
            <a:pPr algn="ctr" eaLnBrk="1" hangingPunct="1"/>
            <a:r>
              <a:rPr lang="en-US" altLang="de-DE">
                <a:solidFill>
                  <a:schemeClr val="tx1"/>
                </a:solidFill>
              </a:rPr>
              <a:t>λ = 1.76</a:t>
            </a:r>
          </a:p>
          <a:p>
            <a:pPr algn="ctr" eaLnBrk="1" hangingPunct="1"/>
            <a:endParaRPr lang="en-US" altLang="de-DE">
              <a:solidFill>
                <a:schemeClr val="tx1"/>
              </a:solidFill>
            </a:endParaRPr>
          </a:p>
          <a:p>
            <a:pPr algn="ctr" eaLnBrk="1" hangingPunct="1"/>
            <a:r>
              <a:rPr lang="en-US" altLang="de-DE" i="1">
                <a:solidFill>
                  <a:schemeClr val="tx1"/>
                </a:solidFill>
              </a:rPr>
              <a:t>N</a:t>
            </a:r>
            <a:r>
              <a:rPr lang="en-US" altLang="de-DE" i="1" baseline="-6000">
                <a:solidFill>
                  <a:schemeClr val="tx1"/>
                </a:solidFill>
              </a:rPr>
              <a:t>cc</a:t>
            </a:r>
            <a:r>
              <a:rPr lang="en-US" altLang="de-DE">
                <a:solidFill>
                  <a:schemeClr val="tx1"/>
                </a:solidFill>
              </a:rPr>
              <a:t> = 3</a:t>
            </a:r>
          </a:p>
          <a:p>
            <a:pPr algn="ctr" eaLnBrk="1" hangingPunct="1"/>
            <a:r>
              <a:rPr lang="en-US" altLang="de-DE" i="1">
                <a:solidFill>
                  <a:schemeClr val="tx1"/>
                </a:solidFill>
              </a:rPr>
              <a:t>N</a:t>
            </a:r>
            <a:r>
              <a:rPr lang="en-US" altLang="de-DE" i="1" baseline="-6000">
                <a:solidFill>
                  <a:schemeClr val="tx1"/>
                </a:solidFill>
              </a:rPr>
              <a:t>max</a:t>
            </a:r>
            <a:r>
              <a:rPr lang="en-US" altLang="de-DE">
                <a:solidFill>
                  <a:schemeClr val="tx1"/>
                </a:solidFill>
              </a:rPr>
              <a:t> = 15</a:t>
            </a:r>
          </a:p>
        </p:txBody>
      </p:sp>
      <p:sp>
        <p:nvSpPr>
          <p:cNvPr id="22542" name="Rectangle 12"/>
          <p:cNvSpPr>
            <a:spLocks/>
          </p:cNvSpPr>
          <p:nvPr/>
        </p:nvSpPr>
        <p:spPr bwMode="auto">
          <a:xfrm>
            <a:off x="10245725" y="4727575"/>
            <a:ext cx="152082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de-DE" i="1">
                <a:solidFill>
                  <a:schemeClr val="tx1"/>
                </a:solidFill>
              </a:rPr>
              <a:t>L</a:t>
            </a:r>
            <a:r>
              <a:rPr lang="en-US" altLang="de-DE">
                <a:solidFill>
                  <a:schemeClr val="tx1"/>
                </a:solidFill>
              </a:rPr>
              <a:t> = 24</a:t>
            </a:r>
          </a:p>
          <a:p>
            <a:pPr algn="ctr" eaLnBrk="1" hangingPunct="1"/>
            <a:r>
              <a:rPr lang="en-US" altLang="de-DE">
                <a:solidFill>
                  <a:schemeClr val="tx1"/>
                </a:solidFill>
              </a:rPr>
              <a:t>λ = 1.92</a:t>
            </a:r>
          </a:p>
          <a:p>
            <a:pPr algn="ctr" eaLnBrk="1" hangingPunct="1"/>
            <a:endParaRPr lang="en-US" altLang="de-DE">
              <a:solidFill>
                <a:schemeClr val="tx1"/>
              </a:solidFill>
            </a:endParaRPr>
          </a:p>
          <a:p>
            <a:pPr algn="ctr" eaLnBrk="1" hangingPunct="1"/>
            <a:r>
              <a:rPr lang="en-US" altLang="de-DE" i="1">
                <a:solidFill>
                  <a:schemeClr val="tx1"/>
                </a:solidFill>
              </a:rPr>
              <a:t>N</a:t>
            </a:r>
            <a:r>
              <a:rPr lang="en-US" altLang="de-DE" i="1" baseline="-6000">
                <a:solidFill>
                  <a:schemeClr val="tx1"/>
                </a:solidFill>
              </a:rPr>
              <a:t>cc</a:t>
            </a:r>
            <a:r>
              <a:rPr lang="en-US" altLang="de-DE">
                <a:solidFill>
                  <a:schemeClr val="tx1"/>
                </a:solidFill>
              </a:rPr>
              <a:t> = 1</a:t>
            </a:r>
          </a:p>
          <a:p>
            <a:pPr algn="ctr" eaLnBrk="1" hangingPunct="1"/>
            <a:r>
              <a:rPr lang="en-US" altLang="de-DE" i="1">
                <a:solidFill>
                  <a:schemeClr val="tx1"/>
                </a:solidFill>
              </a:rPr>
              <a:t>N</a:t>
            </a:r>
            <a:r>
              <a:rPr lang="en-US" altLang="de-DE" i="1" baseline="-6000">
                <a:solidFill>
                  <a:schemeClr val="tx1"/>
                </a:solidFill>
              </a:rPr>
              <a:t>max</a:t>
            </a:r>
            <a:r>
              <a:rPr lang="en-US" altLang="de-DE" i="1">
                <a:solidFill>
                  <a:schemeClr val="tx1"/>
                </a:solidFill>
              </a:rPr>
              <a:t> </a:t>
            </a:r>
            <a:r>
              <a:rPr lang="en-US" altLang="de-DE">
                <a:solidFill>
                  <a:schemeClr val="tx1"/>
                </a:solidFill>
              </a:rPr>
              <a:t>= 25</a:t>
            </a:r>
          </a:p>
        </p:txBody>
      </p:sp>
      <p:sp>
        <p:nvSpPr>
          <p:cNvPr id="22543" name="Rectangle 13"/>
          <p:cNvSpPr>
            <a:spLocks/>
          </p:cNvSpPr>
          <p:nvPr/>
        </p:nvSpPr>
        <p:spPr bwMode="auto">
          <a:xfrm>
            <a:off x="2501900" y="7673975"/>
            <a:ext cx="85153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chemeClr val="tx1"/>
                </a:solidFill>
              </a:rPr>
              <a:t>percolation = "spanning structure" emerges (long range connectivity)</a:t>
            </a:r>
          </a:p>
          <a:p>
            <a:pPr eaLnBrk="1" hangingPunct="1"/>
            <a:r>
              <a:rPr lang="en-US" altLang="de-DE" sz="2400">
                <a:solidFill>
                  <a:schemeClr val="tx1"/>
                </a:solidFill>
              </a:rPr>
              <a:t>    for an infinite square lattice:  percolation transition at λ = 2</a:t>
            </a:r>
          </a:p>
          <a:p>
            <a:pPr eaLnBrk="1" hangingPunct="1"/>
            <a:r>
              <a:rPr lang="en-US" altLang="de-DE" sz="2400">
                <a:solidFill>
                  <a:schemeClr val="tx1"/>
                </a:solidFill>
              </a:rPr>
              <a:t>here:  finite size effect  &lt;=&gt;  fewer possible links at the boundaries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C17D1FCB-D5DC-46DE-9C4A-09AAFA851A1C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17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23555" name="Rectangle 1"/>
          <p:cNvSpPr>
            <a:spLocks noGrp="1" noChangeArrowheads="1"/>
          </p:cNvSpPr>
          <p:nvPr>
            <p:ph type="title"/>
          </p:nvPr>
        </p:nvSpPr>
        <p:spPr>
          <a:xfrm>
            <a:off x="8509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Clusters in scale free graphs</a:t>
            </a:r>
          </a:p>
        </p:txBody>
      </p:sp>
      <p:sp>
        <p:nvSpPr>
          <p:cNvPr id="23556" name="Rectangle 2"/>
          <p:cNvSpPr>
            <a:spLocks/>
          </p:cNvSpPr>
          <p:nvPr/>
        </p:nvSpPr>
        <p:spPr bwMode="auto">
          <a:xfrm>
            <a:off x="723900" y="1295400"/>
            <a:ext cx="66865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Scale-free network  &lt;=&gt;  no intrinsic scale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 </a:t>
            </a:r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en-US" altLang="de-DE">
                <a:solidFill>
                  <a:schemeClr val="tx1"/>
                </a:solidFill>
              </a:rPr>
              <a:t>same properties at any </a:t>
            </a:r>
            <a:r>
              <a:rPr lang="en-US" altLang="de-DE" i="1">
                <a:solidFill>
                  <a:schemeClr val="tx1"/>
                </a:solidFill>
              </a:rPr>
              <a:t>k</a:t>
            </a:r>
            <a:r>
              <a:rPr lang="en-US" altLang="de-DE">
                <a:solidFill>
                  <a:schemeClr val="tx1"/>
                </a:solidFill>
              </a:rPr>
              <a:t>-level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      </a:t>
            </a:r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en-US" altLang="de-DE">
                <a:solidFill>
                  <a:schemeClr val="tx1"/>
                </a:solidFill>
              </a:rPr>
              <a:t> same local connectivity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          </a:t>
            </a:r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</a:t>
            </a:r>
            <a:r>
              <a:rPr lang="en-US" altLang="de-DE" i="1">
                <a:solidFill>
                  <a:schemeClr val="tx1"/>
                </a:solidFill>
              </a:rPr>
              <a:t>C(k)</a:t>
            </a:r>
            <a:r>
              <a:rPr lang="en-US" altLang="de-DE">
                <a:solidFill>
                  <a:schemeClr val="tx1"/>
                </a:solidFill>
              </a:rPr>
              <a:t> = const.</a:t>
            </a: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4914900" y="3060700"/>
            <a:ext cx="6985000" cy="5080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eaLnBrk="1" hangingPunct="1">
              <a:lnSpc>
                <a:spcPct val="110000"/>
              </a:lnSpc>
              <a:defRPr/>
            </a:pPr>
            <a:endParaRPr lang="de-DE"/>
          </a:p>
        </p:txBody>
      </p:sp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249613"/>
            <a:ext cx="6551612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5"/>
          <p:cNvSpPr>
            <a:spLocks/>
          </p:cNvSpPr>
          <p:nvPr/>
        </p:nvSpPr>
        <p:spPr bwMode="auto">
          <a:xfrm>
            <a:off x="9791700" y="7721600"/>
            <a:ext cx="1206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180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3560" name="Rectangle 6"/>
          <p:cNvSpPr>
            <a:spLocks/>
          </p:cNvSpPr>
          <p:nvPr/>
        </p:nvSpPr>
        <p:spPr bwMode="auto">
          <a:xfrm rot="-5400000">
            <a:off x="4490244" y="4807744"/>
            <a:ext cx="12366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1800">
                <a:solidFill>
                  <a:schemeClr val="tx1"/>
                </a:solidFill>
              </a:rPr>
              <a:t>C</a:t>
            </a:r>
            <a:r>
              <a:rPr lang="en-US" altLang="de-DE" sz="1800" baseline="-6000">
                <a:solidFill>
                  <a:schemeClr val="tx1"/>
                </a:solidFill>
              </a:rPr>
              <a:t>i</a:t>
            </a:r>
            <a:r>
              <a:rPr lang="en-US" altLang="de-DE" sz="1800">
                <a:solidFill>
                  <a:schemeClr val="tx1"/>
                </a:solidFill>
              </a:rPr>
              <a:t>, C(k), &lt;C&gt;</a:t>
            </a:r>
          </a:p>
        </p:txBody>
      </p:sp>
      <p:sp>
        <p:nvSpPr>
          <p:cNvPr id="23561" name="Rectangle 7"/>
          <p:cNvSpPr>
            <a:spLocks/>
          </p:cNvSpPr>
          <p:nvPr/>
        </p:nvSpPr>
        <p:spPr bwMode="auto">
          <a:xfrm>
            <a:off x="723900" y="4356100"/>
            <a:ext cx="3530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"Real" biological data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missing links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    </a:t>
            </a:r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  mu</a:t>
            </a:r>
            <a:r>
              <a:rPr lang="en-US" altLang="de-DE">
                <a:solidFill>
                  <a:schemeClr val="tx1"/>
                </a:solidFill>
              </a:rPr>
              <a:t>ltiple clusters</a:t>
            </a:r>
          </a:p>
        </p:txBody>
      </p:sp>
      <p:sp>
        <p:nvSpPr>
          <p:cNvPr id="23562" name="Rectangle 8"/>
          <p:cNvSpPr>
            <a:spLocks/>
          </p:cNvSpPr>
          <p:nvPr/>
        </p:nvSpPr>
        <p:spPr bwMode="auto">
          <a:xfrm>
            <a:off x="1231900" y="6553200"/>
            <a:ext cx="2578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chemeClr val="tx1"/>
                </a:solidFill>
              </a:rPr>
              <a:t>Is the metabolic network of a cell fully connected?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3A8CF5D3-5250-480E-BB35-5BF20D1339B7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18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24579" name="Rectangle 1"/>
          <p:cNvSpPr>
            <a:spLocks noGrp="1" noChangeArrowheads="1"/>
          </p:cNvSpPr>
          <p:nvPr>
            <p:ph type="title"/>
          </p:nvPr>
        </p:nvSpPr>
        <p:spPr>
          <a:xfrm>
            <a:off x="10033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Algorithms on Graphs</a:t>
            </a:r>
          </a:p>
        </p:txBody>
      </p:sp>
      <p:sp>
        <p:nvSpPr>
          <p:cNvPr id="24580" name="Rectangle 2"/>
          <p:cNvSpPr>
            <a:spLocks/>
          </p:cNvSpPr>
          <p:nvPr/>
        </p:nvSpPr>
        <p:spPr bwMode="auto">
          <a:xfrm>
            <a:off x="596900" y="1143000"/>
            <a:ext cx="7035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How to </a:t>
            </a:r>
            <a:r>
              <a:rPr lang="en-US" altLang="de-DE" b="1">
                <a:solidFill>
                  <a:schemeClr val="tx1"/>
                </a:solidFill>
              </a:rPr>
              <a:t>represent</a:t>
            </a:r>
            <a:r>
              <a:rPr lang="en-US" altLang="de-DE">
                <a:solidFill>
                  <a:schemeClr val="tx1"/>
                </a:solidFill>
              </a:rPr>
              <a:t> a graph in the </a:t>
            </a:r>
            <a:r>
              <a:rPr lang="en-US" altLang="de-DE" b="1">
                <a:solidFill>
                  <a:schemeClr val="tx1"/>
                </a:solidFill>
              </a:rPr>
              <a:t>computer</a:t>
            </a:r>
            <a:r>
              <a:rPr lang="en-US" altLang="de-DE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5900" y="1333500"/>
            <a:ext cx="4513263" cy="28702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4"/>
          <p:cNvSpPr>
            <a:spLocks/>
          </p:cNvSpPr>
          <p:nvPr/>
        </p:nvSpPr>
        <p:spPr bwMode="auto">
          <a:xfrm>
            <a:off x="596900" y="2095500"/>
            <a:ext cx="4927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1. </a:t>
            </a:r>
            <a:r>
              <a:rPr lang="en-US" altLang="de-DE" b="1">
                <a:solidFill>
                  <a:schemeClr val="tx1"/>
                </a:solidFill>
              </a:rPr>
              <a:t>Adjacency list</a:t>
            </a:r>
            <a:endParaRPr lang="en-US" altLang="de-DE">
              <a:solidFill>
                <a:schemeClr val="tx1"/>
              </a:solidFill>
            </a:endParaRP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=&gt; list of neighbors for each node</a:t>
            </a:r>
          </a:p>
        </p:txBody>
      </p:sp>
      <p:sp>
        <p:nvSpPr>
          <p:cNvPr id="24583" name="Rectangle 5"/>
          <p:cNvSpPr>
            <a:spLocks/>
          </p:cNvSpPr>
          <p:nvPr/>
        </p:nvSpPr>
        <p:spPr bwMode="auto">
          <a:xfrm>
            <a:off x="977900" y="3340100"/>
            <a:ext cx="268288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1: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2: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3: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4: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5: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6: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7:</a:t>
            </a:r>
          </a:p>
        </p:txBody>
      </p:sp>
      <p:sp>
        <p:nvSpPr>
          <p:cNvPr id="24584" name="Rectangle 6"/>
          <p:cNvSpPr>
            <a:spLocks/>
          </p:cNvSpPr>
          <p:nvPr/>
        </p:nvSpPr>
        <p:spPr bwMode="auto">
          <a:xfrm>
            <a:off x="1676400" y="3340100"/>
            <a:ext cx="1376363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(3)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(3)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(1, 2, 4, 5)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(3, 5, 6)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(3, 4, 6, 7)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(4, 5)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(5)</a:t>
            </a:r>
          </a:p>
        </p:txBody>
      </p:sp>
      <p:sp>
        <p:nvSpPr>
          <p:cNvPr id="24585" name="Rectangle 7"/>
          <p:cNvSpPr>
            <a:spLocks/>
          </p:cNvSpPr>
          <p:nvPr/>
        </p:nvSpPr>
        <p:spPr bwMode="auto">
          <a:xfrm>
            <a:off x="596900" y="7658100"/>
            <a:ext cx="10350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chemeClr val="tx1"/>
                </a:solidFill>
              </a:rPr>
              <a:t>Note: for weighted graphs store pairs of (neighbor label, edge weight)</a:t>
            </a:r>
          </a:p>
        </p:txBody>
      </p:sp>
      <p:sp>
        <p:nvSpPr>
          <p:cNvPr id="24586" name="Rectangle 8"/>
          <p:cNvSpPr>
            <a:spLocks/>
          </p:cNvSpPr>
          <p:nvPr/>
        </p:nvSpPr>
        <p:spPr bwMode="auto">
          <a:xfrm>
            <a:off x="5575300" y="4889500"/>
            <a:ext cx="7119938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+ minimal memory requirement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+ vertices can easily be added or removed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de-DE">
                <a:solidFill>
                  <a:schemeClr val="tx1"/>
                </a:solidFill>
              </a:rPr>
              <a:t>– requires </a:t>
            </a:r>
            <a:r>
              <a:rPr lang="en-US" altLang="de-DE" i="1">
                <a:solidFill>
                  <a:schemeClr val="tx1"/>
                </a:solidFill>
              </a:rPr>
              <a:t>O(λ) </a:t>
            </a:r>
            <a:r>
              <a:rPr lang="en-US" altLang="de-DE">
                <a:solidFill>
                  <a:schemeClr val="tx1"/>
                </a:solidFill>
              </a:rPr>
              <a:t>time to determine 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   whether a certain edge exists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2D94FFC9-3C5C-4D16-A54A-573316585EFC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19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25603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Graph Representation II</a:t>
            </a:r>
          </a:p>
        </p:txBody>
      </p:sp>
      <p:sp>
        <p:nvSpPr>
          <p:cNvPr id="25604" name="Rectangle 2"/>
          <p:cNvSpPr>
            <a:spLocks/>
          </p:cNvSpPr>
          <p:nvPr/>
        </p:nvSpPr>
        <p:spPr bwMode="auto">
          <a:xfrm>
            <a:off x="596900" y="1219200"/>
            <a:ext cx="831691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2. </a:t>
            </a:r>
            <a:r>
              <a:rPr lang="en-US" altLang="de-DE" b="1">
                <a:solidFill>
                  <a:schemeClr val="tx1"/>
                </a:solidFill>
              </a:rPr>
              <a:t>Adjacency matrix</a:t>
            </a:r>
            <a:endParaRPr lang="en-US" altLang="de-DE">
              <a:solidFill>
                <a:schemeClr val="tx1"/>
              </a:solidFill>
            </a:endParaRPr>
          </a:p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</a:t>
            </a:r>
            <a:r>
              <a:rPr lang="en-US" altLang="de-DE" i="1">
                <a:solidFill>
                  <a:schemeClr val="tx1"/>
                </a:solidFill>
              </a:rPr>
              <a:t>N</a:t>
            </a:r>
            <a:r>
              <a:rPr lang="en-US" altLang="de-DE">
                <a:solidFill>
                  <a:schemeClr val="tx1"/>
                </a:solidFill>
              </a:rPr>
              <a:t> x </a:t>
            </a:r>
            <a:r>
              <a:rPr lang="en-US" altLang="de-DE" i="1">
                <a:solidFill>
                  <a:schemeClr val="tx1"/>
                </a:solidFill>
              </a:rPr>
              <a:t>N</a:t>
            </a:r>
            <a:r>
              <a:rPr lang="en-US" altLang="de-DE">
                <a:solidFill>
                  <a:schemeClr val="tx1"/>
                </a:solidFill>
              </a:rPr>
              <a:t> matrix with entries </a:t>
            </a:r>
            <a:r>
              <a:rPr lang="en-US" altLang="de-DE" i="1">
                <a:solidFill>
                  <a:schemeClr val="tx1"/>
                </a:solidFill>
              </a:rPr>
              <a:t>M</a:t>
            </a:r>
            <a:r>
              <a:rPr lang="en-US" altLang="de-DE" i="1" baseline="-6000">
                <a:solidFill>
                  <a:schemeClr val="tx1"/>
                </a:solidFill>
              </a:rPr>
              <a:t>uv</a:t>
            </a:r>
            <a:endParaRPr lang="en-US" altLang="de-DE" i="1">
              <a:solidFill>
                <a:schemeClr val="tx1"/>
              </a:solidFill>
            </a:endParaRP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     </a:t>
            </a:r>
            <a:r>
              <a:rPr lang="en-US" altLang="de-DE" i="1">
                <a:solidFill>
                  <a:schemeClr val="tx1"/>
                </a:solidFill>
              </a:rPr>
              <a:t>M</a:t>
            </a:r>
            <a:r>
              <a:rPr lang="en-US" altLang="de-DE" i="1" baseline="-6000">
                <a:solidFill>
                  <a:schemeClr val="tx1"/>
                </a:solidFill>
              </a:rPr>
              <a:t>uv</a:t>
            </a:r>
            <a:r>
              <a:rPr lang="en-US" altLang="de-DE">
                <a:solidFill>
                  <a:schemeClr val="tx1"/>
                </a:solidFill>
              </a:rPr>
              <a:t> = weight when edge between </a:t>
            </a:r>
            <a:r>
              <a:rPr lang="en-US" altLang="de-DE" i="1">
                <a:solidFill>
                  <a:schemeClr val="tx1"/>
                </a:solidFill>
              </a:rPr>
              <a:t>u</a:t>
            </a:r>
            <a:r>
              <a:rPr lang="en-US" altLang="de-DE">
                <a:solidFill>
                  <a:schemeClr val="tx1"/>
                </a:solidFill>
              </a:rPr>
              <a:t> and </a:t>
            </a:r>
            <a:r>
              <a:rPr lang="en-US" altLang="de-DE" i="1">
                <a:solidFill>
                  <a:schemeClr val="tx1"/>
                </a:solidFill>
              </a:rPr>
              <a:t>v</a:t>
            </a:r>
            <a:r>
              <a:rPr lang="en-US" altLang="de-DE">
                <a:solidFill>
                  <a:schemeClr val="tx1"/>
                </a:solidFill>
              </a:rPr>
              <a:t> exists, 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              0 otherwise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9275" y="1219200"/>
            <a:ext cx="3875088" cy="24638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4"/>
          <p:cNvGraphicFramePr>
            <a:graphicFrameLocks noGrp="1"/>
          </p:cNvGraphicFramePr>
          <p:nvPr/>
        </p:nvGraphicFramePr>
        <p:xfrm>
          <a:off x="8051800" y="4178300"/>
          <a:ext cx="4114800" cy="4000504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7"/>
                    </a:ext>
                  </a:extLst>
                </a:gridCol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-128"/>
                        <a:cs typeface="Helvetica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3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4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5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6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7"/>
                  </a:ext>
                </a:extLst>
              </a:tr>
            </a:tbl>
          </a:graphicData>
        </a:graphic>
      </p:graphicFrame>
      <p:sp>
        <p:nvSpPr>
          <p:cNvPr id="25673" name="Rectangle 213"/>
          <p:cNvSpPr>
            <a:spLocks/>
          </p:cNvSpPr>
          <p:nvPr/>
        </p:nvSpPr>
        <p:spPr bwMode="auto">
          <a:xfrm>
            <a:off x="596900" y="3251200"/>
            <a:ext cx="5592763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symmetric for undirected graphs</a:t>
            </a:r>
          </a:p>
        </p:txBody>
      </p:sp>
      <p:sp>
        <p:nvSpPr>
          <p:cNvPr id="25674" name="Rectangle 214"/>
          <p:cNvSpPr>
            <a:spLocks/>
          </p:cNvSpPr>
          <p:nvPr/>
        </p:nvSpPr>
        <p:spPr bwMode="auto">
          <a:xfrm>
            <a:off x="596900" y="4279900"/>
            <a:ext cx="6985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+ fast </a:t>
            </a:r>
            <a:r>
              <a:rPr lang="en-US" altLang="de-DE" i="1">
                <a:solidFill>
                  <a:schemeClr val="tx1"/>
                </a:solidFill>
              </a:rPr>
              <a:t>O(1)</a:t>
            </a:r>
            <a:r>
              <a:rPr lang="en-US" altLang="de-DE">
                <a:solidFill>
                  <a:schemeClr val="tx1"/>
                </a:solidFill>
              </a:rPr>
              <a:t> lookup of edges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– large memory requirements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– adding or removing nodes is expensive </a:t>
            </a:r>
          </a:p>
        </p:txBody>
      </p:sp>
      <p:sp>
        <p:nvSpPr>
          <p:cNvPr id="25675" name="Rectangle 215"/>
          <p:cNvSpPr>
            <a:spLocks/>
          </p:cNvSpPr>
          <p:nvPr/>
        </p:nvSpPr>
        <p:spPr bwMode="auto">
          <a:xfrm>
            <a:off x="876300" y="6311900"/>
            <a:ext cx="56261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chemeClr val="tx1"/>
                </a:solidFill>
              </a:rPr>
              <a:t>Note: very convenient in programming languages that support sparse multi-dimensional arrays</a:t>
            </a:r>
          </a:p>
          <a:p>
            <a:pPr eaLnBrk="1" hangingPunct="1"/>
            <a:r>
              <a:rPr lang="en-US" altLang="de-DE" sz="2400">
                <a:solidFill>
                  <a:schemeClr val="tx1"/>
                </a:solidFill>
              </a:rPr>
              <a:t>=&gt; Perl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CD076983-4580-4882-ADB5-91C57AC004A0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2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5969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Graph Basics</a:t>
            </a:r>
          </a:p>
        </p:txBody>
      </p:sp>
      <p:sp>
        <p:nvSpPr>
          <p:cNvPr id="7172" name="Rectangle 2"/>
          <p:cNvSpPr>
            <a:spLocks/>
          </p:cNvSpPr>
          <p:nvPr/>
        </p:nvSpPr>
        <p:spPr bwMode="auto">
          <a:xfrm>
            <a:off x="381000" y="1143000"/>
            <a:ext cx="126174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A </a:t>
            </a:r>
            <a:r>
              <a:rPr lang="en-US" altLang="de-DE" b="1">
                <a:solidFill>
                  <a:schemeClr val="tx1"/>
                </a:solidFill>
              </a:rPr>
              <a:t>graph</a:t>
            </a:r>
            <a:r>
              <a:rPr lang="en-US" altLang="de-DE">
                <a:solidFill>
                  <a:schemeClr val="tx1"/>
                </a:solidFill>
              </a:rPr>
              <a:t> </a:t>
            </a:r>
            <a:r>
              <a:rPr lang="en-US" altLang="de-DE" i="1">
                <a:solidFill>
                  <a:schemeClr val="tx1"/>
                </a:solidFill>
              </a:rPr>
              <a:t>G</a:t>
            </a:r>
            <a:r>
              <a:rPr lang="en-US" altLang="de-DE">
                <a:solidFill>
                  <a:schemeClr val="tx1"/>
                </a:solidFill>
              </a:rPr>
              <a:t> is an ordered pair </a:t>
            </a:r>
            <a:r>
              <a:rPr lang="en-US" altLang="de-DE" i="1">
                <a:solidFill>
                  <a:schemeClr val="tx1"/>
                </a:solidFill>
              </a:rPr>
              <a:t>(V, E) </a:t>
            </a:r>
            <a:r>
              <a:rPr lang="en-US" altLang="de-DE">
                <a:solidFill>
                  <a:schemeClr val="tx1"/>
                </a:solidFill>
              </a:rPr>
              <a:t>of a set </a:t>
            </a:r>
            <a:r>
              <a:rPr lang="en-US" altLang="de-DE" i="1">
                <a:solidFill>
                  <a:schemeClr val="tx1"/>
                </a:solidFill>
              </a:rPr>
              <a:t>V</a:t>
            </a:r>
            <a:r>
              <a:rPr lang="en-US" altLang="de-DE">
                <a:solidFill>
                  <a:schemeClr val="tx1"/>
                </a:solidFill>
              </a:rPr>
              <a:t> of </a:t>
            </a:r>
            <a:r>
              <a:rPr lang="en-US" altLang="de-DE" b="1">
                <a:solidFill>
                  <a:schemeClr val="tx1"/>
                </a:solidFill>
              </a:rPr>
              <a:t>vertices</a:t>
            </a:r>
            <a:r>
              <a:rPr lang="en-US" altLang="de-DE">
                <a:solidFill>
                  <a:schemeClr val="tx1"/>
                </a:solidFill>
              </a:rPr>
              <a:t> and a set </a:t>
            </a:r>
            <a:r>
              <a:rPr lang="en-US" altLang="de-DE" i="1">
                <a:solidFill>
                  <a:schemeClr val="tx1"/>
                </a:solidFill>
              </a:rPr>
              <a:t>E</a:t>
            </a:r>
            <a:r>
              <a:rPr lang="en-US" altLang="de-DE">
                <a:solidFill>
                  <a:schemeClr val="tx1"/>
                </a:solidFill>
              </a:rPr>
              <a:t> of </a:t>
            </a:r>
            <a:r>
              <a:rPr lang="en-US" altLang="de-DE" b="1">
                <a:solidFill>
                  <a:schemeClr val="tx1"/>
                </a:solidFill>
              </a:rPr>
              <a:t>edges</a:t>
            </a:r>
            <a:r>
              <a:rPr lang="en-US" altLang="de-DE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173" name="Rectangle 3"/>
          <p:cNvSpPr>
            <a:spLocks/>
          </p:cNvSpPr>
          <p:nvPr/>
        </p:nvSpPr>
        <p:spPr bwMode="auto">
          <a:xfrm>
            <a:off x="596900" y="2209800"/>
            <a:ext cx="40544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b="1">
                <a:solidFill>
                  <a:schemeClr val="tx1"/>
                </a:solidFill>
              </a:rPr>
              <a:t>Degree distribution</a:t>
            </a:r>
            <a:r>
              <a:rPr lang="en-US" altLang="de-DE">
                <a:solidFill>
                  <a:schemeClr val="tx1"/>
                </a:solidFill>
              </a:rPr>
              <a:t> </a:t>
            </a:r>
            <a:r>
              <a:rPr lang="en-US" altLang="de-DE" i="1">
                <a:solidFill>
                  <a:schemeClr val="tx1"/>
                </a:solidFill>
              </a:rPr>
              <a:t>P(k)</a:t>
            </a:r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1300" y="2882900"/>
            <a:ext cx="1841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7600" y="3873500"/>
            <a:ext cx="3822700" cy="2300288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6"/>
          <p:cNvGraphicFramePr>
            <a:graphicFrameLocks noGrp="1"/>
          </p:cNvGraphicFramePr>
          <p:nvPr/>
        </p:nvGraphicFramePr>
        <p:xfrm>
          <a:off x="635000" y="6692900"/>
          <a:ext cx="4800600" cy="1282700"/>
        </p:xfrm>
        <a:graphic>
          <a:graphicData uri="http://schemas.openxmlformats.org/drawingml/2006/table">
            <a:tbl>
              <a:tblPr/>
              <a:tblGrid>
                <a:gridCol w="80010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5"/>
                    </a:ext>
                  </a:extLst>
                </a:gridCol>
              </a:tblGrid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k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P(k)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3/7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1/7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1/7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2/7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</a:tbl>
          </a:graphicData>
        </a:graphic>
      </p:graphicFrame>
      <p:sp>
        <p:nvSpPr>
          <p:cNvPr id="5143" name="Rectangle 51"/>
          <p:cNvSpPr>
            <a:spLocks/>
          </p:cNvSpPr>
          <p:nvPr/>
        </p:nvSpPr>
        <p:spPr bwMode="auto">
          <a:xfrm>
            <a:off x="6142038" y="2139950"/>
            <a:ext cx="601345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de-DE" b="1" dirty="0" smtClean="0">
                <a:solidFill>
                  <a:schemeClr val="tx1"/>
                </a:solidFill>
              </a:rPr>
              <a:t>Random network:</a:t>
            </a:r>
            <a:endParaRPr lang="en-US" altLang="de-DE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de-DE" dirty="0" smtClean="0">
                <a:solidFill>
                  <a:schemeClr val="tx1"/>
                </a:solidFill>
              </a:rPr>
              <a:t>also called the "</a:t>
            </a:r>
            <a:r>
              <a:rPr lang="en-US" altLang="de-DE" dirty="0" err="1" smtClean="0">
                <a:solidFill>
                  <a:schemeClr val="tx1"/>
                </a:solidFill>
              </a:rPr>
              <a:t>Erdös-Renyi</a:t>
            </a:r>
            <a:r>
              <a:rPr lang="en-US" altLang="de-DE" dirty="0" smtClean="0">
                <a:solidFill>
                  <a:schemeClr val="tx1"/>
                </a:solidFill>
              </a:rPr>
              <a:t> model“:</a:t>
            </a:r>
          </a:p>
          <a:p>
            <a:pPr marL="457200" indent="-457200" eaLnBrk="1" hangingPunct="1">
              <a:lnSpc>
                <a:spcPct val="110000"/>
              </a:lnSpc>
              <a:buFontTx/>
              <a:buChar char="-"/>
              <a:defRPr/>
            </a:pPr>
            <a:r>
              <a:rPr lang="en-US" altLang="de-DE" dirty="0" smtClean="0">
                <a:solidFill>
                  <a:schemeClr val="tx1"/>
                </a:solidFill>
              </a:rPr>
              <a:t>start with set of given nodes</a:t>
            </a:r>
          </a:p>
          <a:p>
            <a:pPr marL="457200" indent="-457200" eaLnBrk="1" hangingPunct="1">
              <a:lnSpc>
                <a:spcPct val="110000"/>
              </a:lnSpc>
              <a:buFontTx/>
              <a:buChar char="-"/>
              <a:defRPr/>
            </a:pPr>
            <a:r>
              <a:rPr lang="en-US" altLang="de-DE" dirty="0" smtClean="0">
                <a:solidFill>
                  <a:schemeClr val="tx1"/>
                </a:solidFill>
              </a:rPr>
              <a:t>then add links randomly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de-DE" i="1" dirty="0" smtClean="0">
                <a:solidFill>
                  <a:schemeClr val="tx1"/>
                </a:solidFill>
              </a:rPr>
              <a:t>P(k)</a:t>
            </a:r>
            <a:r>
              <a:rPr lang="en-US" altLang="de-DE" dirty="0" smtClean="0">
                <a:solidFill>
                  <a:schemeClr val="tx1"/>
                </a:solidFill>
              </a:rPr>
              <a:t> = "Poisson“ (will show this on the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de-DE" dirty="0" smtClean="0">
                <a:solidFill>
                  <a:schemeClr val="tx1"/>
                </a:solidFill>
              </a:rPr>
              <a:t>next slides)</a:t>
            </a:r>
          </a:p>
        </p:txBody>
      </p:sp>
      <p:sp>
        <p:nvSpPr>
          <p:cNvPr id="5144" name="Rectangle 52"/>
          <p:cNvSpPr>
            <a:spLocks/>
          </p:cNvSpPr>
          <p:nvPr/>
        </p:nvSpPr>
        <p:spPr bwMode="auto">
          <a:xfrm>
            <a:off x="6099175" y="5975350"/>
            <a:ext cx="6596063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de-DE" b="1" dirty="0" smtClean="0">
                <a:solidFill>
                  <a:schemeClr val="tx1"/>
                </a:solidFill>
              </a:rPr>
              <a:t>Scale-free network:</a:t>
            </a:r>
            <a:endParaRPr lang="en-US" altLang="de-DE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Char char="-"/>
              <a:defRPr/>
            </a:pPr>
            <a:r>
              <a:rPr lang="en-US" altLang="de-DE" dirty="0" smtClean="0">
                <a:solidFill>
                  <a:schemeClr val="tx1"/>
                </a:solidFill>
              </a:rPr>
              <a:t>grow network stepwise </a:t>
            </a:r>
          </a:p>
          <a:p>
            <a:pPr marL="457200" indent="-457200" eaLnBrk="1" hangingPunct="1">
              <a:lnSpc>
                <a:spcPct val="110000"/>
              </a:lnSpc>
              <a:buFontTx/>
              <a:buChar char="-"/>
              <a:defRPr/>
            </a:pPr>
            <a:r>
              <a:rPr lang="en-US" altLang="de-DE" dirty="0" smtClean="0">
                <a:solidFill>
                  <a:schemeClr val="tx1"/>
                </a:solidFill>
              </a:rPr>
              <a:t>Add links according to preferential attachment “rule” between new nodes and existing nodes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de-DE" i="1" dirty="0" smtClean="0">
                <a:solidFill>
                  <a:schemeClr val="tx1"/>
                </a:solidFill>
              </a:rPr>
              <a:t>P(k)</a:t>
            </a:r>
            <a:r>
              <a:rPr lang="en-US" altLang="de-DE" dirty="0" smtClean="0">
                <a:solidFill>
                  <a:schemeClr val="tx1"/>
                </a:solidFill>
              </a:rPr>
              <a:t> = power law (</a:t>
            </a:r>
            <a:r>
              <a:rPr lang="en-US" altLang="de-DE" i="1" dirty="0" err="1" smtClean="0">
                <a:solidFill>
                  <a:schemeClr val="tx1"/>
                </a:solidFill>
              </a:rPr>
              <a:t>dt.</a:t>
            </a:r>
            <a:r>
              <a:rPr lang="en-US" altLang="de-DE" i="1" dirty="0" smtClean="0">
                <a:solidFill>
                  <a:schemeClr val="tx1"/>
                </a:solidFill>
              </a:rPr>
              <a:t> </a:t>
            </a:r>
            <a:r>
              <a:rPr lang="en-US" altLang="de-DE" i="1" dirty="0" err="1" smtClean="0">
                <a:solidFill>
                  <a:schemeClr val="tx1"/>
                </a:solidFill>
              </a:rPr>
              <a:t>Potenzgesetz</a:t>
            </a:r>
            <a:r>
              <a:rPr lang="en-US" altLang="de-DE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719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8975" y="4724400"/>
            <a:ext cx="2514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97CA55DC-C3A0-4A0A-9D47-7F3A3237A174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20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26627" name="Rectangle 1"/>
          <p:cNvSpPr>
            <a:spLocks noGrp="1" noChangeArrowheads="1"/>
          </p:cNvSpPr>
          <p:nvPr>
            <p:ph type="title"/>
          </p:nvPr>
        </p:nvSpPr>
        <p:spPr>
          <a:xfrm>
            <a:off x="7874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Graph Representation III</a:t>
            </a:r>
          </a:p>
        </p:txBody>
      </p:sp>
      <p:sp>
        <p:nvSpPr>
          <p:cNvPr id="26628" name="Rectangle 2"/>
          <p:cNvSpPr>
            <a:spLocks/>
          </p:cNvSpPr>
          <p:nvPr/>
        </p:nvSpPr>
        <p:spPr bwMode="auto">
          <a:xfrm>
            <a:off x="698500" y="1143000"/>
            <a:ext cx="73183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3. </a:t>
            </a:r>
            <a:r>
              <a:rPr lang="en-US" altLang="de-DE" b="1">
                <a:solidFill>
                  <a:schemeClr val="tx1"/>
                </a:solidFill>
              </a:rPr>
              <a:t>Incidence matrix</a:t>
            </a:r>
            <a:endParaRPr lang="en-US" altLang="de-DE">
              <a:solidFill>
                <a:schemeClr val="tx1"/>
              </a:solidFill>
            </a:endParaRPr>
          </a:p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</a:t>
            </a:r>
            <a:r>
              <a:rPr lang="en-US" altLang="de-DE" i="1">
                <a:solidFill>
                  <a:schemeClr val="tx1"/>
                </a:solidFill>
              </a:rPr>
              <a:t>N</a:t>
            </a:r>
            <a:r>
              <a:rPr lang="en-US" altLang="de-DE">
                <a:solidFill>
                  <a:schemeClr val="tx1"/>
                </a:solidFill>
              </a:rPr>
              <a:t> x </a:t>
            </a:r>
            <a:r>
              <a:rPr lang="en-US" altLang="de-DE" i="1">
                <a:solidFill>
                  <a:schemeClr val="tx1"/>
                </a:solidFill>
              </a:rPr>
              <a:t>M</a:t>
            </a:r>
            <a:r>
              <a:rPr lang="en-US" altLang="de-DE">
                <a:solidFill>
                  <a:schemeClr val="tx1"/>
                </a:solidFill>
              </a:rPr>
              <a:t> matrix with entries </a:t>
            </a:r>
            <a:r>
              <a:rPr lang="en-US" altLang="de-DE" i="1">
                <a:solidFill>
                  <a:schemeClr val="tx1"/>
                </a:solidFill>
              </a:rPr>
              <a:t>M</a:t>
            </a:r>
            <a:r>
              <a:rPr lang="en-US" altLang="de-DE" i="1" baseline="-6000">
                <a:solidFill>
                  <a:schemeClr val="tx1"/>
                </a:solidFill>
              </a:rPr>
              <a:t>nm</a:t>
            </a:r>
            <a:endParaRPr lang="en-US" altLang="de-DE" i="1">
              <a:solidFill>
                <a:schemeClr val="tx1"/>
              </a:solidFill>
            </a:endParaRP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     </a:t>
            </a:r>
            <a:r>
              <a:rPr lang="en-US" altLang="de-DE" i="1">
                <a:solidFill>
                  <a:schemeClr val="tx1"/>
                </a:solidFill>
              </a:rPr>
              <a:t>M</a:t>
            </a:r>
            <a:r>
              <a:rPr lang="en-US" altLang="de-DE" i="1" baseline="-6000">
                <a:solidFill>
                  <a:schemeClr val="tx1"/>
                </a:solidFill>
              </a:rPr>
              <a:t>nm</a:t>
            </a:r>
            <a:r>
              <a:rPr lang="en-US" altLang="de-DE">
                <a:solidFill>
                  <a:schemeClr val="tx1"/>
                </a:solidFill>
              </a:rPr>
              <a:t> = weight when edge </a:t>
            </a:r>
            <a:r>
              <a:rPr lang="en-US" altLang="de-DE" i="1">
                <a:solidFill>
                  <a:schemeClr val="tx1"/>
                </a:solidFill>
              </a:rPr>
              <a:t>m</a:t>
            </a:r>
            <a:r>
              <a:rPr lang="en-US" altLang="de-DE">
                <a:solidFill>
                  <a:schemeClr val="tx1"/>
                </a:solidFill>
              </a:rPr>
              <a:t> ends at node</a:t>
            </a:r>
            <a:r>
              <a:rPr lang="en-US" altLang="de-DE" i="1">
                <a:solidFill>
                  <a:schemeClr val="tx1"/>
                </a:solidFill>
              </a:rPr>
              <a:t> n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               0 otherwise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9275" y="1143000"/>
            <a:ext cx="3875088" cy="24638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4"/>
          <p:cNvGraphicFramePr>
            <a:graphicFrameLocks noGrp="1"/>
          </p:cNvGraphicFramePr>
          <p:nvPr/>
        </p:nvGraphicFramePr>
        <p:xfrm>
          <a:off x="7086600" y="4102100"/>
          <a:ext cx="5080000" cy="4000504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5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7"/>
                    </a:ext>
                  </a:extLst>
                </a:gridCol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-128"/>
                        <a:cs typeface="Helvetica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e1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e2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e3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e4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e5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e6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e7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-128"/>
                        <a:cs typeface="Helvetica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-128"/>
                        <a:cs typeface="Helvetica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-128"/>
                        <a:cs typeface="Helvetica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-128"/>
                        <a:cs typeface="Helvetica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-128"/>
                        <a:cs typeface="Helvetica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-128"/>
                        <a:cs typeface="Helvetica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-128"/>
                        <a:cs typeface="Helvetica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-128"/>
                        <a:cs typeface="Helvetica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-128"/>
                        <a:cs typeface="Helvetica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-128"/>
                        <a:cs typeface="Helvetica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-128"/>
                        <a:cs typeface="Helvetica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-128"/>
                        <a:cs typeface="Helvetica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-128"/>
                        <a:cs typeface="Helvetica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-128"/>
                        <a:cs typeface="Helvetica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-128"/>
                        <a:cs typeface="Helvetica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3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-128"/>
                        <a:cs typeface="Helvetica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-128"/>
                        <a:cs typeface="Helvetica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-128"/>
                        <a:cs typeface="Helvetica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-128"/>
                        <a:cs typeface="Helvetica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-128"/>
                        <a:cs typeface="Helvetica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4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-128"/>
                        <a:cs typeface="Helvetica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-128"/>
                        <a:cs typeface="Helvetica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-128"/>
                        <a:cs typeface="Helvetica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-128"/>
                        <a:cs typeface="Helvetica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5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-128"/>
                        <a:cs typeface="Helvetica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-128"/>
                        <a:cs typeface="Helvetica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-128"/>
                        <a:cs typeface="Helvetica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-128"/>
                        <a:cs typeface="Helvetica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-128"/>
                        <a:cs typeface="Helvetica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6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-128"/>
                        <a:cs typeface="Helvetica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-128"/>
                        <a:cs typeface="Helvetica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-128"/>
                        <a:cs typeface="Helvetica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-128"/>
                        <a:cs typeface="Helvetica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-128"/>
                        <a:cs typeface="Helvetica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ヒラギノ角ゴ ProN W3" charset="-128"/>
                        <a:cs typeface="Helvetica" charset="0"/>
                        <a:sym typeface="Helvetica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7"/>
                  </a:ext>
                </a:extLst>
              </a:tr>
            </a:tbl>
          </a:graphicData>
        </a:graphic>
      </p:graphicFrame>
      <p:sp>
        <p:nvSpPr>
          <p:cNvPr id="26697" name="Rectangle 213"/>
          <p:cNvSpPr>
            <a:spLocks/>
          </p:cNvSpPr>
          <p:nvPr/>
        </p:nvSpPr>
        <p:spPr bwMode="auto">
          <a:xfrm>
            <a:off x="9245600" y="2032000"/>
            <a:ext cx="2667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1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e1</a:t>
            </a:r>
          </a:p>
        </p:txBody>
      </p:sp>
      <p:sp>
        <p:nvSpPr>
          <p:cNvPr id="26698" name="Rectangle 214"/>
          <p:cNvSpPr>
            <a:spLocks/>
          </p:cNvSpPr>
          <p:nvPr/>
        </p:nvSpPr>
        <p:spPr bwMode="auto">
          <a:xfrm>
            <a:off x="8940800" y="2908300"/>
            <a:ext cx="2667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1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e2</a:t>
            </a:r>
          </a:p>
        </p:txBody>
      </p:sp>
      <p:sp>
        <p:nvSpPr>
          <p:cNvPr id="26699" name="Rectangle 215"/>
          <p:cNvSpPr>
            <a:spLocks/>
          </p:cNvSpPr>
          <p:nvPr/>
        </p:nvSpPr>
        <p:spPr bwMode="auto">
          <a:xfrm>
            <a:off x="10007600" y="2146300"/>
            <a:ext cx="2667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1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e3</a:t>
            </a:r>
          </a:p>
        </p:txBody>
      </p:sp>
      <p:sp>
        <p:nvSpPr>
          <p:cNvPr id="26700" name="Rectangle 216"/>
          <p:cNvSpPr>
            <a:spLocks/>
          </p:cNvSpPr>
          <p:nvPr/>
        </p:nvSpPr>
        <p:spPr bwMode="auto">
          <a:xfrm>
            <a:off x="10350500" y="2667000"/>
            <a:ext cx="2667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1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e4</a:t>
            </a:r>
          </a:p>
        </p:txBody>
      </p:sp>
      <p:sp>
        <p:nvSpPr>
          <p:cNvPr id="26701" name="Rectangle 217"/>
          <p:cNvSpPr>
            <a:spLocks/>
          </p:cNvSpPr>
          <p:nvPr/>
        </p:nvSpPr>
        <p:spPr bwMode="auto">
          <a:xfrm>
            <a:off x="10883900" y="1181100"/>
            <a:ext cx="2667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1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e5</a:t>
            </a:r>
          </a:p>
        </p:txBody>
      </p:sp>
      <p:sp>
        <p:nvSpPr>
          <p:cNvPr id="26702" name="Rectangle 218"/>
          <p:cNvSpPr>
            <a:spLocks/>
          </p:cNvSpPr>
          <p:nvPr/>
        </p:nvSpPr>
        <p:spPr bwMode="auto">
          <a:xfrm>
            <a:off x="11417300" y="1879600"/>
            <a:ext cx="2667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1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e6</a:t>
            </a:r>
          </a:p>
        </p:txBody>
      </p:sp>
      <p:sp>
        <p:nvSpPr>
          <p:cNvPr id="26703" name="Rectangle 219"/>
          <p:cNvSpPr>
            <a:spLocks/>
          </p:cNvSpPr>
          <p:nvPr/>
        </p:nvSpPr>
        <p:spPr bwMode="auto">
          <a:xfrm>
            <a:off x="11264900" y="2501900"/>
            <a:ext cx="2667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1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e7</a:t>
            </a:r>
          </a:p>
        </p:txBody>
      </p:sp>
      <p:sp>
        <p:nvSpPr>
          <p:cNvPr id="26704" name="Rectangle 220"/>
          <p:cNvSpPr>
            <a:spLocks/>
          </p:cNvSpPr>
          <p:nvPr/>
        </p:nvSpPr>
        <p:spPr bwMode="auto">
          <a:xfrm>
            <a:off x="698500" y="3200400"/>
            <a:ext cx="573722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 </a:t>
            </a:r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 fo</a:t>
            </a:r>
            <a:r>
              <a:rPr lang="en-US" altLang="de-DE">
                <a:solidFill>
                  <a:schemeClr val="tx1"/>
                </a:solidFill>
              </a:rPr>
              <a:t>r a plain graph there are 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     two entries per column</a:t>
            </a:r>
          </a:p>
          <a:p>
            <a:pPr eaLnBrk="1" hangingPunct="1"/>
            <a:endParaRPr lang="en-US" altLang="de-DE">
              <a:solidFill>
                <a:schemeClr val="tx1"/>
              </a:solidFill>
            </a:endParaRPr>
          </a:p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directed graph: 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     indicate direction via sign (in/out)</a:t>
            </a:r>
          </a:p>
        </p:txBody>
      </p:sp>
      <p:sp>
        <p:nvSpPr>
          <p:cNvPr id="26705" name="Rectangle 221"/>
          <p:cNvSpPr>
            <a:spLocks/>
          </p:cNvSpPr>
          <p:nvPr/>
        </p:nvSpPr>
        <p:spPr bwMode="auto">
          <a:xfrm>
            <a:off x="695325" y="6388100"/>
            <a:ext cx="52324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The incidence matrix is a special form of the stoichiometric matrix of reaction networks.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23E50935-E17C-4EB8-8A88-8F07EE7BD8F6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21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27651" name="Rectangle 1"/>
          <p:cNvSpPr>
            <a:spLocks noGrp="1" noChangeArrowheads="1"/>
          </p:cNvSpPr>
          <p:nvPr>
            <p:ph type="title"/>
          </p:nvPr>
        </p:nvSpPr>
        <p:spPr>
          <a:xfrm>
            <a:off x="5969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The Shortest Path Problem</a:t>
            </a:r>
          </a:p>
        </p:txBody>
      </p:sp>
      <p:sp>
        <p:nvSpPr>
          <p:cNvPr id="27652" name="Rectangle 2"/>
          <p:cNvSpPr>
            <a:spLocks/>
          </p:cNvSpPr>
          <p:nvPr/>
        </p:nvSpPr>
        <p:spPr bwMode="auto">
          <a:xfrm>
            <a:off x="10312400" y="4084638"/>
            <a:ext cx="22193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Edsger Dijkstra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(1930-2002):</a:t>
            </a:r>
          </a:p>
        </p:txBody>
      </p:sp>
      <p:sp>
        <p:nvSpPr>
          <p:cNvPr id="27653" name="Rectangle 3"/>
          <p:cNvSpPr>
            <a:spLocks/>
          </p:cNvSpPr>
          <p:nvPr/>
        </p:nvSpPr>
        <p:spPr bwMode="auto">
          <a:xfrm>
            <a:off x="381000" y="1060450"/>
            <a:ext cx="83534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u="sng">
                <a:solidFill>
                  <a:schemeClr val="tx1"/>
                </a:solidFill>
              </a:rPr>
              <a:t>Problem</a:t>
            </a:r>
            <a:r>
              <a:rPr lang="en-US" altLang="de-DE">
                <a:solidFill>
                  <a:schemeClr val="tx1"/>
                </a:solidFill>
              </a:rPr>
              <a:t>: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Find the shortest path from a given vertex 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to the other vertices of the graph (Dijkstra 1959).</a:t>
            </a:r>
          </a:p>
        </p:txBody>
      </p:sp>
      <p:sp>
        <p:nvSpPr>
          <p:cNvPr id="27654" name="Rectangle 4"/>
          <p:cNvSpPr>
            <a:spLocks/>
          </p:cNvSpPr>
          <p:nvPr/>
        </p:nvSpPr>
        <p:spPr bwMode="auto">
          <a:xfrm>
            <a:off x="381000" y="3009900"/>
            <a:ext cx="24558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We need (input):</a:t>
            </a:r>
          </a:p>
        </p:txBody>
      </p:sp>
      <p:sp>
        <p:nvSpPr>
          <p:cNvPr id="27655" name="Rectangle 5"/>
          <p:cNvSpPr>
            <a:spLocks/>
          </p:cNvSpPr>
          <p:nvPr/>
        </p:nvSpPr>
        <p:spPr bwMode="auto">
          <a:xfrm>
            <a:off x="3568700" y="3009900"/>
            <a:ext cx="4459288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• weighted graph </a:t>
            </a:r>
            <a:r>
              <a:rPr lang="en-US" altLang="de-DE" i="1">
                <a:solidFill>
                  <a:schemeClr val="tx1"/>
                </a:solidFill>
              </a:rPr>
              <a:t>G(V, E)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• start (source) vertex </a:t>
            </a:r>
            <a:r>
              <a:rPr lang="en-US" altLang="de-DE" i="1">
                <a:solidFill>
                  <a:schemeClr val="tx1"/>
                </a:solidFill>
              </a:rPr>
              <a:t>s</a:t>
            </a:r>
            <a:r>
              <a:rPr lang="en-US" altLang="de-DE">
                <a:solidFill>
                  <a:schemeClr val="tx1"/>
                </a:solidFill>
              </a:rPr>
              <a:t> in </a:t>
            </a:r>
            <a:r>
              <a:rPr lang="en-US" altLang="de-DE" i="1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7656" name="Rectangle 6"/>
          <p:cNvSpPr>
            <a:spLocks/>
          </p:cNvSpPr>
          <p:nvPr/>
        </p:nvSpPr>
        <p:spPr bwMode="auto">
          <a:xfrm>
            <a:off x="381000" y="4102100"/>
            <a:ext cx="24336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We get (output):</a:t>
            </a:r>
          </a:p>
        </p:txBody>
      </p:sp>
      <p:sp>
        <p:nvSpPr>
          <p:cNvPr id="27657" name="Rectangle 7"/>
          <p:cNvSpPr>
            <a:spLocks/>
          </p:cNvSpPr>
          <p:nvPr/>
        </p:nvSpPr>
        <p:spPr bwMode="auto">
          <a:xfrm>
            <a:off x="3568700" y="4102100"/>
            <a:ext cx="6519863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• shortest distances </a:t>
            </a:r>
            <a:r>
              <a:rPr lang="en-US" altLang="de-DE" i="1">
                <a:solidFill>
                  <a:schemeClr val="tx1"/>
                </a:solidFill>
              </a:rPr>
              <a:t>d[v] </a:t>
            </a:r>
            <a:r>
              <a:rPr lang="en-US" altLang="de-DE">
                <a:solidFill>
                  <a:schemeClr val="tx1"/>
                </a:solidFill>
              </a:rPr>
              <a:t>between </a:t>
            </a:r>
            <a:r>
              <a:rPr lang="en-US" altLang="de-DE" i="1">
                <a:solidFill>
                  <a:schemeClr val="tx1"/>
                </a:solidFill>
              </a:rPr>
              <a:t>s</a:t>
            </a:r>
            <a:r>
              <a:rPr lang="en-US" altLang="de-DE">
                <a:solidFill>
                  <a:schemeClr val="tx1"/>
                </a:solidFill>
              </a:rPr>
              <a:t> and </a:t>
            </a:r>
            <a:r>
              <a:rPr lang="en-US" altLang="de-DE" i="1">
                <a:solidFill>
                  <a:schemeClr val="tx1"/>
                </a:solidFill>
              </a:rPr>
              <a:t>v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• shortest paths from </a:t>
            </a:r>
            <a:r>
              <a:rPr lang="en-US" altLang="de-DE" i="1">
                <a:solidFill>
                  <a:schemeClr val="tx1"/>
                </a:solidFill>
              </a:rPr>
              <a:t>s</a:t>
            </a:r>
            <a:r>
              <a:rPr lang="en-US" altLang="de-DE">
                <a:solidFill>
                  <a:schemeClr val="tx1"/>
                </a:solidFill>
              </a:rPr>
              <a:t> to </a:t>
            </a:r>
            <a:r>
              <a:rPr lang="en-US" altLang="de-DE" i="1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27658" name="Rectangle 8"/>
          <p:cNvSpPr>
            <a:spLocks/>
          </p:cNvSpPr>
          <p:nvPr/>
        </p:nvSpPr>
        <p:spPr bwMode="auto">
          <a:xfrm>
            <a:off x="454025" y="5740400"/>
            <a:ext cx="6826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Idea:</a:t>
            </a:r>
          </a:p>
        </p:txBody>
      </p:sp>
      <p:sp>
        <p:nvSpPr>
          <p:cNvPr id="27659" name="Rectangle 9"/>
          <p:cNvSpPr>
            <a:spLocks/>
          </p:cNvSpPr>
          <p:nvPr/>
        </p:nvSpPr>
        <p:spPr bwMode="auto">
          <a:xfrm>
            <a:off x="1520825" y="5740400"/>
            <a:ext cx="37465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Always proceed with the closest node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 </a:t>
            </a:r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en-US" altLang="de-DE">
                <a:solidFill>
                  <a:schemeClr val="tx1"/>
                </a:solidFill>
              </a:rPr>
              <a:t> greedy algorithm</a:t>
            </a:r>
          </a:p>
        </p:txBody>
      </p:sp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3413" y="5067300"/>
            <a:ext cx="5119687" cy="33401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1" name="Rectangle 11"/>
          <p:cNvSpPr>
            <a:spLocks/>
          </p:cNvSpPr>
          <p:nvPr/>
        </p:nvSpPr>
        <p:spPr bwMode="auto">
          <a:xfrm>
            <a:off x="863600" y="7543800"/>
            <a:ext cx="4468813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Real world application: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 </a:t>
            </a:r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en-US" altLang="de-DE">
                <a:solidFill>
                  <a:schemeClr val="tx1"/>
                </a:solidFill>
              </a:rPr>
              <a:t> GPS navigation devices</a:t>
            </a:r>
          </a:p>
        </p:txBody>
      </p:sp>
      <p:pic>
        <p:nvPicPr>
          <p:cNvPr id="27662" name="Bild 13" descr="220px-Edsger_Wybe_Dijkst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852488"/>
            <a:ext cx="2427288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1BCDB3D8-163A-4C6C-8A75-4FF27AE2704C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22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28675" name="Rectangle 1"/>
          <p:cNvSpPr>
            <a:spLocks noGrp="1" noChangeArrowheads="1"/>
          </p:cNvSpPr>
          <p:nvPr>
            <p:ph type="title"/>
          </p:nvPr>
        </p:nvSpPr>
        <p:spPr>
          <a:xfrm>
            <a:off x="8509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Dijkstra Algorithm 0</a:t>
            </a:r>
          </a:p>
        </p:txBody>
      </p:sp>
      <p:sp>
        <p:nvSpPr>
          <p:cNvPr id="28676" name="Rectangle 2"/>
          <p:cNvSpPr>
            <a:spLocks/>
          </p:cNvSpPr>
          <p:nvPr/>
        </p:nvSpPr>
        <p:spPr bwMode="auto">
          <a:xfrm>
            <a:off x="825500" y="1371600"/>
            <a:ext cx="18716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Initialization: </a:t>
            </a: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959100" y="1371600"/>
            <a:ext cx="4394200" cy="1778000"/>
          </a:xfrm>
          <a:prstGeom prst="rect">
            <a:avLst/>
          </a:prstGeom>
          <a:solidFill>
            <a:srgbClr val="CDFFD5"/>
          </a:solidFill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0" tIns="127000" rIns="127000" bIns="127000"/>
          <a:lstStyle/>
          <a:p>
            <a:pPr eaLnBrk="1" hangingPunct="1">
              <a:defRPr/>
            </a:pPr>
            <a:r>
              <a:rPr lang="en-US" sz="24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for all nodes v in G:</a:t>
            </a:r>
          </a:p>
          <a:p>
            <a:pPr eaLnBrk="1" hangingPunct="1">
              <a:defRPr/>
            </a:pPr>
            <a:r>
              <a:rPr lang="en-US" sz="24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d[v] = oo</a:t>
            </a:r>
          </a:p>
          <a:p>
            <a:pPr eaLnBrk="1" hangingPunct="1">
              <a:defRPr/>
            </a:pPr>
            <a:r>
              <a:rPr lang="en-US" sz="24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pred[v] = nil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d[s] = 0</a:t>
            </a:r>
          </a:p>
        </p:txBody>
      </p:sp>
      <p:sp>
        <p:nvSpPr>
          <p:cNvPr id="28678" name="Rectangle 4"/>
          <p:cNvSpPr>
            <a:spLocks/>
          </p:cNvSpPr>
          <p:nvPr/>
        </p:nvSpPr>
        <p:spPr bwMode="auto">
          <a:xfrm>
            <a:off x="7962900" y="2679700"/>
            <a:ext cx="43767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chemeClr val="tx1"/>
                </a:solidFill>
              </a:rPr>
              <a:t>distance from source to source = 0</a:t>
            </a:r>
          </a:p>
        </p:txBody>
      </p:sp>
      <p:sp>
        <p:nvSpPr>
          <p:cNvPr id="28679" name="Rectangle 5"/>
          <p:cNvSpPr>
            <a:spLocks/>
          </p:cNvSpPr>
          <p:nvPr/>
        </p:nvSpPr>
        <p:spPr bwMode="auto">
          <a:xfrm>
            <a:off x="8445500" y="1536700"/>
            <a:ext cx="3657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sz="2400">
                <a:solidFill>
                  <a:schemeClr val="tx1"/>
                </a:solidFill>
              </a:rPr>
              <a:t>distance and path to all other nodes is still unknown</a:t>
            </a:r>
          </a:p>
        </p:txBody>
      </p:sp>
      <p:sp>
        <p:nvSpPr>
          <p:cNvPr id="28680" name="Line 6"/>
          <p:cNvSpPr>
            <a:spLocks noChangeShapeType="1"/>
          </p:cNvSpPr>
          <p:nvPr/>
        </p:nvSpPr>
        <p:spPr bwMode="auto">
          <a:xfrm>
            <a:off x="6264275" y="2847975"/>
            <a:ext cx="1395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1" name="Line 7"/>
          <p:cNvSpPr>
            <a:spLocks noChangeShapeType="1"/>
          </p:cNvSpPr>
          <p:nvPr/>
        </p:nvSpPr>
        <p:spPr bwMode="auto">
          <a:xfrm rot="10800000" flipH="1">
            <a:off x="6505575" y="1927225"/>
            <a:ext cx="1698625" cy="107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9600" y="4860925"/>
            <a:ext cx="4381500" cy="2860675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9"/>
          <p:cNvGraphicFramePr>
            <a:graphicFrameLocks noGrp="1"/>
          </p:cNvGraphicFramePr>
          <p:nvPr/>
        </p:nvGraphicFramePr>
        <p:xfrm>
          <a:off x="1130300" y="6299200"/>
          <a:ext cx="4630738" cy="1701801"/>
        </p:xfrm>
        <a:graphic>
          <a:graphicData uri="http://schemas.openxmlformats.org/drawingml/2006/table">
            <a:tbl>
              <a:tblPr/>
              <a:tblGrid>
                <a:gridCol w="976313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52228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2"/>
                    </a:ext>
                  </a:extLst>
                </a:gridCol>
                <a:gridCol w="522288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3"/>
                    </a:ext>
                  </a:extLst>
                </a:gridCol>
                <a:gridCol w="52228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4"/>
                    </a:ext>
                  </a:extLst>
                </a:gridCol>
                <a:gridCol w="522288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5"/>
                    </a:ext>
                  </a:extLst>
                </a:gridCol>
                <a:gridCol w="52228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6"/>
                    </a:ext>
                  </a:extLst>
                </a:gridCol>
                <a:gridCol w="522288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7"/>
                    </a:ext>
                  </a:extLst>
                </a:gridCol>
              </a:tblGrid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node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oo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oo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oo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oo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oo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oo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pred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</a:tbl>
          </a:graphicData>
        </a:graphic>
      </p:graphicFrame>
      <p:sp>
        <p:nvSpPr>
          <p:cNvPr id="28710" name="Rectangle 93"/>
          <p:cNvSpPr>
            <a:spLocks/>
          </p:cNvSpPr>
          <p:nvPr/>
        </p:nvSpPr>
        <p:spPr bwMode="auto">
          <a:xfrm>
            <a:off x="1117600" y="5359400"/>
            <a:ext cx="34464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In the example:  </a:t>
            </a:r>
            <a:r>
              <a:rPr lang="en-US" altLang="de-DE" i="1">
                <a:solidFill>
                  <a:schemeClr val="tx1"/>
                </a:solidFill>
              </a:rPr>
              <a:t>s</a:t>
            </a:r>
            <a:r>
              <a:rPr lang="en-US" altLang="de-DE">
                <a:solidFill>
                  <a:schemeClr val="tx1"/>
                </a:solidFill>
              </a:rPr>
              <a:t> = 1</a:t>
            </a:r>
          </a:p>
        </p:txBody>
      </p:sp>
      <p:sp>
        <p:nvSpPr>
          <p:cNvPr id="28711" name="Rectangle 94"/>
          <p:cNvSpPr>
            <a:spLocks/>
          </p:cNvSpPr>
          <p:nvPr/>
        </p:nvSpPr>
        <p:spPr bwMode="auto">
          <a:xfrm>
            <a:off x="1290638" y="3568700"/>
            <a:ext cx="7669212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   </a:t>
            </a:r>
            <a:r>
              <a:rPr lang="en-US" altLang="de-DE" i="1">
                <a:solidFill>
                  <a:schemeClr val="tx1"/>
                </a:solidFill>
              </a:rPr>
              <a:t>d[v]</a:t>
            </a:r>
            <a:r>
              <a:rPr lang="en-US" altLang="de-DE">
                <a:solidFill>
                  <a:schemeClr val="tx1"/>
                </a:solidFill>
              </a:rPr>
              <a:t>   = length of path from </a:t>
            </a:r>
            <a:r>
              <a:rPr lang="en-US" altLang="de-DE" i="1">
                <a:solidFill>
                  <a:schemeClr val="tx1"/>
                </a:solidFill>
              </a:rPr>
              <a:t>s</a:t>
            </a:r>
            <a:r>
              <a:rPr lang="en-US" altLang="de-DE">
                <a:solidFill>
                  <a:schemeClr val="tx1"/>
                </a:solidFill>
              </a:rPr>
              <a:t> to </a:t>
            </a:r>
            <a:r>
              <a:rPr lang="en-US" altLang="de-DE" i="1">
                <a:solidFill>
                  <a:schemeClr val="tx1"/>
                </a:solidFill>
              </a:rPr>
              <a:t>v</a:t>
            </a:r>
          </a:p>
          <a:p>
            <a:pPr eaLnBrk="1" hangingPunct="1"/>
            <a:r>
              <a:rPr lang="en-US" altLang="de-DE" i="1">
                <a:solidFill>
                  <a:schemeClr val="tx1"/>
                </a:solidFill>
              </a:rPr>
              <a:t>pred[v] </a:t>
            </a:r>
            <a:r>
              <a:rPr lang="en-US" altLang="de-DE">
                <a:solidFill>
                  <a:schemeClr val="tx1"/>
                </a:solidFill>
              </a:rPr>
              <a:t>= predecessor node on the shortest path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3326C35A-C87D-43EC-841C-4C2C6350CFFC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23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29699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Dijkstra I</a:t>
            </a:r>
          </a:p>
        </p:txBody>
      </p:sp>
      <p:sp>
        <p:nvSpPr>
          <p:cNvPr id="29700" name="Rectangle 2"/>
          <p:cNvSpPr>
            <a:spLocks/>
          </p:cNvSpPr>
          <p:nvPr/>
        </p:nvSpPr>
        <p:spPr bwMode="auto">
          <a:xfrm>
            <a:off x="596900" y="2095500"/>
            <a:ext cx="13938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Iteration: </a:t>
            </a: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286000" y="2095500"/>
            <a:ext cx="5867400" cy="5676900"/>
          </a:xfrm>
          <a:prstGeom prst="rect">
            <a:avLst/>
          </a:prstGeom>
          <a:solidFill>
            <a:srgbClr val="CDFFD5"/>
          </a:solidFill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0" tIns="127000" rIns="127000" bIns="127000"/>
          <a:lstStyle/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Q = V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while Q is not empty: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u = node with minimal d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if d[u] =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oo</a:t>
            </a: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: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break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delete u from Q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for each neighbor v of u: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d_temp</a:t>
            </a: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= d[u] + d(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u,v</a:t>
            </a: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)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if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d_temp</a:t>
            </a: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&lt; d[v]: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d[v] =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d_temp</a:t>
            </a:r>
            <a:endParaRPr lang="en-US" sz="2400" dirty="0">
              <a:solidFill>
                <a:schemeClr val="tx1"/>
              </a:solidFill>
              <a:latin typeface="Courier New" charset="0"/>
              <a:cs typeface="Courier New" charset="0"/>
              <a:sym typeface="Courier New" charset="0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pred</a:t>
            </a: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[v] = u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</a:t>
            </a:r>
            <a:r>
              <a:rPr lang="en-US" sz="24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pred</a:t>
            </a: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[]C</a:t>
            </a:r>
          </a:p>
        </p:txBody>
      </p:sp>
      <p:sp>
        <p:nvSpPr>
          <p:cNvPr id="29702" name="Rectangle 4"/>
          <p:cNvSpPr>
            <a:spLocks/>
          </p:cNvSpPr>
          <p:nvPr/>
        </p:nvSpPr>
        <p:spPr bwMode="auto">
          <a:xfrm>
            <a:off x="8826500" y="2298700"/>
            <a:ext cx="4178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chemeClr val="tx1"/>
                </a:solidFill>
              </a:rPr>
              <a:t>Save {</a:t>
            </a:r>
            <a:r>
              <a:rPr lang="en-US" altLang="de-DE" sz="2400" i="1">
                <a:solidFill>
                  <a:schemeClr val="tx1"/>
                </a:solidFill>
              </a:rPr>
              <a:t>V</a:t>
            </a:r>
            <a:r>
              <a:rPr lang="en-US" altLang="de-DE" sz="2400">
                <a:solidFill>
                  <a:schemeClr val="tx1"/>
                </a:solidFill>
              </a:rPr>
              <a:t>} into working copy </a:t>
            </a:r>
            <a:r>
              <a:rPr lang="en-US" altLang="de-DE" sz="2400" i="1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29703" name="Rectangle 5"/>
          <p:cNvSpPr>
            <a:spLocks/>
          </p:cNvSpPr>
          <p:nvPr/>
        </p:nvSpPr>
        <p:spPr bwMode="auto">
          <a:xfrm>
            <a:off x="8826500" y="2946400"/>
            <a:ext cx="4178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chemeClr val="tx1"/>
                </a:solidFill>
              </a:rPr>
              <a:t>choose node closest to </a:t>
            </a:r>
            <a:r>
              <a:rPr lang="en-US" altLang="de-DE" sz="2400" i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9704" name="Rectangle 6"/>
          <p:cNvSpPr>
            <a:spLocks/>
          </p:cNvSpPr>
          <p:nvPr/>
        </p:nvSpPr>
        <p:spPr bwMode="auto">
          <a:xfrm>
            <a:off x="8826500" y="3467100"/>
            <a:ext cx="3276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sz="2400">
                <a:solidFill>
                  <a:schemeClr val="tx1"/>
                </a:solidFill>
              </a:rPr>
              <a:t>exit if all remaining nodes are inaccessible</a:t>
            </a:r>
          </a:p>
        </p:txBody>
      </p:sp>
      <p:sp>
        <p:nvSpPr>
          <p:cNvPr id="29705" name="Rectangle 7"/>
          <p:cNvSpPr>
            <a:spLocks/>
          </p:cNvSpPr>
          <p:nvPr/>
        </p:nvSpPr>
        <p:spPr bwMode="auto">
          <a:xfrm>
            <a:off x="8826500" y="4660900"/>
            <a:ext cx="3276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sz="2400">
                <a:solidFill>
                  <a:schemeClr val="tx1"/>
                </a:solidFill>
              </a:rPr>
              <a:t>calculate distance to </a:t>
            </a:r>
            <a:r>
              <a:rPr lang="en-US" altLang="de-DE" sz="2400" i="1">
                <a:solidFill>
                  <a:schemeClr val="tx1"/>
                </a:solidFill>
              </a:rPr>
              <a:t>u</a:t>
            </a:r>
            <a:r>
              <a:rPr lang="en-US" altLang="de-DE" sz="2400">
                <a:solidFill>
                  <a:schemeClr val="tx1"/>
                </a:solidFill>
              </a:rPr>
              <a:t>'s neighbors</a:t>
            </a:r>
          </a:p>
        </p:txBody>
      </p:sp>
      <p:sp>
        <p:nvSpPr>
          <p:cNvPr id="29706" name="Rectangle 8"/>
          <p:cNvSpPr>
            <a:spLocks/>
          </p:cNvSpPr>
          <p:nvPr/>
        </p:nvSpPr>
        <p:spPr bwMode="auto">
          <a:xfrm>
            <a:off x="8826500" y="5740400"/>
            <a:ext cx="3276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sz="2400">
                <a:solidFill>
                  <a:schemeClr val="tx1"/>
                </a:solidFill>
              </a:rPr>
              <a:t>if new path is shorter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de-DE" sz="2400">
                <a:solidFill>
                  <a:schemeClr val="tx1"/>
                </a:solidFill>
              </a:rPr>
              <a:t>=&gt; update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BDEB4C63-4CEE-443A-8EB3-B51417ED5B78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24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30723" name="Rectangle 1"/>
          <p:cNvSpPr>
            <a:spLocks noGrp="1" noChangeArrowheads="1"/>
          </p:cNvSpPr>
          <p:nvPr>
            <p:ph type="title"/>
          </p:nvPr>
        </p:nvSpPr>
        <p:spPr>
          <a:xfrm>
            <a:off x="5969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Dijkstra-Example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12800" y="1079500"/>
            <a:ext cx="9217025" cy="1982788"/>
            <a:chOff x="0" y="0"/>
            <a:chExt cx="5806" cy="1249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856" cy="1249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2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666750" y="3055938"/>
            <a:ext cx="9375775" cy="1981200"/>
            <a:chOff x="0" y="0"/>
            <a:chExt cx="5905" cy="1248"/>
          </a:xfrm>
        </p:grpSpPr>
        <p:pic>
          <p:nvPicPr>
            <p:cNvPr id="20569" name="Picture 8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854" cy="1248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2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6" name="Rectangle 174"/>
          <p:cNvSpPr>
            <a:spLocks/>
          </p:cNvSpPr>
          <p:nvPr/>
        </p:nvSpPr>
        <p:spPr bwMode="auto">
          <a:xfrm>
            <a:off x="165100" y="1066800"/>
            <a:ext cx="30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1)</a:t>
            </a:r>
          </a:p>
        </p:txBody>
      </p:sp>
      <p:sp>
        <p:nvSpPr>
          <p:cNvPr id="30727" name="Rectangle 175"/>
          <p:cNvSpPr>
            <a:spLocks/>
          </p:cNvSpPr>
          <p:nvPr/>
        </p:nvSpPr>
        <p:spPr bwMode="auto">
          <a:xfrm>
            <a:off x="4702175" y="1066800"/>
            <a:ext cx="30654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Q = (</a:t>
            </a:r>
            <a:r>
              <a:rPr lang="en-US" altLang="de-DE" b="1">
                <a:solidFill>
                  <a:schemeClr val="tx1"/>
                </a:solidFill>
              </a:rPr>
              <a:t>1</a:t>
            </a:r>
            <a:r>
              <a:rPr lang="en-US" altLang="de-DE">
                <a:solidFill>
                  <a:schemeClr val="tx1"/>
                </a:solidFill>
              </a:rPr>
              <a:t>, 2, 3, 4, 5, 6, 7)</a:t>
            </a:r>
          </a:p>
        </p:txBody>
      </p:sp>
      <p:grpSp>
        <p:nvGrpSpPr>
          <p:cNvPr id="4" name="Group 176"/>
          <p:cNvGrpSpPr>
            <a:grpSpLocks/>
          </p:cNvGrpSpPr>
          <p:nvPr/>
        </p:nvGrpSpPr>
        <p:grpSpPr bwMode="auto">
          <a:xfrm>
            <a:off x="179388" y="3060700"/>
            <a:ext cx="7331075" cy="558800"/>
            <a:chOff x="0" y="0"/>
            <a:chExt cx="4618" cy="352"/>
          </a:xfrm>
        </p:grpSpPr>
        <p:sp>
          <p:nvSpPr>
            <p:cNvPr id="30848" name="Rectangle 177"/>
            <p:cNvSpPr>
              <a:spLocks/>
            </p:cNvSpPr>
            <p:nvPr/>
          </p:nvSpPr>
          <p:spPr bwMode="auto">
            <a:xfrm>
              <a:off x="0" y="96"/>
              <a:ext cx="192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de-DE">
                  <a:solidFill>
                    <a:schemeClr val="tx1"/>
                  </a:solidFill>
                </a:rPr>
                <a:t>2)</a:t>
              </a:r>
            </a:p>
          </p:txBody>
        </p:sp>
        <p:sp>
          <p:nvSpPr>
            <p:cNvPr id="30849" name="Rectangle 178"/>
            <p:cNvSpPr>
              <a:spLocks/>
            </p:cNvSpPr>
            <p:nvPr/>
          </p:nvSpPr>
          <p:spPr bwMode="auto">
            <a:xfrm>
              <a:off x="2888" y="0"/>
              <a:ext cx="173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de-DE">
                  <a:solidFill>
                    <a:schemeClr val="tx1"/>
                  </a:solidFill>
                </a:rPr>
                <a:t>Q = (2, 3, </a:t>
              </a:r>
              <a:r>
                <a:rPr lang="en-US" altLang="de-DE" b="1">
                  <a:solidFill>
                    <a:schemeClr val="tx1"/>
                  </a:solidFill>
                </a:rPr>
                <a:t>4</a:t>
              </a:r>
              <a:r>
                <a:rPr lang="en-US" altLang="de-DE">
                  <a:solidFill>
                    <a:schemeClr val="tx1"/>
                  </a:solidFill>
                </a:rPr>
                <a:t>, 5, 6, 7)</a:t>
              </a:r>
            </a:p>
          </p:txBody>
        </p:sp>
      </p:grpSp>
      <p:grpSp>
        <p:nvGrpSpPr>
          <p:cNvPr id="5" name="Group 179"/>
          <p:cNvGrpSpPr>
            <a:grpSpLocks/>
          </p:cNvGrpSpPr>
          <p:nvPr/>
        </p:nvGrpSpPr>
        <p:grpSpPr bwMode="auto">
          <a:xfrm>
            <a:off x="165100" y="4965700"/>
            <a:ext cx="7011988" cy="622300"/>
            <a:chOff x="0" y="0"/>
            <a:chExt cx="4417" cy="392"/>
          </a:xfrm>
        </p:grpSpPr>
        <p:sp>
          <p:nvSpPr>
            <p:cNvPr id="30846" name="Rectangle 180"/>
            <p:cNvSpPr>
              <a:spLocks/>
            </p:cNvSpPr>
            <p:nvPr/>
          </p:nvSpPr>
          <p:spPr bwMode="auto">
            <a:xfrm>
              <a:off x="0" y="136"/>
              <a:ext cx="192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de-DE">
                  <a:solidFill>
                    <a:schemeClr val="tx1"/>
                  </a:solidFill>
                </a:rPr>
                <a:t>3)</a:t>
              </a:r>
            </a:p>
          </p:txBody>
        </p:sp>
        <p:sp>
          <p:nvSpPr>
            <p:cNvPr id="30847" name="Rectangle 181"/>
            <p:cNvSpPr>
              <a:spLocks/>
            </p:cNvSpPr>
            <p:nvPr/>
          </p:nvSpPr>
          <p:spPr bwMode="auto">
            <a:xfrm>
              <a:off x="2888" y="0"/>
              <a:ext cx="152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de-DE">
                  <a:solidFill>
                    <a:schemeClr val="tx1"/>
                  </a:solidFill>
                </a:rPr>
                <a:t>Q = (2, </a:t>
              </a:r>
              <a:r>
                <a:rPr lang="en-US" altLang="de-DE" b="1">
                  <a:solidFill>
                    <a:schemeClr val="tx1"/>
                  </a:solidFill>
                </a:rPr>
                <a:t>3</a:t>
              </a:r>
              <a:r>
                <a:rPr lang="en-US" altLang="de-DE">
                  <a:solidFill>
                    <a:schemeClr val="tx1"/>
                  </a:solidFill>
                </a:rPr>
                <a:t>, 5, 6, 7)</a:t>
              </a:r>
            </a:p>
          </p:txBody>
        </p:sp>
      </p:grpSp>
      <p:grpSp>
        <p:nvGrpSpPr>
          <p:cNvPr id="6" name="Group 182"/>
          <p:cNvGrpSpPr>
            <a:grpSpLocks/>
          </p:cNvGrpSpPr>
          <p:nvPr/>
        </p:nvGrpSpPr>
        <p:grpSpPr bwMode="auto">
          <a:xfrm>
            <a:off x="165100" y="6934200"/>
            <a:ext cx="6692900" cy="609600"/>
            <a:chOff x="0" y="0"/>
            <a:chExt cx="4216" cy="384"/>
          </a:xfrm>
        </p:grpSpPr>
        <p:sp>
          <p:nvSpPr>
            <p:cNvPr id="30844" name="Rectangle 183"/>
            <p:cNvSpPr>
              <a:spLocks/>
            </p:cNvSpPr>
            <p:nvPr/>
          </p:nvSpPr>
          <p:spPr bwMode="auto">
            <a:xfrm>
              <a:off x="0" y="128"/>
              <a:ext cx="192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de-DE">
                  <a:solidFill>
                    <a:schemeClr val="tx1"/>
                  </a:solidFill>
                </a:rPr>
                <a:t>4)</a:t>
              </a:r>
            </a:p>
          </p:txBody>
        </p:sp>
        <p:sp>
          <p:nvSpPr>
            <p:cNvPr id="30845" name="Rectangle 184"/>
            <p:cNvSpPr>
              <a:spLocks/>
            </p:cNvSpPr>
            <p:nvPr/>
          </p:nvSpPr>
          <p:spPr bwMode="auto">
            <a:xfrm>
              <a:off x="2888" y="0"/>
              <a:ext cx="132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de-DE">
                  <a:solidFill>
                    <a:schemeClr val="tx1"/>
                  </a:solidFill>
                </a:rPr>
                <a:t>Q = (</a:t>
              </a:r>
              <a:r>
                <a:rPr lang="en-US" altLang="de-DE" b="1">
                  <a:solidFill>
                    <a:schemeClr val="tx1"/>
                  </a:solidFill>
                </a:rPr>
                <a:t>2</a:t>
              </a:r>
              <a:r>
                <a:rPr lang="en-US" altLang="de-DE">
                  <a:solidFill>
                    <a:schemeClr val="tx1"/>
                  </a:solidFill>
                </a:rPr>
                <a:t>, 5, 6, 7)</a:t>
              </a:r>
            </a:p>
          </p:txBody>
        </p:sp>
      </p:grpSp>
      <p:grpSp>
        <p:nvGrpSpPr>
          <p:cNvPr id="7" name="Group 185"/>
          <p:cNvGrpSpPr>
            <a:grpSpLocks/>
          </p:cNvGrpSpPr>
          <p:nvPr/>
        </p:nvGrpSpPr>
        <p:grpSpPr bwMode="auto">
          <a:xfrm>
            <a:off x="609600" y="4965700"/>
            <a:ext cx="9432925" cy="1982788"/>
            <a:chOff x="0" y="0"/>
            <a:chExt cx="5942" cy="1249"/>
          </a:xfrm>
        </p:grpSpPr>
        <p:pic>
          <p:nvPicPr>
            <p:cNvPr id="20666" name="Picture 18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1856" cy="1249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2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271"/>
          <p:cNvGrpSpPr>
            <a:grpSpLocks/>
          </p:cNvGrpSpPr>
          <p:nvPr/>
        </p:nvGrpSpPr>
        <p:grpSpPr bwMode="auto">
          <a:xfrm>
            <a:off x="609600" y="6946900"/>
            <a:ext cx="9432925" cy="1982788"/>
            <a:chOff x="0" y="0"/>
            <a:chExt cx="5942" cy="1249"/>
          </a:xfrm>
        </p:grpSpPr>
        <p:pic>
          <p:nvPicPr>
            <p:cNvPr id="20752" name="Picture 27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1856" cy="1249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2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0753" name="Group 273"/>
          <p:cNvGraphicFramePr>
            <a:graphicFrameLocks noGrp="1"/>
          </p:cNvGraphicFramePr>
          <p:nvPr/>
        </p:nvGraphicFramePr>
        <p:xfrm>
          <a:off x="4016375" y="7416800"/>
          <a:ext cx="5257800" cy="1155701"/>
        </p:xfrm>
        <a:graphic>
          <a:graphicData uri="http://schemas.openxmlformats.org/drawingml/2006/table">
            <a:tbl>
              <a:tblPr/>
              <a:tblGrid>
                <a:gridCol w="110807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2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3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4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5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6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7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node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pred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</a:tbl>
          </a:graphicData>
        </a:graphic>
      </p:graphicFrame>
      <p:graphicFrame>
        <p:nvGraphicFramePr>
          <p:cNvPr id="20667" name="Group 187"/>
          <p:cNvGraphicFramePr>
            <a:graphicFrameLocks noGrp="1"/>
          </p:cNvGraphicFramePr>
          <p:nvPr/>
        </p:nvGraphicFramePr>
        <p:xfrm>
          <a:off x="4016375" y="5435600"/>
          <a:ext cx="5257800" cy="1155701"/>
        </p:xfrm>
        <a:graphic>
          <a:graphicData uri="http://schemas.openxmlformats.org/drawingml/2006/table">
            <a:tbl>
              <a:tblPr/>
              <a:tblGrid>
                <a:gridCol w="110807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2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3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4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5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6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7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node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oo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pred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</a:tbl>
          </a:graphicData>
        </a:graphic>
      </p:graphicFrame>
      <p:graphicFrame>
        <p:nvGraphicFramePr>
          <p:cNvPr id="20570" name="Group 90"/>
          <p:cNvGraphicFramePr>
            <a:graphicFrameLocks noGrp="1"/>
          </p:cNvGraphicFramePr>
          <p:nvPr/>
        </p:nvGraphicFramePr>
        <p:xfrm>
          <a:off x="4014788" y="3554413"/>
          <a:ext cx="5259387" cy="1155701"/>
        </p:xfrm>
        <a:graphic>
          <a:graphicData uri="http://schemas.openxmlformats.org/drawingml/2006/table">
            <a:tbl>
              <a:tblPr/>
              <a:tblGrid>
                <a:gridCol w="110807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2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3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4"/>
                    </a:ext>
                  </a:extLst>
                </a:gridCol>
                <a:gridCol w="59531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5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6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7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node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oo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oo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pred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</a:tbl>
          </a:graphicData>
        </a:graphic>
      </p:graphicFrame>
      <p:graphicFrame>
        <p:nvGraphicFramePr>
          <p:cNvPr id="20484" name="Group 4"/>
          <p:cNvGraphicFramePr>
            <a:graphicFrameLocks noGrp="1"/>
          </p:cNvGraphicFramePr>
          <p:nvPr/>
        </p:nvGraphicFramePr>
        <p:xfrm>
          <a:off x="3990975" y="1651000"/>
          <a:ext cx="5270500" cy="1155701"/>
        </p:xfrm>
        <a:graphic>
          <a:graphicData uri="http://schemas.openxmlformats.org/drawingml/2006/table">
            <a:tbl>
              <a:tblPr/>
              <a:tblGrid>
                <a:gridCol w="111125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2"/>
                    </a:ext>
                  </a:extLst>
                </a:gridCol>
                <a:gridCol w="595313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3"/>
                    </a:ext>
                  </a:extLst>
                </a:gridCol>
                <a:gridCol w="59531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4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5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6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7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node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oo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oo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oo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oo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pred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</a:tbl>
          </a:graphicData>
        </a:graphic>
      </p:graphicFrame>
      <p:sp>
        <p:nvSpPr>
          <p:cNvPr id="27" name="Rectangle 3"/>
          <p:cNvSpPr>
            <a:spLocks/>
          </p:cNvSpPr>
          <p:nvPr/>
        </p:nvSpPr>
        <p:spPr bwMode="auto">
          <a:xfrm>
            <a:off x="9250363" y="2573338"/>
            <a:ext cx="3948112" cy="4076700"/>
          </a:xfrm>
          <a:prstGeom prst="rect">
            <a:avLst/>
          </a:prstGeom>
          <a:solidFill>
            <a:srgbClr val="CDFFD5"/>
          </a:solidFill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0" tIns="127000" rIns="127000" bIns="127000"/>
          <a:lstStyle/>
          <a:p>
            <a:pPr eaLnBrk="1" hangingPunct="1">
              <a:defRPr/>
            </a:pPr>
            <a:r>
              <a:rPr lang="en-US" sz="16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Q = V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while Q is not empty: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u = node with minimal d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if d[u] = </a:t>
            </a:r>
            <a:r>
              <a:rPr lang="en-US" sz="16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oo</a:t>
            </a:r>
            <a:r>
              <a:rPr lang="en-US" sz="16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: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break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delete u from Q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for each neighbor v of u: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</a:t>
            </a:r>
            <a:r>
              <a:rPr lang="en-US" sz="16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d_temp</a:t>
            </a:r>
            <a:r>
              <a:rPr lang="en-US" sz="16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= d[u] + d(</a:t>
            </a:r>
            <a:r>
              <a:rPr lang="en-US" sz="16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u,v</a:t>
            </a:r>
            <a:r>
              <a:rPr lang="en-US" sz="16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)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if </a:t>
            </a:r>
            <a:r>
              <a:rPr lang="en-US" sz="16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d_temp</a:t>
            </a:r>
            <a:r>
              <a:rPr lang="en-US" sz="16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&lt; d[v]: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d[v] = </a:t>
            </a:r>
            <a:r>
              <a:rPr lang="en-US" sz="16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d_temp</a:t>
            </a:r>
            <a:endParaRPr lang="en-US" sz="1600" dirty="0">
              <a:solidFill>
                <a:schemeClr val="tx1"/>
              </a:solidFill>
              <a:latin typeface="Courier New" charset="0"/>
              <a:cs typeface="Courier New" charset="0"/>
              <a:sym typeface="Courier New" charset="0"/>
            </a:endParaRPr>
          </a:p>
          <a:p>
            <a:pPr eaLnBrk="1" hangingPunct="1">
              <a:defRPr/>
            </a:pPr>
            <a:r>
              <a:rPr lang="en-US" sz="16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</a:t>
            </a:r>
            <a:r>
              <a:rPr lang="en-US" sz="16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pred</a:t>
            </a:r>
            <a:r>
              <a:rPr lang="en-US" sz="16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[v] = u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</a:t>
            </a:r>
            <a:r>
              <a:rPr lang="en-US" sz="16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pred</a:t>
            </a:r>
            <a:r>
              <a:rPr lang="en-US" sz="16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[]C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F61693AE-1ED3-4546-AAE8-5A27D38A5161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25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31747" name="Rectangle 1"/>
          <p:cNvSpPr>
            <a:spLocks noGrp="1" noChangeArrowheads="1"/>
          </p:cNvSpPr>
          <p:nvPr>
            <p:ph type="title"/>
          </p:nvPr>
        </p:nvSpPr>
        <p:spPr>
          <a:xfrm>
            <a:off x="10033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Example contd.</a:t>
            </a:r>
          </a:p>
        </p:txBody>
      </p:sp>
      <p:sp>
        <p:nvSpPr>
          <p:cNvPr id="31748" name="Rectangle 2"/>
          <p:cNvSpPr>
            <a:spLocks/>
          </p:cNvSpPr>
          <p:nvPr/>
        </p:nvSpPr>
        <p:spPr bwMode="auto">
          <a:xfrm>
            <a:off x="5118100" y="1066800"/>
            <a:ext cx="2108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Q = (</a:t>
            </a:r>
            <a:r>
              <a:rPr lang="en-US" altLang="de-DE" b="1">
                <a:solidFill>
                  <a:schemeClr val="tx1"/>
                </a:solidFill>
              </a:rPr>
              <a:t>2</a:t>
            </a:r>
            <a:r>
              <a:rPr lang="en-US" altLang="de-DE">
                <a:solidFill>
                  <a:schemeClr val="tx1"/>
                </a:solidFill>
              </a:rPr>
              <a:t>, 5, 6, 7)</a:t>
            </a:r>
          </a:p>
        </p:txBody>
      </p:sp>
      <p:grpSp>
        <p:nvGrpSpPr>
          <p:cNvPr id="31749" name="Group 3"/>
          <p:cNvGrpSpPr>
            <a:grpSpLocks/>
          </p:cNvGrpSpPr>
          <p:nvPr/>
        </p:nvGrpSpPr>
        <p:grpSpPr bwMode="auto">
          <a:xfrm>
            <a:off x="977900" y="1079500"/>
            <a:ext cx="9432925" cy="1982788"/>
            <a:chOff x="0" y="0"/>
            <a:chExt cx="5942" cy="1249"/>
          </a:xfrm>
        </p:grpSpPr>
        <p:pic>
          <p:nvPicPr>
            <p:cNvPr id="21592" name="Picture 8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856" cy="1249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2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50" name="Rectangle 89"/>
          <p:cNvSpPr>
            <a:spLocks/>
          </p:cNvSpPr>
          <p:nvPr/>
        </p:nvSpPr>
        <p:spPr bwMode="auto">
          <a:xfrm>
            <a:off x="596900" y="1079500"/>
            <a:ext cx="30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4)</a:t>
            </a:r>
          </a:p>
        </p:txBody>
      </p:sp>
      <p:grpSp>
        <p:nvGrpSpPr>
          <p:cNvPr id="3" name="Group 90"/>
          <p:cNvGrpSpPr>
            <a:grpSpLocks/>
          </p:cNvGrpSpPr>
          <p:nvPr/>
        </p:nvGrpSpPr>
        <p:grpSpPr bwMode="auto">
          <a:xfrm>
            <a:off x="977900" y="3375025"/>
            <a:ext cx="9432925" cy="1846263"/>
            <a:chOff x="0" y="0"/>
            <a:chExt cx="5942" cy="1163"/>
          </a:xfrm>
        </p:grpSpPr>
        <p:pic>
          <p:nvPicPr>
            <p:cNvPr id="21595" name="Picture 9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856" cy="1163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2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680" name="Rectangle 176"/>
          <p:cNvSpPr>
            <a:spLocks/>
          </p:cNvSpPr>
          <p:nvPr/>
        </p:nvSpPr>
        <p:spPr bwMode="auto">
          <a:xfrm>
            <a:off x="5118100" y="4914900"/>
            <a:ext cx="14700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Q = (</a:t>
            </a:r>
            <a:r>
              <a:rPr lang="en-US" altLang="de-DE" b="1">
                <a:solidFill>
                  <a:schemeClr val="tx1"/>
                </a:solidFill>
              </a:rPr>
              <a:t>6</a:t>
            </a:r>
            <a:r>
              <a:rPr lang="en-US" altLang="de-DE">
                <a:solidFill>
                  <a:schemeClr val="tx1"/>
                </a:solidFill>
              </a:rPr>
              <a:t>, 7)</a:t>
            </a:r>
          </a:p>
        </p:txBody>
      </p:sp>
      <p:sp>
        <p:nvSpPr>
          <p:cNvPr id="21681" name="Rectangle 177"/>
          <p:cNvSpPr>
            <a:spLocks/>
          </p:cNvSpPr>
          <p:nvPr/>
        </p:nvSpPr>
        <p:spPr bwMode="auto">
          <a:xfrm>
            <a:off x="5118100" y="5676900"/>
            <a:ext cx="11509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Q = (</a:t>
            </a:r>
            <a:r>
              <a:rPr lang="en-US" altLang="de-DE" b="1">
                <a:solidFill>
                  <a:schemeClr val="tx1"/>
                </a:solidFill>
              </a:rPr>
              <a:t>7</a:t>
            </a:r>
            <a:r>
              <a:rPr lang="en-US" altLang="de-DE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4" name="Group 178"/>
          <p:cNvGrpSpPr>
            <a:grpSpLocks/>
          </p:cNvGrpSpPr>
          <p:nvPr/>
        </p:nvGrpSpPr>
        <p:grpSpPr bwMode="auto">
          <a:xfrm>
            <a:off x="800100" y="5880100"/>
            <a:ext cx="10079038" cy="2532063"/>
            <a:chOff x="0" y="0"/>
            <a:chExt cx="6349" cy="1595"/>
          </a:xfrm>
        </p:grpSpPr>
        <p:sp>
          <p:nvSpPr>
            <p:cNvPr id="31842" name="Rectangle 263"/>
            <p:cNvSpPr>
              <a:spLocks/>
            </p:cNvSpPr>
            <p:nvPr/>
          </p:nvSpPr>
          <p:spPr bwMode="auto">
            <a:xfrm>
              <a:off x="0" y="0"/>
              <a:ext cx="1043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de-DE">
                  <a:solidFill>
                    <a:schemeClr val="tx1"/>
                  </a:solidFill>
                </a:rPr>
                <a:t>Final result:</a:t>
              </a:r>
            </a:p>
          </p:txBody>
        </p:sp>
        <p:sp>
          <p:nvSpPr>
            <p:cNvPr id="31843" name="Rectangle 264"/>
            <p:cNvSpPr>
              <a:spLocks/>
            </p:cNvSpPr>
            <p:nvPr/>
          </p:nvSpPr>
          <p:spPr bwMode="auto">
            <a:xfrm>
              <a:off x="2720" y="1320"/>
              <a:ext cx="1165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de-DE" i="1">
                  <a:solidFill>
                    <a:schemeClr val="tx1"/>
                  </a:solidFill>
                </a:rPr>
                <a:t>d</a:t>
              </a:r>
              <a:r>
                <a:rPr lang="en-US" altLang="de-DE">
                  <a:solidFill>
                    <a:schemeClr val="tx1"/>
                  </a:solidFill>
                </a:rPr>
                <a:t>(1, 7) = 42</a:t>
              </a:r>
            </a:p>
          </p:txBody>
        </p:sp>
        <p:sp>
          <p:nvSpPr>
            <p:cNvPr id="31844" name="Rectangle 265"/>
            <p:cNvSpPr>
              <a:spLocks/>
            </p:cNvSpPr>
            <p:nvPr/>
          </p:nvSpPr>
          <p:spPr bwMode="auto">
            <a:xfrm>
              <a:off x="4632" y="1320"/>
              <a:ext cx="1717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de-DE">
                  <a:solidFill>
                    <a:schemeClr val="tx1"/>
                  </a:solidFill>
                </a:rPr>
                <a:t>path = (1, 4, 3, 2, 7)</a:t>
              </a:r>
            </a:p>
          </p:txBody>
        </p:sp>
        <p:pic>
          <p:nvPicPr>
            <p:cNvPr id="21770" name="Picture 26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" y="320"/>
              <a:ext cx="1859" cy="1192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2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67"/>
          <p:cNvGrpSpPr>
            <a:grpSpLocks/>
          </p:cNvGrpSpPr>
          <p:nvPr/>
        </p:nvGrpSpPr>
        <p:grpSpPr bwMode="auto">
          <a:xfrm>
            <a:off x="596900" y="3060700"/>
            <a:ext cx="6310313" cy="419100"/>
            <a:chOff x="0" y="0"/>
            <a:chExt cx="3975" cy="264"/>
          </a:xfrm>
        </p:grpSpPr>
        <p:sp>
          <p:nvSpPr>
            <p:cNvPr id="31840" name="Rectangle 268"/>
            <p:cNvSpPr>
              <a:spLocks/>
            </p:cNvSpPr>
            <p:nvPr/>
          </p:nvSpPr>
          <p:spPr bwMode="auto">
            <a:xfrm>
              <a:off x="2848" y="0"/>
              <a:ext cx="112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de-DE">
                  <a:solidFill>
                    <a:schemeClr val="tx1"/>
                  </a:solidFill>
                </a:rPr>
                <a:t>Q = (</a:t>
              </a:r>
              <a:r>
                <a:rPr lang="en-US" altLang="de-DE" b="1">
                  <a:solidFill>
                    <a:schemeClr val="tx1"/>
                  </a:solidFill>
                </a:rPr>
                <a:t>5</a:t>
              </a:r>
              <a:r>
                <a:rPr lang="en-US" altLang="de-DE">
                  <a:solidFill>
                    <a:schemeClr val="tx1"/>
                  </a:solidFill>
                </a:rPr>
                <a:t>, 6, 7)</a:t>
              </a:r>
            </a:p>
          </p:txBody>
        </p:sp>
        <p:sp>
          <p:nvSpPr>
            <p:cNvPr id="31841" name="Rectangle 269"/>
            <p:cNvSpPr>
              <a:spLocks/>
            </p:cNvSpPr>
            <p:nvPr/>
          </p:nvSpPr>
          <p:spPr bwMode="auto">
            <a:xfrm>
              <a:off x="0" y="0"/>
              <a:ext cx="192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de-DE">
                  <a:solidFill>
                    <a:schemeClr val="tx1"/>
                  </a:solidFill>
                </a:rPr>
                <a:t>5)</a:t>
              </a:r>
            </a:p>
          </p:txBody>
        </p:sp>
      </p:grpSp>
      <p:grpSp>
        <p:nvGrpSpPr>
          <p:cNvPr id="6" name="Group 270"/>
          <p:cNvGrpSpPr>
            <a:grpSpLocks/>
          </p:cNvGrpSpPr>
          <p:nvPr/>
        </p:nvGrpSpPr>
        <p:grpSpPr bwMode="auto">
          <a:xfrm>
            <a:off x="5118100" y="8610600"/>
            <a:ext cx="6107113" cy="436563"/>
            <a:chOff x="0" y="0"/>
            <a:chExt cx="3847" cy="275"/>
          </a:xfrm>
        </p:grpSpPr>
        <p:sp>
          <p:nvSpPr>
            <p:cNvPr id="31838" name="Rectangle 271"/>
            <p:cNvSpPr>
              <a:spLocks/>
            </p:cNvSpPr>
            <p:nvPr/>
          </p:nvSpPr>
          <p:spPr bwMode="auto">
            <a:xfrm>
              <a:off x="0" y="0"/>
              <a:ext cx="1165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de-DE" i="1">
                  <a:solidFill>
                    <a:schemeClr val="tx1"/>
                  </a:solidFill>
                </a:rPr>
                <a:t>d</a:t>
              </a:r>
              <a:r>
                <a:rPr lang="en-US" altLang="de-DE">
                  <a:solidFill>
                    <a:schemeClr val="tx1"/>
                  </a:solidFill>
                </a:rPr>
                <a:t>(1, 6) = 37</a:t>
              </a:r>
            </a:p>
          </p:txBody>
        </p:sp>
        <p:sp>
          <p:nvSpPr>
            <p:cNvPr id="31839" name="Rectangle 272"/>
            <p:cNvSpPr>
              <a:spLocks/>
            </p:cNvSpPr>
            <p:nvPr/>
          </p:nvSpPr>
          <p:spPr bwMode="auto">
            <a:xfrm>
              <a:off x="1392" y="0"/>
              <a:ext cx="245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de-DE">
                  <a:solidFill>
                    <a:schemeClr val="tx1"/>
                  </a:solidFill>
                </a:rPr>
                <a:t>path = (1, 4, 6)  or (1,4,5,6)</a:t>
              </a:r>
            </a:p>
          </p:txBody>
        </p:sp>
      </p:grpSp>
      <p:graphicFrame>
        <p:nvGraphicFramePr>
          <p:cNvPr id="21683" name="Group 179"/>
          <p:cNvGraphicFramePr>
            <a:graphicFrameLocks noGrp="1"/>
          </p:cNvGraphicFramePr>
          <p:nvPr/>
        </p:nvGraphicFramePr>
        <p:xfrm>
          <a:off x="5153025" y="6286500"/>
          <a:ext cx="5257800" cy="1155701"/>
        </p:xfrm>
        <a:graphic>
          <a:graphicData uri="http://schemas.openxmlformats.org/drawingml/2006/table">
            <a:tbl>
              <a:tblPr/>
              <a:tblGrid>
                <a:gridCol w="110807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2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3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4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5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6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7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node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pred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</a:tbl>
          </a:graphicData>
        </a:graphic>
      </p:graphicFrame>
      <p:graphicFrame>
        <p:nvGraphicFramePr>
          <p:cNvPr id="21596" name="Group 92"/>
          <p:cNvGraphicFramePr>
            <a:graphicFrameLocks noGrp="1"/>
          </p:cNvGraphicFramePr>
          <p:nvPr/>
        </p:nvGraphicFramePr>
        <p:xfrm>
          <a:off x="5153025" y="3465513"/>
          <a:ext cx="5257800" cy="1155701"/>
        </p:xfrm>
        <a:graphic>
          <a:graphicData uri="http://schemas.openxmlformats.org/drawingml/2006/table">
            <a:tbl>
              <a:tblPr/>
              <a:tblGrid>
                <a:gridCol w="110807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2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3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4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5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6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7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node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pred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</a:tbl>
          </a:graphicData>
        </a:graphic>
      </p:graphicFrame>
      <p:graphicFrame>
        <p:nvGraphicFramePr>
          <p:cNvPr id="2" name="Group 4"/>
          <p:cNvGraphicFramePr>
            <a:graphicFrameLocks noGrp="1"/>
          </p:cNvGraphicFramePr>
          <p:nvPr/>
        </p:nvGraphicFramePr>
        <p:xfrm>
          <a:off x="5153025" y="1549400"/>
          <a:ext cx="5257800" cy="1155701"/>
        </p:xfrm>
        <a:graphic>
          <a:graphicData uri="http://schemas.openxmlformats.org/drawingml/2006/table">
            <a:tbl>
              <a:tblPr/>
              <a:tblGrid>
                <a:gridCol w="110807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2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3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4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5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6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7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node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pred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80" grpId="0" autoUpdateAnimBg="0"/>
      <p:bldP spid="2168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7744BF2F-D496-4517-A6A5-E7A639CCF518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26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32771" name="Rectangle 1"/>
          <p:cNvSpPr>
            <a:spLocks noGrp="1" noChangeArrowheads="1"/>
          </p:cNvSpPr>
          <p:nvPr>
            <p:ph type="title"/>
          </p:nvPr>
        </p:nvSpPr>
        <p:spPr>
          <a:xfrm>
            <a:off x="10033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Beyond Dijkstra</a:t>
            </a:r>
          </a:p>
        </p:txBody>
      </p:sp>
      <p:sp>
        <p:nvSpPr>
          <p:cNvPr id="32772" name="Rectangle 2"/>
          <p:cNvSpPr>
            <a:spLocks/>
          </p:cNvSpPr>
          <p:nvPr/>
        </p:nvSpPr>
        <p:spPr bwMode="auto">
          <a:xfrm>
            <a:off x="1155700" y="4038600"/>
            <a:ext cx="67183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Graphs with positive and negative weights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</a:t>
            </a:r>
            <a:r>
              <a:rPr lang="en-US" altLang="de-DE" b="1">
                <a:solidFill>
                  <a:schemeClr val="tx1"/>
                </a:solidFill>
              </a:rPr>
              <a:t>Bellman-Ford</a:t>
            </a:r>
            <a:r>
              <a:rPr lang="en-US" altLang="de-DE">
                <a:solidFill>
                  <a:schemeClr val="tx1"/>
                </a:solidFill>
              </a:rPr>
              <a:t>-algorithm</a:t>
            </a:r>
          </a:p>
        </p:txBody>
      </p:sp>
      <p:sp>
        <p:nvSpPr>
          <p:cNvPr id="32773" name="Rectangle 3"/>
          <p:cNvSpPr>
            <a:spLocks/>
          </p:cNvSpPr>
          <p:nvPr/>
        </p:nvSpPr>
        <p:spPr bwMode="auto">
          <a:xfrm>
            <a:off x="1155700" y="5956300"/>
            <a:ext cx="66929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If there is a heuristic to estimate weights:  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improve efficiency of Dijkstra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     </a:t>
            </a:r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</a:t>
            </a:r>
            <a:r>
              <a:rPr lang="en-US" altLang="de-DE" b="1">
                <a:solidFill>
                  <a:schemeClr val="tx1"/>
                </a:solidFill>
              </a:rPr>
              <a:t>A*</a:t>
            </a:r>
            <a:r>
              <a:rPr lang="en-US" altLang="de-DE">
                <a:solidFill>
                  <a:schemeClr val="tx1"/>
                </a:solidFill>
              </a:rPr>
              <a:t>-algorithm</a:t>
            </a:r>
          </a:p>
        </p:txBody>
      </p:sp>
      <p:grpSp>
        <p:nvGrpSpPr>
          <p:cNvPr id="32774" name="Group 4"/>
          <p:cNvGrpSpPr>
            <a:grpSpLocks/>
          </p:cNvGrpSpPr>
          <p:nvPr/>
        </p:nvGrpSpPr>
        <p:grpSpPr bwMode="auto">
          <a:xfrm>
            <a:off x="1155700" y="1524000"/>
            <a:ext cx="7967663" cy="1503363"/>
            <a:chOff x="0" y="0"/>
            <a:chExt cx="5019" cy="947"/>
          </a:xfrm>
        </p:grpSpPr>
        <p:sp>
          <p:nvSpPr>
            <p:cNvPr id="32775" name="Rectangle 5"/>
            <p:cNvSpPr>
              <a:spLocks/>
            </p:cNvSpPr>
            <p:nvPr/>
          </p:nvSpPr>
          <p:spPr bwMode="auto">
            <a:xfrm>
              <a:off x="0" y="0"/>
              <a:ext cx="5019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de-DE">
                  <a:solidFill>
                    <a:schemeClr val="tx1"/>
                  </a:solidFill>
                </a:rPr>
                <a:t>Dijkstra works for directed and undirected graphs with</a:t>
              </a:r>
            </a:p>
            <a:p>
              <a:pPr eaLnBrk="1" hangingPunct="1"/>
              <a:r>
                <a:rPr lang="en-US" altLang="de-DE">
                  <a:solidFill>
                    <a:schemeClr val="tx1"/>
                  </a:solidFill>
                </a:rPr>
                <a:t>  </a:t>
              </a:r>
              <a:r>
                <a:rPr lang="en-US" altLang="de-DE" b="1">
                  <a:solidFill>
                    <a:schemeClr val="tx1"/>
                  </a:solidFill>
                </a:rPr>
                <a:t>non-negative</a:t>
              </a:r>
              <a:r>
                <a:rPr lang="en-US" altLang="de-DE">
                  <a:solidFill>
                    <a:schemeClr val="tx1"/>
                  </a:solidFill>
                </a:rPr>
                <a:t> weights.</a:t>
              </a:r>
            </a:p>
          </p:txBody>
        </p:sp>
        <p:sp>
          <p:nvSpPr>
            <p:cNvPr id="32776" name="Rectangle 6"/>
            <p:cNvSpPr>
              <a:spLocks/>
            </p:cNvSpPr>
            <p:nvPr/>
          </p:nvSpPr>
          <p:spPr bwMode="auto">
            <a:xfrm>
              <a:off x="0" y="672"/>
              <a:ext cx="3975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de-DE">
                  <a:solidFill>
                    <a:schemeClr val="tx1"/>
                  </a:solidFill>
                </a:rPr>
                <a:t>Straight-forward implementation:  </a:t>
              </a:r>
              <a:r>
                <a:rPr lang="en-US" altLang="de-DE" i="1">
                  <a:solidFill>
                    <a:schemeClr val="tx1"/>
                  </a:solidFill>
                </a:rPr>
                <a:t>O(N</a:t>
              </a:r>
              <a:r>
                <a:rPr lang="en-US" altLang="de-DE" i="1" baseline="32000">
                  <a:solidFill>
                    <a:schemeClr val="tx1"/>
                  </a:solidFill>
                </a:rPr>
                <a:t>2</a:t>
              </a:r>
              <a:r>
                <a:rPr lang="en-US" altLang="de-DE" i="1">
                  <a:solidFill>
                    <a:schemeClr val="tx1"/>
                  </a:solidFill>
                </a:rPr>
                <a:t>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3B90C73E-7A80-4196-ACD4-5DEEA9A038AA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27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33795" name="Rectangle 1"/>
          <p:cNvSpPr>
            <a:spLocks noGrp="1" noChangeArrowheads="1"/>
          </p:cNvSpPr>
          <p:nvPr>
            <p:ph type="title"/>
          </p:nvPr>
        </p:nvSpPr>
        <p:spPr>
          <a:xfrm>
            <a:off x="10033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Graph Layout</a:t>
            </a:r>
          </a:p>
        </p:txBody>
      </p:sp>
      <p:sp>
        <p:nvSpPr>
          <p:cNvPr id="33796" name="Rectangle 2"/>
          <p:cNvSpPr>
            <a:spLocks/>
          </p:cNvSpPr>
          <p:nvPr/>
        </p:nvSpPr>
        <p:spPr bwMode="auto">
          <a:xfrm>
            <a:off x="711200" y="990600"/>
            <a:ext cx="10388600" cy="784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Task: visualize various interaction data: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e.g. </a:t>
            </a:r>
            <a:r>
              <a:rPr lang="en-US" altLang="de-DE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protein interaction data</a:t>
            </a: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(undirected):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nodes – proteins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edges – interactions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altLang="de-DE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metabolic pathways </a:t>
            </a: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(directed)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nodes – substances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edges – reactions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altLang="de-DE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regulatory networks </a:t>
            </a: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(directed):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nodes – transcription factors + regulated proteins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edges – regulatory interaction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altLang="de-DE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co-localization </a:t>
            </a: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(undirected)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de-DE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</a:t>
            </a: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nodes – proteins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edges – co-localization information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altLang="de-DE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homology </a:t>
            </a: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(undirected/directed)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nodes – proteins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edges – sequence similarity (BLAST score)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E1255CAE-2D26-4631-A520-DD4D04DA7B36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28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34819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Graph Layout Algorithms</a:t>
            </a:r>
          </a:p>
        </p:txBody>
      </p:sp>
      <p:sp>
        <p:nvSpPr>
          <p:cNvPr id="34820" name="Rectangle 2"/>
          <p:cNvSpPr>
            <a:spLocks/>
          </p:cNvSpPr>
          <p:nvPr/>
        </p:nvSpPr>
        <p:spPr bwMode="auto">
          <a:xfrm>
            <a:off x="863600" y="1143000"/>
            <a:ext cx="862965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Graphs encapsulate relationship between objects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drawing gives </a:t>
            </a:r>
            <a:r>
              <a:rPr lang="en-US" altLang="de-DE" b="1">
                <a:solidFill>
                  <a:schemeClr val="tx1"/>
                </a:solidFill>
              </a:rPr>
              <a:t>visual impression</a:t>
            </a:r>
            <a:r>
              <a:rPr lang="en-US" altLang="de-DE">
                <a:solidFill>
                  <a:schemeClr val="tx1"/>
                </a:solidFill>
              </a:rPr>
              <a:t> of these relations</a:t>
            </a:r>
          </a:p>
        </p:txBody>
      </p:sp>
      <p:sp>
        <p:nvSpPr>
          <p:cNvPr id="34821" name="Rectangle 3"/>
          <p:cNvSpPr>
            <a:spLocks/>
          </p:cNvSpPr>
          <p:nvPr/>
        </p:nvSpPr>
        <p:spPr bwMode="auto">
          <a:xfrm>
            <a:off x="863600" y="2425700"/>
            <a:ext cx="687705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Good Graph Layout:  </a:t>
            </a:r>
            <a:r>
              <a:rPr lang="en-US" altLang="de-DE" b="1">
                <a:solidFill>
                  <a:schemeClr val="tx1"/>
                </a:solidFill>
              </a:rPr>
              <a:t>aesthetic</a:t>
            </a:r>
            <a:endParaRPr lang="en-US" altLang="de-DE">
              <a:solidFill>
                <a:schemeClr val="tx1"/>
              </a:solidFill>
            </a:endParaRP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• minimal edge crossing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• highlight symmetry (when present in the data)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• even spacing between the nodes</a:t>
            </a:r>
          </a:p>
        </p:txBody>
      </p:sp>
      <p:sp>
        <p:nvSpPr>
          <p:cNvPr id="34822" name="Rectangle 4"/>
          <p:cNvSpPr>
            <a:spLocks/>
          </p:cNvSpPr>
          <p:nvPr/>
        </p:nvSpPr>
        <p:spPr bwMode="auto">
          <a:xfrm>
            <a:off x="863600" y="4711700"/>
            <a:ext cx="106076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Many approaches in literature (and in software tools), 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most useful ones usually NP-complete (exponential runtime)</a:t>
            </a:r>
          </a:p>
        </p:txBody>
      </p:sp>
      <p:sp>
        <p:nvSpPr>
          <p:cNvPr id="34823" name="Rectangle 5"/>
          <p:cNvSpPr>
            <a:spLocks/>
          </p:cNvSpPr>
          <p:nvPr/>
        </p:nvSpPr>
        <p:spPr bwMode="auto">
          <a:xfrm>
            <a:off x="863600" y="6134100"/>
            <a:ext cx="93726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Most popular for </a:t>
            </a:r>
            <a:r>
              <a:rPr lang="en-US" altLang="de-DE" b="1">
                <a:solidFill>
                  <a:schemeClr val="tx1"/>
                </a:solidFill>
              </a:rPr>
              <a:t>straight-edge-drawing</a:t>
            </a:r>
            <a:r>
              <a:rPr lang="en-US" altLang="de-DE">
                <a:solidFill>
                  <a:schemeClr val="tx1"/>
                </a:solidFill>
              </a:rPr>
              <a:t>: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</a:t>
            </a:r>
            <a:r>
              <a:rPr lang="en-US" altLang="de-DE" b="1">
                <a:solidFill>
                  <a:schemeClr val="tx1"/>
                </a:solidFill>
              </a:rPr>
              <a:t>force-directed</a:t>
            </a:r>
            <a:r>
              <a:rPr lang="en-US" altLang="de-DE">
                <a:solidFill>
                  <a:schemeClr val="tx1"/>
                </a:solidFill>
              </a:rPr>
              <a:t>:  spring model or spring-electrical model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</a:t>
            </a:r>
            <a:r>
              <a:rPr lang="en-US" altLang="de-DE" b="1">
                <a:solidFill>
                  <a:schemeClr val="tx1"/>
                </a:solidFill>
              </a:rPr>
              <a:t>embedding</a:t>
            </a:r>
            <a:r>
              <a:rPr lang="en-US" altLang="de-DE">
                <a:solidFill>
                  <a:schemeClr val="tx1"/>
                </a:solidFill>
              </a:rPr>
              <a:t> algorithms like H3 or LGL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8973F64E-9A3B-409A-BD9E-3DDDF1457E6D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29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35843" name="Rectangle 1"/>
          <p:cNvSpPr>
            <a:spLocks noGrp="1" noChangeArrowheads="1"/>
          </p:cNvSpPr>
          <p:nvPr>
            <p:ph type="title"/>
          </p:nvPr>
        </p:nvSpPr>
        <p:spPr>
          <a:xfrm>
            <a:off x="8509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Force-Directed Layout</a:t>
            </a:r>
          </a:p>
        </p:txBody>
      </p:sp>
      <p:sp>
        <p:nvSpPr>
          <p:cNvPr id="58372" name="Rectangle 2"/>
          <p:cNvSpPr>
            <a:spLocks/>
          </p:cNvSpPr>
          <p:nvPr/>
        </p:nvSpPr>
        <p:spPr bwMode="auto">
          <a:xfrm>
            <a:off x="596900" y="1446213"/>
            <a:ext cx="69135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Peter </a:t>
            </a:r>
            <a:r>
              <a:rPr lang="en-US" dirty="0" err="1">
                <a:solidFill>
                  <a:schemeClr val="tx1"/>
                </a:solidFill>
              </a:rPr>
              <a:t>Eades</a:t>
            </a:r>
            <a:r>
              <a:rPr lang="en-US" dirty="0">
                <a:solidFill>
                  <a:schemeClr val="tx1"/>
                </a:solidFill>
              </a:rPr>
              <a:t> (1984):  graph layout heuristic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110000"/>
              </a:lnSpc>
              <a:buFont typeface="Symbol" charset="2"/>
              <a:buChar char="®"/>
              <a:defRPr/>
            </a:pPr>
            <a:r>
              <a:rPr lang="en-US" dirty="0">
                <a:solidFill>
                  <a:schemeClr val="tx1"/>
                </a:solidFill>
              </a:rPr>
              <a:t>"</a:t>
            </a:r>
            <a:r>
              <a:rPr lang="en-US" b="1" dirty="0">
                <a:solidFill>
                  <a:schemeClr val="tx1"/>
                </a:solidFill>
              </a:rPr>
              <a:t>Spring </a:t>
            </a:r>
            <a:r>
              <a:rPr lang="en-US" b="1" dirty="0" err="1">
                <a:solidFill>
                  <a:schemeClr val="tx1"/>
                </a:solidFill>
              </a:rPr>
              <a:t>Embedder</a:t>
            </a:r>
            <a:r>
              <a:rPr lang="en-US" dirty="0">
                <a:solidFill>
                  <a:schemeClr val="tx1"/>
                </a:solidFill>
              </a:rPr>
              <a:t>'' algorithm. 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b="1" dirty="0">
                <a:solidFill>
                  <a:schemeClr val="tx1"/>
                </a:solidFill>
              </a:rPr>
              <a:t>•</a:t>
            </a:r>
            <a:r>
              <a:rPr lang="en-US" dirty="0">
                <a:solidFill>
                  <a:schemeClr val="tx1"/>
                </a:solidFill>
              </a:rPr>
              <a:t>  edges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 </a:t>
            </a:r>
            <a:r>
              <a:rPr lang="en-US" dirty="0">
                <a:solidFill>
                  <a:schemeClr val="tx1"/>
                </a:solidFill>
              </a:rPr>
              <a:t> springs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   vertices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>
                <a:solidFill>
                  <a:schemeClr val="tx1"/>
                </a:solidFill>
              </a:rPr>
              <a:t>  rings that connect the springs 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b="1" dirty="0">
                <a:solidFill>
                  <a:schemeClr val="tx1"/>
                </a:solidFill>
              </a:rPr>
              <a:t>•</a:t>
            </a:r>
            <a:r>
              <a:rPr lang="en-US" dirty="0">
                <a:solidFill>
                  <a:schemeClr val="tx1"/>
                </a:solidFill>
              </a:rPr>
              <a:t>  Layout by dynamic relaxation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>
                <a:solidFill>
                  <a:schemeClr val="tx1"/>
                </a:solidFill>
              </a:rPr>
              <a:t> lowest-energy conformation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dirty="0">
              <a:solidFill>
                <a:schemeClr val="tx1"/>
              </a:solidFill>
              <a:sym typeface="Symbol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dirty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>
                <a:solidFill>
                  <a:schemeClr val="tx1"/>
                </a:solidFill>
              </a:rPr>
              <a:t> "</a:t>
            </a:r>
            <a:r>
              <a:rPr lang="en-US" b="1" dirty="0">
                <a:solidFill>
                  <a:schemeClr val="tx1"/>
                </a:solidFill>
              </a:rPr>
              <a:t>Force Directed</a:t>
            </a:r>
            <a:r>
              <a:rPr lang="en-US" dirty="0">
                <a:solidFill>
                  <a:schemeClr val="tx1"/>
                </a:solidFill>
              </a:rPr>
              <a:t>'' algorithm</a:t>
            </a:r>
          </a:p>
        </p:txBody>
      </p:sp>
      <p:sp>
        <p:nvSpPr>
          <p:cNvPr id="35845" name="Rectangle 3"/>
          <p:cNvSpPr>
            <a:spLocks/>
          </p:cNvSpPr>
          <p:nvPr/>
        </p:nvSpPr>
        <p:spPr bwMode="auto">
          <a:xfrm>
            <a:off x="4322763" y="7561263"/>
            <a:ext cx="7785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http://www.hpc.unm.edu/~sunls/research/treelayout/node1.html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8425" y="1276350"/>
            <a:ext cx="4724400" cy="5668963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1052513" y="-1905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Connected Components</a:t>
            </a:r>
          </a:p>
        </p:txBody>
      </p:sp>
      <p:sp>
        <p:nvSpPr>
          <p:cNvPr id="9219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02A22A18-2269-47EF-96EE-6B475183648E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3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9220" name="Rectangle 2"/>
          <p:cNvSpPr>
            <a:spLocks/>
          </p:cNvSpPr>
          <p:nvPr/>
        </p:nvSpPr>
        <p:spPr bwMode="auto">
          <a:xfrm>
            <a:off x="1447800" y="1204913"/>
            <a:ext cx="94519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Connected graph  &lt;=&gt;  there is a path between all pairs of nodes</a:t>
            </a:r>
          </a:p>
        </p:txBody>
      </p:sp>
      <p:sp>
        <p:nvSpPr>
          <p:cNvPr id="9221" name="Rectangle 3"/>
          <p:cNvSpPr>
            <a:spLocks/>
          </p:cNvSpPr>
          <p:nvPr/>
        </p:nvSpPr>
        <p:spPr bwMode="auto">
          <a:xfrm>
            <a:off x="812800" y="2139950"/>
            <a:ext cx="102552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In large (random) networks:  complete {</a:t>
            </a:r>
            <a:r>
              <a:rPr lang="en-US" altLang="de-DE" i="1">
                <a:solidFill>
                  <a:schemeClr val="tx1"/>
                </a:solidFill>
              </a:rPr>
              <a:t>V</a:t>
            </a:r>
            <a:r>
              <a:rPr lang="en-US" altLang="de-DE">
                <a:solidFill>
                  <a:schemeClr val="tx1"/>
                </a:solidFill>
              </a:rPr>
              <a:t>} is often not connected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identify connected subsets {</a:t>
            </a:r>
            <a:r>
              <a:rPr lang="en-US" altLang="de-DE" i="1">
                <a:solidFill>
                  <a:schemeClr val="tx1"/>
                </a:solidFill>
              </a:rPr>
              <a:t>V</a:t>
            </a:r>
            <a:r>
              <a:rPr lang="en-US" altLang="de-DE" i="1" baseline="-6000">
                <a:solidFill>
                  <a:schemeClr val="tx1"/>
                </a:solidFill>
              </a:rPr>
              <a:t>i</a:t>
            </a:r>
            <a:r>
              <a:rPr lang="en-US" altLang="de-DE">
                <a:solidFill>
                  <a:schemeClr val="tx1"/>
                </a:solidFill>
              </a:rPr>
              <a:t>}  with  {</a:t>
            </a:r>
            <a:r>
              <a:rPr lang="en-US" altLang="de-DE" i="1">
                <a:solidFill>
                  <a:schemeClr val="tx1"/>
                </a:solidFill>
              </a:rPr>
              <a:t>V</a:t>
            </a:r>
            <a:r>
              <a:rPr lang="en-US" altLang="de-DE">
                <a:solidFill>
                  <a:schemeClr val="tx1"/>
                </a:solidFill>
              </a:rPr>
              <a:t>} = U {</a:t>
            </a:r>
            <a:r>
              <a:rPr lang="en-US" altLang="de-DE" i="1">
                <a:solidFill>
                  <a:schemeClr val="tx1"/>
                </a:solidFill>
              </a:rPr>
              <a:t>V</a:t>
            </a:r>
            <a:r>
              <a:rPr lang="en-US" altLang="de-DE" i="1" baseline="-6000">
                <a:solidFill>
                  <a:schemeClr val="tx1"/>
                </a:solidFill>
              </a:rPr>
              <a:t>i</a:t>
            </a:r>
            <a:r>
              <a:rPr lang="en-US" altLang="de-DE">
                <a:solidFill>
                  <a:schemeClr val="tx1"/>
                </a:solidFill>
              </a:rPr>
              <a:t>} 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 </a:t>
            </a:r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en-US" altLang="de-DE" b="1">
                <a:solidFill>
                  <a:schemeClr val="tx1"/>
                </a:solidFill>
              </a:rPr>
              <a:t>connected components </a:t>
            </a:r>
            <a:r>
              <a:rPr lang="en-US" altLang="de-DE">
                <a:solidFill>
                  <a:schemeClr val="tx1"/>
                </a:solidFill>
              </a:rPr>
              <a:t>(CC)</a:t>
            </a:r>
            <a:endParaRPr lang="en-US" altLang="de-DE" b="1">
              <a:solidFill>
                <a:schemeClr val="tx1"/>
              </a:solidFill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925" y="3930650"/>
            <a:ext cx="6773863" cy="40005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5925" y="3930650"/>
            <a:ext cx="677386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/>
          </p:cNvSpPr>
          <p:nvPr/>
        </p:nvSpPr>
        <p:spPr bwMode="auto">
          <a:xfrm>
            <a:off x="9372600" y="5416550"/>
            <a:ext cx="15875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#CC = 5</a:t>
            </a:r>
          </a:p>
          <a:p>
            <a:pPr eaLnBrk="1" hangingPunct="1"/>
            <a:r>
              <a:rPr lang="en-US" altLang="de-DE" i="1">
                <a:solidFill>
                  <a:schemeClr val="tx1"/>
                </a:solidFill>
              </a:rPr>
              <a:t>N</a:t>
            </a:r>
            <a:r>
              <a:rPr lang="en-US" altLang="de-DE" i="1" baseline="-6000">
                <a:solidFill>
                  <a:schemeClr val="tx1"/>
                </a:solidFill>
              </a:rPr>
              <a:t>max</a:t>
            </a:r>
            <a:r>
              <a:rPr lang="en-US" altLang="de-DE" baseline="-6000">
                <a:solidFill>
                  <a:schemeClr val="tx1"/>
                </a:solidFill>
              </a:rPr>
              <a:t> </a:t>
            </a:r>
            <a:r>
              <a:rPr lang="en-US" altLang="de-DE">
                <a:solidFill>
                  <a:schemeClr val="tx1"/>
                </a:solidFill>
              </a:rPr>
              <a:t> = 15</a:t>
            </a:r>
          </a:p>
          <a:p>
            <a:pPr eaLnBrk="1" hangingPunct="1"/>
            <a:r>
              <a:rPr lang="en-US" altLang="de-DE" i="1">
                <a:solidFill>
                  <a:schemeClr val="tx1"/>
                </a:solidFill>
              </a:rPr>
              <a:t>N</a:t>
            </a:r>
            <a:r>
              <a:rPr lang="en-US" altLang="de-DE" i="1" baseline="-6000">
                <a:solidFill>
                  <a:schemeClr val="tx1"/>
                </a:solidFill>
              </a:rPr>
              <a:t>min</a:t>
            </a:r>
            <a:r>
              <a:rPr lang="en-US" altLang="de-DE" baseline="-6000">
                <a:solidFill>
                  <a:schemeClr val="tx1"/>
                </a:solidFill>
              </a:rPr>
              <a:t>  </a:t>
            </a:r>
            <a:r>
              <a:rPr lang="en-US" altLang="de-DE">
                <a:solidFill>
                  <a:schemeClr val="tx1"/>
                </a:solidFill>
              </a:rPr>
              <a:t> =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3DD5B6D4-690F-4507-AECB-9C2D2CEA40AE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30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Energy and Force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295400"/>
            <a:ext cx="6167437" cy="36449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" y="5035550"/>
            <a:ext cx="6116638" cy="30226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5"/>
          <p:cNvSpPr>
            <a:spLocks/>
          </p:cNvSpPr>
          <p:nvPr/>
        </p:nvSpPr>
        <p:spPr bwMode="auto">
          <a:xfrm>
            <a:off x="7726363" y="2898775"/>
            <a:ext cx="41148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Energy increases when you go up the hill</a:t>
            </a:r>
          </a:p>
        </p:txBody>
      </p:sp>
      <p:sp>
        <p:nvSpPr>
          <p:cNvPr id="36871" name="Rectangle 6"/>
          <p:cNvSpPr>
            <a:spLocks/>
          </p:cNvSpPr>
          <p:nvPr/>
        </p:nvSpPr>
        <p:spPr bwMode="auto">
          <a:xfrm>
            <a:off x="7707313" y="1131888"/>
            <a:ext cx="41148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Energy</a:t>
            </a: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describes the altitude of the landscape</a:t>
            </a:r>
          </a:p>
        </p:txBody>
      </p:sp>
      <p:sp>
        <p:nvSpPr>
          <p:cNvPr id="36872" name="Rectangle 7"/>
          <p:cNvSpPr>
            <a:spLocks/>
          </p:cNvSpPr>
          <p:nvPr/>
        </p:nvSpPr>
        <p:spPr bwMode="auto">
          <a:xfrm>
            <a:off x="7721600" y="4767263"/>
            <a:ext cx="3911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You need more force for a steeper ascent</a:t>
            </a:r>
          </a:p>
        </p:txBody>
      </p:sp>
      <p:sp>
        <p:nvSpPr>
          <p:cNvPr id="36873" name="Rectangle 8"/>
          <p:cNvSpPr>
            <a:spLocks/>
          </p:cNvSpPr>
          <p:nvPr/>
        </p:nvSpPr>
        <p:spPr bwMode="auto">
          <a:xfrm>
            <a:off x="7721600" y="7321550"/>
            <a:ext cx="43815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Force</a:t>
            </a:r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describes the change of the altitude, points downwards.</a:t>
            </a:r>
          </a:p>
        </p:txBody>
      </p:sp>
      <p:pic>
        <p:nvPicPr>
          <p:cNvPr id="3687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1200" y="2282825"/>
            <a:ext cx="256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1200" y="6343650"/>
            <a:ext cx="269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76" name="Gerade Verbindung mit Pfeil 2"/>
          <p:cNvCxnSpPr>
            <a:cxnSpLocks noChangeShapeType="1"/>
          </p:cNvCxnSpPr>
          <p:nvPr/>
        </p:nvCxnSpPr>
        <p:spPr bwMode="auto">
          <a:xfrm>
            <a:off x="9613900" y="3800475"/>
            <a:ext cx="0" cy="966788"/>
          </a:xfrm>
          <a:prstGeom prst="straightConnector1">
            <a:avLst/>
          </a:prstGeom>
          <a:noFill/>
          <a:ln w="50800" algn="ctr">
            <a:solidFill>
              <a:srgbClr val="FF3399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F7EC3A4A-5758-4FF3-8342-F24AA929D4BB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31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37891" name="Rectangle 1"/>
          <p:cNvSpPr>
            <a:spLocks noGrp="1" noChangeArrowheads="1"/>
          </p:cNvSpPr>
          <p:nvPr>
            <p:ph type="title"/>
          </p:nvPr>
        </p:nvSpPr>
        <p:spPr>
          <a:xfrm>
            <a:off x="10033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Spring Embedder Layout</a:t>
            </a:r>
          </a:p>
        </p:txBody>
      </p:sp>
      <p:sp>
        <p:nvSpPr>
          <p:cNvPr id="37892" name="Rectangle 2"/>
          <p:cNvSpPr>
            <a:spLocks/>
          </p:cNvSpPr>
          <p:nvPr/>
        </p:nvSpPr>
        <p:spPr bwMode="auto">
          <a:xfrm>
            <a:off x="863600" y="1143000"/>
            <a:ext cx="898048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Springs regulate the mutual distance between the nodes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• too close </a:t>
            </a:r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repulsive force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• too far </a:t>
            </a:r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attractive force</a:t>
            </a:r>
          </a:p>
        </p:txBody>
      </p:sp>
      <p:sp>
        <p:nvSpPr>
          <p:cNvPr id="37893" name="Rectangle 3"/>
          <p:cNvSpPr>
            <a:spLocks/>
          </p:cNvSpPr>
          <p:nvPr/>
        </p:nvSpPr>
        <p:spPr bwMode="auto">
          <a:xfrm>
            <a:off x="863600" y="2895600"/>
            <a:ext cx="73088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Spring embedder algorithm: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• add springs for all edges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• add loose springs to all non-adjacent vertex pairs</a:t>
            </a:r>
          </a:p>
        </p:txBody>
      </p:sp>
      <p:sp>
        <p:nvSpPr>
          <p:cNvPr id="37894" name="Rectangle 4"/>
          <p:cNvSpPr>
            <a:spLocks/>
          </p:cNvSpPr>
          <p:nvPr/>
        </p:nvSpPr>
        <p:spPr bwMode="auto">
          <a:xfrm>
            <a:off x="863600" y="4635500"/>
            <a:ext cx="39084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Total energy of the system:</a:t>
            </a:r>
          </a:p>
        </p:txBody>
      </p:sp>
      <p:pic>
        <p:nvPicPr>
          <p:cNvPr id="378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0700" y="4635500"/>
            <a:ext cx="56261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Rectangle 6"/>
          <p:cNvSpPr>
            <a:spLocks/>
          </p:cNvSpPr>
          <p:nvPr/>
        </p:nvSpPr>
        <p:spPr bwMode="auto">
          <a:xfrm>
            <a:off x="2641600" y="6223000"/>
            <a:ext cx="622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2400" i="1">
                <a:solidFill>
                  <a:schemeClr val="tx1"/>
                </a:solidFill>
              </a:rPr>
              <a:t>x</a:t>
            </a:r>
            <a:r>
              <a:rPr lang="en-US" altLang="de-DE" sz="2400" i="1" baseline="-6000">
                <a:solidFill>
                  <a:schemeClr val="tx1"/>
                </a:solidFill>
              </a:rPr>
              <a:t>i</a:t>
            </a:r>
            <a:r>
              <a:rPr lang="en-US" altLang="de-DE" sz="2400" i="1">
                <a:solidFill>
                  <a:schemeClr val="tx1"/>
                </a:solidFill>
              </a:rPr>
              <a:t>, x</a:t>
            </a:r>
            <a:r>
              <a:rPr lang="en-US" altLang="de-DE" sz="2400" i="1" baseline="-6000">
                <a:solidFill>
                  <a:schemeClr val="tx1"/>
                </a:solidFill>
              </a:rPr>
              <a:t>j</a:t>
            </a:r>
            <a:r>
              <a:rPr lang="en-US" altLang="de-DE" sz="2400" i="1">
                <a:solidFill>
                  <a:schemeClr val="tx1"/>
                </a:solidFill>
              </a:rPr>
              <a:t> </a:t>
            </a:r>
            <a:r>
              <a:rPr lang="en-US" altLang="de-DE" sz="2400">
                <a:solidFill>
                  <a:schemeClr val="tx1"/>
                </a:solidFill>
              </a:rPr>
              <a:t>= position vectors for nodes </a:t>
            </a:r>
            <a:r>
              <a:rPr lang="en-US" altLang="de-DE" sz="2400" i="1">
                <a:solidFill>
                  <a:schemeClr val="tx1"/>
                </a:solidFill>
              </a:rPr>
              <a:t>i</a:t>
            </a:r>
            <a:r>
              <a:rPr lang="en-US" altLang="de-DE" sz="2400">
                <a:solidFill>
                  <a:schemeClr val="tx1"/>
                </a:solidFill>
              </a:rPr>
              <a:t> and </a:t>
            </a:r>
            <a:r>
              <a:rPr lang="en-US" altLang="de-DE" sz="2400" i="1">
                <a:solidFill>
                  <a:schemeClr val="tx1"/>
                </a:solidFill>
              </a:rPr>
              <a:t>j</a:t>
            </a:r>
          </a:p>
          <a:p>
            <a:pPr eaLnBrk="1" hangingPunct="1"/>
            <a:r>
              <a:rPr lang="en-US" altLang="de-DE" sz="2400" i="1">
                <a:solidFill>
                  <a:schemeClr val="tx1"/>
                </a:solidFill>
              </a:rPr>
              <a:t>l</a:t>
            </a:r>
            <a:r>
              <a:rPr lang="en-US" altLang="de-DE" sz="2400" i="1" baseline="-6000">
                <a:solidFill>
                  <a:schemeClr val="tx1"/>
                </a:solidFill>
              </a:rPr>
              <a:t>ij</a:t>
            </a:r>
            <a:r>
              <a:rPr lang="en-US" altLang="de-DE" sz="2400" i="1">
                <a:solidFill>
                  <a:schemeClr val="tx1"/>
                </a:solidFill>
              </a:rPr>
              <a:t> </a:t>
            </a:r>
            <a:r>
              <a:rPr lang="en-US" altLang="de-DE" sz="2400">
                <a:solidFill>
                  <a:schemeClr val="tx1"/>
                </a:solidFill>
              </a:rPr>
              <a:t>    = rest length of the spring between </a:t>
            </a:r>
            <a:r>
              <a:rPr lang="en-US" altLang="de-DE" sz="2400" i="1">
                <a:solidFill>
                  <a:schemeClr val="tx1"/>
                </a:solidFill>
              </a:rPr>
              <a:t>i </a:t>
            </a:r>
            <a:r>
              <a:rPr lang="en-US" altLang="de-DE" sz="2400">
                <a:solidFill>
                  <a:schemeClr val="tx1"/>
                </a:solidFill>
              </a:rPr>
              <a:t>and </a:t>
            </a:r>
            <a:r>
              <a:rPr lang="en-US" altLang="de-DE" sz="2400" i="1">
                <a:solidFill>
                  <a:schemeClr val="tx1"/>
                </a:solidFill>
              </a:rPr>
              <a:t>j</a:t>
            </a:r>
          </a:p>
          <a:p>
            <a:pPr eaLnBrk="1" hangingPunct="1"/>
            <a:r>
              <a:rPr lang="en-US" altLang="de-DE" sz="2400" i="1">
                <a:solidFill>
                  <a:schemeClr val="tx1"/>
                </a:solidFill>
              </a:rPr>
              <a:t>R</a:t>
            </a:r>
            <a:r>
              <a:rPr lang="en-US" altLang="de-DE" sz="2400">
                <a:solidFill>
                  <a:schemeClr val="tx1"/>
                </a:solidFill>
              </a:rPr>
              <a:t>    = spring constant (stiffness)</a:t>
            </a:r>
          </a:p>
        </p:txBody>
      </p:sp>
      <p:sp>
        <p:nvSpPr>
          <p:cNvPr id="37897" name="Rectangle 7"/>
          <p:cNvSpPr>
            <a:spLocks/>
          </p:cNvSpPr>
          <p:nvPr/>
        </p:nvSpPr>
        <p:spPr bwMode="auto">
          <a:xfrm>
            <a:off x="863600" y="7772400"/>
            <a:ext cx="111220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Problem: </a:t>
            </a:r>
            <a:r>
              <a:rPr lang="en-US" altLang="de-DE" i="1">
                <a:solidFill>
                  <a:schemeClr val="tx1"/>
                </a:solidFill>
              </a:rPr>
              <a:t>l</a:t>
            </a:r>
            <a:r>
              <a:rPr lang="en-US" altLang="de-DE" i="1" baseline="-6000">
                <a:solidFill>
                  <a:schemeClr val="tx1"/>
                </a:solidFill>
              </a:rPr>
              <a:t>ij</a:t>
            </a:r>
            <a:r>
              <a:rPr lang="en-US" altLang="de-DE" i="1">
                <a:solidFill>
                  <a:schemeClr val="tx1"/>
                </a:solidFill>
              </a:rPr>
              <a:t> </a:t>
            </a:r>
            <a:r>
              <a:rPr lang="en-US" altLang="de-DE">
                <a:solidFill>
                  <a:schemeClr val="tx1"/>
                </a:solidFill>
              </a:rPr>
              <a:t>have to be determined a priori, e.g., from network distance</a:t>
            </a:r>
          </a:p>
        </p:txBody>
      </p:sp>
      <p:pic>
        <p:nvPicPr>
          <p:cNvPr id="3789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8100" y="1954213"/>
            <a:ext cx="3175000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5B0BD0E0-6C80-4BED-9A8A-E287E78350AC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32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38915" name="Rectangle 1"/>
          <p:cNvSpPr>
            <a:spLocks noGrp="1" noChangeArrowheads="1"/>
          </p:cNvSpPr>
          <p:nvPr>
            <p:ph type="title"/>
          </p:nvPr>
        </p:nvSpPr>
        <p:spPr>
          <a:xfrm>
            <a:off x="8509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Spring Model Layout</a:t>
            </a:r>
          </a:p>
        </p:txBody>
      </p:sp>
      <p:sp>
        <p:nvSpPr>
          <p:cNvPr id="38916" name="Rectangle 2"/>
          <p:cNvSpPr>
            <a:spLocks/>
          </p:cNvSpPr>
          <p:nvPr/>
        </p:nvSpPr>
        <p:spPr bwMode="auto">
          <a:xfrm>
            <a:off x="741363" y="1131888"/>
            <a:ext cx="66929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Task:  find configuration of </a:t>
            </a:r>
            <a:r>
              <a:rPr lang="en-US" altLang="de-DE" b="1">
                <a:solidFill>
                  <a:schemeClr val="tx1"/>
                </a:solidFill>
              </a:rPr>
              <a:t>minimal energy</a:t>
            </a:r>
          </a:p>
        </p:txBody>
      </p:sp>
      <p:sp>
        <p:nvSpPr>
          <p:cNvPr id="38917" name="Rectangle 3"/>
          <p:cNvSpPr>
            <a:spLocks/>
          </p:cNvSpPr>
          <p:nvPr/>
        </p:nvSpPr>
        <p:spPr bwMode="auto">
          <a:xfrm>
            <a:off x="741363" y="2084388"/>
            <a:ext cx="72088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In 2D/3D:  force = negative gradient of the energy</a:t>
            </a:r>
          </a:p>
        </p:txBody>
      </p:sp>
      <p:sp>
        <p:nvSpPr>
          <p:cNvPr id="38918" name="Rectangle 4"/>
          <p:cNvSpPr>
            <a:spLocks/>
          </p:cNvSpPr>
          <p:nvPr/>
        </p:nvSpPr>
        <p:spPr bwMode="auto">
          <a:xfrm>
            <a:off x="741363" y="4497388"/>
            <a:ext cx="11104562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Iteratively </a:t>
            </a:r>
            <a:r>
              <a:rPr lang="en-US" altLang="de-DE" b="1">
                <a:solidFill>
                  <a:schemeClr val="tx1"/>
                </a:solidFill>
              </a:rPr>
              <a:t>move</a:t>
            </a:r>
            <a:r>
              <a:rPr lang="en-US" altLang="de-DE">
                <a:solidFill>
                  <a:schemeClr val="tx1"/>
                </a:solidFill>
              </a:rPr>
              <a:t> nodes "</a:t>
            </a:r>
            <a:r>
              <a:rPr lang="en-US" altLang="de-DE" b="1">
                <a:solidFill>
                  <a:schemeClr val="tx1"/>
                </a:solidFill>
              </a:rPr>
              <a:t>downhill</a:t>
            </a:r>
            <a:r>
              <a:rPr lang="en-US" altLang="de-DE">
                <a:solidFill>
                  <a:schemeClr val="tx1"/>
                </a:solidFill>
              </a:rPr>
              <a:t>" along the gradient of the energy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    </a:t>
            </a:r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en-US" altLang="de-DE">
                <a:solidFill>
                  <a:schemeClr val="tx1"/>
                </a:solidFill>
              </a:rPr>
              <a:t>displace nodes </a:t>
            </a:r>
            <a:r>
              <a:rPr lang="en-US" altLang="de-DE" b="1">
                <a:solidFill>
                  <a:schemeClr val="tx1"/>
                </a:solidFill>
              </a:rPr>
              <a:t>proportional</a:t>
            </a:r>
            <a:r>
              <a:rPr lang="en-US" altLang="de-DE">
                <a:solidFill>
                  <a:schemeClr val="tx1"/>
                </a:solidFill>
              </a:rPr>
              <a:t> to the </a:t>
            </a:r>
            <a:r>
              <a:rPr lang="en-US" altLang="de-DE" b="1">
                <a:solidFill>
                  <a:schemeClr val="tx1"/>
                </a:solidFill>
              </a:rPr>
              <a:t>force</a:t>
            </a:r>
            <a:r>
              <a:rPr lang="en-US" altLang="de-DE">
                <a:solidFill>
                  <a:schemeClr val="tx1"/>
                </a:solidFill>
              </a:rPr>
              <a:t> acting on them</a:t>
            </a:r>
          </a:p>
        </p:txBody>
      </p:sp>
      <p:pic>
        <p:nvPicPr>
          <p:cNvPr id="389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7263" y="2287588"/>
            <a:ext cx="51054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Rectangle 6"/>
          <p:cNvSpPr>
            <a:spLocks/>
          </p:cNvSpPr>
          <p:nvPr/>
        </p:nvSpPr>
        <p:spPr bwMode="auto">
          <a:xfrm>
            <a:off x="741363" y="5856288"/>
            <a:ext cx="6346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b="1">
                <a:solidFill>
                  <a:schemeClr val="tx1"/>
                </a:solidFill>
              </a:rPr>
              <a:t>Problems</a:t>
            </a:r>
            <a:r>
              <a:rPr lang="en-US" altLang="de-DE">
                <a:solidFill>
                  <a:schemeClr val="tx1"/>
                </a:solidFill>
              </a:rPr>
              <a:t>: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• local minima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• a priori knowledge of all spring lengths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 </a:t>
            </a:r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works best for regular grids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C2B18F7D-A1E6-46A8-BB90-07CE58DBE683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33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39939" name="Rectangle 1"/>
          <p:cNvSpPr>
            <a:spLocks noGrp="1" noChangeArrowheads="1"/>
          </p:cNvSpPr>
          <p:nvPr>
            <p:ph type="title"/>
          </p:nvPr>
        </p:nvSpPr>
        <p:spPr>
          <a:xfrm>
            <a:off x="909638" y="-1905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The Spring-Electrical-Model</a:t>
            </a:r>
          </a:p>
        </p:txBody>
      </p:sp>
      <p:sp>
        <p:nvSpPr>
          <p:cNvPr id="39940" name="Rectangle 2"/>
          <p:cNvSpPr>
            <a:spLocks/>
          </p:cNvSpPr>
          <p:nvPr/>
        </p:nvSpPr>
        <p:spPr bwMode="auto">
          <a:xfrm>
            <a:off x="598488" y="1108075"/>
            <a:ext cx="11758612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More general model than spring embedder model:  use two types of forces</a:t>
            </a:r>
          </a:p>
          <a:p>
            <a:pPr eaLnBrk="1" hangingPunct="1"/>
            <a:endParaRPr lang="en-US" altLang="de-DE">
              <a:solidFill>
                <a:schemeClr val="tx1"/>
              </a:solidFill>
            </a:endParaRP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1) </a:t>
            </a:r>
            <a:r>
              <a:rPr lang="en-US" altLang="de-DE" b="1">
                <a:solidFill>
                  <a:schemeClr val="tx1"/>
                </a:solidFill>
              </a:rPr>
              <a:t>attractive harmonic</a:t>
            </a:r>
            <a:r>
              <a:rPr lang="en-US" altLang="de-DE">
                <a:solidFill>
                  <a:schemeClr val="tx1"/>
                </a:solidFill>
              </a:rPr>
              <a:t> force between connected nodes (springs)</a:t>
            </a:r>
          </a:p>
          <a:p>
            <a:pPr eaLnBrk="1" hangingPunct="1"/>
            <a:endParaRPr lang="en-US" altLang="de-DE">
              <a:solidFill>
                <a:schemeClr val="tx1"/>
              </a:solidFill>
            </a:endParaRPr>
          </a:p>
        </p:txBody>
      </p:sp>
      <p:sp>
        <p:nvSpPr>
          <p:cNvPr id="39941" name="Rectangle 3"/>
          <p:cNvSpPr>
            <a:spLocks/>
          </p:cNvSpPr>
          <p:nvPr/>
        </p:nvSpPr>
        <p:spPr bwMode="auto">
          <a:xfrm>
            <a:off x="598488" y="3832225"/>
            <a:ext cx="8215312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2) </a:t>
            </a:r>
            <a:r>
              <a:rPr lang="en-US" altLang="de-DE" b="1">
                <a:solidFill>
                  <a:schemeClr val="tx1"/>
                </a:solidFill>
              </a:rPr>
              <a:t>repulsive</a:t>
            </a:r>
            <a:r>
              <a:rPr lang="en-US" altLang="de-DE">
                <a:solidFill>
                  <a:schemeClr val="tx1"/>
                </a:solidFill>
              </a:rPr>
              <a:t> </a:t>
            </a:r>
            <a:r>
              <a:rPr lang="en-US" altLang="de-DE" b="1">
                <a:solidFill>
                  <a:schemeClr val="tx1"/>
                </a:solidFill>
              </a:rPr>
              <a:t>Coulomb</a:t>
            </a:r>
            <a:r>
              <a:rPr lang="en-US" altLang="de-DE">
                <a:solidFill>
                  <a:schemeClr val="tx1"/>
                </a:solidFill>
              </a:rPr>
              <a:t>-like force between all nodes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    "all nodes have like charges" </a:t>
            </a:r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 repulsion</a:t>
            </a:r>
          </a:p>
        </p:txBody>
      </p:sp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751138"/>
            <a:ext cx="2857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5588" y="4962525"/>
            <a:ext cx="2565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Rectangle 6"/>
          <p:cNvSpPr>
            <a:spLocks/>
          </p:cNvSpPr>
          <p:nvPr/>
        </p:nvSpPr>
        <p:spPr bwMode="auto">
          <a:xfrm>
            <a:off x="5843588" y="2644775"/>
            <a:ext cx="409098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chemeClr val="tx1"/>
                </a:solidFill>
              </a:rPr>
              <a:t>one uses usually the same </a:t>
            </a:r>
          </a:p>
          <a:p>
            <a:pPr eaLnBrk="1" hangingPunct="1"/>
            <a:r>
              <a:rPr lang="en-US" altLang="de-DE" sz="2400">
                <a:solidFill>
                  <a:schemeClr val="tx1"/>
                </a:solidFill>
              </a:rPr>
              <a:t>spring constant </a:t>
            </a:r>
            <a:r>
              <a:rPr lang="en-US" altLang="de-DE" sz="2400" i="1">
                <a:solidFill>
                  <a:schemeClr val="tx1"/>
                </a:solidFill>
              </a:rPr>
              <a:t>k</a:t>
            </a:r>
            <a:r>
              <a:rPr lang="en-US" altLang="de-DE" sz="2400">
                <a:solidFill>
                  <a:schemeClr val="tx1"/>
                </a:solidFill>
              </a:rPr>
              <a:t> for all edges</a:t>
            </a:r>
          </a:p>
        </p:txBody>
      </p:sp>
      <p:sp>
        <p:nvSpPr>
          <p:cNvPr id="39945" name="Rectangle 7"/>
          <p:cNvSpPr>
            <a:spLocks/>
          </p:cNvSpPr>
          <p:nvPr/>
        </p:nvSpPr>
        <p:spPr bwMode="auto">
          <a:xfrm>
            <a:off x="5475288" y="5216525"/>
            <a:ext cx="42989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chemeClr val="tx1"/>
                </a:solidFill>
              </a:rPr>
              <a:t>either </a:t>
            </a:r>
            <a:r>
              <a:rPr lang="en-US" altLang="de-DE" sz="2400" i="1">
                <a:solidFill>
                  <a:schemeClr val="tx1"/>
                </a:solidFill>
              </a:rPr>
              <a:t>Q</a:t>
            </a:r>
            <a:r>
              <a:rPr lang="en-US" altLang="de-DE" sz="2400" i="1" baseline="-6000">
                <a:solidFill>
                  <a:schemeClr val="tx1"/>
                </a:solidFill>
              </a:rPr>
              <a:t>ij</a:t>
            </a:r>
            <a:r>
              <a:rPr lang="en-US" altLang="de-DE" sz="2400">
                <a:solidFill>
                  <a:schemeClr val="tx1"/>
                </a:solidFill>
              </a:rPr>
              <a:t> = </a:t>
            </a:r>
            <a:r>
              <a:rPr lang="en-US" altLang="de-DE" sz="2400" i="1">
                <a:solidFill>
                  <a:schemeClr val="tx1"/>
                </a:solidFill>
              </a:rPr>
              <a:t>Q</a:t>
            </a:r>
            <a:r>
              <a:rPr lang="en-US" altLang="de-DE" sz="2400">
                <a:solidFill>
                  <a:schemeClr val="tx1"/>
                </a:solidFill>
              </a:rPr>
              <a:t>  or, e.g., </a:t>
            </a:r>
            <a:r>
              <a:rPr lang="en-US" altLang="de-DE" sz="2400" i="1">
                <a:solidFill>
                  <a:schemeClr val="tx1"/>
                </a:solidFill>
              </a:rPr>
              <a:t>Q</a:t>
            </a:r>
            <a:r>
              <a:rPr lang="en-US" altLang="de-DE" sz="2400" i="1" baseline="-6000">
                <a:solidFill>
                  <a:schemeClr val="tx1"/>
                </a:solidFill>
              </a:rPr>
              <a:t>ij</a:t>
            </a:r>
            <a:r>
              <a:rPr lang="en-US" altLang="de-DE" sz="2400" i="1">
                <a:solidFill>
                  <a:schemeClr val="tx1"/>
                </a:solidFill>
              </a:rPr>
              <a:t> = k</a:t>
            </a:r>
            <a:r>
              <a:rPr lang="en-US" altLang="de-DE" sz="2400" i="1" baseline="-6000">
                <a:solidFill>
                  <a:schemeClr val="tx1"/>
                </a:solidFill>
              </a:rPr>
              <a:t>i</a:t>
            </a:r>
            <a:r>
              <a:rPr lang="en-US" altLang="de-DE" sz="2400" i="1">
                <a:solidFill>
                  <a:schemeClr val="tx1"/>
                </a:solidFill>
              </a:rPr>
              <a:t> k</a:t>
            </a:r>
            <a:r>
              <a:rPr lang="en-US" altLang="de-DE" sz="2400" i="1" baseline="-6000">
                <a:solidFill>
                  <a:schemeClr val="tx1"/>
                </a:solidFill>
              </a:rPr>
              <a:t>j</a:t>
            </a:r>
            <a:r>
              <a:rPr lang="en-US" altLang="de-DE" sz="2400" i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9946" name="Rectangle 8"/>
          <p:cNvSpPr>
            <a:spLocks/>
          </p:cNvSpPr>
          <p:nvPr/>
        </p:nvSpPr>
        <p:spPr bwMode="auto">
          <a:xfrm>
            <a:off x="598488" y="6845300"/>
            <a:ext cx="11603037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Repulsion pushes all nodes apart,  springs pull connected nodes together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</a:t>
            </a:r>
            <a:r>
              <a:rPr lang="en-US" altLang="de-DE" b="1">
                <a:solidFill>
                  <a:schemeClr val="tx1"/>
                </a:solidFill>
              </a:rPr>
              <a:t>workhorse method</a:t>
            </a:r>
            <a:r>
              <a:rPr lang="en-US" altLang="de-DE">
                <a:solidFill>
                  <a:schemeClr val="tx1"/>
                </a:solidFill>
              </a:rPr>
              <a:t> for small to medium sized graphs</a:t>
            </a:r>
          </a:p>
        </p:txBody>
      </p:sp>
      <p:sp>
        <p:nvSpPr>
          <p:cNvPr id="39947" name="Rectangle 9"/>
          <p:cNvSpPr>
            <a:spLocks/>
          </p:cNvSpPr>
          <p:nvPr/>
        </p:nvSpPr>
        <p:spPr bwMode="auto">
          <a:xfrm>
            <a:off x="3455988" y="8229600"/>
            <a:ext cx="575151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Do-it-yourself in Assignment 2 &lt;=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5D438CE2-F424-40AA-8B1D-E54E4ACB4932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34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40963" name="Rectangle 1"/>
          <p:cNvSpPr>
            <a:spLocks noGrp="1" noChangeArrowheads="1"/>
          </p:cNvSpPr>
          <p:nvPr>
            <p:ph type="title"/>
          </p:nvPr>
        </p:nvSpPr>
        <p:spPr>
          <a:xfrm>
            <a:off x="909638" y="-1905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Spring-Electrical Example</a:t>
            </a:r>
          </a:p>
        </p:txBody>
      </p:sp>
      <p:pic>
        <p:nvPicPr>
          <p:cNvPr id="4096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347788"/>
            <a:ext cx="95123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3"/>
          <p:cNvSpPr>
            <a:spLocks/>
          </p:cNvSpPr>
          <p:nvPr/>
        </p:nvSpPr>
        <p:spPr bwMode="auto">
          <a:xfrm>
            <a:off x="6500813" y="7861300"/>
            <a:ext cx="370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de-DE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http://www.it.usyd.edu.au/~aquigley/3dfade/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F66E6DA2-4377-4399-99DA-D52AA4E7619D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35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41987" name="AutoShape 1"/>
          <p:cNvSpPr>
            <a:spLocks/>
          </p:cNvSpPr>
          <p:nvPr/>
        </p:nvSpPr>
        <p:spPr bwMode="auto">
          <a:xfrm>
            <a:off x="814388" y="4419600"/>
            <a:ext cx="10248900" cy="774700"/>
          </a:xfrm>
          <a:prstGeom prst="roundRect">
            <a:avLst>
              <a:gd name="adj" fmla="val 24588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909638" y="-1905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Force-Directed Layout:  Summary</a:t>
            </a:r>
          </a:p>
        </p:txBody>
      </p:sp>
      <p:sp>
        <p:nvSpPr>
          <p:cNvPr id="41989" name="Rectangle 3"/>
          <p:cNvSpPr>
            <a:spLocks/>
          </p:cNvSpPr>
          <p:nvPr/>
        </p:nvSpPr>
        <p:spPr bwMode="auto">
          <a:xfrm>
            <a:off x="1062038" y="1204913"/>
            <a:ext cx="10439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en-US" altLang="de-DE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nalogy</a:t>
            </a:r>
            <a:r>
              <a:rPr lang="en-US" alt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to a </a:t>
            </a:r>
            <a:r>
              <a:rPr lang="en-US" altLang="de-DE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physical</a:t>
            </a:r>
            <a:r>
              <a:rPr lang="en-US" alt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system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=&gt; force directed layout methods tend to meet various </a:t>
            </a:r>
            <a:r>
              <a:rPr lang="en-US" altLang="de-DE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aesthetic</a:t>
            </a:r>
            <a:r>
              <a:rPr lang="en-US" alt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standards:</a:t>
            </a:r>
          </a:p>
        </p:txBody>
      </p:sp>
      <p:sp>
        <p:nvSpPr>
          <p:cNvPr id="41990" name="Rectangle 4"/>
          <p:cNvSpPr>
            <a:spLocks/>
          </p:cNvSpPr>
          <p:nvPr/>
        </p:nvSpPr>
        <p:spPr bwMode="auto">
          <a:xfrm>
            <a:off x="1068388" y="7429500"/>
            <a:ext cx="94234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Side-effect: vertices at the periphery tend to be closer to each other than those in the center…</a:t>
            </a:r>
          </a:p>
        </p:txBody>
      </p:sp>
      <p:sp>
        <p:nvSpPr>
          <p:cNvPr id="41991" name="Rectangle 5"/>
          <p:cNvSpPr>
            <a:spLocks/>
          </p:cNvSpPr>
          <p:nvPr/>
        </p:nvSpPr>
        <p:spPr bwMode="auto">
          <a:xfrm>
            <a:off x="1576388" y="2324100"/>
            <a:ext cx="8104187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• efficient </a:t>
            </a:r>
            <a:r>
              <a:rPr lang="en-US" altLang="de-DE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space filling</a:t>
            </a:r>
            <a:r>
              <a:rPr lang="en-US" alt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• </a:t>
            </a:r>
            <a:r>
              <a:rPr lang="en-US" altLang="de-DE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uniform</a:t>
            </a:r>
            <a:r>
              <a:rPr lang="en-US" alt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edge length (with equal weights and repulsions)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• </a:t>
            </a:r>
            <a:r>
              <a:rPr lang="en-US" altLang="de-DE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symmetry</a:t>
            </a:r>
            <a:endParaRPr lang="en-US" altLang="de-DE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• smooth </a:t>
            </a:r>
            <a:r>
              <a:rPr lang="en-US" altLang="de-DE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animation</a:t>
            </a:r>
            <a:r>
              <a:rPr lang="en-US" alt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of the layout process (visual continuity)</a:t>
            </a:r>
          </a:p>
        </p:txBody>
      </p:sp>
      <p:sp>
        <p:nvSpPr>
          <p:cNvPr id="41992" name="Rectangle 6"/>
          <p:cNvSpPr>
            <a:spLocks/>
          </p:cNvSpPr>
          <p:nvPr/>
        </p:nvSpPr>
        <p:spPr bwMode="auto">
          <a:xfrm>
            <a:off x="1322388" y="4635500"/>
            <a:ext cx="9601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Force directed graph layout </a:t>
            </a:r>
            <a:r>
              <a:rPr lang="en-US" altLang="de-DE" sz="2400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the "</a:t>
            </a:r>
            <a:r>
              <a:rPr lang="en-US" altLang="de-DE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work horse</a:t>
            </a:r>
            <a:r>
              <a:rPr lang="en-US" alt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" of layout algorithms. </a:t>
            </a:r>
          </a:p>
        </p:txBody>
      </p:sp>
      <p:sp>
        <p:nvSpPr>
          <p:cNvPr id="41993" name="Rectangle 7"/>
          <p:cNvSpPr>
            <a:spLocks/>
          </p:cNvSpPr>
          <p:nvPr/>
        </p:nvSpPr>
        <p:spPr bwMode="auto">
          <a:xfrm>
            <a:off x="1068388" y="5753100"/>
            <a:ext cx="10045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Not so nice: the </a:t>
            </a:r>
            <a:r>
              <a:rPr lang="en-US" altLang="de-DE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initial random placement</a:t>
            </a:r>
            <a:r>
              <a:rPr lang="en-US" alt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of nodes and even very small changes of layout parameters will lead to </a:t>
            </a:r>
            <a:r>
              <a:rPr lang="en-US" altLang="de-DE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different representations</a:t>
            </a:r>
            <a:r>
              <a:rPr lang="en-US" alt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(no unique solution)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6ADE9EE1-EA91-4E93-ACD4-E4C2D61675B1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36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43011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Runtime Scaling</a:t>
            </a:r>
          </a:p>
        </p:txBody>
      </p:sp>
      <p:sp>
        <p:nvSpPr>
          <p:cNvPr id="43012" name="Rectangle 2"/>
          <p:cNvSpPr>
            <a:spLocks/>
          </p:cNvSpPr>
          <p:nvPr/>
        </p:nvSpPr>
        <p:spPr bwMode="auto">
          <a:xfrm>
            <a:off x="812800" y="1060450"/>
            <a:ext cx="31480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Force directed layout:</a:t>
            </a:r>
          </a:p>
        </p:txBody>
      </p:sp>
      <p:sp>
        <p:nvSpPr>
          <p:cNvPr id="33795" name="Rectangle 3"/>
          <p:cNvSpPr>
            <a:spLocks/>
          </p:cNvSpPr>
          <p:nvPr/>
        </p:nvSpPr>
        <p:spPr bwMode="auto">
          <a:xfrm>
            <a:off x="1485900" y="1797050"/>
            <a:ext cx="5867400" cy="2997200"/>
          </a:xfrm>
          <a:prstGeom prst="rect">
            <a:avLst/>
          </a:prstGeom>
          <a:solidFill>
            <a:srgbClr val="CDFFD5"/>
          </a:solidFill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0" tIns="127000" rIns="127000" bIns="127000"/>
          <a:lstStyle/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loop until convergence: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calculate forces: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</a:t>
            </a:r>
            <a:r>
              <a:rPr lang="en-US" sz="2400" i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</a:t>
            </a: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springs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</a:t>
            </a:r>
            <a:r>
              <a:rPr lang="en-US" sz="2400" i="1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N(N</a:t>
            </a: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-1)/2 charge pairs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move vertices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output positions</a:t>
            </a:r>
          </a:p>
        </p:txBody>
      </p:sp>
      <p:sp>
        <p:nvSpPr>
          <p:cNvPr id="43014" name="Rectangle 4"/>
          <p:cNvSpPr>
            <a:spLocks/>
          </p:cNvSpPr>
          <p:nvPr/>
        </p:nvSpPr>
        <p:spPr bwMode="auto">
          <a:xfrm>
            <a:off x="8953500" y="3079750"/>
            <a:ext cx="11874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O(</a:t>
            </a:r>
            <a:r>
              <a:rPr lang="en-US" altLang="de-DE" i="1">
                <a:solidFill>
                  <a:schemeClr val="tx1"/>
                </a:solidFill>
              </a:rPr>
              <a:t>N</a:t>
            </a:r>
            <a:r>
              <a:rPr lang="en-US" altLang="de-DE" baseline="32000">
                <a:solidFill>
                  <a:schemeClr val="tx1"/>
                </a:solidFill>
              </a:rPr>
              <a:t>2</a:t>
            </a:r>
            <a:r>
              <a:rPr lang="en-US" altLang="de-DE">
                <a:solidFill>
                  <a:schemeClr val="tx1"/>
                </a:solidFill>
              </a:rPr>
              <a:t>)!!!</a:t>
            </a:r>
          </a:p>
        </p:txBody>
      </p:sp>
      <p:sp>
        <p:nvSpPr>
          <p:cNvPr id="43015" name="Line 5"/>
          <p:cNvSpPr>
            <a:spLocks noChangeShapeType="1"/>
          </p:cNvSpPr>
          <p:nvPr/>
        </p:nvSpPr>
        <p:spPr bwMode="auto">
          <a:xfrm rot="10800000" flipH="1">
            <a:off x="6804025" y="3298825"/>
            <a:ext cx="1971675" cy="14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6" name="Rectangle 6"/>
          <p:cNvSpPr>
            <a:spLocks/>
          </p:cNvSpPr>
          <p:nvPr/>
        </p:nvSpPr>
        <p:spPr bwMode="auto">
          <a:xfrm>
            <a:off x="8661400" y="1212850"/>
            <a:ext cx="288131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Several possible arrangements!!!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(local minima)</a:t>
            </a:r>
          </a:p>
        </p:txBody>
      </p:sp>
      <p:sp>
        <p:nvSpPr>
          <p:cNvPr id="43017" name="Rectangle 7"/>
          <p:cNvSpPr>
            <a:spLocks/>
          </p:cNvSpPr>
          <p:nvPr/>
        </p:nvSpPr>
        <p:spPr bwMode="auto">
          <a:xfrm>
            <a:off x="165100" y="5175250"/>
            <a:ext cx="1271111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force directed layout suitable for small to medium graphs (≤ O(1000) nodes?)</a:t>
            </a:r>
          </a:p>
        </p:txBody>
      </p:sp>
      <p:sp>
        <p:nvSpPr>
          <p:cNvPr id="43018" name="Line 8"/>
          <p:cNvSpPr>
            <a:spLocks noChangeShapeType="1"/>
          </p:cNvSpPr>
          <p:nvPr/>
        </p:nvSpPr>
        <p:spPr bwMode="auto">
          <a:xfrm rot="10800000" flipH="1">
            <a:off x="5915025" y="1914525"/>
            <a:ext cx="2609850" cy="204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9" name="Rectangle 9"/>
          <p:cNvSpPr>
            <a:spLocks/>
          </p:cNvSpPr>
          <p:nvPr/>
        </p:nvSpPr>
        <p:spPr bwMode="auto">
          <a:xfrm>
            <a:off x="381000" y="6154738"/>
            <a:ext cx="31273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b="1">
                <a:solidFill>
                  <a:schemeClr val="tx1"/>
                </a:solidFill>
              </a:rPr>
              <a:t>Speed up</a:t>
            </a:r>
            <a:r>
              <a:rPr lang="en-US" altLang="de-DE">
                <a:solidFill>
                  <a:schemeClr val="tx1"/>
                </a:solidFill>
              </a:rPr>
              <a:t> layout by:</a:t>
            </a:r>
          </a:p>
        </p:txBody>
      </p:sp>
      <p:sp>
        <p:nvSpPr>
          <p:cNvPr id="43020" name="Rectangle 10"/>
          <p:cNvSpPr>
            <a:spLocks/>
          </p:cNvSpPr>
          <p:nvPr/>
        </p:nvSpPr>
        <p:spPr bwMode="auto">
          <a:xfrm>
            <a:off x="381000" y="6713538"/>
            <a:ext cx="77009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• </a:t>
            </a:r>
            <a:r>
              <a:rPr lang="en-US" altLang="de-DE" b="1">
                <a:solidFill>
                  <a:schemeClr val="tx1"/>
                </a:solidFill>
              </a:rPr>
              <a:t>multi-level</a:t>
            </a:r>
            <a:r>
              <a:rPr lang="en-US" altLang="de-DE">
                <a:solidFill>
                  <a:schemeClr val="tx1"/>
                </a:solidFill>
              </a:rPr>
              <a:t> techniques to overcome local minima</a:t>
            </a:r>
          </a:p>
        </p:txBody>
      </p:sp>
      <p:sp>
        <p:nvSpPr>
          <p:cNvPr id="43021" name="Rectangle 11"/>
          <p:cNvSpPr>
            <a:spLocks/>
          </p:cNvSpPr>
          <p:nvPr/>
        </p:nvSpPr>
        <p:spPr bwMode="auto">
          <a:xfrm>
            <a:off x="381000" y="7259638"/>
            <a:ext cx="65405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• </a:t>
            </a:r>
            <a:r>
              <a:rPr lang="en-US" altLang="de-DE" b="1">
                <a:solidFill>
                  <a:schemeClr val="tx1"/>
                </a:solidFill>
              </a:rPr>
              <a:t>clustering</a:t>
            </a:r>
            <a:r>
              <a:rPr lang="en-US" altLang="de-DE">
                <a:solidFill>
                  <a:schemeClr val="tx1"/>
                </a:solidFill>
              </a:rPr>
              <a:t> (octree) methods for distant 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groups of nodes </a:t>
            </a:r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 </a:t>
            </a:r>
            <a:r>
              <a:rPr lang="en-US" altLang="de-DE" i="1">
                <a:solidFill>
                  <a:schemeClr val="tx1"/>
                </a:solidFill>
              </a:rPr>
              <a:t>O(N log N)</a:t>
            </a:r>
          </a:p>
        </p:txBody>
      </p:sp>
      <p:pic>
        <p:nvPicPr>
          <p:cNvPr id="43022" name="Picture 15" descr="http://upload.wikimedia.org/wikipedia/commons/thumb/2/20/Octree2.svg/400px-Octree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6288" y="6010275"/>
            <a:ext cx="45148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7EB2BCBB-104A-4E8A-99AB-64A171E0A3B7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37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44035" name="Rectangle 1"/>
          <p:cNvSpPr>
            <a:spLocks noGrp="1" noChangeArrowheads="1"/>
          </p:cNvSpPr>
          <p:nvPr>
            <p:ph type="title"/>
          </p:nvPr>
        </p:nvSpPr>
        <p:spPr>
          <a:xfrm>
            <a:off x="596900" y="0"/>
            <a:ext cx="73152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H3 Algorithm</a:t>
            </a:r>
          </a:p>
        </p:txBody>
      </p:sp>
      <p:sp>
        <p:nvSpPr>
          <p:cNvPr id="44036" name="Rectangle 2"/>
          <p:cNvSpPr>
            <a:spLocks/>
          </p:cNvSpPr>
          <p:nvPr/>
        </p:nvSpPr>
        <p:spPr bwMode="auto">
          <a:xfrm>
            <a:off x="742950" y="3503613"/>
            <a:ext cx="110998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de-DE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Tamara Munzner</a:t>
            </a:r>
            <a:r>
              <a:rPr lang="en-US" alt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(1996-1998): H3 algorithm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de-DE" sz="2400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en-US" altLang="de-DE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interactively</a:t>
            </a:r>
            <a:r>
              <a:rPr lang="en-US" alt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visualize </a:t>
            </a:r>
            <a:r>
              <a:rPr lang="en-US" altLang="de-DE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large data</a:t>
            </a:r>
            <a:r>
              <a:rPr lang="en-US" alt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de-DE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sets</a:t>
            </a:r>
            <a:r>
              <a:rPr lang="en-US" alt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of </a:t>
            </a:r>
            <a:r>
              <a:rPr lang="en-US" altLang="de-DE" sz="2400">
                <a:solidFill>
                  <a:schemeClr val="tx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∼</a:t>
            </a:r>
            <a:r>
              <a:rPr lang="en-US" alt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100.000 nodes.</a:t>
            </a:r>
          </a:p>
        </p:txBody>
      </p:sp>
      <p:pic>
        <p:nvPicPr>
          <p:cNvPr id="4403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6350" y="577850"/>
            <a:ext cx="47117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4"/>
          <p:cNvSpPr>
            <a:spLocks/>
          </p:cNvSpPr>
          <p:nvPr/>
        </p:nvSpPr>
        <p:spPr bwMode="auto">
          <a:xfrm>
            <a:off x="749300" y="1371600"/>
            <a:ext cx="56038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Two problems of force directed layout: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• runtime scaling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• 2D space for drawing the graph</a:t>
            </a:r>
          </a:p>
        </p:txBody>
      </p:sp>
      <p:sp>
        <p:nvSpPr>
          <p:cNvPr id="44039" name="Rectangle 5"/>
          <p:cNvSpPr>
            <a:spLocks/>
          </p:cNvSpPr>
          <p:nvPr/>
        </p:nvSpPr>
        <p:spPr bwMode="auto">
          <a:xfrm>
            <a:off x="749300" y="6616700"/>
            <a:ext cx="108585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de-DE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Spanning tree: </a:t>
            </a:r>
            <a:r>
              <a:rPr lang="en-US" alt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connected acyclic subgraph that contains all the vertices of the original graph, but does not have to include all the links</a:t>
            </a:r>
          </a:p>
          <a:p>
            <a:pPr eaLnBrk="1" hangingPunct="1">
              <a:lnSpc>
                <a:spcPct val="120000"/>
              </a:lnSpc>
              <a:spcBef>
                <a:spcPts val="900"/>
              </a:spcBef>
            </a:pPr>
            <a:r>
              <a:rPr lang="en-US" altLang="de-DE" sz="2400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find a minimum-weight spanning tree through a graph with weighted edges,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where </a:t>
            </a:r>
            <a:r>
              <a:rPr lang="en-US" altLang="de-DE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domain-specific information</a:t>
            </a:r>
            <a:r>
              <a:rPr lang="en-US" alt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is used to compute the </a:t>
            </a:r>
            <a:r>
              <a:rPr lang="en-US" altLang="de-DE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weights</a:t>
            </a:r>
          </a:p>
        </p:txBody>
      </p:sp>
      <p:sp>
        <p:nvSpPr>
          <p:cNvPr id="44040" name="Rectangle 6"/>
          <p:cNvSpPr>
            <a:spLocks/>
          </p:cNvSpPr>
          <p:nvPr/>
        </p:nvSpPr>
        <p:spPr bwMode="auto">
          <a:xfrm>
            <a:off x="1181100" y="4546600"/>
            <a:ext cx="1056005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de-DE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•</a:t>
            </a:r>
            <a:r>
              <a:rPr lang="en-US" alt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focusses on </a:t>
            </a:r>
            <a:r>
              <a:rPr lang="en-US" altLang="de-DE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quasi-hierarchical</a:t>
            </a:r>
            <a:r>
              <a:rPr lang="en-US" alt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graphs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de-DE" sz="2400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use a </a:t>
            </a:r>
            <a:r>
              <a:rPr lang="en-US" altLang="de-DE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spanning tree</a:t>
            </a:r>
            <a:r>
              <a:rPr lang="en-US" alt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as the backbone of a layout algorithm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altLang="de-DE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•</a:t>
            </a:r>
            <a:r>
              <a:rPr lang="en-US" alt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graph layout in </a:t>
            </a:r>
            <a:r>
              <a:rPr lang="en-US" altLang="de-DE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exponential space</a:t>
            </a:r>
            <a:r>
              <a:rPr lang="en-US" altLang="de-DE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(projected on 2D for interactive viewing)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A2543F3A-3C9D-4AD6-B9E4-A29929E6B831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38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45059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Spanning Tree</a:t>
            </a:r>
          </a:p>
        </p:txBody>
      </p:sp>
      <p:sp>
        <p:nvSpPr>
          <p:cNvPr id="45060" name="Rectangle 2"/>
          <p:cNvSpPr>
            <a:spLocks/>
          </p:cNvSpPr>
          <p:nvPr/>
        </p:nvSpPr>
        <p:spPr bwMode="auto">
          <a:xfrm>
            <a:off x="863600" y="1816100"/>
            <a:ext cx="7461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Idea: </a:t>
            </a:r>
          </a:p>
        </p:txBody>
      </p:sp>
      <p:sp>
        <p:nvSpPr>
          <p:cNvPr id="45061" name="Rectangle 3"/>
          <p:cNvSpPr>
            <a:spLocks/>
          </p:cNvSpPr>
          <p:nvPr/>
        </p:nvSpPr>
        <p:spPr bwMode="auto">
          <a:xfrm>
            <a:off x="1778000" y="1816100"/>
            <a:ext cx="1097915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remove links until graph has tree structure, keep all nodes connected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spanning tree</a:t>
            </a:r>
          </a:p>
        </p:txBody>
      </p:sp>
      <p:sp>
        <p:nvSpPr>
          <p:cNvPr id="45062" name="Rectangle 4"/>
          <p:cNvSpPr>
            <a:spLocks/>
          </p:cNvSpPr>
          <p:nvPr/>
        </p:nvSpPr>
        <p:spPr bwMode="auto">
          <a:xfrm>
            <a:off x="863600" y="1066800"/>
            <a:ext cx="6737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Some algorithms work only/better on trees</a:t>
            </a:r>
          </a:p>
        </p:txBody>
      </p:sp>
      <p:sp>
        <p:nvSpPr>
          <p:cNvPr id="45063" name="Rectangle 5"/>
          <p:cNvSpPr>
            <a:spLocks/>
          </p:cNvSpPr>
          <p:nvPr/>
        </p:nvSpPr>
        <p:spPr bwMode="auto">
          <a:xfrm>
            <a:off x="454025" y="3517900"/>
            <a:ext cx="111855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Minimal spanning tree = spanning tree with the least total weight of the edges</a:t>
            </a:r>
          </a:p>
        </p:txBody>
      </p:sp>
      <p:sp>
        <p:nvSpPr>
          <p:cNvPr id="45064" name="Rectangle 6"/>
          <p:cNvSpPr>
            <a:spLocks/>
          </p:cNvSpPr>
          <p:nvPr/>
        </p:nvSpPr>
        <p:spPr bwMode="auto">
          <a:xfrm>
            <a:off x="863600" y="4635500"/>
            <a:ext cx="567531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Greedy </a:t>
            </a:r>
            <a:r>
              <a:rPr lang="en-US" altLang="de-DE" b="1">
                <a:solidFill>
                  <a:schemeClr val="tx1"/>
                </a:solidFill>
              </a:rPr>
              <a:t>Kruskal</a:t>
            </a:r>
            <a:r>
              <a:rPr lang="en-US" altLang="de-DE">
                <a:solidFill>
                  <a:schemeClr val="tx1"/>
                </a:solidFill>
              </a:rPr>
              <a:t>-Algorithm:</a:t>
            </a:r>
          </a:p>
          <a:p>
            <a:pPr eaLnBrk="1" hangingPunct="1">
              <a:spcBef>
                <a:spcPts val="900"/>
              </a:spcBef>
            </a:pPr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</a:t>
            </a:r>
            <a:r>
              <a:rPr lang="en-US" altLang="de-DE" b="1">
                <a:solidFill>
                  <a:schemeClr val="tx1"/>
                </a:solidFill>
              </a:rPr>
              <a:t>iteratively</a:t>
            </a:r>
            <a:r>
              <a:rPr lang="en-US" altLang="de-DE">
                <a:solidFill>
                  <a:schemeClr val="tx1"/>
                </a:solidFill>
              </a:rPr>
              <a:t> choose unused edge 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     with </a:t>
            </a:r>
            <a:r>
              <a:rPr lang="en-US" altLang="de-DE" b="1">
                <a:solidFill>
                  <a:schemeClr val="tx1"/>
                </a:solidFill>
              </a:rPr>
              <a:t>smallest weight</a:t>
            </a:r>
            <a:r>
              <a:rPr lang="en-US" altLang="de-DE">
                <a:solidFill>
                  <a:schemeClr val="tx1"/>
                </a:solidFill>
              </a:rPr>
              <a:t>,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     if it does not lead to a </a:t>
            </a:r>
            <a:r>
              <a:rPr lang="en-US" altLang="de-DE" b="1">
                <a:solidFill>
                  <a:schemeClr val="tx1"/>
                </a:solidFill>
              </a:rPr>
              <a:t>circle</a:t>
            </a:r>
            <a:r>
              <a:rPr lang="en-US" altLang="de-DE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4506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4400" y="4940300"/>
            <a:ext cx="4597400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Rectangle 8"/>
          <p:cNvSpPr>
            <a:spLocks/>
          </p:cNvSpPr>
          <p:nvPr/>
        </p:nvSpPr>
        <p:spPr bwMode="auto">
          <a:xfrm>
            <a:off x="1244600" y="7251700"/>
            <a:ext cx="51339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chemeClr val="tx1"/>
                </a:solidFill>
              </a:rPr>
              <a:t>greedy &lt;=&gt; base choice on current state,</a:t>
            </a:r>
          </a:p>
          <a:p>
            <a:pPr eaLnBrk="1" hangingPunct="1"/>
            <a:r>
              <a:rPr lang="en-US" altLang="de-DE" sz="2400">
                <a:solidFill>
                  <a:schemeClr val="tx1"/>
                </a:solidFill>
              </a:rPr>
              <a:t>                  (locally optimal choice)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CC76909B-D506-42A5-87EB-7215CA988882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39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46083" name="Rectangle 1"/>
          <p:cNvSpPr>
            <a:spLocks noGrp="1" noChangeArrowheads="1"/>
          </p:cNvSpPr>
          <p:nvPr>
            <p:ph type="title"/>
          </p:nvPr>
        </p:nvSpPr>
        <p:spPr>
          <a:xfrm>
            <a:off x="8509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Kruskal - Example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524000"/>
            <a:ext cx="35623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8050" y="1524000"/>
            <a:ext cx="35687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3100" y="1524000"/>
            <a:ext cx="35687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4100" y="4648200"/>
            <a:ext cx="35687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48200"/>
            <a:ext cx="35687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3100" y="4648200"/>
            <a:ext cx="35687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Rectangle 8"/>
          <p:cNvSpPr>
            <a:spLocks/>
          </p:cNvSpPr>
          <p:nvPr/>
        </p:nvSpPr>
        <p:spPr bwMode="auto">
          <a:xfrm>
            <a:off x="8496300" y="7277100"/>
            <a:ext cx="33655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Minimum spanning tree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weight = 66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828800" y="7200900"/>
            <a:ext cx="5610225" cy="1016000"/>
            <a:chOff x="0" y="0"/>
            <a:chExt cx="3088" cy="640"/>
          </a:xfrm>
        </p:grpSpPr>
        <p:sp>
          <p:nvSpPr>
            <p:cNvPr id="46092" name="AutoShape 10"/>
            <p:cNvSpPr>
              <a:spLocks/>
            </p:cNvSpPr>
            <p:nvPr/>
          </p:nvSpPr>
          <p:spPr bwMode="auto">
            <a:xfrm>
              <a:off x="0" y="0"/>
              <a:ext cx="3088" cy="640"/>
            </a:xfrm>
            <a:prstGeom prst="roundRect">
              <a:avLst>
                <a:gd name="adj" fmla="val 1875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6093" name="Rectangle 11"/>
            <p:cNvSpPr>
              <a:spLocks/>
            </p:cNvSpPr>
            <p:nvPr/>
          </p:nvSpPr>
          <p:spPr bwMode="auto">
            <a:xfrm>
              <a:off x="155" y="80"/>
              <a:ext cx="275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lnSpc>
                  <a:spcPct val="110000"/>
                </a:lnSpc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de-DE" sz="2400" b="1">
                  <a:solidFill>
                    <a:schemeClr val="tx1"/>
                  </a:solidFill>
                </a:rPr>
                <a:t>Proof</a:t>
              </a:r>
              <a:r>
                <a:rPr lang="en-US" altLang="de-DE" sz="2400">
                  <a:solidFill>
                    <a:schemeClr val="tx1"/>
                  </a:solidFill>
                </a:rPr>
                <a:t> that there is no spanning tree with a </a:t>
              </a:r>
              <a:r>
                <a:rPr lang="en-US" altLang="de-DE" sz="2400" b="1">
                  <a:solidFill>
                    <a:schemeClr val="tx1"/>
                  </a:solidFill>
                </a:rPr>
                <a:t>lower</a:t>
              </a:r>
              <a:r>
                <a:rPr lang="en-US" altLang="de-DE" sz="2400">
                  <a:solidFill>
                    <a:schemeClr val="tx1"/>
                  </a:solidFill>
                </a:rPr>
                <a:t> weight?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B09573D6-D653-480B-925B-4DFDED368289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4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10243" name="Rectangle 1"/>
          <p:cNvSpPr>
            <a:spLocks noGrp="1" noChangeArrowheads="1"/>
          </p:cNvSpPr>
          <p:nvPr>
            <p:ph type="title"/>
          </p:nvPr>
        </p:nvSpPr>
        <p:spPr>
          <a:xfrm>
            <a:off x="5969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Connectivity of the Neighborhood</a:t>
            </a:r>
          </a:p>
        </p:txBody>
      </p:sp>
      <p:sp>
        <p:nvSpPr>
          <p:cNvPr id="10244" name="Rectangle 2"/>
          <p:cNvSpPr>
            <a:spLocks/>
          </p:cNvSpPr>
          <p:nvPr/>
        </p:nvSpPr>
        <p:spPr bwMode="auto">
          <a:xfrm>
            <a:off x="596900" y="989013"/>
            <a:ext cx="10440988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How many of the neighboring vertices are themselves neighbors?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=&gt; this is measured by the </a:t>
            </a:r>
            <a:r>
              <a:rPr lang="en-US" altLang="de-DE" b="1">
                <a:solidFill>
                  <a:schemeClr val="tx1"/>
                </a:solidFill>
              </a:rPr>
              <a:t>clustering coefficient </a:t>
            </a:r>
            <a:r>
              <a:rPr lang="en-US" altLang="de-DE" i="1">
                <a:solidFill>
                  <a:schemeClr val="tx1"/>
                </a:solidFill>
              </a:rPr>
              <a:t>C(k)</a:t>
            </a:r>
          </a:p>
        </p:txBody>
      </p:sp>
      <p:sp>
        <p:nvSpPr>
          <p:cNvPr id="10245" name="Rectangle 3"/>
          <p:cNvSpPr>
            <a:spLocks/>
          </p:cNvSpPr>
          <p:nvPr/>
        </p:nvSpPr>
        <p:spPr bwMode="auto">
          <a:xfrm>
            <a:off x="596900" y="2449513"/>
            <a:ext cx="1001236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Number of possible undirected edges between </a:t>
            </a:r>
            <a:r>
              <a:rPr lang="en-US" altLang="de-DE" i="1">
                <a:solidFill>
                  <a:schemeClr val="tx1"/>
                </a:solidFill>
              </a:rPr>
              <a:t>k</a:t>
            </a:r>
            <a:r>
              <a:rPr lang="en-US" altLang="de-DE">
                <a:solidFill>
                  <a:schemeClr val="tx1"/>
                </a:solidFill>
              </a:rPr>
              <a:t> nodes:</a:t>
            </a:r>
          </a:p>
          <a:p>
            <a:pPr eaLnBrk="1" hangingPunct="1"/>
            <a:endParaRPr lang="en-US" altLang="de-DE">
              <a:solidFill>
                <a:schemeClr val="tx1"/>
              </a:solidFill>
            </a:endParaRPr>
          </a:p>
          <a:p>
            <a:pPr eaLnBrk="1" hangingPunct="1"/>
            <a:r>
              <a:rPr lang="en-US" altLang="de-DE" i="1">
                <a:solidFill>
                  <a:schemeClr val="tx1"/>
                </a:solidFill>
              </a:rPr>
              <a:t>n</a:t>
            </a:r>
            <a:r>
              <a:rPr lang="en-US" altLang="de-DE" i="1" baseline="-6000">
                <a:solidFill>
                  <a:schemeClr val="tx1"/>
                </a:solidFill>
              </a:rPr>
              <a:t>k  </a:t>
            </a:r>
            <a:r>
              <a:rPr lang="en-US" altLang="de-DE" i="1">
                <a:solidFill>
                  <a:schemeClr val="tx1"/>
                </a:solidFill>
              </a:rPr>
              <a:t> </a:t>
            </a:r>
            <a:r>
              <a:rPr lang="en-US" altLang="de-DE">
                <a:solidFill>
                  <a:schemeClr val="tx1"/>
                </a:solidFill>
              </a:rPr>
              <a:t>is the actual number of edges between the neighbor nodes.</a:t>
            </a:r>
            <a:endParaRPr lang="en-US" altLang="de-DE" i="1">
              <a:solidFill>
                <a:schemeClr val="tx1"/>
              </a:solidFill>
            </a:endParaRPr>
          </a:p>
        </p:txBody>
      </p:sp>
      <p:sp>
        <p:nvSpPr>
          <p:cNvPr id="10246" name="Rectangle 4"/>
          <p:cNvSpPr>
            <a:spLocks/>
          </p:cNvSpPr>
          <p:nvPr/>
        </p:nvSpPr>
        <p:spPr bwMode="auto">
          <a:xfrm>
            <a:off x="596900" y="4324350"/>
            <a:ext cx="7924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Fraction of actual edges </a:t>
            </a:r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</a:t>
            </a:r>
            <a:r>
              <a:rPr lang="en-US" altLang="de-DE">
                <a:solidFill>
                  <a:schemeClr val="tx1"/>
                </a:solidFill>
              </a:rPr>
              <a:t> </a:t>
            </a:r>
            <a:r>
              <a:rPr lang="en-US" altLang="de-DE" b="1">
                <a:solidFill>
                  <a:schemeClr val="tx1"/>
                </a:solidFill>
              </a:rPr>
              <a:t>clustering coefficient</a:t>
            </a:r>
          </a:p>
        </p:txBody>
      </p:sp>
      <p:pic>
        <p:nvPicPr>
          <p:cNvPr id="102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5975" y="2284413"/>
            <a:ext cx="28448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6"/>
          <p:cNvSpPr>
            <a:spLocks/>
          </p:cNvSpPr>
          <p:nvPr/>
        </p:nvSpPr>
        <p:spPr bwMode="auto">
          <a:xfrm>
            <a:off x="6057900" y="5732463"/>
            <a:ext cx="568325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green:	</a:t>
            </a:r>
            <a:r>
              <a:rPr lang="en-US" altLang="de-DE" i="1">
                <a:solidFill>
                  <a:schemeClr val="tx1"/>
                </a:solidFill>
              </a:rPr>
              <a:t>k</a:t>
            </a:r>
            <a:r>
              <a:rPr lang="en-US" altLang="de-DE">
                <a:solidFill>
                  <a:schemeClr val="tx1"/>
                </a:solidFill>
              </a:rPr>
              <a:t> = 2,  </a:t>
            </a:r>
            <a:r>
              <a:rPr lang="en-US" altLang="de-DE" i="1">
                <a:solidFill>
                  <a:schemeClr val="tx1"/>
                </a:solidFill>
              </a:rPr>
              <a:t>n</a:t>
            </a:r>
            <a:r>
              <a:rPr lang="en-US" altLang="de-DE" i="1" baseline="-6000">
                <a:solidFill>
                  <a:schemeClr val="tx1"/>
                </a:solidFill>
              </a:rPr>
              <a:t>k</a:t>
            </a:r>
            <a:r>
              <a:rPr lang="en-US" altLang="de-DE" i="1">
                <a:solidFill>
                  <a:schemeClr val="tx1"/>
                </a:solidFill>
              </a:rPr>
              <a:t> </a:t>
            </a:r>
            <a:r>
              <a:rPr lang="en-US" altLang="de-DE">
                <a:solidFill>
                  <a:schemeClr val="tx1"/>
                </a:solidFill>
              </a:rPr>
              <a:t>= 1   </a:t>
            </a:r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  </a:t>
            </a:r>
            <a:r>
              <a:rPr lang="en-US" altLang="de-DE" i="1">
                <a:solidFill>
                  <a:schemeClr val="tx1"/>
                </a:solidFill>
              </a:rPr>
              <a:t>C</a:t>
            </a:r>
            <a:r>
              <a:rPr lang="en-US" altLang="de-DE">
                <a:solidFill>
                  <a:schemeClr val="tx1"/>
                </a:solidFill>
              </a:rPr>
              <a:t> = 1</a:t>
            </a:r>
          </a:p>
        </p:txBody>
      </p:sp>
      <p:sp>
        <p:nvSpPr>
          <p:cNvPr id="10249" name="Rectangle 7"/>
          <p:cNvSpPr>
            <a:spLocks/>
          </p:cNvSpPr>
          <p:nvPr/>
        </p:nvSpPr>
        <p:spPr bwMode="auto">
          <a:xfrm>
            <a:off x="6057900" y="6392863"/>
            <a:ext cx="5783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red:		</a:t>
            </a:r>
            <a:r>
              <a:rPr lang="en-US" altLang="de-DE" i="1">
                <a:solidFill>
                  <a:schemeClr val="tx1"/>
                </a:solidFill>
              </a:rPr>
              <a:t>k</a:t>
            </a:r>
            <a:r>
              <a:rPr lang="en-US" altLang="de-DE">
                <a:solidFill>
                  <a:schemeClr val="tx1"/>
                </a:solidFill>
              </a:rPr>
              <a:t> = 4,  </a:t>
            </a:r>
            <a:r>
              <a:rPr lang="en-US" altLang="de-DE" i="1">
                <a:solidFill>
                  <a:schemeClr val="tx1"/>
                </a:solidFill>
              </a:rPr>
              <a:t>n</a:t>
            </a:r>
            <a:r>
              <a:rPr lang="en-US" altLang="de-DE" i="1" baseline="-6000">
                <a:solidFill>
                  <a:schemeClr val="tx1"/>
                </a:solidFill>
              </a:rPr>
              <a:t>k</a:t>
            </a:r>
            <a:r>
              <a:rPr lang="en-US" altLang="de-DE">
                <a:solidFill>
                  <a:schemeClr val="tx1"/>
                </a:solidFill>
              </a:rPr>
              <a:t> = 2 </a:t>
            </a:r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  </a:t>
            </a:r>
            <a:r>
              <a:rPr lang="en-US" altLang="de-DE" i="1">
                <a:solidFill>
                  <a:schemeClr val="tx1"/>
                </a:solidFill>
              </a:rPr>
              <a:t>C</a:t>
            </a:r>
            <a:r>
              <a:rPr lang="en-US" altLang="de-DE">
                <a:solidFill>
                  <a:schemeClr val="tx1"/>
                </a:solidFill>
              </a:rPr>
              <a:t> = 1/3</a:t>
            </a:r>
          </a:p>
        </p:txBody>
      </p:sp>
      <p:sp>
        <p:nvSpPr>
          <p:cNvPr id="10250" name="Rectangle 8"/>
          <p:cNvSpPr>
            <a:spLocks/>
          </p:cNvSpPr>
          <p:nvPr/>
        </p:nvSpPr>
        <p:spPr bwMode="auto">
          <a:xfrm>
            <a:off x="814388" y="8361363"/>
            <a:ext cx="108981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chemeClr val="tx1"/>
                </a:solidFill>
              </a:rPr>
              <a:t>Note: clustering coeff. is sometimes also defined via fraction of possible triangles</a:t>
            </a:r>
          </a:p>
        </p:txBody>
      </p:sp>
      <p:pic>
        <p:nvPicPr>
          <p:cNvPr id="1025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900" y="5173663"/>
            <a:ext cx="437515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Rectangle 10"/>
          <p:cNvSpPr>
            <a:spLocks/>
          </p:cNvSpPr>
          <p:nvPr/>
        </p:nvSpPr>
        <p:spPr bwMode="auto">
          <a:xfrm>
            <a:off x="6057900" y="7053263"/>
            <a:ext cx="609123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blue:	</a:t>
            </a:r>
            <a:r>
              <a:rPr lang="en-US" altLang="de-DE" i="1">
                <a:solidFill>
                  <a:schemeClr val="tx1"/>
                </a:solidFill>
              </a:rPr>
              <a:t>k</a:t>
            </a:r>
            <a:r>
              <a:rPr lang="en-US" altLang="de-DE">
                <a:solidFill>
                  <a:schemeClr val="tx1"/>
                </a:solidFill>
              </a:rPr>
              <a:t> = 1, </a:t>
            </a:r>
            <a:r>
              <a:rPr lang="en-US" altLang="de-DE" i="1">
                <a:solidFill>
                  <a:schemeClr val="tx1"/>
                </a:solidFill>
              </a:rPr>
              <a:t>n</a:t>
            </a:r>
            <a:r>
              <a:rPr lang="en-US" altLang="de-DE" i="1" baseline="-6000">
                <a:solidFill>
                  <a:schemeClr val="tx1"/>
                </a:solidFill>
              </a:rPr>
              <a:t>k</a:t>
            </a:r>
            <a:r>
              <a:rPr lang="en-US" altLang="de-DE">
                <a:solidFill>
                  <a:schemeClr val="tx1"/>
                </a:solidFill>
              </a:rPr>
              <a:t> = ? </a:t>
            </a:r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  </a:t>
            </a:r>
            <a:r>
              <a:rPr lang="en-US" altLang="de-DE" i="1">
                <a:solidFill>
                  <a:schemeClr val="tx1"/>
                </a:solidFill>
              </a:rPr>
              <a:t>C</a:t>
            </a:r>
            <a:r>
              <a:rPr lang="en-US" altLang="de-DE">
                <a:solidFill>
                  <a:schemeClr val="tx1"/>
                </a:solidFill>
              </a:rPr>
              <a:t> is not defined</a:t>
            </a:r>
          </a:p>
        </p:txBody>
      </p:sp>
      <p:pic>
        <p:nvPicPr>
          <p:cNvPr id="1025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7900" y="4179888"/>
            <a:ext cx="33401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A77D838E-192B-459E-B7A5-504F104CE1BC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40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47107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Cone Layout</a:t>
            </a:r>
          </a:p>
        </p:txBody>
      </p:sp>
      <p:sp>
        <p:nvSpPr>
          <p:cNvPr id="47108" name="Rectangle 2"/>
          <p:cNvSpPr>
            <a:spLocks/>
          </p:cNvSpPr>
          <p:nvPr/>
        </p:nvSpPr>
        <p:spPr bwMode="auto">
          <a:xfrm>
            <a:off x="927100" y="1270000"/>
            <a:ext cx="70199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Place the nodes according to their hierarchy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starting from the root node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direction indicates lineage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2692400"/>
            <a:ext cx="4600575" cy="55245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1638" y="3505200"/>
            <a:ext cx="3467100" cy="29845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1175" y="990600"/>
            <a:ext cx="36226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Rectangle 6"/>
          <p:cNvSpPr>
            <a:spLocks/>
          </p:cNvSpPr>
          <p:nvPr/>
        </p:nvSpPr>
        <p:spPr bwMode="auto">
          <a:xfrm>
            <a:off x="6794500" y="6908800"/>
            <a:ext cx="41529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For arbitrary graphs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how to get weights?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which node is the root?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5F053559-2D73-4024-B6BA-12682CDFB2CA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41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48131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Exponential Room</a:t>
            </a:r>
          </a:p>
        </p:txBody>
      </p:sp>
      <p:sp>
        <p:nvSpPr>
          <p:cNvPr id="48132" name="Rectangle 2"/>
          <p:cNvSpPr>
            <a:spLocks/>
          </p:cNvSpPr>
          <p:nvPr/>
        </p:nvSpPr>
        <p:spPr bwMode="auto">
          <a:xfrm>
            <a:off x="6773863" y="9159875"/>
            <a:ext cx="3619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PhD thesis Tamara Munzner, chapter 3</a:t>
            </a:r>
          </a:p>
        </p:txBody>
      </p:sp>
      <p:pic>
        <p:nvPicPr>
          <p:cNvPr id="4813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3863" y="2247900"/>
            <a:ext cx="5570537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tangle 4"/>
          <p:cNvSpPr>
            <a:spLocks/>
          </p:cNvSpPr>
          <p:nvPr/>
        </p:nvSpPr>
        <p:spPr bwMode="auto">
          <a:xfrm>
            <a:off x="596900" y="1066800"/>
            <a:ext cx="82740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In Euklidian space:  circumference of a circle grows linear:</a:t>
            </a:r>
          </a:p>
        </p:txBody>
      </p:sp>
      <p:sp>
        <p:nvSpPr>
          <p:cNvPr id="48135" name="Rectangle 5"/>
          <p:cNvSpPr>
            <a:spLocks/>
          </p:cNvSpPr>
          <p:nvPr/>
        </p:nvSpPr>
        <p:spPr bwMode="auto">
          <a:xfrm>
            <a:off x="1879600" y="1612900"/>
            <a:ext cx="1143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U</a:t>
            </a:r>
            <a:r>
              <a:rPr lang="en-US" altLang="de-DE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= 2π</a:t>
            </a:r>
            <a:r>
              <a:rPr lang="en-US" altLang="de-DE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</a:t>
            </a:r>
          </a:p>
        </p:txBody>
      </p:sp>
      <p:sp>
        <p:nvSpPr>
          <p:cNvPr id="48136" name="Rectangle 6"/>
          <p:cNvSpPr>
            <a:spLocks/>
          </p:cNvSpPr>
          <p:nvPr/>
        </p:nvSpPr>
        <p:spPr bwMode="auto">
          <a:xfrm>
            <a:off x="596900" y="2286000"/>
            <a:ext cx="28416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In hyperbolic space:</a:t>
            </a:r>
          </a:p>
        </p:txBody>
      </p:sp>
      <p:sp>
        <p:nvSpPr>
          <p:cNvPr id="48137" name="Rectangle 7"/>
          <p:cNvSpPr>
            <a:spLocks/>
          </p:cNvSpPr>
          <p:nvPr/>
        </p:nvSpPr>
        <p:spPr bwMode="auto">
          <a:xfrm>
            <a:off x="1879600" y="2819400"/>
            <a:ext cx="19129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U</a:t>
            </a:r>
            <a:r>
              <a:rPr lang="en-US" altLang="de-DE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= 2π sinh </a:t>
            </a:r>
            <a:r>
              <a:rPr lang="en-US" altLang="de-DE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</a:t>
            </a:r>
          </a:p>
        </p:txBody>
      </p:sp>
      <p:sp>
        <p:nvSpPr>
          <p:cNvPr id="48138" name="Rectangle 8"/>
          <p:cNvSpPr>
            <a:spLocks/>
          </p:cNvSpPr>
          <p:nvPr/>
        </p:nvSpPr>
        <p:spPr bwMode="auto">
          <a:xfrm>
            <a:off x="596900" y="3454400"/>
            <a:ext cx="5110163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exponentially </a:t>
            </a:r>
            <a:r>
              <a:rPr lang="en-US" altLang="de-DE" b="1">
                <a:solidFill>
                  <a:schemeClr val="tx1"/>
                </a:solidFill>
              </a:rPr>
              <a:t>growing</a:t>
            </a:r>
            <a:r>
              <a:rPr lang="en-US" altLang="de-DE">
                <a:solidFill>
                  <a:schemeClr val="tx1"/>
                </a:solidFill>
              </a:rPr>
              <a:t> space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     on the circle</a:t>
            </a:r>
          </a:p>
        </p:txBody>
      </p:sp>
      <p:sp>
        <p:nvSpPr>
          <p:cNvPr id="48139" name="Rectangle 9"/>
          <p:cNvSpPr>
            <a:spLocks/>
          </p:cNvSpPr>
          <p:nvPr/>
        </p:nvSpPr>
        <p:spPr bwMode="auto">
          <a:xfrm>
            <a:off x="596900" y="4749800"/>
            <a:ext cx="41275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For (cone) graph layout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there is </a:t>
            </a:r>
            <a:r>
              <a:rPr lang="en-US" altLang="de-DE" b="1">
                <a:solidFill>
                  <a:schemeClr val="tx1"/>
                </a:solidFill>
              </a:rPr>
              <a:t>enough room</a:t>
            </a:r>
            <a:r>
              <a:rPr lang="en-US" altLang="de-DE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     for yet another level</a:t>
            </a:r>
          </a:p>
        </p:txBody>
      </p:sp>
      <p:sp>
        <p:nvSpPr>
          <p:cNvPr id="48140" name="Rectangle 10"/>
          <p:cNvSpPr>
            <a:spLocks/>
          </p:cNvSpPr>
          <p:nvPr/>
        </p:nvSpPr>
        <p:spPr bwMode="auto">
          <a:xfrm>
            <a:off x="596900" y="6819900"/>
            <a:ext cx="5664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Also: </a:t>
            </a:r>
            <a:r>
              <a:rPr lang="en-US" altLang="de-DE" b="1">
                <a:solidFill>
                  <a:schemeClr val="tx1"/>
                </a:solidFill>
              </a:rPr>
              <a:t>mappings</a:t>
            </a:r>
            <a:r>
              <a:rPr lang="en-US" altLang="de-DE">
                <a:solidFill>
                  <a:schemeClr val="tx1"/>
                </a:solidFill>
              </a:rPr>
              <a:t> of the 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complete hyperbolic space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finite volume of Euklidian space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D10D8B1A-68C0-432E-910D-564263B11C8F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42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44033" name="Rectangle 1"/>
          <p:cNvSpPr>
            <a:spLocks/>
          </p:cNvSpPr>
          <p:nvPr/>
        </p:nvSpPr>
        <p:spPr bwMode="auto">
          <a:xfrm>
            <a:off x="1244600" y="1168400"/>
            <a:ext cx="10998200" cy="7569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eaLnBrk="1" hangingPunct="1">
              <a:lnSpc>
                <a:spcPct val="110000"/>
              </a:lnSpc>
              <a:defRPr/>
            </a:pPr>
            <a:endParaRPr lang="de-DE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66675"/>
            <a:ext cx="12292013" cy="1016000"/>
          </a:xfrm>
        </p:spPr>
        <p:txBody>
          <a:bodyPr/>
          <a:lstStyle/>
          <a:p>
            <a:pPr eaLnBrk="1" hangingPunct="1"/>
            <a:r>
              <a:rPr lang="en-US" altLang="de-DE" smtClean="0"/>
              <a:t>Models of hyperbolic space</a:t>
            </a:r>
          </a:p>
        </p:txBody>
      </p:sp>
      <p:sp>
        <p:nvSpPr>
          <p:cNvPr id="49157" name="Rectangle 3"/>
          <p:cNvSpPr>
            <a:spLocks/>
          </p:cNvSpPr>
          <p:nvPr/>
        </p:nvSpPr>
        <p:spPr bwMode="auto">
          <a:xfrm>
            <a:off x="8653463" y="8786813"/>
            <a:ext cx="4711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PhD thesis Tamara Munzner, chapter 3</a:t>
            </a:r>
          </a:p>
        </p:txBody>
      </p:sp>
      <p:pic>
        <p:nvPicPr>
          <p:cNvPr id="4915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0988" y="1279525"/>
            <a:ext cx="10363200" cy="718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DC74C9A0-1059-4F70-96DB-FF723639D4A4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43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50179" name="Rectangle 1"/>
          <p:cNvSpPr>
            <a:spLocks noGrp="1" noChangeArrowheads="1"/>
          </p:cNvSpPr>
          <p:nvPr>
            <p:ph type="title"/>
          </p:nvPr>
        </p:nvSpPr>
        <p:spPr>
          <a:xfrm>
            <a:off x="8509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GIFs don't work here…</a:t>
            </a:r>
          </a:p>
        </p:txBody>
      </p:sp>
      <p:grpSp>
        <p:nvGrpSpPr>
          <p:cNvPr id="50180" name="Group 2"/>
          <p:cNvGrpSpPr>
            <a:grpSpLocks/>
          </p:cNvGrpSpPr>
          <p:nvPr/>
        </p:nvGrpSpPr>
        <p:grpSpPr bwMode="auto">
          <a:xfrm>
            <a:off x="881063" y="1066800"/>
            <a:ext cx="5359400" cy="5753100"/>
            <a:chOff x="0" y="0"/>
            <a:chExt cx="3376" cy="3624"/>
          </a:xfrm>
        </p:grpSpPr>
        <p:pic>
          <p:nvPicPr>
            <p:cNvPr id="5018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" y="224"/>
              <a:ext cx="2913" cy="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8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76" cy="3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181" name="Group 5"/>
          <p:cNvGrpSpPr>
            <a:grpSpLocks/>
          </p:cNvGrpSpPr>
          <p:nvPr/>
        </p:nvGrpSpPr>
        <p:grpSpPr bwMode="auto">
          <a:xfrm>
            <a:off x="6792913" y="1066800"/>
            <a:ext cx="5359400" cy="5753100"/>
            <a:chOff x="0" y="0"/>
            <a:chExt cx="3376" cy="3624"/>
          </a:xfrm>
        </p:grpSpPr>
        <p:pic>
          <p:nvPicPr>
            <p:cNvPr id="5018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" y="224"/>
              <a:ext cx="2913" cy="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6" name="Pictur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76" cy="3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182" name="Rectangle 8"/>
          <p:cNvSpPr>
            <a:spLocks/>
          </p:cNvSpPr>
          <p:nvPr/>
        </p:nvSpPr>
        <p:spPr bwMode="auto">
          <a:xfrm>
            <a:off x="4406900" y="6853238"/>
            <a:ext cx="400526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1400">
                <a:solidFill>
                  <a:schemeClr val="tx1"/>
                </a:solidFill>
                <a:hlinkClick r:id="rId5"/>
              </a:rPr>
              <a:t>http://www.caida.org/tools/visualization/walrus/gallery1/</a:t>
            </a:r>
            <a:endParaRPr lang="en-US" altLang="de-DE" sz="1400">
              <a:solidFill>
                <a:schemeClr val="tx1"/>
              </a:solidFill>
            </a:endParaRPr>
          </a:p>
        </p:txBody>
      </p:sp>
      <p:sp>
        <p:nvSpPr>
          <p:cNvPr id="50183" name="AutoShape 9"/>
          <p:cNvSpPr>
            <a:spLocks/>
          </p:cNvSpPr>
          <p:nvPr/>
        </p:nvSpPr>
        <p:spPr bwMode="auto">
          <a:xfrm>
            <a:off x="2082800" y="7208838"/>
            <a:ext cx="8648700" cy="1714500"/>
          </a:xfrm>
          <a:prstGeom prst="roundRect">
            <a:avLst>
              <a:gd name="adj" fmla="val 11111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0184" name="Rectangle 10"/>
          <p:cNvSpPr>
            <a:spLocks/>
          </p:cNvSpPr>
          <p:nvPr/>
        </p:nvSpPr>
        <p:spPr bwMode="auto">
          <a:xfrm>
            <a:off x="2679700" y="7412038"/>
            <a:ext cx="822801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H3:  + layout based on MST </a:t>
            </a:r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 fast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       + layout in hyperbolic space </a:t>
            </a:r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 enough room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       – how to get the MST for biological graphs????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55740E09-FF30-4FC9-9700-2BCD8D5E5ADD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44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51203" name="Rectangle 1"/>
          <p:cNvSpPr>
            <a:spLocks noGrp="1" noChangeArrowheads="1"/>
          </p:cNvSpPr>
          <p:nvPr>
            <p:ph type="title"/>
          </p:nvPr>
        </p:nvSpPr>
        <p:spPr>
          <a:xfrm>
            <a:off x="596900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Summary</a:t>
            </a:r>
          </a:p>
        </p:txBody>
      </p:sp>
      <p:sp>
        <p:nvSpPr>
          <p:cNvPr id="51204" name="Rectangle 2"/>
          <p:cNvSpPr>
            <a:spLocks/>
          </p:cNvSpPr>
          <p:nvPr/>
        </p:nvSpPr>
        <p:spPr bwMode="auto">
          <a:xfrm>
            <a:off x="2565400" y="1276350"/>
            <a:ext cx="38290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What you learned </a:t>
            </a:r>
            <a:r>
              <a:rPr lang="en-US" altLang="de-DE" b="1">
                <a:solidFill>
                  <a:schemeClr val="tx1"/>
                </a:solidFill>
              </a:rPr>
              <a:t>today</a:t>
            </a:r>
            <a:r>
              <a:rPr lang="en-US" altLang="de-DE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1205" name="Rectangle 3"/>
          <p:cNvSpPr>
            <a:spLocks/>
          </p:cNvSpPr>
          <p:nvPr/>
        </p:nvSpPr>
        <p:spPr bwMode="auto">
          <a:xfrm>
            <a:off x="2565400" y="6502400"/>
            <a:ext cx="21129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b="1">
                <a:solidFill>
                  <a:schemeClr val="tx1"/>
                </a:solidFill>
              </a:rPr>
              <a:t>Next</a:t>
            </a:r>
            <a:r>
              <a:rPr lang="en-US" altLang="de-DE">
                <a:solidFill>
                  <a:schemeClr val="tx1"/>
                </a:solidFill>
              </a:rPr>
              <a:t> lecture:</a:t>
            </a:r>
          </a:p>
        </p:txBody>
      </p:sp>
      <p:sp>
        <p:nvSpPr>
          <p:cNvPr id="51206" name="Rectangle 4"/>
          <p:cNvSpPr>
            <a:spLocks/>
          </p:cNvSpPr>
          <p:nvPr/>
        </p:nvSpPr>
        <p:spPr bwMode="auto">
          <a:xfrm>
            <a:off x="2565400" y="1809750"/>
            <a:ext cx="5130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Local connectivity:  clustering</a:t>
            </a:r>
          </a:p>
        </p:txBody>
      </p:sp>
      <p:sp>
        <p:nvSpPr>
          <p:cNvPr id="51207" name="Rectangle 5"/>
          <p:cNvSpPr>
            <a:spLocks/>
          </p:cNvSpPr>
          <p:nvPr/>
        </p:nvSpPr>
        <p:spPr bwMode="auto">
          <a:xfrm>
            <a:off x="2565400" y="3479800"/>
            <a:ext cx="551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shortest path: Dijkstra algorithm</a:t>
            </a:r>
          </a:p>
        </p:txBody>
      </p:sp>
      <p:sp>
        <p:nvSpPr>
          <p:cNvPr id="51208" name="Rectangle 6"/>
          <p:cNvSpPr>
            <a:spLocks/>
          </p:cNvSpPr>
          <p:nvPr/>
        </p:nvSpPr>
        <p:spPr bwMode="auto">
          <a:xfrm>
            <a:off x="2565400" y="4089400"/>
            <a:ext cx="90551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graph layout:  force-directed and embedding schemes</a:t>
            </a:r>
          </a:p>
        </p:txBody>
      </p:sp>
      <p:sp>
        <p:nvSpPr>
          <p:cNvPr id="51209" name="Rectangle 7"/>
          <p:cNvSpPr>
            <a:spLocks/>
          </p:cNvSpPr>
          <p:nvPr/>
        </p:nvSpPr>
        <p:spPr bwMode="auto">
          <a:xfrm>
            <a:off x="2565400" y="7086600"/>
            <a:ext cx="6373813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biological data to build networks from</a:t>
            </a:r>
          </a:p>
        </p:txBody>
      </p:sp>
      <p:sp>
        <p:nvSpPr>
          <p:cNvPr id="51210" name="Rectangle 8"/>
          <p:cNvSpPr>
            <a:spLocks/>
          </p:cNvSpPr>
          <p:nvPr/>
        </p:nvSpPr>
        <p:spPr bwMode="auto">
          <a:xfrm>
            <a:off x="2565400" y="4699000"/>
            <a:ext cx="56134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spanning tree: Kruskal algorithm</a:t>
            </a:r>
          </a:p>
        </p:txBody>
      </p:sp>
      <p:sp>
        <p:nvSpPr>
          <p:cNvPr id="51211" name="Rectangle 4"/>
          <p:cNvSpPr>
            <a:spLocks/>
          </p:cNvSpPr>
          <p:nvPr/>
        </p:nvSpPr>
        <p:spPr bwMode="auto">
          <a:xfrm>
            <a:off x="2541588" y="2457450"/>
            <a:ext cx="63150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random graphs vs. scale-free graphs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94DEFB51-2F3F-4CB6-80E3-11FB56901867}" type="slidenum">
              <a:rPr lang="en-US" altLang="de-DE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5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8193" name="Rectangle 1"/>
          <p:cNvSpPr>
            <a:spLocks/>
          </p:cNvSpPr>
          <p:nvPr/>
        </p:nvSpPr>
        <p:spPr bwMode="auto">
          <a:xfrm>
            <a:off x="5346700" y="2070100"/>
            <a:ext cx="6985000" cy="5080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eaLnBrk="1" hangingPunct="1">
              <a:lnSpc>
                <a:spcPct val="110000"/>
              </a:lnSpc>
              <a:defRPr/>
            </a:pPr>
            <a:endParaRPr lang="de-DE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Clustering Coefficient of a Graph</a:t>
            </a:r>
          </a:p>
        </p:txBody>
      </p:sp>
      <p:sp>
        <p:nvSpPr>
          <p:cNvPr id="11269" name="Rectangle 3"/>
          <p:cNvSpPr>
            <a:spLocks/>
          </p:cNvSpPr>
          <p:nvPr/>
        </p:nvSpPr>
        <p:spPr bwMode="auto">
          <a:xfrm>
            <a:off x="595313" y="1219200"/>
            <a:ext cx="61007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Data:  </a:t>
            </a:r>
            <a:r>
              <a:rPr lang="en-US" altLang="de-DE" i="1">
                <a:solidFill>
                  <a:schemeClr val="tx1"/>
                </a:solidFill>
              </a:rPr>
              <a:t>C</a:t>
            </a:r>
            <a:r>
              <a:rPr lang="en-US" altLang="de-DE" i="1" baseline="-6000">
                <a:solidFill>
                  <a:schemeClr val="tx1"/>
                </a:solidFill>
              </a:rPr>
              <a:t>i</a:t>
            </a:r>
            <a:r>
              <a:rPr lang="en-US" altLang="de-DE" i="1">
                <a:solidFill>
                  <a:schemeClr val="tx1"/>
                </a:solidFill>
              </a:rPr>
              <a:t> </a:t>
            </a:r>
            <a:r>
              <a:rPr lang="en-US" altLang="de-DE">
                <a:solidFill>
                  <a:schemeClr val="tx1"/>
                </a:solidFill>
              </a:rPr>
              <a:t>for each node</a:t>
            </a:r>
            <a:r>
              <a:rPr lang="en-US" altLang="de-DE" i="1">
                <a:solidFill>
                  <a:schemeClr val="tx1"/>
                </a:solidFill>
              </a:rPr>
              <a:t> i   </a:t>
            </a:r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de-DE">
                <a:solidFill>
                  <a:schemeClr val="tx1"/>
                </a:solidFill>
              </a:rPr>
              <a:t>  </a:t>
            </a:r>
            <a:r>
              <a:rPr lang="en-US" altLang="de-DE" i="1">
                <a:solidFill>
                  <a:schemeClr val="tx1"/>
                </a:solidFill>
              </a:rPr>
              <a:t>N</a:t>
            </a:r>
            <a:r>
              <a:rPr lang="en-US" altLang="de-DE">
                <a:solidFill>
                  <a:schemeClr val="tx1"/>
                </a:solidFill>
              </a:rPr>
              <a:t> values</a:t>
            </a:r>
          </a:p>
        </p:txBody>
      </p:sp>
      <p:sp>
        <p:nvSpPr>
          <p:cNvPr id="11270" name="Rectangle 4"/>
          <p:cNvSpPr>
            <a:spLocks/>
          </p:cNvSpPr>
          <p:nvPr/>
        </p:nvSpPr>
        <p:spPr bwMode="auto">
          <a:xfrm>
            <a:off x="596900" y="2057400"/>
            <a:ext cx="17764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b="1">
                <a:solidFill>
                  <a:schemeClr val="tx1"/>
                </a:solidFill>
              </a:rPr>
              <a:t>Statistics:</a:t>
            </a:r>
          </a:p>
        </p:txBody>
      </p:sp>
      <p:sp>
        <p:nvSpPr>
          <p:cNvPr id="11271" name="Rectangle 5"/>
          <p:cNvSpPr>
            <a:spLocks/>
          </p:cNvSpPr>
          <p:nvPr/>
        </p:nvSpPr>
        <p:spPr bwMode="auto">
          <a:xfrm>
            <a:off x="596900" y="2743200"/>
            <a:ext cx="28606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average at </a:t>
            </a:r>
            <a:r>
              <a:rPr lang="en-US" altLang="de-DE" b="1">
                <a:solidFill>
                  <a:schemeClr val="tx1"/>
                </a:solidFill>
              </a:rPr>
              <a:t>fixed k</a:t>
            </a:r>
            <a:r>
              <a:rPr lang="en-US" altLang="de-DE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127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00" y="3360738"/>
            <a:ext cx="30861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6738" y="2259013"/>
            <a:ext cx="6551612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Rectangle 8"/>
          <p:cNvSpPr>
            <a:spLocks/>
          </p:cNvSpPr>
          <p:nvPr/>
        </p:nvSpPr>
        <p:spPr bwMode="auto">
          <a:xfrm>
            <a:off x="596900" y="3467100"/>
            <a:ext cx="3540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endParaRPr lang="en-US" altLang="de-DE">
              <a:solidFill>
                <a:schemeClr val="tx1"/>
              </a:solidFill>
            </a:endParaRPr>
          </a:p>
        </p:txBody>
      </p:sp>
      <p:sp>
        <p:nvSpPr>
          <p:cNvPr id="11275" name="Rectangle 10"/>
          <p:cNvSpPr>
            <a:spLocks/>
          </p:cNvSpPr>
          <p:nvPr/>
        </p:nvSpPr>
        <p:spPr bwMode="auto">
          <a:xfrm>
            <a:off x="10223500" y="6731000"/>
            <a:ext cx="1206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180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1276" name="Rectangle 11"/>
          <p:cNvSpPr>
            <a:spLocks/>
          </p:cNvSpPr>
          <p:nvPr/>
        </p:nvSpPr>
        <p:spPr bwMode="auto">
          <a:xfrm rot="-5400000">
            <a:off x="4922044" y="3817144"/>
            <a:ext cx="12366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1800">
                <a:solidFill>
                  <a:schemeClr val="tx1"/>
                </a:solidFill>
              </a:rPr>
              <a:t>C</a:t>
            </a:r>
            <a:r>
              <a:rPr lang="en-US" altLang="de-DE" sz="1800" baseline="-6000">
                <a:solidFill>
                  <a:schemeClr val="tx1"/>
                </a:solidFill>
              </a:rPr>
              <a:t>i</a:t>
            </a:r>
            <a:r>
              <a:rPr lang="en-US" altLang="de-DE" sz="1800">
                <a:solidFill>
                  <a:schemeClr val="tx1"/>
                </a:solidFill>
              </a:rPr>
              <a:t>, C(k), &lt;C&gt;</a:t>
            </a:r>
          </a:p>
        </p:txBody>
      </p:sp>
      <p:sp>
        <p:nvSpPr>
          <p:cNvPr id="11277" name="Rectangle 12"/>
          <p:cNvSpPr>
            <a:spLocks/>
          </p:cNvSpPr>
          <p:nvPr/>
        </p:nvSpPr>
        <p:spPr bwMode="auto">
          <a:xfrm>
            <a:off x="596900" y="4991100"/>
            <a:ext cx="36242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average over </a:t>
            </a:r>
            <a:r>
              <a:rPr lang="en-US" altLang="de-DE" b="1">
                <a:solidFill>
                  <a:schemeClr val="tx1"/>
                </a:solidFill>
              </a:rPr>
              <a:t>all nodes</a:t>
            </a:r>
            <a:r>
              <a:rPr lang="en-US" altLang="de-DE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278" name="Rectangle 13"/>
          <p:cNvSpPr>
            <a:spLocks/>
          </p:cNvSpPr>
          <p:nvPr/>
        </p:nvSpPr>
        <p:spPr bwMode="auto">
          <a:xfrm>
            <a:off x="596900" y="5740400"/>
            <a:ext cx="354013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endParaRPr lang="en-US" altLang="de-DE">
              <a:solidFill>
                <a:schemeClr val="tx1"/>
              </a:solidFill>
            </a:endParaRPr>
          </a:p>
        </p:txBody>
      </p:sp>
      <p:pic>
        <p:nvPicPr>
          <p:cNvPr id="11279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00" y="5638800"/>
            <a:ext cx="26797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Rectangle 15"/>
          <p:cNvSpPr>
            <a:spLocks/>
          </p:cNvSpPr>
          <p:nvPr/>
        </p:nvSpPr>
        <p:spPr bwMode="auto">
          <a:xfrm>
            <a:off x="581025" y="7694613"/>
            <a:ext cx="10801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Note: it is also possible to average the </a:t>
            </a:r>
            <a:r>
              <a:rPr lang="en-US" sz="2400" i="1" dirty="0">
                <a:solidFill>
                  <a:schemeClr val="tx1"/>
                </a:solidFill>
              </a:rPr>
              <a:t>C(k)</a:t>
            </a:r>
          </a:p>
          <a:p>
            <a:pPr marL="342900" indent="-342900" eaLnBrk="1" hangingPunct="1">
              <a:lnSpc>
                <a:spcPct val="110000"/>
              </a:lnSpc>
              <a:buFont typeface="Symbol" charset="2"/>
              <a:buChar char="Þ"/>
              <a:defRPr/>
            </a:pPr>
            <a:r>
              <a:rPr lang="en-US" sz="2400" dirty="0">
                <a:solidFill>
                  <a:schemeClr val="tx1"/>
                </a:solidFill>
              </a:rPr>
              <a:t>This yields a different value for &lt;</a:t>
            </a:r>
            <a:r>
              <a:rPr lang="en-US" sz="2400" i="1" dirty="0">
                <a:solidFill>
                  <a:schemeClr val="tx1"/>
                </a:solidFill>
              </a:rPr>
              <a:t>C</a:t>
            </a:r>
            <a:r>
              <a:rPr lang="en-US" sz="2400" dirty="0">
                <a:solidFill>
                  <a:schemeClr val="tx1"/>
                </a:solidFill>
              </a:rPr>
              <a:t>&gt; !!!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>
                <a:solidFill>
                  <a:schemeClr val="tx1"/>
                </a:solidFill>
              </a:rPr>
              <a:t>because no weighting is done for different occupancy of k’s.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6808A0AB-CA2A-48DC-880C-116EB7EC5218}" type="slidenum">
              <a:rPr lang="en-US" altLang="en-US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6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2291" name="Rectangle 1"/>
          <p:cNvSpPr>
            <a:spLocks noGrp="1" noChangeArrowheads="1"/>
          </p:cNvSpPr>
          <p:nvPr>
            <p:ph type="title"/>
          </p:nvPr>
        </p:nvSpPr>
        <p:spPr>
          <a:xfrm>
            <a:off x="765175" y="-1905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Basic Types: (1) Random Network</a:t>
            </a:r>
          </a:p>
        </p:txBody>
      </p:sp>
      <p:sp>
        <p:nvSpPr>
          <p:cNvPr id="12292" name="Rectangle 2"/>
          <p:cNvSpPr>
            <a:spLocks/>
          </p:cNvSpPr>
          <p:nvPr/>
        </p:nvSpPr>
        <p:spPr bwMode="auto">
          <a:xfrm>
            <a:off x="558800" y="915988"/>
            <a:ext cx="705643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Generally:  </a:t>
            </a:r>
            <a:r>
              <a:rPr lang="en-US" altLang="en-US" i="1">
                <a:solidFill>
                  <a:schemeClr val="tx1"/>
                </a:solidFill>
              </a:rPr>
              <a:t>N</a:t>
            </a:r>
            <a:r>
              <a:rPr lang="en-US" altLang="en-US">
                <a:solidFill>
                  <a:schemeClr val="tx1"/>
                </a:solidFill>
              </a:rPr>
              <a:t> vertices connected by </a:t>
            </a:r>
            <a:r>
              <a:rPr lang="en-US" altLang="en-US" i="1">
                <a:solidFill>
                  <a:schemeClr val="tx1"/>
                </a:solidFill>
              </a:rPr>
              <a:t>L</a:t>
            </a:r>
            <a:r>
              <a:rPr lang="en-US" altLang="en-US">
                <a:solidFill>
                  <a:schemeClr val="tx1"/>
                </a:solidFill>
              </a:rPr>
              <a:t> edges</a:t>
            </a:r>
          </a:p>
        </p:txBody>
      </p:sp>
      <p:sp>
        <p:nvSpPr>
          <p:cNvPr id="12293" name="Rectangle 3"/>
          <p:cNvSpPr>
            <a:spLocks/>
          </p:cNvSpPr>
          <p:nvPr/>
        </p:nvSpPr>
        <p:spPr bwMode="auto">
          <a:xfrm>
            <a:off x="596900" y="1851025"/>
            <a:ext cx="103790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More specific:  </a:t>
            </a:r>
            <a:r>
              <a:rPr lang="en-US" altLang="en-US" b="1">
                <a:solidFill>
                  <a:schemeClr val="tx1"/>
                </a:solidFill>
              </a:rPr>
              <a:t>distribute</a:t>
            </a:r>
            <a:r>
              <a:rPr lang="en-US" altLang="en-US">
                <a:solidFill>
                  <a:schemeClr val="tx1"/>
                </a:solidFill>
              </a:rPr>
              <a:t> the edges </a:t>
            </a:r>
            <a:r>
              <a:rPr lang="en-US" altLang="en-US" b="1">
                <a:solidFill>
                  <a:schemeClr val="tx1"/>
                </a:solidFill>
              </a:rPr>
              <a:t>randomly</a:t>
            </a:r>
            <a:r>
              <a:rPr lang="en-US" altLang="en-US">
                <a:solidFill>
                  <a:schemeClr val="tx1"/>
                </a:solidFill>
              </a:rPr>
              <a:t> between the vertices</a:t>
            </a:r>
          </a:p>
        </p:txBody>
      </p:sp>
      <p:sp>
        <p:nvSpPr>
          <p:cNvPr id="12294" name="Rectangle 4"/>
          <p:cNvSpPr>
            <a:spLocks/>
          </p:cNvSpPr>
          <p:nvPr/>
        </p:nvSpPr>
        <p:spPr bwMode="auto">
          <a:xfrm>
            <a:off x="596900" y="2841625"/>
            <a:ext cx="713581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Maximal number of links between </a:t>
            </a:r>
            <a:r>
              <a:rPr lang="en-US" altLang="en-US" i="1">
                <a:solidFill>
                  <a:schemeClr val="tx1"/>
                </a:solidFill>
              </a:rPr>
              <a:t>N</a:t>
            </a:r>
            <a:r>
              <a:rPr lang="en-US" altLang="en-US">
                <a:solidFill>
                  <a:schemeClr val="tx1"/>
                </a:solidFill>
              </a:rPr>
              <a:t> vertices:</a:t>
            </a:r>
          </a:p>
        </p:txBody>
      </p:sp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3500" y="3425825"/>
            <a:ext cx="30734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6"/>
          <p:cNvSpPr>
            <a:spLocks/>
          </p:cNvSpPr>
          <p:nvPr/>
        </p:nvSpPr>
        <p:spPr bwMode="auto">
          <a:xfrm>
            <a:off x="596900" y="4645025"/>
            <a:ext cx="107965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=&gt; </a:t>
            </a:r>
            <a:r>
              <a:rPr lang="en-US" altLang="en-US" b="1">
                <a:solidFill>
                  <a:schemeClr val="tx1"/>
                </a:solidFill>
              </a:rPr>
              <a:t>probability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i="1">
                <a:solidFill>
                  <a:schemeClr val="tx1"/>
                </a:solidFill>
              </a:rPr>
              <a:t>p</a:t>
            </a:r>
            <a:r>
              <a:rPr lang="en-US" altLang="en-US">
                <a:solidFill>
                  <a:schemeClr val="tx1"/>
                </a:solidFill>
              </a:rPr>
              <a:t> for an edge between two randomly selected nodes:</a:t>
            </a:r>
          </a:p>
        </p:txBody>
      </p:sp>
      <p:pic>
        <p:nvPicPr>
          <p:cNvPr id="1229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3500" y="5241925"/>
            <a:ext cx="40259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8"/>
          <p:cNvSpPr>
            <a:spLocks/>
          </p:cNvSpPr>
          <p:nvPr/>
        </p:nvSpPr>
        <p:spPr bwMode="auto">
          <a:xfrm>
            <a:off x="596900" y="6359525"/>
            <a:ext cx="3584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=&gt; </a:t>
            </a:r>
            <a:r>
              <a:rPr lang="en-US" altLang="en-US" b="1">
                <a:solidFill>
                  <a:schemeClr val="tx1"/>
                </a:solidFill>
              </a:rPr>
              <a:t>average degree</a:t>
            </a:r>
            <a:r>
              <a:rPr lang="en-US" altLang="en-US">
                <a:solidFill>
                  <a:schemeClr val="tx1"/>
                </a:solidFill>
              </a:rPr>
              <a:t> λ</a:t>
            </a:r>
          </a:p>
        </p:txBody>
      </p:sp>
      <p:sp>
        <p:nvSpPr>
          <p:cNvPr id="12299" name="Rectangle 9"/>
          <p:cNvSpPr>
            <a:spLocks/>
          </p:cNvSpPr>
          <p:nvPr/>
        </p:nvSpPr>
        <p:spPr bwMode="auto">
          <a:xfrm>
            <a:off x="596900" y="7896225"/>
            <a:ext cx="11198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path lengths</a:t>
            </a:r>
            <a:r>
              <a:rPr lang="en-US" altLang="en-US">
                <a:solidFill>
                  <a:schemeClr val="tx1"/>
                </a:solidFill>
              </a:rPr>
              <a:t> in a random network grow with  </a:t>
            </a:r>
            <a:r>
              <a:rPr lang="en-US" altLang="en-US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ln</a:t>
            </a:r>
            <a:r>
              <a:rPr lang="en-US" altLang="en-US">
                <a:solidFill>
                  <a:schemeClr val="tx1"/>
                </a:solidFill>
              </a:rPr>
              <a:t>(</a:t>
            </a:r>
            <a:r>
              <a:rPr lang="en-US" altLang="en-US" i="1">
                <a:solidFill>
                  <a:schemeClr val="tx1"/>
                </a:solidFill>
              </a:rPr>
              <a:t>N</a:t>
            </a:r>
            <a:r>
              <a:rPr lang="en-US" altLang="en-US">
                <a:solidFill>
                  <a:schemeClr val="tx1"/>
                </a:solidFill>
              </a:rPr>
              <a:t>) =&gt; </a:t>
            </a:r>
            <a:r>
              <a:rPr lang="en-US" altLang="en-US" b="1">
                <a:solidFill>
                  <a:srgbClr val="FF3399"/>
                </a:solidFill>
              </a:rPr>
              <a:t>“small world”</a:t>
            </a:r>
          </a:p>
        </p:txBody>
      </p:sp>
      <p:pic>
        <p:nvPicPr>
          <p:cNvPr id="1230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5700" y="6981825"/>
            <a:ext cx="345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DF36479D-F08D-4EDF-862C-1D78538E9564}" type="slidenum">
              <a:rPr lang="en-US" altLang="en-US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7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3315" name="Rectangle 1"/>
          <p:cNvSpPr>
            <a:spLocks noGrp="1" noChangeArrowheads="1"/>
          </p:cNvSpPr>
          <p:nvPr>
            <p:ph type="title"/>
          </p:nvPr>
        </p:nvSpPr>
        <p:spPr>
          <a:xfrm>
            <a:off x="836613" y="-1905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Random Network:  </a:t>
            </a:r>
            <a:r>
              <a:rPr lang="en-US" altLang="en-US" i="1" smtClean="0"/>
              <a:t>P(k)</a:t>
            </a:r>
          </a:p>
        </p:txBody>
      </p:sp>
      <p:sp>
        <p:nvSpPr>
          <p:cNvPr id="13316" name="Rectangle 2"/>
          <p:cNvSpPr>
            <a:spLocks/>
          </p:cNvSpPr>
          <p:nvPr/>
        </p:nvSpPr>
        <p:spPr bwMode="auto">
          <a:xfrm>
            <a:off x="596900" y="844550"/>
            <a:ext cx="53213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Network with </a:t>
            </a:r>
            <a:r>
              <a:rPr lang="en-US" altLang="en-US" i="1">
                <a:solidFill>
                  <a:schemeClr val="tx1"/>
                </a:solidFill>
              </a:rPr>
              <a:t>N</a:t>
            </a:r>
            <a:r>
              <a:rPr lang="en-US" altLang="en-US">
                <a:solidFill>
                  <a:schemeClr val="tx1"/>
                </a:solidFill>
              </a:rPr>
              <a:t> vertices, </a:t>
            </a:r>
            <a:r>
              <a:rPr lang="en-US" altLang="en-US" i="1">
                <a:solidFill>
                  <a:schemeClr val="tx1"/>
                </a:solidFill>
              </a:rPr>
              <a:t> L </a:t>
            </a:r>
            <a:r>
              <a:rPr lang="en-US" altLang="en-US">
                <a:solidFill>
                  <a:schemeClr val="tx1"/>
                </a:solidFill>
              </a:rPr>
              <a:t>edges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=&gt; probability for a random link:</a:t>
            </a: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89238"/>
            <a:ext cx="3606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4"/>
          <p:cNvSpPr>
            <a:spLocks/>
          </p:cNvSpPr>
          <p:nvPr/>
        </p:nvSpPr>
        <p:spPr bwMode="auto">
          <a:xfrm>
            <a:off x="596900" y="2178050"/>
            <a:ext cx="103584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Probability that random node has links to </a:t>
            </a:r>
            <a:r>
              <a:rPr lang="en-US" altLang="en-US" i="1">
                <a:solidFill>
                  <a:schemeClr val="tx1"/>
                </a:solidFill>
              </a:rPr>
              <a:t>k</a:t>
            </a:r>
            <a:r>
              <a:rPr lang="en-US" altLang="en-US">
                <a:solidFill>
                  <a:schemeClr val="tx1"/>
                </a:solidFill>
              </a:rPr>
              <a:t> other particular nodes:</a:t>
            </a:r>
          </a:p>
        </p:txBody>
      </p:sp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25" y="915988"/>
            <a:ext cx="24511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6"/>
          <p:cNvSpPr>
            <a:spLocks/>
          </p:cNvSpPr>
          <p:nvPr/>
        </p:nvSpPr>
        <p:spPr bwMode="auto">
          <a:xfrm>
            <a:off x="596900" y="3508375"/>
            <a:ext cx="95567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Probability that random node has links to any </a:t>
            </a:r>
            <a:r>
              <a:rPr lang="en-US" altLang="en-US" i="1">
                <a:solidFill>
                  <a:schemeClr val="tx1"/>
                </a:solidFill>
              </a:rPr>
              <a:t>k</a:t>
            </a:r>
            <a:r>
              <a:rPr lang="en-US" altLang="en-US">
                <a:solidFill>
                  <a:schemeClr val="tx1"/>
                </a:solidFill>
              </a:rPr>
              <a:t> other nodes:</a:t>
            </a:r>
          </a:p>
        </p:txBody>
      </p:sp>
      <p:sp>
        <p:nvSpPr>
          <p:cNvPr id="13321" name="Rectangle 7"/>
          <p:cNvSpPr>
            <a:spLocks/>
          </p:cNvSpPr>
          <p:nvPr/>
        </p:nvSpPr>
        <p:spPr bwMode="auto">
          <a:xfrm>
            <a:off x="596900" y="5165725"/>
            <a:ext cx="63595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Limit of large graph:   </a:t>
            </a:r>
            <a:r>
              <a:rPr lang="en-US" altLang="en-US" i="1">
                <a:solidFill>
                  <a:schemeClr val="tx1"/>
                </a:solidFill>
              </a:rPr>
              <a:t>N </a:t>
            </a:r>
            <a:r>
              <a:rPr lang="en-US" altLang="en-US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 oo, </a:t>
            </a:r>
            <a:r>
              <a:rPr lang="en-US" altLang="en-US" i="1">
                <a:solidFill>
                  <a:schemeClr val="tx1"/>
                </a:solidFill>
              </a:rPr>
              <a:t>p</a:t>
            </a:r>
            <a:r>
              <a:rPr lang="en-US" altLang="en-US">
                <a:solidFill>
                  <a:schemeClr val="tx1"/>
                </a:solidFill>
              </a:rPr>
              <a:t> =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</a:t>
            </a:r>
            <a:r>
              <a:rPr lang="en-US" altLang="en-US">
                <a:solidFill>
                  <a:schemeClr val="tx1"/>
                </a:solidFill>
              </a:rPr>
              <a:t> / </a:t>
            </a:r>
            <a:r>
              <a:rPr lang="en-US" altLang="en-US" i="1">
                <a:solidFill>
                  <a:schemeClr val="tx1"/>
                </a:solidFill>
              </a:rPr>
              <a:t>N</a:t>
            </a:r>
          </a:p>
        </p:txBody>
      </p:sp>
      <p:pic>
        <p:nvPicPr>
          <p:cNvPr id="1332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6350" y="5740400"/>
            <a:ext cx="108204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000" y="4084638"/>
            <a:ext cx="70231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26738000-6F78-4164-8AE3-3AE02636314F}" type="slidenum">
              <a:rPr lang="en-US" altLang="en-US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8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5841" name="Rectangle 1"/>
          <p:cNvSpPr>
            <a:spLocks/>
          </p:cNvSpPr>
          <p:nvPr/>
        </p:nvSpPr>
        <p:spPr bwMode="auto">
          <a:xfrm>
            <a:off x="990600" y="3157538"/>
            <a:ext cx="5384800" cy="4114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de-DE" altLang="en-US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836613" y="-1905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Random Network:  </a:t>
            </a:r>
            <a:r>
              <a:rPr lang="en-US" altLang="en-US" i="1" smtClean="0"/>
              <a:t>P(k)</a:t>
            </a:r>
          </a:p>
        </p:txBody>
      </p:sp>
      <p:sp>
        <p:nvSpPr>
          <p:cNvPr id="14341" name="Rectangle 3"/>
          <p:cNvSpPr>
            <a:spLocks/>
          </p:cNvSpPr>
          <p:nvPr/>
        </p:nvSpPr>
        <p:spPr bwMode="auto">
          <a:xfrm>
            <a:off x="596900" y="844550"/>
            <a:ext cx="93392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Many independently placed edges  =&gt;  </a:t>
            </a:r>
            <a:r>
              <a:rPr lang="en-US" altLang="en-US" b="1">
                <a:solidFill>
                  <a:schemeClr val="tx1"/>
                </a:solidFill>
              </a:rPr>
              <a:t>Poisson statistics</a:t>
            </a:r>
          </a:p>
        </p:txBody>
      </p: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636713"/>
            <a:ext cx="2514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oup 5"/>
          <p:cNvGraphicFramePr>
            <a:graphicFrameLocks noGrp="1"/>
          </p:cNvGraphicFramePr>
          <p:nvPr/>
        </p:nvGraphicFramePr>
        <p:xfrm>
          <a:off x="7454900" y="2027238"/>
          <a:ext cx="4279900" cy="6069016"/>
        </p:xfrm>
        <a:graphic>
          <a:graphicData uri="http://schemas.openxmlformats.org/drawingml/2006/table">
            <a:tbl>
              <a:tblPr/>
              <a:tblGrid>
                <a:gridCol w="1550988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272891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</a:tblGrid>
              <a:tr h="504825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k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P(k | λ = 2)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506413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0.14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504825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0.27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  <a:tr h="506413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2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0.27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3"/>
                  </a:ext>
                </a:extLst>
              </a:tr>
              <a:tr h="506413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0.18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4"/>
                  </a:ext>
                </a:extLst>
              </a:tr>
              <a:tr h="504825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4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0.090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5"/>
                  </a:ext>
                </a:extLst>
              </a:tr>
              <a:tr h="506413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5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0.036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6"/>
                  </a:ext>
                </a:extLst>
              </a:tr>
              <a:tr h="506413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6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0.012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7"/>
                  </a:ext>
                </a:extLst>
              </a:tr>
              <a:tr h="504825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7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0.0034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8"/>
                  </a:ext>
                </a:extLst>
              </a:tr>
              <a:tr h="506413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8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0.00086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9"/>
                  </a:ext>
                </a:extLst>
              </a:tr>
              <a:tr h="506413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9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0.00019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10"/>
                  </a:ext>
                </a:extLst>
              </a:tr>
              <a:tr h="504825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10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3" charset="-128"/>
                          <a:cs typeface="Helvetica" charset="0"/>
                          <a:sym typeface="Helvetica" charset="0"/>
                        </a:rPr>
                        <a:t>3.82e-05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11"/>
                  </a:ext>
                </a:extLst>
              </a:tr>
            </a:tbl>
          </a:graphicData>
        </a:graphic>
      </p:graphicFrame>
      <p:pic>
        <p:nvPicPr>
          <p:cNvPr id="14370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52"/>
          <a:stretch>
            <a:fillRect/>
          </a:stretch>
        </p:blipFill>
        <p:spPr bwMode="auto">
          <a:xfrm>
            <a:off x="1143000" y="3411538"/>
            <a:ext cx="5029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1" name="Rectangle 93"/>
          <p:cNvSpPr>
            <a:spLocks/>
          </p:cNvSpPr>
          <p:nvPr/>
        </p:nvSpPr>
        <p:spPr bwMode="auto">
          <a:xfrm>
            <a:off x="1270000" y="7843838"/>
            <a:ext cx="475615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=&gt; Small probability for </a:t>
            </a:r>
            <a:r>
              <a:rPr lang="en-US" altLang="en-US" i="1">
                <a:solidFill>
                  <a:schemeClr val="tx1"/>
                </a:solidFill>
              </a:rPr>
              <a:t>k</a:t>
            </a:r>
            <a:r>
              <a:rPr lang="en-US" altLang="en-US">
                <a:solidFill>
                  <a:schemeClr val="tx1"/>
                </a:solidFill>
              </a:rPr>
              <a:t> &gt;&gt; 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2030075" y="8659813"/>
            <a:ext cx="241300" cy="266700"/>
          </a:xfrm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fld id="{CB5EE603-A561-407F-8211-B4C442BA8E2A}" type="slidenum">
              <a:rPr lang="en-US" altLang="en-US" sz="1800">
                <a:solidFill>
                  <a:schemeClr val="tx1"/>
                </a:solidFill>
              </a:rPr>
              <a:pPr>
                <a:lnSpc>
                  <a:spcPct val="100000"/>
                </a:lnSpc>
              </a:pPr>
              <a:t>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5363" name="Rectangle 1"/>
          <p:cNvSpPr>
            <a:spLocks noGrp="1" noChangeArrowheads="1"/>
          </p:cNvSpPr>
          <p:nvPr>
            <p:ph type="title"/>
          </p:nvPr>
        </p:nvSpPr>
        <p:spPr>
          <a:xfrm>
            <a:off x="909638" y="-1905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Basic Types:  (2) Scale-Free</a:t>
            </a:r>
          </a:p>
        </p:txBody>
      </p:sp>
      <p:sp>
        <p:nvSpPr>
          <p:cNvPr id="15364" name="Rectangle 2"/>
          <p:cNvSpPr>
            <a:spLocks/>
          </p:cNvSpPr>
          <p:nvPr/>
        </p:nvSpPr>
        <p:spPr bwMode="auto">
          <a:xfrm>
            <a:off x="511175" y="844550"/>
            <a:ext cx="11196638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Growing network</a:t>
            </a:r>
            <a:r>
              <a:rPr lang="en-US" altLang="en-US">
                <a:solidFill>
                  <a:schemeClr val="tx1"/>
                </a:solidFill>
              </a:rPr>
              <a:t> a la Barabasi and Albert (1999):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• start from a small "nucleus“ of </a:t>
            </a:r>
            <a:r>
              <a:rPr lang="en-US" altLang="en-US" i="1">
                <a:solidFill>
                  <a:schemeClr val="tx1"/>
                </a:solidFill>
              </a:rPr>
              <a:t>m</a:t>
            </a:r>
            <a:r>
              <a:rPr lang="en-US" altLang="en-US" i="1" baseline="-25000">
                <a:solidFill>
                  <a:schemeClr val="tx1"/>
                </a:solidFill>
              </a:rPr>
              <a:t>0</a:t>
            </a:r>
            <a:r>
              <a:rPr lang="en-US" altLang="en-US" i="1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connected nodes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• add new node with </a:t>
            </a:r>
            <a:r>
              <a:rPr lang="en-US" altLang="en-US" i="1">
                <a:solidFill>
                  <a:schemeClr val="tx1"/>
                </a:solidFill>
              </a:rPr>
              <a:t>n</a:t>
            </a:r>
            <a:r>
              <a:rPr lang="en-US" altLang="en-US">
                <a:solidFill>
                  <a:schemeClr val="tx1"/>
                </a:solidFill>
              </a:rPr>
              <a:t> links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• connect new links to existing nodes with probability </a:t>
            </a:r>
            <a:r>
              <a:rPr lang="en-US" altLang="en-US" i="1">
                <a:solidFill>
                  <a:schemeClr val="tx1"/>
                </a:solidFill>
              </a:rPr>
              <a:t>p</a:t>
            </a:r>
            <a:r>
              <a:rPr lang="en-US" altLang="en-US" i="1" baseline="-25000">
                <a:solidFill>
                  <a:schemeClr val="tx1"/>
                </a:solidFill>
              </a:rPr>
              <a:t>i</a:t>
            </a:r>
            <a:r>
              <a:rPr lang="en-US" altLang="en-US">
                <a:solidFill>
                  <a:schemeClr val="tx1"/>
                </a:solidFill>
              </a:rPr>
              <a:t> proportional to 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degree </a:t>
            </a:r>
            <a:r>
              <a:rPr lang="en-US" altLang="en-US" i="1">
                <a:solidFill>
                  <a:schemeClr val="tx1"/>
                </a:solidFill>
              </a:rPr>
              <a:t>k</a:t>
            </a:r>
            <a:r>
              <a:rPr lang="en-US" altLang="en-US" i="1" baseline="-25000">
                <a:solidFill>
                  <a:schemeClr val="tx1"/>
                </a:solidFill>
              </a:rPr>
              <a:t>i</a:t>
            </a:r>
            <a:r>
              <a:rPr lang="en-US" altLang="en-US" i="1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of each existing node</a:t>
            </a:r>
            <a:r>
              <a:rPr lang="en-US" altLang="en-US" i="1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(preferential attachment;  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									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									in BA-model β = 1</a:t>
            </a:r>
          </a:p>
        </p:txBody>
      </p:sp>
      <p:sp>
        <p:nvSpPr>
          <p:cNvPr id="15365" name="Rectangle 3"/>
          <p:cNvSpPr>
            <a:spLocks/>
          </p:cNvSpPr>
          <p:nvPr/>
        </p:nvSpPr>
        <p:spPr bwMode="auto">
          <a:xfrm>
            <a:off x="569913" y="3508375"/>
            <a:ext cx="35560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=&gt; "the rich get richer"</a:t>
            </a:r>
          </a:p>
        </p:txBody>
      </p:sp>
      <p:sp>
        <p:nvSpPr>
          <p:cNvPr id="15366" name="Rectangle 4"/>
          <p:cNvSpPr>
            <a:spLocks/>
          </p:cNvSpPr>
          <p:nvPr/>
        </p:nvSpPr>
        <p:spPr bwMode="auto">
          <a:xfrm>
            <a:off x="609600" y="4538663"/>
            <a:ext cx="19954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Properties</a:t>
            </a:r>
            <a:r>
              <a:rPr lang="en-US" altLang="en-US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5367" name="Rectangle 5"/>
          <p:cNvSpPr>
            <a:spLocks/>
          </p:cNvSpPr>
          <p:nvPr/>
        </p:nvSpPr>
        <p:spPr bwMode="auto">
          <a:xfrm>
            <a:off x="454025" y="5021263"/>
            <a:ext cx="744378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• this leads to a power-law degree distribution: </a:t>
            </a:r>
          </a:p>
        </p:txBody>
      </p:sp>
      <p:sp>
        <p:nvSpPr>
          <p:cNvPr id="15368" name="Rectangle 6"/>
          <p:cNvSpPr>
            <a:spLocks/>
          </p:cNvSpPr>
          <p:nvPr/>
        </p:nvSpPr>
        <p:spPr bwMode="auto">
          <a:xfrm>
            <a:off x="536575" y="6245225"/>
            <a:ext cx="11942763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• self-similar structure with highly connected hubs (no intrinsic length scale)</a:t>
            </a:r>
          </a:p>
          <a:p>
            <a:pPr eaLnBrk="1" hangingPunct="1"/>
            <a:endParaRPr lang="en-US" altLang="en-US">
              <a:solidFill>
                <a:schemeClr val="tx1"/>
              </a:solidFill>
            </a:endParaRP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 =&gt; average path length grows with </a:t>
            </a:r>
            <a:r>
              <a:rPr lang="en-US" altLang="en-US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ln</a:t>
            </a:r>
            <a:r>
              <a:rPr lang="en-US" altLang="en-US">
                <a:solidFill>
                  <a:schemeClr val="tx1"/>
                </a:solidFill>
              </a:rPr>
              <a:t> (N) / </a:t>
            </a:r>
            <a:r>
              <a:rPr lang="en-US" altLang="en-US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ln</a:t>
            </a:r>
            <a:r>
              <a:rPr lang="en-US" altLang="en-US">
                <a:solidFill>
                  <a:schemeClr val="tx1"/>
                </a:solidFill>
              </a:rPr>
              <a:t>(</a:t>
            </a:r>
            <a:r>
              <a:rPr lang="en-US" altLang="en-US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ln</a:t>
            </a:r>
            <a:r>
              <a:rPr lang="en-US" altLang="en-US">
                <a:solidFill>
                  <a:schemeClr val="tx1"/>
                </a:solidFill>
              </a:rPr>
              <a:t>(</a:t>
            </a:r>
            <a:r>
              <a:rPr lang="en-US" altLang="en-US" i="1">
                <a:solidFill>
                  <a:schemeClr val="tx1"/>
                </a:solidFill>
              </a:rPr>
              <a:t>N</a:t>
            </a:r>
            <a:r>
              <a:rPr lang="en-US" altLang="en-US">
                <a:solidFill>
                  <a:schemeClr val="tx1"/>
                </a:solidFill>
              </a:rPr>
              <a:t>))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 =&gt; this grows much slower than for random graphs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      =&gt;</a:t>
            </a:r>
            <a:r>
              <a:rPr lang="en-US" altLang="en-US">
                <a:solidFill>
                  <a:srgbClr val="FF3399"/>
                </a:solidFill>
              </a:rPr>
              <a:t> </a:t>
            </a:r>
            <a:r>
              <a:rPr lang="en-US" altLang="en-US" b="1">
                <a:solidFill>
                  <a:srgbClr val="FF3399"/>
                </a:solidFill>
              </a:rPr>
              <a:t>“very small world”</a:t>
            </a:r>
          </a:p>
        </p:txBody>
      </p:sp>
      <p:pic>
        <p:nvPicPr>
          <p:cNvPr id="1536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1125" y="5630863"/>
            <a:ext cx="198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Rectangle 8"/>
          <p:cNvSpPr>
            <a:spLocks/>
          </p:cNvSpPr>
          <p:nvPr/>
        </p:nvSpPr>
        <p:spPr bwMode="auto">
          <a:xfrm>
            <a:off x="5673725" y="5618163"/>
            <a:ext cx="41513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with γ = 3 for the BA model</a:t>
            </a:r>
          </a:p>
        </p:txBody>
      </p:sp>
      <p:pic>
        <p:nvPicPr>
          <p:cNvPr id="1537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7000" y="3221038"/>
            <a:ext cx="2489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3792</Words>
  <Characters>0</Characters>
  <Application>Microsoft Macintosh PowerPoint</Application>
  <PresentationFormat>Benutzerdefiniert</PresentationFormat>
  <Lines>0</Lines>
  <Paragraphs>855</Paragraphs>
  <Slides>44</Slides>
  <Notes>1</Notes>
  <HiddenSlides>0</HiddenSlides>
  <MMClips>0</MMClips>
  <ScaleCrop>false</ScaleCrop>
  <HeadingPairs>
    <vt:vector size="4" baseType="variant">
      <vt:variant>
        <vt:lpstr>Entwurfsvorlage</vt:lpstr>
      </vt:variant>
      <vt:variant>
        <vt:i4>2</vt:i4>
      </vt:variant>
      <vt:variant>
        <vt:lpstr>Folientitel</vt:lpstr>
      </vt:variant>
      <vt:variant>
        <vt:i4>44</vt:i4>
      </vt:variant>
    </vt:vector>
  </HeadingPairs>
  <TitlesOfParts>
    <vt:vector size="46" baseType="lpstr">
      <vt:lpstr>Title &amp; Subtitle</vt:lpstr>
      <vt:lpstr>Title top</vt:lpstr>
      <vt:lpstr>Bioinformatics 3 V 2 – Clusters, Dijkstra, and Graph Layout</vt:lpstr>
      <vt:lpstr>Graph Basics</vt:lpstr>
      <vt:lpstr>Connected Components</vt:lpstr>
      <vt:lpstr>Connectivity of the Neighborhood</vt:lpstr>
      <vt:lpstr>Clustering Coefficient of a Graph</vt:lpstr>
      <vt:lpstr>Basic Types: (1) Random Network</vt:lpstr>
      <vt:lpstr>Random Network:  P(k)</vt:lpstr>
      <vt:lpstr>Random Network:  P(k)</vt:lpstr>
      <vt:lpstr>Basic Types:  (2) Scale-Free</vt:lpstr>
      <vt:lpstr>The Power-Law Signature</vt:lpstr>
      <vt:lpstr>Scale-Free:  Examples</vt:lpstr>
      <vt:lpstr>Saturation:  Ageing + Costs</vt:lpstr>
      <vt:lpstr>Hierarchical,  Regular, Clustered…</vt:lpstr>
      <vt:lpstr>C(k) for a Random Network</vt:lpstr>
      <vt:lpstr>The Percolation Threshold</vt:lpstr>
      <vt:lpstr>Percolation Transition</vt:lpstr>
      <vt:lpstr>Clusters in scale free graphs</vt:lpstr>
      <vt:lpstr>Algorithms on Graphs</vt:lpstr>
      <vt:lpstr>Graph Representation II</vt:lpstr>
      <vt:lpstr>Graph Representation III</vt:lpstr>
      <vt:lpstr>The Shortest Path Problem</vt:lpstr>
      <vt:lpstr>Dijkstra Algorithm 0</vt:lpstr>
      <vt:lpstr>Dijkstra I</vt:lpstr>
      <vt:lpstr>Dijkstra-Example</vt:lpstr>
      <vt:lpstr>Example contd.</vt:lpstr>
      <vt:lpstr>Beyond Dijkstra</vt:lpstr>
      <vt:lpstr>Graph Layout</vt:lpstr>
      <vt:lpstr>Graph Layout Algorithms</vt:lpstr>
      <vt:lpstr>Force-Directed Layout</vt:lpstr>
      <vt:lpstr>Energy and Force</vt:lpstr>
      <vt:lpstr>Spring Embedder Layout</vt:lpstr>
      <vt:lpstr>Spring Model Layout</vt:lpstr>
      <vt:lpstr>The Spring-Electrical-Model</vt:lpstr>
      <vt:lpstr>Spring-Electrical Example</vt:lpstr>
      <vt:lpstr>Force-Directed Layout:  Summary</vt:lpstr>
      <vt:lpstr>Runtime Scaling</vt:lpstr>
      <vt:lpstr>H3 Algorithm</vt:lpstr>
      <vt:lpstr>Spanning Tree</vt:lpstr>
      <vt:lpstr>Kruskal - Example</vt:lpstr>
      <vt:lpstr>Cone Layout</vt:lpstr>
      <vt:lpstr>Exponential Room</vt:lpstr>
      <vt:lpstr>Models of hyperbolic space</vt:lpstr>
      <vt:lpstr>GIFs don't work here…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Bioinformatics 3 V 2 – Clusters, Dijkstra, and Graph Layout</dc:title>
  <dc:creator>vhelms</dc:creator>
  <cp:lastModifiedBy>Kerstin Gronow-Pudelek</cp:lastModifiedBy>
  <cp:revision>40</cp:revision>
  <cp:lastPrinted>2016-10-27T08:58:41Z</cp:lastPrinted>
  <dcterms:created xsi:type="dcterms:W3CDTF">2016-10-27T08:55:56Z</dcterms:created>
  <dcterms:modified xsi:type="dcterms:W3CDTF">2016-10-27T08:59:50Z</dcterms:modified>
</cp:coreProperties>
</file>