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6.xml" ContentType="application/vnd.openxmlformats-officedocument.presentationml.notesSlide+xml"/>
  <Default Extension="xls" ContentType="application/vnd.ms-exce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47"/>
  </p:notesMasterIdLst>
  <p:sldIdLst>
    <p:sldId id="256" r:id="rId2"/>
    <p:sldId id="275" r:id="rId3"/>
    <p:sldId id="262" r:id="rId4"/>
    <p:sldId id="258" r:id="rId5"/>
    <p:sldId id="260" r:id="rId6"/>
    <p:sldId id="261" r:id="rId7"/>
    <p:sldId id="267" r:id="rId8"/>
    <p:sldId id="269" r:id="rId9"/>
    <p:sldId id="270" r:id="rId10"/>
    <p:sldId id="330" r:id="rId11"/>
    <p:sldId id="331" r:id="rId12"/>
    <p:sldId id="332" r:id="rId13"/>
    <p:sldId id="268" r:id="rId14"/>
    <p:sldId id="362" r:id="rId15"/>
    <p:sldId id="360" r:id="rId16"/>
    <p:sldId id="271" r:id="rId17"/>
    <p:sldId id="272" r:id="rId18"/>
    <p:sldId id="277" r:id="rId19"/>
    <p:sldId id="281" r:id="rId20"/>
    <p:sldId id="283" r:id="rId21"/>
    <p:sldId id="285" r:id="rId22"/>
    <p:sldId id="300" r:id="rId23"/>
    <p:sldId id="325" r:id="rId24"/>
    <p:sldId id="326" r:id="rId25"/>
    <p:sldId id="288" r:id="rId26"/>
    <p:sldId id="327" r:id="rId27"/>
    <p:sldId id="299" r:id="rId28"/>
    <p:sldId id="329" r:id="rId29"/>
    <p:sldId id="334" r:id="rId30"/>
    <p:sldId id="335" r:id="rId31"/>
    <p:sldId id="336" r:id="rId32"/>
    <p:sldId id="356" r:id="rId33"/>
    <p:sldId id="359" r:id="rId34"/>
    <p:sldId id="357" r:id="rId35"/>
    <p:sldId id="337" r:id="rId36"/>
    <p:sldId id="338" r:id="rId37"/>
    <p:sldId id="339" r:id="rId38"/>
    <p:sldId id="340" r:id="rId39"/>
    <p:sldId id="348" r:id="rId40"/>
    <p:sldId id="333" r:id="rId41"/>
    <p:sldId id="351" r:id="rId42"/>
    <p:sldId id="358" r:id="rId43"/>
    <p:sldId id="354" r:id="rId44"/>
    <p:sldId id="355" r:id="rId45"/>
    <p:sldId id="264" r:id="rId46"/>
  </p:sldIdLst>
  <p:sldSz cx="13004800" cy="9753600"/>
  <p:notesSz cx="6858000" cy="9144000"/>
  <p:defaultTextStyle>
    <a:defPPr>
      <a:defRPr lang="en-US"/>
    </a:defPPr>
    <a:lvl1pPr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1pPr>
    <a:lvl2pPr marL="4572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2pPr>
    <a:lvl3pPr marL="9144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3pPr>
    <a:lvl4pPr marL="13716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4pPr>
    <a:lvl5pPr marL="1828800" algn="l" rtl="0" fontAlgn="base">
      <a:lnSpc>
        <a:spcPct val="110000"/>
      </a:lnSpc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-128"/>
        <a:cs typeface="+mn-cs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072">
          <p15:clr>
            <a:srgbClr val="A4A3A4"/>
          </p15:clr>
        </p15:guide>
        <p15:guide id="2" pos="4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33CC"/>
    <a:srgbClr val="FF99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5620"/>
    <p:restoredTop sz="95332" autoAdjust="0"/>
  </p:normalViewPr>
  <p:slideViewPr>
    <p:cSldViewPr>
      <p:cViewPr varScale="1">
        <p:scale>
          <a:sx n="116" d="100"/>
          <a:sy n="116" d="100"/>
        </p:scale>
        <p:origin x="-824" y="-112"/>
      </p:cViewPr>
      <p:guideLst>
        <p:guide orient="horz" pos="3072"/>
        <p:guide pos="41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image" Target="../media/image5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191699-F853-4509-8D76-F6A87F6757F5}" type="datetime1">
              <a:rPr lang="de-DE" altLang="en-US"/>
              <a:pPr>
                <a:defRPr/>
              </a:pPr>
              <a:t>07.11.2016</a:t>
            </a:fld>
            <a:endParaRPr lang="de-DE" alt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 alt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noProof="0" smtClean="0"/>
              <a:t>Textmasterformat bearbeiten</a:t>
            </a:r>
          </a:p>
          <a:p>
            <a:pPr lvl="1"/>
            <a:r>
              <a:rPr lang="de-DE" altLang="en-US" noProof="0" smtClean="0"/>
              <a:t>Zweite Ebene</a:t>
            </a:r>
          </a:p>
          <a:p>
            <a:pPr lvl="2"/>
            <a:r>
              <a:rPr lang="de-DE" altLang="en-US" noProof="0" smtClean="0"/>
              <a:t>Dritte Ebene</a:t>
            </a:r>
          </a:p>
          <a:p>
            <a:pPr lvl="3"/>
            <a:r>
              <a:rPr lang="de-DE" altLang="en-US" noProof="0" smtClean="0"/>
              <a:t>Vierte Ebene</a:t>
            </a:r>
          </a:p>
          <a:p>
            <a:pPr lvl="4"/>
            <a:r>
              <a:rPr lang="de-DE" alt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F183FDC-6E72-4CD2-9A51-C857C4264715}" type="slidenum">
              <a:rPr lang="de-DE" altLang="en-US"/>
              <a:pPr/>
              <a:t>‹Nr.›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3FDC-6E72-4CD2-9A51-C857C4264715}" type="slidenum">
              <a:rPr lang="de-DE" altLang="en-US" smtClean="0"/>
              <a:pPr/>
              <a:t>15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857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hape 56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hape 565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b="1" smtClean="0">
                <a:ea typeface="ＭＳ Ｐゴシック" panose="020B0600070205080204" pitchFamily="34" charset="-128"/>
              </a:rPr>
              <a:t>for every single comparison we noted any interaction that is only found in one of the groups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positively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if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interaction is only contained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in the network of the T sample, and neg if only in the SC sample.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we summed up those observations to obtain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a network where each edge is annotated with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#changes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found in corresponding interactions and filtered spurious observations by applying simple statistics.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hape 10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hape 106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protein interaction networks are a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std data source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in comp. biology.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basically,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 they consist of pairwise interactions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from independent experiments that are put together to a static network.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hape 12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hape 124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b="1" smtClean="0">
                <a:ea typeface="ＭＳ Ｐゴシック" panose="020B0600070205080204" pitchFamily="34" charset="-128"/>
              </a:rPr>
              <a:t>in reality, those networks are highly dynamic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often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proteins are not expressed at all in a certain sample of choice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, for example a certain cell type or disease phenotype.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interaction data itself does not reflect that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so one needs to incorporate expression data to account for that.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hape 168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hape 169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the common way to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do that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is to prune the networks to the set of expressed genes. this means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an interaction can only be there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if its interacting partners are expressed.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while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correctness of this method is undeniable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, we think with one could do better with nowaday’s data.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hape 564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hape 565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b="1" smtClean="0">
                <a:ea typeface="ＭＳ Ｐゴシック" panose="020B0600070205080204" pitchFamily="34" charset="-128"/>
              </a:rPr>
              <a:t>for every single comparison we noted any interaction that is only found in one of the groups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positively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if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interaction is only contained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in the network of the T sample, and neg if only in the SC sample.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we summed up those observations to obtain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a network where each edge is annotated with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#changes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found in corresponding interactions and filtered spurious observations by applying simple statistics.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hape 23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hape 236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this is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especially relevant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because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higher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eukaryotes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not only express genes and translate them to proteins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, they are able to construct variants of the same protein.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and a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change in the building blocks there can imply a change in interaction partners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!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we thought about a way to account for that.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hape 27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hape 273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we developed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PPIXpress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that uses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 expression data at the transcript-level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and is able to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reveal alterations in the PIN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not only caused by a change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in gene exp but also by alternative splicing.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we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achieve this by introducing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domain interaction data; which means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individual transcripts are decomposed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into their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conserved functional building blocks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, the then resulting protein domains.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together with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knowledge about physical interactions of different protein domain types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one can construct a finer grained network that shows the interaction between individual domains of interacting proteins.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hape 28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hape 286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PPIXpress uses this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network of increased detail to relate protein interactions to domain interactions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the assumption here is that each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protein interaction needs to be supported by at least one domain interaction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on the molecular level. 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at this stage,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longest isoform of each protein is considered as the reference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hape 296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Shape 297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en-US" sz="2400" smtClean="0">
                <a:ea typeface="ＭＳ Ｐゴシック" panose="020B0600070205080204" pitchFamily="34" charset="-128"/>
              </a:rPr>
              <a:t>after this initial mapping,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 the expression data comes into play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.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for all proteins, the most abundant transcript is determined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and becomes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representative in a sample specific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DDIN.</a:t>
            </a:r>
          </a:p>
          <a:p>
            <a:r>
              <a:rPr lang="de-DE" altLang="en-US" sz="2400" smtClean="0">
                <a:ea typeface="ＭＳ Ｐゴシック" panose="020B0600070205080204" pitchFamily="34" charset="-128"/>
              </a:rPr>
              <a:t>- then, the </a:t>
            </a:r>
            <a:r>
              <a:rPr lang="de-DE" altLang="en-US" sz="2400" b="1" smtClean="0">
                <a:ea typeface="ＭＳ Ｐゴシック" panose="020B0600070205080204" pitchFamily="34" charset="-128"/>
              </a:rPr>
              <a:t>mapping can be used in reverse</a:t>
            </a:r>
            <a:r>
              <a:rPr lang="de-DE" altLang="en-US" sz="2400" smtClean="0">
                <a:ea typeface="ＭＳ Ｐゴシック" panose="020B0600070205080204" pitchFamily="34" charset="-128"/>
              </a:rPr>
              <a:t> and tell us which protein interactions are actually supported in the sample.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F682F-F3F6-4FB8-B12B-589430060A81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1782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741C73-4CD3-4405-8315-E140EA6FAD36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34557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634524-0B5C-4E0D-A76D-BA00F327FF83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6558440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28A05-46DF-4167-8042-54C5DD28A2A1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0140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 Box 2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89845-5CB1-48CF-A7E0-DF08F16A7B29}" type="slidenum">
              <a:rPr lang="en-US" altLang="en-US"/>
              <a:pPr/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5172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el &amp; Aufzählung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dirty="0" err="1"/>
              <a:t>Titeltext</a:t>
            </a:r>
            <a:endParaRPr dirty="0"/>
          </a:p>
        </p:txBody>
      </p:sp>
      <p:sp>
        <p:nvSpPr>
          <p:cNvPr id="3" name="Shape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CA2107-A34D-4802-B9D4-75A721096A82}" type="slidenum">
              <a:rPr lang="de-DE" altLang="en-US"/>
              <a:pPr/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603048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TwoObj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5360" y="216747"/>
            <a:ext cx="11054080" cy="65024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75360" y="1083734"/>
            <a:ext cx="5418667" cy="758613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610773" y="1083734"/>
            <a:ext cx="5418667" cy="368469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610773" y="4985174"/>
            <a:ext cx="5418667" cy="3684693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20. Lecture WS 2015/16</a:t>
            </a: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Bioinformatics III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altLang="de-DE"/>
          </a:p>
          <a:p>
            <a:fld id="{24ED8E8C-699D-46F4-956D-DC1B740609A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961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96900" y="196850"/>
            <a:ext cx="11953875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" name="Text Box 2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2103100" y="9197280"/>
            <a:ext cx="241300" cy="26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800">
                <a:solidFill>
                  <a:schemeClr val="tx1"/>
                </a:solidFill>
              </a:defRPr>
            </a:lvl1pPr>
          </a:lstStyle>
          <a:p>
            <a:fld id="{69DF9E3B-934E-4CC7-980E-FD7FE36B3445}" type="slidenum">
              <a:rPr lang="en-US" altLang="en-US"/>
              <a:pPr/>
              <a:t>‹Nr.›</a:t>
            </a:fld>
            <a:endParaRPr lang="en-US" altLang="en-US"/>
          </a:p>
        </p:txBody>
      </p:sp>
      <p:sp>
        <p:nvSpPr>
          <p:cNvPr id="2052" name="Rectangle 3"/>
          <p:cNvSpPr>
            <a:spLocks/>
          </p:cNvSpPr>
          <p:nvPr/>
        </p:nvSpPr>
        <p:spPr bwMode="auto">
          <a:xfrm>
            <a:off x="596900" y="9271000"/>
            <a:ext cx="49784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sz="1800" dirty="0" smtClean="0">
                <a:solidFill>
                  <a:schemeClr val="tx1"/>
                </a:solidFill>
              </a:rPr>
              <a:t>Bioinformatics 3 – WS 16/17</a:t>
            </a:r>
          </a:p>
        </p:txBody>
      </p:sp>
      <p:sp>
        <p:nvSpPr>
          <p:cNvPr id="2053" name="Rectangle 4"/>
          <p:cNvSpPr>
            <a:spLocks/>
          </p:cNvSpPr>
          <p:nvPr/>
        </p:nvSpPr>
        <p:spPr bwMode="auto">
          <a:xfrm>
            <a:off x="10642600" y="9271000"/>
            <a:ext cx="1244600" cy="2667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800" smtClean="0">
                <a:solidFill>
                  <a:schemeClr val="tx1"/>
                </a:solidFill>
              </a:rPr>
              <a:t>V 3  –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  <p:sldLayoutId id="2147483726" r:id="rId6"/>
    <p:sldLayoutId id="2147483727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panose="020B0604020202020204" pitchFamily="34" charset="0"/>
          <a:ea typeface="+mj-ea"/>
          <a:cs typeface="Arial" panose="020B0604020202020204" pitchFamily="34" charset="0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30608"/>
          </a:solidFill>
          <a:latin typeface="Arial" charset="0"/>
          <a:ea typeface="ヒラギノ角ゴ ProN W3" charset="-128"/>
          <a:cs typeface="Arial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30608"/>
          </a:solidFill>
          <a:latin typeface="Gill Sans" charset="0"/>
          <a:ea typeface="ヒラギノ角ゴ ProN W3" charset="-128"/>
          <a:cs typeface="ヒラギノ角ゴ ProN W3" charset="-128"/>
          <a:sym typeface="Gill Sans" charset="0"/>
        </a:defRPr>
      </a:lvl9pPr>
    </p:titleStyle>
    <p:bodyStyle>
      <a:lvl1pPr marL="728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173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17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621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06663" indent="-411163" algn="l" rtl="0" eaLnBrk="0" fontAlgn="base" hangingPunct="0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9638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4210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8782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335463" indent="-411163" algn="l" rtl="0" fontAlgn="base">
        <a:spcBef>
          <a:spcPts val="2400"/>
        </a:spcBef>
        <a:spcAft>
          <a:spcPct val="0"/>
        </a:spcAft>
        <a:buSzPct val="129000"/>
        <a:buFont typeface="Gill Sans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4" Type="http://schemas.openxmlformats.org/officeDocument/2006/relationships/image" Target="../media/image26.wmf"/><Relationship Id="rId5" Type="http://schemas.openxmlformats.org/officeDocument/2006/relationships/image" Target="../media/image27.png"/><Relationship Id="rId6" Type="http://schemas.openxmlformats.org/officeDocument/2006/relationships/image" Target="../media/image28.wmf"/><Relationship Id="rId7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jco.ascopubs.org/content/26/22/3785/F3.large.jpg" TargetMode="External"/><Relationship Id="rId3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hyperlink" Target="http://www.pharmaworld.pk" TargetMode="External"/><Relationship Id="rId7" Type="http://schemas.openxmlformats.org/officeDocument/2006/relationships/hyperlink" Target="http://www.alz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Microsoft_Excel-Diagramm1.xls"/><Relationship Id="rId5" Type="http://schemas.openxmlformats.org/officeDocument/2006/relationships/oleObject" Target="../embeddings/Microsoft_Excel-Diagramm2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ene-exp.ipk-gatersleben.de/body_methods.html" TargetMode="Externa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814388" y="1348408"/>
            <a:ext cx="11137900" cy="901700"/>
          </a:xfrm>
        </p:spPr>
        <p:txBody>
          <a:bodyPr/>
          <a:lstStyle/>
          <a:p>
            <a:pPr eaLnBrk="1" hangingPunct="1">
              <a:spcBef>
                <a:spcPts val="5200"/>
              </a:spcBef>
            </a:pPr>
            <a:r>
              <a:rPr lang="en-US" altLang="en-US" dirty="0" smtClean="0"/>
              <a:t>V 3 – Data for Building </a:t>
            </a:r>
            <a:br>
              <a:rPr lang="en-US" altLang="en-US" dirty="0" smtClean="0"/>
            </a:br>
            <a:r>
              <a:rPr lang="en-US" altLang="en-US" dirty="0" smtClean="0"/>
              <a:t>Protein Interaction Networks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50938" y="3724672"/>
            <a:ext cx="10464800" cy="2743200"/>
          </a:xfr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en-US" altLang="en-US" sz="3600" dirty="0" smtClean="0"/>
              <a:t>- Detect PPIs by experimental methods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dirty="0" smtClean="0"/>
              <a:t>- Detect (predict) PPIs by computational methods</a:t>
            </a:r>
          </a:p>
          <a:p>
            <a:pPr marL="0" indent="0" eaLnBrk="1" hangingPunct="1">
              <a:buFontTx/>
              <a:buNone/>
            </a:pPr>
            <a:r>
              <a:rPr lang="en-US" altLang="en-US" sz="3600" dirty="0" smtClean="0"/>
              <a:t>- Derive condition-specific PPIs by data integration</a:t>
            </a:r>
          </a:p>
          <a:p>
            <a:pPr marL="0" indent="0" eaLnBrk="1" hangingPunct="1">
              <a:buFontTx/>
              <a:buNone/>
            </a:pPr>
            <a:endParaRPr lang="en-US" altLang="en-US" sz="3600" dirty="0"/>
          </a:p>
          <a:p>
            <a:pPr marL="0" indent="0" eaLnBrk="1" hangingPunct="1">
              <a:buFontTx/>
              <a:buNone/>
            </a:pPr>
            <a:r>
              <a:rPr lang="en-US" altLang="en-US" sz="3600" dirty="0" smtClean="0"/>
              <a:t>Fri, Nov 4,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29" descr="Cellzome-Fi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5150" y="4360863"/>
            <a:ext cx="9085263" cy="486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339725"/>
            <a:ext cx="13004800" cy="649288"/>
          </a:xfrm>
        </p:spPr>
        <p:txBody>
          <a:bodyPr/>
          <a:lstStyle/>
          <a:p>
            <a:r>
              <a:rPr lang="en-US" altLang="en-US" smtClean="0"/>
              <a:t>Detect interactions: </a:t>
            </a:r>
            <a:br>
              <a:rPr lang="en-US" altLang="en-US" smtClean="0"/>
            </a:br>
            <a:r>
              <a:rPr lang="de-DE" altLang="en-US" smtClean="0"/>
              <a:t>Tandem affinity purification (also „pull-down“)</a:t>
            </a:r>
          </a:p>
        </p:txBody>
      </p:sp>
      <p:sp>
        <p:nvSpPr>
          <p:cNvPr id="12292" name="Text Box 1027"/>
          <p:cNvSpPr txBox="1">
            <a:spLocks noChangeArrowheads="1"/>
          </p:cNvSpPr>
          <p:nvPr/>
        </p:nvSpPr>
        <p:spPr bwMode="auto">
          <a:xfrm>
            <a:off x="238125" y="1228725"/>
            <a:ext cx="8507413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solidFill>
                  <a:schemeClr val="tx1"/>
                </a:solidFill>
              </a:rPr>
              <a:t>Yeast 2-Hybrid-method can only identify binary complexes.</a:t>
            </a:r>
          </a:p>
          <a:p>
            <a:pPr eaLnBrk="1" hangingPunct="1"/>
            <a:endParaRPr lang="de-DE" altLang="en-US" sz="2300">
              <a:solidFill>
                <a:schemeClr val="tx1"/>
              </a:solidFill>
            </a:endParaRPr>
          </a:p>
          <a:p>
            <a:pPr eaLnBrk="1" hangingPunct="1"/>
            <a:r>
              <a:rPr lang="en-GB" altLang="en-US" sz="2300">
                <a:solidFill>
                  <a:schemeClr val="tx1"/>
                </a:solidFill>
              </a:rPr>
              <a:t>In </a:t>
            </a:r>
            <a:r>
              <a:rPr lang="en-GB" altLang="en-US" sz="2300" b="1">
                <a:solidFill>
                  <a:schemeClr val="tx1"/>
                </a:solidFill>
              </a:rPr>
              <a:t>affinity purification</a:t>
            </a:r>
            <a:r>
              <a:rPr lang="en-GB" altLang="en-US" sz="2300">
                <a:solidFill>
                  <a:schemeClr val="tx1"/>
                </a:solidFill>
              </a:rPr>
              <a:t>, a protein of interest (bait) is tagged with a molecular label (dark route in the middle of the figure) to allow easy purification. </a:t>
            </a:r>
          </a:p>
          <a:p>
            <a:pPr eaLnBrk="1" hangingPunct="1"/>
            <a:r>
              <a:rPr lang="en-GB" altLang="en-US" sz="2300">
                <a:solidFill>
                  <a:schemeClr val="tx1"/>
                </a:solidFill>
              </a:rPr>
              <a:t>The tagged protein is then co-purified together with its interacting partners (W–Z). </a:t>
            </a:r>
          </a:p>
          <a:p>
            <a:pPr eaLnBrk="1" hangingPunct="1"/>
            <a:r>
              <a:rPr lang="en-GB" altLang="en-US" sz="2300">
                <a:solidFill>
                  <a:schemeClr val="tx1"/>
                </a:solidFill>
              </a:rPr>
              <a:t>This strategy can be applied on a genome scale (as Y2H).</a:t>
            </a:r>
            <a:endParaRPr lang="de-DE" altLang="en-US" sz="2300">
              <a:solidFill>
                <a:schemeClr val="tx1"/>
              </a:solidFill>
            </a:endParaRPr>
          </a:p>
        </p:txBody>
      </p:sp>
      <p:sp>
        <p:nvSpPr>
          <p:cNvPr id="12293" name="Text Box 1028"/>
          <p:cNvSpPr txBox="1">
            <a:spLocks noChangeArrowheads="1"/>
          </p:cNvSpPr>
          <p:nvPr/>
        </p:nvSpPr>
        <p:spPr bwMode="auto">
          <a:xfrm>
            <a:off x="7802563" y="8870950"/>
            <a:ext cx="4348162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Gavin </a:t>
            </a:r>
            <a:r>
              <a:rPr lang="de-DE" altLang="en-US" sz="2000" i="1">
                <a:solidFill>
                  <a:schemeClr val="tx1"/>
                </a:solidFill>
                <a:latin typeface="Arial Unicode MS" charset="0"/>
              </a:rPr>
              <a:t>et al. Nature  </a:t>
            </a:r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415, 141 (2002)</a:t>
            </a:r>
          </a:p>
        </p:txBody>
      </p:sp>
      <p:sp>
        <p:nvSpPr>
          <p:cNvPr id="12294" name="Text Box 1031"/>
          <p:cNvSpPr txBox="1">
            <a:spLocks noChangeArrowheads="1"/>
          </p:cNvSpPr>
          <p:nvPr/>
        </p:nvSpPr>
        <p:spPr bwMode="auto">
          <a:xfrm>
            <a:off x="93663" y="6162675"/>
            <a:ext cx="30003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Identify proteins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by mass spectro-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metry (MALDI-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TOF).</a:t>
            </a:r>
          </a:p>
        </p:txBody>
      </p:sp>
      <p:pic>
        <p:nvPicPr>
          <p:cNvPr id="12295" name="Picture 1032" descr="ષ矵ꋍ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1438" y="1439863"/>
            <a:ext cx="367506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41DE53A3-B600-468C-B97A-1C0207989DC0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10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87313"/>
            <a:ext cx="13004800" cy="901700"/>
          </a:xfrm>
        </p:spPr>
        <p:txBody>
          <a:bodyPr/>
          <a:lstStyle/>
          <a:p>
            <a:r>
              <a:rPr lang="de-DE" altLang="en-US" smtClean="0"/>
              <a:t>TAP analysis of yeast PP complexes </a:t>
            </a:r>
          </a:p>
        </p:txBody>
      </p:sp>
      <p:sp>
        <p:nvSpPr>
          <p:cNvPr id="13315" name="Text Box 1027"/>
          <p:cNvSpPr txBox="1">
            <a:spLocks noChangeArrowheads="1"/>
          </p:cNvSpPr>
          <p:nvPr/>
        </p:nvSpPr>
        <p:spPr bwMode="auto">
          <a:xfrm>
            <a:off x="6935788" y="8453438"/>
            <a:ext cx="434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Gavin </a:t>
            </a:r>
            <a:r>
              <a:rPr lang="de-DE" altLang="en-US" sz="2000" i="1">
                <a:solidFill>
                  <a:schemeClr val="tx1"/>
                </a:solidFill>
                <a:latin typeface="Arial Unicode MS" charset="0"/>
              </a:rPr>
              <a:t>et al. Nature  </a:t>
            </a:r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415, 141 (2002)</a:t>
            </a:r>
          </a:p>
        </p:txBody>
      </p:sp>
      <p:pic>
        <p:nvPicPr>
          <p:cNvPr id="13316" name="Picture 1028" descr="Cellzome-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588" y="1600200"/>
            <a:ext cx="13546137" cy="673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029"/>
          <p:cNvSpPr>
            <a:spLocks noChangeArrowheads="1"/>
          </p:cNvSpPr>
          <p:nvPr/>
        </p:nvSpPr>
        <p:spPr bwMode="auto">
          <a:xfrm>
            <a:off x="7802563" y="866775"/>
            <a:ext cx="9320212" cy="36845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3318" name="Rectangle 1030"/>
          <p:cNvSpPr>
            <a:spLocks noChangeArrowheads="1"/>
          </p:cNvSpPr>
          <p:nvPr/>
        </p:nvSpPr>
        <p:spPr bwMode="auto">
          <a:xfrm>
            <a:off x="12463463" y="4225925"/>
            <a:ext cx="5092700" cy="46609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13319" name="Text Box 1031"/>
          <p:cNvSpPr txBox="1">
            <a:spLocks noChangeArrowheads="1"/>
          </p:cNvSpPr>
          <p:nvPr/>
        </p:nvSpPr>
        <p:spPr bwMode="auto">
          <a:xfrm>
            <a:off x="165100" y="989013"/>
            <a:ext cx="4022725" cy="736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Identify proteins by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scanning yeast protein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database for protein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composed of fragments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of suitable mass.</a:t>
            </a:r>
          </a:p>
          <a:p>
            <a:pPr eaLnBrk="1" hangingPunct="1">
              <a:lnSpc>
                <a:spcPct val="120000"/>
              </a:lnSpc>
            </a:pPr>
            <a:endParaRPr lang="de-DE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(a) lists the identified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proteins according to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their localization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-&gt; no apparent bias for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one compartment, but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very few membrane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proteins (should be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ca. 25%)</a:t>
            </a:r>
          </a:p>
        </p:txBody>
      </p:sp>
      <p:sp>
        <p:nvSpPr>
          <p:cNvPr id="1332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4ECEB589-D72E-4C35-B06D-A69CF4B185A8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3321" name="Text Box 1031"/>
          <p:cNvSpPr txBox="1">
            <a:spLocks noChangeArrowheads="1"/>
          </p:cNvSpPr>
          <p:nvPr/>
        </p:nvSpPr>
        <p:spPr bwMode="auto">
          <a:xfrm>
            <a:off x="7829550" y="989013"/>
            <a:ext cx="46434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(d) lists the number of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proteins per complex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-&gt; half of all PP complexes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have 1-5 members, the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other half is larger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(e) Complexes are involved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in practically all cellular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>
                <a:solidFill>
                  <a:schemeClr val="tx1"/>
                </a:solidFill>
              </a:rPr>
              <a:t>processes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87313"/>
            <a:ext cx="11137900" cy="901700"/>
          </a:xfrm>
        </p:spPr>
        <p:txBody>
          <a:bodyPr/>
          <a:lstStyle/>
          <a:p>
            <a:r>
              <a:rPr lang="de-DE" altLang="en-US" smtClean="0"/>
              <a:t>Validation of TAP methodology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25463" y="8453438"/>
            <a:ext cx="43465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Gavin </a:t>
            </a:r>
            <a:r>
              <a:rPr lang="de-DE" altLang="en-US" sz="2000" i="1">
                <a:solidFill>
                  <a:schemeClr val="tx1"/>
                </a:solidFill>
                <a:latin typeface="Arial Unicode MS" charset="0"/>
              </a:rPr>
              <a:t>et al. Nature  </a:t>
            </a:r>
            <a:r>
              <a:rPr lang="de-DE" altLang="en-US" sz="2000">
                <a:solidFill>
                  <a:schemeClr val="tx1"/>
                </a:solidFill>
                <a:latin typeface="Arial Unicode MS" charset="0"/>
              </a:rPr>
              <a:t>415, 141 (2002)</a:t>
            </a:r>
          </a:p>
        </p:txBody>
      </p:sp>
      <p:pic>
        <p:nvPicPr>
          <p:cNvPr id="14340" name="Picture 4" descr="Cellzome-Fi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338" y="1300163"/>
            <a:ext cx="5403850" cy="646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945188" y="1368425"/>
            <a:ext cx="6677892" cy="478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de-DE" altLang="en-US" u="sng" dirty="0">
                <a:solidFill>
                  <a:schemeClr val="tx1"/>
                </a:solidFill>
              </a:rPr>
              <a:t>Check </a:t>
            </a:r>
            <a:r>
              <a:rPr lang="de-DE" altLang="en-US" u="sng" dirty="0" err="1">
                <a:solidFill>
                  <a:schemeClr val="tx1"/>
                </a:solidFill>
              </a:rPr>
              <a:t>of</a:t>
            </a:r>
            <a:r>
              <a:rPr lang="de-DE" altLang="en-US" u="sng" dirty="0">
                <a:solidFill>
                  <a:schemeClr val="tx1"/>
                </a:solidFill>
              </a:rPr>
              <a:t> </a:t>
            </a:r>
            <a:r>
              <a:rPr lang="de-DE" altLang="en-US" u="sng" dirty="0" err="1">
                <a:solidFill>
                  <a:schemeClr val="tx1"/>
                </a:solidFill>
              </a:rPr>
              <a:t>the</a:t>
            </a:r>
            <a:r>
              <a:rPr lang="de-DE" altLang="en-US" u="sng" dirty="0">
                <a:solidFill>
                  <a:schemeClr val="tx1"/>
                </a:solidFill>
              </a:rPr>
              <a:t> </a:t>
            </a:r>
            <a:r>
              <a:rPr lang="de-DE" altLang="en-US" u="sng" dirty="0" err="1">
                <a:solidFill>
                  <a:schemeClr val="tx1"/>
                </a:solidFill>
              </a:rPr>
              <a:t>method</a:t>
            </a:r>
            <a:r>
              <a:rPr lang="de-DE" altLang="en-US" dirty="0">
                <a:solidFill>
                  <a:schemeClr val="tx1"/>
                </a:solidFill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</a:rPr>
              <a:t>can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the</a:t>
            </a:r>
            <a:r>
              <a:rPr lang="de-DE" altLang="en-US" dirty="0">
                <a:solidFill>
                  <a:schemeClr val="tx1"/>
                </a:solidFill>
              </a:rPr>
              <a:t> same </a:t>
            </a:r>
            <a:r>
              <a:rPr lang="de-DE" altLang="en-US" dirty="0" err="1">
                <a:solidFill>
                  <a:schemeClr val="tx1"/>
                </a:solidFill>
              </a:rPr>
              <a:t>complex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be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obtained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for</a:t>
            </a:r>
            <a:r>
              <a:rPr lang="de-DE" altLang="en-US" dirty="0">
                <a:solidFill>
                  <a:schemeClr val="tx1"/>
                </a:solidFill>
              </a:rPr>
              <a:t> different </a:t>
            </a:r>
            <a:r>
              <a:rPr lang="de-DE" altLang="en-US" dirty="0" err="1">
                <a:solidFill>
                  <a:schemeClr val="tx1"/>
                </a:solidFill>
              </a:rPr>
              <a:t>choices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of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the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attachment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point</a:t>
            </a:r>
            <a:endParaRPr lang="de-DE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</a:rPr>
              <a:t>(tag </a:t>
            </a:r>
            <a:r>
              <a:rPr lang="de-DE" altLang="en-US" dirty="0" err="1">
                <a:solidFill>
                  <a:schemeClr val="tx1"/>
                </a:solidFill>
              </a:rPr>
              <a:t>protein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is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attached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to</a:t>
            </a:r>
            <a:r>
              <a:rPr lang="de-DE" altLang="en-US" dirty="0">
                <a:solidFill>
                  <a:schemeClr val="tx1"/>
                </a:solidFill>
              </a:rPr>
              <a:t> different </a:t>
            </a:r>
          </a:p>
          <a:p>
            <a:pPr eaLnBrk="1" hangingPunct="1">
              <a:lnSpc>
                <a:spcPct val="120000"/>
              </a:lnSpc>
            </a:pPr>
            <a:r>
              <a:rPr lang="de-DE" altLang="en-US" dirty="0" err="1">
                <a:solidFill>
                  <a:schemeClr val="tx1"/>
                </a:solidFill>
              </a:rPr>
              <a:t>components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of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complex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shown</a:t>
            </a:r>
            <a:r>
              <a:rPr lang="de-DE" altLang="en-US" dirty="0" smtClean="0">
                <a:solidFill>
                  <a:schemeClr val="tx1"/>
                </a:solidFill>
              </a:rPr>
              <a:t> in (b))? </a:t>
            </a:r>
            <a:endParaRPr lang="de-DE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>
                <a:solidFill>
                  <a:schemeClr val="tx1"/>
                </a:solidFill>
              </a:rPr>
              <a:t>Yes, </a:t>
            </a:r>
            <a:r>
              <a:rPr lang="de-DE" altLang="en-US" dirty="0" err="1">
                <a:solidFill>
                  <a:schemeClr val="tx1"/>
                </a:solidFill>
              </a:rPr>
              <a:t>more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or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less</a:t>
            </a:r>
            <a:r>
              <a:rPr lang="de-DE" altLang="en-US" dirty="0">
                <a:solidFill>
                  <a:schemeClr val="tx1"/>
                </a:solidFill>
              </a:rPr>
              <a:t> (</a:t>
            </a:r>
            <a:r>
              <a:rPr lang="de-DE" altLang="en-US" dirty="0" err="1">
                <a:solidFill>
                  <a:schemeClr val="tx1"/>
                </a:solidFill>
              </a:rPr>
              <a:t>see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gel</a:t>
            </a:r>
            <a:r>
              <a:rPr lang="de-DE" altLang="en-US" dirty="0">
                <a:solidFill>
                  <a:schemeClr val="tx1"/>
                </a:solidFill>
              </a:rPr>
              <a:t> in (a</a:t>
            </a:r>
            <a:r>
              <a:rPr lang="de-DE" altLang="en-US" dirty="0" smtClean="0">
                <a:solidFill>
                  <a:schemeClr val="tx1"/>
                </a:solidFill>
              </a:rPr>
              <a:t>)).</a:t>
            </a:r>
          </a:p>
          <a:p>
            <a:pPr eaLnBrk="1" hangingPunct="1">
              <a:lnSpc>
                <a:spcPct val="120000"/>
              </a:lnSpc>
            </a:pPr>
            <a:endParaRPr lang="de-DE" altLang="en-US" dirty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de-DE" altLang="en-US" dirty="0" smtClean="0">
                <a:solidFill>
                  <a:schemeClr val="tx1"/>
                </a:solidFill>
              </a:rPr>
              <a:t>&lt; </a:t>
            </a:r>
            <a:r>
              <a:rPr lang="de-DE" altLang="en-US" dirty="0" err="1" smtClean="0">
                <a:solidFill>
                  <a:schemeClr val="tx1"/>
                </a:solidFill>
              </a:rPr>
              <a:t>signs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mark</a:t>
            </a:r>
            <a:r>
              <a:rPr lang="de-DE" altLang="en-US" dirty="0" smtClean="0">
                <a:solidFill>
                  <a:schemeClr val="tx1"/>
                </a:solidFill>
              </a:rPr>
              <a:t> tag </a:t>
            </a:r>
            <a:r>
              <a:rPr lang="de-DE" altLang="en-US" dirty="0" err="1" smtClean="0">
                <a:solidFill>
                  <a:schemeClr val="tx1"/>
                </a:solidFill>
              </a:rPr>
              <a:t>proteins</a:t>
            </a:r>
            <a:r>
              <a:rPr lang="de-DE" altLang="en-US" dirty="0" smtClean="0">
                <a:solidFill>
                  <a:schemeClr val="tx1"/>
                </a:solidFill>
              </a:rPr>
              <a:t> in </a:t>
            </a:r>
            <a:r>
              <a:rPr lang="de-DE" altLang="en-US" dirty="0" err="1" smtClean="0">
                <a:solidFill>
                  <a:schemeClr val="tx1"/>
                </a:solidFill>
              </a:rPr>
              <a:t>the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gel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lane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43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07B2178B-FDF7-4B23-8F32-84A64EFDBF1C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cxnSp>
        <p:nvCxnSpPr>
          <p:cNvPr id="3" name="Gerade Verbindung mit Pfeil 2"/>
          <p:cNvCxnSpPr/>
          <p:nvPr/>
        </p:nvCxnSpPr>
        <p:spPr bwMode="auto">
          <a:xfrm>
            <a:off x="1317824" y="2572544"/>
            <a:ext cx="1584176" cy="28083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Gerade Verbindung mit Pfeil 8"/>
          <p:cNvCxnSpPr/>
          <p:nvPr/>
        </p:nvCxnSpPr>
        <p:spPr bwMode="auto">
          <a:xfrm>
            <a:off x="1821880" y="2932584"/>
            <a:ext cx="288032" cy="28083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Gerade Verbindung mit Pfeil 10"/>
          <p:cNvCxnSpPr/>
          <p:nvPr/>
        </p:nvCxnSpPr>
        <p:spPr bwMode="auto">
          <a:xfrm flipH="1">
            <a:off x="2927028" y="3580656"/>
            <a:ext cx="751458" cy="28803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Gerade Verbindung mit Pfeil 13"/>
          <p:cNvCxnSpPr/>
          <p:nvPr/>
        </p:nvCxnSpPr>
        <p:spPr bwMode="auto">
          <a:xfrm>
            <a:off x="2181920" y="3364632"/>
            <a:ext cx="1224136" cy="232737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33CC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54F95D1C-5461-42C5-935D-332796BAFF4A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536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Pros and Cons of TAP-MS</a:t>
            </a:r>
          </a:p>
        </p:txBody>
      </p:sp>
      <p:sp>
        <p:nvSpPr>
          <p:cNvPr id="15364" name="Rectangle 2"/>
          <p:cNvSpPr>
            <a:spLocks/>
          </p:cNvSpPr>
          <p:nvPr/>
        </p:nvSpPr>
        <p:spPr bwMode="auto">
          <a:xfrm>
            <a:off x="800100" y="1219200"/>
            <a:ext cx="2235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Advantages:</a:t>
            </a:r>
          </a:p>
        </p:txBody>
      </p:sp>
      <p:sp>
        <p:nvSpPr>
          <p:cNvPr id="15365" name="Rectangle 3"/>
          <p:cNvSpPr>
            <a:spLocks/>
          </p:cNvSpPr>
          <p:nvPr/>
        </p:nvSpPr>
        <p:spPr bwMode="auto">
          <a:xfrm>
            <a:off x="1130300" y="1879600"/>
            <a:ext cx="6402388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</a:t>
            </a:r>
            <a:r>
              <a:rPr lang="en-US" altLang="en-US" b="1">
                <a:solidFill>
                  <a:schemeClr val="tx1"/>
                </a:solidFill>
              </a:rPr>
              <a:t>quantitative</a:t>
            </a:r>
            <a:r>
              <a:rPr lang="en-US" altLang="en-US">
                <a:solidFill>
                  <a:schemeClr val="tx1"/>
                </a:solidFill>
              </a:rPr>
              <a:t> determination of complex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partners </a:t>
            </a:r>
            <a:r>
              <a:rPr lang="en-US" altLang="en-US" b="1" i="1">
                <a:solidFill>
                  <a:schemeClr val="tx1"/>
                </a:solidFill>
              </a:rPr>
              <a:t>in vivo</a:t>
            </a:r>
            <a:r>
              <a:rPr lang="en-US" altLang="en-US">
                <a:solidFill>
                  <a:schemeClr val="tx1"/>
                </a:solidFill>
              </a:rPr>
              <a:t> without prior knowledge</a:t>
            </a:r>
          </a:p>
        </p:txBody>
      </p:sp>
      <p:sp>
        <p:nvSpPr>
          <p:cNvPr id="15366" name="Rectangle 4"/>
          <p:cNvSpPr>
            <a:spLocks/>
          </p:cNvSpPr>
          <p:nvPr/>
        </p:nvSpPr>
        <p:spPr bwMode="auto">
          <a:xfrm>
            <a:off x="1130300" y="2997200"/>
            <a:ext cx="63373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simple method, high yield, high throughput</a:t>
            </a:r>
          </a:p>
        </p:txBody>
      </p:sp>
      <p:sp>
        <p:nvSpPr>
          <p:cNvPr id="15367" name="Rectangle 5"/>
          <p:cNvSpPr>
            <a:spLocks/>
          </p:cNvSpPr>
          <p:nvPr/>
        </p:nvSpPr>
        <p:spPr bwMode="auto">
          <a:xfrm>
            <a:off x="800100" y="4318000"/>
            <a:ext cx="2052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Difficulties:</a:t>
            </a:r>
          </a:p>
        </p:txBody>
      </p:sp>
      <p:sp>
        <p:nvSpPr>
          <p:cNvPr id="15368" name="Rectangle 6"/>
          <p:cNvSpPr>
            <a:spLocks/>
          </p:cNvSpPr>
          <p:nvPr/>
        </p:nvSpPr>
        <p:spPr bwMode="auto">
          <a:xfrm>
            <a:off x="1130300" y="4978400"/>
            <a:ext cx="78819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tag may </a:t>
            </a:r>
            <a:r>
              <a:rPr lang="en-US" altLang="en-US" b="1">
                <a:solidFill>
                  <a:schemeClr val="tx1"/>
                </a:solidFill>
              </a:rPr>
              <a:t>prevent</a:t>
            </a:r>
            <a:r>
              <a:rPr lang="en-US" altLang="en-US">
                <a:solidFill>
                  <a:schemeClr val="tx1"/>
                </a:solidFill>
              </a:rPr>
              <a:t> binding of the interaction partners</a:t>
            </a:r>
          </a:p>
        </p:txBody>
      </p:sp>
      <p:sp>
        <p:nvSpPr>
          <p:cNvPr id="15369" name="Rectangle 7"/>
          <p:cNvSpPr>
            <a:spLocks/>
          </p:cNvSpPr>
          <p:nvPr/>
        </p:nvSpPr>
        <p:spPr bwMode="auto">
          <a:xfrm>
            <a:off x="1130300" y="5638800"/>
            <a:ext cx="669766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tag may change (relative) </a:t>
            </a:r>
            <a:r>
              <a:rPr lang="en-US" altLang="en-US" b="1">
                <a:solidFill>
                  <a:schemeClr val="tx1"/>
                </a:solidFill>
              </a:rPr>
              <a:t>expression</a:t>
            </a:r>
            <a:r>
              <a:rPr lang="en-US" altLang="en-US">
                <a:solidFill>
                  <a:schemeClr val="tx1"/>
                </a:solidFill>
              </a:rPr>
              <a:t> levels</a:t>
            </a:r>
          </a:p>
        </p:txBody>
      </p:sp>
      <p:sp>
        <p:nvSpPr>
          <p:cNvPr id="15370" name="Rectangle 8"/>
          <p:cNvSpPr>
            <a:spLocks/>
          </p:cNvSpPr>
          <p:nvPr/>
        </p:nvSpPr>
        <p:spPr bwMode="auto">
          <a:xfrm>
            <a:off x="1130300" y="6299200"/>
            <a:ext cx="476091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tag may be </a:t>
            </a:r>
            <a:r>
              <a:rPr lang="en-US" altLang="en-US" b="1">
                <a:solidFill>
                  <a:schemeClr val="tx1"/>
                </a:solidFill>
              </a:rPr>
              <a:t>buried</a:t>
            </a:r>
            <a:r>
              <a:rPr lang="en-US" altLang="en-US">
                <a:solidFill>
                  <a:schemeClr val="tx1"/>
                </a:solidFill>
              </a:rPr>
              <a:t> between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interaction partners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→ </a:t>
            </a:r>
            <a:r>
              <a:rPr lang="en-US" altLang="en-US">
                <a:solidFill>
                  <a:schemeClr val="tx1"/>
                </a:solidFill>
              </a:rPr>
              <a:t>no binding to beads</a:t>
            </a: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0200" y="2095500"/>
            <a:ext cx="2019300" cy="2189163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0300" y="6629400"/>
            <a:ext cx="2108200" cy="2287588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6675" y="5194300"/>
            <a:ext cx="2692400" cy="22256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206400" indent="-51206400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170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142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/>
          </a:p>
          <a:p>
            <a:pPr eaLnBrk="1" hangingPunct="1">
              <a:spcBef>
                <a:spcPct val="0"/>
              </a:spcBef>
              <a:buFontTx/>
              <a:buNone/>
            </a:pPr>
            <a:fld id="{4AAB7C43-DDCA-44AC-B86D-3E836ADE31B1}" type="slidenum">
              <a:rPr lang="de-DE" altLang="de-DE" sz="1422"/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22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165697" y="216748"/>
            <a:ext cx="12529392" cy="609600"/>
          </a:xfrm>
        </p:spPr>
        <p:txBody>
          <a:bodyPr/>
          <a:lstStyle/>
          <a:p>
            <a:r>
              <a:rPr lang="en-GB" altLang="de-DE" dirty="0" smtClean="0">
                <a:ea typeface="ＭＳ Ｐゴシック" panose="020B0600070205080204" pitchFamily="34" charset="-128"/>
              </a:rPr>
              <a:t>Protein interactions in nuclear pore complex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276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36" y="3891384"/>
            <a:ext cx="1161175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738295" y="5559674"/>
            <a:ext cx="184731" cy="52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560">
              <a:solidFill>
                <a:srgbClr val="FF5050"/>
              </a:solidFill>
            </a:endParaRPr>
          </a:p>
        </p:txBody>
      </p:sp>
      <p:sp>
        <p:nvSpPr>
          <p:cNvPr id="34824" name="Rectangle 9"/>
          <p:cNvSpPr>
            <a:spLocks noChangeArrowheads="1"/>
          </p:cNvSpPr>
          <p:nvPr/>
        </p:nvSpPr>
        <p:spPr bwMode="auto">
          <a:xfrm>
            <a:off x="541867" y="975360"/>
            <a:ext cx="1229134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r>
              <a:rPr lang="de-DE" altLang="de-DE" sz="2560" dirty="0" err="1" smtClean="0"/>
              <a:t>Figure</a:t>
            </a:r>
            <a:r>
              <a:rPr lang="de-DE" altLang="de-DE" sz="2560" dirty="0" smtClean="0"/>
              <a:t> (</a:t>
            </a:r>
            <a:r>
              <a:rPr lang="de-DE" altLang="de-DE" sz="2560" dirty="0" err="1" smtClean="0"/>
              <a:t>right</a:t>
            </a:r>
            <a:r>
              <a:rPr lang="de-DE" altLang="de-DE" sz="2560" dirty="0" smtClean="0"/>
              <a:t>)</a:t>
            </a:r>
            <a:r>
              <a:rPr lang="de-DE" altLang="de-DE" sz="2560" dirty="0"/>
              <a:t> </a:t>
            </a:r>
            <a:r>
              <a:rPr lang="de-DE" altLang="de-DE" sz="2560" dirty="0" err="1" smtClean="0"/>
              <a:t>shows</a:t>
            </a:r>
            <a:r>
              <a:rPr lang="de-DE" altLang="de-DE" sz="2560" dirty="0" smtClean="0"/>
              <a:t> 20 NPCs (</a:t>
            </a:r>
            <a:r>
              <a:rPr lang="de-DE" altLang="de-DE" sz="2560" dirty="0" err="1" smtClean="0"/>
              <a:t>blue</a:t>
            </a:r>
            <a:r>
              <a:rPr lang="de-DE" altLang="de-DE" sz="2560" dirty="0" smtClean="0"/>
              <a:t>) in a slice </a:t>
            </a:r>
            <a:r>
              <a:rPr lang="de-DE" altLang="de-DE" sz="2560" dirty="0" err="1" smtClean="0"/>
              <a:t>of</a:t>
            </a:r>
            <a:r>
              <a:rPr lang="de-DE" altLang="de-DE" sz="2560" dirty="0" smtClean="0"/>
              <a:t> a </a:t>
            </a:r>
            <a:r>
              <a:rPr lang="de-DE" altLang="de-DE" sz="2560" dirty="0" err="1" smtClean="0"/>
              <a:t>nucleus</a:t>
            </a:r>
            <a:r>
              <a:rPr lang="de-DE" altLang="de-DE" sz="2560" dirty="0" smtClean="0"/>
              <a:t>.</a:t>
            </a:r>
          </a:p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r>
              <a:rPr lang="de-DE" altLang="de-DE" sz="2560" b="1" dirty="0" err="1" smtClean="0"/>
              <a:t>Aim</a:t>
            </a:r>
            <a:r>
              <a:rPr lang="de-DE" altLang="de-DE" sz="2560" dirty="0" smtClean="0"/>
              <a:t>: </a:t>
            </a:r>
            <a:r>
              <a:rPr lang="de-DE" altLang="de-DE" sz="2560" dirty="0" err="1"/>
              <a:t>i</a:t>
            </a:r>
            <a:r>
              <a:rPr lang="de-DE" altLang="de-DE" sz="2560" dirty="0" err="1" smtClean="0"/>
              <a:t>dentify</a:t>
            </a:r>
            <a:r>
              <a:rPr lang="de-DE" altLang="de-DE" sz="2560" dirty="0" smtClean="0"/>
              <a:t> individual PPIs in </a:t>
            </a:r>
            <a:r>
              <a:rPr lang="de-DE" altLang="de-DE" sz="2560" dirty="0" err="1" smtClean="0"/>
              <a:t>Nuclear</a:t>
            </a:r>
            <a:r>
              <a:rPr lang="de-DE" altLang="de-DE" sz="2560" dirty="0" smtClean="0"/>
              <a:t> Pore </a:t>
            </a:r>
            <a:r>
              <a:rPr lang="de-DE" altLang="de-DE" sz="2560" dirty="0" err="1" smtClean="0"/>
              <a:t>Complex</a:t>
            </a:r>
            <a:r>
              <a:rPr lang="de-DE" altLang="de-DE" sz="2560" dirty="0" smtClean="0"/>
              <a:t>.</a:t>
            </a:r>
          </a:p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endParaRPr lang="de-DE" altLang="de-DE" sz="2560" dirty="0"/>
          </a:p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r>
              <a:rPr lang="de-DE" altLang="de-DE" sz="2560" dirty="0"/>
              <a:t>B</a:t>
            </a:r>
            <a:r>
              <a:rPr lang="de-DE" altLang="de-DE" sz="2560" dirty="0" smtClean="0"/>
              <a:t>elow : </a:t>
            </a:r>
            <a:r>
              <a:rPr lang="de-DE" altLang="de-DE" sz="2560" dirty="0"/>
              <a:t>mutual </a:t>
            </a:r>
            <a:r>
              <a:rPr lang="de-DE" altLang="de-DE" sz="2560" dirty="0" err="1"/>
              <a:t>arrangement</a:t>
            </a:r>
            <a:r>
              <a:rPr lang="de-DE" altLang="de-DE" sz="2560" dirty="0"/>
              <a:t> </a:t>
            </a:r>
            <a:r>
              <a:rPr lang="de-DE" altLang="de-DE" sz="2560" dirty="0" err="1"/>
              <a:t>of</a:t>
            </a:r>
            <a:r>
              <a:rPr lang="de-DE" altLang="de-DE" sz="2560" dirty="0"/>
              <a:t> </a:t>
            </a:r>
            <a:r>
              <a:rPr lang="de-DE" altLang="de-DE" sz="2560" dirty="0" smtClean="0"/>
              <a:t>Nup84-complex-associated </a:t>
            </a:r>
            <a:r>
              <a:rPr lang="de-DE" altLang="de-DE" sz="2560" dirty="0" err="1"/>
              <a:t>proteins</a:t>
            </a:r>
            <a:r>
              <a:rPr lang="de-DE" altLang="de-DE" sz="2560" dirty="0"/>
              <a:t> </a:t>
            </a:r>
            <a:endParaRPr lang="de-DE" altLang="de-DE" sz="2560" dirty="0" smtClean="0"/>
          </a:p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r>
              <a:rPr lang="de-DE" altLang="de-DE" sz="2560" dirty="0" err="1" smtClean="0"/>
              <a:t>as</a:t>
            </a:r>
            <a:r>
              <a:rPr lang="de-DE" altLang="de-DE" sz="2560" dirty="0" smtClean="0"/>
              <a:t> </a:t>
            </a:r>
            <a:r>
              <a:rPr lang="de-DE" altLang="de-DE" sz="2560" dirty="0" err="1"/>
              <a:t>visualized</a:t>
            </a:r>
            <a:r>
              <a:rPr lang="de-DE" altLang="de-DE" sz="2560" dirty="0"/>
              <a:t> </a:t>
            </a:r>
            <a:r>
              <a:rPr lang="de-DE" altLang="de-DE" sz="2560" dirty="0" err="1"/>
              <a:t>by</a:t>
            </a:r>
            <a:r>
              <a:rPr lang="de-DE" altLang="de-DE" sz="2560" dirty="0"/>
              <a:t> </a:t>
            </a:r>
            <a:r>
              <a:rPr lang="de-DE" altLang="de-DE" sz="2560" dirty="0" err="1"/>
              <a:t>their</a:t>
            </a:r>
            <a:r>
              <a:rPr lang="de-DE" altLang="de-DE" sz="2560" dirty="0"/>
              <a:t> </a:t>
            </a:r>
            <a:r>
              <a:rPr lang="de-DE" altLang="de-DE" sz="2560" dirty="0" err="1"/>
              <a:t>localization</a:t>
            </a:r>
            <a:r>
              <a:rPr lang="de-DE" altLang="de-DE" sz="2560" dirty="0"/>
              <a:t> </a:t>
            </a:r>
            <a:r>
              <a:rPr lang="de-DE" altLang="de-DE" sz="2560" dirty="0" err="1" smtClean="0"/>
              <a:t>volumes</a:t>
            </a:r>
            <a:r>
              <a:rPr lang="de-DE" altLang="de-DE" sz="2560" dirty="0" smtClean="0"/>
              <a:t> in </a:t>
            </a:r>
            <a:r>
              <a:rPr lang="de-DE" altLang="de-DE" sz="2560" dirty="0" err="1"/>
              <a:t>the</a:t>
            </a:r>
            <a:r>
              <a:rPr lang="de-DE" altLang="de-DE" sz="2560" dirty="0"/>
              <a:t> final NPC </a:t>
            </a:r>
            <a:r>
              <a:rPr lang="de-DE" altLang="de-DE" sz="2560" dirty="0" err="1"/>
              <a:t>structure</a:t>
            </a:r>
            <a:r>
              <a:rPr lang="de-DE" altLang="de-DE" sz="2560" dirty="0" smtClean="0"/>
              <a:t>.</a:t>
            </a:r>
          </a:p>
          <a:p>
            <a:pPr eaLnBrk="1" hangingPunct="1">
              <a:lnSpc>
                <a:spcPts val="3645"/>
              </a:lnSpc>
              <a:spcBef>
                <a:spcPct val="0"/>
              </a:spcBef>
              <a:buNone/>
            </a:pPr>
            <a:r>
              <a:rPr lang="de-DE" altLang="de-DE" sz="2560" dirty="0"/>
              <a:t>Nup84 </a:t>
            </a:r>
            <a:r>
              <a:rPr lang="de-DE" altLang="de-DE" sz="2560" dirty="0" err="1"/>
              <a:t>protein</a:t>
            </a:r>
            <a:r>
              <a:rPr lang="de-DE" altLang="de-DE" sz="2560" dirty="0"/>
              <a:t> </a:t>
            </a:r>
            <a:r>
              <a:rPr lang="de-DE" altLang="de-DE" sz="2560" dirty="0" err="1" smtClean="0"/>
              <a:t>shown</a:t>
            </a:r>
            <a:r>
              <a:rPr lang="de-DE" altLang="de-DE" sz="2560" dirty="0" smtClean="0"/>
              <a:t> in </a:t>
            </a:r>
            <a:r>
              <a:rPr lang="de-DE" altLang="de-DE" sz="2560" dirty="0" smtClean="0">
                <a:solidFill>
                  <a:srgbClr val="FF9900"/>
                </a:solidFill>
              </a:rPr>
              <a:t>light </a:t>
            </a:r>
            <a:r>
              <a:rPr lang="de-DE" altLang="de-DE" sz="2560" dirty="0" err="1" smtClean="0">
                <a:solidFill>
                  <a:srgbClr val="FF9900"/>
                </a:solidFill>
              </a:rPr>
              <a:t>brown</a:t>
            </a:r>
            <a:r>
              <a:rPr lang="de-DE" altLang="de-DE" sz="2560" dirty="0" smtClean="0"/>
              <a:t>.</a:t>
            </a:r>
            <a:endParaRPr lang="de-DE" altLang="de-DE" sz="2560" dirty="0"/>
          </a:p>
        </p:txBody>
      </p:sp>
      <p:sp>
        <p:nvSpPr>
          <p:cNvPr id="34826" name="Foliennummernplatzhalter 7"/>
          <p:cNvSpPr txBox="1">
            <a:spLocks/>
          </p:cNvSpPr>
          <p:nvPr/>
        </p:nvSpPr>
        <p:spPr bwMode="auto">
          <a:xfrm>
            <a:off x="9320107" y="8886613"/>
            <a:ext cx="2709333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de-DE" altLang="de-DE" sz="1422"/>
          </a:p>
          <a:p>
            <a:pPr algn="r" eaLnBrk="1" hangingPunct="1">
              <a:spcBef>
                <a:spcPct val="0"/>
              </a:spcBef>
              <a:buFontTx/>
              <a:buNone/>
            </a:pPr>
            <a:fld id="{6DFD5A78-4E3E-4486-BDF3-FF226C14D76A}" type="slidenum">
              <a:rPr lang="de-DE" altLang="de-DE" sz="1422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22"/>
          </a:p>
        </p:txBody>
      </p:sp>
      <p:pic>
        <p:nvPicPr>
          <p:cNvPr id="348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730" y="6760811"/>
            <a:ext cx="1702364" cy="205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876" y="6760811"/>
            <a:ext cx="1720427" cy="205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4694" y="6796936"/>
            <a:ext cx="2596444" cy="185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2400" y="6471815"/>
            <a:ext cx="2682240" cy="244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1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056623" indent="-406394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170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142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 dirty="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62130" y="964313"/>
            <a:ext cx="3731121" cy="14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28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Foliennummernplatzhalt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455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1206400" indent="-51206400" eaLnBrk="0" hangingPunct="0">
              <a:spcBef>
                <a:spcPct val="20000"/>
              </a:spcBef>
              <a:buChar char="–"/>
              <a:defRPr sz="199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625575" indent="-325115" eaLnBrk="0" hangingPunct="0">
              <a:spcBef>
                <a:spcPct val="20000"/>
              </a:spcBef>
              <a:buChar char="•"/>
              <a:defRPr sz="1707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75804" indent="-325115" eaLnBrk="0" hangingPunct="0">
              <a:spcBef>
                <a:spcPct val="20000"/>
              </a:spcBef>
              <a:buChar char="–"/>
              <a:defRPr sz="1422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926034" indent="-325115" eaLnBrk="0" hangingPunct="0">
              <a:spcBef>
                <a:spcPct val="20000"/>
              </a:spcBef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57626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422649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87672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5526954" indent="-32511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8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422"/>
          </a:p>
          <a:p>
            <a:pPr eaLnBrk="1" hangingPunct="1">
              <a:spcBef>
                <a:spcPct val="0"/>
              </a:spcBef>
              <a:buFontTx/>
              <a:buNone/>
            </a:pPr>
            <a:fld id="{2587848A-FC13-4D49-B858-8F2F51D45B62}" type="slidenum">
              <a:rPr lang="de-DE" altLang="de-DE" sz="1422"/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22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237704" y="216748"/>
            <a:ext cx="12544453" cy="541866"/>
          </a:xfrm>
        </p:spPr>
        <p:txBody>
          <a:bodyPr/>
          <a:lstStyle/>
          <a:p>
            <a:r>
              <a:rPr lang="en-GB" altLang="de-DE" dirty="0" smtClean="0">
                <a:ea typeface="ＭＳ Ｐゴシック" panose="020B0600070205080204" pitchFamily="34" charset="-128"/>
              </a:rPr>
              <a:t>SDS + </a:t>
            </a:r>
            <a:r>
              <a:rPr lang="en-GB" altLang="de-DE" dirty="0" err="1" smtClean="0">
                <a:ea typeface="ＭＳ Ｐゴシック" panose="020B0600070205080204" pitchFamily="34" charset="-128"/>
              </a:rPr>
              <a:t>MS:Composites</a:t>
            </a:r>
            <a:r>
              <a:rPr lang="en-GB" altLang="de-DE" dirty="0" smtClean="0">
                <a:ea typeface="ＭＳ Ｐゴシック" panose="020B0600070205080204" pitchFamily="34" charset="-128"/>
              </a:rPr>
              <a:t> involving Nup84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5360" y="758614"/>
            <a:ext cx="5418667" cy="758613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DE" altLang="de-DE" sz="2276" dirty="0">
                <a:ea typeface="ＭＳ Ｐゴシック" panose="020B0600070205080204" pitchFamily="34" charset="-128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27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771" y="841698"/>
            <a:ext cx="10837333" cy="619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397944" y="735352"/>
            <a:ext cx="10657184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/>
              <a:t>above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lanes</a:t>
            </a:r>
            <a:r>
              <a:rPr lang="de-DE" altLang="de-DE" sz="1800" dirty="0"/>
              <a:t>: </a:t>
            </a:r>
            <a:r>
              <a:rPr lang="de-DE" altLang="de-DE" sz="1800" dirty="0" err="1"/>
              <a:t>name</a:t>
            </a:r>
            <a:r>
              <a:rPr lang="de-DE" altLang="de-DE" sz="1800" dirty="0"/>
              <a:t> </a:t>
            </a:r>
            <a:r>
              <a:rPr lang="de-DE" altLang="de-DE" sz="1800" dirty="0" err="1"/>
              <a:t>of</a:t>
            </a:r>
            <a:r>
              <a:rPr lang="de-DE" altLang="de-DE" sz="1800" dirty="0"/>
              <a:t> </a:t>
            </a:r>
            <a:r>
              <a:rPr lang="de-DE" altLang="de-DE" sz="1800" dirty="0" err="1" smtClean="0"/>
              <a:t>ProteinA-tagged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protein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and</a:t>
            </a:r>
            <a:r>
              <a:rPr lang="de-DE" altLang="de-DE" sz="1800" dirty="0"/>
              <a:t> </a:t>
            </a:r>
            <a:r>
              <a:rPr lang="de-DE" altLang="de-DE" sz="1800" dirty="0" err="1"/>
              <a:t>identification</a:t>
            </a:r>
            <a:r>
              <a:rPr lang="de-DE" altLang="de-DE" sz="1800" dirty="0"/>
              <a:t> </a:t>
            </a:r>
            <a:r>
              <a:rPr lang="de-DE" altLang="de-DE" sz="1800" dirty="0" err="1"/>
              <a:t>number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for</a:t>
            </a:r>
            <a:r>
              <a:rPr lang="de-DE" altLang="de-DE" sz="1800" dirty="0"/>
              <a:t> </a:t>
            </a:r>
            <a:r>
              <a:rPr lang="de-DE" altLang="de-DE" sz="1800" dirty="0" err="1"/>
              <a:t>composite</a:t>
            </a:r>
            <a:endParaRPr lang="de-DE" altLang="de-DE" sz="1800" dirty="0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 rot="16200000">
            <a:off x="582712" y="2125465"/>
            <a:ext cx="2376264" cy="678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 smtClean="0"/>
              <a:t>Molecular</a:t>
            </a:r>
            <a:r>
              <a:rPr lang="de-DE" altLang="de-DE" sz="1800" dirty="0" smtClean="0"/>
              <a:t> </a:t>
            </a:r>
            <a:r>
              <a:rPr lang="de-DE" altLang="de-DE" sz="1800" dirty="0" err="1"/>
              <a:t>mass</a:t>
            </a:r>
            <a:r>
              <a:rPr lang="de-DE" altLang="de-DE" sz="1800" dirty="0"/>
              <a:t> </a:t>
            </a:r>
            <a:r>
              <a:rPr lang="de-DE" altLang="de-DE" sz="1800" dirty="0" err="1"/>
              <a:t>standards</a:t>
            </a:r>
            <a:r>
              <a:rPr lang="de-DE" altLang="de-DE" sz="1800" dirty="0"/>
              <a:t> (</a:t>
            </a:r>
            <a:r>
              <a:rPr lang="de-DE" altLang="de-DE" sz="1800" dirty="0" err="1"/>
              <a:t>kDa</a:t>
            </a:r>
            <a:r>
              <a:rPr lang="de-DE" altLang="de-DE" sz="1800" dirty="0" smtClean="0"/>
              <a:t>)</a:t>
            </a:r>
            <a:endParaRPr lang="de-DE" altLang="de-DE" sz="1800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65695" y="6893024"/>
            <a:ext cx="12616462" cy="163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b="1" dirty="0" smtClean="0">
                <a:solidFill>
                  <a:srgbClr val="0070C0"/>
                </a:solidFill>
              </a:rPr>
              <a:t>Blue</a:t>
            </a:r>
            <a:r>
              <a:rPr lang="de-DE" altLang="de-DE" sz="2276" dirty="0" smtClean="0"/>
              <a:t>: </a:t>
            </a:r>
            <a:r>
              <a:rPr lang="de-DE" altLang="de-DE" sz="2276" dirty="0" err="1" smtClean="0"/>
              <a:t>PrA-tagged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proteins</a:t>
            </a:r>
            <a:r>
              <a:rPr lang="de-DE" altLang="de-DE" sz="2276" dirty="0" smtClean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b="1" dirty="0" smtClean="0"/>
              <a:t>Black</a:t>
            </a:r>
            <a:r>
              <a:rPr lang="de-DE" altLang="de-DE" sz="2276" dirty="0" smtClean="0"/>
              <a:t>: </a:t>
            </a:r>
            <a:r>
              <a:rPr lang="de-DE" altLang="de-DE" sz="2276" dirty="0" err="1" smtClean="0"/>
              <a:t>co-purifying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nucleoporins</a:t>
            </a:r>
            <a:r>
              <a:rPr lang="de-DE" altLang="de-DE" sz="2276" dirty="0" smtClean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b="1" dirty="0" smtClean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de-DE" altLang="de-DE" sz="2276" dirty="0" smtClean="0"/>
              <a:t>: NPC-</a:t>
            </a:r>
            <a:r>
              <a:rPr lang="de-DE" altLang="de-DE" sz="2276" dirty="0" err="1" smtClean="0"/>
              <a:t>associated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proteins</a:t>
            </a:r>
            <a:r>
              <a:rPr lang="de-DE" altLang="de-DE" sz="2276" dirty="0" smtClean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b="1" dirty="0" err="1" smtClean="0">
                <a:solidFill>
                  <a:srgbClr val="FF0000"/>
                </a:solidFill>
              </a:rPr>
              <a:t>Red</a:t>
            </a:r>
            <a:r>
              <a:rPr lang="de-DE" altLang="de-DE" sz="2276" dirty="0" smtClean="0"/>
              <a:t>: </a:t>
            </a:r>
            <a:r>
              <a:rPr lang="de-DE" altLang="de-DE" sz="2276" dirty="0" err="1" smtClean="0"/>
              <a:t>and</a:t>
            </a:r>
            <a:r>
              <a:rPr lang="de-DE" altLang="de-DE" sz="2276" dirty="0" smtClean="0"/>
              <a:t> </a:t>
            </a:r>
            <a:r>
              <a:rPr lang="de-DE" altLang="de-DE" sz="2276" dirty="0" err="1"/>
              <a:t>other</a:t>
            </a:r>
            <a:r>
              <a:rPr lang="de-DE" altLang="de-DE" sz="2276" dirty="0"/>
              <a:t> </a:t>
            </a:r>
            <a:r>
              <a:rPr lang="de-DE" altLang="de-DE" sz="2276" dirty="0" err="1"/>
              <a:t>proteins</a:t>
            </a:r>
            <a:r>
              <a:rPr lang="de-DE" altLang="de-DE" sz="2276" dirty="0"/>
              <a:t> (e.g. </a:t>
            </a:r>
            <a:r>
              <a:rPr lang="de-DE" altLang="de-DE" sz="2276" dirty="0" err="1">
                <a:solidFill>
                  <a:srgbClr val="FF0000"/>
                </a:solidFill>
              </a:rPr>
              <a:t>contaminants</a:t>
            </a:r>
            <a:r>
              <a:rPr lang="de-DE" altLang="de-DE" sz="2276" dirty="0" smtClean="0"/>
              <a:t>)</a:t>
            </a:r>
            <a:endParaRPr lang="de-DE" altLang="de-DE" sz="2276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53728" y="4648827"/>
            <a:ext cx="1808092" cy="124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dirty="0" err="1" smtClean="0"/>
              <a:t>identity</a:t>
            </a:r>
            <a:r>
              <a:rPr lang="de-DE" altLang="de-DE" sz="2276" dirty="0" smtClean="0"/>
              <a:t> </a:t>
            </a:r>
            <a:r>
              <a:rPr lang="de-DE" altLang="de-DE" sz="2276" dirty="0" err="1"/>
              <a:t>of</a:t>
            </a:r>
            <a:r>
              <a:rPr lang="de-DE" altLang="de-DE" sz="2276" dirty="0"/>
              <a:t> </a:t>
            </a:r>
            <a:r>
              <a:rPr lang="de-DE" altLang="de-DE" sz="2276" dirty="0" err="1"/>
              <a:t>co-purifying</a:t>
            </a:r>
            <a:r>
              <a:rPr lang="de-DE" altLang="de-DE" sz="2276" dirty="0"/>
              <a:t> </a:t>
            </a:r>
            <a:r>
              <a:rPr lang="de-DE" altLang="de-DE" sz="2276" dirty="0" err="1" smtClean="0"/>
              <a:t>proteins</a:t>
            </a:r>
            <a:endParaRPr lang="de-DE" altLang="de-DE" sz="2276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0352" y="6924422"/>
            <a:ext cx="6711805" cy="2403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76" dirty="0" err="1" smtClean="0"/>
              <a:t>Affinity-purified</a:t>
            </a:r>
            <a:r>
              <a:rPr lang="de-DE" altLang="de-DE" sz="2276" dirty="0" smtClean="0"/>
              <a:t> </a:t>
            </a:r>
            <a:r>
              <a:rPr lang="de-DE" altLang="de-DE" sz="2276" dirty="0" err="1"/>
              <a:t>PrA-tagged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proteins</a:t>
            </a:r>
            <a:r>
              <a:rPr lang="de-DE" altLang="de-DE" sz="2276" dirty="0"/>
              <a:t> </a:t>
            </a:r>
            <a:r>
              <a:rPr lang="de-DE" altLang="de-DE" sz="2276" dirty="0" err="1"/>
              <a:t>and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interacting</a:t>
            </a:r>
            <a:r>
              <a:rPr lang="de-DE" altLang="de-DE" sz="2276" dirty="0"/>
              <a:t> </a:t>
            </a:r>
            <a:r>
              <a:rPr lang="de-DE" altLang="de-DE" sz="2276" dirty="0" err="1"/>
              <a:t>proteins</a:t>
            </a:r>
            <a:r>
              <a:rPr lang="de-DE" altLang="de-DE" sz="2276" dirty="0"/>
              <a:t> </a:t>
            </a:r>
            <a:r>
              <a:rPr lang="de-DE" altLang="de-DE" sz="2276" dirty="0" err="1"/>
              <a:t>were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resolved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by</a:t>
            </a:r>
            <a:r>
              <a:rPr lang="de-DE" altLang="de-DE" sz="2276" dirty="0"/>
              <a:t> </a:t>
            </a:r>
            <a:r>
              <a:rPr lang="de-DE" altLang="de-DE" sz="2276" b="1" dirty="0"/>
              <a:t>SDS–PAGE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and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visualized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with</a:t>
            </a:r>
            <a:r>
              <a:rPr lang="de-DE" altLang="de-DE" sz="2276" dirty="0"/>
              <a:t> </a:t>
            </a:r>
            <a:r>
              <a:rPr lang="de-DE" altLang="de-DE" sz="2276" dirty="0" err="1"/>
              <a:t>Coomassie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blue</a:t>
            </a:r>
            <a:r>
              <a:rPr lang="de-DE" altLang="de-DE" sz="2276" dirty="0"/>
              <a:t>. </a:t>
            </a:r>
            <a:r>
              <a:rPr lang="de-DE" altLang="de-DE" sz="2276" dirty="0" smtClean="0"/>
              <a:t>The </a:t>
            </a:r>
            <a:r>
              <a:rPr lang="de-DE" altLang="de-DE" sz="2276" dirty="0" err="1"/>
              <a:t>bands</a:t>
            </a:r>
            <a:r>
              <a:rPr lang="de-DE" altLang="de-DE" sz="2276" dirty="0"/>
              <a:t> </a:t>
            </a:r>
            <a:r>
              <a:rPr lang="de-DE" altLang="de-DE" sz="2276" dirty="0" err="1"/>
              <a:t>marked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by</a:t>
            </a:r>
            <a:r>
              <a:rPr lang="de-DE" altLang="de-DE" sz="2276" dirty="0"/>
              <a:t> </a:t>
            </a:r>
            <a:r>
              <a:rPr lang="de-DE" altLang="de-DE" sz="2276" dirty="0" err="1"/>
              <a:t>filled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circles</a:t>
            </a:r>
            <a:r>
              <a:rPr lang="de-DE" altLang="de-DE" sz="2276" dirty="0"/>
              <a:t> at </a:t>
            </a:r>
            <a:r>
              <a:rPr lang="de-DE" altLang="de-DE" sz="2276" dirty="0" err="1"/>
              <a:t>the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left</a:t>
            </a:r>
            <a:r>
              <a:rPr lang="de-DE" altLang="de-DE" sz="2276" dirty="0"/>
              <a:t> </a:t>
            </a:r>
            <a:r>
              <a:rPr lang="de-DE" altLang="de-DE" sz="2276" dirty="0" err="1"/>
              <a:t>of</a:t>
            </a:r>
            <a:r>
              <a:rPr lang="de-DE" altLang="de-DE" sz="2276" dirty="0"/>
              <a:t> </a:t>
            </a:r>
            <a:r>
              <a:rPr lang="de-DE" altLang="de-DE" sz="2276" dirty="0" err="1"/>
              <a:t>the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gel</a:t>
            </a:r>
            <a:r>
              <a:rPr lang="de-DE" altLang="de-DE" sz="2276" dirty="0"/>
              <a:t> </a:t>
            </a:r>
            <a:r>
              <a:rPr lang="de-DE" altLang="de-DE" sz="2276" dirty="0" err="1"/>
              <a:t>lanes</a:t>
            </a:r>
            <a:r>
              <a:rPr lang="de-DE" altLang="de-DE" sz="2276" dirty="0"/>
              <a:t> </a:t>
            </a:r>
            <a:r>
              <a:rPr lang="de-DE" altLang="de-DE" sz="2276" dirty="0" err="1"/>
              <a:t>were</a:t>
            </a:r>
            <a:r>
              <a:rPr lang="de-DE" altLang="de-DE" sz="2276" dirty="0"/>
              <a:t> </a:t>
            </a:r>
            <a:r>
              <a:rPr lang="de-DE" altLang="de-DE" sz="2276" dirty="0" err="1"/>
              <a:t>identified</a:t>
            </a:r>
            <a:r>
              <a:rPr lang="de-DE" altLang="de-DE" sz="2276" dirty="0"/>
              <a:t> </a:t>
            </a:r>
            <a:r>
              <a:rPr lang="de-DE" altLang="de-DE" sz="2276" dirty="0" err="1"/>
              <a:t>by</a:t>
            </a:r>
            <a:r>
              <a:rPr lang="de-DE" altLang="de-DE" sz="2276" dirty="0"/>
              <a:t> </a:t>
            </a:r>
            <a:r>
              <a:rPr lang="de-DE" altLang="de-DE" sz="2276" b="1" dirty="0" err="1"/>
              <a:t>mass</a:t>
            </a:r>
            <a:r>
              <a:rPr lang="de-DE" altLang="de-DE" sz="2276" b="1" dirty="0"/>
              <a:t> </a:t>
            </a:r>
            <a:r>
              <a:rPr lang="de-DE" altLang="de-DE" sz="2276" b="1" dirty="0" err="1" smtClean="0"/>
              <a:t>spectrometry</a:t>
            </a:r>
            <a:r>
              <a:rPr lang="de-DE" altLang="de-DE" sz="2276" b="1" dirty="0" smtClean="0"/>
              <a:t> </a:t>
            </a:r>
            <a:r>
              <a:rPr lang="de-DE" altLang="de-DE" sz="2276" dirty="0" smtClean="0"/>
              <a:t>(</a:t>
            </a:r>
            <a:r>
              <a:rPr lang="de-DE" altLang="de-DE" sz="2276" dirty="0" err="1" smtClean="0"/>
              <a:t>cut</a:t>
            </a:r>
            <a:r>
              <a:rPr lang="de-DE" altLang="de-DE" sz="2276" dirty="0" smtClean="0"/>
              <a:t> out band </a:t>
            </a:r>
            <a:r>
              <a:rPr lang="de-DE" altLang="de-DE" sz="2276" dirty="0" err="1" smtClean="0"/>
              <a:t>from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the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gel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and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use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as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input</a:t>
            </a:r>
            <a:r>
              <a:rPr lang="de-DE" altLang="de-DE" sz="2276" dirty="0" smtClean="0"/>
              <a:t> </a:t>
            </a:r>
            <a:r>
              <a:rPr lang="de-DE" altLang="de-DE" sz="2276" dirty="0" err="1" smtClean="0"/>
              <a:t>for</a:t>
            </a:r>
            <a:r>
              <a:rPr lang="de-DE" altLang="de-DE" sz="2276" dirty="0" smtClean="0"/>
              <a:t> MS). </a:t>
            </a:r>
            <a:endParaRPr lang="de-DE" altLang="de-DE" sz="2276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630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98F05C0-4D7C-43E3-ABD0-6C59CD91505A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87313"/>
            <a:ext cx="12314238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Indirect Evidence on PPIs: Synthetic Lethality</a:t>
            </a:r>
          </a:p>
        </p:txBody>
      </p:sp>
      <p:sp>
        <p:nvSpPr>
          <p:cNvPr id="16388" name="Rectangle 2"/>
          <p:cNvSpPr>
            <a:spLocks/>
          </p:cNvSpPr>
          <p:nvPr/>
        </p:nvSpPr>
        <p:spPr bwMode="auto">
          <a:xfrm>
            <a:off x="454025" y="1131888"/>
            <a:ext cx="7993063" cy="277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Apply two mutations that are viable on their own,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but lethal when combined.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000"/>
              <a:t>In cancer therapy, this effect implies that inhibiting one of these genes in a context where the other is defective should be selectively lethal to the tumor cells but not toxic to the normal cells, potentially leading to a large therapeutic window.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6389" name="Rectangle 3"/>
          <p:cNvSpPr>
            <a:spLocks/>
          </p:cNvSpPr>
          <p:nvPr/>
        </p:nvSpPr>
        <p:spPr bwMode="auto">
          <a:xfrm>
            <a:off x="381000" y="5813425"/>
            <a:ext cx="11203388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Synthetic lethality may point </a:t>
            </a:r>
            <a:r>
              <a:rPr lang="en-US" altLang="en-US" dirty="0" smtClean="0">
                <a:solidFill>
                  <a:schemeClr val="tx1"/>
                </a:solidFill>
              </a:rPr>
              <a:t>either to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physical </a:t>
            </a:r>
            <a:r>
              <a:rPr lang="en-US" altLang="en-US" dirty="0" smtClean="0">
                <a:solidFill>
                  <a:schemeClr val="tx1"/>
                </a:solidFill>
              </a:rPr>
              <a:t>interaction of proteins (they are building </a:t>
            </a:r>
            <a:r>
              <a:rPr lang="en-US" altLang="en-US" dirty="0">
                <a:solidFill>
                  <a:schemeClr val="tx1"/>
                </a:solidFill>
              </a:rPr>
              <a:t>blocks of a complex)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both proteins belong to the same pathway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both proteins have the same function (redundancy)</a:t>
            </a:r>
          </a:p>
        </p:txBody>
      </p:sp>
      <p:pic>
        <p:nvPicPr>
          <p:cNvPr id="16390" name="Picture 7" descr="Fig 3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4238" y="1131888"/>
            <a:ext cx="4191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hteck 1"/>
          <p:cNvSpPr>
            <a:spLocks noChangeArrowheads="1"/>
          </p:cNvSpPr>
          <p:nvPr/>
        </p:nvSpPr>
        <p:spPr bwMode="auto">
          <a:xfrm>
            <a:off x="8818563" y="4384675"/>
            <a:ext cx="32512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/>
              <a:t>http://jco.ascopubs.org/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AC26BF9-BE51-4A10-AF1E-DB0D1715AC81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237704" y="87313"/>
            <a:ext cx="12601400" cy="901700"/>
          </a:xfrm>
        </p:spPr>
        <p:txBody>
          <a:bodyPr/>
          <a:lstStyle/>
          <a:p>
            <a:pPr eaLnBrk="1" hangingPunct="1"/>
            <a:r>
              <a:rPr lang="en-US" altLang="en-US" dirty="0"/>
              <a:t>Indirect Evidence on PPIs: Gene </a:t>
            </a:r>
            <a:r>
              <a:rPr lang="en-US" altLang="en-US" dirty="0" err="1" smtClean="0"/>
              <a:t>Coexpression</a:t>
            </a:r>
            <a:endParaRPr lang="en-US" altLang="en-US" dirty="0" smtClean="0"/>
          </a:p>
        </p:txBody>
      </p:sp>
      <p:sp>
        <p:nvSpPr>
          <p:cNvPr id="17412" name="Rectangle 2"/>
          <p:cNvSpPr>
            <a:spLocks/>
          </p:cNvSpPr>
          <p:nvPr/>
        </p:nvSpPr>
        <p:spPr bwMode="auto">
          <a:xfrm>
            <a:off x="525463" y="1060450"/>
            <a:ext cx="6654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All constituents of a complex should be present at the same point in the cell cycle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test for correlated expression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Co-expression is not a direct indication for formation of complexes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(there are too many co-regulated genes),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but it is a useful "filter"-criterion.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9713" y="1023938"/>
            <a:ext cx="4546600" cy="702151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/>
          <p:cNvSpPr>
            <a:spLocks/>
          </p:cNvSpPr>
          <p:nvPr/>
        </p:nvSpPr>
        <p:spPr bwMode="auto">
          <a:xfrm>
            <a:off x="525463" y="4876800"/>
            <a:ext cx="7092711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Standard tools: DNA micro arrays / </a:t>
            </a:r>
            <a:r>
              <a:rPr lang="en-US" altLang="en-US" dirty="0" smtClean="0">
                <a:solidFill>
                  <a:schemeClr val="tx1"/>
                </a:solidFill>
              </a:rPr>
              <a:t>RNA-</a:t>
            </a:r>
            <a:r>
              <a:rPr lang="en-US" altLang="en-US" dirty="0" err="1" smtClean="0">
                <a:solidFill>
                  <a:schemeClr val="tx1"/>
                </a:solidFill>
              </a:rPr>
              <a:t>seq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7415" name="Rectangle 5"/>
          <p:cNvSpPr>
            <a:spLocks/>
          </p:cNvSpPr>
          <p:nvPr/>
        </p:nvSpPr>
        <p:spPr bwMode="auto">
          <a:xfrm>
            <a:off x="525463" y="5670550"/>
            <a:ext cx="7129462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DeRisi, Iyer, Brown, </a:t>
            </a:r>
            <a:r>
              <a:rPr lang="en-US" altLang="en-US" i="1">
                <a:solidFill>
                  <a:schemeClr val="tx1"/>
                </a:solidFill>
              </a:rPr>
              <a:t>Science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278</a:t>
            </a:r>
            <a:r>
              <a:rPr lang="en-US" altLang="en-US">
                <a:solidFill>
                  <a:schemeClr val="tx1"/>
                </a:solidFill>
              </a:rPr>
              <a:t> (1997) 680:</a:t>
            </a:r>
          </a:p>
          <a:p>
            <a:pPr eaLnBrk="1" hangingPunct="1"/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Diauxic shift from fermentation (growth on sugar) to respiration (growth on ethanol) in </a:t>
            </a:r>
          </a:p>
          <a:p>
            <a:pPr eaLnBrk="1" hangingPunct="1"/>
            <a:r>
              <a:rPr lang="en-US" altLang="en-US" i="1">
                <a:solidFill>
                  <a:schemeClr val="tx1"/>
                </a:solidFill>
              </a:rPr>
              <a:t>S. cerevisiae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Identify groups of genes with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similar expression profiles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4EC2038-E9D0-4280-B26C-B9114CCD1145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8435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Interaction Databases</a:t>
            </a:r>
          </a:p>
        </p:txBody>
      </p:sp>
      <p:sp>
        <p:nvSpPr>
          <p:cNvPr id="18436" name="Rectangle 2"/>
          <p:cNvSpPr>
            <a:spLocks/>
          </p:cNvSpPr>
          <p:nvPr/>
        </p:nvSpPr>
        <p:spPr bwMode="auto">
          <a:xfrm>
            <a:off x="711200" y="1066800"/>
            <a:ext cx="100584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Bioinformatics:  make experimental data available in databases</a:t>
            </a:r>
          </a:p>
        </p:txBody>
      </p:sp>
      <p:pic>
        <p:nvPicPr>
          <p:cNvPr id="37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4088" y="1600200"/>
            <a:ext cx="7404100" cy="7569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4F97A95-4C76-4318-9BE8-DC8B0FBD08A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19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945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Initially low overlap of results</a:t>
            </a:r>
          </a:p>
        </p:txBody>
      </p:sp>
      <p:sp>
        <p:nvSpPr>
          <p:cNvPr id="19460" name="Rectangle 2"/>
          <p:cNvSpPr>
            <a:spLocks/>
          </p:cNvSpPr>
          <p:nvPr/>
        </p:nvSpPr>
        <p:spPr bwMode="auto">
          <a:xfrm>
            <a:off x="596900" y="1257300"/>
            <a:ext cx="99028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For </a:t>
            </a:r>
            <a:r>
              <a:rPr lang="en-US" altLang="en-US" b="1">
                <a:solidFill>
                  <a:schemeClr val="tx1"/>
                </a:solidFill>
              </a:rPr>
              <a:t>yeast</a:t>
            </a:r>
            <a:r>
              <a:rPr lang="en-US" altLang="en-US">
                <a:solidFill>
                  <a:schemeClr val="tx1"/>
                </a:solidFill>
              </a:rPr>
              <a:t>:  ~ 6000 proteins   =&gt;   ~18 million potential interactions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			rough estimates:          ≤ 100000 interactions occur</a:t>
            </a:r>
          </a:p>
        </p:txBody>
      </p:sp>
      <p:sp>
        <p:nvSpPr>
          <p:cNvPr id="19461" name="Rectangle 3"/>
          <p:cNvSpPr>
            <a:spLocks/>
          </p:cNvSpPr>
          <p:nvPr/>
        </p:nvSpPr>
        <p:spPr bwMode="auto">
          <a:xfrm>
            <a:off x="596900" y="2336800"/>
            <a:ext cx="114681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 1 true positive for 200 potential candidates  =  </a:t>
            </a:r>
            <a:r>
              <a:rPr lang="en-US" altLang="en-US" b="1">
                <a:solidFill>
                  <a:schemeClr val="tx1"/>
                </a:solidFill>
              </a:rPr>
              <a:t>0.5%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 </a:t>
            </a:r>
            <a:r>
              <a:rPr lang="en-US" altLang="en-US" b="1">
                <a:solidFill>
                  <a:schemeClr val="tx1"/>
                </a:solidFill>
              </a:rPr>
              <a:t>decisive</a:t>
            </a:r>
            <a:r>
              <a:rPr lang="en-US" altLang="en-US">
                <a:solidFill>
                  <a:schemeClr val="tx1"/>
                </a:solidFill>
              </a:rPr>
              <a:t> experiment must have </a:t>
            </a:r>
            <a:r>
              <a:rPr lang="en-US" altLang="en-US" b="1">
                <a:solidFill>
                  <a:schemeClr val="tx1"/>
                </a:solidFill>
              </a:rPr>
              <a:t>accuracy</a:t>
            </a:r>
            <a:r>
              <a:rPr lang="en-US" altLang="en-US">
                <a:solidFill>
                  <a:schemeClr val="tx1"/>
                </a:solidFill>
              </a:rPr>
              <a:t> &lt;&lt;  0.5% false positives</a:t>
            </a:r>
          </a:p>
        </p:txBody>
      </p:sp>
      <p:sp>
        <p:nvSpPr>
          <p:cNvPr id="19462" name="Rectangle 4"/>
          <p:cNvSpPr>
            <a:spLocks/>
          </p:cNvSpPr>
          <p:nvPr/>
        </p:nvSpPr>
        <p:spPr bwMode="auto">
          <a:xfrm>
            <a:off x="525736" y="3772024"/>
            <a:ext cx="8109528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Different experiments</a:t>
            </a:r>
            <a:r>
              <a:rPr lang="en-US" altLang="en-US" dirty="0">
                <a:solidFill>
                  <a:schemeClr val="tx1"/>
                </a:solidFill>
              </a:rPr>
              <a:t> detect different interactions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For yeast:   80000 interactions </a:t>
            </a:r>
            <a:r>
              <a:rPr lang="en-US" altLang="en-US" dirty="0" smtClean="0">
                <a:solidFill>
                  <a:schemeClr val="tx1"/>
                </a:solidFill>
              </a:rPr>
              <a:t>known in 2002 </a:t>
            </a: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only  2400 were found by </a:t>
            </a:r>
            <a:r>
              <a:rPr lang="en-US" altLang="en-US" dirty="0">
                <a:solidFill>
                  <a:schemeClr val="tx1"/>
                </a:solidFill>
              </a:rPr>
              <a:t>≥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2</a:t>
            </a:r>
            <a:r>
              <a:rPr lang="en-US" altLang="en-US" dirty="0" smtClean="0">
                <a:solidFill>
                  <a:schemeClr val="tx1"/>
                </a:solidFill>
              </a:rPr>
              <a:t> experiments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9463" name="Rectangle 5"/>
          <p:cNvSpPr>
            <a:spLocks/>
          </p:cNvSpPr>
          <p:nvPr/>
        </p:nvSpPr>
        <p:spPr bwMode="auto">
          <a:xfrm>
            <a:off x="525736" y="6064076"/>
            <a:ext cx="48672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Problems with experiments:</a:t>
            </a:r>
          </a:p>
          <a:p>
            <a:pPr eaLnBrk="1" hangingPunct="1"/>
            <a:r>
              <a:rPr lang="en-US" altLang="en-US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)  incomplete coverage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ii) (many) false positives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iii) selective to type of interaction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 and/or compartment</a:t>
            </a:r>
          </a:p>
        </p:txBody>
      </p:sp>
      <p:grpSp>
        <p:nvGrpSpPr>
          <p:cNvPr id="19464" name="Group 6"/>
          <p:cNvGrpSpPr>
            <a:grpSpLocks/>
          </p:cNvGrpSpPr>
          <p:nvPr/>
        </p:nvGrpSpPr>
        <p:grpSpPr bwMode="auto">
          <a:xfrm>
            <a:off x="8191276" y="3292624"/>
            <a:ext cx="5295900" cy="4333875"/>
            <a:chOff x="0" y="0"/>
            <a:chExt cx="3336" cy="2729"/>
          </a:xfrm>
        </p:grpSpPr>
        <p:pic>
          <p:nvPicPr>
            <p:cNvPr id="19466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728" cy="26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7" name="Rectangle 8"/>
            <p:cNvSpPr>
              <a:spLocks/>
            </p:cNvSpPr>
            <p:nvPr/>
          </p:nvSpPr>
          <p:spPr bwMode="auto">
            <a:xfrm>
              <a:off x="1888" y="169"/>
              <a:ext cx="250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408000"/>
                  </a:solidFill>
                </a:rPr>
                <a:t>TAP</a:t>
              </a:r>
            </a:p>
          </p:txBody>
        </p:sp>
        <p:sp>
          <p:nvSpPr>
            <p:cNvPr id="19468" name="Rectangle 9"/>
            <p:cNvSpPr>
              <a:spLocks/>
            </p:cNvSpPr>
            <p:nvPr/>
          </p:nvSpPr>
          <p:spPr bwMode="auto">
            <a:xfrm>
              <a:off x="456" y="2561"/>
              <a:ext cx="549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rgbClr val="0000FF"/>
                  </a:solidFill>
                </a:rPr>
                <a:t>HMS-PCI</a:t>
              </a:r>
            </a:p>
          </p:txBody>
        </p:sp>
        <p:sp>
          <p:nvSpPr>
            <p:cNvPr id="19469" name="Rectangle 10"/>
            <p:cNvSpPr>
              <a:spLocks/>
            </p:cNvSpPr>
            <p:nvPr/>
          </p:nvSpPr>
          <p:spPr bwMode="auto">
            <a:xfrm>
              <a:off x="1160" y="1217"/>
              <a:ext cx="27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Y2H</a:t>
              </a:r>
            </a:p>
          </p:txBody>
        </p:sp>
        <p:sp>
          <p:nvSpPr>
            <p:cNvPr id="19470" name="Rectangle 11"/>
            <p:cNvSpPr>
              <a:spLocks/>
            </p:cNvSpPr>
            <p:nvPr/>
          </p:nvSpPr>
          <p:spPr bwMode="auto">
            <a:xfrm>
              <a:off x="1888" y="2201"/>
              <a:ext cx="1448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 dirty="0" smtClean="0">
                  <a:solidFill>
                    <a:srgbClr val="FF0000"/>
                  </a:solidFill>
                </a:rPr>
                <a:t>annotated </a:t>
              </a:r>
            </a:p>
            <a:p>
              <a:pPr eaLnBrk="1" hangingPunct="1"/>
              <a:r>
                <a:rPr lang="en-US" altLang="en-US" sz="1800" dirty="0" err="1" smtClean="0">
                  <a:solidFill>
                    <a:srgbClr val="FF0000"/>
                  </a:solidFill>
                </a:rPr>
                <a:t>septin</a:t>
              </a:r>
              <a:r>
                <a:rPr lang="en-US" alt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1800" dirty="0">
                  <a:solidFill>
                    <a:srgbClr val="FF0000"/>
                  </a:solidFill>
                </a:rPr>
                <a:t>complex</a:t>
              </a:r>
            </a:p>
          </p:txBody>
        </p:sp>
      </p:grpSp>
      <p:sp>
        <p:nvSpPr>
          <p:cNvPr id="19465" name="Rectangle 12"/>
          <p:cNvSpPr>
            <a:spLocks/>
          </p:cNvSpPr>
          <p:nvPr/>
        </p:nvSpPr>
        <p:spPr bwMode="auto">
          <a:xfrm>
            <a:off x="7510512" y="7757120"/>
            <a:ext cx="5184576" cy="1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von </a:t>
            </a:r>
            <a:r>
              <a:rPr lang="en-US" altLang="en-US" sz="1800" dirty="0" err="1">
                <a:solidFill>
                  <a:schemeClr val="tx1"/>
                </a:solidFill>
              </a:rPr>
              <a:t>Mering</a:t>
            </a:r>
            <a:r>
              <a:rPr lang="en-US" altLang="en-US" sz="1800" dirty="0">
                <a:solidFill>
                  <a:schemeClr val="tx1"/>
                </a:solidFill>
              </a:rPr>
              <a:t> (2002</a:t>
            </a:r>
            <a:r>
              <a:rPr lang="en-US" altLang="en-US" sz="18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endParaRPr lang="en-US" altLang="en-US" sz="18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Y2H: yeast two hybrid screen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TAP: tandem affinity purification</a:t>
            </a:r>
          </a:p>
          <a:p>
            <a:pPr eaLnBrk="1" hangingPunct="1"/>
            <a:r>
              <a:rPr lang="en-US" altLang="en-US" sz="1800" dirty="0" smtClean="0">
                <a:solidFill>
                  <a:schemeClr val="tx1"/>
                </a:solidFill>
              </a:rPr>
              <a:t>HMS-PCI: protein complex </a:t>
            </a:r>
            <a:r>
              <a:rPr lang="en-US" altLang="en-US" sz="1800" dirty="0" err="1" smtClean="0">
                <a:solidFill>
                  <a:schemeClr val="tx1"/>
                </a:solidFill>
              </a:rPr>
              <a:t>identication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dirty="0" smtClean="0">
                <a:solidFill>
                  <a:schemeClr val="tx1"/>
                </a:solidFill>
              </a:rPr>
              <a:t>by MS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C63B4E8B-F23C-42B3-AA2D-000B1DC0BDA7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Different Roles of Protein Complexes</a:t>
            </a:r>
          </a:p>
        </p:txBody>
      </p:sp>
      <p:sp>
        <p:nvSpPr>
          <p:cNvPr id="4100" name="Rectangle 2"/>
          <p:cNvSpPr>
            <a:spLocks/>
          </p:cNvSpPr>
          <p:nvPr/>
        </p:nvSpPr>
        <p:spPr bwMode="auto">
          <a:xfrm>
            <a:off x="4740275" y="34036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tx1"/>
                </a:solidFill>
              </a:rPr>
              <a:t>protein machinery is built from parts via dimerization and oligomerization</a:t>
            </a:r>
          </a:p>
        </p:txBody>
      </p:sp>
      <p:sp>
        <p:nvSpPr>
          <p:cNvPr id="4101" name="Rectangle 3"/>
          <p:cNvSpPr>
            <a:spLocks/>
          </p:cNvSpPr>
          <p:nvPr/>
        </p:nvSpPr>
        <p:spPr bwMode="auto">
          <a:xfrm>
            <a:off x="727075" y="1219200"/>
            <a:ext cx="33242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Assembly of structures</a:t>
            </a:r>
          </a:p>
        </p:txBody>
      </p:sp>
      <p:sp>
        <p:nvSpPr>
          <p:cNvPr id="4102" name="Rectangle 4"/>
          <p:cNvSpPr>
            <a:spLocks/>
          </p:cNvSpPr>
          <p:nvPr/>
        </p:nvSpPr>
        <p:spPr bwMode="auto">
          <a:xfrm>
            <a:off x="7915275" y="7861300"/>
            <a:ext cx="381158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Cooperation and allostery</a:t>
            </a:r>
          </a:p>
        </p:txBody>
      </p:sp>
      <p:sp>
        <p:nvSpPr>
          <p:cNvPr id="4103" name="Rectangle 5"/>
          <p:cNvSpPr>
            <a:spLocks/>
          </p:cNvSpPr>
          <p:nvPr/>
        </p:nvSpPr>
        <p:spPr bwMode="auto">
          <a:xfrm>
            <a:off x="7572375" y="989013"/>
            <a:ext cx="497840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Complex formation may lead to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modification of the active site</a:t>
            </a:r>
          </a:p>
        </p:txBody>
      </p:sp>
      <p:sp>
        <p:nvSpPr>
          <p:cNvPr id="4104" name="Rectangle 6"/>
          <p:cNvSpPr>
            <a:spLocks/>
          </p:cNvSpPr>
          <p:nvPr/>
        </p:nvSpPr>
        <p:spPr bwMode="auto">
          <a:xfrm>
            <a:off x="1044575" y="7861300"/>
            <a:ext cx="49784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Complex formation may lead to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increased diversity</a:t>
            </a:r>
          </a:p>
        </p:txBody>
      </p:sp>
      <p:sp>
        <p:nvSpPr>
          <p:cNvPr id="4105" name="AutoShape 7"/>
          <p:cNvSpPr>
            <a:spLocks/>
          </p:cNvSpPr>
          <p:nvPr/>
        </p:nvSpPr>
        <p:spPr bwMode="auto">
          <a:xfrm rot="-2700000">
            <a:off x="7496175" y="2667000"/>
            <a:ext cx="838200" cy="1270000"/>
          </a:xfrm>
          <a:prstGeom prst="rightArrow">
            <a:avLst>
              <a:gd name="adj1" fmla="val 32000"/>
              <a:gd name="adj2" fmla="val 66667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106" name="AutoShape 8"/>
          <p:cNvSpPr>
            <a:spLocks/>
          </p:cNvSpPr>
          <p:nvPr/>
        </p:nvSpPr>
        <p:spPr bwMode="auto">
          <a:xfrm rot="2700000">
            <a:off x="7394575" y="4724400"/>
            <a:ext cx="838200" cy="1270000"/>
          </a:xfrm>
          <a:prstGeom prst="rightArrow">
            <a:avLst>
              <a:gd name="adj1" fmla="val 32000"/>
              <a:gd name="adj2" fmla="val 66667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107" name="AutoShape 9"/>
          <p:cNvSpPr>
            <a:spLocks/>
          </p:cNvSpPr>
          <p:nvPr/>
        </p:nvSpPr>
        <p:spPr bwMode="auto">
          <a:xfrm rot="8100000">
            <a:off x="3990975" y="4864100"/>
            <a:ext cx="838200" cy="1270000"/>
          </a:xfrm>
          <a:prstGeom prst="rightArrow">
            <a:avLst>
              <a:gd name="adj1" fmla="val 32000"/>
              <a:gd name="adj2" fmla="val 66667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108" name="AutoShape 10"/>
          <p:cNvSpPr>
            <a:spLocks/>
          </p:cNvSpPr>
          <p:nvPr/>
        </p:nvSpPr>
        <p:spPr bwMode="auto">
          <a:xfrm rot="-8100000">
            <a:off x="3990975" y="2667000"/>
            <a:ext cx="838200" cy="1270000"/>
          </a:xfrm>
          <a:prstGeom prst="rightArrow">
            <a:avLst>
              <a:gd name="adj1" fmla="val 32000"/>
              <a:gd name="adj2" fmla="val 66667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pic>
        <p:nvPicPr>
          <p:cNvPr id="410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325" y="4953000"/>
            <a:ext cx="31051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4575" y="1831975"/>
            <a:ext cx="33147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725" y="1841500"/>
            <a:ext cx="27749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1475" y="5549900"/>
            <a:ext cx="18288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9675" y="6007100"/>
            <a:ext cx="17526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7610877-FC43-4ADF-946F-7A4957FA8EC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0483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Criteria for reliability of detected PPIs</a:t>
            </a:r>
          </a:p>
        </p:txBody>
      </p:sp>
      <p:sp>
        <p:nvSpPr>
          <p:cNvPr id="20484" name="Rectangle 2"/>
          <p:cNvSpPr>
            <a:spLocks/>
          </p:cNvSpPr>
          <p:nvPr/>
        </p:nvSpPr>
        <p:spPr bwMode="auto">
          <a:xfrm>
            <a:off x="381000" y="1131888"/>
            <a:ext cx="117348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Guiding principles to judge experimental results on PPIs (incomplete list!):</a:t>
            </a:r>
          </a:p>
        </p:txBody>
      </p:sp>
      <p:sp>
        <p:nvSpPr>
          <p:cNvPr id="20485" name="Rectangle 3"/>
          <p:cNvSpPr>
            <a:spLocks/>
          </p:cNvSpPr>
          <p:nvPr/>
        </p:nvSpPr>
        <p:spPr bwMode="auto">
          <a:xfrm>
            <a:off x="381000" y="2068513"/>
            <a:ext cx="124587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1) check</a:t>
            </a:r>
            <a:r>
              <a:rPr lang="en-US" altLang="en-US" b="1">
                <a:solidFill>
                  <a:schemeClr val="tx1"/>
                </a:solidFill>
              </a:rPr>
              <a:t> mRNA abundance</a:t>
            </a:r>
            <a:r>
              <a:rPr lang="en-US" altLang="en-US">
                <a:solidFill>
                  <a:schemeClr val="tx1"/>
                </a:solidFill>
              </a:rPr>
              <a:t> of detected PPIs: 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most experimental techniques are biased towards high-abundance proteins.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If this is the case, results for low-abundance proteins are not reliable.</a:t>
            </a: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0486" name="Rectangle 4"/>
          <p:cNvSpPr>
            <a:spLocks/>
          </p:cNvSpPr>
          <p:nvPr/>
        </p:nvSpPr>
        <p:spPr bwMode="auto">
          <a:xfrm>
            <a:off x="381000" y="3965575"/>
            <a:ext cx="1116171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2) Check localization to cellular </a:t>
            </a:r>
            <a:r>
              <a:rPr lang="en-US" altLang="en-US" b="1" dirty="0">
                <a:solidFill>
                  <a:schemeClr val="tx1"/>
                </a:solidFill>
              </a:rPr>
              <a:t>compartments</a:t>
            </a:r>
            <a:r>
              <a:rPr lang="en-US" altLang="en-US" dirty="0">
                <a:solidFill>
                  <a:schemeClr val="tx1"/>
                </a:solidFill>
              </a:rPr>
              <a:t>: 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 • most methods have their "preferred compartment"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    • if interacting proteins belong to the same compartment 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	=&gt; results are more reliable</a:t>
            </a:r>
          </a:p>
        </p:txBody>
      </p:sp>
      <p:sp>
        <p:nvSpPr>
          <p:cNvPr id="20487" name="Rectangle 5"/>
          <p:cNvSpPr>
            <a:spLocks/>
          </p:cNvSpPr>
          <p:nvPr/>
        </p:nvSpPr>
        <p:spPr bwMode="auto">
          <a:xfrm>
            <a:off x="381000" y="6221413"/>
            <a:ext cx="117348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3) </a:t>
            </a:r>
            <a:r>
              <a:rPr lang="en-US" altLang="en-US" b="1">
                <a:solidFill>
                  <a:schemeClr val="tx1"/>
                </a:solidFill>
              </a:rPr>
              <a:t>co-functionality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it is realistic to assume that members of a protein complex should have closely related biological functions -&gt; check whether interaction proteins have overlapping annotations with terms from Genome Ontology (GO)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2387D3D-4426-4F61-A775-739528F9AAF4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In-Silico Prediction Methods</a:t>
            </a:r>
          </a:p>
        </p:txBody>
      </p:sp>
      <p:sp>
        <p:nvSpPr>
          <p:cNvPr id="21508" name="Rectangle 2"/>
          <p:cNvSpPr>
            <a:spLocks/>
          </p:cNvSpPr>
          <p:nvPr/>
        </p:nvSpPr>
        <p:spPr bwMode="auto">
          <a:xfrm>
            <a:off x="1381200" y="1030660"/>
            <a:ext cx="3300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Sequence</a:t>
            </a:r>
            <a:r>
              <a:rPr lang="en-US" altLang="en-US">
                <a:solidFill>
                  <a:schemeClr val="tx1"/>
                </a:solidFill>
              </a:rPr>
              <a:t>-based: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gene clustering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gene neighborhood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Rosetta stone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phylogenetic profiling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coevolution</a:t>
            </a:r>
          </a:p>
        </p:txBody>
      </p:sp>
      <p:sp>
        <p:nvSpPr>
          <p:cNvPr id="21509" name="Rectangle 3"/>
          <p:cNvSpPr>
            <a:spLocks/>
          </p:cNvSpPr>
          <p:nvPr/>
        </p:nvSpPr>
        <p:spPr bwMode="auto">
          <a:xfrm>
            <a:off x="7515300" y="1043360"/>
            <a:ext cx="4762522" cy="189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Structure</a:t>
            </a:r>
            <a:r>
              <a:rPr lang="en-US" altLang="en-US" dirty="0">
                <a:solidFill>
                  <a:schemeClr val="tx1"/>
                </a:solidFill>
              </a:rPr>
              <a:t>-based: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interface propensities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protein-protein docking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spatial </a:t>
            </a:r>
            <a:r>
              <a:rPr lang="en-US" altLang="en-US" dirty="0" smtClean="0">
                <a:solidFill>
                  <a:schemeClr val="tx1"/>
                </a:solidFill>
              </a:rPr>
              <a:t>simulations (e.g. MD)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1510" name="Rectangle 4"/>
          <p:cNvSpPr>
            <a:spLocks/>
          </p:cNvSpPr>
          <p:nvPr/>
        </p:nvSpPr>
        <p:spPr bwMode="auto">
          <a:xfrm>
            <a:off x="1101800" y="5170860"/>
            <a:ext cx="4456113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"Work on the parts list"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fast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unspecific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high-throughput methods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for pre-sorting</a:t>
            </a:r>
          </a:p>
        </p:txBody>
      </p:sp>
      <p:sp>
        <p:nvSpPr>
          <p:cNvPr id="21511" name="Rectangle 5"/>
          <p:cNvSpPr>
            <a:spLocks/>
          </p:cNvSpPr>
          <p:nvPr/>
        </p:nvSpPr>
        <p:spPr bwMode="auto">
          <a:xfrm>
            <a:off x="7693100" y="5170860"/>
            <a:ext cx="3087688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"Work on the parts"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specific, detailed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expensive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accurate</a:t>
            </a:r>
          </a:p>
        </p:txBody>
      </p:sp>
      <p:sp>
        <p:nvSpPr>
          <p:cNvPr id="21512" name="AutoShape 6"/>
          <p:cNvSpPr>
            <a:spLocks/>
          </p:cNvSpPr>
          <p:nvPr/>
        </p:nvSpPr>
        <p:spPr bwMode="auto">
          <a:xfrm>
            <a:off x="5089600" y="916360"/>
            <a:ext cx="1739900" cy="2019300"/>
          </a:xfrm>
          <a:prstGeom prst="leftRightArrow">
            <a:avLst>
              <a:gd name="adj1" fmla="val 28546"/>
              <a:gd name="adj2" fmla="val 33829"/>
            </a:avLst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21513" name="Line 7"/>
          <p:cNvSpPr>
            <a:spLocks noChangeShapeType="1"/>
          </p:cNvSpPr>
          <p:nvPr/>
        </p:nvSpPr>
        <p:spPr bwMode="auto">
          <a:xfrm>
            <a:off x="8658300" y="3310310"/>
            <a:ext cx="50800" cy="1611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514" name="Line 8"/>
          <p:cNvSpPr>
            <a:spLocks noChangeShapeType="1"/>
          </p:cNvSpPr>
          <p:nvPr/>
        </p:nvSpPr>
        <p:spPr bwMode="auto">
          <a:xfrm flipH="1">
            <a:off x="2611513" y="3880223"/>
            <a:ext cx="15875" cy="1069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1101800" y="8189168"/>
            <a:ext cx="10684335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33CC"/>
                </a:solidFill>
              </a:rPr>
              <a:t>Will </a:t>
            </a:r>
            <a:r>
              <a:rPr lang="de-DE" dirty="0" err="1" smtClean="0">
                <a:solidFill>
                  <a:srgbClr val="FF33CC"/>
                </a:solidFill>
              </a:rPr>
              <a:t>be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covered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today</a:t>
            </a:r>
            <a:r>
              <a:rPr lang="de-DE" dirty="0" smtClean="0">
                <a:solidFill>
                  <a:srgbClr val="FF33CC"/>
                </a:solidFill>
              </a:rPr>
              <a:t>				Not </a:t>
            </a:r>
            <a:r>
              <a:rPr lang="de-DE" dirty="0" err="1" smtClean="0">
                <a:solidFill>
                  <a:srgbClr val="FF33CC"/>
                </a:solidFill>
              </a:rPr>
              <a:t>subject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of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this</a:t>
            </a:r>
            <a:r>
              <a:rPr lang="de-DE" dirty="0" smtClean="0">
                <a:solidFill>
                  <a:srgbClr val="FF33CC"/>
                </a:solidFill>
              </a:rPr>
              <a:t> </a:t>
            </a:r>
            <a:r>
              <a:rPr lang="de-DE" dirty="0" err="1" smtClean="0">
                <a:solidFill>
                  <a:srgbClr val="FF33CC"/>
                </a:solidFill>
              </a:rPr>
              <a:t>lecture</a:t>
            </a:r>
            <a:endParaRPr lang="de-DE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0C0BC32-29FF-45F9-8D18-75937D104C0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 Clustering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885" y="1805360"/>
            <a:ext cx="5561013" cy="1270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3"/>
          <p:cNvSpPr>
            <a:spLocks/>
          </p:cNvSpPr>
          <p:nvPr/>
        </p:nvSpPr>
        <p:spPr bwMode="auto">
          <a:xfrm>
            <a:off x="741760" y="3672260"/>
            <a:ext cx="9735037" cy="910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Search for genes with a </a:t>
            </a:r>
            <a:r>
              <a:rPr lang="en-US" altLang="en-US" b="1" dirty="0">
                <a:solidFill>
                  <a:schemeClr val="tx1"/>
                </a:solidFill>
              </a:rPr>
              <a:t>common promoter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tx1"/>
                </a:solidFill>
              </a:rPr>
              <a:t> when activated, all are transcribed together as one </a:t>
            </a:r>
            <a:r>
              <a:rPr lang="en-US" altLang="en-US" i="1" dirty="0">
                <a:solidFill>
                  <a:schemeClr val="tx1"/>
                </a:solidFill>
              </a:rPr>
              <a:t>operon</a:t>
            </a:r>
          </a:p>
        </p:txBody>
      </p:sp>
      <p:sp>
        <p:nvSpPr>
          <p:cNvPr id="22534" name="Rectangle 4"/>
          <p:cNvSpPr>
            <a:spLocks/>
          </p:cNvSpPr>
          <p:nvPr/>
        </p:nvSpPr>
        <p:spPr bwMode="auto">
          <a:xfrm>
            <a:off x="741760" y="916360"/>
            <a:ext cx="1004887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Idea</a:t>
            </a:r>
            <a:r>
              <a:rPr lang="en-US" altLang="en-US">
                <a:solidFill>
                  <a:schemeClr val="tx1"/>
                </a:solidFill>
              </a:rPr>
              <a:t>:  functionally </a:t>
            </a:r>
            <a:r>
              <a:rPr lang="en-US" altLang="en-US" b="1">
                <a:solidFill>
                  <a:schemeClr val="tx1"/>
                </a:solidFill>
              </a:rPr>
              <a:t>related</a:t>
            </a:r>
            <a:r>
              <a:rPr lang="en-US" altLang="en-US">
                <a:solidFill>
                  <a:schemeClr val="tx1"/>
                </a:solidFill>
              </a:rPr>
              <a:t> proteins or parts of a complex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   are expressed </a:t>
            </a:r>
            <a:r>
              <a:rPr lang="en-US" altLang="en-US" b="1">
                <a:solidFill>
                  <a:schemeClr val="tx1"/>
                </a:solidFill>
              </a:rPr>
              <a:t>simultaneously</a:t>
            </a:r>
          </a:p>
        </p:txBody>
      </p:sp>
      <p:sp>
        <p:nvSpPr>
          <p:cNvPr id="22535" name="Rectangle 5"/>
          <p:cNvSpPr>
            <a:spLocks/>
          </p:cNvSpPr>
          <p:nvPr/>
        </p:nvSpPr>
        <p:spPr bwMode="auto">
          <a:xfrm>
            <a:off x="741760" y="5218485"/>
            <a:ext cx="510222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</a:rPr>
              <a:t>Example</a:t>
            </a:r>
            <a:r>
              <a:rPr lang="en-US" altLang="en-US" dirty="0" smtClean="0">
                <a:solidFill>
                  <a:schemeClr val="tx1"/>
                </a:solidFill>
              </a:rPr>
              <a:t>:  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bioluminescence in </a:t>
            </a:r>
            <a:r>
              <a:rPr lang="en-US" altLang="en-US" i="1" dirty="0" smtClean="0">
                <a:solidFill>
                  <a:schemeClr val="tx1"/>
                </a:solidFill>
              </a:rPr>
              <a:t>V. </a:t>
            </a:r>
            <a:r>
              <a:rPr lang="en-US" altLang="en-US" i="1" dirty="0" err="1" smtClean="0">
                <a:solidFill>
                  <a:schemeClr val="tx1"/>
                </a:solidFill>
              </a:rPr>
              <a:t>fischeri</a:t>
            </a:r>
            <a:r>
              <a:rPr lang="en-US" altLang="en-US" dirty="0" smtClean="0">
                <a:solidFill>
                  <a:schemeClr val="tx1"/>
                </a:solidFill>
              </a:rPr>
              <a:t> is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regulated via quorum sensing</a:t>
            </a:r>
          </a:p>
          <a:p>
            <a:pPr marL="457200" indent="-457200" eaLnBrk="1" hangingPunct="1">
              <a:buFont typeface="Symbol" charset="2"/>
              <a:buChar char="®"/>
              <a:defRPr/>
            </a:pPr>
            <a:r>
              <a:rPr lang="en-US" altLang="en-US" dirty="0" smtClean="0">
                <a:solidFill>
                  <a:schemeClr val="tx1"/>
                </a:solidFill>
              </a:rPr>
              <a:t>three proteins:  I,  AB, CDE</a:t>
            </a:r>
          </a:p>
          <a:p>
            <a:pPr eaLnBrk="1" hangingPunct="1">
              <a:defRPr/>
            </a:pPr>
            <a:r>
              <a:rPr lang="de-DE" altLang="en-US" dirty="0" err="1" smtClean="0">
                <a:solidFill>
                  <a:schemeClr val="tx1"/>
                </a:solidFill>
              </a:rPr>
              <a:t>are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responsible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for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this</a:t>
            </a:r>
            <a:r>
              <a:rPr lang="de-DE" altLang="en-US" dirty="0" smtClean="0">
                <a:solidFill>
                  <a:schemeClr val="tx1"/>
                </a:solidFill>
              </a:rPr>
              <a:t>.</a:t>
            </a:r>
          </a:p>
          <a:p>
            <a:pPr eaLnBrk="1" hangingPunct="1">
              <a:defRPr/>
            </a:pPr>
            <a:r>
              <a:rPr lang="de-DE" altLang="en-US" dirty="0" err="1" smtClean="0">
                <a:solidFill>
                  <a:schemeClr val="tx1"/>
                </a:solidFill>
              </a:rPr>
              <a:t>They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are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organized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as</a:t>
            </a:r>
            <a:r>
              <a:rPr lang="de-DE" altLang="en-US" dirty="0" smtClean="0">
                <a:solidFill>
                  <a:schemeClr val="tx1"/>
                </a:solidFill>
              </a:rPr>
              <a:t> 1 </a:t>
            </a:r>
            <a:r>
              <a:rPr lang="de-DE" altLang="en-US" dirty="0" err="1" smtClean="0">
                <a:solidFill>
                  <a:schemeClr val="tx1"/>
                </a:solidFill>
              </a:rPr>
              <a:t>operon</a:t>
            </a:r>
            <a:endParaRPr lang="de-DE" altLang="en-US" dirty="0" smtClean="0">
              <a:solidFill>
                <a:schemeClr val="tx1"/>
              </a:solidFill>
            </a:endParaRPr>
          </a:p>
          <a:p>
            <a:pPr eaLnBrk="1" hangingPunct="1">
              <a:defRPr/>
            </a:pPr>
            <a:r>
              <a:rPr lang="de-DE" altLang="en-US" dirty="0" err="1" smtClean="0">
                <a:solidFill>
                  <a:schemeClr val="tx1"/>
                </a:solidFill>
              </a:rPr>
              <a:t>named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i="1" dirty="0" err="1" smtClean="0">
                <a:solidFill>
                  <a:schemeClr val="tx1"/>
                </a:solidFill>
              </a:rPr>
              <a:t>luxICDABE</a:t>
            </a:r>
            <a:r>
              <a:rPr lang="de-DE" altLang="en-US" dirty="0" smtClean="0">
                <a:solidFill>
                  <a:schemeClr val="tx1"/>
                </a:solidFill>
              </a:rPr>
              <a:t>.</a:t>
            </a:r>
            <a:endParaRPr lang="en-US" altLang="en-US" dirty="0" smtClean="0">
              <a:solidFill>
                <a:schemeClr val="tx1"/>
              </a:solidFill>
            </a:endParaRP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798" y="5081960"/>
            <a:ext cx="5643562" cy="2933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E02B1D9-7C0D-4052-80EC-B45EF1C92200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3555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Gene Neighborhood</a:t>
            </a:r>
          </a:p>
        </p:txBody>
      </p:sp>
      <p:sp>
        <p:nvSpPr>
          <p:cNvPr id="23556" name="Rectangle 2"/>
          <p:cNvSpPr>
            <a:spLocks/>
          </p:cNvSpPr>
          <p:nvPr/>
        </p:nvSpPr>
        <p:spPr bwMode="auto">
          <a:xfrm>
            <a:off x="812800" y="1346200"/>
            <a:ext cx="108156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Hypothesis</a:t>
            </a:r>
            <a:r>
              <a:rPr lang="en-US" altLang="en-US">
                <a:solidFill>
                  <a:schemeClr val="tx1"/>
                </a:solidFill>
              </a:rPr>
              <a:t> again:  functionally </a:t>
            </a:r>
            <a:r>
              <a:rPr lang="en-US" altLang="en-US" b="1">
                <a:solidFill>
                  <a:schemeClr val="tx1"/>
                </a:solidFill>
              </a:rPr>
              <a:t>related</a:t>
            </a:r>
            <a:r>
              <a:rPr lang="en-US" altLang="en-US">
                <a:solidFill>
                  <a:schemeClr val="tx1"/>
                </a:solidFill>
              </a:rPr>
              <a:t> genes are expressed </a:t>
            </a:r>
            <a:r>
              <a:rPr lang="en-US" altLang="en-US" b="1">
                <a:solidFill>
                  <a:schemeClr val="tx1"/>
                </a:solidFill>
              </a:rPr>
              <a:t>together</a:t>
            </a:r>
          </a:p>
        </p:txBody>
      </p:sp>
      <p:sp>
        <p:nvSpPr>
          <p:cNvPr id="23557" name="Rectangle 3"/>
          <p:cNvSpPr>
            <a:spLocks/>
          </p:cNvSpPr>
          <p:nvPr/>
        </p:nvSpPr>
        <p:spPr bwMode="auto">
          <a:xfrm>
            <a:off x="309563" y="6502400"/>
            <a:ext cx="120650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Search for </a:t>
            </a:r>
            <a:r>
              <a:rPr lang="en-US" altLang="en-US" b="1">
                <a:solidFill>
                  <a:schemeClr val="tx1"/>
                </a:solidFill>
              </a:rPr>
              <a:t>similar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arrangement </a:t>
            </a:r>
            <a:r>
              <a:rPr lang="en-US" altLang="en-US">
                <a:solidFill>
                  <a:schemeClr val="tx1"/>
                </a:solidFill>
              </a:rPr>
              <a:t>of related genes in </a:t>
            </a:r>
            <a:r>
              <a:rPr lang="en-US" altLang="en-US" b="1">
                <a:solidFill>
                  <a:schemeClr val="tx1"/>
                </a:solidFill>
              </a:rPr>
              <a:t>different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organisms</a:t>
            </a:r>
          </a:p>
        </p:txBody>
      </p:sp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2133600" y="3122613"/>
            <a:ext cx="7416800" cy="2795587"/>
            <a:chOff x="0" y="0"/>
            <a:chExt cx="4672" cy="1760"/>
          </a:xfrm>
        </p:grpSpPr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84" y="0"/>
              <a:ext cx="4088" cy="1760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Rectangle 6"/>
            <p:cNvSpPr>
              <a:spLocks/>
            </p:cNvSpPr>
            <p:nvPr/>
          </p:nvSpPr>
          <p:spPr bwMode="auto">
            <a:xfrm>
              <a:off x="0" y="216"/>
              <a:ext cx="58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genome 1</a:t>
              </a:r>
            </a:p>
          </p:txBody>
        </p:sp>
        <p:sp>
          <p:nvSpPr>
            <p:cNvPr id="23563" name="Rectangle 7"/>
            <p:cNvSpPr>
              <a:spLocks/>
            </p:cNvSpPr>
            <p:nvPr/>
          </p:nvSpPr>
          <p:spPr bwMode="auto">
            <a:xfrm>
              <a:off x="0" y="792"/>
              <a:ext cx="58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genome 2</a:t>
              </a:r>
            </a:p>
          </p:txBody>
        </p:sp>
        <p:sp>
          <p:nvSpPr>
            <p:cNvPr id="23564" name="Rectangle 8"/>
            <p:cNvSpPr>
              <a:spLocks/>
            </p:cNvSpPr>
            <p:nvPr/>
          </p:nvSpPr>
          <p:spPr bwMode="auto">
            <a:xfrm>
              <a:off x="0" y="1392"/>
              <a:ext cx="58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genome 3</a:t>
              </a:r>
            </a:p>
          </p:txBody>
        </p:sp>
      </p:grpSp>
      <p:sp>
        <p:nvSpPr>
          <p:cNvPr id="23559" name="Rectangle 9"/>
          <p:cNvSpPr>
            <a:spLocks/>
          </p:cNvSpPr>
          <p:nvPr/>
        </p:nvSpPr>
        <p:spPr bwMode="auto">
          <a:xfrm>
            <a:off x="812800" y="7786513"/>
            <a:ext cx="109489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(&lt;=&gt; Gene clustering:  done in one species, need to know promoters)</a:t>
            </a:r>
          </a:p>
        </p:txBody>
      </p:sp>
      <p:sp>
        <p:nvSpPr>
          <p:cNvPr id="23560" name="Rectangle 10"/>
          <p:cNvSpPr>
            <a:spLocks/>
          </p:cNvSpPr>
          <p:nvPr/>
        </p:nvSpPr>
        <p:spPr bwMode="auto">
          <a:xfrm>
            <a:off x="804863" y="2212975"/>
            <a:ext cx="11059118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"</a:t>
            </a:r>
            <a:r>
              <a:rPr lang="en-US" altLang="en-US" dirty="0" smtClean="0">
                <a:solidFill>
                  <a:schemeClr val="tx1"/>
                </a:solidFill>
              </a:rPr>
              <a:t>functionally related” </a:t>
            </a:r>
            <a:r>
              <a:rPr lang="en-US" altLang="en-US" dirty="0">
                <a:solidFill>
                  <a:schemeClr val="tx1"/>
                </a:solidFill>
              </a:rPr>
              <a:t>means same {complex | pathway | function | …}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D31EEE2-03F6-4858-BF94-2EF0777DDB1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Rosetta Stone Method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9563" y="862013"/>
            <a:ext cx="3508375" cy="5094287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/>
          </p:cNvSpPr>
          <p:nvPr/>
        </p:nvSpPr>
        <p:spPr bwMode="auto">
          <a:xfrm>
            <a:off x="165100" y="6037263"/>
            <a:ext cx="53292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Multi-lingual stele from 196 BC,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found by the French in 1799</a:t>
            </a:r>
          </a:p>
          <a:p>
            <a:pPr eaLnBrk="1" hangingPunct="1"/>
            <a:r>
              <a:rPr lang="en-US" altLang="de-DE" sz="2400"/>
              <a:t>The same decree is inscribed on the stone 3 times, in hieroglyphic, demotic, and greek. </a:t>
            </a:r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>
                <a:solidFill>
                  <a:schemeClr val="tx1"/>
                </a:solidFill>
              </a:rPr>
              <a:t> key to deciphering meaning of hieroglyphs</a:t>
            </a:r>
          </a:p>
        </p:txBody>
      </p:sp>
      <p:sp>
        <p:nvSpPr>
          <p:cNvPr id="24582" name="Rectangle 4"/>
          <p:cNvSpPr>
            <a:spLocks/>
          </p:cNvSpPr>
          <p:nvPr/>
        </p:nvSpPr>
        <p:spPr bwMode="auto">
          <a:xfrm>
            <a:off x="4368800" y="990600"/>
            <a:ext cx="84709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Idea</a:t>
            </a:r>
            <a:r>
              <a:rPr lang="en-US" altLang="en-US" dirty="0">
                <a:solidFill>
                  <a:schemeClr val="tx1"/>
                </a:solidFill>
              </a:rPr>
              <a:t>:  find homologous genes (”</a:t>
            </a:r>
            <a:r>
              <a:rPr lang="en-US" altLang="en-US" b="1" dirty="0">
                <a:solidFill>
                  <a:schemeClr val="tx1"/>
                </a:solidFill>
              </a:rPr>
              <a:t>words</a:t>
            </a:r>
            <a:r>
              <a:rPr lang="en-US" altLang="en-US" dirty="0">
                <a:solidFill>
                  <a:schemeClr val="tx1"/>
                </a:solidFill>
              </a:rPr>
              <a:t>”) in genomes of different organisms ("</a:t>
            </a:r>
            <a:r>
              <a:rPr lang="en-US" altLang="en-US" b="1" dirty="0">
                <a:solidFill>
                  <a:schemeClr val="tx1"/>
                </a:solidFill>
              </a:rPr>
              <a:t>texts</a:t>
            </a:r>
            <a:r>
              <a:rPr lang="en-US" altLang="en-US" dirty="0">
                <a:solidFill>
                  <a:schemeClr val="tx1"/>
                </a:solidFill>
              </a:rPr>
              <a:t>”)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- check if </a:t>
            </a:r>
            <a:r>
              <a:rPr lang="en-US" altLang="en-US" i="1" dirty="0">
                <a:solidFill>
                  <a:schemeClr val="tx1"/>
                </a:solidFill>
              </a:rPr>
              <a:t>fused gene pair </a:t>
            </a:r>
            <a:r>
              <a:rPr lang="en-US" altLang="en-US" dirty="0">
                <a:solidFill>
                  <a:schemeClr val="tx1"/>
                </a:solidFill>
              </a:rPr>
              <a:t>exists in one organism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 May indicate that these 2 proteins form a complex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4583" name="Rectangle 5"/>
          <p:cNvSpPr>
            <a:spLocks/>
          </p:cNvSpPr>
          <p:nvPr/>
        </p:nvSpPr>
        <p:spPr bwMode="auto">
          <a:xfrm>
            <a:off x="6172200" y="6870700"/>
            <a:ext cx="5540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Enright, Ouzounis (2001):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40000 predicted pair-wise interactions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from search across 23 species</a:t>
            </a:r>
          </a:p>
        </p:txBody>
      </p:sp>
      <p:grpSp>
        <p:nvGrpSpPr>
          <p:cNvPr id="24584" name="Group 6"/>
          <p:cNvGrpSpPr>
            <a:grpSpLocks/>
          </p:cNvGrpSpPr>
          <p:nvPr/>
        </p:nvGrpSpPr>
        <p:grpSpPr bwMode="auto">
          <a:xfrm>
            <a:off x="5278264" y="3111500"/>
            <a:ext cx="5372100" cy="3530600"/>
            <a:chOff x="0" y="0"/>
            <a:chExt cx="3424" cy="2616"/>
          </a:xfrm>
        </p:grpSpPr>
        <p:sp>
          <p:nvSpPr>
            <p:cNvPr id="24585" name="Rectangle 7"/>
            <p:cNvSpPr>
              <a:spLocks/>
            </p:cNvSpPr>
            <p:nvPr/>
          </p:nvSpPr>
          <p:spPr bwMode="auto">
            <a:xfrm>
              <a:off x="0" y="336"/>
              <a:ext cx="24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sp 1</a:t>
              </a:r>
            </a:p>
          </p:txBody>
        </p:sp>
        <p:sp>
          <p:nvSpPr>
            <p:cNvPr id="24586" name="Rectangle 8"/>
            <p:cNvSpPr>
              <a:spLocks/>
            </p:cNvSpPr>
            <p:nvPr/>
          </p:nvSpPr>
          <p:spPr bwMode="auto">
            <a:xfrm>
              <a:off x="0" y="808"/>
              <a:ext cx="24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sp 2</a:t>
              </a:r>
            </a:p>
          </p:txBody>
        </p:sp>
        <p:sp>
          <p:nvSpPr>
            <p:cNvPr id="24587" name="Rectangle 9"/>
            <p:cNvSpPr>
              <a:spLocks/>
            </p:cNvSpPr>
            <p:nvPr/>
          </p:nvSpPr>
          <p:spPr bwMode="auto">
            <a:xfrm>
              <a:off x="0" y="1248"/>
              <a:ext cx="24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sp 3</a:t>
              </a:r>
            </a:p>
          </p:txBody>
        </p:sp>
        <p:sp>
          <p:nvSpPr>
            <p:cNvPr id="24588" name="Rectangle 10"/>
            <p:cNvSpPr>
              <a:spLocks/>
            </p:cNvSpPr>
            <p:nvPr/>
          </p:nvSpPr>
          <p:spPr bwMode="auto">
            <a:xfrm>
              <a:off x="0" y="1712"/>
              <a:ext cx="24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sp 4</a:t>
              </a:r>
            </a:p>
          </p:txBody>
        </p:sp>
        <p:sp>
          <p:nvSpPr>
            <p:cNvPr id="24589" name="Rectangle 11"/>
            <p:cNvSpPr>
              <a:spLocks/>
            </p:cNvSpPr>
            <p:nvPr/>
          </p:nvSpPr>
          <p:spPr bwMode="auto">
            <a:xfrm>
              <a:off x="0" y="2168"/>
              <a:ext cx="247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</a:rPr>
                <a:t>sp 5</a:t>
              </a:r>
            </a:p>
          </p:txBody>
        </p:sp>
        <p:pic>
          <p:nvPicPr>
            <p:cNvPr id="2459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" y="0"/>
              <a:ext cx="3176" cy="2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feld 1"/>
          <p:cNvSpPr txBox="1"/>
          <p:nvPr/>
        </p:nvSpPr>
        <p:spPr>
          <a:xfrm>
            <a:off x="10727863" y="4112097"/>
            <a:ext cx="227796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Fused</a:t>
            </a:r>
            <a:r>
              <a:rPr lang="de-DE" sz="2000" dirty="0" smtClean="0"/>
              <a:t> </a:t>
            </a:r>
            <a:r>
              <a:rPr lang="de-DE" sz="2000" dirty="0" err="1" smtClean="0"/>
              <a:t>gene</a:t>
            </a:r>
            <a:endParaRPr lang="de-DE" sz="2000" dirty="0"/>
          </a:p>
        </p:txBody>
      </p:sp>
      <p:sp>
        <p:nvSpPr>
          <p:cNvPr id="16" name="Textfeld 15"/>
          <p:cNvSpPr txBox="1"/>
          <p:nvPr/>
        </p:nvSpPr>
        <p:spPr>
          <a:xfrm>
            <a:off x="10750872" y="4732784"/>
            <a:ext cx="2277967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/>
              <a:t>Fused</a:t>
            </a:r>
            <a:r>
              <a:rPr lang="de-DE" sz="2000" dirty="0" smtClean="0"/>
              <a:t> </a:t>
            </a:r>
            <a:r>
              <a:rPr lang="de-DE" sz="2000" dirty="0" err="1" smtClean="0"/>
              <a:t>gene</a:t>
            </a:r>
            <a:endParaRPr lang="de-DE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95796856-7694-4B21-9964-8769C0161C72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5603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Phylogenetic Profiling</a:t>
            </a:r>
          </a:p>
        </p:txBody>
      </p:sp>
      <p:sp>
        <p:nvSpPr>
          <p:cNvPr id="25604" name="Rectangle 2"/>
          <p:cNvSpPr>
            <a:spLocks/>
          </p:cNvSpPr>
          <p:nvPr/>
        </p:nvSpPr>
        <p:spPr bwMode="auto">
          <a:xfrm>
            <a:off x="1104900" y="989013"/>
            <a:ext cx="101219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Idea</a:t>
            </a:r>
            <a:r>
              <a:rPr lang="en-US" altLang="en-US">
                <a:solidFill>
                  <a:schemeClr val="tx1"/>
                </a:solidFill>
              </a:rPr>
              <a:t>:  either </a:t>
            </a:r>
            <a:r>
              <a:rPr lang="en-US" altLang="en-US" b="1">
                <a:solidFill>
                  <a:schemeClr val="tx1"/>
                </a:solidFill>
              </a:rPr>
              <a:t>all</a:t>
            </a:r>
            <a:r>
              <a:rPr lang="en-US" altLang="en-US">
                <a:solidFill>
                  <a:schemeClr val="tx1"/>
                </a:solidFill>
              </a:rPr>
              <a:t> or </a:t>
            </a:r>
            <a:r>
              <a:rPr lang="en-US" altLang="en-US" b="1">
                <a:solidFill>
                  <a:schemeClr val="tx1"/>
                </a:solidFill>
              </a:rPr>
              <a:t>none</a:t>
            </a:r>
            <a:r>
              <a:rPr lang="en-US" altLang="en-US">
                <a:solidFill>
                  <a:schemeClr val="tx1"/>
                </a:solidFill>
              </a:rPr>
              <a:t> of the proteins of a complex should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   be </a:t>
            </a:r>
            <a:r>
              <a:rPr lang="en-US" altLang="en-US" b="1">
                <a:solidFill>
                  <a:schemeClr val="tx1"/>
                </a:solidFill>
              </a:rPr>
              <a:t>present</a:t>
            </a:r>
            <a:r>
              <a:rPr lang="en-US" altLang="en-US">
                <a:solidFill>
                  <a:schemeClr val="tx1"/>
                </a:solidFill>
              </a:rPr>
              <a:t> in an organism</a:t>
            </a:r>
          </a:p>
        </p:txBody>
      </p:sp>
      <p:sp>
        <p:nvSpPr>
          <p:cNvPr id="25605" name="Rectangle 3"/>
          <p:cNvSpPr>
            <a:spLocks/>
          </p:cNvSpPr>
          <p:nvPr/>
        </p:nvSpPr>
        <p:spPr bwMode="auto">
          <a:xfrm>
            <a:off x="1104900" y="2246313"/>
            <a:ext cx="93741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compare presence of protein homologs across species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(e.g., via sequence alignment)</a:t>
            </a:r>
          </a:p>
        </p:txBody>
      </p:sp>
      <p:grpSp>
        <p:nvGrpSpPr>
          <p:cNvPr id="25606" name="Group 4"/>
          <p:cNvGrpSpPr>
            <a:grpSpLocks/>
          </p:cNvGrpSpPr>
          <p:nvPr/>
        </p:nvGrpSpPr>
        <p:grpSpPr bwMode="auto">
          <a:xfrm>
            <a:off x="2273300" y="3292475"/>
            <a:ext cx="7685088" cy="4465638"/>
            <a:chOff x="0" y="0"/>
            <a:chExt cx="4519" cy="2514"/>
          </a:xfrm>
        </p:grpSpPr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" y="0"/>
              <a:ext cx="4281" cy="2274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4519" cy="2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DBB1FCB-0A2A-4132-B7F3-C8D9B952889A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662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95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Distances in Phylogenetic Profiling</a:t>
            </a:r>
          </a:p>
        </p:txBody>
      </p:sp>
      <p:grpSp>
        <p:nvGrpSpPr>
          <p:cNvPr id="26628" name="Group 2"/>
          <p:cNvGrpSpPr>
            <a:grpSpLocks/>
          </p:cNvGrpSpPr>
          <p:nvPr/>
        </p:nvGrpSpPr>
        <p:grpSpPr bwMode="auto">
          <a:xfrm>
            <a:off x="457200" y="914400"/>
            <a:ext cx="4383088" cy="2439988"/>
            <a:chOff x="0" y="0"/>
            <a:chExt cx="2761" cy="1536"/>
          </a:xfrm>
        </p:grpSpPr>
        <p:pic>
          <p:nvPicPr>
            <p:cNvPr id="46083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" y="0"/>
              <a:ext cx="2616" cy="1389"/>
            </a:xfrm>
            <a:prstGeom prst="rect">
              <a:avLst/>
            </a:prstGeom>
            <a:noFill/>
            <a:ln>
              <a:noFill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43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"/>
              <a:ext cx="2761" cy="1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60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3288819"/>
              </p:ext>
            </p:extLst>
          </p:nvPr>
        </p:nvGraphicFramePr>
        <p:xfrm>
          <a:off x="5710312" y="1523624"/>
          <a:ext cx="5537200" cy="2705104"/>
        </p:xfrm>
        <a:graphic>
          <a:graphicData uri="http://schemas.openxmlformats.org/drawingml/2006/table">
            <a:tbl>
              <a:tblPr/>
              <a:tblGrid>
                <a:gridCol w="110648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110648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EC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SC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BS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HI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</a:tbl>
          </a:graphicData>
        </a:graphic>
      </p:graphicFrame>
      <p:sp>
        <p:nvSpPr>
          <p:cNvPr id="26672" name="Rectangle 139"/>
          <p:cNvSpPr>
            <a:spLocks/>
          </p:cNvSpPr>
          <p:nvPr/>
        </p:nvSpPr>
        <p:spPr bwMode="auto">
          <a:xfrm>
            <a:off x="339725" y="4433888"/>
            <a:ext cx="1242695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Hamming</a:t>
            </a:r>
            <a:r>
              <a:rPr lang="en-US" altLang="en-US">
                <a:solidFill>
                  <a:schemeClr val="tx1"/>
                </a:solidFill>
              </a:rPr>
              <a:t> distance between species:  number of different protein occurrences</a:t>
            </a:r>
          </a:p>
        </p:txBody>
      </p:sp>
      <p:graphicFrame>
        <p:nvGraphicFramePr>
          <p:cNvPr id="46220" name="Group 140"/>
          <p:cNvGraphicFramePr>
            <a:graphicFrameLocks noGrp="1"/>
          </p:cNvGraphicFramePr>
          <p:nvPr/>
        </p:nvGraphicFramePr>
        <p:xfrm>
          <a:off x="660400" y="5195888"/>
          <a:ext cx="6667500" cy="2705104"/>
        </p:xfrm>
        <a:graphic>
          <a:graphicData uri="http://schemas.openxmlformats.org/drawingml/2006/table">
            <a:tbl>
              <a:tblPr/>
              <a:tblGrid>
                <a:gridCol w="8334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0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1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2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3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4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5"/>
                    </a:ext>
                  </a:extLst>
                </a:gridCol>
                <a:gridCol w="833438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6"/>
                    </a:ext>
                  </a:extLst>
                </a:gridCol>
                <a:gridCol w="833437">
                  <a:extLst>
                    <a:ext uri="{9D8B030D-6E8A-4147-A177-3AD203B41FA5}">
                      <a16:col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20007"/>
                    </a:ext>
                  </a:extLst>
                </a:gridCol>
              </a:tblGrid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P1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0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1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2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3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P4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4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P5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5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P6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6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P7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endParaRPr kumimoji="0" lang="de-DE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ヒラギノ角ゴ ProN W3" charset="-128"/>
                        <a:sym typeface="Gill Sans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1pPr>
                      <a:lvl2pPr marL="37931725" indent="-37474525" eaLnBrk="0" hangingPunct="0">
                        <a:spcBef>
                          <a:spcPts val="2400"/>
                        </a:spcBef>
                        <a:buSzPct val="129000"/>
                        <a:buFont typeface="Gill Sans" charset="0"/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2pPr>
                      <a:lvl3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3pPr>
                      <a:lvl4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4pPr>
                      <a:lvl5pPr eaLnBrk="0" hangingPunct="0">
                        <a:spcBef>
                          <a:spcPts val="2400"/>
                        </a:spcBef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5pPr>
                      <a:lvl6pPr marL="4572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6pPr>
                      <a:lvl7pPr marL="9144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7pPr>
                      <a:lvl8pPr marL="13716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8pPr>
                      <a:lvl9pPr marL="1828800" eaLnBrk="0" fontAlgn="base" hangingPunct="0">
                        <a:spcBef>
                          <a:spcPts val="2400"/>
                        </a:spcBef>
                        <a:spcAft>
                          <a:spcPct val="0"/>
                        </a:spcAft>
                        <a:tabLst>
                          <a:tab pos="1168400" algn="l"/>
                        </a:tabLst>
                        <a:defRPr sz="2400">
                          <a:solidFill>
                            <a:schemeClr val="tx1"/>
                          </a:solidFill>
                          <a:latin typeface="Gill Sans" charset="0"/>
                          <a:ea typeface="ヒラギノ角ゴ ProN W3" charset="-128"/>
                          <a:sym typeface="Gill Sans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29000"/>
                        <a:buFont typeface="Gill Sans" charset="0"/>
                        <a:buNone/>
                        <a:tabLst>
                          <a:tab pos="1168400" algn="l"/>
                        </a:tabLst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ヒラギノ角ゴ ProN W3" charset="-128"/>
                          <a:sym typeface="Gill Sans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val="10007"/>
                  </a:ext>
                </a:extLst>
              </a:tr>
            </a:tbl>
          </a:graphicData>
        </a:graphic>
      </p:graphicFrame>
      <p:sp>
        <p:nvSpPr>
          <p:cNvPr id="26740" name="Rectangle 349"/>
          <p:cNvSpPr>
            <a:spLocks/>
          </p:cNvSpPr>
          <p:nvPr/>
        </p:nvSpPr>
        <p:spPr bwMode="auto">
          <a:xfrm>
            <a:off x="2235200" y="8167688"/>
            <a:ext cx="8693150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Two pairs with similar occurrence:   P2-P7  and  P3-P6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These are candidates to interact with eachother.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26741" name="Picture 3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0400" y="5145088"/>
            <a:ext cx="4013200" cy="275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862440" y="962855"/>
            <a:ext cx="5688632" cy="529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Decode</a:t>
            </a:r>
            <a:r>
              <a:rPr lang="de-DE" dirty="0" smtClean="0"/>
              <a:t> </a:t>
            </a:r>
            <a:r>
              <a:rPr lang="de-DE" dirty="0" err="1" smtClean="0"/>
              <a:t>presence</a:t>
            </a:r>
            <a:r>
              <a:rPr lang="de-DE" dirty="0" smtClean="0"/>
              <a:t>/</a:t>
            </a:r>
            <a:r>
              <a:rPr lang="de-DE" dirty="0" err="1" smtClean="0"/>
              <a:t>absence</a:t>
            </a:r>
            <a:endParaRPr lang="de-D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C84DC19-3D66-4056-B781-E0E0BA4CB7A9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765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123825"/>
            <a:ext cx="11137900" cy="792163"/>
          </a:xfrm>
        </p:spPr>
        <p:txBody>
          <a:bodyPr/>
          <a:lstStyle/>
          <a:p>
            <a:pPr eaLnBrk="1" hangingPunct="1"/>
            <a:r>
              <a:rPr lang="en-US" altLang="en-US" smtClean="0"/>
              <a:t>Co-evolution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3522663" cy="49022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4"/>
          <p:cNvSpPr>
            <a:spLocks/>
          </p:cNvSpPr>
          <p:nvPr/>
        </p:nvSpPr>
        <p:spPr bwMode="auto">
          <a:xfrm>
            <a:off x="4902200" y="1276350"/>
            <a:ext cx="6858000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Binding interfaces of complexes are often </a:t>
            </a:r>
          </a:p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better conserved </a:t>
            </a:r>
            <a:r>
              <a:rPr lang="en-US" altLang="en-US">
                <a:solidFill>
                  <a:schemeClr val="tx1"/>
                </a:solidFill>
              </a:rPr>
              <a:t>in evolution than the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rest of the protein surfaces.</a:t>
            </a:r>
          </a:p>
          <a:p>
            <a:pPr eaLnBrk="1" hangingPunct="1"/>
            <a:endParaRPr lang="de-DE" altLang="en-US">
              <a:solidFill>
                <a:schemeClr val="tx1"/>
              </a:solidFill>
            </a:endParaRPr>
          </a:p>
          <a:p>
            <a:pPr eaLnBrk="1" hangingPunct="1"/>
            <a:r>
              <a:rPr lang="de-DE" altLang="en-US" b="1">
                <a:solidFill>
                  <a:schemeClr val="tx1"/>
                </a:solidFill>
              </a:rPr>
              <a:t>Idea </a:t>
            </a:r>
            <a:r>
              <a:rPr lang="de-DE" altLang="en-US">
                <a:solidFill>
                  <a:schemeClr val="tx1"/>
                </a:solidFill>
              </a:rPr>
              <a:t>of Pazos &amp; Valencia (1997): 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if a mutation occurs at one interface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that changes the character of this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residue (e.g. polar –&gt; hydrophobic),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a corresponding mutation could occur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at the other interface at one of the residues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that is in contact with the first residue.</a:t>
            </a:r>
          </a:p>
          <a:p>
            <a:pPr eaLnBrk="1" hangingPunct="1"/>
            <a:endParaRPr lang="de-DE" altLang="en-US">
              <a:solidFill>
                <a:schemeClr val="tx1"/>
              </a:solidFill>
            </a:endParaRP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Detecting such correlated mutations 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could help in identifying binding</a:t>
            </a:r>
          </a:p>
          <a:p>
            <a:pPr eaLnBrk="1" hangingPunct="1"/>
            <a:r>
              <a:rPr lang="de-DE" altLang="en-US">
                <a:solidFill>
                  <a:schemeClr val="tx1"/>
                </a:solidFill>
              </a:rPr>
              <a:t>candidates.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6430963" y="8437563"/>
            <a:ext cx="622935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Guo et al. </a:t>
            </a:r>
            <a:r>
              <a:rPr lang="en-US" altLang="de-DE" sz="2000"/>
              <a:t>J. Chem. Inf. Model. 2015, 55, 2042−2049</a:t>
            </a:r>
            <a:endParaRPr lang="de-DE" altLang="en-US" sz="2000">
              <a:solidFill>
                <a:schemeClr val="tx1"/>
              </a:solidFill>
            </a:endParaRPr>
          </a:p>
        </p:txBody>
      </p:sp>
      <p:sp>
        <p:nvSpPr>
          <p:cNvPr id="2867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0D27DB96-3616-412B-AF39-3482CAE808CD}" type="slidenum">
              <a:rPr lang="en-US" altLang="en-US" sz="1800">
                <a:solidFill>
                  <a:schemeClr val="tx1"/>
                </a:solidFill>
              </a:rPr>
              <a:pPr eaLnBrk="1" hangingPunct="1"/>
              <a:t>28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28676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563" y="0"/>
            <a:ext cx="4752975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87313"/>
            <a:ext cx="111379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Correlated mutations</a:t>
            </a:r>
          </a:p>
        </p:txBody>
      </p:sp>
      <p:pic>
        <p:nvPicPr>
          <p:cNvPr id="28678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03675" y="6743700"/>
            <a:ext cx="90011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1988" y="989013"/>
            <a:ext cx="6521450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/>
          </p:cNvSpPr>
          <p:nvPr/>
        </p:nvSpPr>
        <p:spPr bwMode="auto">
          <a:xfrm>
            <a:off x="4583113" y="6164263"/>
            <a:ext cx="1076325" cy="1074737"/>
          </a:xfrm>
          <a:custGeom>
            <a:avLst/>
            <a:gdLst>
              <a:gd name="T0" fmla="*/ 29416669 w 19679"/>
              <a:gd name="T1" fmla="*/ 29373296 h 19679"/>
              <a:gd name="T2" fmla="*/ 29416669 w 19679"/>
              <a:gd name="T3" fmla="*/ 29373296 h 19679"/>
              <a:gd name="T4" fmla="*/ 29416669 w 19679"/>
              <a:gd name="T5" fmla="*/ 29373296 h 19679"/>
              <a:gd name="T6" fmla="*/ 29416669 w 19679"/>
              <a:gd name="T7" fmla="*/ 29373296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pic>
        <p:nvPicPr>
          <p:cNvPr id="29699" name="112-TranscriptionFactors_1gt0_composite-filtered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8338" y="1751013"/>
            <a:ext cx="4532312" cy="739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9700" name="Shape 77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AAA62226-591F-4D2C-8617-80F4CB7E965B}" type="slidenum">
              <a:rPr lang="de-DE" altLang="en-US" sz="1800">
                <a:solidFill>
                  <a:schemeClr val="tx1"/>
                </a:solidFill>
              </a:rPr>
              <a:pPr eaLnBrk="1" hangingPunct="1"/>
              <a:t>29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29701" name="Shape 78"/>
          <p:cNvSpPr>
            <a:spLocks noGrp="1"/>
          </p:cNvSpPr>
          <p:nvPr>
            <p:ph type="title"/>
          </p:nvPr>
        </p:nvSpPr>
        <p:spPr>
          <a:xfrm>
            <a:off x="596900" y="393700"/>
            <a:ext cx="11137900" cy="901700"/>
          </a:xfrm>
        </p:spPr>
        <p:txBody>
          <a:bodyPr/>
          <a:lstStyle/>
          <a:p>
            <a:r>
              <a:rPr lang="de-DE" altLang="en-US" smtClean="0"/>
              <a:t>Toward condition-specific </a:t>
            </a:r>
            <a:br>
              <a:rPr lang="de-DE" altLang="en-US" smtClean="0"/>
            </a:br>
            <a:r>
              <a:rPr lang="de-DE" altLang="en-US" smtClean="0"/>
              <a:t>protein interaction networks</a:t>
            </a:r>
          </a:p>
        </p:txBody>
      </p:sp>
      <p:sp>
        <p:nvSpPr>
          <p:cNvPr id="79" name="Shape 79"/>
          <p:cNvSpPr>
            <a:spLocks/>
          </p:cNvSpPr>
          <p:nvPr/>
        </p:nvSpPr>
        <p:spPr bwMode="auto">
          <a:xfrm>
            <a:off x="6950075" y="2987675"/>
            <a:ext cx="1076325" cy="1076325"/>
          </a:xfrm>
          <a:custGeom>
            <a:avLst/>
            <a:gdLst>
              <a:gd name="T0" fmla="*/ 29416669 w 19679"/>
              <a:gd name="T1" fmla="*/ 29416669 h 19679"/>
              <a:gd name="T2" fmla="*/ 29416669 w 19679"/>
              <a:gd name="T3" fmla="*/ 29416669 h 19679"/>
              <a:gd name="T4" fmla="*/ 29416669 w 19679"/>
              <a:gd name="T5" fmla="*/ 29416669 h 19679"/>
              <a:gd name="T6" fmla="*/ 29416669 w 19679"/>
              <a:gd name="T7" fmla="*/ 2941666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80" name="Shape 80"/>
          <p:cNvSpPr>
            <a:spLocks/>
          </p:cNvSpPr>
          <p:nvPr/>
        </p:nvSpPr>
        <p:spPr bwMode="auto">
          <a:xfrm>
            <a:off x="6270625" y="5305425"/>
            <a:ext cx="1076325" cy="1076325"/>
          </a:xfrm>
          <a:custGeom>
            <a:avLst/>
            <a:gdLst>
              <a:gd name="T0" fmla="*/ 29416669 w 19679"/>
              <a:gd name="T1" fmla="*/ 29416669 h 19679"/>
              <a:gd name="T2" fmla="*/ 29416669 w 19679"/>
              <a:gd name="T3" fmla="*/ 29416669 h 19679"/>
              <a:gd name="T4" fmla="*/ 29416669 w 19679"/>
              <a:gd name="T5" fmla="*/ 29416669 h 19679"/>
              <a:gd name="T6" fmla="*/ 29416669 w 19679"/>
              <a:gd name="T7" fmla="*/ 2941666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cxnSp>
        <p:nvCxnSpPr>
          <p:cNvPr id="81" name="Connector 81"/>
          <p:cNvCxnSpPr>
            <a:cxnSpLocks noChangeShapeType="1"/>
            <a:stCxn id="79" idx="0"/>
            <a:endCxn id="80" idx="0"/>
          </p:cNvCxnSpPr>
          <p:nvPr/>
        </p:nvCxnSpPr>
        <p:spPr bwMode="auto">
          <a:xfrm flipH="1">
            <a:off x="6808788" y="3525838"/>
            <a:ext cx="679450" cy="231775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9705" name="Shape 82"/>
          <p:cNvSpPr>
            <a:spLocks noChangeShapeType="1"/>
          </p:cNvSpPr>
          <p:nvPr/>
        </p:nvSpPr>
        <p:spPr bwMode="auto">
          <a:xfrm flipH="1">
            <a:off x="8174038" y="3324225"/>
            <a:ext cx="2833687" cy="190500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de-DE"/>
          </a:p>
        </p:txBody>
      </p:sp>
      <p:sp>
        <p:nvSpPr>
          <p:cNvPr id="29706" name="Shape 83"/>
          <p:cNvSpPr>
            <a:spLocks noChangeShapeType="1"/>
          </p:cNvSpPr>
          <p:nvPr/>
        </p:nvSpPr>
        <p:spPr bwMode="auto">
          <a:xfrm flipH="1">
            <a:off x="7434263" y="5673725"/>
            <a:ext cx="1544637" cy="233363"/>
          </a:xfrm>
          <a:prstGeom prst="line">
            <a:avLst/>
          </a:prstGeom>
          <a:noFill/>
          <a:ln w="254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50800" tIns="50800" rIns="50800" bIns="50800" anchor="ctr"/>
          <a:lstStyle/>
          <a:p>
            <a:endParaRPr lang="de-DE"/>
          </a:p>
        </p:txBody>
      </p:sp>
      <p:sp>
        <p:nvSpPr>
          <p:cNvPr id="29707" name="Shape 84"/>
          <p:cNvSpPr>
            <a:spLocks/>
          </p:cNvSpPr>
          <p:nvPr/>
        </p:nvSpPr>
        <p:spPr bwMode="auto">
          <a:xfrm>
            <a:off x="9542463" y="3487738"/>
            <a:ext cx="1520825" cy="1522412"/>
          </a:xfrm>
          <a:custGeom>
            <a:avLst/>
            <a:gdLst>
              <a:gd name="T0" fmla="*/ 2147483647 w 19679"/>
              <a:gd name="T1" fmla="*/ 2147483647 h 19679"/>
              <a:gd name="T2" fmla="*/ 2147483647 w 19679"/>
              <a:gd name="T3" fmla="*/ 2147483647 h 19679"/>
              <a:gd name="T4" fmla="*/ 2147483647 w 19679"/>
              <a:gd name="T5" fmla="*/ 2147483647 h 19679"/>
              <a:gd name="T6" fmla="*/ 2147483647 w 19679"/>
              <a:gd name="T7" fmla="*/ 2147483647 h 19679"/>
              <a:gd name="T8" fmla="*/ 0 60000 65536"/>
              <a:gd name="T9" fmla="*/ 0 60000 65536"/>
              <a:gd name="T10" fmla="*/ 0 60000 65536"/>
              <a:gd name="T11" fmla="*/ 0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5400">
            <a:solidFill>
              <a:srgbClr val="EC5D57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29708" name="Shape 85"/>
          <p:cNvSpPr>
            <a:spLocks noChangeShapeType="1"/>
          </p:cNvSpPr>
          <p:nvPr/>
        </p:nvSpPr>
        <p:spPr bwMode="auto">
          <a:xfrm flipH="1">
            <a:off x="7315200" y="4344988"/>
            <a:ext cx="2224088" cy="296862"/>
          </a:xfrm>
          <a:prstGeom prst="line">
            <a:avLst/>
          </a:prstGeom>
          <a:noFill/>
          <a:ln w="25400">
            <a:solidFill>
              <a:srgbClr val="EC5D57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86" name="Shape 86"/>
          <p:cNvSpPr>
            <a:spLocks/>
          </p:cNvSpPr>
          <p:nvPr/>
        </p:nvSpPr>
        <p:spPr bwMode="auto">
          <a:xfrm>
            <a:off x="3803650" y="4635500"/>
            <a:ext cx="1074738" cy="1076325"/>
          </a:xfrm>
          <a:custGeom>
            <a:avLst/>
            <a:gdLst>
              <a:gd name="T0" fmla="*/ 29373296 w 19679"/>
              <a:gd name="T1" fmla="*/ 29416669 h 19679"/>
              <a:gd name="T2" fmla="*/ 29373296 w 19679"/>
              <a:gd name="T3" fmla="*/ 29416669 h 19679"/>
              <a:gd name="T4" fmla="*/ 29373296 w 19679"/>
              <a:gd name="T5" fmla="*/ 29416669 h 19679"/>
              <a:gd name="T6" fmla="*/ 29373296 w 19679"/>
              <a:gd name="T7" fmla="*/ 2941666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87" name="Shape 87"/>
          <p:cNvSpPr>
            <a:spLocks/>
          </p:cNvSpPr>
          <p:nvPr/>
        </p:nvSpPr>
        <p:spPr bwMode="auto">
          <a:xfrm>
            <a:off x="5086350" y="3492500"/>
            <a:ext cx="1076325" cy="1074738"/>
          </a:xfrm>
          <a:custGeom>
            <a:avLst/>
            <a:gdLst>
              <a:gd name="T0" fmla="*/ 29416669 w 19679"/>
              <a:gd name="T1" fmla="*/ 29373268 h 19679"/>
              <a:gd name="T2" fmla="*/ 29416669 w 19679"/>
              <a:gd name="T3" fmla="*/ 29373268 h 19679"/>
              <a:gd name="T4" fmla="*/ 29416669 w 19679"/>
              <a:gd name="T5" fmla="*/ 29373268 h 19679"/>
              <a:gd name="T6" fmla="*/ 29416669 w 19679"/>
              <a:gd name="T7" fmla="*/ 2937326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cxnSp>
        <p:nvCxnSpPr>
          <p:cNvPr id="88" name="Connector 88"/>
          <p:cNvCxnSpPr>
            <a:cxnSpLocks noChangeShapeType="1"/>
            <a:stCxn id="79" idx="0"/>
            <a:endCxn id="87" idx="0"/>
          </p:cNvCxnSpPr>
          <p:nvPr/>
        </p:nvCxnSpPr>
        <p:spPr bwMode="auto">
          <a:xfrm flipH="1">
            <a:off x="5624513" y="3525838"/>
            <a:ext cx="1863725" cy="50482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89" name="Connector 89"/>
          <p:cNvCxnSpPr>
            <a:cxnSpLocks noChangeShapeType="1"/>
            <a:stCxn id="87" idx="0"/>
            <a:endCxn id="86" idx="0"/>
          </p:cNvCxnSpPr>
          <p:nvPr/>
        </p:nvCxnSpPr>
        <p:spPr bwMode="auto">
          <a:xfrm flipH="1">
            <a:off x="4341813" y="4030663"/>
            <a:ext cx="1282700" cy="1143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0" name="Connector 90"/>
          <p:cNvCxnSpPr>
            <a:cxnSpLocks noChangeShapeType="1"/>
            <a:stCxn id="101" idx="0"/>
            <a:endCxn id="87" idx="0"/>
          </p:cNvCxnSpPr>
          <p:nvPr/>
        </p:nvCxnSpPr>
        <p:spPr bwMode="auto">
          <a:xfrm flipV="1">
            <a:off x="5121275" y="4030663"/>
            <a:ext cx="503238" cy="2671762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1" name="Connector 91"/>
          <p:cNvCxnSpPr>
            <a:cxnSpLocks noChangeShapeType="1"/>
            <a:stCxn id="80" idx="0"/>
            <a:endCxn id="86" idx="0"/>
          </p:cNvCxnSpPr>
          <p:nvPr/>
        </p:nvCxnSpPr>
        <p:spPr bwMode="auto">
          <a:xfrm flipH="1" flipV="1">
            <a:off x="4341813" y="5173663"/>
            <a:ext cx="2466975" cy="66992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2" name="Connector 92"/>
          <p:cNvCxnSpPr>
            <a:cxnSpLocks noChangeShapeType="1"/>
            <a:stCxn id="80" idx="0"/>
            <a:endCxn id="101" idx="0"/>
          </p:cNvCxnSpPr>
          <p:nvPr/>
        </p:nvCxnSpPr>
        <p:spPr bwMode="auto">
          <a:xfrm flipH="1">
            <a:off x="5121275" y="5843588"/>
            <a:ext cx="1687513" cy="858837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93" name="Connector 93"/>
          <p:cNvCxnSpPr>
            <a:cxnSpLocks noChangeShapeType="1"/>
            <a:stCxn id="101" idx="0"/>
            <a:endCxn id="86" idx="0"/>
          </p:cNvCxnSpPr>
          <p:nvPr/>
        </p:nvCxnSpPr>
        <p:spPr bwMode="auto">
          <a:xfrm flipH="1" flipV="1">
            <a:off x="4341813" y="5173663"/>
            <a:ext cx="779462" cy="1528762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9717" name="Shape 98"/>
          <p:cNvSpPr>
            <a:spLocks noChangeArrowheads="1"/>
          </p:cNvSpPr>
          <p:nvPr/>
        </p:nvSpPr>
        <p:spPr bwMode="auto">
          <a:xfrm>
            <a:off x="7874000" y="9144000"/>
            <a:ext cx="30924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r>
              <a:rPr lang="de-DE" altLang="en-US" sz="120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Oct1/Sox2 from RCSB Protein Data Bank, 2013</a:t>
            </a:r>
          </a:p>
        </p:txBody>
      </p:sp>
      <p:sp>
        <p:nvSpPr>
          <p:cNvPr id="99" name="Shape 99"/>
          <p:cNvSpPr>
            <a:spLocks noChangeArrowheads="1"/>
          </p:cNvSpPr>
          <p:nvPr/>
        </p:nvSpPr>
        <p:spPr bwMode="auto">
          <a:xfrm rot="-9903745">
            <a:off x="2911475" y="4748213"/>
            <a:ext cx="781050" cy="346075"/>
          </a:xfrm>
          <a:prstGeom prst="rightArrow">
            <a:avLst>
              <a:gd name="adj1" fmla="val 37954"/>
              <a:gd name="adj2" fmla="val 119061"/>
            </a:avLst>
          </a:prstGeom>
          <a:solidFill>
            <a:srgbClr val="FFFFFF"/>
          </a:solidFill>
          <a:ln>
            <a:noFill/>
          </a:ln>
          <a:effectLst>
            <a:outerShdw blurRad="50800" dist="127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9719" name="Shape 100"/>
          <p:cNvSpPr>
            <a:spLocks noChangeArrowheads="1"/>
          </p:cNvSpPr>
          <p:nvPr/>
        </p:nvSpPr>
        <p:spPr bwMode="auto">
          <a:xfrm>
            <a:off x="592138" y="4251325"/>
            <a:ext cx="2232025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broad range of applications</a:t>
            </a:r>
          </a:p>
        </p:txBody>
      </p:sp>
      <p:sp>
        <p:nvSpPr>
          <p:cNvPr id="104" name="Shape 104"/>
          <p:cNvSpPr>
            <a:spLocks noChangeArrowheads="1"/>
          </p:cNvSpPr>
          <p:nvPr/>
        </p:nvSpPr>
        <p:spPr bwMode="auto">
          <a:xfrm>
            <a:off x="165100" y="1554163"/>
            <a:ext cx="5197475" cy="2027237"/>
          </a:xfrm>
          <a:prstGeom prst="roundRect">
            <a:avLst>
              <a:gd name="adj" fmla="val 7884"/>
            </a:avLst>
          </a:prstGeom>
          <a:solidFill>
            <a:srgbClr val="FFFFFF"/>
          </a:solidFill>
          <a:ln w="25400">
            <a:solidFill>
              <a:srgbClr val="0096F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Full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interaction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PP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network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, e.g.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of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</a:p>
          <a:p>
            <a:pPr eaLnBrk="1" hangingPunct="1">
              <a:defRPr/>
            </a:pP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human</a:t>
            </a:r>
          </a:p>
          <a:p>
            <a:pPr eaLnBrk="1" hangingPunct="1">
              <a:defRPr/>
            </a:pP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=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collection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of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pairwise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interactions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compiled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from</a:t>
            </a:r>
            <a:r>
              <a:rPr lang="de-DE" altLang="en-US" sz="2500" dirty="0" smtClean="0">
                <a:latin typeface="Helvetica" charset="0"/>
                <a:cs typeface="Helvetica" charset="0"/>
                <a:sym typeface="Helvetica" charset="0"/>
              </a:rPr>
              <a:t> different </a:t>
            </a:r>
            <a:r>
              <a:rPr lang="de-DE" altLang="en-US" sz="2500" dirty="0" err="1" smtClean="0">
                <a:latin typeface="Helvetica" charset="0"/>
                <a:cs typeface="Helvetica" charset="0"/>
                <a:sym typeface="Helvetica" charset="0"/>
              </a:rPr>
              <a:t>experiments</a:t>
            </a:r>
            <a:endParaRPr lang="de-DE" altLang="en-US" sz="25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9D7647E-E7B2-4B16-B50B-BC18E52AE128}" type="slidenum">
              <a:rPr lang="en-US" altLang="en-US" sz="1800">
                <a:solidFill>
                  <a:schemeClr val="tx1"/>
                </a:solidFill>
              </a:rPr>
              <a:pPr eaLnBrk="1" hangingPunct="1"/>
              <a:t>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5123" name="Line 1"/>
          <p:cNvSpPr>
            <a:spLocks noChangeShapeType="1"/>
          </p:cNvSpPr>
          <p:nvPr/>
        </p:nvSpPr>
        <p:spPr bwMode="auto">
          <a:xfrm>
            <a:off x="9131300" y="2209800"/>
            <a:ext cx="0" cy="1895475"/>
          </a:xfrm>
          <a:prstGeom prst="line">
            <a:avLst/>
          </a:prstGeom>
          <a:noFill/>
          <a:ln w="203200">
            <a:solidFill>
              <a:srgbClr val="FFCC66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27100" y="230188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Identification of proteins / components of a complex (1): gel electrophoresis</a:t>
            </a:r>
          </a:p>
        </p:txBody>
      </p:sp>
      <p:sp>
        <p:nvSpPr>
          <p:cNvPr id="5125" name="Rectangle 3"/>
          <p:cNvSpPr>
            <a:spLocks/>
          </p:cNvSpPr>
          <p:nvPr/>
        </p:nvSpPr>
        <p:spPr bwMode="auto">
          <a:xfrm>
            <a:off x="825500" y="1347788"/>
            <a:ext cx="10560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Electrophoresis:  directed diffusion of charged particles in an electric field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1790700"/>
            <a:ext cx="4483100" cy="3098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5"/>
          <p:cNvSpPr>
            <a:spLocks/>
          </p:cNvSpPr>
          <p:nvPr/>
        </p:nvSpPr>
        <p:spPr bwMode="auto">
          <a:xfrm>
            <a:off x="7835243" y="1790700"/>
            <a:ext cx="2598468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f</a:t>
            </a:r>
            <a:r>
              <a:rPr lang="en-US" altLang="en-US" b="1" dirty="0" smtClean="0">
                <a:solidFill>
                  <a:schemeClr val="tx1"/>
                </a:solidFill>
              </a:rPr>
              <a:t>aster diffusion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128" name="Rectangle 6"/>
          <p:cNvSpPr>
            <a:spLocks/>
          </p:cNvSpPr>
          <p:nvPr/>
        </p:nvSpPr>
        <p:spPr bwMode="auto">
          <a:xfrm>
            <a:off x="7759871" y="4102100"/>
            <a:ext cx="2755563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chemeClr val="tx1"/>
                </a:solidFill>
              </a:rPr>
              <a:t>s</a:t>
            </a:r>
            <a:r>
              <a:rPr lang="en-US" altLang="en-US" b="1" dirty="0" smtClean="0">
                <a:solidFill>
                  <a:schemeClr val="tx1"/>
                </a:solidFill>
              </a:rPr>
              <a:t>lower diffusion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129" name="Rectangle 7"/>
          <p:cNvSpPr>
            <a:spLocks/>
          </p:cNvSpPr>
          <p:nvPr/>
        </p:nvSpPr>
        <p:spPr bwMode="auto">
          <a:xfrm>
            <a:off x="7352745" y="2311400"/>
            <a:ext cx="3561873" cy="4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h</a:t>
            </a:r>
            <a:r>
              <a:rPr lang="en-US" altLang="en-US" dirty="0" smtClean="0">
                <a:solidFill>
                  <a:schemeClr val="tx1"/>
                </a:solidFill>
              </a:rPr>
              <a:t>igher </a:t>
            </a:r>
            <a:r>
              <a:rPr lang="en-US" altLang="en-US" dirty="0">
                <a:solidFill>
                  <a:schemeClr val="tx1"/>
                </a:solidFill>
              </a:rPr>
              <a:t>charge, smaller</a:t>
            </a:r>
          </a:p>
        </p:txBody>
      </p:sp>
      <p:sp>
        <p:nvSpPr>
          <p:cNvPr id="5130" name="Rectangle 8"/>
          <p:cNvSpPr>
            <a:spLocks/>
          </p:cNvSpPr>
          <p:nvPr/>
        </p:nvSpPr>
        <p:spPr bwMode="auto">
          <a:xfrm>
            <a:off x="7542701" y="3441700"/>
            <a:ext cx="3181961" cy="43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chemeClr val="tx1"/>
                </a:solidFill>
              </a:rPr>
              <a:t>l</a:t>
            </a:r>
            <a:r>
              <a:rPr lang="en-US" altLang="en-US" dirty="0" smtClean="0">
                <a:solidFill>
                  <a:schemeClr val="tx1"/>
                </a:solidFill>
              </a:rPr>
              <a:t>ower </a:t>
            </a:r>
            <a:r>
              <a:rPr lang="en-US" altLang="en-US" dirty="0">
                <a:solidFill>
                  <a:schemeClr val="tx1"/>
                </a:solidFill>
              </a:rPr>
              <a:t>charge, larger</a:t>
            </a:r>
          </a:p>
        </p:txBody>
      </p:sp>
      <p:sp>
        <p:nvSpPr>
          <p:cNvPr id="5131" name="Rectangle 9"/>
          <p:cNvSpPr>
            <a:spLocks/>
          </p:cNvSpPr>
          <p:nvPr/>
        </p:nvSpPr>
        <p:spPr bwMode="auto">
          <a:xfrm>
            <a:off x="454025" y="5021263"/>
            <a:ext cx="82962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Put proteins in a spot on a gel-like matrix, 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apply electric field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separation according to size (mass) and charge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identify constituents of a complex</a:t>
            </a:r>
          </a:p>
        </p:txBody>
      </p:sp>
      <p:sp>
        <p:nvSpPr>
          <p:cNvPr id="5132" name="Rectangle 10"/>
          <p:cNvSpPr>
            <a:spLocks/>
          </p:cNvSpPr>
          <p:nvPr/>
        </p:nvSpPr>
        <p:spPr bwMode="auto">
          <a:xfrm>
            <a:off x="381000" y="7972425"/>
            <a:ext cx="7416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Nasty details:  protein charge vs. pH, cloud of counter ions,  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	protein shape, denaturation, …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50300" y="5267325"/>
            <a:ext cx="3187700" cy="31146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asted-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040438"/>
            <a:ext cx="2693987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3" name="Shape 109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FFF03200-6B32-43E1-B7AA-E0FD27901379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30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0724" name="Shape 110"/>
          <p:cNvSpPr>
            <a:spLocks noGrp="1"/>
          </p:cNvSpPr>
          <p:nvPr>
            <p:ph type="title"/>
          </p:nvPr>
        </p:nvSpPr>
        <p:spPr>
          <a:xfrm>
            <a:off x="836613" y="123825"/>
            <a:ext cx="11137900" cy="901700"/>
          </a:xfrm>
        </p:spPr>
        <p:txBody>
          <a:bodyPr/>
          <a:lstStyle/>
          <a:p>
            <a:r>
              <a:rPr lang="de-DE" altLang="en-US" smtClean="0"/>
              <a:t>But protein interactions can be …</a:t>
            </a:r>
          </a:p>
        </p:txBody>
      </p:sp>
      <p:pic>
        <p:nvPicPr>
          <p:cNvPr id="30725" name="han_paper.p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33588"/>
            <a:ext cx="4775200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26" name="Shape 112"/>
          <p:cNvSpPr>
            <a:spLocks noChangeArrowheads="1"/>
          </p:cNvSpPr>
          <p:nvPr/>
        </p:nvSpPr>
        <p:spPr bwMode="auto">
          <a:xfrm>
            <a:off x="149225" y="5221288"/>
            <a:ext cx="21955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2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from Han et al., Nature, 2004</a:t>
            </a:r>
          </a:p>
        </p:txBody>
      </p:sp>
      <p:sp>
        <p:nvSpPr>
          <p:cNvPr id="30727" name="Shape 113"/>
          <p:cNvSpPr>
            <a:spLocks noChangeArrowheads="1"/>
          </p:cNvSpPr>
          <p:nvPr/>
        </p:nvSpPr>
        <p:spPr bwMode="auto">
          <a:xfrm>
            <a:off x="439738" y="5984875"/>
            <a:ext cx="433387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7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same color = similar expression profiles</a:t>
            </a:r>
          </a:p>
        </p:txBody>
      </p:sp>
      <p:sp>
        <p:nvSpPr>
          <p:cNvPr id="30728" name="Shape 114"/>
          <p:cNvSpPr>
            <a:spLocks noChangeArrowheads="1"/>
          </p:cNvSpPr>
          <p:nvPr/>
        </p:nvSpPr>
        <p:spPr bwMode="auto">
          <a:xfrm>
            <a:off x="182563" y="1724025"/>
            <a:ext cx="420687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/>
          </a:p>
        </p:txBody>
      </p:sp>
      <p:sp>
        <p:nvSpPr>
          <p:cNvPr id="115" name="Shape 115"/>
          <p:cNvSpPr>
            <a:spLocks noChangeArrowheads="1"/>
          </p:cNvSpPr>
          <p:nvPr/>
        </p:nvSpPr>
        <p:spPr bwMode="auto">
          <a:xfrm>
            <a:off x="111125" y="1322388"/>
            <a:ext cx="5056188" cy="5084762"/>
          </a:xfrm>
          <a:prstGeom prst="roundRect">
            <a:avLst>
              <a:gd name="adj" fmla="val 9287"/>
            </a:avLst>
          </a:prstGeom>
          <a:noFill/>
          <a:ln w="25400">
            <a:solidFill>
              <a:srgbClr val="64B3D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12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Helvetica" charset="0"/>
              <a:sym typeface="Helvetica" charset="0"/>
            </a:endParaRPr>
          </a:p>
        </p:txBody>
      </p:sp>
      <p:pic>
        <p:nvPicPr>
          <p:cNvPr id="30730" name="pasted-im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2857" t="19768" r="11661" b="5447"/>
          <a:stretch>
            <a:fillRect/>
          </a:stretch>
        </p:blipFill>
        <p:spPr bwMode="auto">
          <a:xfrm>
            <a:off x="7596188" y="2481263"/>
            <a:ext cx="3995737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0731" name="Shape 117"/>
          <p:cNvSpPr>
            <a:spLocks noChangeArrowheads="1"/>
          </p:cNvSpPr>
          <p:nvPr/>
        </p:nvSpPr>
        <p:spPr bwMode="auto">
          <a:xfrm>
            <a:off x="330200" y="8374063"/>
            <a:ext cx="23352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00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Human tissues from </a:t>
            </a:r>
            <a:r>
              <a:rPr lang="de-DE" altLang="en-US" sz="100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  <a:hlinkClick r:id="rId6"/>
              </a:rPr>
              <a:t>www.pharmaworld.pk</a:t>
            </a:r>
            <a:endParaRPr lang="de-DE" altLang="en-US" sz="1000">
              <a:solidFill>
                <a:srgbClr val="232323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1" hangingPunct="1"/>
            <a:r>
              <a:rPr lang="de-DE" altLang="en-US" sz="1000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Alzheimer from </a:t>
            </a:r>
            <a:r>
              <a:rPr lang="de-DE" altLang="en-US" sz="1000" u="sng">
                <a:solidFill>
                  <a:srgbClr val="232323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  <a:hlinkClick r:id="rId7"/>
              </a:rPr>
              <a:t>www.alz.org</a:t>
            </a:r>
          </a:p>
        </p:txBody>
      </p:sp>
      <p:sp>
        <p:nvSpPr>
          <p:cNvPr id="30732" name="Shape 118"/>
          <p:cNvSpPr>
            <a:spLocks noChangeArrowheads="1"/>
          </p:cNvSpPr>
          <p:nvPr/>
        </p:nvSpPr>
        <p:spPr bwMode="auto">
          <a:xfrm>
            <a:off x="7597775" y="1247775"/>
            <a:ext cx="3994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condition-specific protein composition</a:t>
            </a:r>
          </a:p>
        </p:txBody>
      </p:sp>
      <p:sp>
        <p:nvSpPr>
          <p:cNvPr id="119" name="Shape 119"/>
          <p:cNvSpPr>
            <a:spLocks noChangeArrowheads="1"/>
          </p:cNvSpPr>
          <p:nvPr/>
        </p:nvSpPr>
        <p:spPr bwMode="auto">
          <a:xfrm>
            <a:off x="6684963" y="1143000"/>
            <a:ext cx="5819775" cy="7662863"/>
          </a:xfrm>
          <a:prstGeom prst="roundRect">
            <a:avLst>
              <a:gd name="adj" fmla="val 10829"/>
            </a:avLst>
          </a:prstGeom>
          <a:noFill/>
          <a:ln w="25400">
            <a:solidFill>
              <a:srgbClr val="64B3D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12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0734" name="Shape 120"/>
          <p:cNvSpPr>
            <a:spLocks noChangeArrowheads="1"/>
          </p:cNvSpPr>
          <p:nvPr/>
        </p:nvSpPr>
        <p:spPr bwMode="auto">
          <a:xfrm>
            <a:off x="327025" y="1387475"/>
            <a:ext cx="46243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5461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5461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dynamic in time and space</a:t>
            </a:r>
          </a:p>
        </p:txBody>
      </p:sp>
      <p:sp>
        <p:nvSpPr>
          <p:cNvPr id="121" name="Shape 121"/>
          <p:cNvSpPr>
            <a:spLocks noChangeArrowheads="1"/>
          </p:cNvSpPr>
          <p:nvPr/>
        </p:nvSpPr>
        <p:spPr bwMode="auto">
          <a:xfrm>
            <a:off x="5265738" y="3344863"/>
            <a:ext cx="1317625" cy="1038225"/>
          </a:xfrm>
          <a:prstGeom prst="rightArrow">
            <a:avLst>
              <a:gd name="adj1" fmla="val 33741"/>
              <a:gd name="adj2" fmla="val 45171"/>
            </a:avLst>
          </a:prstGeom>
          <a:solidFill>
            <a:srgbClr val="64B3DF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4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" name="Shape 122"/>
          <p:cNvSpPr>
            <a:spLocks noChangeArrowheads="1"/>
          </p:cNvSpPr>
          <p:nvPr/>
        </p:nvSpPr>
        <p:spPr bwMode="auto">
          <a:xfrm>
            <a:off x="757238" y="6599238"/>
            <a:ext cx="3697287" cy="1104900"/>
          </a:xfrm>
          <a:prstGeom prst="roundRect">
            <a:avLst>
              <a:gd name="adj" fmla="val 5347"/>
            </a:avLst>
          </a:prstGeom>
          <a:solidFill>
            <a:srgbClr val="FFFFFF"/>
          </a:solidFill>
          <a:ln w="38100">
            <a:solidFill>
              <a:srgbClr val="EC5D57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3000" smtClean="0">
                <a:latin typeface="Helvetica" charset="0"/>
                <a:cs typeface="Helvetica" charset="0"/>
                <a:sym typeface="Helvetica" charset="0"/>
              </a:rPr>
              <a:t> interaction data itself  </a:t>
            </a:r>
          </a:p>
          <a:p>
            <a:pPr eaLnBrk="1" hangingPunct="1">
              <a:defRPr/>
            </a:pPr>
            <a:r>
              <a:rPr lang="de-DE" altLang="en-US" sz="3000" smtClean="0">
                <a:latin typeface="Helvetica" charset="0"/>
                <a:cs typeface="Helvetica" charset="0"/>
                <a:sym typeface="Helvetica" charset="0"/>
              </a:rPr>
              <a:t> generally </a:t>
            </a:r>
            <a:r>
              <a:rPr lang="de-DE" altLang="en-US" sz="3000" b="1" smtClean="0">
                <a:latin typeface="Helvetica" charset="0"/>
                <a:cs typeface="Helvetica" charset="0"/>
                <a:sym typeface="Helvetica" charset="0"/>
              </a:rPr>
              <a:t>static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hape 126"/>
          <p:cNvSpPr>
            <a:spLocks noGrp="1"/>
          </p:cNvSpPr>
          <p:nvPr>
            <p:ph type="sldNum" sz="quarter" idx="10"/>
          </p:nvPr>
        </p:nvSpPr>
        <p:spPr>
          <a:xfrm>
            <a:off x="12665075" y="9220200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F22383C-1D33-45E5-B63B-C1E7199F802F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31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1747" name="Shape 127"/>
          <p:cNvSpPr>
            <a:spLocks noGrp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r>
              <a:rPr lang="de-DE" altLang="en-US" smtClean="0"/>
              <a:t>Simple condition-specific PPI networks</a:t>
            </a:r>
          </a:p>
        </p:txBody>
      </p:sp>
      <p:graphicFrame>
        <p:nvGraphicFramePr>
          <p:cNvPr id="31748" name="Chart 128"/>
          <p:cNvGraphicFramePr>
            <a:graphicFrameLocks/>
          </p:cNvGraphicFramePr>
          <p:nvPr/>
        </p:nvGraphicFramePr>
        <p:xfrm>
          <a:off x="8216900" y="3787775"/>
          <a:ext cx="3327400" cy="2487613"/>
        </p:xfrm>
        <a:graphic>
          <a:graphicData uri="http://schemas.openxmlformats.org/presentationml/2006/ole">
            <p:oleObj spid="_x0000_s31822" r:id="rId4" imgW="3328704" imgH="2487384" progId="Excel.Chart.8">
              <p:embed/>
            </p:oleObj>
          </a:graphicData>
        </a:graphic>
      </p:graphicFrame>
      <p:sp>
        <p:nvSpPr>
          <p:cNvPr id="31749" name="Shape 129"/>
          <p:cNvSpPr>
            <a:spLocks noChangeArrowheads="1"/>
          </p:cNvSpPr>
          <p:nvPr/>
        </p:nvSpPr>
        <p:spPr bwMode="auto">
          <a:xfrm>
            <a:off x="4405313" y="2954338"/>
            <a:ext cx="4116387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complete protein interaction network</a:t>
            </a:r>
          </a:p>
        </p:txBody>
      </p:sp>
      <p:graphicFrame>
        <p:nvGraphicFramePr>
          <p:cNvPr id="31750" name="Chart 130"/>
          <p:cNvGraphicFramePr>
            <a:graphicFrameLocks/>
          </p:cNvGraphicFramePr>
          <p:nvPr/>
        </p:nvGraphicFramePr>
        <p:xfrm>
          <a:off x="441325" y="3733800"/>
          <a:ext cx="3327400" cy="2487613"/>
        </p:xfrm>
        <a:graphic>
          <a:graphicData uri="http://schemas.openxmlformats.org/presentationml/2006/ole">
            <p:oleObj spid="_x0000_s31823" r:id="rId5" imgW="3328704" imgH="2487384" progId="Excel.Chart.8">
              <p:embed/>
            </p:oleObj>
          </a:graphicData>
        </a:graphic>
      </p:graphicFrame>
      <p:sp>
        <p:nvSpPr>
          <p:cNvPr id="31751" name="Shape 131"/>
          <p:cNvSpPr>
            <a:spLocks noChangeShapeType="1"/>
          </p:cNvSpPr>
          <p:nvPr/>
        </p:nvSpPr>
        <p:spPr bwMode="auto">
          <a:xfrm>
            <a:off x="9183688" y="5478463"/>
            <a:ext cx="2344737" cy="0"/>
          </a:xfrm>
          <a:prstGeom prst="line">
            <a:avLst/>
          </a:prstGeom>
          <a:noFill/>
          <a:ln w="25400">
            <a:solidFill>
              <a:srgbClr val="EC5D57"/>
            </a:solidFill>
            <a:prstDash val="sysDot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132" name="Shape 132"/>
          <p:cNvSpPr>
            <a:spLocks noChangeArrowheads="1"/>
          </p:cNvSpPr>
          <p:nvPr/>
        </p:nvSpPr>
        <p:spPr bwMode="auto">
          <a:xfrm>
            <a:off x="8202613" y="3779838"/>
            <a:ext cx="4305300" cy="5008562"/>
          </a:xfrm>
          <a:prstGeom prst="roundRect">
            <a:avLst>
              <a:gd name="adj" fmla="val 10833"/>
            </a:avLst>
          </a:prstGeom>
          <a:noFill/>
          <a:ln w="25400">
            <a:solidFill>
              <a:srgbClr val="64B3D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12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Helvetica" charset="0"/>
              <a:sym typeface="Helvetica" charset="0"/>
            </a:endParaRPr>
          </a:p>
        </p:txBody>
      </p:sp>
      <p:cxnSp>
        <p:nvCxnSpPr>
          <p:cNvPr id="136" name="Connector 136"/>
          <p:cNvCxnSpPr>
            <a:cxnSpLocks noChangeShapeType="1"/>
            <a:stCxn id="143" idx="0"/>
            <a:endCxn id="133" idx="0"/>
          </p:cNvCxnSpPr>
          <p:nvPr/>
        </p:nvCxnSpPr>
        <p:spPr bwMode="auto">
          <a:xfrm flipV="1">
            <a:off x="5826125" y="1489075"/>
            <a:ext cx="676275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37" name="Connector 137"/>
          <p:cNvCxnSpPr>
            <a:cxnSpLocks noChangeShapeType="1"/>
            <a:stCxn id="135" idx="0"/>
            <a:endCxn id="133" idx="0"/>
          </p:cNvCxnSpPr>
          <p:nvPr/>
        </p:nvCxnSpPr>
        <p:spPr bwMode="auto">
          <a:xfrm flipH="1">
            <a:off x="6502400" y="1489075"/>
            <a:ext cx="13541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38" name="Connector 138"/>
          <p:cNvCxnSpPr>
            <a:cxnSpLocks noChangeShapeType="1"/>
            <a:stCxn id="134" idx="0"/>
            <a:endCxn id="135" idx="0"/>
          </p:cNvCxnSpPr>
          <p:nvPr/>
        </p:nvCxnSpPr>
        <p:spPr bwMode="auto">
          <a:xfrm flipV="1">
            <a:off x="7192963" y="1489075"/>
            <a:ext cx="663575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39" name="Connector 139"/>
          <p:cNvCxnSpPr>
            <a:cxnSpLocks noChangeShapeType="1"/>
            <a:stCxn id="134" idx="0"/>
            <a:endCxn id="133" idx="0"/>
          </p:cNvCxnSpPr>
          <p:nvPr/>
        </p:nvCxnSpPr>
        <p:spPr bwMode="auto">
          <a:xfrm flipH="1" flipV="1">
            <a:off x="6502400" y="1489075"/>
            <a:ext cx="690563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1" name="Connector 141"/>
          <p:cNvCxnSpPr>
            <a:cxnSpLocks noChangeShapeType="1"/>
            <a:stCxn id="143" idx="0"/>
            <a:endCxn id="140" idx="0"/>
          </p:cNvCxnSpPr>
          <p:nvPr/>
        </p:nvCxnSpPr>
        <p:spPr bwMode="auto">
          <a:xfrm flipH="1" flipV="1">
            <a:off x="5148263" y="1489075"/>
            <a:ext cx="677862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2" name="Connector 142"/>
          <p:cNvCxnSpPr>
            <a:cxnSpLocks noChangeShapeType="1"/>
            <a:stCxn id="133" idx="0"/>
            <a:endCxn id="140" idx="0"/>
          </p:cNvCxnSpPr>
          <p:nvPr/>
        </p:nvCxnSpPr>
        <p:spPr bwMode="auto">
          <a:xfrm flipH="1">
            <a:off x="5148263" y="1489075"/>
            <a:ext cx="13541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4" name="Connector 144"/>
          <p:cNvCxnSpPr>
            <a:cxnSpLocks noChangeShapeType="1"/>
            <a:stCxn id="134" idx="0"/>
            <a:endCxn id="143" idx="0"/>
          </p:cNvCxnSpPr>
          <p:nvPr/>
        </p:nvCxnSpPr>
        <p:spPr bwMode="auto">
          <a:xfrm flipH="1">
            <a:off x="5826125" y="2378075"/>
            <a:ext cx="1366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7" name="Connector 147"/>
          <p:cNvCxnSpPr>
            <a:cxnSpLocks noChangeShapeType="1"/>
            <a:endCxn id="145" idx="0"/>
          </p:cNvCxnSpPr>
          <p:nvPr/>
        </p:nvCxnSpPr>
        <p:spPr bwMode="auto">
          <a:xfrm flipV="1">
            <a:off x="1903413" y="6859588"/>
            <a:ext cx="677862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48" name="Connector 148"/>
          <p:cNvCxnSpPr>
            <a:cxnSpLocks noChangeShapeType="1"/>
            <a:stCxn id="146" idx="0"/>
            <a:endCxn id="145" idx="0"/>
          </p:cNvCxnSpPr>
          <p:nvPr/>
        </p:nvCxnSpPr>
        <p:spPr bwMode="auto">
          <a:xfrm flipH="1">
            <a:off x="2581275" y="6859588"/>
            <a:ext cx="13541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0" name="Connector 150"/>
          <p:cNvCxnSpPr>
            <a:cxnSpLocks noChangeShapeType="1"/>
            <a:endCxn id="149" idx="0"/>
          </p:cNvCxnSpPr>
          <p:nvPr/>
        </p:nvCxnSpPr>
        <p:spPr bwMode="auto">
          <a:xfrm flipH="1" flipV="1">
            <a:off x="1227138" y="6859588"/>
            <a:ext cx="676275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1" name="Connector 151"/>
          <p:cNvCxnSpPr>
            <a:cxnSpLocks noChangeShapeType="1"/>
            <a:stCxn id="145" idx="0"/>
            <a:endCxn id="149" idx="0"/>
          </p:cNvCxnSpPr>
          <p:nvPr/>
        </p:nvCxnSpPr>
        <p:spPr bwMode="auto">
          <a:xfrm flipH="1">
            <a:off x="1227138" y="6859588"/>
            <a:ext cx="13541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5" name="Connector 155"/>
          <p:cNvCxnSpPr>
            <a:cxnSpLocks noChangeShapeType="1"/>
            <a:endCxn id="153" idx="0"/>
          </p:cNvCxnSpPr>
          <p:nvPr/>
        </p:nvCxnSpPr>
        <p:spPr bwMode="auto">
          <a:xfrm flipV="1">
            <a:off x="9678988" y="6897688"/>
            <a:ext cx="676275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6" name="Connector 156"/>
          <p:cNvCxnSpPr>
            <a:cxnSpLocks noChangeShapeType="1"/>
            <a:endCxn id="153" idx="0"/>
          </p:cNvCxnSpPr>
          <p:nvPr/>
        </p:nvCxnSpPr>
        <p:spPr bwMode="auto">
          <a:xfrm flipH="1" flipV="1">
            <a:off x="10355263" y="6897688"/>
            <a:ext cx="690562" cy="889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158" name="Connector 158"/>
          <p:cNvCxnSpPr>
            <a:cxnSpLocks noChangeShapeType="1"/>
          </p:cNvCxnSpPr>
          <p:nvPr/>
        </p:nvCxnSpPr>
        <p:spPr bwMode="auto">
          <a:xfrm flipH="1">
            <a:off x="9678988" y="7824788"/>
            <a:ext cx="1366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1767" name="Shape 159"/>
          <p:cNvSpPr>
            <a:spLocks noChangeShapeType="1"/>
          </p:cNvSpPr>
          <p:nvPr/>
        </p:nvSpPr>
        <p:spPr bwMode="auto">
          <a:xfrm>
            <a:off x="1409700" y="5427663"/>
            <a:ext cx="2343150" cy="0"/>
          </a:xfrm>
          <a:prstGeom prst="line">
            <a:avLst/>
          </a:prstGeom>
          <a:noFill/>
          <a:ln w="25400">
            <a:solidFill>
              <a:srgbClr val="EC5D57"/>
            </a:solidFill>
            <a:prstDash val="sysDot"/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160" name="Shape 160"/>
          <p:cNvSpPr>
            <a:spLocks noChangeArrowheads="1"/>
          </p:cNvSpPr>
          <p:nvPr/>
        </p:nvSpPr>
        <p:spPr bwMode="auto">
          <a:xfrm>
            <a:off x="428625" y="3779838"/>
            <a:ext cx="4305300" cy="5008562"/>
          </a:xfrm>
          <a:prstGeom prst="roundRect">
            <a:avLst>
              <a:gd name="adj" fmla="val 10833"/>
            </a:avLst>
          </a:prstGeom>
          <a:noFill/>
          <a:ln w="25400">
            <a:solidFill>
              <a:srgbClr val="64B3D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4572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1200" smtClean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charset="0"/>
              <a:cs typeface="Helvetica" charset="0"/>
              <a:sym typeface="Helvetica" charset="0"/>
            </a:endParaRPr>
          </a:p>
        </p:txBody>
      </p:sp>
      <p:cxnSp>
        <p:nvCxnSpPr>
          <p:cNvPr id="31769" name="Connector 161"/>
          <p:cNvCxnSpPr>
            <a:cxnSpLocks noChangeShapeType="1"/>
          </p:cNvCxnSpPr>
          <p:nvPr/>
        </p:nvCxnSpPr>
        <p:spPr bwMode="auto">
          <a:xfrm flipV="1">
            <a:off x="4611688" y="2667000"/>
            <a:ext cx="1851025" cy="1165225"/>
          </a:xfrm>
          <a:prstGeom prst="straightConnector1">
            <a:avLst/>
          </a:prstGeom>
          <a:noFill/>
          <a:ln w="25400">
            <a:solidFill>
              <a:srgbClr val="000000"/>
            </a:solidFill>
            <a:miter lim="4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31770" name="Connector 162"/>
          <p:cNvCxnSpPr>
            <a:cxnSpLocks noChangeShapeType="1"/>
          </p:cNvCxnSpPr>
          <p:nvPr/>
        </p:nvCxnSpPr>
        <p:spPr bwMode="auto">
          <a:xfrm flipH="1" flipV="1">
            <a:off x="6426200" y="2667000"/>
            <a:ext cx="1804988" cy="1165225"/>
          </a:xfrm>
          <a:prstGeom prst="straightConnector1">
            <a:avLst/>
          </a:prstGeom>
          <a:noFill/>
          <a:ln w="25400">
            <a:solidFill>
              <a:srgbClr val="000000"/>
            </a:solidFill>
            <a:miter lim="4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1771" name="Shape 163"/>
          <p:cNvSpPr>
            <a:spLocks noChangeArrowheads="1"/>
          </p:cNvSpPr>
          <p:nvPr/>
        </p:nvSpPr>
        <p:spPr bwMode="auto">
          <a:xfrm>
            <a:off x="5078413" y="4046538"/>
            <a:ext cx="2871787" cy="1263650"/>
          </a:xfrm>
          <a:prstGeom prst="rect">
            <a:avLst/>
          </a:prstGeom>
          <a:noFill/>
          <a:ln w="38100">
            <a:solidFill>
              <a:srgbClr val="EC5D57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idea:</a:t>
            </a:r>
          </a:p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prune to subset of</a:t>
            </a:r>
          </a:p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expressed genes</a:t>
            </a:r>
          </a:p>
        </p:txBody>
      </p:sp>
      <p:sp>
        <p:nvSpPr>
          <p:cNvPr id="164" name="Shape 164"/>
          <p:cNvSpPr>
            <a:spLocks noChangeArrowheads="1"/>
          </p:cNvSpPr>
          <p:nvPr/>
        </p:nvSpPr>
        <p:spPr bwMode="auto">
          <a:xfrm>
            <a:off x="3656013" y="1571625"/>
            <a:ext cx="828675" cy="609600"/>
          </a:xfrm>
          <a:prstGeom prst="rightArrow">
            <a:avLst>
              <a:gd name="adj1" fmla="val 33741"/>
              <a:gd name="adj2" fmla="val 72708"/>
            </a:avLst>
          </a:prstGeom>
          <a:solidFill>
            <a:srgbClr val="64B3DF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40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5" name="Shape 165"/>
          <p:cNvSpPr>
            <a:spLocks noChangeArrowheads="1"/>
          </p:cNvSpPr>
          <p:nvPr/>
        </p:nvSpPr>
        <p:spPr bwMode="auto">
          <a:xfrm>
            <a:off x="177800" y="1512888"/>
            <a:ext cx="2346325" cy="727075"/>
          </a:xfrm>
          <a:prstGeom prst="roundRect">
            <a:avLst>
              <a:gd name="adj" fmla="val 7310"/>
            </a:avLst>
          </a:prstGeom>
          <a:solidFill>
            <a:srgbClr val="FFFFFF"/>
          </a:solidFill>
          <a:ln w="25400">
            <a:solidFill>
              <a:srgbClr val="0096FF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500" smtClean="0">
                <a:latin typeface="Helvetica" charset="0"/>
                <a:cs typeface="Helvetica" charset="0"/>
                <a:sym typeface="Helvetica" charset="0"/>
              </a:rPr>
              <a:t> database(s)</a:t>
            </a:r>
          </a:p>
        </p:txBody>
      </p:sp>
      <p:sp>
        <p:nvSpPr>
          <p:cNvPr id="31774" name="Shape 166"/>
          <p:cNvSpPr>
            <a:spLocks noChangeArrowheads="1"/>
          </p:cNvSpPr>
          <p:nvPr/>
        </p:nvSpPr>
        <p:spPr bwMode="auto">
          <a:xfrm>
            <a:off x="2909888" y="1489075"/>
            <a:ext cx="4953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…</a:t>
            </a:r>
          </a:p>
        </p:txBody>
      </p:sp>
      <p:sp>
        <p:nvSpPr>
          <p:cNvPr id="31775" name="Shape 167"/>
          <p:cNvSpPr>
            <a:spLocks noChangeArrowheads="1"/>
          </p:cNvSpPr>
          <p:nvPr/>
        </p:nvSpPr>
        <p:spPr bwMode="auto">
          <a:xfrm>
            <a:off x="4989513" y="5513388"/>
            <a:ext cx="3046412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e.g.:</a:t>
            </a:r>
          </a:p>
          <a:p>
            <a:pPr eaLnBrk="1" hangingPunct="1"/>
            <a:r>
              <a:rPr lang="de-DE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Bossi and Lehner, Mol. Syst. Bio., 2009</a:t>
            </a:r>
          </a:p>
          <a:p>
            <a:pPr eaLnBrk="1" hangingPunct="1"/>
            <a:r>
              <a:rPr lang="de-DE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Lopes et al., Bioinformatics, 2011</a:t>
            </a:r>
          </a:p>
          <a:p>
            <a:pPr eaLnBrk="1" hangingPunct="1"/>
            <a:r>
              <a:rPr lang="de-DE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Barshir et al., PLoS CB, 2014</a:t>
            </a:r>
          </a:p>
        </p:txBody>
      </p:sp>
      <p:sp>
        <p:nvSpPr>
          <p:cNvPr id="135" name="Shape 135"/>
          <p:cNvSpPr>
            <a:spLocks/>
          </p:cNvSpPr>
          <p:nvPr/>
        </p:nvSpPr>
        <p:spPr bwMode="auto">
          <a:xfrm>
            <a:off x="7540625" y="1173163"/>
            <a:ext cx="631825" cy="630237"/>
          </a:xfrm>
          <a:custGeom>
            <a:avLst/>
            <a:gdLst>
              <a:gd name="T0" fmla="*/ 10132509 w 19679"/>
              <a:gd name="T1" fmla="*/ 10107059 h 19679"/>
              <a:gd name="T2" fmla="*/ 10132509 w 19679"/>
              <a:gd name="T3" fmla="*/ 10107059 h 19679"/>
              <a:gd name="T4" fmla="*/ 10132509 w 19679"/>
              <a:gd name="T5" fmla="*/ 10107059 h 19679"/>
              <a:gd name="T6" fmla="*/ 10132509 w 19679"/>
              <a:gd name="T7" fmla="*/ 1010705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 P3</a:t>
            </a:r>
          </a:p>
        </p:txBody>
      </p:sp>
      <p:sp>
        <p:nvSpPr>
          <p:cNvPr id="133" name="Shape 133"/>
          <p:cNvSpPr>
            <a:spLocks/>
          </p:cNvSpPr>
          <p:nvPr/>
        </p:nvSpPr>
        <p:spPr bwMode="auto">
          <a:xfrm>
            <a:off x="6186488" y="1173163"/>
            <a:ext cx="631825" cy="630237"/>
          </a:xfrm>
          <a:custGeom>
            <a:avLst/>
            <a:gdLst>
              <a:gd name="T0" fmla="*/ 10132509 w 19679"/>
              <a:gd name="T1" fmla="*/ 10107059 h 19679"/>
              <a:gd name="T2" fmla="*/ 10132509 w 19679"/>
              <a:gd name="T3" fmla="*/ 10107059 h 19679"/>
              <a:gd name="T4" fmla="*/ 10132509 w 19679"/>
              <a:gd name="T5" fmla="*/ 10107059 h 19679"/>
              <a:gd name="T6" fmla="*/ 10132509 w 19679"/>
              <a:gd name="T7" fmla="*/ 1010705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 P2</a:t>
            </a:r>
          </a:p>
        </p:txBody>
      </p:sp>
      <p:sp>
        <p:nvSpPr>
          <p:cNvPr id="140" name="Shape 140"/>
          <p:cNvSpPr>
            <a:spLocks/>
          </p:cNvSpPr>
          <p:nvPr/>
        </p:nvSpPr>
        <p:spPr bwMode="auto">
          <a:xfrm>
            <a:off x="4832350" y="1173163"/>
            <a:ext cx="631825" cy="630237"/>
          </a:xfrm>
          <a:custGeom>
            <a:avLst/>
            <a:gdLst>
              <a:gd name="T0" fmla="*/ 10132509 w 19679"/>
              <a:gd name="T1" fmla="*/ 10107059 h 19679"/>
              <a:gd name="T2" fmla="*/ 10132509 w 19679"/>
              <a:gd name="T3" fmla="*/ 10107059 h 19679"/>
              <a:gd name="T4" fmla="*/ 10132509 w 19679"/>
              <a:gd name="T5" fmla="*/ 10107059 h 19679"/>
              <a:gd name="T6" fmla="*/ 10132509 w 19679"/>
              <a:gd name="T7" fmla="*/ 1010705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 P1</a:t>
            </a:r>
          </a:p>
        </p:txBody>
      </p:sp>
      <p:sp>
        <p:nvSpPr>
          <p:cNvPr id="134" name="Shape 134"/>
          <p:cNvSpPr>
            <a:spLocks/>
          </p:cNvSpPr>
          <p:nvPr/>
        </p:nvSpPr>
        <p:spPr bwMode="auto">
          <a:xfrm>
            <a:off x="6877050" y="2062163"/>
            <a:ext cx="631825" cy="630237"/>
          </a:xfrm>
          <a:custGeom>
            <a:avLst/>
            <a:gdLst>
              <a:gd name="T0" fmla="*/ 10132509 w 19679"/>
              <a:gd name="T1" fmla="*/ 10107059 h 19679"/>
              <a:gd name="T2" fmla="*/ 10132509 w 19679"/>
              <a:gd name="T3" fmla="*/ 10107059 h 19679"/>
              <a:gd name="T4" fmla="*/ 10132509 w 19679"/>
              <a:gd name="T5" fmla="*/ 10107059 h 19679"/>
              <a:gd name="T6" fmla="*/ 10132509 w 19679"/>
              <a:gd name="T7" fmla="*/ 1010705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 P5</a:t>
            </a:r>
          </a:p>
        </p:txBody>
      </p:sp>
      <p:sp>
        <p:nvSpPr>
          <p:cNvPr id="143" name="Shape 143"/>
          <p:cNvSpPr>
            <a:spLocks/>
          </p:cNvSpPr>
          <p:nvPr/>
        </p:nvSpPr>
        <p:spPr bwMode="auto">
          <a:xfrm>
            <a:off x="5510213" y="2062163"/>
            <a:ext cx="630237" cy="630237"/>
          </a:xfrm>
          <a:custGeom>
            <a:avLst/>
            <a:gdLst>
              <a:gd name="T0" fmla="*/ 10107043 w 19679"/>
              <a:gd name="T1" fmla="*/ 10107059 h 19679"/>
              <a:gd name="T2" fmla="*/ 10107043 w 19679"/>
              <a:gd name="T3" fmla="*/ 10107059 h 19679"/>
              <a:gd name="T4" fmla="*/ 10107043 w 19679"/>
              <a:gd name="T5" fmla="*/ 10107059 h 19679"/>
              <a:gd name="T6" fmla="*/ 10107043 w 19679"/>
              <a:gd name="T7" fmla="*/ 10107059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 P4</a:t>
            </a:r>
          </a:p>
        </p:txBody>
      </p:sp>
      <p:sp>
        <p:nvSpPr>
          <p:cNvPr id="149" name="Shape 149"/>
          <p:cNvSpPr>
            <a:spLocks/>
          </p:cNvSpPr>
          <p:nvPr/>
        </p:nvSpPr>
        <p:spPr bwMode="auto">
          <a:xfrm>
            <a:off x="911225" y="6545263"/>
            <a:ext cx="631825" cy="630237"/>
          </a:xfrm>
          <a:custGeom>
            <a:avLst/>
            <a:gdLst>
              <a:gd name="T0" fmla="*/ 10132509 w 19679"/>
              <a:gd name="T1" fmla="*/ 10107043 h 19679"/>
              <a:gd name="T2" fmla="*/ 10132509 w 19679"/>
              <a:gd name="T3" fmla="*/ 10107043 h 19679"/>
              <a:gd name="T4" fmla="*/ 10132509 w 19679"/>
              <a:gd name="T5" fmla="*/ 10107043 h 19679"/>
              <a:gd name="T6" fmla="*/ 1013250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145" name="Shape 145"/>
          <p:cNvSpPr>
            <a:spLocks/>
          </p:cNvSpPr>
          <p:nvPr/>
        </p:nvSpPr>
        <p:spPr bwMode="auto">
          <a:xfrm>
            <a:off x="2265363" y="6545263"/>
            <a:ext cx="631825" cy="630237"/>
          </a:xfrm>
          <a:custGeom>
            <a:avLst/>
            <a:gdLst>
              <a:gd name="T0" fmla="*/ 10132509 w 19679"/>
              <a:gd name="T1" fmla="*/ 10107043 h 19679"/>
              <a:gd name="T2" fmla="*/ 10132509 w 19679"/>
              <a:gd name="T3" fmla="*/ 10107043 h 19679"/>
              <a:gd name="T4" fmla="*/ 10132509 w 19679"/>
              <a:gd name="T5" fmla="*/ 10107043 h 19679"/>
              <a:gd name="T6" fmla="*/ 1013250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146" name="Shape 146"/>
          <p:cNvSpPr>
            <a:spLocks/>
          </p:cNvSpPr>
          <p:nvPr/>
        </p:nvSpPr>
        <p:spPr bwMode="auto">
          <a:xfrm>
            <a:off x="3619500" y="6545263"/>
            <a:ext cx="631825" cy="630237"/>
          </a:xfrm>
          <a:custGeom>
            <a:avLst/>
            <a:gdLst>
              <a:gd name="T0" fmla="*/ 10132509 w 19679"/>
              <a:gd name="T1" fmla="*/ 10107043 h 19679"/>
              <a:gd name="T2" fmla="*/ 10132509 w 19679"/>
              <a:gd name="T3" fmla="*/ 10107043 h 19679"/>
              <a:gd name="T4" fmla="*/ 10132509 w 19679"/>
              <a:gd name="T5" fmla="*/ 10107043 h 19679"/>
              <a:gd name="T6" fmla="*/ 1013250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152" name="Shape 152"/>
          <p:cNvSpPr>
            <a:spLocks/>
          </p:cNvSpPr>
          <p:nvPr/>
        </p:nvSpPr>
        <p:spPr bwMode="auto">
          <a:xfrm>
            <a:off x="1589088" y="7620000"/>
            <a:ext cx="630237" cy="630238"/>
          </a:xfrm>
          <a:custGeom>
            <a:avLst/>
            <a:gdLst>
              <a:gd name="T0" fmla="*/ 10107043 w 19679"/>
              <a:gd name="T1" fmla="*/ 10107043 h 19679"/>
              <a:gd name="T2" fmla="*/ 10107043 w 19679"/>
              <a:gd name="T3" fmla="*/ 10107043 h 19679"/>
              <a:gd name="T4" fmla="*/ 10107043 w 19679"/>
              <a:gd name="T5" fmla="*/ 10107043 h 19679"/>
              <a:gd name="T6" fmla="*/ 10107043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153" name="Shape 153"/>
          <p:cNvSpPr>
            <a:spLocks/>
          </p:cNvSpPr>
          <p:nvPr/>
        </p:nvSpPr>
        <p:spPr bwMode="auto">
          <a:xfrm>
            <a:off x="10039350" y="6583363"/>
            <a:ext cx="631825" cy="630237"/>
          </a:xfrm>
          <a:custGeom>
            <a:avLst/>
            <a:gdLst>
              <a:gd name="T0" fmla="*/ 10132509 w 19679"/>
              <a:gd name="T1" fmla="*/ 10107043 h 19679"/>
              <a:gd name="T2" fmla="*/ 10132509 w 19679"/>
              <a:gd name="T3" fmla="*/ 10107043 h 19679"/>
              <a:gd name="T4" fmla="*/ 10132509 w 19679"/>
              <a:gd name="T5" fmla="*/ 10107043 h 19679"/>
              <a:gd name="T6" fmla="*/ 1013250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154" name="Shape 154"/>
          <p:cNvSpPr>
            <a:spLocks/>
          </p:cNvSpPr>
          <p:nvPr/>
        </p:nvSpPr>
        <p:spPr bwMode="auto">
          <a:xfrm>
            <a:off x="10731500" y="7543800"/>
            <a:ext cx="630238" cy="630238"/>
          </a:xfrm>
          <a:custGeom>
            <a:avLst/>
            <a:gdLst>
              <a:gd name="T0" fmla="*/ 10107059 w 19679"/>
              <a:gd name="T1" fmla="*/ 10107043 h 19679"/>
              <a:gd name="T2" fmla="*/ 10107059 w 19679"/>
              <a:gd name="T3" fmla="*/ 10107043 h 19679"/>
              <a:gd name="T4" fmla="*/ 10107059 w 19679"/>
              <a:gd name="T5" fmla="*/ 10107043 h 19679"/>
              <a:gd name="T6" fmla="*/ 1010705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157" name="Shape 157"/>
          <p:cNvSpPr>
            <a:spLocks/>
          </p:cNvSpPr>
          <p:nvPr/>
        </p:nvSpPr>
        <p:spPr bwMode="auto">
          <a:xfrm>
            <a:off x="9363075" y="7543800"/>
            <a:ext cx="631825" cy="630238"/>
          </a:xfrm>
          <a:custGeom>
            <a:avLst/>
            <a:gdLst>
              <a:gd name="T0" fmla="*/ 10132509 w 19679"/>
              <a:gd name="T1" fmla="*/ 10107043 h 19679"/>
              <a:gd name="T2" fmla="*/ 10132509 w 19679"/>
              <a:gd name="T3" fmla="*/ 10107043 h 19679"/>
              <a:gd name="T4" fmla="*/ 10132509 w 19679"/>
              <a:gd name="T5" fmla="*/ 10107043 h 19679"/>
              <a:gd name="T6" fmla="*/ 10132509 w 19679"/>
              <a:gd name="T7" fmla="*/ 101070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23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hape 47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C761B17-66D2-4B18-89E7-FD0876A213E4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32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2771" name="Shape 475"/>
          <p:cNvSpPr>
            <a:spLocks noGrp="1"/>
          </p:cNvSpPr>
          <p:nvPr>
            <p:ph type="title"/>
          </p:nvPr>
        </p:nvSpPr>
        <p:spPr>
          <a:xfrm>
            <a:off x="836613" y="123825"/>
            <a:ext cx="11137900" cy="901700"/>
          </a:xfrm>
        </p:spPr>
        <p:txBody>
          <a:bodyPr/>
          <a:lstStyle/>
          <a:p>
            <a:r>
              <a:rPr lang="de-DE" altLang="en-US" smtClean="0"/>
              <a:t>Differential PPI wiring analysis</a:t>
            </a:r>
          </a:p>
        </p:txBody>
      </p:sp>
      <p:cxnSp>
        <p:nvCxnSpPr>
          <p:cNvPr id="479" name="Connector 479"/>
          <p:cNvCxnSpPr>
            <a:cxnSpLocks noChangeShapeType="1"/>
            <a:stCxn id="485" idx="0"/>
            <a:endCxn id="476" idx="0"/>
          </p:cNvCxnSpPr>
          <p:nvPr/>
        </p:nvCxnSpPr>
        <p:spPr bwMode="auto">
          <a:xfrm flipV="1">
            <a:off x="3349625" y="2116138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0" name="Connector 480"/>
          <p:cNvCxnSpPr>
            <a:cxnSpLocks noChangeShapeType="1"/>
            <a:stCxn id="478" idx="0"/>
            <a:endCxn id="476" idx="0"/>
          </p:cNvCxnSpPr>
          <p:nvPr/>
        </p:nvCxnSpPr>
        <p:spPr bwMode="auto">
          <a:xfrm flipH="1">
            <a:off x="3975100" y="2116138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1" name="Connector 481"/>
          <p:cNvCxnSpPr>
            <a:cxnSpLocks noChangeShapeType="1"/>
            <a:stCxn id="477" idx="0"/>
            <a:endCxn id="478" idx="0"/>
          </p:cNvCxnSpPr>
          <p:nvPr/>
        </p:nvCxnSpPr>
        <p:spPr bwMode="auto">
          <a:xfrm flipV="1">
            <a:off x="4646613" y="2116138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2" name="Connector 482"/>
          <p:cNvCxnSpPr>
            <a:cxnSpLocks noChangeShapeType="1"/>
            <a:stCxn id="477" idx="0"/>
            <a:endCxn id="476" idx="0"/>
          </p:cNvCxnSpPr>
          <p:nvPr/>
        </p:nvCxnSpPr>
        <p:spPr bwMode="auto">
          <a:xfrm flipH="1" flipV="1">
            <a:off x="3975100" y="2116138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4" name="Connector 484"/>
          <p:cNvCxnSpPr>
            <a:cxnSpLocks noChangeShapeType="1"/>
            <a:stCxn id="476" idx="0"/>
            <a:endCxn id="483" idx="0"/>
          </p:cNvCxnSpPr>
          <p:nvPr/>
        </p:nvCxnSpPr>
        <p:spPr bwMode="auto">
          <a:xfrm flipH="1">
            <a:off x="2735263" y="2116138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85" name="Shape 485"/>
          <p:cNvSpPr>
            <a:spLocks/>
          </p:cNvSpPr>
          <p:nvPr/>
        </p:nvSpPr>
        <p:spPr bwMode="auto">
          <a:xfrm>
            <a:off x="3090863" y="26860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489" name="Connector 489"/>
          <p:cNvCxnSpPr>
            <a:cxnSpLocks noChangeShapeType="1"/>
            <a:stCxn id="496" idx="0"/>
            <a:endCxn id="486" idx="0"/>
          </p:cNvCxnSpPr>
          <p:nvPr/>
        </p:nvCxnSpPr>
        <p:spPr bwMode="auto">
          <a:xfrm flipV="1">
            <a:off x="3349625" y="3527425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0" name="Connector 490"/>
          <p:cNvCxnSpPr>
            <a:cxnSpLocks noChangeShapeType="1"/>
            <a:stCxn id="488" idx="0"/>
            <a:endCxn id="486" idx="0"/>
          </p:cNvCxnSpPr>
          <p:nvPr/>
        </p:nvCxnSpPr>
        <p:spPr bwMode="auto">
          <a:xfrm flipH="1">
            <a:off x="3975100" y="3527425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1" name="Connector 491"/>
          <p:cNvCxnSpPr>
            <a:cxnSpLocks noChangeShapeType="1"/>
            <a:stCxn id="487" idx="0"/>
            <a:endCxn id="488" idx="0"/>
          </p:cNvCxnSpPr>
          <p:nvPr/>
        </p:nvCxnSpPr>
        <p:spPr bwMode="auto">
          <a:xfrm flipV="1">
            <a:off x="4646613" y="3527425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2" name="Connector 492"/>
          <p:cNvCxnSpPr>
            <a:cxnSpLocks noChangeShapeType="1"/>
            <a:stCxn id="487" idx="0"/>
            <a:endCxn id="486" idx="0"/>
          </p:cNvCxnSpPr>
          <p:nvPr/>
        </p:nvCxnSpPr>
        <p:spPr bwMode="auto">
          <a:xfrm flipH="1" flipV="1">
            <a:off x="3975100" y="3527425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4" name="Connector 494"/>
          <p:cNvCxnSpPr>
            <a:cxnSpLocks noChangeShapeType="1"/>
            <a:stCxn id="496" idx="0"/>
            <a:endCxn id="493" idx="0"/>
          </p:cNvCxnSpPr>
          <p:nvPr/>
        </p:nvCxnSpPr>
        <p:spPr bwMode="auto">
          <a:xfrm flipH="1" flipV="1">
            <a:off x="2735263" y="3527425"/>
            <a:ext cx="614362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5" name="Connector 495"/>
          <p:cNvCxnSpPr>
            <a:cxnSpLocks noChangeShapeType="1"/>
            <a:stCxn id="486" idx="0"/>
            <a:endCxn id="493" idx="0"/>
          </p:cNvCxnSpPr>
          <p:nvPr/>
        </p:nvCxnSpPr>
        <p:spPr bwMode="auto">
          <a:xfrm flipH="1">
            <a:off x="2735263" y="3527425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0" name="Connector 500"/>
          <p:cNvCxnSpPr>
            <a:cxnSpLocks noChangeShapeType="1"/>
            <a:stCxn id="506" idx="0"/>
            <a:endCxn id="497" idx="0"/>
          </p:cNvCxnSpPr>
          <p:nvPr/>
        </p:nvCxnSpPr>
        <p:spPr bwMode="auto">
          <a:xfrm flipV="1">
            <a:off x="3349625" y="4938713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2" name="Connector 502"/>
          <p:cNvCxnSpPr>
            <a:cxnSpLocks noChangeShapeType="1"/>
            <a:stCxn id="498" idx="0"/>
            <a:endCxn id="497" idx="0"/>
          </p:cNvCxnSpPr>
          <p:nvPr/>
        </p:nvCxnSpPr>
        <p:spPr bwMode="auto">
          <a:xfrm flipH="1" flipV="1">
            <a:off x="3975100" y="4938713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4" name="Connector 504"/>
          <p:cNvCxnSpPr>
            <a:cxnSpLocks noChangeShapeType="1"/>
            <a:stCxn id="506" idx="0"/>
            <a:endCxn id="503" idx="0"/>
          </p:cNvCxnSpPr>
          <p:nvPr/>
        </p:nvCxnSpPr>
        <p:spPr bwMode="auto">
          <a:xfrm flipH="1" flipV="1">
            <a:off x="2735263" y="4938713"/>
            <a:ext cx="614362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5" name="Connector 505"/>
          <p:cNvCxnSpPr>
            <a:cxnSpLocks noChangeShapeType="1"/>
            <a:stCxn id="497" idx="0"/>
            <a:endCxn id="503" idx="0"/>
          </p:cNvCxnSpPr>
          <p:nvPr/>
        </p:nvCxnSpPr>
        <p:spPr bwMode="auto">
          <a:xfrm flipH="1">
            <a:off x="2735263" y="4938713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06" name="Shape 506"/>
          <p:cNvSpPr>
            <a:spLocks/>
          </p:cNvSpPr>
          <p:nvPr/>
        </p:nvSpPr>
        <p:spPr bwMode="auto">
          <a:xfrm>
            <a:off x="3090863" y="5510213"/>
            <a:ext cx="517525" cy="515937"/>
          </a:xfrm>
          <a:custGeom>
            <a:avLst/>
            <a:gdLst>
              <a:gd name="T0" fmla="*/ 6796543 w 19679"/>
              <a:gd name="T1" fmla="*/ 6775701 h 19679"/>
              <a:gd name="T2" fmla="*/ 6796543 w 19679"/>
              <a:gd name="T3" fmla="*/ 6775701 h 19679"/>
              <a:gd name="T4" fmla="*/ 6796543 w 19679"/>
              <a:gd name="T5" fmla="*/ 6775701 h 19679"/>
              <a:gd name="T6" fmla="*/ 6796543 w 19679"/>
              <a:gd name="T7" fmla="*/ 6775701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510" name="Connector 510"/>
          <p:cNvCxnSpPr>
            <a:cxnSpLocks noChangeShapeType="1"/>
            <a:stCxn id="514" idx="0"/>
            <a:endCxn id="507" idx="0"/>
          </p:cNvCxnSpPr>
          <p:nvPr/>
        </p:nvCxnSpPr>
        <p:spPr bwMode="auto">
          <a:xfrm flipV="1">
            <a:off x="8302625" y="2119313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1" name="Connector 511"/>
          <p:cNvCxnSpPr>
            <a:cxnSpLocks noChangeShapeType="1"/>
            <a:stCxn id="509" idx="0"/>
            <a:endCxn id="507" idx="0"/>
          </p:cNvCxnSpPr>
          <p:nvPr/>
        </p:nvCxnSpPr>
        <p:spPr bwMode="auto">
          <a:xfrm flipH="1">
            <a:off x="8928100" y="2119313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2" name="Connector 512"/>
          <p:cNvCxnSpPr>
            <a:cxnSpLocks noChangeShapeType="1"/>
            <a:stCxn id="508" idx="0"/>
            <a:endCxn id="509" idx="0"/>
          </p:cNvCxnSpPr>
          <p:nvPr/>
        </p:nvCxnSpPr>
        <p:spPr bwMode="auto">
          <a:xfrm flipV="1">
            <a:off x="9599613" y="2119313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3" name="Connector 513"/>
          <p:cNvCxnSpPr>
            <a:cxnSpLocks noChangeShapeType="1"/>
            <a:stCxn id="508" idx="0"/>
            <a:endCxn id="507" idx="0"/>
          </p:cNvCxnSpPr>
          <p:nvPr/>
        </p:nvCxnSpPr>
        <p:spPr bwMode="auto">
          <a:xfrm flipH="1" flipV="1">
            <a:off x="8928100" y="2119313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8" name="Connector 518"/>
          <p:cNvCxnSpPr>
            <a:cxnSpLocks noChangeShapeType="1"/>
            <a:stCxn id="521" idx="0"/>
            <a:endCxn id="515" idx="0"/>
          </p:cNvCxnSpPr>
          <p:nvPr/>
        </p:nvCxnSpPr>
        <p:spPr bwMode="auto">
          <a:xfrm flipV="1">
            <a:off x="8302625" y="3530600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9" name="Connector 519"/>
          <p:cNvCxnSpPr>
            <a:cxnSpLocks noChangeShapeType="1"/>
            <a:stCxn id="516" idx="0"/>
            <a:endCxn id="517" idx="0"/>
          </p:cNvCxnSpPr>
          <p:nvPr/>
        </p:nvCxnSpPr>
        <p:spPr bwMode="auto">
          <a:xfrm flipV="1">
            <a:off x="9599613" y="3530600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0" name="Connector 520"/>
          <p:cNvCxnSpPr>
            <a:cxnSpLocks noChangeShapeType="1"/>
            <a:stCxn id="516" idx="0"/>
            <a:endCxn id="515" idx="0"/>
          </p:cNvCxnSpPr>
          <p:nvPr/>
        </p:nvCxnSpPr>
        <p:spPr bwMode="auto">
          <a:xfrm flipH="1" flipV="1">
            <a:off x="8928100" y="3530600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21" name="Shape 521"/>
          <p:cNvSpPr>
            <a:spLocks/>
          </p:cNvSpPr>
          <p:nvPr/>
        </p:nvSpPr>
        <p:spPr bwMode="auto">
          <a:xfrm>
            <a:off x="8043863" y="4102100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523" name="Connector 523"/>
          <p:cNvCxnSpPr>
            <a:cxnSpLocks noChangeShapeType="1"/>
            <a:stCxn id="527" idx="0"/>
            <a:endCxn id="522" idx="0"/>
          </p:cNvCxnSpPr>
          <p:nvPr/>
        </p:nvCxnSpPr>
        <p:spPr bwMode="auto">
          <a:xfrm flipV="1">
            <a:off x="8923338" y="5045075"/>
            <a:ext cx="623887" cy="830263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5" name="Connector 525"/>
          <p:cNvCxnSpPr>
            <a:cxnSpLocks noChangeShapeType="1"/>
            <a:stCxn id="527" idx="0"/>
            <a:endCxn id="524" idx="0"/>
          </p:cNvCxnSpPr>
          <p:nvPr/>
        </p:nvCxnSpPr>
        <p:spPr bwMode="auto">
          <a:xfrm flipH="1" flipV="1">
            <a:off x="8307388" y="5045075"/>
            <a:ext cx="615950" cy="830263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6" name="Connector 526"/>
          <p:cNvCxnSpPr>
            <a:cxnSpLocks noChangeShapeType="1"/>
            <a:stCxn id="522" idx="0"/>
            <a:endCxn id="524" idx="0"/>
          </p:cNvCxnSpPr>
          <p:nvPr/>
        </p:nvCxnSpPr>
        <p:spPr bwMode="auto">
          <a:xfrm flipH="1">
            <a:off x="8307388" y="5045075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2800" name="Shape 528"/>
          <p:cNvSpPr>
            <a:spLocks noChangeArrowheads="1"/>
          </p:cNvSpPr>
          <p:nvPr/>
        </p:nvSpPr>
        <p:spPr bwMode="auto">
          <a:xfrm>
            <a:off x="6380163" y="2155825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</a:p>
        </p:txBody>
      </p:sp>
      <p:sp>
        <p:nvSpPr>
          <p:cNvPr id="529" name="Shape 529"/>
          <p:cNvSpPr>
            <a:spLocks noChangeArrowheads="1"/>
          </p:cNvSpPr>
          <p:nvPr/>
        </p:nvSpPr>
        <p:spPr bwMode="auto">
          <a:xfrm>
            <a:off x="6318250" y="2519363"/>
            <a:ext cx="1054100" cy="273050"/>
          </a:xfrm>
          <a:prstGeom prst="rightArrow">
            <a:avLst>
              <a:gd name="adj1" fmla="val 32000"/>
              <a:gd name="adj2" fmla="val 16096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sp>
        <p:nvSpPr>
          <p:cNvPr id="32802" name="Shape 530"/>
          <p:cNvSpPr>
            <a:spLocks noChangeArrowheads="1"/>
          </p:cNvSpPr>
          <p:nvPr/>
        </p:nvSpPr>
        <p:spPr bwMode="auto">
          <a:xfrm>
            <a:off x="6380163" y="3557588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</a:t>
            </a:r>
          </a:p>
        </p:txBody>
      </p:sp>
      <p:sp>
        <p:nvSpPr>
          <p:cNvPr id="531" name="Shape 531"/>
          <p:cNvSpPr>
            <a:spLocks noChangeArrowheads="1"/>
          </p:cNvSpPr>
          <p:nvPr/>
        </p:nvSpPr>
        <p:spPr bwMode="auto">
          <a:xfrm>
            <a:off x="6318250" y="3921125"/>
            <a:ext cx="1054100" cy="273050"/>
          </a:xfrm>
          <a:prstGeom prst="rightArrow">
            <a:avLst>
              <a:gd name="adj1" fmla="val 32000"/>
              <a:gd name="adj2" fmla="val 16096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sp>
        <p:nvSpPr>
          <p:cNvPr id="32804" name="Shape 532"/>
          <p:cNvSpPr>
            <a:spLocks noChangeArrowheads="1"/>
          </p:cNvSpPr>
          <p:nvPr/>
        </p:nvSpPr>
        <p:spPr bwMode="auto">
          <a:xfrm>
            <a:off x="6380163" y="495935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</a:t>
            </a:r>
          </a:p>
        </p:txBody>
      </p:sp>
      <p:sp>
        <p:nvSpPr>
          <p:cNvPr id="533" name="Shape 533"/>
          <p:cNvSpPr>
            <a:spLocks noChangeArrowheads="1"/>
          </p:cNvSpPr>
          <p:nvPr/>
        </p:nvSpPr>
        <p:spPr bwMode="auto">
          <a:xfrm>
            <a:off x="6318250" y="5322888"/>
            <a:ext cx="1054100" cy="274637"/>
          </a:xfrm>
          <a:prstGeom prst="rightArrow">
            <a:avLst>
              <a:gd name="adj1" fmla="val 32000"/>
              <a:gd name="adj2" fmla="val 160029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34" name="Connector 534"/>
          <p:cNvCxnSpPr>
            <a:cxnSpLocks noChangeShapeType="1"/>
            <a:stCxn id="514" idx="0"/>
            <a:endCxn id="508" idx="0"/>
          </p:cNvCxnSpPr>
          <p:nvPr/>
        </p:nvCxnSpPr>
        <p:spPr bwMode="auto">
          <a:xfrm>
            <a:off x="8302625" y="2947988"/>
            <a:ext cx="129698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2807" name="Shape 535"/>
          <p:cNvSpPr>
            <a:spLocks noChangeArrowheads="1"/>
          </p:cNvSpPr>
          <p:nvPr/>
        </p:nvSpPr>
        <p:spPr bwMode="auto">
          <a:xfrm>
            <a:off x="635000" y="1131888"/>
            <a:ext cx="6318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112 matched normal tissues (TCGA)</a:t>
            </a:r>
          </a:p>
        </p:txBody>
      </p:sp>
      <p:sp>
        <p:nvSpPr>
          <p:cNvPr id="32808" name="Shape 536"/>
          <p:cNvSpPr>
            <a:spLocks noChangeArrowheads="1"/>
          </p:cNvSpPr>
          <p:nvPr/>
        </p:nvSpPr>
        <p:spPr bwMode="auto">
          <a:xfrm>
            <a:off x="7112000" y="1131888"/>
            <a:ext cx="5889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112 breast cancer tissues (TCGA)</a:t>
            </a:r>
          </a:p>
        </p:txBody>
      </p:sp>
      <p:sp>
        <p:nvSpPr>
          <p:cNvPr id="537" name="Shape 537"/>
          <p:cNvSpPr>
            <a:spLocks noChangeArrowheads="1"/>
          </p:cNvSpPr>
          <p:nvPr/>
        </p:nvSpPr>
        <p:spPr bwMode="auto">
          <a:xfrm rot="5400000">
            <a:off x="6335713" y="5881687"/>
            <a:ext cx="774700" cy="587375"/>
          </a:xfrm>
          <a:prstGeom prst="rightArrow">
            <a:avLst>
              <a:gd name="adj1" fmla="val 24019"/>
              <a:gd name="adj2" fmla="val 51261"/>
            </a:avLst>
          </a:prstGeom>
          <a:solidFill>
            <a:srgbClr val="C82506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38" name="Connector 538"/>
          <p:cNvCxnSpPr>
            <a:cxnSpLocks noChangeShapeType="1"/>
            <a:stCxn id="496" idx="0"/>
            <a:endCxn id="487" idx="0"/>
          </p:cNvCxnSpPr>
          <p:nvPr/>
        </p:nvCxnSpPr>
        <p:spPr bwMode="auto">
          <a:xfrm>
            <a:off x="3349625" y="4356100"/>
            <a:ext cx="129698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2" name="Connector 542"/>
          <p:cNvCxnSpPr>
            <a:cxnSpLocks noChangeShapeType="1"/>
            <a:stCxn id="541" idx="0"/>
            <a:endCxn id="539" idx="0"/>
          </p:cNvCxnSpPr>
          <p:nvPr/>
        </p:nvCxnSpPr>
        <p:spPr bwMode="auto">
          <a:xfrm flipH="1">
            <a:off x="6723063" y="7099300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3" name="Connector 543"/>
          <p:cNvCxnSpPr>
            <a:cxnSpLocks noChangeShapeType="1"/>
            <a:stCxn id="540" idx="0"/>
            <a:endCxn id="541" idx="0"/>
          </p:cNvCxnSpPr>
          <p:nvPr/>
        </p:nvCxnSpPr>
        <p:spPr bwMode="auto">
          <a:xfrm flipV="1">
            <a:off x="7396163" y="7099300"/>
            <a:ext cx="566737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4" name="Connector 544"/>
          <p:cNvCxnSpPr>
            <a:cxnSpLocks noChangeShapeType="1"/>
            <a:stCxn id="540" idx="0"/>
            <a:endCxn id="539" idx="0"/>
          </p:cNvCxnSpPr>
          <p:nvPr/>
        </p:nvCxnSpPr>
        <p:spPr bwMode="auto">
          <a:xfrm flipH="1" flipV="1">
            <a:off x="6723063" y="7099300"/>
            <a:ext cx="673100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6" name="Connector 546"/>
          <p:cNvCxnSpPr>
            <a:cxnSpLocks noChangeShapeType="1"/>
            <a:stCxn id="548" idx="0"/>
            <a:endCxn id="545" idx="0"/>
          </p:cNvCxnSpPr>
          <p:nvPr/>
        </p:nvCxnSpPr>
        <p:spPr bwMode="auto">
          <a:xfrm flipH="1" flipV="1">
            <a:off x="5483225" y="7099300"/>
            <a:ext cx="615950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7" name="Connector 547"/>
          <p:cNvCxnSpPr>
            <a:cxnSpLocks noChangeShapeType="1"/>
            <a:stCxn id="539" idx="0"/>
            <a:endCxn id="545" idx="0"/>
          </p:cNvCxnSpPr>
          <p:nvPr/>
        </p:nvCxnSpPr>
        <p:spPr bwMode="auto">
          <a:xfrm flipH="1">
            <a:off x="5483225" y="7099300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48" name="Shape 548"/>
          <p:cNvSpPr>
            <a:spLocks/>
          </p:cNvSpPr>
          <p:nvPr/>
        </p:nvSpPr>
        <p:spPr bwMode="auto">
          <a:xfrm>
            <a:off x="5840413" y="7669213"/>
            <a:ext cx="515937" cy="517525"/>
          </a:xfrm>
          <a:custGeom>
            <a:avLst/>
            <a:gdLst>
              <a:gd name="T0" fmla="*/ 6775688 w 19679"/>
              <a:gd name="T1" fmla="*/ 6796543 h 19679"/>
              <a:gd name="T2" fmla="*/ 6775688 w 19679"/>
              <a:gd name="T3" fmla="*/ 6796543 h 19679"/>
              <a:gd name="T4" fmla="*/ 6775688 w 19679"/>
              <a:gd name="T5" fmla="*/ 6796543 h 19679"/>
              <a:gd name="T6" fmla="*/ 6775688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32817" name="Shape 549"/>
          <p:cNvSpPr>
            <a:spLocks noChangeArrowheads="1"/>
          </p:cNvSpPr>
          <p:nvPr/>
        </p:nvSpPr>
        <p:spPr bwMode="auto">
          <a:xfrm>
            <a:off x="5932488" y="6724650"/>
            <a:ext cx="3413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-2</a:t>
            </a:r>
          </a:p>
        </p:txBody>
      </p:sp>
      <p:sp>
        <p:nvSpPr>
          <p:cNvPr id="32818" name="Shape 550"/>
          <p:cNvSpPr>
            <a:spLocks noChangeArrowheads="1"/>
          </p:cNvSpPr>
          <p:nvPr/>
        </p:nvSpPr>
        <p:spPr bwMode="auto">
          <a:xfrm>
            <a:off x="5432425" y="7358063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2819" name="Shape 551"/>
          <p:cNvSpPr>
            <a:spLocks noChangeArrowheads="1"/>
          </p:cNvSpPr>
          <p:nvPr/>
        </p:nvSpPr>
        <p:spPr bwMode="auto">
          <a:xfrm>
            <a:off x="6702425" y="7364413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2820" name="Shape 552"/>
          <p:cNvSpPr>
            <a:spLocks noChangeArrowheads="1"/>
          </p:cNvSpPr>
          <p:nvPr/>
        </p:nvSpPr>
        <p:spPr bwMode="auto">
          <a:xfrm>
            <a:off x="7173913" y="6724650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2821" name="Shape 553"/>
          <p:cNvSpPr>
            <a:spLocks noChangeArrowheads="1"/>
          </p:cNvSpPr>
          <p:nvPr/>
        </p:nvSpPr>
        <p:spPr bwMode="auto">
          <a:xfrm>
            <a:off x="7642225" y="7364413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2822" name="Shape 554"/>
          <p:cNvSpPr>
            <a:spLocks noChangeArrowheads="1"/>
          </p:cNvSpPr>
          <p:nvPr/>
        </p:nvSpPr>
        <p:spPr bwMode="auto">
          <a:xfrm>
            <a:off x="7043738" y="5872163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7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∑</a:t>
            </a:r>
            <a:r>
              <a:rPr lang="de-DE" altLang="en-US" sz="27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7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</a:t>
            </a:r>
          </a:p>
        </p:txBody>
      </p:sp>
      <p:sp>
        <p:nvSpPr>
          <p:cNvPr id="32823" name="Shape 555"/>
          <p:cNvSpPr>
            <a:spLocks noChangeArrowheads="1"/>
          </p:cNvSpPr>
          <p:nvPr/>
        </p:nvSpPr>
        <p:spPr bwMode="auto">
          <a:xfrm>
            <a:off x="301625" y="2176463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1:</a:t>
            </a:r>
          </a:p>
        </p:txBody>
      </p:sp>
      <p:sp>
        <p:nvSpPr>
          <p:cNvPr id="32824" name="Shape 556"/>
          <p:cNvSpPr>
            <a:spLocks noChangeArrowheads="1"/>
          </p:cNvSpPr>
          <p:nvPr/>
        </p:nvSpPr>
        <p:spPr bwMode="auto">
          <a:xfrm>
            <a:off x="301625" y="3582988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2:</a:t>
            </a:r>
          </a:p>
        </p:txBody>
      </p:sp>
      <p:sp>
        <p:nvSpPr>
          <p:cNvPr id="32825" name="Shape 557"/>
          <p:cNvSpPr>
            <a:spLocks noChangeArrowheads="1"/>
          </p:cNvSpPr>
          <p:nvPr/>
        </p:nvSpPr>
        <p:spPr bwMode="auto">
          <a:xfrm>
            <a:off x="301625" y="4989513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3:</a:t>
            </a:r>
          </a:p>
        </p:txBody>
      </p:sp>
      <p:sp>
        <p:nvSpPr>
          <p:cNvPr id="558" name="Shape 558"/>
          <p:cNvSpPr>
            <a:spLocks noChangeArrowheads="1"/>
          </p:cNvSpPr>
          <p:nvPr/>
        </p:nvSpPr>
        <p:spPr bwMode="auto">
          <a:xfrm>
            <a:off x="9099550" y="7319963"/>
            <a:ext cx="901700" cy="428625"/>
          </a:xfrm>
          <a:prstGeom prst="rightArrow">
            <a:avLst>
              <a:gd name="adj1" fmla="val 24019"/>
              <a:gd name="adj2" fmla="val 70250"/>
            </a:avLst>
          </a:prstGeom>
          <a:solidFill>
            <a:srgbClr val="C82506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61" name="Connector 561"/>
          <p:cNvCxnSpPr>
            <a:cxnSpLocks noChangeShapeType="1"/>
            <a:stCxn id="559" idx="0"/>
            <a:endCxn id="560" idx="0"/>
          </p:cNvCxnSpPr>
          <p:nvPr/>
        </p:nvCxnSpPr>
        <p:spPr bwMode="auto">
          <a:xfrm flipH="1">
            <a:off x="10842625" y="7527925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2828" name="Shape 562"/>
          <p:cNvSpPr>
            <a:spLocks noChangeArrowheads="1"/>
          </p:cNvSpPr>
          <p:nvPr/>
        </p:nvSpPr>
        <p:spPr bwMode="auto">
          <a:xfrm>
            <a:off x="11291888" y="7154863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-2</a:t>
            </a:r>
          </a:p>
        </p:txBody>
      </p:sp>
      <p:sp>
        <p:nvSpPr>
          <p:cNvPr id="32829" name="Shape 563"/>
          <p:cNvSpPr>
            <a:spLocks noChangeArrowheads="1"/>
          </p:cNvSpPr>
          <p:nvPr/>
        </p:nvSpPr>
        <p:spPr bwMode="auto">
          <a:xfrm>
            <a:off x="8253413" y="6515100"/>
            <a:ext cx="2740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one-tailed binomial test 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+ BH/FDR </a:t>
            </a:r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(&lt;0.05)</a:t>
            </a:r>
          </a:p>
        </p:txBody>
      </p:sp>
      <p:sp>
        <p:nvSpPr>
          <p:cNvPr id="483" name="Shape 483"/>
          <p:cNvSpPr>
            <a:spLocks/>
          </p:cNvSpPr>
          <p:nvPr/>
        </p:nvSpPr>
        <p:spPr bwMode="auto">
          <a:xfrm>
            <a:off x="2476500" y="1857375"/>
            <a:ext cx="515938" cy="515938"/>
          </a:xfrm>
          <a:custGeom>
            <a:avLst/>
            <a:gdLst>
              <a:gd name="T0" fmla="*/ 6775701 w 19679"/>
              <a:gd name="T1" fmla="*/ 6775688 h 19679"/>
              <a:gd name="T2" fmla="*/ 6775701 w 19679"/>
              <a:gd name="T3" fmla="*/ 6775688 h 19679"/>
              <a:gd name="T4" fmla="*/ 6775701 w 19679"/>
              <a:gd name="T5" fmla="*/ 6775688 h 19679"/>
              <a:gd name="T6" fmla="*/ 6775701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76" name="Shape 476"/>
          <p:cNvSpPr>
            <a:spLocks/>
          </p:cNvSpPr>
          <p:nvPr/>
        </p:nvSpPr>
        <p:spPr bwMode="auto">
          <a:xfrm>
            <a:off x="3716338" y="1857375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478" name="Shape 478"/>
          <p:cNvSpPr>
            <a:spLocks/>
          </p:cNvSpPr>
          <p:nvPr/>
        </p:nvSpPr>
        <p:spPr bwMode="auto">
          <a:xfrm>
            <a:off x="4956175" y="1857375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07" name="Shape 507"/>
          <p:cNvSpPr>
            <a:spLocks/>
          </p:cNvSpPr>
          <p:nvPr/>
        </p:nvSpPr>
        <p:spPr bwMode="auto">
          <a:xfrm>
            <a:off x="8669338" y="18605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09" name="Shape 509"/>
          <p:cNvSpPr>
            <a:spLocks/>
          </p:cNvSpPr>
          <p:nvPr/>
        </p:nvSpPr>
        <p:spPr bwMode="auto">
          <a:xfrm>
            <a:off x="9909175" y="18605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477" name="Shape 477"/>
          <p:cNvSpPr>
            <a:spLocks/>
          </p:cNvSpPr>
          <p:nvPr/>
        </p:nvSpPr>
        <p:spPr bwMode="auto">
          <a:xfrm>
            <a:off x="4387850" y="26860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14" name="Shape 514"/>
          <p:cNvSpPr>
            <a:spLocks/>
          </p:cNvSpPr>
          <p:nvPr/>
        </p:nvSpPr>
        <p:spPr bwMode="auto">
          <a:xfrm>
            <a:off x="8043863" y="2689225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508" name="Shape 508"/>
          <p:cNvSpPr>
            <a:spLocks/>
          </p:cNvSpPr>
          <p:nvPr/>
        </p:nvSpPr>
        <p:spPr bwMode="auto">
          <a:xfrm>
            <a:off x="9340850" y="2689225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493" name="Shape 493"/>
          <p:cNvSpPr>
            <a:spLocks/>
          </p:cNvSpPr>
          <p:nvPr/>
        </p:nvSpPr>
        <p:spPr bwMode="auto">
          <a:xfrm>
            <a:off x="2476500" y="3268663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86" name="Shape 486"/>
          <p:cNvSpPr>
            <a:spLocks/>
          </p:cNvSpPr>
          <p:nvPr/>
        </p:nvSpPr>
        <p:spPr bwMode="auto">
          <a:xfrm>
            <a:off x="3716338" y="326866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488" name="Shape 488"/>
          <p:cNvSpPr>
            <a:spLocks/>
          </p:cNvSpPr>
          <p:nvPr/>
        </p:nvSpPr>
        <p:spPr bwMode="auto">
          <a:xfrm>
            <a:off x="4956175" y="326866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15" name="Shape 515"/>
          <p:cNvSpPr>
            <a:spLocks/>
          </p:cNvSpPr>
          <p:nvPr/>
        </p:nvSpPr>
        <p:spPr bwMode="auto">
          <a:xfrm>
            <a:off x="8669338" y="32718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17" name="Shape 517"/>
          <p:cNvSpPr>
            <a:spLocks/>
          </p:cNvSpPr>
          <p:nvPr/>
        </p:nvSpPr>
        <p:spPr bwMode="auto">
          <a:xfrm>
            <a:off x="9909175" y="32718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496" name="Shape 496"/>
          <p:cNvSpPr>
            <a:spLocks/>
          </p:cNvSpPr>
          <p:nvPr/>
        </p:nvSpPr>
        <p:spPr bwMode="auto">
          <a:xfrm>
            <a:off x="3090863" y="40973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487" name="Shape 487"/>
          <p:cNvSpPr>
            <a:spLocks/>
          </p:cNvSpPr>
          <p:nvPr/>
        </p:nvSpPr>
        <p:spPr bwMode="auto">
          <a:xfrm>
            <a:off x="4387850" y="40973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03" name="Shape 503"/>
          <p:cNvSpPr>
            <a:spLocks/>
          </p:cNvSpPr>
          <p:nvPr/>
        </p:nvSpPr>
        <p:spPr bwMode="auto">
          <a:xfrm>
            <a:off x="2476500" y="4679950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97" name="Shape 497"/>
          <p:cNvSpPr>
            <a:spLocks/>
          </p:cNvSpPr>
          <p:nvPr/>
        </p:nvSpPr>
        <p:spPr bwMode="auto">
          <a:xfrm>
            <a:off x="3716338" y="46799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cxnSp>
        <p:nvCxnSpPr>
          <p:cNvPr id="501" name="Connector 501"/>
          <p:cNvCxnSpPr>
            <a:cxnSpLocks noChangeShapeType="1"/>
            <a:stCxn id="498" idx="0"/>
            <a:endCxn id="499" idx="0"/>
          </p:cNvCxnSpPr>
          <p:nvPr/>
        </p:nvCxnSpPr>
        <p:spPr bwMode="auto">
          <a:xfrm flipV="1">
            <a:off x="4646613" y="4938713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98" name="Shape 498"/>
          <p:cNvSpPr>
            <a:spLocks/>
          </p:cNvSpPr>
          <p:nvPr/>
        </p:nvSpPr>
        <p:spPr bwMode="auto">
          <a:xfrm>
            <a:off x="4387850" y="5510213"/>
            <a:ext cx="517525" cy="515937"/>
          </a:xfrm>
          <a:custGeom>
            <a:avLst/>
            <a:gdLst>
              <a:gd name="T0" fmla="*/ 6796543 w 19679"/>
              <a:gd name="T1" fmla="*/ 6775701 h 19679"/>
              <a:gd name="T2" fmla="*/ 6796543 w 19679"/>
              <a:gd name="T3" fmla="*/ 6775701 h 19679"/>
              <a:gd name="T4" fmla="*/ 6796543 w 19679"/>
              <a:gd name="T5" fmla="*/ 6775701 h 19679"/>
              <a:gd name="T6" fmla="*/ 6796543 w 19679"/>
              <a:gd name="T7" fmla="*/ 6775701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499" name="Shape 499"/>
          <p:cNvSpPr>
            <a:spLocks/>
          </p:cNvSpPr>
          <p:nvPr/>
        </p:nvSpPr>
        <p:spPr bwMode="auto">
          <a:xfrm>
            <a:off x="4956175" y="467995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24" name="Shape 524"/>
          <p:cNvSpPr>
            <a:spLocks/>
          </p:cNvSpPr>
          <p:nvPr/>
        </p:nvSpPr>
        <p:spPr bwMode="auto">
          <a:xfrm>
            <a:off x="8048625" y="47863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22" name="Shape 522"/>
          <p:cNvSpPr>
            <a:spLocks/>
          </p:cNvSpPr>
          <p:nvPr/>
        </p:nvSpPr>
        <p:spPr bwMode="auto">
          <a:xfrm>
            <a:off x="9290050" y="4786313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27" name="Shape 527"/>
          <p:cNvSpPr>
            <a:spLocks/>
          </p:cNvSpPr>
          <p:nvPr/>
        </p:nvSpPr>
        <p:spPr bwMode="auto">
          <a:xfrm>
            <a:off x="8664575" y="5616575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516" name="Shape 516"/>
          <p:cNvSpPr>
            <a:spLocks/>
          </p:cNvSpPr>
          <p:nvPr/>
        </p:nvSpPr>
        <p:spPr bwMode="auto">
          <a:xfrm>
            <a:off x="9340850" y="4102100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45" name="Shape 545"/>
          <p:cNvSpPr>
            <a:spLocks/>
          </p:cNvSpPr>
          <p:nvPr/>
        </p:nvSpPr>
        <p:spPr bwMode="auto">
          <a:xfrm>
            <a:off x="5224463" y="68405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39" name="Shape 539"/>
          <p:cNvSpPr>
            <a:spLocks/>
          </p:cNvSpPr>
          <p:nvPr/>
        </p:nvSpPr>
        <p:spPr bwMode="auto">
          <a:xfrm>
            <a:off x="6464300" y="684053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41" name="Shape 541"/>
          <p:cNvSpPr>
            <a:spLocks/>
          </p:cNvSpPr>
          <p:nvPr/>
        </p:nvSpPr>
        <p:spPr bwMode="auto">
          <a:xfrm>
            <a:off x="7705725" y="6840538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40" name="Shape 540"/>
          <p:cNvSpPr>
            <a:spLocks/>
          </p:cNvSpPr>
          <p:nvPr/>
        </p:nvSpPr>
        <p:spPr bwMode="auto">
          <a:xfrm>
            <a:off x="7137400" y="7669213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60" name="Shape 560"/>
          <p:cNvSpPr>
            <a:spLocks/>
          </p:cNvSpPr>
          <p:nvPr/>
        </p:nvSpPr>
        <p:spPr bwMode="auto">
          <a:xfrm>
            <a:off x="10583863" y="7270750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59" name="Shape 559"/>
          <p:cNvSpPr>
            <a:spLocks/>
          </p:cNvSpPr>
          <p:nvPr/>
        </p:nvSpPr>
        <p:spPr bwMode="auto">
          <a:xfrm>
            <a:off x="11823700" y="7270750"/>
            <a:ext cx="517525" cy="515938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32860" name="Shape 563"/>
          <p:cNvSpPr>
            <a:spLocks noChangeArrowheads="1"/>
          </p:cNvSpPr>
          <p:nvPr/>
        </p:nvSpPr>
        <p:spPr bwMode="auto">
          <a:xfrm>
            <a:off x="597744" y="8189168"/>
            <a:ext cx="104314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Check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whether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rewiring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of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a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particular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PP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interaction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occurs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in a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significantly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large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number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of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patients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compared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to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what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is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expected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by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chance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rewiring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</a:t>
            </a:r>
            <a:r>
              <a:rPr lang="de-DE" altLang="en-US" sz="2000" dirty="0" err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events</a:t>
            </a:r>
            <a:r>
              <a:rPr lang="de-DE" altLang="en-US" sz="2000" dirty="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.</a:t>
            </a:r>
            <a:endParaRPr lang="de-DE" altLang="en-US" sz="1500" dirty="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</p:txBody>
      </p:sp>
      <p:sp>
        <p:nvSpPr>
          <p:cNvPr id="93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7313"/>
            <a:ext cx="124968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Coverage of PPIs with domain information</a:t>
            </a:r>
          </a:p>
        </p:txBody>
      </p:sp>
      <p:sp>
        <p:nvSpPr>
          <p:cNvPr id="33795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CCDEE57B-5286-417D-A484-D8DA0BE7AC21}" type="slidenum">
              <a:rPr lang="en-US" altLang="en-US" sz="1800">
                <a:solidFill>
                  <a:schemeClr val="tx1"/>
                </a:solidFill>
              </a:rPr>
              <a:pPr eaLnBrk="1" hangingPunct="1"/>
              <a:t>33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9497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pic>
        <p:nvPicPr>
          <p:cNvPr id="33797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998663"/>
            <a:ext cx="14939963" cy="647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hteck 5"/>
          <p:cNvSpPr>
            <a:spLocks noChangeArrowheads="1"/>
          </p:cNvSpPr>
          <p:nvPr/>
        </p:nvSpPr>
        <p:spPr bwMode="auto">
          <a:xfrm>
            <a:off x="5473700" y="1997075"/>
            <a:ext cx="7581900" cy="304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9" name="Rechteck 6"/>
          <p:cNvSpPr>
            <a:spLocks noChangeArrowheads="1"/>
          </p:cNvSpPr>
          <p:nvPr/>
        </p:nvSpPr>
        <p:spPr bwMode="auto">
          <a:xfrm>
            <a:off x="7366000" y="4948238"/>
            <a:ext cx="6913563" cy="296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0" name="Rechteck 7"/>
          <p:cNvSpPr>
            <a:spLocks noChangeArrowheads="1"/>
          </p:cNvSpPr>
          <p:nvPr/>
        </p:nvSpPr>
        <p:spPr bwMode="auto">
          <a:xfrm>
            <a:off x="2541588" y="7535863"/>
            <a:ext cx="10656887" cy="941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1" name="Textfeld 1"/>
          <p:cNvSpPr txBox="1">
            <a:spLocks noChangeArrowheads="1"/>
          </p:cNvSpPr>
          <p:nvPr/>
        </p:nvSpPr>
        <p:spPr bwMode="auto">
          <a:xfrm>
            <a:off x="6227763" y="1131888"/>
            <a:ext cx="596265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/>
              <a:t>Standard deviations reflect differences betwen patients.</a:t>
            </a:r>
          </a:p>
          <a:p>
            <a:pPr eaLnBrk="1" hangingPunct="1"/>
            <a:endParaRPr lang="de-DE" altLang="en-US"/>
          </a:p>
          <a:p>
            <a:pPr eaLnBrk="1" hangingPunct="1"/>
            <a:r>
              <a:rPr lang="de-DE" altLang="en-US"/>
              <a:t>About 10.000 out of 133.000 protein-protein interactions are significantly rewired between </a:t>
            </a:r>
          </a:p>
          <a:p>
            <a:pPr eaLnBrk="1" hangingPunct="1"/>
            <a:r>
              <a:rPr lang="de-DE" altLang="en-US"/>
              <a:t>normal and cancer samples.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7313"/>
            <a:ext cx="124968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Rewired PPIs are associated with hallmarks</a:t>
            </a:r>
          </a:p>
        </p:txBody>
      </p:sp>
      <p:sp>
        <p:nvSpPr>
          <p:cNvPr id="3481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59275413-54AB-49D5-8D82-A52F7B3C3420}" type="slidenum">
              <a:rPr lang="en-US" altLang="en-US" sz="1800">
                <a:solidFill>
                  <a:schemeClr val="tx1"/>
                </a:solidFill>
              </a:rPr>
              <a:pPr eaLnBrk="1" hangingPunct="1"/>
              <a:t>34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pic>
        <p:nvPicPr>
          <p:cNvPr id="34821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0" y="1066800"/>
            <a:ext cx="121824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Rechteck 1"/>
          <p:cNvSpPr>
            <a:spLocks noChangeArrowheads="1"/>
          </p:cNvSpPr>
          <p:nvPr/>
        </p:nvSpPr>
        <p:spPr bwMode="auto">
          <a:xfrm>
            <a:off x="5133975" y="1066800"/>
            <a:ext cx="7561263" cy="5681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3" name="Rechteck 6"/>
          <p:cNvSpPr>
            <a:spLocks noChangeArrowheads="1"/>
          </p:cNvSpPr>
          <p:nvPr/>
        </p:nvSpPr>
        <p:spPr bwMode="auto">
          <a:xfrm>
            <a:off x="2830513" y="8116888"/>
            <a:ext cx="835183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4824" name="Textfeld 2"/>
          <p:cNvSpPr txBox="1">
            <a:spLocks noChangeArrowheads="1"/>
          </p:cNvSpPr>
          <p:nvPr/>
        </p:nvSpPr>
        <p:spPr bwMode="auto">
          <a:xfrm>
            <a:off x="6230938" y="1492250"/>
            <a:ext cx="55372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/>
              <a:t>A large fraction (72%) of the </a:t>
            </a:r>
          </a:p>
          <a:p>
            <a:pPr eaLnBrk="1" hangingPunct="1"/>
            <a:r>
              <a:rPr lang="de-DE" altLang="en-US"/>
              <a:t>rewired interactions affects genes</a:t>
            </a:r>
          </a:p>
          <a:p>
            <a:pPr eaLnBrk="1" hangingPunct="1"/>
            <a:r>
              <a:rPr lang="de-DE" altLang="en-US"/>
              <a:t>that are associated </a:t>
            </a:r>
          </a:p>
          <a:p>
            <a:pPr eaLnBrk="1" hangingPunct="1"/>
            <a:r>
              <a:rPr lang="de-DE" altLang="en-US"/>
              <a:t>with „hallmark of cancer“ terms. 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ChangeArrowheads="1"/>
          </p:cNvSpPr>
          <p:nvPr/>
        </p:nvSpPr>
        <p:spPr bwMode="auto">
          <a:xfrm>
            <a:off x="3792538" y="5957888"/>
            <a:ext cx="423862" cy="425450"/>
          </a:xfrm>
          <a:prstGeom prst="pentagon">
            <a:avLst/>
          </a:prstGeom>
          <a:solidFill>
            <a:srgbClr val="F5D328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172" name="Shape 172"/>
          <p:cNvSpPr>
            <a:spLocks noChangeArrowheads="1"/>
          </p:cNvSpPr>
          <p:nvPr/>
        </p:nvSpPr>
        <p:spPr bwMode="auto">
          <a:xfrm>
            <a:off x="3370263" y="5886450"/>
            <a:ext cx="512762" cy="417513"/>
          </a:xfrm>
          <a:prstGeom prst="rect">
            <a:avLst/>
          </a:prstGeom>
          <a:solidFill>
            <a:srgbClr val="EC5D57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35844" name="Shape 173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3BFF0585-109F-4A48-B6F4-EE865408D114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35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5845" name="Shape 174"/>
          <p:cNvSpPr>
            <a:spLocks noGrp="1"/>
          </p:cNvSpPr>
          <p:nvPr>
            <p:ph type="title"/>
          </p:nvPr>
        </p:nvSpPr>
        <p:spPr>
          <a:xfrm>
            <a:off x="98425" y="0"/>
            <a:ext cx="12807950" cy="1069975"/>
          </a:xfrm>
        </p:spPr>
        <p:txBody>
          <a:bodyPr/>
          <a:lstStyle/>
          <a:p>
            <a:r>
              <a:rPr lang="de-DE" altLang="en-US" smtClean="0"/>
              <a:t>Not considered yet: alternative splicing</a:t>
            </a:r>
          </a:p>
        </p:txBody>
      </p:sp>
      <p:sp>
        <p:nvSpPr>
          <p:cNvPr id="35846" name="Shape 175"/>
          <p:cNvSpPr>
            <a:spLocks noChangeArrowheads="1"/>
          </p:cNvSpPr>
          <p:nvPr/>
        </p:nvSpPr>
        <p:spPr bwMode="auto">
          <a:xfrm>
            <a:off x="4029075" y="1541463"/>
            <a:ext cx="5634038" cy="173037"/>
          </a:xfrm>
          <a:prstGeom prst="rect">
            <a:avLst/>
          </a:prstGeom>
          <a:solidFill>
            <a:srgbClr val="DCDEE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47" name="Shape 176"/>
          <p:cNvSpPr>
            <a:spLocks noChangeArrowheads="1"/>
          </p:cNvSpPr>
          <p:nvPr/>
        </p:nvSpPr>
        <p:spPr bwMode="auto">
          <a:xfrm>
            <a:off x="4029075" y="1724025"/>
            <a:ext cx="5634038" cy="174625"/>
          </a:xfrm>
          <a:prstGeom prst="rect">
            <a:avLst/>
          </a:prstGeom>
          <a:solidFill>
            <a:srgbClr val="DCDEE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48" name="Shape 177"/>
          <p:cNvSpPr>
            <a:spLocks noChangeArrowheads="1"/>
          </p:cNvSpPr>
          <p:nvPr/>
        </p:nvSpPr>
        <p:spPr bwMode="auto">
          <a:xfrm>
            <a:off x="4333875" y="1541463"/>
            <a:ext cx="800100" cy="173037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49" name="Shape 178"/>
          <p:cNvSpPr>
            <a:spLocks noChangeArrowheads="1"/>
          </p:cNvSpPr>
          <p:nvPr/>
        </p:nvSpPr>
        <p:spPr bwMode="auto">
          <a:xfrm>
            <a:off x="5591175" y="1541463"/>
            <a:ext cx="984250" cy="173037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0" name="Shape 179"/>
          <p:cNvSpPr>
            <a:spLocks noChangeArrowheads="1"/>
          </p:cNvSpPr>
          <p:nvPr/>
        </p:nvSpPr>
        <p:spPr bwMode="auto">
          <a:xfrm>
            <a:off x="7188200" y="1541463"/>
            <a:ext cx="1444625" cy="173037"/>
          </a:xfrm>
          <a:prstGeom prst="rect">
            <a:avLst/>
          </a:pr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1" name="Shape 180"/>
          <p:cNvSpPr>
            <a:spLocks noChangeArrowheads="1"/>
          </p:cNvSpPr>
          <p:nvPr/>
        </p:nvSpPr>
        <p:spPr bwMode="auto">
          <a:xfrm>
            <a:off x="4333875" y="1724025"/>
            <a:ext cx="800100" cy="174625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2" name="Shape 181"/>
          <p:cNvSpPr>
            <a:spLocks noChangeArrowheads="1"/>
          </p:cNvSpPr>
          <p:nvPr/>
        </p:nvSpPr>
        <p:spPr bwMode="auto">
          <a:xfrm>
            <a:off x="5591175" y="1724025"/>
            <a:ext cx="984250" cy="174625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3" name="Shape 182"/>
          <p:cNvSpPr>
            <a:spLocks noChangeArrowheads="1"/>
          </p:cNvSpPr>
          <p:nvPr/>
        </p:nvSpPr>
        <p:spPr bwMode="auto">
          <a:xfrm>
            <a:off x="7188200" y="1724025"/>
            <a:ext cx="1444625" cy="174625"/>
          </a:xfrm>
          <a:prstGeom prst="rect">
            <a:avLst/>
          </a:pr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4" name="Shape 183"/>
          <p:cNvSpPr>
            <a:spLocks noChangeArrowheads="1"/>
          </p:cNvSpPr>
          <p:nvPr/>
        </p:nvSpPr>
        <p:spPr bwMode="auto">
          <a:xfrm>
            <a:off x="8943975" y="1541463"/>
            <a:ext cx="500063" cy="173037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5" name="Shape 184"/>
          <p:cNvSpPr>
            <a:spLocks noChangeArrowheads="1"/>
          </p:cNvSpPr>
          <p:nvPr/>
        </p:nvSpPr>
        <p:spPr bwMode="auto">
          <a:xfrm>
            <a:off x="8943975" y="1724025"/>
            <a:ext cx="500063" cy="174625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6" name="Shape 185"/>
          <p:cNvSpPr>
            <a:spLocks noChangeArrowheads="1"/>
          </p:cNvSpPr>
          <p:nvPr/>
        </p:nvSpPr>
        <p:spPr bwMode="auto">
          <a:xfrm>
            <a:off x="4383088" y="2794000"/>
            <a:ext cx="5065712" cy="173038"/>
          </a:xfrm>
          <a:prstGeom prst="rect">
            <a:avLst/>
          </a:prstGeom>
          <a:solidFill>
            <a:srgbClr val="DCDEE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7" name="Shape 186"/>
          <p:cNvSpPr>
            <a:spLocks noChangeArrowheads="1"/>
          </p:cNvSpPr>
          <p:nvPr/>
        </p:nvSpPr>
        <p:spPr bwMode="auto">
          <a:xfrm>
            <a:off x="4341813" y="2794000"/>
            <a:ext cx="800100" cy="173038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8" name="Shape 187"/>
          <p:cNvSpPr>
            <a:spLocks noChangeArrowheads="1"/>
          </p:cNvSpPr>
          <p:nvPr/>
        </p:nvSpPr>
        <p:spPr bwMode="auto">
          <a:xfrm>
            <a:off x="5599113" y="2794000"/>
            <a:ext cx="984250" cy="173038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59" name="Shape 188"/>
          <p:cNvSpPr>
            <a:spLocks noChangeArrowheads="1"/>
          </p:cNvSpPr>
          <p:nvPr/>
        </p:nvSpPr>
        <p:spPr bwMode="auto">
          <a:xfrm>
            <a:off x="7197725" y="2794000"/>
            <a:ext cx="1444625" cy="173038"/>
          </a:xfrm>
          <a:prstGeom prst="rect">
            <a:avLst/>
          </a:pr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0" name="Shape 189"/>
          <p:cNvSpPr>
            <a:spLocks noChangeArrowheads="1"/>
          </p:cNvSpPr>
          <p:nvPr/>
        </p:nvSpPr>
        <p:spPr bwMode="auto">
          <a:xfrm>
            <a:off x="8951913" y="2794000"/>
            <a:ext cx="500062" cy="173038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1" name="Shape 190"/>
          <p:cNvSpPr>
            <a:spLocks noChangeArrowheads="1"/>
          </p:cNvSpPr>
          <p:nvPr/>
        </p:nvSpPr>
        <p:spPr bwMode="auto">
          <a:xfrm>
            <a:off x="1836738" y="4341813"/>
            <a:ext cx="800100" cy="173037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2" name="Shape 191"/>
          <p:cNvSpPr>
            <a:spLocks noChangeArrowheads="1"/>
          </p:cNvSpPr>
          <p:nvPr/>
        </p:nvSpPr>
        <p:spPr bwMode="auto">
          <a:xfrm>
            <a:off x="2638425" y="4341813"/>
            <a:ext cx="984250" cy="173037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3" name="Shape 192"/>
          <p:cNvSpPr>
            <a:spLocks noChangeArrowheads="1"/>
          </p:cNvSpPr>
          <p:nvPr/>
        </p:nvSpPr>
        <p:spPr bwMode="auto">
          <a:xfrm>
            <a:off x="3625850" y="4341813"/>
            <a:ext cx="1444625" cy="173037"/>
          </a:xfrm>
          <a:prstGeom prst="rect">
            <a:avLst/>
          </a:pr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4" name="Shape 193"/>
          <p:cNvSpPr>
            <a:spLocks noChangeArrowheads="1"/>
          </p:cNvSpPr>
          <p:nvPr/>
        </p:nvSpPr>
        <p:spPr bwMode="auto">
          <a:xfrm>
            <a:off x="5073650" y="4341813"/>
            <a:ext cx="500063" cy="173037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5" name="Shape 194"/>
          <p:cNvSpPr>
            <a:spLocks noChangeArrowheads="1"/>
          </p:cNvSpPr>
          <p:nvPr/>
        </p:nvSpPr>
        <p:spPr bwMode="auto">
          <a:xfrm>
            <a:off x="6361113" y="4341813"/>
            <a:ext cx="800100" cy="173037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6" name="Shape 195"/>
          <p:cNvSpPr>
            <a:spLocks noChangeArrowheads="1"/>
          </p:cNvSpPr>
          <p:nvPr/>
        </p:nvSpPr>
        <p:spPr bwMode="auto">
          <a:xfrm>
            <a:off x="7162800" y="4341813"/>
            <a:ext cx="984250" cy="173037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7" name="Shape 196"/>
          <p:cNvSpPr>
            <a:spLocks noChangeArrowheads="1"/>
          </p:cNvSpPr>
          <p:nvPr/>
        </p:nvSpPr>
        <p:spPr bwMode="auto">
          <a:xfrm>
            <a:off x="8137525" y="4341813"/>
            <a:ext cx="500063" cy="173037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8" name="Shape 197"/>
          <p:cNvSpPr>
            <a:spLocks noChangeArrowheads="1"/>
          </p:cNvSpPr>
          <p:nvPr/>
        </p:nvSpPr>
        <p:spPr bwMode="auto">
          <a:xfrm>
            <a:off x="9504363" y="4341813"/>
            <a:ext cx="800100" cy="173037"/>
          </a:xfrm>
          <a:prstGeom prst="rect">
            <a:avLst/>
          </a:pr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69" name="Shape 198"/>
          <p:cNvSpPr>
            <a:spLocks noChangeArrowheads="1"/>
          </p:cNvSpPr>
          <p:nvPr/>
        </p:nvSpPr>
        <p:spPr bwMode="auto">
          <a:xfrm>
            <a:off x="10296525" y="4341813"/>
            <a:ext cx="1444625" cy="173037"/>
          </a:xfrm>
          <a:prstGeom prst="rect">
            <a:avLst/>
          </a:pr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70" name="Shape 199"/>
          <p:cNvSpPr>
            <a:spLocks noChangeArrowheads="1"/>
          </p:cNvSpPr>
          <p:nvPr/>
        </p:nvSpPr>
        <p:spPr bwMode="auto">
          <a:xfrm>
            <a:off x="11741150" y="4341813"/>
            <a:ext cx="500063" cy="173037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5871" name="Shape 200"/>
          <p:cNvSpPr>
            <a:spLocks noChangeArrowheads="1"/>
          </p:cNvSpPr>
          <p:nvPr/>
        </p:nvSpPr>
        <p:spPr bwMode="auto">
          <a:xfrm>
            <a:off x="4319588" y="1143000"/>
            <a:ext cx="87788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exon 1</a:t>
            </a:r>
          </a:p>
        </p:txBody>
      </p:sp>
      <p:sp>
        <p:nvSpPr>
          <p:cNvPr id="35872" name="Shape 201"/>
          <p:cNvSpPr>
            <a:spLocks noChangeArrowheads="1"/>
          </p:cNvSpPr>
          <p:nvPr/>
        </p:nvSpPr>
        <p:spPr bwMode="auto">
          <a:xfrm>
            <a:off x="5684838" y="1143000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exon 2</a:t>
            </a:r>
          </a:p>
        </p:txBody>
      </p:sp>
      <p:sp>
        <p:nvSpPr>
          <p:cNvPr id="35873" name="Shape 202"/>
          <p:cNvSpPr>
            <a:spLocks noChangeArrowheads="1"/>
          </p:cNvSpPr>
          <p:nvPr/>
        </p:nvSpPr>
        <p:spPr bwMode="auto">
          <a:xfrm>
            <a:off x="7481888" y="1143000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exon 3</a:t>
            </a:r>
          </a:p>
        </p:txBody>
      </p:sp>
      <p:sp>
        <p:nvSpPr>
          <p:cNvPr id="35874" name="Shape 203"/>
          <p:cNvSpPr>
            <a:spLocks noChangeArrowheads="1"/>
          </p:cNvSpPr>
          <p:nvPr/>
        </p:nvSpPr>
        <p:spPr bwMode="auto">
          <a:xfrm>
            <a:off x="8764588" y="1143000"/>
            <a:ext cx="8763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exon 4</a:t>
            </a:r>
          </a:p>
        </p:txBody>
      </p:sp>
      <p:sp>
        <p:nvSpPr>
          <p:cNvPr id="35875" name="Shape 204"/>
          <p:cNvSpPr>
            <a:spLocks noChangeArrowheads="1"/>
          </p:cNvSpPr>
          <p:nvPr/>
        </p:nvSpPr>
        <p:spPr bwMode="auto">
          <a:xfrm>
            <a:off x="3771900" y="1462088"/>
            <a:ext cx="2619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5’</a:t>
            </a:r>
          </a:p>
        </p:txBody>
      </p:sp>
      <p:sp>
        <p:nvSpPr>
          <p:cNvPr id="35876" name="Shape 205"/>
          <p:cNvSpPr>
            <a:spLocks noChangeArrowheads="1"/>
          </p:cNvSpPr>
          <p:nvPr/>
        </p:nvSpPr>
        <p:spPr bwMode="auto">
          <a:xfrm>
            <a:off x="3773488" y="1646238"/>
            <a:ext cx="2619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3’</a:t>
            </a:r>
          </a:p>
        </p:txBody>
      </p:sp>
      <p:sp>
        <p:nvSpPr>
          <p:cNvPr id="35877" name="Shape 206"/>
          <p:cNvSpPr>
            <a:spLocks noChangeArrowheads="1"/>
          </p:cNvSpPr>
          <p:nvPr/>
        </p:nvSpPr>
        <p:spPr bwMode="auto">
          <a:xfrm>
            <a:off x="9650413" y="1452563"/>
            <a:ext cx="2619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3’</a:t>
            </a:r>
          </a:p>
        </p:txBody>
      </p:sp>
      <p:sp>
        <p:nvSpPr>
          <p:cNvPr id="35878" name="Shape 207"/>
          <p:cNvSpPr>
            <a:spLocks noChangeArrowheads="1"/>
          </p:cNvSpPr>
          <p:nvPr/>
        </p:nvSpPr>
        <p:spPr bwMode="auto">
          <a:xfrm>
            <a:off x="9650413" y="1636713"/>
            <a:ext cx="263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5’</a:t>
            </a:r>
          </a:p>
        </p:txBody>
      </p:sp>
      <p:sp>
        <p:nvSpPr>
          <p:cNvPr id="35879" name="Shape 208"/>
          <p:cNvSpPr>
            <a:spLocks noChangeArrowheads="1"/>
          </p:cNvSpPr>
          <p:nvPr/>
        </p:nvSpPr>
        <p:spPr bwMode="auto">
          <a:xfrm>
            <a:off x="4079875" y="2716213"/>
            <a:ext cx="263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5’</a:t>
            </a:r>
          </a:p>
        </p:txBody>
      </p:sp>
      <p:sp>
        <p:nvSpPr>
          <p:cNvPr id="35880" name="Shape 209"/>
          <p:cNvSpPr>
            <a:spLocks noChangeArrowheads="1"/>
          </p:cNvSpPr>
          <p:nvPr/>
        </p:nvSpPr>
        <p:spPr bwMode="auto">
          <a:xfrm>
            <a:off x="9451975" y="2703513"/>
            <a:ext cx="2635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3’</a:t>
            </a:r>
          </a:p>
        </p:txBody>
      </p:sp>
      <p:sp>
        <p:nvSpPr>
          <p:cNvPr id="35881" name="Shape 210"/>
          <p:cNvSpPr>
            <a:spLocks noChangeShapeType="1"/>
          </p:cNvSpPr>
          <p:nvPr/>
        </p:nvSpPr>
        <p:spPr bwMode="auto">
          <a:xfrm>
            <a:off x="6889750" y="2025650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82" name="Shape 211"/>
          <p:cNvSpPr>
            <a:spLocks noChangeArrowheads="1"/>
          </p:cNvSpPr>
          <p:nvPr/>
        </p:nvSpPr>
        <p:spPr bwMode="auto">
          <a:xfrm>
            <a:off x="7035800" y="2143125"/>
            <a:ext cx="14970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transcription</a:t>
            </a:r>
          </a:p>
        </p:txBody>
      </p:sp>
      <p:sp>
        <p:nvSpPr>
          <p:cNvPr id="35883" name="Shape 212"/>
          <p:cNvSpPr>
            <a:spLocks noChangeArrowheads="1"/>
          </p:cNvSpPr>
          <p:nvPr/>
        </p:nvSpPr>
        <p:spPr bwMode="auto">
          <a:xfrm>
            <a:off x="2643188" y="1498600"/>
            <a:ext cx="6651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DNA</a:t>
            </a:r>
          </a:p>
        </p:txBody>
      </p:sp>
      <p:sp>
        <p:nvSpPr>
          <p:cNvPr id="35884" name="Shape 213"/>
          <p:cNvSpPr>
            <a:spLocks noChangeArrowheads="1"/>
          </p:cNvSpPr>
          <p:nvPr/>
        </p:nvSpPr>
        <p:spPr bwMode="auto">
          <a:xfrm>
            <a:off x="1993900" y="2513013"/>
            <a:ext cx="18970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primary </a:t>
            </a:r>
          </a:p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RNA transcript</a:t>
            </a:r>
          </a:p>
        </p:txBody>
      </p:sp>
      <p:sp>
        <p:nvSpPr>
          <p:cNvPr id="35885" name="Shape 214"/>
          <p:cNvSpPr>
            <a:spLocks noChangeArrowheads="1"/>
          </p:cNvSpPr>
          <p:nvPr/>
        </p:nvSpPr>
        <p:spPr bwMode="auto">
          <a:xfrm>
            <a:off x="377825" y="4224338"/>
            <a:ext cx="1162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mRNAs</a:t>
            </a:r>
          </a:p>
        </p:txBody>
      </p:sp>
      <p:sp>
        <p:nvSpPr>
          <p:cNvPr id="35886" name="Shape 215"/>
          <p:cNvSpPr>
            <a:spLocks noChangeShapeType="1"/>
          </p:cNvSpPr>
          <p:nvPr/>
        </p:nvSpPr>
        <p:spPr bwMode="auto">
          <a:xfrm>
            <a:off x="6915150" y="3316288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87" name="Shape 216"/>
          <p:cNvSpPr>
            <a:spLocks noChangeShapeType="1"/>
          </p:cNvSpPr>
          <p:nvPr/>
        </p:nvSpPr>
        <p:spPr bwMode="auto">
          <a:xfrm flipH="1">
            <a:off x="6029325" y="3319463"/>
            <a:ext cx="24130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88" name="Shape 217"/>
          <p:cNvSpPr>
            <a:spLocks noChangeShapeType="1"/>
          </p:cNvSpPr>
          <p:nvPr/>
        </p:nvSpPr>
        <p:spPr bwMode="auto">
          <a:xfrm>
            <a:off x="7561263" y="3319463"/>
            <a:ext cx="24130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89" name="Shape 218"/>
          <p:cNvSpPr>
            <a:spLocks noChangeArrowheads="1"/>
          </p:cNvSpPr>
          <p:nvPr/>
        </p:nvSpPr>
        <p:spPr bwMode="auto">
          <a:xfrm>
            <a:off x="7939088" y="3316288"/>
            <a:ext cx="36830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alternative splicing </a:t>
            </a:r>
          </a:p>
          <a:p>
            <a:pPr eaLnBrk="1" hangingPunct="1"/>
            <a:r>
              <a:rPr lang="de-DE" altLang="en-US" sz="17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(~95% of human multi-exon genes)</a:t>
            </a:r>
          </a:p>
        </p:txBody>
      </p:sp>
      <p:sp>
        <p:nvSpPr>
          <p:cNvPr id="35890" name="Shape 219"/>
          <p:cNvSpPr>
            <a:spLocks noChangeShapeType="1"/>
          </p:cNvSpPr>
          <p:nvPr/>
        </p:nvSpPr>
        <p:spPr bwMode="auto">
          <a:xfrm>
            <a:off x="3597275" y="4859338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91" name="Shape 220"/>
          <p:cNvSpPr>
            <a:spLocks noChangeArrowheads="1"/>
          </p:cNvSpPr>
          <p:nvPr/>
        </p:nvSpPr>
        <p:spPr bwMode="auto">
          <a:xfrm>
            <a:off x="3760788" y="4948238"/>
            <a:ext cx="1285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translation</a:t>
            </a:r>
          </a:p>
        </p:txBody>
      </p:sp>
      <p:sp>
        <p:nvSpPr>
          <p:cNvPr id="35892" name="Shape 221"/>
          <p:cNvSpPr>
            <a:spLocks noChangeShapeType="1"/>
          </p:cNvSpPr>
          <p:nvPr/>
        </p:nvSpPr>
        <p:spPr bwMode="auto">
          <a:xfrm>
            <a:off x="7391400" y="4862513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93" name="Shape 222"/>
          <p:cNvSpPr>
            <a:spLocks noChangeArrowheads="1"/>
          </p:cNvSpPr>
          <p:nvPr/>
        </p:nvSpPr>
        <p:spPr bwMode="auto">
          <a:xfrm>
            <a:off x="7553325" y="4951413"/>
            <a:ext cx="12858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translation</a:t>
            </a:r>
          </a:p>
        </p:txBody>
      </p:sp>
      <p:sp>
        <p:nvSpPr>
          <p:cNvPr id="35894" name="Shape 223"/>
          <p:cNvSpPr>
            <a:spLocks noChangeShapeType="1"/>
          </p:cNvSpPr>
          <p:nvPr/>
        </p:nvSpPr>
        <p:spPr bwMode="auto">
          <a:xfrm>
            <a:off x="10933113" y="4862513"/>
            <a:ext cx="0" cy="641350"/>
          </a:xfrm>
          <a:prstGeom prst="line">
            <a:avLst/>
          </a:prstGeom>
          <a:noFill/>
          <a:ln w="381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5895" name="Shape 224"/>
          <p:cNvSpPr>
            <a:spLocks noChangeArrowheads="1"/>
          </p:cNvSpPr>
          <p:nvPr/>
        </p:nvSpPr>
        <p:spPr bwMode="auto">
          <a:xfrm>
            <a:off x="11095038" y="4951413"/>
            <a:ext cx="128746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translation</a:t>
            </a:r>
          </a:p>
        </p:txBody>
      </p:sp>
      <p:sp>
        <p:nvSpPr>
          <p:cNvPr id="225" name="Shape 225"/>
          <p:cNvSpPr>
            <a:spLocks/>
          </p:cNvSpPr>
          <p:nvPr/>
        </p:nvSpPr>
        <p:spPr bwMode="auto">
          <a:xfrm>
            <a:off x="2982913" y="6103938"/>
            <a:ext cx="1285875" cy="639762"/>
          </a:xfrm>
          <a:custGeom>
            <a:avLst/>
            <a:gdLst>
              <a:gd name="T0" fmla="*/ 42021695 w 19679"/>
              <a:gd name="T1" fmla="*/ 10422425 h 19679"/>
              <a:gd name="T2" fmla="*/ 42021695 w 19679"/>
              <a:gd name="T3" fmla="*/ 10422425 h 19679"/>
              <a:gd name="T4" fmla="*/ 42021695 w 19679"/>
              <a:gd name="T5" fmla="*/ 10422425 h 19679"/>
              <a:gd name="T6" fmla="*/ 42021695 w 19679"/>
              <a:gd name="T7" fmla="*/ 10422425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26" name="Shape 226"/>
          <p:cNvSpPr>
            <a:spLocks noChangeArrowheads="1"/>
          </p:cNvSpPr>
          <p:nvPr/>
        </p:nvSpPr>
        <p:spPr bwMode="auto">
          <a:xfrm>
            <a:off x="2925763" y="6103938"/>
            <a:ext cx="665162" cy="639762"/>
          </a:xfrm>
          <a:prstGeom prst="roundRect">
            <a:avLst>
              <a:gd name="adj" fmla="val 16194"/>
            </a:avLst>
          </a:prstGeom>
          <a:solidFill>
            <a:srgbClr val="70BF41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27" name="Shape 227"/>
          <p:cNvSpPr>
            <a:spLocks noChangeArrowheads="1"/>
          </p:cNvSpPr>
          <p:nvPr/>
        </p:nvSpPr>
        <p:spPr bwMode="auto">
          <a:xfrm>
            <a:off x="7553325" y="5957888"/>
            <a:ext cx="423863" cy="425450"/>
          </a:xfrm>
          <a:prstGeom prst="pentagon">
            <a:avLst/>
          </a:prstGeom>
          <a:solidFill>
            <a:srgbClr val="F5D328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28" name="Shape 228"/>
          <p:cNvSpPr>
            <a:spLocks noChangeArrowheads="1"/>
          </p:cNvSpPr>
          <p:nvPr/>
        </p:nvSpPr>
        <p:spPr bwMode="auto">
          <a:xfrm>
            <a:off x="7218363" y="5884863"/>
            <a:ext cx="514350" cy="415925"/>
          </a:xfrm>
          <a:prstGeom prst="rect">
            <a:avLst/>
          </a:prstGeom>
          <a:solidFill>
            <a:srgbClr val="EC5D57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29" name="Shape 229"/>
          <p:cNvSpPr>
            <a:spLocks noChangeArrowheads="1"/>
          </p:cNvSpPr>
          <p:nvPr/>
        </p:nvSpPr>
        <p:spPr bwMode="auto">
          <a:xfrm>
            <a:off x="6811963" y="6100763"/>
            <a:ext cx="665162" cy="639762"/>
          </a:xfrm>
          <a:prstGeom prst="roundRect">
            <a:avLst>
              <a:gd name="adj" fmla="val 16194"/>
            </a:avLst>
          </a:prstGeom>
          <a:solidFill>
            <a:srgbClr val="70BF41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30" name="Shape 230"/>
          <p:cNvSpPr>
            <a:spLocks noChangeArrowheads="1"/>
          </p:cNvSpPr>
          <p:nvPr/>
        </p:nvSpPr>
        <p:spPr bwMode="auto">
          <a:xfrm>
            <a:off x="11152188" y="5961063"/>
            <a:ext cx="423862" cy="425450"/>
          </a:xfrm>
          <a:prstGeom prst="pentagon">
            <a:avLst/>
          </a:prstGeom>
          <a:solidFill>
            <a:srgbClr val="F5D328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231" name="Shape 231"/>
          <p:cNvSpPr>
            <a:spLocks/>
          </p:cNvSpPr>
          <p:nvPr/>
        </p:nvSpPr>
        <p:spPr bwMode="auto">
          <a:xfrm>
            <a:off x="10342563" y="6107113"/>
            <a:ext cx="1285875" cy="639762"/>
          </a:xfrm>
          <a:custGeom>
            <a:avLst/>
            <a:gdLst>
              <a:gd name="T0" fmla="*/ 42021760 w 19679"/>
              <a:gd name="T1" fmla="*/ 10422425 h 19679"/>
              <a:gd name="T2" fmla="*/ 42021760 w 19679"/>
              <a:gd name="T3" fmla="*/ 10422425 h 19679"/>
              <a:gd name="T4" fmla="*/ 42021760 w 19679"/>
              <a:gd name="T5" fmla="*/ 10422425 h 19679"/>
              <a:gd name="T6" fmla="*/ 42021760 w 19679"/>
              <a:gd name="T7" fmla="*/ 10422425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32" name="Shape 232"/>
          <p:cNvSpPr>
            <a:spLocks noChangeArrowheads="1"/>
          </p:cNvSpPr>
          <p:nvPr/>
        </p:nvSpPr>
        <p:spPr bwMode="auto">
          <a:xfrm>
            <a:off x="10285413" y="6107113"/>
            <a:ext cx="665162" cy="639762"/>
          </a:xfrm>
          <a:prstGeom prst="roundRect">
            <a:avLst>
              <a:gd name="adj" fmla="val 16194"/>
            </a:avLst>
          </a:prstGeom>
          <a:solidFill>
            <a:srgbClr val="70BF41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2400" smtClean="0">
              <a:solidFill>
                <a:srgbClr val="FFFFFF"/>
              </a:solidFill>
            </a:endParaRPr>
          </a:p>
        </p:txBody>
      </p:sp>
      <p:sp>
        <p:nvSpPr>
          <p:cNvPr id="35904" name="Shape 233"/>
          <p:cNvSpPr>
            <a:spLocks noChangeArrowheads="1"/>
          </p:cNvSpPr>
          <p:nvPr/>
        </p:nvSpPr>
        <p:spPr bwMode="auto">
          <a:xfrm>
            <a:off x="314325" y="6067425"/>
            <a:ext cx="1287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protein isoforms</a:t>
            </a:r>
          </a:p>
        </p:txBody>
      </p:sp>
      <p:sp>
        <p:nvSpPr>
          <p:cNvPr id="234" name="Shape 234"/>
          <p:cNvSpPr>
            <a:spLocks noChangeArrowheads="1"/>
          </p:cNvSpPr>
          <p:nvPr/>
        </p:nvSpPr>
        <p:spPr bwMode="auto">
          <a:xfrm>
            <a:off x="4046538" y="7091363"/>
            <a:ext cx="4911725" cy="2033587"/>
          </a:xfrm>
          <a:prstGeom prst="roundRect">
            <a:avLst>
              <a:gd name="adj" fmla="val 4690"/>
            </a:avLst>
          </a:prstGeom>
          <a:solidFill>
            <a:srgbClr val="FFFFFF"/>
          </a:solidFill>
          <a:ln w="38100">
            <a:solidFill>
              <a:srgbClr val="EC5D57"/>
            </a:solidFill>
            <a:miter lim="400000"/>
            <a:headEnd/>
            <a:tailEnd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AS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affects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ability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of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</a:p>
          <a:p>
            <a:pPr eaLnBrk="1" hangingPunct="1">
              <a:defRPr/>
            </a:pP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proteins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to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interact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with</a:t>
            </a:r>
            <a:endParaRPr lang="de-DE" altLang="en-US" sz="3500" dirty="0" smtClean="0">
              <a:latin typeface="Helvetica" charset="0"/>
              <a:cs typeface="Helvetica" charset="0"/>
              <a:sym typeface="Helvetica" charset="0"/>
            </a:endParaRPr>
          </a:p>
          <a:p>
            <a:pPr eaLnBrk="1" hangingPunct="1">
              <a:defRPr/>
            </a:pP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other</a:t>
            </a:r>
            <a:r>
              <a:rPr lang="de-DE" altLang="en-US" sz="3500" dirty="0" smtClean="0">
                <a:latin typeface="Helvetica" charset="0"/>
                <a:cs typeface="Helvetica" charset="0"/>
                <a:sym typeface="Helvetica" charset="0"/>
              </a:rPr>
              <a:t> </a:t>
            </a:r>
            <a:r>
              <a:rPr lang="de-DE" altLang="en-US" sz="3500" dirty="0" err="1" smtClean="0">
                <a:latin typeface="Helvetica" charset="0"/>
                <a:cs typeface="Helvetica" charset="0"/>
                <a:sym typeface="Helvetica" charset="0"/>
              </a:rPr>
              <a:t>proteins</a:t>
            </a:r>
            <a:endParaRPr lang="de-DE" altLang="en-US" sz="3500" dirty="0" smtClean="0">
              <a:latin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/>
          </p:cNvSpPr>
          <p:nvPr/>
        </p:nvSpPr>
        <p:spPr bwMode="auto">
          <a:xfrm>
            <a:off x="9334500" y="7123113"/>
            <a:ext cx="569913" cy="569912"/>
          </a:xfrm>
          <a:custGeom>
            <a:avLst/>
            <a:gdLst>
              <a:gd name="T0" fmla="*/ 8251126 w 19679"/>
              <a:gd name="T1" fmla="*/ 8251112 h 19679"/>
              <a:gd name="T2" fmla="*/ 8251126 w 19679"/>
              <a:gd name="T3" fmla="*/ 8251112 h 19679"/>
              <a:gd name="T4" fmla="*/ 8251126 w 19679"/>
              <a:gd name="T5" fmla="*/ 8251112 h 19679"/>
              <a:gd name="T6" fmla="*/ 8251126 w 19679"/>
              <a:gd name="T7" fmla="*/ 825111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B36AE2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39" name="Shape 239"/>
          <p:cNvSpPr>
            <a:spLocks/>
          </p:cNvSpPr>
          <p:nvPr/>
        </p:nvSpPr>
        <p:spPr bwMode="auto">
          <a:xfrm>
            <a:off x="9117013" y="7199313"/>
            <a:ext cx="569912" cy="569912"/>
          </a:xfrm>
          <a:custGeom>
            <a:avLst/>
            <a:gdLst>
              <a:gd name="T0" fmla="*/ 8251112 w 19679"/>
              <a:gd name="T1" fmla="*/ 8251112 h 19679"/>
              <a:gd name="T2" fmla="*/ 8251112 w 19679"/>
              <a:gd name="T3" fmla="*/ 8251112 h 19679"/>
              <a:gd name="T4" fmla="*/ 8251112 w 19679"/>
              <a:gd name="T5" fmla="*/ 8251112 h 19679"/>
              <a:gd name="T6" fmla="*/ 8251112 w 19679"/>
              <a:gd name="T7" fmla="*/ 825111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DE6A1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40" name="Shape 240"/>
          <p:cNvSpPr>
            <a:spLocks/>
          </p:cNvSpPr>
          <p:nvPr/>
        </p:nvSpPr>
        <p:spPr bwMode="auto">
          <a:xfrm>
            <a:off x="7494588" y="7199313"/>
            <a:ext cx="569912" cy="569912"/>
          </a:xfrm>
          <a:custGeom>
            <a:avLst/>
            <a:gdLst>
              <a:gd name="T0" fmla="*/ 8251112 w 19679"/>
              <a:gd name="T1" fmla="*/ 8251112 h 19679"/>
              <a:gd name="T2" fmla="*/ 8251112 w 19679"/>
              <a:gd name="T3" fmla="*/ 8251112 h 19679"/>
              <a:gd name="T4" fmla="*/ 8251112 w 19679"/>
              <a:gd name="T5" fmla="*/ 8251112 h 19679"/>
              <a:gd name="T6" fmla="*/ 8251112 w 19679"/>
              <a:gd name="T7" fmla="*/ 825111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70BF41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41" name="Shape 241"/>
          <p:cNvSpPr>
            <a:spLocks/>
          </p:cNvSpPr>
          <p:nvPr/>
        </p:nvSpPr>
        <p:spPr bwMode="auto">
          <a:xfrm>
            <a:off x="5156200" y="3530600"/>
            <a:ext cx="822325" cy="820738"/>
          </a:xfrm>
          <a:custGeom>
            <a:avLst/>
            <a:gdLst>
              <a:gd name="T0" fmla="*/ 17167742 w 19679"/>
              <a:gd name="T1" fmla="*/ 17134610 h 19679"/>
              <a:gd name="T2" fmla="*/ 17167742 w 19679"/>
              <a:gd name="T3" fmla="*/ 17134610 h 19679"/>
              <a:gd name="T4" fmla="*/ 17167742 w 19679"/>
              <a:gd name="T5" fmla="*/ 17134610 h 19679"/>
              <a:gd name="T6" fmla="*/ 17167742 w 19679"/>
              <a:gd name="T7" fmla="*/ 17134610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36870" name="Shape 242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87B19509-9225-4B2D-9212-2917D29DCE8B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36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6871" name="Shape 243"/>
          <p:cNvSpPr>
            <a:spLocks noGrp="1"/>
          </p:cNvSpPr>
          <p:nvPr>
            <p:ph type="title"/>
          </p:nvPr>
        </p:nvSpPr>
        <p:spPr>
          <a:xfrm>
            <a:off x="620713" y="123825"/>
            <a:ext cx="11137900" cy="901700"/>
          </a:xfrm>
        </p:spPr>
        <p:txBody>
          <a:bodyPr/>
          <a:lstStyle/>
          <a:p>
            <a:r>
              <a:rPr lang="de-DE" altLang="en-US" smtClean="0"/>
              <a:t>PPIXpress uses domain information</a:t>
            </a:r>
          </a:p>
        </p:txBody>
      </p:sp>
      <p:sp>
        <p:nvSpPr>
          <p:cNvPr id="36872" name="Shape 244"/>
          <p:cNvSpPr>
            <a:spLocks noChangeArrowheads="1"/>
          </p:cNvSpPr>
          <p:nvPr/>
        </p:nvSpPr>
        <p:spPr bwMode="auto">
          <a:xfrm>
            <a:off x="5875338" y="3021013"/>
            <a:ext cx="45132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protein domain composition from </a:t>
            </a:r>
          </a:p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sequence (Pfam annotation)</a:t>
            </a:r>
          </a:p>
        </p:txBody>
      </p:sp>
      <p:sp>
        <p:nvSpPr>
          <p:cNvPr id="36873" name="Shape 245"/>
          <p:cNvSpPr>
            <a:spLocks noChangeArrowheads="1"/>
          </p:cNvSpPr>
          <p:nvPr/>
        </p:nvSpPr>
        <p:spPr bwMode="auto">
          <a:xfrm>
            <a:off x="2936875" y="2322513"/>
            <a:ext cx="984250" cy="173037"/>
          </a:xfrm>
          <a:prstGeom prst="rect">
            <a:avLst/>
          </a:pr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6874" name="Shape 246"/>
          <p:cNvSpPr>
            <a:spLocks noChangeArrowheads="1"/>
          </p:cNvSpPr>
          <p:nvPr/>
        </p:nvSpPr>
        <p:spPr bwMode="auto">
          <a:xfrm>
            <a:off x="3911600" y="2322513"/>
            <a:ext cx="500063" cy="173037"/>
          </a:xfrm>
          <a:prstGeom prst="rect">
            <a:avLst/>
          </a:pr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 sz="2400">
              <a:solidFill>
                <a:srgbClr val="FFFFFF"/>
              </a:solidFill>
            </a:endParaRPr>
          </a:p>
        </p:txBody>
      </p:sp>
      <p:sp>
        <p:nvSpPr>
          <p:cNvPr id="36875" name="Shape 247"/>
          <p:cNvSpPr>
            <a:spLocks noChangeShapeType="1"/>
          </p:cNvSpPr>
          <p:nvPr/>
        </p:nvSpPr>
        <p:spPr bwMode="auto">
          <a:xfrm>
            <a:off x="5529263" y="2593975"/>
            <a:ext cx="0" cy="835025"/>
          </a:xfrm>
          <a:prstGeom prst="line">
            <a:avLst/>
          </a:prstGeom>
          <a:noFill/>
          <a:ln w="63500">
            <a:solidFill>
              <a:srgbClr val="000000"/>
            </a:solidFill>
            <a:miter lim="4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6876" name="Shape 248"/>
          <p:cNvSpPr>
            <a:spLocks noChangeArrowheads="1"/>
          </p:cNvSpPr>
          <p:nvPr/>
        </p:nvSpPr>
        <p:spPr bwMode="auto">
          <a:xfrm>
            <a:off x="4656138" y="2206625"/>
            <a:ext cx="47307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transcript abundance from RNA-seq data</a:t>
            </a:r>
          </a:p>
        </p:txBody>
      </p:sp>
      <p:sp>
        <p:nvSpPr>
          <p:cNvPr id="249" name="Shape 249"/>
          <p:cNvSpPr>
            <a:spLocks/>
          </p:cNvSpPr>
          <p:nvPr/>
        </p:nvSpPr>
        <p:spPr bwMode="auto">
          <a:xfrm>
            <a:off x="5068888" y="3835400"/>
            <a:ext cx="569912" cy="569913"/>
          </a:xfrm>
          <a:custGeom>
            <a:avLst/>
            <a:gdLst>
              <a:gd name="T0" fmla="*/ 8251112 w 19679"/>
              <a:gd name="T1" fmla="*/ 8251126 h 19679"/>
              <a:gd name="T2" fmla="*/ 8251112 w 19679"/>
              <a:gd name="T3" fmla="*/ 8251126 h 19679"/>
              <a:gd name="T4" fmla="*/ 8251112 w 19679"/>
              <a:gd name="T5" fmla="*/ 8251126 h 19679"/>
              <a:gd name="T6" fmla="*/ 8251112 w 19679"/>
              <a:gd name="T7" fmla="*/ 8251126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50" name="Shape 250"/>
          <p:cNvSpPr>
            <a:spLocks/>
          </p:cNvSpPr>
          <p:nvPr/>
        </p:nvSpPr>
        <p:spPr bwMode="auto">
          <a:xfrm>
            <a:off x="5510213" y="3835400"/>
            <a:ext cx="569912" cy="569913"/>
          </a:xfrm>
          <a:custGeom>
            <a:avLst/>
            <a:gdLst>
              <a:gd name="T0" fmla="*/ 8251112 w 19679"/>
              <a:gd name="T1" fmla="*/ 8251126 h 19679"/>
              <a:gd name="T2" fmla="*/ 8251112 w 19679"/>
              <a:gd name="T3" fmla="*/ 8251126 h 19679"/>
              <a:gd name="T4" fmla="*/ 8251112 w 19679"/>
              <a:gd name="T5" fmla="*/ 8251126 h 19679"/>
              <a:gd name="T6" fmla="*/ 8251112 w 19679"/>
              <a:gd name="T7" fmla="*/ 8251126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cxnSp>
        <p:nvCxnSpPr>
          <p:cNvPr id="253" name="Connector 253"/>
          <p:cNvCxnSpPr>
            <a:cxnSpLocks noChangeShapeType="1"/>
            <a:stCxn id="255" idx="0"/>
            <a:endCxn id="251" idx="0"/>
          </p:cNvCxnSpPr>
          <p:nvPr/>
        </p:nvCxnSpPr>
        <p:spPr bwMode="auto">
          <a:xfrm flipV="1">
            <a:off x="2659063" y="6156325"/>
            <a:ext cx="1016000" cy="1524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54" name="Connector 254"/>
          <p:cNvCxnSpPr>
            <a:cxnSpLocks noChangeShapeType="1"/>
            <a:stCxn id="252" idx="0"/>
            <a:endCxn id="251" idx="0"/>
          </p:cNvCxnSpPr>
          <p:nvPr/>
        </p:nvCxnSpPr>
        <p:spPr bwMode="auto">
          <a:xfrm flipH="1" flipV="1">
            <a:off x="3675063" y="6156325"/>
            <a:ext cx="1014412" cy="152400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56" name="Connector 256"/>
          <p:cNvCxnSpPr>
            <a:cxnSpLocks noChangeShapeType="1"/>
            <a:stCxn id="252" idx="0"/>
            <a:endCxn id="255" idx="0"/>
          </p:cNvCxnSpPr>
          <p:nvPr/>
        </p:nvCxnSpPr>
        <p:spPr bwMode="auto">
          <a:xfrm flipH="1">
            <a:off x="2659063" y="7680325"/>
            <a:ext cx="2030412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57" name="Shape 257"/>
          <p:cNvSpPr>
            <a:spLocks/>
          </p:cNvSpPr>
          <p:nvPr/>
        </p:nvSpPr>
        <p:spPr bwMode="auto">
          <a:xfrm>
            <a:off x="8193088" y="5691188"/>
            <a:ext cx="822325" cy="822325"/>
          </a:xfrm>
          <a:custGeom>
            <a:avLst/>
            <a:gdLst>
              <a:gd name="T0" fmla="*/ 17167742 w 19679"/>
              <a:gd name="T1" fmla="*/ 17167742 h 19679"/>
              <a:gd name="T2" fmla="*/ 17167742 w 19679"/>
              <a:gd name="T3" fmla="*/ 17167742 h 19679"/>
              <a:gd name="T4" fmla="*/ 17167742 w 19679"/>
              <a:gd name="T5" fmla="*/ 17167742 h 19679"/>
              <a:gd name="T6" fmla="*/ 17167742 w 19679"/>
              <a:gd name="T7" fmla="*/ 1716774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cxnSp>
        <p:nvCxnSpPr>
          <p:cNvPr id="262" name="Connector 262"/>
          <p:cNvCxnSpPr>
            <a:cxnSpLocks noChangeShapeType="1"/>
            <a:stCxn id="239" idx="0"/>
            <a:endCxn id="240" idx="0"/>
          </p:cNvCxnSpPr>
          <p:nvPr/>
        </p:nvCxnSpPr>
        <p:spPr bwMode="auto">
          <a:xfrm flipH="1">
            <a:off x="7778750" y="7483475"/>
            <a:ext cx="1622425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3" name="Connector 263"/>
          <p:cNvCxnSpPr>
            <a:cxnSpLocks noChangeShapeType="1"/>
            <a:stCxn id="260" idx="0"/>
            <a:endCxn id="240" idx="0"/>
          </p:cNvCxnSpPr>
          <p:nvPr/>
        </p:nvCxnSpPr>
        <p:spPr bwMode="auto">
          <a:xfrm flipH="1">
            <a:off x="7778750" y="6245225"/>
            <a:ext cx="600075" cy="123825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264" name="Connector 264"/>
          <p:cNvCxnSpPr>
            <a:cxnSpLocks noChangeShapeType="1"/>
            <a:stCxn id="261" idx="0"/>
            <a:endCxn id="238" idx="0"/>
          </p:cNvCxnSpPr>
          <p:nvPr/>
        </p:nvCxnSpPr>
        <p:spPr bwMode="auto">
          <a:xfrm>
            <a:off x="8828088" y="6245225"/>
            <a:ext cx="790575" cy="116205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265" name="Shape 265"/>
          <p:cNvSpPr>
            <a:spLocks noChangeArrowheads="1"/>
          </p:cNvSpPr>
          <p:nvPr/>
        </p:nvSpPr>
        <p:spPr bwMode="auto">
          <a:xfrm>
            <a:off x="5740400" y="6980238"/>
            <a:ext cx="1054100" cy="273050"/>
          </a:xfrm>
          <a:prstGeom prst="rightArrow">
            <a:avLst>
              <a:gd name="adj1" fmla="val 32000"/>
              <a:gd name="adj2" fmla="val 16096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sp>
        <p:nvSpPr>
          <p:cNvPr id="36887" name="Shape 266"/>
          <p:cNvSpPr>
            <a:spLocks noChangeArrowheads="1"/>
          </p:cNvSpPr>
          <p:nvPr/>
        </p:nvSpPr>
        <p:spPr bwMode="auto">
          <a:xfrm>
            <a:off x="2516188" y="8139113"/>
            <a:ext cx="2316162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protein-protein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interaction network</a:t>
            </a:r>
          </a:p>
        </p:txBody>
      </p:sp>
      <p:sp>
        <p:nvSpPr>
          <p:cNvPr id="36888" name="Shape 267"/>
          <p:cNvSpPr>
            <a:spLocks noChangeArrowheads="1"/>
          </p:cNvSpPr>
          <p:nvPr/>
        </p:nvSpPr>
        <p:spPr bwMode="auto">
          <a:xfrm>
            <a:off x="7445375" y="8139113"/>
            <a:ext cx="23161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domain-domain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 interaction network</a:t>
            </a:r>
          </a:p>
        </p:txBody>
      </p:sp>
      <p:sp>
        <p:nvSpPr>
          <p:cNvPr id="36889" name="Shape 268"/>
          <p:cNvSpPr>
            <a:spLocks noChangeArrowheads="1"/>
          </p:cNvSpPr>
          <p:nvPr/>
        </p:nvSpPr>
        <p:spPr bwMode="auto">
          <a:xfrm>
            <a:off x="5278438" y="5580063"/>
            <a:ext cx="18113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Use info from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high-confidence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domain-domain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interactions</a:t>
            </a:r>
          </a:p>
        </p:txBody>
      </p:sp>
      <p:sp>
        <p:nvSpPr>
          <p:cNvPr id="36890" name="Shape 269"/>
          <p:cNvSpPr>
            <a:spLocks noChangeArrowheads="1"/>
          </p:cNvSpPr>
          <p:nvPr/>
        </p:nvSpPr>
        <p:spPr bwMode="auto">
          <a:xfrm>
            <a:off x="280988" y="1636713"/>
            <a:ext cx="75469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I. Determine “building blocks“ for all proteins</a:t>
            </a:r>
          </a:p>
        </p:txBody>
      </p:sp>
      <p:sp>
        <p:nvSpPr>
          <p:cNvPr id="36891" name="Shape 270"/>
          <p:cNvSpPr>
            <a:spLocks noChangeArrowheads="1"/>
          </p:cNvSpPr>
          <p:nvPr/>
        </p:nvSpPr>
        <p:spPr bwMode="auto">
          <a:xfrm>
            <a:off x="139700" y="5008563"/>
            <a:ext cx="64452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II. Connect them on the domain-level </a:t>
            </a:r>
          </a:p>
        </p:txBody>
      </p:sp>
      <p:sp>
        <p:nvSpPr>
          <p:cNvPr id="36892" name="Shape 271"/>
          <p:cNvSpPr>
            <a:spLocks noChangeArrowheads="1"/>
          </p:cNvSpPr>
          <p:nvPr/>
        </p:nvSpPr>
        <p:spPr bwMode="auto">
          <a:xfrm>
            <a:off x="2774950" y="955675"/>
            <a:ext cx="64135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see http://sourceforge.net/projects/ppixpress</a:t>
            </a:r>
          </a:p>
        </p:txBody>
      </p:sp>
      <p:sp>
        <p:nvSpPr>
          <p:cNvPr id="36893" name="Text Box 4"/>
          <p:cNvSpPr txBox="1">
            <a:spLocks noChangeArrowheads="1"/>
          </p:cNvSpPr>
          <p:nvPr/>
        </p:nvSpPr>
        <p:spPr bwMode="auto">
          <a:xfrm>
            <a:off x="7972425" y="4183063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rgbClr val="BFBFBF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>
                <a:solidFill>
                  <a:srgbClr val="BFBFBF"/>
                </a:solidFill>
              </a:rPr>
              <a:t>doi: 10.1093/bioinformatics/btv620</a:t>
            </a:r>
          </a:p>
        </p:txBody>
      </p:sp>
      <p:sp>
        <p:nvSpPr>
          <p:cNvPr id="251" name="Shape 251"/>
          <p:cNvSpPr>
            <a:spLocks/>
          </p:cNvSpPr>
          <p:nvPr/>
        </p:nvSpPr>
        <p:spPr bwMode="auto">
          <a:xfrm>
            <a:off x="3263900" y="5746750"/>
            <a:ext cx="820738" cy="820738"/>
          </a:xfrm>
          <a:custGeom>
            <a:avLst/>
            <a:gdLst>
              <a:gd name="T0" fmla="*/ 17134610 w 19679"/>
              <a:gd name="T1" fmla="*/ 17134610 h 19679"/>
              <a:gd name="T2" fmla="*/ 17134610 w 19679"/>
              <a:gd name="T3" fmla="*/ 17134610 h 19679"/>
              <a:gd name="T4" fmla="*/ 17134610 w 19679"/>
              <a:gd name="T5" fmla="*/ 17134610 h 19679"/>
              <a:gd name="T6" fmla="*/ 17134610 w 19679"/>
              <a:gd name="T7" fmla="*/ 17134610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52" name="Shape 252"/>
          <p:cNvSpPr>
            <a:spLocks/>
          </p:cNvSpPr>
          <p:nvPr/>
        </p:nvSpPr>
        <p:spPr bwMode="auto">
          <a:xfrm>
            <a:off x="4278313" y="7270750"/>
            <a:ext cx="822325" cy="820738"/>
          </a:xfrm>
          <a:custGeom>
            <a:avLst/>
            <a:gdLst>
              <a:gd name="T0" fmla="*/ 17167742 w 19679"/>
              <a:gd name="T1" fmla="*/ 17134610 h 19679"/>
              <a:gd name="T2" fmla="*/ 17167742 w 19679"/>
              <a:gd name="T3" fmla="*/ 17134610 h 19679"/>
              <a:gd name="T4" fmla="*/ 17167742 w 19679"/>
              <a:gd name="T5" fmla="*/ 17134610 h 19679"/>
              <a:gd name="T6" fmla="*/ 17167742 w 19679"/>
              <a:gd name="T7" fmla="*/ 17134610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55" name="Shape 255"/>
          <p:cNvSpPr>
            <a:spLocks/>
          </p:cNvSpPr>
          <p:nvPr/>
        </p:nvSpPr>
        <p:spPr bwMode="auto">
          <a:xfrm>
            <a:off x="2247900" y="7270750"/>
            <a:ext cx="822325" cy="820738"/>
          </a:xfrm>
          <a:custGeom>
            <a:avLst/>
            <a:gdLst>
              <a:gd name="T0" fmla="*/ 17167742 w 19679"/>
              <a:gd name="T1" fmla="*/ 17134610 h 19679"/>
              <a:gd name="T2" fmla="*/ 17167742 w 19679"/>
              <a:gd name="T3" fmla="*/ 17134610 h 19679"/>
              <a:gd name="T4" fmla="*/ 17167742 w 19679"/>
              <a:gd name="T5" fmla="*/ 17134610 h 19679"/>
              <a:gd name="T6" fmla="*/ 17167742 w 19679"/>
              <a:gd name="T7" fmla="*/ 17134610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59" name="Shape 259"/>
          <p:cNvSpPr>
            <a:spLocks/>
          </p:cNvSpPr>
          <p:nvPr/>
        </p:nvSpPr>
        <p:spPr bwMode="auto">
          <a:xfrm>
            <a:off x="7178675" y="7215188"/>
            <a:ext cx="820738" cy="822325"/>
          </a:xfrm>
          <a:custGeom>
            <a:avLst/>
            <a:gdLst>
              <a:gd name="T0" fmla="*/ 17134610 w 19679"/>
              <a:gd name="T1" fmla="*/ 17167742 h 19679"/>
              <a:gd name="T2" fmla="*/ 17134610 w 19679"/>
              <a:gd name="T3" fmla="*/ 17167742 h 19679"/>
              <a:gd name="T4" fmla="*/ 17134610 w 19679"/>
              <a:gd name="T5" fmla="*/ 17167742 h 19679"/>
              <a:gd name="T6" fmla="*/ 17134610 w 19679"/>
              <a:gd name="T7" fmla="*/ 1716774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58" name="Shape 258"/>
          <p:cNvSpPr>
            <a:spLocks/>
          </p:cNvSpPr>
          <p:nvPr/>
        </p:nvSpPr>
        <p:spPr bwMode="auto">
          <a:xfrm>
            <a:off x="9207500" y="7215188"/>
            <a:ext cx="822325" cy="822325"/>
          </a:xfrm>
          <a:custGeom>
            <a:avLst/>
            <a:gdLst>
              <a:gd name="T0" fmla="*/ 17167742 w 19679"/>
              <a:gd name="T1" fmla="*/ 17167742 h 19679"/>
              <a:gd name="T2" fmla="*/ 17167742 w 19679"/>
              <a:gd name="T3" fmla="*/ 17167742 h 19679"/>
              <a:gd name="T4" fmla="*/ 17167742 w 19679"/>
              <a:gd name="T5" fmla="*/ 17167742 h 19679"/>
              <a:gd name="T6" fmla="*/ 17167742 w 19679"/>
              <a:gd name="T7" fmla="*/ 1716774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61" name="Shape 261"/>
          <p:cNvSpPr>
            <a:spLocks/>
          </p:cNvSpPr>
          <p:nvPr/>
        </p:nvSpPr>
        <p:spPr bwMode="auto">
          <a:xfrm>
            <a:off x="8543925" y="5961063"/>
            <a:ext cx="569913" cy="569912"/>
          </a:xfrm>
          <a:custGeom>
            <a:avLst/>
            <a:gdLst>
              <a:gd name="T0" fmla="*/ 8251126 w 19679"/>
              <a:gd name="T1" fmla="*/ 8251112 h 19679"/>
              <a:gd name="T2" fmla="*/ 8251126 w 19679"/>
              <a:gd name="T3" fmla="*/ 8251112 h 19679"/>
              <a:gd name="T4" fmla="*/ 8251126 w 19679"/>
              <a:gd name="T5" fmla="*/ 8251112 h 19679"/>
              <a:gd name="T6" fmla="*/ 8251126 w 19679"/>
              <a:gd name="T7" fmla="*/ 825111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EC5D57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  <p:sp>
        <p:nvSpPr>
          <p:cNvPr id="260" name="Shape 260"/>
          <p:cNvSpPr>
            <a:spLocks/>
          </p:cNvSpPr>
          <p:nvPr/>
        </p:nvSpPr>
        <p:spPr bwMode="auto">
          <a:xfrm>
            <a:off x="8094663" y="5961063"/>
            <a:ext cx="569912" cy="569912"/>
          </a:xfrm>
          <a:custGeom>
            <a:avLst/>
            <a:gdLst>
              <a:gd name="T0" fmla="*/ 8251112 w 19679"/>
              <a:gd name="T1" fmla="*/ 8251112 h 19679"/>
              <a:gd name="T2" fmla="*/ 8251112 w 19679"/>
              <a:gd name="T3" fmla="*/ 8251112 h 19679"/>
              <a:gd name="T4" fmla="*/ 8251112 w 19679"/>
              <a:gd name="T5" fmla="*/ 8251112 h 19679"/>
              <a:gd name="T6" fmla="*/ 8251112 w 19679"/>
              <a:gd name="T7" fmla="*/ 8251112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5D328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hape 275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2C8C77E-60E1-4B84-991F-CA33750F99DC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37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7891" name="Shape 276"/>
          <p:cNvSpPr>
            <a:spLocks noGrp="1"/>
          </p:cNvSpPr>
          <p:nvPr>
            <p:ph type="title"/>
          </p:nvPr>
        </p:nvSpPr>
        <p:spPr>
          <a:xfrm>
            <a:off x="836613" y="158750"/>
            <a:ext cx="11137900" cy="901700"/>
          </a:xfrm>
        </p:spPr>
        <p:txBody>
          <a:bodyPr/>
          <a:lstStyle/>
          <a:p>
            <a:r>
              <a:rPr lang="de-DE" altLang="en-US" smtClean="0"/>
              <a:t>PPIXpress method</a:t>
            </a:r>
          </a:p>
        </p:txBody>
      </p:sp>
      <p:pic>
        <p:nvPicPr>
          <p:cNvPr id="37892" name="method_part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347788"/>
            <a:ext cx="53498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893" name="Shape 278"/>
          <p:cNvSpPr>
            <a:spLocks noChangeArrowheads="1"/>
          </p:cNvSpPr>
          <p:nvPr/>
        </p:nvSpPr>
        <p:spPr bwMode="auto">
          <a:xfrm>
            <a:off x="8201025" y="2668588"/>
            <a:ext cx="37147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protein-protein interaction</a:t>
            </a:r>
          </a:p>
        </p:txBody>
      </p:sp>
      <p:sp>
        <p:nvSpPr>
          <p:cNvPr id="37894" name="Shape 279"/>
          <p:cNvSpPr>
            <a:spLocks noChangeArrowheads="1"/>
          </p:cNvSpPr>
          <p:nvPr/>
        </p:nvSpPr>
        <p:spPr bwMode="auto">
          <a:xfrm>
            <a:off x="8129588" y="5588000"/>
            <a:ext cx="38560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domain-domain interaction</a:t>
            </a:r>
          </a:p>
        </p:txBody>
      </p:sp>
      <p:sp>
        <p:nvSpPr>
          <p:cNvPr id="37895" name="Shape 280"/>
          <p:cNvSpPr>
            <a:spLocks noChangeShapeType="1"/>
          </p:cNvSpPr>
          <p:nvPr/>
        </p:nvSpPr>
        <p:spPr bwMode="auto">
          <a:xfrm flipV="1">
            <a:off x="9269413" y="3397250"/>
            <a:ext cx="0" cy="1943100"/>
          </a:xfrm>
          <a:prstGeom prst="line">
            <a:avLst/>
          </a:prstGeom>
          <a:noFill/>
          <a:ln w="25400">
            <a:solidFill>
              <a:srgbClr val="EC5D57"/>
            </a:solidFill>
            <a:prstDash val="sysDot"/>
            <a:miter lim="4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 lIns="0" tIns="0" rIns="0" bIns="0" anchor="ctr"/>
          <a:lstStyle/>
          <a:p>
            <a:endParaRPr lang="de-DE"/>
          </a:p>
        </p:txBody>
      </p:sp>
      <p:sp>
        <p:nvSpPr>
          <p:cNvPr id="37896" name="Shape 281"/>
          <p:cNvSpPr>
            <a:spLocks noChangeArrowheads="1"/>
          </p:cNvSpPr>
          <p:nvPr/>
        </p:nvSpPr>
        <p:spPr bwMode="auto">
          <a:xfrm>
            <a:off x="9405938" y="3784600"/>
            <a:ext cx="26638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establish</a:t>
            </a:r>
          </a:p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one-to-at-least-one</a:t>
            </a:r>
          </a:p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relationship</a:t>
            </a:r>
          </a:p>
        </p:txBody>
      </p:sp>
      <p:sp>
        <p:nvSpPr>
          <p:cNvPr id="37897" name="Shape 283"/>
          <p:cNvSpPr>
            <a:spLocks noChangeArrowheads="1"/>
          </p:cNvSpPr>
          <p:nvPr/>
        </p:nvSpPr>
        <p:spPr bwMode="auto">
          <a:xfrm>
            <a:off x="2497138" y="7496175"/>
            <a:ext cx="71945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reference: principal protein isoforms = longest coding transcript</a:t>
            </a:r>
          </a:p>
        </p:txBody>
      </p:sp>
      <p:sp>
        <p:nvSpPr>
          <p:cNvPr id="37898" name="Shape 284"/>
          <p:cNvSpPr>
            <a:spLocks noChangeArrowheads="1"/>
          </p:cNvSpPr>
          <p:nvPr/>
        </p:nvSpPr>
        <p:spPr bwMode="auto">
          <a:xfrm>
            <a:off x="9001125" y="1897063"/>
            <a:ext cx="21145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5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mapping: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hape 288"/>
          <p:cNvSpPr>
            <a:spLocks noGrp="1"/>
          </p:cNvSpPr>
          <p:nvPr>
            <p:ph type="sldNum" sz="quarter" idx="10"/>
          </p:nvPr>
        </p:nvSpPr>
        <p:spPr>
          <a:xfrm>
            <a:off x="12411075" y="9117013"/>
            <a:ext cx="241300" cy="381000"/>
          </a:xfrm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97872982-AE41-47E2-AE62-EA33A1ACF019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38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8915" name="Shape 289"/>
          <p:cNvSpPr>
            <a:spLocks noGrp="1"/>
          </p:cNvSpPr>
          <p:nvPr>
            <p:ph type="title"/>
          </p:nvPr>
        </p:nvSpPr>
        <p:spPr>
          <a:xfrm>
            <a:off x="909638" y="123825"/>
            <a:ext cx="11137900" cy="901700"/>
          </a:xfrm>
        </p:spPr>
        <p:txBody>
          <a:bodyPr/>
          <a:lstStyle/>
          <a:p>
            <a:r>
              <a:rPr lang="de-DE" altLang="en-US" smtClean="0"/>
              <a:t>PPIXpress method</a:t>
            </a:r>
          </a:p>
        </p:txBody>
      </p:sp>
      <p:pic>
        <p:nvPicPr>
          <p:cNvPr id="38916" name="method_whole.p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938" y="1066800"/>
            <a:ext cx="12226925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8917" name="Shape 292"/>
          <p:cNvSpPr>
            <a:spLocks noChangeArrowheads="1"/>
          </p:cNvSpPr>
          <p:nvPr/>
        </p:nvSpPr>
        <p:spPr bwMode="auto">
          <a:xfrm>
            <a:off x="7431088" y="7273925"/>
            <a:ext cx="51244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1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built using most abundant protein isoforms</a:t>
            </a:r>
          </a:p>
        </p:txBody>
      </p:sp>
      <p:sp>
        <p:nvSpPr>
          <p:cNvPr id="38918" name="Shape 293"/>
          <p:cNvSpPr>
            <a:spLocks noChangeArrowheads="1"/>
          </p:cNvSpPr>
          <p:nvPr/>
        </p:nvSpPr>
        <p:spPr bwMode="auto">
          <a:xfrm>
            <a:off x="881063" y="7273925"/>
            <a:ext cx="435451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1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reference: principal protein isoforms</a:t>
            </a:r>
          </a:p>
        </p:txBody>
      </p:sp>
      <p:sp>
        <p:nvSpPr>
          <p:cNvPr id="38919" name="Shape 294"/>
          <p:cNvSpPr>
            <a:spLocks noChangeArrowheads="1"/>
          </p:cNvSpPr>
          <p:nvPr/>
        </p:nvSpPr>
        <p:spPr bwMode="auto">
          <a:xfrm>
            <a:off x="1889125" y="7748588"/>
            <a:ext cx="23368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5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I. mapping</a:t>
            </a:r>
          </a:p>
        </p:txBody>
      </p:sp>
      <p:sp>
        <p:nvSpPr>
          <p:cNvPr id="38920" name="Shape 295"/>
          <p:cNvSpPr>
            <a:spLocks noChangeArrowheads="1"/>
          </p:cNvSpPr>
          <p:nvPr/>
        </p:nvSpPr>
        <p:spPr bwMode="auto">
          <a:xfrm>
            <a:off x="8405813" y="7748588"/>
            <a:ext cx="3251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5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II. instantiation</a:t>
            </a:r>
          </a:p>
        </p:txBody>
      </p:sp>
      <p:sp>
        <p:nvSpPr>
          <p:cNvPr id="38921" name="Shape 292"/>
          <p:cNvSpPr>
            <a:spLocks noChangeArrowheads="1"/>
          </p:cNvSpPr>
          <p:nvPr/>
        </p:nvSpPr>
        <p:spPr bwMode="auto">
          <a:xfrm>
            <a:off x="9448800" y="355600"/>
            <a:ext cx="20177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1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Interaction is lost</a:t>
            </a:r>
          </a:p>
        </p:txBody>
      </p:sp>
      <p:cxnSp>
        <p:nvCxnSpPr>
          <p:cNvPr id="38922" name="Gerade Verbindung mit Pfeil 2"/>
          <p:cNvCxnSpPr>
            <a:cxnSpLocks noChangeShapeType="1"/>
          </p:cNvCxnSpPr>
          <p:nvPr/>
        </p:nvCxnSpPr>
        <p:spPr bwMode="auto">
          <a:xfrm>
            <a:off x="10895013" y="711200"/>
            <a:ext cx="144462" cy="1285875"/>
          </a:xfrm>
          <a:prstGeom prst="straightConnector1">
            <a:avLst/>
          </a:prstGeom>
          <a:noFill/>
          <a:ln w="25400" algn="ctr">
            <a:solidFill>
              <a:srgbClr val="0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hape 474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A387A14-2185-4F80-84DB-8F6124891BCB}" type="slidenum">
              <a:rPr lang="de-DE" altLang="en-US" sz="1800">
                <a:solidFill>
                  <a:schemeClr val="tx1"/>
                </a:solidFill>
              </a:rPr>
              <a:pPr eaLnBrk="1" hangingPunct="1"/>
              <a:t>39</a:t>
            </a:fld>
            <a:endParaRPr lang="de-DE" altLang="en-US" sz="1800">
              <a:solidFill>
                <a:schemeClr val="tx1"/>
              </a:solidFill>
            </a:endParaRPr>
          </a:p>
        </p:txBody>
      </p:sp>
      <p:sp>
        <p:nvSpPr>
          <p:cNvPr id="39939" name="Shape 475"/>
          <p:cNvSpPr>
            <a:spLocks noGrp="1"/>
          </p:cNvSpPr>
          <p:nvPr>
            <p:ph type="title"/>
          </p:nvPr>
        </p:nvSpPr>
        <p:spPr>
          <a:xfrm>
            <a:off x="0" y="123825"/>
            <a:ext cx="12938125" cy="901700"/>
          </a:xfrm>
        </p:spPr>
        <p:txBody>
          <a:bodyPr/>
          <a:lstStyle/>
          <a:p>
            <a:r>
              <a:rPr lang="de-DE" altLang="en-US" smtClean="0"/>
              <a:t>Differential PPI wiring analysis at domain level</a:t>
            </a:r>
          </a:p>
        </p:txBody>
      </p:sp>
      <p:cxnSp>
        <p:nvCxnSpPr>
          <p:cNvPr id="479" name="Connector 479"/>
          <p:cNvCxnSpPr>
            <a:cxnSpLocks noChangeShapeType="1"/>
            <a:stCxn id="485" idx="0"/>
            <a:endCxn id="476" idx="0"/>
          </p:cNvCxnSpPr>
          <p:nvPr/>
        </p:nvCxnSpPr>
        <p:spPr bwMode="auto">
          <a:xfrm flipV="1">
            <a:off x="3286125" y="2044700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0" name="Connector 480"/>
          <p:cNvCxnSpPr>
            <a:cxnSpLocks noChangeShapeType="1"/>
            <a:stCxn id="478" idx="0"/>
            <a:endCxn id="476" idx="0"/>
          </p:cNvCxnSpPr>
          <p:nvPr/>
        </p:nvCxnSpPr>
        <p:spPr bwMode="auto">
          <a:xfrm flipH="1">
            <a:off x="3911600" y="2044700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1" name="Connector 481"/>
          <p:cNvCxnSpPr>
            <a:cxnSpLocks noChangeShapeType="1"/>
            <a:stCxn id="477" idx="0"/>
            <a:endCxn id="478" idx="0"/>
          </p:cNvCxnSpPr>
          <p:nvPr/>
        </p:nvCxnSpPr>
        <p:spPr bwMode="auto">
          <a:xfrm flipV="1">
            <a:off x="4583113" y="2044700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2" name="Connector 482"/>
          <p:cNvCxnSpPr>
            <a:cxnSpLocks noChangeShapeType="1"/>
            <a:stCxn id="477" idx="0"/>
            <a:endCxn id="476" idx="0"/>
          </p:cNvCxnSpPr>
          <p:nvPr/>
        </p:nvCxnSpPr>
        <p:spPr bwMode="auto">
          <a:xfrm flipH="1" flipV="1">
            <a:off x="3911600" y="2044700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84" name="Connector 484"/>
          <p:cNvCxnSpPr>
            <a:cxnSpLocks noChangeShapeType="1"/>
            <a:stCxn id="476" idx="0"/>
            <a:endCxn id="483" idx="0"/>
          </p:cNvCxnSpPr>
          <p:nvPr/>
        </p:nvCxnSpPr>
        <p:spPr bwMode="auto">
          <a:xfrm flipH="1">
            <a:off x="2671763" y="2044700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85" name="Shape 485"/>
          <p:cNvSpPr>
            <a:spLocks/>
          </p:cNvSpPr>
          <p:nvPr/>
        </p:nvSpPr>
        <p:spPr bwMode="auto">
          <a:xfrm>
            <a:off x="3027363" y="26146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489" name="Connector 489"/>
          <p:cNvCxnSpPr>
            <a:cxnSpLocks noChangeShapeType="1"/>
            <a:stCxn id="496" idx="0"/>
            <a:endCxn id="486" idx="0"/>
          </p:cNvCxnSpPr>
          <p:nvPr/>
        </p:nvCxnSpPr>
        <p:spPr bwMode="auto">
          <a:xfrm flipV="1">
            <a:off x="3286125" y="3455988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0" name="Connector 490"/>
          <p:cNvCxnSpPr>
            <a:cxnSpLocks noChangeShapeType="1"/>
            <a:stCxn id="488" idx="0"/>
            <a:endCxn id="486" idx="0"/>
          </p:cNvCxnSpPr>
          <p:nvPr/>
        </p:nvCxnSpPr>
        <p:spPr bwMode="auto">
          <a:xfrm flipH="1">
            <a:off x="3911600" y="3455988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1" name="Connector 491"/>
          <p:cNvCxnSpPr>
            <a:cxnSpLocks noChangeShapeType="1"/>
            <a:stCxn id="487" idx="0"/>
            <a:endCxn id="488" idx="0"/>
          </p:cNvCxnSpPr>
          <p:nvPr/>
        </p:nvCxnSpPr>
        <p:spPr bwMode="auto">
          <a:xfrm flipV="1">
            <a:off x="4583113" y="3455988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2" name="Connector 492"/>
          <p:cNvCxnSpPr>
            <a:cxnSpLocks noChangeShapeType="1"/>
            <a:stCxn id="487" idx="0"/>
            <a:endCxn id="486" idx="0"/>
          </p:cNvCxnSpPr>
          <p:nvPr/>
        </p:nvCxnSpPr>
        <p:spPr bwMode="auto">
          <a:xfrm flipH="1" flipV="1">
            <a:off x="3911600" y="3455988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4" name="Connector 494"/>
          <p:cNvCxnSpPr>
            <a:cxnSpLocks noChangeShapeType="1"/>
            <a:stCxn id="496" idx="0"/>
            <a:endCxn id="493" idx="0"/>
          </p:cNvCxnSpPr>
          <p:nvPr/>
        </p:nvCxnSpPr>
        <p:spPr bwMode="auto">
          <a:xfrm flipH="1" flipV="1">
            <a:off x="2671763" y="3455988"/>
            <a:ext cx="614362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495" name="Connector 495"/>
          <p:cNvCxnSpPr>
            <a:cxnSpLocks noChangeShapeType="1"/>
            <a:stCxn id="486" idx="0"/>
            <a:endCxn id="493" idx="0"/>
          </p:cNvCxnSpPr>
          <p:nvPr/>
        </p:nvCxnSpPr>
        <p:spPr bwMode="auto">
          <a:xfrm flipH="1">
            <a:off x="2671763" y="3455988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0" name="Connector 500"/>
          <p:cNvCxnSpPr>
            <a:cxnSpLocks noChangeShapeType="1"/>
            <a:stCxn id="506" idx="0"/>
            <a:endCxn id="497" idx="0"/>
          </p:cNvCxnSpPr>
          <p:nvPr/>
        </p:nvCxnSpPr>
        <p:spPr bwMode="auto">
          <a:xfrm flipV="1">
            <a:off x="3286125" y="4867275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2" name="Connector 502"/>
          <p:cNvCxnSpPr>
            <a:cxnSpLocks noChangeShapeType="1"/>
            <a:stCxn id="498" idx="0"/>
            <a:endCxn id="497" idx="0"/>
          </p:cNvCxnSpPr>
          <p:nvPr/>
        </p:nvCxnSpPr>
        <p:spPr bwMode="auto">
          <a:xfrm flipH="1" flipV="1">
            <a:off x="3911600" y="4867275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4" name="Connector 504"/>
          <p:cNvCxnSpPr>
            <a:cxnSpLocks noChangeShapeType="1"/>
            <a:stCxn id="506" idx="0"/>
            <a:endCxn id="503" idx="0"/>
          </p:cNvCxnSpPr>
          <p:nvPr/>
        </p:nvCxnSpPr>
        <p:spPr bwMode="auto">
          <a:xfrm flipH="1" flipV="1">
            <a:off x="2671763" y="4867275"/>
            <a:ext cx="614362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05" name="Connector 505"/>
          <p:cNvCxnSpPr>
            <a:cxnSpLocks noChangeShapeType="1"/>
            <a:stCxn id="497" idx="0"/>
            <a:endCxn id="503" idx="0"/>
          </p:cNvCxnSpPr>
          <p:nvPr/>
        </p:nvCxnSpPr>
        <p:spPr bwMode="auto">
          <a:xfrm flipH="1">
            <a:off x="2671763" y="4867275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06" name="Shape 506"/>
          <p:cNvSpPr>
            <a:spLocks/>
          </p:cNvSpPr>
          <p:nvPr/>
        </p:nvSpPr>
        <p:spPr bwMode="auto">
          <a:xfrm>
            <a:off x="3027363" y="5438775"/>
            <a:ext cx="517525" cy="515938"/>
          </a:xfrm>
          <a:custGeom>
            <a:avLst/>
            <a:gdLst>
              <a:gd name="T0" fmla="*/ 6796543 w 19679"/>
              <a:gd name="T1" fmla="*/ 6775701 h 19679"/>
              <a:gd name="T2" fmla="*/ 6796543 w 19679"/>
              <a:gd name="T3" fmla="*/ 6775701 h 19679"/>
              <a:gd name="T4" fmla="*/ 6796543 w 19679"/>
              <a:gd name="T5" fmla="*/ 6775701 h 19679"/>
              <a:gd name="T6" fmla="*/ 6796543 w 19679"/>
              <a:gd name="T7" fmla="*/ 6775701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510" name="Connector 510"/>
          <p:cNvCxnSpPr>
            <a:cxnSpLocks noChangeShapeType="1"/>
            <a:stCxn id="514" idx="0"/>
            <a:endCxn id="507" idx="0"/>
          </p:cNvCxnSpPr>
          <p:nvPr/>
        </p:nvCxnSpPr>
        <p:spPr bwMode="auto">
          <a:xfrm flipV="1">
            <a:off x="8239125" y="2047875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1" name="Connector 511"/>
          <p:cNvCxnSpPr>
            <a:cxnSpLocks noChangeShapeType="1"/>
            <a:stCxn id="509" idx="0"/>
            <a:endCxn id="507" idx="0"/>
          </p:cNvCxnSpPr>
          <p:nvPr/>
        </p:nvCxnSpPr>
        <p:spPr bwMode="auto">
          <a:xfrm flipH="1">
            <a:off x="8864600" y="2047875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2" name="Connector 512"/>
          <p:cNvCxnSpPr>
            <a:cxnSpLocks noChangeShapeType="1"/>
            <a:stCxn id="508" idx="0"/>
            <a:endCxn id="509" idx="0"/>
          </p:cNvCxnSpPr>
          <p:nvPr/>
        </p:nvCxnSpPr>
        <p:spPr bwMode="auto">
          <a:xfrm flipV="1">
            <a:off x="9536113" y="2047875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3" name="Connector 513"/>
          <p:cNvCxnSpPr>
            <a:cxnSpLocks noChangeShapeType="1"/>
            <a:stCxn id="508" idx="0"/>
            <a:endCxn id="507" idx="0"/>
          </p:cNvCxnSpPr>
          <p:nvPr/>
        </p:nvCxnSpPr>
        <p:spPr bwMode="auto">
          <a:xfrm flipH="1" flipV="1">
            <a:off x="8864600" y="2047875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8" name="Connector 518"/>
          <p:cNvCxnSpPr>
            <a:cxnSpLocks noChangeShapeType="1"/>
            <a:stCxn id="521" idx="0"/>
            <a:endCxn id="515" idx="0"/>
          </p:cNvCxnSpPr>
          <p:nvPr/>
        </p:nvCxnSpPr>
        <p:spPr bwMode="auto">
          <a:xfrm flipV="1">
            <a:off x="8239125" y="3459163"/>
            <a:ext cx="62547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19" name="Connector 519"/>
          <p:cNvCxnSpPr>
            <a:cxnSpLocks noChangeShapeType="1"/>
            <a:stCxn id="516" idx="0"/>
            <a:endCxn id="517" idx="0"/>
          </p:cNvCxnSpPr>
          <p:nvPr/>
        </p:nvCxnSpPr>
        <p:spPr bwMode="auto">
          <a:xfrm flipV="1">
            <a:off x="9536113" y="3459163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0" name="Connector 520"/>
          <p:cNvCxnSpPr>
            <a:cxnSpLocks noChangeShapeType="1"/>
            <a:stCxn id="516" idx="0"/>
            <a:endCxn id="515" idx="0"/>
          </p:cNvCxnSpPr>
          <p:nvPr/>
        </p:nvCxnSpPr>
        <p:spPr bwMode="auto">
          <a:xfrm flipH="1" flipV="1">
            <a:off x="8864600" y="3459163"/>
            <a:ext cx="671513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21" name="Shape 521"/>
          <p:cNvSpPr>
            <a:spLocks/>
          </p:cNvSpPr>
          <p:nvPr/>
        </p:nvSpPr>
        <p:spPr bwMode="auto">
          <a:xfrm>
            <a:off x="7980363" y="4030663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cxnSp>
        <p:nvCxnSpPr>
          <p:cNvPr id="523" name="Connector 523"/>
          <p:cNvCxnSpPr>
            <a:cxnSpLocks noChangeShapeType="1"/>
            <a:stCxn id="527" idx="0"/>
            <a:endCxn id="522" idx="0"/>
          </p:cNvCxnSpPr>
          <p:nvPr/>
        </p:nvCxnSpPr>
        <p:spPr bwMode="auto">
          <a:xfrm flipV="1">
            <a:off x="8859838" y="4973638"/>
            <a:ext cx="623887" cy="830262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5" name="Connector 525"/>
          <p:cNvCxnSpPr>
            <a:cxnSpLocks noChangeShapeType="1"/>
            <a:stCxn id="527" idx="0"/>
            <a:endCxn id="524" idx="0"/>
          </p:cNvCxnSpPr>
          <p:nvPr/>
        </p:nvCxnSpPr>
        <p:spPr bwMode="auto">
          <a:xfrm flipH="1" flipV="1">
            <a:off x="8243888" y="4973638"/>
            <a:ext cx="615950" cy="830262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26" name="Connector 526"/>
          <p:cNvCxnSpPr>
            <a:cxnSpLocks noChangeShapeType="1"/>
            <a:stCxn id="522" idx="0"/>
            <a:endCxn id="524" idx="0"/>
          </p:cNvCxnSpPr>
          <p:nvPr/>
        </p:nvCxnSpPr>
        <p:spPr bwMode="auto">
          <a:xfrm flipH="1">
            <a:off x="8243888" y="4973638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9968" name="Shape 528"/>
          <p:cNvSpPr>
            <a:spLocks noChangeArrowheads="1"/>
          </p:cNvSpPr>
          <p:nvPr/>
        </p:nvSpPr>
        <p:spPr bwMode="auto">
          <a:xfrm>
            <a:off x="6316663" y="2084388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</a:t>
            </a:r>
          </a:p>
        </p:txBody>
      </p:sp>
      <p:sp>
        <p:nvSpPr>
          <p:cNvPr id="529" name="Shape 529"/>
          <p:cNvSpPr>
            <a:spLocks noChangeArrowheads="1"/>
          </p:cNvSpPr>
          <p:nvPr/>
        </p:nvSpPr>
        <p:spPr bwMode="auto">
          <a:xfrm>
            <a:off x="6254750" y="2447925"/>
            <a:ext cx="1054100" cy="273050"/>
          </a:xfrm>
          <a:prstGeom prst="rightArrow">
            <a:avLst>
              <a:gd name="adj1" fmla="val 32000"/>
              <a:gd name="adj2" fmla="val 16096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sp>
        <p:nvSpPr>
          <p:cNvPr id="39970" name="Shape 530"/>
          <p:cNvSpPr>
            <a:spLocks noChangeArrowheads="1"/>
          </p:cNvSpPr>
          <p:nvPr/>
        </p:nvSpPr>
        <p:spPr bwMode="auto">
          <a:xfrm>
            <a:off x="6316663" y="3486150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2</a:t>
            </a:r>
          </a:p>
        </p:txBody>
      </p:sp>
      <p:sp>
        <p:nvSpPr>
          <p:cNvPr id="531" name="Shape 531"/>
          <p:cNvSpPr>
            <a:spLocks noChangeArrowheads="1"/>
          </p:cNvSpPr>
          <p:nvPr/>
        </p:nvSpPr>
        <p:spPr bwMode="auto">
          <a:xfrm>
            <a:off x="6254750" y="3849688"/>
            <a:ext cx="1054100" cy="273050"/>
          </a:xfrm>
          <a:prstGeom prst="rightArrow">
            <a:avLst>
              <a:gd name="adj1" fmla="val 32000"/>
              <a:gd name="adj2" fmla="val 160960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sp>
        <p:nvSpPr>
          <p:cNvPr id="39972" name="Shape 532"/>
          <p:cNvSpPr>
            <a:spLocks noChangeArrowheads="1"/>
          </p:cNvSpPr>
          <p:nvPr/>
        </p:nvSpPr>
        <p:spPr bwMode="auto">
          <a:xfrm>
            <a:off x="6316663" y="4887913"/>
            <a:ext cx="750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3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3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3</a:t>
            </a:r>
          </a:p>
        </p:txBody>
      </p:sp>
      <p:sp>
        <p:nvSpPr>
          <p:cNvPr id="533" name="Shape 533"/>
          <p:cNvSpPr>
            <a:spLocks noChangeArrowheads="1"/>
          </p:cNvSpPr>
          <p:nvPr/>
        </p:nvSpPr>
        <p:spPr bwMode="auto">
          <a:xfrm>
            <a:off x="6254750" y="5251450"/>
            <a:ext cx="1054100" cy="274638"/>
          </a:xfrm>
          <a:prstGeom prst="rightArrow">
            <a:avLst>
              <a:gd name="adj1" fmla="val 32000"/>
              <a:gd name="adj2" fmla="val 160029"/>
            </a:avLst>
          </a:prstGeom>
          <a:solidFill>
            <a:srgbClr val="FF6600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34" name="Connector 534"/>
          <p:cNvCxnSpPr>
            <a:cxnSpLocks noChangeShapeType="1"/>
            <a:stCxn id="514" idx="0"/>
            <a:endCxn id="508" idx="0"/>
          </p:cNvCxnSpPr>
          <p:nvPr/>
        </p:nvCxnSpPr>
        <p:spPr bwMode="auto">
          <a:xfrm>
            <a:off x="8239125" y="2876550"/>
            <a:ext cx="129698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9975" name="Shape 535"/>
          <p:cNvSpPr>
            <a:spLocks noChangeArrowheads="1"/>
          </p:cNvSpPr>
          <p:nvPr/>
        </p:nvSpPr>
        <p:spPr bwMode="auto">
          <a:xfrm>
            <a:off x="571500" y="1060450"/>
            <a:ext cx="6318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112 matched normal tissues (TCGA)</a:t>
            </a:r>
          </a:p>
        </p:txBody>
      </p:sp>
      <p:sp>
        <p:nvSpPr>
          <p:cNvPr id="39976" name="Shape 536"/>
          <p:cNvSpPr>
            <a:spLocks noChangeArrowheads="1"/>
          </p:cNvSpPr>
          <p:nvPr/>
        </p:nvSpPr>
        <p:spPr bwMode="auto">
          <a:xfrm>
            <a:off x="7048500" y="1060450"/>
            <a:ext cx="5889625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3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112 breast cancer tissues (TCGA)</a:t>
            </a:r>
          </a:p>
        </p:txBody>
      </p:sp>
      <p:sp>
        <p:nvSpPr>
          <p:cNvPr id="537" name="Shape 537"/>
          <p:cNvSpPr>
            <a:spLocks noChangeArrowheads="1"/>
          </p:cNvSpPr>
          <p:nvPr/>
        </p:nvSpPr>
        <p:spPr bwMode="auto">
          <a:xfrm rot="5400000">
            <a:off x="6272213" y="5810250"/>
            <a:ext cx="774700" cy="587375"/>
          </a:xfrm>
          <a:prstGeom prst="rightArrow">
            <a:avLst>
              <a:gd name="adj1" fmla="val 24019"/>
              <a:gd name="adj2" fmla="val 51261"/>
            </a:avLst>
          </a:prstGeom>
          <a:solidFill>
            <a:srgbClr val="C82506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38" name="Connector 538"/>
          <p:cNvCxnSpPr>
            <a:cxnSpLocks noChangeShapeType="1"/>
            <a:stCxn id="496" idx="0"/>
            <a:endCxn id="487" idx="0"/>
          </p:cNvCxnSpPr>
          <p:nvPr/>
        </p:nvCxnSpPr>
        <p:spPr bwMode="auto">
          <a:xfrm>
            <a:off x="3286125" y="4284663"/>
            <a:ext cx="129698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2" name="Connector 542"/>
          <p:cNvCxnSpPr>
            <a:cxnSpLocks noChangeShapeType="1"/>
            <a:stCxn id="541" idx="0"/>
            <a:endCxn id="539" idx="0"/>
          </p:cNvCxnSpPr>
          <p:nvPr/>
        </p:nvCxnSpPr>
        <p:spPr bwMode="auto">
          <a:xfrm flipH="1">
            <a:off x="6659563" y="7027863"/>
            <a:ext cx="1239837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3" name="Connector 543"/>
          <p:cNvCxnSpPr>
            <a:cxnSpLocks noChangeShapeType="1"/>
            <a:stCxn id="540" idx="0"/>
            <a:endCxn id="541" idx="0"/>
          </p:cNvCxnSpPr>
          <p:nvPr/>
        </p:nvCxnSpPr>
        <p:spPr bwMode="auto">
          <a:xfrm flipV="1">
            <a:off x="7332663" y="7027863"/>
            <a:ext cx="566737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4" name="Connector 544"/>
          <p:cNvCxnSpPr>
            <a:cxnSpLocks noChangeShapeType="1"/>
            <a:stCxn id="540" idx="0"/>
            <a:endCxn id="539" idx="0"/>
          </p:cNvCxnSpPr>
          <p:nvPr/>
        </p:nvCxnSpPr>
        <p:spPr bwMode="auto">
          <a:xfrm flipH="1" flipV="1">
            <a:off x="6659563" y="7027863"/>
            <a:ext cx="673100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6" name="Connector 546"/>
          <p:cNvCxnSpPr>
            <a:cxnSpLocks noChangeShapeType="1"/>
            <a:stCxn id="548" idx="0"/>
            <a:endCxn id="545" idx="0"/>
          </p:cNvCxnSpPr>
          <p:nvPr/>
        </p:nvCxnSpPr>
        <p:spPr bwMode="auto">
          <a:xfrm flipH="1" flipV="1">
            <a:off x="5419725" y="7027863"/>
            <a:ext cx="615950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cxnSp>
        <p:nvCxnSpPr>
          <p:cNvPr id="547" name="Connector 547"/>
          <p:cNvCxnSpPr>
            <a:cxnSpLocks noChangeShapeType="1"/>
            <a:stCxn id="539" idx="0"/>
            <a:endCxn id="545" idx="0"/>
          </p:cNvCxnSpPr>
          <p:nvPr/>
        </p:nvCxnSpPr>
        <p:spPr bwMode="auto">
          <a:xfrm flipH="1">
            <a:off x="5419725" y="7027863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548" name="Shape 548"/>
          <p:cNvSpPr>
            <a:spLocks/>
          </p:cNvSpPr>
          <p:nvPr/>
        </p:nvSpPr>
        <p:spPr bwMode="auto">
          <a:xfrm>
            <a:off x="5776913" y="7597775"/>
            <a:ext cx="515937" cy="517525"/>
          </a:xfrm>
          <a:custGeom>
            <a:avLst/>
            <a:gdLst>
              <a:gd name="T0" fmla="*/ 6775688 w 19679"/>
              <a:gd name="T1" fmla="*/ 6796543 h 19679"/>
              <a:gd name="T2" fmla="*/ 6775688 w 19679"/>
              <a:gd name="T3" fmla="*/ 6796543 h 19679"/>
              <a:gd name="T4" fmla="*/ 6775688 w 19679"/>
              <a:gd name="T5" fmla="*/ 6796543 h 19679"/>
              <a:gd name="T6" fmla="*/ 6775688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39985" name="Shape 549"/>
          <p:cNvSpPr>
            <a:spLocks noChangeArrowheads="1"/>
          </p:cNvSpPr>
          <p:nvPr/>
        </p:nvSpPr>
        <p:spPr bwMode="auto">
          <a:xfrm>
            <a:off x="5868988" y="6653213"/>
            <a:ext cx="3413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-2</a:t>
            </a:r>
          </a:p>
        </p:txBody>
      </p:sp>
      <p:sp>
        <p:nvSpPr>
          <p:cNvPr id="39986" name="Shape 550"/>
          <p:cNvSpPr>
            <a:spLocks noChangeArrowheads="1"/>
          </p:cNvSpPr>
          <p:nvPr/>
        </p:nvSpPr>
        <p:spPr bwMode="auto">
          <a:xfrm>
            <a:off x="5368925" y="7286625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9987" name="Shape 551"/>
          <p:cNvSpPr>
            <a:spLocks noChangeArrowheads="1"/>
          </p:cNvSpPr>
          <p:nvPr/>
        </p:nvSpPr>
        <p:spPr bwMode="auto">
          <a:xfrm>
            <a:off x="6638925" y="7292975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9988" name="Shape 552"/>
          <p:cNvSpPr>
            <a:spLocks noChangeArrowheads="1"/>
          </p:cNvSpPr>
          <p:nvPr/>
        </p:nvSpPr>
        <p:spPr bwMode="auto">
          <a:xfrm>
            <a:off x="7110413" y="6653213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9989" name="Shape 553"/>
          <p:cNvSpPr>
            <a:spLocks noChangeArrowheads="1"/>
          </p:cNvSpPr>
          <p:nvPr/>
        </p:nvSpPr>
        <p:spPr bwMode="auto">
          <a:xfrm>
            <a:off x="7578725" y="7292975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-1</a:t>
            </a:r>
          </a:p>
        </p:txBody>
      </p:sp>
      <p:sp>
        <p:nvSpPr>
          <p:cNvPr id="39990" name="Shape 554"/>
          <p:cNvSpPr>
            <a:spLocks noChangeArrowheads="1"/>
          </p:cNvSpPr>
          <p:nvPr/>
        </p:nvSpPr>
        <p:spPr bwMode="auto">
          <a:xfrm>
            <a:off x="6980238" y="5800725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700" b="1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∑</a:t>
            </a:r>
            <a:r>
              <a:rPr lang="de-DE" altLang="en-US" sz="27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d</a:t>
            </a:r>
            <a:r>
              <a:rPr lang="de-DE" altLang="en-US" sz="2700" baseline="-6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i</a:t>
            </a:r>
          </a:p>
        </p:txBody>
      </p:sp>
      <p:sp>
        <p:nvSpPr>
          <p:cNvPr id="39991" name="Shape 555"/>
          <p:cNvSpPr>
            <a:spLocks noChangeArrowheads="1"/>
          </p:cNvSpPr>
          <p:nvPr/>
        </p:nvSpPr>
        <p:spPr bwMode="auto">
          <a:xfrm>
            <a:off x="238125" y="2105025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1:</a:t>
            </a:r>
          </a:p>
        </p:txBody>
      </p:sp>
      <p:sp>
        <p:nvSpPr>
          <p:cNvPr id="39992" name="Shape 556"/>
          <p:cNvSpPr>
            <a:spLocks noChangeArrowheads="1"/>
          </p:cNvSpPr>
          <p:nvPr/>
        </p:nvSpPr>
        <p:spPr bwMode="auto">
          <a:xfrm>
            <a:off x="238125" y="3511550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2:</a:t>
            </a:r>
          </a:p>
        </p:txBody>
      </p:sp>
      <p:sp>
        <p:nvSpPr>
          <p:cNvPr id="39993" name="Shape 557"/>
          <p:cNvSpPr>
            <a:spLocks noChangeArrowheads="1"/>
          </p:cNvSpPr>
          <p:nvPr/>
        </p:nvSpPr>
        <p:spPr bwMode="auto">
          <a:xfrm>
            <a:off x="238125" y="4918075"/>
            <a:ext cx="20161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defTabSz="8255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comparison 3:</a:t>
            </a:r>
          </a:p>
        </p:txBody>
      </p:sp>
      <p:sp>
        <p:nvSpPr>
          <p:cNvPr id="558" name="Shape 558"/>
          <p:cNvSpPr>
            <a:spLocks noChangeArrowheads="1"/>
          </p:cNvSpPr>
          <p:nvPr/>
        </p:nvSpPr>
        <p:spPr bwMode="auto">
          <a:xfrm>
            <a:off x="9036050" y="7248525"/>
            <a:ext cx="901700" cy="428625"/>
          </a:xfrm>
          <a:prstGeom prst="rightArrow">
            <a:avLst>
              <a:gd name="adj1" fmla="val 24019"/>
              <a:gd name="adj2" fmla="val 70250"/>
            </a:avLst>
          </a:prstGeom>
          <a:solidFill>
            <a:srgbClr val="C82506"/>
          </a:solidFill>
          <a:ln>
            <a:noFill/>
          </a:ln>
          <a:effectLst>
            <a:outerShdw blurRad="38100" dist="25400" dir="5400000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defTabSz="8255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z="5600" smtClean="0">
              <a:solidFill>
                <a:srgbClr val="FFFFFF"/>
              </a:solidFill>
            </a:endParaRPr>
          </a:p>
        </p:txBody>
      </p:sp>
      <p:cxnSp>
        <p:nvCxnSpPr>
          <p:cNvPr id="561" name="Connector 561"/>
          <p:cNvCxnSpPr>
            <a:cxnSpLocks noChangeShapeType="1"/>
            <a:stCxn id="559" idx="0"/>
            <a:endCxn id="560" idx="0"/>
          </p:cNvCxnSpPr>
          <p:nvPr/>
        </p:nvCxnSpPr>
        <p:spPr bwMode="auto">
          <a:xfrm flipH="1">
            <a:off x="10779125" y="7456488"/>
            <a:ext cx="1239838" cy="0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39996" name="Shape 562"/>
          <p:cNvSpPr>
            <a:spLocks noChangeArrowheads="1"/>
          </p:cNvSpPr>
          <p:nvPr/>
        </p:nvSpPr>
        <p:spPr bwMode="auto">
          <a:xfrm>
            <a:off x="11228388" y="7083425"/>
            <a:ext cx="3397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-2</a:t>
            </a:r>
          </a:p>
        </p:txBody>
      </p:sp>
      <p:sp>
        <p:nvSpPr>
          <p:cNvPr id="39997" name="Shape 563"/>
          <p:cNvSpPr>
            <a:spLocks noChangeArrowheads="1"/>
          </p:cNvSpPr>
          <p:nvPr/>
        </p:nvSpPr>
        <p:spPr bwMode="auto">
          <a:xfrm>
            <a:off x="8189913" y="6443663"/>
            <a:ext cx="2740025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50800" tIns="50800" rIns="50800" bIns="50800" anchor="ctr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one-tailed binomial test </a:t>
            </a:r>
          </a:p>
          <a:p>
            <a:pPr eaLnBrk="1" hangingPunct="1"/>
            <a:r>
              <a:rPr lang="de-DE" altLang="en-US" sz="20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+ BH/FDR </a:t>
            </a:r>
            <a:r>
              <a:rPr lang="de-DE" altLang="en-US" sz="1500">
                <a:latin typeface="Helvetica" panose="020B0604020202020204" pitchFamily="34" charset="0"/>
                <a:cs typeface="Helvetica" panose="020B0604020202020204" pitchFamily="34" charset="0"/>
                <a:sym typeface="Helvetica" panose="020B0604020202020204" pitchFamily="34" charset="0"/>
              </a:rPr>
              <a:t>(&lt;0.05)</a:t>
            </a:r>
          </a:p>
        </p:txBody>
      </p:sp>
      <p:sp>
        <p:nvSpPr>
          <p:cNvPr id="483" name="Shape 483"/>
          <p:cNvSpPr>
            <a:spLocks/>
          </p:cNvSpPr>
          <p:nvPr/>
        </p:nvSpPr>
        <p:spPr bwMode="auto">
          <a:xfrm>
            <a:off x="2413000" y="1785938"/>
            <a:ext cx="515938" cy="515937"/>
          </a:xfrm>
          <a:custGeom>
            <a:avLst/>
            <a:gdLst>
              <a:gd name="T0" fmla="*/ 6775701 w 19679"/>
              <a:gd name="T1" fmla="*/ 6775688 h 19679"/>
              <a:gd name="T2" fmla="*/ 6775701 w 19679"/>
              <a:gd name="T3" fmla="*/ 6775688 h 19679"/>
              <a:gd name="T4" fmla="*/ 6775701 w 19679"/>
              <a:gd name="T5" fmla="*/ 6775688 h 19679"/>
              <a:gd name="T6" fmla="*/ 6775701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76" name="Shape 476"/>
          <p:cNvSpPr>
            <a:spLocks/>
          </p:cNvSpPr>
          <p:nvPr/>
        </p:nvSpPr>
        <p:spPr bwMode="auto">
          <a:xfrm>
            <a:off x="3652838" y="1785938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478" name="Shape 478"/>
          <p:cNvSpPr>
            <a:spLocks/>
          </p:cNvSpPr>
          <p:nvPr/>
        </p:nvSpPr>
        <p:spPr bwMode="auto">
          <a:xfrm>
            <a:off x="4892675" y="1785938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07" name="Shape 507"/>
          <p:cNvSpPr>
            <a:spLocks/>
          </p:cNvSpPr>
          <p:nvPr/>
        </p:nvSpPr>
        <p:spPr bwMode="auto">
          <a:xfrm>
            <a:off x="8605838" y="17891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09" name="Shape 509"/>
          <p:cNvSpPr>
            <a:spLocks/>
          </p:cNvSpPr>
          <p:nvPr/>
        </p:nvSpPr>
        <p:spPr bwMode="auto">
          <a:xfrm>
            <a:off x="9845675" y="17891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477" name="Shape 477"/>
          <p:cNvSpPr>
            <a:spLocks/>
          </p:cNvSpPr>
          <p:nvPr/>
        </p:nvSpPr>
        <p:spPr bwMode="auto">
          <a:xfrm>
            <a:off x="4324350" y="26146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14" name="Shape 514"/>
          <p:cNvSpPr>
            <a:spLocks/>
          </p:cNvSpPr>
          <p:nvPr/>
        </p:nvSpPr>
        <p:spPr bwMode="auto">
          <a:xfrm>
            <a:off x="7980363" y="261778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508" name="Shape 508"/>
          <p:cNvSpPr>
            <a:spLocks/>
          </p:cNvSpPr>
          <p:nvPr/>
        </p:nvSpPr>
        <p:spPr bwMode="auto">
          <a:xfrm>
            <a:off x="9277350" y="2617788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493" name="Shape 493"/>
          <p:cNvSpPr>
            <a:spLocks/>
          </p:cNvSpPr>
          <p:nvPr/>
        </p:nvSpPr>
        <p:spPr bwMode="auto">
          <a:xfrm>
            <a:off x="2413000" y="3197225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86" name="Shape 486"/>
          <p:cNvSpPr>
            <a:spLocks/>
          </p:cNvSpPr>
          <p:nvPr/>
        </p:nvSpPr>
        <p:spPr bwMode="auto">
          <a:xfrm>
            <a:off x="3652838" y="3197225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488" name="Shape 488"/>
          <p:cNvSpPr>
            <a:spLocks/>
          </p:cNvSpPr>
          <p:nvPr/>
        </p:nvSpPr>
        <p:spPr bwMode="auto">
          <a:xfrm>
            <a:off x="4892675" y="3197225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15" name="Shape 515"/>
          <p:cNvSpPr>
            <a:spLocks/>
          </p:cNvSpPr>
          <p:nvPr/>
        </p:nvSpPr>
        <p:spPr bwMode="auto">
          <a:xfrm>
            <a:off x="8605838" y="32004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17" name="Shape 517"/>
          <p:cNvSpPr>
            <a:spLocks/>
          </p:cNvSpPr>
          <p:nvPr/>
        </p:nvSpPr>
        <p:spPr bwMode="auto">
          <a:xfrm>
            <a:off x="9845675" y="32004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496" name="Shape 496"/>
          <p:cNvSpPr>
            <a:spLocks/>
          </p:cNvSpPr>
          <p:nvPr/>
        </p:nvSpPr>
        <p:spPr bwMode="auto">
          <a:xfrm>
            <a:off x="3027363" y="40259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487" name="Shape 487"/>
          <p:cNvSpPr>
            <a:spLocks/>
          </p:cNvSpPr>
          <p:nvPr/>
        </p:nvSpPr>
        <p:spPr bwMode="auto">
          <a:xfrm>
            <a:off x="4324350" y="40259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03" name="Shape 503"/>
          <p:cNvSpPr>
            <a:spLocks/>
          </p:cNvSpPr>
          <p:nvPr/>
        </p:nvSpPr>
        <p:spPr bwMode="auto">
          <a:xfrm>
            <a:off x="2413000" y="4608513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497" name="Shape 497"/>
          <p:cNvSpPr>
            <a:spLocks/>
          </p:cNvSpPr>
          <p:nvPr/>
        </p:nvSpPr>
        <p:spPr bwMode="auto">
          <a:xfrm>
            <a:off x="3652838" y="46085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cxnSp>
        <p:nvCxnSpPr>
          <p:cNvPr id="501" name="Connector 501"/>
          <p:cNvCxnSpPr>
            <a:cxnSpLocks noChangeShapeType="1"/>
            <a:stCxn id="498" idx="0"/>
            <a:endCxn id="499" idx="0"/>
          </p:cNvCxnSpPr>
          <p:nvPr/>
        </p:nvCxnSpPr>
        <p:spPr bwMode="auto">
          <a:xfrm flipV="1">
            <a:off x="4583113" y="4867275"/>
            <a:ext cx="568325" cy="828675"/>
          </a:xfrm>
          <a:prstGeom prst="straightConnector1">
            <a:avLst/>
          </a:prstGeom>
          <a:noFill/>
          <a:ln w="381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</p:cxnSp>
      <p:sp>
        <p:nvSpPr>
          <p:cNvPr id="498" name="Shape 498"/>
          <p:cNvSpPr>
            <a:spLocks/>
          </p:cNvSpPr>
          <p:nvPr/>
        </p:nvSpPr>
        <p:spPr bwMode="auto">
          <a:xfrm>
            <a:off x="4324350" y="5438775"/>
            <a:ext cx="517525" cy="515938"/>
          </a:xfrm>
          <a:custGeom>
            <a:avLst/>
            <a:gdLst>
              <a:gd name="T0" fmla="*/ 6796543 w 19679"/>
              <a:gd name="T1" fmla="*/ 6775701 h 19679"/>
              <a:gd name="T2" fmla="*/ 6796543 w 19679"/>
              <a:gd name="T3" fmla="*/ 6775701 h 19679"/>
              <a:gd name="T4" fmla="*/ 6796543 w 19679"/>
              <a:gd name="T5" fmla="*/ 6775701 h 19679"/>
              <a:gd name="T6" fmla="*/ 6796543 w 19679"/>
              <a:gd name="T7" fmla="*/ 6775701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499" name="Shape 499"/>
          <p:cNvSpPr>
            <a:spLocks/>
          </p:cNvSpPr>
          <p:nvPr/>
        </p:nvSpPr>
        <p:spPr bwMode="auto">
          <a:xfrm>
            <a:off x="4892675" y="4608513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24" name="Shape 524"/>
          <p:cNvSpPr>
            <a:spLocks/>
          </p:cNvSpPr>
          <p:nvPr/>
        </p:nvSpPr>
        <p:spPr bwMode="auto">
          <a:xfrm>
            <a:off x="7985125" y="4714875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22" name="Shape 522"/>
          <p:cNvSpPr>
            <a:spLocks/>
          </p:cNvSpPr>
          <p:nvPr/>
        </p:nvSpPr>
        <p:spPr bwMode="auto">
          <a:xfrm>
            <a:off x="9226550" y="4714875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27" name="Shape 527"/>
          <p:cNvSpPr>
            <a:spLocks/>
          </p:cNvSpPr>
          <p:nvPr/>
        </p:nvSpPr>
        <p:spPr bwMode="auto">
          <a:xfrm>
            <a:off x="8601075" y="5545138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P4</a:t>
            </a:r>
          </a:p>
        </p:txBody>
      </p:sp>
      <p:sp>
        <p:nvSpPr>
          <p:cNvPr id="516" name="Shape 516"/>
          <p:cNvSpPr>
            <a:spLocks/>
          </p:cNvSpPr>
          <p:nvPr/>
        </p:nvSpPr>
        <p:spPr bwMode="auto">
          <a:xfrm>
            <a:off x="9277350" y="4030663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45" name="Shape 545"/>
          <p:cNvSpPr>
            <a:spLocks/>
          </p:cNvSpPr>
          <p:nvPr/>
        </p:nvSpPr>
        <p:spPr bwMode="auto">
          <a:xfrm>
            <a:off x="5160963" y="67691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39" name="Shape 539"/>
          <p:cNvSpPr>
            <a:spLocks/>
          </p:cNvSpPr>
          <p:nvPr/>
        </p:nvSpPr>
        <p:spPr bwMode="auto">
          <a:xfrm>
            <a:off x="6400800" y="6769100"/>
            <a:ext cx="517525" cy="517525"/>
          </a:xfrm>
          <a:custGeom>
            <a:avLst/>
            <a:gdLst>
              <a:gd name="T0" fmla="*/ 6796543 w 19679"/>
              <a:gd name="T1" fmla="*/ 6796543 h 19679"/>
              <a:gd name="T2" fmla="*/ 6796543 w 19679"/>
              <a:gd name="T3" fmla="*/ 6796543 h 19679"/>
              <a:gd name="T4" fmla="*/ 6796543 w 19679"/>
              <a:gd name="T5" fmla="*/ 6796543 h 19679"/>
              <a:gd name="T6" fmla="*/ 6796543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  <p:sp>
        <p:nvSpPr>
          <p:cNvPr id="541" name="Shape 541"/>
          <p:cNvSpPr>
            <a:spLocks/>
          </p:cNvSpPr>
          <p:nvPr/>
        </p:nvSpPr>
        <p:spPr bwMode="auto">
          <a:xfrm>
            <a:off x="7642225" y="6769100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P3</a:t>
            </a:r>
          </a:p>
        </p:txBody>
      </p:sp>
      <p:sp>
        <p:nvSpPr>
          <p:cNvPr id="540" name="Shape 540"/>
          <p:cNvSpPr>
            <a:spLocks/>
          </p:cNvSpPr>
          <p:nvPr/>
        </p:nvSpPr>
        <p:spPr bwMode="auto">
          <a:xfrm>
            <a:off x="7073900" y="7597775"/>
            <a:ext cx="515938" cy="517525"/>
          </a:xfrm>
          <a:custGeom>
            <a:avLst/>
            <a:gdLst>
              <a:gd name="T0" fmla="*/ 6775701 w 19679"/>
              <a:gd name="T1" fmla="*/ 6796543 h 19679"/>
              <a:gd name="T2" fmla="*/ 6775701 w 19679"/>
              <a:gd name="T3" fmla="*/ 6796543 h 19679"/>
              <a:gd name="T4" fmla="*/ 6775701 w 19679"/>
              <a:gd name="T5" fmla="*/ 6796543 h 19679"/>
              <a:gd name="T6" fmla="*/ 6775701 w 19679"/>
              <a:gd name="T7" fmla="*/ 6796543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P5</a:t>
            </a:r>
          </a:p>
        </p:txBody>
      </p:sp>
      <p:sp>
        <p:nvSpPr>
          <p:cNvPr id="560" name="Shape 560"/>
          <p:cNvSpPr>
            <a:spLocks/>
          </p:cNvSpPr>
          <p:nvPr/>
        </p:nvSpPr>
        <p:spPr bwMode="auto">
          <a:xfrm>
            <a:off x="10520363" y="7199313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P1</a:t>
            </a:r>
          </a:p>
        </p:txBody>
      </p:sp>
      <p:sp>
        <p:nvSpPr>
          <p:cNvPr id="559" name="Shape 559"/>
          <p:cNvSpPr>
            <a:spLocks/>
          </p:cNvSpPr>
          <p:nvPr/>
        </p:nvSpPr>
        <p:spPr bwMode="auto">
          <a:xfrm>
            <a:off x="11760200" y="7199313"/>
            <a:ext cx="517525" cy="515937"/>
          </a:xfrm>
          <a:custGeom>
            <a:avLst/>
            <a:gdLst>
              <a:gd name="T0" fmla="*/ 6796543 w 19679"/>
              <a:gd name="T1" fmla="*/ 6775688 h 19679"/>
              <a:gd name="T2" fmla="*/ 6796543 w 19679"/>
              <a:gd name="T3" fmla="*/ 6775688 h 19679"/>
              <a:gd name="T4" fmla="*/ 6796543 w 19679"/>
              <a:gd name="T5" fmla="*/ 6775688 h 19679"/>
              <a:gd name="T6" fmla="*/ 6796543 w 19679"/>
              <a:gd name="T7" fmla="*/ 6775688 h 19679"/>
              <a:gd name="T8" fmla="*/ 0 60000 65536"/>
              <a:gd name="T9" fmla="*/ 1 60000 65536"/>
              <a:gd name="T10" fmla="*/ 2 60000 65536"/>
              <a:gd name="T11" fmla="*/ 3 60000 65536"/>
              <a:gd name="T12" fmla="*/ 0 w 19679"/>
              <a:gd name="T13" fmla="*/ 0 h 19679"/>
              <a:gd name="T14" fmla="*/ 19679 w 19679"/>
              <a:gd name="T15" fmla="*/ 19679 h 196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365C0"/>
          </a:solidFill>
          <a:ln w="12700">
            <a:solidFill>
              <a:srgbClr val="000000"/>
            </a:solidFill>
            <a:miter lim="400000"/>
            <a:headEnd/>
            <a:tailEnd/>
          </a:ln>
          <a:effectLst>
            <a:outerShdw blurRad="38100" dist="25400" dir="1980036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de-DE" altLang="en-US" sz="1700" smtClean="0">
                <a:solidFill>
                  <a:srgbClr val="FFFFFF"/>
                </a:solidFill>
                <a:latin typeface="Helvetica" charset="0"/>
                <a:cs typeface="Helvetica" charset="0"/>
                <a:sym typeface="Helvetica" charset="0"/>
              </a:rPr>
              <a:t> P2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53ECF793-1846-4144-B4D7-A451D2FA83A5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147" name="Rectangle 1"/>
          <p:cNvSpPr>
            <a:spLocks noGrp="1" noChangeArrowheads="1"/>
          </p:cNvSpPr>
          <p:nvPr>
            <p:ph type="title"/>
          </p:nvPr>
        </p:nvSpPr>
        <p:spPr>
          <a:xfrm>
            <a:off x="1003300" y="1238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SDS-PAGE</a:t>
            </a:r>
          </a:p>
        </p:txBody>
      </p:sp>
      <p:sp>
        <p:nvSpPr>
          <p:cNvPr id="6148" name="Rectangle 2"/>
          <p:cNvSpPr>
            <a:spLocks/>
          </p:cNvSpPr>
          <p:nvPr/>
        </p:nvSpPr>
        <p:spPr bwMode="auto">
          <a:xfrm>
            <a:off x="596900" y="990600"/>
            <a:ext cx="76930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For better control:  denature proteins with detergent</a:t>
            </a:r>
          </a:p>
        </p:txBody>
      </p:sp>
      <p:sp>
        <p:nvSpPr>
          <p:cNvPr id="6149" name="Rectangle 3"/>
          <p:cNvSpPr>
            <a:spLocks/>
          </p:cNvSpPr>
          <p:nvPr/>
        </p:nvSpPr>
        <p:spPr bwMode="auto">
          <a:xfrm>
            <a:off x="596900" y="1701800"/>
            <a:ext cx="9393238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Often used:  sodium dodecyl sulfate (</a:t>
            </a:r>
            <a:r>
              <a:rPr lang="en-US" altLang="en-US" b="1">
                <a:solidFill>
                  <a:schemeClr val="tx1"/>
                </a:solidFill>
              </a:rPr>
              <a:t>SDS</a:t>
            </a:r>
            <a:r>
              <a:rPr lang="en-US" altLang="en-US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denatures and coats the proteins with a negative charge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charge proportional to mass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   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 </a:t>
            </a:r>
            <a:r>
              <a:rPr lang="en-US" altLang="en-US">
                <a:solidFill>
                  <a:schemeClr val="tx1"/>
                </a:solidFill>
              </a:rPr>
              <a:t> traveled distance per time</a:t>
            </a:r>
          </a:p>
        </p:txBody>
      </p:sp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8900" y="3644900"/>
            <a:ext cx="20320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5"/>
          <p:cNvSpPr>
            <a:spLocks/>
          </p:cNvSpPr>
          <p:nvPr/>
        </p:nvSpPr>
        <p:spPr bwMode="auto">
          <a:xfrm>
            <a:off x="596900" y="4851400"/>
            <a:ext cx="68722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SDS</a:t>
            </a:r>
            <a:r>
              <a:rPr lang="en-US" altLang="en-US">
                <a:solidFill>
                  <a:schemeClr val="tx1"/>
                </a:solidFill>
              </a:rPr>
              <a:t>-</a:t>
            </a:r>
            <a:r>
              <a:rPr lang="en-US" altLang="en-US" b="1">
                <a:solidFill>
                  <a:schemeClr val="tx1"/>
                </a:solidFill>
              </a:rPr>
              <a:t>p</a:t>
            </a:r>
            <a:r>
              <a:rPr lang="en-US" altLang="en-US">
                <a:solidFill>
                  <a:schemeClr val="tx1"/>
                </a:solidFill>
              </a:rPr>
              <a:t>oly</a:t>
            </a:r>
            <a:r>
              <a:rPr lang="en-US" altLang="en-US" b="1">
                <a:solidFill>
                  <a:schemeClr val="tx1"/>
                </a:solidFill>
              </a:rPr>
              <a:t>a</a:t>
            </a:r>
            <a:r>
              <a:rPr lang="en-US" altLang="en-US">
                <a:solidFill>
                  <a:schemeClr val="tx1"/>
                </a:solidFill>
              </a:rPr>
              <a:t>crylamide </a:t>
            </a:r>
            <a:r>
              <a:rPr lang="en-US" altLang="en-US" b="1">
                <a:solidFill>
                  <a:schemeClr val="tx1"/>
                </a:solidFill>
              </a:rPr>
              <a:t>g</a:t>
            </a:r>
            <a:r>
              <a:rPr lang="en-US" altLang="en-US">
                <a:solidFill>
                  <a:schemeClr val="tx1"/>
                </a:solidFill>
              </a:rPr>
              <a:t>el </a:t>
            </a:r>
            <a:r>
              <a:rPr lang="en-US" altLang="en-US" b="1">
                <a:solidFill>
                  <a:schemeClr val="tx1"/>
                </a:solidFill>
              </a:rPr>
              <a:t>e</a:t>
            </a:r>
            <a:r>
              <a:rPr lang="en-US" altLang="en-US">
                <a:solidFill>
                  <a:schemeClr val="tx1"/>
                </a:solidFill>
              </a:rPr>
              <a:t>lectrophoresis</a:t>
            </a:r>
          </a:p>
        </p:txBody>
      </p:sp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0400" y="3175000"/>
            <a:ext cx="3887788" cy="44958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Rectangle 7"/>
          <p:cNvSpPr>
            <a:spLocks/>
          </p:cNvSpPr>
          <p:nvPr/>
        </p:nvSpPr>
        <p:spPr bwMode="auto">
          <a:xfrm>
            <a:off x="596900" y="7061200"/>
            <a:ext cx="70342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For "quantitative" analysis:  compare to </a:t>
            </a:r>
            <a:r>
              <a:rPr lang="en-US" altLang="en-US" b="1">
                <a:solidFill>
                  <a:schemeClr val="tx1"/>
                </a:solidFill>
              </a:rPr>
              <a:t>marker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(set of proteins with known masses)</a:t>
            </a:r>
          </a:p>
        </p:txBody>
      </p:sp>
      <p:sp>
        <p:nvSpPr>
          <p:cNvPr id="6154" name="Rectangle 8"/>
          <p:cNvSpPr>
            <a:spLocks/>
          </p:cNvSpPr>
          <p:nvPr/>
        </p:nvSpPr>
        <p:spPr bwMode="auto">
          <a:xfrm>
            <a:off x="8051800" y="7937500"/>
            <a:ext cx="4330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800">
                <a:solidFill>
                  <a:schemeClr val="tx1"/>
                </a:solidFill>
              </a:rPr>
              <a:t>Image from Wikipedia, marker on the left lane</a:t>
            </a:r>
          </a:p>
        </p:txBody>
      </p:sp>
      <p:sp>
        <p:nvSpPr>
          <p:cNvPr id="6155" name="Rectangle 9"/>
          <p:cNvSpPr>
            <a:spLocks/>
          </p:cNvSpPr>
          <p:nvPr/>
        </p:nvSpPr>
        <p:spPr bwMode="auto">
          <a:xfrm>
            <a:off x="596900" y="5956300"/>
            <a:ext cx="71135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After the run:  </a:t>
            </a:r>
            <a:r>
              <a:rPr lang="en-US" altLang="en-US" b="1">
                <a:solidFill>
                  <a:schemeClr val="tx1"/>
                </a:solidFill>
              </a:rPr>
              <a:t>staining</a:t>
            </a:r>
            <a:r>
              <a:rPr lang="en-US" altLang="en-US">
                <a:solidFill>
                  <a:schemeClr val="tx1"/>
                </a:solidFill>
              </a:rPr>
              <a:t> to make proteins visible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7313"/>
            <a:ext cx="124968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Coverage of PPIs with domain information</a:t>
            </a:r>
          </a:p>
        </p:txBody>
      </p:sp>
      <p:sp>
        <p:nvSpPr>
          <p:cNvPr id="40963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F4163618-4397-4350-95C9-F6D7AE48B23C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pic>
        <p:nvPicPr>
          <p:cNvPr id="40965" name="Bild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200" y="950913"/>
            <a:ext cx="10210800" cy="785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hteck 1"/>
          <p:cNvSpPr>
            <a:spLocks noChangeArrowheads="1"/>
          </p:cNvSpPr>
          <p:nvPr/>
        </p:nvSpPr>
        <p:spPr bwMode="auto">
          <a:xfrm>
            <a:off x="1246188" y="3652838"/>
            <a:ext cx="10801350" cy="5149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40967" name="Text Box 4"/>
          <p:cNvSpPr txBox="1">
            <a:spLocks noChangeArrowheads="1"/>
          </p:cNvSpPr>
          <p:nvPr/>
        </p:nvSpPr>
        <p:spPr bwMode="auto">
          <a:xfrm>
            <a:off x="1601788" y="4125913"/>
            <a:ext cx="9509125" cy="392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dirty="0">
                <a:solidFill>
                  <a:schemeClr val="tx1"/>
                </a:solidFill>
              </a:rPr>
              <a:t>Domain </a:t>
            </a:r>
            <a:r>
              <a:rPr lang="de-DE" altLang="en-US" dirty="0" err="1">
                <a:solidFill>
                  <a:schemeClr val="tx1"/>
                </a:solidFill>
              </a:rPr>
              <a:t>information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is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currently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available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for</a:t>
            </a:r>
            <a:r>
              <a:rPr lang="de-DE" altLang="en-US" dirty="0">
                <a:solidFill>
                  <a:schemeClr val="tx1"/>
                </a:solidFill>
              </a:rPr>
              <a:t> 51.7% </a:t>
            </a:r>
            <a:r>
              <a:rPr lang="de-DE" altLang="en-US" dirty="0" err="1">
                <a:solidFill>
                  <a:schemeClr val="tx1"/>
                </a:solidFill>
              </a:rPr>
              <a:t>of</a:t>
            </a:r>
            <a:endParaRPr lang="de-DE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en-US" dirty="0" err="1">
                <a:solidFill>
                  <a:schemeClr val="tx1"/>
                </a:solidFill>
              </a:rPr>
              <a:t>the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proteins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of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the</a:t>
            </a:r>
            <a:r>
              <a:rPr lang="de-DE" altLang="en-US" dirty="0">
                <a:solidFill>
                  <a:schemeClr val="tx1"/>
                </a:solidFill>
              </a:rPr>
              <a:t> PP </a:t>
            </a:r>
            <a:r>
              <a:rPr lang="de-DE" altLang="en-US" dirty="0" err="1">
                <a:solidFill>
                  <a:schemeClr val="tx1"/>
                </a:solidFill>
              </a:rPr>
              <a:t>interaction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network</a:t>
            </a:r>
            <a:r>
              <a:rPr lang="de-DE" altLang="en-US" dirty="0">
                <a:solidFill>
                  <a:schemeClr val="tx1"/>
                </a:solidFill>
              </a:rPr>
              <a:t>.</a:t>
            </a:r>
          </a:p>
          <a:p>
            <a:pPr eaLnBrk="1" hangingPunct="1"/>
            <a:endParaRPr lang="de-DE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en-US" dirty="0">
                <a:solidFill>
                  <a:schemeClr val="tx1"/>
                </a:solidFill>
              </a:rPr>
              <a:t>This </a:t>
            </a:r>
            <a:r>
              <a:rPr lang="de-DE" altLang="en-US" dirty="0" err="1">
                <a:solidFill>
                  <a:schemeClr val="tx1"/>
                </a:solidFill>
              </a:rPr>
              <a:t>means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that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domain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information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supports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about</a:t>
            </a:r>
            <a:endParaRPr lang="de-DE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en-US" dirty="0" err="1">
                <a:solidFill>
                  <a:schemeClr val="tx1"/>
                </a:solidFill>
              </a:rPr>
              <a:t>one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quarter</a:t>
            </a:r>
            <a:r>
              <a:rPr lang="de-DE" altLang="en-US" dirty="0">
                <a:solidFill>
                  <a:schemeClr val="tx1"/>
                </a:solidFill>
              </a:rPr>
              <a:t> (26.7%) </a:t>
            </a:r>
            <a:r>
              <a:rPr lang="de-DE" altLang="en-US" dirty="0" err="1">
                <a:solidFill>
                  <a:schemeClr val="tx1"/>
                </a:solidFill>
              </a:rPr>
              <a:t>of</a:t>
            </a:r>
            <a:r>
              <a:rPr lang="de-DE" altLang="en-US" dirty="0">
                <a:solidFill>
                  <a:schemeClr val="tx1"/>
                </a:solidFill>
              </a:rPr>
              <a:t> all PPIs.</a:t>
            </a:r>
          </a:p>
          <a:p>
            <a:pPr eaLnBrk="1" hangingPunct="1"/>
            <a:endParaRPr lang="de-DE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de-DE" altLang="en-US" dirty="0">
                <a:solidFill>
                  <a:schemeClr val="tx1"/>
                </a:solidFill>
              </a:rPr>
              <a:t>All </a:t>
            </a:r>
            <a:r>
              <a:rPr lang="de-DE" altLang="en-US" dirty="0" err="1">
                <a:solidFill>
                  <a:schemeClr val="tx1"/>
                </a:solidFill>
              </a:rPr>
              <a:t>other</a:t>
            </a:r>
            <a:r>
              <a:rPr lang="de-DE" altLang="en-US" dirty="0">
                <a:solidFill>
                  <a:schemeClr val="tx1"/>
                </a:solidFill>
              </a:rPr>
              <a:t> PPIs </a:t>
            </a:r>
            <a:r>
              <a:rPr lang="de-DE" altLang="en-US" dirty="0" err="1" smtClean="0">
                <a:solidFill>
                  <a:schemeClr val="tx1"/>
                </a:solidFill>
              </a:rPr>
              <a:t>were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connected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by</a:t>
            </a:r>
            <a:r>
              <a:rPr lang="de-DE" altLang="en-US" dirty="0" smtClean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us</a:t>
            </a:r>
            <a:r>
              <a:rPr lang="de-DE" altLang="en-US" dirty="0" smtClean="0">
                <a:solidFill>
                  <a:schemeClr val="tx1"/>
                </a:solidFill>
              </a:rPr>
              <a:t> via </a:t>
            </a:r>
            <a:r>
              <a:rPr lang="de-DE" altLang="en-US" dirty="0" err="1">
                <a:solidFill>
                  <a:schemeClr val="tx1"/>
                </a:solidFill>
              </a:rPr>
              <a:t>artificially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>
                <a:solidFill>
                  <a:schemeClr val="tx1"/>
                </a:solidFill>
              </a:rPr>
              <a:t>added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err="1" smtClean="0">
                <a:solidFill>
                  <a:schemeClr val="tx1"/>
                </a:solidFill>
              </a:rPr>
              <a:t>domains</a:t>
            </a:r>
            <a:r>
              <a:rPr lang="de-DE" altLang="en-US" dirty="0">
                <a:solidFill>
                  <a:schemeClr val="tx1"/>
                </a:solidFill>
              </a:rPr>
              <a:t> </a:t>
            </a:r>
            <a:r>
              <a:rPr lang="de-DE" altLang="en-US" dirty="0" smtClean="0">
                <a:solidFill>
                  <a:schemeClr val="tx1"/>
                </a:solidFill>
              </a:rPr>
              <a:t>(1 </a:t>
            </a:r>
            <a:r>
              <a:rPr lang="de-DE" altLang="en-US" dirty="0" err="1">
                <a:solidFill>
                  <a:schemeClr val="tx1"/>
                </a:solidFill>
              </a:rPr>
              <a:t>protein</a:t>
            </a:r>
            <a:r>
              <a:rPr lang="de-DE" altLang="en-US" dirty="0">
                <a:solidFill>
                  <a:schemeClr val="tx1"/>
                </a:solidFill>
              </a:rPr>
              <a:t> = 1 </a:t>
            </a:r>
            <a:r>
              <a:rPr lang="de-DE" altLang="en-US" dirty="0" err="1">
                <a:solidFill>
                  <a:schemeClr val="tx1"/>
                </a:solidFill>
              </a:rPr>
              <a:t>domain</a:t>
            </a:r>
            <a:r>
              <a:rPr lang="de-DE" altLang="en-US" dirty="0">
                <a:solidFill>
                  <a:schemeClr val="tx1"/>
                </a:solidFill>
              </a:rPr>
              <a:t>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7313"/>
            <a:ext cx="124968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Coverage of PPIs with domain information</a:t>
            </a:r>
          </a:p>
        </p:txBody>
      </p:sp>
      <p:sp>
        <p:nvSpPr>
          <p:cNvPr id="4198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D7418F24-1822-4578-AC1B-0C19EC2020E7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41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pic>
        <p:nvPicPr>
          <p:cNvPr id="41989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44550"/>
            <a:ext cx="14939963" cy="647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hteck 5"/>
          <p:cNvSpPr>
            <a:spLocks noChangeArrowheads="1"/>
          </p:cNvSpPr>
          <p:nvPr/>
        </p:nvSpPr>
        <p:spPr bwMode="auto">
          <a:xfrm>
            <a:off x="7294563" y="825500"/>
            <a:ext cx="5903912" cy="30432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1" name="Textfeld 1"/>
          <p:cNvSpPr txBox="1">
            <a:spLocks noChangeArrowheads="1"/>
          </p:cNvSpPr>
          <p:nvPr/>
        </p:nvSpPr>
        <p:spPr bwMode="auto">
          <a:xfrm>
            <a:off x="7843838" y="931863"/>
            <a:ext cx="4779962" cy="293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/>
              <a:t>At domain-level, slightly more (10.111 vs. 9.754) PPIs out of 133.000 PPIs are </a:t>
            </a:r>
          </a:p>
          <a:p>
            <a:pPr eaLnBrk="1" hangingPunct="1"/>
            <a:r>
              <a:rPr lang="de-DE" altLang="en-US"/>
              <a:t>significantly rewired between normal and cancer samples.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87313"/>
            <a:ext cx="124968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Rewired PPIs are associated with hallmarks</a:t>
            </a:r>
          </a:p>
        </p:txBody>
      </p:sp>
      <p:sp>
        <p:nvSpPr>
          <p:cNvPr id="43011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B8096107-4695-441B-9EFC-37B45CE2F5F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42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pic>
        <p:nvPicPr>
          <p:cNvPr id="43013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66800"/>
            <a:ext cx="12182475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6357938" y="1066800"/>
            <a:ext cx="6646862" cy="5681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5" name="Rechteck 6"/>
          <p:cNvSpPr>
            <a:spLocks noChangeArrowheads="1"/>
          </p:cNvSpPr>
          <p:nvPr/>
        </p:nvSpPr>
        <p:spPr bwMode="auto">
          <a:xfrm>
            <a:off x="2830513" y="8116888"/>
            <a:ext cx="8351837" cy="86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3016" name="Textfeld 2"/>
          <p:cNvSpPr txBox="1">
            <a:spLocks noChangeArrowheads="1"/>
          </p:cNvSpPr>
          <p:nvPr/>
        </p:nvSpPr>
        <p:spPr bwMode="auto">
          <a:xfrm>
            <a:off x="7011988" y="1492250"/>
            <a:ext cx="5754687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/>
              <a:t>The construction at transcript-level also found a larger fraction (72.6 vs 72.1%)  of differential interactions that can be associated with hallmark terms than the gene-level based approach.</a:t>
            </a:r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sp>
        <p:nvSpPr>
          <p:cNvPr id="44035" name="Rectangle 1029"/>
          <p:cNvSpPr>
            <a:spLocks noChangeArrowheads="1"/>
          </p:cNvSpPr>
          <p:nvPr/>
        </p:nvSpPr>
        <p:spPr bwMode="auto">
          <a:xfrm>
            <a:off x="6723063" y="6451600"/>
            <a:ext cx="6188075" cy="184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3B32328A-0AD0-4E44-B53D-8DA450668A15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43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pic>
        <p:nvPicPr>
          <p:cNvPr id="44037" name="Bild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025" y="1206500"/>
            <a:ext cx="12107863" cy="597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Rectangle 3"/>
          <p:cNvSpPr>
            <a:spLocks noChangeArrowheads="1"/>
          </p:cNvSpPr>
          <p:nvPr/>
        </p:nvSpPr>
        <p:spPr bwMode="auto">
          <a:xfrm>
            <a:off x="409575" y="6964363"/>
            <a:ext cx="11853863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de-DE" altLang="en-US">
                <a:solidFill>
                  <a:schemeClr val="tx1"/>
                </a:solidFill>
              </a:rPr>
              <a:t>The enriched terms that are exclusively found by the transcript-level method (right) are closely linked to carcinogenetic processes. 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de-DE" altLang="en-US">
                <a:solidFill>
                  <a:schemeClr val="tx1"/>
                </a:solidFill>
              </a:rPr>
              <a:t>Hardly any significant terms are exclusively found at the gene level (left).</a:t>
            </a:r>
          </a:p>
        </p:txBody>
      </p:sp>
      <p:sp>
        <p:nvSpPr>
          <p:cNvPr id="44039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158750"/>
            <a:ext cx="12501563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Enriched KEGG and GO-BP terms in </a:t>
            </a:r>
            <a:br>
              <a:rPr lang="de-DE" altLang="en-US" smtClean="0"/>
            </a:br>
            <a:r>
              <a:rPr lang="de-DE" altLang="en-US" smtClean="0"/>
              <a:t>gene-level \ transcript-level set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6613" y="87313"/>
            <a:ext cx="11137900" cy="901700"/>
          </a:xfrm>
        </p:spPr>
        <p:txBody>
          <a:bodyPr/>
          <a:lstStyle/>
          <a:p>
            <a:pPr>
              <a:tabLst>
                <a:tab pos="1536700" algn="l"/>
              </a:tabLst>
            </a:pPr>
            <a:r>
              <a:rPr lang="de-DE" altLang="en-US" smtClean="0"/>
              <a:t>Conclusion (PPIXpress)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17488" y="1122363"/>
            <a:ext cx="12609512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/>
              <a:t>About 10.000 out of 130.000 PP interactions are </a:t>
            </a:r>
            <a:r>
              <a:rPr lang="de-DE" altLang="en-US" b="1"/>
              <a:t>rewired</a:t>
            </a:r>
            <a:r>
              <a:rPr lang="de-DE" altLang="en-US"/>
              <a:t> in cancer tissue compared to matched normal tissue due to </a:t>
            </a:r>
            <a:r>
              <a:rPr lang="de-DE" altLang="en-US" b="1"/>
              <a:t>altered gene expression</a:t>
            </a:r>
            <a:r>
              <a:rPr lang="de-DE" altLang="en-US"/>
              <a:t>.</a:t>
            </a:r>
          </a:p>
          <a:p>
            <a:pPr eaLnBrk="1" hangingPunct="1"/>
            <a:endParaRPr lang="de-DE" altLang="en-US"/>
          </a:p>
          <a:p>
            <a:pPr eaLnBrk="1" hangingPunct="1"/>
            <a:r>
              <a:rPr lang="de-DE" altLang="en-US"/>
              <a:t>The method PPIXpress exploits domain interaction data to adapt protein interaction networks to specific cellular conditions at transcript-level detail. </a:t>
            </a:r>
          </a:p>
          <a:p>
            <a:pPr eaLnBrk="1" hangingPunct="1"/>
            <a:endParaRPr lang="de-DE" altLang="en-US"/>
          </a:p>
          <a:p>
            <a:pPr eaLnBrk="1" hangingPunct="1"/>
            <a:r>
              <a:rPr lang="de-DE" altLang="en-US"/>
              <a:t>For the example of protein interactions in breast cancer this increase in granularity positively affected the performance of the network construction compared to a method that only makes use of gene expression data. </a:t>
            </a:r>
            <a:endParaRPr lang="de-DE" altLang="en-US">
              <a:solidFill>
                <a:schemeClr val="tx1"/>
              </a:solidFill>
            </a:endParaRP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21400" y="8950325"/>
            <a:ext cx="4651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30046" tIns="65023" rIns="130046" bIns="65023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de-DE" altLang="en-US" sz="2000">
                <a:solidFill>
                  <a:schemeClr val="tx1"/>
                </a:solidFill>
              </a:rPr>
              <a:t>Will, Helms, Bioinformatics, 47, 219 (2015)</a:t>
            </a:r>
          </a:p>
          <a:p>
            <a:pPr eaLnBrk="1" hangingPunct="1"/>
            <a:r>
              <a:rPr lang="de-DE" altLang="en-US" sz="2000"/>
              <a:t>doi: 10.1093/bioinformatics/btv620</a:t>
            </a:r>
            <a:endParaRPr lang="de-DE" altLang="en-US" sz="2000">
              <a:solidFill>
                <a:schemeClr val="tx1"/>
              </a:solidFill>
            </a:endParaRPr>
          </a:p>
        </p:txBody>
      </p:sp>
      <p:sp>
        <p:nvSpPr>
          <p:cNvPr id="45061" name="Rectangle 1029"/>
          <p:cNvSpPr>
            <a:spLocks noChangeArrowheads="1"/>
          </p:cNvSpPr>
          <p:nvPr/>
        </p:nvSpPr>
        <p:spPr bwMode="auto">
          <a:xfrm>
            <a:off x="6723063" y="6451600"/>
            <a:ext cx="6188075" cy="184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130046" tIns="65023" rIns="130046" bIns="65023" anchor="ctr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506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DC4FE0EE-E198-40AD-8CCB-2FB434315110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44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1B10A912-4D50-4319-A929-E070F0BB0A22}" type="slidenum">
              <a:rPr lang="en-US" altLang="en-US" sz="1800">
                <a:solidFill>
                  <a:schemeClr val="tx1"/>
                </a:solidFill>
              </a:rPr>
              <a:pPr eaLnBrk="1" hangingPunct="1"/>
              <a:t>45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6083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1238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Summary</a:t>
            </a:r>
          </a:p>
        </p:txBody>
      </p:sp>
      <p:sp>
        <p:nvSpPr>
          <p:cNvPr id="46084" name="Rectangle 2"/>
          <p:cNvSpPr>
            <a:spLocks/>
          </p:cNvSpPr>
          <p:nvPr/>
        </p:nvSpPr>
        <p:spPr bwMode="auto">
          <a:xfrm>
            <a:off x="685800" y="1066800"/>
            <a:ext cx="106267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What you learned </a:t>
            </a:r>
            <a:r>
              <a:rPr lang="en-US" altLang="en-US" b="1">
                <a:solidFill>
                  <a:schemeClr val="tx1"/>
                </a:solidFill>
              </a:rPr>
              <a:t>today</a:t>
            </a:r>
            <a:r>
              <a:rPr lang="en-US" altLang="en-US">
                <a:solidFill>
                  <a:schemeClr val="tx1"/>
                </a:solidFill>
              </a:rPr>
              <a:t>:  how to get some data on PP interactions</a:t>
            </a:r>
          </a:p>
        </p:txBody>
      </p:sp>
      <p:sp>
        <p:nvSpPr>
          <p:cNvPr id="46085" name="Rectangle 3"/>
          <p:cNvSpPr>
            <a:spLocks/>
          </p:cNvSpPr>
          <p:nvPr/>
        </p:nvSpPr>
        <p:spPr bwMode="auto">
          <a:xfrm>
            <a:off x="2743200" y="6413500"/>
            <a:ext cx="762227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chemeClr val="tx1"/>
                </a:solidFill>
              </a:rPr>
              <a:t>Next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b="1" dirty="0">
                <a:solidFill>
                  <a:schemeClr val="tx1"/>
                </a:solidFill>
              </a:rPr>
              <a:t>lecture</a:t>
            </a:r>
            <a:r>
              <a:rPr lang="en-US" altLang="en-US" dirty="0">
                <a:solidFill>
                  <a:schemeClr val="tx1"/>
                </a:solidFill>
              </a:rPr>
              <a:t>:    </a:t>
            </a:r>
            <a:r>
              <a:rPr lang="en-US" altLang="en-US" dirty="0" smtClean="0">
                <a:solidFill>
                  <a:schemeClr val="tx1"/>
                </a:solidFill>
              </a:rPr>
              <a:t>Mon, Nov.7, 2016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combining weak indicators:  Bayesian analysis</a:t>
            </a:r>
          </a:p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identifying communities in networks</a:t>
            </a:r>
          </a:p>
        </p:txBody>
      </p:sp>
      <p:sp>
        <p:nvSpPr>
          <p:cNvPr id="46086" name="Rectangle 4"/>
          <p:cNvSpPr>
            <a:spLocks/>
          </p:cNvSpPr>
          <p:nvPr/>
        </p:nvSpPr>
        <p:spPr bwMode="auto">
          <a:xfrm>
            <a:off x="787400" y="2095500"/>
            <a:ext cx="15367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SDS-PAGE</a:t>
            </a:r>
          </a:p>
        </p:txBody>
      </p:sp>
      <p:sp>
        <p:nvSpPr>
          <p:cNvPr id="46087" name="Rectangle 5"/>
          <p:cNvSpPr>
            <a:spLocks/>
          </p:cNvSpPr>
          <p:nvPr/>
        </p:nvSpPr>
        <p:spPr bwMode="auto">
          <a:xfrm>
            <a:off x="3403600" y="2095500"/>
            <a:ext cx="609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TAP</a:t>
            </a:r>
          </a:p>
        </p:txBody>
      </p:sp>
      <p:sp>
        <p:nvSpPr>
          <p:cNvPr id="46088" name="Rectangle 6"/>
          <p:cNvSpPr>
            <a:spLocks/>
          </p:cNvSpPr>
          <p:nvPr/>
        </p:nvSpPr>
        <p:spPr bwMode="auto">
          <a:xfrm>
            <a:off x="2095500" y="2895600"/>
            <a:ext cx="4524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MS</a:t>
            </a:r>
          </a:p>
        </p:txBody>
      </p:sp>
      <p:sp>
        <p:nvSpPr>
          <p:cNvPr id="46089" name="Rectangle 7"/>
          <p:cNvSpPr>
            <a:spLocks/>
          </p:cNvSpPr>
          <p:nvPr/>
        </p:nvSpPr>
        <p:spPr bwMode="auto">
          <a:xfrm>
            <a:off x="1079500" y="3302000"/>
            <a:ext cx="6635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Y2H</a:t>
            </a:r>
          </a:p>
        </p:txBody>
      </p:sp>
      <p:sp>
        <p:nvSpPr>
          <p:cNvPr id="46090" name="Rectangle 8"/>
          <p:cNvSpPr>
            <a:spLocks/>
          </p:cNvSpPr>
          <p:nvPr/>
        </p:nvSpPr>
        <p:spPr bwMode="auto">
          <a:xfrm>
            <a:off x="2578100" y="3810000"/>
            <a:ext cx="2525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synthetic lethality</a:t>
            </a:r>
          </a:p>
        </p:txBody>
      </p:sp>
      <p:sp>
        <p:nvSpPr>
          <p:cNvPr id="46091" name="Rectangle 9"/>
          <p:cNvSpPr>
            <a:spLocks/>
          </p:cNvSpPr>
          <p:nvPr/>
        </p:nvSpPr>
        <p:spPr bwMode="auto">
          <a:xfrm>
            <a:off x="3848100" y="3098800"/>
            <a:ext cx="16700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micro array</a:t>
            </a:r>
          </a:p>
        </p:txBody>
      </p:sp>
      <p:sp>
        <p:nvSpPr>
          <p:cNvPr id="46092" name="Rectangle 10"/>
          <p:cNvSpPr>
            <a:spLocks/>
          </p:cNvSpPr>
          <p:nvPr/>
        </p:nvSpPr>
        <p:spPr bwMode="auto">
          <a:xfrm>
            <a:off x="5638800" y="2298700"/>
            <a:ext cx="4794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DB</a:t>
            </a:r>
          </a:p>
        </p:txBody>
      </p:sp>
      <p:sp>
        <p:nvSpPr>
          <p:cNvPr id="46093" name="Rectangle 11"/>
          <p:cNvSpPr>
            <a:spLocks/>
          </p:cNvSpPr>
          <p:nvPr/>
        </p:nvSpPr>
        <p:spPr bwMode="auto">
          <a:xfrm>
            <a:off x="6743700" y="1892300"/>
            <a:ext cx="2166938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gene clustering</a:t>
            </a:r>
          </a:p>
        </p:txBody>
      </p:sp>
      <p:sp>
        <p:nvSpPr>
          <p:cNvPr id="46094" name="Rectangle 12"/>
          <p:cNvSpPr>
            <a:spLocks/>
          </p:cNvSpPr>
          <p:nvPr/>
        </p:nvSpPr>
        <p:spPr bwMode="auto">
          <a:xfrm>
            <a:off x="8115300" y="2705100"/>
            <a:ext cx="280352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gene neighborhood</a:t>
            </a:r>
          </a:p>
        </p:txBody>
      </p:sp>
      <p:sp>
        <p:nvSpPr>
          <p:cNvPr id="46095" name="Rectangle 13"/>
          <p:cNvSpPr>
            <a:spLocks/>
          </p:cNvSpPr>
          <p:nvPr/>
        </p:nvSpPr>
        <p:spPr bwMode="auto">
          <a:xfrm>
            <a:off x="6515100" y="3403600"/>
            <a:ext cx="20177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Rosetta stone</a:t>
            </a:r>
          </a:p>
        </p:txBody>
      </p:sp>
      <p:sp>
        <p:nvSpPr>
          <p:cNvPr id="46096" name="Rectangle 14"/>
          <p:cNvSpPr>
            <a:spLocks/>
          </p:cNvSpPr>
          <p:nvPr/>
        </p:nvSpPr>
        <p:spPr bwMode="auto">
          <a:xfrm>
            <a:off x="8534400" y="3924300"/>
            <a:ext cx="27860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phylogenic profiling</a:t>
            </a:r>
          </a:p>
        </p:txBody>
      </p:sp>
      <p:sp>
        <p:nvSpPr>
          <p:cNvPr id="46097" name="Rectangle 15"/>
          <p:cNvSpPr>
            <a:spLocks/>
          </p:cNvSpPr>
          <p:nvPr/>
        </p:nvSpPr>
        <p:spPr bwMode="auto">
          <a:xfrm>
            <a:off x="5359400" y="4330700"/>
            <a:ext cx="17002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coevolution</a:t>
            </a:r>
          </a:p>
        </p:txBody>
      </p:sp>
      <p:sp>
        <p:nvSpPr>
          <p:cNvPr id="46098" name="AutoShape 16"/>
          <p:cNvSpPr>
            <a:spLocks/>
          </p:cNvSpPr>
          <p:nvPr/>
        </p:nvSpPr>
        <p:spPr bwMode="auto">
          <a:xfrm>
            <a:off x="558800" y="1663700"/>
            <a:ext cx="11239500" cy="3530600"/>
          </a:xfrm>
          <a:prstGeom prst="roundRect">
            <a:avLst>
              <a:gd name="adj" fmla="val 5394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endParaRPr lang="de-DE" altLang="en-US"/>
          </a:p>
        </p:txBody>
      </p:sp>
      <p:sp>
        <p:nvSpPr>
          <p:cNvPr id="46099" name="Rectangle 17"/>
          <p:cNvSpPr>
            <a:spLocks/>
          </p:cNvSpPr>
          <p:nvPr/>
        </p:nvSpPr>
        <p:spPr bwMode="auto">
          <a:xfrm>
            <a:off x="1219200" y="5435600"/>
            <a:ext cx="97059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type of interaction? — reliability? — sensitivity? — coverage? —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2D960A0-8D8B-488F-926C-EBB341B8FEF3}" type="slidenum">
              <a:rPr lang="en-US" altLang="en-US" sz="1800">
                <a:solidFill>
                  <a:schemeClr val="tx1"/>
                </a:solidFill>
              </a:rPr>
              <a:pPr eaLnBrk="1" hangingPunct="1"/>
              <a:t>5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1238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Protein Charge?</a:t>
            </a:r>
          </a:p>
        </p:txBody>
      </p:sp>
      <p:sp>
        <p:nvSpPr>
          <p:cNvPr id="7172" name="Rectangle 2"/>
          <p:cNvSpPr>
            <a:spLocks/>
          </p:cNvSpPr>
          <p:nvPr/>
        </p:nvSpPr>
        <p:spPr bwMode="auto">
          <a:xfrm>
            <a:off x="876300" y="2159000"/>
            <a:ext cx="10972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Main source for charge differences:  pH-dependent protonation states</a:t>
            </a:r>
          </a:p>
        </p:txBody>
      </p:sp>
      <p:sp>
        <p:nvSpPr>
          <p:cNvPr id="7173" name="Rectangle 3"/>
          <p:cNvSpPr>
            <a:spLocks/>
          </p:cNvSpPr>
          <p:nvPr/>
        </p:nvSpPr>
        <p:spPr bwMode="auto">
          <a:xfrm>
            <a:off x="876300" y="4462463"/>
            <a:ext cx="4478338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Probability to have a proton:</a:t>
            </a: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48263"/>
            <a:ext cx="298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Rectangle 5"/>
          <p:cNvSpPr>
            <a:spLocks/>
          </p:cNvSpPr>
          <p:nvPr/>
        </p:nvSpPr>
        <p:spPr bwMode="auto">
          <a:xfrm>
            <a:off x="1333500" y="6265863"/>
            <a:ext cx="4530725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pKa = pH value for 50% protonation</a:t>
            </a:r>
          </a:p>
        </p:txBody>
      </p:sp>
      <p:grpSp>
        <p:nvGrpSpPr>
          <p:cNvPr id="7176" name="Group 6"/>
          <p:cNvGrpSpPr>
            <a:grpSpLocks/>
          </p:cNvGrpSpPr>
          <p:nvPr/>
        </p:nvGrpSpPr>
        <p:grpSpPr bwMode="auto">
          <a:xfrm>
            <a:off x="7988300" y="3214688"/>
            <a:ext cx="4025900" cy="4025900"/>
            <a:chOff x="0" y="0"/>
            <a:chExt cx="2536" cy="2536"/>
          </a:xfrm>
        </p:grpSpPr>
        <p:sp>
          <p:nvSpPr>
            <p:cNvPr id="23559" name="Rectangle 7"/>
            <p:cNvSpPr>
              <a:spLocks/>
            </p:cNvSpPr>
            <p:nvPr/>
          </p:nvSpPr>
          <p:spPr bwMode="auto">
            <a:xfrm>
              <a:off x="0" y="8"/>
              <a:ext cx="2536" cy="252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76199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0" tIns="0" rIns="0" bIns="0"/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4572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1371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18288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>
                <a:defRPr/>
              </a:pPr>
              <a:endParaRPr lang="de-DE" altLang="en-US" smtClean="0"/>
            </a:p>
          </p:txBody>
        </p:sp>
        <p:pic>
          <p:nvPicPr>
            <p:cNvPr id="718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" y="0"/>
              <a:ext cx="2440" cy="2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3" name="Rectangle 9"/>
            <p:cNvSpPr>
              <a:spLocks/>
            </p:cNvSpPr>
            <p:nvPr/>
          </p:nvSpPr>
          <p:spPr bwMode="auto">
            <a:xfrm>
              <a:off x="1720" y="2288"/>
              <a:ext cx="19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rPr>
                <a:t>pH</a:t>
              </a:r>
            </a:p>
          </p:txBody>
        </p:sp>
        <p:sp>
          <p:nvSpPr>
            <p:cNvPr id="7184" name="Rectangle 10"/>
            <p:cNvSpPr>
              <a:spLocks/>
            </p:cNvSpPr>
            <p:nvPr/>
          </p:nvSpPr>
          <p:spPr bwMode="auto">
            <a:xfrm rot="-5400000">
              <a:off x="72" y="888"/>
              <a:ext cx="104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1pPr>
              <a:lvl2pPr marL="37931725" indent="-37474525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2pPr>
              <a:lvl3pPr marL="11430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3pPr>
              <a:lvl4pPr marL="16002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4pPr>
              <a:lvl5pPr marL="2057400" indent="-228600" eaLnBrk="0" hangingPunct="0"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rgbClr val="000000"/>
                  </a:solidFill>
                  <a:latin typeface="Gill Sans" charset="0"/>
                  <a:ea typeface="ヒラギノ角ゴ ProN W3" charset="-128"/>
                  <a:sym typeface="Gill Sans" charset="0"/>
                </a:defRPr>
              </a:lvl9pPr>
            </a:lstStyle>
            <a:p>
              <a:pPr eaLnBrk="1" hangingPunct="1"/>
              <a:r>
                <a:rPr lang="en-US" altLang="en-US" sz="1800">
                  <a:solidFill>
                    <a:schemeClr val="tx1"/>
                  </a:solidFill>
                  <a:latin typeface="Helvetica" panose="020B0604020202020204" pitchFamily="34" charset="0"/>
                  <a:cs typeface="Helvetica" panose="020B0604020202020204" pitchFamily="34" charset="0"/>
                  <a:sym typeface="Helvetica" panose="020B0604020202020204" pitchFamily="34" charset="0"/>
                </a:rPr>
                <a:t>P</a:t>
              </a:r>
            </a:p>
          </p:txBody>
        </p:sp>
      </p:grpSp>
      <p:sp>
        <p:nvSpPr>
          <p:cNvPr id="7177" name="Rectangle 11"/>
          <p:cNvSpPr>
            <a:spLocks/>
          </p:cNvSpPr>
          <p:nvPr/>
        </p:nvSpPr>
        <p:spPr bwMode="auto">
          <a:xfrm>
            <a:off x="876300" y="7559675"/>
            <a:ext cx="9783763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Each H</a:t>
            </a:r>
            <a:r>
              <a:rPr lang="en-US" altLang="en-US" baseline="32000">
                <a:solidFill>
                  <a:schemeClr val="tx1"/>
                </a:solidFill>
              </a:rPr>
              <a:t>+</a:t>
            </a:r>
            <a:r>
              <a:rPr lang="en-US" altLang="en-US">
                <a:solidFill>
                  <a:schemeClr val="tx1"/>
                </a:solidFill>
              </a:rPr>
              <a:t> has a +1e charge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   </a:t>
            </a:r>
            <a:r>
              <a:rPr lang="en-US" altLang="en-US">
                <a:solidFill>
                  <a:schemeClr val="tx1"/>
                </a:solidFill>
              </a:rPr>
              <a:t> </a:t>
            </a:r>
            <a:r>
              <a:rPr lang="en-US" altLang="en-US" b="1">
                <a:solidFill>
                  <a:schemeClr val="tx1"/>
                </a:solidFill>
              </a:rPr>
              <a:t>Isoelectric point</a:t>
            </a:r>
            <a:r>
              <a:rPr lang="en-US" altLang="en-US">
                <a:solidFill>
                  <a:schemeClr val="tx1"/>
                </a:solidFill>
              </a:rPr>
              <a:t>:  pH at which the protein is </a:t>
            </a:r>
            <a:r>
              <a:rPr lang="en-US" altLang="en-US" b="1">
                <a:solidFill>
                  <a:schemeClr val="tx1"/>
                </a:solidFill>
              </a:rPr>
              <a:t>uncharged</a:t>
            </a:r>
            <a:endParaRPr lang="en-US" altLang="en-US">
              <a:solidFill>
                <a:schemeClr val="tx1"/>
              </a:solidFill>
            </a:endParaRP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 </a:t>
            </a:r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protonation state cancels permanent charges</a:t>
            </a:r>
          </a:p>
        </p:txBody>
      </p:sp>
      <p:sp>
        <p:nvSpPr>
          <p:cNvPr id="7178" name="Rectangle 12"/>
          <p:cNvSpPr>
            <a:spLocks/>
          </p:cNvSpPr>
          <p:nvPr/>
        </p:nvSpPr>
        <p:spPr bwMode="auto">
          <a:xfrm>
            <a:off x="876300" y="3009900"/>
            <a:ext cx="5641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&lt;=&gt; Equilibrium between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       • density (pH) dependent H</a:t>
            </a:r>
            <a:r>
              <a:rPr lang="en-US" altLang="en-US" sz="2400" baseline="32000" dirty="0">
                <a:solidFill>
                  <a:schemeClr val="tx1"/>
                </a:solidFill>
              </a:rPr>
              <a:t>+</a:t>
            </a:r>
            <a:r>
              <a:rPr lang="en-US" altLang="en-US" sz="2400" dirty="0">
                <a:solidFill>
                  <a:schemeClr val="tx1"/>
                </a:solidFill>
              </a:rPr>
              <a:t>-binding and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       • density independent H</a:t>
            </a:r>
            <a:r>
              <a:rPr lang="en-US" altLang="en-US" sz="2400" baseline="32000" dirty="0">
                <a:solidFill>
                  <a:schemeClr val="tx1"/>
                </a:solidFill>
              </a:rPr>
              <a:t>+</a:t>
            </a:r>
            <a:r>
              <a:rPr lang="en-US" altLang="en-US" sz="2400" dirty="0">
                <a:solidFill>
                  <a:schemeClr val="tx1"/>
                </a:solidFill>
              </a:rPr>
              <a:t>-dissociation</a:t>
            </a:r>
          </a:p>
        </p:txBody>
      </p:sp>
      <p:sp>
        <p:nvSpPr>
          <p:cNvPr id="7179" name="Rectangle 13"/>
          <p:cNvSpPr>
            <a:spLocks/>
          </p:cNvSpPr>
          <p:nvPr/>
        </p:nvSpPr>
        <p:spPr bwMode="auto">
          <a:xfrm>
            <a:off x="1333500" y="6824663"/>
            <a:ext cx="51181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Asp 3.7–4.0 … His 6.7–7.1 … Lys 9.3-9.5</a:t>
            </a:r>
          </a:p>
        </p:txBody>
      </p:sp>
      <p:sp>
        <p:nvSpPr>
          <p:cNvPr id="2" name="Textfeld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60667" y="844352"/>
            <a:ext cx="10993009" cy="1040285"/>
          </a:xfrm>
          <a:prstGeom prst="rect">
            <a:avLst/>
          </a:prstGeom>
          <a:blipFill rotWithShape="1">
            <a:blip r:embed="rId4"/>
            <a:stretch>
              <a:fillRect t="-5294" b="-12353"/>
            </a:stretch>
          </a:blipFill>
        </p:spPr>
        <p:txBody>
          <a:bodyPr/>
          <a:lstStyle/>
          <a:p>
            <a:pPr>
              <a:defRPr/>
            </a:pPr>
            <a:r>
              <a:rPr lang="de-DE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2EBE9B08-3E88-4A6B-AD0C-6B7522A22CDA}" type="slidenum">
              <a:rPr lang="en-US" altLang="en-US" sz="1800">
                <a:solidFill>
                  <a:schemeClr val="tx1"/>
                </a:solidFill>
              </a:rPr>
              <a:pPr eaLnBrk="1" hangingPunct="1"/>
              <a:t>6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195" name="Rectangle 1"/>
          <p:cNvSpPr>
            <a:spLocks noGrp="1" noChangeArrowheads="1"/>
          </p:cNvSpPr>
          <p:nvPr>
            <p:ph type="title"/>
          </p:nvPr>
        </p:nvSpPr>
        <p:spPr>
          <a:xfrm>
            <a:off x="850900" y="123825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2D Gel Electrophoresis</a:t>
            </a:r>
          </a:p>
        </p:txBody>
      </p:sp>
      <p:sp>
        <p:nvSpPr>
          <p:cNvPr id="8196" name="Rectangle 2"/>
          <p:cNvSpPr>
            <a:spLocks/>
          </p:cNvSpPr>
          <p:nvPr/>
        </p:nvSpPr>
        <p:spPr bwMode="auto">
          <a:xfrm>
            <a:off x="927100" y="1295400"/>
            <a:ext cx="194468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Two steps</a:t>
            </a:r>
            <a:r>
              <a:rPr lang="en-US" alt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197" name="Rectangle 3"/>
          <p:cNvSpPr>
            <a:spLocks/>
          </p:cNvSpPr>
          <p:nvPr/>
        </p:nvSpPr>
        <p:spPr bwMode="auto">
          <a:xfrm>
            <a:off x="3225800" y="1295400"/>
            <a:ext cx="7527925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i)  separation </a:t>
            </a:r>
            <a:r>
              <a:rPr lang="en-US" altLang="en-US" b="1">
                <a:solidFill>
                  <a:schemeClr val="tx1"/>
                </a:solidFill>
              </a:rPr>
              <a:t>by isoelectric</a:t>
            </a:r>
            <a:r>
              <a:rPr lang="en-US" altLang="en-US">
                <a:solidFill>
                  <a:schemeClr val="tx1"/>
                </a:solidFill>
              </a:rPr>
              <a:t> point via pH-gradient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ii) separation </a:t>
            </a:r>
            <a:r>
              <a:rPr lang="en-US" altLang="en-US" b="1">
                <a:solidFill>
                  <a:schemeClr val="tx1"/>
                </a:solidFill>
              </a:rPr>
              <a:t>by mass</a:t>
            </a:r>
            <a:r>
              <a:rPr lang="en-US" altLang="en-US">
                <a:solidFill>
                  <a:schemeClr val="tx1"/>
                </a:solidFill>
              </a:rPr>
              <a:t> with SDS-PAGE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6513" y="4127500"/>
            <a:ext cx="5597525" cy="29337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Line 5"/>
          <p:cNvSpPr>
            <a:spLocks noChangeShapeType="1"/>
          </p:cNvSpPr>
          <p:nvPr/>
        </p:nvSpPr>
        <p:spPr bwMode="auto">
          <a:xfrm flipH="1">
            <a:off x="3695700" y="3149600"/>
            <a:ext cx="561181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0" name="Rectangle 6"/>
          <p:cNvSpPr>
            <a:spLocks/>
          </p:cNvSpPr>
          <p:nvPr/>
        </p:nvSpPr>
        <p:spPr bwMode="auto">
          <a:xfrm>
            <a:off x="3556000" y="2603500"/>
            <a:ext cx="922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low pH</a:t>
            </a:r>
          </a:p>
        </p:txBody>
      </p:sp>
      <p:sp>
        <p:nvSpPr>
          <p:cNvPr id="8201" name="Rectangle 7"/>
          <p:cNvSpPr>
            <a:spLocks/>
          </p:cNvSpPr>
          <p:nvPr/>
        </p:nvSpPr>
        <p:spPr bwMode="auto">
          <a:xfrm>
            <a:off x="8204200" y="2603500"/>
            <a:ext cx="9731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/>
            <a:r>
              <a:rPr lang="en-US" altLang="en-US" sz="2400">
                <a:solidFill>
                  <a:schemeClr val="tx1"/>
                </a:solidFill>
              </a:rPr>
              <a:t>high pH</a:t>
            </a:r>
          </a:p>
        </p:txBody>
      </p:sp>
      <p:sp>
        <p:nvSpPr>
          <p:cNvPr id="8202" name="Rectangle 8"/>
          <p:cNvSpPr>
            <a:spLocks/>
          </p:cNvSpPr>
          <p:nvPr/>
        </p:nvSpPr>
        <p:spPr bwMode="auto">
          <a:xfrm>
            <a:off x="3103563" y="3352800"/>
            <a:ext cx="18256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protonated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=&gt; pos. charge</a:t>
            </a:r>
          </a:p>
        </p:txBody>
      </p:sp>
      <p:sp>
        <p:nvSpPr>
          <p:cNvPr id="8203" name="Rectangle 9"/>
          <p:cNvSpPr>
            <a:spLocks/>
          </p:cNvSpPr>
          <p:nvPr/>
        </p:nvSpPr>
        <p:spPr bwMode="auto">
          <a:xfrm>
            <a:off x="7921625" y="3352800"/>
            <a:ext cx="18161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unprotonated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2400">
                <a:solidFill>
                  <a:schemeClr val="tx1"/>
                </a:solidFill>
              </a:rPr>
              <a:t>=&gt; neg. charge</a:t>
            </a:r>
          </a:p>
        </p:txBody>
      </p:sp>
      <p:sp>
        <p:nvSpPr>
          <p:cNvPr id="8204" name="Rectangle 10"/>
          <p:cNvSpPr>
            <a:spLocks/>
          </p:cNvSpPr>
          <p:nvPr/>
        </p:nvSpPr>
        <p:spPr bwMode="auto">
          <a:xfrm>
            <a:off x="2743200" y="8255000"/>
            <a:ext cx="8763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Most proteins differ in mass and isoelectric point (pI)</a:t>
            </a:r>
          </a:p>
        </p:txBody>
      </p:sp>
      <p:sp>
        <p:nvSpPr>
          <p:cNvPr id="8205" name="Rectangle 11"/>
          <p:cNvSpPr>
            <a:spLocks/>
          </p:cNvSpPr>
          <p:nvPr/>
        </p:nvSpPr>
        <p:spPr bwMode="auto">
          <a:xfrm>
            <a:off x="927100" y="2882900"/>
            <a:ext cx="995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Step 1:</a:t>
            </a:r>
          </a:p>
        </p:txBody>
      </p:sp>
      <p:sp>
        <p:nvSpPr>
          <p:cNvPr id="8206" name="Rectangle 12"/>
          <p:cNvSpPr>
            <a:spLocks/>
          </p:cNvSpPr>
          <p:nvPr/>
        </p:nvSpPr>
        <p:spPr bwMode="auto">
          <a:xfrm>
            <a:off x="1117600" y="7454900"/>
            <a:ext cx="99536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Step 2:</a:t>
            </a:r>
          </a:p>
        </p:txBody>
      </p:sp>
      <p:sp>
        <p:nvSpPr>
          <p:cNvPr id="8207" name="Rectangle 13"/>
          <p:cNvSpPr>
            <a:spLocks/>
          </p:cNvSpPr>
          <p:nvPr/>
        </p:nvSpPr>
        <p:spPr bwMode="auto">
          <a:xfrm>
            <a:off x="4241800" y="7454900"/>
            <a:ext cx="13747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SDS-Page</a:t>
            </a:r>
          </a:p>
        </p:txBody>
      </p:sp>
      <p:sp>
        <p:nvSpPr>
          <p:cNvPr id="24590" name="AutoShape 14"/>
          <p:cNvSpPr>
            <a:spLocks/>
          </p:cNvSpPr>
          <p:nvPr/>
        </p:nvSpPr>
        <p:spPr bwMode="auto">
          <a:xfrm rot="5400000">
            <a:off x="6051550" y="7016750"/>
            <a:ext cx="901700" cy="1270000"/>
          </a:xfrm>
          <a:prstGeom prst="rightArrow">
            <a:avLst>
              <a:gd name="adj1" fmla="val 32000"/>
              <a:gd name="adj2" fmla="val 61972"/>
            </a:avLst>
          </a:prstGeom>
          <a:solidFill>
            <a:srgbClr val="80FF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4572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1371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18288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>
              <a:defRPr/>
            </a:pPr>
            <a:endParaRPr lang="de-DE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197C451-148B-4829-B1EB-A40F329455CF}" type="slidenum">
              <a:rPr lang="en-US" altLang="en-US" sz="1800">
                <a:solidFill>
                  <a:schemeClr val="tx1"/>
                </a:solidFill>
              </a:rPr>
              <a:pPr eaLnBrk="1" hangingPunct="1"/>
              <a:t>7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0243" name="Rectangle 1"/>
          <p:cNvSpPr>
            <a:spLocks noGrp="1" noChangeArrowheads="1"/>
          </p:cNvSpPr>
          <p:nvPr>
            <p:ph type="title"/>
          </p:nvPr>
        </p:nvSpPr>
        <p:spPr>
          <a:xfrm>
            <a:off x="309563" y="87313"/>
            <a:ext cx="12385675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Detect interactions: Yeast Two-Hybrid method</a:t>
            </a:r>
          </a:p>
        </p:txBody>
      </p:sp>
      <p:sp>
        <p:nvSpPr>
          <p:cNvPr id="10244" name="Rectangle 2"/>
          <p:cNvSpPr>
            <a:spLocks/>
          </p:cNvSpPr>
          <p:nvPr/>
        </p:nvSpPr>
        <p:spPr bwMode="auto">
          <a:xfrm>
            <a:off x="381720" y="914400"/>
            <a:ext cx="12280606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Discover binary protein-protein </a:t>
            </a:r>
            <a:r>
              <a:rPr lang="en-US" altLang="en-US" dirty="0" smtClean="0">
                <a:solidFill>
                  <a:schemeClr val="tx1"/>
                </a:solidFill>
              </a:rPr>
              <a:t>interactions (bait/prey) </a:t>
            </a:r>
            <a:r>
              <a:rPr lang="en-US" altLang="en-US" dirty="0">
                <a:solidFill>
                  <a:schemeClr val="tx1"/>
                </a:solidFill>
              </a:rPr>
              <a:t>via physical interaction</a:t>
            </a:r>
          </a:p>
        </p:txBody>
      </p:sp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00200"/>
            <a:ext cx="579120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4"/>
          <p:cNvSpPr>
            <a:spLocks/>
          </p:cNvSpPr>
          <p:nvPr/>
        </p:nvSpPr>
        <p:spPr bwMode="auto">
          <a:xfrm>
            <a:off x="7726536" y="1636440"/>
            <a:ext cx="491480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Transcription factor consisting of </a:t>
            </a:r>
            <a:endParaRPr lang="en-US" altLang="en-US" sz="2400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binding domain (BD) + </a:t>
            </a:r>
          </a:p>
          <a:p>
            <a:pPr eaLnBrk="1" hangingPunct="1"/>
            <a:r>
              <a:rPr lang="en-US" altLang="en-US" sz="2400" dirty="0">
                <a:solidFill>
                  <a:schemeClr val="tx1"/>
                </a:solidFill>
              </a:rPr>
              <a:t>activator domain (AD</a:t>
            </a:r>
            <a:r>
              <a:rPr lang="en-US" altLang="en-US" sz="2400" dirty="0" smtClean="0">
                <a:solidFill>
                  <a:schemeClr val="tx1"/>
                </a:solidFill>
              </a:rPr>
              <a:t>)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induces expression of reporter gene</a:t>
            </a:r>
          </a:p>
          <a:p>
            <a:pPr eaLnBrk="1" hangingPunct="1"/>
            <a:r>
              <a:rPr lang="en-US" altLang="en-US" sz="2400" dirty="0" smtClean="0">
                <a:solidFill>
                  <a:schemeClr val="tx1"/>
                </a:solidFill>
              </a:rPr>
              <a:t>(</a:t>
            </a:r>
            <a:r>
              <a:rPr lang="en-US" altLang="en-US" sz="2400" dirty="0" err="1">
                <a:solidFill>
                  <a:schemeClr val="tx1"/>
                </a:solidFill>
              </a:rPr>
              <a:t>L</a:t>
            </a:r>
            <a:r>
              <a:rPr lang="en-US" altLang="en-US" sz="2400" dirty="0" err="1" smtClean="0">
                <a:solidFill>
                  <a:schemeClr val="tx1"/>
                </a:solidFill>
              </a:rPr>
              <a:t>acZ</a:t>
            </a:r>
            <a:r>
              <a:rPr lang="en-US" altLang="en-US" sz="2400" dirty="0" smtClean="0">
                <a:solidFill>
                  <a:schemeClr val="tx1"/>
                </a:solidFill>
              </a:rPr>
              <a:t> or GFP)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0247" name="Rectangle 5"/>
          <p:cNvSpPr>
            <a:spLocks/>
          </p:cNvSpPr>
          <p:nvPr/>
        </p:nvSpPr>
        <p:spPr bwMode="auto">
          <a:xfrm>
            <a:off x="8356600" y="5321300"/>
            <a:ext cx="3654425" cy="324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Disrupt BD-AD protein;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fuse bait to BD, prey to AD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altLang="en-US" sz="2400">
                <a:solidFill>
                  <a:schemeClr val="tx1"/>
                </a:solidFill>
              </a:rPr>
              <a:t>expression only when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     bait:prey-complex formed</a:t>
            </a:r>
          </a:p>
          <a:p>
            <a:pPr eaLnBrk="1" hangingPunct="1"/>
            <a:endParaRPr lang="en-US" altLang="en-US" sz="240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Reporter gene may be fused </a:t>
            </a:r>
          </a:p>
          <a:p>
            <a:pPr eaLnBrk="1" hangingPunct="1"/>
            <a:r>
              <a:rPr lang="en-US" altLang="en-US" sz="2400">
                <a:solidFill>
                  <a:schemeClr val="tx1"/>
                </a:solidFill>
              </a:rPr>
              <a:t>to green fluorescent protein.</a:t>
            </a:r>
          </a:p>
        </p:txBody>
      </p:sp>
      <p:sp>
        <p:nvSpPr>
          <p:cNvPr id="10248" name="Rectangle 2"/>
          <p:cNvSpPr>
            <a:spLocks/>
          </p:cNvSpPr>
          <p:nvPr/>
        </p:nvSpPr>
        <p:spPr bwMode="auto">
          <a:xfrm>
            <a:off x="4749800" y="8839200"/>
            <a:ext cx="1577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chemeClr val="tx1"/>
                </a:solidFill>
              </a:rPr>
              <a:t>www.wikipedia.org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7DF7B836-1430-4338-993A-B76DC92B5B25}" type="slidenum">
              <a:rPr lang="en-US" altLang="en-US" sz="1800">
                <a:solidFill>
                  <a:schemeClr val="tx1"/>
                </a:solidFill>
              </a:rPr>
              <a:pPr eaLnBrk="1" hangingPunct="1"/>
              <a:t>8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927100" y="87313"/>
            <a:ext cx="11137900" cy="901700"/>
          </a:xfrm>
        </p:spPr>
        <p:txBody>
          <a:bodyPr/>
          <a:lstStyle/>
          <a:p>
            <a:pPr eaLnBrk="1" hangingPunct="1"/>
            <a:r>
              <a:rPr lang="en-US" altLang="en-US" smtClean="0"/>
              <a:t>Pros and Cons of  Y2H</a:t>
            </a:r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596900" y="1371600"/>
            <a:ext cx="22352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Advantages:</a:t>
            </a:r>
          </a:p>
        </p:txBody>
      </p:sp>
      <p:sp>
        <p:nvSpPr>
          <p:cNvPr id="11269" name="Rectangle 3"/>
          <p:cNvSpPr>
            <a:spLocks/>
          </p:cNvSpPr>
          <p:nvPr/>
        </p:nvSpPr>
        <p:spPr bwMode="auto">
          <a:xfrm>
            <a:off x="1041400" y="1943100"/>
            <a:ext cx="4024313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</a:t>
            </a:r>
            <a:r>
              <a:rPr lang="en-US" altLang="en-US" i="1">
                <a:solidFill>
                  <a:schemeClr val="tx1"/>
                </a:solidFill>
              </a:rPr>
              <a:t>in vivo</a:t>
            </a:r>
            <a:r>
              <a:rPr lang="en-US" altLang="en-US">
                <a:solidFill>
                  <a:schemeClr val="tx1"/>
                </a:solidFill>
              </a:rPr>
              <a:t> test for interactions</a:t>
            </a:r>
          </a:p>
        </p:txBody>
      </p:sp>
      <p:sp>
        <p:nvSpPr>
          <p:cNvPr id="11270" name="Rectangle 4"/>
          <p:cNvSpPr>
            <a:spLocks/>
          </p:cNvSpPr>
          <p:nvPr/>
        </p:nvSpPr>
        <p:spPr bwMode="auto">
          <a:xfrm>
            <a:off x="1041400" y="2501900"/>
            <a:ext cx="9892132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• cheap + robust  </a:t>
            </a: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en-US" dirty="0">
                <a:solidFill>
                  <a:schemeClr val="tx1"/>
                </a:solidFill>
              </a:rPr>
              <a:t>  large scale </a:t>
            </a:r>
            <a:r>
              <a:rPr lang="en-US" altLang="en-US" dirty="0" smtClean="0">
                <a:solidFill>
                  <a:schemeClr val="tx1"/>
                </a:solidFill>
              </a:rPr>
              <a:t>(genome-wide) tests </a:t>
            </a:r>
            <a:r>
              <a:rPr lang="en-US" altLang="en-US" dirty="0">
                <a:solidFill>
                  <a:schemeClr val="tx1"/>
                </a:solidFill>
              </a:rPr>
              <a:t>possible</a:t>
            </a:r>
          </a:p>
        </p:txBody>
      </p:sp>
      <p:sp>
        <p:nvSpPr>
          <p:cNvPr id="11271" name="Rectangle 5"/>
          <p:cNvSpPr>
            <a:spLocks/>
          </p:cNvSpPr>
          <p:nvPr/>
        </p:nvSpPr>
        <p:spPr bwMode="auto">
          <a:xfrm>
            <a:off x="596900" y="3670300"/>
            <a:ext cx="181451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Problems:</a:t>
            </a:r>
          </a:p>
        </p:txBody>
      </p:sp>
      <p:sp>
        <p:nvSpPr>
          <p:cNvPr id="11272" name="Rectangle 6"/>
          <p:cNvSpPr>
            <a:spLocks/>
          </p:cNvSpPr>
          <p:nvPr/>
        </p:nvSpPr>
        <p:spPr bwMode="auto">
          <a:xfrm>
            <a:off x="1041400" y="4318000"/>
            <a:ext cx="59690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investigates the interaction between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(i) overexpressed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(ii) fusion proteins in the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(iii) yeast 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(iv) nucleus</a:t>
            </a:r>
          </a:p>
        </p:txBody>
      </p:sp>
      <p:sp>
        <p:nvSpPr>
          <p:cNvPr id="11273" name="Rectangle 7"/>
          <p:cNvSpPr>
            <a:spLocks/>
          </p:cNvSpPr>
          <p:nvPr/>
        </p:nvSpPr>
        <p:spPr bwMode="auto">
          <a:xfrm>
            <a:off x="1041400" y="7353300"/>
            <a:ext cx="5680075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• spurious interactions via third protein</a:t>
            </a:r>
          </a:p>
        </p:txBody>
      </p:sp>
      <p:sp>
        <p:nvSpPr>
          <p:cNvPr id="11274" name="AutoShape 8"/>
          <p:cNvSpPr>
            <a:spLocks/>
          </p:cNvSpPr>
          <p:nvPr/>
        </p:nvSpPr>
        <p:spPr bwMode="auto">
          <a:xfrm>
            <a:off x="7188200" y="4368800"/>
            <a:ext cx="508000" cy="3429000"/>
          </a:xfrm>
          <a:custGeom>
            <a:avLst/>
            <a:gdLst>
              <a:gd name="T0" fmla="*/ 2147483647 w 20989"/>
              <a:gd name="T1" fmla="*/ 0 h 21600"/>
              <a:gd name="T2" fmla="*/ 2147483647 w 20989"/>
              <a:gd name="T3" fmla="*/ 2147483647 h 21600"/>
              <a:gd name="T4" fmla="*/ 0 w 20989"/>
              <a:gd name="T5" fmla="*/ 2147483647 h 21600"/>
              <a:gd name="T6" fmla="*/ 0 60000 65536"/>
              <a:gd name="T7" fmla="*/ 0 60000 65536"/>
              <a:gd name="T8" fmla="*/ 0 60000 65536"/>
              <a:gd name="T9" fmla="*/ 0 w 20989"/>
              <a:gd name="T10" fmla="*/ 0 h 21600"/>
              <a:gd name="T11" fmla="*/ 20989 w 2098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89" h="21600">
                <a:moveTo>
                  <a:pt x="356" y="0"/>
                </a:moveTo>
                <a:cubicBezTo>
                  <a:pt x="356" y="0"/>
                  <a:pt x="21600" y="1947"/>
                  <a:pt x="20975" y="10643"/>
                </a:cubicBezTo>
                <a:cubicBezTo>
                  <a:pt x="20383" y="18886"/>
                  <a:pt x="0" y="21600"/>
                  <a:pt x="0" y="21600"/>
                </a:cubicBezTo>
              </a:path>
            </a:pathLst>
          </a:cu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11275" name="Rectangle 9"/>
          <p:cNvSpPr>
            <a:spLocks/>
          </p:cNvSpPr>
          <p:nvPr/>
        </p:nvSpPr>
        <p:spPr bwMode="auto">
          <a:xfrm>
            <a:off x="8178800" y="5422900"/>
            <a:ext cx="36909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tx1"/>
                </a:solidFill>
                <a:sym typeface="Symbol" panose="05050102010706020507" pitchFamily="18" charset="2"/>
              </a:rPr>
              <a:t></a:t>
            </a:r>
            <a:r>
              <a:rPr lang="en-US" altLang="en-US">
                <a:solidFill>
                  <a:schemeClr val="tx1"/>
                </a:solidFill>
              </a:rPr>
              <a:t> many false positives</a:t>
            </a:r>
          </a:p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     (up to 50% errors)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6CBCB993-E723-407E-BB1F-8689B20A3547}" type="slidenum">
              <a:rPr lang="en-US" altLang="en-US" sz="1800">
                <a:solidFill>
                  <a:schemeClr val="tx1"/>
                </a:solidFill>
              </a:rPr>
              <a:pPr eaLnBrk="1" hangingPunct="1"/>
              <a:t>9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>
          <a:xfrm>
            <a:off x="22225" y="303213"/>
            <a:ext cx="12982575" cy="901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Identify fragments of proteins / components of a complex (2): Mass Spectrometry</a:t>
            </a:r>
          </a:p>
        </p:txBody>
      </p:sp>
      <p:sp>
        <p:nvSpPr>
          <p:cNvPr id="9220" name="Rectangle 2"/>
          <p:cNvSpPr>
            <a:spLocks/>
          </p:cNvSpPr>
          <p:nvPr/>
        </p:nvSpPr>
        <p:spPr bwMode="auto">
          <a:xfrm>
            <a:off x="330200" y="1487488"/>
            <a:ext cx="10873169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HPLC: high pressure liquid chromatography (first purification step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  <a:endParaRPr lang="en-US" altLang="en-US" dirty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Then identify </a:t>
            </a:r>
            <a:r>
              <a:rPr lang="en-US" altLang="en-US" dirty="0">
                <a:solidFill>
                  <a:schemeClr val="tx1"/>
                </a:solidFill>
              </a:rPr>
              <a:t>constituents of a (fragmented) complex </a:t>
            </a:r>
            <a:r>
              <a:rPr lang="en-US" altLang="en-US" dirty="0" smtClean="0">
                <a:solidFill>
                  <a:schemeClr val="tx1"/>
                </a:solidFill>
              </a:rPr>
              <a:t>by MS via </a:t>
            </a:r>
            <a:r>
              <a:rPr lang="en-US" altLang="en-US" dirty="0">
                <a:solidFill>
                  <a:schemeClr val="tx1"/>
                </a:solidFill>
              </a:rPr>
              <a:t>their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mass/charge patterns m </a:t>
            </a:r>
            <a:r>
              <a:rPr lang="en-US" altLang="en-US" dirty="0">
                <a:solidFill>
                  <a:schemeClr val="tx1"/>
                </a:solidFill>
              </a:rPr>
              <a:t>/ </a:t>
            </a:r>
            <a:r>
              <a:rPr lang="en-US" altLang="en-US" dirty="0" smtClean="0">
                <a:solidFill>
                  <a:schemeClr val="tx1"/>
                </a:solidFill>
              </a:rPr>
              <a:t>z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 t="3517"/>
          <a:stretch>
            <a:fillRect/>
          </a:stretch>
        </p:blipFill>
        <p:spPr bwMode="auto">
          <a:xfrm>
            <a:off x="47625" y="2932584"/>
            <a:ext cx="8359350" cy="6048672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Rectangle 4"/>
          <p:cNvSpPr>
            <a:spLocks/>
          </p:cNvSpPr>
          <p:nvPr/>
        </p:nvSpPr>
        <p:spPr bwMode="auto">
          <a:xfrm>
            <a:off x="5778500" y="9053513"/>
            <a:ext cx="4064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37931725" indent="-37474525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chemeClr val="tx1"/>
                </a:solidFill>
                <a:hlinkClick r:id="rId3"/>
              </a:rPr>
              <a:t>http://gene-exp.ipk-gatersleben.de/body_methods.html</a:t>
            </a:r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82125" y="3549650"/>
            <a:ext cx="3263900" cy="3990975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CCCCCC"/>
      </a:accent1>
      <a:accent2>
        <a:srgbClr val="333399"/>
      </a:accent2>
      <a:accent3>
        <a:srgbClr val="FFFFFF"/>
      </a:accent3>
      <a:accent4>
        <a:srgbClr val="000000"/>
      </a:accent4>
      <a:accent5>
        <a:srgbClr val="E2E2E2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ages>0</Pages>
  <Words>4067</Words>
  <Characters>0</Characters>
  <Application>Microsoft Macintosh PowerPoint</Application>
  <PresentationFormat>Benutzerdefiniert</PresentationFormat>
  <Lines>0</Lines>
  <Paragraphs>735</Paragraphs>
  <Slides>45</Slides>
  <Notes>10</Notes>
  <HiddenSlides>0</HiddenSlides>
  <MMClips>0</MMClips>
  <ScaleCrop>false</ScaleCrop>
  <HeadingPairs>
    <vt:vector size="6" baseType="variant">
      <vt:variant>
        <vt:lpstr>Entwurfsvorlage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45</vt:i4>
      </vt:variant>
    </vt:vector>
  </HeadingPairs>
  <TitlesOfParts>
    <vt:vector size="47" baseType="lpstr">
      <vt:lpstr>Title top</vt:lpstr>
      <vt:lpstr>Excel.Chart.8</vt:lpstr>
      <vt:lpstr>V 3 – Data for Building  Protein Interaction Networks</vt:lpstr>
      <vt:lpstr>Different Roles of Protein Complexes</vt:lpstr>
      <vt:lpstr>Identification of proteins / components of a complex (1): gel electrophoresis</vt:lpstr>
      <vt:lpstr>SDS-PAGE</vt:lpstr>
      <vt:lpstr>Protein Charge?</vt:lpstr>
      <vt:lpstr>2D Gel Electrophoresis</vt:lpstr>
      <vt:lpstr>Detect interactions: Yeast Two-Hybrid method</vt:lpstr>
      <vt:lpstr>Pros and Cons of  Y2H</vt:lpstr>
      <vt:lpstr>Identify fragments of proteins / components of a complex (2): Mass Spectrometry</vt:lpstr>
      <vt:lpstr>Detect interactions:  Tandem affinity purification (also „pull-down“)</vt:lpstr>
      <vt:lpstr>TAP analysis of yeast PP complexes </vt:lpstr>
      <vt:lpstr>Validation of TAP methodology</vt:lpstr>
      <vt:lpstr>Pros and Cons of TAP-MS</vt:lpstr>
      <vt:lpstr>Protein interactions in nuclear pore complex</vt:lpstr>
      <vt:lpstr>SDS + MS:Composites involving Nup84</vt:lpstr>
      <vt:lpstr>Indirect Evidence on PPIs: Synthetic Lethality</vt:lpstr>
      <vt:lpstr>Indirect Evidence on PPIs: Gene Coexpression</vt:lpstr>
      <vt:lpstr>Interaction Databases</vt:lpstr>
      <vt:lpstr>Initially low overlap of results</vt:lpstr>
      <vt:lpstr>Criteria for reliability of detected PPIs</vt:lpstr>
      <vt:lpstr>In-Silico Prediction Methods</vt:lpstr>
      <vt:lpstr>Gene Clustering</vt:lpstr>
      <vt:lpstr>Gene Neighborhood</vt:lpstr>
      <vt:lpstr>Rosetta Stone Method</vt:lpstr>
      <vt:lpstr>Phylogenetic Profiling</vt:lpstr>
      <vt:lpstr>Distances in Phylogenetic Profiling</vt:lpstr>
      <vt:lpstr>Co-evolution</vt:lpstr>
      <vt:lpstr>Correlated mutations</vt:lpstr>
      <vt:lpstr>Toward condition-specific  protein interaction networks</vt:lpstr>
      <vt:lpstr>But protein interactions can be …</vt:lpstr>
      <vt:lpstr>Simple condition-specific PPI networks</vt:lpstr>
      <vt:lpstr>Differential PPI wiring analysis</vt:lpstr>
      <vt:lpstr>Coverage of PPIs with domain information</vt:lpstr>
      <vt:lpstr>Rewired PPIs are associated with hallmarks</vt:lpstr>
      <vt:lpstr>Not considered yet: alternative splicing</vt:lpstr>
      <vt:lpstr>PPIXpress uses domain information</vt:lpstr>
      <vt:lpstr>PPIXpress method</vt:lpstr>
      <vt:lpstr>PPIXpress method</vt:lpstr>
      <vt:lpstr>Differential PPI wiring analysis at domain level</vt:lpstr>
      <vt:lpstr>Coverage of PPIs with domain information</vt:lpstr>
      <vt:lpstr>Coverage of PPIs with domain information</vt:lpstr>
      <vt:lpstr>Rewired PPIs are associated with hallmarks</vt:lpstr>
      <vt:lpstr>Enriched KEGG and GO-BP terms in  gene-level \ transcript-level set</vt:lpstr>
      <vt:lpstr>Conclusion (PPIXpress)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Bioinformatics 3 V 3 – Data for Building Networks</dc:title>
  <dc:creator>vhelms</dc:creator>
  <cp:lastModifiedBy>Kerstin Gronow-Pudelek</cp:lastModifiedBy>
  <cp:revision>85</cp:revision>
  <dcterms:created xsi:type="dcterms:W3CDTF">2016-11-07T08:30:45Z</dcterms:created>
  <dcterms:modified xsi:type="dcterms:W3CDTF">2016-11-07T08:31:24Z</dcterms:modified>
</cp:coreProperties>
</file>