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565" r:id="rId2"/>
    <p:sldId id="569" r:id="rId3"/>
    <p:sldId id="570" r:id="rId4"/>
    <p:sldId id="571" r:id="rId5"/>
    <p:sldId id="572" r:id="rId6"/>
    <p:sldId id="573" r:id="rId7"/>
    <p:sldId id="584" r:id="rId8"/>
    <p:sldId id="585" r:id="rId9"/>
    <p:sldId id="586" r:id="rId10"/>
    <p:sldId id="587" r:id="rId11"/>
    <p:sldId id="588" r:id="rId12"/>
    <p:sldId id="589" r:id="rId13"/>
    <p:sldId id="590" r:id="rId14"/>
    <p:sldId id="592" r:id="rId15"/>
    <p:sldId id="593" r:id="rId16"/>
    <p:sldId id="594" r:id="rId17"/>
    <p:sldId id="595" r:id="rId18"/>
    <p:sldId id="596" r:id="rId19"/>
    <p:sldId id="625" r:id="rId20"/>
    <p:sldId id="626" r:id="rId21"/>
    <p:sldId id="627" r:id="rId22"/>
    <p:sldId id="628" r:id="rId23"/>
    <p:sldId id="630" r:id="rId24"/>
    <p:sldId id="631" r:id="rId25"/>
    <p:sldId id="633" r:id="rId26"/>
    <p:sldId id="634" r:id="rId27"/>
    <p:sldId id="635" r:id="rId28"/>
  </p:sldIdLst>
  <p:sldSz cx="9144000" cy="6858000" type="screen4x3"/>
  <p:notesSz cx="6743700" cy="98933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064">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33CC33"/>
    <a:srgbClr val="FF5050"/>
    <a:srgbClr val="FFFF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09" d="100"/>
          <a:sy n="109" d="100"/>
        </p:scale>
        <p:origin x="1674" y="108"/>
      </p:cViewPr>
      <p:guideLst>
        <p:guide orient="horz" pos="2064"/>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2588" cy="4953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de-DE"/>
          </a:p>
        </p:txBody>
      </p:sp>
      <p:sp>
        <p:nvSpPr>
          <p:cNvPr id="3" name="Datumsplatzhalter 2"/>
          <p:cNvSpPr>
            <a:spLocks noGrp="1"/>
          </p:cNvSpPr>
          <p:nvPr>
            <p:ph type="dt" sz="quarter" idx="1"/>
          </p:nvPr>
        </p:nvSpPr>
        <p:spPr>
          <a:xfrm>
            <a:off x="3819525" y="0"/>
            <a:ext cx="2922588"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AAA03733-3853-4F7C-B3EC-F54E0785AC57}" type="datetime1">
              <a:rPr lang="de-DE"/>
              <a:pPr>
                <a:defRPr/>
              </a:pPr>
              <a:t>01.07.2019</a:t>
            </a:fld>
            <a:endParaRPr lang="de-DE"/>
          </a:p>
        </p:txBody>
      </p:sp>
      <p:sp>
        <p:nvSpPr>
          <p:cNvPr id="4" name="Fußzeilenplatzhalter 3"/>
          <p:cNvSpPr>
            <a:spLocks noGrp="1"/>
          </p:cNvSpPr>
          <p:nvPr>
            <p:ph type="ftr" sz="quarter" idx="2"/>
          </p:nvPr>
        </p:nvSpPr>
        <p:spPr>
          <a:xfrm>
            <a:off x="0" y="9396413"/>
            <a:ext cx="2922588" cy="4953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de-DE"/>
          </a:p>
        </p:txBody>
      </p:sp>
      <p:sp>
        <p:nvSpPr>
          <p:cNvPr id="5" name="Foliennummernplatzhalter 4"/>
          <p:cNvSpPr>
            <a:spLocks noGrp="1"/>
          </p:cNvSpPr>
          <p:nvPr>
            <p:ph type="sldNum" sz="quarter" idx="3"/>
          </p:nvPr>
        </p:nvSpPr>
        <p:spPr>
          <a:xfrm>
            <a:off x="3819525" y="9396413"/>
            <a:ext cx="2922588"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5009E0E-68DE-4456-84B5-61E45562D02F}"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lvl1pPr defTabSz="950913">
              <a:defRPr sz="1200">
                <a:latin typeface="Times New Roman" charset="0"/>
                <a:ea typeface="ＭＳ Ｐゴシック" charset="-128"/>
              </a:defRPr>
            </a:lvl1pPr>
          </a:lstStyle>
          <a:p>
            <a:pPr>
              <a:defRPr/>
            </a:pPr>
            <a:endParaRPr lang="de-DE"/>
          </a:p>
        </p:txBody>
      </p:sp>
      <p:sp>
        <p:nvSpPr>
          <p:cNvPr id="195587" name="Rectangle 3"/>
          <p:cNvSpPr>
            <a:spLocks noGrp="1" noChangeArrowheads="1"/>
          </p:cNvSpPr>
          <p:nvPr>
            <p:ph type="dt" idx="1"/>
          </p:nvPr>
        </p:nvSpPr>
        <p:spPr bwMode="auto">
          <a:xfrm>
            <a:off x="3819525" y="0"/>
            <a:ext cx="2922588" cy="493713"/>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lvl1pPr algn="r" defTabSz="950913">
              <a:defRPr sz="1200">
                <a:latin typeface="Times New Roman" charset="0"/>
                <a:ea typeface="ＭＳ Ｐゴシック" charset="-128"/>
              </a:defRPr>
            </a:lvl1pPr>
          </a:lstStyle>
          <a:p>
            <a:pPr>
              <a:defRPr/>
            </a:pPr>
            <a:endParaRPr lang="de-DE"/>
          </a:p>
        </p:txBody>
      </p:sp>
      <p:sp>
        <p:nvSpPr>
          <p:cNvPr id="44036" name="Rectangle 4"/>
          <p:cNvSpPr>
            <a:spLocks noGrp="1" noRot="1" noChangeAspect="1" noChangeArrowheads="1" noTextEdit="1"/>
          </p:cNvSpPr>
          <p:nvPr>
            <p:ph type="sldImg" idx="2"/>
          </p:nvPr>
        </p:nvSpPr>
        <p:spPr bwMode="auto">
          <a:xfrm>
            <a:off x="900113" y="742950"/>
            <a:ext cx="4945062" cy="370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p:cNvSpPr>
            <a:spLocks noGrp="1" noChangeArrowheads="1"/>
          </p:cNvSpPr>
          <p:nvPr>
            <p:ph type="body" sz="quarter" idx="3"/>
          </p:nvPr>
        </p:nvSpPr>
        <p:spPr bwMode="auto">
          <a:xfrm>
            <a:off x="674688" y="4699000"/>
            <a:ext cx="5394325" cy="4451350"/>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95590" name="Rectangle 6"/>
          <p:cNvSpPr>
            <a:spLocks noGrp="1" noChangeArrowheads="1"/>
          </p:cNvSpPr>
          <p:nvPr>
            <p:ph type="ftr" sz="quarter" idx="4"/>
          </p:nvPr>
        </p:nvSpPr>
        <p:spPr bwMode="auto">
          <a:xfrm>
            <a:off x="0" y="9398000"/>
            <a:ext cx="2922588" cy="493713"/>
          </a:xfrm>
          <a:prstGeom prst="rect">
            <a:avLst/>
          </a:prstGeom>
          <a:noFill/>
          <a:ln w="9525">
            <a:noFill/>
            <a:miter lim="800000"/>
            <a:headEnd/>
            <a:tailEnd/>
          </a:ln>
          <a:effectLst/>
        </p:spPr>
        <p:txBody>
          <a:bodyPr vert="horz" wrap="square" lIns="95056" tIns="47528" rIns="95056" bIns="47528" numCol="1" anchor="b" anchorCtr="0" compatLnSpc="1">
            <a:prstTxWarp prst="textNoShape">
              <a:avLst/>
            </a:prstTxWarp>
          </a:bodyPr>
          <a:lstStyle>
            <a:lvl1pPr defTabSz="950913">
              <a:defRPr sz="1200">
                <a:latin typeface="Times New Roman" charset="0"/>
                <a:ea typeface="ＭＳ Ｐゴシック" charset="-128"/>
              </a:defRPr>
            </a:lvl1pPr>
          </a:lstStyle>
          <a:p>
            <a:pPr>
              <a:defRPr/>
            </a:pPr>
            <a:endParaRPr lang="de-DE"/>
          </a:p>
        </p:txBody>
      </p:sp>
      <p:sp>
        <p:nvSpPr>
          <p:cNvPr id="195591" name="Rectangle 7"/>
          <p:cNvSpPr>
            <a:spLocks noGrp="1" noChangeArrowheads="1"/>
          </p:cNvSpPr>
          <p:nvPr>
            <p:ph type="sldNum" sz="quarter" idx="5"/>
          </p:nvPr>
        </p:nvSpPr>
        <p:spPr bwMode="auto">
          <a:xfrm>
            <a:off x="3819525" y="9398000"/>
            <a:ext cx="2922588" cy="493713"/>
          </a:xfrm>
          <a:prstGeom prst="rect">
            <a:avLst/>
          </a:prstGeom>
          <a:noFill/>
          <a:ln w="9525">
            <a:noFill/>
            <a:miter lim="800000"/>
            <a:headEnd/>
            <a:tailEnd/>
          </a:ln>
          <a:effectLst/>
        </p:spPr>
        <p:txBody>
          <a:bodyPr vert="horz" wrap="square" lIns="95056" tIns="47528" rIns="95056" bIns="47528" numCol="1" anchor="b" anchorCtr="0" compatLnSpc="1">
            <a:prstTxWarp prst="textNoShape">
              <a:avLst/>
            </a:prstTxWarp>
          </a:bodyPr>
          <a:lstStyle>
            <a:lvl1pPr algn="r" defTabSz="950913">
              <a:defRPr sz="1200">
                <a:latin typeface="Times New Roman" panose="02020603050405020304" pitchFamily="18" charset="0"/>
              </a:defRPr>
            </a:lvl1pPr>
          </a:lstStyle>
          <a:p>
            <a:fld id="{2448F0AB-787D-4DC3-BED9-E9F1963610C7}"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6D7F248-0B1F-40AA-899E-D976E912E3C6}" type="slidenum">
              <a:rPr lang="de-DE" altLang="de-DE"/>
              <a:pPr eaLnBrk="1" hangingPunct="1">
                <a:spcBef>
                  <a:spcPct val="0"/>
                </a:spcBef>
              </a:pPr>
              <a:t>1</a:t>
            </a:fld>
            <a:endParaRPr lang="de-DE" altLang="de-D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0803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Arial" panose="020B0604020202020204" pitchFamily="34" charset="0"/>
                <a:ea typeface="MS PGothic" panose="020B0600070205080204" pitchFamily="34" charset="-128"/>
              </a:defRPr>
            </a:lvl1pPr>
            <a:lvl2pPr marL="742950" indent="-285750" defTabSz="950913">
              <a:defRPr sz="2400">
                <a:solidFill>
                  <a:schemeClr val="tx1"/>
                </a:solidFill>
                <a:latin typeface="Arial" panose="020B0604020202020204" pitchFamily="34" charset="0"/>
                <a:ea typeface="MS PGothic" panose="020B0600070205080204" pitchFamily="34" charset="-128"/>
              </a:defRPr>
            </a:lvl2pPr>
            <a:lvl3pPr marL="1143000" indent="-228600" defTabSz="950913">
              <a:defRPr sz="2400">
                <a:solidFill>
                  <a:schemeClr val="tx1"/>
                </a:solidFill>
                <a:latin typeface="Arial" panose="020B0604020202020204" pitchFamily="34" charset="0"/>
                <a:ea typeface="MS PGothic" panose="020B0600070205080204" pitchFamily="34" charset="-128"/>
              </a:defRPr>
            </a:lvl3pPr>
            <a:lvl4pPr marL="1600200" indent="-228600" defTabSz="950913">
              <a:defRPr sz="2400">
                <a:solidFill>
                  <a:schemeClr val="tx1"/>
                </a:solidFill>
                <a:latin typeface="Arial" panose="020B0604020202020204" pitchFamily="34" charset="0"/>
                <a:ea typeface="MS PGothic" panose="020B0600070205080204" pitchFamily="34" charset="-128"/>
              </a:defRPr>
            </a:lvl4pPr>
            <a:lvl5pPr marL="2057400" indent="-228600" defTabSz="950913">
              <a:defRPr sz="2400">
                <a:solidFill>
                  <a:schemeClr val="tx1"/>
                </a:solidFill>
                <a:latin typeface="Arial" panose="020B0604020202020204" pitchFamily="34" charset="0"/>
                <a:ea typeface="MS PGothic" panose="020B0600070205080204" pitchFamily="34" charset="-128"/>
              </a:defRPr>
            </a:lvl5pPr>
            <a:lvl6pPr marL="2514600" indent="-228600" defTabSz="9509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509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509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509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3BB6BF5-9072-4132-ABB7-F0B13A56DC9B}" type="slidenum">
              <a:rPr lang="de-DE" altLang="de-DE" sz="1200">
                <a:latin typeface="Times New Roman" panose="02020603050405020304" pitchFamily="18" charset="0"/>
              </a:rPr>
              <a:pPr/>
              <a:t>20</a:t>
            </a:fld>
            <a:endParaRPr lang="de-DE" altLang="de-DE" sz="1200">
              <a:latin typeface="Times New Roman" panose="02020603050405020304"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ndParaRPr>
          </a:p>
        </p:txBody>
      </p:sp>
    </p:spTree>
    <p:extLst>
      <p:ext uri="{BB962C8B-B14F-4D97-AF65-F5344CB8AC3E}">
        <p14:creationId xmlns:p14="http://schemas.microsoft.com/office/powerpoint/2010/main" val="1003870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Arial" panose="020B0604020202020204" pitchFamily="34" charset="0"/>
                <a:ea typeface="MS PGothic" panose="020B0600070205080204" pitchFamily="34" charset="-128"/>
              </a:defRPr>
            </a:lvl1pPr>
            <a:lvl2pPr marL="742950" indent="-285750" defTabSz="950913">
              <a:defRPr sz="2400">
                <a:solidFill>
                  <a:schemeClr val="tx1"/>
                </a:solidFill>
                <a:latin typeface="Arial" panose="020B0604020202020204" pitchFamily="34" charset="0"/>
                <a:ea typeface="MS PGothic" panose="020B0600070205080204" pitchFamily="34" charset="-128"/>
              </a:defRPr>
            </a:lvl2pPr>
            <a:lvl3pPr marL="1143000" indent="-228600" defTabSz="950913">
              <a:defRPr sz="2400">
                <a:solidFill>
                  <a:schemeClr val="tx1"/>
                </a:solidFill>
                <a:latin typeface="Arial" panose="020B0604020202020204" pitchFamily="34" charset="0"/>
                <a:ea typeface="MS PGothic" panose="020B0600070205080204" pitchFamily="34" charset="-128"/>
              </a:defRPr>
            </a:lvl3pPr>
            <a:lvl4pPr marL="1600200" indent="-228600" defTabSz="950913">
              <a:defRPr sz="2400">
                <a:solidFill>
                  <a:schemeClr val="tx1"/>
                </a:solidFill>
                <a:latin typeface="Arial" panose="020B0604020202020204" pitchFamily="34" charset="0"/>
                <a:ea typeface="MS PGothic" panose="020B0600070205080204" pitchFamily="34" charset="-128"/>
              </a:defRPr>
            </a:lvl4pPr>
            <a:lvl5pPr marL="2057400" indent="-228600" defTabSz="950913">
              <a:defRPr sz="2400">
                <a:solidFill>
                  <a:schemeClr val="tx1"/>
                </a:solidFill>
                <a:latin typeface="Arial" panose="020B0604020202020204" pitchFamily="34" charset="0"/>
                <a:ea typeface="MS PGothic" panose="020B0600070205080204" pitchFamily="34" charset="-128"/>
              </a:defRPr>
            </a:lvl5pPr>
            <a:lvl6pPr marL="2514600" indent="-228600" defTabSz="9509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509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509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509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B3D00FF-68E9-472E-972C-E563E243E431}" type="slidenum">
              <a:rPr lang="de-DE" altLang="de-DE" sz="1200">
                <a:latin typeface="Times New Roman" panose="02020603050405020304" pitchFamily="18" charset="0"/>
              </a:rPr>
              <a:pPr/>
              <a:t>21</a:t>
            </a:fld>
            <a:endParaRPr lang="de-DE" altLang="de-DE" sz="120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ndParaRPr>
          </a:p>
        </p:txBody>
      </p:sp>
    </p:spTree>
    <p:extLst>
      <p:ext uri="{BB962C8B-B14F-4D97-AF65-F5344CB8AC3E}">
        <p14:creationId xmlns:p14="http://schemas.microsoft.com/office/powerpoint/2010/main" val="278665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Arial" panose="020B0604020202020204" pitchFamily="34" charset="0"/>
                <a:ea typeface="MS PGothic" panose="020B0600070205080204" pitchFamily="34" charset="-128"/>
              </a:defRPr>
            </a:lvl1pPr>
            <a:lvl2pPr marL="742950" indent="-285750" defTabSz="950913">
              <a:defRPr sz="2400">
                <a:solidFill>
                  <a:schemeClr val="tx1"/>
                </a:solidFill>
                <a:latin typeface="Arial" panose="020B0604020202020204" pitchFamily="34" charset="0"/>
                <a:ea typeface="MS PGothic" panose="020B0600070205080204" pitchFamily="34" charset="-128"/>
              </a:defRPr>
            </a:lvl2pPr>
            <a:lvl3pPr marL="1143000" indent="-228600" defTabSz="950913">
              <a:defRPr sz="2400">
                <a:solidFill>
                  <a:schemeClr val="tx1"/>
                </a:solidFill>
                <a:latin typeface="Arial" panose="020B0604020202020204" pitchFamily="34" charset="0"/>
                <a:ea typeface="MS PGothic" panose="020B0600070205080204" pitchFamily="34" charset="-128"/>
              </a:defRPr>
            </a:lvl3pPr>
            <a:lvl4pPr marL="1600200" indent="-228600" defTabSz="950913">
              <a:defRPr sz="2400">
                <a:solidFill>
                  <a:schemeClr val="tx1"/>
                </a:solidFill>
                <a:latin typeface="Arial" panose="020B0604020202020204" pitchFamily="34" charset="0"/>
                <a:ea typeface="MS PGothic" panose="020B0600070205080204" pitchFamily="34" charset="-128"/>
              </a:defRPr>
            </a:lvl4pPr>
            <a:lvl5pPr marL="2057400" indent="-228600" defTabSz="950913">
              <a:defRPr sz="2400">
                <a:solidFill>
                  <a:schemeClr val="tx1"/>
                </a:solidFill>
                <a:latin typeface="Arial" panose="020B0604020202020204" pitchFamily="34" charset="0"/>
                <a:ea typeface="MS PGothic" panose="020B0600070205080204" pitchFamily="34" charset="-128"/>
              </a:defRPr>
            </a:lvl5pPr>
            <a:lvl6pPr marL="2514600" indent="-228600" defTabSz="9509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509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509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509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FD929D4-297B-421F-BC73-F04C89434F52}" type="slidenum">
              <a:rPr lang="de-DE" altLang="de-DE" sz="1200">
                <a:latin typeface="Times New Roman" panose="02020603050405020304" pitchFamily="18" charset="0"/>
              </a:rPr>
              <a:pPr/>
              <a:t>22</a:t>
            </a:fld>
            <a:endParaRPr lang="de-DE" altLang="de-DE" sz="120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ndParaRPr>
          </a:p>
        </p:txBody>
      </p:sp>
    </p:spTree>
    <p:extLst>
      <p:ext uri="{BB962C8B-B14F-4D97-AF65-F5344CB8AC3E}">
        <p14:creationId xmlns:p14="http://schemas.microsoft.com/office/powerpoint/2010/main" val="11487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WS 2017/18 - lecture 5</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60572E12-ECC6-4847-85D2-A76C4877BA6F}" type="slidenum">
              <a:rPr lang="de-DE" altLang="de-DE"/>
              <a:pPr/>
              <a:t>‹Nr.›</a:t>
            </a:fld>
            <a:endParaRPr lang="de-DE" altLang="de-DE"/>
          </a:p>
        </p:txBody>
      </p:sp>
    </p:spTree>
    <p:extLst>
      <p:ext uri="{BB962C8B-B14F-4D97-AF65-F5344CB8AC3E}">
        <p14:creationId xmlns:p14="http://schemas.microsoft.com/office/powerpoint/2010/main" val="294533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WS 2017/18 - lecture 5</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5F4BC8B3-BC5E-4175-B02C-72BDEC0FE525}" type="slidenum">
              <a:rPr lang="de-DE" altLang="de-DE"/>
              <a:pPr/>
              <a:t>‹Nr.›</a:t>
            </a:fld>
            <a:endParaRPr lang="de-DE" altLang="de-DE"/>
          </a:p>
        </p:txBody>
      </p:sp>
    </p:spTree>
    <p:extLst>
      <p:ext uri="{BB962C8B-B14F-4D97-AF65-F5344CB8AC3E}">
        <p14:creationId xmlns:p14="http://schemas.microsoft.com/office/powerpoint/2010/main" val="240046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52400"/>
            <a:ext cx="1943100" cy="5943600"/>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685800" y="152400"/>
            <a:ext cx="5676900" cy="59436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WS 2017/18 - lecture 5</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CE60BF47-9424-4467-BAA8-C75D85A52A44}" type="slidenum">
              <a:rPr lang="de-DE" altLang="de-DE"/>
              <a:pPr/>
              <a:t>‹Nr.›</a:t>
            </a:fld>
            <a:endParaRPr lang="de-DE" altLang="de-DE"/>
          </a:p>
        </p:txBody>
      </p:sp>
    </p:spTree>
    <p:extLst>
      <p:ext uri="{BB962C8B-B14F-4D97-AF65-F5344CB8AC3E}">
        <p14:creationId xmlns:p14="http://schemas.microsoft.com/office/powerpoint/2010/main" val="3488344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152400"/>
            <a:ext cx="7772400" cy="457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858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762000"/>
            <a:ext cx="38100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505200"/>
            <a:ext cx="38100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r>
              <a:rPr lang="de-DE" smtClean="0"/>
              <a:t>WS 2017/18 - lecture 5</a:t>
            </a:r>
            <a:endParaRPr lang="de-DE"/>
          </a:p>
        </p:txBody>
      </p:sp>
      <p:sp>
        <p:nvSpPr>
          <p:cNvPr id="7"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8" name="Rectangle 6"/>
          <p:cNvSpPr>
            <a:spLocks noGrp="1" noChangeArrowheads="1"/>
          </p:cNvSpPr>
          <p:nvPr>
            <p:ph type="sldNum" sz="quarter" idx="12"/>
          </p:nvPr>
        </p:nvSpPr>
        <p:spPr>
          <a:ln/>
        </p:spPr>
        <p:txBody>
          <a:bodyPr/>
          <a:lstStyle>
            <a:lvl1pPr>
              <a:defRPr/>
            </a:lvl1pPr>
          </a:lstStyle>
          <a:p>
            <a:endParaRPr lang="de-DE" altLang="de-DE"/>
          </a:p>
          <a:p>
            <a:fld id="{9A423968-750C-4E0B-9560-70858654BE92}" type="slidenum">
              <a:rPr lang="de-DE" altLang="de-DE"/>
              <a:pPr/>
              <a:t>‹Nr.›</a:t>
            </a:fld>
            <a:endParaRPr lang="de-DE" altLang="de-DE"/>
          </a:p>
        </p:txBody>
      </p:sp>
    </p:spTree>
    <p:extLst>
      <p:ext uri="{BB962C8B-B14F-4D97-AF65-F5344CB8AC3E}">
        <p14:creationId xmlns:p14="http://schemas.microsoft.com/office/powerpoint/2010/main" val="427448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152400"/>
            <a:ext cx="7772400" cy="457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858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WS 2017/18 - lecture 5</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7" name="Rectangle 6"/>
          <p:cNvSpPr>
            <a:spLocks noGrp="1" noChangeArrowheads="1"/>
          </p:cNvSpPr>
          <p:nvPr>
            <p:ph type="sldNum" sz="quarter" idx="12"/>
          </p:nvPr>
        </p:nvSpPr>
        <p:spPr>
          <a:ln/>
        </p:spPr>
        <p:txBody>
          <a:bodyPr/>
          <a:lstStyle>
            <a:lvl1pPr>
              <a:defRPr/>
            </a:lvl1pPr>
          </a:lstStyle>
          <a:p>
            <a:endParaRPr lang="de-DE" altLang="de-DE"/>
          </a:p>
          <a:p>
            <a:fld id="{4A9BBB83-9E50-4CB2-93BE-762D34EF3DE3}" type="slidenum">
              <a:rPr lang="de-DE" altLang="de-DE"/>
              <a:pPr/>
              <a:t>‹Nr.›</a:t>
            </a:fld>
            <a:endParaRPr lang="de-DE" altLang="de-DE"/>
          </a:p>
        </p:txBody>
      </p:sp>
    </p:spTree>
    <p:extLst>
      <p:ext uri="{BB962C8B-B14F-4D97-AF65-F5344CB8AC3E}">
        <p14:creationId xmlns:p14="http://schemas.microsoft.com/office/powerpoint/2010/main" val="2794557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WS 2017/18 - lecture 5</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127C81E8-AF8F-4482-B22D-483311F0498A}" type="slidenum">
              <a:rPr lang="de-DE" altLang="de-DE"/>
              <a:pPr/>
              <a:t>‹Nr.›</a:t>
            </a:fld>
            <a:endParaRPr lang="de-DE" altLang="de-DE"/>
          </a:p>
        </p:txBody>
      </p:sp>
    </p:spTree>
    <p:extLst>
      <p:ext uri="{BB962C8B-B14F-4D97-AF65-F5344CB8AC3E}">
        <p14:creationId xmlns:p14="http://schemas.microsoft.com/office/powerpoint/2010/main" val="333737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WS 2017/18 - lecture 5</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E3359433-9627-4314-95E9-C824F493B9BB}" type="slidenum">
              <a:rPr lang="de-DE" altLang="de-DE"/>
              <a:pPr/>
              <a:t>‹Nr.›</a:t>
            </a:fld>
            <a:endParaRPr lang="de-DE" altLang="de-DE"/>
          </a:p>
        </p:txBody>
      </p:sp>
    </p:spTree>
    <p:extLst>
      <p:ext uri="{BB962C8B-B14F-4D97-AF65-F5344CB8AC3E}">
        <p14:creationId xmlns:p14="http://schemas.microsoft.com/office/powerpoint/2010/main" val="522458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685800" y="762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762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WS 2017/18 - lecture 5</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7" name="Rectangle 6"/>
          <p:cNvSpPr>
            <a:spLocks noGrp="1" noChangeArrowheads="1"/>
          </p:cNvSpPr>
          <p:nvPr>
            <p:ph type="sldNum" sz="quarter" idx="12"/>
          </p:nvPr>
        </p:nvSpPr>
        <p:spPr>
          <a:ln/>
        </p:spPr>
        <p:txBody>
          <a:bodyPr/>
          <a:lstStyle>
            <a:lvl1pPr>
              <a:defRPr/>
            </a:lvl1pPr>
          </a:lstStyle>
          <a:p>
            <a:endParaRPr lang="de-DE" altLang="de-DE"/>
          </a:p>
          <a:p>
            <a:fld id="{332F3F17-A236-4003-A2AD-031999234A4D}" type="slidenum">
              <a:rPr lang="de-DE" altLang="de-DE"/>
              <a:pPr/>
              <a:t>‹Nr.›</a:t>
            </a:fld>
            <a:endParaRPr lang="de-DE" altLang="de-DE"/>
          </a:p>
        </p:txBody>
      </p:sp>
    </p:spTree>
    <p:extLst>
      <p:ext uri="{BB962C8B-B14F-4D97-AF65-F5344CB8AC3E}">
        <p14:creationId xmlns:p14="http://schemas.microsoft.com/office/powerpoint/2010/main" val="2514269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t>WS 2017/18 - lecture 5</a:t>
            </a: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9" name="Rectangle 6"/>
          <p:cNvSpPr>
            <a:spLocks noGrp="1" noChangeArrowheads="1"/>
          </p:cNvSpPr>
          <p:nvPr>
            <p:ph type="sldNum" sz="quarter" idx="12"/>
          </p:nvPr>
        </p:nvSpPr>
        <p:spPr>
          <a:ln/>
        </p:spPr>
        <p:txBody>
          <a:bodyPr/>
          <a:lstStyle>
            <a:lvl1pPr>
              <a:defRPr/>
            </a:lvl1pPr>
          </a:lstStyle>
          <a:p>
            <a:endParaRPr lang="de-DE" altLang="de-DE"/>
          </a:p>
          <a:p>
            <a:fld id="{B41EC5FD-7624-484B-8AD2-5F886D10781F}" type="slidenum">
              <a:rPr lang="de-DE" altLang="de-DE"/>
              <a:pPr/>
              <a:t>‹Nr.›</a:t>
            </a:fld>
            <a:endParaRPr lang="de-DE" altLang="de-DE"/>
          </a:p>
        </p:txBody>
      </p:sp>
    </p:spTree>
    <p:extLst>
      <p:ext uri="{BB962C8B-B14F-4D97-AF65-F5344CB8AC3E}">
        <p14:creationId xmlns:p14="http://schemas.microsoft.com/office/powerpoint/2010/main" val="407546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WS 2017/18 - lecture 5</a:t>
            </a: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5" name="Rectangle 6"/>
          <p:cNvSpPr>
            <a:spLocks noGrp="1" noChangeArrowheads="1"/>
          </p:cNvSpPr>
          <p:nvPr>
            <p:ph type="sldNum" sz="quarter" idx="12"/>
          </p:nvPr>
        </p:nvSpPr>
        <p:spPr>
          <a:ln/>
        </p:spPr>
        <p:txBody>
          <a:bodyPr/>
          <a:lstStyle>
            <a:lvl1pPr>
              <a:defRPr/>
            </a:lvl1pPr>
          </a:lstStyle>
          <a:p>
            <a:endParaRPr lang="de-DE" altLang="de-DE"/>
          </a:p>
          <a:p>
            <a:fld id="{B4F54951-17A3-4C98-9D92-D82E5429F458}" type="slidenum">
              <a:rPr lang="de-DE" altLang="de-DE"/>
              <a:pPr/>
              <a:t>‹Nr.›</a:t>
            </a:fld>
            <a:endParaRPr lang="de-DE" altLang="de-DE"/>
          </a:p>
        </p:txBody>
      </p:sp>
    </p:spTree>
    <p:extLst>
      <p:ext uri="{BB962C8B-B14F-4D97-AF65-F5344CB8AC3E}">
        <p14:creationId xmlns:p14="http://schemas.microsoft.com/office/powerpoint/2010/main" val="363782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smtClean="0"/>
              <a:t>WS 2017/18 - lecture 5</a:t>
            </a: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4" name="Rectangle 6"/>
          <p:cNvSpPr>
            <a:spLocks noGrp="1" noChangeArrowheads="1"/>
          </p:cNvSpPr>
          <p:nvPr>
            <p:ph type="sldNum" sz="quarter" idx="12"/>
          </p:nvPr>
        </p:nvSpPr>
        <p:spPr>
          <a:ln/>
        </p:spPr>
        <p:txBody>
          <a:bodyPr/>
          <a:lstStyle>
            <a:lvl1pPr>
              <a:defRPr/>
            </a:lvl1pPr>
          </a:lstStyle>
          <a:p>
            <a:endParaRPr lang="de-DE" altLang="de-DE"/>
          </a:p>
          <a:p>
            <a:fld id="{A0CB39E4-B613-4382-BC5F-FF7E24716BC8}" type="slidenum">
              <a:rPr lang="de-DE" altLang="de-DE"/>
              <a:pPr/>
              <a:t>‹Nr.›</a:t>
            </a:fld>
            <a:endParaRPr lang="de-DE" altLang="de-DE"/>
          </a:p>
        </p:txBody>
      </p:sp>
    </p:spTree>
    <p:extLst>
      <p:ext uri="{BB962C8B-B14F-4D97-AF65-F5344CB8AC3E}">
        <p14:creationId xmlns:p14="http://schemas.microsoft.com/office/powerpoint/2010/main" val="101567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WS 2017/18 - lecture 5</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7" name="Rectangle 6"/>
          <p:cNvSpPr>
            <a:spLocks noGrp="1" noChangeArrowheads="1"/>
          </p:cNvSpPr>
          <p:nvPr>
            <p:ph type="sldNum" sz="quarter" idx="12"/>
          </p:nvPr>
        </p:nvSpPr>
        <p:spPr>
          <a:ln/>
        </p:spPr>
        <p:txBody>
          <a:bodyPr/>
          <a:lstStyle>
            <a:lvl1pPr>
              <a:defRPr/>
            </a:lvl1pPr>
          </a:lstStyle>
          <a:p>
            <a:endParaRPr lang="de-DE" altLang="de-DE"/>
          </a:p>
          <a:p>
            <a:fld id="{8F65E6D3-FDAF-46E1-BA69-167C63AFE616}" type="slidenum">
              <a:rPr lang="de-DE" altLang="de-DE"/>
              <a:pPr/>
              <a:t>‹Nr.›</a:t>
            </a:fld>
            <a:endParaRPr lang="de-DE" altLang="de-DE"/>
          </a:p>
        </p:txBody>
      </p:sp>
    </p:spTree>
    <p:extLst>
      <p:ext uri="{BB962C8B-B14F-4D97-AF65-F5344CB8AC3E}">
        <p14:creationId xmlns:p14="http://schemas.microsoft.com/office/powerpoint/2010/main" val="146518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WS 2017/18 - lecture 5</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7" name="Rectangle 6"/>
          <p:cNvSpPr>
            <a:spLocks noGrp="1" noChangeArrowheads="1"/>
          </p:cNvSpPr>
          <p:nvPr>
            <p:ph type="sldNum" sz="quarter" idx="12"/>
          </p:nvPr>
        </p:nvSpPr>
        <p:spPr>
          <a:ln/>
        </p:spPr>
        <p:txBody>
          <a:bodyPr/>
          <a:lstStyle>
            <a:lvl1pPr>
              <a:defRPr/>
            </a:lvl1pPr>
          </a:lstStyle>
          <a:p>
            <a:endParaRPr lang="de-DE" altLang="de-DE"/>
          </a:p>
          <a:p>
            <a:fld id="{F39A398B-209B-438A-9F7B-CAEDE94CBD8A}" type="slidenum">
              <a:rPr lang="de-DE" altLang="de-DE"/>
              <a:pPr/>
              <a:t>‹Nr.›</a:t>
            </a:fld>
            <a:endParaRPr lang="de-DE" altLang="de-DE"/>
          </a:p>
        </p:txBody>
      </p:sp>
    </p:spTree>
    <p:extLst>
      <p:ext uri="{BB962C8B-B14F-4D97-AF65-F5344CB8AC3E}">
        <p14:creationId xmlns:p14="http://schemas.microsoft.com/office/powerpoint/2010/main" val="1495915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685800" y="7620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ea typeface="ＭＳ Ｐゴシック" charset="-128"/>
              </a:defRPr>
            </a:lvl1pPr>
          </a:lstStyle>
          <a:p>
            <a:pPr>
              <a:defRPr/>
            </a:pPr>
            <a:r>
              <a:rPr lang="de-DE" smtClean="0"/>
              <a:t>WS 2017/18 - lecture 5</a:t>
            </a: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ea typeface="ＭＳ Ｐゴシック" charset="-128"/>
              </a:defRPr>
            </a:lvl1pPr>
          </a:lstStyle>
          <a:p>
            <a:pPr>
              <a:defRPr/>
            </a:pPr>
            <a:r>
              <a:rPr lang="de-DE" smtClean="0"/>
              <a:t>Cellular Programs</a:t>
            </a: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endParaRPr lang="de-DE" altLang="de-DE"/>
          </a:p>
          <a:p>
            <a:fld id="{EB42D5C4-0B34-4CDE-BFA6-02CC024CBF00}"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eaLnBrk="0" fontAlgn="base" hangingPunct="0">
        <a:spcBef>
          <a:spcPct val="0"/>
        </a:spcBef>
        <a:spcAft>
          <a:spcPct val="0"/>
        </a:spcAft>
        <a:defRPr sz="2400" b="1">
          <a:solidFill>
            <a:srgbClr val="FF5050"/>
          </a:solidFill>
          <a:latin typeface="+mj-lt"/>
          <a:ea typeface="ＭＳ Ｐゴシック" charset="-128"/>
          <a:cs typeface="ＭＳ Ｐゴシック" charset="-128"/>
        </a:defRPr>
      </a:lvl1pPr>
      <a:lvl2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5pPr>
      <a:lvl6pPr marL="457200" algn="ctr" rtl="0" fontAlgn="base">
        <a:spcBef>
          <a:spcPct val="0"/>
        </a:spcBef>
        <a:spcAft>
          <a:spcPct val="0"/>
        </a:spcAft>
        <a:defRPr sz="2400" b="1">
          <a:solidFill>
            <a:srgbClr val="FF5050"/>
          </a:solidFill>
          <a:latin typeface="Arial" charset="0"/>
        </a:defRPr>
      </a:lvl6pPr>
      <a:lvl7pPr marL="914400" algn="ctr" rtl="0" fontAlgn="base">
        <a:spcBef>
          <a:spcPct val="0"/>
        </a:spcBef>
        <a:spcAft>
          <a:spcPct val="0"/>
        </a:spcAft>
        <a:defRPr sz="2400" b="1">
          <a:solidFill>
            <a:srgbClr val="FF5050"/>
          </a:solidFill>
          <a:latin typeface="Arial" charset="0"/>
        </a:defRPr>
      </a:lvl7pPr>
      <a:lvl8pPr marL="1371600" algn="ctr" rtl="0" fontAlgn="base">
        <a:spcBef>
          <a:spcPct val="0"/>
        </a:spcBef>
        <a:spcAft>
          <a:spcPct val="0"/>
        </a:spcAft>
        <a:defRPr sz="2400" b="1">
          <a:solidFill>
            <a:srgbClr val="FF5050"/>
          </a:solidFill>
          <a:latin typeface="Arial" charset="0"/>
        </a:defRPr>
      </a:lvl8pPr>
      <a:lvl9pPr marL="1828800" algn="ctr" rtl="0" fontAlgn="base">
        <a:spcBef>
          <a:spcPct val="0"/>
        </a:spcBef>
        <a:spcAft>
          <a:spcPct val="0"/>
        </a:spcAft>
        <a:defRPr sz="2400" b="1">
          <a:solidFill>
            <a:srgbClr val="FF505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File:S-Adenosyl-L-methionin.svg"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frontiersin.org/people/u/403959"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hyperlink" Target="http://www.frontiersin.org/people/u/403959"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Cellular programs</a:t>
            </a:r>
          </a:p>
        </p:txBody>
      </p:sp>
      <p:sp>
        <p:nvSpPr>
          <p:cNvPr id="2051" name="Rectangle 2"/>
          <p:cNvSpPr>
            <a:spLocks noGrp="1" noChangeArrowheads="1"/>
          </p:cNvSpPr>
          <p:nvPr>
            <p:ph type="title"/>
          </p:nvPr>
        </p:nvSpPr>
        <p:spPr>
          <a:xfrm>
            <a:off x="250825" y="152400"/>
            <a:ext cx="8642350" cy="457200"/>
          </a:xfrm>
        </p:spPr>
        <p:txBody>
          <a:bodyPr/>
          <a:lstStyle/>
          <a:p>
            <a:pPr eaLnBrk="1" hangingPunct="1"/>
            <a:r>
              <a:rPr lang="de-DE" altLang="en-US" dirty="0" smtClean="0">
                <a:ea typeface="ＭＳ Ｐゴシック" panose="020B0600070205080204" pitchFamily="34" charset="-128"/>
              </a:rPr>
              <a:t>V12: </a:t>
            </a:r>
            <a:r>
              <a:rPr lang="de-DE" altLang="en-US" dirty="0" err="1" smtClean="0">
                <a:ea typeface="ＭＳ Ｐゴシック" panose="020B0600070205080204" pitchFamily="34" charset="-128"/>
              </a:rPr>
              <a:t>Cell</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cycle</a:t>
            </a:r>
            <a:r>
              <a:rPr lang="de-DE" altLang="en-US" dirty="0" smtClean="0">
                <a:ea typeface="ＭＳ Ｐゴシック" panose="020B0600070205080204" pitchFamily="34" charset="-128"/>
              </a:rPr>
              <a:t> – </a:t>
            </a:r>
            <a:r>
              <a:rPr lang="de-DE" altLang="en-US" dirty="0" err="1" smtClean="0">
                <a:ea typeface="ＭＳ Ｐゴシック" panose="020B0600070205080204" pitchFamily="34" charset="-128"/>
              </a:rPr>
              <a:t>summary</a:t>
            </a:r>
            <a:endParaRPr lang="en-GB" altLang="de-DE" i="1" dirty="0" smtClean="0">
              <a:ea typeface="ＭＳ Ｐゴシック" panose="020B0600070205080204" pitchFamily="34" charset="-128"/>
            </a:endParaRPr>
          </a:p>
        </p:txBody>
      </p:sp>
      <p:sp>
        <p:nvSpPr>
          <p:cNvPr id="2053"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de-DE" sz="1000" smtClean="0"/>
              <a:t>SS 2019 - lecture 4</a:t>
            </a:r>
            <a:endParaRPr lang="de-DE" altLang="de-DE" sz="1000" smtClean="0"/>
          </a:p>
        </p:txBody>
      </p:sp>
      <p:sp>
        <p:nvSpPr>
          <p:cNvPr id="2054"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D907ED5-85A9-495E-AA50-C9E0B4A9E329}" type="slidenum">
              <a:rPr lang="de-DE" altLang="en-US" sz="1000"/>
              <a:pPr eaLnBrk="1" hangingPunct="1">
                <a:spcBef>
                  <a:spcPct val="0"/>
                </a:spcBef>
                <a:buFontTx/>
                <a:buNone/>
              </a:pPr>
              <a:t>1</a:t>
            </a:fld>
            <a:endParaRPr lang="de-DE" altLang="en-US" sz="1000"/>
          </a:p>
        </p:txBody>
      </p:sp>
      <p:sp>
        <p:nvSpPr>
          <p:cNvPr id="4" name="Rechteck 3"/>
          <p:cNvSpPr/>
          <p:nvPr/>
        </p:nvSpPr>
        <p:spPr>
          <a:xfrm>
            <a:off x="251520" y="660415"/>
            <a:ext cx="8208912" cy="2657138"/>
          </a:xfrm>
          <a:prstGeom prst="rect">
            <a:avLst/>
          </a:prstGeom>
        </p:spPr>
        <p:txBody>
          <a:bodyPr wrap="square">
            <a:spAutoFit/>
          </a:bodyPr>
          <a:lstStyle/>
          <a:p>
            <a:pPr>
              <a:lnSpc>
                <a:spcPts val="2500"/>
              </a:lnSpc>
            </a:pPr>
            <a:r>
              <a:rPr lang="de-DE" dirty="0" smtClean="0">
                <a:latin typeface="PalatinoLTStd-Roman"/>
              </a:rPr>
              <a:t>(</a:t>
            </a:r>
            <a:r>
              <a:rPr lang="de-DE" dirty="0">
                <a:latin typeface="PalatinoLTStd-Roman"/>
              </a:rPr>
              <a:t>1</a:t>
            </a:r>
            <a:r>
              <a:rPr lang="de-DE" dirty="0" smtClean="0">
                <a:latin typeface="PalatinoLTStd-Roman"/>
              </a:rPr>
              <a:t>) </a:t>
            </a:r>
            <a:r>
              <a:rPr lang="de-DE" b="1" dirty="0" smtClean="0">
                <a:latin typeface="PalatinoLTStd-Roman"/>
              </a:rPr>
              <a:t>Content </a:t>
            </a:r>
            <a:r>
              <a:rPr lang="de-DE" b="1" dirty="0" err="1" smtClean="0">
                <a:latin typeface="PalatinoLTStd-Roman"/>
              </a:rPr>
              <a:t>of</a:t>
            </a:r>
            <a:r>
              <a:rPr lang="de-DE" b="1" dirty="0" smtClean="0">
                <a:latin typeface="PalatinoLTStd-Roman"/>
              </a:rPr>
              <a:t> </a:t>
            </a:r>
            <a:r>
              <a:rPr lang="de-DE" b="1" dirty="0" err="1" smtClean="0">
                <a:latin typeface="PalatinoLTStd-Roman"/>
              </a:rPr>
              <a:t>minitest</a:t>
            </a:r>
            <a:r>
              <a:rPr lang="de-DE" b="1" dirty="0" smtClean="0">
                <a:latin typeface="PalatinoLTStd-Roman"/>
              </a:rPr>
              <a:t> #3:</a:t>
            </a:r>
          </a:p>
          <a:p>
            <a:pPr>
              <a:lnSpc>
                <a:spcPts val="2500"/>
              </a:lnSpc>
            </a:pPr>
            <a:endParaRPr lang="de-DE" dirty="0">
              <a:latin typeface="PalatinoLTStd-Roman"/>
            </a:endParaRPr>
          </a:p>
          <a:p>
            <a:pPr marL="285750" indent="-285750">
              <a:lnSpc>
                <a:spcPts val="2500"/>
              </a:lnSpc>
              <a:buFontTx/>
              <a:buChar char="-"/>
            </a:pPr>
            <a:r>
              <a:rPr lang="de-DE" dirty="0" err="1" smtClean="0">
                <a:latin typeface="PalatinoLTStd-Roman"/>
              </a:rPr>
              <a:t>Lecture</a:t>
            </a:r>
            <a:r>
              <a:rPr lang="de-DE" dirty="0" smtClean="0">
                <a:latin typeface="PalatinoLTStd-Roman"/>
              </a:rPr>
              <a:t> V9 (</a:t>
            </a:r>
            <a:r>
              <a:rPr lang="de-DE" dirty="0" err="1" smtClean="0">
                <a:latin typeface="PalatinoLTStd-Roman"/>
              </a:rPr>
              <a:t>slides</a:t>
            </a:r>
            <a:r>
              <a:rPr lang="de-DE" dirty="0" smtClean="0">
                <a:latin typeface="PalatinoLTStd-Roman"/>
              </a:rPr>
              <a:t> </a:t>
            </a:r>
            <a:r>
              <a:rPr lang="de-DE" dirty="0" smtClean="0">
                <a:latin typeface="PalatinoLTStd-Roman"/>
              </a:rPr>
              <a:t>1-5), </a:t>
            </a:r>
            <a:endParaRPr lang="de-DE" dirty="0" smtClean="0">
              <a:latin typeface="PalatinoLTStd-Roman"/>
            </a:endParaRPr>
          </a:p>
          <a:p>
            <a:pPr marL="285750" indent="-285750">
              <a:lnSpc>
                <a:spcPts val="2500"/>
              </a:lnSpc>
              <a:buFontTx/>
              <a:buChar char="-"/>
            </a:pPr>
            <a:r>
              <a:rPr lang="de-DE" dirty="0" smtClean="0">
                <a:latin typeface="PalatinoLTStd-Roman"/>
              </a:rPr>
              <a:t>V10 (</a:t>
            </a:r>
            <a:r>
              <a:rPr lang="de-DE" dirty="0" err="1" smtClean="0">
                <a:latin typeface="PalatinoLTStd-Roman"/>
              </a:rPr>
              <a:t>slides</a:t>
            </a:r>
            <a:r>
              <a:rPr lang="de-DE" dirty="0" smtClean="0">
                <a:latin typeface="PalatinoLTStd-Roman"/>
              </a:rPr>
              <a:t> 1-13)</a:t>
            </a:r>
          </a:p>
          <a:p>
            <a:pPr marL="285750" indent="-285750">
              <a:lnSpc>
                <a:spcPts val="2500"/>
              </a:lnSpc>
              <a:buFontTx/>
              <a:buChar char="-"/>
            </a:pPr>
            <a:r>
              <a:rPr lang="de-DE" dirty="0" smtClean="0">
                <a:latin typeface="PalatinoLTStd-Roman"/>
              </a:rPr>
              <a:t>V11 (</a:t>
            </a:r>
            <a:r>
              <a:rPr lang="de-DE" dirty="0" err="1" smtClean="0">
                <a:latin typeface="PalatinoLTStd-Roman"/>
              </a:rPr>
              <a:t>slides</a:t>
            </a:r>
            <a:r>
              <a:rPr lang="de-DE" dirty="0" smtClean="0">
                <a:latin typeface="PalatinoLTStd-Roman"/>
              </a:rPr>
              <a:t> </a:t>
            </a:r>
            <a:r>
              <a:rPr lang="de-DE" dirty="0" smtClean="0">
                <a:latin typeface="PalatinoLTStd-Roman"/>
              </a:rPr>
              <a:t>19-22, 24-25</a:t>
            </a:r>
            <a:r>
              <a:rPr lang="de-DE" dirty="0" smtClean="0">
                <a:latin typeface="PalatinoLTStd-Roman"/>
              </a:rPr>
              <a:t>)</a:t>
            </a:r>
          </a:p>
          <a:p>
            <a:pPr>
              <a:lnSpc>
                <a:spcPts val="2500"/>
              </a:lnSpc>
            </a:pPr>
            <a:endParaRPr lang="de-DE" dirty="0" smtClean="0">
              <a:latin typeface="PalatinoLTStd-Roman"/>
            </a:endParaRPr>
          </a:p>
          <a:p>
            <a:pPr marL="285750" indent="-285750">
              <a:lnSpc>
                <a:spcPts val="2500"/>
              </a:lnSpc>
              <a:buFontTx/>
              <a:buChar char="-"/>
            </a:pPr>
            <a:r>
              <a:rPr lang="de-DE" dirty="0" err="1" smtClean="0">
                <a:latin typeface="PalatinoLTStd-Roman"/>
              </a:rPr>
              <a:t>Specified</a:t>
            </a:r>
            <a:r>
              <a:rPr lang="de-DE" dirty="0" smtClean="0">
                <a:latin typeface="PalatinoLTStd-Roman"/>
              </a:rPr>
              <a:t> </a:t>
            </a:r>
            <a:r>
              <a:rPr lang="de-DE" dirty="0" err="1" smtClean="0">
                <a:latin typeface="PalatinoLTStd-Roman"/>
              </a:rPr>
              <a:t>content</a:t>
            </a:r>
            <a:r>
              <a:rPr lang="de-DE" dirty="0" smtClean="0">
                <a:latin typeface="PalatinoLTStd-Roman"/>
              </a:rPr>
              <a:t> </a:t>
            </a:r>
            <a:r>
              <a:rPr lang="de-DE" dirty="0" err="1" smtClean="0">
                <a:latin typeface="PalatinoLTStd-Roman"/>
              </a:rPr>
              <a:t>from</a:t>
            </a:r>
            <a:r>
              <a:rPr lang="de-DE" dirty="0" smtClean="0">
                <a:latin typeface="PalatinoLTStd-Roman"/>
              </a:rPr>
              <a:t> Papers 7 </a:t>
            </a:r>
            <a:r>
              <a:rPr lang="de-DE" dirty="0" err="1" smtClean="0">
                <a:latin typeface="PalatinoLTStd-Roman"/>
              </a:rPr>
              <a:t>to</a:t>
            </a:r>
            <a:r>
              <a:rPr lang="de-DE" dirty="0" smtClean="0">
                <a:latin typeface="PalatinoLTStd-Roman"/>
              </a:rPr>
              <a:t> 9: </a:t>
            </a:r>
          </a:p>
          <a:p>
            <a:pPr>
              <a:lnSpc>
                <a:spcPts val="2500"/>
              </a:lnSpc>
            </a:pPr>
            <a:r>
              <a:rPr lang="de-DE" dirty="0">
                <a:latin typeface="PalatinoLTStd-Roman"/>
              </a:rPr>
              <a:t> </a:t>
            </a:r>
            <a:r>
              <a:rPr lang="de-DE" dirty="0" smtClean="0">
                <a:latin typeface="PalatinoLTStd-Roman"/>
              </a:rPr>
              <a:t>    </a:t>
            </a:r>
            <a:r>
              <a:rPr lang="de-DE" dirty="0" err="1" smtClean="0">
                <a:latin typeface="PalatinoLTStd-Roman"/>
              </a:rPr>
              <a:t>methods</a:t>
            </a:r>
            <a:r>
              <a:rPr lang="de-DE" dirty="0" smtClean="0">
                <a:latin typeface="PalatinoLTStd-Roman"/>
              </a:rPr>
              <a:t>, </a:t>
            </a:r>
            <a:r>
              <a:rPr lang="de-DE" dirty="0" err="1" smtClean="0">
                <a:latin typeface="PalatinoLTStd-Roman"/>
              </a:rPr>
              <a:t>results</a:t>
            </a:r>
            <a:r>
              <a:rPr lang="de-DE" dirty="0" smtClean="0">
                <a:latin typeface="PalatinoLTStd-Roman"/>
              </a:rPr>
              <a:t> </a:t>
            </a:r>
            <a:r>
              <a:rPr lang="de-DE" dirty="0" err="1" smtClean="0">
                <a:latin typeface="PalatinoLTStd-Roman"/>
              </a:rPr>
              <a:t>and</a:t>
            </a:r>
            <a:r>
              <a:rPr lang="de-DE" dirty="0" smtClean="0">
                <a:latin typeface="PalatinoLTStd-Roman"/>
              </a:rPr>
              <a:t> </a:t>
            </a:r>
            <a:r>
              <a:rPr lang="de-DE" dirty="0" err="1" smtClean="0">
                <a:latin typeface="PalatinoLTStd-Roman"/>
              </a:rPr>
              <a:t>discussion</a:t>
            </a:r>
            <a:r>
              <a:rPr lang="de-DE" dirty="0" smtClean="0">
                <a:latin typeface="PalatinoLTStd-Roman"/>
              </a:rPr>
              <a:t> </a:t>
            </a:r>
            <a:r>
              <a:rPr lang="de-DE" dirty="0" err="1" smtClean="0">
                <a:latin typeface="PalatinoLTStd-Roman"/>
              </a:rPr>
              <a:t>section</a:t>
            </a:r>
            <a:r>
              <a:rPr lang="de-DE" dirty="0" smtClean="0">
                <a:latin typeface="PalatinoLTStd-Roman"/>
              </a:rPr>
              <a:t> </a:t>
            </a:r>
            <a:r>
              <a:rPr lang="de-DE" dirty="0" err="1" smtClean="0">
                <a:latin typeface="PalatinoLTStd-Roman"/>
              </a:rPr>
              <a:t>related</a:t>
            </a:r>
            <a:r>
              <a:rPr lang="de-DE" dirty="0" smtClean="0">
                <a:latin typeface="PalatinoLTStd-Roman"/>
              </a:rPr>
              <a:t> </a:t>
            </a:r>
            <a:r>
              <a:rPr lang="de-DE" dirty="0" err="1" smtClean="0">
                <a:latin typeface="PalatinoLTStd-Roman"/>
              </a:rPr>
              <a:t>to</a:t>
            </a:r>
            <a:r>
              <a:rPr lang="de-DE" dirty="0" smtClean="0">
                <a:latin typeface="PalatinoLTStd-Roman"/>
              </a:rPr>
              <a:t> </a:t>
            </a:r>
            <a:r>
              <a:rPr lang="de-DE" dirty="0" err="1" smtClean="0">
                <a:latin typeface="PalatinoLTStd-Roman"/>
              </a:rPr>
              <a:t>the</a:t>
            </a:r>
            <a:r>
              <a:rPr lang="de-DE" dirty="0" smtClean="0">
                <a:latin typeface="PalatinoLTStd-Roman"/>
              </a:rPr>
              <a:t> </a:t>
            </a:r>
            <a:r>
              <a:rPr lang="de-DE" dirty="0" err="1" smtClean="0">
                <a:latin typeface="PalatinoLTStd-Roman"/>
              </a:rPr>
              <a:t>indicated</a:t>
            </a:r>
            <a:r>
              <a:rPr lang="de-DE" dirty="0" smtClean="0">
                <a:latin typeface="PalatinoLTStd-Roman"/>
              </a:rPr>
              <a:t> </a:t>
            </a:r>
            <a:r>
              <a:rPr lang="de-DE" dirty="0" err="1" smtClean="0">
                <a:latin typeface="PalatinoLTStd-Roman"/>
              </a:rPr>
              <a:t>figures</a:t>
            </a:r>
            <a:r>
              <a:rPr lang="de-DE" dirty="0" smtClean="0">
                <a:latin typeface="PalatinoLTStd-Roman"/>
              </a:rPr>
              <a:t>.</a:t>
            </a:r>
            <a:endParaRPr lang="de-DE" dirty="0">
              <a:latin typeface="PalatinoLTStd-Roman"/>
            </a:endParaRPr>
          </a:p>
        </p:txBody>
      </p:sp>
    </p:spTree>
    <p:extLst>
      <p:ext uri="{BB962C8B-B14F-4D97-AF65-F5344CB8AC3E}">
        <p14:creationId xmlns:p14="http://schemas.microsoft.com/office/powerpoint/2010/main" val="3437671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84213" y="188913"/>
            <a:ext cx="7772400" cy="304800"/>
          </a:xfrm>
        </p:spPr>
        <p:txBody>
          <a:bodyPr/>
          <a:lstStyle/>
          <a:p>
            <a:r>
              <a:rPr lang="en-GB" altLang="en-US" smtClean="0">
                <a:ea typeface="ＭＳ Ｐゴシック" panose="020B0600070205080204" pitchFamily="34" charset="-128"/>
              </a:rPr>
              <a:t>Cytosine methylation</a:t>
            </a:r>
          </a:p>
        </p:txBody>
      </p:sp>
      <p:sp>
        <p:nvSpPr>
          <p:cNvPr id="8195" name="Text Box 4"/>
          <p:cNvSpPr txBox="1">
            <a:spLocks noChangeArrowheads="1"/>
          </p:cNvSpPr>
          <p:nvPr/>
        </p:nvSpPr>
        <p:spPr bwMode="auto">
          <a:xfrm>
            <a:off x="250825" y="519113"/>
            <a:ext cx="8642350" cy="108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u="sng"/>
              <a:t>Observation</a:t>
            </a:r>
            <a:r>
              <a:rPr lang="de-DE" altLang="en-US" sz="1800"/>
              <a:t>: 3-6 % of all cytosines are methylated in human DNA.</a:t>
            </a:r>
          </a:p>
          <a:p>
            <a:pPr eaLnBrk="1" hangingPunct="1">
              <a:lnSpc>
                <a:spcPct val="120000"/>
              </a:lnSpc>
              <a:spcBef>
                <a:spcPct val="0"/>
              </a:spcBef>
              <a:buFontTx/>
              <a:buNone/>
            </a:pPr>
            <a:r>
              <a:rPr lang="de-DE" altLang="en-US" sz="1800"/>
              <a:t>This methylation occurs (almost) exclusively when cytosine is followed by a guanine base -&gt; </a:t>
            </a:r>
            <a:r>
              <a:rPr lang="de-DE" altLang="en-US" sz="1800" b="1"/>
              <a:t>CpG dinucleotide</a:t>
            </a:r>
            <a:r>
              <a:rPr lang="de-DE" altLang="en-US" sz="1800"/>
              <a:t>. </a:t>
            </a:r>
            <a:endParaRPr lang="de-DE" altLang="en-US" sz="800"/>
          </a:p>
        </p:txBody>
      </p:sp>
      <p:sp>
        <p:nvSpPr>
          <p:cNvPr id="8196" name="Text Box 5"/>
          <p:cNvSpPr txBox="1">
            <a:spLocks noChangeArrowheads="1"/>
          </p:cNvSpPr>
          <p:nvPr/>
        </p:nvSpPr>
        <p:spPr bwMode="auto">
          <a:xfrm>
            <a:off x="5181600" y="5791200"/>
            <a:ext cx="32146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Esteller, Nat. Rev. Gen.  8, 286 (2007)</a:t>
            </a:r>
          </a:p>
          <a:p>
            <a:pPr eaLnBrk="1" hangingPunct="1">
              <a:spcBef>
                <a:spcPct val="0"/>
              </a:spcBef>
              <a:buFontTx/>
              <a:buNone/>
            </a:pPr>
            <a:r>
              <a:rPr lang="de-DE" altLang="en-US" sz="1400"/>
              <a:t>www.wikipedia.org</a:t>
            </a:r>
          </a:p>
        </p:txBody>
      </p:sp>
      <p:sp>
        <p:nvSpPr>
          <p:cNvPr id="74758" name="Text Box 6"/>
          <p:cNvSpPr txBox="1">
            <a:spLocks noChangeArrowheads="1"/>
          </p:cNvSpPr>
          <p:nvPr/>
        </p:nvSpPr>
        <p:spPr bwMode="auto">
          <a:xfrm>
            <a:off x="327025" y="3192463"/>
            <a:ext cx="8642350" cy="275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800"/>
              <a:t>Mammalian genomes contain much fewer (only 20-25 %) </a:t>
            </a:r>
          </a:p>
          <a:p>
            <a:pPr eaLnBrk="1" hangingPunct="1">
              <a:lnSpc>
                <a:spcPct val="120000"/>
              </a:lnSpc>
              <a:spcBef>
                <a:spcPct val="0"/>
              </a:spcBef>
              <a:buFontTx/>
              <a:buNone/>
            </a:pPr>
            <a:r>
              <a:rPr lang="en-US" altLang="en-US" sz="1800"/>
              <a:t>of the CpG dinucleotide than is expected by the G+C content </a:t>
            </a:r>
          </a:p>
          <a:p>
            <a:pPr eaLnBrk="1" hangingPunct="1">
              <a:lnSpc>
                <a:spcPct val="120000"/>
              </a:lnSpc>
              <a:spcBef>
                <a:spcPct val="0"/>
              </a:spcBef>
              <a:buFontTx/>
              <a:buNone/>
            </a:pPr>
            <a:r>
              <a:rPr lang="en-US" altLang="en-US" sz="1800"/>
              <a:t>(we expect 1/16 ≈ 6% for any random dinucleotide). </a:t>
            </a:r>
          </a:p>
          <a:p>
            <a:pPr eaLnBrk="1" hangingPunct="1">
              <a:lnSpc>
                <a:spcPct val="120000"/>
              </a:lnSpc>
              <a:spcBef>
                <a:spcPct val="0"/>
              </a:spcBef>
              <a:buFontTx/>
              <a:buNone/>
            </a:pPr>
            <a:endParaRPr lang="en-US" altLang="en-US" sz="1800"/>
          </a:p>
          <a:p>
            <a:pPr eaLnBrk="1" hangingPunct="1">
              <a:lnSpc>
                <a:spcPct val="120000"/>
              </a:lnSpc>
              <a:spcBef>
                <a:spcPct val="0"/>
              </a:spcBef>
              <a:buFontTx/>
              <a:buNone/>
            </a:pPr>
            <a:r>
              <a:rPr lang="en-US" altLang="en-US" sz="1800"/>
              <a:t>This is typically explained in the following way:</a:t>
            </a:r>
          </a:p>
          <a:p>
            <a:pPr eaLnBrk="1" hangingPunct="1">
              <a:lnSpc>
                <a:spcPct val="120000"/>
              </a:lnSpc>
              <a:spcBef>
                <a:spcPct val="0"/>
              </a:spcBef>
              <a:buFontTx/>
              <a:buNone/>
            </a:pPr>
            <a:r>
              <a:rPr lang="en-US" altLang="en-US" sz="1800"/>
              <a:t> </a:t>
            </a:r>
          </a:p>
          <a:p>
            <a:pPr eaLnBrk="1" hangingPunct="1">
              <a:lnSpc>
                <a:spcPct val="120000"/>
              </a:lnSpc>
              <a:spcBef>
                <a:spcPct val="0"/>
              </a:spcBef>
              <a:buFontTx/>
              <a:buNone/>
            </a:pPr>
            <a:r>
              <a:rPr lang="en-US" altLang="en-US" sz="1800"/>
              <a:t>As most CpGs serve as targets of DNA methyltransferases, </a:t>
            </a:r>
          </a:p>
          <a:p>
            <a:pPr eaLnBrk="1" hangingPunct="1">
              <a:lnSpc>
                <a:spcPct val="120000"/>
              </a:lnSpc>
              <a:spcBef>
                <a:spcPct val="0"/>
              </a:spcBef>
              <a:buFontTx/>
              <a:buNone/>
            </a:pPr>
            <a:r>
              <a:rPr lang="en-US" altLang="en-US" sz="1800"/>
              <a:t>they are usually methylated</a:t>
            </a:r>
            <a:r>
              <a:rPr lang="en-US" altLang="en-US" sz="1600"/>
              <a:t> …. (see following page)</a:t>
            </a:r>
          </a:p>
        </p:txBody>
      </p:sp>
      <p:sp>
        <p:nvSpPr>
          <p:cNvPr id="8198" name="Datumsplatzhalter 6"/>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10</a:t>
            </a:r>
          </a:p>
        </p:txBody>
      </p:sp>
      <p:sp>
        <p:nvSpPr>
          <p:cNvPr id="8199" name="Foliennummernplatzhalt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4109B7E8-19D1-4FF3-94C5-3EF1A0A3823D}" type="slidenum">
              <a:rPr lang="de-DE" altLang="en-US" sz="1000"/>
              <a:pPr eaLnBrk="1" hangingPunct="1">
                <a:spcBef>
                  <a:spcPct val="0"/>
                </a:spcBef>
                <a:buFontTx/>
                <a:buNone/>
              </a:pPr>
              <a:t>10</a:t>
            </a:fld>
            <a:endParaRPr lang="de-DE" altLang="en-US" sz="1000"/>
          </a:p>
        </p:txBody>
      </p:sp>
      <p:sp>
        <p:nvSpPr>
          <p:cNvPr id="8200" name="Fußzeilenplatzhalter 8"/>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pic>
        <p:nvPicPr>
          <p:cNvPr id="8201" name="Bild 11" descr="1920px-Cytosine_5-methyla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676400"/>
            <a:ext cx="4267200" cy="151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6"/>
          <p:cNvSpPr txBox="1">
            <a:spLocks noChangeArrowheads="1"/>
          </p:cNvSpPr>
          <p:nvPr/>
        </p:nvSpPr>
        <p:spPr bwMode="auto">
          <a:xfrm>
            <a:off x="395288" y="2205038"/>
            <a:ext cx="15240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800"/>
              <a:t>Cytosine</a:t>
            </a:r>
          </a:p>
        </p:txBody>
      </p:sp>
      <p:sp>
        <p:nvSpPr>
          <p:cNvPr id="14" name="Text Box 6"/>
          <p:cNvSpPr txBox="1">
            <a:spLocks noChangeArrowheads="1"/>
          </p:cNvSpPr>
          <p:nvPr/>
        </p:nvSpPr>
        <p:spPr bwMode="auto">
          <a:xfrm>
            <a:off x="4445000" y="1600200"/>
            <a:ext cx="22860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800"/>
              <a:t>5-methyl-cytosine</a:t>
            </a:r>
          </a:p>
        </p:txBody>
      </p:sp>
      <p:sp>
        <p:nvSpPr>
          <p:cNvPr id="15" name="Text Box 6"/>
          <p:cNvSpPr txBox="1">
            <a:spLocks noChangeArrowheads="1"/>
          </p:cNvSpPr>
          <p:nvPr/>
        </p:nvSpPr>
        <p:spPr bwMode="auto">
          <a:xfrm>
            <a:off x="6227763" y="2016125"/>
            <a:ext cx="2847975"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400"/>
              <a:t>SAM: </a:t>
            </a:r>
            <a:r>
              <a:rPr lang="de-DE" altLang="en-US" sz="1400"/>
              <a:t>S-adenosyl-methionine</a:t>
            </a:r>
          </a:p>
          <a:p>
            <a:pPr eaLnBrk="1" hangingPunct="1">
              <a:lnSpc>
                <a:spcPct val="120000"/>
              </a:lnSpc>
              <a:spcBef>
                <a:spcPct val="0"/>
              </a:spcBef>
              <a:buFontTx/>
              <a:buNone/>
            </a:pPr>
            <a:r>
              <a:rPr lang="de-DE" altLang="en-US" sz="1400"/>
              <a:t>SAH: S-adenosyl-homocysteine</a:t>
            </a:r>
            <a:endParaRPr lang="en-US" altLang="en-US" sz="1400"/>
          </a:p>
        </p:txBody>
      </p:sp>
      <p:pic>
        <p:nvPicPr>
          <p:cNvPr id="8205" name="Picture 14" descr="S-Adenosyl-L-methionin.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3" y="2590800"/>
            <a:ext cx="24765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6" name="Ellipse 1"/>
          <p:cNvSpPr>
            <a:spLocks noChangeArrowheads="1"/>
          </p:cNvSpPr>
          <p:nvPr/>
        </p:nvSpPr>
        <p:spPr bwMode="auto">
          <a:xfrm>
            <a:off x="7380288" y="2800350"/>
            <a:ext cx="431800" cy="384175"/>
          </a:xfrm>
          <a:prstGeom prst="ellipse">
            <a:avLst/>
          </a:prstGeom>
          <a:noFill/>
          <a:ln w="9525"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949821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utoUpdateAnimBg="0"/>
      <p:bldP spid="13" grpId="0" autoUpdateAnimBg="0"/>
      <p:bldP spid="14" grpId="0" autoUpdateAnimBg="0"/>
      <p:bldP spid="1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84213" y="188913"/>
            <a:ext cx="7772400" cy="304800"/>
          </a:xfrm>
        </p:spPr>
        <p:txBody>
          <a:bodyPr/>
          <a:lstStyle/>
          <a:p>
            <a:r>
              <a:rPr lang="en-GB" altLang="en-US" smtClean="0">
                <a:ea typeface="ＭＳ Ｐゴシック" panose="020B0600070205080204" pitchFamily="34" charset="-128"/>
              </a:rPr>
              <a:t>Cytosine methylation</a:t>
            </a:r>
          </a:p>
        </p:txBody>
      </p:sp>
      <p:sp>
        <p:nvSpPr>
          <p:cNvPr id="9219" name="Rectangle 3"/>
          <p:cNvSpPr>
            <a:spLocks noGrp="1" noChangeArrowheads="1"/>
          </p:cNvSpPr>
          <p:nvPr>
            <p:ph type="body" idx="4294967295"/>
          </p:nvPr>
        </p:nvSpPr>
        <p:spPr>
          <a:xfrm>
            <a:off x="323850" y="1556742"/>
            <a:ext cx="8610600" cy="762000"/>
          </a:xfrm>
        </p:spPr>
        <p:txBody>
          <a:bodyPr/>
          <a:lstStyle/>
          <a:p>
            <a:pPr marL="0" indent="0">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9220" name="Text Box 5"/>
          <p:cNvSpPr txBox="1">
            <a:spLocks noChangeArrowheads="1"/>
          </p:cNvSpPr>
          <p:nvPr/>
        </p:nvSpPr>
        <p:spPr bwMode="auto">
          <a:xfrm>
            <a:off x="5186363" y="5948363"/>
            <a:ext cx="32146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Esteller, Nat. Rev. Gen.  8, 286 (2007)</a:t>
            </a:r>
          </a:p>
          <a:p>
            <a:pPr eaLnBrk="1" hangingPunct="1">
              <a:spcBef>
                <a:spcPct val="0"/>
              </a:spcBef>
              <a:buFontTx/>
              <a:buNone/>
            </a:pPr>
            <a:r>
              <a:rPr lang="de-DE" altLang="en-US" sz="1400"/>
              <a:t>www.wikipedia.org</a:t>
            </a:r>
          </a:p>
        </p:txBody>
      </p:sp>
      <p:sp>
        <p:nvSpPr>
          <p:cNvPr id="74758" name="Text Box 6"/>
          <p:cNvSpPr txBox="1">
            <a:spLocks noChangeArrowheads="1"/>
          </p:cNvSpPr>
          <p:nvPr/>
        </p:nvSpPr>
        <p:spPr bwMode="auto">
          <a:xfrm>
            <a:off x="250825" y="548680"/>
            <a:ext cx="8642350" cy="5068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800" dirty="0" smtClean="0"/>
              <a:t>But 5-Methylcytosine </a:t>
            </a:r>
            <a:r>
              <a:rPr lang="en-US" altLang="en-US" sz="1800" dirty="0"/>
              <a:t>can easily </a:t>
            </a:r>
            <a:r>
              <a:rPr lang="en-US" altLang="en-US" sz="1800" b="1" dirty="0" err="1"/>
              <a:t>deaminate</a:t>
            </a:r>
            <a:r>
              <a:rPr lang="en-US" altLang="en-US" sz="1800" dirty="0"/>
              <a:t> to </a:t>
            </a:r>
            <a:r>
              <a:rPr lang="en-US" altLang="en-US" sz="1800" b="1" dirty="0"/>
              <a:t>thymine</a:t>
            </a:r>
            <a:r>
              <a:rPr lang="en-US" altLang="en-US" sz="1800" dirty="0"/>
              <a:t>. </a:t>
            </a:r>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r>
              <a:rPr lang="en-US" altLang="en-US" sz="1800" dirty="0"/>
              <a:t>If this mutation is not repaired, the affected </a:t>
            </a:r>
            <a:r>
              <a:rPr lang="en-US" altLang="en-US" sz="1800" dirty="0" err="1"/>
              <a:t>CpG</a:t>
            </a:r>
            <a:r>
              <a:rPr lang="en-US" altLang="en-US" sz="1800" dirty="0"/>
              <a:t> is permanently converted to </a:t>
            </a:r>
            <a:r>
              <a:rPr lang="en-US" altLang="en-US" sz="1800" dirty="0" err="1"/>
              <a:t>TpG</a:t>
            </a:r>
            <a:r>
              <a:rPr lang="en-US" altLang="en-US" sz="1800" dirty="0"/>
              <a:t> </a:t>
            </a:r>
          </a:p>
          <a:p>
            <a:pPr eaLnBrk="1" hangingPunct="1">
              <a:lnSpc>
                <a:spcPct val="120000"/>
              </a:lnSpc>
              <a:spcBef>
                <a:spcPct val="0"/>
              </a:spcBef>
              <a:buFontTx/>
              <a:buNone/>
            </a:pPr>
            <a:r>
              <a:rPr lang="en-US" altLang="en-US" sz="1800" dirty="0"/>
              <a:t>(or </a:t>
            </a:r>
            <a:r>
              <a:rPr lang="en-US" altLang="en-US" sz="1800" dirty="0" err="1"/>
              <a:t>CpA</a:t>
            </a:r>
            <a:r>
              <a:rPr lang="en-US" altLang="en-US" sz="1800" dirty="0"/>
              <a:t> if the transition occurs on the reverse DNA strand). </a:t>
            </a:r>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r>
              <a:rPr lang="en-US" altLang="en-US" sz="1800" dirty="0"/>
              <a:t>Hence, </a:t>
            </a:r>
            <a:r>
              <a:rPr lang="en-US" altLang="en-US" sz="1800" dirty="0" err="1"/>
              <a:t>methylCpGs</a:t>
            </a:r>
            <a:r>
              <a:rPr lang="en-US" altLang="en-US" sz="1800" dirty="0"/>
              <a:t> represent </a:t>
            </a:r>
            <a:r>
              <a:rPr lang="en-US" altLang="en-US" sz="1800" b="1" dirty="0"/>
              <a:t>mutational hot spots </a:t>
            </a:r>
            <a:r>
              <a:rPr lang="en-US" altLang="en-US" sz="1800" dirty="0"/>
              <a:t>in the genome. </a:t>
            </a:r>
          </a:p>
          <a:p>
            <a:pPr eaLnBrk="1" hangingPunct="1">
              <a:lnSpc>
                <a:spcPct val="120000"/>
              </a:lnSpc>
              <a:spcBef>
                <a:spcPct val="0"/>
              </a:spcBef>
              <a:buFontTx/>
              <a:buNone/>
            </a:pPr>
            <a:r>
              <a:rPr lang="en-US" altLang="en-US" sz="1800" dirty="0"/>
              <a:t>If such mutations occur in the germ line, they become heritable. </a:t>
            </a:r>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r>
              <a:rPr lang="en-US" altLang="en-US" sz="1800" dirty="0"/>
              <a:t>A constant loss of </a:t>
            </a:r>
            <a:r>
              <a:rPr lang="en-US" altLang="en-US" sz="1800" dirty="0" err="1"/>
              <a:t>CpGs</a:t>
            </a:r>
            <a:r>
              <a:rPr lang="en-US" altLang="en-US" sz="1800" dirty="0"/>
              <a:t> over thousands of generations </a:t>
            </a:r>
          </a:p>
          <a:p>
            <a:pPr eaLnBrk="1" hangingPunct="1">
              <a:lnSpc>
                <a:spcPct val="120000"/>
              </a:lnSpc>
              <a:spcBef>
                <a:spcPct val="0"/>
              </a:spcBef>
              <a:buFontTx/>
              <a:buNone/>
            </a:pPr>
            <a:r>
              <a:rPr lang="en-US" altLang="en-US" sz="1800" dirty="0"/>
              <a:t>can explain the low frequency of this </a:t>
            </a:r>
          </a:p>
          <a:p>
            <a:pPr eaLnBrk="1" hangingPunct="1">
              <a:lnSpc>
                <a:spcPct val="120000"/>
              </a:lnSpc>
              <a:spcBef>
                <a:spcPct val="0"/>
              </a:spcBef>
              <a:buFontTx/>
              <a:buNone/>
            </a:pPr>
            <a:r>
              <a:rPr lang="en-US" altLang="en-US" sz="1800" dirty="0"/>
              <a:t>special dinucleotide in the genomes of human and mouse.</a:t>
            </a:r>
            <a:r>
              <a:rPr lang="de-DE" altLang="en-US" sz="1800" dirty="0"/>
              <a:t> </a:t>
            </a:r>
          </a:p>
        </p:txBody>
      </p:sp>
      <p:sp>
        <p:nvSpPr>
          <p:cNvPr id="9222" name="Datumsplatzhalter 6"/>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10</a:t>
            </a:r>
          </a:p>
        </p:txBody>
      </p:sp>
      <p:sp>
        <p:nvSpPr>
          <p:cNvPr id="9223" name="Foliennummernplatzhalt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1ED36D22-73DB-46DB-9CEC-D73236CBAB9A}" type="slidenum">
              <a:rPr lang="de-DE" altLang="en-US" sz="1000"/>
              <a:pPr eaLnBrk="1" hangingPunct="1">
                <a:spcBef>
                  <a:spcPct val="0"/>
                </a:spcBef>
                <a:buFontTx/>
                <a:buNone/>
              </a:pPr>
              <a:t>11</a:t>
            </a:fld>
            <a:endParaRPr lang="de-DE" altLang="en-US" sz="1000"/>
          </a:p>
        </p:txBody>
      </p:sp>
      <p:sp>
        <p:nvSpPr>
          <p:cNvPr id="9224" name="Fußzeilenplatzhalter 8"/>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pic>
        <p:nvPicPr>
          <p:cNvPr id="9225" name="Bild 8" descr="620px-Deamination_5-Methylcytosine_to_Thym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070967"/>
            <a:ext cx="3810000"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6"/>
          <p:cNvSpPr txBox="1">
            <a:spLocks noChangeArrowheads="1"/>
          </p:cNvSpPr>
          <p:nvPr/>
        </p:nvSpPr>
        <p:spPr bwMode="auto">
          <a:xfrm>
            <a:off x="457200" y="1451967"/>
            <a:ext cx="22860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800"/>
              <a:t>5-methyl-cytosine</a:t>
            </a:r>
          </a:p>
        </p:txBody>
      </p:sp>
      <p:sp>
        <p:nvSpPr>
          <p:cNvPr id="11" name="Text Box 6"/>
          <p:cNvSpPr txBox="1">
            <a:spLocks noChangeArrowheads="1"/>
          </p:cNvSpPr>
          <p:nvPr/>
        </p:nvSpPr>
        <p:spPr bwMode="auto">
          <a:xfrm>
            <a:off x="6553200" y="1451967"/>
            <a:ext cx="22860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800"/>
              <a:t>thymine</a:t>
            </a:r>
          </a:p>
        </p:txBody>
      </p:sp>
    </p:spTree>
    <p:extLst>
      <p:ext uri="{BB962C8B-B14F-4D97-AF65-F5344CB8AC3E}">
        <p14:creationId xmlns:p14="http://schemas.microsoft.com/office/powerpoint/2010/main" val="1966029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0825" y="117475"/>
            <a:ext cx="8713788" cy="503238"/>
          </a:xfrm>
        </p:spPr>
        <p:txBody>
          <a:bodyPr/>
          <a:lstStyle/>
          <a:p>
            <a:r>
              <a:rPr lang="en-GB" altLang="en-US" smtClean="0">
                <a:ea typeface="ＭＳ Ｐゴシック" panose="020B0600070205080204" pitchFamily="34" charset="-128"/>
              </a:rPr>
              <a:t>chromatin organization affects gene expression</a:t>
            </a:r>
          </a:p>
        </p:txBody>
      </p:sp>
      <p:sp>
        <p:nvSpPr>
          <p:cNvPr id="10243" name="Rectangle 3"/>
          <p:cNvSpPr>
            <a:spLocks noGrp="1" noChangeArrowheads="1"/>
          </p:cNvSpPr>
          <p:nvPr>
            <p:ph type="body" idx="4294967295"/>
          </p:nvPr>
        </p:nvSpPr>
        <p:spPr>
          <a:xfrm>
            <a:off x="323850" y="1628775"/>
            <a:ext cx="8610600" cy="762000"/>
          </a:xfrm>
        </p:spPr>
        <p:txBody>
          <a:bodyPr/>
          <a:lstStyle/>
          <a:p>
            <a:pPr marL="0" indent="0">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10244" name="Text Box 4"/>
          <p:cNvSpPr txBox="1">
            <a:spLocks noChangeArrowheads="1"/>
          </p:cNvSpPr>
          <p:nvPr/>
        </p:nvSpPr>
        <p:spPr bwMode="auto">
          <a:xfrm>
            <a:off x="250825" y="3860800"/>
            <a:ext cx="8642350" cy="240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a:t>Schematic of the reversible changes in chromatin organization that influence</a:t>
            </a:r>
          </a:p>
          <a:p>
            <a:pPr eaLnBrk="1" hangingPunct="1">
              <a:lnSpc>
                <a:spcPct val="120000"/>
              </a:lnSpc>
              <a:spcBef>
                <a:spcPct val="0"/>
              </a:spcBef>
              <a:buFontTx/>
              <a:buNone/>
            </a:pPr>
            <a:r>
              <a:rPr lang="de-DE" altLang="en-US" sz="1800"/>
              <a:t>gene expression: </a:t>
            </a:r>
          </a:p>
          <a:p>
            <a:pPr eaLnBrk="1" hangingPunct="1">
              <a:lnSpc>
                <a:spcPct val="120000"/>
              </a:lnSpc>
              <a:spcBef>
                <a:spcPct val="0"/>
              </a:spcBef>
              <a:buFontTx/>
              <a:buNone/>
            </a:pPr>
            <a:r>
              <a:rPr lang="de-DE" altLang="en-US" sz="1800"/>
              <a:t>genes are expressed (switched on) when the chromatin is </a:t>
            </a:r>
            <a:r>
              <a:rPr lang="de-DE" altLang="en-US" sz="1800" b="1"/>
              <a:t>open</a:t>
            </a:r>
            <a:r>
              <a:rPr lang="de-DE" altLang="en-US" sz="1800"/>
              <a:t> (active), and they are inactivated (switched off) when the chromatin is </a:t>
            </a:r>
            <a:r>
              <a:rPr lang="de-DE" altLang="en-US" sz="1800" b="1"/>
              <a:t>condensed</a:t>
            </a:r>
            <a:r>
              <a:rPr lang="de-DE" altLang="en-US" sz="1800"/>
              <a:t> (silent).</a:t>
            </a:r>
          </a:p>
          <a:p>
            <a:pPr eaLnBrk="1" hangingPunct="1">
              <a:lnSpc>
                <a:spcPct val="120000"/>
              </a:lnSpc>
              <a:spcBef>
                <a:spcPct val="0"/>
              </a:spcBef>
              <a:buFontTx/>
              <a:buNone/>
            </a:pPr>
            <a:endParaRPr lang="de-DE" altLang="en-US" sz="1800"/>
          </a:p>
          <a:p>
            <a:pPr eaLnBrk="1" hangingPunct="1">
              <a:lnSpc>
                <a:spcPct val="120000"/>
              </a:lnSpc>
              <a:spcBef>
                <a:spcPct val="0"/>
              </a:spcBef>
              <a:buFontTx/>
              <a:buNone/>
            </a:pPr>
            <a:r>
              <a:rPr lang="de-DE" altLang="en-US" sz="1800"/>
              <a:t>White circles = unmethylated cytosines; </a:t>
            </a:r>
          </a:p>
          <a:p>
            <a:pPr eaLnBrk="1" hangingPunct="1">
              <a:lnSpc>
                <a:spcPct val="120000"/>
              </a:lnSpc>
              <a:spcBef>
                <a:spcPct val="0"/>
              </a:spcBef>
              <a:buFontTx/>
              <a:buNone/>
            </a:pPr>
            <a:r>
              <a:rPr lang="de-DE" altLang="en-US" sz="1800"/>
              <a:t>red circles = methylated cytosines.</a:t>
            </a:r>
          </a:p>
        </p:txBody>
      </p:sp>
      <p:sp>
        <p:nvSpPr>
          <p:cNvPr id="10245" name="Text Box 5"/>
          <p:cNvSpPr txBox="1">
            <a:spLocks noChangeArrowheads="1"/>
          </p:cNvSpPr>
          <p:nvPr/>
        </p:nvSpPr>
        <p:spPr bwMode="auto">
          <a:xfrm>
            <a:off x="5186363" y="5948363"/>
            <a:ext cx="35623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Rodenhiser, Mann, CMAJ  174, 341 (2006)</a:t>
            </a:r>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620713"/>
            <a:ext cx="6911975" cy="323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7" name="Datumsplatzhalter 6"/>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10</a:t>
            </a:r>
          </a:p>
        </p:txBody>
      </p:sp>
      <p:sp>
        <p:nvSpPr>
          <p:cNvPr id="10248" name="Foliennummernplatzhalt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64151FD8-56F5-4E00-8C1B-F5CD52672974}" type="slidenum">
              <a:rPr lang="de-DE" altLang="en-US" sz="1000"/>
              <a:pPr eaLnBrk="1" hangingPunct="1">
                <a:spcBef>
                  <a:spcPct val="0"/>
                </a:spcBef>
                <a:buFontTx/>
                <a:buNone/>
              </a:pPr>
              <a:t>12</a:t>
            </a:fld>
            <a:endParaRPr lang="de-DE" altLang="en-US" sz="1000"/>
          </a:p>
        </p:txBody>
      </p:sp>
      <p:sp>
        <p:nvSpPr>
          <p:cNvPr id="10249" name="Fußzeilenplatzhalter 8"/>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Tree>
    <p:extLst>
      <p:ext uri="{BB962C8B-B14F-4D97-AF65-F5344CB8AC3E}">
        <p14:creationId xmlns:p14="http://schemas.microsoft.com/office/powerpoint/2010/main" val="1734597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39751"/>
            <a:ext cx="6551612" cy="542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Text Box 3"/>
          <p:cNvSpPr txBox="1">
            <a:spLocks noChangeArrowheads="1"/>
          </p:cNvSpPr>
          <p:nvPr/>
        </p:nvSpPr>
        <p:spPr bwMode="auto">
          <a:xfrm>
            <a:off x="1678384" y="5962652"/>
            <a:ext cx="3198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dirty="0" err="1"/>
              <a:t>Esteller</a:t>
            </a:r>
            <a:r>
              <a:rPr lang="de-DE" altLang="en-US" sz="1400" dirty="0"/>
              <a:t>, Nat. </a:t>
            </a:r>
            <a:r>
              <a:rPr lang="de-DE" altLang="en-US" sz="1400" dirty="0" err="1"/>
              <a:t>Rev</a:t>
            </a:r>
            <a:r>
              <a:rPr lang="de-DE" altLang="en-US" sz="1400" dirty="0"/>
              <a:t>. Gen.  8, 286 (2007)</a:t>
            </a:r>
          </a:p>
        </p:txBody>
      </p:sp>
      <p:sp>
        <p:nvSpPr>
          <p:cNvPr id="14340" name="Datumsplatzhalt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10</a:t>
            </a:r>
          </a:p>
        </p:txBody>
      </p:sp>
      <p:sp>
        <p:nvSpPr>
          <p:cNvPr id="14341" name="Foliennummernplatzhalt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90C6426C-26A2-4E05-9EDE-53115F707E5A}" type="slidenum">
              <a:rPr lang="de-DE" altLang="en-US" sz="1000"/>
              <a:pPr eaLnBrk="1" hangingPunct="1">
                <a:spcBef>
                  <a:spcPct val="0"/>
                </a:spcBef>
                <a:buFontTx/>
                <a:buNone/>
              </a:pPr>
              <a:t>13</a:t>
            </a:fld>
            <a:endParaRPr lang="de-DE" altLang="en-US" sz="1000"/>
          </a:p>
        </p:txBody>
      </p:sp>
      <p:sp>
        <p:nvSpPr>
          <p:cNvPr id="14342" name="Fußzeilenplatzhalt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14343" name="Rectangle 2"/>
          <p:cNvSpPr txBox="1">
            <a:spLocks noChangeArrowheads="1"/>
          </p:cNvSpPr>
          <p:nvPr/>
        </p:nvSpPr>
        <p:spPr bwMode="auto">
          <a:xfrm>
            <a:off x="228600" y="152400"/>
            <a:ext cx="861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de-DE" altLang="en-US" sz="2400" b="1">
                <a:solidFill>
                  <a:srgbClr val="FF5050"/>
                </a:solidFill>
              </a:rPr>
              <a:t>Altered DNA methylation upon cancerogenesis</a:t>
            </a:r>
            <a:endParaRPr lang="en-GB" altLang="en-US" sz="2400" b="1" i="1">
              <a:solidFill>
                <a:srgbClr val="FF5050"/>
              </a:solidFill>
            </a:endParaRPr>
          </a:p>
        </p:txBody>
      </p:sp>
      <p:sp>
        <p:nvSpPr>
          <p:cNvPr id="2" name="Textfeld 1"/>
          <p:cNvSpPr txBox="1"/>
          <p:nvPr/>
        </p:nvSpPr>
        <p:spPr>
          <a:xfrm>
            <a:off x="6660232" y="476672"/>
            <a:ext cx="2505814" cy="6183744"/>
          </a:xfrm>
          <a:prstGeom prst="rect">
            <a:avLst/>
          </a:prstGeom>
          <a:noFill/>
        </p:spPr>
        <p:txBody>
          <a:bodyPr wrap="none" rtlCol="0">
            <a:spAutoFit/>
          </a:bodyPr>
          <a:lstStyle/>
          <a:p>
            <a:pPr>
              <a:lnSpc>
                <a:spcPts val="2500"/>
              </a:lnSpc>
            </a:pPr>
            <a:r>
              <a:rPr lang="de-DE" b="1" dirty="0" err="1" smtClean="0"/>
              <a:t>Genomic</a:t>
            </a:r>
            <a:r>
              <a:rPr lang="de-DE" b="1" dirty="0" smtClean="0"/>
              <a:t> </a:t>
            </a:r>
          </a:p>
          <a:p>
            <a:pPr>
              <a:lnSpc>
                <a:spcPts val="2500"/>
              </a:lnSpc>
            </a:pPr>
            <a:r>
              <a:rPr lang="de-DE" b="1" dirty="0" err="1" smtClean="0"/>
              <a:t>Imprinting</a:t>
            </a:r>
            <a:r>
              <a:rPr lang="de-DE" b="1" dirty="0" smtClean="0"/>
              <a:t>:</a:t>
            </a:r>
          </a:p>
          <a:p>
            <a:pPr>
              <a:lnSpc>
                <a:spcPts val="2500"/>
              </a:lnSpc>
            </a:pPr>
            <a:r>
              <a:rPr lang="de-DE" dirty="0" smtClean="0"/>
              <a:t>Mono-</a:t>
            </a:r>
            <a:r>
              <a:rPr lang="de-DE" dirty="0" err="1" smtClean="0"/>
              <a:t>allelic</a:t>
            </a:r>
            <a:endParaRPr lang="de-DE" dirty="0" smtClean="0"/>
          </a:p>
          <a:p>
            <a:pPr>
              <a:lnSpc>
                <a:spcPts val="2500"/>
              </a:lnSpc>
            </a:pPr>
            <a:r>
              <a:rPr lang="de-DE" dirty="0" err="1" smtClean="0"/>
              <a:t>expression</a:t>
            </a:r>
            <a:r>
              <a:rPr lang="de-DE" dirty="0" smtClean="0"/>
              <a:t>; </a:t>
            </a:r>
            <a:r>
              <a:rPr lang="de-DE" dirty="0" err="1" smtClean="0"/>
              <a:t>one</a:t>
            </a:r>
            <a:endParaRPr lang="de-DE" dirty="0" smtClean="0"/>
          </a:p>
          <a:p>
            <a:pPr>
              <a:lnSpc>
                <a:spcPts val="2500"/>
              </a:lnSpc>
            </a:pPr>
            <a:r>
              <a:rPr lang="de-DE" dirty="0"/>
              <a:t>a</a:t>
            </a:r>
            <a:r>
              <a:rPr lang="de-DE" dirty="0" smtClean="0"/>
              <a:t>llele (</a:t>
            </a:r>
            <a:r>
              <a:rPr lang="de-DE" dirty="0" err="1" smtClean="0"/>
              <a:t>either</a:t>
            </a:r>
            <a:r>
              <a:rPr lang="de-DE" dirty="0" smtClean="0"/>
              <a:t> </a:t>
            </a:r>
            <a:r>
              <a:rPr lang="de-DE" dirty="0" err="1" smtClean="0"/>
              <a:t>from</a:t>
            </a:r>
            <a:endParaRPr lang="de-DE" dirty="0" smtClean="0"/>
          </a:p>
          <a:p>
            <a:pPr>
              <a:lnSpc>
                <a:spcPts val="2500"/>
              </a:lnSpc>
            </a:pPr>
            <a:r>
              <a:rPr lang="de-DE" dirty="0" err="1"/>
              <a:t>t</a:t>
            </a:r>
            <a:r>
              <a:rPr lang="de-DE" dirty="0" err="1" smtClean="0"/>
              <a:t>he</a:t>
            </a:r>
            <a:r>
              <a:rPr lang="de-DE" dirty="0" smtClean="0"/>
              <a:t> </a:t>
            </a:r>
            <a:r>
              <a:rPr lang="de-DE" dirty="0" err="1" smtClean="0"/>
              <a:t>mother</a:t>
            </a:r>
            <a:r>
              <a:rPr lang="de-DE" dirty="0" smtClean="0"/>
              <a:t> </a:t>
            </a:r>
            <a:r>
              <a:rPr lang="de-DE" dirty="0" err="1" smtClean="0"/>
              <a:t>or</a:t>
            </a:r>
            <a:r>
              <a:rPr lang="de-DE" dirty="0" smtClean="0"/>
              <a:t> </a:t>
            </a:r>
            <a:r>
              <a:rPr lang="de-DE" dirty="0" err="1" smtClean="0"/>
              <a:t>the</a:t>
            </a:r>
            <a:endParaRPr lang="de-DE" dirty="0" smtClean="0"/>
          </a:p>
          <a:p>
            <a:pPr>
              <a:lnSpc>
                <a:spcPts val="2500"/>
              </a:lnSpc>
            </a:pPr>
            <a:r>
              <a:rPr lang="de-DE" dirty="0" err="1"/>
              <a:t>f</a:t>
            </a:r>
            <a:r>
              <a:rPr lang="de-DE" dirty="0" err="1" smtClean="0"/>
              <a:t>ather</a:t>
            </a:r>
            <a:r>
              <a:rPr lang="de-DE" dirty="0" smtClean="0"/>
              <a:t>) </a:t>
            </a:r>
            <a:r>
              <a:rPr lang="de-DE" dirty="0" err="1" smtClean="0"/>
              <a:t>is</a:t>
            </a:r>
            <a:r>
              <a:rPr lang="de-DE" dirty="0" smtClean="0"/>
              <a:t> </a:t>
            </a:r>
            <a:r>
              <a:rPr lang="de-DE" dirty="0" err="1" smtClean="0"/>
              <a:t>silenced</a:t>
            </a:r>
            <a:r>
              <a:rPr lang="de-DE" dirty="0" smtClean="0"/>
              <a:t>.</a:t>
            </a:r>
          </a:p>
          <a:p>
            <a:pPr>
              <a:lnSpc>
                <a:spcPts val="2500"/>
              </a:lnSpc>
            </a:pPr>
            <a:endParaRPr lang="de-DE" dirty="0" smtClean="0"/>
          </a:p>
          <a:p>
            <a:pPr>
              <a:lnSpc>
                <a:spcPts val="2500"/>
              </a:lnSpc>
            </a:pPr>
            <a:r>
              <a:rPr lang="de-DE" dirty="0" err="1" smtClean="0"/>
              <a:t>Typically</a:t>
            </a:r>
            <a:r>
              <a:rPr lang="de-DE" dirty="0" smtClean="0"/>
              <a:t>, </a:t>
            </a:r>
            <a:r>
              <a:rPr lang="de-DE" dirty="0" err="1" smtClean="0"/>
              <a:t>this</a:t>
            </a:r>
            <a:r>
              <a:rPr lang="de-DE" dirty="0" smtClean="0"/>
              <a:t> </a:t>
            </a:r>
            <a:r>
              <a:rPr lang="de-DE" dirty="0" err="1" smtClean="0"/>
              <a:t>is</a:t>
            </a:r>
            <a:endParaRPr lang="de-DE" dirty="0" smtClean="0"/>
          </a:p>
          <a:p>
            <a:pPr>
              <a:lnSpc>
                <a:spcPts val="2500"/>
              </a:lnSpc>
            </a:pPr>
            <a:r>
              <a:rPr lang="de-DE" dirty="0" err="1" smtClean="0"/>
              <a:t>implemented</a:t>
            </a:r>
            <a:r>
              <a:rPr lang="de-DE" dirty="0" smtClean="0"/>
              <a:t> </a:t>
            </a:r>
            <a:r>
              <a:rPr lang="de-DE" dirty="0" err="1" smtClean="0"/>
              <a:t>by</a:t>
            </a:r>
            <a:endParaRPr lang="de-DE" dirty="0" smtClean="0"/>
          </a:p>
          <a:p>
            <a:pPr>
              <a:lnSpc>
                <a:spcPts val="2500"/>
              </a:lnSpc>
            </a:pPr>
            <a:r>
              <a:rPr lang="de-DE" dirty="0" err="1"/>
              <a:t>m</a:t>
            </a:r>
            <a:r>
              <a:rPr lang="de-DE" dirty="0" err="1" smtClean="0"/>
              <a:t>ethylating</a:t>
            </a:r>
            <a:r>
              <a:rPr lang="de-DE" dirty="0" smtClean="0"/>
              <a:t> </a:t>
            </a:r>
            <a:r>
              <a:rPr lang="de-DE" dirty="0" err="1" smtClean="0"/>
              <a:t>the</a:t>
            </a:r>
            <a:endParaRPr lang="de-DE" dirty="0" smtClean="0"/>
          </a:p>
          <a:p>
            <a:pPr>
              <a:lnSpc>
                <a:spcPts val="2500"/>
              </a:lnSpc>
            </a:pPr>
            <a:r>
              <a:rPr lang="de-DE" dirty="0" err="1"/>
              <a:t>s</a:t>
            </a:r>
            <a:r>
              <a:rPr lang="de-DE" dirty="0" err="1" smtClean="0"/>
              <a:t>ilenced</a:t>
            </a:r>
            <a:r>
              <a:rPr lang="de-DE" dirty="0" smtClean="0"/>
              <a:t> allele.</a:t>
            </a:r>
          </a:p>
          <a:p>
            <a:pPr>
              <a:lnSpc>
                <a:spcPts val="2500"/>
              </a:lnSpc>
            </a:pPr>
            <a:endParaRPr lang="de-DE" dirty="0"/>
          </a:p>
          <a:p>
            <a:pPr>
              <a:lnSpc>
                <a:spcPts val="2500"/>
              </a:lnSpc>
            </a:pPr>
            <a:r>
              <a:rPr lang="de-DE" dirty="0" smtClean="0"/>
              <a:t>The human </a:t>
            </a:r>
            <a:r>
              <a:rPr lang="de-DE" dirty="0" err="1" smtClean="0"/>
              <a:t>genome</a:t>
            </a:r>
            <a:r>
              <a:rPr lang="de-DE" dirty="0" smtClean="0"/>
              <a:t> </a:t>
            </a:r>
          </a:p>
          <a:p>
            <a:pPr>
              <a:lnSpc>
                <a:spcPts val="2500"/>
              </a:lnSpc>
            </a:pPr>
            <a:r>
              <a:rPr lang="de-DE" dirty="0" err="1"/>
              <a:t>c</a:t>
            </a:r>
            <a:r>
              <a:rPr lang="de-DE" dirty="0" err="1" smtClean="0"/>
              <a:t>ontains</a:t>
            </a:r>
            <a:r>
              <a:rPr lang="de-DE" dirty="0" smtClean="0"/>
              <a:t> ca. 8% </a:t>
            </a:r>
            <a:r>
              <a:rPr lang="de-DE" dirty="0" err="1" smtClean="0"/>
              <a:t>of</a:t>
            </a:r>
            <a:r>
              <a:rPr lang="de-DE" dirty="0" smtClean="0"/>
              <a:t> </a:t>
            </a:r>
          </a:p>
          <a:p>
            <a:pPr>
              <a:lnSpc>
                <a:spcPts val="2500"/>
              </a:lnSpc>
            </a:pPr>
            <a:r>
              <a:rPr lang="de-DE" b="1" dirty="0"/>
              <a:t>r</a:t>
            </a:r>
            <a:r>
              <a:rPr lang="de-DE" b="1" dirty="0" smtClean="0"/>
              <a:t>etroviral </a:t>
            </a:r>
            <a:r>
              <a:rPr lang="de-DE" b="1" dirty="0" err="1" smtClean="0"/>
              <a:t>sequences</a:t>
            </a:r>
            <a:r>
              <a:rPr lang="de-DE" dirty="0" smtClean="0"/>
              <a:t>.</a:t>
            </a:r>
          </a:p>
          <a:p>
            <a:pPr>
              <a:lnSpc>
                <a:spcPts val="2500"/>
              </a:lnSpc>
            </a:pPr>
            <a:r>
              <a:rPr lang="de-DE" dirty="0" err="1" smtClean="0"/>
              <a:t>Typically</a:t>
            </a:r>
            <a:r>
              <a:rPr lang="de-DE" dirty="0" smtClean="0"/>
              <a:t>, </a:t>
            </a:r>
            <a:r>
              <a:rPr lang="de-DE" dirty="0" err="1" smtClean="0"/>
              <a:t>these</a:t>
            </a:r>
            <a:r>
              <a:rPr lang="de-DE" dirty="0" smtClean="0"/>
              <a:t> </a:t>
            </a:r>
            <a:r>
              <a:rPr lang="de-DE" dirty="0" err="1" smtClean="0"/>
              <a:t>are</a:t>
            </a:r>
            <a:endParaRPr lang="de-DE" dirty="0" smtClean="0"/>
          </a:p>
          <a:p>
            <a:pPr>
              <a:lnSpc>
                <a:spcPts val="2500"/>
              </a:lnSpc>
            </a:pPr>
            <a:r>
              <a:rPr lang="de-DE" dirty="0"/>
              <a:t>a</a:t>
            </a:r>
            <a:r>
              <a:rPr lang="de-DE" dirty="0" smtClean="0"/>
              <a:t>lso </a:t>
            </a:r>
            <a:r>
              <a:rPr lang="de-DE" dirty="0" err="1" smtClean="0"/>
              <a:t>silenced</a:t>
            </a:r>
            <a:r>
              <a:rPr lang="de-DE" dirty="0" smtClean="0"/>
              <a:t> </a:t>
            </a:r>
            <a:r>
              <a:rPr lang="de-DE" dirty="0" err="1" smtClean="0"/>
              <a:t>by</a:t>
            </a:r>
            <a:endParaRPr lang="de-DE" dirty="0" smtClean="0"/>
          </a:p>
          <a:p>
            <a:pPr>
              <a:lnSpc>
                <a:spcPts val="2500"/>
              </a:lnSpc>
            </a:pPr>
            <a:r>
              <a:rPr lang="de-DE" dirty="0" smtClean="0"/>
              <a:t>DNA </a:t>
            </a:r>
            <a:r>
              <a:rPr lang="de-DE" dirty="0" err="1" smtClean="0"/>
              <a:t>methylation</a:t>
            </a:r>
            <a:r>
              <a:rPr lang="de-DE" dirty="0" smtClean="0"/>
              <a:t>.</a:t>
            </a:r>
            <a:endParaRPr lang="de-DE" dirty="0"/>
          </a:p>
        </p:txBody>
      </p:sp>
    </p:spTree>
    <p:extLst>
      <p:ext uri="{BB962C8B-B14F-4D97-AF65-F5344CB8AC3E}">
        <p14:creationId xmlns:p14="http://schemas.microsoft.com/office/powerpoint/2010/main" val="2073917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4213" y="188913"/>
            <a:ext cx="7772400" cy="304800"/>
          </a:xfrm>
        </p:spPr>
        <p:txBody>
          <a:bodyPr/>
          <a:lstStyle/>
          <a:p>
            <a:r>
              <a:rPr lang="en-GB" altLang="en-US" smtClean="0">
                <a:ea typeface="ＭＳ Ｐゴシック" panose="020B0600070205080204" pitchFamily="34" charset="-128"/>
              </a:rPr>
              <a:t>DNA methylation</a:t>
            </a:r>
          </a:p>
        </p:txBody>
      </p:sp>
      <p:sp>
        <p:nvSpPr>
          <p:cNvPr id="12291" name="Text Box 4"/>
          <p:cNvSpPr txBox="1">
            <a:spLocks noChangeArrowheads="1"/>
          </p:cNvSpPr>
          <p:nvPr/>
        </p:nvSpPr>
        <p:spPr bwMode="auto">
          <a:xfrm>
            <a:off x="273050" y="514350"/>
            <a:ext cx="8642350" cy="565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dirty="0" err="1"/>
              <a:t>Typically</a:t>
            </a:r>
            <a:r>
              <a:rPr lang="de-DE" altLang="en-US" sz="1800" dirty="0"/>
              <a:t>, </a:t>
            </a:r>
            <a:r>
              <a:rPr lang="de-DE" altLang="en-US" sz="1800" dirty="0" err="1"/>
              <a:t>unmethylated</a:t>
            </a:r>
            <a:r>
              <a:rPr lang="de-DE" altLang="en-US" sz="1800" dirty="0"/>
              <a:t> </a:t>
            </a:r>
            <a:r>
              <a:rPr lang="de-DE" altLang="en-US" sz="1800" dirty="0" err="1"/>
              <a:t>clusters</a:t>
            </a:r>
            <a:r>
              <a:rPr lang="de-DE" altLang="en-US" sz="1800" dirty="0"/>
              <a:t> </a:t>
            </a:r>
            <a:r>
              <a:rPr lang="de-DE" altLang="en-US" sz="1800" dirty="0" err="1"/>
              <a:t>of</a:t>
            </a:r>
            <a:r>
              <a:rPr lang="de-DE" altLang="en-US" sz="1800" dirty="0"/>
              <a:t> </a:t>
            </a:r>
            <a:r>
              <a:rPr lang="de-DE" altLang="en-US" sz="1800" dirty="0" err="1"/>
              <a:t>CpG</a:t>
            </a:r>
            <a:r>
              <a:rPr lang="de-DE" altLang="en-US" sz="1800" dirty="0"/>
              <a:t> </a:t>
            </a:r>
            <a:r>
              <a:rPr lang="de-DE" altLang="en-US" sz="1800" dirty="0" err="1"/>
              <a:t>pairs</a:t>
            </a:r>
            <a:r>
              <a:rPr lang="de-DE" altLang="en-US" sz="1800" dirty="0"/>
              <a:t> </a:t>
            </a:r>
            <a:r>
              <a:rPr lang="de-DE" altLang="en-US" sz="1800" dirty="0" err="1"/>
              <a:t>are</a:t>
            </a:r>
            <a:r>
              <a:rPr lang="de-DE" altLang="en-US" sz="1800" dirty="0"/>
              <a:t> </a:t>
            </a:r>
            <a:r>
              <a:rPr lang="de-DE" altLang="en-US" sz="1800" dirty="0" err="1"/>
              <a:t>located</a:t>
            </a:r>
            <a:r>
              <a:rPr lang="de-DE" altLang="en-US" sz="1800" dirty="0"/>
              <a:t> in </a:t>
            </a:r>
          </a:p>
          <a:p>
            <a:pPr eaLnBrk="1" hangingPunct="1">
              <a:lnSpc>
                <a:spcPct val="120000"/>
              </a:lnSpc>
              <a:spcBef>
                <a:spcPct val="0"/>
              </a:spcBef>
              <a:buFontTx/>
              <a:buNone/>
            </a:pPr>
            <a:r>
              <a:rPr lang="de-DE" altLang="en-US" sz="1800" b="1" dirty="0" err="1"/>
              <a:t>tissue-specific</a:t>
            </a:r>
            <a:r>
              <a:rPr lang="de-DE" altLang="en-US" sz="1800" b="1" dirty="0"/>
              <a:t> genes</a:t>
            </a:r>
            <a:r>
              <a:rPr lang="de-DE" altLang="en-US" sz="1800" dirty="0"/>
              <a:t> </a:t>
            </a:r>
            <a:r>
              <a:rPr lang="de-DE" altLang="en-US" sz="1800" dirty="0" err="1"/>
              <a:t>and</a:t>
            </a:r>
            <a:r>
              <a:rPr lang="de-DE" altLang="en-US" sz="1800" dirty="0"/>
              <a:t> in essential </a:t>
            </a:r>
            <a:r>
              <a:rPr lang="de-DE" altLang="en-US" sz="1800" b="1" dirty="0" err="1"/>
              <a:t>housekeeping</a:t>
            </a:r>
            <a:r>
              <a:rPr lang="de-DE" altLang="en-US" sz="1800" b="1" dirty="0"/>
              <a:t> genes.</a:t>
            </a:r>
          </a:p>
          <a:p>
            <a:pPr eaLnBrk="1" hangingPunct="1">
              <a:lnSpc>
                <a:spcPct val="120000"/>
              </a:lnSpc>
              <a:spcBef>
                <a:spcPct val="0"/>
              </a:spcBef>
              <a:buFontTx/>
              <a:buNone/>
            </a:pPr>
            <a:r>
              <a:rPr lang="de-DE" altLang="en-US" sz="1800" dirty="0"/>
              <a:t> </a:t>
            </a:r>
          </a:p>
          <a:p>
            <a:pPr eaLnBrk="1" hangingPunct="1">
              <a:lnSpc>
                <a:spcPct val="120000"/>
              </a:lnSpc>
              <a:spcBef>
                <a:spcPct val="0"/>
              </a:spcBef>
              <a:buFontTx/>
              <a:buNone/>
            </a:pPr>
            <a:r>
              <a:rPr lang="de-DE" altLang="en-US" sz="1400" dirty="0"/>
              <a:t>(House-</a:t>
            </a:r>
            <a:r>
              <a:rPr lang="de-DE" altLang="en-US" sz="1400" dirty="0" err="1"/>
              <a:t>keeping</a:t>
            </a:r>
            <a:r>
              <a:rPr lang="de-DE" altLang="en-US" sz="1400" dirty="0"/>
              <a:t> genes </a:t>
            </a:r>
            <a:r>
              <a:rPr lang="de-DE" altLang="en-US" sz="1400" dirty="0" err="1"/>
              <a:t>are</a:t>
            </a:r>
            <a:r>
              <a:rPr lang="de-DE" altLang="en-US" sz="1400" dirty="0"/>
              <a:t> </a:t>
            </a:r>
            <a:r>
              <a:rPr lang="de-DE" altLang="en-US" sz="1400" dirty="0" err="1"/>
              <a:t>involved</a:t>
            </a:r>
            <a:r>
              <a:rPr lang="de-DE" altLang="en-US" sz="1400" dirty="0"/>
              <a:t> in </a:t>
            </a:r>
            <a:r>
              <a:rPr lang="de-DE" altLang="en-US" sz="1400" dirty="0" err="1"/>
              <a:t>routine</a:t>
            </a:r>
            <a:r>
              <a:rPr lang="de-DE" altLang="en-US" sz="1400" dirty="0"/>
              <a:t> </a:t>
            </a:r>
            <a:r>
              <a:rPr lang="de-DE" altLang="en-US" sz="1400" dirty="0" err="1"/>
              <a:t>maintenance</a:t>
            </a:r>
            <a:r>
              <a:rPr lang="de-DE" altLang="en-US" sz="1400" dirty="0"/>
              <a:t> </a:t>
            </a:r>
            <a:r>
              <a:rPr lang="de-DE" altLang="en-US" sz="1400" dirty="0" err="1"/>
              <a:t>roles</a:t>
            </a:r>
            <a:r>
              <a:rPr lang="de-DE" altLang="en-US" sz="1400" dirty="0"/>
              <a:t> </a:t>
            </a:r>
            <a:r>
              <a:rPr lang="de-DE" altLang="en-US" sz="1400" dirty="0" err="1"/>
              <a:t>and</a:t>
            </a:r>
            <a:r>
              <a:rPr lang="de-DE" altLang="en-US" sz="1400" dirty="0"/>
              <a:t> </a:t>
            </a:r>
            <a:r>
              <a:rPr lang="de-DE" altLang="en-US" sz="1400" dirty="0" err="1"/>
              <a:t>are</a:t>
            </a:r>
            <a:r>
              <a:rPr lang="de-DE" altLang="en-US" sz="1400" dirty="0"/>
              <a:t> </a:t>
            </a:r>
            <a:r>
              <a:rPr lang="de-DE" altLang="en-US" sz="1400" dirty="0" err="1"/>
              <a:t>expressed</a:t>
            </a:r>
            <a:r>
              <a:rPr lang="de-DE" altLang="en-US" sz="1400" dirty="0"/>
              <a:t> in </a:t>
            </a:r>
            <a:r>
              <a:rPr lang="de-DE" altLang="en-US" sz="1400" dirty="0" err="1"/>
              <a:t>most</a:t>
            </a:r>
            <a:r>
              <a:rPr lang="de-DE" altLang="en-US" sz="1400" dirty="0"/>
              <a:t> </a:t>
            </a:r>
            <a:r>
              <a:rPr lang="de-DE" altLang="en-US" sz="1400" dirty="0" err="1"/>
              <a:t>tissues</a:t>
            </a:r>
            <a:r>
              <a:rPr lang="de-DE" altLang="en-US" sz="1400" dirty="0"/>
              <a:t>.) </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a:t>These </a:t>
            </a:r>
            <a:r>
              <a:rPr lang="de-DE" altLang="en-US" sz="1800" dirty="0" err="1"/>
              <a:t>clusters</a:t>
            </a:r>
            <a:r>
              <a:rPr lang="de-DE" altLang="en-US" sz="1800" dirty="0"/>
              <a:t>, </a:t>
            </a:r>
            <a:r>
              <a:rPr lang="de-DE" altLang="en-US" sz="1800" dirty="0" err="1"/>
              <a:t>or</a:t>
            </a:r>
            <a:r>
              <a:rPr lang="de-DE" altLang="en-US" sz="1800" dirty="0"/>
              <a:t> </a:t>
            </a:r>
            <a:r>
              <a:rPr lang="de-DE" altLang="en-US" sz="1800" b="1" dirty="0" err="1"/>
              <a:t>CpG</a:t>
            </a:r>
            <a:r>
              <a:rPr lang="de-DE" altLang="en-US" sz="1800" b="1" dirty="0"/>
              <a:t> </a:t>
            </a:r>
            <a:r>
              <a:rPr lang="de-DE" altLang="en-US" sz="1800" b="1" dirty="0" err="1"/>
              <a:t>islands</a:t>
            </a:r>
            <a:r>
              <a:rPr lang="de-DE" altLang="en-US" sz="1800" dirty="0"/>
              <a:t>, </a:t>
            </a:r>
            <a:r>
              <a:rPr lang="de-DE" altLang="en-US" sz="1800" dirty="0" err="1"/>
              <a:t>are</a:t>
            </a:r>
            <a:r>
              <a:rPr lang="de-DE" altLang="en-US" sz="1800" dirty="0"/>
              <a:t> </a:t>
            </a:r>
            <a:r>
              <a:rPr lang="de-DE" altLang="en-US" sz="1800" dirty="0" err="1"/>
              <a:t>targets</a:t>
            </a:r>
            <a:r>
              <a:rPr lang="de-DE" altLang="en-US" sz="1800" dirty="0"/>
              <a:t> </a:t>
            </a:r>
            <a:r>
              <a:rPr lang="de-DE" altLang="en-US" sz="1800" dirty="0" err="1"/>
              <a:t>for</a:t>
            </a:r>
            <a:r>
              <a:rPr lang="de-DE" altLang="en-US" sz="1800" dirty="0"/>
              <a:t> </a:t>
            </a:r>
            <a:r>
              <a:rPr lang="de-DE" altLang="en-US" sz="1800" dirty="0" err="1"/>
              <a:t>proteins</a:t>
            </a:r>
            <a:r>
              <a:rPr lang="de-DE" altLang="en-US" sz="1800" dirty="0"/>
              <a:t> </a:t>
            </a:r>
          </a:p>
          <a:p>
            <a:pPr eaLnBrk="1" hangingPunct="1">
              <a:lnSpc>
                <a:spcPct val="120000"/>
              </a:lnSpc>
              <a:spcBef>
                <a:spcPct val="0"/>
              </a:spcBef>
              <a:buFontTx/>
              <a:buNone/>
            </a:pPr>
            <a:r>
              <a:rPr lang="de-DE" altLang="en-US" sz="1800" dirty="0" err="1"/>
              <a:t>that</a:t>
            </a:r>
            <a:r>
              <a:rPr lang="de-DE" altLang="en-US" sz="1800" dirty="0"/>
              <a:t> bind </a:t>
            </a:r>
            <a:r>
              <a:rPr lang="de-DE" altLang="en-US" sz="1800" dirty="0" err="1"/>
              <a:t>to</a:t>
            </a:r>
            <a:r>
              <a:rPr lang="de-DE" altLang="en-US" sz="1800" dirty="0"/>
              <a:t> </a:t>
            </a:r>
            <a:r>
              <a:rPr lang="de-DE" altLang="en-US" sz="1800" dirty="0" err="1"/>
              <a:t>unmethylated</a:t>
            </a:r>
            <a:r>
              <a:rPr lang="de-DE" altLang="en-US" sz="1800" dirty="0"/>
              <a:t> </a:t>
            </a:r>
            <a:r>
              <a:rPr lang="de-DE" altLang="en-US" sz="1800" dirty="0" err="1"/>
              <a:t>CpGs</a:t>
            </a:r>
            <a:r>
              <a:rPr lang="de-DE" altLang="en-US" sz="1800" dirty="0"/>
              <a:t> </a:t>
            </a:r>
            <a:r>
              <a:rPr lang="de-DE" altLang="en-US" sz="1800" dirty="0" err="1"/>
              <a:t>and</a:t>
            </a:r>
            <a:r>
              <a:rPr lang="de-DE" altLang="en-US" sz="1800" dirty="0"/>
              <a:t> </a:t>
            </a:r>
            <a:r>
              <a:rPr lang="de-DE" altLang="en-US" sz="1800" dirty="0" err="1"/>
              <a:t>initiate</a:t>
            </a:r>
            <a:r>
              <a:rPr lang="de-DE" altLang="en-US" sz="1800" dirty="0"/>
              <a:t> </a:t>
            </a:r>
            <a:r>
              <a:rPr lang="de-DE" altLang="en-US" sz="1800" dirty="0" err="1"/>
              <a:t>gene</a:t>
            </a:r>
            <a:r>
              <a:rPr lang="de-DE" altLang="en-US" sz="1800" dirty="0"/>
              <a:t> </a:t>
            </a:r>
            <a:r>
              <a:rPr lang="de-DE" altLang="en-US" sz="1800" dirty="0" err="1"/>
              <a:t>transcription</a:t>
            </a:r>
            <a:r>
              <a:rPr lang="de-DE" altLang="en-US" sz="1800" dirty="0"/>
              <a:t>. </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a:t>In </a:t>
            </a:r>
            <a:r>
              <a:rPr lang="de-DE" altLang="en-US" sz="1800" dirty="0" err="1"/>
              <a:t>contrast</a:t>
            </a:r>
            <a:r>
              <a:rPr lang="de-DE" altLang="en-US" sz="1800" dirty="0"/>
              <a:t>, </a:t>
            </a:r>
            <a:r>
              <a:rPr lang="de-DE" altLang="en-US" sz="1800" b="1" dirty="0" err="1"/>
              <a:t>methylated</a:t>
            </a:r>
            <a:r>
              <a:rPr lang="de-DE" altLang="en-US" sz="1800" b="1" dirty="0"/>
              <a:t> </a:t>
            </a:r>
            <a:r>
              <a:rPr lang="de-DE" altLang="en-US" sz="1800" b="1" dirty="0" err="1"/>
              <a:t>CpGs</a:t>
            </a:r>
            <a:r>
              <a:rPr lang="de-DE" altLang="en-US" sz="1800" b="1" dirty="0"/>
              <a:t> </a:t>
            </a:r>
            <a:r>
              <a:rPr lang="de-DE" altLang="en-US" sz="1800" dirty="0" err="1"/>
              <a:t>are</a:t>
            </a:r>
            <a:r>
              <a:rPr lang="de-DE" altLang="en-US" sz="1800" dirty="0"/>
              <a:t> </a:t>
            </a:r>
            <a:r>
              <a:rPr lang="de-DE" altLang="en-US" sz="1800" dirty="0" err="1"/>
              <a:t>generally</a:t>
            </a:r>
            <a:r>
              <a:rPr lang="de-DE" altLang="en-US" sz="1800" dirty="0"/>
              <a:t> </a:t>
            </a:r>
            <a:r>
              <a:rPr lang="de-DE" altLang="en-US" sz="1800" dirty="0" err="1"/>
              <a:t>associated</a:t>
            </a:r>
            <a:r>
              <a:rPr lang="de-DE" altLang="en-US" sz="1800" dirty="0"/>
              <a:t> </a:t>
            </a:r>
            <a:r>
              <a:rPr lang="de-DE" altLang="en-US" sz="1800" dirty="0" err="1"/>
              <a:t>with</a:t>
            </a:r>
            <a:r>
              <a:rPr lang="de-DE" altLang="en-US" sz="1800" dirty="0"/>
              <a:t> </a:t>
            </a:r>
            <a:r>
              <a:rPr lang="de-DE" altLang="en-US" sz="1800" dirty="0" err="1"/>
              <a:t>silent</a:t>
            </a:r>
            <a:r>
              <a:rPr lang="de-DE" altLang="en-US" sz="1800" dirty="0"/>
              <a:t> DNA, </a:t>
            </a:r>
          </a:p>
          <a:p>
            <a:pPr eaLnBrk="1" hangingPunct="1">
              <a:lnSpc>
                <a:spcPct val="120000"/>
              </a:lnSpc>
              <a:spcBef>
                <a:spcPct val="0"/>
              </a:spcBef>
              <a:buFontTx/>
              <a:buNone/>
            </a:pPr>
            <a:r>
              <a:rPr lang="de-DE" altLang="en-US" sz="1800" dirty="0" err="1"/>
              <a:t>can</a:t>
            </a:r>
            <a:r>
              <a:rPr lang="de-DE" altLang="en-US" sz="1800" dirty="0"/>
              <a:t> block </a:t>
            </a:r>
            <a:r>
              <a:rPr lang="de-DE" altLang="en-US" sz="1800" dirty="0" err="1"/>
              <a:t>methylation</a:t>
            </a:r>
            <a:r>
              <a:rPr lang="de-DE" altLang="en-US" sz="1800" dirty="0"/>
              <a:t>-sensitive </a:t>
            </a:r>
            <a:r>
              <a:rPr lang="de-DE" altLang="en-US" sz="1800" dirty="0" err="1"/>
              <a:t>proteins</a:t>
            </a:r>
            <a:r>
              <a:rPr lang="de-DE" altLang="en-US" sz="1800" dirty="0"/>
              <a:t> </a:t>
            </a:r>
            <a:r>
              <a:rPr lang="de-DE" altLang="en-US" sz="1800" dirty="0" err="1"/>
              <a:t>and</a:t>
            </a:r>
            <a:r>
              <a:rPr lang="de-DE" altLang="en-US" sz="1800" dirty="0"/>
              <a:t> </a:t>
            </a:r>
            <a:r>
              <a:rPr lang="de-DE" altLang="en-US" sz="1800" dirty="0" err="1"/>
              <a:t>can</a:t>
            </a:r>
            <a:r>
              <a:rPr lang="de-DE" altLang="en-US" sz="1800" dirty="0"/>
              <a:t> </a:t>
            </a:r>
            <a:r>
              <a:rPr lang="de-DE" altLang="en-US" sz="1800" dirty="0" err="1"/>
              <a:t>be</a:t>
            </a:r>
            <a:r>
              <a:rPr lang="de-DE" altLang="en-US" sz="1800" dirty="0"/>
              <a:t> </a:t>
            </a:r>
            <a:r>
              <a:rPr lang="de-DE" altLang="en-US" sz="1800" dirty="0" err="1"/>
              <a:t>easily</a:t>
            </a:r>
            <a:r>
              <a:rPr lang="de-DE" altLang="en-US" sz="1800" dirty="0"/>
              <a:t> </a:t>
            </a:r>
            <a:r>
              <a:rPr lang="de-DE" altLang="en-US" sz="1800" dirty="0" err="1"/>
              <a:t>mutated</a:t>
            </a:r>
            <a:r>
              <a:rPr lang="de-DE" altLang="en-US" sz="1800" dirty="0"/>
              <a:t>. </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a:t>The </a:t>
            </a:r>
            <a:r>
              <a:rPr lang="de-DE" altLang="en-US" sz="1800" b="1" dirty="0" err="1"/>
              <a:t>loss</a:t>
            </a:r>
            <a:r>
              <a:rPr lang="de-DE" altLang="en-US" sz="1800" dirty="0"/>
              <a:t> </a:t>
            </a:r>
            <a:r>
              <a:rPr lang="de-DE" altLang="en-US" sz="1800" dirty="0" err="1"/>
              <a:t>of</a:t>
            </a:r>
            <a:r>
              <a:rPr lang="de-DE" altLang="en-US" sz="1800" dirty="0"/>
              <a:t> normal DNA </a:t>
            </a:r>
            <a:r>
              <a:rPr lang="de-DE" altLang="en-US" sz="1800" dirty="0" err="1"/>
              <a:t>methylation</a:t>
            </a:r>
            <a:r>
              <a:rPr lang="de-DE" altLang="en-US" sz="1800" dirty="0"/>
              <a:t> </a:t>
            </a:r>
            <a:r>
              <a:rPr lang="de-DE" altLang="en-US" sz="1800" dirty="0" err="1"/>
              <a:t>patterns</a:t>
            </a:r>
            <a:r>
              <a:rPr lang="de-DE" altLang="en-US" sz="1800" dirty="0"/>
              <a:t> </a:t>
            </a:r>
            <a:r>
              <a:rPr lang="de-DE" altLang="en-US" sz="1800" dirty="0" err="1"/>
              <a:t>is</a:t>
            </a:r>
            <a:r>
              <a:rPr lang="de-DE" altLang="en-US" sz="1800" dirty="0"/>
              <a:t> </a:t>
            </a:r>
            <a:r>
              <a:rPr lang="de-DE" altLang="en-US" sz="1800" dirty="0" err="1"/>
              <a:t>the</a:t>
            </a:r>
            <a:r>
              <a:rPr lang="de-DE" altLang="en-US" sz="1800" dirty="0"/>
              <a:t> </a:t>
            </a:r>
          </a:p>
          <a:p>
            <a:pPr eaLnBrk="1" hangingPunct="1">
              <a:lnSpc>
                <a:spcPct val="120000"/>
              </a:lnSpc>
              <a:spcBef>
                <a:spcPct val="0"/>
              </a:spcBef>
              <a:buFontTx/>
              <a:buNone/>
            </a:pPr>
            <a:r>
              <a:rPr lang="de-DE" altLang="en-US" sz="1800" dirty="0" err="1"/>
              <a:t>best</a:t>
            </a:r>
            <a:r>
              <a:rPr lang="de-DE" altLang="en-US" sz="1800" dirty="0"/>
              <a:t> </a:t>
            </a:r>
            <a:r>
              <a:rPr lang="de-DE" altLang="en-US" sz="1800" dirty="0" err="1"/>
              <a:t>understood</a:t>
            </a:r>
            <a:r>
              <a:rPr lang="de-DE" altLang="en-US" sz="1800" dirty="0"/>
              <a:t> </a:t>
            </a:r>
            <a:r>
              <a:rPr lang="de-DE" altLang="en-US" sz="1800" dirty="0" err="1"/>
              <a:t>epigenetic</a:t>
            </a:r>
            <a:r>
              <a:rPr lang="de-DE" altLang="en-US" sz="1800" dirty="0"/>
              <a:t> </a:t>
            </a:r>
            <a:r>
              <a:rPr lang="de-DE" altLang="en-US" sz="1800" dirty="0" err="1"/>
              <a:t>cause</a:t>
            </a:r>
            <a:r>
              <a:rPr lang="de-DE" altLang="en-US" sz="1800" dirty="0"/>
              <a:t> </a:t>
            </a:r>
            <a:r>
              <a:rPr lang="de-DE" altLang="en-US" sz="1800" dirty="0" err="1"/>
              <a:t>of</a:t>
            </a:r>
            <a:r>
              <a:rPr lang="de-DE" altLang="en-US" sz="1800" dirty="0"/>
              <a:t> </a:t>
            </a:r>
            <a:r>
              <a:rPr lang="de-DE" altLang="en-US" sz="1800" b="1" dirty="0" err="1"/>
              <a:t>disease</a:t>
            </a:r>
            <a:r>
              <a:rPr lang="de-DE" altLang="en-US" sz="1800" dirty="0"/>
              <a:t>.</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a:t>In </a:t>
            </a:r>
            <a:r>
              <a:rPr lang="de-DE" altLang="en-US" sz="1800" dirty="0" err="1"/>
              <a:t>animal</a:t>
            </a:r>
            <a:r>
              <a:rPr lang="de-DE" altLang="en-US" sz="1800" dirty="0"/>
              <a:t> </a:t>
            </a:r>
            <a:r>
              <a:rPr lang="de-DE" altLang="en-US" sz="1800" dirty="0" err="1"/>
              <a:t>experiments</a:t>
            </a:r>
            <a:r>
              <a:rPr lang="de-DE" altLang="en-US" sz="1800" dirty="0"/>
              <a:t>, </a:t>
            </a:r>
            <a:r>
              <a:rPr lang="de-DE" altLang="en-US" sz="1800" dirty="0" err="1"/>
              <a:t>the</a:t>
            </a:r>
            <a:r>
              <a:rPr lang="de-DE" altLang="en-US" sz="1800" dirty="0"/>
              <a:t> </a:t>
            </a:r>
            <a:r>
              <a:rPr lang="de-DE" altLang="en-US" sz="1800" dirty="0" err="1"/>
              <a:t>removal</a:t>
            </a:r>
            <a:r>
              <a:rPr lang="de-DE" altLang="en-US" sz="1800" dirty="0"/>
              <a:t> </a:t>
            </a:r>
            <a:r>
              <a:rPr lang="de-DE" altLang="en-US" sz="1800" dirty="0" err="1"/>
              <a:t>of</a:t>
            </a:r>
            <a:r>
              <a:rPr lang="de-DE" altLang="en-US" sz="1800" dirty="0"/>
              <a:t> genes </a:t>
            </a:r>
            <a:r>
              <a:rPr lang="de-DE" altLang="en-US" sz="1800" dirty="0" err="1"/>
              <a:t>that</a:t>
            </a:r>
            <a:r>
              <a:rPr lang="de-DE" altLang="en-US" sz="1800" dirty="0"/>
              <a:t> </a:t>
            </a:r>
            <a:r>
              <a:rPr lang="de-DE" altLang="en-US" sz="1800" dirty="0" err="1"/>
              <a:t>encode</a:t>
            </a:r>
            <a:r>
              <a:rPr lang="de-DE" altLang="en-US" sz="1800" dirty="0"/>
              <a:t> DNMTs </a:t>
            </a:r>
            <a:r>
              <a:rPr lang="de-DE" altLang="en-US" sz="1800" dirty="0" err="1"/>
              <a:t>is</a:t>
            </a:r>
            <a:r>
              <a:rPr lang="de-DE" altLang="en-US" sz="1800" dirty="0"/>
              <a:t> </a:t>
            </a:r>
            <a:r>
              <a:rPr lang="de-DE" altLang="en-US" sz="1800" dirty="0" err="1"/>
              <a:t>lethal</a:t>
            </a:r>
            <a:r>
              <a:rPr lang="de-DE" altLang="en-US" sz="1800" dirty="0"/>
              <a:t>; </a:t>
            </a:r>
          </a:p>
          <a:p>
            <a:pPr eaLnBrk="1" hangingPunct="1">
              <a:lnSpc>
                <a:spcPct val="120000"/>
              </a:lnSpc>
              <a:spcBef>
                <a:spcPct val="0"/>
              </a:spcBef>
              <a:buFontTx/>
              <a:buNone/>
            </a:pPr>
            <a:r>
              <a:rPr lang="de-DE" altLang="en-US" sz="1800" dirty="0"/>
              <a:t>in </a:t>
            </a:r>
            <a:r>
              <a:rPr lang="de-DE" altLang="en-US" sz="1800" dirty="0" err="1"/>
              <a:t>humans</a:t>
            </a:r>
            <a:r>
              <a:rPr lang="de-DE" altLang="en-US" sz="1800" dirty="0"/>
              <a:t>, </a:t>
            </a:r>
            <a:r>
              <a:rPr lang="de-DE" altLang="en-US" sz="1800" dirty="0" err="1"/>
              <a:t>overexpression</a:t>
            </a:r>
            <a:r>
              <a:rPr lang="de-DE" altLang="en-US" sz="1800" dirty="0"/>
              <a:t> </a:t>
            </a:r>
            <a:r>
              <a:rPr lang="de-DE" altLang="en-US" sz="1800" dirty="0" err="1"/>
              <a:t>of</a:t>
            </a:r>
            <a:r>
              <a:rPr lang="de-DE" altLang="en-US" sz="1800" dirty="0"/>
              <a:t> </a:t>
            </a:r>
            <a:r>
              <a:rPr lang="de-DE" altLang="en-US" sz="1800" dirty="0" err="1"/>
              <a:t>these</a:t>
            </a:r>
            <a:r>
              <a:rPr lang="de-DE" altLang="en-US" sz="1800" dirty="0"/>
              <a:t> </a:t>
            </a:r>
            <a:r>
              <a:rPr lang="de-DE" altLang="en-US" sz="1800" dirty="0" err="1"/>
              <a:t>enzymes</a:t>
            </a:r>
            <a:r>
              <a:rPr lang="de-DE" altLang="en-US" sz="1800" dirty="0"/>
              <a:t> </a:t>
            </a:r>
            <a:r>
              <a:rPr lang="de-DE" altLang="en-US" sz="1800" dirty="0" err="1"/>
              <a:t>has</a:t>
            </a:r>
            <a:r>
              <a:rPr lang="de-DE" altLang="en-US" sz="1800" dirty="0"/>
              <a:t> </a:t>
            </a:r>
            <a:r>
              <a:rPr lang="de-DE" altLang="en-US" sz="1800" dirty="0" err="1"/>
              <a:t>been</a:t>
            </a:r>
            <a:r>
              <a:rPr lang="de-DE" altLang="en-US" sz="1800" dirty="0"/>
              <a:t> </a:t>
            </a:r>
            <a:r>
              <a:rPr lang="de-DE" altLang="en-US" sz="1800" dirty="0" err="1"/>
              <a:t>linked</a:t>
            </a:r>
            <a:r>
              <a:rPr lang="de-DE" altLang="en-US" sz="1800" dirty="0"/>
              <a:t> </a:t>
            </a:r>
          </a:p>
          <a:p>
            <a:pPr eaLnBrk="1" hangingPunct="1">
              <a:lnSpc>
                <a:spcPct val="120000"/>
              </a:lnSpc>
              <a:spcBef>
                <a:spcPct val="0"/>
              </a:spcBef>
              <a:buFontTx/>
              <a:buNone/>
            </a:pPr>
            <a:r>
              <a:rPr lang="de-DE" altLang="en-US" sz="1800" dirty="0" err="1"/>
              <a:t>to</a:t>
            </a:r>
            <a:r>
              <a:rPr lang="de-DE" altLang="en-US" sz="1800" dirty="0"/>
              <a:t> a </a:t>
            </a:r>
            <a:r>
              <a:rPr lang="de-DE" altLang="en-US" sz="1800" dirty="0" err="1"/>
              <a:t>variety</a:t>
            </a:r>
            <a:r>
              <a:rPr lang="de-DE" altLang="en-US" sz="1800" dirty="0"/>
              <a:t> </a:t>
            </a:r>
            <a:r>
              <a:rPr lang="de-DE" altLang="en-US" sz="1800" dirty="0" err="1"/>
              <a:t>of</a:t>
            </a:r>
            <a:r>
              <a:rPr lang="de-DE" altLang="en-US" sz="1800" dirty="0"/>
              <a:t> </a:t>
            </a:r>
            <a:r>
              <a:rPr lang="de-DE" altLang="en-US" sz="1800" dirty="0" err="1"/>
              <a:t>cancers</a:t>
            </a:r>
            <a:r>
              <a:rPr lang="de-DE" altLang="en-US" sz="1800" dirty="0"/>
              <a:t>.</a:t>
            </a:r>
          </a:p>
        </p:txBody>
      </p:sp>
      <p:sp>
        <p:nvSpPr>
          <p:cNvPr id="12292" name="Text Box 5"/>
          <p:cNvSpPr txBox="1">
            <a:spLocks noChangeArrowheads="1"/>
          </p:cNvSpPr>
          <p:nvPr/>
        </p:nvSpPr>
        <p:spPr bwMode="auto">
          <a:xfrm>
            <a:off x="5186363" y="5948363"/>
            <a:ext cx="35623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Rodenhiser, Mann, CMAJ  174, 341 (2006)</a:t>
            </a:r>
          </a:p>
        </p:txBody>
      </p:sp>
      <p:sp>
        <p:nvSpPr>
          <p:cNvPr id="12293" name="Datumsplatzhalter 5"/>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10</a:t>
            </a:r>
          </a:p>
        </p:txBody>
      </p:sp>
      <p:sp>
        <p:nvSpPr>
          <p:cNvPr id="12294" name="Foliennummernplatzhalt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4039C39D-C321-49EF-A263-29D7E6C26C0E}" type="slidenum">
              <a:rPr lang="de-DE" altLang="en-US" sz="1000"/>
              <a:pPr eaLnBrk="1" hangingPunct="1">
                <a:spcBef>
                  <a:spcPct val="0"/>
                </a:spcBef>
                <a:buFontTx/>
                <a:buNone/>
              </a:pPr>
              <a:t>14</a:t>
            </a:fld>
            <a:endParaRPr lang="de-DE" altLang="en-US" sz="1000"/>
          </a:p>
        </p:txBody>
      </p:sp>
      <p:sp>
        <p:nvSpPr>
          <p:cNvPr id="12295" name="Fußzeilenplatzhalter 7"/>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Tree>
    <p:extLst>
      <p:ext uri="{BB962C8B-B14F-4D97-AF65-F5344CB8AC3E}">
        <p14:creationId xmlns:p14="http://schemas.microsoft.com/office/powerpoint/2010/main" val="2346245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4213" y="188913"/>
            <a:ext cx="7772400" cy="304800"/>
          </a:xfrm>
        </p:spPr>
        <p:txBody>
          <a:bodyPr/>
          <a:lstStyle/>
          <a:p>
            <a:r>
              <a:rPr lang="en-GB" altLang="en-US" dirty="0" smtClean="0">
                <a:ea typeface="ＭＳ Ｐゴシック" panose="020B0600070205080204" pitchFamily="34" charset="-128"/>
              </a:rPr>
              <a:t>Higher forms of methylation – Tet enzymes</a:t>
            </a:r>
          </a:p>
        </p:txBody>
      </p:sp>
      <p:sp>
        <p:nvSpPr>
          <p:cNvPr id="12291" name="Text Box 4"/>
          <p:cNvSpPr txBox="1">
            <a:spLocks noChangeArrowheads="1"/>
          </p:cNvSpPr>
          <p:nvPr/>
        </p:nvSpPr>
        <p:spPr bwMode="auto">
          <a:xfrm>
            <a:off x="56543" y="520701"/>
            <a:ext cx="3674690" cy="574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sz="1800" dirty="0" err="1"/>
              <a:t>Unmodified</a:t>
            </a:r>
            <a:r>
              <a:rPr lang="de-DE" sz="1800" dirty="0"/>
              <a:t> </a:t>
            </a:r>
            <a:r>
              <a:rPr lang="de-DE" sz="1800" dirty="0" err="1"/>
              <a:t>cytosine</a:t>
            </a:r>
            <a:r>
              <a:rPr lang="de-DE" sz="1800" dirty="0"/>
              <a:t> (C) </a:t>
            </a:r>
            <a:r>
              <a:rPr lang="de-DE" sz="1800" dirty="0" err="1"/>
              <a:t>is</a:t>
            </a:r>
            <a:r>
              <a:rPr lang="de-DE" sz="1800" dirty="0"/>
              <a:t> </a:t>
            </a:r>
            <a:r>
              <a:rPr lang="de-DE" sz="1800" dirty="0" err="1"/>
              <a:t>methylated</a:t>
            </a:r>
            <a:r>
              <a:rPr lang="de-DE" sz="1800" dirty="0"/>
              <a:t> </a:t>
            </a:r>
            <a:r>
              <a:rPr lang="de-DE" sz="1800" dirty="0" err="1"/>
              <a:t>by</a:t>
            </a:r>
            <a:r>
              <a:rPr lang="de-DE" sz="1800" dirty="0"/>
              <a:t> DNA </a:t>
            </a:r>
            <a:r>
              <a:rPr lang="de-DE" sz="1800" dirty="0" err="1"/>
              <a:t>methyltransferases</a:t>
            </a:r>
            <a:r>
              <a:rPr lang="de-DE" sz="1800" dirty="0"/>
              <a:t> (DNMTs) at </a:t>
            </a:r>
            <a:r>
              <a:rPr lang="de-DE" sz="1800" dirty="0" err="1"/>
              <a:t>the</a:t>
            </a:r>
            <a:r>
              <a:rPr lang="de-DE" sz="1800" dirty="0"/>
              <a:t> 5 </a:t>
            </a:r>
            <a:r>
              <a:rPr lang="de-DE" sz="1800" dirty="0" err="1"/>
              <a:t>position</a:t>
            </a:r>
            <a:r>
              <a:rPr lang="de-DE" sz="1800" dirty="0"/>
              <a:t> </a:t>
            </a:r>
            <a:r>
              <a:rPr lang="de-DE" sz="1800" dirty="0" err="1"/>
              <a:t>to</a:t>
            </a:r>
            <a:r>
              <a:rPr lang="de-DE" sz="1800" dirty="0"/>
              <a:t> </a:t>
            </a:r>
            <a:r>
              <a:rPr lang="de-DE" sz="1800" dirty="0" err="1"/>
              <a:t>become</a:t>
            </a:r>
            <a:r>
              <a:rPr lang="de-DE" sz="1800" dirty="0"/>
              <a:t> 5-methylcytosine (5mC). </a:t>
            </a:r>
            <a:endParaRPr lang="de-DE" sz="1800" dirty="0" smtClean="0"/>
          </a:p>
          <a:p>
            <a:pPr eaLnBrk="1" hangingPunct="1">
              <a:lnSpc>
                <a:spcPct val="120000"/>
              </a:lnSpc>
              <a:spcBef>
                <a:spcPct val="0"/>
              </a:spcBef>
              <a:buFontTx/>
              <a:buNone/>
            </a:pPr>
            <a:endParaRPr lang="de-DE" sz="1800" dirty="0"/>
          </a:p>
          <a:p>
            <a:pPr eaLnBrk="1" hangingPunct="1">
              <a:lnSpc>
                <a:spcPct val="120000"/>
              </a:lnSpc>
              <a:spcBef>
                <a:spcPct val="0"/>
              </a:spcBef>
              <a:buFontTx/>
              <a:buNone/>
            </a:pPr>
            <a:r>
              <a:rPr lang="de-DE" sz="1800" dirty="0" smtClean="0"/>
              <a:t>TET </a:t>
            </a:r>
            <a:r>
              <a:rPr lang="de-DE" sz="1800" dirty="0" err="1"/>
              <a:t>proteins</a:t>
            </a:r>
            <a:r>
              <a:rPr lang="de-DE" sz="1800" dirty="0"/>
              <a:t> </a:t>
            </a:r>
            <a:r>
              <a:rPr lang="de-DE" sz="1800" dirty="0" err="1"/>
              <a:t>oxidize</a:t>
            </a:r>
            <a:r>
              <a:rPr lang="de-DE" sz="1800" dirty="0"/>
              <a:t> 5mC </a:t>
            </a:r>
            <a:r>
              <a:rPr lang="de-DE" sz="1800" dirty="0" err="1"/>
              <a:t>into</a:t>
            </a:r>
            <a:r>
              <a:rPr lang="de-DE" sz="1800" dirty="0"/>
              <a:t> 5-hydroxymethylcytosine (5hmC), a </a:t>
            </a:r>
            <a:r>
              <a:rPr lang="de-DE" sz="1800" dirty="0" err="1"/>
              <a:t>stable</a:t>
            </a:r>
            <a:r>
              <a:rPr lang="de-DE" sz="1800" dirty="0"/>
              <a:t> </a:t>
            </a:r>
            <a:r>
              <a:rPr lang="de-DE" sz="1800" dirty="0" err="1"/>
              <a:t>epigenetic</a:t>
            </a:r>
            <a:r>
              <a:rPr lang="de-DE" sz="1800" dirty="0"/>
              <a:t> </a:t>
            </a:r>
            <a:r>
              <a:rPr lang="de-DE" sz="1800" dirty="0" err="1"/>
              <a:t>mark</a:t>
            </a:r>
            <a:r>
              <a:rPr lang="de-DE" sz="1800" dirty="0"/>
              <a:t>, </a:t>
            </a:r>
            <a:r>
              <a:rPr lang="de-DE" sz="1800" dirty="0" err="1"/>
              <a:t>and</a:t>
            </a:r>
            <a:r>
              <a:rPr lang="de-DE" sz="1800" dirty="0"/>
              <a:t> </a:t>
            </a:r>
            <a:r>
              <a:rPr lang="de-DE" sz="1800" dirty="0" err="1"/>
              <a:t>subsequently</a:t>
            </a:r>
            <a:r>
              <a:rPr lang="de-DE" sz="1800" dirty="0"/>
              <a:t> </a:t>
            </a:r>
            <a:r>
              <a:rPr lang="de-DE" sz="1800" dirty="0" err="1"/>
              <a:t>to</a:t>
            </a:r>
            <a:r>
              <a:rPr lang="de-DE" sz="1800" dirty="0"/>
              <a:t> 5-formylcytosine (5fC) </a:t>
            </a:r>
            <a:r>
              <a:rPr lang="de-DE" sz="1800" dirty="0" err="1"/>
              <a:t>and</a:t>
            </a:r>
            <a:r>
              <a:rPr lang="de-DE" sz="1800" dirty="0"/>
              <a:t> 5-carboxylcytosine (5caC). </a:t>
            </a:r>
            <a:endParaRPr lang="de-DE" sz="1800" dirty="0" smtClean="0"/>
          </a:p>
          <a:p>
            <a:pPr eaLnBrk="1" hangingPunct="1">
              <a:lnSpc>
                <a:spcPct val="120000"/>
              </a:lnSpc>
              <a:spcBef>
                <a:spcPct val="0"/>
              </a:spcBef>
              <a:buFontTx/>
              <a:buNone/>
            </a:pPr>
            <a:endParaRPr lang="de-DE" sz="1800" dirty="0"/>
          </a:p>
          <a:p>
            <a:pPr eaLnBrk="1" hangingPunct="1">
              <a:lnSpc>
                <a:spcPct val="120000"/>
              </a:lnSpc>
              <a:spcBef>
                <a:spcPct val="0"/>
              </a:spcBef>
              <a:buFontTx/>
              <a:buNone/>
            </a:pPr>
            <a:r>
              <a:rPr lang="de-DE" sz="1800" dirty="0" smtClean="0"/>
              <a:t>TET </a:t>
            </a:r>
            <a:r>
              <a:rPr lang="de-DE" sz="1800" dirty="0" err="1"/>
              <a:t>can</a:t>
            </a:r>
            <a:r>
              <a:rPr lang="de-DE" sz="1800" dirty="0"/>
              <a:t> </a:t>
            </a:r>
            <a:r>
              <a:rPr lang="de-DE" sz="1800" dirty="0" err="1"/>
              <a:t>demethylate</a:t>
            </a:r>
            <a:r>
              <a:rPr lang="de-DE" sz="1800" dirty="0"/>
              <a:t> DNA via </a:t>
            </a:r>
            <a:r>
              <a:rPr lang="de-DE" sz="1800" dirty="0" err="1"/>
              <a:t>replication-dependent</a:t>
            </a:r>
            <a:r>
              <a:rPr lang="de-DE" sz="1800" dirty="0"/>
              <a:t> (passive) </a:t>
            </a:r>
            <a:r>
              <a:rPr lang="de-DE" sz="1800" dirty="0" err="1"/>
              <a:t>or</a:t>
            </a:r>
            <a:r>
              <a:rPr lang="de-DE" sz="1800" dirty="0"/>
              <a:t> </a:t>
            </a:r>
            <a:r>
              <a:rPr lang="de-DE" sz="1800" dirty="0" err="1"/>
              <a:t>replication</a:t>
            </a:r>
            <a:r>
              <a:rPr lang="de-DE" sz="1800" dirty="0"/>
              <a:t>-independent (</a:t>
            </a:r>
            <a:r>
              <a:rPr lang="de-DE" sz="1800" dirty="0" err="1"/>
              <a:t>active</a:t>
            </a:r>
            <a:r>
              <a:rPr lang="de-DE" sz="1800" dirty="0"/>
              <a:t>) </a:t>
            </a:r>
            <a:r>
              <a:rPr lang="de-DE" sz="1800" dirty="0" err="1"/>
              <a:t>mechanisms</a:t>
            </a:r>
            <a:r>
              <a:rPr lang="de-DE" sz="1800" dirty="0"/>
              <a:t>. </a:t>
            </a:r>
            <a:endParaRPr lang="de-DE" sz="1800" dirty="0" smtClean="0"/>
          </a:p>
        </p:txBody>
      </p:sp>
      <p:sp>
        <p:nvSpPr>
          <p:cNvPr id="12292" name="Text Box 5"/>
          <p:cNvSpPr txBox="1">
            <a:spLocks noChangeArrowheads="1"/>
          </p:cNvSpPr>
          <p:nvPr/>
        </p:nvSpPr>
        <p:spPr bwMode="auto">
          <a:xfrm>
            <a:off x="5868144" y="5946303"/>
            <a:ext cx="29386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dirty="0" smtClean="0"/>
              <a:t> </a:t>
            </a:r>
            <a:r>
              <a:rPr lang="de-DE" altLang="en-US" sz="1400" dirty="0" err="1" smtClean="0"/>
              <a:t>Lio</a:t>
            </a:r>
            <a:r>
              <a:rPr lang="de-DE" altLang="en-US" sz="1400" dirty="0" smtClean="0"/>
              <a:t> &amp; Rao, </a:t>
            </a:r>
            <a:r>
              <a:rPr lang="en-US" altLang="en-US" sz="1400" dirty="0" smtClean="0"/>
              <a:t>F</a:t>
            </a:r>
            <a:r>
              <a:rPr lang="en-US" sz="1400" dirty="0" smtClean="0"/>
              <a:t>ront</a:t>
            </a:r>
            <a:r>
              <a:rPr lang="en-US" sz="1400" dirty="0"/>
              <a:t>. </a:t>
            </a:r>
            <a:r>
              <a:rPr lang="en-US" sz="1400" dirty="0" err="1" smtClean="0"/>
              <a:t>Immunol</a:t>
            </a:r>
            <a:r>
              <a:rPr lang="en-US" sz="1400" dirty="0" smtClean="0"/>
              <a:t>. (2019)</a:t>
            </a:r>
            <a:endParaRPr lang="de-DE" altLang="en-US" sz="1400" dirty="0"/>
          </a:p>
        </p:txBody>
      </p:sp>
      <p:sp>
        <p:nvSpPr>
          <p:cNvPr id="12293" name="Datumsplatzhalter 5"/>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10</a:t>
            </a:r>
          </a:p>
        </p:txBody>
      </p:sp>
      <p:sp>
        <p:nvSpPr>
          <p:cNvPr id="12294" name="Foliennummernplatzhalt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dirty="0"/>
          </a:p>
          <a:p>
            <a:pPr eaLnBrk="1" hangingPunct="1">
              <a:spcBef>
                <a:spcPct val="0"/>
              </a:spcBef>
              <a:buFontTx/>
              <a:buNone/>
            </a:pPr>
            <a:fld id="{4039C39D-C321-49EF-A263-29D7E6C26C0E}" type="slidenum">
              <a:rPr lang="de-DE" altLang="en-US" sz="1000"/>
              <a:pPr eaLnBrk="1" hangingPunct="1">
                <a:spcBef>
                  <a:spcPct val="0"/>
                </a:spcBef>
                <a:buFontTx/>
                <a:buNone/>
              </a:pPr>
              <a:t>15</a:t>
            </a:fld>
            <a:endParaRPr lang="de-DE" altLang="en-US" sz="1000" dirty="0"/>
          </a:p>
        </p:txBody>
      </p:sp>
      <p:sp>
        <p:nvSpPr>
          <p:cNvPr id="12295" name="Fußzeilenplatzhalter 7"/>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dirty="0" err="1" smtClean="0"/>
              <a:t>Cellular</a:t>
            </a:r>
            <a:r>
              <a:rPr lang="de-DE" altLang="en-US" sz="1000" dirty="0" smtClean="0"/>
              <a:t> </a:t>
            </a:r>
            <a:r>
              <a:rPr lang="de-DE" altLang="en-US" sz="1000" dirty="0" err="1" smtClean="0"/>
              <a:t>Programs</a:t>
            </a:r>
            <a:endParaRPr lang="de-DE" altLang="en-US" sz="1000" dirty="0" smtClean="0"/>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3541" t="-2635" r="37654" b="58795"/>
          <a:stretch/>
        </p:blipFill>
        <p:spPr>
          <a:xfrm>
            <a:off x="3495138" y="341313"/>
            <a:ext cx="5424628" cy="3400466"/>
          </a:xfrm>
          <a:prstGeom prst="rect">
            <a:avLst/>
          </a:prstGeom>
        </p:spPr>
      </p:pic>
      <p:pic>
        <p:nvPicPr>
          <p:cNvPr id="1030" name="Picture 6" descr="https://loop.frontiersin.org/images/profile/403959/2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888" y="-106363"/>
            <a:ext cx="228600" cy="22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49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4213" y="188913"/>
            <a:ext cx="7772400" cy="304800"/>
          </a:xfrm>
        </p:spPr>
        <p:txBody>
          <a:bodyPr/>
          <a:lstStyle/>
          <a:p>
            <a:r>
              <a:rPr lang="en-GB" altLang="en-US" dirty="0" smtClean="0">
                <a:ea typeface="ＭＳ Ｐゴシック" panose="020B0600070205080204" pitchFamily="34" charset="-128"/>
              </a:rPr>
              <a:t>Higher forms of methylation – abundance</a:t>
            </a:r>
          </a:p>
        </p:txBody>
      </p:sp>
      <p:sp>
        <p:nvSpPr>
          <p:cNvPr id="12291" name="Text Box 4"/>
          <p:cNvSpPr txBox="1">
            <a:spLocks noChangeArrowheads="1"/>
          </p:cNvSpPr>
          <p:nvPr/>
        </p:nvSpPr>
        <p:spPr bwMode="auto">
          <a:xfrm>
            <a:off x="56542" y="520701"/>
            <a:ext cx="5876757" cy="4413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sz="1800" dirty="0"/>
              <a:t>The approximate abundance of unmodified and modified </a:t>
            </a:r>
            <a:r>
              <a:rPr lang="en-US" sz="1800" dirty="0" err="1"/>
              <a:t>cytosines</a:t>
            </a:r>
            <a:r>
              <a:rPr lang="en-US" sz="1800" dirty="0"/>
              <a:t> in the haploid human/mouse genome. </a:t>
            </a:r>
            <a:endParaRPr lang="en-US" sz="1800" dirty="0" smtClean="0"/>
          </a:p>
          <a:p>
            <a:pPr eaLnBrk="1" hangingPunct="1">
              <a:lnSpc>
                <a:spcPct val="120000"/>
              </a:lnSpc>
              <a:spcBef>
                <a:spcPct val="0"/>
              </a:spcBef>
              <a:buFontTx/>
              <a:buNone/>
            </a:pPr>
            <a:endParaRPr lang="en-US" sz="1800" dirty="0"/>
          </a:p>
          <a:p>
            <a:pPr eaLnBrk="1" hangingPunct="1">
              <a:lnSpc>
                <a:spcPct val="120000"/>
              </a:lnSpc>
              <a:spcBef>
                <a:spcPct val="0"/>
              </a:spcBef>
              <a:buFontTx/>
              <a:buNone/>
            </a:pPr>
            <a:r>
              <a:rPr lang="en-US" sz="1800" dirty="0" smtClean="0"/>
              <a:t>About </a:t>
            </a:r>
            <a:r>
              <a:rPr lang="en-US" sz="1800" dirty="0"/>
              <a:t>5% of cytosine is methylated (5mC); in most cells, the vast majority of 5mC is present at CG dinucleotides although it is low at </a:t>
            </a:r>
            <a:r>
              <a:rPr lang="en-US" sz="1800" dirty="0" err="1"/>
              <a:t>CpG</a:t>
            </a:r>
            <a:r>
              <a:rPr lang="en-US" sz="1800" dirty="0"/>
              <a:t> islands. </a:t>
            </a:r>
            <a:endParaRPr lang="en-US" sz="1800" dirty="0" smtClean="0"/>
          </a:p>
          <a:p>
            <a:pPr eaLnBrk="1" hangingPunct="1">
              <a:lnSpc>
                <a:spcPct val="120000"/>
              </a:lnSpc>
              <a:spcBef>
                <a:spcPct val="0"/>
              </a:spcBef>
              <a:buFontTx/>
              <a:buNone/>
            </a:pPr>
            <a:endParaRPr lang="en-US" sz="1800" dirty="0"/>
          </a:p>
          <a:p>
            <a:pPr eaLnBrk="1" hangingPunct="1">
              <a:lnSpc>
                <a:spcPct val="120000"/>
              </a:lnSpc>
              <a:spcBef>
                <a:spcPct val="0"/>
              </a:spcBef>
              <a:buFontTx/>
              <a:buNone/>
            </a:pPr>
            <a:r>
              <a:rPr lang="en-US" sz="1800" dirty="0" smtClean="0"/>
              <a:t>5hmC </a:t>
            </a:r>
            <a:r>
              <a:rPr lang="en-US" sz="1800" dirty="0"/>
              <a:t>amounts to about 1-10% of 5mC (estimated at 10% here as in embryonic stem cells), </a:t>
            </a:r>
            <a:endParaRPr lang="en-US" sz="1800" dirty="0" smtClean="0"/>
          </a:p>
          <a:p>
            <a:pPr eaLnBrk="1" hangingPunct="1">
              <a:lnSpc>
                <a:spcPct val="120000"/>
              </a:lnSpc>
              <a:spcBef>
                <a:spcPct val="0"/>
              </a:spcBef>
              <a:buFontTx/>
              <a:buNone/>
            </a:pPr>
            <a:r>
              <a:rPr lang="en-US" sz="1800" dirty="0" smtClean="0"/>
              <a:t>while </a:t>
            </a:r>
            <a:r>
              <a:rPr lang="en-US" sz="1800" dirty="0"/>
              <a:t>the levels of 5fC and 5caC are each about an order of magnitude lower than the previous oxidative modification. </a:t>
            </a:r>
            <a:endParaRPr lang="de-DE" sz="1800" dirty="0" smtClean="0"/>
          </a:p>
        </p:txBody>
      </p:sp>
      <p:sp>
        <p:nvSpPr>
          <p:cNvPr id="12292" name="Text Box 5"/>
          <p:cNvSpPr txBox="1">
            <a:spLocks noChangeArrowheads="1"/>
          </p:cNvSpPr>
          <p:nvPr/>
        </p:nvSpPr>
        <p:spPr bwMode="auto">
          <a:xfrm>
            <a:off x="5868144" y="5946303"/>
            <a:ext cx="29386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dirty="0" smtClean="0"/>
              <a:t> </a:t>
            </a:r>
            <a:r>
              <a:rPr lang="de-DE" altLang="en-US" sz="1400" dirty="0" err="1" smtClean="0"/>
              <a:t>Lio</a:t>
            </a:r>
            <a:r>
              <a:rPr lang="de-DE" altLang="en-US" sz="1400" dirty="0" smtClean="0"/>
              <a:t> &amp; Rao, </a:t>
            </a:r>
            <a:r>
              <a:rPr lang="en-US" altLang="en-US" sz="1400" dirty="0" smtClean="0"/>
              <a:t>F</a:t>
            </a:r>
            <a:r>
              <a:rPr lang="en-US" sz="1400" dirty="0" smtClean="0"/>
              <a:t>ront</a:t>
            </a:r>
            <a:r>
              <a:rPr lang="en-US" sz="1400" dirty="0"/>
              <a:t>. </a:t>
            </a:r>
            <a:r>
              <a:rPr lang="en-US" sz="1400" dirty="0" err="1" smtClean="0"/>
              <a:t>Immunol</a:t>
            </a:r>
            <a:r>
              <a:rPr lang="en-US" sz="1400" dirty="0" smtClean="0"/>
              <a:t>. (2019)</a:t>
            </a:r>
            <a:endParaRPr lang="de-DE" altLang="en-US" sz="1400" dirty="0"/>
          </a:p>
        </p:txBody>
      </p:sp>
      <p:sp>
        <p:nvSpPr>
          <p:cNvPr id="12293" name="Datumsplatzhalter 5"/>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10</a:t>
            </a:r>
          </a:p>
        </p:txBody>
      </p:sp>
      <p:sp>
        <p:nvSpPr>
          <p:cNvPr id="12294" name="Foliennummernplatzhalt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dirty="0"/>
          </a:p>
          <a:p>
            <a:pPr eaLnBrk="1" hangingPunct="1">
              <a:spcBef>
                <a:spcPct val="0"/>
              </a:spcBef>
              <a:buFontTx/>
              <a:buNone/>
            </a:pPr>
            <a:fld id="{4039C39D-C321-49EF-A263-29D7E6C26C0E}" type="slidenum">
              <a:rPr lang="de-DE" altLang="en-US" sz="1000"/>
              <a:pPr eaLnBrk="1" hangingPunct="1">
                <a:spcBef>
                  <a:spcPct val="0"/>
                </a:spcBef>
                <a:buFontTx/>
                <a:buNone/>
              </a:pPr>
              <a:t>16</a:t>
            </a:fld>
            <a:endParaRPr lang="de-DE" altLang="en-US" sz="1000" dirty="0"/>
          </a:p>
        </p:txBody>
      </p:sp>
      <p:sp>
        <p:nvSpPr>
          <p:cNvPr id="12295" name="Fußzeilenplatzhalter 7"/>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dirty="0" err="1" smtClean="0"/>
              <a:t>Cellular</a:t>
            </a:r>
            <a:r>
              <a:rPr lang="de-DE" altLang="en-US" sz="1000" dirty="0" smtClean="0"/>
              <a:t> </a:t>
            </a:r>
            <a:r>
              <a:rPr lang="de-DE" altLang="en-US" sz="1000" dirty="0" err="1" smtClean="0"/>
              <a:t>Programs</a:t>
            </a:r>
            <a:endParaRPr lang="de-DE" altLang="en-US" sz="1000" dirty="0" smtClean="0"/>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63765" t="-2635" r="2125" b="58795"/>
          <a:stretch/>
        </p:blipFill>
        <p:spPr>
          <a:xfrm>
            <a:off x="5505020" y="341312"/>
            <a:ext cx="3323092" cy="4023791"/>
          </a:xfrm>
          <a:prstGeom prst="rect">
            <a:avLst/>
          </a:prstGeom>
        </p:spPr>
      </p:pic>
      <p:pic>
        <p:nvPicPr>
          <p:cNvPr id="1030" name="Picture 6" descr="https://loop.frontiersin.org/images/profile/403959/2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888" y="-106363"/>
            <a:ext cx="228600" cy="22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554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4213" y="188913"/>
            <a:ext cx="7772400" cy="304800"/>
          </a:xfrm>
        </p:spPr>
        <p:txBody>
          <a:bodyPr/>
          <a:lstStyle/>
          <a:p>
            <a:r>
              <a:rPr lang="en-GB" altLang="en-US" dirty="0" smtClean="0">
                <a:ea typeface="ＭＳ Ｐゴシック" panose="020B0600070205080204" pitchFamily="34" charset="-128"/>
              </a:rPr>
              <a:t>Passive DNA methylation</a:t>
            </a:r>
          </a:p>
        </p:txBody>
      </p:sp>
      <p:sp>
        <p:nvSpPr>
          <p:cNvPr id="12291" name="Text Box 4"/>
          <p:cNvSpPr txBox="1">
            <a:spLocks noChangeArrowheads="1"/>
          </p:cNvSpPr>
          <p:nvPr/>
        </p:nvSpPr>
        <p:spPr bwMode="auto">
          <a:xfrm>
            <a:off x="56543" y="520701"/>
            <a:ext cx="4313622" cy="541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sz="1800" dirty="0" smtClean="0"/>
              <a:t>The DNMT1/UHRF1 </a:t>
            </a:r>
            <a:r>
              <a:rPr lang="en-US" sz="1800" dirty="0"/>
              <a:t>complex recognizes 5mC at the hemi-methylated </a:t>
            </a:r>
            <a:r>
              <a:rPr lang="en-US" sz="1800" dirty="0" err="1"/>
              <a:t>CpG</a:t>
            </a:r>
            <a:r>
              <a:rPr lang="en-US" sz="1800" dirty="0"/>
              <a:t> motif during DNA replication and </a:t>
            </a:r>
            <a:r>
              <a:rPr lang="en-US" sz="1800" dirty="0" err="1"/>
              <a:t>methylates</a:t>
            </a:r>
            <a:r>
              <a:rPr lang="en-US" sz="1800" dirty="0"/>
              <a:t> the unmodified cytosine on the newly synthesized DNA </a:t>
            </a:r>
            <a:r>
              <a:rPr lang="en-US" sz="1800" dirty="0" smtClean="0"/>
              <a:t>strand. </a:t>
            </a:r>
          </a:p>
          <a:p>
            <a:pPr eaLnBrk="1" hangingPunct="1">
              <a:lnSpc>
                <a:spcPct val="120000"/>
              </a:lnSpc>
              <a:spcBef>
                <a:spcPct val="0"/>
              </a:spcBef>
              <a:buFontTx/>
              <a:buNone/>
            </a:pPr>
            <a:endParaRPr lang="en-US" sz="1800" dirty="0"/>
          </a:p>
          <a:p>
            <a:pPr eaLnBrk="1" hangingPunct="1">
              <a:lnSpc>
                <a:spcPct val="120000"/>
              </a:lnSpc>
              <a:spcBef>
                <a:spcPct val="0"/>
              </a:spcBef>
              <a:buFontTx/>
              <a:buNone/>
            </a:pPr>
            <a:r>
              <a:rPr lang="en-US" sz="1800" dirty="0" smtClean="0"/>
              <a:t>However</a:t>
            </a:r>
            <a:r>
              <a:rPr lang="en-US" sz="1800" dirty="0"/>
              <a:t>, the oxidized </a:t>
            </a:r>
            <a:r>
              <a:rPr lang="en-US" sz="1800" dirty="0" err="1"/>
              <a:t>methylcytosines</a:t>
            </a:r>
            <a:r>
              <a:rPr lang="en-US" sz="1800" dirty="0"/>
              <a:t> 5hmC, 5fC, and </a:t>
            </a:r>
            <a:r>
              <a:rPr lang="en-US" sz="1800" dirty="0" smtClean="0"/>
              <a:t>5caC </a:t>
            </a:r>
            <a:r>
              <a:rPr lang="en-US" sz="1800" dirty="0"/>
              <a:t>are not recognized by DNMT1/UHRF1, resulting in unmodified cytosine on the new DNA strand. </a:t>
            </a:r>
            <a:endParaRPr lang="en-US" sz="1800" dirty="0" smtClean="0"/>
          </a:p>
          <a:p>
            <a:pPr eaLnBrk="1" hangingPunct="1">
              <a:lnSpc>
                <a:spcPct val="120000"/>
              </a:lnSpc>
              <a:spcBef>
                <a:spcPct val="0"/>
              </a:spcBef>
              <a:buFontTx/>
              <a:buNone/>
            </a:pPr>
            <a:endParaRPr lang="en-US" sz="1800" dirty="0"/>
          </a:p>
          <a:p>
            <a:pPr eaLnBrk="1" hangingPunct="1">
              <a:lnSpc>
                <a:spcPct val="120000"/>
              </a:lnSpc>
              <a:spcBef>
                <a:spcPct val="0"/>
              </a:spcBef>
              <a:buFontTx/>
              <a:buNone/>
            </a:pPr>
            <a:r>
              <a:rPr lang="en-US" sz="1800" dirty="0" smtClean="0"/>
              <a:t>Further </a:t>
            </a:r>
            <a:r>
              <a:rPr lang="en-US" sz="1800" dirty="0"/>
              <a:t>DNA replication in the presence of continuing TET activity will result in progressive dilution of 5mC in the daughter cells.</a:t>
            </a:r>
            <a:endParaRPr lang="de-DE" sz="1800" dirty="0" smtClean="0"/>
          </a:p>
        </p:txBody>
      </p:sp>
      <p:sp>
        <p:nvSpPr>
          <p:cNvPr id="12292" name="Text Box 5"/>
          <p:cNvSpPr txBox="1">
            <a:spLocks noChangeArrowheads="1"/>
          </p:cNvSpPr>
          <p:nvPr/>
        </p:nvSpPr>
        <p:spPr bwMode="auto">
          <a:xfrm>
            <a:off x="5868144" y="5946303"/>
            <a:ext cx="29386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dirty="0" smtClean="0"/>
              <a:t> </a:t>
            </a:r>
            <a:r>
              <a:rPr lang="de-DE" altLang="en-US" sz="1400" dirty="0" err="1" smtClean="0"/>
              <a:t>Lio</a:t>
            </a:r>
            <a:r>
              <a:rPr lang="de-DE" altLang="en-US" sz="1400" dirty="0" smtClean="0"/>
              <a:t> &amp; Rao, </a:t>
            </a:r>
            <a:r>
              <a:rPr lang="en-US" altLang="en-US" sz="1400" dirty="0" smtClean="0"/>
              <a:t>F</a:t>
            </a:r>
            <a:r>
              <a:rPr lang="en-US" sz="1400" dirty="0" smtClean="0"/>
              <a:t>ront</a:t>
            </a:r>
            <a:r>
              <a:rPr lang="en-US" sz="1400" dirty="0"/>
              <a:t>. </a:t>
            </a:r>
            <a:r>
              <a:rPr lang="en-US" sz="1400" dirty="0" err="1" smtClean="0"/>
              <a:t>Immunol</a:t>
            </a:r>
            <a:r>
              <a:rPr lang="en-US" sz="1400" dirty="0" smtClean="0"/>
              <a:t>. (2019)</a:t>
            </a:r>
            <a:endParaRPr lang="de-DE" altLang="en-US" sz="1400" dirty="0"/>
          </a:p>
        </p:txBody>
      </p:sp>
      <p:sp>
        <p:nvSpPr>
          <p:cNvPr id="12293" name="Datumsplatzhalter 5"/>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10</a:t>
            </a:r>
          </a:p>
        </p:txBody>
      </p:sp>
      <p:sp>
        <p:nvSpPr>
          <p:cNvPr id="12294" name="Foliennummernplatzhalt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dirty="0"/>
          </a:p>
          <a:p>
            <a:pPr eaLnBrk="1" hangingPunct="1">
              <a:spcBef>
                <a:spcPct val="0"/>
              </a:spcBef>
              <a:buFontTx/>
              <a:buNone/>
            </a:pPr>
            <a:fld id="{4039C39D-C321-49EF-A263-29D7E6C26C0E}" type="slidenum">
              <a:rPr lang="de-DE" altLang="en-US" sz="1000"/>
              <a:pPr eaLnBrk="1" hangingPunct="1">
                <a:spcBef>
                  <a:spcPct val="0"/>
                </a:spcBef>
                <a:buFontTx/>
                <a:buNone/>
              </a:pPr>
              <a:t>17</a:t>
            </a:fld>
            <a:endParaRPr lang="de-DE" altLang="en-US" sz="1000" dirty="0"/>
          </a:p>
        </p:txBody>
      </p:sp>
      <p:sp>
        <p:nvSpPr>
          <p:cNvPr id="12295" name="Fußzeilenplatzhalter 7"/>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dirty="0" err="1" smtClean="0"/>
              <a:t>Cellular</a:t>
            </a:r>
            <a:r>
              <a:rPr lang="de-DE" altLang="en-US" sz="1000" dirty="0" smtClean="0"/>
              <a:t> </a:t>
            </a:r>
            <a:r>
              <a:rPr lang="de-DE" altLang="en-US" sz="1000" dirty="0" err="1" smtClean="0"/>
              <a:t>Programs</a:t>
            </a:r>
            <a:endParaRPr lang="de-DE" altLang="en-US" sz="1000" dirty="0" smtClean="0"/>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3853" t="44437" r="47363" b="157"/>
          <a:stretch/>
        </p:blipFill>
        <p:spPr>
          <a:xfrm>
            <a:off x="4370165" y="560388"/>
            <a:ext cx="4752528" cy="5085372"/>
          </a:xfrm>
          <a:prstGeom prst="rect">
            <a:avLst/>
          </a:prstGeom>
        </p:spPr>
      </p:pic>
    </p:spTree>
    <p:extLst>
      <p:ext uri="{BB962C8B-B14F-4D97-AF65-F5344CB8AC3E}">
        <p14:creationId xmlns:p14="http://schemas.microsoft.com/office/powerpoint/2010/main" val="951790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4213" y="188913"/>
            <a:ext cx="7772400" cy="304800"/>
          </a:xfrm>
        </p:spPr>
        <p:txBody>
          <a:bodyPr/>
          <a:lstStyle/>
          <a:p>
            <a:r>
              <a:rPr lang="en-GB" altLang="en-US" dirty="0" smtClean="0">
                <a:ea typeface="ＭＳ Ｐゴシック" panose="020B0600070205080204" pitchFamily="34" charset="-128"/>
              </a:rPr>
              <a:t>Active DNA methylation</a:t>
            </a:r>
          </a:p>
        </p:txBody>
      </p:sp>
      <p:sp>
        <p:nvSpPr>
          <p:cNvPr id="12291" name="Text Box 4"/>
          <p:cNvSpPr txBox="1">
            <a:spLocks noChangeArrowheads="1"/>
          </p:cNvSpPr>
          <p:nvPr/>
        </p:nvSpPr>
        <p:spPr bwMode="auto">
          <a:xfrm>
            <a:off x="56543" y="520701"/>
            <a:ext cx="4155418" cy="2388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sz="1800" dirty="0"/>
              <a:t>While 5hmC is stable and persists in the genome, 5fC and 5caC can be recognized and </a:t>
            </a:r>
            <a:r>
              <a:rPr lang="en-US" sz="1800" b="1" dirty="0"/>
              <a:t>excised</a:t>
            </a:r>
            <a:r>
              <a:rPr lang="en-US" sz="1800" dirty="0"/>
              <a:t> by thymine DNA glycosylase (TDG), </a:t>
            </a:r>
            <a:endParaRPr lang="en-US" sz="1800" dirty="0" smtClean="0"/>
          </a:p>
          <a:p>
            <a:pPr eaLnBrk="1" hangingPunct="1">
              <a:lnSpc>
                <a:spcPct val="120000"/>
              </a:lnSpc>
              <a:spcBef>
                <a:spcPct val="0"/>
              </a:spcBef>
              <a:buFontTx/>
              <a:buNone/>
            </a:pPr>
            <a:r>
              <a:rPr lang="en-US" sz="1800" dirty="0" smtClean="0"/>
              <a:t>and </a:t>
            </a:r>
            <a:r>
              <a:rPr lang="en-US" sz="1800" dirty="0"/>
              <a:t>the resulting </a:t>
            </a:r>
            <a:r>
              <a:rPr lang="en-US" sz="1800" dirty="0" err="1"/>
              <a:t>abasic</a:t>
            </a:r>
            <a:r>
              <a:rPr lang="en-US" sz="1800" dirty="0"/>
              <a:t> sites are repaired as unmodified C by base excision repair (BER). </a:t>
            </a:r>
            <a:endParaRPr lang="de-DE" sz="1800" dirty="0" smtClean="0"/>
          </a:p>
        </p:txBody>
      </p:sp>
      <p:sp>
        <p:nvSpPr>
          <p:cNvPr id="12292" name="Text Box 5"/>
          <p:cNvSpPr txBox="1">
            <a:spLocks noChangeArrowheads="1"/>
          </p:cNvSpPr>
          <p:nvPr/>
        </p:nvSpPr>
        <p:spPr bwMode="auto">
          <a:xfrm>
            <a:off x="5868144" y="5946303"/>
            <a:ext cx="29386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dirty="0" smtClean="0"/>
              <a:t> </a:t>
            </a:r>
            <a:r>
              <a:rPr lang="de-DE" altLang="en-US" sz="1400" dirty="0" err="1" smtClean="0"/>
              <a:t>Lio</a:t>
            </a:r>
            <a:r>
              <a:rPr lang="de-DE" altLang="en-US" sz="1400" dirty="0" smtClean="0"/>
              <a:t> &amp; Rao, </a:t>
            </a:r>
            <a:r>
              <a:rPr lang="en-US" altLang="en-US" sz="1400" dirty="0" smtClean="0"/>
              <a:t>F</a:t>
            </a:r>
            <a:r>
              <a:rPr lang="en-US" sz="1400" dirty="0" smtClean="0"/>
              <a:t>ront</a:t>
            </a:r>
            <a:r>
              <a:rPr lang="en-US" sz="1400" dirty="0"/>
              <a:t>. </a:t>
            </a:r>
            <a:r>
              <a:rPr lang="en-US" sz="1400" dirty="0" err="1" smtClean="0"/>
              <a:t>Immunol</a:t>
            </a:r>
            <a:r>
              <a:rPr lang="en-US" sz="1400" dirty="0" smtClean="0"/>
              <a:t>. (2019)</a:t>
            </a:r>
            <a:endParaRPr lang="de-DE" altLang="en-US" sz="1400" dirty="0"/>
          </a:p>
        </p:txBody>
      </p:sp>
      <p:sp>
        <p:nvSpPr>
          <p:cNvPr id="12293" name="Datumsplatzhalter 5"/>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10</a:t>
            </a:r>
          </a:p>
        </p:txBody>
      </p:sp>
      <p:sp>
        <p:nvSpPr>
          <p:cNvPr id="12294" name="Foliennummernplatzhalt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dirty="0"/>
          </a:p>
          <a:p>
            <a:pPr eaLnBrk="1" hangingPunct="1">
              <a:spcBef>
                <a:spcPct val="0"/>
              </a:spcBef>
              <a:buFontTx/>
              <a:buNone/>
            </a:pPr>
            <a:fld id="{4039C39D-C321-49EF-A263-29D7E6C26C0E}" type="slidenum">
              <a:rPr lang="de-DE" altLang="en-US" sz="1000"/>
              <a:pPr eaLnBrk="1" hangingPunct="1">
                <a:spcBef>
                  <a:spcPct val="0"/>
                </a:spcBef>
                <a:buFontTx/>
                <a:buNone/>
              </a:pPr>
              <a:t>18</a:t>
            </a:fld>
            <a:endParaRPr lang="de-DE" altLang="en-US" sz="1000" dirty="0"/>
          </a:p>
        </p:txBody>
      </p:sp>
      <p:sp>
        <p:nvSpPr>
          <p:cNvPr id="12295" name="Fußzeilenplatzhalter 7"/>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dirty="0" err="1" smtClean="0"/>
              <a:t>Cellular</a:t>
            </a:r>
            <a:r>
              <a:rPr lang="de-DE" altLang="en-US" sz="1000" dirty="0" smtClean="0"/>
              <a:t> </a:t>
            </a:r>
            <a:r>
              <a:rPr lang="de-DE" altLang="en-US" sz="1000" dirty="0" err="1" smtClean="0"/>
              <a:t>Programs</a:t>
            </a:r>
            <a:endParaRPr lang="de-DE" altLang="en-US" sz="1000" dirty="0" smtClean="0"/>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52278" t="44437" r="-323" b="157"/>
          <a:stretch/>
        </p:blipFill>
        <p:spPr>
          <a:xfrm>
            <a:off x="4355976" y="526828"/>
            <a:ext cx="4680520" cy="5085372"/>
          </a:xfrm>
          <a:prstGeom prst="rect">
            <a:avLst/>
          </a:prstGeom>
        </p:spPr>
      </p:pic>
    </p:spTree>
    <p:extLst>
      <p:ext uri="{BB962C8B-B14F-4D97-AF65-F5344CB8AC3E}">
        <p14:creationId xmlns:p14="http://schemas.microsoft.com/office/powerpoint/2010/main" val="2829183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nummernplatzhalt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endParaRPr lang="de-DE" altLang="de-DE" sz="1000"/>
          </a:p>
          <a:p>
            <a:pPr algn="r" eaLnBrk="1" hangingPunct="1"/>
            <a:fld id="{4F66DB9B-E31B-4A12-B2CC-3B2347555389}" type="slidenum">
              <a:rPr lang="de-DE" altLang="de-DE" sz="1000"/>
              <a:pPr algn="r" eaLnBrk="1" hangingPunct="1"/>
              <a:t>19</a:t>
            </a:fld>
            <a:endParaRPr lang="de-DE" altLang="de-DE" sz="1000"/>
          </a:p>
        </p:txBody>
      </p:sp>
      <p:sp>
        <p:nvSpPr>
          <p:cNvPr id="17410" name="Rectangle 2"/>
          <p:cNvSpPr>
            <a:spLocks noGrp="1" noChangeArrowheads="1"/>
          </p:cNvSpPr>
          <p:nvPr>
            <p:ph type="title" idx="4294967295"/>
          </p:nvPr>
        </p:nvSpPr>
        <p:spPr>
          <a:xfrm>
            <a:off x="468313" y="188913"/>
            <a:ext cx="8351837" cy="360362"/>
          </a:xfrm>
        </p:spPr>
        <p:txBody>
          <a:bodyPr/>
          <a:lstStyle/>
          <a:p>
            <a:pPr eaLnBrk="1" hangingPunct="1"/>
            <a:r>
              <a:rPr lang="de-DE" altLang="de-DE" dirty="0" smtClean="0"/>
              <a:t>V11 </a:t>
            </a:r>
            <a:r>
              <a:rPr lang="de-DE" altLang="de-DE" dirty="0" err="1" smtClean="0"/>
              <a:t>miRNAs</a:t>
            </a:r>
            <a:endParaRPr lang="en-GB" altLang="de-DE" dirty="0" smtClean="0"/>
          </a:p>
        </p:txBody>
      </p:sp>
      <p:sp>
        <p:nvSpPr>
          <p:cNvPr id="17411"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de-DE" smtClean="0">
                <a:sym typeface="Symbol" panose="05050102010706020507" pitchFamily="18" charset="2"/>
              </a:rPr>
              <a:t> </a:t>
            </a:r>
          </a:p>
        </p:txBody>
      </p:sp>
      <p:sp>
        <p:nvSpPr>
          <p:cNvPr id="17412" name="Text Box 8"/>
          <p:cNvSpPr txBox="1">
            <a:spLocks noChangeArrowheads="1"/>
          </p:cNvSpPr>
          <p:nvPr/>
        </p:nvSpPr>
        <p:spPr bwMode="auto">
          <a:xfrm>
            <a:off x="395288" y="6019800"/>
            <a:ext cx="1450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200"/>
              <a:t>www.wikipedia.org</a:t>
            </a:r>
          </a:p>
        </p:txBody>
      </p:sp>
      <p:sp>
        <p:nvSpPr>
          <p:cNvPr id="17413" name="Textfeld 12"/>
          <p:cNvSpPr txBox="1">
            <a:spLocks noChangeArrowheads="1"/>
          </p:cNvSpPr>
          <p:nvPr/>
        </p:nvSpPr>
        <p:spPr bwMode="auto">
          <a:xfrm>
            <a:off x="304800" y="601663"/>
            <a:ext cx="8382000" cy="239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ts val="2563"/>
              </a:lnSpc>
            </a:pPr>
            <a:r>
              <a:rPr lang="de-DE" altLang="de-DE" sz="1800" dirty="0" smtClean="0"/>
              <a:t> </a:t>
            </a:r>
            <a:r>
              <a:rPr lang="de-DE" altLang="de-DE" sz="1800" b="1" dirty="0" err="1" smtClean="0"/>
              <a:t>microRNAs</a:t>
            </a:r>
            <a:r>
              <a:rPr lang="de-DE" altLang="de-DE" sz="1800" dirty="0" smtClean="0"/>
              <a:t> </a:t>
            </a:r>
            <a:r>
              <a:rPr lang="de-DE" altLang="de-DE" sz="1800" dirty="0"/>
              <a:t>(</a:t>
            </a:r>
            <a:r>
              <a:rPr lang="de-DE" altLang="de-DE" sz="1800" dirty="0" err="1"/>
              <a:t>miRNA</a:t>
            </a:r>
            <a:r>
              <a:rPr lang="de-DE" altLang="de-DE" sz="1800" dirty="0"/>
              <a:t>) </a:t>
            </a:r>
            <a:r>
              <a:rPr lang="de-DE" altLang="de-DE" sz="1800" dirty="0" err="1"/>
              <a:t>are</a:t>
            </a:r>
            <a:r>
              <a:rPr lang="de-DE" altLang="de-DE" sz="1800" dirty="0"/>
              <a:t> </a:t>
            </a:r>
            <a:r>
              <a:rPr lang="de-DE" altLang="de-DE" sz="1800" b="1" dirty="0"/>
              <a:t>single-</a:t>
            </a:r>
            <a:r>
              <a:rPr lang="de-DE" altLang="de-DE" sz="1800" b="1" dirty="0" err="1"/>
              <a:t>stranded</a:t>
            </a:r>
            <a:r>
              <a:rPr lang="de-DE" altLang="de-DE" sz="1800" b="1" dirty="0"/>
              <a:t> RNA </a:t>
            </a:r>
            <a:r>
              <a:rPr lang="de-DE" altLang="de-DE" sz="1800" dirty="0" err="1"/>
              <a:t>molecules</a:t>
            </a:r>
            <a:r>
              <a:rPr lang="de-DE" altLang="de-DE" sz="1800" dirty="0"/>
              <a:t> </a:t>
            </a:r>
          </a:p>
          <a:p>
            <a:pPr eaLnBrk="1" hangingPunct="1">
              <a:lnSpc>
                <a:spcPts val="2563"/>
              </a:lnSpc>
            </a:pPr>
            <a:r>
              <a:rPr lang="de-DE" altLang="de-DE" sz="1800" dirty="0" err="1"/>
              <a:t>of</a:t>
            </a:r>
            <a:r>
              <a:rPr lang="de-DE" altLang="de-DE" sz="1800" dirty="0"/>
              <a:t> 21-23 </a:t>
            </a:r>
            <a:r>
              <a:rPr lang="de-DE" altLang="de-DE" sz="1800" dirty="0" err="1"/>
              <a:t>nucleotides</a:t>
            </a:r>
            <a:r>
              <a:rPr lang="de-DE" altLang="de-DE" sz="1800" dirty="0"/>
              <a:t> in </a:t>
            </a:r>
            <a:r>
              <a:rPr lang="de-DE" altLang="de-DE" sz="1800" dirty="0" err="1"/>
              <a:t>length</a:t>
            </a:r>
            <a:r>
              <a:rPr lang="de-DE" altLang="de-DE" sz="1800" dirty="0"/>
              <a:t>.</a:t>
            </a:r>
          </a:p>
          <a:p>
            <a:pPr eaLnBrk="1" hangingPunct="1">
              <a:lnSpc>
                <a:spcPts val="2563"/>
              </a:lnSpc>
            </a:pPr>
            <a:endParaRPr lang="de-DE" altLang="de-DE" sz="1800" dirty="0"/>
          </a:p>
          <a:p>
            <a:pPr eaLnBrk="1" hangingPunct="1">
              <a:lnSpc>
                <a:spcPts val="2563"/>
              </a:lnSpc>
            </a:pPr>
            <a:r>
              <a:rPr lang="de-DE" altLang="de-DE" sz="1800" dirty="0" err="1"/>
              <a:t>miRNAs</a:t>
            </a:r>
            <a:r>
              <a:rPr lang="de-DE" altLang="de-DE" sz="1800" dirty="0"/>
              <a:t> </a:t>
            </a:r>
            <a:r>
              <a:rPr lang="de-DE" altLang="de-DE" sz="1800" dirty="0" err="1"/>
              <a:t>have</a:t>
            </a:r>
            <a:r>
              <a:rPr lang="de-DE" altLang="de-DE" sz="1800" dirty="0"/>
              <a:t> a </a:t>
            </a:r>
            <a:r>
              <a:rPr lang="de-DE" altLang="de-DE" sz="1800" dirty="0" err="1"/>
              <a:t>crucial</a:t>
            </a:r>
            <a:r>
              <a:rPr lang="de-DE" altLang="de-DE" sz="1800" dirty="0"/>
              <a:t> </a:t>
            </a:r>
            <a:r>
              <a:rPr lang="de-DE" altLang="de-DE" sz="1800" dirty="0" err="1"/>
              <a:t>role</a:t>
            </a:r>
            <a:r>
              <a:rPr lang="de-DE" altLang="de-DE" sz="1800" dirty="0"/>
              <a:t> in </a:t>
            </a:r>
            <a:r>
              <a:rPr lang="de-DE" altLang="de-DE" sz="1800" dirty="0" err="1"/>
              <a:t>regulating</a:t>
            </a:r>
            <a:r>
              <a:rPr lang="de-DE" altLang="de-DE" sz="1800" dirty="0"/>
              <a:t> </a:t>
            </a:r>
            <a:r>
              <a:rPr lang="de-DE" altLang="de-DE" sz="1800" dirty="0" err="1"/>
              <a:t>gene</a:t>
            </a:r>
            <a:r>
              <a:rPr lang="de-DE" altLang="de-DE" sz="1800" dirty="0"/>
              <a:t> </a:t>
            </a:r>
            <a:r>
              <a:rPr lang="de-DE" altLang="de-DE" sz="1800" dirty="0" err="1"/>
              <a:t>expression</a:t>
            </a:r>
            <a:r>
              <a:rPr lang="de-DE" altLang="de-DE" sz="1800" dirty="0"/>
              <a:t>. </a:t>
            </a:r>
          </a:p>
          <a:p>
            <a:pPr eaLnBrk="1" hangingPunct="1">
              <a:lnSpc>
                <a:spcPts val="2563"/>
              </a:lnSpc>
            </a:pPr>
            <a:endParaRPr lang="de-DE" altLang="de-DE" sz="1800" dirty="0"/>
          </a:p>
          <a:p>
            <a:pPr eaLnBrk="1" hangingPunct="1">
              <a:lnSpc>
                <a:spcPts val="2563"/>
              </a:lnSpc>
            </a:pPr>
            <a:r>
              <a:rPr lang="de-DE" altLang="de-DE" sz="1800" b="1" dirty="0" err="1">
                <a:solidFill>
                  <a:srgbClr val="FF0000"/>
                </a:solidFill>
              </a:rPr>
              <a:t>Remember</a:t>
            </a:r>
            <a:r>
              <a:rPr lang="de-DE" altLang="de-DE" sz="1800" b="1" dirty="0">
                <a:solidFill>
                  <a:srgbClr val="FF0000"/>
                </a:solidFill>
              </a:rPr>
              <a:t>: </a:t>
            </a:r>
            <a:r>
              <a:rPr lang="de-DE" altLang="de-DE" sz="1800" b="1" dirty="0" err="1">
                <a:solidFill>
                  <a:srgbClr val="FF0000"/>
                </a:solidFill>
              </a:rPr>
              <a:t>miRNAs</a:t>
            </a:r>
            <a:r>
              <a:rPr lang="de-DE" altLang="de-DE" sz="1800" b="1" dirty="0">
                <a:solidFill>
                  <a:srgbClr val="FF0000"/>
                </a:solidFill>
              </a:rPr>
              <a:t> </a:t>
            </a:r>
            <a:r>
              <a:rPr lang="de-DE" altLang="de-DE" sz="1800" b="1" dirty="0" err="1">
                <a:solidFill>
                  <a:srgbClr val="FF0000"/>
                </a:solidFill>
              </a:rPr>
              <a:t>are</a:t>
            </a:r>
            <a:r>
              <a:rPr lang="de-DE" altLang="de-DE" sz="1800" b="1" dirty="0">
                <a:solidFill>
                  <a:srgbClr val="FF0000"/>
                </a:solidFill>
              </a:rPr>
              <a:t> </a:t>
            </a:r>
            <a:r>
              <a:rPr lang="de-DE" altLang="de-DE" sz="1800" b="1" dirty="0" err="1">
                <a:solidFill>
                  <a:srgbClr val="FF0000"/>
                </a:solidFill>
              </a:rPr>
              <a:t>encoded</a:t>
            </a:r>
            <a:r>
              <a:rPr lang="de-DE" altLang="de-DE" sz="1800" b="1" dirty="0">
                <a:solidFill>
                  <a:srgbClr val="FF0000"/>
                </a:solidFill>
              </a:rPr>
              <a:t> </a:t>
            </a:r>
            <a:r>
              <a:rPr lang="de-DE" altLang="de-DE" sz="1800" b="1" dirty="0" err="1">
                <a:solidFill>
                  <a:srgbClr val="FF0000"/>
                </a:solidFill>
              </a:rPr>
              <a:t>by</a:t>
            </a:r>
            <a:r>
              <a:rPr lang="de-DE" altLang="de-DE" sz="1800" b="1" dirty="0">
                <a:solidFill>
                  <a:srgbClr val="FF0000"/>
                </a:solidFill>
              </a:rPr>
              <a:t> DNA but not </a:t>
            </a:r>
          </a:p>
          <a:p>
            <a:pPr eaLnBrk="1" hangingPunct="1">
              <a:lnSpc>
                <a:spcPts val="2563"/>
              </a:lnSpc>
            </a:pPr>
            <a:r>
              <a:rPr lang="de-DE" altLang="de-DE" sz="1800" b="1" dirty="0" err="1">
                <a:solidFill>
                  <a:srgbClr val="FF0000"/>
                </a:solidFill>
              </a:rPr>
              <a:t>translated</a:t>
            </a:r>
            <a:r>
              <a:rPr lang="de-DE" altLang="de-DE" sz="1800" b="1" dirty="0">
                <a:solidFill>
                  <a:srgbClr val="FF0000"/>
                </a:solidFill>
              </a:rPr>
              <a:t> </a:t>
            </a:r>
            <a:r>
              <a:rPr lang="de-DE" altLang="de-DE" sz="1800" b="1" dirty="0" err="1">
                <a:solidFill>
                  <a:srgbClr val="FF0000"/>
                </a:solidFill>
              </a:rPr>
              <a:t>into</a:t>
            </a:r>
            <a:r>
              <a:rPr lang="de-DE" altLang="de-DE" sz="1800" b="1" dirty="0">
                <a:solidFill>
                  <a:srgbClr val="FF0000"/>
                </a:solidFill>
              </a:rPr>
              <a:t> </a:t>
            </a:r>
            <a:r>
              <a:rPr lang="de-DE" altLang="de-DE" sz="1800" b="1" dirty="0" err="1">
                <a:solidFill>
                  <a:srgbClr val="FF0000"/>
                </a:solidFill>
              </a:rPr>
              <a:t>protein</a:t>
            </a:r>
            <a:r>
              <a:rPr lang="de-DE" altLang="de-DE" sz="1800" b="1" dirty="0">
                <a:solidFill>
                  <a:srgbClr val="FF0000"/>
                </a:solidFill>
              </a:rPr>
              <a:t> (non-</a:t>
            </a:r>
            <a:r>
              <a:rPr lang="de-DE" altLang="de-DE" sz="1800" b="1" dirty="0" err="1">
                <a:solidFill>
                  <a:srgbClr val="FF0000"/>
                </a:solidFill>
              </a:rPr>
              <a:t>coding</a:t>
            </a:r>
            <a:r>
              <a:rPr lang="de-DE" altLang="de-DE" sz="1800" b="1" dirty="0">
                <a:solidFill>
                  <a:srgbClr val="FF0000"/>
                </a:solidFill>
              </a:rPr>
              <a:t> RNA).</a:t>
            </a:r>
          </a:p>
        </p:txBody>
      </p:sp>
      <p:sp>
        <p:nvSpPr>
          <p:cNvPr id="17414" name="Datumsplatzhalter 4"/>
          <p:cNvSpPr>
            <a:spLocks noGrp="1"/>
          </p:cNvSpPr>
          <p:nvPr>
            <p:ph type="dt" sz="quarter" idx="10"/>
          </p:nvPr>
        </p:nvSpPr>
        <p:spPr>
          <a:xfrm>
            <a:off x="838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de-DE" sz="1000" smtClean="0"/>
              <a:t>SS 2019– lecture 11</a:t>
            </a:r>
            <a:endParaRPr lang="de-DE" altLang="de-DE" sz="1000" smtClean="0"/>
          </a:p>
        </p:txBody>
      </p:sp>
      <p:sp>
        <p:nvSpPr>
          <p:cNvPr id="17415" name="Foliennummernplatzhalt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de-DE" altLang="de-DE" sz="1000"/>
          </a:p>
          <a:p>
            <a:fld id="{290CD51E-EAA7-438A-A10E-9F39C47E34A7}" type="slidenum">
              <a:rPr lang="de-DE" altLang="de-DE" sz="1000"/>
              <a:pPr/>
              <a:t>19</a:t>
            </a:fld>
            <a:endParaRPr lang="de-DE" altLang="de-DE" sz="1000"/>
          </a:p>
        </p:txBody>
      </p:sp>
      <p:sp>
        <p:nvSpPr>
          <p:cNvPr id="17416" name="Fußzeilenplatzhalter 1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de-DE" sz="1000" smtClean="0"/>
              <a:t>Cellular Programs</a:t>
            </a:r>
          </a:p>
        </p:txBody>
      </p:sp>
    </p:spTree>
    <p:extLst>
      <p:ext uri="{BB962C8B-B14F-4D97-AF65-F5344CB8AC3E}">
        <p14:creationId xmlns:p14="http://schemas.microsoft.com/office/powerpoint/2010/main" val="1481063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4213" y="188913"/>
            <a:ext cx="7772400" cy="304800"/>
          </a:xfrm>
        </p:spPr>
        <p:txBody>
          <a:bodyPr/>
          <a:lstStyle/>
          <a:p>
            <a:pPr eaLnBrk="1" hangingPunct="1"/>
            <a:r>
              <a:rPr lang="en-GB" altLang="en-US" dirty="0" smtClean="0">
                <a:ea typeface="ＭＳ Ｐゴシック" panose="020B0600070205080204" pitchFamily="34" charset="-128"/>
              </a:rPr>
              <a:t>V9: Cellular differentiation - development</a:t>
            </a:r>
          </a:p>
        </p:txBody>
      </p:sp>
      <p:sp>
        <p:nvSpPr>
          <p:cNvPr id="2051"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2052" name="Rechteck 11"/>
          <p:cNvSpPr>
            <a:spLocks noChangeArrowheads="1"/>
          </p:cNvSpPr>
          <p:nvPr/>
        </p:nvSpPr>
        <p:spPr bwMode="auto">
          <a:xfrm>
            <a:off x="251520" y="561419"/>
            <a:ext cx="8496300" cy="522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sz="1800" dirty="0"/>
              <a:t>In developmental biology, </a:t>
            </a:r>
            <a:r>
              <a:rPr lang="en-US" sz="1800" b="1" dirty="0"/>
              <a:t>cellular differentiation</a:t>
            </a:r>
            <a:r>
              <a:rPr lang="en-US" sz="1800" dirty="0"/>
              <a:t> is the process </a:t>
            </a:r>
            <a:endParaRPr lang="en-US" sz="1800" dirty="0" smtClean="0"/>
          </a:p>
          <a:p>
            <a:pPr eaLnBrk="1" hangingPunct="1">
              <a:lnSpc>
                <a:spcPts val="2500"/>
              </a:lnSpc>
              <a:spcBef>
                <a:spcPct val="0"/>
              </a:spcBef>
              <a:buFontTx/>
              <a:buNone/>
            </a:pPr>
            <a:r>
              <a:rPr lang="en-US" sz="1800" dirty="0" smtClean="0"/>
              <a:t>where </a:t>
            </a:r>
            <a:r>
              <a:rPr lang="en-US" sz="1800" dirty="0"/>
              <a:t>a cell </a:t>
            </a:r>
            <a:r>
              <a:rPr lang="en-US" sz="1800" dirty="0" smtClean="0"/>
              <a:t>changes its </a:t>
            </a:r>
            <a:r>
              <a:rPr lang="en-US" sz="1800" b="1" dirty="0" smtClean="0"/>
              <a:t>cell fate </a:t>
            </a:r>
            <a:r>
              <a:rPr lang="en-US" sz="1800" dirty="0"/>
              <a:t>from one cell type to </a:t>
            </a:r>
            <a:r>
              <a:rPr lang="en-US" sz="1800" dirty="0" smtClean="0"/>
              <a:t>another.</a:t>
            </a:r>
            <a:endParaRPr lang="en-US" sz="1800" baseline="30000" dirty="0"/>
          </a:p>
          <a:p>
            <a:pPr eaLnBrk="1" hangingPunct="1">
              <a:lnSpc>
                <a:spcPts val="2500"/>
              </a:lnSpc>
              <a:spcBef>
                <a:spcPct val="0"/>
              </a:spcBef>
              <a:buFontTx/>
              <a:buNone/>
            </a:pPr>
            <a:r>
              <a:rPr lang="en-US" sz="1800" dirty="0" smtClean="0"/>
              <a:t>Most </a:t>
            </a:r>
            <a:r>
              <a:rPr lang="en-US" sz="1800" dirty="0"/>
              <a:t>commonly the cell changes to a </a:t>
            </a:r>
            <a:r>
              <a:rPr lang="en-US" sz="1800" b="1" dirty="0"/>
              <a:t>more specialized type</a:t>
            </a:r>
            <a:r>
              <a:rPr lang="en-US" sz="1800" dirty="0"/>
              <a:t>. </a:t>
            </a:r>
            <a:endParaRPr lang="en-US" sz="1800" dirty="0" smtClean="0"/>
          </a:p>
          <a:p>
            <a:pPr eaLnBrk="1" hangingPunct="1">
              <a:lnSpc>
                <a:spcPts val="2500"/>
              </a:lnSpc>
              <a:spcBef>
                <a:spcPct val="0"/>
              </a:spcBef>
              <a:buFontTx/>
              <a:buNone/>
            </a:pPr>
            <a:endParaRPr lang="en-US" sz="1800" dirty="0"/>
          </a:p>
          <a:p>
            <a:pPr eaLnBrk="1" hangingPunct="1">
              <a:lnSpc>
                <a:spcPts val="2500"/>
              </a:lnSpc>
              <a:spcBef>
                <a:spcPct val="0"/>
              </a:spcBef>
              <a:buFontTx/>
              <a:buNone/>
            </a:pPr>
            <a:r>
              <a:rPr lang="en-US" sz="1800" dirty="0" smtClean="0"/>
              <a:t>Differentiation </a:t>
            </a:r>
            <a:r>
              <a:rPr lang="en-US" sz="1800" dirty="0"/>
              <a:t>occurs numerous times during the development of a multicellular organism as it changes from a simple zygote to a complex system of tissues and cell types. </a:t>
            </a:r>
            <a:endParaRPr lang="en-US" sz="1800" dirty="0" smtClean="0"/>
          </a:p>
          <a:p>
            <a:pPr eaLnBrk="1" hangingPunct="1">
              <a:lnSpc>
                <a:spcPts val="2500"/>
              </a:lnSpc>
              <a:spcBef>
                <a:spcPct val="0"/>
              </a:spcBef>
              <a:buFontTx/>
              <a:buNone/>
            </a:pPr>
            <a:endParaRPr lang="en-US" sz="1800" dirty="0"/>
          </a:p>
          <a:p>
            <a:pPr eaLnBrk="1" hangingPunct="1">
              <a:lnSpc>
                <a:spcPts val="2500"/>
              </a:lnSpc>
              <a:spcBef>
                <a:spcPct val="0"/>
              </a:spcBef>
              <a:buFontTx/>
              <a:buNone/>
            </a:pPr>
            <a:r>
              <a:rPr lang="en-US" sz="1800" dirty="0" smtClean="0"/>
              <a:t>Differentiation </a:t>
            </a:r>
            <a:r>
              <a:rPr lang="en-US" sz="1800" dirty="0"/>
              <a:t>continues in </a:t>
            </a:r>
            <a:r>
              <a:rPr lang="en-US" sz="1800" b="1" dirty="0"/>
              <a:t>adulthood</a:t>
            </a:r>
            <a:r>
              <a:rPr lang="en-US" sz="1800" dirty="0"/>
              <a:t> as adult stem cells divide and create fully differentiated daughter cells during tissue repair and during normal cell turnover. </a:t>
            </a:r>
            <a:endParaRPr lang="en-US" sz="1800" dirty="0" smtClean="0"/>
          </a:p>
          <a:p>
            <a:pPr eaLnBrk="1" hangingPunct="1">
              <a:lnSpc>
                <a:spcPts val="2500"/>
              </a:lnSpc>
              <a:spcBef>
                <a:spcPct val="0"/>
              </a:spcBef>
              <a:buFontTx/>
              <a:buNone/>
            </a:pPr>
            <a:endParaRPr lang="en-US" sz="1800" dirty="0"/>
          </a:p>
          <a:p>
            <a:pPr eaLnBrk="1" hangingPunct="1">
              <a:lnSpc>
                <a:spcPts val="2500"/>
              </a:lnSpc>
              <a:spcBef>
                <a:spcPct val="0"/>
              </a:spcBef>
              <a:buFontTx/>
              <a:buNone/>
            </a:pPr>
            <a:r>
              <a:rPr lang="en-US" sz="1800" dirty="0" smtClean="0"/>
              <a:t>Differentiation </a:t>
            </a:r>
            <a:r>
              <a:rPr lang="en-US" sz="1800" dirty="0"/>
              <a:t>dramatically changes a cell's size, shape, membrane potential, metabolic activity, and responsiveness to signals. </a:t>
            </a:r>
            <a:endParaRPr lang="en-US" sz="1800" dirty="0" smtClean="0"/>
          </a:p>
          <a:p>
            <a:pPr eaLnBrk="1" hangingPunct="1">
              <a:lnSpc>
                <a:spcPts val="2500"/>
              </a:lnSpc>
              <a:spcBef>
                <a:spcPct val="0"/>
              </a:spcBef>
              <a:buFontTx/>
              <a:buNone/>
            </a:pPr>
            <a:endParaRPr lang="en-US" sz="1800" dirty="0"/>
          </a:p>
          <a:p>
            <a:pPr eaLnBrk="1" hangingPunct="1">
              <a:lnSpc>
                <a:spcPts val="2500"/>
              </a:lnSpc>
              <a:spcBef>
                <a:spcPct val="0"/>
              </a:spcBef>
              <a:buFontTx/>
              <a:buNone/>
            </a:pPr>
            <a:r>
              <a:rPr lang="en-US" sz="1800" dirty="0" smtClean="0"/>
              <a:t>These </a:t>
            </a:r>
            <a:r>
              <a:rPr lang="en-US" sz="1800" dirty="0"/>
              <a:t>changes are largely due to highly controlled modifications in gene expression </a:t>
            </a:r>
            <a:r>
              <a:rPr lang="en-US" sz="1800" dirty="0" smtClean="0"/>
              <a:t>that </a:t>
            </a:r>
            <a:r>
              <a:rPr lang="en-US" sz="1800" dirty="0"/>
              <a:t>are </a:t>
            </a:r>
            <a:r>
              <a:rPr lang="en-US" sz="1800" dirty="0" smtClean="0"/>
              <a:t>often controlled by </a:t>
            </a:r>
            <a:r>
              <a:rPr lang="en-US" sz="1800" b="1" dirty="0" smtClean="0"/>
              <a:t>epigenetic </a:t>
            </a:r>
            <a:r>
              <a:rPr lang="en-US" sz="1800" dirty="0" smtClean="0"/>
              <a:t>effects. </a:t>
            </a:r>
          </a:p>
        </p:txBody>
      </p:sp>
      <p:sp>
        <p:nvSpPr>
          <p:cNvPr id="2053"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9</a:t>
            </a:r>
          </a:p>
        </p:txBody>
      </p:sp>
      <p:sp>
        <p:nvSpPr>
          <p:cNvPr id="2054"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C8A213FA-647D-47A5-995E-BB5CCF1946B9}" type="slidenum">
              <a:rPr lang="de-DE" altLang="en-US" sz="1000"/>
              <a:pPr eaLnBrk="1" hangingPunct="1">
                <a:spcBef>
                  <a:spcPct val="0"/>
                </a:spcBef>
                <a:buFontTx/>
                <a:buNone/>
              </a:pPr>
              <a:t>2</a:t>
            </a:fld>
            <a:endParaRPr lang="de-DE" altLang="en-US" sz="1000"/>
          </a:p>
        </p:txBody>
      </p:sp>
      <p:sp>
        <p:nvSpPr>
          <p:cNvPr id="2055"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056" name="Text Box 4"/>
          <p:cNvSpPr txBox="1">
            <a:spLocks noChangeArrowheads="1"/>
          </p:cNvSpPr>
          <p:nvPr/>
        </p:nvSpPr>
        <p:spPr bwMode="auto">
          <a:xfrm>
            <a:off x="6960365" y="5818612"/>
            <a:ext cx="2016125" cy="32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dirty="0" smtClean="0"/>
              <a:t>www.wikipedia.org</a:t>
            </a:r>
            <a:endParaRPr lang="de-DE" altLang="en-US" sz="1400" dirty="0"/>
          </a:p>
        </p:txBody>
      </p:sp>
    </p:spTree>
    <p:extLst>
      <p:ext uri="{BB962C8B-B14F-4D97-AF65-F5344CB8AC3E}">
        <p14:creationId xmlns:p14="http://schemas.microsoft.com/office/powerpoint/2010/main" val="1444798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de-DE" sz="1000" smtClean="0"/>
              <a:t>Cellular Programs</a:t>
            </a:r>
          </a:p>
        </p:txBody>
      </p:sp>
      <p:sp>
        <p:nvSpPr>
          <p:cNvPr id="18434" name="Rectangle 2"/>
          <p:cNvSpPr>
            <a:spLocks noGrp="1" noChangeArrowheads="1"/>
          </p:cNvSpPr>
          <p:nvPr>
            <p:ph type="title"/>
          </p:nvPr>
        </p:nvSpPr>
        <p:spPr>
          <a:xfrm>
            <a:off x="250825" y="152400"/>
            <a:ext cx="8642350" cy="457200"/>
          </a:xfrm>
        </p:spPr>
        <p:txBody>
          <a:bodyPr/>
          <a:lstStyle/>
          <a:p>
            <a:pPr eaLnBrk="1" hangingPunct="1"/>
            <a:r>
              <a:rPr lang="de-DE" altLang="de-DE" smtClean="0"/>
              <a:t>Overview of the miRNA network</a:t>
            </a:r>
            <a:endParaRPr lang="en-GB" altLang="de-DE" i="1" smtClean="0"/>
          </a:p>
        </p:txBody>
      </p:sp>
      <p:sp>
        <p:nvSpPr>
          <p:cNvPr id="18435" name="Text Box 4"/>
          <p:cNvSpPr txBox="1">
            <a:spLocks noChangeArrowheads="1"/>
          </p:cNvSpPr>
          <p:nvPr/>
        </p:nvSpPr>
        <p:spPr bwMode="auto">
          <a:xfrm>
            <a:off x="5257800" y="6172200"/>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400"/>
              <a:t>Ryan et al. Nature Rev. Cancer (2010) 10, 389</a:t>
            </a:r>
          </a:p>
        </p:txBody>
      </p:sp>
      <p:sp>
        <p:nvSpPr>
          <p:cNvPr id="18436"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de-DE" sz="1000" smtClean="0"/>
              <a:t>SS 2019– lecture 11</a:t>
            </a:r>
            <a:endParaRPr lang="de-DE" altLang="de-DE" sz="1000" smtClean="0"/>
          </a:p>
        </p:txBody>
      </p:sp>
      <p:sp>
        <p:nvSpPr>
          <p:cNvPr id="18437"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de-DE" altLang="de-DE" sz="1000"/>
          </a:p>
          <a:p>
            <a:fld id="{9FA40A49-3E32-4134-B86A-B9528D3038AE}" type="slidenum">
              <a:rPr lang="de-DE" altLang="de-DE" sz="1000"/>
              <a:pPr/>
              <a:t>20</a:t>
            </a:fld>
            <a:endParaRPr lang="de-DE" altLang="de-DE" sz="1000"/>
          </a:p>
        </p:txBody>
      </p:sp>
      <p:sp>
        <p:nvSpPr>
          <p:cNvPr id="18438" name="Text Box 4"/>
          <p:cNvSpPr txBox="1">
            <a:spLocks noChangeArrowheads="1"/>
          </p:cNvSpPr>
          <p:nvPr/>
        </p:nvSpPr>
        <p:spPr bwMode="auto">
          <a:xfrm>
            <a:off x="5364163" y="869950"/>
            <a:ext cx="3106737"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ts val="2500"/>
              </a:lnSpc>
            </a:pPr>
            <a:r>
              <a:rPr lang="de-DE" altLang="de-DE" sz="1800"/>
              <a:t>RNA polymerase II (Pol II) produces a 500–3,000 nucleotide transcript, called the primary microRNA</a:t>
            </a:r>
          </a:p>
          <a:p>
            <a:pPr eaLnBrk="1" hangingPunct="1">
              <a:lnSpc>
                <a:spcPts val="2500"/>
              </a:lnSpc>
            </a:pPr>
            <a:r>
              <a:rPr lang="de-DE" altLang="de-DE" sz="1800" b="1"/>
              <a:t>(pri-miRNA)</a:t>
            </a:r>
            <a:r>
              <a:rPr lang="de-DE" altLang="de-DE" sz="1800"/>
              <a:t>.</a:t>
            </a:r>
          </a:p>
        </p:txBody>
      </p:sp>
      <p:pic>
        <p:nvPicPr>
          <p:cNvPr id="18439" name="Bild 8"/>
          <p:cNvPicPr>
            <a:picLocks noChangeAspect="1"/>
          </p:cNvPicPr>
          <p:nvPr/>
        </p:nvPicPr>
        <p:blipFill>
          <a:blip r:embed="rId3">
            <a:extLst>
              <a:ext uri="{28A0092B-C50C-407E-A947-70E740481C1C}">
                <a14:useLocalDpi xmlns:a14="http://schemas.microsoft.com/office/drawing/2010/main" val="0"/>
              </a:ext>
            </a:extLst>
          </a:blip>
          <a:srcRect r="23842" b="55440"/>
          <a:stretch>
            <a:fillRect/>
          </a:stretch>
        </p:blipFill>
        <p:spPr bwMode="auto">
          <a:xfrm>
            <a:off x="34925" y="609600"/>
            <a:ext cx="5254625"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4"/>
          <p:cNvSpPr txBox="1">
            <a:spLocks noChangeArrowheads="1"/>
          </p:cNvSpPr>
          <p:nvPr/>
        </p:nvSpPr>
        <p:spPr bwMode="auto">
          <a:xfrm>
            <a:off x="5940425" y="4975225"/>
            <a:ext cx="3024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600"/>
              <a:t>AA, poly A tail; </a:t>
            </a:r>
          </a:p>
          <a:p>
            <a:pPr eaLnBrk="1" hangingPunct="1"/>
            <a:r>
              <a:rPr lang="de-DE" altLang="de-DE" sz="1600"/>
              <a:t>m7G, 7-methylguanosine cap; </a:t>
            </a:r>
          </a:p>
          <a:p>
            <a:pPr eaLnBrk="1" hangingPunct="1"/>
            <a:r>
              <a:rPr lang="de-DE" altLang="de-DE" sz="1600"/>
              <a:t>ORF, open reading frame.</a:t>
            </a:r>
          </a:p>
        </p:txBody>
      </p:sp>
      <p:sp>
        <p:nvSpPr>
          <p:cNvPr id="18441" name="Text Box 4"/>
          <p:cNvSpPr txBox="1">
            <a:spLocks noChangeArrowheads="1"/>
          </p:cNvSpPr>
          <p:nvPr/>
        </p:nvSpPr>
        <p:spPr bwMode="auto">
          <a:xfrm>
            <a:off x="323850" y="3741738"/>
            <a:ext cx="46799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ts val="2500"/>
              </a:lnSpc>
            </a:pPr>
            <a:r>
              <a:rPr lang="de-DE" altLang="de-DE" sz="1800" b="1"/>
              <a:t>pri-miRNA</a:t>
            </a:r>
            <a:r>
              <a:rPr lang="de-DE" altLang="de-DE" sz="1800"/>
              <a:t> is then cropped to form a </a:t>
            </a:r>
          </a:p>
          <a:p>
            <a:pPr eaLnBrk="1" hangingPunct="1">
              <a:lnSpc>
                <a:spcPts val="2500"/>
              </a:lnSpc>
            </a:pPr>
            <a:r>
              <a:rPr lang="de-DE" altLang="de-DE" sz="1800" b="1"/>
              <a:t>pre-miRNA</a:t>
            </a:r>
            <a:r>
              <a:rPr lang="de-DE" altLang="de-DE" sz="1800"/>
              <a:t> hairpin of ~60–100 nucleotides in length by a multi-protein complex that includes the protein </a:t>
            </a:r>
            <a:r>
              <a:rPr lang="de-DE" altLang="de-DE" sz="1800" b="1"/>
              <a:t>DROSHA</a:t>
            </a:r>
            <a:r>
              <a:rPr lang="de-DE" altLang="de-DE" sz="1800"/>
              <a:t>. </a:t>
            </a:r>
          </a:p>
        </p:txBody>
      </p:sp>
    </p:spTree>
    <p:extLst>
      <p:ext uri="{BB962C8B-B14F-4D97-AF65-F5344CB8AC3E}">
        <p14:creationId xmlns:p14="http://schemas.microsoft.com/office/powerpoint/2010/main" val="4105704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de-DE" sz="1000" smtClean="0"/>
              <a:t>Cellular Programs</a:t>
            </a:r>
          </a:p>
        </p:txBody>
      </p:sp>
      <p:sp>
        <p:nvSpPr>
          <p:cNvPr id="20482" name="Rectangle 2"/>
          <p:cNvSpPr>
            <a:spLocks noGrp="1" noChangeArrowheads="1"/>
          </p:cNvSpPr>
          <p:nvPr>
            <p:ph type="title"/>
          </p:nvPr>
        </p:nvSpPr>
        <p:spPr>
          <a:xfrm>
            <a:off x="250825" y="152400"/>
            <a:ext cx="8642350" cy="457200"/>
          </a:xfrm>
        </p:spPr>
        <p:txBody>
          <a:bodyPr/>
          <a:lstStyle/>
          <a:p>
            <a:pPr eaLnBrk="1" hangingPunct="1"/>
            <a:r>
              <a:rPr lang="de-DE" altLang="de-DE" smtClean="0"/>
              <a:t>Overview of the miRNA network</a:t>
            </a:r>
            <a:endParaRPr lang="en-GB" altLang="de-DE" i="1" smtClean="0"/>
          </a:p>
        </p:txBody>
      </p:sp>
      <p:sp>
        <p:nvSpPr>
          <p:cNvPr id="20483" name="Text Box 4"/>
          <p:cNvSpPr txBox="1">
            <a:spLocks noChangeArrowheads="1"/>
          </p:cNvSpPr>
          <p:nvPr/>
        </p:nvSpPr>
        <p:spPr bwMode="auto">
          <a:xfrm>
            <a:off x="5257800" y="6172200"/>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400"/>
              <a:t>Ryan et al. Nature Rev. Cancer (2010) 10, 389</a:t>
            </a:r>
          </a:p>
        </p:txBody>
      </p:sp>
      <p:sp>
        <p:nvSpPr>
          <p:cNvPr id="20484"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de-DE" sz="1000" smtClean="0"/>
              <a:t>SS 2019– lecture 11</a:t>
            </a:r>
            <a:endParaRPr lang="de-DE" altLang="de-DE" sz="1000" smtClean="0"/>
          </a:p>
        </p:txBody>
      </p:sp>
      <p:sp>
        <p:nvSpPr>
          <p:cNvPr id="20485"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de-DE" altLang="de-DE" sz="1000"/>
          </a:p>
          <a:p>
            <a:fld id="{69F0DA67-B672-40DD-8D2D-38FB99812D6C}" type="slidenum">
              <a:rPr lang="de-DE" altLang="de-DE" sz="1000"/>
              <a:pPr/>
              <a:t>21</a:t>
            </a:fld>
            <a:endParaRPr lang="de-DE" altLang="de-DE" sz="1000"/>
          </a:p>
        </p:txBody>
      </p:sp>
      <p:sp>
        <p:nvSpPr>
          <p:cNvPr id="20486" name="Text Box 4"/>
          <p:cNvSpPr txBox="1">
            <a:spLocks noChangeArrowheads="1"/>
          </p:cNvSpPr>
          <p:nvPr/>
        </p:nvSpPr>
        <p:spPr bwMode="auto">
          <a:xfrm>
            <a:off x="5616575" y="609600"/>
            <a:ext cx="3455988"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ts val="2500"/>
              </a:lnSpc>
            </a:pPr>
            <a:r>
              <a:rPr lang="de-DE" altLang="de-DE" sz="1800"/>
              <a:t>This double-stranded </a:t>
            </a:r>
            <a:r>
              <a:rPr lang="de-DE" altLang="de-DE" sz="1800" b="1"/>
              <a:t>pre-miRNA </a:t>
            </a:r>
            <a:r>
              <a:rPr lang="de-DE" altLang="de-DE" sz="1800"/>
              <a:t>hairpin structure is </a:t>
            </a:r>
            <a:r>
              <a:rPr lang="de-DE" altLang="de-DE" sz="1800" b="1"/>
              <a:t>exported</a:t>
            </a:r>
            <a:r>
              <a:rPr lang="de-DE" altLang="de-DE" sz="1800"/>
              <a:t> from the nucleus by RAN GTPase and exportin 5 (XPO5). </a:t>
            </a:r>
          </a:p>
          <a:p>
            <a:pPr eaLnBrk="1" hangingPunct="1">
              <a:lnSpc>
                <a:spcPts val="2500"/>
              </a:lnSpc>
            </a:pPr>
            <a:endParaRPr lang="de-DE" altLang="de-DE" sz="1800"/>
          </a:p>
          <a:p>
            <a:pPr eaLnBrk="1" hangingPunct="1">
              <a:lnSpc>
                <a:spcPts val="2500"/>
              </a:lnSpc>
            </a:pPr>
            <a:r>
              <a:rPr lang="de-DE" altLang="de-DE" sz="1800"/>
              <a:t>Finally, the pre-miRNA is cleaved by the protein </a:t>
            </a:r>
            <a:r>
              <a:rPr lang="de-DE" altLang="de-DE" sz="1800" b="1"/>
              <a:t>DICER1</a:t>
            </a:r>
            <a:r>
              <a:rPr lang="de-DE" altLang="de-DE" sz="1800"/>
              <a:t> to produce two miRNA strands:</a:t>
            </a:r>
          </a:p>
          <a:p>
            <a:pPr eaLnBrk="1" hangingPunct="1">
              <a:lnSpc>
                <a:spcPts val="2500"/>
              </a:lnSpc>
            </a:pPr>
            <a:r>
              <a:rPr lang="de-DE" altLang="de-DE" sz="1800"/>
              <a:t>-  a mature miRNA sequence, approximately 20 nt in length, </a:t>
            </a:r>
          </a:p>
          <a:p>
            <a:pPr eaLnBrk="1" hangingPunct="1">
              <a:lnSpc>
                <a:spcPts val="2500"/>
              </a:lnSpc>
            </a:pPr>
            <a:r>
              <a:rPr lang="de-DE" altLang="de-DE" sz="1800"/>
              <a:t>- and its short-lived complementary sequence, which is denoted miR. </a:t>
            </a:r>
          </a:p>
        </p:txBody>
      </p:sp>
      <p:pic>
        <p:nvPicPr>
          <p:cNvPr id="20487" name="Bild 8"/>
          <p:cNvPicPr>
            <a:picLocks noChangeAspect="1"/>
          </p:cNvPicPr>
          <p:nvPr/>
        </p:nvPicPr>
        <p:blipFill>
          <a:blip r:embed="rId3">
            <a:extLst>
              <a:ext uri="{28A0092B-C50C-407E-A947-70E740481C1C}">
                <a14:useLocalDpi xmlns:a14="http://schemas.microsoft.com/office/drawing/2010/main" val="0"/>
              </a:ext>
            </a:extLst>
          </a:blip>
          <a:srcRect l="3116"/>
          <a:stretch>
            <a:fillRect/>
          </a:stretch>
        </p:blipFill>
        <p:spPr bwMode="auto">
          <a:xfrm>
            <a:off x="34925" y="609600"/>
            <a:ext cx="558165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875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de-DE" sz="1000" smtClean="0"/>
              <a:t>Cellular Programs</a:t>
            </a:r>
          </a:p>
        </p:txBody>
      </p:sp>
      <p:sp>
        <p:nvSpPr>
          <p:cNvPr id="24578" name="Rectangle 2"/>
          <p:cNvSpPr>
            <a:spLocks noGrp="1" noChangeArrowheads="1"/>
          </p:cNvSpPr>
          <p:nvPr>
            <p:ph type="title"/>
          </p:nvPr>
        </p:nvSpPr>
        <p:spPr>
          <a:xfrm>
            <a:off x="250825" y="152400"/>
            <a:ext cx="8642350" cy="457200"/>
          </a:xfrm>
        </p:spPr>
        <p:txBody>
          <a:bodyPr/>
          <a:lstStyle/>
          <a:p>
            <a:pPr eaLnBrk="1" hangingPunct="1"/>
            <a:r>
              <a:rPr lang="de-DE" altLang="de-DE" smtClean="0"/>
              <a:t>Overview of the miRNA network</a:t>
            </a:r>
            <a:endParaRPr lang="en-GB" altLang="de-DE" i="1" smtClean="0"/>
          </a:p>
        </p:txBody>
      </p:sp>
      <p:sp>
        <p:nvSpPr>
          <p:cNvPr id="24579" name="Text Box 4"/>
          <p:cNvSpPr txBox="1">
            <a:spLocks noChangeArrowheads="1"/>
          </p:cNvSpPr>
          <p:nvPr/>
        </p:nvSpPr>
        <p:spPr bwMode="auto">
          <a:xfrm>
            <a:off x="5257800" y="6172200"/>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400"/>
              <a:t>Ryan et al. Nature Rev. Cancer (2010) 10, 389</a:t>
            </a:r>
          </a:p>
        </p:txBody>
      </p:sp>
      <p:sp>
        <p:nvSpPr>
          <p:cNvPr id="24580"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de-DE" sz="1000" smtClean="0"/>
              <a:t>SS 2019– lecture 11</a:t>
            </a:r>
            <a:endParaRPr lang="de-DE" altLang="de-DE" sz="1000" smtClean="0"/>
          </a:p>
        </p:txBody>
      </p:sp>
      <p:sp>
        <p:nvSpPr>
          <p:cNvPr id="24581"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de-DE" altLang="de-DE" sz="1000"/>
          </a:p>
          <a:p>
            <a:fld id="{CB2BD020-39EE-4BEC-B6F6-8C5F31041747}" type="slidenum">
              <a:rPr lang="de-DE" altLang="de-DE" sz="1000"/>
              <a:pPr/>
              <a:t>22</a:t>
            </a:fld>
            <a:endParaRPr lang="de-DE" altLang="de-DE" sz="1000"/>
          </a:p>
        </p:txBody>
      </p:sp>
      <p:sp>
        <p:nvSpPr>
          <p:cNvPr id="24582" name="Text Box 4"/>
          <p:cNvSpPr txBox="1">
            <a:spLocks noChangeArrowheads="1"/>
          </p:cNvSpPr>
          <p:nvPr/>
        </p:nvSpPr>
        <p:spPr bwMode="auto">
          <a:xfrm>
            <a:off x="250825" y="4092575"/>
            <a:ext cx="54737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ts val="2500"/>
              </a:lnSpc>
            </a:pPr>
            <a:r>
              <a:rPr lang="de-DE" altLang="de-DE" sz="1800"/>
              <a:t>The RISC complex is then targeted by the miRNA to the target 3′ untranslated region of a mRNA sequence to facilitate </a:t>
            </a:r>
            <a:r>
              <a:rPr lang="de-DE" altLang="de-DE" sz="1800" b="1"/>
              <a:t>repression</a:t>
            </a:r>
            <a:r>
              <a:rPr lang="de-DE" altLang="de-DE" sz="1800"/>
              <a:t> and </a:t>
            </a:r>
            <a:r>
              <a:rPr lang="de-DE" altLang="de-DE" sz="1800" b="1"/>
              <a:t>cleavage</a:t>
            </a:r>
            <a:r>
              <a:rPr lang="de-DE" altLang="de-DE" sz="1800"/>
              <a:t>. </a:t>
            </a:r>
          </a:p>
          <a:p>
            <a:pPr eaLnBrk="1" hangingPunct="1">
              <a:lnSpc>
                <a:spcPts val="2500"/>
              </a:lnSpc>
            </a:pPr>
            <a:endParaRPr lang="de-DE" altLang="de-DE" sz="1800"/>
          </a:p>
          <a:p>
            <a:pPr eaLnBrk="1" hangingPunct="1">
              <a:lnSpc>
                <a:spcPts val="2563"/>
              </a:lnSpc>
            </a:pPr>
            <a:r>
              <a:rPr lang="de-DE" altLang="de-DE" sz="1800"/>
              <a:t>The main function of miRNAs is to down-regulate </a:t>
            </a:r>
          </a:p>
          <a:p>
            <a:pPr eaLnBrk="1" hangingPunct="1">
              <a:lnSpc>
                <a:spcPts val="2563"/>
              </a:lnSpc>
            </a:pPr>
            <a:r>
              <a:rPr lang="de-DE" altLang="de-DE" sz="1800"/>
              <a:t>gene expression of their target mRNAs. </a:t>
            </a:r>
          </a:p>
        </p:txBody>
      </p:sp>
      <p:pic>
        <p:nvPicPr>
          <p:cNvPr id="24583" name="Bild 8"/>
          <p:cNvPicPr>
            <a:picLocks noChangeAspect="1"/>
          </p:cNvPicPr>
          <p:nvPr/>
        </p:nvPicPr>
        <p:blipFill>
          <a:blip r:embed="rId3">
            <a:extLst>
              <a:ext uri="{28A0092B-C50C-407E-A947-70E740481C1C}">
                <a14:useLocalDpi xmlns:a14="http://schemas.microsoft.com/office/drawing/2010/main" val="0"/>
              </a:ext>
            </a:extLst>
          </a:blip>
          <a:srcRect t="42879"/>
          <a:stretch>
            <a:fillRect/>
          </a:stretch>
        </p:blipFill>
        <p:spPr bwMode="auto">
          <a:xfrm>
            <a:off x="52388" y="676275"/>
            <a:ext cx="5913437"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4"/>
          <p:cNvSpPr txBox="1">
            <a:spLocks noChangeArrowheads="1"/>
          </p:cNvSpPr>
          <p:nvPr/>
        </p:nvSpPr>
        <p:spPr bwMode="auto">
          <a:xfrm>
            <a:off x="6019800" y="762000"/>
            <a:ext cx="27432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ts val="2500"/>
              </a:lnSpc>
            </a:pPr>
            <a:r>
              <a:rPr lang="de-DE" altLang="de-DE" sz="1800"/>
              <a:t>The thermodynamic stability of the miRNA duplex termini and the identity of the nucleotides in the 3′ overhang determines which of the single strand miRNA is incorporated into the RNA-inducing silencing complex (</a:t>
            </a:r>
            <a:r>
              <a:rPr lang="de-DE" altLang="de-DE" sz="1800" b="1"/>
              <a:t>RISC</a:t>
            </a:r>
            <a:r>
              <a:rPr lang="de-DE" altLang="de-DE" sz="1800"/>
              <a:t>). </a:t>
            </a:r>
          </a:p>
        </p:txBody>
      </p:sp>
      <p:sp>
        <p:nvSpPr>
          <p:cNvPr id="24585" name="Rechteck 1"/>
          <p:cNvSpPr>
            <a:spLocks noChangeArrowheads="1"/>
          </p:cNvSpPr>
          <p:nvPr/>
        </p:nvSpPr>
        <p:spPr bwMode="auto">
          <a:xfrm>
            <a:off x="52388" y="531813"/>
            <a:ext cx="4591050" cy="13795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de-DE" altLang="de-DE" sz="1800"/>
          </a:p>
        </p:txBody>
      </p:sp>
      <p:sp>
        <p:nvSpPr>
          <p:cNvPr id="24586" name="Rechteck 10"/>
          <p:cNvSpPr>
            <a:spLocks noChangeArrowheads="1"/>
          </p:cNvSpPr>
          <p:nvPr/>
        </p:nvSpPr>
        <p:spPr bwMode="auto">
          <a:xfrm>
            <a:off x="250825" y="820738"/>
            <a:ext cx="1512888" cy="13795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de-DE" altLang="de-DE" sz="1800"/>
          </a:p>
        </p:txBody>
      </p:sp>
    </p:spTree>
    <p:extLst>
      <p:ext uri="{BB962C8B-B14F-4D97-AF65-F5344CB8AC3E}">
        <p14:creationId xmlns:p14="http://schemas.microsoft.com/office/powerpoint/2010/main" val="2273701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nummernplatzhalt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endParaRPr lang="de-DE" altLang="de-DE" sz="1000"/>
          </a:p>
          <a:p>
            <a:pPr algn="r" eaLnBrk="1" hangingPunct="1"/>
            <a:fld id="{30FFD171-B1E8-4FA9-9726-8291F813D9AB}" type="slidenum">
              <a:rPr lang="de-DE" altLang="de-DE" sz="1000"/>
              <a:pPr algn="r" eaLnBrk="1" hangingPunct="1"/>
              <a:t>23</a:t>
            </a:fld>
            <a:endParaRPr lang="de-DE" altLang="de-DE" sz="1000"/>
          </a:p>
        </p:txBody>
      </p:sp>
      <p:sp>
        <p:nvSpPr>
          <p:cNvPr id="27650" name="Rectangle 2"/>
          <p:cNvSpPr>
            <a:spLocks noGrp="1" noChangeArrowheads="1"/>
          </p:cNvSpPr>
          <p:nvPr>
            <p:ph type="title" idx="4294967295"/>
          </p:nvPr>
        </p:nvSpPr>
        <p:spPr>
          <a:xfrm>
            <a:off x="468313" y="188913"/>
            <a:ext cx="8351837" cy="360362"/>
          </a:xfrm>
        </p:spPr>
        <p:txBody>
          <a:bodyPr/>
          <a:lstStyle/>
          <a:p>
            <a:pPr eaLnBrk="1" hangingPunct="1"/>
            <a:r>
              <a:rPr lang="de-DE" altLang="de-DE" smtClean="0"/>
              <a:t>discovery of let7</a:t>
            </a:r>
            <a:endParaRPr lang="en-GB" altLang="de-DE" smtClean="0"/>
          </a:p>
        </p:txBody>
      </p:sp>
      <p:sp>
        <p:nvSpPr>
          <p:cNvPr id="27651" name="Datumsplatzhalter 4"/>
          <p:cNvSpPr>
            <a:spLocks noGrp="1"/>
          </p:cNvSpPr>
          <p:nvPr>
            <p:ph type="dt" sz="quarter" idx="10"/>
          </p:nvPr>
        </p:nvSpPr>
        <p:spPr>
          <a:xfrm>
            <a:off x="838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de-DE" sz="1000" smtClean="0"/>
              <a:t>SS 2019– lecture 11</a:t>
            </a:r>
            <a:endParaRPr lang="de-DE" altLang="de-DE" sz="1000" smtClean="0"/>
          </a:p>
        </p:txBody>
      </p:sp>
      <p:sp>
        <p:nvSpPr>
          <p:cNvPr id="27652"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de-DE" altLang="de-DE" sz="1000"/>
          </a:p>
          <a:p>
            <a:fld id="{AD265D7D-F9D6-4815-AA2A-CBCA9C742D82}" type="slidenum">
              <a:rPr lang="de-DE" altLang="de-DE" sz="1000"/>
              <a:pPr/>
              <a:t>23</a:t>
            </a:fld>
            <a:endParaRPr lang="de-DE" altLang="de-DE" sz="1000"/>
          </a:p>
        </p:txBody>
      </p:sp>
      <p:sp>
        <p:nvSpPr>
          <p:cNvPr id="27653" name="Fußzeilenplatzhalt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de-DE" sz="1000" smtClean="0"/>
              <a:t>Cellular Programs</a:t>
            </a:r>
          </a:p>
        </p:txBody>
      </p:sp>
      <p:sp>
        <p:nvSpPr>
          <p:cNvPr id="27654" name="Text Box 4"/>
          <p:cNvSpPr txBox="1">
            <a:spLocks noChangeArrowheads="1"/>
          </p:cNvSpPr>
          <p:nvPr/>
        </p:nvSpPr>
        <p:spPr bwMode="auto">
          <a:xfrm>
            <a:off x="603250" y="5786438"/>
            <a:ext cx="3321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400"/>
              <a:t>Pasquinelli et al. Nature (2000) 408, 86</a:t>
            </a:r>
          </a:p>
          <a:p>
            <a:pPr eaLnBrk="1" hangingPunct="1"/>
            <a:r>
              <a:rPr lang="de-DE" altLang="de-DE" sz="1400"/>
              <a:t>www.wikipedia.org</a:t>
            </a:r>
          </a:p>
        </p:txBody>
      </p:sp>
      <p:pic>
        <p:nvPicPr>
          <p:cNvPr id="27655" name="Picture 11" descr="http://www.nature.com/nature/journal/v408/n6808/images/408086aa.2.jpg"/>
          <p:cNvPicPr>
            <a:picLocks noChangeAspect="1" noChangeArrowheads="1"/>
          </p:cNvPicPr>
          <p:nvPr/>
        </p:nvPicPr>
        <p:blipFill>
          <a:blip r:embed="rId2">
            <a:extLst>
              <a:ext uri="{28A0092B-C50C-407E-A947-70E740481C1C}">
                <a14:useLocalDpi xmlns:a14="http://schemas.microsoft.com/office/drawing/2010/main" val="0"/>
              </a:ext>
            </a:extLst>
          </a:blip>
          <a:srcRect l="6540" r="13744" b="35667"/>
          <a:stretch>
            <a:fillRect/>
          </a:stretch>
        </p:blipFill>
        <p:spPr bwMode="auto">
          <a:xfrm>
            <a:off x="4500563" y="549275"/>
            <a:ext cx="4392612"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feld 12"/>
          <p:cNvSpPr txBox="1">
            <a:spLocks noChangeArrowheads="1"/>
          </p:cNvSpPr>
          <p:nvPr/>
        </p:nvSpPr>
        <p:spPr bwMode="auto">
          <a:xfrm>
            <a:off x="187325" y="549275"/>
            <a:ext cx="4384675"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ts val="2500"/>
              </a:lnSpc>
            </a:pPr>
            <a:r>
              <a:rPr lang="en-US" altLang="de-DE" sz="1800"/>
              <a:t>The first two known microRNAs, lin-4 </a:t>
            </a:r>
          </a:p>
          <a:p>
            <a:pPr>
              <a:lnSpc>
                <a:spcPts val="2500"/>
              </a:lnSpc>
            </a:pPr>
            <a:r>
              <a:rPr lang="en-US" altLang="de-DE" sz="1800"/>
              <a:t>and let-7, were originally discovered in the nematode </a:t>
            </a:r>
            <a:r>
              <a:rPr lang="en-US" altLang="de-DE" sz="1800" i="1"/>
              <a:t>C. elegans.</a:t>
            </a:r>
            <a:r>
              <a:rPr lang="en-US" altLang="de-DE" sz="1800"/>
              <a:t> </a:t>
            </a:r>
          </a:p>
          <a:p>
            <a:pPr>
              <a:lnSpc>
                <a:spcPts val="2500"/>
              </a:lnSpc>
            </a:pPr>
            <a:r>
              <a:rPr lang="en-US" altLang="de-DE" sz="1800"/>
              <a:t>There, they control the timing of stem-cell division and differentiation. </a:t>
            </a:r>
          </a:p>
          <a:p>
            <a:pPr>
              <a:lnSpc>
                <a:spcPts val="2500"/>
              </a:lnSpc>
            </a:pPr>
            <a:endParaRPr lang="en-US" altLang="de-DE" sz="1800"/>
          </a:p>
          <a:p>
            <a:pPr>
              <a:lnSpc>
                <a:spcPts val="2500"/>
              </a:lnSpc>
            </a:pPr>
            <a:r>
              <a:rPr lang="en-US" altLang="de-DE" sz="1800"/>
              <a:t>let-7 was subsequently found as the </a:t>
            </a:r>
          </a:p>
          <a:p>
            <a:pPr>
              <a:lnSpc>
                <a:spcPts val="2500"/>
              </a:lnSpc>
            </a:pPr>
            <a:r>
              <a:rPr lang="en-US" altLang="de-DE" sz="1800"/>
              <a:t>first known human miRNA. </a:t>
            </a:r>
          </a:p>
          <a:p>
            <a:pPr>
              <a:lnSpc>
                <a:spcPts val="2500"/>
              </a:lnSpc>
            </a:pPr>
            <a:endParaRPr lang="en-US" altLang="de-DE" sz="1800"/>
          </a:p>
          <a:p>
            <a:pPr>
              <a:lnSpc>
                <a:spcPts val="2500"/>
              </a:lnSpc>
            </a:pPr>
            <a:r>
              <a:rPr lang="en-US" altLang="de-DE" sz="1800"/>
              <a:t>let-7 and its family members are </a:t>
            </a:r>
            <a:r>
              <a:rPr lang="en-US" altLang="de-DE" sz="1800" b="1"/>
              <a:t>highly conserved </a:t>
            </a:r>
            <a:r>
              <a:rPr lang="en-US" altLang="de-DE" sz="1800"/>
              <a:t>across species in sequence and function. </a:t>
            </a:r>
          </a:p>
          <a:p>
            <a:pPr>
              <a:lnSpc>
                <a:spcPts val="2500"/>
              </a:lnSpc>
            </a:pPr>
            <a:r>
              <a:rPr lang="en-US" altLang="de-DE" sz="1800"/>
              <a:t>Misregulation of let-7 leads to a less differentiated cellular state and the development of cell-based diseases </a:t>
            </a:r>
          </a:p>
          <a:p>
            <a:pPr>
              <a:lnSpc>
                <a:spcPts val="2500"/>
              </a:lnSpc>
            </a:pPr>
            <a:r>
              <a:rPr lang="en-US" altLang="de-DE" sz="1800"/>
              <a:t>such as cancer.</a:t>
            </a:r>
          </a:p>
        </p:txBody>
      </p:sp>
    </p:spTree>
    <p:extLst>
      <p:ext uri="{BB962C8B-B14F-4D97-AF65-F5344CB8AC3E}">
        <p14:creationId xmlns:p14="http://schemas.microsoft.com/office/powerpoint/2010/main" val="2113980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liennummernplatzhalt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endParaRPr lang="de-DE" altLang="de-DE" sz="1000"/>
          </a:p>
          <a:p>
            <a:pPr algn="r" eaLnBrk="1" hangingPunct="1"/>
            <a:fld id="{85C1789A-27CF-4D97-88C7-41B5D2BB60EB}" type="slidenum">
              <a:rPr lang="de-DE" altLang="de-DE" sz="1000"/>
              <a:pPr algn="r" eaLnBrk="1" hangingPunct="1"/>
              <a:t>24</a:t>
            </a:fld>
            <a:endParaRPr lang="de-DE" altLang="de-DE" sz="1000"/>
          </a:p>
        </p:txBody>
      </p:sp>
      <p:sp>
        <p:nvSpPr>
          <p:cNvPr id="30722" name="Rectangle 2"/>
          <p:cNvSpPr>
            <a:spLocks noGrp="1" noChangeArrowheads="1"/>
          </p:cNvSpPr>
          <p:nvPr>
            <p:ph type="title" idx="4294967295"/>
          </p:nvPr>
        </p:nvSpPr>
        <p:spPr>
          <a:xfrm>
            <a:off x="468313" y="188913"/>
            <a:ext cx="8351837" cy="360362"/>
          </a:xfrm>
        </p:spPr>
        <p:txBody>
          <a:bodyPr/>
          <a:lstStyle/>
          <a:p>
            <a:pPr eaLnBrk="1" hangingPunct="1"/>
            <a:r>
              <a:rPr lang="de-DE" altLang="de-DE" smtClean="0"/>
              <a:t>miRNAs recognize targets by Watson-Crick base pairing</a:t>
            </a:r>
            <a:endParaRPr lang="en-GB" altLang="de-DE" smtClean="0"/>
          </a:p>
        </p:txBody>
      </p:sp>
      <p:sp>
        <p:nvSpPr>
          <p:cNvPr id="30723"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de-DE" smtClean="0">
                <a:sym typeface="Symbol" panose="05050102010706020507" pitchFamily="18" charset="2"/>
              </a:rPr>
              <a:t> </a:t>
            </a:r>
          </a:p>
        </p:txBody>
      </p:sp>
      <p:sp>
        <p:nvSpPr>
          <p:cNvPr id="30724" name="Textfeld 12"/>
          <p:cNvSpPr txBox="1">
            <a:spLocks noChangeArrowheads="1"/>
          </p:cNvSpPr>
          <p:nvPr/>
        </p:nvSpPr>
        <p:spPr bwMode="auto">
          <a:xfrm>
            <a:off x="464518" y="3439800"/>
            <a:ext cx="8539608" cy="23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ts val="2500"/>
              </a:lnSpc>
            </a:pPr>
            <a:r>
              <a:rPr lang="en-US" altLang="de-DE" sz="1800" b="1" dirty="0" smtClean="0"/>
              <a:t>Animal </a:t>
            </a:r>
            <a:r>
              <a:rPr lang="en-US" altLang="de-DE" sz="1800" b="1" dirty="0"/>
              <a:t>miRNAs </a:t>
            </a:r>
            <a:r>
              <a:rPr lang="en-US" altLang="de-DE" sz="1800" dirty="0"/>
              <a:t>recognize </a:t>
            </a:r>
            <a:r>
              <a:rPr lang="en-US" altLang="de-DE" sz="1800" b="1" dirty="0"/>
              <a:t>partially complementary </a:t>
            </a:r>
            <a:r>
              <a:rPr lang="en-US" altLang="de-DE" sz="1800" dirty="0"/>
              <a:t>binding sites which are generally located in 3’ UTRs of mRNA.</a:t>
            </a:r>
          </a:p>
          <a:p>
            <a:pPr>
              <a:lnSpc>
                <a:spcPts val="2500"/>
              </a:lnSpc>
            </a:pPr>
            <a:endParaRPr lang="en-US" altLang="de-DE" sz="1800" dirty="0"/>
          </a:p>
          <a:p>
            <a:pPr>
              <a:lnSpc>
                <a:spcPts val="2500"/>
              </a:lnSpc>
            </a:pPr>
            <a:r>
              <a:rPr lang="en-US" altLang="de-DE" sz="1800" dirty="0"/>
              <a:t>Complementarity to the 5’ end of the miRNA – the “</a:t>
            </a:r>
            <a:r>
              <a:rPr lang="en-US" altLang="ja-JP" sz="1800" b="1" dirty="0"/>
              <a:t>seed</a:t>
            </a:r>
            <a:r>
              <a:rPr lang="en-US" altLang="de-DE" sz="1800" dirty="0"/>
              <a:t>”</a:t>
            </a:r>
            <a:r>
              <a:rPr lang="en-US" altLang="ja-JP" sz="1800" dirty="0"/>
              <a:t> sequence containing nucleotides 2-7 – is a major determinant in target recognition and is sufficient to trigger silencing.</a:t>
            </a:r>
          </a:p>
          <a:p>
            <a:pPr>
              <a:lnSpc>
                <a:spcPts val="2500"/>
              </a:lnSpc>
            </a:pPr>
            <a:endParaRPr lang="en-US" altLang="de-DE" sz="1800" dirty="0"/>
          </a:p>
        </p:txBody>
      </p:sp>
      <p:sp>
        <p:nvSpPr>
          <p:cNvPr id="30725" name="Datumsplatzhalter 4"/>
          <p:cNvSpPr>
            <a:spLocks noGrp="1"/>
          </p:cNvSpPr>
          <p:nvPr>
            <p:ph type="dt" sz="quarter" idx="10"/>
          </p:nvPr>
        </p:nvSpPr>
        <p:spPr>
          <a:xfrm>
            <a:off x="838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de-DE" sz="1000" smtClean="0"/>
              <a:t>SS 2019– lecture 11</a:t>
            </a:r>
            <a:endParaRPr lang="de-DE" altLang="de-DE" sz="1000" smtClean="0"/>
          </a:p>
        </p:txBody>
      </p:sp>
      <p:sp>
        <p:nvSpPr>
          <p:cNvPr id="30726"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de-DE" altLang="de-DE" sz="1000"/>
          </a:p>
          <a:p>
            <a:fld id="{C8A2B427-78EA-40CA-BF2C-7DADAFC2C419}" type="slidenum">
              <a:rPr lang="de-DE" altLang="de-DE" sz="1000"/>
              <a:pPr/>
              <a:t>24</a:t>
            </a:fld>
            <a:endParaRPr lang="de-DE" altLang="de-DE" sz="1000"/>
          </a:p>
        </p:txBody>
      </p:sp>
      <p:sp>
        <p:nvSpPr>
          <p:cNvPr id="30727" name="Fußzeilenplatzhalt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de-DE" sz="1000" smtClean="0"/>
              <a:t>Cellular Programs</a:t>
            </a:r>
          </a:p>
        </p:txBody>
      </p:sp>
      <p:sp>
        <p:nvSpPr>
          <p:cNvPr id="30728" name="Text Box 4"/>
          <p:cNvSpPr txBox="1">
            <a:spLocks noChangeArrowheads="1"/>
          </p:cNvSpPr>
          <p:nvPr/>
        </p:nvSpPr>
        <p:spPr bwMode="auto">
          <a:xfrm>
            <a:off x="5457825" y="5656628"/>
            <a:ext cx="3362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400"/>
              <a:t>Huntzinger, Izaurralde, Nat. Rev. Genet. </a:t>
            </a:r>
          </a:p>
          <a:p>
            <a:pPr eaLnBrk="1" hangingPunct="1"/>
            <a:r>
              <a:rPr lang="de-DE" altLang="de-DE" sz="1400"/>
              <a:t>12, 99 (2011)</a:t>
            </a:r>
          </a:p>
        </p:txBody>
      </p:sp>
      <p:pic>
        <p:nvPicPr>
          <p:cNvPr id="30729"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16841" t="50383"/>
          <a:stretch/>
        </p:blipFill>
        <p:spPr bwMode="auto">
          <a:xfrm>
            <a:off x="1619672" y="549275"/>
            <a:ext cx="6719601" cy="2858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298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9512" y="152400"/>
            <a:ext cx="8784976" cy="457200"/>
          </a:xfrm>
        </p:spPr>
        <p:txBody>
          <a:bodyPr/>
          <a:lstStyle/>
          <a:p>
            <a:r>
              <a:rPr lang="en-GB" altLang="en-US" dirty="0">
                <a:ea typeface="ＭＳ Ｐゴシック" panose="020B0600070205080204" pitchFamily="34" charset="-128"/>
              </a:rPr>
              <a:t>C</a:t>
            </a:r>
            <a:r>
              <a:rPr lang="en-GB" altLang="en-US" dirty="0" smtClean="0">
                <a:ea typeface="ＭＳ Ｐゴシック" panose="020B0600070205080204" pitchFamily="34" charset="-128"/>
              </a:rPr>
              <a:t>ontent from paper 7 that is relevant for mini test #3</a:t>
            </a:r>
          </a:p>
        </p:txBody>
      </p:sp>
      <p:sp>
        <p:nvSpPr>
          <p:cNvPr id="31748" name="Text Box 7"/>
          <p:cNvSpPr txBox="1">
            <a:spLocks noChangeArrowheads="1"/>
          </p:cNvSpPr>
          <p:nvPr/>
        </p:nvSpPr>
        <p:spPr bwMode="auto">
          <a:xfrm>
            <a:off x="323850" y="620713"/>
            <a:ext cx="8208963"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dirty="0" smtClean="0"/>
              <a:t>ONLY: </a:t>
            </a:r>
            <a:r>
              <a:rPr lang="de-DE" altLang="en-US" sz="1800" dirty="0" err="1" smtClean="0"/>
              <a:t>methods</a:t>
            </a:r>
            <a:r>
              <a:rPr lang="de-DE" altLang="en-US" sz="1800" dirty="0" smtClean="0"/>
              <a:t> </a:t>
            </a:r>
            <a:r>
              <a:rPr lang="de-DE" altLang="en-US" sz="1800" dirty="0" err="1" smtClean="0"/>
              <a:t>and</a:t>
            </a:r>
            <a:r>
              <a:rPr lang="de-DE" altLang="en-US" sz="1800" dirty="0" smtClean="0"/>
              <a:t> </a:t>
            </a:r>
          </a:p>
          <a:p>
            <a:pPr eaLnBrk="1" hangingPunct="1">
              <a:lnSpc>
                <a:spcPct val="120000"/>
              </a:lnSpc>
              <a:spcBef>
                <a:spcPct val="0"/>
              </a:spcBef>
              <a:buFontTx/>
              <a:buNone/>
            </a:pPr>
            <a:r>
              <a:rPr lang="de-DE" altLang="en-US" sz="1800" dirty="0" err="1" smtClean="0"/>
              <a:t>results</a:t>
            </a:r>
            <a:r>
              <a:rPr lang="de-DE" altLang="en-US" sz="1800" dirty="0" smtClean="0"/>
              <a:t> </a:t>
            </a:r>
            <a:r>
              <a:rPr lang="de-DE" altLang="en-US" sz="1800" dirty="0" err="1" smtClean="0"/>
              <a:t>related</a:t>
            </a:r>
            <a:endParaRPr lang="de-DE" altLang="en-US" sz="1800" dirty="0" smtClean="0"/>
          </a:p>
          <a:p>
            <a:pPr eaLnBrk="1" hangingPunct="1">
              <a:lnSpc>
                <a:spcPct val="120000"/>
              </a:lnSpc>
              <a:spcBef>
                <a:spcPct val="0"/>
              </a:spcBef>
              <a:buFontTx/>
              <a:buNone/>
            </a:pPr>
            <a:r>
              <a:rPr lang="de-DE" altLang="en-US" sz="1800" dirty="0" err="1"/>
              <a:t>t</a:t>
            </a:r>
            <a:r>
              <a:rPr lang="de-DE" altLang="en-US" sz="1800" dirty="0" err="1" smtClean="0"/>
              <a:t>o</a:t>
            </a:r>
            <a:r>
              <a:rPr lang="de-DE" altLang="en-US" sz="1800" dirty="0" smtClean="0"/>
              <a:t> </a:t>
            </a:r>
            <a:r>
              <a:rPr lang="de-DE" altLang="en-US" sz="1800" dirty="0" err="1" smtClean="0"/>
              <a:t>Figs</a:t>
            </a:r>
            <a:r>
              <a:rPr lang="de-DE" altLang="en-US" sz="1800" dirty="0" smtClean="0"/>
              <a:t> 2, 3, 4 </a:t>
            </a:r>
            <a:endParaRPr lang="de-DE" altLang="en-US" sz="1800" dirty="0"/>
          </a:p>
        </p:txBody>
      </p:sp>
      <p:sp>
        <p:nvSpPr>
          <p:cNvPr id="31749"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3</a:t>
            </a:r>
          </a:p>
        </p:txBody>
      </p:sp>
      <p:sp>
        <p:nvSpPr>
          <p:cNvPr id="31750"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3175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45A0A2A9-DE10-4778-8A13-FCDE02EB2740}" type="slidenum">
              <a:rPr lang="de-DE" altLang="en-US" sz="1000"/>
              <a:pPr eaLnBrk="1" hangingPunct="1">
                <a:spcBef>
                  <a:spcPct val="0"/>
                </a:spcBef>
                <a:buFontTx/>
                <a:buNone/>
              </a:pPr>
              <a:t>25</a:t>
            </a:fld>
            <a:endParaRPr lang="de-DE" altLang="en-US" sz="100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21355"/>
            <a:ext cx="3587496" cy="3901440"/>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331" y="836712"/>
            <a:ext cx="3901440" cy="1225296"/>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035" y="2388386"/>
            <a:ext cx="3901440" cy="3489960"/>
          </a:xfrm>
          <a:prstGeom prst="rect">
            <a:avLst/>
          </a:prstGeom>
        </p:spPr>
      </p:pic>
    </p:spTree>
    <p:extLst>
      <p:ext uri="{BB962C8B-B14F-4D97-AF65-F5344CB8AC3E}">
        <p14:creationId xmlns:p14="http://schemas.microsoft.com/office/powerpoint/2010/main" val="3121672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altLang="en-US" dirty="0">
                <a:ea typeface="ＭＳ Ｐゴシック" panose="020B0600070205080204" pitchFamily="34" charset="-128"/>
              </a:rPr>
              <a:t>Content from paper </a:t>
            </a:r>
            <a:r>
              <a:rPr lang="en-GB" altLang="en-US" dirty="0" smtClean="0">
                <a:ea typeface="ＭＳ Ｐゴシック" panose="020B0600070205080204" pitchFamily="34" charset="-128"/>
              </a:rPr>
              <a:t>8 </a:t>
            </a:r>
            <a:r>
              <a:rPr lang="en-GB" altLang="en-US" dirty="0">
                <a:ea typeface="ＭＳ Ｐゴシック" panose="020B0600070205080204" pitchFamily="34" charset="-128"/>
              </a:rPr>
              <a:t>that is relevant for mini test </a:t>
            </a:r>
            <a:r>
              <a:rPr lang="en-GB" altLang="en-US" dirty="0" smtClean="0">
                <a:ea typeface="ＭＳ Ｐゴシック" panose="020B0600070205080204" pitchFamily="34" charset="-128"/>
              </a:rPr>
              <a:t>#3</a:t>
            </a:r>
          </a:p>
        </p:txBody>
      </p:sp>
      <p:sp>
        <p:nvSpPr>
          <p:cNvPr id="31748" name="Text Box 7"/>
          <p:cNvSpPr txBox="1">
            <a:spLocks noChangeArrowheads="1"/>
          </p:cNvSpPr>
          <p:nvPr/>
        </p:nvSpPr>
        <p:spPr bwMode="auto">
          <a:xfrm>
            <a:off x="323850" y="620713"/>
            <a:ext cx="8208963"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dirty="0" smtClean="0"/>
              <a:t>ONLY: </a:t>
            </a:r>
            <a:r>
              <a:rPr lang="de-DE" altLang="en-US" sz="1800" dirty="0" err="1" smtClean="0"/>
              <a:t>methods</a:t>
            </a:r>
            <a:r>
              <a:rPr lang="de-DE" altLang="en-US" sz="1800" dirty="0" smtClean="0"/>
              <a:t> </a:t>
            </a:r>
            <a:r>
              <a:rPr lang="de-DE" altLang="en-US" sz="1800" dirty="0" err="1" smtClean="0"/>
              <a:t>and</a:t>
            </a:r>
            <a:r>
              <a:rPr lang="de-DE" altLang="en-US" sz="1800" dirty="0" smtClean="0"/>
              <a:t> </a:t>
            </a:r>
          </a:p>
          <a:p>
            <a:pPr eaLnBrk="1" hangingPunct="1">
              <a:lnSpc>
                <a:spcPct val="120000"/>
              </a:lnSpc>
              <a:spcBef>
                <a:spcPct val="0"/>
              </a:spcBef>
              <a:buFontTx/>
              <a:buNone/>
            </a:pPr>
            <a:r>
              <a:rPr lang="de-DE" altLang="en-US" sz="1800" dirty="0" err="1" smtClean="0"/>
              <a:t>results</a:t>
            </a:r>
            <a:r>
              <a:rPr lang="de-DE" altLang="en-US" sz="1800" dirty="0" smtClean="0"/>
              <a:t> </a:t>
            </a:r>
            <a:r>
              <a:rPr lang="de-DE" altLang="en-US" sz="1800" dirty="0" err="1" smtClean="0"/>
              <a:t>related</a:t>
            </a:r>
            <a:endParaRPr lang="de-DE" altLang="en-US" sz="1800" dirty="0" smtClean="0"/>
          </a:p>
          <a:p>
            <a:pPr eaLnBrk="1" hangingPunct="1">
              <a:lnSpc>
                <a:spcPct val="120000"/>
              </a:lnSpc>
              <a:spcBef>
                <a:spcPct val="0"/>
              </a:spcBef>
              <a:buFontTx/>
              <a:buNone/>
            </a:pPr>
            <a:r>
              <a:rPr lang="de-DE" altLang="en-US" sz="1800" dirty="0" err="1"/>
              <a:t>t</a:t>
            </a:r>
            <a:r>
              <a:rPr lang="de-DE" altLang="en-US" sz="1800" dirty="0" err="1" smtClean="0"/>
              <a:t>o</a:t>
            </a:r>
            <a:r>
              <a:rPr lang="de-DE" altLang="en-US" sz="1800" dirty="0" smtClean="0"/>
              <a:t> </a:t>
            </a:r>
            <a:r>
              <a:rPr lang="de-DE" altLang="en-US" sz="1800" dirty="0" err="1" smtClean="0"/>
              <a:t>Figs</a:t>
            </a:r>
            <a:r>
              <a:rPr lang="de-DE" altLang="en-US" sz="1800" dirty="0" smtClean="0"/>
              <a:t> 1, 2, 3, 4</a:t>
            </a:r>
            <a:endParaRPr lang="de-DE" altLang="en-US" sz="1800" dirty="0"/>
          </a:p>
        </p:txBody>
      </p:sp>
      <p:sp>
        <p:nvSpPr>
          <p:cNvPr id="31749"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3</a:t>
            </a:r>
          </a:p>
        </p:txBody>
      </p:sp>
      <p:sp>
        <p:nvSpPr>
          <p:cNvPr id="31750"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3175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45A0A2A9-DE10-4778-8A13-FCDE02EB2740}" type="slidenum">
              <a:rPr lang="de-DE" altLang="en-US" sz="1000"/>
              <a:pPr eaLnBrk="1" hangingPunct="1">
                <a:spcBef>
                  <a:spcPct val="0"/>
                </a:spcBef>
                <a:buFontTx/>
                <a:buNone/>
              </a:pPr>
              <a:t>26</a:t>
            </a:fld>
            <a:endParaRPr lang="de-DE" altLang="en-US" sz="100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944" y="692774"/>
            <a:ext cx="2593150" cy="2191031"/>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692774"/>
            <a:ext cx="2186242" cy="3044190"/>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6853" y="3092703"/>
            <a:ext cx="2276800" cy="3168509"/>
          </a:xfrm>
          <a:prstGeom prst="rect">
            <a:avLst/>
          </a:prstGeom>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5213" y="3809025"/>
            <a:ext cx="2391141" cy="2919859"/>
          </a:xfrm>
          <a:prstGeom prst="rect">
            <a:avLst/>
          </a:prstGeom>
        </p:spPr>
      </p:pic>
    </p:spTree>
    <p:extLst>
      <p:ext uri="{BB962C8B-B14F-4D97-AF65-F5344CB8AC3E}">
        <p14:creationId xmlns:p14="http://schemas.microsoft.com/office/powerpoint/2010/main" val="2210138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altLang="en-US" dirty="0">
                <a:ea typeface="ＭＳ Ｐゴシック" panose="020B0600070205080204" pitchFamily="34" charset="-128"/>
              </a:rPr>
              <a:t>Content from paper </a:t>
            </a:r>
            <a:r>
              <a:rPr lang="en-GB" altLang="en-US" dirty="0" smtClean="0">
                <a:ea typeface="ＭＳ Ｐゴシック" panose="020B0600070205080204" pitchFamily="34" charset="-128"/>
              </a:rPr>
              <a:t>9 </a:t>
            </a:r>
            <a:r>
              <a:rPr lang="en-GB" altLang="en-US" dirty="0">
                <a:ea typeface="ＭＳ Ｐゴシック" panose="020B0600070205080204" pitchFamily="34" charset="-128"/>
              </a:rPr>
              <a:t>that is relevant for mini test </a:t>
            </a:r>
            <a:r>
              <a:rPr lang="en-GB" altLang="en-US" dirty="0" smtClean="0">
                <a:ea typeface="ＭＳ Ｐゴシック" panose="020B0600070205080204" pitchFamily="34" charset="-128"/>
              </a:rPr>
              <a:t>#3</a:t>
            </a:r>
          </a:p>
        </p:txBody>
      </p:sp>
      <p:sp>
        <p:nvSpPr>
          <p:cNvPr id="31748" name="Text Box 7"/>
          <p:cNvSpPr txBox="1">
            <a:spLocks noChangeArrowheads="1"/>
          </p:cNvSpPr>
          <p:nvPr/>
        </p:nvSpPr>
        <p:spPr bwMode="auto">
          <a:xfrm>
            <a:off x="323851" y="620713"/>
            <a:ext cx="231634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dirty="0" smtClean="0"/>
              <a:t>ONLY: </a:t>
            </a:r>
            <a:r>
              <a:rPr lang="de-DE" altLang="en-US" sz="1800" dirty="0" err="1" smtClean="0"/>
              <a:t>methods</a:t>
            </a:r>
            <a:r>
              <a:rPr lang="de-DE" altLang="en-US" sz="1800" dirty="0" smtClean="0"/>
              <a:t> </a:t>
            </a:r>
            <a:r>
              <a:rPr lang="de-DE" altLang="en-US" sz="1800" dirty="0" err="1" smtClean="0"/>
              <a:t>and</a:t>
            </a:r>
            <a:r>
              <a:rPr lang="de-DE" altLang="en-US" sz="1800" dirty="0" smtClean="0"/>
              <a:t> </a:t>
            </a:r>
          </a:p>
          <a:p>
            <a:pPr eaLnBrk="1" hangingPunct="1">
              <a:lnSpc>
                <a:spcPct val="120000"/>
              </a:lnSpc>
              <a:spcBef>
                <a:spcPct val="0"/>
              </a:spcBef>
              <a:buFontTx/>
              <a:buNone/>
            </a:pPr>
            <a:r>
              <a:rPr lang="de-DE" altLang="en-US" sz="1800" dirty="0" err="1" smtClean="0"/>
              <a:t>results</a:t>
            </a:r>
            <a:r>
              <a:rPr lang="de-DE" altLang="en-US" sz="1800" dirty="0" smtClean="0"/>
              <a:t> </a:t>
            </a:r>
            <a:r>
              <a:rPr lang="de-DE" altLang="en-US" sz="1800" dirty="0" err="1" smtClean="0"/>
              <a:t>related</a:t>
            </a:r>
            <a:endParaRPr lang="de-DE" altLang="en-US" sz="1800" dirty="0" smtClean="0"/>
          </a:p>
          <a:p>
            <a:pPr eaLnBrk="1" hangingPunct="1">
              <a:lnSpc>
                <a:spcPct val="120000"/>
              </a:lnSpc>
              <a:spcBef>
                <a:spcPct val="0"/>
              </a:spcBef>
              <a:buFontTx/>
              <a:buNone/>
            </a:pPr>
            <a:r>
              <a:rPr lang="de-DE" altLang="en-US" sz="1800" dirty="0" err="1"/>
              <a:t>t</a:t>
            </a:r>
            <a:r>
              <a:rPr lang="de-DE" altLang="en-US" sz="1800" dirty="0" err="1" smtClean="0"/>
              <a:t>o</a:t>
            </a:r>
            <a:r>
              <a:rPr lang="de-DE" altLang="en-US" sz="1800" dirty="0" smtClean="0"/>
              <a:t> </a:t>
            </a:r>
            <a:r>
              <a:rPr lang="de-DE" altLang="en-US" sz="1800" dirty="0" err="1" smtClean="0"/>
              <a:t>Figs</a:t>
            </a:r>
            <a:r>
              <a:rPr lang="de-DE" altLang="en-US" sz="1800" dirty="0" smtClean="0"/>
              <a:t> 1, 2, 4</a:t>
            </a:r>
            <a:endParaRPr lang="de-DE" altLang="en-US" sz="1800" dirty="0"/>
          </a:p>
        </p:txBody>
      </p:sp>
      <p:sp>
        <p:nvSpPr>
          <p:cNvPr id="31749"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3</a:t>
            </a:r>
          </a:p>
        </p:txBody>
      </p:sp>
      <p:sp>
        <p:nvSpPr>
          <p:cNvPr id="31750"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3175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45A0A2A9-DE10-4778-8A13-FCDE02EB2740}" type="slidenum">
              <a:rPr lang="de-DE" altLang="en-US" sz="1000"/>
              <a:pPr eaLnBrk="1" hangingPunct="1">
                <a:spcBef>
                  <a:spcPct val="0"/>
                </a:spcBef>
                <a:buFontTx/>
                <a:buNone/>
              </a:pPr>
              <a:t>27</a:t>
            </a:fld>
            <a:endParaRPr lang="de-DE" altLang="en-US" sz="100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27" y="1899700"/>
            <a:ext cx="3608954" cy="3248058"/>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641615"/>
            <a:ext cx="3096344" cy="2927453"/>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3589627"/>
            <a:ext cx="3418556" cy="2820308"/>
          </a:xfrm>
          <a:prstGeom prst="rect">
            <a:avLst/>
          </a:prstGeom>
        </p:spPr>
      </p:pic>
    </p:spTree>
    <p:extLst>
      <p:ext uri="{BB962C8B-B14F-4D97-AF65-F5344CB8AC3E}">
        <p14:creationId xmlns:p14="http://schemas.microsoft.com/office/powerpoint/2010/main" val="3867748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a:p>
            <a:pPr eaLnBrk="1" hangingPunct="1">
              <a:spcBef>
                <a:spcPct val="0"/>
              </a:spcBef>
              <a:buFontTx/>
              <a:buNone/>
            </a:pPr>
            <a:fld id="{F58E11CB-9E40-4669-9604-6FF7B801D1BC}" type="slidenum">
              <a:rPr lang="de-DE" altLang="de-DE"/>
              <a:pPr eaLnBrk="1" hangingPunct="1">
                <a:spcBef>
                  <a:spcPct val="0"/>
                </a:spcBef>
                <a:buFontTx/>
                <a:buNone/>
              </a:pPr>
              <a:t>3</a:t>
            </a:fld>
            <a:endParaRPr lang="de-DE" altLang="de-DE"/>
          </a:p>
        </p:txBody>
      </p:sp>
      <p:sp>
        <p:nvSpPr>
          <p:cNvPr id="10243" name="Rectangle 2"/>
          <p:cNvSpPr>
            <a:spLocks noGrp="1" noChangeArrowheads="1"/>
          </p:cNvSpPr>
          <p:nvPr>
            <p:ph type="title"/>
          </p:nvPr>
        </p:nvSpPr>
        <p:spPr>
          <a:xfrm>
            <a:off x="684213" y="188913"/>
            <a:ext cx="7772400" cy="304800"/>
          </a:xfrm>
        </p:spPr>
        <p:txBody>
          <a:bodyPr/>
          <a:lstStyle/>
          <a:p>
            <a:pPr eaLnBrk="1" hangingPunct="1"/>
            <a:r>
              <a:rPr lang="en-GB" altLang="de-DE" dirty="0" smtClean="0">
                <a:ea typeface="ＭＳ Ｐゴシック" panose="020B0600070205080204" pitchFamily="34" charset="-128"/>
              </a:rPr>
              <a:t>Embryonic development of mouse</a:t>
            </a:r>
          </a:p>
        </p:txBody>
      </p:sp>
      <p:sp>
        <p:nvSpPr>
          <p:cNvPr id="10244"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mtClean="0">
                <a:ea typeface="ＭＳ Ｐゴシック" panose="020B0600070205080204" pitchFamily="34" charset="-128"/>
                <a:sym typeface="Symbol" panose="05050102010706020507" pitchFamily="18" charset="2"/>
              </a:rPr>
              <a:t> </a:t>
            </a:r>
          </a:p>
        </p:txBody>
      </p:sp>
      <p:sp>
        <p:nvSpPr>
          <p:cNvPr id="10245" name="Textfeld 11"/>
          <p:cNvSpPr txBox="1">
            <a:spLocks noChangeArrowheads="1"/>
          </p:cNvSpPr>
          <p:nvPr/>
        </p:nvSpPr>
        <p:spPr bwMode="auto">
          <a:xfrm>
            <a:off x="457200" y="6001543"/>
            <a:ext cx="4406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400" dirty="0" err="1"/>
              <a:t>Boiani</a:t>
            </a:r>
            <a:r>
              <a:rPr lang="de-DE" altLang="de-DE" sz="1400" dirty="0"/>
              <a:t> &amp; Schöler, </a:t>
            </a:r>
            <a:r>
              <a:rPr lang="de-DE" altLang="de-DE" sz="1400" dirty="0" err="1"/>
              <a:t>Nat</a:t>
            </a:r>
            <a:r>
              <a:rPr lang="de-DE" altLang="de-DE" sz="1400" dirty="0"/>
              <a:t> </a:t>
            </a:r>
            <a:r>
              <a:rPr lang="de-DE" altLang="de-DE" sz="1400" dirty="0" err="1"/>
              <a:t>Rev</a:t>
            </a:r>
            <a:r>
              <a:rPr lang="de-DE" altLang="de-DE" sz="1400" dirty="0"/>
              <a:t> Mol </a:t>
            </a:r>
            <a:r>
              <a:rPr lang="de-DE" altLang="de-DE" sz="1400" dirty="0" err="1"/>
              <a:t>Cell</a:t>
            </a:r>
            <a:r>
              <a:rPr lang="de-DE" altLang="de-DE" sz="1400" dirty="0"/>
              <a:t> </a:t>
            </a:r>
            <a:r>
              <a:rPr lang="de-DE" altLang="de-DE" sz="1400" dirty="0" err="1"/>
              <a:t>Biol</a:t>
            </a:r>
            <a:r>
              <a:rPr lang="de-DE" altLang="de-DE" sz="1400" dirty="0"/>
              <a:t> 6, 872 (</a:t>
            </a:r>
            <a:r>
              <a:rPr lang="de-DE" altLang="de-DE" sz="1400" dirty="0" smtClean="0"/>
              <a:t>2005)</a:t>
            </a:r>
            <a:endParaRPr lang="de-DE" altLang="de-DE" sz="1400" dirty="0"/>
          </a:p>
        </p:txBody>
      </p:sp>
      <p:pic>
        <p:nvPicPr>
          <p:cNvPr id="10246" name="Picture 10" descr="Regulatory networks in embryo-derived pluripotent stem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692150"/>
            <a:ext cx="799147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umsplatzhalter 1"/>
          <p:cNvSpPr>
            <a:spLocks noGrp="1"/>
          </p:cNvSpPr>
          <p:nvPr>
            <p:ph type="dt" sz="half" idx="10"/>
          </p:nvPr>
        </p:nvSpPr>
        <p:spPr/>
        <p:txBody>
          <a:bodyPr/>
          <a:lstStyle/>
          <a:p>
            <a:pPr>
              <a:defRPr/>
            </a:pPr>
            <a:r>
              <a:rPr lang="de-DE" smtClean="0"/>
              <a:t>SS 2019 – lecture 9</a:t>
            </a:r>
            <a:endParaRPr lang="de-DE"/>
          </a:p>
        </p:txBody>
      </p:sp>
      <p:sp>
        <p:nvSpPr>
          <p:cNvPr id="3" name="Fußzeilenplatzhalter 2"/>
          <p:cNvSpPr>
            <a:spLocks noGrp="1"/>
          </p:cNvSpPr>
          <p:nvPr>
            <p:ph type="ftr" sz="quarter" idx="11"/>
          </p:nvPr>
        </p:nvSpPr>
        <p:spPr/>
        <p:txBody>
          <a:bodyPr/>
          <a:lstStyle/>
          <a:p>
            <a:pPr>
              <a:defRPr/>
            </a:pPr>
            <a:r>
              <a:rPr lang="de-DE" smtClean="0"/>
              <a:t>Cellular Programs</a:t>
            </a:r>
            <a:endParaRPr lang="de-DE"/>
          </a:p>
        </p:txBody>
      </p:sp>
      <p:sp>
        <p:nvSpPr>
          <p:cNvPr id="9" name="Rechteck 1"/>
          <p:cNvSpPr>
            <a:spLocks noChangeArrowheads="1"/>
          </p:cNvSpPr>
          <p:nvPr/>
        </p:nvSpPr>
        <p:spPr bwMode="auto">
          <a:xfrm>
            <a:off x="304800" y="4149080"/>
            <a:ext cx="4699248"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dirty="0" smtClean="0"/>
              <a:t>ICM: Inner cell mas</a:t>
            </a:r>
          </a:p>
          <a:p>
            <a:pPr eaLnBrk="1" hangingPunct="1">
              <a:spcBef>
                <a:spcPct val="0"/>
              </a:spcBef>
              <a:buFontTx/>
              <a:buNone/>
            </a:pPr>
            <a:r>
              <a:rPr lang="en-US" altLang="en-US" sz="1400" dirty="0" smtClean="0"/>
              <a:t>TS: trophoblast cells (develop into large part of placenta)</a:t>
            </a:r>
          </a:p>
          <a:p>
            <a:pPr eaLnBrk="1" hangingPunct="1">
              <a:spcBef>
                <a:spcPct val="0"/>
              </a:spcBef>
              <a:buFontTx/>
              <a:buNone/>
            </a:pPr>
            <a:r>
              <a:rPr lang="en-US" altLang="en-US" sz="1400" dirty="0" smtClean="0"/>
              <a:t>- After gastrulation, they are called </a:t>
            </a:r>
            <a:r>
              <a:rPr lang="en-US" altLang="en-US" sz="1400" dirty="0" err="1" smtClean="0"/>
              <a:t>trophectoderm</a:t>
            </a:r>
            <a:endParaRPr lang="en-US" altLang="en-US" sz="1400" dirty="0"/>
          </a:p>
          <a:p>
            <a:pPr eaLnBrk="1" hangingPunct="1">
              <a:spcBef>
                <a:spcPct val="0"/>
              </a:spcBef>
              <a:buFontTx/>
              <a:buNone/>
            </a:pPr>
            <a:endParaRPr lang="en-US" altLang="en-US" sz="1400" dirty="0" smtClean="0"/>
          </a:p>
          <a:p>
            <a:pPr eaLnBrk="1" hangingPunct="1">
              <a:spcBef>
                <a:spcPct val="0"/>
              </a:spcBef>
              <a:buFontTx/>
              <a:buNone/>
            </a:pPr>
            <a:r>
              <a:rPr lang="en-US" altLang="en-US" sz="1400" dirty="0" smtClean="0"/>
              <a:t>PGCs: primordial germ cells (progenitors of germ cells)</a:t>
            </a:r>
          </a:p>
          <a:p>
            <a:pPr eaLnBrk="1" hangingPunct="1">
              <a:spcBef>
                <a:spcPct val="0"/>
              </a:spcBef>
              <a:buFontTx/>
              <a:buNone/>
            </a:pPr>
            <a:r>
              <a:rPr lang="en-US" altLang="en-US" sz="1400" dirty="0" smtClean="0"/>
              <a:t>E3: embryonic day 3</a:t>
            </a:r>
            <a:endParaRPr lang="en-US" altLang="en-US" sz="1400" dirty="0"/>
          </a:p>
        </p:txBody>
      </p:sp>
      <p:cxnSp>
        <p:nvCxnSpPr>
          <p:cNvPr id="5" name="Gerade Verbindung mit Pfeil 4"/>
          <p:cNvCxnSpPr/>
          <p:nvPr/>
        </p:nvCxnSpPr>
        <p:spPr bwMode="auto">
          <a:xfrm>
            <a:off x="971600" y="1268760"/>
            <a:ext cx="1619200" cy="0"/>
          </a:xfrm>
          <a:prstGeom prst="straightConnector1">
            <a:avLst/>
          </a:prstGeom>
          <a:ln w="1905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3" name="Textfeld 11"/>
          <p:cNvSpPr txBox="1">
            <a:spLocks noChangeArrowheads="1"/>
          </p:cNvSpPr>
          <p:nvPr/>
        </p:nvSpPr>
        <p:spPr bwMode="auto">
          <a:xfrm>
            <a:off x="983407" y="1326357"/>
            <a:ext cx="11095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400" dirty="0" err="1" smtClean="0"/>
              <a:t>gastrulation</a:t>
            </a:r>
            <a:endParaRPr lang="de-DE" altLang="de-DE" sz="1400" dirty="0"/>
          </a:p>
        </p:txBody>
      </p:sp>
    </p:spTree>
    <p:extLst>
      <p:ext uri="{BB962C8B-B14F-4D97-AF65-F5344CB8AC3E}">
        <p14:creationId xmlns:p14="http://schemas.microsoft.com/office/powerpoint/2010/main" val="1064870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4213" y="188913"/>
            <a:ext cx="7772400" cy="304800"/>
          </a:xfrm>
        </p:spPr>
        <p:txBody>
          <a:bodyPr/>
          <a:lstStyle/>
          <a:p>
            <a:pPr eaLnBrk="1" hangingPunct="1"/>
            <a:r>
              <a:rPr lang="en-GB" altLang="en-US" dirty="0" smtClean="0">
                <a:ea typeface="ＭＳ Ｐゴシック" panose="020B0600070205080204" pitchFamily="34" charset="-128"/>
              </a:rPr>
              <a:t>Cell populations in early mouse development</a:t>
            </a:r>
          </a:p>
        </p:txBody>
      </p:sp>
      <p:sp>
        <p:nvSpPr>
          <p:cNvPr id="2051"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2052" name="Rechteck 11"/>
          <p:cNvSpPr>
            <a:spLocks noChangeArrowheads="1"/>
          </p:cNvSpPr>
          <p:nvPr/>
        </p:nvSpPr>
        <p:spPr bwMode="auto">
          <a:xfrm>
            <a:off x="304800" y="5214576"/>
            <a:ext cx="8496300"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sz="1800" dirty="0"/>
              <a:t>Scheme of </a:t>
            </a:r>
            <a:r>
              <a:rPr lang="en-US" sz="1800" b="1" dirty="0"/>
              <a:t>early mouse development </a:t>
            </a:r>
            <a:r>
              <a:rPr lang="en-US" sz="1800" dirty="0"/>
              <a:t>depicting the relationship of early cell populations to the primary germ </a:t>
            </a:r>
            <a:r>
              <a:rPr lang="en-US" sz="1800" dirty="0" smtClean="0"/>
              <a:t>layers</a:t>
            </a:r>
            <a:endParaRPr lang="de-DE" altLang="en-US" sz="1800" dirty="0"/>
          </a:p>
        </p:txBody>
      </p:sp>
      <p:sp>
        <p:nvSpPr>
          <p:cNvPr id="2053"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9</a:t>
            </a:r>
          </a:p>
        </p:txBody>
      </p:sp>
      <p:sp>
        <p:nvSpPr>
          <p:cNvPr id="2054"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C8A213FA-647D-47A5-995E-BB5CCF1946B9}" type="slidenum">
              <a:rPr lang="de-DE" altLang="en-US" sz="1000"/>
              <a:pPr eaLnBrk="1" hangingPunct="1">
                <a:spcBef>
                  <a:spcPct val="0"/>
                </a:spcBef>
                <a:buFontTx/>
                <a:buNone/>
              </a:pPr>
              <a:t>4</a:t>
            </a:fld>
            <a:endParaRPr lang="de-DE" altLang="en-US" sz="1000"/>
          </a:p>
        </p:txBody>
      </p:sp>
      <p:sp>
        <p:nvSpPr>
          <p:cNvPr id="2055"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056" name="Text Box 4"/>
          <p:cNvSpPr txBox="1">
            <a:spLocks noChangeArrowheads="1"/>
          </p:cNvSpPr>
          <p:nvPr/>
        </p:nvSpPr>
        <p:spPr bwMode="auto">
          <a:xfrm>
            <a:off x="6960365" y="5818612"/>
            <a:ext cx="201612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dirty="0" smtClean="0"/>
              <a:t>Keller</a:t>
            </a:r>
            <a:r>
              <a:rPr lang="de-DE" altLang="en-US" sz="1400" dirty="0"/>
              <a:t>, Genes &amp; </a:t>
            </a:r>
            <a:r>
              <a:rPr lang="de-DE" altLang="en-US" sz="1400" dirty="0" err="1"/>
              <a:t>Dev</a:t>
            </a:r>
            <a:r>
              <a:rPr lang="de-DE" altLang="en-US" sz="1400" dirty="0"/>
              <a:t>. </a:t>
            </a:r>
            <a:r>
              <a:rPr lang="de-DE" altLang="en-US" sz="1400" dirty="0" smtClean="0"/>
              <a:t>(2005) </a:t>
            </a:r>
            <a:r>
              <a:rPr lang="de-DE" altLang="en-US" sz="1400" dirty="0"/>
              <a:t>19: 1129-1155 </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490" y="548680"/>
            <a:ext cx="6010622" cy="4545533"/>
          </a:xfrm>
          <a:prstGeom prst="rect">
            <a:avLst/>
          </a:prstGeom>
        </p:spPr>
      </p:pic>
    </p:spTree>
    <p:extLst>
      <p:ext uri="{BB962C8B-B14F-4D97-AF65-F5344CB8AC3E}">
        <p14:creationId xmlns:p14="http://schemas.microsoft.com/office/powerpoint/2010/main" val="3696984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4213" y="188913"/>
            <a:ext cx="7772400" cy="304800"/>
          </a:xfrm>
        </p:spPr>
        <p:txBody>
          <a:bodyPr/>
          <a:lstStyle/>
          <a:p>
            <a:pPr eaLnBrk="1" hangingPunct="1"/>
            <a:r>
              <a:rPr lang="en-GB" altLang="en-US" dirty="0" smtClean="0">
                <a:ea typeface="ＭＳ Ｐゴシック" panose="020B0600070205080204" pitchFamily="34" charset="-128"/>
              </a:rPr>
              <a:t>Types of body cells</a:t>
            </a:r>
          </a:p>
        </p:txBody>
      </p:sp>
      <p:sp>
        <p:nvSpPr>
          <p:cNvPr id="2051"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2052" name="Rechteck 11"/>
          <p:cNvSpPr>
            <a:spLocks noChangeArrowheads="1"/>
          </p:cNvSpPr>
          <p:nvPr/>
        </p:nvSpPr>
        <p:spPr bwMode="auto">
          <a:xfrm>
            <a:off x="251520" y="561419"/>
            <a:ext cx="8496300" cy="458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sz="1800" dirty="0" smtClean="0"/>
              <a:t>3 </a:t>
            </a:r>
            <a:r>
              <a:rPr lang="en-US" sz="1800" dirty="0"/>
              <a:t>basic categories of cells make up the mammalian body: </a:t>
            </a:r>
            <a:endParaRPr lang="en-US" sz="1800" dirty="0" smtClean="0"/>
          </a:p>
          <a:p>
            <a:pPr eaLnBrk="1" hangingPunct="1">
              <a:lnSpc>
                <a:spcPts val="2500"/>
              </a:lnSpc>
              <a:spcBef>
                <a:spcPct val="0"/>
              </a:spcBef>
              <a:buFontTx/>
              <a:buNone/>
            </a:pPr>
            <a:r>
              <a:rPr lang="en-US" sz="1800" dirty="0"/>
              <a:t>	</a:t>
            </a:r>
            <a:r>
              <a:rPr lang="en-US" sz="1800" b="1" dirty="0" smtClean="0"/>
              <a:t>germ cells</a:t>
            </a:r>
            <a:r>
              <a:rPr lang="en-US" sz="1800" dirty="0"/>
              <a:t> </a:t>
            </a:r>
            <a:r>
              <a:rPr lang="en-US" sz="1800" dirty="0" smtClean="0"/>
              <a:t>(oocytes and sperm cells) </a:t>
            </a:r>
          </a:p>
          <a:p>
            <a:pPr eaLnBrk="1" hangingPunct="1">
              <a:lnSpc>
                <a:spcPts val="2500"/>
              </a:lnSpc>
              <a:spcBef>
                <a:spcPct val="0"/>
              </a:spcBef>
              <a:buFontTx/>
              <a:buNone/>
            </a:pPr>
            <a:r>
              <a:rPr lang="en-US" sz="1800" dirty="0"/>
              <a:t>	</a:t>
            </a:r>
            <a:r>
              <a:rPr lang="en-US" sz="1800" b="1" dirty="0" smtClean="0"/>
              <a:t>somatic </a:t>
            </a:r>
            <a:r>
              <a:rPr lang="en-US" sz="1800" b="1" dirty="0"/>
              <a:t>cells</a:t>
            </a:r>
            <a:r>
              <a:rPr lang="en-US" sz="1800" dirty="0"/>
              <a:t>, and </a:t>
            </a:r>
            <a:endParaRPr lang="en-US" sz="1800" dirty="0" smtClean="0"/>
          </a:p>
          <a:p>
            <a:pPr eaLnBrk="1" hangingPunct="1">
              <a:lnSpc>
                <a:spcPts val="2500"/>
              </a:lnSpc>
              <a:spcBef>
                <a:spcPct val="0"/>
              </a:spcBef>
              <a:buFontTx/>
              <a:buNone/>
            </a:pPr>
            <a:r>
              <a:rPr lang="en-US" sz="1800" dirty="0"/>
              <a:t>	</a:t>
            </a:r>
            <a:r>
              <a:rPr lang="en-US" sz="1800" b="1" dirty="0" smtClean="0"/>
              <a:t>stem cells</a:t>
            </a:r>
            <a:r>
              <a:rPr lang="en-US" sz="1800" dirty="0" smtClean="0"/>
              <a:t>. </a:t>
            </a:r>
          </a:p>
          <a:p>
            <a:pPr eaLnBrk="1" hangingPunct="1">
              <a:lnSpc>
                <a:spcPts val="2500"/>
              </a:lnSpc>
              <a:spcBef>
                <a:spcPct val="0"/>
              </a:spcBef>
              <a:buFontTx/>
              <a:buNone/>
            </a:pPr>
            <a:endParaRPr lang="en-US" sz="1800" dirty="0"/>
          </a:p>
          <a:p>
            <a:pPr eaLnBrk="1" hangingPunct="1">
              <a:lnSpc>
                <a:spcPts val="2500"/>
              </a:lnSpc>
              <a:spcBef>
                <a:spcPct val="0"/>
              </a:spcBef>
              <a:buFontTx/>
              <a:buNone/>
            </a:pPr>
            <a:r>
              <a:rPr lang="en-US" sz="1800" dirty="0" smtClean="0"/>
              <a:t>Each </a:t>
            </a:r>
            <a:r>
              <a:rPr lang="en-US" sz="1800" dirty="0"/>
              <a:t>of the approximately 100 trillion (10</a:t>
            </a:r>
            <a:r>
              <a:rPr lang="en-US" sz="1800" baseline="30000" dirty="0"/>
              <a:t>14</a:t>
            </a:r>
            <a:r>
              <a:rPr lang="en-US" sz="1800" dirty="0"/>
              <a:t>) cells in an adult human has its own copy or copies of the genome except certain cell types, such as red blood cells, that lack nuclei in their fully differentiated state. </a:t>
            </a:r>
            <a:endParaRPr lang="en-US" sz="1800" dirty="0" smtClean="0"/>
          </a:p>
          <a:p>
            <a:pPr eaLnBrk="1" hangingPunct="1">
              <a:lnSpc>
                <a:spcPts val="2500"/>
              </a:lnSpc>
              <a:spcBef>
                <a:spcPct val="0"/>
              </a:spcBef>
              <a:buFontTx/>
              <a:buNone/>
            </a:pPr>
            <a:endParaRPr lang="en-US" sz="1800" dirty="0"/>
          </a:p>
          <a:p>
            <a:pPr eaLnBrk="1" hangingPunct="1">
              <a:lnSpc>
                <a:spcPts val="2500"/>
              </a:lnSpc>
              <a:spcBef>
                <a:spcPct val="0"/>
              </a:spcBef>
              <a:buFontTx/>
              <a:buNone/>
            </a:pPr>
            <a:r>
              <a:rPr lang="en-US" sz="1800" dirty="0" smtClean="0"/>
              <a:t>Most </a:t>
            </a:r>
            <a:r>
              <a:rPr lang="en-US" sz="1800" dirty="0"/>
              <a:t>cells are </a:t>
            </a:r>
            <a:r>
              <a:rPr lang="en-US" sz="1800" b="1" dirty="0"/>
              <a:t>diploid</a:t>
            </a:r>
            <a:r>
              <a:rPr lang="en-US" sz="1800" dirty="0"/>
              <a:t>; they have two copies of each chromosome. </a:t>
            </a:r>
            <a:endParaRPr lang="en-US" sz="1800" dirty="0" smtClean="0"/>
          </a:p>
          <a:p>
            <a:pPr eaLnBrk="1" hangingPunct="1">
              <a:lnSpc>
                <a:spcPts val="2500"/>
              </a:lnSpc>
              <a:spcBef>
                <a:spcPct val="0"/>
              </a:spcBef>
              <a:buFontTx/>
              <a:buNone/>
            </a:pPr>
            <a:endParaRPr lang="en-US" sz="1800" dirty="0" smtClean="0"/>
          </a:p>
          <a:p>
            <a:pPr eaLnBrk="1" hangingPunct="1">
              <a:lnSpc>
                <a:spcPts val="2500"/>
              </a:lnSpc>
              <a:spcBef>
                <a:spcPct val="0"/>
              </a:spcBef>
              <a:buNone/>
            </a:pPr>
            <a:r>
              <a:rPr lang="en-US" sz="1800" dirty="0"/>
              <a:t>Cells differentiate to specialize for different functions.</a:t>
            </a:r>
          </a:p>
          <a:p>
            <a:pPr eaLnBrk="1" hangingPunct="1">
              <a:lnSpc>
                <a:spcPts val="2500"/>
              </a:lnSpc>
              <a:spcBef>
                <a:spcPct val="0"/>
              </a:spcBef>
              <a:buFontTx/>
              <a:buNone/>
            </a:pPr>
            <a:endParaRPr lang="en-US" sz="1800" dirty="0"/>
          </a:p>
          <a:p>
            <a:pPr eaLnBrk="1" hangingPunct="1">
              <a:lnSpc>
                <a:spcPts val="2500"/>
              </a:lnSpc>
              <a:spcBef>
                <a:spcPct val="0"/>
              </a:spcBef>
              <a:buFontTx/>
              <a:buNone/>
            </a:pPr>
            <a:r>
              <a:rPr lang="en-US" sz="1800" dirty="0" smtClean="0"/>
              <a:t>Somatic cells make </a:t>
            </a:r>
            <a:r>
              <a:rPr lang="en-US" sz="1800" dirty="0"/>
              <a:t>up most of the human body, such as skin and muscle cells. </a:t>
            </a:r>
            <a:endParaRPr lang="en-US" sz="1800" dirty="0" smtClean="0"/>
          </a:p>
        </p:txBody>
      </p:sp>
      <p:sp>
        <p:nvSpPr>
          <p:cNvPr id="2053"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9</a:t>
            </a:r>
          </a:p>
        </p:txBody>
      </p:sp>
      <p:sp>
        <p:nvSpPr>
          <p:cNvPr id="2054"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C8A213FA-647D-47A5-995E-BB5CCF1946B9}" type="slidenum">
              <a:rPr lang="de-DE" altLang="en-US" sz="1000"/>
              <a:pPr eaLnBrk="1" hangingPunct="1">
                <a:spcBef>
                  <a:spcPct val="0"/>
                </a:spcBef>
                <a:buFontTx/>
                <a:buNone/>
              </a:pPr>
              <a:t>5</a:t>
            </a:fld>
            <a:endParaRPr lang="de-DE" altLang="en-US" sz="1000"/>
          </a:p>
        </p:txBody>
      </p:sp>
      <p:sp>
        <p:nvSpPr>
          <p:cNvPr id="2055"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056" name="Text Box 4"/>
          <p:cNvSpPr txBox="1">
            <a:spLocks noChangeArrowheads="1"/>
          </p:cNvSpPr>
          <p:nvPr/>
        </p:nvSpPr>
        <p:spPr bwMode="auto">
          <a:xfrm>
            <a:off x="6960365" y="5818612"/>
            <a:ext cx="2016125" cy="32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dirty="0" smtClean="0"/>
              <a:t>www.wikipedia.org</a:t>
            </a:r>
            <a:endParaRPr lang="de-DE" altLang="en-US" sz="1400" dirty="0"/>
          </a:p>
        </p:txBody>
      </p:sp>
    </p:spTree>
    <p:extLst>
      <p:ext uri="{BB962C8B-B14F-4D97-AF65-F5344CB8AC3E}">
        <p14:creationId xmlns:p14="http://schemas.microsoft.com/office/powerpoint/2010/main" val="1610773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4212" y="188913"/>
            <a:ext cx="8135937" cy="360362"/>
          </a:xfrm>
        </p:spPr>
        <p:txBody>
          <a:bodyPr/>
          <a:lstStyle/>
          <a:p>
            <a:pPr eaLnBrk="1" hangingPunct="1"/>
            <a:r>
              <a:rPr lang="en-GB" altLang="en-US" dirty="0" smtClean="0">
                <a:ea typeface="ＭＳ Ｐゴシック" panose="020B0600070205080204" pitchFamily="34" charset="-128"/>
              </a:rPr>
              <a:t>Development controlled by transcriptional programs</a:t>
            </a:r>
          </a:p>
        </p:txBody>
      </p:sp>
      <p:sp>
        <p:nvSpPr>
          <p:cNvPr id="2051"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2052" name="Rechteck 11"/>
          <p:cNvSpPr>
            <a:spLocks noChangeArrowheads="1"/>
          </p:cNvSpPr>
          <p:nvPr/>
        </p:nvSpPr>
        <p:spPr bwMode="auto">
          <a:xfrm>
            <a:off x="323850" y="581025"/>
            <a:ext cx="84963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Embryonic development is a complex process that remains to be understood despite knowledge of the complete genome sequences of many species and rapid advances in genomic technologies.</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A fundamental question is how the unique gene expression pattern in each cell type is established and maintained during embryogenesis.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It is well accepted that the gene expression program encoded in the genome is executed by </a:t>
            </a:r>
            <a:r>
              <a:rPr lang="en-US" altLang="en-US" sz="1800" b="1" dirty="0"/>
              <a:t>transcription factors </a:t>
            </a:r>
            <a:r>
              <a:rPr lang="en-US" altLang="en-US" sz="1800" dirty="0"/>
              <a:t>that bind to cis-regulatory sequences and</a:t>
            </a:r>
          </a:p>
          <a:p>
            <a:pPr eaLnBrk="1" hangingPunct="1">
              <a:lnSpc>
                <a:spcPts val="2500"/>
              </a:lnSpc>
              <a:spcBef>
                <a:spcPct val="0"/>
              </a:spcBef>
              <a:buFontTx/>
              <a:buNone/>
            </a:pPr>
            <a:r>
              <a:rPr lang="de-DE" altLang="en-US" sz="1800" dirty="0" err="1"/>
              <a:t>modulate</a:t>
            </a:r>
            <a:r>
              <a:rPr lang="de-DE" altLang="en-US" sz="1800" dirty="0"/>
              <a:t> </a:t>
            </a:r>
            <a:r>
              <a:rPr lang="de-DE" altLang="en-US" sz="1800" dirty="0" err="1"/>
              <a:t>gene</a:t>
            </a:r>
            <a:r>
              <a:rPr lang="de-DE" altLang="en-US" sz="1800" dirty="0"/>
              <a:t> </a:t>
            </a:r>
            <a:r>
              <a:rPr lang="de-DE" altLang="en-US" sz="1800" dirty="0" err="1"/>
              <a:t>expression</a:t>
            </a:r>
            <a:r>
              <a:rPr lang="de-DE" altLang="en-US" sz="1800" dirty="0"/>
              <a:t> in </a:t>
            </a:r>
            <a:r>
              <a:rPr lang="de-DE" altLang="en-US" sz="1800" dirty="0" err="1"/>
              <a:t>response</a:t>
            </a:r>
            <a:r>
              <a:rPr lang="de-DE" altLang="en-US" sz="1800" dirty="0"/>
              <a:t> </a:t>
            </a:r>
            <a:r>
              <a:rPr lang="de-DE" altLang="en-US" sz="1800" dirty="0" err="1"/>
              <a:t>to</a:t>
            </a:r>
            <a:r>
              <a:rPr lang="de-DE" altLang="en-US" sz="1800" dirty="0"/>
              <a:t> </a:t>
            </a:r>
            <a:r>
              <a:rPr lang="de-DE" altLang="en-US" sz="1800" b="1" dirty="0"/>
              <a:t>environmental </a:t>
            </a:r>
            <a:r>
              <a:rPr lang="de-DE" altLang="en-US" sz="1800" b="1" dirty="0" err="1"/>
              <a:t>cues</a:t>
            </a:r>
            <a:r>
              <a:rPr lang="de-DE" altLang="en-US" sz="1800" dirty="0"/>
              <a:t>.</a:t>
            </a:r>
          </a:p>
        </p:txBody>
      </p:sp>
      <p:sp>
        <p:nvSpPr>
          <p:cNvPr id="2053"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9</a:t>
            </a:r>
          </a:p>
        </p:txBody>
      </p:sp>
      <p:sp>
        <p:nvSpPr>
          <p:cNvPr id="2054"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C8A213FA-647D-47A5-995E-BB5CCF1946B9}" type="slidenum">
              <a:rPr lang="de-DE" altLang="en-US" sz="1000"/>
              <a:pPr eaLnBrk="1" hangingPunct="1">
                <a:spcBef>
                  <a:spcPct val="0"/>
                </a:spcBef>
                <a:buFontTx/>
                <a:buNone/>
              </a:pPr>
              <a:t>6</a:t>
            </a:fld>
            <a:endParaRPr lang="de-DE" altLang="en-US" sz="1000"/>
          </a:p>
        </p:txBody>
      </p:sp>
      <p:sp>
        <p:nvSpPr>
          <p:cNvPr id="2055"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056" name="Text Box 4"/>
          <p:cNvSpPr txBox="1">
            <a:spLocks noChangeArrowheads="1"/>
          </p:cNvSpPr>
          <p:nvPr/>
        </p:nvSpPr>
        <p:spPr bwMode="auto">
          <a:xfrm>
            <a:off x="5940425" y="6127750"/>
            <a:ext cx="201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a:t>Xie et al., Cell 153, 1134-1148 (2013)</a:t>
            </a:r>
          </a:p>
        </p:txBody>
      </p:sp>
    </p:spTree>
    <p:extLst>
      <p:ext uri="{BB962C8B-B14F-4D97-AF65-F5344CB8AC3E}">
        <p14:creationId xmlns:p14="http://schemas.microsoft.com/office/powerpoint/2010/main" val="825734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4213" y="188913"/>
            <a:ext cx="7772400" cy="304800"/>
          </a:xfrm>
        </p:spPr>
        <p:txBody>
          <a:bodyPr/>
          <a:lstStyle/>
          <a:p>
            <a:pPr eaLnBrk="1" hangingPunct="1"/>
            <a:r>
              <a:rPr lang="en-GB" altLang="en-US" dirty="0">
                <a:ea typeface="ＭＳ Ｐゴシック" panose="020B0600070205080204" pitchFamily="34" charset="-128"/>
              </a:rPr>
              <a:t>V10: Cellular differentiation - Epigenetics</a:t>
            </a:r>
            <a:endParaRPr lang="en-GB" altLang="en-US" dirty="0" smtClean="0">
              <a:ea typeface="ＭＳ Ｐゴシック" panose="020B0600070205080204" pitchFamily="34" charset="-128"/>
            </a:endParaRPr>
          </a:p>
        </p:txBody>
      </p:sp>
      <p:sp>
        <p:nvSpPr>
          <p:cNvPr id="2052" name="Rechteck 11"/>
          <p:cNvSpPr>
            <a:spLocks noChangeArrowheads="1"/>
          </p:cNvSpPr>
          <p:nvPr/>
        </p:nvSpPr>
        <p:spPr bwMode="auto">
          <a:xfrm>
            <a:off x="179512" y="501071"/>
            <a:ext cx="8496300" cy="213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300"/>
              </a:lnSpc>
              <a:spcBef>
                <a:spcPct val="0"/>
              </a:spcBef>
              <a:buFontTx/>
              <a:buNone/>
            </a:pPr>
            <a:r>
              <a:rPr lang="en-US" altLang="en-US" sz="1800" dirty="0" smtClean="0"/>
              <a:t>E4.5 epiblast cells: represent ground-state pluripotency</a:t>
            </a:r>
          </a:p>
          <a:p>
            <a:pPr eaLnBrk="1" hangingPunct="1">
              <a:lnSpc>
                <a:spcPts val="2300"/>
              </a:lnSpc>
              <a:spcBef>
                <a:spcPct val="0"/>
              </a:spcBef>
              <a:buFontTx/>
              <a:buNone/>
            </a:pPr>
            <a:endParaRPr lang="en-US" altLang="en-US" sz="1800" dirty="0"/>
          </a:p>
          <a:p>
            <a:pPr eaLnBrk="1" hangingPunct="1">
              <a:lnSpc>
                <a:spcPts val="2300"/>
              </a:lnSpc>
              <a:spcBef>
                <a:spcPct val="0"/>
              </a:spcBef>
              <a:buFontTx/>
              <a:buNone/>
            </a:pPr>
            <a:r>
              <a:rPr lang="en-US" sz="1800" b="1" dirty="0" smtClean="0"/>
              <a:t>Implantation</a:t>
            </a:r>
            <a:r>
              <a:rPr lang="en-US" sz="1800" dirty="0" smtClean="0"/>
              <a:t>: stage </a:t>
            </a:r>
            <a:r>
              <a:rPr lang="en-US" sz="1800" dirty="0"/>
              <a:t>of pregnancy at which the </a:t>
            </a:r>
            <a:r>
              <a:rPr lang="en-US" sz="1800" dirty="0" smtClean="0"/>
              <a:t>blastocyst </a:t>
            </a:r>
            <a:r>
              <a:rPr lang="en-US" sz="1800" dirty="0"/>
              <a:t>adheres to the wall of the </a:t>
            </a:r>
            <a:r>
              <a:rPr lang="en-US" sz="1800" b="1" dirty="0"/>
              <a:t>uterus</a:t>
            </a:r>
            <a:r>
              <a:rPr lang="en-US" sz="1800" dirty="0"/>
              <a:t>. </a:t>
            </a:r>
            <a:endParaRPr lang="en-US" altLang="en-US" sz="1800" dirty="0"/>
          </a:p>
          <a:p>
            <a:pPr eaLnBrk="1" hangingPunct="1">
              <a:lnSpc>
                <a:spcPts val="2300"/>
              </a:lnSpc>
              <a:spcBef>
                <a:spcPct val="0"/>
              </a:spcBef>
              <a:buFontTx/>
              <a:buNone/>
            </a:pPr>
            <a:endParaRPr lang="de-DE" altLang="en-US" sz="1800" dirty="0"/>
          </a:p>
          <a:p>
            <a:pPr eaLnBrk="1" hangingPunct="1">
              <a:lnSpc>
                <a:spcPts val="2300"/>
              </a:lnSpc>
              <a:spcBef>
                <a:spcPct val="0"/>
              </a:spcBef>
              <a:buFontTx/>
              <a:buNone/>
            </a:pPr>
            <a:r>
              <a:rPr lang="de-DE" altLang="en-US" sz="1800" dirty="0" smtClean="0"/>
              <a:t>After </a:t>
            </a:r>
            <a:r>
              <a:rPr lang="de-DE" altLang="en-US" sz="1800" dirty="0" err="1" smtClean="0"/>
              <a:t>implantation</a:t>
            </a:r>
            <a:r>
              <a:rPr lang="de-DE" altLang="en-US" sz="1800" dirty="0" smtClean="0"/>
              <a:t> (E5.5): </a:t>
            </a:r>
            <a:r>
              <a:rPr lang="de-DE" altLang="en-US" sz="1800" b="1" dirty="0" err="1" smtClean="0"/>
              <a:t>epiblast</a:t>
            </a:r>
            <a:r>
              <a:rPr lang="de-DE" altLang="en-US" sz="1800" b="1" dirty="0" smtClean="0"/>
              <a:t> </a:t>
            </a:r>
            <a:r>
              <a:rPr lang="de-DE" altLang="en-US" sz="1800" b="1" dirty="0" err="1" smtClean="0"/>
              <a:t>cells</a:t>
            </a:r>
            <a:r>
              <a:rPr lang="de-DE" altLang="en-US" sz="1800" b="1" dirty="0" smtClean="0"/>
              <a:t> </a:t>
            </a:r>
            <a:r>
              <a:rPr lang="de-DE" altLang="en-US" sz="1800" dirty="0" err="1" smtClean="0"/>
              <a:t>undergo</a:t>
            </a:r>
            <a:r>
              <a:rPr lang="de-DE" altLang="en-US" sz="1800" dirty="0" smtClean="0"/>
              <a:t> a strong </a:t>
            </a:r>
            <a:r>
              <a:rPr lang="de-DE" altLang="en-US" sz="1800" dirty="0" err="1" smtClean="0"/>
              <a:t>wave</a:t>
            </a:r>
            <a:r>
              <a:rPr lang="de-DE" altLang="en-US" sz="1800" dirty="0" smtClean="0"/>
              <a:t> </a:t>
            </a:r>
            <a:r>
              <a:rPr lang="de-DE" altLang="en-US" sz="1800" dirty="0" err="1" smtClean="0"/>
              <a:t>of</a:t>
            </a:r>
            <a:r>
              <a:rPr lang="de-DE" altLang="en-US" sz="1800" dirty="0" smtClean="0"/>
              <a:t> </a:t>
            </a:r>
            <a:r>
              <a:rPr lang="de-DE" altLang="en-US" sz="1800" dirty="0" err="1" smtClean="0"/>
              <a:t>epigenetic</a:t>
            </a:r>
            <a:r>
              <a:rPr lang="de-DE" altLang="en-US" sz="1800" dirty="0" smtClean="0"/>
              <a:t> 				</a:t>
            </a:r>
            <a:r>
              <a:rPr lang="de-DE" altLang="en-US" sz="1800" dirty="0" err="1" smtClean="0"/>
              <a:t>reprogramming</a:t>
            </a:r>
            <a:r>
              <a:rPr lang="de-DE" altLang="en-US" sz="1800" dirty="0" smtClean="0"/>
              <a:t>. </a:t>
            </a:r>
            <a:r>
              <a:rPr lang="de-DE" altLang="en-US" sz="1800" dirty="0" err="1" smtClean="0"/>
              <a:t>They</a:t>
            </a:r>
            <a:r>
              <a:rPr lang="de-DE" altLang="en-US" sz="1800" dirty="0" smtClean="0"/>
              <a:t> </a:t>
            </a:r>
            <a:r>
              <a:rPr lang="de-DE" altLang="en-US" sz="1800" dirty="0" err="1" smtClean="0"/>
              <a:t>are</a:t>
            </a:r>
            <a:r>
              <a:rPr lang="de-DE" altLang="en-US" sz="1800" dirty="0" smtClean="0"/>
              <a:t> </a:t>
            </a:r>
            <a:r>
              <a:rPr lang="de-DE" altLang="en-US" sz="1800" dirty="0" err="1" smtClean="0"/>
              <a:t>now</a:t>
            </a:r>
            <a:r>
              <a:rPr lang="de-DE" altLang="en-US" sz="1800" dirty="0" smtClean="0"/>
              <a:t> „</a:t>
            </a:r>
            <a:r>
              <a:rPr lang="de-DE" altLang="en-US" sz="1800" dirty="0" err="1" smtClean="0"/>
              <a:t>primed</a:t>
            </a:r>
            <a:r>
              <a:rPr lang="de-DE" altLang="en-US" sz="1800" dirty="0" smtClean="0"/>
              <a:t>“.</a:t>
            </a:r>
            <a:endParaRPr lang="de-DE" altLang="en-US" sz="1800" dirty="0"/>
          </a:p>
        </p:txBody>
      </p:sp>
      <p:sp>
        <p:nvSpPr>
          <p:cNvPr id="2053"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10</a:t>
            </a:r>
          </a:p>
        </p:txBody>
      </p:sp>
      <p:sp>
        <p:nvSpPr>
          <p:cNvPr id="2054"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C8A213FA-647D-47A5-995E-BB5CCF1946B9}" type="slidenum">
              <a:rPr lang="de-DE" altLang="en-US" sz="1000"/>
              <a:pPr eaLnBrk="1" hangingPunct="1">
                <a:spcBef>
                  <a:spcPct val="0"/>
                </a:spcBef>
                <a:buFontTx/>
                <a:buNone/>
              </a:pPr>
              <a:t>7</a:t>
            </a:fld>
            <a:endParaRPr lang="de-DE" altLang="en-US" sz="1000"/>
          </a:p>
        </p:txBody>
      </p:sp>
      <p:sp>
        <p:nvSpPr>
          <p:cNvPr id="2055"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056" name="Text Box 4"/>
          <p:cNvSpPr txBox="1">
            <a:spLocks noChangeArrowheads="1"/>
          </p:cNvSpPr>
          <p:nvPr/>
        </p:nvSpPr>
        <p:spPr bwMode="auto">
          <a:xfrm>
            <a:off x="5508104" y="6165304"/>
            <a:ext cx="287972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sz="1400" dirty="0" err="1" smtClean="0"/>
              <a:t>Atlasi</a:t>
            </a:r>
            <a:r>
              <a:rPr lang="en-US" sz="1400" dirty="0" smtClean="0"/>
              <a:t> &amp; </a:t>
            </a:r>
            <a:r>
              <a:rPr lang="en-US" sz="1400" dirty="0" err="1" smtClean="0"/>
              <a:t>Stunnenberg</a:t>
            </a:r>
            <a:r>
              <a:rPr lang="en-US" sz="1400" dirty="0" smtClean="0"/>
              <a:t>, </a:t>
            </a:r>
            <a:r>
              <a:rPr lang="en-US" sz="1400" i="1" dirty="0" smtClean="0"/>
              <a:t>Nature Rev Genet</a:t>
            </a:r>
            <a:r>
              <a:rPr lang="en-US" sz="1400" dirty="0" smtClean="0"/>
              <a:t> </a:t>
            </a:r>
            <a:r>
              <a:rPr lang="en-US" sz="1400" b="1" dirty="0"/>
              <a:t>18</a:t>
            </a:r>
            <a:r>
              <a:rPr lang="en-US" sz="1400" dirty="0"/>
              <a:t>, 643–658 (2017)</a:t>
            </a:r>
            <a:endParaRPr lang="de-DE" altLang="en-US" sz="1400" dirty="0"/>
          </a:p>
        </p:txBody>
      </p:sp>
      <p:pic>
        <p:nvPicPr>
          <p:cNvPr id="3" name="Grafik 2"/>
          <p:cNvPicPr>
            <a:picLocks noChangeAspect="1"/>
          </p:cNvPicPr>
          <p:nvPr/>
        </p:nvPicPr>
        <p:blipFill>
          <a:blip r:embed="rId2"/>
          <a:stretch>
            <a:fillRect/>
          </a:stretch>
        </p:blipFill>
        <p:spPr>
          <a:xfrm>
            <a:off x="95003" y="2348880"/>
            <a:ext cx="9085509" cy="3816424"/>
          </a:xfrm>
          <a:prstGeom prst="rect">
            <a:avLst/>
          </a:prstGeom>
        </p:spPr>
      </p:pic>
    </p:spTree>
    <p:extLst>
      <p:ext uri="{BB962C8B-B14F-4D97-AF65-F5344CB8AC3E}">
        <p14:creationId xmlns:p14="http://schemas.microsoft.com/office/powerpoint/2010/main" val="3855116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84213" y="188913"/>
            <a:ext cx="7772400" cy="304800"/>
          </a:xfrm>
        </p:spPr>
        <p:txBody>
          <a:bodyPr/>
          <a:lstStyle/>
          <a:p>
            <a:pPr eaLnBrk="1" hangingPunct="1"/>
            <a:r>
              <a:rPr lang="en-GB" altLang="en-US" dirty="0" smtClean="0">
                <a:ea typeface="ＭＳ Ｐゴシック" panose="020B0600070205080204" pitchFamily="34" charset="-128"/>
              </a:rPr>
              <a:t>Epigenetic mechanisms</a:t>
            </a:r>
          </a:p>
        </p:txBody>
      </p:sp>
      <p:sp>
        <p:nvSpPr>
          <p:cNvPr id="3075"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3076" name="Datumsplatzhalter 10"/>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10</a:t>
            </a:r>
          </a:p>
        </p:txBody>
      </p:sp>
      <p:sp>
        <p:nvSpPr>
          <p:cNvPr id="3077" name="Foliennummernplatzhalter 1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2935AAA-806E-4A8C-9644-3A0E46E0F3A1}" type="slidenum">
              <a:rPr lang="de-DE" altLang="en-US" sz="1000"/>
              <a:pPr eaLnBrk="1" hangingPunct="1">
                <a:spcBef>
                  <a:spcPct val="0"/>
                </a:spcBef>
                <a:buFontTx/>
                <a:buNone/>
              </a:pPr>
              <a:t>8</a:t>
            </a:fld>
            <a:endParaRPr lang="de-DE" altLang="en-US" sz="1000"/>
          </a:p>
        </p:txBody>
      </p:sp>
      <p:sp>
        <p:nvSpPr>
          <p:cNvPr id="3078" name="Fußzeilenplatzhalter 1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3079" name="Text Box 4"/>
          <p:cNvSpPr txBox="1">
            <a:spLocks noChangeArrowheads="1"/>
          </p:cNvSpPr>
          <p:nvPr/>
        </p:nvSpPr>
        <p:spPr bwMode="auto">
          <a:xfrm>
            <a:off x="250825" y="533400"/>
            <a:ext cx="8785225" cy="590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spcBef>
                <a:spcPct val="0"/>
              </a:spcBef>
              <a:buFontTx/>
              <a:buNone/>
            </a:pPr>
            <a:r>
              <a:rPr lang="de-DE" altLang="en-US" sz="1800" dirty="0" err="1"/>
              <a:t>Epigenetics</a:t>
            </a:r>
            <a:r>
              <a:rPr lang="de-DE" altLang="en-US" sz="1800" dirty="0"/>
              <a:t> </a:t>
            </a:r>
            <a:r>
              <a:rPr lang="de-DE" altLang="en-US" sz="1800" dirty="0" err="1"/>
              <a:t>refers</a:t>
            </a:r>
            <a:r>
              <a:rPr lang="de-DE" altLang="en-US" sz="1800" dirty="0"/>
              <a:t> </a:t>
            </a:r>
            <a:r>
              <a:rPr lang="de-DE" altLang="en-US" sz="1800" dirty="0" err="1"/>
              <a:t>to</a:t>
            </a:r>
            <a:r>
              <a:rPr lang="de-DE" altLang="en-US" sz="1800" dirty="0"/>
              <a:t> </a:t>
            </a:r>
            <a:r>
              <a:rPr lang="de-DE" altLang="en-US" sz="1800" b="1" dirty="0" err="1"/>
              <a:t>alternate</a:t>
            </a:r>
            <a:r>
              <a:rPr lang="de-DE" altLang="en-US" sz="1800" b="1" dirty="0"/>
              <a:t> </a:t>
            </a:r>
            <a:r>
              <a:rPr lang="de-DE" altLang="en-US" sz="1800" b="1" dirty="0" err="1"/>
              <a:t>phenotypic</a:t>
            </a:r>
            <a:r>
              <a:rPr lang="de-DE" altLang="en-US" sz="1800" b="1" dirty="0"/>
              <a:t> </a:t>
            </a:r>
            <a:r>
              <a:rPr lang="de-DE" altLang="en-US" sz="1800" b="1" dirty="0" err="1"/>
              <a:t>states</a:t>
            </a:r>
            <a:r>
              <a:rPr lang="de-DE" altLang="en-US" sz="1800" dirty="0"/>
              <a:t> </a:t>
            </a:r>
            <a:r>
              <a:rPr lang="de-DE" altLang="en-US" sz="1800" dirty="0" err="1"/>
              <a:t>that</a:t>
            </a:r>
            <a:r>
              <a:rPr lang="de-DE" altLang="en-US" sz="1800" dirty="0"/>
              <a:t> </a:t>
            </a:r>
            <a:r>
              <a:rPr lang="de-DE" altLang="en-US" sz="1800" dirty="0" err="1"/>
              <a:t>are</a:t>
            </a:r>
            <a:r>
              <a:rPr lang="de-DE" altLang="en-US" sz="1800" dirty="0"/>
              <a:t> </a:t>
            </a:r>
          </a:p>
          <a:p>
            <a:pPr eaLnBrk="1" hangingPunct="1">
              <a:lnSpc>
                <a:spcPct val="150000"/>
              </a:lnSpc>
              <a:spcBef>
                <a:spcPct val="0"/>
              </a:spcBef>
              <a:buFontTx/>
              <a:buNone/>
            </a:pPr>
            <a:r>
              <a:rPr lang="de-DE" altLang="en-US" sz="1800" b="1" dirty="0"/>
              <a:t>not </a:t>
            </a:r>
            <a:r>
              <a:rPr lang="de-DE" altLang="en-US" sz="1800" b="1" dirty="0" err="1"/>
              <a:t>based</a:t>
            </a:r>
            <a:r>
              <a:rPr lang="de-DE" altLang="en-US" sz="1800" dirty="0"/>
              <a:t> on </a:t>
            </a:r>
            <a:r>
              <a:rPr lang="de-DE" altLang="en-US" sz="1800" b="1" dirty="0" err="1"/>
              <a:t>differences</a:t>
            </a:r>
            <a:r>
              <a:rPr lang="de-DE" altLang="en-US" sz="1800" b="1" dirty="0"/>
              <a:t> in </a:t>
            </a:r>
            <a:r>
              <a:rPr lang="de-DE" altLang="en-US" sz="1800" b="1" dirty="0" err="1"/>
              <a:t>genotype</a:t>
            </a:r>
            <a:r>
              <a:rPr lang="de-DE" altLang="en-US" sz="1800" dirty="0"/>
              <a:t>, </a:t>
            </a:r>
            <a:r>
              <a:rPr lang="de-DE" altLang="en-US" sz="1800" dirty="0" err="1" smtClean="0"/>
              <a:t>and</a:t>
            </a:r>
            <a:r>
              <a:rPr lang="de-DE" altLang="en-US" sz="1800" dirty="0" smtClean="0"/>
              <a:t> </a:t>
            </a:r>
            <a:r>
              <a:rPr lang="de-DE" altLang="en-US" sz="1800" dirty="0" err="1"/>
              <a:t>are</a:t>
            </a:r>
            <a:r>
              <a:rPr lang="de-DE" altLang="en-US" sz="1800" dirty="0"/>
              <a:t> </a:t>
            </a:r>
            <a:r>
              <a:rPr lang="de-DE" altLang="en-US" sz="1800" dirty="0" err="1"/>
              <a:t>potentially</a:t>
            </a:r>
            <a:r>
              <a:rPr lang="de-DE" altLang="en-US" sz="1800" dirty="0"/>
              <a:t> reversible, </a:t>
            </a:r>
          </a:p>
          <a:p>
            <a:pPr eaLnBrk="1" hangingPunct="1">
              <a:lnSpc>
                <a:spcPct val="150000"/>
              </a:lnSpc>
              <a:spcBef>
                <a:spcPct val="0"/>
              </a:spcBef>
              <a:buFontTx/>
              <a:buNone/>
            </a:pPr>
            <a:r>
              <a:rPr lang="de-DE" altLang="en-US" sz="1800" dirty="0"/>
              <a:t>but </a:t>
            </a:r>
            <a:r>
              <a:rPr lang="de-DE" altLang="en-US" sz="1800" dirty="0" err="1"/>
              <a:t>are</a:t>
            </a:r>
            <a:r>
              <a:rPr lang="de-DE" altLang="en-US" sz="1800" dirty="0"/>
              <a:t> </a:t>
            </a:r>
            <a:r>
              <a:rPr lang="de-DE" altLang="en-US" sz="1800" dirty="0" err="1"/>
              <a:t>generally</a:t>
            </a:r>
            <a:r>
              <a:rPr lang="de-DE" altLang="en-US" sz="1800" dirty="0"/>
              <a:t> </a:t>
            </a:r>
            <a:r>
              <a:rPr lang="de-DE" altLang="en-US" sz="1800" dirty="0" err="1"/>
              <a:t>stably</a:t>
            </a:r>
            <a:r>
              <a:rPr lang="de-DE" altLang="en-US" sz="1800" dirty="0"/>
              <a:t> </a:t>
            </a:r>
            <a:r>
              <a:rPr lang="de-DE" altLang="en-US" sz="1800" dirty="0" err="1"/>
              <a:t>maintained</a:t>
            </a:r>
            <a:r>
              <a:rPr lang="de-DE" altLang="en-US" sz="1800" dirty="0"/>
              <a:t> </a:t>
            </a:r>
            <a:r>
              <a:rPr lang="de-DE" altLang="en-US" sz="1800" dirty="0" err="1"/>
              <a:t>during</a:t>
            </a:r>
            <a:r>
              <a:rPr lang="de-DE" altLang="en-US" sz="1800" dirty="0"/>
              <a:t> </a:t>
            </a:r>
            <a:r>
              <a:rPr lang="de-DE" altLang="en-US" sz="1800" dirty="0" err="1"/>
              <a:t>cell</a:t>
            </a:r>
            <a:r>
              <a:rPr lang="de-DE" altLang="en-US" sz="1800" dirty="0"/>
              <a:t> </a:t>
            </a:r>
            <a:r>
              <a:rPr lang="de-DE" altLang="en-US" sz="1800" dirty="0" err="1"/>
              <a:t>division</a:t>
            </a:r>
            <a:r>
              <a:rPr lang="de-DE" altLang="en-US" sz="1800" dirty="0"/>
              <a:t>.</a:t>
            </a:r>
          </a:p>
          <a:p>
            <a:pPr eaLnBrk="1" hangingPunct="1">
              <a:lnSpc>
                <a:spcPct val="150000"/>
              </a:lnSpc>
              <a:spcBef>
                <a:spcPct val="0"/>
              </a:spcBef>
              <a:buFontTx/>
              <a:buNone/>
            </a:pPr>
            <a:endParaRPr lang="de-DE" altLang="en-US" sz="1800" dirty="0"/>
          </a:p>
          <a:p>
            <a:pPr eaLnBrk="1" hangingPunct="1">
              <a:lnSpc>
                <a:spcPct val="150000"/>
              </a:lnSpc>
              <a:spcBef>
                <a:spcPct val="0"/>
              </a:spcBef>
              <a:buFontTx/>
              <a:buNone/>
            </a:pPr>
            <a:r>
              <a:rPr lang="de-DE" altLang="en-US" sz="1800" u="sng" dirty="0" err="1"/>
              <a:t>Examples</a:t>
            </a:r>
            <a:r>
              <a:rPr lang="de-DE" altLang="en-US" sz="1800" dirty="0"/>
              <a:t>: </a:t>
            </a:r>
            <a:r>
              <a:rPr lang="de-DE" altLang="en-US" sz="1800" dirty="0" err="1"/>
              <a:t>imprinting</a:t>
            </a:r>
            <a:r>
              <a:rPr lang="de-DE" altLang="en-US" sz="1800" dirty="0"/>
              <a:t>, </a:t>
            </a:r>
            <a:r>
              <a:rPr lang="de-DE" altLang="en-US" sz="1800" dirty="0" err="1"/>
              <a:t>twins</a:t>
            </a:r>
            <a:r>
              <a:rPr lang="de-DE" altLang="en-US" sz="1800" dirty="0"/>
              <a:t>, </a:t>
            </a:r>
            <a:r>
              <a:rPr lang="de-DE" altLang="en-US" sz="1800" dirty="0" err="1"/>
              <a:t>cancer</a:t>
            </a:r>
            <a:r>
              <a:rPr lang="de-DE" altLang="en-US" sz="1800" dirty="0"/>
              <a:t> vs. normal </a:t>
            </a:r>
            <a:r>
              <a:rPr lang="de-DE" altLang="en-US" sz="1800" dirty="0" err="1"/>
              <a:t>cells</a:t>
            </a:r>
            <a:r>
              <a:rPr lang="de-DE" altLang="en-US" sz="1800" dirty="0"/>
              <a:t>, </a:t>
            </a:r>
            <a:r>
              <a:rPr lang="de-DE" altLang="en-US" sz="1800" dirty="0" err="1"/>
              <a:t>differentiation</a:t>
            </a:r>
            <a:r>
              <a:rPr lang="de-DE" altLang="en-US" sz="1800" dirty="0"/>
              <a:t>, </a:t>
            </a:r>
            <a:r>
              <a:rPr lang="de-DE" altLang="en-US" sz="1800" dirty="0" smtClean="0"/>
              <a:t>...</a:t>
            </a:r>
          </a:p>
          <a:p>
            <a:pPr eaLnBrk="1" hangingPunct="1">
              <a:lnSpc>
                <a:spcPct val="150000"/>
              </a:lnSpc>
              <a:spcBef>
                <a:spcPct val="0"/>
              </a:spcBef>
              <a:buFontTx/>
              <a:buNone/>
            </a:pPr>
            <a:endParaRPr lang="de-DE" altLang="en-US" sz="1800" dirty="0"/>
          </a:p>
          <a:p>
            <a:pPr eaLnBrk="1" hangingPunct="1">
              <a:lnSpc>
                <a:spcPct val="150000"/>
              </a:lnSpc>
              <a:spcBef>
                <a:spcPct val="0"/>
              </a:spcBef>
              <a:buFontTx/>
              <a:buNone/>
            </a:pPr>
            <a:r>
              <a:rPr lang="de-DE" altLang="en-US" sz="1800" dirty="0" smtClean="0"/>
              <a:t>Multiple </a:t>
            </a:r>
            <a:r>
              <a:rPr lang="de-DE" altLang="en-US" sz="1800" dirty="0" err="1"/>
              <a:t>mechanisms</a:t>
            </a:r>
            <a:r>
              <a:rPr lang="de-DE" altLang="en-US" sz="1800" dirty="0"/>
              <a:t> </a:t>
            </a:r>
            <a:r>
              <a:rPr lang="de-DE" altLang="en-US" sz="1800" dirty="0" err="1"/>
              <a:t>interact</a:t>
            </a:r>
            <a:r>
              <a:rPr lang="de-DE" altLang="en-US" sz="1800" dirty="0"/>
              <a:t> </a:t>
            </a:r>
            <a:r>
              <a:rPr lang="de-DE" altLang="en-US" sz="1800" dirty="0" err="1"/>
              <a:t>to</a:t>
            </a:r>
            <a:r>
              <a:rPr lang="de-DE" altLang="en-US" sz="1800" dirty="0"/>
              <a:t> </a:t>
            </a:r>
            <a:r>
              <a:rPr lang="de-DE" altLang="en-US" sz="1800" dirty="0" err="1"/>
              <a:t>collectively</a:t>
            </a:r>
            <a:r>
              <a:rPr lang="de-DE" altLang="en-US" sz="1800" dirty="0"/>
              <a:t> </a:t>
            </a:r>
            <a:r>
              <a:rPr lang="de-DE" altLang="en-US" sz="1800" dirty="0" err="1"/>
              <a:t>establish</a:t>
            </a:r>
            <a:r>
              <a:rPr lang="de-DE" altLang="en-US" sz="1800" dirty="0"/>
              <a:t> </a:t>
            </a:r>
          </a:p>
          <a:p>
            <a:pPr eaLnBrk="1" hangingPunct="1">
              <a:lnSpc>
                <a:spcPct val="150000"/>
              </a:lnSpc>
              <a:spcBef>
                <a:spcPct val="0"/>
              </a:spcBef>
              <a:buFontTx/>
              <a:buNone/>
            </a:pPr>
            <a:r>
              <a:rPr lang="de-DE" altLang="en-US" sz="1800" dirty="0"/>
              <a:t>- </a:t>
            </a:r>
            <a:r>
              <a:rPr lang="de-DE" altLang="en-US" sz="1800" dirty="0" err="1"/>
              <a:t>alternate</a:t>
            </a:r>
            <a:r>
              <a:rPr lang="de-DE" altLang="en-US" sz="1800" dirty="0"/>
              <a:t> </a:t>
            </a:r>
            <a:r>
              <a:rPr lang="de-DE" altLang="en-US" sz="1800" dirty="0" err="1"/>
              <a:t>states</a:t>
            </a:r>
            <a:r>
              <a:rPr lang="de-DE" altLang="en-US" sz="1800" dirty="0"/>
              <a:t> </a:t>
            </a:r>
            <a:r>
              <a:rPr lang="de-DE" altLang="en-US" sz="1800" dirty="0" err="1"/>
              <a:t>of</a:t>
            </a:r>
            <a:r>
              <a:rPr lang="de-DE" altLang="en-US" sz="1800" dirty="0"/>
              <a:t> </a:t>
            </a:r>
            <a:r>
              <a:rPr lang="de-DE" altLang="en-US" sz="1800" dirty="0" err="1"/>
              <a:t>chromatin</a:t>
            </a:r>
            <a:r>
              <a:rPr lang="de-DE" altLang="en-US" sz="1800" dirty="0"/>
              <a:t> </a:t>
            </a:r>
            <a:r>
              <a:rPr lang="de-DE" altLang="en-US" sz="1800" dirty="0" err="1"/>
              <a:t>structure</a:t>
            </a:r>
            <a:r>
              <a:rPr lang="de-DE" altLang="en-US" sz="1800" dirty="0"/>
              <a:t> (open – </a:t>
            </a:r>
            <a:r>
              <a:rPr lang="de-DE" altLang="en-US" sz="1800" dirty="0" err="1"/>
              <a:t>packed</a:t>
            </a:r>
            <a:r>
              <a:rPr lang="de-DE" altLang="en-US" sz="1800" dirty="0"/>
              <a:t>/</a:t>
            </a:r>
            <a:r>
              <a:rPr lang="de-DE" altLang="en-US" sz="1800" dirty="0" err="1"/>
              <a:t>condensed</a:t>
            </a:r>
            <a:r>
              <a:rPr lang="de-DE" altLang="en-US" sz="1800" dirty="0"/>
              <a:t>), </a:t>
            </a:r>
          </a:p>
          <a:p>
            <a:pPr eaLnBrk="1" hangingPunct="1">
              <a:lnSpc>
                <a:spcPct val="150000"/>
              </a:lnSpc>
              <a:spcBef>
                <a:spcPct val="0"/>
              </a:spcBef>
              <a:buFontTx/>
              <a:buNone/>
            </a:pPr>
            <a:r>
              <a:rPr lang="de-DE" altLang="en-US" sz="1800" dirty="0"/>
              <a:t>- </a:t>
            </a:r>
            <a:r>
              <a:rPr lang="de-DE" altLang="en-US" sz="1800" b="1" dirty="0" err="1"/>
              <a:t>histone</a:t>
            </a:r>
            <a:r>
              <a:rPr lang="de-DE" altLang="en-US" sz="1800" b="1" dirty="0"/>
              <a:t> </a:t>
            </a:r>
            <a:r>
              <a:rPr lang="de-DE" altLang="en-US" sz="1800" b="1" dirty="0" err="1"/>
              <a:t>modifications</a:t>
            </a:r>
            <a:r>
              <a:rPr lang="de-DE" altLang="en-US" sz="1800" dirty="0"/>
              <a:t>, </a:t>
            </a:r>
          </a:p>
          <a:p>
            <a:pPr eaLnBrk="1" hangingPunct="1">
              <a:lnSpc>
                <a:spcPct val="150000"/>
              </a:lnSpc>
              <a:spcBef>
                <a:spcPct val="0"/>
              </a:spcBef>
              <a:buFontTx/>
              <a:buChar char="-"/>
            </a:pPr>
            <a:r>
              <a:rPr lang="de-DE" altLang="en-US" sz="1800" dirty="0"/>
              <a:t> </a:t>
            </a:r>
            <a:r>
              <a:rPr lang="de-DE" altLang="en-US" sz="1800" dirty="0" err="1"/>
              <a:t>composition</a:t>
            </a:r>
            <a:r>
              <a:rPr lang="de-DE" altLang="en-US" sz="1800" dirty="0"/>
              <a:t> </a:t>
            </a:r>
            <a:r>
              <a:rPr lang="de-DE" altLang="en-US" sz="1800" dirty="0" err="1"/>
              <a:t>of</a:t>
            </a:r>
            <a:r>
              <a:rPr lang="de-DE" altLang="en-US" sz="1800" dirty="0"/>
              <a:t> </a:t>
            </a:r>
            <a:r>
              <a:rPr lang="de-DE" altLang="en-US" sz="1800" dirty="0" err="1"/>
              <a:t>associated</a:t>
            </a:r>
            <a:r>
              <a:rPr lang="de-DE" altLang="en-US" sz="1800" dirty="0"/>
              <a:t> </a:t>
            </a:r>
            <a:r>
              <a:rPr lang="de-DE" altLang="en-US" sz="1800" dirty="0" err="1"/>
              <a:t>proteins</a:t>
            </a:r>
            <a:r>
              <a:rPr lang="de-DE" altLang="en-US" sz="1800" dirty="0"/>
              <a:t> (e.g. </a:t>
            </a:r>
            <a:r>
              <a:rPr lang="de-DE" altLang="en-US" sz="1800" dirty="0" err="1"/>
              <a:t>histones</a:t>
            </a:r>
            <a:r>
              <a:rPr lang="de-DE" altLang="en-US" sz="1800" dirty="0"/>
              <a:t>),</a:t>
            </a:r>
          </a:p>
          <a:p>
            <a:pPr eaLnBrk="1" hangingPunct="1">
              <a:lnSpc>
                <a:spcPct val="150000"/>
              </a:lnSpc>
              <a:spcBef>
                <a:spcPct val="0"/>
              </a:spcBef>
              <a:buFontTx/>
              <a:buChar char="-"/>
            </a:pPr>
            <a:r>
              <a:rPr lang="de-DE" altLang="en-US" sz="1800" dirty="0"/>
              <a:t> </a:t>
            </a:r>
            <a:r>
              <a:rPr lang="de-DE" altLang="en-US" sz="1800" dirty="0" err="1"/>
              <a:t>transcriptional</a:t>
            </a:r>
            <a:r>
              <a:rPr lang="de-DE" altLang="en-US" sz="1800" dirty="0"/>
              <a:t> </a:t>
            </a:r>
            <a:r>
              <a:rPr lang="de-DE" altLang="en-US" sz="1800" dirty="0" err="1"/>
              <a:t>activity</a:t>
            </a:r>
            <a:r>
              <a:rPr lang="de-DE" altLang="en-US" sz="1800" dirty="0"/>
              <a:t>, </a:t>
            </a:r>
          </a:p>
          <a:p>
            <a:pPr eaLnBrk="1" hangingPunct="1">
              <a:lnSpc>
                <a:spcPct val="150000"/>
              </a:lnSpc>
              <a:spcBef>
                <a:spcPct val="0"/>
              </a:spcBef>
              <a:buFontTx/>
              <a:buChar char="-"/>
            </a:pPr>
            <a:r>
              <a:rPr lang="de-DE" altLang="en-US" sz="1800" dirty="0"/>
              <a:t> </a:t>
            </a:r>
            <a:r>
              <a:rPr lang="de-DE" altLang="en-US" sz="1800" dirty="0" err="1"/>
              <a:t>activity</a:t>
            </a:r>
            <a:r>
              <a:rPr lang="de-DE" altLang="en-US" sz="1800" dirty="0"/>
              <a:t> </a:t>
            </a:r>
            <a:r>
              <a:rPr lang="de-DE" altLang="en-US" sz="1800" dirty="0" err="1"/>
              <a:t>of</a:t>
            </a:r>
            <a:r>
              <a:rPr lang="de-DE" altLang="en-US" sz="1800" dirty="0"/>
              <a:t> </a:t>
            </a:r>
            <a:r>
              <a:rPr lang="de-DE" altLang="en-US" sz="1800" dirty="0" err="1"/>
              <a:t>microRNAs</a:t>
            </a:r>
            <a:r>
              <a:rPr lang="de-DE" altLang="en-US" sz="1800" dirty="0"/>
              <a:t>, </a:t>
            </a:r>
            <a:r>
              <a:rPr lang="de-DE" altLang="en-US" sz="1800" dirty="0" err="1"/>
              <a:t>and</a:t>
            </a:r>
            <a:r>
              <a:rPr lang="de-DE" altLang="en-US" sz="1800" dirty="0"/>
              <a:t> </a:t>
            </a:r>
          </a:p>
          <a:p>
            <a:pPr eaLnBrk="1" hangingPunct="1">
              <a:lnSpc>
                <a:spcPct val="150000"/>
              </a:lnSpc>
              <a:spcBef>
                <a:spcPct val="0"/>
              </a:spcBef>
              <a:buFontTx/>
              <a:buNone/>
            </a:pPr>
            <a:r>
              <a:rPr lang="de-DE" altLang="en-US" sz="1800" dirty="0"/>
              <a:t>- in </a:t>
            </a:r>
            <a:r>
              <a:rPr lang="de-DE" altLang="en-US" sz="1800" dirty="0" err="1"/>
              <a:t>mammals</a:t>
            </a:r>
            <a:r>
              <a:rPr lang="de-DE" altLang="en-US" sz="1800" dirty="0"/>
              <a:t>, </a:t>
            </a:r>
            <a:r>
              <a:rPr lang="de-DE" altLang="en-US" sz="1800" b="1" dirty="0"/>
              <a:t>cytosine-5 DNA </a:t>
            </a:r>
            <a:r>
              <a:rPr lang="de-DE" altLang="en-US" sz="1800" b="1" dirty="0" err="1"/>
              <a:t>methylation</a:t>
            </a:r>
            <a:r>
              <a:rPr lang="de-DE" altLang="en-US" sz="1800" dirty="0"/>
              <a:t> at </a:t>
            </a:r>
            <a:r>
              <a:rPr lang="de-DE" altLang="en-US" sz="1800" dirty="0" err="1"/>
              <a:t>CpG</a:t>
            </a:r>
            <a:r>
              <a:rPr lang="de-DE" altLang="en-US" sz="1800" dirty="0"/>
              <a:t> </a:t>
            </a:r>
            <a:r>
              <a:rPr lang="de-DE" altLang="en-US" sz="1800" dirty="0" err="1"/>
              <a:t>dinucleotides</a:t>
            </a:r>
            <a:r>
              <a:rPr lang="de-DE" altLang="en-US" sz="1800" dirty="0"/>
              <a:t>.</a:t>
            </a:r>
          </a:p>
          <a:p>
            <a:pPr eaLnBrk="1" hangingPunct="1">
              <a:lnSpc>
                <a:spcPct val="150000"/>
              </a:lnSpc>
              <a:spcBef>
                <a:spcPct val="0"/>
              </a:spcBef>
              <a:buFontTx/>
              <a:buNone/>
            </a:pPr>
            <a:endParaRPr lang="de-DE" altLang="en-US" sz="1800" dirty="0"/>
          </a:p>
        </p:txBody>
      </p:sp>
      <p:sp>
        <p:nvSpPr>
          <p:cNvPr id="3080" name="Text Box 5"/>
          <p:cNvSpPr txBox="1">
            <a:spLocks noChangeArrowheads="1"/>
          </p:cNvSpPr>
          <p:nvPr/>
        </p:nvSpPr>
        <p:spPr bwMode="auto">
          <a:xfrm>
            <a:off x="5483225" y="5948363"/>
            <a:ext cx="30495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Laird, Hum Mol Gen  14, R65 (2005)</a:t>
            </a:r>
          </a:p>
        </p:txBody>
      </p:sp>
    </p:spTree>
    <p:extLst>
      <p:ext uri="{BB962C8B-B14F-4D97-AF65-F5344CB8AC3E}">
        <p14:creationId xmlns:p14="http://schemas.microsoft.com/office/powerpoint/2010/main" val="3735213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onrad Hal Waddington: the last Renaissance biologist?"/>
          <p:cNvPicPr>
            <a:picLocks noChangeAspect="1" noChangeArrowheads="1"/>
          </p:cNvPicPr>
          <p:nvPr/>
        </p:nvPicPr>
        <p:blipFill rotWithShape="1">
          <a:blip r:embed="rId2">
            <a:extLst>
              <a:ext uri="{28A0092B-C50C-407E-A947-70E740481C1C}">
                <a14:useLocalDpi xmlns:a14="http://schemas.microsoft.com/office/drawing/2010/main" val="0"/>
              </a:ext>
            </a:extLst>
          </a:blip>
          <a:srcRect l="24888" r="23780" b="29959"/>
          <a:stretch/>
        </p:blipFill>
        <p:spPr bwMode="auto">
          <a:xfrm>
            <a:off x="107503" y="584200"/>
            <a:ext cx="2376265" cy="4500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3"/>
          <p:cNvSpPr>
            <a:spLocks noGrp="1" noChangeArrowheads="1"/>
          </p:cNvSpPr>
          <p:nvPr>
            <p:ph type="title" idx="4294967295"/>
          </p:nvPr>
        </p:nvSpPr>
        <p:spPr>
          <a:xfrm>
            <a:off x="684213" y="188913"/>
            <a:ext cx="7772400" cy="304800"/>
          </a:xfrm>
        </p:spPr>
        <p:txBody>
          <a:bodyPr/>
          <a:lstStyle/>
          <a:p>
            <a:r>
              <a:rPr lang="en-GB" altLang="en-US" dirty="0" smtClean="0">
                <a:ea typeface="ＭＳ Ｐゴシック" panose="020B0600070205080204" pitchFamily="34" charset="-128"/>
              </a:rPr>
              <a:t>Waddington’s epigenetic landscape for embryology</a:t>
            </a:r>
          </a:p>
        </p:txBody>
      </p:sp>
      <p:sp>
        <p:nvSpPr>
          <p:cNvPr id="5124" name="Text Box 6"/>
          <p:cNvSpPr txBox="1">
            <a:spLocks noChangeArrowheads="1"/>
          </p:cNvSpPr>
          <p:nvPr/>
        </p:nvSpPr>
        <p:spPr bwMode="auto">
          <a:xfrm>
            <a:off x="7058025" y="3500438"/>
            <a:ext cx="2122488"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Conrad Hal Waddington</a:t>
            </a:r>
          </a:p>
          <a:p>
            <a:pPr eaLnBrk="1" hangingPunct="1">
              <a:spcBef>
                <a:spcPct val="0"/>
              </a:spcBef>
              <a:buFontTx/>
              <a:buNone/>
            </a:pPr>
            <a:r>
              <a:rPr lang="de-DE" altLang="en-US" sz="1400"/>
              <a:t>(1905 – 1975)</a:t>
            </a:r>
          </a:p>
          <a:p>
            <a:pPr eaLnBrk="1" hangingPunct="1">
              <a:spcBef>
                <a:spcPct val="0"/>
              </a:spcBef>
              <a:buFontTx/>
              <a:buNone/>
            </a:pPr>
            <a:r>
              <a:rPr lang="de-DE" altLang="en-US" sz="1400"/>
              <a:t>pictures.royalsociety.org</a:t>
            </a:r>
          </a:p>
        </p:txBody>
      </p:sp>
      <p:sp>
        <p:nvSpPr>
          <p:cNvPr id="5125" name="Datumsplatzhalter 6"/>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SS 2019 – lecture 10</a:t>
            </a:r>
          </a:p>
        </p:txBody>
      </p:sp>
      <p:sp>
        <p:nvSpPr>
          <p:cNvPr id="5126" name="Foliennummernplatzhalt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97C683AD-257C-4726-ADCD-352CB2E84D79}" type="slidenum">
              <a:rPr lang="de-DE" altLang="en-US" sz="1000"/>
              <a:pPr eaLnBrk="1" hangingPunct="1">
                <a:spcBef>
                  <a:spcPct val="0"/>
                </a:spcBef>
                <a:buFontTx/>
                <a:buNone/>
              </a:pPr>
              <a:t>9</a:t>
            </a:fld>
            <a:endParaRPr lang="de-DE" altLang="en-US" sz="1000"/>
          </a:p>
        </p:txBody>
      </p:sp>
      <p:sp>
        <p:nvSpPr>
          <p:cNvPr id="5127" name="Fußzeilenplatzhalter 8"/>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pic>
        <p:nvPicPr>
          <p:cNvPr id="5128" name="Picture 2" descr="image waddington c h, ga ws 26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263" y="658813"/>
            <a:ext cx="1928812" cy="277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0" name="Rechteck 1"/>
          <p:cNvSpPr>
            <a:spLocks noChangeArrowheads="1"/>
          </p:cNvSpPr>
          <p:nvPr/>
        </p:nvSpPr>
        <p:spPr bwMode="auto">
          <a:xfrm>
            <a:off x="215900" y="5157788"/>
            <a:ext cx="2447925"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dirty="0"/>
              <a:t>Slack, Nature Rev Genet 3, 889-895 (2002)</a:t>
            </a:r>
          </a:p>
        </p:txBody>
      </p:sp>
      <p:sp>
        <p:nvSpPr>
          <p:cNvPr id="5131" name="Rechteck 3"/>
          <p:cNvSpPr>
            <a:spLocks noChangeArrowheads="1"/>
          </p:cNvSpPr>
          <p:nvPr/>
        </p:nvSpPr>
        <p:spPr bwMode="auto">
          <a:xfrm>
            <a:off x="2484438" y="582613"/>
            <a:ext cx="4573587" cy="522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de-DE" altLang="en-US" sz="1800"/>
              <a:t>Waddington worked in </a:t>
            </a:r>
            <a:r>
              <a:rPr lang="de-DE" altLang="en-US" sz="1800" b="1"/>
              <a:t>embryology</a:t>
            </a:r>
          </a:p>
          <a:p>
            <a:pPr eaLnBrk="1" hangingPunct="1">
              <a:lnSpc>
                <a:spcPts val="2500"/>
              </a:lnSpc>
              <a:spcBef>
                <a:spcPct val="0"/>
              </a:spcBef>
              <a:buFontTx/>
              <a:buNone/>
            </a:pPr>
            <a:endParaRPr lang="en-US" altLang="en-US" sz="1800"/>
          </a:p>
          <a:p>
            <a:pPr eaLnBrk="1" hangingPunct="1">
              <a:lnSpc>
                <a:spcPts val="2500"/>
              </a:lnSpc>
              <a:spcBef>
                <a:spcPct val="0"/>
              </a:spcBef>
              <a:buFontTx/>
              <a:buNone/>
            </a:pPr>
            <a:r>
              <a:rPr lang="en-US" altLang="en-US" sz="1800"/>
              <a:t>a) is a painting by John Piper that was used as the frontispiece for Waddington's book </a:t>
            </a:r>
            <a:r>
              <a:rPr lang="en-US" altLang="en-US" sz="1800" i="1"/>
              <a:t>Organisers and Genes</a:t>
            </a:r>
            <a:r>
              <a:rPr lang="en-US" altLang="en-US" sz="1800"/>
              <a:t>. </a:t>
            </a:r>
          </a:p>
          <a:p>
            <a:pPr eaLnBrk="1" hangingPunct="1">
              <a:lnSpc>
                <a:spcPts val="2500"/>
              </a:lnSpc>
              <a:spcBef>
                <a:spcPct val="0"/>
              </a:spcBef>
              <a:buFontTx/>
              <a:buNone/>
            </a:pPr>
            <a:r>
              <a:rPr lang="en-US" altLang="en-US" sz="1800"/>
              <a:t>It represents an epigenetic landscape. </a:t>
            </a:r>
          </a:p>
          <a:p>
            <a:pPr eaLnBrk="1" hangingPunct="1">
              <a:lnSpc>
                <a:spcPts val="2500"/>
              </a:lnSpc>
              <a:spcBef>
                <a:spcPct val="0"/>
              </a:spcBef>
              <a:buFontTx/>
              <a:buNone/>
            </a:pPr>
            <a:endParaRPr lang="en-US" altLang="en-US" sz="1800" b="1"/>
          </a:p>
          <a:p>
            <a:pPr eaLnBrk="1" hangingPunct="1">
              <a:lnSpc>
                <a:spcPts val="2500"/>
              </a:lnSpc>
              <a:spcBef>
                <a:spcPct val="0"/>
              </a:spcBef>
              <a:buFontTx/>
              <a:buNone/>
            </a:pPr>
            <a:r>
              <a:rPr lang="en-US" altLang="en-US" sz="1800" b="1"/>
              <a:t>Developmental pathways </a:t>
            </a:r>
            <a:r>
              <a:rPr lang="en-US" altLang="en-US" sz="1800"/>
              <a:t>that could be taken by each cell of the embryo are metaphorically represented by the path taken by water as it flows down the valleys. </a:t>
            </a:r>
          </a:p>
          <a:p>
            <a:pPr eaLnBrk="1" hangingPunct="1">
              <a:lnSpc>
                <a:spcPts val="2500"/>
              </a:lnSpc>
              <a:spcBef>
                <a:spcPct val="0"/>
              </a:spcBef>
              <a:buFontTx/>
              <a:buNone/>
            </a:pPr>
            <a:endParaRPr lang="en-US" altLang="en-US" sz="1800"/>
          </a:p>
          <a:p>
            <a:pPr eaLnBrk="1" hangingPunct="1">
              <a:lnSpc>
                <a:spcPts val="2500"/>
              </a:lnSpc>
              <a:spcBef>
                <a:spcPct val="0"/>
              </a:spcBef>
              <a:buFontTx/>
              <a:buNone/>
            </a:pPr>
            <a:r>
              <a:rPr lang="en-US" altLang="en-US" sz="1800"/>
              <a:t>b) Later depiction of the epigenetic landscape. The ball represents a cell, and the bifurcating system of valleys represents bundles of trajectories in state space.</a:t>
            </a:r>
          </a:p>
        </p:txBody>
      </p:sp>
    </p:spTree>
    <p:extLst>
      <p:ext uri="{BB962C8B-B14F-4D97-AF65-F5344CB8AC3E}">
        <p14:creationId xmlns:p14="http://schemas.microsoft.com/office/powerpoint/2010/main" val="139483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2291</Words>
  <Application>Microsoft Office PowerPoint</Application>
  <PresentationFormat>Bildschirmpräsentation (4:3)</PresentationFormat>
  <Paragraphs>393</Paragraphs>
  <Slides>27</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27</vt:i4>
      </vt:variant>
    </vt:vector>
  </HeadingPairs>
  <TitlesOfParts>
    <vt:vector size="34" baseType="lpstr">
      <vt:lpstr>ＭＳ Ｐゴシック</vt:lpstr>
      <vt:lpstr>ＭＳ Ｐゴシック</vt:lpstr>
      <vt:lpstr>Arial</vt:lpstr>
      <vt:lpstr>PalatinoLTStd-Roman</vt:lpstr>
      <vt:lpstr>Symbol</vt:lpstr>
      <vt:lpstr>Times New Roman</vt:lpstr>
      <vt:lpstr>Standarddesign</vt:lpstr>
      <vt:lpstr>V12: Cell cycle – summary</vt:lpstr>
      <vt:lpstr>V9: Cellular differentiation - development</vt:lpstr>
      <vt:lpstr>Embryonic development of mouse</vt:lpstr>
      <vt:lpstr>Cell populations in early mouse development</vt:lpstr>
      <vt:lpstr>Types of body cells</vt:lpstr>
      <vt:lpstr>Development controlled by transcriptional programs</vt:lpstr>
      <vt:lpstr>V10: Cellular differentiation - Epigenetics</vt:lpstr>
      <vt:lpstr>Epigenetic mechanisms</vt:lpstr>
      <vt:lpstr>Waddington’s epigenetic landscape for embryology</vt:lpstr>
      <vt:lpstr>Cytosine methylation</vt:lpstr>
      <vt:lpstr>Cytosine methylation</vt:lpstr>
      <vt:lpstr>chromatin organization affects gene expression</vt:lpstr>
      <vt:lpstr>PowerPoint-Präsentation</vt:lpstr>
      <vt:lpstr>DNA methylation</vt:lpstr>
      <vt:lpstr>Higher forms of methylation – Tet enzymes</vt:lpstr>
      <vt:lpstr>Higher forms of methylation – abundance</vt:lpstr>
      <vt:lpstr>Passive DNA methylation</vt:lpstr>
      <vt:lpstr>Active DNA methylation</vt:lpstr>
      <vt:lpstr>V11 miRNAs</vt:lpstr>
      <vt:lpstr>Overview of the miRNA network</vt:lpstr>
      <vt:lpstr>Overview of the miRNA network</vt:lpstr>
      <vt:lpstr>Overview of the miRNA network</vt:lpstr>
      <vt:lpstr>discovery of let7</vt:lpstr>
      <vt:lpstr>miRNAs recognize targets by Watson-Crick base pairing</vt:lpstr>
      <vt:lpstr>Content from paper 7 that is relevant for mini test #3</vt:lpstr>
      <vt:lpstr>Content from paper 8 that is relevant for mini test #3</vt:lpstr>
      <vt:lpstr>Content from paper 9 that is relevant for mini test #3</vt:lpstr>
    </vt:vector>
  </TitlesOfParts>
  <Company>MPI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Biology - Bioinformatik</dc:title>
  <dc:creator>Volkhard Helms</dc:creator>
  <cp:lastModifiedBy>Standard</cp:lastModifiedBy>
  <cp:revision>334</cp:revision>
  <dcterms:created xsi:type="dcterms:W3CDTF">2013-04-15T09:17:32Z</dcterms:created>
  <dcterms:modified xsi:type="dcterms:W3CDTF">2019-07-01T15:25:54Z</dcterms:modified>
</cp:coreProperties>
</file>