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96" r:id="rId2"/>
    <p:sldId id="497" r:id="rId3"/>
    <p:sldId id="498" r:id="rId4"/>
    <p:sldId id="527" r:id="rId5"/>
    <p:sldId id="532" r:id="rId6"/>
    <p:sldId id="528" r:id="rId7"/>
    <p:sldId id="529" r:id="rId8"/>
    <p:sldId id="531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9" r:id="rId19"/>
    <p:sldId id="510" r:id="rId20"/>
    <p:sldId id="511" r:id="rId21"/>
    <p:sldId id="518" r:id="rId22"/>
    <p:sldId id="525" r:id="rId23"/>
    <p:sldId id="526" r:id="rId24"/>
    <p:sldId id="524" r:id="rId25"/>
    <p:sldId id="519" r:id="rId26"/>
    <p:sldId id="520" r:id="rId27"/>
    <p:sldId id="521" r:id="rId28"/>
    <p:sldId id="522" r:id="rId29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CC"/>
    <a:srgbClr val="996633"/>
    <a:srgbClr val="33CC33"/>
    <a:srgbClr val="FF505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30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531082-D7FA-49FB-85BA-0F370AA0F6D8}" type="datetime1">
              <a:rPr lang="de-DE"/>
              <a:pPr>
                <a:defRPr/>
              </a:pPr>
              <a:t>27.05.2019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C9ECEB-42E4-4F28-83E6-4FFA4DB51B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2950"/>
            <a:ext cx="4945062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E93A4C-CFB5-49A9-BBC9-52612F0F84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0DA1E3D9-5FDF-41EC-A88D-5473FCEE54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580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8D83681A-1439-4072-BD3A-822F2AB628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20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FDB3086B-E9DB-4131-8C8B-4504753D1E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276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71E7C941-F116-4F58-A0A7-A46BB85D60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84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913E711D-6340-4D5D-BFE2-04A89D0B9C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59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6D13CA91-14FD-4ABC-85D9-8B7768743C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504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93722C1C-260A-4A2B-8BEE-1C7A30227A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60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D80FD8E4-8F3A-4C15-856F-17FF3BD739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956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F52B8BED-405E-48D6-8BBC-E2B9D41905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91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B9A504D4-A5AB-48F3-A3C3-7218B4BFCB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499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ACC0CC3F-0968-4EA4-AA75-66636AAB43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6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F7603653-CD7F-4A4D-9051-CAB144A806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47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CA4C17A8-2CDF-4457-A9AB-23E895293D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46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SS 2019 - lecture 7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Cellular Programs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7FC00619-4E94-405F-8C1C-92063A477D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ncbi.nlm.nih.gov/pmc/articles/PMC5345933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V7: CDK inhibitors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5013176"/>
            <a:ext cx="6840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(2015)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 smtClean="0"/>
              <a:t>https</a:t>
            </a:r>
            <a:r>
              <a:rPr lang="de-DE" altLang="en-US" sz="1400" dirty="0"/>
              <a:t>://www.ncbi.nlm.nih.gov/pmc/articles/PMC5345933</a:t>
            </a:r>
            <a:r>
              <a:rPr lang="de-DE" altLang="en-US" sz="1400" dirty="0" smtClean="0">
                <a:hlinkClick r:id="rId2"/>
              </a:rPr>
              <a:t>/</a:t>
            </a:r>
            <a:endParaRPr lang="de-DE" altLang="en-US" sz="14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science.sciencemag.org/content/345/6199/865.full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sz="1400" dirty="0" smtClean="0"/>
              <a:t>Mol </a:t>
            </a:r>
            <a:r>
              <a:rPr lang="de-DE" sz="1400" dirty="0"/>
              <a:t>Cancer </a:t>
            </a:r>
            <a:r>
              <a:rPr lang="de-DE" sz="1400" dirty="0" err="1"/>
              <a:t>Ther</a:t>
            </a:r>
            <a:r>
              <a:rPr lang="de-DE" sz="1400" dirty="0"/>
              <a:t> </a:t>
            </a:r>
            <a:r>
              <a:rPr lang="de-DE" sz="1400" b="1" dirty="0"/>
              <a:t>15</a:t>
            </a:r>
            <a:r>
              <a:rPr lang="de-DE" sz="1400" dirty="0"/>
              <a:t> </a:t>
            </a:r>
            <a:r>
              <a:rPr lang="de-DE" sz="1400" dirty="0" smtClean="0"/>
              <a:t>2273-2281 (2016)</a:t>
            </a:r>
            <a:endParaRPr lang="de-DE" sz="1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400" dirty="0"/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23850" y="588407"/>
            <a:ext cx="8496622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Cancer</a:t>
            </a:r>
            <a:r>
              <a:rPr lang="en-US" sz="1800" dirty="0"/>
              <a:t> is characterized by </a:t>
            </a:r>
            <a:r>
              <a:rPr lang="en-US" sz="1800" b="1" dirty="0"/>
              <a:t>aberrant cell cycle activity</a:t>
            </a:r>
            <a:r>
              <a:rPr lang="en-US" sz="1800" dirty="0"/>
              <a:t>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This </a:t>
            </a:r>
            <a:r>
              <a:rPr lang="en-US" sz="1800" dirty="0"/>
              <a:t>occurs either as result of </a:t>
            </a:r>
            <a:r>
              <a:rPr lang="en-US" sz="1800" b="1" dirty="0"/>
              <a:t>mutations</a:t>
            </a:r>
            <a:r>
              <a:rPr lang="en-US" sz="1800" dirty="0"/>
              <a:t> in </a:t>
            </a:r>
            <a:r>
              <a:rPr lang="en-US" sz="1800" b="1" dirty="0"/>
              <a:t>upstream </a:t>
            </a:r>
            <a:r>
              <a:rPr lang="en-US" sz="1800" b="1" dirty="0" smtClean="0"/>
              <a:t>signaling </a:t>
            </a:r>
            <a:r>
              <a:rPr lang="en-US" sz="1800" b="1" dirty="0"/>
              <a:t>pathways </a:t>
            </a:r>
            <a:r>
              <a:rPr lang="en-US" sz="1800" dirty="0"/>
              <a:t>or by </a:t>
            </a:r>
            <a:r>
              <a:rPr lang="en-US" sz="1800" b="1" dirty="0"/>
              <a:t>genetic lesions </a:t>
            </a:r>
            <a:r>
              <a:rPr lang="en-US" sz="1800" dirty="0"/>
              <a:t>within genes encoding cell cycle proteins.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Aberrant </a:t>
            </a:r>
            <a:r>
              <a:rPr lang="en-US" sz="1800" dirty="0"/>
              <a:t>activation of CDKs, which is frequently seen in human cancers, provided a rationale for designing synthetic inhibitors of CDKs as anticancer drugs.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dirty="0" err="1"/>
              <a:t>Cellular</a:t>
            </a:r>
            <a:r>
              <a:rPr lang="de-DE" altLang="en-US" sz="1000" dirty="0"/>
              <a:t> </a:t>
            </a:r>
            <a:r>
              <a:rPr lang="de-DE" altLang="en-US" sz="1000" dirty="0" err="1"/>
              <a:t>Programs</a:t>
            </a:r>
            <a:endParaRPr lang="de-DE" altLang="en-US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36625"/>
            <a:ext cx="3543300" cy="22226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174353" y="5445224"/>
            <a:ext cx="350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dividing</a:t>
            </a:r>
            <a:r>
              <a:rPr lang="de-DE" dirty="0" smtClean="0"/>
              <a:t> </a:t>
            </a:r>
            <a:r>
              <a:rPr lang="de-DE" dirty="0" err="1" smtClean="0"/>
              <a:t>cancer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Progression of the cell cycle driven by CDKs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139952" y="5727152"/>
            <a:ext cx="6840760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884237" y="2855332"/>
            <a:ext cx="4680248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(1) Further </a:t>
            </a:r>
            <a:r>
              <a:rPr lang="en-US" sz="1800" dirty="0"/>
              <a:t>checkpoints can directly inhibit CDK2 activity or induce the CDK-interacting protein/kinase inhibitory protein (CIP/KIP) class of inhibitors (p21</a:t>
            </a:r>
            <a:r>
              <a:rPr lang="en-US" sz="1800" baseline="30000" dirty="0"/>
              <a:t>CIP1</a:t>
            </a:r>
            <a:r>
              <a:rPr lang="en-US" sz="1800" dirty="0"/>
              <a:t> and p27</a:t>
            </a:r>
            <a:r>
              <a:rPr lang="en-US" sz="1800" baseline="30000" dirty="0"/>
              <a:t>KIP1</a:t>
            </a:r>
            <a:r>
              <a:rPr lang="en-US" sz="1800" dirty="0"/>
              <a:t>) that bind to and inhibit CDK2–cyclin complexes. </a:t>
            </a:r>
            <a:endParaRPr lang="en-US" sz="1800" dirty="0" smtClean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58241" r="1" b="7448"/>
          <a:stretch/>
        </p:blipFill>
        <p:spPr bwMode="auto">
          <a:xfrm>
            <a:off x="4030" y="651255"/>
            <a:ext cx="7760415" cy="22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11"/>
          <p:cNvSpPr>
            <a:spLocks noChangeArrowheads="1"/>
          </p:cNvSpPr>
          <p:nvPr/>
        </p:nvSpPr>
        <p:spPr bwMode="auto">
          <a:xfrm>
            <a:off x="304800" y="3918957"/>
            <a:ext cx="3323134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(2) With </a:t>
            </a:r>
            <a:r>
              <a:rPr lang="en-US" sz="1800" dirty="0"/>
              <a:t>the completion of DNA replication, CDK1–</a:t>
            </a:r>
            <a:r>
              <a:rPr lang="en-US" sz="1800" dirty="0" err="1"/>
              <a:t>Cyc</a:t>
            </a:r>
            <a:r>
              <a:rPr lang="en-US" sz="1800" dirty="0"/>
              <a:t> A and CDK1–</a:t>
            </a:r>
            <a:r>
              <a:rPr lang="en-US" sz="1800" dirty="0" err="1"/>
              <a:t>Cyc</a:t>
            </a:r>
            <a:r>
              <a:rPr lang="en-US" sz="1800" dirty="0"/>
              <a:t> B complexes form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to </a:t>
            </a:r>
            <a:r>
              <a:rPr lang="en-US" sz="1800" dirty="0"/>
              <a:t>phosphorylate targets in G2 phase.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1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Progression of the cell cycle driven by CDKs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23850" y="700088"/>
            <a:ext cx="2800350" cy="42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In </a:t>
            </a:r>
            <a:r>
              <a:rPr lang="en-US" sz="1800" dirty="0"/>
              <a:t>the absence of DNA damage and following appropriate preparation for chromosomal segregation, the cellular default is to </a:t>
            </a:r>
            <a:r>
              <a:rPr lang="en-US" sz="1800" b="1" dirty="0"/>
              <a:t>activate</a:t>
            </a:r>
            <a:r>
              <a:rPr lang="en-US" sz="1800" dirty="0"/>
              <a:t> </a:t>
            </a:r>
            <a:r>
              <a:rPr lang="en-US" sz="1800" b="1" dirty="0"/>
              <a:t>CDK1–</a:t>
            </a:r>
            <a:r>
              <a:rPr lang="en-US" sz="1800" b="1" dirty="0" err="1"/>
              <a:t>CycB</a:t>
            </a:r>
            <a:r>
              <a:rPr lang="en-US" sz="1800" b="1" dirty="0"/>
              <a:t> complexes </a:t>
            </a:r>
            <a:r>
              <a:rPr lang="en-US" sz="1800" dirty="0"/>
              <a:t>and progress into mitosis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However</a:t>
            </a:r>
            <a:r>
              <a:rPr lang="en-US" sz="1800" dirty="0"/>
              <a:t>, there are potent checkpoints that limit CDK1 activity and halt mitotic progression. 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4" r="67833"/>
          <a:stretch/>
        </p:blipFill>
        <p:spPr bwMode="auto">
          <a:xfrm>
            <a:off x="5580112" y="620871"/>
            <a:ext cx="3024336" cy="62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1771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Progression of the cell cycle driven by CDKs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238125" y="512965"/>
            <a:ext cx="2800350" cy="48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Subsequent </a:t>
            </a:r>
            <a:r>
              <a:rPr lang="en-US" sz="1800" b="1" dirty="0"/>
              <a:t>degradation</a:t>
            </a:r>
            <a:r>
              <a:rPr lang="en-US" sz="1800" dirty="0"/>
              <a:t> of </a:t>
            </a:r>
            <a:r>
              <a:rPr lang="en-US" sz="1800" b="1" dirty="0" err="1"/>
              <a:t>CycB</a:t>
            </a:r>
            <a:r>
              <a:rPr lang="en-US" sz="1800" dirty="0"/>
              <a:t> is required for anaphase progression and the production of two daughter cells in G1 phase of the cell cycle.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During </a:t>
            </a:r>
            <a:r>
              <a:rPr lang="en-US" sz="1800" dirty="0"/>
              <a:t>this transition from M phase back into G1 phase, RB is </a:t>
            </a:r>
            <a:r>
              <a:rPr lang="en-US" sz="1800" b="1" dirty="0"/>
              <a:t>dephosphorylated</a:t>
            </a:r>
            <a:r>
              <a:rPr lang="en-US" sz="1800" dirty="0"/>
              <a:t>, and the cycle is once more responsive to </a:t>
            </a:r>
            <a:r>
              <a:rPr lang="en-US" sz="1800" dirty="0" err="1"/>
              <a:t>mitogenic</a:t>
            </a:r>
            <a:r>
              <a:rPr lang="en-US" sz="1800" dirty="0"/>
              <a:t> and </a:t>
            </a:r>
            <a:r>
              <a:rPr lang="en-US" sz="1800" dirty="0" err="1"/>
              <a:t>antiproliferative</a:t>
            </a:r>
            <a:r>
              <a:rPr lang="en-US" sz="1800" dirty="0"/>
              <a:t> </a:t>
            </a:r>
            <a:r>
              <a:rPr lang="en-US" sz="1800" dirty="0" err="1"/>
              <a:t>signalling</a:t>
            </a:r>
            <a:r>
              <a:rPr lang="en-US" sz="1800" dirty="0"/>
              <a:t>. 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88" y="694755"/>
            <a:ext cx="5372596" cy="44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635896" y="2132856"/>
            <a:ext cx="1512168" cy="288032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18332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1"/>
          <a:stretch/>
        </p:blipFill>
        <p:spPr bwMode="auto">
          <a:xfrm>
            <a:off x="107503" y="404664"/>
            <a:ext cx="8540667" cy="21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Control over G1-S transition - details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79512" y="2564904"/>
            <a:ext cx="8735888" cy="32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Control over the G1–S transition is coordinated by distinct regulatory modules that are dysregulated in cancer. 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Initially</a:t>
            </a:r>
            <a:r>
              <a:rPr lang="en-US" sz="1800" dirty="0"/>
              <a:t>, </a:t>
            </a:r>
            <a:r>
              <a:rPr lang="en-US" sz="1800" dirty="0" err="1"/>
              <a:t>mitogenic</a:t>
            </a:r>
            <a:r>
              <a:rPr lang="en-US" sz="1800" dirty="0"/>
              <a:t> signals impinge on cyclin-dependent kinase 4 (CDK4) or CDK6 activity through multiple mechanisms, including the induction of cyclin D1 (CycD1) gene (</a:t>
            </a:r>
            <a:r>
              <a:rPr lang="en-US" sz="1800" i="1" dirty="0"/>
              <a:t>CCND1</a:t>
            </a:r>
            <a:r>
              <a:rPr lang="en-US" sz="1800" dirty="0"/>
              <a:t>) expression, protein stability and assembly of the </a:t>
            </a:r>
            <a:r>
              <a:rPr lang="en-US" sz="1800" dirty="0" smtClean="0"/>
              <a:t>CDK–</a:t>
            </a:r>
            <a:r>
              <a:rPr lang="en-US" sz="1800" dirty="0" err="1" smtClean="0"/>
              <a:t>CycD</a:t>
            </a:r>
            <a:r>
              <a:rPr lang="en-US" sz="1800" dirty="0" smtClean="0"/>
              <a:t> </a:t>
            </a:r>
            <a:r>
              <a:rPr lang="en-US" sz="1800" dirty="0"/>
              <a:t>complex. 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These </a:t>
            </a:r>
            <a:r>
              <a:rPr lang="en-US" sz="1800" dirty="0"/>
              <a:t>steps can be individually </a:t>
            </a:r>
            <a:r>
              <a:rPr lang="en-US" sz="1800" dirty="0" smtClean="0"/>
              <a:t>antagonized. Else, the </a:t>
            </a:r>
            <a:r>
              <a:rPr lang="en-US" sz="1800" dirty="0"/>
              <a:t>induction of CDK4 and CDK6 inhibitors (that is, the inhibitor of CDK4 (INK4) family of proteins) can function to prevent complex assembly and to inhibit assembled </a:t>
            </a:r>
            <a:r>
              <a:rPr lang="en-US" sz="1800" dirty="0" smtClean="0"/>
              <a:t>complexes.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14335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Control over G1-S transition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73390" y="3102851"/>
            <a:ext cx="8742010" cy="27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The net activation state of CDK4 and CDK6 initiates the phosphorylation of the </a:t>
            </a:r>
            <a:r>
              <a:rPr lang="en-US" sz="1800" dirty="0" smtClean="0"/>
              <a:t>tumor </a:t>
            </a:r>
            <a:r>
              <a:rPr lang="en-US" sz="1800" dirty="0"/>
              <a:t>suppressor retinoblastoma protein (RB) that contributes to activation and release of the E2F family of transcription factors. 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E2F </a:t>
            </a:r>
            <a:r>
              <a:rPr lang="en-US" sz="1800" dirty="0"/>
              <a:t>proteins control the expression of a multitude of positive-acting factors that are critical for progression through the S phase and the G2–M transition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/>
              <a:t>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Multiple </a:t>
            </a:r>
            <a:r>
              <a:rPr lang="en-US" sz="1800" dirty="0"/>
              <a:t>mechanisms lead to RB inactivation in cancer, such as mutations, aberrant phosphorylation or protein sequestration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6" b="41376"/>
          <a:stretch/>
        </p:blipFill>
        <p:spPr bwMode="auto">
          <a:xfrm>
            <a:off x="173390" y="512965"/>
            <a:ext cx="8873420" cy="25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30360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Control over G1-S transition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3429575"/>
            <a:ext cx="864096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/>
              <a:t>E2Fs </a:t>
            </a:r>
            <a:r>
              <a:rPr lang="de-DE" sz="1800" dirty="0" err="1"/>
              <a:t>and</a:t>
            </a:r>
            <a:r>
              <a:rPr lang="de-DE" sz="1800" dirty="0"/>
              <a:t> additional </a:t>
            </a:r>
            <a:r>
              <a:rPr lang="de-DE" sz="1800" dirty="0" err="1"/>
              <a:t>signals</a:t>
            </a:r>
            <a:r>
              <a:rPr lang="de-DE" sz="1800" dirty="0"/>
              <a:t> </a:t>
            </a:r>
            <a:r>
              <a:rPr lang="de-DE" sz="1800" dirty="0" err="1"/>
              <a:t>drive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expression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activation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CDK2–</a:t>
            </a:r>
            <a:r>
              <a:rPr lang="de-DE" sz="1800" dirty="0" err="1"/>
              <a:t>CycE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CDK2–</a:t>
            </a:r>
            <a:r>
              <a:rPr lang="de-DE" sz="1800" dirty="0" err="1"/>
              <a:t>CycA</a:t>
            </a:r>
            <a:r>
              <a:rPr lang="de-DE" sz="1800" dirty="0"/>
              <a:t> </a:t>
            </a:r>
            <a:r>
              <a:rPr lang="de-DE" sz="1800" dirty="0" err="1"/>
              <a:t>complexes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contribute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DNA </a:t>
            </a:r>
            <a:r>
              <a:rPr lang="de-DE" sz="1800" dirty="0" err="1"/>
              <a:t>replication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further</a:t>
            </a:r>
            <a:r>
              <a:rPr lang="de-DE" sz="1800" dirty="0"/>
              <a:t> </a:t>
            </a:r>
            <a:r>
              <a:rPr lang="de-DE" sz="1800" dirty="0" err="1"/>
              <a:t>phosphorylation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RB. </a:t>
            </a:r>
            <a:endParaRPr lang="de-DE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err="1" smtClean="0"/>
              <a:t>Deregulation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activity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found</a:t>
            </a:r>
            <a:r>
              <a:rPr lang="de-DE" sz="1800" dirty="0"/>
              <a:t> in </a:t>
            </a:r>
            <a:r>
              <a:rPr lang="de-DE" sz="1800" dirty="0" err="1"/>
              <a:t>cancer</a:t>
            </a:r>
            <a:r>
              <a:rPr lang="de-DE" sz="1800" dirty="0"/>
              <a:t> </a:t>
            </a:r>
            <a:r>
              <a:rPr lang="de-DE" sz="1800" dirty="0" err="1"/>
              <a:t>through</a:t>
            </a:r>
            <a:r>
              <a:rPr lang="de-DE" sz="1800" dirty="0"/>
              <a:t> </a:t>
            </a:r>
            <a:r>
              <a:rPr lang="de-DE" sz="1800" dirty="0" err="1"/>
              <a:t>amplification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E-type </a:t>
            </a:r>
            <a:r>
              <a:rPr lang="de-DE" sz="1800" dirty="0" err="1"/>
              <a:t>cyclins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loss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CDK </a:t>
            </a:r>
            <a:r>
              <a:rPr lang="de-DE" sz="1800" dirty="0" err="1"/>
              <a:t>inhibitors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400" dirty="0" smtClean="0"/>
              <a:t>CIP</a:t>
            </a:r>
            <a:r>
              <a:rPr lang="de-DE" sz="1400" dirty="0"/>
              <a:t>, CDK-</a:t>
            </a:r>
            <a:r>
              <a:rPr lang="de-DE" sz="1400" dirty="0" err="1"/>
              <a:t>interacting</a:t>
            </a:r>
            <a:r>
              <a:rPr lang="de-DE" sz="1400" dirty="0"/>
              <a:t> </a:t>
            </a:r>
            <a:r>
              <a:rPr lang="de-DE" sz="1400" dirty="0" err="1"/>
              <a:t>protein</a:t>
            </a:r>
            <a:r>
              <a:rPr lang="de-DE" sz="1400" dirty="0"/>
              <a:t>; KIP, </a:t>
            </a:r>
            <a:r>
              <a:rPr lang="de-DE" sz="1400" dirty="0" err="1"/>
              <a:t>kinase</a:t>
            </a:r>
            <a:r>
              <a:rPr lang="de-DE" sz="1400" dirty="0"/>
              <a:t> </a:t>
            </a:r>
            <a:r>
              <a:rPr lang="de-DE" sz="1400" dirty="0" err="1"/>
              <a:t>inhibitory</a:t>
            </a:r>
            <a:r>
              <a:rPr lang="de-DE" sz="1400" dirty="0"/>
              <a:t> </a:t>
            </a:r>
            <a:r>
              <a:rPr lang="de-DE" sz="1400" dirty="0" err="1" smtClean="0"/>
              <a:t>protein</a:t>
            </a:r>
            <a:endParaRPr lang="en-US" altLang="en-US" sz="14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2" b="6715"/>
          <a:stretch/>
        </p:blipFill>
        <p:spPr bwMode="auto">
          <a:xfrm>
            <a:off x="49497" y="512965"/>
            <a:ext cx="8982327" cy="29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37763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913"/>
            <a:ext cx="8277101" cy="28775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Recap: biological functions of CDK-cyclin complexes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3429575"/>
            <a:ext cx="8640960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CDK–</a:t>
            </a:r>
            <a:r>
              <a:rPr lang="en-US" sz="1800" dirty="0" err="1" smtClean="0"/>
              <a:t>Cyc</a:t>
            </a:r>
            <a:r>
              <a:rPr lang="en-US" sz="1800" dirty="0" smtClean="0"/>
              <a:t> </a:t>
            </a:r>
            <a:r>
              <a:rPr lang="en-US" sz="1800" dirty="0"/>
              <a:t>complexes shown in green promote cell cycle progression,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9218" name="Picture 2" descr="Fig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b="85361"/>
          <a:stretch/>
        </p:blipFill>
        <p:spPr bwMode="auto">
          <a:xfrm>
            <a:off x="97185" y="682972"/>
            <a:ext cx="8759942" cy="22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2822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Biological functions of CDK-cyclin complexes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9218" name="Picture 2" descr="Fig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16310" b="49497"/>
          <a:stretch/>
        </p:blipFill>
        <p:spPr bwMode="auto">
          <a:xfrm>
            <a:off x="395536" y="738852"/>
            <a:ext cx="7200800" cy="42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40118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28"/>
          <a:stretch/>
        </p:blipFill>
        <p:spPr bwMode="auto">
          <a:xfrm>
            <a:off x="95250" y="548681"/>
            <a:ext cx="882015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/>
              <a:t>Deregulation of CDK regulatory genes in cancer. 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243011" y="3396719"/>
            <a:ext cx="8640960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F</a:t>
            </a:r>
            <a:r>
              <a:rPr lang="en-US" sz="1800" dirty="0" smtClean="0"/>
              <a:t>requencies </a:t>
            </a:r>
            <a:r>
              <a:rPr lang="en-US" sz="1800" dirty="0"/>
              <a:t>of genetic amplification of </a:t>
            </a:r>
            <a:r>
              <a:rPr lang="en-US" sz="1800" i="1" dirty="0" smtClean="0"/>
              <a:t>CDK4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i="1" dirty="0" smtClean="0"/>
              <a:t>CDK6</a:t>
            </a:r>
            <a:r>
              <a:rPr lang="en-US" sz="1800" dirty="0"/>
              <a:t> </a:t>
            </a:r>
            <a:r>
              <a:rPr lang="en-US" sz="1800" dirty="0" smtClean="0"/>
              <a:t>across </a:t>
            </a:r>
            <a:r>
              <a:rPr lang="en-US" sz="1800" dirty="0"/>
              <a:t>multiple disease sites.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frequencies of mutation (green), amplification (red) and homozygous deletion (dark blue) were determined using genetic data from &gt;2,000 cancer </a:t>
            </a:r>
            <a:r>
              <a:rPr lang="en-US" sz="1800" dirty="0" smtClean="0"/>
              <a:t>cases.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Different </a:t>
            </a:r>
            <a:r>
              <a:rPr lang="en-US" sz="1800" dirty="0"/>
              <a:t>types of cancer exhibit distinct predominant mechanisms of genetic alterations in cell cycle control. 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1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91565" r="-1859" b="3616"/>
          <a:stretch/>
        </p:blipFill>
        <p:spPr bwMode="auto">
          <a:xfrm>
            <a:off x="153416" y="2708920"/>
            <a:ext cx="88201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60032" y="5838227"/>
            <a:ext cx="359658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41569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8071" r="139" b="46387"/>
          <a:stretch/>
        </p:blipFill>
        <p:spPr bwMode="auto">
          <a:xfrm>
            <a:off x="95250" y="620688"/>
            <a:ext cx="882015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/>
              <a:t>Deregulation of CDK regulatory genes in cancer. 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1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91565" r="-1859" b="3616"/>
          <a:stretch/>
        </p:blipFill>
        <p:spPr bwMode="auto">
          <a:xfrm>
            <a:off x="0" y="5014537"/>
            <a:ext cx="88201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5393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yclin</a:t>
            </a:r>
            <a:r>
              <a:rPr lang="de-DE" dirty="0" smtClean="0"/>
              <a:t> D1 („</a:t>
            </a:r>
            <a:r>
              <a:rPr lang="de-DE" dirty="0" err="1" smtClean="0"/>
              <a:t>activator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amplified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27584" y="26996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</a:t>
            </a:r>
            <a:r>
              <a:rPr lang="de-DE" dirty="0" err="1" smtClean="0"/>
              <a:t>etinoblastoma</a:t>
            </a:r>
            <a:r>
              <a:rPr lang="de-DE" dirty="0" smtClean="0"/>
              <a:t> 1 („</a:t>
            </a:r>
            <a:r>
              <a:rPr lang="de-DE" dirty="0" err="1" smtClean="0"/>
              <a:t>tumor</a:t>
            </a:r>
            <a:r>
              <a:rPr lang="de-DE" dirty="0" smtClean="0"/>
              <a:t> </a:t>
            </a:r>
            <a:r>
              <a:rPr lang="de-DE" dirty="0" err="1" smtClean="0"/>
              <a:t>suppressor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mutated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deleted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2264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16144" cy="42807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Review: Progression of the human cell cycle driven by CDKs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23850" y="700088"/>
            <a:ext cx="2800350" cy="4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b="1" dirty="0" err="1"/>
              <a:t>Mitogenic</a:t>
            </a:r>
            <a:r>
              <a:rPr lang="en-US" sz="1800" b="1" dirty="0"/>
              <a:t> signals </a:t>
            </a:r>
            <a:r>
              <a:rPr lang="en-US" sz="1800" dirty="0"/>
              <a:t>stimulate </a:t>
            </a:r>
            <a:r>
              <a:rPr lang="en-US" sz="1800" dirty="0" smtClean="0"/>
              <a:t>CDK4 </a:t>
            </a:r>
            <a:r>
              <a:rPr lang="en-US" sz="1800" dirty="0"/>
              <a:t>and CDK6 and promote entry into the cell </a:t>
            </a:r>
            <a:r>
              <a:rPr lang="en-US" sz="1800" dirty="0" smtClean="0"/>
              <a:t>cycle.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In contrast, </a:t>
            </a:r>
            <a:r>
              <a:rPr lang="en-US" sz="1800" b="1" dirty="0" err="1"/>
              <a:t>antiproliferative</a:t>
            </a:r>
            <a:r>
              <a:rPr lang="en-US" sz="1800" dirty="0"/>
              <a:t> </a:t>
            </a:r>
            <a:r>
              <a:rPr lang="en-US" sz="1800" b="1" dirty="0"/>
              <a:t>checkpoints</a:t>
            </a:r>
            <a:r>
              <a:rPr lang="en-US" sz="1800" dirty="0"/>
              <a:t> inhibit CDK4 and CDK6 activity or induce the expression of the CDK4 and CDK6 inhibitor </a:t>
            </a:r>
            <a:r>
              <a:rPr lang="en-US" sz="1800" b="1" dirty="0" smtClean="0"/>
              <a:t>p16</a:t>
            </a:r>
            <a:r>
              <a:rPr lang="en-US" sz="1800" baseline="30000" dirty="0" smtClean="0"/>
              <a:t>INK4A</a:t>
            </a: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(compare lecture V5, p.12).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 bwMode="auto">
          <a:xfrm>
            <a:off x="2942287" y="700088"/>
            <a:ext cx="6173857" cy="46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2498204" y="914400"/>
            <a:ext cx="2433836" cy="0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V="1">
            <a:off x="1638300" y="764704"/>
            <a:ext cx="5295528" cy="1728192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571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54819" r="139" b="9639"/>
          <a:stretch/>
        </p:blipFill>
        <p:spPr bwMode="auto">
          <a:xfrm>
            <a:off x="95250" y="620688"/>
            <a:ext cx="882015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/>
              <a:t>Deregulation of CDK regulatory genes in cancer. 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1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91565" r="-1859" b="3616"/>
          <a:stretch/>
        </p:blipFill>
        <p:spPr bwMode="auto">
          <a:xfrm>
            <a:off x="0" y="5014537"/>
            <a:ext cx="88201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15035" y="510019"/>
            <a:ext cx="784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Diverda Sans Com Light"/>
              </a:rPr>
              <a:t>cyclin-dependent</a:t>
            </a:r>
            <a:r>
              <a:rPr lang="de-DE" dirty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Diverda Sans Com Light"/>
              </a:rPr>
              <a:t>kinase</a:t>
            </a:r>
            <a:r>
              <a:rPr lang="de-DE" dirty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Diverda Sans Com Light"/>
              </a:rPr>
              <a:t>inhibitor</a:t>
            </a:r>
            <a:r>
              <a:rPr lang="de-DE" dirty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2A („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inhibitors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shut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down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by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deletion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“)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331640" y="2693258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cyclins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E1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E2 („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activators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Diverda Sans Com Light"/>
              </a:rPr>
              <a:t>amplified</a:t>
            </a:r>
            <a:r>
              <a:rPr lang="de-DE" dirty="0" smtClean="0">
                <a:solidFill>
                  <a:srgbClr val="000000"/>
                </a:solidFill>
                <a:latin typeface="Diverda Sans Com Light"/>
              </a:rPr>
              <a:t>“)  </a:t>
            </a:r>
            <a:endParaRPr lang="de-DE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1865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First generation of CDK inhibitors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7174" y="476672"/>
            <a:ext cx="8491289" cy="527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en-US" sz="1800" dirty="0" smtClean="0"/>
              <a:t>Over </a:t>
            </a:r>
            <a:r>
              <a:rPr lang="en-US" sz="1800" dirty="0"/>
              <a:t>the past 20 years, several </a:t>
            </a:r>
            <a:r>
              <a:rPr lang="en-US" sz="1800" dirty="0" smtClean="0"/>
              <a:t>small molecule inhibitors of CDKs </a:t>
            </a:r>
            <a:r>
              <a:rPr lang="en-US" sz="1800" dirty="0"/>
              <a:t>have been developed as potential cancer therapeutics and tested in numerous trials and in several </a:t>
            </a:r>
            <a:r>
              <a:rPr lang="en-US" sz="1800" dirty="0" smtClean="0"/>
              <a:t>tumor types. </a:t>
            </a:r>
          </a:p>
          <a:p>
            <a:pPr>
              <a:buNone/>
            </a:pPr>
            <a:endParaRPr lang="en-US" sz="800" dirty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first-generation CDK inhibitors developed were relatively nonspecific and may therefore be referred to as </a:t>
            </a:r>
            <a:r>
              <a:rPr lang="en-US" sz="1800" b="1" dirty="0"/>
              <a:t>‘pan- CDK’ </a:t>
            </a:r>
            <a:r>
              <a:rPr lang="en-US" sz="1800" b="1" dirty="0" smtClean="0"/>
              <a:t>inhibitors</a:t>
            </a:r>
            <a:r>
              <a:rPr lang="en-US" sz="1800" dirty="0" smtClean="0"/>
              <a:t>.</a:t>
            </a:r>
          </a:p>
          <a:p>
            <a:pPr lvl="0">
              <a:buNone/>
            </a:pPr>
            <a:endParaRPr lang="en-US" sz="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Of these inhibitors</a:t>
            </a:r>
            <a:r>
              <a:rPr lang="en-US" sz="1800" dirty="0"/>
              <a:t>, </a:t>
            </a:r>
            <a:r>
              <a:rPr lang="en-US" sz="1800" b="1" dirty="0" err="1"/>
              <a:t>flavopiridol</a:t>
            </a:r>
            <a:r>
              <a:rPr lang="en-US" sz="1800" dirty="0"/>
              <a:t> is the most extensively investigated CDK inhibitor so far, with &gt;60 clinical trials carried out between 1998 and </a:t>
            </a:r>
            <a:r>
              <a:rPr lang="en-US" sz="1800" dirty="0" smtClean="0"/>
              <a:t>2014.</a:t>
            </a:r>
          </a:p>
          <a:p>
            <a:pPr>
              <a:buNone/>
            </a:pPr>
            <a:endParaRPr lang="en-US" sz="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/>
              <a:t>Although </a:t>
            </a:r>
            <a:r>
              <a:rPr lang="en-US" sz="1800" dirty="0" err="1"/>
              <a:t>flavopiridol</a:t>
            </a:r>
            <a:r>
              <a:rPr lang="en-US" sz="1800" dirty="0"/>
              <a:t> can induce </a:t>
            </a:r>
            <a:r>
              <a:rPr lang="en-US" sz="1800" b="1" dirty="0"/>
              <a:t>cell cycle arrest </a:t>
            </a:r>
            <a:r>
              <a:rPr lang="en-US" sz="1800" dirty="0"/>
              <a:t>in G1 and G2 phases, in certain contexts it also induces a </a:t>
            </a:r>
            <a:r>
              <a:rPr lang="en-US" sz="1800" b="1" dirty="0"/>
              <a:t>cytotoxic </a:t>
            </a:r>
            <a:r>
              <a:rPr lang="en-US" sz="1800" b="1" dirty="0" smtClean="0"/>
              <a:t>response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err="1"/>
              <a:t>F</a:t>
            </a:r>
            <a:r>
              <a:rPr lang="en-US" sz="1800" dirty="0" err="1" smtClean="0"/>
              <a:t>lavopiridol</a:t>
            </a:r>
            <a:r>
              <a:rPr lang="en-US" sz="1800" dirty="0" smtClean="0"/>
              <a:t> </a:t>
            </a:r>
            <a:r>
              <a:rPr lang="en-US" sz="1800" dirty="0"/>
              <a:t>did not meet the initial high </a:t>
            </a:r>
            <a:r>
              <a:rPr lang="en-US" sz="1800" dirty="0" smtClean="0"/>
              <a:t>expectations. Low </a:t>
            </a:r>
            <a:r>
              <a:rPr lang="en-US" sz="1800" dirty="0"/>
              <a:t>levels of clinical activity were seen in Phase II studies in several solid </a:t>
            </a:r>
            <a:r>
              <a:rPr lang="en-US" sz="1800" dirty="0" smtClean="0"/>
              <a:t>tumor </a:t>
            </a:r>
            <a:r>
              <a:rPr lang="en-US" sz="1800" dirty="0"/>
              <a:t>types </a:t>
            </a:r>
            <a:endParaRPr lang="en-US" sz="1800" dirty="0" smtClean="0"/>
          </a:p>
          <a:p>
            <a:pPr>
              <a:buNone/>
            </a:pPr>
            <a:endParaRPr lang="en-US" sz="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Despite extensive </a:t>
            </a:r>
            <a:r>
              <a:rPr lang="en-US" sz="1800" dirty="0"/>
              <a:t>investment, no Phase III studies have emerged and drug development of </a:t>
            </a:r>
            <a:r>
              <a:rPr lang="en-US" sz="1800" dirty="0" err="1"/>
              <a:t>flavopiridol</a:t>
            </a:r>
            <a:r>
              <a:rPr lang="en-US" sz="1800" dirty="0"/>
              <a:t> was </a:t>
            </a:r>
            <a:r>
              <a:rPr lang="en-US" sz="1800" dirty="0" smtClean="0"/>
              <a:t>discontinued </a:t>
            </a:r>
            <a:r>
              <a:rPr lang="en-US" sz="1800" dirty="0"/>
              <a:t>in 2012. </a:t>
            </a:r>
            <a:endParaRPr lang="de-DE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3386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Second generation inhibitors of multiple CDKs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7174" y="639193"/>
            <a:ext cx="8491289" cy="18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en-US" sz="1800" dirty="0"/>
              <a:t>O</a:t>
            </a:r>
            <a:r>
              <a:rPr lang="en-US" sz="1800" dirty="0" smtClean="0"/>
              <a:t>ther </a:t>
            </a:r>
            <a:r>
              <a:rPr lang="en-US" sz="1800" dirty="0"/>
              <a:t>CDK inhibitors were developed with the aim of increasing selectivity for CDK1 and CDK2 and/or increasing overall </a:t>
            </a:r>
            <a:r>
              <a:rPr lang="en-US" sz="1800" dirty="0" smtClean="0"/>
              <a:t>potency. </a:t>
            </a:r>
          </a:p>
          <a:p>
            <a:pPr>
              <a:lnSpc>
                <a:spcPts val="2500"/>
              </a:lnSpc>
              <a:buNone/>
            </a:pP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Again</a:t>
            </a:r>
            <a:r>
              <a:rPr lang="en-US" sz="1800" dirty="0"/>
              <a:t>, numerous CDK inhibitors seemed to be particularly promising in preclinical studies, but only a few progressed past Phase I clinical </a:t>
            </a:r>
            <a:r>
              <a:rPr lang="en-US" sz="1800" dirty="0" smtClean="0"/>
              <a:t>trials. </a:t>
            </a:r>
            <a:endParaRPr lang="de-DE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24547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31187" cy="57038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Reasons for failure of broad-specificity CDK inhibitors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7174" y="639193"/>
            <a:ext cx="8491289" cy="50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en-US" sz="1800" dirty="0"/>
              <a:t>The general failure of non-selective CDK inhibitors in the clinic can be partly explained by at least </a:t>
            </a:r>
            <a:r>
              <a:rPr lang="en-US" sz="1800" dirty="0" smtClean="0"/>
              <a:t>3 </a:t>
            </a:r>
            <a:r>
              <a:rPr lang="en-US" sz="1800" dirty="0"/>
              <a:t>key underlying principles.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(1) There </a:t>
            </a:r>
            <a:r>
              <a:rPr lang="en-US" sz="1800" dirty="0"/>
              <a:t>was a lack of clear understanding of the </a:t>
            </a:r>
            <a:r>
              <a:rPr lang="en-US" sz="1800" b="1" dirty="0"/>
              <a:t>mechanism of action</a:t>
            </a:r>
            <a:r>
              <a:rPr lang="en-US" sz="1800" dirty="0"/>
              <a:t>. For many of the CDK inhibitors with low specificity, there remains a lack of clarity with regard to which CDKs are actually being inhibited </a:t>
            </a:r>
            <a:r>
              <a:rPr lang="en-US" sz="1800" i="1" dirty="0"/>
              <a:t>in vivo </a:t>
            </a:r>
            <a:r>
              <a:rPr lang="en-US" sz="1800" dirty="0"/>
              <a:t>and therefore the corresponding mechanism that could underlie the therapeutic effect.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(2) There </a:t>
            </a:r>
            <a:r>
              <a:rPr lang="en-US" sz="1800" dirty="0"/>
              <a:t>was a lack of </a:t>
            </a:r>
            <a:r>
              <a:rPr lang="en-US" sz="1800" b="1" dirty="0"/>
              <a:t>appropriate patient selection</a:t>
            </a:r>
            <a:r>
              <a:rPr lang="en-US" sz="1800" dirty="0"/>
              <a:t>. The vast majority of studies conducted with CDK inhibitors with low specificity were in </a:t>
            </a:r>
            <a:r>
              <a:rPr lang="en-US" sz="1800" dirty="0" err="1"/>
              <a:t>unstratified</a:t>
            </a:r>
            <a:r>
              <a:rPr lang="en-US" sz="1800" dirty="0"/>
              <a:t> patient cohorts. This is because there are essentially no </a:t>
            </a:r>
            <a:r>
              <a:rPr lang="en-US" sz="1800" b="1" dirty="0"/>
              <a:t>biomarkers</a:t>
            </a:r>
            <a:r>
              <a:rPr lang="en-US" sz="1800" dirty="0"/>
              <a:t> that may select for sensitive subpopulations for this class of inhibitors.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(3) There </a:t>
            </a:r>
            <a:r>
              <a:rPr lang="en-US" sz="1800" dirty="0"/>
              <a:t>is a lack of a </a:t>
            </a:r>
            <a:r>
              <a:rPr lang="en-US" sz="1800" b="1" dirty="0"/>
              <a:t>therapeutic window</a:t>
            </a:r>
            <a:r>
              <a:rPr lang="en-US" sz="1800" dirty="0"/>
              <a:t>. Many of these CDK inhibitors target several proteins that are critical to the </a:t>
            </a:r>
            <a:r>
              <a:rPr lang="en-US" sz="1800" b="1" dirty="0"/>
              <a:t>proliferation</a:t>
            </a:r>
            <a:r>
              <a:rPr lang="en-US" sz="1800" dirty="0"/>
              <a:t> </a:t>
            </a:r>
            <a:r>
              <a:rPr lang="en-US" sz="1800" dirty="0" smtClean="0"/>
              <a:t>(e.g. </a:t>
            </a:r>
            <a:r>
              <a:rPr lang="en-US" sz="1800" dirty="0"/>
              <a:t>CDK1) and </a:t>
            </a:r>
            <a:r>
              <a:rPr lang="en-US" sz="1800" b="1" dirty="0"/>
              <a:t>survival</a:t>
            </a:r>
            <a:r>
              <a:rPr lang="en-US" sz="1800" dirty="0"/>
              <a:t> </a:t>
            </a:r>
            <a:r>
              <a:rPr lang="en-US" sz="1800" dirty="0" smtClean="0"/>
              <a:t>(e.g. </a:t>
            </a:r>
            <a:r>
              <a:rPr lang="en-US" sz="1800" dirty="0"/>
              <a:t>CDK9) of </a:t>
            </a:r>
            <a:r>
              <a:rPr lang="en-US" sz="1800" b="1" dirty="0"/>
              <a:t>normal cells</a:t>
            </a:r>
            <a:r>
              <a:rPr lang="en-US" sz="1800" dirty="0"/>
              <a:t>. This limits the ability to achieve therapeutic levels of these drugs because of their intrinsic inability to discriminate between cancerous and healthy tissues. </a:t>
            </a:r>
            <a:endParaRPr lang="de-DE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</p:spTree>
    <p:extLst>
      <p:ext uri="{BB962C8B-B14F-4D97-AF65-F5344CB8AC3E}">
        <p14:creationId xmlns:p14="http://schemas.microsoft.com/office/powerpoint/2010/main" val="40806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GB" altLang="en-US" dirty="0" err="1" smtClean="0">
                <a:ea typeface="ＭＳ Ｐゴシック" panose="020B0600070205080204" pitchFamily="34" charset="-128"/>
              </a:rPr>
              <a:t>Palbociclib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7174" y="623720"/>
            <a:ext cx="8491289" cy="602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en-US" sz="1800" dirty="0" smtClean="0"/>
              <a:t>In 2017, </a:t>
            </a:r>
            <a:r>
              <a:rPr lang="en-US" sz="1800" dirty="0" err="1"/>
              <a:t>p</a:t>
            </a:r>
            <a:r>
              <a:rPr lang="en-US" sz="1800" dirty="0" err="1" smtClean="0"/>
              <a:t>albociclib</a:t>
            </a:r>
            <a:r>
              <a:rPr lang="en-US" sz="1800" dirty="0" smtClean="0"/>
              <a:t> was approved by the Food </a:t>
            </a:r>
            <a:r>
              <a:rPr lang="en-US" sz="1800" dirty="0"/>
              <a:t>and Drug Administration (</a:t>
            </a:r>
            <a:r>
              <a:rPr lang="en-US" sz="1800" i="1" dirty="0" smtClean="0"/>
              <a:t>FDA</a:t>
            </a:r>
            <a:r>
              <a:rPr lang="en-US" sz="1800" dirty="0"/>
              <a:t>)</a:t>
            </a:r>
            <a:r>
              <a:rPr lang="en-US" sz="1800" dirty="0" smtClean="0"/>
              <a:t> as a </a:t>
            </a:r>
            <a:r>
              <a:rPr lang="en-US" sz="1800" dirty="0"/>
              <a:t>first-in-class cyclin-dependent kinase (CDK) 4/6 inhibitor,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err="1" smtClean="0"/>
              <a:t>Palbociblib</a:t>
            </a:r>
            <a:r>
              <a:rPr lang="en-US" sz="1800" dirty="0" smtClean="0"/>
              <a:t> has </a:t>
            </a:r>
            <a:r>
              <a:rPr lang="en-US" sz="1800" dirty="0"/>
              <a:t>traveled a long and tortuous road. </a:t>
            </a:r>
            <a:r>
              <a:rPr lang="en-US" sz="1800" dirty="0" smtClean="0"/>
              <a:t>It is the </a:t>
            </a:r>
            <a:r>
              <a:rPr lang="en-US" sz="1800" dirty="0"/>
              <a:t>product of a project started in 1995 by researchers at Parke-Davis, a now-vanished drug </a:t>
            </a:r>
            <a:r>
              <a:rPr lang="en-US" sz="1800" dirty="0" smtClean="0"/>
              <a:t>company.</a:t>
            </a:r>
          </a:p>
          <a:p>
            <a:pPr>
              <a:lnSpc>
                <a:spcPts val="2500"/>
              </a:lnSpc>
              <a:buNone/>
            </a:pP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err="1"/>
              <a:t>Palbociclib</a:t>
            </a:r>
            <a:r>
              <a:rPr lang="en-US" sz="1800" dirty="0"/>
              <a:t> </a:t>
            </a:r>
            <a:r>
              <a:rPr lang="en-US" sz="1800" dirty="0" smtClean="0"/>
              <a:t>blocks </a:t>
            </a:r>
            <a:r>
              <a:rPr lang="en-US" sz="1800" dirty="0"/>
              <a:t>key enzymes driving the cell </a:t>
            </a:r>
            <a:r>
              <a:rPr lang="en-US" sz="1800" dirty="0" smtClean="0"/>
              <a:t>cycle. </a:t>
            </a:r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Mounting </a:t>
            </a:r>
            <a:r>
              <a:rPr lang="en-US" sz="1800" dirty="0"/>
              <a:t>scientific evidence suggested its potential in breast cancer.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Yet </a:t>
            </a:r>
            <a:r>
              <a:rPr lang="en-US" sz="1800" dirty="0"/>
              <a:t>Pfizer, where the compound was ultimately synthesized by the Parke-Davis team after Pfizer acquired their company, later shelved the then-unique drug for much of </a:t>
            </a:r>
            <a:r>
              <a:rPr lang="en-US" sz="1800" dirty="0" smtClean="0"/>
              <a:t>a </a:t>
            </a:r>
            <a:r>
              <a:rPr lang="en-US" sz="1800" dirty="0"/>
              <a:t>decade. </a:t>
            </a:r>
            <a:endParaRPr lang="en-US" sz="1800" dirty="0" smtClean="0"/>
          </a:p>
          <a:p>
            <a:pPr>
              <a:lnSpc>
                <a:spcPts val="2500"/>
              </a:lnSpc>
              <a:buNone/>
            </a:pP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In </a:t>
            </a:r>
            <a:r>
              <a:rPr lang="en-US" sz="1800" dirty="0"/>
              <a:t>the end, it took </a:t>
            </a:r>
            <a:r>
              <a:rPr lang="en-US" sz="1800" dirty="0" smtClean="0"/>
              <a:t>several </a:t>
            </a:r>
            <a:r>
              <a:rPr lang="en-US" sz="1800" dirty="0"/>
              <a:t>dedicated outside researchers to demonstrate </a:t>
            </a:r>
            <a:r>
              <a:rPr lang="en-US" sz="1800" dirty="0" smtClean="0"/>
              <a:t>the worth of this drug. </a:t>
            </a:r>
            <a:endParaRPr lang="en-US" sz="1800" dirty="0"/>
          </a:p>
          <a:p>
            <a:pPr>
              <a:lnSpc>
                <a:spcPts val="2500"/>
              </a:lnSpc>
              <a:buNone/>
            </a:pPr>
            <a:r>
              <a:rPr lang="en-US" sz="1800" dirty="0" smtClean="0"/>
              <a:t>		</a:t>
            </a:r>
            <a:r>
              <a:rPr lang="en-US" sz="1400" dirty="0" smtClean="0"/>
              <a:t>Garber </a:t>
            </a:r>
            <a:r>
              <a:rPr lang="en-US" sz="1400" dirty="0"/>
              <a:t>K. The cancer drug that almost wasn’t. Science. 2014;345:865–7</a:t>
            </a:r>
            <a:r>
              <a:rPr lang="en-US" sz="1400" dirty="0" smtClean="0"/>
              <a:t>.</a:t>
            </a:r>
            <a:endParaRPr lang="en-US" altLang="en-US" sz="1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en-US" sz="14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</p:spTree>
    <p:extLst>
      <p:ext uri="{BB962C8B-B14F-4D97-AF65-F5344CB8AC3E}">
        <p14:creationId xmlns:p14="http://schemas.microsoft.com/office/powerpoint/2010/main" val="11001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ea typeface="ＭＳ Ｐゴシック" panose="020B0600070205080204" pitchFamily="34" charset="-128"/>
              </a:rPr>
              <a:t>Kinome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selectivity of selective CDK4/6 inhibitors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552" y="4717416"/>
            <a:ext cx="8208912" cy="163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size of the circles represents the affinity of the drug for a particular protein relative to on-target potency; the bigger the circle, the higher the affinity. The on-target activity i</a:t>
            </a:r>
            <a:r>
              <a:rPr lang="en-US" sz="1800" dirty="0" smtClean="0"/>
              <a:t>s </a:t>
            </a:r>
            <a:r>
              <a:rPr lang="en-US" sz="1800" dirty="0"/>
              <a:t>either CDK4 (</a:t>
            </a:r>
            <a:r>
              <a:rPr lang="en-US" sz="1800" dirty="0" err="1"/>
              <a:t>abemaciclib</a:t>
            </a:r>
            <a:r>
              <a:rPr lang="en-US" sz="1800" dirty="0"/>
              <a:t>, </a:t>
            </a:r>
            <a:r>
              <a:rPr lang="en-US" sz="1800" dirty="0" err="1"/>
              <a:t>palbociclib</a:t>
            </a:r>
            <a:r>
              <a:rPr lang="en-US" sz="1800" dirty="0"/>
              <a:t>, </a:t>
            </a:r>
            <a:r>
              <a:rPr lang="en-US" sz="1800" dirty="0" err="1"/>
              <a:t>ribociclib</a:t>
            </a:r>
            <a:r>
              <a:rPr lang="en-US" sz="1800" dirty="0"/>
              <a:t>) or CDK2 (</a:t>
            </a:r>
            <a:r>
              <a:rPr lang="en-US" sz="1800" dirty="0" err="1"/>
              <a:t>dinaciclib</a:t>
            </a:r>
            <a:r>
              <a:rPr lang="en-US" sz="1800" dirty="0"/>
              <a:t>). </a:t>
            </a:r>
            <a:endParaRPr lang="de-DE" sz="1800" dirty="0" smtClean="0"/>
          </a:p>
          <a:p>
            <a:pPr>
              <a:buNone/>
            </a:pPr>
            <a:r>
              <a:rPr lang="de-DE" sz="1400" dirty="0" smtClean="0"/>
              <a:t>			(</a:t>
            </a:r>
            <a:r>
              <a:rPr lang="de-DE" sz="1400" dirty="0"/>
              <a:t>2016) Mol Cancer </a:t>
            </a:r>
            <a:r>
              <a:rPr lang="de-DE" sz="1400" dirty="0" err="1"/>
              <a:t>Ther</a:t>
            </a:r>
            <a:r>
              <a:rPr lang="de-DE" sz="1400" dirty="0"/>
              <a:t> </a:t>
            </a:r>
            <a:r>
              <a:rPr lang="de-DE" sz="1400" b="1" dirty="0"/>
              <a:t>15</a:t>
            </a:r>
            <a:r>
              <a:rPr lang="de-DE" sz="1400" dirty="0"/>
              <a:t> </a:t>
            </a:r>
            <a:r>
              <a:rPr lang="de-DE" sz="1400" dirty="0" smtClean="0"/>
              <a:t>2273-2281</a:t>
            </a:r>
            <a:endParaRPr lang="de-DE" sz="14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 dirty="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2" y="676275"/>
            <a:ext cx="3468624" cy="39014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7" y="727830"/>
            <a:ext cx="3194585" cy="39197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610100" y="342900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CDK4/CDK6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endCxn id="3" idx="3"/>
          </p:cNvCxnSpPr>
          <p:nvPr/>
        </p:nvCxnSpPr>
        <p:spPr bwMode="auto">
          <a:xfrm flipV="1">
            <a:off x="5364088" y="3752166"/>
            <a:ext cx="254124" cy="4588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6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Binding mode for </a:t>
            </a:r>
            <a:r>
              <a:rPr lang="en-GB" altLang="en-US" dirty="0" err="1" smtClean="0">
                <a:ea typeface="ＭＳ Ｐゴシック" panose="020B0600070205080204" pitchFamily="34" charset="-128"/>
              </a:rPr>
              <a:t>dinaciclib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4276789"/>
            <a:ext cx="8136904" cy="168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de-DE" sz="1800" dirty="0" smtClean="0"/>
              <a:t>Crystal </a:t>
            </a:r>
            <a:r>
              <a:rPr lang="de-DE" sz="1800" dirty="0" err="1"/>
              <a:t>structure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pCDK2/</a:t>
            </a:r>
            <a:r>
              <a:rPr lang="de-DE" sz="1800" dirty="0" err="1"/>
              <a:t>cyclin</a:t>
            </a:r>
            <a:r>
              <a:rPr lang="de-DE" sz="1800" dirty="0"/>
              <a:t> E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dinaciclib</a:t>
            </a:r>
            <a:r>
              <a:rPr lang="de-DE" sz="1800" dirty="0"/>
              <a:t> (PDB 5L2W). </a:t>
            </a:r>
            <a:endParaRPr lang="de-DE" sz="1800" dirty="0" smtClean="0"/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The </a:t>
            </a:r>
            <a:r>
              <a:rPr lang="de-DE" sz="1800" dirty="0"/>
              <a:t>G-loop </a:t>
            </a:r>
            <a:r>
              <a:rPr lang="de-DE" sz="1800" dirty="0" err="1" smtClean="0"/>
              <a:t>of</a:t>
            </a:r>
            <a:r>
              <a:rPr lang="de-DE" sz="1800" dirty="0" smtClean="0"/>
              <a:t> pCDK2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/>
              <a:t>colored</a:t>
            </a:r>
            <a:r>
              <a:rPr lang="de-DE" sz="1800" dirty="0"/>
              <a:t> in </a:t>
            </a:r>
            <a:r>
              <a:rPr lang="de-DE" sz="1800" dirty="0" err="1"/>
              <a:t>yellow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hinge </a:t>
            </a:r>
            <a:r>
              <a:rPr lang="de-DE" sz="1800" dirty="0" err="1"/>
              <a:t>region</a:t>
            </a:r>
            <a:r>
              <a:rPr lang="de-DE" sz="1800" dirty="0"/>
              <a:t> in orange</a:t>
            </a:r>
            <a:r>
              <a:rPr lang="de-DE" sz="1800" dirty="0" smtClean="0"/>
              <a:t>.</a:t>
            </a:r>
          </a:p>
          <a:p>
            <a:pPr>
              <a:lnSpc>
                <a:spcPts val="2500"/>
              </a:lnSpc>
              <a:buNone/>
            </a:pPr>
            <a:r>
              <a:rPr lang="de-DE" sz="1400" dirty="0" err="1" smtClean="0"/>
              <a:t>Inserted</a:t>
            </a:r>
            <a:r>
              <a:rPr lang="de-DE" sz="1400" dirty="0" smtClean="0"/>
              <a:t> </a:t>
            </a:r>
            <a:r>
              <a:rPr lang="de-DE" sz="1400" dirty="0" err="1"/>
              <a:t>figure</a:t>
            </a:r>
            <a:r>
              <a:rPr lang="de-DE" sz="1400" dirty="0"/>
              <a:t> </a:t>
            </a:r>
            <a:r>
              <a:rPr lang="de-DE" sz="1400" dirty="0" err="1"/>
              <a:t>represents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surfaces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pCDK2 in </a:t>
            </a:r>
            <a:r>
              <a:rPr lang="de-DE" sz="1400" dirty="0" err="1"/>
              <a:t>blue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dinaciclib</a:t>
            </a:r>
            <a:r>
              <a:rPr lang="de-DE" sz="1400" dirty="0"/>
              <a:t> in </a:t>
            </a:r>
            <a:r>
              <a:rPr lang="de-DE" sz="1400" dirty="0" err="1"/>
              <a:t>purple</a:t>
            </a:r>
            <a:r>
              <a:rPr lang="de-DE" sz="1400" dirty="0"/>
              <a:t>.</a:t>
            </a:r>
          </a:p>
          <a:p>
            <a:pPr>
              <a:buNone/>
            </a:pPr>
            <a:endParaRPr lang="de-DE" sz="1400" dirty="0"/>
          </a:p>
          <a:p>
            <a:pPr>
              <a:buNone/>
            </a:pPr>
            <a:r>
              <a:rPr lang="de-DE" sz="1400" dirty="0" smtClean="0"/>
              <a:t>(</a:t>
            </a:r>
            <a:r>
              <a:rPr lang="de-DE" sz="1400" dirty="0"/>
              <a:t>2016) Mol Cancer </a:t>
            </a:r>
            <a:r>
              <a:rPr lang="de-DE" sz="1400" dirty="0" err="1"/>
              <a:t>Ther</a:t>
            </a:r>
            <a:r>
              <a:rPr lang="de-DE" sz="1400" dirty="0"/>
              <a:t> </a:t>
            </a:r>
            <a:r>
              <a:rPr lang="de-DE" sz="1400" b="1" dirty="0"/>
              <a:t>15</a:t>
            </a:r>
            <a:r>
              <a:rPr lang="de-DE" sz="1400" dirty="0"/>
              <a:t> </a:t>
            </a:r>
            <a:r>
              <a:rPr lang="de-DE" sz="1400" dirty="0" smtClean="0"/>
              <a:t>2273-2281</a:t>
            </a:r>
            <a:endParaRPr lang="de-DE" sz="14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6408712" cy="349975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>
            <a:off x="1834716" y="1549774"/>
            <a:ext cx="2593268" cy="1282804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584" y="501899"/>
            <a:ext cx="2111152" cy="30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de-DE" sz="1800" dirty="0" err="1" smtClean="0"/>
              <a:t>Only</a:t>
            </a:r>
            <a:r>
              <a:rPr lang="de-DE" sz="1800" dirty="0" smtClean="0"/>
              <a:t> 3 H-bonds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protein</a:t>
            </a:r>
            <a:r>
              <a:rPr lang="de-DE" sz="1800" dirty="0" smtClean="0"/>
              <a:t> on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small</a:t>
            </a:r>
            <a:r>
              <a:rPr lang="de-DE" sz="1800" dirty="0" smtClean="0"/>
              <a:t> </a:t>
            </a:r>
            <a:r>
              <a:rPr lang="de-DE" sz="1800" dirty="0" err="1" smtClean="0"/>
              <a:t>molecule</a:t>
            </a:r>
            <a:r>
              <a:rPr lang="de-DE" sz="1800" dirty="0" smtClean="0"/>
              <a:t>.</a:t>
            </a:r>
          </a:p>
          <a:p>
            <a:pPr>
              <a:lnSpc>
                <a:spcPts val="2500"/>
              </a:lnSpc>
              <a:buNone/>
            </a:pPr>
            <a:endParaRPr lang="de-DE" sz="1800" dirty="0"/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Binding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mostly</a:t>
            </a:r>
            <a:r>
              <a:rPr lang="de-DE" sz="1800" dirty="0" smtClean="0"/>
              <a:t> </a:t>
            </a:r>
            <a:r>
              <a:rPr lang="de-DE" sz="1800" dirty="0" err="1" smtClean="0"/>
              <a:t>driven</a:t>
            </a:r>
            <a:r>
              <a:rPr lang="de-DE" sz="1800" dirty="0" smtClean="0"/>
              <a:t> </a:t>
            </a:r>
            <a:r>
              <a:rPr lang="de-DE" sz="1800" dirty="0" err="1" smtClean="0"/>
              <a:t>through</a:t>
            </a:r>
            <a:r>
              <a:rPr lang="de-DE" sz="1800" dirty="0" smtClean="0"/>
              <a:t> </a:t>
            </a:r>
            <a:r>
              <a:rPr lang="de-DE" sz="1800" dirty="0" err="1" smtClean="0"/>
              <a:t>hydrophobic</a:t>
            </a:r>
            <a:r>
              <a:rPr lang="de-DE" sz="1800" dirty="0" smtClean="0"/>
              <a:t> </a:t>
            </a:r>
            <a:r>
              <a:rPr lang="de-DE" sz="1800" dirty="0" err="1" smtClean="0"/>
              <a:t>interactions</a:t>
            </a:r>
            <a:r>
              <a:rPr lang="de-DE" sz="18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08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Binding modes for third-generation drugs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642" y="3783113"/>
            <a:ext cx="6306566" cy="26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de-DE" sz="1800" dirty="0" smtClean="0"/>
              <a:t>CDK6 </a:t>
            </a:r>
            <a:r>
              <a:rPr lang="de-DE" sz="1800" dirty="0" err="1" smtClean="0"/>
              <a:t>co-crystal</a:t>
            </a:r>
            <a:r>
              <a:rPr lang="de-DE" sz="1800" dirty="0" smtClean="0"/>
              <a:t> </a:t>
            </a:r>
            <a:r>
              <a:rPr lang="de-DE" sz="1800" dirty="0" err="1"/>
              <a:t>structures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: </a:t>
            </a:r>
            <a:r>
              <a:rPr lang="de-DE" sz="1800" dirty="0" err="1"/>
              <a:t>palbociclib</a:t>
            </a:r>
            <a:r>
              <a:rPr lang="de-DE" sz="1800" dirty="0"/>
              <a:t> (</a:t>
            </a:r>
            <a:r>
              <a:rPr lang="de-DE" sz="1800" b="1" dirty="0"/>
              <a:t>A</a:t>
            </a:r>
            <a:r>
              <a:rPr lang="de-DE" sz="1800" dirty="0"/>
              <a:t>), </a:t>
            </a:r>
            <a:r>
              <a:rPr lang="de-DE" sz="1800" dirty="0" err="1"/>
              <a:t>ribociclib</a:t>
            </a:r>
            <a:r>
              <a:rPr lang="de-DE" sz="1800" dirty="0"/>
              <a:t> (</a:t>
            </a:r>
            <a:r>
              <a:rPr lang="de-DE" sz="1800" b="1" dirty="0"/>
              <a:t>B</a:t>
            </a:r>
            <a:r>
              <a:rPr lang="de-DE" sz="1800" dirty="0"/>
              <a:t>),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abemaciclib</a:t>
            </a:r>
            <a:r>
              <a:rPr lang="de-DE" sz="1800" dirty="0"/>
              <a:t> (</a:t>
            </a:r>
            <a:r>
              <a:rPr lang="de-DE" sz="1800" b="1" dirty="0"/>
              <a:t>C</a:t>
            </a:r>
            <a:r>
              <a:rPr lang="de-DE" sz="1800" dirty="0" smtClean="0"/>
              <a:t>). </a:t>
            </a:r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(</a:t>
            </a:r>
            <a:r>
              <a:rPr lang="de-DE" sz="1800" dirty="0"/>
              <a:t>PDB 5L2S, </a:t>
            </a:r>
            <a:r>
              <a:rPr lang="de-DE" sz="1800" dirty="0" err="1"/>
              <a:t>abemaciclib</a:t>
            </a:r>
            <a:r>
              <a:rPr lang="de-DE" sz="1800" dirty="0"/>
              <a:t>; 5L2I, </a:t>
            </a:r>
            <a:r>
              <a:rPr lang="de-DE" sz="1800" dirty="0" err="1"/>
              <a:t>palbociclib</a:t>
            </a:r>
            <a:r>
              <a:rPr lang="de-DE" sz="1800" dirty="0"/>
              <a:t>; 5L2T, </a:t>
            </a:r>
            <a:r>
              <a:rPr lang="de-DE" sz="1800" dirty="0" err="1"/>
              <a:t>ribociclib</a:t>
            </a:r>
            <a:r>
              <a:rPr lang="de-DE" sz="1800" dirty="0"/>
              <a:t>). </a:t>
            </a:r>
            <a:endParaRPr lang="de-DE" sz="1800" dirty="0" smtClean="0"/>
          </a:p>
          <a:p>
            <a:pPr>
              <a:lnSpc>
                <a:spcPts val="2500"/>
              </a:lnSpc>
              <a:buNone/>
            </a:pPr>
            <a:endParaRPr lang="de-DE" sz="1800" dirty="0"/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Hydrogen </a:t>
            </a:r>
            <a:r>
              <a:rPr lang="de-DE" sz="1800" dirty="0" err="1"/>
              <a:t>bonds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rendered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dotted</a:t>
            </a:r>
            <a:r>
              <a:rPr lang="de-DE" sz="1800" dirty="0"/>
              <a:t> </a:t>
            </a:r>
            <a:r>
              <a:rPr lang="de-DE" sz="1800" dirty="0" err="1" smtClean="0"/>
              <a:t>lines</a:t>
            </a:r>
            <a:r>
              <a:rPr lang="de-DE" sz="1800" dirty="0" smtClean="0"/>
              <a:t>. </a:t>
            </a:r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Key </a:t>
            </a:r>
            <a:r>
              <a:rPr lang="de-DE" sz="1800" dirty="0" err="1"/>
              <a:t>active</a:t>
            </a:r>
            <a:r>
              <a:rPr lang="de-DE" sz="1800" dirty="0"/>
              <a:t> </a:t>
            </a:r>
            <a:r>
              <a:rPr lang="de-DE" sz="1800" dirty="0" err="1"/>
              <a:t>site</a:t>
            </a:r>
            <a:r>
              <a:rPr lang="de-DE" sz="1800" dirty="0"/>
              <a:t> </a:t>
            </a:r>
            <a:r>
              <a:rPr lang="de-DE" sz="1800" dirty="0" err="1"/>
              <a:t>residues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labeled</a:t>
            </a:r>
            <a:r>
              <a:rPr lang="de-DE" sz="1800" dirty="0" smtClean="0"/>
              <a:t>.		</a:t>
            </a:r>
          </a:p>
          <a:p>
            <a:pPr>
              <a:lnSpc>
                <a:spcPts val="2500"/>
              </a:lnSpc>
              <a:buNone/>
            </a:pPr>
            <a:r>
              <a:rPr lang="de-DE" sz="1800" dirty="0"/>
              <a:t>	</a:t>
            </a:r>
            <a:r>
              <a:rPr lang="de-DE" sz="1800" dirty="0" smtClean="0"/>
              <a:t>		</a:t>
            </a:r>
            <a:r>
              <a:rPr lang="de-DE" sz="1400" dirty="0" smtClean="0"/>
              <a:t>(</a:t>
            </a:r>
            <a:r>
              <a:rPr lang="de-DE" sz="1400" dirty="0"/>
              <a:t>2016) Mol Cancer </a:t>
            </a:r>
            <a:r>
              <a:rPr lang="de-DE" sz="1400" dirty="0" err="1"/>
              <a:t>Ther</a:t>
            </a:r>
            <a:r>
              <a:rPr lang="de-DE" sz="1400" dirty="0"/>
              <a:t> </a:t>
            </a:r>
            <a:r>
              <a:rPr lang="de-DE" sz="1400" b="1" dirty="0"/>
              <a:t>15</a:t>
            </a:r>
            <a:r>
              <a:rPr lang="de-DE" sz="1400" dirty="0"/>
              <a:t> </a:t>
            </a:r>
            <a:r>
              <a:rPr lang="de-DE" sz="1400" dirty="0" smtClean="0"/>
              <a:t>2273-2281</a:t>
            </a:r>
            <a:endParaRPr lang="de-DE" sz="14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7052"/>
            <a:ext cx="8893096" cy="227190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03988" y="3068960"/>
            <a:ext cx="2316484" cy="2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de-DE" sz="1800" dirty="0" smtClean="0"/>
              <a:t>H-bonds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protein</a:t>
            </a:r>
            <a:r>
              <a:rPr lang="de-DE" sz="1800" dirty="0" smtClean="0"/>
              <a:t> on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/>
              <a:t> </a:t>
            </a:r>
            <a:r>
              <a:rPr lang="de-DE" sz="1800" dirty="0" err="1" smtClean="0"/>
              <a:t>ligands</a:t>
            </a:r>
            <a:endParaRPr lang="de-DE" sz="1800" dirty="0"/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-&gt;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specificity</a:t>
            </a:r>
            <a:endParaRPr lang="de-DE" sz="1800" dirty="0" smtClean="0"/>
          </a:p>
          <a:p>
            <a:pPr>
              <a:lnSpc>
                <a:spcPts val="2500"/>
              </a:lnSpc>
              <a:buNone/>
            </a:pPr>
            <a:endParaRPr lang="de-DE" sz="1800" dirty="0"/>
          </a:p>
          <a:p>
            <a:pPr>
              <a:lnSpc>
                <a:spcPts val="2500"/>
              </a:lnSpc>
              <a:buNone/>
            </a:pPr>
            <a:r>
              <a:rPr lang="de-DE" sz="1800" dirty="0" smtClean="0"/>
              <a:t>E.g. His100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CDK4/6</a:t>
            </a:r>
            <a:endParaRPr lang="de-DE" sz="1400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7020272" y="1793748"/>
            <a:ext cx="0" cy="1324013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V="1">
            <a:off x="8244408" y="2204864"/>
            <a:ext cx="0" cy="891966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667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Next week: </a:t>
            </a:r>
            <a:r>
              <a:rPr lang="en-US" dirty="0"/>
              <a:t>MONALEESA-3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study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8568952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de-DE" sz="1800" b="1" dirty="0" smtClean="0"/>
              <a:t>Paper #6: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DJ </a:t>
            </a:r>
            <a:r>
              <a:rPr lang="de-DE" sz="1800" dirty="0" err="1" smtClean="0"/>
              <a:t>Slamon</a:t>
            </a:r>
            <a:r>
              <a:rPr lang="de-DE" sz="1800" dirty="0" smtClean="0"/>
              <a:t> et al.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“Phase </a:t>
            </a:r>
            <a:r>
              <a:rPr lang="en-US" sz="1800" dirty="0"/>
              <a:t>III randomized study of </a:t>
            </a:r>
            <a:r>
              <a:rPr lang="en-US" sz="1800" dirty="0" err="1"/>
              <a:t>ribociclib</a:t>
            </a:r>
            <a:r>
              <a:rPr lang="en-US" sz="1800" dirty="0"/>
              <a:t> and </a:t>
            </a:r>
            <a:r>
              <a:rPr lang="en-US" sz="1800" dirty="0" err="1"/>
              <a:t>fulvestrant</a:t>
            </a:r>
            <a:r>
              <a:rPr lang="en-US" sz="1800" dirty="0"/>
              <a:t> in hormone receptor-positive, human epidermal growth factor receptor 2-negative advanced breast cancer: MONALEESA-3." </a:t>
            </a:r>
            <a:r>
              <a:rPr lang="en-US" sz="1800" i="1" dirty="0"/>
              <a:t>J </a:t>
            </a:r>
            <a:r>
              <a:rPr lang="en-US" sz="1800" i="1" dirty="0" err="1"/>
              <a:t>Clin</a:t>
            </a:r>
            <a:r>
              <a:rPr lang="en-US" sz="1800" i="1" dirty="0"/>
              <a:t> </a:t>
            </a:r>
            <a:r>
              <a:rPr lang="en-US" sz="1800" i="1" dirty="0" err="1"/>
              <a:t>Oncol</a:t>
            </a:r>
            <a:r>
              <a:rPr lang="en-US" sz="1800" dirty="0"/>
              <a:t> </a:t>
            </a:r>
            <a:r>
              <a:rPr lang="en-US" sz="1800" dirty="0" smtClean="0"/>
              <a:t>36.24: 2465-2472</a:t>
            </a:r>
            <a:r>
              <a:rPr lang="en-US" sz="1800" dirty="0"/>
              <a:t> </a:t>
            </a:r>
            <a:r>
              <a:rPr lang="en-US" sz="1800" dirty="0" smtClean="0"/>
              <a:t>(2018)</a:t>
            </a: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err="1" smtClean="0"/>
              <a:t>Then</a:t>
            </a:r>
            <a:r>
              <a:rPr lang="de-DE" sz="1800" dirty="0" smtClean="0"/>
              <a:t>, </a:t>
            </a:r>
            <a:r>
              <a:rPr lang="de-DE" sz="1800" dirty="0" err="1" smtClean="0"/>
              <a:t>we</a:t>
            </a:r>
            <a:r>
              <a:rPr lang="de-DE" sz="1800" dirty="0" smtClean="0"/>
              <a:t> will </a:t>
            </a:r>
            <a:r>
              <a:rPr lang="de-DE" sz="1800" b="1" dirty="0" err="1" smtClean="0"/>
              <a:t>review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cell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cycle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topic</a:t>
            </a:r>
            <a:r>
              <a:rPr lang="de-DE" sz="1800" b="1" dirty="0"/>
              <a:t> </a:t>
            </a:r>
            <a:r>
              <a:rPr lang="de-DE" sz="1800" dirty="0" err="1" smtClean="0"/>
              <a:t>covered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lecture</a:t>
            </a:r>
            <a:r>
              <a:rPr lang="de-DE" sz="1800" dirty="0" smtClean="0"/>
              <a:t>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b="1" dirty="0" err="1" smtClean="0"/>
              <a:t>Week</a:t>
            </a:r>
            <a:r>
              <a:rPr lang="de-DE" sz="1800" b="1" dirty="0" smtClean="0"/>
              <a:t> 9: mini </a:t>
            </a:r>
            <a:r>
              <a:rPr lang="de-DE" sz="1800" b="1" dirty="0" err="1" smtClean="0"/>
              <a:t>test</a:t>
            </a:r>
            <a:r>
              <a:rPr lang="de-DE" sz="1800" b="1" dirty="0" smtClean="0"/>
              <a:t> 2# </a:t>
            </a:r>
            <a:r>
              <a:rPr lang="de-DE" sz="1800" dirty="0" err="1" smtClean="0"/>
              <a:t>about</a:t>
            </a:r>
            <a:r>
              <a:rPr lang="de-DE" sz="1800" dirty="0" smtClean="0"/>
              <a:t> </a:t>
            </a:r>
            <a:r>
              <a:rPr lang="de-DE" sz="1800" dirty="0" err="1" smtClean="0"/>
              <a:t>lectures</a:t>
            </a:r>
            <a:r>
              <a:rPr lang="de-DE" sz="1800" dirty="0" smtClean="0"/>
              <a:t> V5 (</a:t>
            </a:r>
            <a:r>
              <a:rPr lang="de-DE" sz="1800" dirty="0" err="1" smtClean="0"/>
              <a:t>second</a:t>
            </a:r>
            <a:r>
              <a:rPr lang="de-DE" sz="1800" dirty="0" smtClean="0"/>
              <a:t> half), V6, V7, V8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papers</a:t>
            </a:r>
            <a:r>
              <a:rPr lang="de-DE" sz="1800" dirty="0" smtClean="0"/>
              <a:t> 4-6 </a:t>
            </a:r>
            <a:endParaRPr lang="de-DE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</p:spTree>
    <p:extLst>
      <p:ext uri="{BB962C8B-B14F-4D97-AF65-F5344CB8AC3E}">
        <p14:creationId xmlns:p14="http://schemas.microsoft.com/office/powerpoint/2010/main" val="23854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Progression of the cell cycle driven by CDKs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700088"/>
            <a:ext cx="2800350" cy="4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Active </a:t>
            </a:r>
            <a:r>
              <a:rPr lang="en-US" sz="1800" dirty="0"/>
              <a:t>CDK4 and CDK6 complexes initiate the phosphorylation (P) of key substrates, including the </a:t>
            </a:r>
            <a:r>
              <a:rPr lang="en-US" sz="1800" dirty="0" smtClean="0"/>
              <a:t>tumor </a:t>
            </a:r>
            <a:r>
              <a:rPr lang="en-US" sz="1800" dirty="0"/>
              <a:t>suppressor </a:t>
            </a:r>
            <a:r>
              <a:rPr lang="en-US" sz="1800" b="1" dirty="0"/>
              <a:t>retinoblastoma protein </a:t>
            </a:r>
            <a:r>
              <a:rPr lang="en-US" sz="1800" dirty="0"/>
              <a:t>(RB</a:t>
            </a:r>
            <a:r>
              <a:rPr lang="en-US" sz="1800" dirty="0" smtClean="0"/>
              <a:t>).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Thereby, they unleash </a:t>
            </a:r>
            <a:r>
              <a:rPr lang="en-US" sz="1800" dirty="0"/>
              <a:t>a gene expression </a:t>
            </a:r>
            <a:r>
              <a:rPr lang="en-US" sz="1800" dirty="0" smtClean="0"/>
              <a:t>program </a:t>
            </a:r>
            <a:r>
              <a:rPr lang="en-US" sz="1800" dirty="0"/>
              <a:t>that is coordinated by the </a:t>
            </a:r>
            <a:r>
              <a:rPr lang="en-US" sz="1800" b="1" dirty="0"/>
              <a:t>E2F</a:t>
            </a:r>
            <a:r>
              <a:rPr lang="en-US" sz="1800" dirty="0"/>
              <a:t> family of transcription factors. 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9321" b="44981"/>
          <a:stretch/>
        </p:blipFill>
        <p:spPr bwMode="auto">
          <a:xfrm>
            <a:off x="2907854" y="620688"/>
            <a:ext cx="625901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868144" y="548680"/>
            <a:ext cx="1656184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67944" y="4721396"/>
            <a:ext cx="4087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1400" i="1" dirty="0" smtClean="0"/>
              <a:t>MAD2L1</a:t>
            </a:r>
            <a:r>
              <a:rPr lang="de-DE" sz="1400" dirty="0"/>
              <a:t>, MAD2 </a:t>
            </a:r>
            <a:r>
              <a:rPr lang="de-DE" sz="1400" dirty="0" err="1"/>
              <a:t>mitotic</a:t>
            </a:r>
            <a:r>
              <a:rPr lang="de-DE" sz="1400" dirty="0"/>
              <a:t> </a:t>
            </a:r>
            <a:r>
              <a:rPr lang="de-DE" sz="1400" dirty="0" err="1"/>
              <a:t>arrest</a:t>
            </a:r>
            <a:r>
              <a:rPr lang="de-DE" sz="1400" dirty="0"/>
              <a:t> </a:t>
            </a:r>
            <a:r>
              <a:rPr lang="de-DE" sz="1400" dirty="0" err="1"/>
              <a:t>deficient</a:t>
            </a:r>
            <a:r>
              <a:rPr lang="de-DE" sz="1400" dirty="0"/>
              <a:t>-like 1; </a:t>
            </a:r>
            <a:r>
              <a:rPr lang="de-DE" sz="1400" i="1" dirty="0"/>
              <a:t>MCM</a:t>
            </a:r>
            <a:r>
              <a:rPr lang="de-DE" sz="1400" dirty="0"/>
              <a:t>, </a:t>
            </a:r>
            <a:r>
              <a:rPr lang="de-DE" sz="1400" dirty="0" err="1"/>
              <a:t>minichromosome</a:t>
            </a:r>
            <a:r>
              <a:rPr lang="de-DE" sz="1400" dirty="0"/>
              <a:t> </a:t>
            </a:r>
            <a:r>
              <a:rPr lang="de-DE" sz="1400" dirty="0" err="1"/>
              <a:t>maintenance</a:t>
            </a:r>
            <a:r>
              <a:rPr lang="de-DE" sz="1400" dirty="0"/>
              <a:t> </a:t>
            </a:r>
            <a:r>
              <a:rPr lang="de-DE" sz="1400" dirty="0" err="1"/>
              <a:t>complex</a:t>
            </a:r>
            <a:r>
              <a:rPr lang="de-DE" sz="1400" dirty="0"/>
              <a:t> </a:t>
            </a:r>
            <a:r>
              <a:rPr lang="de-DE" sz="1400" dirty="0" err="1" smtClean="0"/>
              <a:t>component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41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R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etinoblastoma protein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432159"/>
            <a:ext cx="6840760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1400" dirty="0"/>
              <a:t>Proc Natl Acad Sci U S A. 1987 Dec;84(24):9059-63.</a:t>
            </a:r>
            <a:endParaRPr lang="de-DE" altLang="en-US" sz="1400" dirty="0" smtClean="0"/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95536" y="523909"/>
            <a:ext cx="5400600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Rb</a:t>
            </a:r>
            <a:r>
              <a:rPr lang="en-US" sz="1800" dirty="0"/>
              <a:t> </a:t>
            </a:r>
            <a:r>
              <a:rPr lang="en-US" sz="1800" dirty="0" smtClean="0"/>
              <a:t>was discovered as the first tumor suppressor gene by the team of Robert Weinberg/MIT in 1987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sz="1800" dirty="0" err="1" smtClean="0"/>
              <a:t>They</a:t>
            </a:r>
            <a:r>
              <a:rPr lang="de-DE" sz="1800" dirty="0" smtClean="0"/>
              <a:t> </a:t>
            </a:r>
            <a:r>
              <a:rPr lang="de-DE" sz="1800" dirty="0" err="1" smtClean="0"/>
              <a:t>wrote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abstract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paper</a:t>
            </a:r>
            <a:r>
              <a:rPr lang="de-DE" sz="1800" dirty="0" smtClean="0"/>
              <a:t>: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“Retinoblastoma </a:t>
            </a:r>
            <a:r>
              <a:rPr lang="en-US" sz="1800" dirty="0"/>
              <a:t>is a childhood tumor that can arise because of mutant alleles acquired as somatic or germinal mutations.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mutant allele can be carried in the germ line.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mutations creating these alleles act by inactivating copies of a recessive oncogene located within band q14 of chromosome 13 and termed the RB1 locus. </a:t>
            </a:r>
            <a:r>
              <a:rPr lang="en-US" sz="1800" dirty="0" smtClean="0"/>
              <a:t>“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dirty="0" err="1"/>
              <a:t>Cellular</a:t>
            </a:r>
            <a:r>
              <a:rPr lang="de-DE" altLang="en-US" sz="1000" dirty="0"/>
              <a:t> </a:t>
            </a:r>
            <a:r>
              <a:rPr lang="de-DE" altLang="en-US" sz="1000" dirty="0" err="1"/>
              <a:t>Programs</a:t>
            </a:r>
            <a:endParaRPr lang="de-DE" altLang="en-US" sz="10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-9681" r="66138" b="9681"/>
          <a:stretch/>
        </p:blipFill>
        <p:spPr>
          <a:xfrm>
            <a:off x="6466234" y="361355"/>
            <a:ext cx="2304256" cy="2678906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00192" y="3117301"/>
            <a:ext cx="26152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Robert Weinberg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http://wi.mit.edu/people/faculty/weinberg</a:t>
            </a:r>
            <a:endParaRPr lang="de-DE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717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Phosphorylation of retinoblastoma protein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432159"/>
            <a:ext cx="6840760" cy="8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Trends </a:t>
            </a:r>
            <a:r>
              <a:rPr lang="en-US" altLang="en-US" sz="1400" dirty="0" err="1"/>
              <a:t>Biochem</a:t>
            </a:r>
            <a:r>
              <a:rPr lang="en-US" altLang="en-US" sz="1400" dirty="0"/>
              <a:t> Sci. 2013 Jan; 38(1): 12–19.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Deciphering the </a:t>
            </a:r>
            <a:r>
              <a:rPr lang="en-US" altLang="en-US" sz="1400" dirty="0" err="1"/>
              <a:t>Rb</a:t>
            </a:r>
            <a:r>
              <a:rPr lang="en-US" altLang="en-US" sz="1400" dirty="0"/>
              <a:t> phosphorylation code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Seth M. Rubin</a:t>
            </a:r>
            <a:endParaRPr lang="de-DE" altLang="en-US" sz="1400" dirty="0" smtClean="0"/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2492896"/>
            <a:ext cx="8496944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Domain </a:t>
            </a:r>
            <a:r>
              <a:rPr lang="en-US" sz="1800" dirty="0"/>
              <a:t>organization and location of </a:t>
            </a:r>
            <a:r>
              <a:rPr lang="en-US" sz="1800" dirty="0" err="1"/>
              <a:t>Cdk</a:t>
            </a:r>
            <a:r>
              <a:rPr lang="en-US" sz="1800" dirty="0"/>
              <a:t> phosphorylation </a:t>
            </a:r>
            <a:r>
              <a:rPr lang="en-US" sz="1800" dirty="0" smtClean="0"/>
              <a:t>sites on </a:t>
            </a:r>
            <a:r>
              <a:rPr lang="en-US" sz="1800" dirty="0" err="1" smtClean="0"/>
              <a:t>Rb</a:t>
            </a:r>
            <a:r>
              <a:rPr lang="en-US" sz="1800" dirty="0" smtClean="0"/>
              <a:t>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structured domains, which are colored, include the N-terminal domain (</a:t>
            </a:r>
            <a:r>
              <a:rPr lang="en-US" sz="1800" dirty="0" err="1"/>
              <a:t>RbN</a:t>
            </a:r>
            <a:r>
              <a:rPr lang="en-US" sz="1800" dirty="0"/>
              <a:t>) and the pocket domain.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In </a:t>
            </a:r>
            <a:r>
              <a:rPr lang="en-US" sz="1800" dirty="0"/>
              <a:t>contrast, several regions are intrinsically disordered including two large loops in </a:t>
            </a:r>
            <a:r>
              <a:rPr lang="en-US" sz="1800" dirty="0" err="1"/>
              <a:t>RbN</a:t>
            </a:r>
            <a:r>
              <a:rPr lang="en-US" sz="1800" dirty="0"/>
              <a:t> (</a:t>
            </a:r>
            <a:r>
              <a:rPr lang="en-US" sz="1800" dirty="0" err="1"/>
              <a:t>RbNL</a:t>
            </a:r>
            <a:r>
              <a:rPr lang="en-US" sz="1800" dirty="0"/>
              <a:t>) and the pocket (</a:t>
            </a:r>
            <a:r>
              <a:rPr lang="en-US" sz="1800" dirty="0" err="1"/>
              <a:t>RbPL</a:t>
            </a:r>
            <a:r>
              <a:rPr lang="en-US" sz="1800" dirty="0"/>
              <a:t>), an </a:t>
            </a:r>
            <a:r>
              <a:rPr lang="en-US" sz="1800" dirty="0" err="1"/>
              <a:t>interdomain</a:t>
            </a:r>
            <a:r>
              <a:rPr lang="en-US" sz="1800" dirty="0"/>
              <a:t> linker (</a:t>
            </a:r>
            <a:r>
              <a:rPr lang="en-US" sz="1800" dirty="0" err="1"/>
              <a:t>RbIDL</a:t>
            </a:r>
            <a:r>
              <a:rPr lang="en-US" sz="1800" dirty="0"/>
              <a:t>), and parts of the C-terminal domain (</a:t>
            </a:r>
            <a:r>
              <a:rPr lang="en-US" sz="1800" dirty="0" err="1"/>
              <a:t>RbC</a:t>
            </a:r>
            <a:r>
              <a:rPr lang="en-US" sz="1800" dirty="0"/>
              <a:t>). 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868144" y="548680"/>
            <a:ext cx="1656184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31563" b="84807"/>
          <a:stretch/>
        </p:blipFill>
        <p:spPr>
          <a:xfrm>
            <a:off x="3061529" y="626890"/>
            <a:ext cx="5853424" cy="17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Phosphorylation of retinoblastoma protein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496" y="5910235"/>
            <a:ext cx="6840760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Trends </a:t>
            </a:r>
            <a:r>
              <a:rPr lang="en-US" altLang="en-US" sz="1400" dirty="0" err="1"/>
              <a:t>Biochem</a:t>
            </a:r>
            <a:r>
              <a:rPr lang="en-US" altLang="en-US" sz="1400" dirty="0"/>
              <a:t> Sci. 2013 Jan; 38(1): 12–19.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548680"/>
            <a:ext cx="2800350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Model of </a:t>
            </a:r>
            <a:r>
              <a:rPr lang="en-US" sz="1800" dirty="0" err="1"/>
              <a:t>unphosphorylated</a:t>
            </a:r>
            <a:r>
              <a:rPr lang="en-US" sz="1800" dirty="0"/>
              <a:t> </a:t>
            </a:r>
            <a:r>
              <a:rPr lang="en-US" sz="1800" dirty="0" err="1"/>
              <a:t>Rb</a:t>
            </a:r>
            <a:r>
              <a:rPr lang="en-US" sz="1800" dirty="0"/>
              <a:t> from crystal structures of individual domains and complexes with E2F and an </a:t>
            </a:r>
            <a:r>
              <a:rPr lang="en-US" sz="1800" dirty="0" err="1"/>
              <a:t>LxCxE</a:t>
            </a:r>
            <a:r>
              <a:rPr lang="en-US" sz="1800" dirty="0"/>
              <a:t> </a:t>
            </a:r>
            <a:r>
              <a:rPr lang="en-US" sz="1800" dirty="0" smtClean="0"/>
              <a:t>peptide.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Unstructured </a:t>
            </a:r>
            <a:r>
              <a:rPr lang="en-US" sz="1800" dirty="0"/>
              <a:t>loops and linkers connecting the structured domains are represented as broken lines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Approximate locations of phosphorylation sites are indicated.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868144" y="548680"/>
            <a:ext cx="1656184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15192" b="34027"/>
          <a:stretch/>
        </p:blipFill>
        <p:spPr>
          <a:xfrm>
            <a:off x="3354799" y="487534"/>
            <a:ext cx="5659249" cy="3692161"/>
          </a:xfrm>
          <a:prstGeom prst="rect">
            <a:avLst/>
          </a:prstGeom>
        </p:spPr>
      </p:pic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3129160" y="4286513"/>
            <a:ext cx="5884887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 err="1"/>
              <a:t>Rb</a:t>
            </a:r>
            <a:r>
              <a:rPr lang="en-US" sz="1800" dirty="0"/>
              <a:t> domains are colored as in (a); E2F is in pink, and the </a:t>
            </a:r>
            <a:r>
              <a:rPr lang="en-US" sz="1800" dirty="0" err="1"/>
              <a:t>LxCxE</a:t>
            </a:r>
            <a:r>
              <a:rPr lang="en-US" sz="1800" dirty="0"/>
              <a:t> peptide is in yellow.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C-terminal helix of </a:t>
            </a:r>
            <a:r>
              <a:rPr lang="en-US" sz="1800" dirty="0" err="1"/>
              <a:t>RbN</a:t>
            </a:r>
            <a:r>
              <a:rPr lang="en-US" sz="1800" dirty="0"/>
              <a:t>, which becomes disordered upon T356 phosphorylation is colored brown.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26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Phosphorylation of retinoblastoma protein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432159"/>
            <a:ext cx="6840760" cy="8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Trends </a:t>
            </a:r>
            <a:r>
              <a:rPr lang="en-US" altLang="en-US" sz="1400" dirty="0" err="1"/>
              <a:t>Biochem</a:t>
            </a:r>
            <a:r>
              <a:rPr lang="en-US" altLang="en-US" sz="1400" dirty="0"/>
              <a:t> Sci. 2013 Jan; 38(1): 12–19.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Deciphering the </a:t>
            </a:r>
            <a:r>
              <a:rPr lang="en-US" altLang="en-US" sz="1400" dirty="0" err="1"/>
              <a:t>Rb</a:t>
            </a:r>
            <a:r>
              <a:rPr lang="en-US" altLang="en-US" sz="1400" dirty="0"/>
              <a:t> phosphorylation code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Seth M. Rubin</a:t>
            </a:r>
            <a:endParaRPr lang="de-DE" altLang="en-US" sz="1400" dirty="0" smtClean="0"/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107504" y="620688"/>
            <a:ext cx="3846784" cy="4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Model of phosphorylated </a:t>
            </a:r>
            <a:r>
              <a:rPr lang="en-US" sz="1800" dirty="0" err="1"/>
              <a:t>Rb</a:t>
            </a:r>
            <a:r>
              <a:rPr lang="en-US" sz="1800" dirty="0"/>
              <a:t> from crystal </a:t>
            </a:r>
            <a:r>
              <a:rPr lang="en-US" sz="1800" dirty="0" smtClean="0"/>
              <a:t>structures. </a:t>
            </a:r>
            <a:r>
              <a:rPr lang="en-US" sz="1800" dirty="0"/>
              <a:t>Only phosphates that are known to promote intramolecular interactions (T373, S608/S612, and T821/T826) are shown. </a:t>
            </a: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T821/T826 </a:t>
            </a:r>
            <a:r>
              <a:rPr lang="en-US" sz="1800" dirty="0"/>
              <a:t>induces binding of </a:t>
            </a:r>
            <a:r>
              <a:rPr lang="en-US" sz="1800" dirty="0" err="1"/>
              <a:t>RbC</a:t>
            </a:r>
            <a:r>
              <a:rPr lang="en-US" sz="1800" dirty="0"/>
              <a:t> to the pocket domain at the </a:t>
            </a:r>
            <a:r>
              <a:rPr lang="en-US" sz="1800" dirty="0" err="1"/>
              <a:t>LxCxE</a:t>
            </a:r>
            <a:r>
              <a:rPr lang="en-US" sz="1800" dirty="0"/>
              <a:t> </a:t>
            </a:r>
            <a:r>
              <a:rPr lang="en-US" sz="1800" dirty="0" smtClean="0"/>
              <a:t>site.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sz="1800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N-terminal helix of the pocket domain that is nucleated by T373 phosphorylation is shown in green.</a:t>
            </a:r>
            <a:endParaRPr lang="en-US" altLang="en-US" sz="1800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868144" y="548680"/>
            <a:ext cx="1656184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/>
          <a:stretch/>
        </p:blipFill>
        <p:spPr>
          <a:xfrm>
            <a:off x="4038600" y="548680"/>
            <a:ext cx="4876800" cy="50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lvl="0"/>
            <a:r>
              <a:rPr lang="de-DE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Cdk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phosphorylation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events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de-DE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Rb</a:t>
            </a:r>
            <a:endParaRPr lang="de-DE" altLang="de-D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5865731"/>
            <a:ext cx="6840760" cy="3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Trends </a:t>
            </a:r>
            <a:r>
              <a:rPr lang="en-US" altLang="en-US" sz="1400" dirty="0" err="1"/>
              <a:t>Biochem</a:t>
            </a:r>
            <a:r>
              <a:rPr lang="en-US" altLang="en-US" sz="1400" dirty="0"/>
              <a:t> Sci. 2013 Jan; 38(1): 12–19. </a:t>
            </a:r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724128" y="1124744"/>
            <a:ext cx="1296144" cy="115212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868144" y="548680"/>
            <a:ext cx="1656184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56706"/>
              </p:ext>
            </p:extLst>
          </p:nvPr>
        </p:nvGraphicFramePr>
        <p:xfrm>
          <a:off x="304800" y="493713"/>
          <a:ext cx="8444144" cy="5840357"/>
        </p:xfrm>
        <a:graphic>
          <a:graphicData uri="http://schemas.openxmlformats.org/drawingml/2006/table">
            <a:tbl>
              <a:tblPr/>
              <a:tblGrid>
                <a:gridCol w="1508456">
                  <a:extLst>
                    <a:ext uri="{9D8B030D-6E8A-4147-A177-3AD203B41FA5}">
                      <a16:colId xmlns:a16="http://schemas.microsoft.com/office/drawing/2014/main" val="37327988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7995118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07026792"/>
                    </a:ext>
                  </a:extLst>
                </a:gridCol>
                <a:gridCol w="2903240">
                  <a:extLst>
                    <a:ext uri="{9D8B030D-6E8A-4147-A177-3AD203B41FA5}">
                      <a16:colId xmlns:a16="http://schemas.microsoft.com/office/drawing/2014/main" val="3820697964"/>
                    </a:ext>
                  </a:extLst>
                </a:gridCol>
              </a:tblGrid>
              <a:tr h="401484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Sites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Domain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 err="1"/>
                        <a:t>Structural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Effect</a:t>
                      </a:r>
                      <a:endParaRPr lang="de-DE" sz="1800" dirty="0"/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Biochemical Output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31163"/>
                  </a:ext>
                </a:extLst>
              </a:tr>
              <a:tr h="573548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S249/T252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Inhibits protein interactions with RbN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562292"/>
                  </a:ext>
                </a:extLst>
              </a:tr>
              <a:tr h="573548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T356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RbIDL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C-terminal helix of RbN becomes disordered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502554"/>
                  </a:ext>
                </a:extLst>
              </a:tr>
              <a:tr h="917677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T373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RbIDL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Nucleates N-terminal pocket helix to induce RbN-pocket association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Inhibits E2F</a:t>
                      </a:r>
                      <a:r>
                        <a:rPr lang="en-US" sz="1800" baseline="30000"/>
                        <a:t>TD</a:t>
                      </a:r>
                      <a:r>
                        <a:rPr lang="en-US" sz="1800"/>
                        <a:t> and LxCxE binding to pocket domain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30589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S608/S612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RbL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RbL binds pocket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Inhibits E2F</a:t>
                      </a:r>
                      <a:r>
                        <a:rPr lang="de-DE" sz="1800" baseline="30000"/>
                        <a:t>TD</a:t>
                      </a:r>
                      <a:r>
                        <a:rPr lang="de-DE" sz="1800"/>
                        <a:t> binding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50368"/>
                  </a:ext>
                </a:extLst>
              </a:tr>
              <a:tr h="229419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S780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Pocket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0060"/>
                  </a:ext>
                </a:extLst>
              </a:tr>
              <a:tr h="573548"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S788/S795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RbC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Inhibits RbC-E2F1</a:t>
                      </a:r>
                      <a:r>
                        <a:rPr lang="de-DE" sz="1800" baseline="30000"/>
                        <a:t>MB</a:t>
                      </a:r>
                      <a:r>
                        <a:rPr lang="de-DE" sz="1800"/>
                        <a:t>-UP</a:t>
                      </a:r>
                      <a:r>
                        <a:rPr lang="de-DE" sz="1800" baseline="30000"/>
                        <a:t>MB</a:t>
                      </a:r>
                      <a:r>
                        <a:rPr lang="de-DE" sz="1800"/>
                        <a:t> binding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75227"/>
                  </a:ext>
                </a:extLst>
              </a:tr>
              <a:tr h="573548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S807/S811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RbC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/>
                        <a:t>Unknown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Might prime phosphorylation at other sites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19458"/>
                  </a:ext>
                </a:extLst>
              </a:tr>
              <a:tr h="1089742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T821/T826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 err="1"/>
                        <a:t>RbC</a:t>
                      </a:r>
                      <a:endParaRPr lang="de-DE" sz="1800" dirty="0"/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Induces </a:t>
                      </a:r>
                      <a:r>
                        <a:rPr lang="en-US" sz="1800" dirty="0" err="1"/>
                        <a:t>RbC</a:t>
                      </a:r>
                      <a:r>
                        <a:rPr lang="en-US" sz="1800" dirty="0"/>
                        <a:t> binding to the pocket domain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Inhibits RbC-E2F1</a:t>
                      </a:r>
                      <a:r>
                        <a:rPr lang="en-US" sz="1800" baseline="30000" dirty="0"/>
                        <a:t>MB</a:t>
                      </a:r>
                      <a:r>
                        <a:rPr lang="en-US" sz="1800" dirty="0"/>
                        <a:t>-DP</a:t>
                      </a:r>
                      <a:r>
                        <a:rPr lang="en-US" sz="1800" baseline="30000" dirty="0"/>
                        <a:t>MB</a:t>
                      </a:r>
                      <a:r>
                        <a:rPr lang="en-US" sz="1800" dirty="0"/>
                        <a:t> binding and inhibits </a:t>
                      </a:r>
                      <a:r>
                        <a:rPr lang="en-US" sz="1800" dirty="0" err="1"/>
                        <a:t>LxCxE</a:t>
                      </a:r>
                      <a:r>
                        <a:rPr lang="en-US" sz="1800" dirty="0"/>
                        <a:t> binding to pocket domain.</a:t>
                      </a:r>
                    </a:p>
                  </a:txBody>
                  <a:tcPr marL="57355" marR="57355" marT="28677" marB="2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9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01" name="Rechteck 11"/>
          <p:cNvSpPr>
            <a:spLocks noChangeArrowheads="1"/>
          </p:cNvSpPr>
          <p:nvPr/>
        </p:nvSpPr>
        <p:spPr bwMode="auto">
          <a:xfrm>
            <a:off x="323850" y="700088"/>
            <a:ext cx="2800350" cy="36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CDK4 </a:t>
            </a:r>
            <a:r>
              <a:rPr lang="en-US" sz="1800" dirty="0"/>
              <a:t>and CDK6 initiate transcription and stability of </a:t>
            </a:r>
            <a:r>
              <a:rPr lang="en-US" sz="1800" b="1" dirty="0"/>
              <a:t>E-type and A-type cyclins </a:t>
            </a:r>
            <a:r>
              <a:rPr lang="en-US" sz="1800" dirty="0"/>
              <a:t>(</a:t>
            </a:r>
            <a:r>
              <a:rPr lang="en-US" sz="1800" dirty="0" err="1"/>
              <a:t>CycE</a:t>
            </a:r>
            <a:r>
              <a:rPr lang="en-US" sz="1800" dirty="0"/>
              <a:t> and </a:t>
            </a:r>
            <a:r>
              <a:rPr lang="en-US" sz="1800" dirty="0" err="1"/>
              <a:t>CycA</a:t>
            </a:r>
            <a:r>
              <a:rPr lang="en-US" sz="1800" dirty="0"/>
              <a:t>, respectively) and the subsequent activation of </a:t>
            </a:r>
            <a:r>
              <a:rPr lang="en-US" sz="1800" b="1" dirty="0"/>
              <a:t>CDK2</a:t>
            </a:r>
            <a:r>
              <a:rPr lang="en-US" sz="1800" dirty="0"/>
              <a:t> that contributes to the further phosphorylation of RB and the initiation of </a:t>
            </a:r>
            <a:r>
              <a:rPr lang="en-US" sz="1800" b="1" dirty="0"/>
              <a:t>DNA replication. </a:t>
            </a:r>
            <a:endParaRPr lang="en-US" altLang="en-US" sz="1800" b="1" dirty="0"/>
          </a:p>
        </p:txBody>
      </p:sp>
      <p:sp>
        <p:nvSpPr>
          <p:cNvPr id="4102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SS 2019 - lecture 7</a:t>
            </a:r>
            <a:endParaRPr lang="de-DE" altLang="en-US" sz="1000"/>
          </a:p>
        </p:txBody>
      </p:sp>
      <p:sp>
        <p:nvSpPr>
          <p:cNvPr id="4103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/>
          </a:p>
          <a:p>
            <a:pPr>
              <a:spcBef>
                <a:spcPct val="0"/>
              </a:spcBef>
              <a:buFontTx/>
              <a:buNone/>
            </a:pPr>
            <a:fld id="{8C5C6FA7-EB90-4405-9C36-72ACC8F82423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000"/>
          </a:p>
        </p:txBody>
      </p:sp>
      <p:sp>
        <p:nvSpPr>
          <p:cNvPr id="4104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/>
              <a:t>Cellular Programs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6" b="7935"/>
          <a:stretch/>
        </p:blipFill>
        <p:spPr bwMode="auto">
          <a:xfrm>
            <a:off x="4067944" y="611910"/>
            <a:ext cx="4847456" cy="53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5364088" y="2576059"/>
            <a:ext cx="3672408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300192" y="1174207"/>
            <a:ext cx="2634258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973836" y="-744"/>
            <a:ext cx="3694508" cy="11974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Progression of the cell cycle driven by CDKs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5838227"/>
            <a:ext cx="68407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en-US" sz="1400" dirty="0"/>
              <a:t>http://</a:t>
            </a:r>
            <a:r>
              <a:rPr lang="de-DE" altLang="en-US" sz="1400" dirty="0" smtClean="0"/>
              <a:t>www.nature.com/articles/nrd4504 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2930252" y="1412776"/>
            <a:ext cx="3801988" cy="2664296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41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2373</Words>
  <Application>Microsoft Office PowerPoint</Application>
  <PresentationFormat>Bildschirmpräsentation (4:3)</PresentationFormat>
  <Paragraphs>368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Diverda Sans Com Light</vt:lpstr>
      <vt:lpstr>Symbol</vt:lpstr>
      <vt:lpstr>Times New Roman</vt:lpstr>
      <vt:lpstr>Standarddesign</vt:lpstr>
      <vt:lpstr>V7: CDK inhibitors</vt:lpstr>
      <vt:lpstr>Review: Progression of the human cell cycle driven by CDKs</vt:lpstr>
      <vt:lpstr>Progression of the cell cycle driven by CDKs</vt:lpstr>
      <vt:lpstr>Retinoblastoma protein</vt:lpstr>
      <vt:lpstr>Phosphorylation of retinoblastoma protein</vt:lpstr>
      <vt:lpstr>Phosphorylation of retinoblastoma protein</vt:lpstr>
      <vt:lpstr>Phosphorylation of retinoblastoma protein</vt:lpstr>
      <vt:lpstr>Cdk phosphorylation events in Rb</vt:lpstr>
      <vt:lpstr>Progression of the cell cycle driven by CDKs</vt:lpstr>
      <vt:lpstr>Progression of the cell cycle driven by CDKs</vt:lpstr>
      <vt:lpstr>Progression of the cell cycle driven by CDKs</vt:lpstr>
      <vt:lpstr>Progression of the cell cycle driven by CDKs</vt:lpstr>
      <vt:lpstr>Control over G1-S transition - details</vt:lpstr>
      <vt:lpstr>Control over G1-S transition</vt:lpstr>
      <vt:lpstr>Control over G1-S transition</vt:lpstr>
      <vt:lpstr>Recap: biological functions of CDK-cyclin complexes</vt:lpstr>
      <vt:lpstr>Biological functions of CDK-cyclin complexes</vt:lpstr>
      <vt:lpstr>Deregulation of CDK regulatory genes in cancer. </vt:lpstr>
      <vt:lpstr>Deregulation of CDK regulatory genes in cancer. </vt:lpstr>
      <vt:lpstr>Deregulation of CDK regulatory genes in cancer. </vt:lpstr>
      <vt:lpstr>First generation of CDK inhibitors</vt:lpstr>
      <vt:lpstr>Second generation inhibitors of multiple CDKs</vt:lpstr>
      <vt:lpstr>Reasons for failure of broad-specificity CDK inhibitors</vt:lpstr>
      <vt:lpstr>The Palbociclib story</vt:lpstr>
      <vt:lpstr>Kinome selectivity of selective CDK4/6 inhibitors</vt:lpstr>
      <vt:lpstr>Binding mode for dinaciclib</vt:lpstr>
      <vt:lpstr>Binding modes for third-generation drugs</vt:lpstr>
      <vt:lpstr>Next week: MONALEESA-3 study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Biology - Bioinformatik</dc:title>
  <dc:creator>Volkhard Helms</dc:creator>
  <cp:lastModifiedBy>Standard</cp:lastModifiedBy>
  <cp:revision>529</cp:revision>
  <dcterms:created xsi:type="dcterms:W3CDTF">2013-04-29T08:05:24Z</dcterms:created>
  <dcterms:modified xsi:type="dcterms:W3CDTF">2019-05-27T08:53:37Z</dcterms:modified>
</cp:coreProperties>
</file>