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816" r:id="rId2"/>
    <p:sldId id="724" r:id="rId3"/>
    <p:sldId id="725" r:id="rId4"/>
    <p:sldId id="726" r:id="rId5"/>
    <p:sldId id="727" r:id="rId6"/>
    <p:sldId id="732" r:id="rId7"/>
    <p:sldId id="735" r:id="rId8"/>
    <p:sldId id="736" r:id="rId9"/>
    <p:sldId id="737" r:id="rId10"/>
    <p:sldId id="738" r:id="rId11"/>
    <p:sldId id="739" r:id="rId12"/>
    <p:sldId id="740" r:id="rId13"/>
    <p:sldId id="741" r:id="rId14"/>
    <p:sldId id="742" r:id="rId15"/>
    <p:sldId id="743" r:id="rId16"/>
    <p:sldId id="700" r:id="rId17"/>
    <p:sldId id="747" r:id="rId18"/>
    <p:sldId id="757" r:id="rId19"/>
    <p:sldId id="758" r:id="rId20"/>
    <p:sldId id="761" r:id="rId21"/>
    <p:sldId id="767" r:id="rId22"/>
    <p:sldId id="768" r:id="rId23"/>
    <p:sldId id="769" r:id="rId24"/>
    <p:sldId id="775" r:id="rId25"/>
    <p:sldId id="776" r:id="rId26"/>
    <p:sldId id="825" r:id="rId27"/>
    <p:sldId id="818" r:id="rId28"/>
    <p:sldId id="819" r:id="rId29"/>
    <p:sldId id="820" r:id="rId30"/>
    <p:sldId id="821" r:id="rId31"/>
    <p:sldId id="823" r:id="rId32"/>
    <p:sldId id="824" r:id="rId33"/>
    <p:sldId id="815" r:id="rId34"/>
    <p:sldId id="826" r:id="rId35"/>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CC33"/>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98" d="100"/>
          <a:sy n="98" d="100"/>
        </p:scale>
        <p:origin x="1818" y="84"/>
      </p:cViewPr>
      <p:guideLst>
        <p:guide orient="horz" pos="230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246267CA-36B0-4258-A88D-034B22BF577C}" type="datetime1">
              <a:rPr lang="de-DE"/>
              <a:pPr>
                <a:defRPr/>
              </a:pPr>
              <a:t>22.01.2018</a:t>
            </a:fld>
            <a:endParaRPr 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9FCD19-FBF2-485F-9DFF-1826D4123CD7}"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de-DE"/>
          </a:p>
        </p:txBody>
      </p:sp>
      <p:sp>
        <p:nvSpPr>
          <p:cNvPr id="33796"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panose="02020603050405020304" pitchFamily="18" charset="0"/>
              </a:defRPr>
            </a:lvl1pPr>
          </a:lstStyle>
          <a:p>
            <a:fld id="{029AAF01-D20A-411E-A6FC-59B65A367C8D}"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F7CC3EE3-4773-4B18-867E-475A0F526EDE}" type="slidenum">
              <a:rPr lang="de-DE" altLang="de-DE"/>
              <a:pPr/>
              <a:t>‹Nr.›</a:t>
            </a:fld>
            <a:endParaRPr lang="de-DE" altLang="de-DE"/>
          </a:p>
        </p:txBody>
      </p:sp>
    </p:spTree>
    <p:extLst>
      <p:ext uri="{BB962C8B-B14F-4D97-AF65-F5344CB8AC3E}">
        <p14:creationId xmlns:p14="http://schemas.microsoft.com/office/powerpoint/2010/main" val="124545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3F94E252-59FE-45DA-8B7E-90C54B58C1BF}" type="slidenum">
              <a:rPr lang="de-DE" altLang="de-DE"/>
              <a:pPr/>
              <a:t>‹Nr.›</a:t>
            </a:fld>
            <a:endParaRPr lang="de-DE" altLang="de-DE"/>
          </a:p>
        </p:txBody>
      </p:sp>
    </p:spTree>
    <p:extLst>
      <p:ext uri="{BB962C8B-B14F-4D97-AF65-F5344CB8AC3E}">
        <p14:creationId xmlns:p14="http://schemas.microsoft.com/office/powerpoint/2010/main" val="335890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8B5EF807-5B3E-491E-A8EC-543FE18D18CF}" type="slidenum">
              <a:rPr lang="de-DE" altLang="de-DE"/>
              <a:pPr/>
              <a:t>‹Nr.›</a:t>
            </a:fld>
            <a:endParaRPr lang="de-DE" altLang="de-DE"/>
          </a:p>
        </p:txBody>
      </p:sp>
    </p:spTree>
    <p:extLst>
      <p:ext uri="{BB962C8B-B14F-4D97-AF65-F5344CB8AC3E}">
        <p14:creationId xmlns:p14="http://schemas.microsoft.com/office/powerpoint/2010/main" val="371973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7"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8" name="Rectangle 6"/>
          <p:cNvSpPr>
            <a:spLocks noGrp="1" noChangeArrowheads="1"/>
          </p:cNvSpPr>
          <p:nvPr>
            <p:ph type="sldNum" sz="quarter" idx="12"/>
          </p:nvPr>
        </p:nvSpPr>
        <p:spPr>
          <a:ln/>
        </p:spPr>
        <p:txBody>
          <a:bodyPr/>
          <a:lstStyle>
            <a:lvl1pPr>
              <a:defRPr/>
            </a:lvl1pPr>
          </a:lstStyle>
          <a:p>
            <a:endParaRPr lang="de-DE" altLang="de-DE"/>
          </a:p>
          <a:p>
            <a:fld id="{DB5C65CB-AB1E-4C8A-AC89-CBEAB59E5CEE}" type="slidenum">
              <a:rPr lang="de-DE" altLang="de-DE"/>
              <a:pPr/>
              <a:t>‹Nr.›</a:t>
            </a:fld>
            <a:endParaRPr lang="de-DE" altLang="de-DE"/>
          </a:p>
        </p:txBody>
      </p:sp>
    </p:spTree>
    <p:extLst>
      <p:ext uri="{BB962C8B-B14F-4D97-AF65-F5344CB8AC3E}">
        <p14:creationId xmlns:p14="http://schemas.microsoft.com/office/powerpoint/2010/main" val="231470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8F3F5B99-D8BA-4603-A13B-24B2766B93D0}" type="slidenum">
              <a:rPr lang="de-DE" altLang="de-DE"/>
              <a:pPr/>
              <a:t>‹Nr.›</a:t>
            </a:fld>
            <a:endParaRPr lang="de-DE" altLang="de-DE"/>
          </a:p>
        </p:txBody>
      </p:sp>
    </p:spTree>
    <p:extLst>
      <p:ext uri="{BB962C8B-B14F-4D97-AF65-F5344CB8AC3E}">
        <p14:creationId xmlns:p14="http://schemas.microsoft.com/office/powerpoint/2010/main" val="334078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3A5B18A8-F8B8-4BCD-87FF-A7DEC11FC5E1}" type="slidenum">
              <a:rPr lang="de-DE" altLang="de-DE"/>
              <a:pPr/>
              <a:t>‹Nr.›</a:t>
            </a:fld>
            <a:endParaRPr lang="de-DE" altLang="de-DE"/>
          </a:p>
        </p:txBody>
      </p:sp>
    </p:spTree>
    <p:extLst>
      <p:ext uri="{BB962C8B-B14F-4D97-AF65-F5344CB8AC3E}">
        <p14:creationId xmlns:p14="http://schemas.microsoft.com/office/powerpoint/2010/main" val="229034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6" name="Rectangle 6"/>
          <p:cNvSpPr>
            <a:spLocks noGrp="1" noChangeArrowheads="1"/>
          </p:cNvSpPr>
          <p:nvPr>
            <p:ph type="sldNum" sz="quarter" idx="12"/>
          </p:nvPr>
        </p:nvSpPr>
        <p:spPr>
          <a:ln/>
        </p:spPr>
        <p:txBody>
          <a:bodyPr/>
          <a:lstStyle>
            <a:lvl1pPr>
              <a:defRPr/>
            </a:lvl1pPr>
          </a:lstStyle>
          <a:p>
            <a:endParaRPr lang="de-DE" altLang="de-DE"/>
          </a:p>
          <a:p>
            <a:fld id="{9F713AC7-1C36-43F6-81B6-C6100D1EFE88}" type="slidenum">
              <a:rPr lang="de-DE" altLang="de-DE"/>
              <a:pPr/>
              <a:t>‹Nr.›</a:t>
            </a:fld>
            <a:endParaRPr lang="de-DE" altLang="de-DE"/>
          </a:p>
        </p:txBody>
      </p:sp>
    </p:spTree>
    <p:extLst>
      <p:ext uri="{BB962C8B-B14F-4D97-AF65-F5344CB8AC3E}">
        <p14:creationId xmlns:p14="http://schemas.microsoft.com/office/powerpoint/2010/main" val="18404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BE76C4ED-D701-4A69-8FA2-24726BA7D6D3}" type="slidenum">
              <a:rPr lang="de-DE" altLang="de-DE"/>
              <a:pPr/>
              <a:t>‹Nr.›</a:t>
            </a:fld>
            <a:endParaRPr lang="de-DE" altLang="de-DE"/>
          </a:p>
        </p:txBody>
      </p:sp>
    </p:spTree>
    <p:extLst>
      <p:ext uri="{BB962C8B-B14F-4D97-AF65-F5344CB8AC3E}">
        <p14:creationId xmlns:p14="http://schemas.microsoft.com/office/powerpoint/2010/main" val="153837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9" name="Rectangle 6"/>
          <p:cNvSpPr>
            <a:spLocks noGrp="1" noChangeArrowheads="1"/>
          </p:cNvSpPr>
          <p:nvPr>
            <p:ph type="sldNum" sz="quarter" idx="12"/>
          </p:nvPr>
        </p:nvSpPr>
        <p:spPr>
          <a:ln/>
        </p:spPr>
        <p:txBody>
          <a:bodyPr/>
          <a:lstStyle>
            <a:lvl1pPr>
              <a:defRPr/>
            </a:lvl1pPr>
          </a:lstStyle>
          <a:p>
            <a:endParaRPr lang="de-DE" altLang="de-DE"/>
          </a:p>
          <a:p>
            <a:fld id="{BD082A94-C2FC-4863-8703-86A0CC1D5833}" type="slidenum">
              <a:rPr lang="de-DE" altLang="de-DE"/>
              <a:pPr/>
              <a:t>‹Nr.›</a:t>
            </a:fld>
            <a:endParaRPr lang="de-DE" altLang="de-DE"/>
          </a:p>
        </p:txBody>
      </p:sp>
    </p:spTree>
    <p:extLst>
      <p:ext uri="{BB962C8B-B14F-4D97-AF65-F5344CB8AC3E}">
        <p14:creationId xmlns:p14="http://schemas.microsoft.com/office/powerpoint/2010/main" val="109458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5" name="Rectangle 6"/>
          <p:cNvSpPr>
            <a:spLocks noGrp="1" noChangeArrowheads="1"/>
          </p:cNvSpPr>
          <p:nvPr>
            <p:ph type="sldNum" sz="quarter" idx="12"/>
          </p:nvPr>
        </p:nvSpPr>
        <p:spPr>
          <a:ln/>
        </p:spPr>
        <p:txBody>
          <a:bodyPr/>
          <a:lstStyle>
            <a:lvl1pPr>
              <a:defRPr/>
            </a:lvl1pPr>
          </a:lstStyle>
          <a:p>
            <a:endParaRPr lang="de-DE" altLang="de-DE"/>
          </a:p>
          <a:p>
            <a:fld id="{7757C156-975D-4D3C-B5A6-48554D235800}" type="slidenum">
              <a:rPr lang="de-DE" altLang="de-DE"/>
              <a:pPr/>
              <a:t>‹Nr.›</a:t>
            </a:fld>
            <a:endParaRPr lang="de-DE" altLang="de-DE"/>
          </a:p>
        </p:txBody>
      </p:sp>
    </p:spTree>
    <p:extLst>
      <p:ext uri="{BB962C8B-B14F-4D97-AF65-F5344CB8AC3E}">
        <p14:creationId xmlns:p14="http://schemas.microsoft.com/office/powerpoint/2010/main" val="265602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4" name="Rectangle 6"/>
          <p:cNvSpPr>
            <a:spLocks noGrp="1" noChangeArrowheads="1"/>
          </p:cNvSpPr>
          <p:nvPr>
            <p:ph type="sldNum" sz="quarter" idx="12"/>
          </p:nvPr>
        </p:nvSpPr>
        <p:spPr>
          <a:ln/>
        </p:spPr>
        <p:txBody>
          <a:bodyPr/>
          <a:lstStyle>
            <a:lvl1pPr>
              <a:defRPr/>
            </a:lvl1pPr>
          </a:lstStyle>
          <a:p>
            <a:endParaRPr lang="de-DE" altLang="de-DE"/>
          </a:p>
          <a:p>
            <a:fld id="{9439FD17-DC6F-47A0-8B8D-0B5C3B690EED}" type="slidenum">
              <a:rPr lang="de-DE" altLang="de-DE"/>
              <a:pPr/>
              <a:t>‹Nr.›</a:t>
            </a:fld>
            <a:endParaRPr lang="de-DE" altLang="de-DE"/>
          </a:p>
        </p:txBody>
      </p:sp>
    </p:spTree>
    <p:extLst>
      <p:ext uri="{BB962C8B-B14F-4D97-AF65-F5344CB8AC3E}">
        <p14:creationId xmlns:p14="http://schemas.microsoft.com/office/powerpoint/2010/main" val="235309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5026BAB5-746F-4F8C-9787-B2EBB50D4D70}" type="slidenum">
              <a:rPr lang="de-DE" altLang="de-DE"/>
              <a:pPr/>
              <a:t>‹Nr.›</a:t>
            </a:fld>
            <a:endParaRPr lang="de-DE" altLang="de-DE"/>
          </a:p>
        </p:txBody>
      </p:sp>
    </p:spTree>
    <p:extLst>
      <p:ext uri="{BB962C8B-B14F-4D97-AF65-F5344CB8AC3E}">
        <p14:creationId xmlns:p14="http://schemas.microsoft.com/office/powerpoint/2010/main" val="168889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WS 2017/18 – lecture 12</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Cellular Programs</a:t>
            </a:r>
            <a:endParaRPr lang="de-DE"/>
          </a:p>
        </p:txBody>
      </p:sp>
      <p:sp>
        <p:nvSpPr>
          <p:cNvPr id="7" name="Rectangle 6"/>
          <p:cNvSpPr>
            <a:spLocks noGrp="1" noChangeArrowheads="1"/>
          </p:cNvSpPr>
          <p:nvPr>
            <p:ph type="sldNum" sz="quarter" idx="12"/>
          </p:nvPr>
        </p:nvSpPr>
        <p:spPr>
          <a:ln/>
        </p:spPr>
        <p:txBody>
          <a:bodyPr/>
          <a:lstStyle>
            <a:lvl1pPr>
              <a:defRPr/>
            </a:lvl1pPr>
          </a:lstStyle>
          <a:p>
            <a:endParaRPr lang="de-DE" altLang="de-DE"/>
          </a:p>
          <a:p>
            <a:fld id="{22C5316C-1194-4275-A567-FECC3D9758CB}" type="slidenum">
              <a:rPr lang="de-DE" altLang="de-DE"/>
              <a:pPr/>
              <a:t>‹Nr.›</a:t>
            </a:fld>
            <a:endParaRPr lang="de-DE" altLang="de-DE"/>
          </a:p>
        </p:txBody>
      </p:sp>
    </p:spTree>
    <p:extLst>
      <p:ext uri="{BB962C8B-B14F-4D97-AF65-F5344CB8AC3E}">
        <p14:creationId xmlns:p14="http://schemas.microsoft.com/office/powerpoint/2010/main" val="73278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defRPr>
            </a:lvl1pPr>
          </a:lstStyle>
          <a:p>
            <a:pPr>
              <a:defRPr/>
            </a:pPr>
            <a:r>
              <a:rPr lang="de-DE" smtClean="0"/>
              <a:t>WS 2017/18 – lecture 12</a:t>
            </a: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defRPr>
            </a:lvl1pPr>
          </a:lstStyle>
          <a:p>
            <a:pPr>
              <a:defRPr/>
            </a:pPr>
            <a:r>
              <a:rPr lang="de-DE" smtClean="0"/>
              <a:t>Cellular Programs</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de-DE" altLang="de-DE"/>
          </a:p>
          <a:p>
            <a:fld id="{5159632C-1BF1-4432-875A-02F7D215996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wikipedia.org/" TargetMode="External"/><Relationship Id="rId1" Type="http://schemas.openxmlformats.org/officeDocument/2006/relationships/slideLayout" Target="../slideLayouts/slideLayout2.xml"/><Relationship Id="rId4" Type="http://schemas.openxmlformats.org/officeDocument/2006/relationships/hyperlink" Target="https://en.wikipedia.org/wiki/Flow_cytometry#cite_note-2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S-Adenosyl-L-methionin.sv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V12: </a:t>
            </a:r>
            <a:r>
              <a:rPr lang="en-GB" altLang="en-US" dirty="0" smtClean="0">
                <a:ea typeface="ＭＳ Ｐゴシック" panose="020B0600070205080204" pitchFamily="34" charset="-128"/>
              </a:rPr>
              <a:t>subjects of </a:t>
            </a:r>
            <a:r>
              <a:rPr lang="en-GB" altLang="en-US" dirty="0" err="1" smtClean="0">
                <a:ea typeface="ＭＳ Ｐゴシック" panose="020B0600070205080204" pitchFamily="34" charset="-128"/>
              </a:rPr>
              <a:t>minitest</a:t>
            </a:r>
            <a:r>
              <a:rPr lang="en-GB" altLang="en-US" dirty="0" smtClean="0">
                <a:ea typeface="ＭＳ Ｐゴシック" panose="020B0600070205080204" pitchFamily="34" charset="-128"/>
              </a:rPr>
              <a:t> #3</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251520" y="561419"/>
            <a:ext cx="8496300"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lnSpc>
                <a:spcPts val="2500"/>
              </a:lnSpc>
              <a:spcBef>
                <a:spcPct val="0"/>
              </a:spcBef>
              <a:buFontTx/>
              <a:buChar char="-"/>
            </a:pPr>
            <a:r>
              <a:rPr lang="en-US" sz="1800" dirty="0" smtClean="0"/>
              <a:t>Most of lecture V9</a:t>
            </a:r>
          </a:p>
          <a:p>
            <a:pPr marL="285750" indent="-285750" eaLnBrk="1" hangingPunct="1">
              <a:lnSpc>
                <a:spcPts val="2500"/>
              </a:lnSpc>
              <a:spcBef>
                <a:spcPct val="0"/>
              </a:spcBef>
              <a:buFontTx/>
              <a:buChar char="-"/>
            </a:pPr>
            <a:endParaRPr lang="en-US" sz="1800" dirty="0"/>
          </a:p>
          <a:p>
            <a:pPr marL="285750" indent="-285750" eaLnBrk="1" hangingPunct="1">
              <a:lnSpc>
                <a:spcPts val="2500"/>
              </a:lnSpc>
              <a:spcBef>
                <a:spcPct val="0"/>
              </a:spcBef>
              <a:buFontTx/>
              <a:buChar char="-"/>
            </a:pPr>
            <a:r>
              <a:rPr lang="en-US" sz="1800" dirty="0" smtClean="0"/>
              <a:t>Most of lecture V10</a:t>
            </a:r>
          </a:p>
          <a:p>
            <a:pPr marL="285750" indent="-285750" eaLnBrk="1" hangingPunct="1">
              <a:lnSpc>
                <a:spcPts val="2500"/>
              </a:lnSpc>
              <a:spcBef>
                <a:spcPct val="0"/>
              </a:spcBef>
              <a:buFontTx/>
              <a:buChar char="-"/>
            </a:pPr>
            <a:endParaRPr lang="en-US" sz="1800" dirty="0"/>
          </a:p>
          <a:p>
            <a:pPr marL="285750" indent="-285750" eaLnBrk="1" hangingPunct="1">
              <a:lnSpc>
                <a:spcPts val="2500"/>
              </a:lnSpc>
              <a:spcBef>
                <a:spcPct val="0"/>
              </a:spcBef>
              <a:buFontTx/>
              <a:buChar char="-"/>
            </a:pPr>
            <a:r>
              <a:rPr lang="en-US" sz="1800" b="1" dirty="0" smtClean="0"/>
              <a:t>No</a:t>
            </a:r>
            <a:r>
              <a:rPr lang="en-US" sz="1800" dirty="0" smtClean="0"/>
              <a:t> material from </a:t>
            </a:r>
            <a:r>
              <a:rPr lang="en-US" sz="1800" b="1" dirty="0" smtClean="0"/>
              <a:t>papers #</a:t>
            </a:r>
            <a:r>
              <a:rPr lang="en-US" sz="1800" b="1" dirty="0" smtClean="0"/>
              <a:t>7, </a:t>
            </a:r>
            <a:r>
              <a:rPr lang="en-US" sz="1800" b="1" dirty="0" smtClean="0"/>
              <a:t>#</a:t>
            </a:r>
            <a:r>
              <a:rPr lang="en-US" sz="1800" b="1" dirty="0" smtClean="0"/>
              <a:t>9 and #11</a:t>
            </a:r>
            <a:endParaRPr lang="en-US" sz="1800" b="1" dirty="0" smtClean="0"/>
          </a:p>
          <a:p>
            <a:pPr marL="285750" indent="-285750" eaLnBrk="1" hangingPunct="1">
              <a:lnSpc>
                <a:spcPts val="2500"/>
              </a:lnSpc>
              <a:spcBef>
                <a:spcPct val="0"/>
              </a:spcBef>
              <a:buFontTx/>
              <a:buChar char="-"/>
            </a:pPr>
            <a:endParaRPr lang="en-US" sz="1800" dirty="0"/>
          </a:p>
          <a:p>
            <a:pPr marL="285750" indent="-285750" eaLnBrk="1" hangingPunct="1">
              <a:lnSpc>
                <a:spcPts val="2500"/>
              </a:lnSpc>
              <a:spcBef>
                <a:spcPct val="0"/>
              </a:spcBef>
              <a:buFontTx/>
              <a:buChar char="-"/>
            </a:pPr>
            <a:r>
              <a:rPr lang="en-US" sz="1800" dirty="0" smtClean="0"/>
              <a:t>Selected material of papers #8 and #10 (presented in V11)</a:t>
            </a:r>
          </a:p>
          <a:p>
            <a:pPr marL="285750" indent="-285750" eaLnBrk="1" hangingPunct="1">
              <a:lnSpc>
                <a:spcPts val="2500"/>
              </a:lnSpc>
              <a:spcBef>
                <a:spcPct val="0"/>
              </a:spcBef>
              <a:buFontTx/>
              <a:buChar char="-"/>
            </a:pPr>
            <a:endParaRPr lang="en-US" sz="1800" dirty="0"/>
          </a:p>
          <a:p>
            <a:pPr marL="285750" indent="-285750" eaLnBrk="1" hangingPunct="1">
              <a:lnSpc>
                <a:spcPts val="2500"/>
              </a:lnSpc>
              <a:spcBef>
                <a:spcPct val="0"/>
              </a:spcBef>
              <a:buFontTx/>
              <a:buChar char="-"/>
            </a:pPr>
            <a:r>
              <a:rPr lang="en-US" sz="1800" dirty="0" smtClean="0"/>
              <a:t>Selected material of </a:t>
            </a:r>
            <a:r>
              <a:rPr lang="en-US" sz="1800" dirty="0" smtClean="0"/>
              <a:t>paper </a:t>
            </a:r>
            <a:r>
              <a:rPr lang="en-US" sz="1800" dirty="0" smtClean="0"/>
              <a:t>#13 (will be presented today in V12)</a:t>
            </a:r>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1</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686753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4213" y="188913"/>
            <a:ext cx="7772400" cy="503237"/>
          </a:xfrm>
        </p:spPr>
        <p:txBody>
          <a:bodyPr/>
          <a:lstStyle/>
          <a:p>
            <a:r>
              <a:rPr lang="en-GB" altLang="en-US" smtClean="0">
                <a:ea typeface="ＭＳ Ｐゴシック" panose="020B0600070205080204" pitchFamily="34" charset="-128"/>
              </a:rPr>
              <a:t>Enzymes that control</a:t>
            </a:r>
            <a:br>
              <a:rPr lang="en-GB" altLang="en-US" smtClean="0">
                <a:ea typeface="ＭＳ Ｐゴシック" panose="020B0600070205080204" pitchFamily="34" charset="-128"/>
              </a:rPr>
            </a:br>
            <a:r>
              <a:rPr lang="en-GB" altLang="en-US" smtClean="0">
                <a:ea typeface="ＭＳ Ｐゴシック" panose="020B0600070205080204" pitchFamily="34" charset="-128"/>
              </a:rPr>
              <a:t>DNA methylation and histone modfications</a:t>
            </a:r>
          </a:p>
        </p:txBody>
      </p:sp>
      <p:sp>
        <p:nvSpPr>
          <p:cNvPr id="11267" name="Rectangle 3"/>
          <p:cNvSpPr>
            <a:spLocks noGrp="1" noChangeArrowheads="1"/>
          </p:cNvSpPr>
          <p:nvPr>
            <p:ph type="body" idx="4294967295"/>
          </p:nvPr>
        </p:nvSpPr>
        <p:spPr>
          <a:xfrm>
            <a:off x="323850" y="1628775"/>
            <a:ext cx="8610600" cy="762000"/>
          </a:xfrm>
        </p:spPr>
        <p:txBody>
          <a:bodyPr/>
          <a:lstStyle/>
          <a:p>
            <a:pPr marL="0" indent="0">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1268" name="Text Box 4"/>
          <p:cNvSpPr txBox="1">
            <a:spLocks noChangeArrowheads="1"/>
          </p:cNvSpPr>
          <p:nvPr/>
        </p:nvSpPr>
        <p:spPr bwMode="auto">
          <a:xfrm>
            <a:off x="179388" y="981075"/>
            <a:ext cx="8642350" cy="4413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a:t>These </a:t>
            </a:r>
            <a:r>
              <a:rPr lang="de-DE" altLang="en-US" sz="1800" dirty="0" err="1"/>
              <a:t>dynamic</a:t>
            </a:r>
            <a:r>
              <a:rPr lang="de-DE" altLang="en-US" sz="1800" dirty="0"/>
              <a:t> </a:t>
            </a:r>
            <a:r>
              <a:rPr lang="de-DE" altLang="en-US" sz="1800" dirty="0" err="1"/>
              <a:t>chromatin</a:t>
            </a:r>
            <a:r>
              <a:rPr lang="de-DE" altLang="en-US" sz="1800" dirty="0"/>
              <a:t> </a:t>
            </a:r>
            <a:r>
              <a:rPr lang="de-DE" altLang="en-US" sz="1800" dirty="0" err="1"/>
              <a:t>states</a:t>
            </a:r>
            <a:r>
              <a:rPr lang="de-DE" altLang="en-US" sz="1800" dirty="0"/>
              <a:t> </a:t>
            </a:r>
            <a:r>
              <a:rPr lang="de-DE" altLang="en-US" sz="1800" dirty="0" err="1"/>
              <a:t>are</a:t>
            </a:r>
            <a:r>
              <a:rPr lang="de-DE" altLang="en-US" sz="1800" dirty="0"/>
              <a:t> </a:t>
            </a:r>
            <a:r>
              <a:rPr lang="de-DE" altLang="en-US" sz="1800" dirty="0" err="1"/>
              <a:t>controlled</a:t>
            </a:r>
            <a:r>
              <a:rPr lang="de-DE" altLang="en-US" sz="1800" dirty="0"/>
              <a:t> </a:t>
            </a:r>
            <a:r>
              <a:rPr lang="de-DE" altLang="en-US" sz="1800" dirty="0" err="1"/>
              <a:t>by</a:t>
            </a:r>
            <a:r>
              <a:rPr lang="de-DE" altLang="en-US" sz="1800" dirty="0"/>
              <a:t> reversible </a:t>
            </a:r>
          </a:p>
          <a:p>
            <a:pPr eaLnBrk="1" hangingPunct="1">
              <a:lnSpc>
                <a:spcPct val="120000"/>
              </a:lnSpc>
              <a:spcBef>
                <a:spcPct val="0"/>
              </a:spcBef>
              <a:buFontTx/>
              <a:buNone/>
            </a:pPr>
            <a:r>
              <a:rPr lang="de-DE" altLang="en-US" sz="1800" dirty="0" err="1"/>
              <a:t>epigenetic</a:t>
            </a:r>
            <a:r>
              <a:rPr lang="de-DE" altLang="en-US" sz="1800" dirty="0"/>
              <a:t> </a:t>
            </a:r>
            <a:r>
              <a:rPr lang="de-DE" altLang="en-US" sz="1800" dirty="0" err="1"/>
              <a:t>patterns</a:t>
            </a:r>
            <a:r>
              <a:rPr lang="de-DE" altLang="en-US" sz="1800" dirty="0"/>
              <a:t> </a:t>
            </a:r>
            <a:r>
              <a:rPr lang="de-DE" altLang="en-US" sz="1800" dirty="0" err="1"/>
              <a:t>of</a:t>
            </a:r>
            <a:r>
              <a:rPr lang="de-DE" altLang="en-US" sz="1800" dirty="0"/>
              <a:t> </a:t>
            </a:r>
            <a:r>
              <a:rPr lang="de-DE" altLang="en-US" sz="1800" b="1" dirty="0"/>
              <a:t>DNA </a:t>
            </a:r>
            <a:r>
              <a:rPr lang="de-DE" altLang="en-US" sz="1800" b="1" dirty="0" err="1"/>
              <a:t>methylation</a:t>
            </a:r>
            <a:r>
              <a:rPr lang="de-DE" altLang="en-US" sz="1800" dirty="0"/>
              <a:t> </a:t>
            </a:r>
            <a:r>
              <a:rPr lang="de-DE" altLang="en-US" sz="1800" dirty="0" err="1"/>
              <a:t>and</a:t>
            </a:r>
            <a:r>
              <a:rPr lang="de-DE" altLang="en-US" sz="1800" dirty="0"/>
              <a:t> </a:t>
            </a:r>
            <a:r>
              <a:rPr lang="de-DE" altLang="en-US" sz="1800" b="1" dirty="0" err="1"/>
              <a:t>histone</a:t>
            </a:r>
            <a:r>
              <a:rPr lang="de-DE" altLang="en-US" sz="1800" b="1" dirty="0"/>
              <a:t> </a:t>
            </a:r>
            <a:r>
              <a:rPr lang="de-DE" altLang="en-US" sz="1800" b="1" dirty="0" err="1"/>
              <a:t>modifications</a:t>
            </a:r>
            <a:r>
              <a:rPr lang="de-DE" altLang="en-US" sz="1800" dirty="0"/>
              <a:t>.</a:t>
            </a:r>
          </a:p>
          <a:p>
            <a:pPr eaLnBrk="1" hangingPunct="1">
              <a:lnSpc>
                <a:spcPct val="120000"/>
              </a:lnSpc>
              <a:spcBef>
                <a:spcPct val="0"/>
              </a:spcBef>
              <a:buFontTx/>
              <a:buNone/>
            </a:pPr>
            <a:r>
              <a:rPr lang="de-DE" altLang="en-US" sz="1800" dirty="0"/>
              <a:t> </a:t>
            </a:r>
          </a:p>
          <a:p>
            <a:pPr eaLnBrk="1" hangingPunct="1">
              <a:lnSpc>
                <a:spcPct val="120000"/>
              </a:lnSpc>
              <a:spcBef>
                <a:spcPct val="0"/>
              </a:spcBef>
              <a:buFontTx/>
              <a:buNone/>
            </a:pPr>
            <a:r>
              <a:rPr lang="de-DE" altLang="en-US" sz="1800" dirty="0"/>
              <a:t>Enzymes </a:t>
            </a:r>
            <a:r>
              <a:rPr lang="de-DE" altLang="en-US" sz="1800" dirty="0" err="1"/>
              <a:t>involved</a:t>
            </a:r>
            <a:r>
              <a:rPr lang="de-DE" altLang="en-US" sz="1800" dirty="0"/>
              <a:t> in </a:t>
            </a:r>
            <a:r>
              <a:rPr lang="de-DE" altLang="en-US" sz="1800" dirty="0" err="1"/>
              <a:t>this</a:t>
            </a:r>
            <a:r>
              <a:rPr lang="de-DE" altLang="en-US" sz="1800" dirty="0"/>
              <a:t> </a:t>
            </a:r>
            <a:r>
              <a:rPr lang="de-DE" altLang="en-US" sz="1800" dirty="0" err="1"/>
              <a:t>process</a:t>
            </a:r>
            <a:r>
              <a:rPr lang="de-DE" altLang="en-US" sz="1800" dirty="0"/>
              <a:t> </a:t>
            </a:r>
            <a:r>
              <a:rPr lang="de-DE" altLang="en-US" sz="1800" dirty="0" err="1"/>
              <a:t>include</a:t>
            </a:r>
            <a:r>
              <a:rPr lang="de-DE" altLang="en-US" sz="1800" dirty="0"/>
              <a:t> </a:t>
            </a:r>
          </a:p>
          <a:p>
            <a:pPr eaLnBrk="1" hangingPunct="1">
              <a:lnSpc>
                <a:spcPct val="120000"/>
              </a:lnSpc>
              <a:spcBef>
                <a:spcPct val="0"/>
              </a:spcBef>
              <a:buFontTx/>
              <a:buNone/>
            </a:pPr>
            <a:r>
              <a:rPr lang="de-DE" altLang="en-US" sz="1800" dirty="0"/>
              <a:t>- DNA </a:t>
            </a:r>
            <a:r>
              <a:rPr lang="de-DE" altLang="en-US" sz="1800" dirty="0" err="1"/>
              <a:t>methyltransferases</a:t>
            </a:r>
            <a:r>
              <a:rPr lang="de-DE" altLang="en-US" sz="1800" dirty="0"/>
              <a:t> (DNMTs), </a:t>
            </a:r>
          </a:p>
          <a:p>
            <a:pPr eaLnBrk="1" hangingPunct="1">
              <a:lnSpc>
                <a:spcPct val="120000"/>
              </a:lnSpc>
              <a:spcBef>
                <a:spcPct val="0"/>
              </a:spcBef>
              <a:buFontTx/>
              <a:buNone/>
            </a:pPr>
            <a:r>
              <a:rPr lang="de-DE" altLang="en-US" sz="1800" dirty="0"/>
              <a:t>- </a:t>
            </a:r>
            <a:r>
              <a:rPr lang="de-DE" altLang="en-US" sz="1800" dirty="0" err="1"/>
              <a:t>histone</a:t>
            </a:r>
            <a:r>
              <a:rPr lang="de-DE" altLang="en-US" sz="1800" dirty="0"/>
              <a:t> </a:t>
            </a:r>
            <a:r>
              <a:rPr lang="de-DE" altLang="en-US" sz="1800" dirty="0" err="1"/>
              <a:t>deacetylases</a:t>
            </a:r>
            <a:r>
              <a:rPr lang="de-DE" altLang="en-US" sz="1800" dirty="0"/>
              <a:t> (HDACs), </a:t>
            </a:r>
          </a:p>
          <a:p>
            <a:pPr eaLnBrk="1" hangingPunct="1">
              <a:lnSpc>
                <a:spcPct val="120000"/>
              </a:lnSpc>
              <a:spcBef>
                <a:spcPct val="0"/>
              </a:spcBef>
              <a:buFontTx/>
              <a:buNone/>
            </a:pPr>
            <a:r>
              <a:rPr lang="de-DE" altLang="en-US" sz="1800" dirty="0"/>
              <a:t>- </a:t>
            </a:r>
            <a:r>
              <a:rPr lang="de-DE" altLang="en-US" sz="1800" dirty="0" err="1"/>
              <a:t>histone</a:t>
            </a:r>
            <a:r>
              <a:rPr lang="de-DE" altLang="en-US" sz="1800" dirty="0"/>
              <a:t> </a:t>
            </a:r>
            <a:r>
              <a:rPr lang="de-DE" altLang="en-US" sz="1800" dirty="0" err="1"/>
              <a:t>acetylases</a:t>
            </a:r>
            <a:r>
              <a:rPr lang="de-DE" altLang="en-US" sz="1800" dirty="0"/>
              <a:t>, </a:t>
            </a:r>
          </a:p>
          <a:p>
            <a:pPr eaLnBrk="1" hangingPunct="1">
              <a:lnSpc>
                <a:spcPct val="120000"/>
              </a:lnSpc>
              <a:spcBef>
                <a:spcPct val="0"/>
              </a:spcBef>
              <a:buFontTx/>
              <a:buNone/>
            </a:pPr>
            <a:r>
              <a:rPr lang="de-DE" altLang="en-US" sz="1800" dirty="0"/>
              <a:t>- </a:t>
            </a:r>
            <a:r>
              <a:rPr lang="de-DE" altLang="en-US" sz="1800" dirty="0" err="1"/>
              <a:t>histone</a:t>
            </a:r>
            <a:r>
              <a:rPr lang="de-DE" altLang="en-US" sz="1800" dirty="0"/>
              <a:t> </a:t>
            </a:r>
            <a:r>
              <a:rPr lang="de-DE" altLang="en-US" sz="1800" dirty="0" err="1"/>
              <a:t>methyltransferases</a:t>
            </a:r>
            <a:r>
              <a:rPr lang="de-DE" altLang="en-US" sz="1800" dirty="0"/>
              <a:t> </a:t>
            </a:r>
            <a:r>
              <a:rPr lang="de-DE" altLang="en-US" sz="1800" dirty="0" smtClean="0"/>
              <a:t>(HMT) </a:t>
            </a:r>
            <a:r>
              <a:rPr lang="de-DE" altLang="en-US" sz="1800" dirty="0" err="1" smtClean="0"/>
              <a:t>and</a:t>
            </a:r>
            <a:r>
              <a:rPr lang="de-DE" altLang="en-US" sz="1800" dirty="0" smtClean="0"/>
              <a:t> </a:t>
            </a:r>
            <a:r>
              <a:rPr lang="de-DE" altLang="en-US" sz="1800" dirty="0" err="1"/>
              <a:t>the</a:t>
            </a:r>
            <a:r>
              <a:rPr lang="de-DE" altLang="en-US" sz="1800" dirty="0"/>
              <a:t> </a:t>
            </a:r>
          </a:p>
          <a:p>
            <a:pPr eaLnBrk="1" hangingPunct="1">
              <a:lnSpc>
                <a:spcPct val="120000"/>
              </a:lnSpc>
              <a:spcBef>
                <a:spcPct val="0"/>
              </a:spcBef>
              <a:buFontTx/>
              <a:buChar char="-"/>
            </a:pPr>
            <a:r>
              <a:rPr lang="de-DE" altLang="en-US" sz="1800" dirty="0"/>
              <a:t> methyl-</a:t>
            </a:r>
            <a:r>
              <a:rPr lang="de-DE" altLang="en-US" sz="1800" dirty="0" err="1"/>
              <a:t>binding</a:t>
            </a:r>
            <a:r>
              <a:rPr lang="de-DE" altLang="en-US" sz="1800" dirty="0"/>
              <a:t> </a:t>
            </a:r>
            <a:r>
              <a:rPr lang="de-DE" altLang="en-US" sz="1800" dirty="0" err="1"/>
              <a:t>domain</a:t>
            </a:r>
            <a:r>
              <a:rPr lang="de-DE" altLang="en-US" sz="1800" dirty="0"/>
              <a:t> </a:t>
            </a:r>
            <a:r>
              <a:rPr lang="de-DE" altLang="en-US" sz="1800" dirty="0" err="1"/>
              <a:t>protein</a:t>
            </a:r>
            <a:r>
              <a:rPr lang="de-DE" altLang="en-US" sz="1800" dirty="0"/>
              <a:t> </a:t>
            </a:r>
            <a:r>
              <a:rPr lang="de-DE" altLang="en-US" sz="1800" dirty="0" smtClean="0"/>
              <a:t>MECP2</a:t>
            </a:r>
          </a:p>
          <a:p>
            <a:pPr eaLnBrk="1" hangingPunct="1">
              <a:lnSpc>
                <a:spcPct val="120000"/>
              </a:lnSpc>
              <a:spcBef>
                <a:spcPct val="0"/>
              </a:spcBef>
              <a:buNone/>
            </a:pPr>
            <a:r>
              <a:rPr lang="de-DE" altLang="en-US" sz="1800" dirty="0" err="1"/>
              <a:t>w</a:t>
            </a:r>
            <a:r>
              <a:rPr lang="de-DE" altLang="en-US" sz="1800" dirty="0" err="1" smtClean="0"/>
              <a:t>ith</a:t>
            </a:r>
            <a:r>
              <a:rPr lang="de-DE" altLang="en-US" sz="1800" dirty="0" smtClean="0"/>
              <a:t> </a:t>
            </a:r>
            <a:r>
              <a:rPr lang="de-DE" altLang="en-US" sz="1800" dirty="0" err="1" smtClean="0"/>
              <a:t>its</a:t>
            </a:r>
            <a:r>
              <a:rPr lang="de-DE" altLang="en-US" sz="1800" dirty="0" smtClean="0"/>
              <a:t> methyl-</a:t>
            </a:r>
            <a:r>
              <a:rPr lang="de-DE" altLang="en-US" sz="1800" dirty="0" err="1" smtClean="0"/>
              <a:t>binding</a:t>
            </a:r>
            <a:r>
              <a:rPr lang="de-DE" altLang="en-US" sz="1800" dirty="0" smtClean="0"/>
              <a:t> </a:t>
            </a:r>
            <a:r>
              <a:rPr lang="de-DE" altLang="en-US" sz="1800" dirty="0" err="1" smtClean="0"/>
              <a:t>domain</a:t>
            </a:r>
            <a:r>
              <a:rPr lang="de-DE" altLang="en-US" sz="1800" dirty="0" smtClean="0"/>
              <a:t> (MBD)</a:t>
            </a:r>
          </a:p>
          <a:p>
            <a:pPr eaLnBrk="1" hangingPunct="1">
              <a:lnSpc>
                <a:spcPct val="120000"/>
              </a:lnSpc>
              <a:spcBef>
                <a:spcPct val="0"/>
              </a:spcBef>
              <a:buNone/>
            </a:pPr>
            <a:r>
              <a:rPr lang="de-DE" altLang="en-US" sz="1800" dirty="0" err="1"/>
              <a:t>t</a:t>
            </a:r>
            <a:r>
              <a:rPr lang="de-DE" altLang="en-US" sz="1800" dirty="0" err="1" smtClean="0"/>
              <a:t>hat</a:t>
            </a:r>
            <a:r>
              <a:rPr lang="de-DE" altLang="en-US" sz="1800" dirty="0" smtClean="0"/>
              <a:t> </a:t>
            </a:r>
            <a:r>
              <a:rPr lang="de-DE" altLang="en-US" sz="1800" dirty="0" err="1" smtClean="0"/>
              <a:t>binds</a:t>
            </a:r>
            <a:r>
              <a:rPr lang="de-DE" altLang="en-US" sz="1800" dirty="0" smtClean="0"/>
              <a:t> </a:t>
            </a:r>
            <a:r>
              <a:rPr lang="de-DE" altLang="en-US" sz="1800" dirty="0" err="1" smtClean="0"/>
              <a:t>specifically</a:t>
            </a:r>
            <a:r>
              <a:rPr lang="de-DE" altLang="en-US" sz="1800" dirty="0" smtClean="0"/>
              <a:t> </a:t>
            </a:r>
            <a:r>
              <a:rPr lang="de-DE" altLang="en-US" sz="1800" dirty="0" err="1" smtClean="0"/>
              <a:t>to</a:t>
            </a:r>
            <a:r>
              <a:rPr lang="de-DE" altLang="en-US" sz="1800" dirty="0" smtClean="0"/>
              <a:t> </a:t>
            </a:r>
            <a:r>
              <a:rPr lang="de-DE" altLang="en-US" sz="1800" dirty="0" err="1" smtClean="0"/>
              <a:t>me-cytosine</a:t>
            </a:r>
            <a:r>
              <a:rPr lang="de-DE" altLang="en-US" sz="1800" dirty="0" smtClean="0"/>
              <a:t>.</a:t>
            </a:r>
          </a:p>
          <a:p>
            <a:pPr eaLnBrk="1" hangingPunct="1">
              <a:lnSpc>
                <a:spcPct val="120000"/>
              </a:lnSpc>
              <a:spcBef>
                <a:spcPct val="0"/>
              </a:spcBef>
              <a:buNone/>
            </a:pPr>
            <a:endParaRPr lang="de-DE" altLang="en-US" sz="1800" dirty="0"/>
          </a:p>
          <a:p>
            <a:pPr eaLnBrk="1" hangingPunct="1">
              <a:lnSpc>
                <a:spcPct val="120000"/>
              </a:lnSpc>
              <a:spcBef>
                <a:spcPct val="0"/>
              </a:spcBef>
              <a:buNone/>
            </a:pPr>
            <a:r>
              <a:rPr lang="de-DE" altLang="en-US" sz="1800" dirty="0" smtClean="0"/>
              <a:t>HP1: </a:t>
            </a:r>
            <a:r>
              <a:rPr lang="de-DE" altLang="en-US" sz="1800" dirty="0" err="1" smtClean="0"/>
              <a:t>heterochromatin</a:t>
            </a:r>
            <a:r>
              <a:rPr lang="de-DE" altLang="en-US" sz="1800" dirty="0" smtClean="0"/>
              <a:t> </a:t>
            </a:r>
            <a:r>
              <a:rPr lang="de-DE" altLang="en-US" sz="1800" dirty="0" err="1" smtClean="0"/>
              <a:t>protein</a:t>
            </a:r>
            <a:r>
              <a:rPr lang="de-DE" altLang="en-US" sz="1800" dirty="0" smtClean="0"/>
              <a:t> 1</a:t>
            </a:r>
            <a:endParaRPr lang="de-DE" altLang="en-US" sz="1800" dirty="0"/>
          </a:p>
        </p:txBody>
      </p:sp>
      <p:sp>
        <p:nvSpPr>
          <p:cNvPr id="11269" name="Text Box 5"/>
          <p:cNvSpPr txBox="1">
            <a:spLocks noChangeArrowheads="1"/>
          </p:cNvSpPr>
          <p:nvPr/>
        </p:nvSpPr>
        <p:spPr bwMode="auto">
          <a:xfrm>
            <a:off x="4478338" y="5791200"/>
            <a:ext cx="46656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Rodenhiser, Mann, CMAJ  174, 341 (2006)</a:t>
            </a:r>
          </a:p>
          <a:p>
            <a:pPr eaLnBrk="1" hangingPunct="1">
              <a:spcBef>
                <a:spcPct val="0"/>
              </a:spcBef>
              <a:buFontTx/>
              <a:buNone/>
            </a:pPr>
            <a:r>
              <a:rPr lang="en-US" altLang="en-US" sz="1400"/>
              <a:t>Feinberg AP &amp; Tycko P (2004) Nature Reviews: 143-153</a:t>
            </a:r>
          </a:p>
          <a:p>
            <a:pPr eaLnBrk="1" hangingPunct="1">
              <a:spcBef>
                <a:spcPct val="0"/>
              </a:spcBef>
              <a:buFontTx/>
              <a:buNone/>
            </a:pPr>
            <a:endParaRPr lang="de-DE" altLang="en-US" sz="1400"/>
          </a:p>
        </p:txBody>
      </p:sp>
      <p:sp>
        <p:nvSpPr>
          <p:cNvPr id="11270"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1271"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9A9DCE1-41E0-4296-9D10-2D71E444B7D2}" type="slidenum">
              <a:rPr lang="de-DE" altLang="en-US" sz="1000"/>
              <a:pPr eaLnBrk="1" hangingPunct="1">
                <a:spcBef>
                  <a:spcPct val="0"/>
                </a:spcBef>
                <a:buFontTx/>
                <a:buNone/>
              </a:pPr>
              <a:t>10</a:t>
            </a:fld>
            <a:endParaRPr lang="de-DE" altLang="en-US" sz="1000"/>
          </a:p>
        </p:txBody>
      </p:sp>
      <p:sp>
        <p:nvSpPr>
          <p:cNvPr id="11272"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11273" name="Picture 2" descr="The history of cancer epigenetics"/>
          <p:cNvPicPr>
            <a:picLocks noChangeAspect="1" noChangeArrowheads="1"/>
          </p:cNvPicPr>
          <p:nvPr/>
        </p:nvPicPr>
        <p:blipFill>
          <a:blip r:embed="rId2">
            <a:extLst>
              <a:ext uri="{28A0092B-C50C-407E-A947-70E740481C1C}">
                <a14:useLocalDpi xmlns:a14="http://schemas.microsoft.com/office/drawing/2010/main" val="0"/>
              </a:ext>
            </a:extLst>
          </a:blip>
          <a:srcRect b="12114"/>
          <a:stretch>
            <a:fillRect/>
          </a:stretch>
        </p:blipFill>
        <p:spPr bwMode="auto">
          <a:xfrm>
            <a:off x="5410200" y="1981200"/>
            <a:ext cx="333375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352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DNA methylation</a:t>
            </a:r>
          </a:p>
        </p:txBody>
      </p:sp>
      <p:sp>
        <p:nvSpPr>
          <p:cNvPr id="12291" name="Text Box 4"/>
          <p:cNvSpPr txBox="1">
            <a:spLocks noChangeArrowheads="1"/>
          </p:cNvSpPr>
          <p:nvPr/>
        </p:nvSpPr>
        <p:spPr bwMode="auto">
          <a:xfrm>
            <a:off x="273050" y="514350"/>
            <a:ext cx="8642350" cy="565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dirty="0" err="1"/>
              <a:t>Typically</a:t>
            </a:r>
            <a:r>
              <a:rPr lang="de-DE" altLang="en-US" sz="1800" dirty="0"/>
              <a:t>, </a:t>
            </a:r>
            <a:r>
              <a:rPr lang="de-DE" altLang="en-US" sz="1800" dirty="0" err="1"/>
              <a:t>unmethylated</a:t>
            </a:r>
            <a:r>
              <a:rPr lang="de-DE" altLang="en-US" sz="1800" dirty="0"/>
              <a:t> </a:t>
            </a:r>
            <a:r>
              <a:rPr lang="de-DE" altLang="en-US" sz="1800" dirty="0" err="1"/>
              <a:t>clusters</a:t>
            </a:r>
            <a:r>
              <a:rPr lang="de-DE" altLang="en-US" sz="1800" dirty="0"/>
              <a:t> </a:t>
            </a:r>
            <a:r>
              <a:rPr lang="de-DE" altLang="en-US" sz="1800" dirty="0" err="1"/>
              <a:t>of</a:t>
            </a:r>
            <a:r>
              <a:rPr lang="de-DE" altLang="en-US" sz="1800" dirty="0"/>
              <a:t> </a:t>
            </a:r>
            <a:r>
              <a:rPr lang="de-DE" altLang="en-US" sz="1800" dirty="0" err="1"/>
              <a:t>CpG</a:t>
            </a:r>
            <a:r>
              <a:rPr lang="de-DE" altLang="en-US" sz="1800" dirty="0"/>
              <a:t> </a:t>
            </a:r>
            <a:r>
              <a:rPr lang="de-DE" altLang="en-US" sz="1800" dirty="0" err="1"/>
              <a:t>pairs</a:t>
            </a:r>
            <a:r>
              <a:rPr lang="de-DE" altLang="en-US" sz="1800" dirty="0"/>
              <a:t> </a:t>
            </a:r>
            <a:r>
              <a:rPr lang="de-DE" altLang="en-US" sz="1800" dirty="0" err="1"/>
              <a:t>are</a:t>
            </a:r>
            <a:r>
              <a:rPr lang="de-DE" altLang="en-US" sz="1800" dirty="0"/>
              <a:t> </a:t>
            </a:r>
            <a:r>
              <a:rPr lang="de-DE" altLang="en-US" sz="1800" dirty="0" err="1"/>
              <a:t>located</a:t>
            </a:r>
            <a:r>
              <a:rPr lang="de-DE" altLang="en-US" sz="1800" dirty="0"/>
              <a:t> in </a:t>
            </a:r>
          </a:p>
          <a:p>
            <a:pPr eaLnBrk="1" hangingPunct="1">
              <a:lnSpc>
                <a:spcPct val="120000"/>
              </a:lnSpc>
              <a:spcBef>
                <a:spcPct val="0"/>
              </a:spcBef>
              <a:buFontTx/>
              <a:buNone/>
            </a:pPr>
            <a:r>
              <a:rPr lang="de-DE" altLang="en-US" sz="1800" b="1" dirty="0" err="1"/>
              <a:t>tissue-specific</a:t>
            </a:r>
            <a:r>
              <a:rPr lang="de-DE" altLang="en-US" sz="1800" b="1" dirty="0"/>
              <a:t> genes</a:t>
            </a:r>
            <a:r>
              <a:rPr lang="de-DE" altLang="en-US" sz="1800" dirty="0"/>
              <a:t> </a:t>
            </a:r>
            <a:r>
              <a:rPr lang="de-DE" altLang="en-US" sz="1800" dirty="0" err="1"/>
              <a:t>and</a:t>
            </a:r>
            <a:r>
              <a:rPr lang="de-DE" altLang="en-US" sz="1800" dirty="0"/>
              <a:t> in essential </a:t>
            </a:r>
            <a:r>
              <a:rPr lang="de-DE" altLang="en-US" sz="1800" b="1" dirty="0" err="1"/>
              <a:t>housekeeping</a:t>
            </a:r>
            <a:r>
              <a:rPr lang="de-DE" altLang="en-US" sz="1800" b="1" dirty="0"/>
              <a:t> genes.</a:t>
            </a:r>
          </a:p>
          <a:p>
            <a:pPr eaLnBrk="1" hangingPunct="1">
              <a:lnSpc>
                <a:spcPct val="120000"/>
              </a:lnSpc>
              <a:spcBef>
                <a:spcPct val="0"/>
              </a:spcBef>
              <a:buFontTx/>
              <a:buNone/>
            </a:pPr>
            <a:r>
              <a:rPr lang="de-DE" altLang="en-US" sz="1800" dirty="0"/>
              <a:t> </a:t>
            </a:r>
          </a:p>
          <a:p>
            <a:pPr eaLnBrk="1" hangingPunct="1">
              <a:lnSpc>
                <a:spcPct val="120000"/>
              </a:lnSpc>
              <a:spcBef>
                <a:spcPct val="0"/>
              </a:spcBef>
              <a:buFontTx/>
              <a:buNone/>
            </a:pPr>
            <a:r>
              <a:rPr lang="de-DE" altLang="en-US" sz="1400" dirty="0"/>
              <a:t>(House-</a:t>
            </a:r>
            <a:r>
              <a:rPr lang="de-DE" altLang="en-US" sz="1400" dirty="0" err="1"/>
              <a:t>keeping</a:t>
            </a:r>
            <a:r>
              <a:rPr lang="de-DE" altLang="en-US" sz="1400" dirty="0"/>
              <a:t> genes </a:t>
            </a:r>
            <a:r>
              <a:rPr lang="de-DE" altLang="en-US" sz="1400" dirty="0" err="1"/>
              <a:t>are</a:t>
            </a:r>
            <a:r>
              <a:rPr lang="de-DE" altLang="en-US" sz="1400" dirty="0"/>
              <a:t> </a:t>
            </a:r>
            <a:r>
              <a:rPr lang="de-DE" altLang="en-US" sz="1400" dirty="0" err="1"/>
              <a:t>involved</a:t>
            </a:r>
            <a:r>
              <a:rPr lang="de-DE" altLang="en-US" sz="1400" dirty="0"/>
              <a:t> in </a:t>
            </a:r>
            <a:r>
              <a:rPr lang="de-DE" altLang="en-US" sz="1400" dirty="0" err="1"/>
              <a:t>routine</a:t>
            </a:r>
            <a:r>
              <a:rPr lang="de-DE" altLang="en-US" sz="1400" dirty="0"/>
              <a:t> </a:t>
            </a:r>
            <a:r>
              <a:rPr lang="de-DE" altLang="en-US" sz="1400" dirty="0" err="1"/>
              <a:t>maintenance</a:t>
            </a:r>
            <a:r>
              <a:rPr lang="de-DE" altLang="en-US" sz="1400" dirty="0"/>
              <a:t> </a:t>
            </a:r>
            <a:r>
              <a:rPr lang="de-DE" altLang="en-US" sz="1400" dirty="0" err="1"/>
              <a:t>roles</a:t>
            </a:r>
            <a:r>
              <a:rPr lang="de-DE" altLang="en-US" sz="1400" dirty="0"/>
              <a:t> </a:t>
            </a:r>
            <a:r>
              <a:rPr lang="de-DE" altLang="en-US" sz="1400" dirty="0" err="1"/>
              <a:t>and</a:t>
            </a:r>
            <a:r>
              <a:rPr lang="de-DE" altLang="en-US" sz="1400" dirty="0"/>
              <a:t> </a:t>
            </a:r>
            <a:r>
              <a:rPr lang="de-DE" altLang="en-US" sz="1400" dirty="0" err="1"/>
              <a:t>are</a:t>
            </a:r>
            <a:r>
              <a:rPr lang="de-DE" altLang="en-US" sz="1400" dirty="0"/>
              <a:t> </a:t>
            </a:r>
            <a:r>
              <a:rPr lang="de-DE" altLang="en-US" sz="1400" dirty="0" err="1"/>
              <a:t>expressed</a:t>
            </a:r>
            <a:r>
              <a:rPr lang="de-DE" altLang="en-US" sz="1400" dirty="0"/>
              <a:t> in </a:t>
            </a:r>
            <a:r>
              <a:rPr lang="de-DE" altLang="en-US" sz="1400" dirty="0" err="1"/>
              <a:t>most</a:t>
            </a:r>
            <a:r>
              <a:rPr lang="de-DE" altLang="en-US" sz="1400" dirty="0"/>
              <a:t> </a:t>
            </a:r>
            <a:r>
              <a:rPr lang="de-DE" altLang="en-US" sz="1400" dirty="0" err="1"/>
              <a:t>tissues</a:t>
            </a:r>
            <a:r>
              <a:rPr lang="de-DE" altLang="en-US" sz="14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These </a:t>
            </a:r>
            <a:r>
              <a:rPr lang="de-DE" altLang="en-US" sz="1800" dirty="0" err="1"/>
              <a:t>clusters</a:t>
            </a:r>
            <a:r>
              <a:rPr lang="de-DE" altLang="en-US" sz="1800" dirty="0"/>
              <a:t>, </a:t>
            </a:r>
            <a:r>
              <a:rPr lang="de-DE" altLang="en-US" sz="1800" dirty="0" err="1"/>
              <a:t>or</a:t>
            </a:r>
            <a:r>
              <a:rPr lang="de-DE" altLang="en-US" sz="1800" dirty="0"/>
              <a:t> </a:t>
            </a:r>
            <a:r>
              <a:rPr lang="de-DE" altLang="en-US" sz="1800" b="1" dirty="0" err="1"/>
              <a:t>CpG</a:t>
            </a:r>
            <a:r>
              <a:rPr lang="de-DE" altLang="en-US" sz="1800" b="1" dirty="0"/>
              <a:t> </a:t>
            </a:r>
            <a:r>
              <a:rPr lang="de-DE" altLang="en-US" sz="1800" b="1" dirty="0" err="1"/>
              <a:t>islands</a:t>
            </a:r>
            <a:r>
              <a:rPr lang="de-DE" altLang="en-US" sz="1800" dirty="0"/>
              <a:t>, </a:t>
            </a:r>
            <a:r>
              <a:rPr lang="de-DE" altLang="en-US" sz="1800" dirty="0" err="1"/>
              <a:t>are</a:t>
            </a:r>
            <a:r>
              <a:rPr lang="de-DE" altLang="en-US" sz="1800" dirty="0"/>
              <a:t> </a:t>
            </a:r>
            <a:r>
              <a:rPr lang="de-DE" altLang="en-US" sz="1800" dirty="0" err="1"/>
              <a:t>targets</a:t>
            </a:r>
            <a:r>
              <a:rPr lang="de-DE" altLang="en-US" sz="1800" dirty="0"/>
              <a:t> </a:t>
            </a:r>
            <a:r>
              <a:rPr lang="de-DE" altLang="en-US" sz="1800" dirty="0" err="1"/>
              <a:t>for</a:t>
            </a:r>
            <a:r>
              <a:rPr lang="de-DE" altLang="en-US" sz="1800" dirty="0"/>
              <a:t> </a:t>
            </a:r>
            <a:r>
              <a:rPr lang="de-DE" altLang="en-US" sz="1800" dirty="0" err="1"/>
              <a:t>proteins</a:t>
            </a:r>
            <a:r>
              <a:rPr lang="de-DE" altLang="en-US" sz="1800" dirty="0"/>
              <a:t> </a:t>
            </a:r>
          </a:p>
          <a:p>
            <a:pPr eaLnBrk="1" hangingPunct="1">
              <a:lnSpc>
                <a:spcPct val="120000"/>
              </a:lnSpc>
              <a:spcBef>
                <a:spcPct val="0"/>
              </a:spcBef>
              <a:buFontTx/>
              <a:buNone/>
            </a:pPr>
            <a:r>
              <a:rPr lang="de-DE" altLang="en-US" sz="1800" dirty="0" err="1"/>
              <a:t>that</a:t>
            </a:r>
            <a:r>
              <a:rPr lang="de-DE" altLang="en-US" sz="1800" dirty="0"/>
              <a:t> bind </a:t>
            </a:r>
            <a:r>
              <a:rPr lang="de-DE" altLang="en-US" sz="1800" dirty="0" err="1"/>
              <a:t>to</a:t>
            </a:r>
            <a:r>
              <a:rPr lang="de-DE" altLang="en-US" sz="1800" dirty="0"/>
              <a:t> </a:t>
            </a:r>
            <a:r>
              <a:rPr lang="de-DE" altLang="en-US" sz="1800" dirty="0" err="1"/>
              <a:t>unmethylated</a:t>
            </a:r>
            <a:r>
              <a:rPr lang="de-DE" altLang="en-US" sz="1800" dirty="0"/>
              <a:t> </a:t>
            </a:r>
            <a:r>
              <a:rPr lang="de-DE" altLang="en-US" sz="1800" dirty="0" err="1"/>
              <a:t>CpGs</a:t>
            </a:r>
            <a:r>
              <a:rPr lang="de-DE" altLang="en-US" sz="1800" dirty="0"/>
              <a:t> </a:t>
            </a:r>
            <a:r>
              <a:rPr lang="de-DE" altLang="en-US" sz="1800" dirty="0" err="1"/>
              <a:t>and</a:t>
            </a:r>
            <a:r>
              <a:rPr lang="de-DE" altLang="en-US" sz="1800" dirty="0"/>
              <a:t> </a:t>
            </a:r>
            <a:r>
              <a:rPr lang="de-DE" altLang="en-US" sz="1800" dirty="0" err="1"/>
              <a:t>initiate</a:t>
            </a:r>
            <a:r>
              <a:rPr lang="de-DE" altLang="en-US" sz="1800" dirty="0"/>
              <a:t> </a:t>
            </a:r>
            <a:r>
              <a:rPr lang="de-DE" altLang="en-US" sz="1800" dirty="0" err="1"/>
              <a:t>gene</a:t>
            </a:r>
            <a:r>
              <a:rPr lang="de-DE" altLang="en-US" sz="1800" dirty="0"/>
              <a:t> </a:t>
            </a:r>
            <a:r>
              <a:rPr lang="de-DE" altLang="en-US" sz="1800" dirty="0" err="1"/>
              <a:t>transcription</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contrast</a:t>
            </a:r>
            <a:r>
              <a:rPr lang="de-DE" altLang="en-US" sz="1800" dirty="0"/>
              <a:t>, </a:t>
            </a:r>
            <a:r>
              <a:rPr lang="de-DE" altLang="en-US" sz="1800" b="1" dirty="0" err="1"/>
              <a:t>methylated</a:t>
            </a:r>
            <a:r>
              <a:rPr lang="de-DE" altLang="en-US" sz="1800" b="1" dirty="0"/>
              <a:t> </a:t>
            </a:r>
            <a:r>
              <a:rPr lang="de-DE" altLang="en-US" sz="1800" b="1" dirty="0" err="1"/>
              <a:t>CpGs</a:t>
            </a:r>
            <a:r>
              <a:rPr lang="de-DE" altLang="en-US" sz="1800" b="1" dirty="0"/>
              <a:t> </a:t>
            </a:r>
            <a:r>
              <a:rPr lang="de-DE" altLang="en-US" sz="1800" dirty="0" err="1"/>
              <a:t>are</a:t>
            </a:r>
            <a:r>
              <a:rPr lang="de-DE" altLang="en-US" sz="1800" dirty="0"/>
              <a:t> </a:t>
            </a:r>
            <a:r>
              <a:rPr lang="de-DE" altLang="en-US" sz="1800" dirty="0" err="1"/>
              <a:t>generally</a:t>
            </a:r>
            <a:r>
              <a:rPr lang="de-DE" altLang="en-US" sz="1800" dirty="0"/>
              <a:t> </a:t>
            </a:r>
            <a:r>
              <a:rPr lang="de-DE" altLang="en-US" sz="1800" dirty="0" err="1"/>
              <a:t>associated</a:t>
            </a:r>
            <a:r>
              <a:rPr lang="de-DE" altLang="en-US" sz="1800" dirty="0"/>
              <a:t> </a:t>
            </a:r>
            <a:r>
              <a:rPr lang="de-DE" altLang="en-US" sz="1800" dirty="0" err="1"/>
              <a:t>with</a:t>
            </a:r>
            <a:r>
              <a:rPr lang="de-DE" altLang="en-US" sz="1800" dirty="0"/>
              <a:t> </a:t>
            </a:r>
            <a:r>
              <a:rPr lang="de-DE" altLang="en-US" sz="1800" dirty="0" err="1"/>
              <a:t>silent</a:t>
            </a:r>
            <a:r>
              <a:rPr lang="de-DE" altLang="en-US" sz="1800" dirty="0"/>
              <a:t> DNA, </a:t>
            </a:r>
          </a:p>
          <a:p>
            <a:pPr eaLnBrk="1" hangingPunct="1">
              <a:lnSpc>
                <a:spcPct val="120000"/>
              </a:lnSpc>
              <a:spcBef>
                <a:spcPct val="0"/>
              </a:spcBef>
              <a:buFontTx/>
              <a:buNone/>
            </a:pPr>
            <a:r>
              <a:rPr lang="de-DE" altLang="en-US" sz="1800" dirty="0" err="1"/>
              <a:t>can</a:t>
            </a:r>
            <a:r>
              <a:rPr lang="de-DE" altLang="en-US" sz="1800" dirty="0"/>
              <a:t> block </a:t>
            </a:r>
            <a:r>
              <a:rPr lang="de-DE" altLang="en-US" sz="1800" dirty="0" err="1"/>
              <a:t>methylation</a:t>
            </a:r>
            <a:r>
              <a:rPr lang="de-DE" altLang="en-US" sz="1800" dirty="0"/>
              <a:t>-sensitive </a:t>
            </a:r>
            <a:r>
              <a:rPr lang="de-DE" altLang="en-US" sz="1800" dirty="0" err="1"/>
              <a:t>proteins</a:t>
            </a:r>
            <a:r>
              <a:rPr lang="de-DE" altLang="en-US" sz="1800" dirty="0"/>
              <a:t> </a:t>
            </a:r>
            <a:r>
              <a:rPr lang="de-DE" altLang="en-US" sz="1800" dirty="0" err="1"/>
              <a:t>and</a:t>
            </a:r>
            <a:r>
              <a:rPr lang="de-DE" altLang="en-US" sz="1800" dirty="0"/>
              <a:t> </a:t>
            </a:r>
            <a:r>
              <a:rPr lang="de-DE" altLang="en-US" sz="1800" dirty="0" err="1"/>
              <a:t>can</a:t>
            </a:r>
            <a:r>
              <a:rPr lang="de-DE" altLang="en-US" sz="1800" dirty="0"/>
              <a:t> </a:t>
            </a:r>
            <a:r>
              <a:rPr lang="de-DE" altLang="en-US" sz="1800" dirty="0" err="1"/>
              <a:t>be</a:t>
            </a:r>
            <a:r>
              <a:rPr lang="de-DE" altLang="en-US" sz="1800" dirty="0"/>
              <a:t> </a:t>
            </a:r>
            <a:r>
              <a:rPr lang="de-DE" altLang="en-US" sz="1800" dirty="0" err="1"/>
              <a:t>easily</a:t>
            </a:r>
            <a:r>
              <a:rPr lang="de-DE" altLang="en-US" sz="1800" dirty="0"/>
              <a:t> </a:t>
            </a:r>
            <a:r>
              <a:rPr lang="de-DE" altLang="en-US" sz="1800" dirty="0" err="1"/>
              <a:t>mutated</a:t>
            </a:r>
            <a:r>
              <a:rPr lang="de-DE" altLang="en-US" sz="1800" dirty="0"/>
              <a:t>. </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The </a:t>
            </a:r>
            <a:r>
              <a:rPr lang="de-DE" altLang="en-US" sz="1800" b="1" dirty="0" err="1"/>
              <a:t>loss</a:t>
            </a:r>
            <a:r>
              <a:rPr lang="de-DE" altLang="en-US" sz="1800" dirty="0"/>
              <a:t> </a:t>
            </a:r>
            <a:r>
              <a:rPr lang="de-DE" altLang="en-US" sz="1800" dirty="0" err="1"/>
              <a:t>of</a:t>
            </a:r>
            <a:r>
              <a:rPr lang="de-DE" altLang="en-US" sz="1800" dirty="0"/>
              <a:t> normal DNA </a:t>
            </a:r>
            <a:r>
              <a:rPr lang="de-DE" altLang="en-US" sz="1800" dirty="0" err="1"/>
              <a:t>methylation</a:t>
            </a:r>
            <a:r>
              <a:rPr lang="de-DE" altLang="en-US" sz="1800" dirty="0"/>
              <a:t> </a:t>
            </a:r>
            <a:r>
              <a:rPr lang="de-DE" altLang="en-US" sz="1800" dirty="0" err="1"/>
              <a:t>patterns</a:t>
            </a:r>
            <a:r>
              <a:rPr lang="de-DE" altLang="en-US" sz="1800" dirty="0"/>
              <a:t> </a:t>
            </a:r>
            <a:r>
              <a:rPr lang="de-DE" altLang="en-US" sz="1800" dirty="0" err="1"/>
              <a:t>is</a:t>
            </a:r>
            <a:r>
              <a:rPr lang="de-DE" altLang="en-US" sz="1800" dirty="0"/>
              <a:t> </a:t>
            </a:r>
            <a:r>
              <a:rPr lang="de-DE" altLang="en-US" sz="1800" dirty="0" err="1"/>
              <a:t>the</a:t>
            </a:r>
            <a:r>
              <a:rPr lang="de-DE" altLang="en-US" sz="1800" dirty="0"/>
              <a:t> </a:t>
            </a:r>
          </a:p>
          <a:p>
            <a:pPr eaLnBrk="1" hangingPunct="1">
              <a:lnSpc>
                <a:spcPct val="120000"/>
              </a:lnSpc>
              <a:spcBef>
                <a:spcPct val="0"/>
              </a:spcBef>
              <a:buFontTx/>
              <a:buNone/>
            </a:pPr>
            <a:r>
              <a:rPr lang="de-DE" altLang="en-US" sz="1800" dirty="0" err="1"/>
              <a:t>best</a:t>
            </a:r>
            <a:r>
              <a:rPr lang="de-DE" altLang="en-US" sz="1800" dirty="0"/>
              <a:t> </a:t>
            </a:r>
            <a:r>
              <a:rPr lang="de-DE" altLang="en-US" sz="1800" dirty="0" err="1"/>
              <a:t>understood</a:t>
            </a:r>
            <a:r>
              <a:rPr lang="de-DE" altLang="en-US" sz="1800" dirty="0"/>
              <a:t> </a:t>
            </a:r>
            <a:r>
              <a:rPr lang="de-DE" altLang="en-US" sz="1800" dirty="0" err="1"/>
              <a:t>epigenetic</a:t>
            </a:r>
            <a:r>
              <a:rPr lang="de-DE" altLang="en-US" sz="1800" dirty="0"/>
              <a:t> </a:t>
            </a:r>
            <a:r>
              <a:rPr lang="de-DE" altLang="en-US" sz="1800" dirty="0" err="1"/>
              <a:t>cause</a:t>
            </a:r>
            <a:r>
              <a:rPr lang="de-DE" altLang="en-US" sz="1800" dirty="0"/>
              <a:t> </a:t>
            </a:r>
            <a:r>
              <a:rPr lang="de-DE" altLang="en-US" sz="1800" dirty="0" err="1"/>
              <a:t>of</a:t>
            </a:r>
            <a:r>
              <a:rPr lang="de-DE" altLang="en-US" sz="1800" dirty="0"/>
              <a:t> </a:t>
            </a:r>
            <a:r>
              <a:rPr lang="de-DE" altLang="en-US" sz="1800" b="1" dirty="0" err="1"/>
              <a:t>disease</a:t>
            </a:r>
            <a:r>
              <a:rPr lang="de-DE" altLang="en-US" sz="1800" dirty="0"/>
              <a:t>.</a:t>
            </a:r>
          </a:p>
          <a:p>
            <a:pPr eaLnBrk="1" hangingPunct="1">
              <a:lnSpc>
                <a:spcPct val="120000"/>
              </a:lnSpc>
              <a:spcBef>
                <a:spcPct val="0"/>
              </a:spcBef>
              <a:buFontTx/>
              <a:buNone/>
            </a:pPr>
            <a:endParaRPr lang="de-DE" altLang="en-US" sz="1800" dirty="0"/>
          </a:p>
          <a:p>
            <a:pPr eaLnBrk="1" hangingPunct="1">
              <a:lnSpc>
                <a:spcPct val="120000"/>
              </a:lnSpc>
              <a:spcBef>
                <a:spcPct val="0"/>
              </a:spcBef>
              <a:buFontTx/>
              <a:buNone/>
            </a:pPr>
            <a:r>
              <a:rPr lang="de-DE" altLang="en-US" sz="1800" dirty="0"/>
              <a:t>In </a:t>
            </a:r>
            <a:r>
              <a:rPr lang="de-DE" altLang="en-US" sz="1800" dirty="0" err="1"/>
              <a:t>animal</a:t>
            </a:r>
            <a:r>
              <a:rPr lang="de-DE" altLang="en-US" sz="1800" dirty="0"/>
              <a:t> </a:t>
            </a:r>
            <a:r>
              <a:rPr lang="de-DE" altLang="en-US" sz="1800" dirty="0" err="1"/>
              <a:t>experiments</a:t>
            </a:r>
            <a:r>
              <a:rPr lang="de-DE" altLang="en-US" sz="1800" dirty="0"/>
              <a:t>, </a:t>
            </a:r>
            <a:r>
              <a:rPr lang="de-DE" altLang="en-US" sz="1800" dirty="0" err="1"/>
              <a:t>the</a:t>
            </a:r>
            <a:r>
              <a:rPr lang="de-DE" altLang="en-US" sz="1800" dirty="0"/>
              <a:t> </a:t>
            </a:r>
            <a:r>
              <a:rPr lang="de-DE" altLang="en-US" sz="1800" dirty="0" err="1"/>
              <a:t>removal</a:t>
            </a:r>
            <a:r>
              <a:rPr lang="de-DE" altLang="en-US" sz="1800" dirty="0"/>
              <a:t> </a:t>
            </a:r>
            <a:r>
              <a:rPr lang="de-DE" altLang="en-US" sz="1800" dirty="0" err="1"/>
              <a:t>of</a:t>
            </a:r>
            <a:r>
              <a:rPr lang="de-DE" altLang="en-US" sz="1800" dirty="0"/>
              <a:t> genes </a:t>
            </a:r>
            <a:r>
              <a:rPr lang="de-DE" altLang="en-US" sz="1800" dirty="0" err="1"/>
              <a:t>that</a:t>
            </a:r>
            <a:r>
              <a:rPr lang="de-DE" altLang="en-US" sz="1800" dirty="0"/>
              <a:t> </a:t>
            </a:r>
            <a:r>
              <a:rPr lang="de-DE" altLang="en-US" sz="1800" dirty="0" err="1"/>
              <a:t>encode</a:t>
            </a:r>
            <a:r>
              <a:rPr lang="de-DE" altLang="en-US" sz="1800" dirty="0"/>
              <a:t> DNMTs </a:t>
            </a:r>
            <a:r>
              <a:rPr lang="de-DE" altLang="en-US" sz="1800" dirty="0" err="1"/>
              <a:t>is</a:t>
            </a:r>
            <a:r>
              <a:rPr lang="de-DE" altLang="en-US" sz="1800" dirty="0"/>
              <a:t> </a:t>
            </a:r>
            <a:r>
              <a:rPr lang="de-DE" altLang="en-US" sz="1800" dirty="0" err="1"/>
              <a:t>lethal</a:t>
            </a:r>
            <a:r>
              <a:rPr lang="de-DE" altLang="en-US" sz="1800" dirty="0"/>
              <a:t>; </a:t>
            </a:r>
          </a:p>
          <a:p>
            <a:pPr eaLnBrk="1" hangingPunct="1">
              <a:lnSpc>
                <a:spcPct val="120000"/>
              </a:lnSpc>
              <a:spcBef>
                <a:spcPct val="0"/>
              </a:spcBef>
              <a:buFontTx/>
              <a:buNone/>
            </a:pPr>
            <a:r>
              <a:rPr lang="de-DE" altLang="en-US" sz="1800" dirty="0"/>
              <a:t>in </a:t>
            </a:r>
            <a:r>
              <a:rPr lang="de-DE" altLang="en-US" sz="1800" dirty="0" err="1"/>
              <a:t>humans</a:t>
            </a:r>
            <a:r>
              <a:rPr lang="de-DE" altLang="en-US" sz="1800" dirty="0"/>
              <a:t>, </a:t>
            </a:r>
            <a:r>
              <a:rPr lang="de-DE" altLang="en-US" sz="1800" dirty="0" err="1"/>
              <a:t>overexpression</a:t>
            </a:r>
            <a:r>
              <a:rPr lang="de-DE" altLang="en-US" sz="1800" dirty="0"/>
              <a:t> </a:t>
            </a:r>
            <a:r>
              <a:rPr lang="de-DE" altLang="en-US" sz="1800" dirty="0" err="1"/>
              <a:t>of</a:t>
            </a:r>
            <a:r>
              <a:rPr lang="de-DE" altLang="en-US" sz="1800" dirty="0"/>
              <a:t> </a:t>
            </a:r>
            <a:r>
              <a:rPr lang="de-DE" altLang="en-US" sz="1800" dirty="0" err="1"/>
              <a:t>these</a:t>
            </a:r>
            <a:r>
              <a:rPr lang="de-DE" altLang="en-US" sz="1800" dirty="0"/>
              <a:t> </a:t>
            </a:r>
            <a:r>
              <a:rPr lang="de-DE" altLang="en-US" sz="1800" dirty="0" err="1"/>
              <a:t>enzymes</a:t>
            </a:r>
            <a:r>
              <a:rPr lang="de-DE" altLang="en-US" sz="1800" dirty="0"/>
              <a:t> </a:t>
            </a:r>
            <a:r>
              <a:rPr lang="de-DE" altLang="en-US" sz="1800" dirty="0" err="1"/>
              <a:t>has</a:t>
            </a:r>
            <a:r>
              <a:rPr lang="de-DE" altLang="en-US" sz="1800" dirty="0"/>
              <a:t> </a:t>
            </a:r>
            <a:r>
              <a:rPr lang="de-DE" altLang="en-US" sz="1800" dirty="0" err="1"/>
              <a:t>been</a:t>
            </a:r>
            <a:r>
              <a:rPr lang="de-DE" altLang="en-US" sz="1800" dirty="0"/>
              <a:t> </a:t>
            </a:r>
            <a:r>
              <a:rPr lang="de-DE" altLang="en-US" sz="1800" dirty="0" err="1"/>
              <a:t>linked</a:t>
            </a:r>
            <a:r>
              <a:rPr lang="de-DE" altLang="en-US" sz="1800" dirty="0"/>
              <a:t> </a:t>
            </a:r>
          </a:p>
          <a:p>
            <a:pPr eaLnBrk="1" hangingPunct="1">
              <a:lnSpc>
                <a:spcPct val="120000"/>
              </a:lnSpc>
              <a:spcBef>
                <a:spcPct val="0"/>
              </a:spcBef>
              <a:buFontTx/>
              <a:buNone/>
            </a:pPr>
            <a:r>
              <a:rPr lang="de-DE" altLang="en-US" sz="1800" dirty="0" err="1"/>
              <a:t>to</a:t>
            </a:r>
            <a:r>
              <a:rPr lang="de-DE" altLang="en-US" sz="1800" dirty="0"/>
              <a:t> a </a:t>
            </a:r>
            <a:r>
              <a:rPr lang="de-DE" altLang="en-US" sz="1800" dirty="0" err="1"/>
              <a:t>variety</a:t>
            </a:r>
            <a:r>
              <a:rPr lang="de-DE" altLang="en-US" sz="1800" dirty="0"/>
              <a:t> </a:t>
            </a:r>
            <a:r>
              <a:rPr lang="de-DE" altLang="en-US" sz="1800" dirty="0" err="1"/>
              <a:t>of</a:t>
            </a:r>
            <a:r>
              <a:rPr lang="de-DE" altLang="en-US" sz="1800" dirty="0"/>
              <a:t> </a:t>
            </a:r>
            <a:r>
              <a:rPr lang="de-DE" altLang="en-US" sz="1800" dirty="0" err="1"/>
              <a:t>cancers</a:t>
            </a:r>
            <a:r>
              <a:rPr lang="de-DE" altLang="en-US" sz="1800" dirty="0"/>
              <a:t>.</a:t>
            </a:r>
          </a:p>
        </p:txBody>
      </p:sp>
      <p:sp>
        <p:nvSpPr>
          <p:cNvPr id="12292" name="Text Box 5"/>
          <p:cNvSpPr txBox="1">
            <a:spLocks noChangeArrowheads="1"/>
          </p:cNvSpPr>
          <p:nvPr/>
        </p:nvSpPr>
        <p:spPr bwMode="auto">
          <a:xfrm>
            <a:off x="5186363" y="5948363"/>
            <a:ext cx="356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Rodenhiser, Mann, CMAJ  174, 341 (2006)</a:t>
            </a:r>
          </a:p>
        </p:txBody>
      </p:sp>
      <p:sp>
        <p:nvSpPr>
          <p:cNvPr id="12293" name="Datumsplatzhalt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2294" name="Foliennummernplatzhalt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039C39D-C321-49EF-A263-29D7E6C26C0E}" type="slidenum">
              <a:rPr lang="de-DE" altLang="en-US" sz="1000"/>
              <a:pPr eaLnBrk="1" hangingPunct="1">
                <a:spcBef>
                  <a:spcPct val="0"/>
                </a:spcBef>
                <a:buFontTx/>
                <a:buNone/>
              </a:pPr>
              <a:t>11</a:t>
            </a:fld>
            <a:endParaRPr lang="de-DE" altLang="en-US" sz="1000"/>
          </a:p>
        </p:txBody>
      </p:sp>
      <p:sp>
        <p:nvSpPr>
          <p:cNvPr id="12295" name="Fußzeilenplatzhalter 7"/>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170377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a:xfrm>
            <a:off x="684213" y="188913"/>
            <a:ext cx="7772400" cy="304800"/>
          </a:xfrm>
        </p:spPr>
        <p:txBody>
          <a:bodyPr/>
          <a:lstStyle/>
          <a:p>
            <a:pPr eaLnBrk="1" hangingPunct="1"/>
            <a:r>
              <a:rPr lang="en-GB" altLang="de-DE" dirty="0"/>
              <a:t>T</a:t>
            </a:r>
            <a:r>
              <a:rPr lang="en-GB" altLang="de-DE" dirty="0" smtClean="0"/>
              <a:t>he histone code</a:t>
            </a:r>
          </a:p>
        </p:txBody>
      </p:sp>
      <p:sp>
        <p:nvSpPr>
          <p:cNvPr id="8194"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de-DE" smtClean="0">
                <a:sym typeface="Symbol" panose="05050102010706020507" pitchFamily="18" charset="2"/>
              </a:rPr>
              <a:t> </a:t>
            </a:r>
          </a:p>
        </p:txBody>
      </p:sp>
      <p:sp>
        <p:nvSpPr>
          <p:cNvPr id="8195" name="Datumsplatzhalter 10"/>
          <p:cNvSpPr>
            <a:spLocks noGrp="1"/>
          </p:cNvSpPr>
          <p:nvPr>
            <p:ph type="dt" sz="quarter" idx="10"/>
          </p:nvPr>
        </p:nvSpPr>
        <p:spPr>
          <a:xfrm>
            <a:off x="685800" y="64531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WS 2017/18 – lecture 12</a:t>
            </a:r>
            <a:endParaRPr lang="de-DE" altLang="de-DE" sz="1000" smtClean="0"/>
          </a:p>
        </p:txBody>
      </p:sp>
      <p:sp>
        <p:nvSpPr>
          <p:cNvPr id="8196"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87C16C7F-0EC8-421B-AF22-02BFCBDF7FA7}" type="slidenum">
              <a:rPr lang="de-DE" altLang="de-DE" sz="1000"/>
              <a:pPr/>
              <a:t>12</a:t>
            </a:fld>
            <a:endParaRPr lang="de-DE" altLang="de-DE" sz="1000"/>
          </a:p>
        </p:txBody>
      </p:sp>
      <p:sp>
        <p:nvSpPr>
          <p:cNvPr id="8197" name="Fußzeilenplatzhalter 12"/>
          <p:cNvSpPr>
            <a:spLocks noGrp="1"/>
          </p:cNvSpPr>
          <p:nvPr>
            <p:ph type="ftr" sz="quarter" idx="11"/>
          </p:nvPr>
        </p:nvSpPr>
        <p:spPr>
          <a:xfrm>
            <a:off x="3124200" y="642778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8198" name="Text Box 4"/>
          <p:cNvSpPr txBox="1">
            <a:spLocks noChangeArrowheads="1"/>
          </p:cNvSpPr>
          <p:nvPr/>
        </p:nvSpPr>
        <p:spPr bwMode="auto">
          <a:xfrm>
            <a:off x="179388" y="2060575"/>
            <a:ext cx="45370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en-US" altLang="de-DE" sz="1800"/>
              <a:t>X-ray structure of the nucleosome core particle consisting of core histones, and DNA. Top view.</a:t>
            </a:r>
            <a:endParaRPr lang="de-DE" altLang="de-DE" sz="1800"/>
          </a:p>
        </p:txBody>
      </p:sp>
      <p:sp>
        <p:nvSpPr>
          <p:cNvPr id="8199" name="Text Box 5"/>
          <p:cNvSpPr txBox="1">
            <a:spLocks noChangeArrowheads="1"/>
          </p:cNvSpPr>
          <p:nvPr/>
        </p:nvSpPr>
        <p:spPr bwMode="auto">
          <a:xfrm>
            <a:off x="7016750" y="6073775"/>
            <a:ext cx="1658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www.wikipedia.org</a:t>
            </a:r>
          </a:p>
        </p:txBody>
      </p:sp>
      <p:sp>
        <p:nvSpPr>
          <p:cNvPr id="8200"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pic>
        <p:nvPicPr>
          <p:cNvPr id="8201" name="Grafik 1"/>
          <p:cNvPicPr>
            <a:picLocks noChangeAspect="1"/>
          </p:cNvPicPr>
          <p:nvPr/>
        </p:nvPicPr>
        <p:blipFill>
          <a:blip r:embed="rId2">
            <a:extLst>
              <a:ext uri="{28A0092B-C50C-407E-A947-70E740481C1C}">
                <a14:useLocalDpi xmlns:a14="http://schemas.microsoft.com/office/drawing/2010/main" val="0"/>
              </a:ext>
            </a:extLst>
          </a:blip>
          <a:srcRect l="10698" r="3848" b="10265"/>
          <a:stretch>
            <a:fillRect/>
          </a:stretch>
        </p:blipFill>
        <p:spPr bwMode="auto">
          <a:xfrm>
            <a:off x="179388" y="2889250"/>
            <a:ext cx="33845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2890838"/>
            <a:ext cx="37369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4"/>
          <p:cNvSpPr txBox="1">
            <a:spLocks noChangeArrowheads="1"/>
          </p:cNvSpPr>
          <p:nvPr/>
        </p:nvSpPr>
        <p:spPr bwMode="auto">
          <a:xfrm>
            <a:off x="4643438" y="2060575"/>
            <a:ext cx="45370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en-US" altLang="de-DE" sz="1800"/>
              <a:t>Side view shows two windings of DNA and two histone layers</a:t>
            </a:r>
            <a:endParaRPr lang="de-DE" altLang="de-DE" sz="1800"/>
          </a:p>
        </p:txBody>
      </p:sp>
      <p:sp>
        <p:nvSpPr>
          <p:cNvPr id="8204" name="Textfeld 1"/>
          <p:cNvSpPr txBox="1">
            <a:spLocks noChangeArrowheads="1"/>
          </p:cNvSpPr>
          <p:nvPr/>
        </p:nvSpPr>
        <p:spPr bwMode="auto">
          <a:xfrm>
            <a:off x="246063" y="496888"/>
            <a:ext cx="86693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2500"/>
              </a:lnSpc>
            </a:pPr>
            <a:r>
              <a:rPr lang="en-US" altLang="de-DE" sz="1800"/>
              <a:t>The DNA of eukaryotic organisms is packaged into chromatin, whose basic repeating unit is the </a:t>
            </a:r>
            <a:r>
              <a:rPr lang="en-US" altLang="de-DE" sz="1800" b="1"/>
              <a:t>nucleosome</a:t>
            </a:r>
            <a:r>
              <a:rPr lang="en-US" altLang="de-DE" sz="1800"/>
              <a:t>. </a:t>
            </a:r>
          </a:p>
          <a:p>
            <a:pPr>
              <a:lnSpc>
                <a:spcPts val="2500"/>
              </a:lnSpc>
            </a:pPr>
            <a:r>
              <a:rPr lang="en-US" altLang="de-DE" sz="1800"/>
              <a:t>A nucleosome is formed by wrapping 147 base pairs of DNA twice around an octamer of four core histones, </a:t>
            </a:r>
            <a:r>
              <a:rPr lang="en-US" altLang="de-DE" sz="1800" b="1">
                <a:solidFill>
                  <a:srgbClr val="FFC000"/>
                </a:solidFill>
              </a:rPr>
              <a:t>H2A</a:t>
            </a:r>
            <a:r>
              <a:rPr lang="en-US" altLang="de-DE" sz="1800"/>
              <a:t> , </a:t>
            </a:r>
            <a:r>
              <a:rPr lang="en-US" altLang="de-DE" sz="1800" b="1">
                <a:solidFill>
                  <a:srgbClr val="FF0000"/>
                </a:solidFill>
              </a:rPr>
              <a:t>H2B</a:t>
            </a:r>
            <a:r>
              <a:rPr lang="en-US" altLang="de-DE" sz="1800"/>
              <a:t> , </a:t>
            </a:r>
            <a:r>
              <a:rPr lang="en-US" altLang="de-DE" sz="1800" b="1">
                <a:solidFill>
                  <a:srgbClr val="0070C0"/>
                </a:solidFill>
              </a:rPr>
              <a:t>H3</a:t>
            </a:r>
            <a:r>
              <a:rPr lang="en-US" altLang="de-DE" sz="1800"/>
              <a:t> and </a:t>
            </a:r>
            <a:r>
              <a:rPr lang="en-US" altLang="de-DE" sz="1800" b="1">
                <a:solidFill>
                  <a:srgbClr val="33CC33"/>
                </a:solidFill>
              </a:rPr>
              <a:t>H4 </a:t>
            </a:r>
            <a:r>
              <a:rPr lang="en-US" altLang="de-DE" sz="1800"/>
              <a:t>(2 copies of each one).</a:t>
            </a:r>
            <a:endParaRPr lang="de-DE" altLang="de-DE" sz="1800"/>
          </a:p>
        </p:txBody>
      </p:sp>
    </p:spTree>
    <p:extLst>
      <p:ext uri="{BB962C8B-B14F-4D97-AF65-F5344CB8AC3E}">
        <p14:creationId xmlns:p14="http://schemas.microsoft.com/office/powerpoint/2010/main" val="1815007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76250"/>
            <a:ext cx="37988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1338263"/>
            <a:ext cx="53101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idx="4294967295"/>
          </p:nvPr>
        </p:nvSpPr>
        <p:spPr>
          <a:xfrm>
            <a:off x="179388" y="188913"/>
            <a:ext cx="8785225" cy="304800"/>
          </a:xfrm>
        </p:spPr>
        <p:txBody>
          <a:bodyPr/>
          <a:lstStyle/>
          <a:p>
            <a:pPr eaLnBrk="1" hangingPunct="1"/>
            <a:r>
              <a:rPr lang="en-GB" altLang="de-DE" smtClean="0"/>
              <a:t>Post-translational modifications of histone tails</a:t>
            </a:r>
          </a:p>
        </p:txBody>
      </p:sp>
      <p:sp>
        <p:nvSpPr>
          <p:cNvPr id="9220" name="Datumsplatzhalter 10"/>
          <p:cNvSpPr>
            <a:spLocks noGrp="1"/>
          </p:cNvSpPr>
          <p:nvPr>
            <p:ph type="dt" sz="quarter" idx="10"/>
          </p:nvPr>
        </p:nvSpPr>
        <p:spPr>
          <a:xfrm>
            <a:off x="685800" y="64531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WS 2017/18 – lecture 12</a:t>
            </a:r>
            <a:endParaRPr lang="de-DE" altLang="de-DE" sz="1000" smtClean="0"/>
          </a:p>
        </p:txBody>
      </p:sp>
      <p:sp>
        <p:nvSpPr>
          <p:cNvPr id="922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F691DDA3-DCD7-4E7D-85E9-0FB65B670DFF}" type="slidenum">
              <a:rPr lang="de-DE" altLang="de-DE" sz="1000"/>
              <a:pPr/>
              <a:t>13</a:t>
            </a:fld>
            <a:endParaRPr lang="de-DE" altLang="de-DE" sz="1000"/>
          </a:p>
        </p:txBody>
      </p:sp>
      <p:sp>
        <p:nvSpPr>
          <p:cNvPr id="9222" name="Fußzeilenplatzhalter 12"/>
          <p:cNvSpPr>
            <a:spLocks noGrp="1"/>
          </p:cNvSpPr>
          <p:nvPr>
            <p:ph type="ftr" sz="quarter" idx="11"/>
          </p:nvPr>
        </p:nvSpPr>
        <p:spPr>
          <a:xfrm>
            <a:off x="3124200" y="642778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9223" name="Text Box 4"/>
          <p:cNvSpPr txBox="1">
            <a:spLocks noChangeArrowheads="1"/>
          </p:cNvSpPr>
          <p:nvPr/>
        </p:nvSpPr>
        <p:spPr bwMode="auto">
          <a:xfrm>
            <a:off x="179388" y="549275"/>
            <a:ext cx="34798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en-US" altLang="de-DE" sz="1800" dirty="0"/>
              <a:t>The disordered histone tails comprise 25-30% of the histone mass.</a:t>
            </a:r>
          </a:p>
          <a:p>
            <a:pPr eaLnBrk="1" hangingPunct="1">
              <a:lnSpc>
                <a:spcPts val="2563"/>
              </a:lnSpc>
            </a:pPr>
            <a:endParaRPr lang="en-US" altLang="de-DE" sz="1800" dirty="0"/>
          </a:p>
          <a:p>
            <a:pPr eaLnBrk="1" hangingPunct="1">
              <a:lnSpc>
                <a:spcPts val="2563"/>
              </a:lnSpc>
            </a:pPr>
            <a:r>
              <a:rPr lang="en-US" altLang="de-DE" sz="1800" dirty="0"/>
              <a:t>They extend from the compact histone </a:t>
            </a:r>
            <a:r>
              <a:rPr lang="en-US" altLang="de-DE" sz="1800" dirty="0" err="1"/>
              <a:t>multimer</a:t>
            </a:r>
            <a:r>
              <a:rPr lang="en-US" altLang="de-DE" sz="1800" dirty="0"/>
              <a:t> to provide a platform for various </a:t>
            </a:r>
            <a:r>
              <a:rPr lang="en-US" altLang="de-DE" sz="1800" b="1" dirty="0"/>
              <a:t>post-translational modifications (PTMs)</a:t>
            </a:r>
            <a:r>
              <a:rPr lang="en-US" altLang="de-DE" sz="1800" dirty="0"/>
              <a:t>. </a:t>
            </a:r>
          </a:p>
          <a:p>
            <a:pPr eaLnBrk="1" hangingPunct="1">
              <a:lnSpc>
                <a:spcPts val="2563"/>
              </a:lnSpc>
            </a:pPr>
            <a:endParaRPr lang="en-US" altLang="de-DE" sz="1800" dirty="0"/>
          </a:p>
          <a:p>
            <a:pPr eaLnBrk="1" hangingPunct="1">
              <a:lnSpc>
                <a:spcPts val="2563"/>
              </a:lnSpc>
            </a:pPr>
            <a:r>
              <a:rPr lang="en-US" altLang="de-DE" sz="1800" dirty="0"/>
              <a:t>These modifications affect the histones' ability to bind DNA and to other histones.</a:t>
            </a:r>
          </a:p>
          <a:p>
            <a:pPr eaLnBrk="1" hangingPunct="1">
              <a:lnSpc>
                <a:spcPts val="2563"/>
              </a:lnSpc>
            </a:pPr>
            <a:endParaRPr lang="en-US" altLang="de-DE" sz="1800" dirty="0"/>
          </a:p>
          <a:p>
            <a:pPr eaLnBrk="1" hangingPunct="1">
              <a:lnSpc>
                <a:spcPts val="2563"/>
              </a:lnSpc>
            </a:pPr>
            <a:r>
              <a:rPr lang="en-US" altLang="de-DE" sz="1800" dirty="0"/>
              <a:t>This, in </a:t>
            </a:r>
            <a:r>
              <a:rPr lang="en-US" altLang="de-DE" sz="1800" dirty="0" smtClean="0"/>
              <a:t>turn, </a:t>
            </a:r>
            <a:r>
              <a:rPr lang="en-US" altLang="de-DE" sz="1800" dirty="0"/>
              <a:t>affects </a:t>
            </a:r>
            <a:r>
              <a:rPr lang="en-US" altLang="de-DE" sz="1800" b="1" dirty="0"/>
              <a:t>gene expression.</a:t>
            </a:r>
            <a:endParaRPr lang="de-DE" altLang="de-DE" sz="1800" b="1" dirty="0"/>
          </a:p>
        </p:txBody>
      </p:sp>
      <p:sp>
        <p:nvSpPr>
          <p:cNvPr id="9224" name="Text Box 5"/>
          <p:cNvSpPr txBox="1">
            <a:spLocks noChangeArrowheads="1"/>
          </p:cNvSpPr>
          <p:nvPr/>
        </p:nvSpPr>
        <p:spPr bwMode="auto">
          <a:xfrm>
            <a:off x="442913" y="5991225"/>
            <a:ext cx="396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Strahl BD and Allis CD, 2000. Nature 403:41-45</a:t>
            </a:r>
          </a:p>
        </p:txBody>
      </p:sp>
      <p:sp>
        <p:nvSpPr>
          <p:cNvPr id="9225"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sp>
        <p:nvSpPr>
          <p:cNvPr id="9226" name="Textfeld 2"/>
          <p:cNvSpPr txBox="1">
            <a:spLocks noChangeArrowheads="1"/>
          </p:cNvSpPr>
          <p:nvPr/>
        </p:nvSpPr>
        <p:spPr bwMode="auto">
          <a:xfrm>
            <a:off x="7015163" y="600075"/>
            <a:ext cx="22367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l-PL" altLang="de-DE" sz="1400"/>
              <a:t>P</a:t>
            </a:r>
            <a:r>
              <a:rPr lang="de-DE" altLang="de-DE" sz="1400"/>
              <a:t>NAS</a:t>
            </a:r>
            <a:r>
              <a:rPr lang="pl-PL" altLang="de-DE" sz="1400"/>
              <a:t> 1964;51:786</a:t>
            </a:r>
            <a:endParaRPr lang="de-DE" altLang="de-DE" sz="1400"/>
          </a:p>
          <a:p>
            <a:r>
              <a:rPr lang="de-DE" altLang="de-DE" sz="1400"/>
              <a:t>First report on PTMs</a:t>
            </a:r>
          </a:p>
          <a:p>
            <a:r>
              <a:rPr lang="de-DE" altLang="de-DE" sz="1400"/>
              <a:t>of histones</a:t>
            </a:r>
          </a:p>
        </p:txBody>
      </p:sp>
    </p:spTree>
    <p:extLst>
      <p:ext uri="{BB962C8B-B14F-4D97-AF65-F5344CB8AC3E}">
        <p14:creationId xmlns:p14="http://schemas.microsoft.com/office/powerpoint/2010/main" val="1139662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t>Mode of action of histone PTMs</a:t>
            </a:r>
          </a:p>
        </p:txBody>
      </p:sp>
      <p:sp>
        <p:nvSpPr>
          <p:cNvPr id="10242" name="Datumsplatzhalter 10"/>
          <p:cNvSpPr>
            <a:spLocks noGrp="1"/>
          </p:cNvSpPr>
          <p:nvPr>
            <p:ph type="dt" sz="quarter" idx="10"/>
          </p:nvPr>
        </p:nvSpPr>
        <p:spPr>
          <a:xfrm>
            <a:off x="685800" y="64531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WS 2017/18 – lecture 12</a:t>
            </a:r>
            <a:endParaRPr lang="de-DE" altLang="de-DE" sz="1000" smtClean="0"/>
          </a:p>
        </p:txBody>
      </p:sp>
      <p:sp>
        <p:nvSpPr>
          <p:cNvPr id="1024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DF3D970B-83C0-4676-B95A-B83ACE0606C7}" type="slidenum">
              <a:rPr lang="de-DE" altLang="de-DE" sz="1000"/>
              <a:pPr/>
              <a:t>14</a:t>
            </a:fld>
            <a:endParaRPr lang="de-DE" altLang="de-DE" sz="1000"/>
          </a:p>
        </p:txBody>
      </p:sp>
      <p:sp>
        <p:nvSpPr>
          <p:cNvPr id="10244" name="Fußzeilenplatzhalter 12"/>
          <p:cNvSpPr>
            <a:spLocks noGrp="1"/>
          </p:cNvSpPr>
          <p:nvPr>
            <p:ph type="ftr" sz="quarter" idx="11"/>
          </p:nvPr>
        </p:nvSpPr>
        <p:spPr>
          <a:xfrm>
            <a:off x="3124200" y="642778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10245" name="Text Box 4"/>
          <p:cNvSpPr txBox="1">
            <a:spLocks noChangeArrowheads="1"/>
          </p:cNvSpPr>
          <p:nvPr/>
        </p:nvSpPr>
        <p:spPr bwMode="auto">
          <a:xfrm>
            <a:off x="201613" y="512763"/>
            <a:ext cx="8737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en-US" altLang="de-DE" sz="1800"/>
              <a:t>Histone PTMs exert their effects via two main mechanisms. </a:t>
            </a:r>
          </a:p>
          <a:p>
            <a:pPr eaLnBrk="1" hangingPunct="1">
              <a:lnSpc>
                <a:spcPts val="2563"/>
              </a:lnSpc>
            </a:pPr>
            <a:endParaRPr lang="en-US" altLang="de-DE" sz="1800"/>
          </a:p>
          <a:p>
            <a:pPr eaLnBrk="1" hangingPunct="1">
              <a:lnSpc>
                <a:spcPts val="2563"/>
              </a:lnSpc>
            </a:pPr>
            <a:r>
              <a:rPr lang="en-US" altLang="de-DE" sz="1800"/>
              <a:t>(1) PTMs directly influence the overall structure of chromatin, either over short or long distances. </a:t>
            </a:r>
          </a:p>
          <a:p>
            <a:pPr eaLnBrk="1" hangingPunct="1">
              <a:lnSpc>
                <a:spcPts val="2563"/>
              </a:lnSpc>
            </a:pPr>
            <a:endParaRPr lang="en-US" altLang="de-DE" sz="1800"/>
          </a:p>
          <a:p>
            <a:pPr eaLnBrk="1" hangingPunct="1">
              <a:lnSpc>
                <a:spcPts val="2563"/>
              </a:lnSpc>
            </a:pPr>
            <a:r>
              <a:rPr lang="en-US" altLang="de-DE" sz="1800"/>
              <a:t>(2) PTMs regulate (either positively or negatively) the binding of effector molecules. </a:t>
            </a:r>
            <a:endParaRPr lang="de-DE" altLang="de-DE" sz="1800"/>
          </a:p>
        </p:txBody>
      </p:sp>
      <p:sp>
        <p:nvSpPr>
          <p:cNvPr id="10246" name="Text Box 5"/>
          <p:cNvSpPr txBox="1">
            <a:spLocks noChangeArrowheads="1"/>
          </p:cNvSpPr>
          <p:nvPr/>
        </p:nvSpPr>
        <p:spPr bwMode="auto">
          <a:xfrm>
            <a:off x="323850" y="5857875"/>
            <a:ext cx="439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Bannister, Kouzarides, Cell Res. (2011) 21: 381–395.</a:t>
            </a:r>
          </a:p>
        </p:txBody>
      </p:sp>
      <p:sp>
        <p:nvSpPr>
          <p:cNvPr id="10247"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spTree>
    <p:extLst>
      <p:ext uri="{BB962C8B-B14F-4D97-AF65-F5344CB8AC3E}">
        <p14:creationId xmlns:p14="http://schemas.microsoft.com/office/powerpoint/2010/main" val="3474089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836613"/>
            <a:ext cx="6096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idx="4294967295"/>
          </p:nvPr>
        </p:nvSpPr>
        <p:spPr>
          <a:xfrm>
            <a:off x="684213" y="188913"/>
            <a:ext cx="7772400" cy="304800"/>
          </a:xfrm>
        </p:spPr>
        <p:txBody>
          <a:bodyPr/>
          <a:lstStyle/>
          <a:p>
            <a:pPr eaLnBrk="1" hangingPunct="1"/>
            <a:r>
              <a:rPr lang="en-GB" altLang="de-DE" smtClean="0"/>
              <a:t>PTMs of histone tails</a:t>
            </a:r>
          </a:p>
        </p:txBody>
      </p:sp>
      <p:sp>
        <p:nvSpPr>
          <p:cNvPr id="11267" name="Datumsplatzhalter 10"/>
          <p:cNvSpPr>
            <a:spLocks noGrp="1"/>
          </p:cNvSpPr>
          <p:nvPr>
            <p:ph type="dt" sz="quarter" idx="10"/>
          </p:nvPr>
        </p:nvSpPr>
        <p:spPr>
          <a:xfrm>
            <a:off x="685800" y="64531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WS 2017/18 – lecture 12</a:t>
            </a:r>
            <a:endParaRPr lang="de-DE" altLang="de-DE" sz="1000" smtClean="0"/>
          </a:p>
        </p:txBody>
      </p:sp>
      <p:sp>
        <p:nvSpPr>
          <p:cNvPr id="1126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de-DE" altLang="de-DE" sz="1000"/>
          </a:p>
          <a:p>
            <a:fld id="{44578626-F095-4169-8423-2E3F95506F42}" type="slidenum">
              <a:rPr lang="de-DE" altLang="de-DE" sz="1000"/>
              <a:pPr/>
              <a:t>15</a:t>
            </a:fld>
            <a:endParaRPr lang="de-DE" altLang="de-DE" sz="1000"/>
          </a:p>
        </p:txBody>
      </p:sp>
      <p:sp>
        <p:nvSpPr>
          <p:cNvPr id="11269" name="Fußzeilenplatzhalter 12"/>
          <p:cNvSpPr>
            <a:spLocks noGrp="1"/>
          </p:cNvSpPr>
          <p:nvPr>
            <p:ph type="ftr" sz="quarter" idx="11"/>
          </p:nvPr>
        </p:nvSpPr>
        <p:spPr>
          <a:xfrm>
            <a:off x="3124200" y="6427788"/>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de-DE" sz="1000" smtClean="0"/>
              <a:t>Cellular Programs</a:t>
            </a:r>
          </a:p>
        </p:txBody>
      </p:sp>
      <p:sp>
        <p:nvSpPr>
          <p:cNvPr id="11270" name="Text Box 4"/>
          <p:cNvSpPr txBox="1">
            <a:spLocks noChangeArrowheads="1"/>
          </p:cNvSpPr>
          <p:nvPr/>
        </p:nvSpPr>
        <p:spPr bwMode="auto">
          <a:xfrm>
            <a:off x="323850" y="549275"/>
            <a:ext cx="873601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ts val="2563"/>
              </a:lnSpc>
            </a:pPr>
            <a:r>
              <a:rPr lang="en-US" altLang="de-DE" sz="1800"/>
              <a:t>Histone </a:t>
            </a:r>
            <a:r>
              <a:rPr lang="en-US" altLang="de-DE" sz="1800" b="1"/>
              <a:t>acetylation</a:t>
            </a:r>
            <a:r>
              <a:rPr lang="en-US" altLang="de-DE" sz="1800"/>
              <a:t> and </a:t>
            </a:r>
            <a:r>
              <a:rPr lang="en-US" altLang="de-DE" sz="1800" b="1"/>
              <a:t>phosphorylation</a:t>
            </a:r>
            <a:r>
              <a:rPr lang="en-US" altLang="de-DE" sz="1800"/>
              <a:t> effectively reduce the positive charge of histones.</a:t>
            </a:r>
          </a:p>
          <a:p>
            <a:pPr eaLnBrk="1" hangingPunct="1">
              <a:lnSpc>
                <a:spcPts val="2563"/>
              </a:lnSpc>
            </a:pPr>
            <a:endParaRPr lang="en-US" altLang="de-DE" sz="1800"/>
          </a:p>
          <a:p>
            <a:pPr eaLnBrk="1" hangingPunct="1">
              <a:lnSpc>
                <a:spcPts val="2563"/>
              </a:lnSpc>
            </a:pPr>
            <a:endParaRPr lang="en-US" altLang="de-DE" sz="1800"/>
          </a:p>
          <a:p>
            <a:pPr eaLnBrk="1" hangingPunct="1">
              <a:lnSpc>
                <a:spcPts val="2563"/>
              </a:lnSpc>
            </a:pPr>
            <a:endParaRPr lang="en-US" altLang="de-DE" sz="1800"/>
          </a:p>
          <a:p>
            <a:pPr eaLnBrk="1" hangingPunct="1">
              <a:lnSpc>
                <a:spcPts val="2563"/>
              </a:lnSpc>
            </a:pPr>
            <a:endParaRPr lang="en-US" altLang="de-DE" sz="1800"/>
          </a:p>
          <a:p>
            <a:pPr eaLnBrk="1" hangingPunct="1">
              <a:lnSpc>
                <a:spcPts val="2563"/>
              </a:lnSpc>
            </a:pPr>
            <a:r>
              <a:rPr lang="en-US" altLang="de-DE" sz="1800"/>
              <a:t>This potentially disrupts electrostatic interactions between histones and DNA. </a:t>
            </a:r>
          </a:p>
          <a:p>
            <a:pPr eaLnBrk="1" hangingPunct="1">
              <a:lnSpc>
                <a:spcPts val="2563"/>
              </a:lnSpc>
            </a:pPr>
            <a:endParaRPr lang="en-US" altLang="de-DE" sz="1800"/>
          </a:p>
          <a:p>
            <a:pPr eaLnBrk="1" hangingPunct="1">
              <a:lnSpc>
                <a:spcPts val="2563"/>
              </a:lnSpc>
            </a:pPr>
            <a:r>
              <a:rPr lang="en-US" altLang="de-DE" sz="1800"/>
              <a:t>This presumably leads to a less compact chromatin structure, thereby facilitating DNA access by protein machineries such as those involved in transcription. </a:t>
            </a:r>
          </a:p>
          <a:p>
            <a:pPr eaLnBrk="1" hangingPunct="1">
              <a:lnSpc>
                <a:spcPts val="2563"/>
              </a:lnSpc>
            </a:pPr>
            <a:endParaRPr lang="en-US" altLang="de-DE" sz="1800"/>
          </a:p>
          <a:p>
            <a:pPr eaLnBrk="1" hangingPunct="1">
              <a:lnSpc>
                <a:spcPts val="2563"/>
              </a:lnSpc>
            </a:pPr>
            <a:r>
              <a:rPr lang="en-US" altLang="de-DE" sz="1800"/>
              <a:t>Histone </a:t>
            </a:r>
            <a:r>
              <a:rPr lang="en-US" altLang="de-DE" sz="1800" b="1"/>
              <a:t>methylation</a:t>
            </a:r>
            <a:r>
              <a:rPr lang="en-US" altLang="de-DE" sz="1800"/>
              <a:t> mainly occurs on the side chains of lysines and arginines. </a:t>
            </a:r>
          </a:p>
          <a:p>
            <a:pPr eaLnBrk="1" hangingPunct="1">
              <a:lnSpc>
                <a:spcPts val="2563"/>
              </a:lnSpc>
            </a:pPr>
            <a:endParaRPr lang="en-US" altLang="de-DE" sz="1800"/>
          </a:p>
          <a:p>
            <a:pPr eaLnBrk="1" hangingPunct="1">
              <a:lnSpc>
                <a:spcPts val="2563"/>
              </a:lnSpc>
            </a:pPr>
            <a:r>
              <a:rPr lang="en-US" altLang="de-DE" sz="1800"/>
              <a:t>Unlike acetylation and phosphorylation, however, histone methylation does not alter the charge of the histone protein. </a:t>
            </a:r>
            <a:endParaRPr lang="de-DE" altLang="de-DE" sz="1800"/>
          </a:p>
        </p:txBody>
      </p:sp>
      <p:sp>
        <p:nvSpPr>
          <p:cNvPr id="11271" name="Text Box 5"/>
          <p:cNvSpPr txBox="1">
            <a:spLocks noChangeArrowheads="1"/>
          </p:cNvSpPr>
          <p:nvPr/>
        </p:nvSpPr>
        <p:spPr bwMode="auto">
          <a:xfrm>
            <a:off x="323850" y="5857875"/>
            <a:ext cx="843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DE" altLang="de-DE" sz="1400"/>
              <a:t>Bannister, Kouzarides, Cell Res. (2011) 21: 381–395.</a:t>
            </a:r>
          </a:p>
          <a:p>
            <a:pPr eaLnBrk="1" hangingPunct="1"/>
            <a:r>
              <a:rPr lang="en-US" altLang="de-DE" sz="1400"/>
              <a:t>By Ybs.Umich - Own work, CC BY-SA 3.0, https://commons.wikimedia.org/w/index.php?curid=31240656</a:t>
            </a:r>
            <a:endParaRPr lang="de-DE" altLang="de-DE" sz="1400"/>
          </a:p>
        </p:txBody>
      </p:sp>
      <p:sp>
        <p:nvSpPr>
          <p:cNvPr id="11272" name="AutoShape 11" descr="Bildergebnis für elisa izaurralde"/>
          <p:cNvSpPr>
            <a:spLocks noChangeAspect="1" noChangeArrowheads="1"/>
          </p:cNvSpPr>
          <p:nvPr/>
        </p:nvSpPr>
        <p:spPr bwMode="auto">
          <a:xfrm>
            <a:off x="0" y="-136525"/>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de-DE" altLang="de-DE" sz="1800"/>
          </a:p>
        </p:txBody>
      </p:sp>
    </p:spTree>
    <p:extLst>
      <p:ext uri="{BB962C8B-B14F-4D97-AF65-F5344CB8AC3E}">
        <p14:creationId xmlns:p14="http://schemas.microsoft.com/office/powerpoint/2010/main" val="325842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Dynamics of epigenetic modifications</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16</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084763" y="5771930"/>
            <a:ext cx="28797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400" dirty="0" err="1" smtClean="0"/>
              <a:t>Atlasi</a:t>
            </a:r>
            <a:r>
              <a:rPr lang="en-US" sz="1400" dirty="0" smtClean="0"/>
              <a:t> &amp; </a:t>
            </a:r>
            <a:r>
              <a:rPr lang="en-US" sz="1400" dirty="0" err="1" smtClean="0"/>
              <a:t>Stunnenberg</a:t>
            </a:r>
            <a:r>
              <a:rPr lang="en-US" sz="1400" dirty="0" smtClean="0"/>
              <a:t>, </a:t>
            </a:r>
            <a:r>
              <a:rPr lang="en-US" sz="1400" i="1" dirty="0" smtClean="0"/>
              <a:t>Nature Rev Genet</a:t>
            </a:r>
            <a:r>
              <a:rPr lang="en-US" sz="1400" dirty="0" smtClean="0"/>
              <a:t> </a:t>
            </a:r>
            <a:r>
              <a:rPr lang="en-US" sz="1400" b="1" dirty="0"/>
              <a:t>18</a:t>
            </a:r>
            <a:r>
              <a:rPr lang="en-US" sz="1400" dirty="0"/>
              <a:t>, 643–658 (2017)</a:t>
            </a:r>
            <a:endParaRPr lang="de-DE" altLang="en-US" sz="1400" dirty="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 t="-530" r="-1098" b="7320"/>
          <a:stretch/>
        </p:blipFill>
        <p:spPr>
          <a:xfrm>
            <a:off x="899592" y="559155"/>
            <a:ext cx="8199040" cy="5232707"/>
          </a:xfrm>
          <a:prstGeom prst="rect">
            <a:avLst/>
          </a:prstGeom>
        </p:spPr>
      </p:pic>
      <p:sp>
        <p:nvSpPr>
          <p:cNvPr id="2052" name="Rechteck 11"/>
          <p:cNvSpPr>
            <a:spLocks noChangeArrowheads="1"/>
          </p:cNvSpPr>
          <p:nvPr/>
        </p:nvSpPr>
        <p:spPr bwMode="auto">
          <a:xfrm>
            <a:off x="304800" y="559156"/>
            <a:ext cx="5347320"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smtClean="0"/>
              <a:t>DNA methylation is erased in the paternal and maternal genomes after fertilization and is put back on at later developmental stages.</a:t>
            </a:r>
            <a:endParaRPr lang="en-US" altLang="en-US" sz="1800" dirty="0"/>
          </a:p>
        </p:txBody>
      </p:sp>
      <p:sp>
        <p:nvSpPr>
          <p:cNvPr id="3" name="Ellipse 2"/>
          <p:cNvSpPr/>
          <p:nvPr/>
        </p:nvSpPr>
        <p:spPr bwMode="auto">
          <a:xfrm>
            <a:off x="6300192" y="2492896"/>
            <a:ext cx="576064" cy="504056"/>
          </a:xfrm>
          <a:prstGeom prst="ellipse">
            <a:avLst/>
          </a:prstGeom>
          <a:noFill/>
          <a:ln w="22225" cap="flat" cmpd="sng" algn="ctr">
            <a:solidFill>
              <a:srgbClr val="FF3399"/>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5" name="Gerade Verbindung mit Pfeil 4"/>
          <p:cNvCxnSpPr/>
          <p:nvPr/>
        </p:nvCxnSpPr>
        <p:spPr bwMode="auto">
          <a:xfrm>
            <a:off x="3059832" y="836712"/>
            <a:ext cx="3384376" cy="1656184"/>
          </a:xfrm>
          <a:prstGeom prst="straightConnector1">
            <a:avLst/>
          </a:prstGeom>
          <a:noFill/>
          <a:ln w="19050" cap="flat" cmpd="sng" algn="ctr">
            <a:solidFill>
              <a:srgbClr val="FF3399"/>
            </a:solidFill>
            <a:prstDash val="solid"/>
            <a:round/>
            <a:headEnd type="none" w="med" len="med"/>
            <a:tailEnd type="triangle"/>
          </a:ln>
          <a:effectLst/>
        </p:spPr>
      </p:cxnSp>
    </p:spTree>
    <p:extLst>
      <p:ext uri="{BB962C8B-B14F-4D97-AF65-F5344CB8AC3E}">
        <p14:creationId xmlns:p14="http://schemas.microsoft.com/office/powerpoint/2010/main" val="3102967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2" y="188913"/>
            <a:ext cx="8135937" cy="304800"/>
          </a:xfrm>
        </p:spPr>
        <p:txBody>
          <a:bodyPr/>
          <a:lstStyle/>
          <a:p>
            <a:pPr eaLnBrk="1" hangingPunct="1"/>
            <a:r>
              <a:rPr lang="en-GB" altLang="en-US" dirty="0" smtClean="0">
                <a:ea typeface="ＭＳ Ｐゴシック" panose="020B0600070205080204" pitchFamily="34" charset="-128"/>
              </a:rPr>
              <a:t>(review V10): Epigenetics of stem cells</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323850" y="581025"/>
            <a:ext cx="8496300" cy="53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en-US" sz="1800" dirty="0" smtClean="0"/>
              <a:t>During </a:t>
            </a:r>
            <a:r>
              <a:rPr lang="en-US" sz="1800" dirty="0"/>
              <a:t>development, epigenetic information </a:t>
            </a:r>
            <a:r>
              <a:rPr lang="en-US" sz="1800" dirty="0" smtClean="0"/>
              <a:t>is </a:t>
            </a:r>
            <a:r>
              <a:rPr lang="en-US" sz="1800" dirty="0"/>
              <a:t>acquired in a progressive </a:t>
            </a:r>
            <a:r>
              <a:rPr lang="en-US" sz="1800" dirty="0" smtClean="0"/>
              <a:t>manner.</a:t>
            </a:r>
          </a:p>
          <a:p>
            <a:pPr>
              <a:lnSpc>
                <a:spcPts val="2500"/>
              </a:lnSpc>
              <a:buNone/>
            </a:pPr>
            <a:r>
              <a:rPr lang="en-US" sz="1800" dirty="0" smtClean="0"/>
              <a:t>These </a:t>
            </a:r>
            <a:r>
              <a:rPr lang="en-US" sz="1800" dirty="0"/>
              <a:t>changes regulate the transcriptional </a:t>
            </a:r>
            <a:r>
              <a:rPr lang="en-US" sz="1800" dirty="0" err="1"/>
              <a:t>programme</a:t>
            </a:r>
            <a:r>
              <a:rPr lang="en-US" sz="1800" dirty="0"/>
              <a:t> during </a:t>
            </a:r>
            <a:r>
              <a:rPr lang="en-US" sz="1800" b="1" dirty="0"/>
              <a:t>lineage </a:t>
            </a:r>
            <a:r>
              <a:rPr lang="en-US" sz="1800" b="1" dirty="0" smtClean="0"/>
              <a:t>commitment</a:t>
            </a:r>
            <a:r>
              <a:rPr lang="en-US" sz="1800" dirty="0" smtClean="0"/>
              <a:t>. </a:t>
            </a:r>
          </a:p>
          <a:p>
            <a:pPr>
              <a:lnSpc>
                <a:spcPts val="2500"/>
              </a:lnSpc>
              <a:buNone/>
            </a:pPr>
            <a:endParaRPr lang="en-US" sz="1800" dirty="0" smtClean="0"/>
          </a:p>
          <a:p>
            <a:pPr>
              <a:lnSpc>
                <a:spcPts val="2500"/>
              </a:lnSpc>
              <a:buNone/>
            </a:pPr>
            <a:r>
              <a:rPr lang="en-US" sz="1800" b="1" dirty="0" smtClean="0"/>
              <a:t>Dynamic </a:t>
            </a:r>
            <a:r>
              <a:rPr lang="en-US" sz="1800" b="1" dirty="0"/>
              <a:t>regulation </a:t>
            </a:r>
            <a:r>
              <a:rPr lang="en-US" sz="1800" dirty="0"/>
              <a:t>of the </a:t>
            </a:r>
            <a:r>
              <a:rPr lang="en-US" sz="1800" dirty="0" err="1"/>
              <a:t>epigenome</a:t>
            </a:r>
            <a:r>
              <a:rPr lang="en-US" sz="1800" dirty="0"/>
              <a:t> underlies </a:t>
            </a:r>
            <a:r>
              <a:rPr lang="en-US" sz="1800" b="1" dirty="0"/>
              <a:t>cellular plasticity </a:t>
            </a:r>
            <a:r>
              <a:rPr lang="en-US" sz="1800" dirty="0"/>
              <a:t>and provides a </a:t>
            </a:r>
            <a:r>
              <a:rPr lang="en-US" sz="1800" b="1" dirty="0"/>
              <a:t>heritable</a:t>
            </a:r>
            <a:r>
              <a:rPr lang="en-US" sz="1800" dirty="0"/>
              <a:t> response to environmental and developmental cues. </a:t>
            </a:r>
            <a:endParaRPr lang="en-US" sz="1800" dirty="0" smtClean="0"/>
          </a:p>
          <a:p>
            <a:pPr>
              <a:lnSpc>
                <a:spcPts val="2500"/>
              </a:lnSpc>
              <a:buNone/>
            </a:pPr>
            <a:r>
              <a:rPr lang="en-US" sz="1800" dirty="0" smtClean="0"/>
              <a:t>The </a:t>
            </a:r>
            <a:r>
              <a:rPr lang="en-US" sz="1800" dirty="0"/>
              <a:t>different layers of epigenetic information are closely </a:t>
            </a:r>
            <a:r>
              <a:rPr lang="en-US" sz="1800" b="1" dirty="0" smtClean="0"/>
              <a:t>interconnected</a:t>
            </a:r>
            <a:r>
              <a:rPr lang="en-US" sz="1800" dirty="0" smtClean="0"/>
              <a:t>. </a:t>
            </a:r>
          </a:p>
          <a:p>
            <a:pPr>
              <a:lnSpc>
                <a:spcPts val="2500"/>
              </a:lnSpc>
              <a:buNone/>
            </a:pPr>
            <a:endParaRPr lang="en-US" sz="1800" b="1" dirty="0" smtClean="0"/>
          </a:p>
          <a:p>
            <a:pPr>
              <a:lnSpc>
                <a:spcPts val="2500"/>
              </a:lnSpc>
              <a:buNone/>
            </a:pPr>
            <a:r>
              <a:rPr lang="en-US" sz="1800" b="1" dirty="0" smtClean="0"/>
              <a:t>Epigenetic </a:t>
            </a:r>
            <a:r>
              <a:rPr lang="en-US" sz="1800" b="1" dirty="0"/>
              <a:t>deregulation </a:t>
            </a:r>
            <a:r>
              <a:rPr lang="en-US" sz="1800" dirty="0"/>
              <a:t>is directly linked to a wide spectrum of </a:t>
            </a:r>
            <a:r>
              <a:rPr lang="en-US" sz="1800" b="1" dirty="0"/>
              <a:t>diseases</a:t>
            </a:r>
            <a:r>
              <a:rPr lang="en-US" sz="1800" dirty="0"/>
              <a:t> ranging from developmental disorders associated with aberrant genetic imprinting to various cancers that have defects in protein complexes involved in histone or DNA </a:t>
            </a:r>
            <a:r>
              <a:rPr lang="en-US" sz="1800" dirty="0" smtClean="0"/>
              <a:t>modifications. </a:t>
            </a:r>
          </a:p>
          <a:p>
            <a:pPr>
              <a:lnSpc>
                <a:spcPts val="2500"/>
              </a:lnSpc>
              <a:buNone/>
            </a:pPr>
            <a:endParaRPr lang="en-US" sz="1800" dirty="0" smtClean="0"/>
          </a:p>
          <a:p>
            <a:pPr>
              <a:lnSpc>
                <a:spcPts val="2500"/>
              </a:lnSpc>
              <a:buNone/>
            </a:pPr>
            <a:r>
              <a:rPr lang="en-US" sz="1800" dirty="0" smtClean="0"/>
              <a:t>The </a:t>
            </a:r>
            <a:r>
              <a:rPr lang="en-US" sz="1800" dirty="0"/>
              <a:t>fact that epigenetic modifications are, in principle, </a:t>
            </a:r>
            <a:r>
              <a:rPr lang="en-US" sz="1800" b="1" dirty="0"/>
              <a:t>reversible</a:t>
            </a:r>
            <a:r>
              <a:rPr lang="en-US" sz="1800" dirty="0"/>
              <a:t> renders epigenetic regulation amenable to </a:t>
            </a:r>
            <a:r>
              <a:rPr lang="en-US" sz="1800" b="1" dirty="0"/>
              <a:t>pharmacological </a:t>
            </a:r>
            <a:r>
              <a:rPr lang="en-US" sz="1800" b="1" dirty="0" smtClean="0"/>
              <a:t>intervention</a:t>
            </a:r>
            <a:r>
              <a:rPr lang="en-US" sz="1800" dirty="0" smtClean="0"/>
              <a:t>. </a:t>
            </a:r>
            <a:endParaRPr lang="de-DE" altLang="en-US" sz="1800" dirty="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368D03C-E757-44A1-A588-995E2F33D27E}" type="slidenum">
              <a:rPr lang="de-DE" altLang="en-US" sz="1000"/>
              <a:pPr eaLnBrk="1" hangingPunct="1">
                <a:spcBef>
                  <a:spcPct val="0"/>
                </a:spcBef>
                <a:buFontTx/>
                <a:buNone/>
              </a:pPr>
              <a:t>17</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9" name="Text Box 4"/>
          <p:cNvSpPr txBox="1">
            <a:spLocks noChangeArrowheads="1"/>
          </p:cNvSpPr>
          <p:nvPr/>
        </p:nvSpPr>
        <p:spPr bwMode="auto">
          <a:xfrm>
            <a:off x="5868144" y="6021288"/>
            <a:ext cx="28797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400" dirty="0" err="1" smtClean="0"/>
              <a:t>Atlasi</a:t>
            </a:r>
            <a:r>
              <a:rPr lang="en-US" sz="1400" dirty="0" smtClean="0"/>
              <a:t> &amp; </a:t>
            </a:r>
            <a:r>
              <a:rPr lang="en-US" sz="1400" dirty="0" err="1" smtClean="0"/>
              <a:t>Stunnenberg</a:t>
            </a:r>
            <a:r>
              <a:rPr lang="en-US" sz="1400" dirty="0" smtClean="0"/>
              <a:t>, </a:t>
            </a:r>
            <a:r>
              <a:rPr lang="en-US" sz="1400" i="1" dirty="0" smtClean="0"/>
              <a:t>Nature Rev Genet</a:t>
            </a:r>
            <a:r>
              <a:rPr lang="en-US" sz="1400" dirty="0" smtClean="0"/>
              <a:t> </a:t>
            </a:r>
            <a:r>
              <a:rPr lang="en-US" sz="1400" b="1" dirty="0"/>
              <a:t>18</a:t>
            </a:r>
            <a:r>
              <a:rPr lang="en-US" sz="1400" dirty="0"/>
              <a:t>, 643–658 (2017)</a:t>
            </a:r>
            <a:endParaRPr lang="de-DE" altLang="en-US" sz="1400" dirty="0"/>
          </a:p>
        </p:txBody>
      </p:sp>
    </p:spTree>
    <p:extLst>
      <p:ext uri="{BB962C8B-B14F-4D97-AF65-F5344CB8AC3E}">
        <p14:creationId xmlns:p14="http://schemas.microsoft.com/office/powerpoint/2010/main" val="3933804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FACS</a:t>
            </a:r>
          </a:p>
        </p:txBody>
      </p:sp>
      <p:sp>
        <p:nvSpPr>
          <p:cNvPr id="819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8196" name="Text Box 4"/>
          <p:cNvSpPr txBox="1">
            <a:spLocks noChangeArrowheads="1"/>
          </p:cNvSpPr>
          <p:nvPr/>
        </p:nvSpPr>
        <p:spPr bwMode="auto">
          <a:xfrm>
            <a:off x="5508104" y="5462833"/>
            <a:ext cx="3407296"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hlinkClick r:id="rId2"/>
              </a:rPr>
              <a:t>www.wikipedia.org</a:t>
            </a:r>
            <a:endParaRPr lang="de-DE" altLang="en-US" sz="1400" dirty="0" smtClean="0"/>
          </a:p>
          <a:p>
            <a:pPr eaLnBrk="1" hangingPunct="1">
              <a:lnSpc>
                <a:spcPct val="120000"/>
              </a:lnSpc>
              <a:spcBef>
                <a:spcPct val="0"/>
              </a:spcBef>
              <a:buFontTx/>
              <a:buNone/>
            </a:pPr>
            <a:r>
              <a:rPr lang="en-US" altLang="en-US" sz="1400" dirty="0"/>
              <a:t>By </a:t>
            </a:r>
            <a:r>
              <a:rPr lang="en-US" altLang="en-US" sz="1400" dirty="0" err="1"/>
              <a:t>SariSabban</a:t>
            </a:r>
            <a:r>
              <a:rPr lang="en-US" altLang="en-US" sz="1400" dirty="0"/>
              <a:t> - </a:t>
            </a:r>
            <a:r>
              <a:rPr lang="en-US" altLang="en-US" sz="1400" dirty="0" err="1"/>
              <a:t>Sabban</a:t>
            </a:r>
            <a:r>
              <a:rPr lang="en-US" altLang="en-US" sz="1400" dirty="0"/>
              <a:t>, Sari (2011) </a:t>
            </a:r>
            <a:r>
              <a:rPr lang="en-US" altLang="en-US" sz="1400" dirty="0" smtClean="0"/>
              <a:t>https</a:t>
            </a:r>
            <a:r>
              <a:rPr lang="en-US" altLang="en-US" sz="1400" dirty="0"/>
              <a:t>://commons.wikimedia.org/w/index.php?curid=18139883</a:t>
            </a:r>
            <a:endParaRPr lang="de-DE" altLang="en-US" sz="1400" dirty="0"/>
          </a:p>
        </p:txBody>
      </p:sp>
      <p:sp>
        <p:nvSpPr>
          <p:cNvPr id="8198"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8199"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FB78147-87C7-4972-A376-75E7B646982D}" type="slidenum">
              <a:rPr lang="de-DE" altLang="en-US" sz="1000"/>
              <a:pPr eaLnBrk="1" hangingPunct="1">
                <a:spcBef>
                  <a:spcPct val="0"/>
                </a:spcBef>
                <a:buFontTx/>
                <a:buNone/>
              </a:pPr>
              <a:t>18</a:t>
            </a:fld>
            <a:endParaRPr lang="de-DE" altLang="en-US" sz="1000"/>
          </a:p>
        </p:txBody>
      </p:sp>
      <p:sp>
        <p:nvSpPr>
          <p:cNvPr id="8200"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 y="856295"/>
            <a:ext cx="5968643" cy="4687416"/>
          </a:xfrm>
          <a:prstGeom prst="rect">
            <a:avLst/>
          </a:prstGeom>
        </p:spPr>
      </p:pic>
      <p:sp>
        <p:nvSpPr>
          <p:cNvPr id="6" name="Rechteck 5"/>
          <p:cNvSpPr/>
          <p:nvPr/>
        </p:nvSpPr>
        <p:spPr bwMode="auto">
          <a:xfrm>
            <a:off x="5004048" y="3429000"/>
            <a:ext cx="1368152" cy="15121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5" name="Rechteck 4"/>
          <p:cNvSpPr/>
          <p:nvPr/>
        </p:nvSpPr>
        <p:spPr>
          <a:xfrm>
            <a:off x="5940152" y="692696"/>
            <a:ext cx="2975248" cy="3416320"/>
          </a:xfrm>
          <a:prstGeom prst="rect">
            <a:avLst/>
          </a:prstGeom>
        </p:spPr>
        <p:txBody>
          <a:bodyPr wrap="square">
            <a:spAutoFit/>
          </a:bodyPr>
          <a:lstStyle/>
          <a:p>
            <a:r>
              <a:rPr lang="en-US" dirty="0"/>
              <a:t>Fluorescence-activated cell sorting (FACS) is a specialized type of flow cytometry. It provides a method for sorting a heterogeneous mixture of biological cells into two or more containers, one cell at a time, based upon the specific light scattering and fluorescent characteristics of each cell.</a:t>
            </a:r>
            <a:r>
              <a:rPr lang="en-US" baseline="30000" dirty="0">
                <a:hlinkClick r:id="rId4"/>
              </a:rPr>
              <a:t>[</a:t>
            </a:r>
            <a:endParaRPr lang="de-DE" dirty="0"/>
          </a:p>
        </p:txBody>
      </p:sp>
    </p:spTree>
    <p:extLst>
      <p:ext uri="{BB962C8B-B14F-4D97-AF65-F5344CB8AC3E}">
        <p14:creationId xmlns:p14="http://schemas.microsoft.com/office/powerpoint/2010/main" val="1893225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err="1" smtClean="0">
                <a:ea typeface="ＭＳ Ｐゴシック" panose="020B0600070205080204" pitchFamily="34" charset="-128"/>
              </a:rPr>
              <a:t>ChIP-seq</a:t>
            </a:r>
            <a:endParaRPr lang="en-GB" altLang="en-US" dirty="0" smtClean="0">
              <a:ea typeface="ＭＳ Ｐゴシック" panose="020B0600070205080204" pitchFamily="34" charset="-128"/>
            </a:endParaRPr>
          </a:p>
        </p:txBody>
      </p:sp>
      <p:sp>
        <p:nvSpPr>
          <p:cNvPr id="819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8196" name="Text Box 4"/>
          <p:cNvSpPr txBox="1">
            <a:spLocks noChangeArrowheads="1"/>
          </p:cNvSpPr>
          <p:nvPr/>
        </p:nvSpPr>
        <p:spPr bwMode="auto">
          <a:xfrm>
            <a:off x="5940425" y="6127750"/>
            <a:ext cx="2016125"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www.wikipedia.org</a:t>
            </a:r>
            <a:endParaRPr lang="de-DE" altLang="en-US" sz="1400" dirty="0"/>
          </a:p>
        </p:txBody>
      </p:sp>
      <p:sp>
        <p:nvSpPr>
          <p:cNvPr id="8198"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8199"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FB78147-87C7-4972-A376-75E7B646982D}" type="slidenum">
              <a:rPr lang="de-DE" altLang="en-US" sz="1000"/>
              <a:pPr eaLnBrk="1" hangingPunct="1">
                <a:spcBef>
                  <a:spcPct val="0"/>
                </a:spcBef>
                <a:buFontTx/>
                <a:buNone/>
              </a:pPr>
              <a:t>19</a:t>
            </a:fld>
            <a:endParaRPr lang="de-DE" altLang="en-US" sz="1000"/>
          </a:p>
        </p:txBody>
      </p:sp>
      <p:sp>
        <p:nvSpPr>
          <p:cNvPr id="8200"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b="59051"/>
          <a:stretch/>
        </p:blipFill>
        <p:spPr>
          <a:xfrm>
            <a:off x="107504" y="764704"/>
            <a:ext cx="4127885" cy="3816424"/>
          </a:xfrm>
          <a:prstGeom prst="rect">
            <a:avLst/>
          </a:prstGeom>
        </p:spPr>
      </p:pic>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t="36750"/>
          <a:stretch/>
        </p:blipFill>
        <p:spPr>
          <a:xfrm>
            <a:off x="4355976" y="217104"/>
            <a:ext cx="4215667" cy="6020208"/>
          </a:xfrm>
          <a:prstGeom prst="rect">
            <a:avLst/>
          </a:prstGeom>
        </p:spPr>
      </p:pic>
    </p:spTree>
    <p:extLst>
      <p:ext uri="{BB962C8B-B14F-4D97-AF65-F5344CB8AC3E}">
        <p14:creationId xmlns:p14="http://schemas.microsoft.com/office/powerpoint/2010/main" val="17074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de-DE"/>
          </a:p>
          <a:p>
            <a:pPr eaLnBrk="1" hangingPunct="1">
              <a:spcBef>
                <a:spcPct val="0"/>
              </a:spcBef>
              <a:buFontTx/>
              <a:buNone/>
            </a:pPr>
            <a:fld id="{F58E11CB-9E40-4669-9604-6FF7B801D1BC}" type="slidenum">
              <a:rPr lang="de-DE" altLang="de-DE"/>
              <a:pPr eaLnBrk="1" hangingPunct="1">
                <a:spcBef>
                  <a:spcPct val="0"/>
                </a:spcBef>
                <a:buFontTx/>
                <a:buNone/>
              </a:pPr>
              <a:t>2</a:t>
            </a:fld>
            <a:endParaRPr lang="de-DE" altLang="de-DE"/>
          </a:p>
        </p:txBody>
      </p:sp>
      <p:sp>
        <p:nvSpPr>
          <p:cNvPr id="10243" name="Rectangle 2"/>
          <p:cNvSpPr>
            <a:spLocks noGrp="1" noChangeArrowheads="1"/>
          </p:cNvSpPr>
          <p:nvPr>
            <p:ph type="title"/>
          </p:nvPr>
        </p:nvSpPr>
        <p:spPr>
          <a:xfrm>
            <a:off x="684213" y="188913"/>
            <a:ext cx="7772400" cy="304800"/>
          </a:xfrm>
        </p:spPr>
        <p:txBody>
          <a:bodyPr/>
          <a:lstStyle/>
          <a:p>
            <a:pPr eaLnBrk="1" hangingPunct="1"/>
            <a:r>
              <a:rPr lang="en-GB" altLang="de-DE" dirty="0" smtClean="0">
                <a:ea typeface="ＭＳ Ｐゴシック" panose="020B0600070205080204" pitchFamily="34" charset="-128"/>
              </a:rPr>
              <a:t>(review V9): Embryonic development of mouse</a:t>
            </a:r>
          </a:p>
        </p:txBody>
      </p:sp>
      <p:sp>
        <p:nvSpPr>
          <p:cNvPr id="10244"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mtClean="0">
                <a:ea typeface="ＭＳ Ｐゴシック" panose="020B0600070205080204" pitchFamily="34" charset="-128"/>
                <a:sym typeface="Symbol" panose="05050102010706020507" pitchFamily="18" charset="2"/>
              </a:rPr>
              <a:t> </a:t>
            </a:r>
          </a:p>
        </p:txBody>
      </p:sp>
      <p:sp>
        <p:nvSpPr>
          <p:cNvPr id="10245" name="Textfeld 11"/>
          <p:cNvSpPr txBox="1">
            <a:spLocks noChangeArrowheads="1"/>
          </p:cNvSpPr>
          <p:nvPr/>
        </p:nvSpPr>
        <p:spPr bwMode="auto">
          <a:xfrm>
            <a:off x="457200" y="6001543"/>
            <a:ext cx="4406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400" dirty="0" err="1"/>
              <a:t>Boiani</a:t>
            </a:r>
            <a:r>
              <a:rPr lang="de-DE" altLang="de-DE" sz="1400" dirty="0"/>
              <a:t> &amp; Schöler, </a:t>
            </a:r>
            <a:r>
              <a:rPr lang="de-DE" altLang="de-DE" sz="1400" dirty="0" err="1"/>
              <a:t>Nat</a:t>
            </a:r>
            <a:r>
              <a:rPr lang="de-DE" altLang="de-DE" sz="1400" dirty="0"/>
              <a:t> </a:t>
            </a:r>
            <a:r>
              <a:rPr lang="de-DE" altLang="de-DE" sz="1400" dirty="0" err="1"/>
              <a:t>Rev</a:t>
            </a:r>
            <a:r>
              <a:rPr lang="de-DE" altLang="de-DE" sz="1400" dirty="0"/>
              <a:t> Mol </a:t>
            </a:r>
            <a:r>
              <a:rPr lang="de-DE" altLang="de-DE" sz="1400" dirty="0" err="1"/>
              <a:t>Cell</a:t>
            </a:r>
            <a:r>
              <a:rPr lang="de-DE" altLang="de-DE" sz="1400" dirty="0"/>
              <a:t> </a:t>
            </a:r>
            <a:r>
              <a:rPr lang="de-DE" altLang="de-DE" sz="1400" dirty="0" err="1"/>
              <a:t>Biol</a:t>
            </a:r>
            <a:r>
              <a:rPr lang="de-DE" altLang="de-DE" sz="1400" dirty="0"/>
              <a:t> 6, 872 (</a:t>
            </a:r>
            <a:r>
              <a:rPr lang="de-DE" altLang="de-DE" sz="1400" dirty="0" smtClean="0"/>
              <a:t>2005)</a:t>
            </a:r>
            <a:endParaRPr lang="de-DE" altLang="de-DE" sz="1400" dirty="0"/>
          </a:p>
        </p:txBody>
      </p:sp>
      <p:pic>
        <p:nvPicPr>
          <p:cNvPr id="10246" name="Picture 10" descr="Regulatory networks in embryo-derived pluripotent stem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692150"/>
            <a:ext cx="79914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half" idx="10"/>
          </p:nvPr>
        </p:nvSpPr>
        <p:spPr/>
        <p:txBody>
          <a:bodyPr/>
          <a:lstStyle/>
          <a:p>
            <a:pPr>
              <a:defRPr/>
            </a:pPr>
            <a:r>
              <a:rPr lang="de-DE" smtClean="0"/>
              <a:t>WS 2017/18 – lecture 12</a:t>
            </a:r>
            <a:endParaRPr lang="de-DE"/>
          </a:p>
        </p:txBody>
      </p:sp>
      <p:sp>
        <p:nvSpPr>
          <p:cNvPr id="3" name="Fußzeilenplatzhalter 2"/>
          <p:cNvSpPr>
            <a:spLocks noGrp="1"/>
          </p:cNvSpPr>
          <p:nvPr>
            <p:ph type="ftr" sz="quarter" idx="11"/>
          </p:nvPr>
        </p:nvSpPr>
        <p:spPr/>
        <p:txBody>
          <a:bodyPr/>
          <a:lstStyle/>
          <a:p>
            <a:pPr>
              <a:defRPr/>
            </a:pPr>
            <a:r>
              <a:rPr lang="de-DE" smtClean="0"/>
              <a:t>Cellular Programs</a:t>
            </a:r>
            <a:endParaRPr lang="de-DE"/>
          </a:p>
        </p:txBody>
      </p:sp>
      <p:sp>
        <p:nvSpPr>
          <p:cNvPr id="9" name="Rechteck 1"/>
          <p:cNvSpPr>
            <a:spLocks noChangeArrowheads="1"/>
          </p:cNvSpPr>
          <p:nvPr/>
        </p:nvSpPr>
        <p:spPr bwMode="auto">
          <a:xfrm>
            <a:off x="304800" y="4149080"/>
            <a:ext cx="469924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smtClean="0"/>
              <a:t>ICM: Inner cell mas</a:t>
            </a:r>
          </a:p>
          <a:p>
            <a:pPr eaLnBrk="1" hangingPunct="1">
              <a:spcBef>
                <a:spcPct val="0"/>
              </a:spcBef>
              <a:buFontTx/>
              <a:buNone/>
            </a:pPr>
            <a:r>
              <a:rPr lang="en-US" altLang="en-US" sz="1400" dirty="0" smtClean="0"/>
              <a:t>TS: trophoblast cells (develop into large part of placenta)</a:t>
            </a:r>
          </a:p>
          <a:p>
            <a:pPr eaLnBrk="1" hangingPunct="1">
              <a:spcBef>
                <a:spcPct val="0"/>
              </a:spcBef>
              <a:buFontTx/>
              <a:buNone/>
            </a:pPr>
            <a:r>
              <a:rPr lang="en-US" altLang="en-US" sz="1400" dirty="0" smtClean="0"/>
              <a:t>- After gastrulation, they are called </a:t>
            </a:r>
            <a:r>
              <a:rPr lang="en-US" altLang="en-US" sz="1400" dirty="0" err="1" smtClean="0"/>
              <a:t>trophectoderm</a:t>
            </a:r>
            <a:endParaRPr lang="en-US" altLang="en-US" sz="1400" dirty="0"/>
          </a:p>
          <a:p>
            <a:pPr eaLnBrk="1" hangingPunct="1">
              <a:spcBef>
                <a:spcPct val="0"/>
              </a:spcBef>
              <a:buFontTx/>
              <a:buNone/>
            </a:pPr>
            <a:endParaRPr lang="en-US" altLang="en-US" sz="1400" dirty="0" smtClean="0"/>
          </a:p>
          <a:p>
            <a:pPr eaLnBrk="1" hangingPunct="1">
              <a:spcBef>
                <a:spcPct val="0"/>
              </a:spcBef>
              <a:buFontTx/>
              <a:buNone/>
            </a:pPr>
            <a:r>
              <a:rPr lang="en-US" altLang="en-US" sz="1400" dirty="0" smtClean="0"/>
              <a:t>PGCs: primordial germ cells (progenitors of germ cells)</a:t>
            </a:r>
          </a:p>
          <a:p>
            <a:pPr eaLnBrk="1" hangingPunct="1">
              <a:spcBef>
                <a:spcPct val="0"/>
              </a:spcBef>
              <a:buFontTx/>
              <a:buNone/>
            </a:pPr>
            <a:r>
              <a:rPr lang="en-US" altLang="en-US" sz="1400" dirty="0" smtClean="0"/>
              <a:t>E3: embryonic day 3</a:t>
            </a:r>
            <a:endParaRPr lang="en-US" altLang="en-US" sz="1400" dirty="0"/>
          </a:p>
        </p:txBody>
      </p:sp>
      <p:cxnSp>
        <p:nvCxnSpPr>
          <p:cNvPr id="5" name="Gerade Verbindung mit Pfeil 4"/>
          <p:cNvCxnSpPr/>
          <p:nvPr/>
        </p:nvCxnSpPr>
        <p:spPr bwMode="auto">
          <a:xfrm>
            <a:off x="971600" y="1268760"/>
            <a:ext cx="1619200" cy="0"/>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feld 11"/>
          <p:cNvSpPr txBox="1">
            <a:spLocks noChangeArrowheads="1"/>
          </p:cNvSpPr>
          <p:nvPr/>
        </p:nvSpPr>
        <p:spPr bwMode="auto">
          <a:xfrm>
            <a:off x="983407" y="1326357"/>
            <a:ext cx="11095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400" dirty="0" err="1" smtClean="0"/>
              <a:t>gastrulation</a:t>
            </a:r>
            <a:endParaRPr lang="de-DE" altLang="de-DE" sz="1400" dirty="0"/>
          </a:p>
        </p:txBody>
      </p:sp>
    </p:spTree>
    <p:extLst>
      <p:ext uri="{BB962C8B-B14F-4D97-AF65-F5344CB8AC3E}">
        <p14:creationId xmlns:p14="http://schemas.microsoft.com/office/powerpoint/2010/main" val="1791492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TFs in Core Pluripotency Network</a:t>
            </a:r>
          </a:p>
        </p:txBody>
      </p:sp>
      <p:sp>
        <p:nvSpPr>
          <p:cNvPr id="921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9220" name="Text Box 4"/>
          <p:cNvSpPr txBox="1">
            <a:spLocks noChangeArrowheads="1"/>
          </p:cNvSpPr>
          <p:nvPr/>
        </p:nvSpPr>
        <p:spPr bwMode="auto">
          <a:xfrm>
            <a:off x="5940425" y="6127750"/>
            <a:ext cx="201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Chen et al., Cell 133, 1106-1117  (2008)</a:t>
            </a:r>
          </a:p>
        </p:txBody>
      </p:sp>
      <p:sp>
        <p:nvSpPr>
          <p:cNvPr id="9221" name="Rechteck 11"/>
          <p:cNvSpPr>
            <a:spLocks noChangeArrowheads="1"/>
          </p:cNvSpPr>
          <p:nvPr/>
        </p:nvSpPr>
        <p:spPr bwMode="auto">
          <a:xfrm>
            <a:off x="323850" y="581025"/>
            <a:ext cx="84963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b="1" dirty="0"/>
              <a:t>Oct4</a:t>
            </a:r>
            <a:r>
              <a:rPr lang="en-US" altLang="en-US" sz="1800" dirty="0"/>
              <a:t>, encoded by </a:t>
            </a:r>
            <a:r>
              <a:rPr lang="en-US" altLang="en-US" sz="1800" b="1" i="1" dirty="0"/>
              <a:t>Pou5f1</a:t>
            </a:r>
            <a:r>
              <a:rPr lang="en-US" altLang="en-US" sz="1800" dirty="0"/>
              <a:t>, is a POU domain-containing TF </a:t>
            </a:r>
          </a:p>
          <a:p>
            <a:pPr eaLnBrk="1" hangingPunct="1">
              <a:lnSpc>
                <a:spcPts val="2500"/>
              </a:lnSpc>
              <a:spcBef>
                <a:spcPct val="0"/>
              </a:spcBef>
              <a:buFontTx/>
              <a:buNone/>
            </a:pPr>
            <a:r>
              <a:rPr lang="en-US" altLang="en-US" sz="1800" dirty="0"/>
              <a:t>that is essential to ES cells and early embryonic development.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Oct4 binds to </a:t>
            </a:r>
            <a:r>
              <a:rPr lang="en-US" altLang="en-US" sz="1800" b="1" dirty="0"/>
              <a:t>Sox2</a:t>
            </a:r>
            <a:r>
              <a:rPr lang="en-US" altLang="en-US" sz="1800" dirty="0"/>
              <a:t>, another TF. </a:t>
            </a:r>
            <a:endParaRPr lang="en-US" altLang="en-US" sz="1800" dirty="0" smtClean="0"/>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Genome-wide mapping of OCT4 and SOX2 sites </a:t>
            </a:r>
          </a:p>
          <a:p>
            <a:pPr eaLnBrk="1" hangingPunct="1">
              <a:lnSpc>
                <a:spcPts val="2500"/>
              </a:lnSpc>
              <a:spcBef>
                <a:spcPct val="0"/>
              </a:spcBef>
              <a:buFontTx/>
              <a:buNone/>
            </a:pPr>
            <a:r>
              <a:rPr lang="en-US" altLang="en-US" sz="1800" dirty="0"/>
              <a:t>in human ES cells shows that they</a:t>
            </a:r>
            <a:r>
              <a:rPr lang="en-US" altLang="en-US" sz="1800" b="1" dirty="0"/>
              <a:t> co-target </a:t>
            </a:r>
            <a:r>
              <a:rPr lang="en-US" altLang="en-US" sz="1800" dirty="0"/>
              <a:t>multiple genes.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Oct4 and Sox2, along with </a:t>
            </a:r>
            <a:r>
              <a:rPr lang="en-US" altLang="en-US" sz="1800" b="1" dirty="0"/>
              <a:t>c-</a:t>
            </a:r>
            <a:r>
              <a:rPr lang="en-US" altLang="en-US" sz="1800" b="1" dirty="0" err="1"/>
              <a:t>Myc</a:t>
            </a:r>
            <a:r>
              <a:rPr lang="en-US" altLang="en-US" sz="1800" dirty="0"/>
              <a:t> and </a:t>
            </a:r>
            <a:r>
              <a:rPr lang="en-US" altLang="en-US" sz="1800" b="1" dirty="0"/>
              <a:t>Klf4</a:t>
            </a:r>
            <a:r>
              <a:rPr lang="en-US" altLang="en-US" sz="1800" dirty="0"/>
              <a:t>, appear to be sufficient for reprogramming fibroblasts to </a:t>
            </a:r>
            <a:r>
              <a:rPr lang="en-US" altLang="en-US" sz="1800" b="1" dirty="0"/>
              <a:t>induced pluripotent stem cells (</a:t>
            </a:r>
            <a:r>
              <a:rPr lang="en-US" altLang="en-US" sz="1800" b="1" dirty="0" err="1"/>
              <a:t>iPS</a:t>
            </a:r>
            <a:r>
              <a:rPr lang="en-US" altLang="en-US" sz="1800" b="1" dirty="0"/>
              <a:t>),</a:t>
            </a:r>
          </a:p>
          <a:p>
            <a:pPr eaLnBrk="1" hangingPunct="1">
              <a:lnSpc>
                <a:spcPts val="2500"/>
              </a:lnSpc>
              <a:spcBef>
                <a:spcPct val="0"/>
              </a:spcBef>
              <a:buNone/>
            </a:pPr>
            <a:r>
              <a:rPr lang="en-US" altLang="en-US" sz="1800" dirty="0"/>
              <a:t>which are functionally similar to ES cells (</a:t>
            </a:r>
            <a:r>
              <a:rPr lang="en-US" altLang="en-US" sz="1800" dirty="0">
                <a:cs typeface="Arial" panose="020B0604020202020204" pitchFamily="34" charset="0"/>
              </a:rPr>
              <a:t>→ </a:t>
            </a:r>
            <a:r>
              <a:rPr lang="en-US" altLang="en-US" sz="1800" b="1" dirty="0">
                <a:solidFill>
                  <a:srgbClr val="FF0000"/>
                </a:solidFill>
                <a:cs typeface="Arial" panose="020B0604020202020204" pitchFamily="34" charset="0"/>
              </a:rPr>
              <a:t>Yamanaka factors</a:t>
            </a:r>
            <a:r>
              <a:rPr lang="en-US" altLang="en-US" sz="1800" dirty="0">
                <a:cs typeface="Arial" panose="020B0604020202020204" pitchFamily="34" charset="0"/>
              </a:rPr>
              <a:t>).</a:t>
            </a:r>
          </a:p>
          <a:p>
            <a:pPr eaLnBrk="1" hangingPunct="1">
              <a:lnSpc>
                <a:spcPts val="2500"/>
              </a:lnSpc>
              <a:spcBef>
                <a:spcPct val="0"/>
              </a:spcBef>
              <a:buFontTx/>
              <a:buNone/>
            </a:pPr>
            <a:endParaRPr lang="en-US" altLang="en-US" sz="1800" dirty="0"/>
          </a:p>
        </p:txBody>
      </p:sp>
      <p:sp>
        <p:nvSpPr>
          <p:cNvPr id="922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922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2530362E-31D4-48EA-ADDD-E00858704ECD}" type="slidenum">
              <a:rPr lang="de-DE" altLang="en-US" sz="1000"/>
              <a:pPr eaLnBrk="1" hangingPunct="1">
                <a:spcBef>
                  <a:spcPct val="0"/>
                </a:spcBef>
                <a:buFontTx/>
                <a:buNone/>
              </a:pPr>
              <a:t>20</a:t>
            </a:fld>
            <a:endParaRPr lang="de-DE" altLang="en-US" sz="1000"/>
          </a:p>
        </p:txBody>
      </p:sp>
      <p:sp>
        <p:nvSpPr>
          <p:cNvPr id="922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9225" name="Picture 8" descr="http://t0.gstatic.com/images?q=tbn:ANd9GcS7Ym49GNefdlj1PX63JzPpe-z8iTn_4P24dn7ncjUoFYdLVof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2032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hteck 1"/>
          <p:cNvSpPr>
            <a:spLocks noChangeArrowheads="1"/>
          </p:cNvSpPr>
          <p:nvPr/>
        </p:nvSpPr>
        <p:spPr bwMode="auto">
          <a:xfrm>
            <a:off x="323850" y="4334668"/>
            <a:ext cx="4572000" cy="107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endParaRPr lang="en-US" altLang="en-US" sz="1800" dirty="0">
              <a:cs typeface="Arial" panose="020B0604020202020204" pitchFamily="34" charset="0"/>
            </a:endParaRPr>
          </a:p>
          <a:p>
            <a:pPr eaLnBrk="1" hangingPunct="1">
              <a:lnSpc>
                <a:spcPct val="120000"/>
              </a:lnSpc>
              <a:spcBef>
                <a:spcPct val="0"/>
              </a:spcBef>
              <a:buFontTx/>
              <a:buNone/>
            </a:pPr>
            <a:r>
              <a:rPr lang="de-DE" altLang="en-US" sz="1800" i="1" dirty="0">
                <a:cs typeface="Arial" panose="020B0604020202020204" pitchFamily="34" charset="0"/>
              </a:rPr>
              <a:t>	</a:t>
            </a:r>
            <a:r>
              <a:rPr lang="de-DE" altLang="en-US" sz="1800" i="1" dirty="0" err="1">
                <a:cs typeface="Arial" panose="020B0604020202020204" pitchFamily="34" charset="0"/>
              </a:rPr>
              <a:t>Shinya</a:t>
            </a:r>
            <a:r>
              <a:rPr lang="de-DE" altLang="en-US" sz="1800" i="1" dirty="0">
                <a:cs typeface="Arial" panose="020B0604020202020204" pitchFamily="34" charset="0"/>
              </a:rPr>
              <a:t> </a:t>
            </a:r>
            <a:r>
              <a:rPr lang="de-DE" altLang="en-US" sz="1800" i="1" dirty="0" err="1">
                <a:cs typeface="Arial" panose="020B0604020202020204" pitchFamily="34" charset="0"/>
              </a:rPr>
              <a:t>Yamanaka</a:t>
            </a:r>
            <a:endParaRPr lang="de-DE" altLang="en-US" sz="1800" i="1" dirty="0">
              <a:cs typeface="Arial" panose="020B0604020202020204" pitchFamily="34" charset="0"/>
            </a:endParaRPr>
          </a:p>
          <a:p>
            <a:pPr eaLnBrk="1" hangingPunct="1">
              <a:lnSpc>
                <a:spcPct val="120000"/>
              </a:lnSpc>
              <a:spcBef>
                <a:spcPct val="0"/>
              </a:spcBef>
              <a:buFontTx/>
              <a:buNone/>
            </a:pPr>
            <a:r>
              <a:rPr lang="en-US" altLang="en-US" sz="1800" i="1" dirty="0">
                <a:cs typeface="Arial" panose="020B0604020202020204" pitchFamily="34" charset="0"/>
              </a:rPr>
              <a:t>	noble price for medicine </a:t>
            </a:r>
            <a:r>
              <a:rPr lang="de-DE" altLang="en-US" sz="1800" i="1" dirty="0">
                <a:cs typeface="Arial" panose="020B0604020202020204" pitchFamily="34" charset="0"/>
              </a:rPr>
              <a:t>2012</a:t>
            </a:r>
          </a:p>
        </p:txBody>
      </p:sp>
    </p:spTree>
    <p:extLst>
      <p:ext uri="{BB962C8B-B14F-4D97-AF65-F5344CB8AC3E}">
        <p14:creationId xmlns:p14="http://schemas.microsoft.com/office/powerpoint/2010/main" val="3047144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Chromatin states</a:t>
            </a:r>
          </a:p>
        </p:txBody>
      </p:sp>
      <p:sp>
        <p:nvSpPr>
          <p:cNvPr id="1433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4340" name="Text Box 4"/>
          <p:cNvSpPr txBox="1">
            <a:spLocks noChangeArrowheads="1"/>
          </p:cNvSpPr>
          <p:nvPr/>
        </p:nvSpPr>
        <p:spPr bwMode="auto">
          <a:xfrm>
            <a:off x="5940425" y="6127750"/>
            <a:ext cx="201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Gifford et al., Cell 153, 1149-1163 (2013)</a:t>
            </a:r>
          </a:p>
        </p:txBody>
      </p:sp>
      <p:sp>
        <p:nvSpPr>
          <p:cNvPr id="15365" name="Rechteck 11"/>
          <p:cNvSpPr>
            <a:spLocks noChangeArrowheads="1"/>
          </p:cNvSpPr>
          <p:nvPr/>
        </p:nvSpPr>
        <p:spPr bwMode="auto">
          <a:xfrm>
            <a:off x="131763" y="549275"/>
            <a:ext cx="862965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500"/>
              </a:lnSpc>
              <a:defRPr/>
            </a:pPr>
            <a:r>
              <a:rPr lang="de-DE" dirty="0" err="1">
                <a:latin typeface="Arial" charset="0"/>
                <a:ea typeface="ＭＳ Ｐゴシック" charset="-128"/>
              </a:rPr>
              <a:t>Analyze</a:t>
            </a:r>
            <a:r>
              <a:rPr lang="de-DE" dirty="0">
                <a:latin typeface="Arial" charset="0"/>
                <a:ea typeface="ＭＳ Ｐゴシック" charset="-128"/>
              </a:rPr>
              <a:t> </a:t>
            </a:r>
            <a:r>
              <a:rPr lang="de-DE" dirty="0" err="1">
                <a:latin typeface="Arial" charset="0"/>
                <a:ea typeface="ＭＳ Ｐゴシック" charset="-128"/>
              </a:rPr>
              <a:t>previously</a:t>
            </a:r>
            <a:r>
              <a:rPr lang="de-DE" dirty="0">
                <a:latin typeface="Arial" charset="0"/>
                <a:ea typeface="ＭＳ Ｐゴシック" charset="-128"/>
              </a:rPr>
              <a:t> </a:t>
            </a:r>
            <a:r>
              <a:rPr lang="de-DE" dirty="0" err="1">
                <a:latin typeface="Arial" charset="0"/>
                <a:ea typeface="ＭＳ Ｐゴシック" charset="-128"/>
              </a:rPr>
              <a:t>identified</a:t>
            </a:r>
            <a:r>
              <a:rPr lang="de-DE" dirty="0">
                <a:latin typeface="Arial" charset="0"/>
                <a:ea typeface="ＭＳ Ｐゴシック" charset="-128"/>
              </a:rPr>
              <a:t> </a:t>
            </a:r>
            <a:r>
              <a:rPr lang="de-DE" b="1" dirty="0">
                <a:latin typeface="Arial" charset="0"/>
                <a:ea typeface="ＭＳ Ｐゴシック" charset="-128"/>
              </a:rPr>
              <a:t>informative </a:t>
            </a:r>
            <a:r>
              <a:rPr lang="de-DE" b="1" dirty="0" err="1">
                <a:latin typeface="Arial" charset="0"/>
                <a:ea typeface="ＭＳ Ｐゴシック" charset="-128"/>
              </a:rPr>
              <a:t>chromatin</a:t>
            </a:r>
            <a:r>
              <a:rPr lang="de-DE" b="1" dirty="0">
                <a:latin typeface="Arial" charset="0"/>
                <a:ea typeface="ＭＳ Ｐゴシック" charset="-128"/>
              </a:rPr>
              <a:t> </a:t>
            </a:r>
            <a:r>
              <a:rPr lang="de-DE" b="1" dirty="0" err="1">
                <a:latin typeface="Arial" charset="0"/>
                <a:ea typeface="ＭＳ Ｐゴシック" charset="-128"/>
              </a:rPr>
              <a:t>states</a:t>
            </a:r>
            <a:endParaRPr lang="de-DE" b="1" dirty="0">
              <a:latin typeface="Arial" charset="0"/>
              <a:ea typeface="ＭＳ Ｐゴシック" charset="-128"/>
            </a:endParaRPr>
          </a:p>
          <a:p>
            <a:pPr>
              <a:lnSpc>
                <a:spcPts val="2500"/>
              </a:lnSpc>
              <a:defRPr/>
            </a:pPr>
            <a:endParaRPr lang="de-DE" dirty="0">
              <a:latin typeface="Arial" charset="0"/>
              <a:ea typeface="ＭＳ Ｐゴシック" charset="-128"/>
            </a:endParaRPr>
          </a:p>
          <a:p>
            <a:pPr marL="285750" indent="-285750">
              <a:lnSpc>
                <a:spcPts val="2500"/>
              </a:lnSpc>
              <a:buFontTx/>
              <a:buChar char="-"/>
              <a:defRPr/>
            </a:pPr>
            <a:r>
              <a:rPr lang="de-DE" dirty="0">
                <a:latin typeface="Arial" charset="0"/>
                <a:ea typeface="ＭＳ Ｐゴシック" charset="-128"/>
              </a:rPr>
              <a:t>H3K4me3+H3K27me3 (bivalent/</a:t>
            </a:r>
            <a:r>
              <a:rPr lang="de-DE" dirty="0" err="1">
                <a:latin typeface="Arial" charset="0"/>
                <a:ea typeface="ＭＳ Ｐゴシック" charset="-128"/>
              </a:rPr>
              <a:t>poised</a:t>
            </a:r>
            <a:r>
              <a:rPr lang="de-DE" dirty="0">
                <a:latin typeface="Arial" charset="0"/>
                <a:ea typeface="ＭＳ Ｐゴシック" charset="-128"/>
              </a:rPr>
              <a:t> </a:t>
            </a:r>
            <a:r>
              <a:rPr lang="de-DE" dirty="0" err="1">
                <a:latin typeface="Arial" charset="0"/>
                <a:ea typeface="ＭＳ Ｐゴシック" charset="-128"/>
              </a:rPr>
              <a:t>promoter</a:t>
            </a:r>
            <a:r>
              <a:rPr lang="de-DE" dirty="0">
                <a:latin typeface="Arial" charset="0"/>
                <a:ea typeface="ＭＳ Ｐゴシック" charset="-128"/>
              </a:rPr>
              <a:t>); </a:t>
            </a:r>
          </a:p>
          <a:p>
            <a:pPr>
              <a:lnSpc>
                <a:spcPts val="2500"/>
              </a:lnSpc>
              <a:tabLst>
                <a:tab pos="539750" algn="l"/>
              </a:tabLst>
              <a:defRPr/>
            </a:pPr>
            <a:r>
              <a:rPr lang="de-DE" dirty="0">
                <a:latin typeface="Arial" charset="0"/>
                <a:ea typeface="ＭＳ Ｐゴシック" charset="-128"/>
              </a:rPr>
              <a:t>	„</a:t>
            </a:r>
            <a:r>
              <a:rPr lang="de-DE" dirty="0" err="1">
                <a:latin typeface="Arial" charset="0"/>
                <a:ea typeface="ＭＳ Ｐゴシック" charset="-128"/>
              </a:rPr>
              <a:t>Poised</a:t>
            </a:r>
            <a:r>
              <a:rPr lang="de-DE" dirty="0">
                <a:latin typeface="Arial" charset="0"/>
                <a:ea typeface="ＭＳ Ｐゴシック" charset="-128"/>
              </a:rPr>
              <a:t>“ genes: RNA-</a:t>
            </a:r>
            <a:r>
              <a:rPr lang="en-US" dirty="0">
                <a:latin typeface="Arial" charset="0"/>
                <a:ea typeface="ＭＳ Ｐゴシック" charset="-128"/>
              </a:rPr>
              <a:t>Polymerase II is located at their promoters in the 	absence of ongoing transcription, the genes are loaded to be transcribed soon</a:t>
            </a:r>
            <a:endParaRPr lang="de-DE" dirty="0">
              <a:latin typeface="Arial" charset="0"/>
              <a:ea typeface="ＭＳ Ｐゴシック" charset="-128"/>
            </a:endParaRPr>
          </a:p>
          <a:p>
            <a:pPr marL="285750" indent="-285750">
              <a:lnSpc>
                <a:spcPts val="2500"/>
              </a:lnSpc>
              <a:buFontTx/>
              <a:buChar char="-"/>
              <a:defRPr/>
            </a:pPr>
            <a:r>
              <a:rPr lang="pt-BR" dirty="0">
                <a:latin typeface="Arial" charset="0"/>
                <a:ea typeface="ＭＳ Ｐゴシック" charset="-128"/>
              </a:rPr>
              <a:t>H3K4me3+H3K27ac (active promoter); gene is actively transcribed </a:t>
            </a:r>
          </a:p>
          <a:p>
            <a:pPr marL="285750" indent="-285750">
              <a:lnSpc>
                <a:spcPts val="2500"/>
              </a:lnSpc>
              <a:buFontTx/>
              <a:buChar char="-"/>
              <a:defRPr/>
            </a:pPr>
            <a:r>
              <a:rPr lang="pt-BR" dirty="0">
                <a:latin typeface="Arial" charset="0"/>
                <a:ea typeface="ＭＳ Ｐゴシック" charset="-128"/>
              </a:rPr>
              <a:t>H3K4me3 (initiating </a:t>
            </a:r>
            <a:r>
              <a:rPr lang="de-DE" dirty="0" err="1">
                <a:latin typeface="Arial" charset="0"/>
                <a:ea typeface="ＭＳ Ｐゴシック" charset="-128"/>
              </a:rPr>
              <a:t>promoter</a:t>
            </a:r>
            <a:r>
              <a:rPr lang="de-DE" dirty="0">
                <a:latin typeface="Arial" charset="0"/>
                <a:ea typeface="ＭＳ Ｐゴシック" charset="-128"/>
              </a:rPr>
              <a:t>); </a:t>
            </a:r>
          </a:p>
          <a:p>
            <a:pPr marL="285750" indent="-285750">
              <a:lnSpc>
                <a:spcPts val="2500"/>
              </a:lnSpc>
              <a:buFontTx/>
              <a:buChar char="-"/>
              <a:defRPr/>
            </a:pPr>
            <a:r>
              <a:rPr lang="de-DE" dirty="0">
                <a:latin typeface="Arial" charset="0"/>
                <a:ea typeface="ＭＳ Ｐゴシック" charset="-128"/>
              </a:rPr>
              <a:t>H3K27me3+H3K4me1 (</a:t>
            </a:r>
            <a:r>
              <a:rPr lang="de-DE" dirty="0" err="1">
                <a:latin typeface="Arial" charset="0"/>
                <a:ea typeface="ＭＳ Ｐゴシック" charset="-128"/>
              </a:rPr>
              <a:t>poised</a:t>
            </a:r>
            <a:r>
              <a:rPr lang="de-DE" dirty="0">
                <a:latin typeface="Arial" charset="0"/>
                <a:ea typeface="ＭＳ Ｐゴシック" charset="-128"/>
              </a:rPr>
              <a:t> </a:t>
            </a:r>
            <a:r>
              <a:rPr lang="de-DE" dirty="0" err="1">
                <a:latin typeface="Arial" charset="0"/>
                <a:ea typeface="ＭＳ Ｐゴシック" charset="-128"/>
              </a:rPr>
              <a:t>developmental</a:t>
            </a:r>
            <a:r>
              <a:rPr lang="de-DE" dirty="0">
                <a:latin typeface="Arial" charset="0"/>
                <a:ea typeface="ＭＳ Ｐゴシック" charset="-128"/>
              </a:rPr>
              <a:t> </a:t>
            </a:r>
            <a:r>
              <a:rPr lang="pt-BR" dirty="0">
                <a:latin typeface="Arial" charset="0"/>
                <a:ea typeface="ＭＳ Ｐゴシック" charset="-128"/>
              </a:rPr>
              <a:t>enhancer); </a:t>
            </a:r>
          </a:p>
          <a:p>
            <a:pPr marL="285750" indent="-285750">
              <a:lnSpc>
                <a:spcPts val="2500"/>
              </a:lnSpc>
              <a:buFontTx/>
              <a:buChar char="-"/>
              <a:defRPr/>
            </a:pPr>
            <a:r>
              <a:rPr lang="pt-BR" dirty="0">
                <a:latin typeface="Arial" charset="0"/>
                <a:ea typeface="ＭＳ Ｐゴシック" charset="-128"/>
              </a:rPr>
              <a:t>H3K4me1 (poised enhancer); </a:t>
            </a:r>
          </a:p>
          <a:p>
            <a:pPr marL="285750" indent="-285750">
              <a:lnSpc>
                <a:spcPts val="2500"/>
              </a:lnSpc>
              <a:buFontTx/>
              <a:buChar char="-"/>
              <a:defRPr/>
            </a:pPr>
            <a:r>
              <a:rPr lang="pt-BR" dirty="0">
                <a:latin typeface="Arial" charset="0"/>
                <a:ea typeface="ＭＳ Ｐゴシック" charset="-128"/>
              </a:rPr>
              <a:t>H3K27ac+H3K4me1 </a:t>
            </a:r>
            <a:r>
              <a:rPr lang="en-US" dirty="0">
                <a:latin typeface="Arial" charset="0"/>
                <a:ea typeface="ＭＳ Ｐゴシック" charset="-128"/>
              </a:rPr>
              <a:t>(active enhancer); and </a:t>
            </a:r>
          </a:p>
          <a:p>
            <a:pPr marL="285750" indent="-285750">
              <a:lnSpc>
                <a:spcPts val="2500"/>
              </a:lnSpc>
              <a:buFontTx/>
              <a:buChar char="-"/>
              <a:defRPr/>
            </a:pPr>
            <a:r>
              <a:rPr lang="en-US" dirty="0">
                <a:latin typeface="Arial" charset="0"/>
                <a:ea typeface="ＭＳ Ｐゴシック" charset="-128"/>
              </a:rPr>
              <a:t>H3K27me3 (</a:t>
            </a:r>
            <a:r>
              <a:rPr lang="en-US" dirty="0" err="1">
                <a:latin typeface="Arial" charset="0"/>
                <a:ea typeface="ＭＳ Ｐゴシック" charset="-128"/>
              </a:rPr>
              <a:t>Polycomb</a:t>
            </a:r>
            <a:r>
              <a:rPr lang="en-US" dirty="0">
                <a:latin typeface="Arial" charset="0"/>
                <a:ea typeface="ＭＳ Ｐゴシック" charset="-128"/>
              </a:rPr>
              <a:t> repressed); and</a:t>
            </a:r>
          </a:p>
          <a:p>
            <a:pPr marL="285750" indent="-285750">
              <a:lnSpc>
                <a:spcPts val="2500"/>
              </a:lnSpc>
              <a:buFontTx/>
              <a:buChar char="-"/>
              <a:defRPr/>
            </a:pPr>
            <a:r>
              <a:rPr lang="en-US" dirty="0">
                <a:latin typeface="Arial" charset="0"/>
                <a:ea typeface="ＭＳ Ｐゴシック" charset="-128"/>
              </a:rPr>
              <a:t>H3K9me3 (heterochromatin). </a:t>
            </a:r>
          </a:p>
          <a:p>
            <a:pPr marL="285750" indent="-285750">
              <a:lnSpc>
                <a:spcPts val="2500"/>
              </a:lnSpc>
              <a:buFontTx/>
              <a:buChar char="-"/>
              <a:defRPr/>
            </a:pPr>
            <a:endParaRPr lang="en-US" dirty="0">
              <a:latin typeface="Arial" charset="0"/>
              <a:ea typeface="ＭＳ Ｐゴシック" charset="-128"/>
            </a:endParaRPr>
          </a:p>
          <a:p>
            <a:pPr>
              <a:lnSpc>
                <a:spcPts val="2500"/>
              </a:lnSpc>
              <a:defRPr/>
            </a:pPr>
            <a:r>
              <a:rPr lang="en-US" dirty="0">
                <a:latin typeface="Arial" charset="0"/>
                <a:ea typeface="ＭＳ Ｐゴシック" charset="-128"/>
              </a:rPr>
              <a:t>The WGBS data was segmented into three </a:t>
            </a:r>
            <a:r>
              <a:rPr lang="en-US" dirty="0" smtClean="0">
                <a:latin typeface="Arial" charset="0"/>
                <a:ea typeface="ＭＳ Ｐゴシック" charset="-128"/>
              </a:rPr>
              <a:t>levels of DNA methylation: </a:t>
            </a:r>
            <a:endParaRPr lang="en-US" dirty="0">
              <a:latin typeface="Arial" charset="0"/>
              <a:ea typeface="ＭＳ Ｐゴシック" charset="-128"/>
            </a:endParaRPr>
          </a:p>
          <a:p>
            <a:pPr>
              <a:lnSpc>
                <a:spcPts val="2500"/>
              </a:lnSpc>
              <a:defRPr/>
            </a:pPr>
            <a:r>
              <a:rPr lang="en-US" dirty="0">
                <a:latin typeface="Arial" charset="0"/>
                <a:ea typeface="ＭＳ Ｐゴシック" charset="-128"/>
              </a:rPr>
              <a:t>-    highly methylated regions (HMRs: &gt; 60%), </a:t>
            </a:r>
          </a:p>
          <a:p>
            <a:pPr marL="285750" indent="-285750">
              <a:lnSpc>
                <a:spcPts val="2500"/>
              </a:lnSpc>
              <a:buFontTx/>
              <a:buChar char="-"/>
              <a:defRPr/>
            </a:pPr>
            <a:r>
              <a:rPr lang="en-US" dirty="0">
                <a:latin typeface="Arial" charset="0"/>
                <a:ea typeface="ＭＳ Ｐゴシック" charset="-128"/>
              </a:rPr>
              <a:t>intermediately methylated regions (IMRs: 11%– 60%), and </a:t>
            </a:r>
          </a:p>
          <a:p>
            <a:pPr marL="285750" indent="-285750">
              <a:lnSpc>
                <a:spcPts val="2500"/>
              </a:lnSpc>
              <a:buFontTx/>
              <a:buChar char="-"/>
              <a:defRPr/>
            </a:pPr>
            <a:r>
              <a:rPr lang="en-US" dirty="0" err="1">
                <a:latin typeface="Arial" charset="0"/>
                <a:ea typeface="ＭＳ Ｐゴシック" charset="-128"/>
              </a:rPr>
              <a:t>unmethylated</a:t>
            </a:r>
            <a:r>
              <a:rPr lang="en-US" dirty="0">
                <a:latin typeface="Arial" charset="0"/>
                <a:ea typeface="ＭＳ Ｐゴシック" charset="-128"/>
              </a:rPr>
              <a:t> regions (UMRs: 0%–10%).</a:t>
            </a:r>
          </a:p>
        </p:txBody>
      </p:sp>
      <p:sp>
        <p:nvSpPr>
          <p:cNvPr id="14342"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4343"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5CCABD2-DF98-405F-8869-9F7E9ABAE73F}" type="slidenum">
              <a:rPr lang="de-DE" altLang="en-US" sz="1000"/>
              <a:pPr eaLnBrk="1" hangingPunct="1">
                <a:spcBef>
                  <a:spcPct val="0"/>
                </a:spcBef>
                <a:buFontTx/>
                <a:buNone/>
              </a:pPr>
              <a:t>21</a:t>
            </a:fld>
            <a:endParaRPr lang="de-DE" altLang="en-US" sz="1000"/>
          </a:p>
        </p:txBody>
      </p:sp>
      <p:sp>
        <p:nvSpPr>
          <p:cNvPr id="14344"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1783092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6513" y="188913"/>
            <a:ext cx="7772401" cy="304800"/>
          </a:xfrm>
        </p:spPr>
        <p:txBody>
          <a:bodyPr/>
          <a:lstStyle/>
          <a:p>
            <a:pPr algn="l" eaLnBrk="1" hangingPunct="1"/>
            <a:r>
              <a:rPr lang="en-GB" altLang="en-US" dirty="0" smtClean="0">
                <a:ea typeface="ＭＳ Ｐゴシック" panose="020B0600070205080204" pitchFamily="34" charset="-128"/>
              </a:rPr>
              <a:t>Epigenetic Data for </a:t>
            </a:r>
            <a:r>
              <a:rPr lang="en-GB" altLang="en-US" dirty="0" err="1" smtClean="0">
                <a:ea typeface="ＭＳ Ｐゴシック" panose="020B0600070205080204" pitchFamily="34" charset="-128"/>
              </a:rPr>
              <a:t>hESC</a:t>
            </a:r>
            <a:endParaRPr lang="en-GB" altLang="en-US" dirty="0" smtClean="0">
              <a:ea typeface="ＭＳ Ｐゴシック" panose="020B0600070205080204" pitchFamily="34" charset="-128"/>
            </a:endParaRPr>
          </a:p>
        </p:txBody>
      </p:sp>
      <p:sp>
        <p:nvSpPr>
          <p:cNvPr id="15363"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5364" name="Text Box 4"/>
          <p:cNvSpPr txBox="1">
            <a:spLocks noChangeArrowheads="1"/>
          </p:cNvSpPr>
          <p:nvPr/>
        </p:nvSpPr>
        <p:spPr bwMode="auto">
          <a:xfrm>
            <a:off x="5940425" y="6127750"/>
            <a:ext cx="201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Gifford et al., Cell 153, 1149-1163 (2013)</a:t>
            </a:r>
          </a:p>
        </p:txBody>
      </p:sp>
      <p:sp>
        <p:nvSpPr>
          <p:cNvPr id="15366"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5367"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B32349B-2AF2-42F7-83B9-A099372593CD}" type="slidenum">
              <a:rPr lang="de-DE" altLang="en-US" sz="1000"/>
              <a:pPr eaLnBrk="1" hangingPunct="1">
                <a:spcBef>
                  <a:spcPct val="0"/>
                </a:spcBef>
                <a:buFontTx/>
                <a:buNone/>
              </a:pPr>
              <a:t>22</a:t>
            </a:fld>
            <a:endParaRPr lang="de-DE" altLang="en-US" sz="1000"/>
          </a:p>
        </p:txBody>
      </p:sp>
      <p:sp>
        <p:nvSpPr>
          <p:cNvPr id="15368"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15370" name="Ellipse 1"/>
          <p:cNvSpPr>
            <a:spLocks noChangeArrowheads="1"/>
          </p:cNvSpPr>
          <p:nvPr/>
        </p:nvSpPr>
        <p:spPr bwMode="auto">
          <a:xfrm>
            <a:off x="2627313" y="1196975"/>
            <a:ext cx="431800" cy="9366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5371" name="Ellipse 10"/>
          <p:cNvSpPr>
            <a:spLocks noChangeArrowheads="1"/>
          </p:cNvSpPr>
          <p:nvPr/>
        </p:nvSpPr>
        <p:spPr bwMode="auto">
          <a:xfrm>
            <a:off x="1763713" y="1341438"/>
            <a:ext cx="431800" cy="9350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5372" name="Text Box 4"/>
          <p:cNvSpPr txBox="1">
            <a:spLocks noChangeArrowheads="1"/>
          </p:cNvSpPr>
          <p:nvPr/>
        </p:nvSpPr>
        <p:spPr bwMode="auto">
          <a:xfrm>
            <a:off x="6227763" y="42863"/>
            <a:ext cx="30241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err="1">
                <a:solidFill>
                  <a:srgbClr val="FF0000"/>
                </a:solidFill>
              </a:rPr>
              <a:t>One</a:t>
            </a:r>
            <a:r>
              <a:rPr lang="de-DE" altLang="en-US" sz="1400" dirty="0">
                <a:solidFill>
                  <a:srgbClr val="FF0000"/>
                </a:solidFill>
              </a:rPr>
              <a:t> allele </a:t>
            </a:r>
            <a:r>
              <a:rPr lang="de-DE" altLang="en-US" sz="1400" dirty="0" err="1">
                <a:solidFill>
                  <a:srgbClr val="FF0000"/>
                </a:solidFill>
              </a:rPr>
              <a:t>fully</a:t>
            </a:r>
            <a:r>
              <a:rPr lang="de-DE" altLang="en-US" sz="1400" dirty="0">
                <a:solidFill>
                  <a:srgbClr val="FF0000"/>
                </a:solidFill>
              </a:rPr>
              <a:t> </a:t>
            </a:r>
            <a:r>
              <a:rPr lang="de-DE" altLang="en-US" sz="1400" dirty="0" err="1">
                <a:solidFill>
                  <a:srgbClr val="FF0000"/>
                </a:solidFill>
              </a:rPr>
              <a:t>methylated</a:t>
            </a:r>
            <a:r>
              <a:rPr lang="de-DE" altLang="en-US" sz="1400" dirty="0">
                <a:solidFill>
                  <a:srgbClr val="FF0000"/>
                </a:solidFill>
              </a:rPr>
              <a:t>,</a:t>
            </a:r>
          </a:p>
          <a:p>
            <a:pPr eaLnBrk="1" hangingPunct="1">
              <a:spcBef>
                <a:spcPct val="0"/>
              </a:spcBef>
              <a:buFontTx/>
              <a:buNone/>
            </a:pPr>
            <a:r>
              <a:rPr lang="de-DE" altLang="en-US" sz="1400" dirty="0" err="1">
                <a:solidFill>
                  <a:srgbClr val="FF0000"/>
                </a:solidFill>
              </a:rPr>
              <a:t>other</a:t>
            </a:r>
            <a:r>
              <a:rPr lang="de-DE" altLang="en-US" sz="1400" dirty="0">
                <a:solidFill>
                  <a:srgbClr val="FF0000"/>
                </a:solidFill>
              </a:rPr>
              <a:t> allele </a:t>
            </a:r>
            <a:r>
              <a:rPr lang="de-DE" altLang="en-US" sz="1400" dirty="0" err="1">
                <a:solidFill>
                  <a:srgbClr val="FF0000"/>
                </a:solidFill>
              </a:rPr>
              <a:t>unmethylated</a:t>
            </a:r>
            <a:endParaRPr lang="de-DE" altLang="en-US" sz="1400" dirty="0">
              <a:solidFill>
                <a:srgbClr val="FF0000"/>
              </a:solidFill>
            </a:endParaRPr>
          </a:p>
          <a:p>
            <a:pPr eaLnBrk="1" hangingPunct="1">
              <a:spcBef>
                <a:spcPct val="0"/>
              </a:spcBef>
              <a:buFontTx/>
              <a:buNone/>
            </a:pPr>
            <a:r>
              <a:rPr lang="de-DE" altLang="en-US" sz="1400" dirty="0">
                <a:solidFill>
                  <a:srgbClr val="FF0000"/>
                </a:solidFill>
              </a:rPr>
              <a:t>-&gt; </a:t>
            </a:r>
            <a:r>
              <a:rPr lang="de-DE" altLang="en-US" sz="1400" dirty="0" err="1">
                <a:solidFill>
                  <a:srgbClr val="FF0000"/>
                </a:solidFill>
              </a:rPr>
              <a:t>gene</a:t>
            </a:r>
            <a:r>
              <a:rPr lang="de-DE" altLang="en-US" sz="1400" dirty="0">
                <a:solidFill>
                  <a:srgbClr val="FF0000"/>
                </a:solidFill>
              </a:rPr>
              <a:t> </a:t>
            </a:r>
            <a:r>
              <a:rPr lang="de-DE" altLang="en-US" sz="1400" dirty="0" err="1">
                <a:solidFill>
                  <a:srgbClr val="FF0000"/>
                </a:solidFill>
              </a:rPr>
              <a:t>appears</a:t>
            </a:r>
            <a:r>
              <a:rPr lang="de-DE" altLang="en-US" sz="1400" dirty="0">
                <a:solidFill>
                  <a:srgbClr val="FF0000"/>
                </a:solidFill>
              </a:rPr>
              <a:t> half </a:t>
            </a:r>
            <a:r>
              <a:rPr lang="de-DE" altLang="en-US" sz="1400" dirty="0" err="1">
                <a:solidFill>
                  <a:srgbClr val="FF0000"/>
                </a:solidFill>
              </a:rPr>
              <a:t>methylated</a:t>
            </a:r>
            <a:endParaRPr lang="de-DE" altLang="en-US" sz="1400" dirty="0">
              <a:solidFill>
                <a:srgbClr val="FF0000"/>
              </a:solidFill>
            </a:endParaRPr>
          </a:p>
        </p:txBody>
      </p:sp>
      <p:pic>
        <p:nvPicPr>
          <p:cNvPr id="153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83890"/>
            <a:ext cx="86296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365" name="Rechteck 11"/>
          <p:cNvSpPr>
            <a:spLocks noChangeArrowheads="1"/>
          </p:cNvSpPr>
          <p:nvPr/>
        </p:nvSpPr>
        <p:spPr bwMode="auto">
          <a:xfrm>
            <a:off x="0" y="3645024"/>
            <a:ext cx="89281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en-US" altLang="en-US" sz="1600" dirty="0"/>
              <a:t>Data for the undifferentiated </a:t>
            </a:r>
            <a:r>
              <a:rPr lang="en-US" altLang="en-US" sz="1600" dirty="0" err="1"/>
              <a:t>hESC</a:t>
            </a:r>
            <a:r>
              <a:rPr lang="en-US" altLang="en-US" sz="1600" dirty="0"/>
              <a:t> line HUES64 at 3 loci: NANOG, GSC, and H19</a:t>
            </a:r>
          </a:p>
          <a:p>
            <a:pPr eaLnBrk="1" hangingPunct="1">
              <a:lnSpc>
                <a:spcPts val="2300"/>
              </a:lnSpc>
              <a:spcBef>
                <a:spcPct val="0"/>
              </a:spcBef>
              <a:buFontTx/>
              <a:buNone/>
            </a:pPr>
            <a:r>
              <a:rPr lang="en-US" altLang="en-US" sz="1600" dirty="0" err="1" smtClean="0"/>
              <a:t>WholeGenomeBisulfiteSequencing</a:t>
            </a:r>
            <a:r>
              <a:rPr lang="en-US" altLang="en-US" sz="1600" dirty="0" smtClean="0"/>
              <a:t> </a:t>
            </a:r>
            <a:r>
              <a:rPr lang="en-US" altLang="en-US" sz="1600" dirty="0"/>
              <a:t>(% methylation), </a:t>
            </a:r>
            <a:r>
              <a:rPr lang="en-US" altLang="en-US" sz="1600" dirty="0" err="1"/>
              <a:t>ChIP-seq</a:t>
            </a:r>
            <a:r>
              <a:rPr lang="en-US" altLang="en-US" sz="1600" dirty="0"/>
              <a:t> (read count normalized to 10 million reads), and RNA-</a:t>
            </a:r>
            <a:r>
              <a:rPr lang="en-US" altLang="en-US" sz="1600" dirty="0" err="1"/>
              <a:t>seq</a:t>
            </a:r>
            <a:r>
              <a:rPr lang="en-US" altLang="en-US" sz="1600" dirty="0"/>
              <a:t> (FPKM = fragments per </a:t>
            </a:r>
            <a:r>
              <a:rPr lang="en-US" altLang="en-US" sz="1600" dirty="0" err="1"/>
              <a:t>kilobase</a:t>
            </a:r>
            <a:r>
              <a:rPr lang="en-US" altLang="en-US" sz="1600" dirty="0"/>
              <a:t> of exon per million fragments mapped). </a:t>
            </a:r>
            <a:r>
              <a:rPr lang="en-US" altLang="en-US" sz="1600" b="1" dirty="0" err="1"/>
              <a:t>CpG</a:t>
            </a:r>
            <a:r>
              <a:rPr lang="en-US" altLang="en-US" sz="1600" b="1" dirty="0"/>
              <a:t> islands </a:t>
            </a:r>
            <a:r>
              <a:rPr lang="en-US" altLang="en-US" sz="1600" dirty="0"/>
              <a:t>are indicated </a:t>
            </a:r>
            <a:r>
              <a:rPr lang="de-DE" altLang="en-US" sz="1600" dirty="0"/>
              <a:t>in </a:t>
            </a:r>
            <a:r>
              <a:rPr lang="de-DE" altLang="en-US" sz="1600" b="1" dirty="0" err="1">
                <a:solidFill>
                  <a:srgbClr val="33CC33"/>
                </a:solidFill>
              </a:rPr>
              <a:t>green</a:t>
            </a:r>
            <a:r>
              <a:rPr lang="de-DE" altLang="en-US" sz="1600" dirty="0"/>
              <a:t>.</a:t>
            </a:r>
          </a:p>
          <a:p>
            <a:pPr eaLnBrk="1" hangingPunct="1">
              <a:lnSpc>
                <a:spcPts val="2300"/>
              </a:lnSpc>
              <a:spcBef>
                <a:spcPct val="0"/>
              </a:spcBef>
              <a:buFontTx/>
              <a:buNone/>
            </a:pPr>
            <a:r>
              <a:rPr lang="de-DE" altLang="en-US" sz="1600" dirty="0" smtClean="0"/>
              <a:t>Same </a:t>
            </a:r>
            <a:r>
              <a:rPr lang="de-DE" altLang="en-US" sz="1600" dirty="0" err="1"/>
              <a:t>data</a:t>
            </a:r>
            <a:r>
              <a:rPr lang="de-DE" altLang="en-US" sz="1600" dirty="0"/>
              <a:t> was also </a:t>
            </a:r>
            <a:r>
              <a:rPr lang="de-DE" altLang="en-US" sz="1600" dirty="0" err="1"/>
              <a:t>collected</a:t>
            </a:r>
            <a:r>
              <a:rPr lang="de-DE" altLang="en-US" sz="1600" dirty="0"/>
              <a:t> </a:t>
            </a:r>
            <a:r>
              <a:rPr lang="de-DE" altLang="en-US" sz="1600" dirty="0" err="1"/>
              <a:t>for</a:t>
            </a:r>
            <a:r>
              <a:rPr lang="de-DE" altLang="en-US" sz="1600" dirty="0"/>
              <a:t> </a:t>
            </a:r>
            <a:r>
              <a:rPr lang="de-DE" altLang="en-US" sz="1600" dirty="0" err="1"/>
              <a:t>dEC</a:t>
            </a:r>
            <a:r>
              <a:rPr lang="de-DE" altLang="en-US" sz="1600" dirty="0"/>
              <a:t>, </a:t>
            </a:r>
            <a:r>
              <a:rPr lang="de-DE" altLang="en-US" sz="1600" dirty="0" err="1"/>
              <a:t>dME</a:t>
            </a:r>
            <a:r>
              <a:rPr lang="de-DE" altLang="en-US" sz="1600" dirty="0"/>
              <a:t>, </a:t>
            </a:r>
            <a:r>
              <a:rPr lang="de-DE" altLang="en-US" sz="1600" dirty="0" err="1"/>
              <a:t>and</a:t>
            </a:r>
            <a:r>
              <a:rPr lang="de-DE" altLang="en-US" sz="1600" dirty="0"/>
              <a:t> </a:t>
            </a:r>
            <a:r>
              <a:rPr lang="de-DE" altLang="en-US" sz="1600" dirty="0" err="1"/>
              <a:t>dEN</a:t>
            </a:r>
            <a:r>
              <a:rPr lang="de-DE" altLang="en-US" sz="1600" dirty="0"/>
              <a:t> </a:t>
            </a:r>
            <a:r>
              <a:rPr lang="de-DE" altLang="en-US" sz="1600" dirty="0" err="1"/>
              <a:t>cells</a:t>
            </a:r>
            <a:r>
              <a:rPr lang="de-DE" altLang="en-US" sz="1600" dirty="0"/>
              <a:t> (ca. 12 </a:t>
            </a:r>
            <a:r>
              <a:rPr lang="de-DE" altLang="en-US" sz="1600" dirty="0" err="1"/>
              <a:t>million</a:t>
            </a:r>
            <a:r>
              <a:rPr lang="de-DE" altLang="en-US" sz="1600" dirty="0"/>
              <a:t> </a:t>
            </a:r>
            <a:r>
              <a:rPr lang="de-DE" altLang="en-US" sz="1600" dirty="0" err="1"/>
              <a:t>cells</a:t>
            </a:r>
            <a:r>
              <a:rPr lang="de-DE" altLang="en-US" sz="1600" dirty="0"/>
              <a:t> </a:t>
            </a:r>
            <a:r>
              <a:rPr lang="de-DE" altLang="en-US" sz="1600" dirty="0" err="1"/>
              <a:t>each</a:t>
            </a:r>
            <a:r>
              <a:rPr lang="de-DE" altLang="en-US" sz="1600" dirty="0" smtClean="0"/>
              <a:t>)</a:t>
            </a:r>
          </a:p>
          <a:p>
            <a:pPr eaLnBrk="1" hangingPunct="1">
              <a:lnSpc>
                <a:spcPts val="2300"/>
              </a:lnSpc>
              <a:spcBef>
                <a:spcPct val="0"/>
              </a:spcBef>
              <a:buFontTx/>
              <a:buNone/>
            </a:pPr>
            <a:r>
              <a:rPr lang="de-DE" altLang="en-US" sz="1600" b="1" dirty="0" smtClean="0"/>
              <a:t>Bivalent </a:t>
            </a:r>
            <a:r>
              <a:rPr lang="de-DE" altLang="en-US" sz="1600" b="1" dirty="0" err="1" smtClean="0"/>
              <a:t>promoter</a:t>
            </a:r>
            <a:r>
              <a:rPr lang="de-DE" altLang="en-US" sz="1600" dirty="0" smtClean="0"/>
              <a:t>: </a:t>
            </a:r>
            <a:r>
              <a:rPr lang="en-US" sz="1600" dirty="0" smtClean="0"/>
              <a:t>carries </a:t>
            </a:r>
            <a:r>
              <a:rPr lang="en-US" sz="1600" dirty="0"/>
              <a:t>activating </a:t>
            </a:r>
            <a:r>
              <a:rPr lang="en-US" sz="1600" dirty="0" smtClean="0"/>
              <a:t>(e.g. H3K4me3</a:t>
            </a:r>
            <a:r>
              <a:rPr lang="en-US" sz="1600" dirty="0"/>
              <a:t>) </a:t>
            </a:r>
            <a:r>
              <a:rPr lang="en-US" sz="1600" dirty="0" smtClean="0"/>
              <a:t>and repressive (e.g. H3K27me3) histone marks</a:t>
            </a:r>
            <a:r>
              <a:rPr lang="de-DE" altLang="en-US" sz="1600" dirty="0" smtClean="0"/>
              <a:t> </a:t>
            </a:r>
          </a:p>
          <a:p>
            <a:pPr eaLnBrk="1" hangingPunct="1">
              <a:lnSpc>
                <a:spcPts val="2300"/>
              </a:lnSpc>
              <a:spcBef>
                <a:spcPct val="0"/>
              </a:spcBef>
              <a:buFontTx/>
              <a:buNone/>
            </a:pPr>
            <a:r>
              <a:rPr lang="de-DE" altLang="en-US" sz="1600" b="1" dirty="0" err="1" smtClean="0"/>
              <a:t>Poised</a:t>
            </a:r>
            <a:r>
              <a:rPr lang="de-DE" altLang="en-US" sz="1600" b="1" dirty="0" smtClean="0"/>
              <a:t> </a:t>
            </a:r>
            <a:r>
              <a:rPr lang="de-DE" altLang="en-US" sz="1600" b="1" dirty="0" err="1" smtClean="0"/>
              <a:t>enhancer</a:t>
            </a:r>
            <a:r>
              <a:rPr lang="de-DE" altLang="en-US" sz="1600" dirty="0" smtClean="0"/>
              <a:t>: </a:t>
            </a:r>
            <a:r>
              <a:rPr lang="en-US" sz="1600" dirty="0"/>
              <a:t>closed enhancer having H3K4me1 along with H3K27me3 and devoid of H3K27ac marks</a:t>
            </a:r>
            <a:endParaRPr lang="en-US" altLang="en-US" sz="1600" dirty="0"/>
          </a:p>
        </p:txBody>
      </p:sp>
    </p:spTree>
    <p:extLst>
      <p:ext uri="{BB962C8B-B14F-4D97-AF65-F5344CB8AC3E}">
        <p14:creationId xmlns:p14="http://schemas.microsoft.com/office/powerpoint/2010/main" val="3755101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6388" name="Text Box 4"/>
          <p:cNvSpPr txBox="1">
            <a:spLocks noChangeArrowheads="1"/>
          </p:cNvSpPr>
          <p:nvPr/>
        </p:nvSpPr>
        <p:spPr bwMode="auto">
          <a:xfrm>
            <a:off x="5940425" y="6127750"/>
            <a:ext cx="201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Gifford et al., Cell 153, 1149-1163 (2013)</a:t>
            </a:r>
          </a:p>
        </p:txBody>
      </p:sp>
      <p:sp>
        <p:nvSpPr>
          <p:cNvPr id="16389"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6390"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02B3BB2-33CB-4C44-B3A4-E86A2CE52C4E}" type="slidenum">
              <a:rPr lang="de-DE" altLang="en-US" sz="1000"/>
              <a:pPr eaLnBrk="1" hangingPunct="1">
                <a:spcBef>
                  <a:spcPct val="0"/>
                </a:spcBef>
                <a:buFontTx/>
                <a:buNone/>
              </a:pPr>
              <a:t>23</a:t>
            </a:fld>
            <a:endParaRPr lang="de-DE" altLang="en-US" sz="1000"/>
          </a:p>
        </p:txBody>
      </p:sp>
      <p:sp>
        <p:nvSpPr>
          <p:cNvPr id="16391"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163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250"/>
            <a:ext cx="4124325" cy="26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93" name="Rechteck 1"/>
          <p:cNvSpPr>
            <a:spLocks noChangeArrowheads="1"/>
          </p:cNvSpPr>
          <p:nvPr/>
        </p:nvSpPr>
        <p:spPr bwMode="auto">
          <a:xfrm>
            <a:off x="1776413" y="547688"/>
            <a:ext cx="2290762" cy="25161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6394" name="Rechteck 12"/>
          <p:cNvSpPr>
            <a:spLocks noChangeArrowheads="1"/>
          </p:cNvSpPr>
          <p:nvPr/>
        </p:nvSpPr>
        <p:spPr bwMode="auto">
          <a:xfrm>
            <a:off x="34925" y="2781300"/>
            <a:ext cx="18732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Classification in distinct </a:t>
            </a:r>
            <a:r>
              <a:rPr lang="en-US" altLang="en-US" sz="1800" dirty="0" err="1"/>
              <a:t>epige-netic</a:t>
            </a:r>
            <a:r>
              <a:rPr lang="en-US" altLang="en-US" sz="1800" dirty="0"/>
              <a:t> states:</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dirty="0"/>
              <a:t>The </a:t>
            </a:r>
            <a:r>
              <a:rPr lang="de-DE" altLang="en-US" sz="1800" dirty="0" err="1"/>
              <a:t>combination</a:t>
            </a:r>
            <a:r>
              <a:rPr lang="de-DE" altLang="en-US" sz="1800" dirty="0"/>
              <a:t> </a:t>
            </a:r>
            <a:r>
              <a:rPr lang="de-DE" altLang="en-US" sz="1800" dirty="0" err="1"/>
              <a:t>of</a:t>
            </a:r>
            <a:r>
              <a:rPr lang="de-DE" altLang="en-US" sz="1800" dirty="0"/>
              <a:t> </a:t>
            </a:r>
            <a:r>
              <a:rPr lang="de-DE" altLang="en-US" sz="1800" b="1" dirty="0">
                <a:solidFill>
                  <a:srgbClr val="FF9933"/>
                </a:solidFill>
              </a:rPr>
              <a:t>H3K4me3</a:t>
            </a:r>
            <a:r>
              <a:rPr lang="de-DE" altLang="en-US" sz="1800" dirty="0"/>
              <a:t> </a:t>
            </a:r>
            <a:r>
              <a:rPr lang="en-US" altLang="en-US" sz="1800" dirty="0"/>
              <a:t>and </a:t>
            </a:r>
            <a:r>
              <a:rPr lang="en-US" altLang="en-US" sz="1800" b="1" dirty="0">
                <a:solidFill>
                  <a:srgbClr val="FF9933"/>
                </a:solidFill>
              </a:rPr>
              <a:t>H3K27me3</a:t>
            </a:r>
            <a:r>
              <a:rPr lang="en-US" altLang="en-US" sz="1800" dirty="0"/>
              <a:t> exhibits the </a:t>
            </a:r>
            <a:r>
              <a:rPr lang="en-US" altLang="en-US" sz="1800" b="1" dirty="0"/>
              <a:t>highest </a:t>
            </a:r>
            <a:r>
              <a:rPr lang="en-US" altLang="en-US" sz="1800" b="1" dirty="0" err="1"/>
              <a:t>CpG</a:t>
            </a:r>
            <a:r>
              <a:rPr lang="en-US" altLang="en-US" sz="1800" b="1" dirty="0"/>
              <a:t> content</a:t>
            </a:r>
            <a:r>
              <a:rPr lang="en-US" altLang="en-US" sz="1800" dirty="0"/>
              <a:t>.</a:t>
            </a:r>
          </a:p>
          <a:p>
            <a:pPr eaLnBrk="1" hangingPunct="1">
              <a:lnSpc>
                <a:spcPts val="2500"/>
              </a:lnSpc>
              <a:spcBef>
                <a:spcPct val="0"/>
              </a:spcBef>
              <a:buFontTx/>
              <a:buNone/>
            </a:pPr>
            <a:endParaRPr lang="en-US" altLang="en-US" sz="1800" dirty="0"/>
          </a:p>
        </p:txBody>
      </p:sp>
      <p:pic>
        <p:nvPicPr>
          <p:cNvPr id="1639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7910"/>
          <a:stretch/>
        </p:blipFill>
        <p:spPr bwMode="auto">
          <a:xfrm>
            <a:off x="1691680" y="614363"/>
            <a:ext cx="1224136" cy="267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9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77"/>
          <a:stretch/>
        </p:blipFill>
        <p:spPr bwMode="auto">
          <a:xfrm>
            <a:off x="3779912" y="476250"/>
            <a:ext cx="2518618"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400" name="Rechteck 11"/>
          <p:cNvSpPr>
            <a:spLocks noChangeArrowheads="1"/>
          </p:cNvSpPr>
          <p:nvPr/>
        </p:nvSpPr>
        <p:spPr bwMode="auto">
          <a:xfrm>
            <a:off x="6155754" y="548680"/>
            <a:ext cx="295275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Right: Median expression level of epigenetic states based on assignment of each region to the nearest </a:t>
            </a:r>
            <a:r>
              <a:rPr lang="en-US" altLang="en-US" sz="1800" dirty="0" err="1"/>
              <a:t>RefSeq</a:t>
            </a:r>
            <a:r>
              <a:rPr lang="en-US" altLang="en-US" sz="1800" dirty="0"/>
              <a:t> gene. </a:t>
            </a:r>
            <a:endParaRPr lang="en-US" altLang="en-US" sz="1800" dirty="0" smtClean="0"/>
          </a:p>
          <a:p>
            <a:pPr eaLnBrk="1" hangingPunct="1">
              <a:lnSpc>
                <a:spcPts val="2500"/>
              </a:lnSpc>
              <a:spcBef>
                <a:spcPct val="0"/>
              </a:spcBef>
              <a:buFontTx/>
              <a:buNone/>
            </a:pPr>
            <a:r>
              <a:rPr lang="en-US" altLang="en-US" sz="1800" dirty="0" smtClean="0"/>
              <a:t>Regions </a:t>
            </a:r>
            <a:r>
              <a:rPr lang="en-US" altLang="en-US" sz="1800" dirty="0"/>
              <a:t>of open chromatin (active promoter;</a:t>
            </a:r>
            <a:r>
              <a:rPr lang="en-US" altLang="en-US" sz="1800" b="1" dirty="0">
                <a:solidFill>
                  <a:srgbClr val="00B0F0"/>
                </a:solidFill>
              </a:rPr>
              <a:t> H3K4me3 &amp; H3K27ac</a:t>
            </a:r>
            <a:r>
              <a:rPr lang="en-US" altLang="en-US" sz="1800" dirty="0"/>
              <a:t>) have highest expression. </a:t>
            </a:r>
          </a:p>
          <a:p>
            <a:pPr eaLnBrk="1" hangingPunct="1">
              <a:lnSpc>
                <a:spcPts val="2500"/>
              </a:lnSpc>
              <a:spcBef>
                <a:spcPct val="0"/>
              </a:spcBef>
              <a:buFontTx/>
              <a:buNone/>
            </a:pPr>
            <a:endParaRPr lang="de-DE" altLang="en-US" sz="1800" dirty="0"/>
          </a:p>
          <a:p>
            <a:pPr eaLnBrk="1" hangingPunct="1">
              <a:lnSpc>
                <a:spcPts val="2500"/>
              </a:lnSpc>
              <a:spcBef>
                <a:spcPct val="0"/>
              </a:spcBef>
              <a:buFontTx/>
              <a:buNone/>
            </a:pPr>
            <a:r>
              <a:rPr lang="de-DE" altLang="en-US" sz="1800" dirty="0"/>
              <a:t>Note </a:t>
            </a:r>
            <a:r>
              <a:rPr lang="de-DE" altLang="en-US" sz="1800" dirty="0" err="1"/>
              <a:t>that</a:t>
            </a:r>
            <a:r>
              <a:rPr lang="en-US" altLang="en-US" sz="1800" dirty="0"/>
              <a:t> many (ca. 65%) epigenetic remodeling events are not directly linked to transcriptional changes based on the expression of the </a:t>
            </a:r>
            <a:r>
              <a:rPr lang="de-DE" altLang="en-US" sz="1800" dirty="0" err="1"/>
              <a:t>nearest</a:t>
            </a:r>
            <a:r>
              <a:rPr lang="de-DE" altLang="en-US" sz="1800" dirty="0"/>
              <a:t> </a:t>
            </a:r>
            <a:r>
              <a:rPr lang="de-DE" altLang="en-US" sz="1800" dirty="0" err="1"/>
              <a:t>gene</a:t>
            </a:r>
            <a:r>
              <a:rPr lang="de-DE" altLang="en-US" sz="1800" dirty="0"/>
              <a:t>.</a:t>
            </a:r>
            <a:endParaRPr lang="en-US" altLang="en-US" sz="1800" b="1" dirty="0"/>
          </a:p>
        </p:txBody>
      </p:sp>
      <p:sp>
        <p:nvSpPr>
          <p:cNvPr id="16401" name="Rechteck 1"/>
          <p:cNvSpPr>
            <a:spLocks noChangeArrowheads="1"/>
          </p:cNvSpPr>
          <p:nvPr/>
        </p:nvSpPr>
        <p:spPr bwMode="auto">
          <a:xfrm>
            <a:off x="30163" y="763811"/>
            <a:ext cx="6126162" cy="288925"/>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cxnSp>
        <p:nvCxnSpPr>
          <p:cNvPr id="16395" name="Gerade Verbindung mit Pfeil 3"/>
          <p:cNvCxnSpPr>
            <a:cxnSpLocks noChangeShapeType="1"/>
          </p:cNvCxnSpPr>
          <p:nvPr/>
        </p:nvCxnSpPr>
        <p:spPr bwMode="auto">
          <a:xfrm flipH="1" flipV="1">
            <a:off x="5508625" y="981075"/>
            <a:ext cx="1439863" cy="20828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Gerade Verbindung mit Pfeil 3"/>
          <p:cNvCxnSpPr>
            <a:cxnSpLocks noChangeShapeType="1"/>
          </p:cNvCxnSpPr>
          <p:nvPr/>
        </p:nvCxnSpPr>
        <p:spPr bwMode="auto">
          <a:xfrm flipV="1">
            <a:off x="1403352" y="2781300"/>
            <a:ext cx="654879" cy="2586484"/>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386" name="Rectangle 2"/>
          <p:cNvSpPr>
            <a:spLocks noGrp="1" noChangeArrowheads="1"/>
          </p:cNvSpPr>
          <p:nvPr>
            <p:ph type="title" idx="4294967295"/>
          </p:nvPr>
        </p:nvSpPr>
        <p:spPr>
          <a:xfrm>
            <a:off x="30164" y="123230"/>
            <a:ext cx="8885236" cy="425450"/>
          </a:xfrm>
        </p:spPr>
        <p:txBody>
          <a:bodyPr/>
          <a:lstStyle/>
          <a:p>
            <a:pPr eaLnBrk="1" hangingPunct="1"/>
            <a:r>
              <a:rPr lang="en-GB" altLang="en-US" dirty="0" smtClean="0">
                <a:ea typeface="ＭＳ Ｐゴシック" panose="020B0600070205080204" pitchFamily="34" charset="-128"/>
              </a:rPr>
              <a:t>35% of epigenetic marks are linked to expression levels</a:t>
            </a:r>
          </a:p>
        </p:txBody>
      </p:sp>
    </p:spTree>
    <p:extLst>
      <p:ext uri="{BB962C8B-B14F-4D97-AF65-F5344CB8AC3E}">
        <p14:creationId xmlns:p14="http://schemas.microsoft.com/office/powerpoint/2010/main" val="3936598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Cell-type specific expression levels</a:t>
            </a:r>
          </a:p>
        </p:txBody>
      </p:sp>
      <p:sp>
        <p:nvSpPr>
          <p:cNvPr id="2150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1508" name="Text Box 4"/>
          <p:cNvSpPr txBox="1">
            <a:spLocks noChangeArrowheads="1"/>
          </p:cNvSpPr>
          <p:nvPr/>
        </p:nvSpPr>
        <p:spPr bwMode="auto">
          <a:xfrm>
            <a:off x="6300192" y="5759026"/>
            <a:ext cx="26152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sz="1400" dirty="0" err="1"/>
              <a:t>Farlik</a:t>
            </a:r>
            <a:r>
              <a:rPr lang="de-DE" sz="1400" dirty="0"/>
              <a:t> </a:t>
            </a:r>
            <a:r>
              <a:rPr lang="de-DE" sz="1400" dirty="0" smtClean="0"/>
              <a:t>M et al. </a:t>
            </a:r>
            <a:r>
              <a:rPr lang="de-DE" sz="1400" dirty="0" err="1" smtClean="0"/>
              <a:t>Cell</a:t>
            </a:r>
            <a:r>
              <a:rPr lang="de-DE" sz="1400" dirty="0" smtClean="0"/>
              <a:t> </a:t>
            </a:r>
            <a:r>
              <a:rPr lang="de-DE" sz="1400" dirty="0" err="1"/>
              <a:t>Stem</a:t>
            </a:r>
            <a:r>
              <a:rPr lang="de-DE" sz="1400" dirty="0"/>
              <a:t> </a:t>
            </a:r>
            <a:r>
              <a:rPr lang="de-DE" sz="1400" dirty="0" err="1" smtClean="0"/>
              <a:t>Cell</a:t>
            </a:r>
            <a:r>
              <a:rPr lang="de-DE" sz="1400" dirty="0" smtClean="0"/>
              <a:t> (2016) 19:808-822</a:t>
            </a:r>
            <a:endParaRPr lang="de-DE" altLang="en-US" sz="1400" dirty="0"/>
          </a:p>
        </p:txBody>
      </p:sp>
      <p:sp>
        <p:nvSpPr>
          <p:cNvPr id="21509" name="Rechteck 11"/>
          <p:cNvSpPr>
            <a:spLocks noChangeArrowheads="1"/>
          </p:cNvSpPr>
          <p:nvPr/>
        </p:nvSpPr>
        <p:spPr bwMode="auto">
          <a:xfrm>
            <a:off x="4572000" y="722313"/>
            <a:ext cx="4419600" cy="230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a:t>656 genes </a:t>
            </a:r>
            <a:r>
              <a:rPr lang="en-US" sz="1800" dirty="0" smtClean="0"/>
              <a:t>were </a:t>
            </a:r>
            <a:r>
              <a:rPr lang="en-US" sz="1800" dirty="0"/>
              <a:t>differentially expressed between myeloid and lymphoid </a:t>
            </a:r>
            <a:r>
              <a:rPr lang="en-US" sz="1800" dirty="0" smtClean="0"/>
              <a:t>progenitors.</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smtClean="0"/>
              <a:t>Only few genes (left, bottom) showed concordant methylation and expression changes.</a:t>
            </a:r>
            <a:endParaRPr lang="en-US" altLang="en-US" sz="1800" dirty="0"/>
          </a:p>
        </p:txBody>
      </p:sp>
      <p:sp>
        <p:nvSpPr>
          <p:cNvPr id="2151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151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9D01D93B-8CF6-444C-98B8-121502C972FE}" type="slidenum">
              <a:rPr lang="de-DE" altLang="en-US" sz="1000"/>
              <a:pPr eaLnBrk="1" hangingPunct="1">
                <a:spcBef>
                  <a:spcPct val="0"/>
                </a:spcBef>
                <a:buFontTx/>
                <a:buNone/>
              </a:pPr>
              <a:t>24</a:t>
            </a:fld>
            <a:endParaRPr lang="de-DE" altLang="en-US" sz="1000" dirty="0"/>
          </a:p>
        </p:txBody>
      </p:sp>
      <p:sp>
        <p:nvSpPr>
          <p:cNvPr id="2151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1308" r="32149" b="36742"/>
          <a:stretch/>
        </p:blipFill>
        <p:spPr>
          <a:xfrm>
            <a:off x="179512" y="620688"/>
            <a:ext cx="4115621" cy="5627712"/>
          </a:xfrm>
          <a:prstGeom prst="rect">
            <a:avLst/>
          </a:prstGeom>
        </p:spPr>
      </p:pic>
    </p:spTree>
    <p:extLst>
      <p:ext uri="{BB962C8B-B14F-4D97-AF65-F5344CB8AC3E}">
        <p14:creationId xmlns:p14="http://schemas.microsoft.com/office/powerpoint/2010/main" val="612176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Tissue signature enrichment levels</a:t>
            </a:r>
          </a:p>
        </p:txBody>
      </p:sp>
      <p:sp>
        <p:nvSpPr>
          <p:cNvPr id="2150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dirty="0" smtClean="0">
                <a:ea typeface="ＭＳ Ｐゴシック" panose="020B0600070205080204" pitchFamily="34" charset="-128"/>
                <a:sym typeface="Symbol" panose="05050102010706020507" pitchFamily="18" charset="2"/>
              </a:rPr>
              <a:t> </a:t>
            </a:r>
          </a:p>
        </p:txBody>
      </p:sp>
      <p:sp>
        <p:nvSpPr>
          <p:cNvPr id="21509" name="Rechteck 11"/>
          <p:cNvSpPr>
            <a:spLocks noChangeArrowheads="1"/>
          </p:cNvSpPr>
          <p:nvPr/>
        </p:nvSpPr>
        <p:spPr bwMode="auto">
          <a:xfrm>
            <a:off x="292240" y="548680"/>
            <a:ext cx="8744255"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smtClean="0">
                <a:solidFill>
                  <a:schemeClr val="tx2"/>
                </a:solidFill>
              </a:rPr>
              <a:t>DNA </a:t>
            </a:r>
            <a:r>
              <a:rPr lang="de-DE" altLang="en-US" sz="1800" dirty="0" err="1" smtClean="0">
                <a:solidFill>
                  <a:schemeClr val="tx2"/>
                </a:solidFill>
              </a:rPr>
              <a:t>methyltransferase</a:t>
            </a:r>
            <a:r>
              <a:rPr lang="de-DE" altLang="en-US" sz="1800" dirty="0" smtClean="0">
                <a:solidFill>
                  <a:schemeClr val="tx2"/>
                </a:solidFill>
              </a:rPr>
              <a:t> (DNMT) </a:t>
            </a:r>
            <a:r>
              <a:rPr lang="de-DE" altLang="en-US" sz="1800" dirty="0" err="1" smtClean="0">
                <a:solidFill>
                  <a:schemeClr val="tx2"/>
                </a:solidFill>
              </a:rPr>
              <a:t>inhibitors</a:t>
            </a:r>
            <a:r>
              <a:rPr lang="de-DE" altLang="en-US" sz="1800" dirty="0" smtClean="0">
                <a:solidFill>
                  <a:schemeClr val="tx2"/>
                </a:solidFill>
              </a:rPr>
              <a:t> </a:t>
            </a:r>
            <a:r>
              <a:rPr lang="de-DE" altLang="en-US" sz="1800" dirty="0" err="1" smtClean="0">
                <a:solidFill>
                  <a:schemeClr val="tx2"/>
                </a:solidFill>
              </a:rPr>
              <a:t>and</a:t>
            </a:r>
            <a:r>
              <a:rPr lang="de-DE" altLang="en-US" sz="1800" dirty="0" smtClean="0">
                <a:solidFill>
                  <a:schemeClr val="tx2"/>
                </a:solidFill>
              </a:rPr>
              <a:t> </a:t>
            </a:r>
            <a:r>
              <a:rPr lang="de-DE" altLang="en-US" sz="1800" dirty="0" err="1" smtClean="0">
                <a:solidFill>
                  <a:schemeClr val="tx2"/>
                </a:solidFill>
              </a:rPr>
              <a:t>histone</a:t>
            </a:r>
            <a:r>
              <a:rPr lang="de-DE" altLang="en-US" sz="1800" dirty="0" smtClean="0">
                <a:solidFill>
                  <a:schemeClr val="tx2"/>
                </a:solidFill>
              </a:rPr>
              <a:t> </a:t>
            </a:r>
            <a:r>
              <a:rPr lang="de-DE" altLang="en-US" sz="1800" dirty="0" err="1" smtClean="0">
                <a:solidFill>
                  <a:schemeClr val="tx2"/>
                </a:solidFill>
              </a:rPr>
              <a:t>deacetylase</a:t>
            </a:r>
            <a:r>
              <a:rPr lang="de-DE" altLang="en-US" sz="1800" dirty="0" smtClean="0">
                <a:solidFill>
                  <a:schemeClr val="tx2"/>
                </a:solidFill>
              </a:rPr>
              <a:t> (HDAC) </a:t>
            </a:r>
            <a:r>
              <a:rPr lang="de-DE" altLang="en-US" sz="1800" dirty="0" err="1" smtClean="0">
                <a:solidFill>
                  <a:schemeClr val="tx2"/>
                </a:solidFill>
              </a:rPr>
              <a:t>inhibitors</a:t>
            </a:r>
            <a:r>
              <a:rPr lang="de-DE" altLang="en-US" sz="1800" dirty="0" smtClean="0">
                <a:solidFill>
                  <a:schemeClr val="tx2"/>
                </a:solidFill>
              </a:rPr>
              <a:t> </a:t>
            </a:r>
            <a:r>
              <a:rPr lang="de-DE" altLang="en-US" sz="1800" dirty="0" err="1" smtClean="0">
                <a:solidFill>
                  <a:schemeClr val="tx2"/>
                </a:solidFill>
              </a:rPr>
              <a:t>are</a:t>
            </a:r>
            <a:r>
              <a:rPr lang="de-DE" altLang="en-US" sz="1800" dirty="0" smtClean="0">
                <a:solidFill>
                  <a:schemeClr val="tx2"/>
                </a:solidFill>
              </a:rPr>
              <a:t> in </a:t>
            </a:r>
            <a:r>
              <a:rPr lang="de-DE" altLang="en-US" sz="1800" dirty="0" err="1" smtClean="0">
                <a:solidFill>
                  <a:schemeClr val="tx2"/>
                </a:solidFill>
              </a:rPr>
              <a:t>clinical</a:t>
            </a:r>
            <a:r>
              <a:rPr lang="de-DE" altLang="en-US" sz="1800" dirty="0" smtClean="0">
                <a:solidFill>
                  <a:schemeClr val="tx2"/>
                </a:solidFill>
              </a:rPr>
              <a:t> </a:t>
            </a:r>
            <a:r>
              <a:rPr lang="de-DE" altLang="en-US" sz="1800" dirty="0" err="1" smtClean="0">
                <a:solidFill>
                  <a:schemeClr val="tx2"/>
                </a:solidFill>
              </a:rPr>
              <a:t>trials</a:t>
            </a:r>
            <a:r>
              <a:rPr lang="de-DE" altLang="en-US" sz="1800" dirty="0" smtClean="0">
                <a:solidFill>
                  <a:schemeClr val="tx2"/>
                </a:solidFill>
              </a:rPr>
              <a:t>. </a:t>
            </a:r>
          </a:p>
          <a:p>
            <a:pPr eaLnBrk="1" hangingPunct="1">
              <a:lnSpc>
                <a:spcPts val="2500"/>
              </a:lnSpc>
              <a:spcBef>
                <a:spcPct val="0"/>
              </a:spcBef>
              <a:buFontTx/>
              <a:buNone/>
            </a:pPr>
            <a:r>
              <a:rPr lang="de-DE" altLang="en-US" sz="1800" dirty="0" smtClean="0">
                <a:solidFill>
                  <a:schemeClr val="tx2"/>
                </a:solidFill>
              </a:rPr>
              <a:t>A </a:t>
            </a:r>
            <a:r>
              <a:rPr lang="de-DE" altLang="en-US" sz="1800" dirty="0" err="1" smtClean="0">
                <a:solidFill>
                  <a:schemeClr val="tx2"/>
                </a:solidFill>
              </a:rPr>
              <a:t>few</a:t>
            </a:r>
            <a:r>
              <a:rPr lang="de-DE" altLang="en-US" sz="1800" dirty="0" smtClean="0">
                <a:solidFill>
                  <a:schemeClr val="tx2"/>
                </a:solidFill>
              </a:rPr>
              <a:t> </a:t>
            </a:r>
            <a:r>
              <a:rPr lang="de-DE" altLang="en-US" sz="1800" dirty="0" err="1" smtClean="0">
                <a:solidFill>
                  <a:schemeClr val="tx2"/>
                </a:solidFill>
              </a:rPr>
              <a:t>molecules</a:t>
            </a:r>
            <a:r>
              <a:rPr lang="de-DE" altLang="en-US" sz="1800" dirty="0" smtClean="0">
                <a:solidFill>
                  <a:schemeClr val="tx2"/>
                </a:solidFill>
              </a:rPr>
              <a:t> </a:t>
            </a:r>
            <a:r>
              <a:rPr lang="de-DE" altLang="en-US" sz="1800" dirty="0" err="1" smtClean="0">
                <a:solidFill>
                  <a:schemeClr val="tx2"/>
                </a:solidFill>
              </a:rPr>
              <a:t>have</a:t>
            </a:r>
            <a:r>
              <a:rPr lang="de-DE" altLang="en-US" sz="1800" dirty="0" smtClean="0">
                <a:solidFill>
                  <a:schemeClr val="tx2"/>
                </a:solidFill>
              </a:rPr>
              <a:t> </a:t>
            </a:r>
            <a:r>
              <a:rPr lang="de-DE" altLang="en-US" sz="1800" dirty="0" err="1" smtClean="0">
                <a:solidFill>
                  <a:schemeClr val="tx2"/>
                </a:solidFill>
              </a:rPr>
              <a:t>already</a:t>
            </a:r>
            <a:r>
              <a:rPr lang="de-DE" altLang="en-US" sz="1800" dirty="0" smtClean="0">
                <a:solidFill>
                  <a:schemeClr val="tx2"/>
                </a:solidFill>
              </a:rPr>
              <a:t> </a:t>
            </a:r>
            <a:r>
              <a:rPr lang="de-DE" altLang="en-US" sz="1800" dirty="0" err="1" smtClean="0">
                <a:solidFill>
                  <a:schemeClr val="tx2"/>
                </a:solidFill>
              </a:rPr>
              <a:t>been</a:t>
            </a:r>
            <a:r>
              <a:rPr lang="de-DE" altLang="en-US" sz="1800" dirty="0" smtClean="0">
                <a:solidFill>
                  <a:schemeClr val="tx2"/>
                </a:solidFill>
              </a:rPr>
              <a:t> </a:t>
            </a:r>
            <a:r>
              <a:rPr lang="de-DE" altLang="en-US" sz="1800" dirty="0" err="1" smtClean="0">
                <a:solidFill>
                  <a:schemeClr val="tx2"/>
                </a:solidFill>
              </a:rPr>
              <a:t>approved</a:t>
            </a:r>
            <a:r>
              <a:rPr lang="de-DE" altLang="en-US" sz="1800" dirty="0" smtClean="0">
                <a:solidFill>
                  <a:schemeClr val="tx2"/>
                </a:solidFill>
              </a:rPr>
              <a:t> </a:t>
            </a:r>
            <a:r>
              <a:rPr lang="de-DE" altLang="en-US" sz="1800" dirty="0" err="1" smtClean="0">
                <a:solidFill>
                  <a:schemeClr val="tx2"/>
                </a:solidFill>
              </a:rPr>
              <a:t>as</a:t>
            </a:r>
            <a:r>
              <a:rPr lang="de-DE" altLang="en-US" sz="1800" dirty="0" smtClean="0">
                <a:solidFill>
                  <a:schemeClr val="tx2"/>
                </a:solidFill>
              </a:rPr>
              <a:t> </a:t>
            </a:r>
            <a:r>
              <a:rPr lang="de-DE" altLang="en-US" sz="1800" dirty="0" err="1" smtClean="0">
                <a:solidFill>
                  <a:schemeClr val="tx2"/>
                </a:solidFill>
              </a:rPr>
              <a:t>drugs</a:t>
            </a:r>
            <a:r>
              <a:rPr lang="de-DE" altLang="en-US" sz="1800" dirty="0" smtClean="0">
                <a:solidFill>
                  <a:schemeClr val="tx2"/>
                </a:solidFill>
              </a:rPr>
              <a:t>.</a:t>
            </a:r>
          </a:p>
          <a:p>
            <a:pPr eaLnBrk="1" hangingPunct="1">
              <a:lnSpc>
                <a:spcPts val="2500"/>
              </a:lnSpc>
              <a:spcBef>
                <a:spcPct val="0"/>
              </a:spcBef>
              <a:buFontTx/>
              <a:buNone/>
            </a:pPr>
            <a:endParaRPr lang="de-DE" altLang="en-US" sz="1800" dirty="0" smtClean="0">
              <a:solidFill>
                <a:schemeClr val="tx2"/>
              </a:solidFill>
            </a:endParaRPr>
          </a:p>
          <a:p>
            <a:pPr eaLnBrk="1" hangingPunct="1">
              <a:lnSpc>
                <a:spcPts val="2100"/>
              </a:lnSpc>
              <a:spcBef>
                <a:spcPct val="0"/>
              </a:spcBef>
              <a:buFontTx/>
              <a:buNone/>
            </a:pPr>
            <a:r>
              <a:rPr lang="de-DE" altLang="en-US" sz="1400" dirty="0" smtClean="0">
                <a:solidFill>
                  <a:schemeClr val="accent2"/>
                </a:solidFill>
              </a:rPr>
              <a:t>Paper #8 (Fawaz, Salem, Hera): </a:t>
            </a:r>
            <a:r>
              <a:rPr lang="de-DE" altLang="en-US" sz="1400" dirty="0" err="1" smtClean="0">
                <a:solidFill>
                  <a:schemeClr val="accent2"/>
                </a:solidFill>
              </a:rPr>
              <a:t>Moignard</a:t>
            </a:r>
            <a:r>
              <a:rPr lang="de-DE" altLang="en-US" sz="1400" dirty="0" smtClean="0">
                <a:solidFill>
                  <a:schemeClr val="accent2"/>
                </a:solidFill>
              </a:rPr>
              <a:t> et al.</a:t>
            </a:r>
          </a:p>
          <a:p>
            <a:pPr eaLnBrk="1" hangingPunct="1">
              <a:lnSpc>
                <a:spcPts val="2100"/>
              </a:lnSpc>
              <a:spcBef>
                <a:spcPct val="0"/>
              </a:spcBef>
              <a:buFontTx/>
              <a:buNone/>
            </a:pPr>
            <a:r>
              <a:rPr lang="en-US" sz="1400" dirty="0" smtClean="0">
                <a:solidFill>
                  <a:schemeClr val="accent2"/>
                </a:solidFill>
              </a:rPr>
              <a:t>Decoding </a:t>
            </a:r>
            <a:r>
              <a:rPr lang="en-US" sz="1400" dirty="0">
                <a:solidFill>
                  <a:schemeClr val="accent2"/>
                </a:solidFill>
              </a:rPr>
              <a:t>the regulatory network of early blood development from single-cell gene expression </a:t>
            </a:r>
            <a:r>
              <a:rPr lang="en-US" sz="1400" dirty="0" smtClean="0">
                <a:solidFill>
                  <a:schemeClr val="accent2"/>
                </a:solidFill>
              </a:rPr>
              <a:t>measurements</a:t>
            </a:r>
          </a:p>
          <a:p>
            <a:pPr eaLnBrk="1" hangingPunct="1">
              <a:lnSpc>
                <a:spcPts val="2100"/>
              </a:lnSpc>
              <a:spcBef>
                <a:spcPct val="0"/>
              </a:spcBef>
              <a:buFontTx/>
              <a:buNone/>
            </a:pPr>
            <a:r>
              <a:rPr lang="de-DE" sz="1400" i="1" dirty="0">
                <a:solidFill>
                  <a:schemeClr val="accent2"/>
                </a:solidFill>
              </a:rPr>
              <a:t>Nature Biotechnology</a:t>
            </a:r>
            <a:r>
              <a:rPr lang="de-DE" sz="1400" dirty="0">
                <a:solidFill>
                  <a:schemeClr val="accent2"/>
                </a:solidFill>
              </a:rPr>
              <a:t> 33, 269–276 (2015</a:t>
            </a:r>
            <a:r>
              <a:rPr lang="de-DE" sz="1400" dirty="0" smtClean="0">
                <a:solidFill>
                  <a:schemeClr val="accent2"/>
                </a:solidFill>
              </a:rPr>
              <a:t>)</a:t>
            </a:r>
          </a:p>
          <a:p>
            <a:pPr eaLnBrk="1" hangingPunct="1">
              <a:lnSpc>
                <a:spcPts val="2100"/>
              </a:lnSpc>
              <a:spcBef>
                <a:spcPct val="0"/>
              </a:spcBef>
              <a:buFontTx/>
              <a:buNone/>
            </a:pPr>
            <a:r>
              <a:rPr lang="en-US" altLang="en-US" sz="1400" dirty="0" smtClean="0">
                <a:solidFill>
                  <a:schemeClr val="accent2"/>
                </a:solidFill>
              </a:rPr>
              <a:t>doi:10.1038/nbt.3154</a:t>
            </a:r>
            <a:r>
              <a:rPr lang="de-DE" sz="1400" dirty="0">
                <a:solidFill>
                  <a:srgbClr val="333399"/>
                </a:solidFill>
              </a:rPr>
              <a:t/>
            </a:r>
            <a:br>
              <a:rPr lang="de-DE" sz="1400" dirty="0">
                <a:solidFill>
                  <a:srgbClr val="333399"/>
                </a:solidFill>
              </a:rPr>
            </a:br>
            <a:endParaRPr lang="de-DE" sz="1400" dirty="0" smtClean="0">
              <a:solidFill>
                <a:srgbClr val="333399"/>
              </a:solidFill>
            </a:endParaRPr>
          </a:p>
          <a:p>
            <a:pPr eaLnBrk="1" hangingPunct="1">
              <a:lnSpc>
                <a:spcPts val="2100"/>
              </a:lnSpc>
              <a:spcBef>
                <a:spcPct val="0"/>
              </a:spcBef>
              <a:buFontTx/>
              <a:buNone/>
            </a:pPr>
            <a:r>
              <a:rPr lang="de-DE" sz="1400" dirty="0" smtClean="0">
                <a:solidFill>
                  <a:schemeClr val="accent2"/>
                </a:solidFill>
              </a:rPr>
              <a:t>Paper #10 (Samira, </a:t>
            </a:r>
            <a:r>
              <a:rPr lang="de-DE" sz="1400" dirty="0" err="1" smtClean="0">
                <a:solidFill>
                  <a:schemeClr val="accent2"/>
                </a:solidFill>
              </a:rPr>
              <a:t>Aryan</a:t>
            </a:r>
            <a:r>
              <a:rPr lang="de-DE" sz="1400" dirty="0" smtClean="0">
                <a:solidFill>
                  <a:schemeClr val="accent2"/>
                </a:solidFill>
              </a:rPr>
              <a:t>, </a:t>
            </a:r>
            <a:r>
              <a:rPr lang="de-DE" sz="1400" dirty="0" err="1" smtClean="0">
                <a:solidFill>
                  <a:schemeClr val="accent2"/>
                </a:solidFill>
              </a:rPr>
              <a:t>Jeenu</a:t>
            </a:r>
            <a:r>
              <a:rPr lang="de-DE" sz="1400" dirty="0" smtClean="0">
                <a:solidFill>
                  <a:schemeClr val="accent2"/>
                </a:solidFill>
              </a:rPr>
              <a:t>): </a:t>
            </a:r>
            <a:r>
              <a:rPr lang="de-DE" sz="1400" dirty="0" err="1" smtClean="0">
                <a:solidFill>
                  <a:schemeClr val="accent2"/>
                </a:solidFill>
              </a:rPr>
              <a:t>Göke</a:t>
            </a:r>
            <a:r>
              <a:rPr lang="de-DE" sz="1400" dirty="0" smtClean="0">
                <a:solidFill>
                  <a:schemeClr val="accent2"/>
                </a:solidFill>
              </a:rPr>
              <a:t> </a:t>
            </a:r>
            <a:r>
              <a:rPr lang="de-DE" sz="1400" dirty="0">
                <a:solidFill>
                  <a:schemeClr val="accent2"/>
                </a:solidFill>
              </a:rPr>
              <a:t>J, </a:t>
            </a:r>
            <a:r>
              <a:rPr lang="de-DE" sz="1400" dirty="0" smtClean="0">
                <a:solidFill>
                  <a:schemeClr val="accent2"/>
                </a:solidFill>
              </a:rPr>
              <a:t>et </a:t>
            </a:r>
            <a:r>
              <a:rPr lang="de-DE" sz="1400" dirty="0">
                <a:solidFill>
                  <a:schemeClr val="accent2"/>
                </a:solidFill>
              </a:rPr>
              <a:t>al. </a:t>
            </a:r>
          </a:p>
          <a:p>
            <a:pPr eaLnBrk="1" hangingPunct="1">
              <a:lnSpc>
                <a:spcPts val="2100"/>
              </a:lnSpc>
              <a:spcBef>
                <a:spcPct val="0"/>
              </a:spcBef>
              <a:buFontTx/>
              <a:buNone/>
            </a:pPr>
            <a:r>
              <a:rPr lang="de-DE" sz="1400" dirty="0" err="1" smtClean="0">
                <a:solidFill>
                  <a:schemeClr val="accent2"/>
                </a:solidFill>
              </a:rPr>
              <a:t>Combinatorial</a:t>
            </a:r>
            <a:r>
              <a:rPr lang="de-DE" sz="1400" dirty="0" smtClean="0">
                <a:solidFill>
                  <a:schemeClr val="accent2"/>
                </a:solidFill>
              </a:rPr>
              <a:t> </a:t>
            </a:r>
            <a:r>
              <a:rPr lang="de-DE" sz="1400" dirty="0">
                <a:solidFill>
                  <a:schemeClr val="accent2"/>
                </a:solidFill>
              </a:rPr>
              <a:t>Binding in Human </a:t>
            </a:r>
            <a:r>
              <a:rPr lang="de-DE" sz="1400" dirty="0" err="1">
                <a:solidFill>
                  <a:schemeClr val="accent2"/>
                </a:solidFill>
              </a:rPr>
              <a:t>and</a:t>
            </a:r>
            <a:r>
              <a:rPr lang="de-DE" sz="1400" dirty="0">
                <a:solidFill>
                  <a:schemeClr val="accent2"/>
                </a:solidFill>
              </a:rPr>
              <a:t> Mouse </a:t>
            </a:r>
            <a:r>
              <a:rPr lang="de-DE" sz="1400" dirty="0" err="1">
                <a:solidFill>
                  <a:schemeClr val="accent2"/>
                </a:solidFill>
              </a:rPr>
              <a:t>Embryonic</a:t>
            </a:r>
            <a:r>
              <a:rPr lang="de-DE" sz="1400" dirty="0">
                <a:solidFill>
                  <a:schemeClr val="accent2"/>
                </a:solidFill>
              </a:rPr>
              <a:t> </a:t>
            </a:r>
            <a:r>
              <a:rPr lang="de-DE" sz="1400" dirty="0" err="1">
                <a:solidFill>
                  <a:schemeClr val="accent2"/>
                </a:solidFill>
              </a:rPr>
              <a:t>Stem</a:t>
            </a:r>
            <a:r>
              <a:rPr lang="de-DE" sz="1400" dirty="0">
                <a:solidFill>
                  <a:schemeClr val="accent2"/>
                </a:solidFill>
              </a:rPr>
              <a:t> Cells </a:t>
            </a:r>
            <a:r>
              <a:rPr lang="de-DE" sz="1400" dirty="0" err="1">
                <a:solidFill>
                  <a:schemeClr val="accent2"/>
                </a:solidFill>
              </a:rPr>
              <a:t>Identifies</a:t>
            </a:r>
            <a:r>
              <a:rPr lang="de-DE" sz="1400" dirty="0">
                <a:solidFill>
                  <a:schemeClr val="accent2"/>
                </a:solidFill>
              </a:rPr>
              <a:t> </a:t>
            </a:r>
            <a:r>
              <a:rPr lang="de-DE" sz="1400" dirty="0" err="1">
                <a:solidFill>
                  <a:schemeClr val="accent2"/>
                </a:solidFill>
              </a:rPr>
              <a:t>Conserved</a:t>
            </a:r>
            <a:r>
              <a:rPr lang="de-DE" sz="1400" dirty="0">
                <a:solidFill>
                  <a:schemeClr val="accent2"/>
                </a:solidFill>
              </a:rPr>
              <a:t> </a:t>
            </a:r>
            <a:r>
              <a:rPr lang="de-DE" sz="1400" dirty="0" err="1">
                <a:solidFill>
                  <a:schemeClr val="accent2"/>
                </a:solidFill>
              </a:rPr>
              <a:t>Enhancers</a:t>
            </a:r>
            <a:r>
              <a:rPr lang="de-DE" sz="1400" dirty="0">
                <a:solidFill>
                  <a:schemeClr val="accent2"/>
                </a:solidFill>
              </a:rPr>
              <a:t> </a:t>
            </a:r>
            <a:r>
              <a:rPr lang="de-DE" sz="1400" dirty="0" err="1">
                <a:solidFill>
                  <a:schemeClr val="accent2"/>
                </a:solidFill>
              </a:rPr>
              <a:t>Active</a:t>
            </a:r>
            <a:r>
              <a:rPr lang="de-DE" sz="1400" dirty="0">
                <a:solidFill>
                  <a:schemeClr val="accent2"/>
                </a:solidFill>
              </a:rPr>
              <a:t> in Early </a:t>
            </a:r>
            <a:r>
              <a:rPr lang="de-DE" sz="1400" dirty="0" err="1">
                <a:solidFill>
                  <a:schemeClr val="accent2"/>
                </a:solidFill>
              </a:rPr>
              <a:t>Embryonic</a:t>
            </a:r>
            <a:r>
              <a:rPr lang="de-DE" sz="1400" dirty="0">
                <a:solidFill>
                  <a:schemeClr val="accent2"/>
                </a:solidFill>
              </a:rPr>
              <a:t> Development. </a:t>
            </a:r>
            <a:endParaRPr lang="de-DE" sz="1400" dirty="0" smtClean="0">
              <a:solidFill>
                <a:schemeClr val="accent2"/>
              </a:solidFill>
            </a:endParaRPr>
          </a:p>
          <a:p>
            <a:pPr eaLnBrk="1" hangingPunct="1">
              <a:lnSpc>
                <a:spcPts val="2100"/>
              </a:lnSpc>
              <a:spcBef>
                <a:spcPct val="0"/>
              </a:spcBef>
              <a:buFontTx/>
              <a:buNone/>
            </a:pPr>
            <a:r>
              <a:rPr lang="de-DE" sz="1400" dirty="0" err="1" smtClean="0">
                <a:solidFill>
                  <a:schemeClr val="accent2"/>
                </a:solidFill>
              </a:rPr>
              <a:t>PLoS</a:t>
            </a:r>
            <a:r>
              <a:rPr lang="de-DE" sz="1400" dirty="0" smtClean="0">
                <a:solidFill>
                  <a:schemeClr val="accent2"/>
                </a:solidFill>
              </a:rPr>
              <a:t> </a:t>
            </a:r>
            <a:r>
              <a:rPr lang="de-DE" sz="1400" dirty="0" err="1">
                <a:solidFill>
                  <a:schemeClr val="accent2"/>
                </a:solidFill>
              </a:rPr>
              <a:t>Comput</a:t>
            </a:r>
            <a:r>
              <a:rPr lang="de-DE" sz="1400" dirty="0">
                <a:solidFill>
                  <a:schemeClr val="accent2"/>
                </a:solidFill>
              </a:rPr>
              <a:t> </a:t>
            </a:r>
            <a:r>
              <a:rPr lang="de-DE" sz="1400" dirty="0" err="1">
                <a:solidFill>
                  <a:schemeClr val="accent2"/>
                </a:solidFill>
              </a:rPr>
              <a:t>Biol</a:t>
            </a:r>
            <a:r>
              <a:rPr lang="de-DE" sz="1400" dirty="0">
                <a:solidFill>
                  <a:schemeClr val="accent2"/>
                </a:solidFill>
              </a:rPr>
              <a:t> 7(12): </a:t>
            </a:r>
            <a:r>
              <a:rPr lang="de-DE" sz="1400" dirty="0" smtClean="0">
                <a:solidFill>
                  <a:schemeClr val="accent2"/>
                </a:solidFill>
              </a:rPr>
              <a:t>e1002304</a:t>
            </a:r>
            <a:r>
              <a:rPr lang="de-DE" sz="1400" dirty="0">
                <a:solidFill>
                  <a:schemeClr val="accent2"/>
                </a:solidFill>
              </a:rPr>
              <a:t> </a:t>
            </a:r>
            <a:r>
              <a:rPr lang="de-DE" sz="1400" dirty="0" smtClean="0">
                <a:solidFill>
                  <a:schemeClr val="accent2"/>
                </a:solidFill>
              </a:rPr>
              <a:t>(2011)</a:t>
            </a:r>
          </a:p>
          <a:p>
            <a:pPr eaLnBrk="1" hangingPunct="1">
              <a:lnSpc>
                <a:spcPts val="2100"/>
              </a:lnSpc>
              <a:spcBef>
                <a:spcPct val="0"/>
              </a:spcBef>
              <a:buFontTx/>
              <a:buNone/>
            </a:pPr>
            <a:r>
              <a:rPr lang="de-DE" sz="1400" dirty="0" smtClean="0">
                <a:solidFill>
                  <a:schemeClr val="accent2"/>
                </a:solidFill>
              </a:rPr>
              <a:t>https</a:t>
            </a:r>
            <a:r>
              <a:rPr lang="de-DE" sz="1400" dirty="0">
                <a:solidFill>
                  <a:schemeClr val="accent2"/>
                </a:solidFill>
              </a:rPr>
              <a:t>://doi.org/10.1371/journal.pcbi.1002304</a:t>
            </a:r>
            <a:endParaRPr lang="en-US" altLang="en-US" sz="1400" dirty="0">
              <a:solidFill>
                <a:schemeClr val="accent2"/>
              </a:solidFill>
            </a:endParaRPr>
          </a:p>
        </p:txBody>
      </p:sp>
      <p:sp>
        <p:nvSpPr>
          <p:cNvPr id="2151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151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9D01D93B-8CF6-444C-98B8-121502C972FE}" type="slidenum">
              <a:rPr lang="de-DE" altLang="en-US" sz="1000"/>
              <a:pPr eaLnBrk="1" hangingPunct="1">
                <a:spcBef>
                  <a:spcPct val="0"/>
                </a:spcBef>
                <a:buFontTx/>
                <a:buNone/>
              </a:pPr>
              <a:t>25</a:t>
            </a:fld>
            <a:endParaRPr lang="de-DE" altLang="en-US" sz="1000" dirty="0"/>
          </a:p>
        </p:txBody>
      </p:sp>
      <p:sp>
        <p:nvSpPr>
          <p:cNvPr id="2151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426878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Material from Paper </a:t>
            </a:r>
            <a:r>
              <a:rPr lang="en-GB" altLang="en-US" dirty="0" smtClean="0">
                <a:ea typeface="ＭＳ Ｐゴシック" panose="020B0600070205080204" pitchFamily="34" charset="-128"/>
              </a:rPr>
              <a:t>#</a:t>
            </a:r>
            <a:r>
              <a:rPr lang="en-GB" altLang="en-US" dirty="0" smtClean="0">
                <a:ea typeface="ＭＳ Ｐゴシック" panose="020B0600070205080204" pitchFamily="34" charset="-128"/>
              </a:rPr>
              <a:t>8 relevant for </a:t>
            </a:r>
            <a:r>
              <a:rPr lang="en-GB" altLang="en-US" dirty="0" err="1" smtClean="0">
                <a:ea typeface="ＭＳ Ｐゴシック" panose="020B0600070205080204" pitchFamily="34" charset="-128"/>
              </a:rPr>
              <a:t>minitest</a:t>
            </a:r>
            <a:r>
              <a:rPr lang="en-GB" altLang="en-US" dirty="0" smtClean="0">
                <a:ea typeface="ＭＳ Ｐゴシック" panose="020B0600070205080204" pitchFamily="34" charset="-128"/>
              </a:rPr>
              <a:t> 3</a:t>
            </a:r>
            <a:endParaRPr lang="en-GB" altLang="en-US" dirty="0" smtClean="0">
              <a:ea typeface="ＭＳ Ｐゴシック" panose="020B0600070205080204" pitchFamily="34" charset="-128"/>
            </a:endParaRPr>
          </a:p>
        </p:txBody>
      </p:sp>
      <p:sp>
        <p:nvSpPr>
          <p:cNvPr id="3993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9941"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9942"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36C8F1C7-5A5F-465C-927E-A8FDBA618F93}" type="slidenum">
              <a:rPr lang="de-DE" altLang="en-US" sz="1000"/>
              <a:pPr eaLnBrk="1" hangingPunct="1">
                <a:spcBef>
                  <a:spcPct val="0"/>
                </a:spcBef>
                <a:buFontTx/>
                <a:buNone/>
              </a:pPr>
              <a:t>26</a:t>
            </a:fld>
            <a:endParaRPr lang="de-DE" altLang="en-US" sz="1000"/>
          </a:p>
        </p:txBody>
      </p:sp>
      <p:sp>
        <p:nvSpPr>
          <p:cNvPr id="39943"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sp>
        <p:nvSpPr>
          <p:cNvPr id="39944" name="Text Box 4"/>
          <p:cNvSpPr txBox="1">
            <a:spLocks noChangeArrowheads="1"/>
          </p:cNvSpPr>
          <p:nvPr/>
        </p:nvSpPr>
        <p:spPr bwMode="auto">
          <a:xfrm>
            <a:off x="5867400" y="5876925"/>
            <a:ext cx="20161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23262"/>
            <a:ext cx="4265458" cy="4293096"/>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545915"/>
            <a:ext cx="3977110" cy="4376539"/>
          </a:xfrm>
          <a:prstGeom prst="rect">
            <a:avLst/>
          </a:prstGeom>
        </p:spPr>
      </p:pic>
    </p:spTree>
    <p:extLst>
      <p:ext uri="{BB962C8B-B14F-4D97-AF65-F5344CB8AC3E}">
        <p14:creationId xmlns:p14="http://schemas.microsoft.com/office/powerpoint/2010/main" val="3655350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Material from Paper </a:t>
            </a:r>
            <a:r>
              <a:rPr lang="en-GB" altLang="en-US" dirty="0" smtClean="0">
                <a:ea typeface="ＭＳ Ｐゴシック" panose="020B0600070205080204" pitchFamily="34" charset="-128"/>
              </a:rPr>
              <a:t>#</a:t>
            </a:r>
            <a:r>
              <a:rPr lang="en-GB" altLang="en-US" dirty="0" smtClean="0">
                <a:ea typeface="ＭＳ Ｐゴシック" panose="020B0600070205080204" pitchFamily="34" charset="-128"/>
              </a:rPr>
              <a:t>10 relevant for </a:t>
            </a:r>
            <a:r>
              <a:rPr lang="en-GB" altLang="en-US" dirty="0" err="1" smtClean="0">
                <a:ea typeface="ＭＳ Ｐゴシック" panose="020B0600070205080204" pitchFamily="34" charset="-128"/>
              </a:rPr>
              <a:t>minitest</a:t>
            </a:r>
            <a:r>
              <a:rPr lang="en-GB" altLang="en-US" dirty="0" smtClean="0">
                <a:ea typeface="ＭＳ Ｐゴシック" panose="020B0600070205080204" pitchFamily="34" charset="-128"/>
              </a:rPr>
              <a:t> 3</a:t>
            </a:r>
            <a:endParaRPr lang="en-GB" altLang="en-US" dirty="0" smtClean="0">
              <a:ea typeface="ＭＳ Ｐゴシック" panose="020B0600070205080204" pitchFamily="34" charset="-128"/>
            </a:endParaRPr>
          </a:p>
        </p:txBody>
      </p:sp>
      <p:sp>
        <p:nvSpPr>
          <p:cNvPr id="3993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9941"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9942"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36C8F1C7-5A5F-465C-927E-A8FDBA618F93}" type="slidenum">
              <a:rPr lang="de-DE" altLang="en-US" sz="1000"/>
              <a:pPr eaLnBrk="1" hangingPunct="1">
                <a:spcBef>
                  <a:spcPct val="0"/>
                </a:spcBef>
                <a:buFontTx/>
                <a:buNone/>
              </a:pPr>
              <a:t>27</a:t>
            </a:fld>
            <a:endParaRPr lang="de-DE" altLang="en-US" sz="1000"/>
          </a:p>
        </p:txBody>
      </p:sp>
      <p:sp>
        <p:nvSpPr>
          <p:cNvPr id="39943"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sp>
        <p:nvSpPr>
          <p:cNvPr id="39944" name="Text Box 4"/>
          <p:cNvSpPr txBox="1">
            <a:spLocks noChangeArrowheads="1"/>
          </p:cNvSpPr>
          <p:nvPr/>
        </p:nvSpPr>
        <p:spPr bwMode="auto">
          <a:xfrm>
            <a:off x="3491880" y="5229200"/>
            <a:ext cx="20161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6" y="650975"/>
            <a:ext cx="2802444" cy="522595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028" y="969085"/>
            <a:ext cx="3067310" cy="3972083"/>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942750"/>
            <a:ext cx="2705472" cy="4215699"/>
          </a:xfrm>
          <a:prstGeom prst="rect">
            <a:avLst/>
          </a:prstGeom>
        </p:spPr>
      </p:pic>
    </p:spTree>
    <p:extLst>
      <p:ext uri="{BB962C8B-B14F-4D97-AF65-F5344CB8AC3E}">
        <p14:creationId xmlns:p14="http://schemas.microsoft.com/office/powerpoint/2010/main" val="2815007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95288" y="228576"/>
            <a:ext cx="8280400" cy="392112"/>
          </a:xfrm>
        </p:spPr>
        <p:txBody>
          <a:bodyPr/>
          <a:lstStyle/>
          <a:p>
            <a:pPr eaLnBrk="1" hangingPunct="1"/>
            <a:r>
              <a:rPr lang="en-GB" altLang="en-US" dirty="0" smtClean="0">
                <a:ea typeface="ＭＳ Ｐゴシック" panose="020B0600070205080204" pitchFamily="34" charset="-128"/>
              </a:rPr>
              <a:t>Explanations for paper #10</a:t>
            </a:r>
            <a:br>
              <a:rPr lang="en-GB" altLang="en-US" dirty="0" smtClean="0">
                <a:ea typeface="ＭＳ Ｐゴシック" panose="020B0600070205080204" pitchFamily="34" charset="-128"/>
              </a:rPr>
            </a:br>
            <a:r>
              <a:rPr lang="en-GB" altLang="en-US" dirty="0" smtClean="0">
                <a:ea typeface="ＭＳ Ｐゴシック" panose="020B0600070205080204" pitchFamily="34" charset="-128"/>
              </a:rPr>
              <a:t>Compare Pluripotency Networks of Mouse vs. Human</a:t>
            </a:r>
          </a:p>
        </p:txBody>
      </p:sp>
      <p:sp>
        <p:nvSpPr>
          <p:cNvPr id="30723"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0724" name="Text Box 4"/>
          <p:cNvSpPr txBox="1">
            <a:spLocks noChangeArrowheads="1"/>
          </p:cNvSpPr>
          <p:nvPr/>
        </p:nvSpPr>
        <p:spPr bwMode="auto">
          <a:xfrm>
            <a:off x="6804025" y="5559425"/>
            <a:ext cx="20161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sp>
        <p:nvSpPr>
          <p:cNvPr id="30725" name="Rechteck 11"/>
          <p:cNvSpPr>
            <a:spLocks noChangeArrowheads="1"/>
          </p:cNvSpPr>
          <p:nvPr/>
        </p:nvSpPr>
        <p:spPr bwMode="auto">
          <a:xfrm>
            <a:off x="395288" y="791691"/>
            <a:ext cx="84248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Given: the core of the regulatory network that maintains the pluripotent state is a set of </a:t>
            </a:r>
            <a:r>
              <a:rPr lang="en-US" altLang="en-US" sz="1800" b="1" dirty="0"/>
              <a:t>TFs</a:t>
            </a:r>
            <a:r>
              <a:rPr lang="en-US" altLang="en-US" sz="1800" dirty="0"/>
              <a:t>. Among these, </a:t>
            </a:r>
            <a:r>
              <a:rPr lang="en-US" altLang="en-US" sz="1800" b="1" dirty="0"/>
              <a:t>OCT4</a:t>
            </a:r>
            <a:r>
              <a:rPr lang="en-US" altLang="en-US" sz="1800" dirty="0"/>
              <a:t> seems to play a key role.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OCT4 co-occupies many regulatory sites together with SOX2 and NANOG.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Many genes which are important for early embryogenesis have a conserved function in mouse and human.</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b="1" dirty="0"/>
              <a:t>BUT</a:t>
            </a:r>
            <a:r>
              <a:rPr lang="en-US" altLang="en-US" sz="1800" dirty="0"/>
              <a:t>: only about 5% of binding events of the key pluripotency factors OCT4 and NANOG are conserved at orthologous genomic locations in mouse and human ES cells.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This is also true for other TFs. E.g. the liver TFs CEBP and HNF4 only showed 7% conserved binding events between human and mouse.</a:t>
            </a:r>
          </a:p>
        </p:txBody>
      </p:sp>
      <p:sp>
        <p:nvSpPr>
          <p:cNvPr id="30726"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0727"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B934502-CD0B-4B75-875F-EEA27BDD525B}" type="slidenum">
              <a:rPr lang="de-DE" altLang="en-US" sz="1000"/>
              <a:pPr eaLnBrk="1" hangingPunct="1">
                <a:spcBef>
                  <a:spcPct val="0"/>
                </a:spcBef>
                <a:buFontTx/>
                <a:buNone/>
              </a:pPr>
              <a:t>28</a:t>
            </a:fld>
            <a:endParaRPr lang="de-DE" altLang="en-US" sz="1000"/>
          </a:p>
        </p:txBody>
      </p:sp>
      <p:sp>
        <p:nvSpPr>
          <p:cNvPr id="30728"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spTree>
    <p:extLst>
      <p:ext uri="{BB962C8B-B14F-4D97-AF65-F5344CB8AC3E}">
        <p14:creationId xmlns:p14="http://schemas.microsoft.com/office/powerpoint/2010/main" val="235702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Pluripotency Network in mouse and human ES cells</a:t>
            </a:r>
          </a:p>
        </p:txBody>
      </p:sp>
      <p:sp>
        <p:nvSpPr>
          <p:cNvPr id="3174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1748" name="Text Box 4"/>
          <p:cNvSpPr txBox="1">
            <a:spLocks noChangeArrowheads="1"/>
          </p:cNvSpPr>
          <p:nvPr/>
        </p:nvSpPr>
        <p:spPr bwMode="auto">
          <a:xfrm>
            <a:off x="5580063" y="5989638"/>
            <a:ext cx="20161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sp>
        <p:nvSpPr>
          <p:cNvPr id="31749" name="Rechteck 11"/>
          <p:cNvSpPr>
            <a:spLocks noChangeArrowheads="1"/>
          </p:cNvSpPr>
          <p:nvPr/>
        </p:nvSpPr>
        <p:spPr bwMode="auto">
          <a:xfrm>
            <a:off x="3132138" y="581025"/>
            <a:ext cx="5688012"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Overview of genome-wide CHiP-seq binding data in human H1 ES cells and various mouse embryonic stem cells and embryonal carcinoma cells. </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i="1"/>
              <a:t>Note: human genes use CAPITAL letters (OCT4), mouse genes small letters (Oct4).</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Shown is the locus of the SOX2 gene in the human genome (top), along with mapped reads for OCT4, SOX2, NANOG and p300. Individual experiments are shown separately. </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The orthologous locus in the mouse genome is aligned at the bottom along with mapped reads from </a:t>
            </a:r>
            <a:r>
              <a:rPr lang="de-DE" altLang="en-US" sz="1800"/>
              <a:t>individual experiments.</a:t>
            </a:r>
            <a:endParaRPr lang="en-US" altLang="en-US" sz="1800"/>
          </a:p>
        </p:txBody>
      </p:sp>
      <p:sp>
        <p:nvSpPr>
          <p:cNvPr id="3175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175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7FCB05C-6D3C-4186-92D6-67DE20BFEA21}" type="slidenum">
              <a:rPr lang="de-DE" altLang="en-US" sz="1000"/>
              <a:pPr eaLnBrk="1" hangingPunct="1">
                <a:spcBef>
                  <a:spcPct val="0"/>
                </a:spcBef>
                <a:buFontTx/>
                <a:buNone/>
              </a:pPr>
              <a:t>29</a:t>
            </a:fld>
            <a:endParaRPr lang="de-DE" altLang="en-US" sz="1000"/>
          </a:p>
        </p:txBody>
      </p:sp>
      <p:sp>
        <p:nvSpPr>
          <p:cNvPr id="3175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pic>
        <p:nvPicPr>
          <p:cNvPr id="317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585788"/>
            <a:ext cx="3097213"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40988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Cell populations in early mouse development</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304800" y="5214576"/>
            <a:ext cx="8496300" cy="70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a:t>Scheme of early mouse development depicting the relationship of early cell populations to the primary germ </a:t>
            </a:r>
            <a:r>
              <a:rPr lang="en-US" sz="1800" dirty="0" smtClean="0"/>
              <a:t>layers</a:t>
            </a:r>
            <a:endParaRPr lang="de-DE" altLang="en-US" sz="1800" dirty="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3</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960365" y="5818612"/>
            <a:ext cx="20161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Keller</a:t>
            </a:r>
            <a:r>
              <a:rPr lang="de-DE" altLang="en-US" sz="1400" dirty="0"/>
              <a:t>, Genes &amp; </a:t>
            </a:r>
            <a:r>
              <a:rPr lang="de-DE" altLang="en-US" sz="1400" dirty="0" err="1"/>
              <a:t>Dev</a:t>
            </a:r>
            <a:r>
              <a:rPr lang="de-DE" altLang="en-US" sz="1400" dirty="0"/>
              <a:t>. </a:t>
            </a:r>
            <a:r>
              <a:rPr lang="de-DE" altLang="en-US" sz="1400" dirty="0" smtClean="0"/>
              <a:t>(2005) </a:t>
            </a:r>
            <a:r>
              <a:rPr lang="de-DE" altLang="en-US" sz="1400" dirty="0"/>
              <a:t>19: 1129-1155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90" y="548680"/>
            <a:ext cx="6010622" cy="4545533"/>
          </a:xfrm>
          <a:prstGeom prst="rect">
            <a:avLst/>
          </a:prstGeom>
        </p:spPr>
      </p:pic>
    </p:spTree>
    <p:extLst>
      <p:ext uri="{BB962C8B-B14F-4D97-AF65-F5344CB8AC3E}">
        <p14:creationId xmlns:p14="http://schemas.microsoft.com/office/powerpoint/2010/main" val="209029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Combined binding of Oct4, Sox2 and Nanog</a:t>
            </a:r>
          </a:p>
        </p:txBody>
      </p:sp>
      <p:sp>
        <p:nvSpPr>
          <p:cNvPr id="34819"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4820" name="Text Box 4"/>
          <p:cNvSpPr txBox="1">
            <a:spLocks noChangeArrowheads="1"/>
          </p:cNvSpPr>
          <p:nvPr/>
        </p:nvSpPr>
        <p:spPr bwMode="auto">
          <a:xfrm>
            <a:off x="1908175" y="5973763"/>
            <a:ext cx="20161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sp>
        <p:nvSpPr>
          <p:cNvPr id="34821"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4822"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0BAFF00-F4F6-461B-9244-3DE3B26F3A02}" type="slidenum">
              <a:rPr lang="de-DE" altLang="en-US" sz="1000"/>
              <a:pPr eaLnBrk="1" hangingPunct="1">
                <a:spcBef>
                  <a:spcPct val="0"/>
                </a:spcBef>
                <a:buFontTx/>
                <a:buNone/>
              </a:pPr>
              <a:t>30</a:t>
            </a:fld>
            <a:endParaRPr lang="de-DE" altLang="en-US" sz="1000"/>
          </a:p>
        </p:txBody>
      </p:sp>
      <p:sp>
        <p:nvSpPr>
          <p:cNvPr id="34823"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pic>
        <p:nvPicPr>
          <p:cNvPr id="348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581025"/>
            <a:ext cx="4264025" cy="53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4825" name="Rechteck 1"/>
          <p:cNvSpPr>
            <a:spLocks noChangeArrowheads="1"/>
          </p:cNvSpPr>
          <p:nvPr/>
        </p:nvSpPr>
        <p:spPr bwMode="auto">
          <a:xfrm>
            <a:off x="-252413" y="4652963"/>
            <a:ext cx="4392613" cy="1392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4826" name="Rechteck 1"/>
          <p:cNvSpPr>
            <a:spLocks noChangeArrowheads="1"/>
          </p:cNvSpPr>
          <p:nvPr/>
        </p:nvSpPr>
        <p:spPr bwMode="auto">
          <a:xfrm>
            <a:off x="3276600" y="1628775"/>
            <a:ext cx="863600" cy="30956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4827" name="Rechteck 11"/>
          <p:cNvSpPr>
            <a:spLocks noChangeArrowheads="1"/>
          </p:cNvSpPr>
          <p:nvPr/>
        </p:nvSpPr>
        <p:spPr bwMode="auto">
          <a:xfrm>
            <a:off x="3779838" y="581025"/>
            <a:ext cx="5329237"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The combination of OCT4, SOX2 and NANOG influences conservation of binding events.</a:t>
            </a:r>
          </a:p>
          <a:p>
            <a:pPr eaLnBrk="1" hangingPunct="1">
              <a:lnSpc>
                <a:spcPts val="2500"/>
              </a:lnSpc>
              <a:spcBef>
                <a:spcPct val="0"/>
              </a:spcBef>
              <a:buFontTx/>
              <a:buNone/>
            </a:pPr>
            <a:r>
              <a:rPr lang="en-US" altLang="en-US" sz="1800"/>
              <a:t> </a:t>
            </a:r>
          </a:p>
          <a:p>
            <a:pPr eaLnBrk="1" hangingPunct="1">
              <a:lnSpc>
                <a:spcPts val="2500"/>
              </a:lnSpc>
              <a:spcBef>
                <a:spcPct val="0"/>
              </a:spcBef>
              <a:buFontTx/>
              <a:buNone/>
            </a:pPr>
            <a:r>
              <a:rPr lang="en-US" altLang="en-US" sz="1800"/>
              <a:t>(A) Bars indicate the fraction of loci where binding of Nanog, Sox2, Oct4 or CTCF can be observed at the orthologous locus in mouse ES cells for all combinations of OCT4, SOX2 and NANOG in human ES cells as indicated by the boxes below. </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Dark boxes indicate binding, white boxes indicate no binding (‘‘AND’’ relation).</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Combinatorial binding of OCT4, SOX2 and NANOG shows the largest fraction of conserved binding for Oct4, Sox2 and Nanog in mouse. </a:t>
            </a:r>
          </a:p>
        </p:txBody>
      </p:sp>
      <p:sp>
        <p:nvSpPr>
          <p:cNvPr id="34828" name="Rechteck 1"/>
          <p:cNvSpPr>
            <a:spLocks noChangeArrowheads="1"/>
          </p:cNvSpPr>
          <p:nvPr/>
        </p:nvSpPr>
        <p:spPr bwMode="auto">
          <a:xfrm>
            <a:off x="2771775" y="4149725"/>
            <a:ext cx="287338" cy="5746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682184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23850" y="188913"/>
            <a:ext cx="8132763" cy="431800"/>
          </a:xfrm>
        </p:spPr>
        <p:txBody>
          <a:bodyPr/>
          <a:lstStyle/>
          <a:p>
            <a:pPr eaLnBrk="1" hangingPunct="1"/>
            <a:r>
              <a:rPr lang="en-GB" altLang="en-US" smtClean="0">
                <a:ea typeface="ＭＳ Ｐゴシック" panose="020B0600070205080204" pitchFamily="34" charset="-128"/>
              </a:rPr>
              <a:t>Increased Binding conservation in ES cells at developmental enhancers</a:t>
            </a:r>
          </a:p>
        </p:txBody>
      </p:sp>
      <p:sp>
        <p:nvSpPr>
          <p:cNvPr id="3686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6868" name="Text Box 4"/>
          <p:cNvSpPr txBox="1">
            <a:spLocks noChangeArrowheads="1"/>
          </p:cNvSpPr>
          <p:nvPr/>
        </p:nvSpPr>
        <p:spPr bwMode="auto">
          <a:xfrm>
            <a:off x="1908175" y="5805488"/>
            <a:ext cx="20161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sp>
        <p:nvSpPr>
          <p:cNvPr id="36869" name="Rechteck 11"/>
          <p:cNvSpPr>
            <a:spLocks noChangeArrowheads="1"/>
          </p:cNvSpPr>
          <p:nvPr/>
        </p:nvSpPr>
        <p:spPr bwMode="auto">
          <a:xfrm>
            <a:off x="4716463" y="765175"/>
            <a:ext cx="4392612"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Fraction of loci where binding of Nanog, Sox2, Oct4 and CTCF can be observed at the orthologous locus in mouse ESC.</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Combinations of OCT4, SOX2 and NANOG in human ES cells are discriminated by developmental activity as indicated by the boxes below. </a:t>
            </a:r>
          </a:p>
          <a:p>
            <a:pPr eaLnBrk="1" hangingPunct="1">
              <a:lnSpc>
                <a:spcPts val="2500"/>
              </a:lnSpc>
              <a:spcBef>
                <a:spcPct val="0"/>
              </a:spcBef>
              <a:buFontTx/>
              <a:buNone/>
            </a:pPr>
            <a:r>
              <a:rPr lang="en-US" altLang="en-US" sz="1800"/>
              <a:t>Dark boxes : ‘‘AND’’ relation, </a:t>
            </a:r>
          </a:p>
          <a:p>
            <a:pPr eaLnBrk="1" hangingPunct="1">
              <a:lnSpc>
                <a:spcPts val="2500"/>
              </a:lnSpc>
              <a:spcBef>
                <a:spcPct val="0"/>
              </a:spcBef>
              <a:buFontTx/>
              <a:buNone/>
            </a:pPr>
            <a:r>
              <a:rPr lang="en-US" altLang="en-US" sz="1800"/>
              <a:t>light grey boxes with ‘‘v’’ </a:t>
            </a:r>
            <a:r>
              <a:rPr lang="de-DE" altLang="en-US" sz="1800"/>
              <a:t>: ‘‘OR’’ relation, ‘</a:t>
            </a:r>
          </a:p>
          <a:p>
            <a:pPr eaLnBrk="1" hangingPunct="1">
              <a:lnSpc>
                <a:spcPts val="2500"/>
              </a:lnSpc>
              <a:spcBef>
                <a:spcPct val="0"/>
              </a:spcBef>
              <a:buFontTx/>
              <a:buNone/>
            </a:pPr>
            <a:r>
              <a:rPr lang="de-DE" altLang="en-US" sz="1800"/>
              <a:t>‘?’’ : no restriction.</a:t>
            </a:r>
          </a:p>
          <a:p>
            <a:pPr eaLnBrk="1" hangingPunct="1">
              <a:lnSpc>
                <a:spcPts val="2500"/>
              </a:lnSpc>
              <a:spcBef>
                <a:spcPct val="0"/>
              </a:spcBef>
              <a:buFontTx/>
              <a:buNone/>
            </a:pPr>
            <a:r>
              <a:rPr lang="de-DE" altLang="en-US" sz="1800"/>
              <a:t> </a:t>
            </a:r>
          </a:p>
          <a:p>
            <a:pPr eaLnBrk="1" hangingPunct="1">
              <a:lnSpc>
                <a:spcPts val="2500"/>
              </a:lnSpc>
              <a:spcBef>
                <a:spcPct val="0"/>
              </a:spcBef>
              <a:buFontTx/>
              <a:buNone/>
            </a:pPr>
            <a:r>
              <a:rPr lang="de-DE" altLang="en-US" sz="1800">
                <a:solidFill>
                  <a:srgbClr val="FF3399"/>
                </a:solidFill>
              </a:rPr>
              <a:t>Combinatorial </a:t>
            </a:r>
            <a:r>
              <a:rPr lang="en-US" altLang="en-US" sz="1800">
                <a:solidFill>
                  <a:srgbClr val="FF3399"/>
                </a:solidFill>
              </a:rPr>
              <a:t>binding events at develop-mentally active enhancers show the highest levels of binding conservation between mouse and human ES cells</a:t>
            </a:r>
            <a:r>
              <a:rPr lang="de-DE" altLang="en-US" sz="1800">
                <a:solidFill>
                  <a:srgbClr val="FF3399"/>
                </a:solidFill>
              </a:rPr>
              <a:t>.</a:t>
            </a:r>
            <a:endParaRPr lang="en-US" altLang="en-US" sz="1800">
              <a:solidFill>
                <a:srgbClr val="FF3399"/>
              </a:solidFill>
            </a:endParaRPr>
          </a:p>
        </p:txBody>
      </p:sp>
      <p:sp>
        <p:nvSpPr>
          <p:cNvPr id="3687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687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FDFB168B-FB07-4E20-9882-7281EC4CC0B0}" type="slidenum">
              <a:rPr lang="de-DE" altLang="en-US" sz="1000"/>
              <a:pPr eaLnBrk="1" hangingPunct="1">
                <a:spcBef>
                  <a:spcPct val="0"/>
                </a:spcBef>
                <a:buFontTx/>
                <a:buNone/>
              </a:pPr>
              <a:t>31</a:t>
            </a:fld>
            <a:endParaRPr lang="de-DE" altLang="en-US" sz="1000"/>
          </a:p>
        </p:txBody>
      </p:sp>
      <p:sp>
        <p:nvSpPr>
          <p:cNvPr id="3687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pic>
        <p:nvPicPr>
          <p:cNvPr id="368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923925"/>
            <a:ext cx="4722813" cy="45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6874" name="Rechteck 1"/>
          <p:cNvSpPr>
            <a:spLocks noChangeArrowheads="1"/>
          </p:cNvSpPr>
          <p:nvPr/>
        </p:nvSpPr>
        <p:spPr bwMode="auto">
          <a:xfrm>
            <a:off x="3348038" y="5157788"/>
            <a:ext cx="1223962" cy="287337"/>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0690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4213" y="188913"/>
            <a:ext cx="7772400" cy="304800"/>
          </a:xfrm>
        </p:spPr>
        <p:txBody>
          <a:bodyPr/>
          <a:lstStyle/>
          <a:p>
            <a:pPr eaLnBrk="1" hangingPunct="1"/>
            <a:r>
              <a:rPr lang="en-GB" altLang="en-US" smtClean="0">
                <a:ea typeface="ＭＳ Ｐゴシック" panose="020B0600070205080204" pitchFamily="34" charset="-128"/>
              </a:rPr>
              <a:t>Summary</a:t>
            </a:r>
          </a:p>
        </p:txBody>
      </p:sp>
      <p:sp>
        <p:nvSpPr>
          <p:cNvPr id="38915"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38916" name="Rechteck 11"/>
          <p:cNvSpPr>
            <a:spLocks noChangeArrowheads="1"/>
          </p:cNvSpPr>
          <p:nvPr/>
        </p:nvSpPr>
        <p:spPr bwMode="auto">
          <a:xfrm>
            <a:off x="179388" y="576263"/>
            <a:ext cx="864076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a:t>26% </a:t>
            </a:r>
            <a:r>
              <a:rPr lang="de-DE" altLang="en-US" sz="1800" dirty="0" err="1"/>
              <a:t>of</a:t>
            </a:r>
            <a:r>
              <a:rPr lang="de-DE" altLang="en-US" sz="1800" dirty="0"/>
              <a:t> </a:t>
            </a:r>
            <a:r>
              <a:rPr lang="en-US" altLang="en-US" sz="1800" dirty="0" err="1"/>
              <a:t>combinatorially</a:t>
            </a:r>
            <a:r>
              <a:rPr lang="en-US" altLang="en-US" sz="1800" dirty="0"/>
              <a:t> bound loci which are conserved between mouse and human ES cells are </a:t>
            </a:r>
            <a:r>
              <a:rPr lang="en-US" altLang="en-US" sz="1800" b="1" dirty="0"/>
              <a:t>developmental enhancers </a:t>
            </a:r>
            <a:r>
              <a:rPr lang="en-US" altLang="en-US" sz="1800" dirty="0"/>
              <a:t>in the mouse. </a:t>
            </a:r>
          </a:p>
          <a:p>
            <a:pPr eaLnBrk="1" hangingPunct="1">
              <a:lnSpc>
                <a:spcPts val="2500"/>
              </a:lnSpc>
              <a:spcBef>
                <a:spcPct val="0"/>
              </a:spcBef>
              <a:buFontTx/>
              <a:buNone/>
            </a:pPr>
            <a:r>
              <a:rPr lang="en-US" altLang="en-US" sz="1800" dirty="0"/>
              <a:t>This suggests that many enhancers bound by OCT4, SOX2 and NANOG are also developmental </a:t>
            </a:r>
            <a:r>
              <a:rPr lang="de-DE" altLang="en-US" sz="1800" dirty="0" err="1"/>
              <a:t>enhancers</a:t>
            </a:r>
            <a:r>
              <a:rPr lang="de-DE" altLang="en-US" sz="1800" dirty="0"/>
              <a:t> in human.</a:t>
            </a:r>
            <a:endParaRPr lang="en-US" altLang="en-US" sz="1800" dirty="0"/>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The very same regulatory elements bound by key pluripotency factors in ES cells frequently act as enhancers during early development.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sym typeface="Symbol" panose="05050102010706020507" pitchFamily="18" charset="2"/>
              </a:rPr>
              <a:t> </a:t>
            </a:r>
            <a:r>
              <a:rPr lang="en-US" altLang="en-US" sz="1800" dirty="0"/>
              <a:t> the gene regulatory networks of ES cells and early development are linked at the level of transcriptional regulation.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The finding that binding at these developmental enhancers are highly conserved in mouse and human ES cells suggests that these elements are crucial for the maintenance of the pluripotent state.</a:t>
            </a:r>
          </a:p>
        </p:txBody>
      </p:sp>
      <p:sp>
        <p:nvSpPr>
          <p:cNvPr id="38917"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38918"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534DF9D0-CA95-427C-B866-9CF2A2058972}" type="slidenum">
              <a:rPr lang="de-DE" altLang="en-US" sz="1000"/>
              <a:pPr eaLnBrk="1" hangingPunct="1">
                <a:spcBef>
                  <a:spcPct val="0"/>
                </a:spcBef>
                <a:buFontTx/>
                <a:buNone/>
              </a:pPr>
              <a:t>32</a:t>
            </a:fld>
            <a:endParaRPr lang="de-DE" altLang="en-US" sz="1000"/>
          </a:p>
        </p:txBody>
      </p:sp>
      <p:sp>
        <p:nvSpPr>
          <p:cNvPr id="38919"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endParaRPr lang="de-DE" altLang="en-US" sz="1000" smtClean="0"/>
          </a:p>
        </p:txBody>
      </p:sp>
      <p:sp>
        <p:nvSpPr>
          <p:cNvPr id="38920" name="Text Box 4"/>
          <p:cNvSpPr txBox="1">
            <a:spLocks noChangeArrowheads="1"/>
          </p:cNvSpPr>
          <p:nvPr/>
        </p:nvSpPr>
        <p:spPr bwMode="auto">
          <a:xfrm>
            <a:off x="5867400" y="5876925"/>
            <a:ext cx="20161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a:t>Göke et al., PLoS Comput Biol 7, e1002304 (2011) </a:t>
            </a:r>
          </a:p>
        </p:txBody>
      </p:sp>
    </p:spTree>
    <p:extLst>
      <p:ext uri="{BB962C8B-B14F-4D97-AF65-F5344CB8AC3E}">
        <p14:creationId xmlns:p14="http://schemas.microsoft.com/office/powerpoint/2010/main" val="3360275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Paper presentations in V12 and V13</a:t>
            </a:r>
          </a:p>
        </p:txBody>
      </p:sp>
      <p:sp>
        <p:nvSpPr>
          <p:cNvPr id="2150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dirty="0" smtClean="0">
                <a:ea typeface="ＭＳ Ｐゴシック" panose="020B0600070205080204" pitchFamily="34" charset="-128"/>
                <a:sym typeface="Symbol" panose="05050102010706020507" pitchFamily="18" charset="2"/>
              </a:rPr>
              <a:t> </a:t>
            </a:r>
          </a:p>
        </p:txBody>
      </p:sp>
      <p:sp>
        <p:nvSpPr>
          <p:cNvPr id="21509" name="Rechteck 11"/>
          <p:cNvSpPr>
            <a:spLocks noChangeArrowheads="1"/>
          </p:cNvSpPr>
          <p:nvPr/>
        </p:nvSpPr>
        <p:spPr bwMode="auto">
          <a:xfrm>
            <a:off x="292240" y="548680"/>
            <a:ext cx="874425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Bef>
                <a:spcPct val="0"/>
              </a:spcBef>
              <a:buFontTx/>
              <a:buNone/>
            </a:pPr>
            <a:r>
              <a:rPr lang="de-DE" altLang="en-US" sz="1400" dirty="0" smtClean="0">
                <a:solidFill>
                  <a:schemeClr val="accent2"/>
                </a:solidFill>
              </a:rPr>
              <a:t>V12 Paper #11 (</a:t>
            </a:r>
            <a:r>
              <a:rPr lang="de-DE" altLang="en-US" sz="1400" dirty="0" err="1" smtClean="0">
                <a:solidFill>
                  <a:schemeClr val="accent2"/>
                </a:solidFill>
              </a:rPr>
              <a:t>Girmay</a:t>
            </a:r>
            <a:r>
              <a:rPr lang="de-DE" altLang="en-US" sz="1400" dirty="0" smtClean="0">
                <a:solidFill>
                  <a:schemeClr val="accent2"/>
                </a:solidFill>
              </a:rPr>
              <a:t>, </a:t>
            </a:r>
            <a:r>
              <a:rPr lang="de-DE" altLang="en-US" sz="1400" dirty="0" err="1" smtClean="0">
                <a:solidFill>
                  <a:schemeClr val="accent2"/>
                </a:solidFill>
              </a:rPr>
              <a:t>Schowing</a:t>
            </a:r>
            <a:r>
              <a:rPr lang="de-DE" altLang="en-US" sz="1400" dirty="0" smtClean="0">
                <a:solidFill>
                  <a:schemeClr val="accent2"/>
                </a:solidFill>
              </a:rPr>
              <a:t>, Reis):</a:t>
            </a:r>
            <a:r>
              <a:rPr lang="en-US" sz="1400" dirty="0" smtClean="0">
                <a:solidFill>
                  <a:schemeClr val="accent2"/>
                </a:solidFill>
              </a:rPr>
              <a:t> </a:t>
            </a:r>
            <a:r>
              <a:rPr lang="en-US" sz="1400" dirty="0">
                <a:solidFill>
                  <a:schemeClr val="accent2"/>
                </a:solidFill>
              </a:rPr>
              <a:t>Chao Lu et al.</a:t>
            </a:r>
            <a:br>
              <a:rPr lang="en-US" sz="1400" dirty="0">
                <a:solidFill>
                  <a:schemeClr val="accent2"/>
                </a:solidFill>
              </a:rPr>
            </a:br>
            <a:r>
              <a:rPr lang="en-US" sz="1400" dirty="0">
                <a:solidFill>
                  <a:schemeClr val="accent2"/>
                </a:solidFill>
              </a:rPr>
              <a:t>IDH mutation impairs histone demethylation and results in a block to cell differentiation</a:t>
            </a:r>
            <a:br>
              <a:rPr lang="en-US" sz="1400" dirty="0">
                <a:solidFill>
                  <a:schemeClr val="accent2"/>
                </a:solidFill>
              </a:rPr>
            </a:br>
            <a:r>
              <a:rPr lang="en-US" sz="1400" dirty="0">
                <a:solidFill>
                  <a:schemeClr val="accent2"/>
                </a:solidFill>
              </a:rPr>
              <a:t>Nature 483, 474–478 (2012)</a:t>
            </a:r>
            <a:br>
              <a:rPr lang="en-US" sz="1400" dirty="0">
                <a:solidFill>
                  <a:schemeClr val="accent2"/>
                </a:solidFill>
              </a:rPr>
            </a:br>
            <a:r>
              <a:rPr lang="en-US" sz="1400" dirty="0" smtClean="0">
                <a:solidFill>
                  <a:schemeClr val="accent2"/>
                </a:solidFill>
              </a:rPr>
              <a:t>doi:10.1038/nature10860</a:t>
            </a:r>
          </a:p>
          <a:p>
            <a:pPr eaLnBrk="1" hangingPunct="1">
              <a:lnSpc>
                <a:spcPts val="2100"/>
              </a:lnSpc>
              <a:spcBef>
                <a:spcPct val="0"/>
              </a:spcBef>
              <a:buFontTx/>
              <a:buNone/>
            </a:pPr>
            <a:endParaRPr lang="de-DE" sz="1400" dirty="0" smtClean="0">
              <a:solidFill>
                <a:schemeClr val="accent2"/>
              </a:solidFill>
            </a:endParaRPr>
          </a:p>
          <a:p>
            <a:pPr eaLnBrk="1" hangingPunct="1">
              <a:lnSpc>
                <a:spcPts val="2100"/>
              </a:lnSpc>
              <a:spcBef>
                <a:spcPct val="0"/>
              </a:spcBef>
              <a:buFontTx/>
              <a:buNone/>
            </a:pPr>
            <a:r>
              <a:rPr lang="de-DE" sz="1400" dirty="0" smtClean="0">
                <a:solidFill>
                  <a:schemeClr val="accent2"/>
                </a:solidFill>
              </a:rPr>
              <a:t>Paper #13 (Grandke, </a:t>
            </a:r>
            <a:r>
              <a:rPr lang="de-DE" sz="1400" dirty="0" err="1" smtClean="0">
                <a:solidFill>
                  <a:schemeClr val="accent2"/>
                </a:solidFill>
              </a:rPr>
              <a:t>Thedinga</a:t>
            </a:r>
            <a:r>
              <a:rPr lang="de-DE" sz="1400" dirty="0">
                <a:solidFill>
                  <a:schemeClr val="accent2"/>
                </a:solidFill>
              </a:rPr>
              <a:t>, </a:t>
            </a:r>
            <a:r>
              <a:rPr lang="de-DE" sz="1400" dirty="0" err="1" smtClean="0">
                <a:solidFill>
                  <a:schemeClr val="accent2"/>
                </a:solidFill>
              </a:rPr>
              <a:t>Rubab</a:t>
            </a:r>
            <a:r>
              <a:rPr lang="de-DE" sz="1400" dirty="0" smtClean="0">
                <a:solidFill>
                  <a:schemeClr val="accent2"/>
                </a:solidFill>
              </a:rPr>
              <a:t>): </a:t>
            </a:r>
            <a:r>
              <a:rPr lang="de-DE" sz="1400" dirty="0" err="1" smtClean="0">
                <a:solidFill>
                  <a:schemeClr val="accent2"/>
                </a:solidFill>
              </a:rPr>
              <a:t>Athanasiadis</a:t>
            </a:r>
            <a:r>
              <a:rPr lang="de-DE" sz="1400" dirty="0" smtClean="0">
                <a:solidFill>
                  <a:schemeClr val="accent2"/>
                </a:solidFill>
              </a:rPr>
              <a:t> </a:t>
            </a:r>
            <a:r>
              <a:rPr lang="de-DE" sz="1400" dirty="0">
                <a:solidFill>
                  <a:schemeClr val="accent2"/>
                </a:solidFill>
              </a:rPr>
              <a:t>EI, </a:t>
            </a:r>
            <a:r>
              <a:rPr lang="de-DE" sz="1400" dirty="0" smtClean="0">
                <a:solidFill>
                  <a:schemeClr val="accent2"/>
                </a:solidFill>
              </a:rPr>
              <a:t>et al.</a:t>
            </a:r>
          </a:p>
          <a:p>
            <a:pPr eaLnBrk="1" hangingPunct="1">
              <a:lnSpc>
                <a:spcPts val="2100"/>
              </a:lnSpc>
              <a:spcBef>
                <a:spcPct val="0"/>
              </a:spcBef>
              <a:buFontTx/>
              <a:buNone/>
            </a:pPr>
            <a:r>
              <a:rPr lang="de-DE" sz="1400" dirty="0">
                <a:solidFill>
                  <a:schemeClr val="accent2"/>
                </a:solidFill>
              </a:rPr>
              <a:t>Single-</a:t>
            </a:r>
            <a:r>
              <a:rPr lang="de-DE" sz="1400" dirty="0" err="1">
                <a:solidFill>
                  <a:schemeClr val="accent2"/>
                </a:solidFill>
              </a:rPr>
              <a:t>cell</a:t>
            </a:r>
            <a:r>
              <a:rPr lang="de-DE" sz="1400" dirty="0">
                <a:solidFill>
                  <a:schemeClr val="accent2"/>
                </a:solidFill>
              </a:rPr>
              <a:t> RNA-</a:t>
            </a:r>
            <a:r>
              <a:rPr lang="de-DE" sz="1400" dirty="0" err="1">
                <a:solidFill>
                  <a:schemeClr val="accent2"/>
                </a:solidFill>
              </a:rPr>
              <a:t>sequencing</a:t>
            </a:r>
            <a:r>
              <a:rPr lang="de-DE" sz="1400" dirty="0">
                <a:solidFill>
                  <a:schemeClr val="accent2"/>
                </a:solidFill>
              </a:rPr>
              <a:t> </a:t>
            </a:r>
            <a:r>
              <a:rPr lang="de-DE" sz="1400" dirty="0" err="1">
                <a:solidFill>
                  <a:schemeClr val="accent2"/>
                </a:solidFill>
              </a:rPr>
              <a:t>uncovers</a:t>
            </a:r>
            <a:r>
              <a:rPr lang="de-DE" sz="1400" dirty="0">
                <a:solidFill>
                  <a:schemeClr val="accent2"/>
                </a:solidFill>
              </a:rPr>
              <a:t> </a:t>
            </a:r>
            <a:r>
              <a:rPr lang="de-DE" sz="1400" dirty="0" err="1">
                <a:solidFill>
                  <a:schemeClr val="accent2"/>
                </a:solidFill>
              </a:rPr>
              <a:t>transcriptional</a:t>
            </a:r>
            <a:r>
              <a:rPr lang="de-DE" sz="1400" dirty="0">
                <a:solidFill>
                  <a:schemeClr val="accent2"/>
                </a:solidFill>
              </a:rPr>
              <a:t> </a:t>
            </a:r>
            <a:r>
              <a:rPr lang="de-DE" sz="1400" dirty="0" err="1">
                <a:solidFill>
                  <a:schemeClr val="accent2"/>
                </a:solidFill>
              </a:rPr>
              <a:t>states</a:t>
            </a:r>
            <a:r>
              <a:rPr lang="de-DE" sz="1400" dirty="0">
                <a:solidFill>
                  <a:schemeClr val="accent2"/>
                </a:solidFill>
              </a:rPr>
              <a:t> </a:t>
            </a:r>
            <a:r>
              <a:rPr lang="de-DE" sz="1400" dirty="0" err="1" smtClean="0">
                <a:solidFill>
                  <a:schemeClr val="accent2"/>
                </a:solidFill>
              </a:rPr>
              <a:t>and</a:t>
            </a:r>
            <a:r>
              <a:rPr lang="de-DE" sz="1400" dirty="0" smtClean="0">
                <a:solidFill>
                  <a:schemeClr val="accent2"/>
                </a:solidFill>
              </a:rPr>
              <a:t> </a:t>
            </a:r>
            <a:r>
              <a:rPr lang="de-DE" sz="1400" dirty="0" err="1" smtClean="0">
                <a:solidFill>
                  <a:schemeClr val="accent2"/>
                </a:solidFill>
              </a:rPr>
              <a:t>fate</a:t>
            </a:r>
            <a:r>
              <a:rPr lang="de-DE" sz="1400" dirty="0" smtClean="0">
                <a:solidFill>
                  <a:schemeClr val="accent2"/>
                </a:solidFill>
              </a:rPr>
              <a:t> </a:t>
            </a:r>
            <a:r>
              <a:rPr lang="de-DE" sz="1400" dirty="0" err="1">
                <a:solidFill>
                  <a:schemeClr val="accent2"/>
                </a:solidFill>
              </a:rPr>
              <a:t>decisions</a:t>
            </a:r>
            <a:r>
              <a:rPr lang="de-DE" sz="1400" dirty="0">
                <a:solidFill>
                  <a:schemeClr val="accent2"/>
                </a:solidFill>
              </a:rPr>
              <a:t> in </a:t>
            </a:r>
            <a:r>
              <a:rPr lang="de-DE" sz="1400" dirty="0" err="1">
                <a:solidFill>
                  <a:schemeClr val="accent2"/>
                </a:solidFill>
              </a:rPr>
              <a:t>haematopoiesis</a:t>
            </a:r>
            <a:endParaRPr lang="de-DE" sz="1400" dirty="0" smtClean="0">
              <a:solidFill>
                <a:schemeClr val="accent2"/>
              </a:solidFill>
            </a:endParaRPr>
          </a:p>
          <a:p>
            <a:pPr eaLnBrk="1" hangingPunct="1">
              <a:lnSpc>
                <a:spcPts val="2100"/>
              </a:lnSpc>
              <a:spcBef>
                <a:spcPct val="0"/>
              </a:spcBef>
              <a:buFontTx/>
              <a:buNone/>
            </a:pPr>
            <a:r>
              <a:rPr lang="de-DE" sz="1400" dirty="0" smtClean="0">
                <a:solidFill>
                  <a:schemeClr val="accent2"/>
                </a:solidFill>
              </a:rPr>
              <a:t>Nature Communications 8, 2045 (2017)</a:t>
            </a:r>
            <a:r>
              <a:rPr lang="de-DE" sz="1400" dirty="0">
                <a:solidFill>
                  <a:schemeClr val="accent2"/>
                </a:solidFill>
              </a:rPr>
              <a:t/>
            </a:r>
            <a:br>
              <a:rPr lang="de-DE" sz="1400" dirty="0">
                <a:solidFill>
                  <a:schemeClr val="accent2"/>
                </a:solidFill>
              </a:rPr>
            </a:br>
            <a:r>
              <a:rPr lang="de-DE" sz="1400" dirty="0" err="1">
                <a:solidFill>
                  <a:schemeClr val="accent2"/>
                </a:solidFill>
              </a:rPr>
              <a:t>doi</a:t>
            </a:r>
            <a:r>
              <a:rPr lang="de-DE" sz="1400" dirty="0">
                <a:solidFill>
                  <a:schemeClr val="accent2"/>
                </a:solidFill>
              </a:rPr>
              <a:t>: 10.1038/s41467-017-02305-6</a:t>
            </a:r>
            <a:r>
              <a:rPr lang="de-DE" sz="1400" dirty="0" smtClean="0">
                <a:solidFill>
                  <a:schemeClr val="accent2"/>
                </a:solidFill>
              </a:rPr>
              <a:t>.</a:t>
            </a:r>
          </a:p>
          <a:p>
            <a:pPr eaLnBrk="1" hangingPunct="1">
              <a:lnSpc>
                <a:spcPts val="2100"/>
              </a:lnSpc>
              <a:spcBef>
                <a:spcPct val="0"/>
              </a:spcBef>
              <a:buFontTx/>
              <a:buNone/>
            </a:pPr>
            <a:endParaRPr lang="de-DE" sz="1400" dirty="0">
              <a:solidFill>
                <a:schemeClr val="accent2"/>
              </a:solidFill>
            </a:endParaRPr>
          </a:p>
          <a:p>
            <a:pPr eaLnBrk="1" hangingPunct="1">
              <a:lnSpc>
                <a:spcPts val="2100"/>
              </a:lnSpc>
              <a:spcBef>
                <a:spcPct val="0"/>
              </a:spcBef>
              <a:buFontTx/>
              <a:buNone/>
            </a:pPr>
            <a:r>
              <a:rPr lang="en-US" altLang="en-US" sz="1400" dirty="0" smtClean="0">
                <a:solidFill>
                  <a:schemeClr val="accent2"/>
                </a:solidFill>
              </a:rPr>
              <a:t>V13 (second half) Paper </a:t>
            </a:r>
            <a:r>
              <a:rPr lang="en-US" altLang="en-US" sz="1400" dirty="0">
                <a:solidFill>
                  <a:schemeClr val="accent2"/>
                </a:solidFill>
              </a:rPr>
              <a:t>#12 (Dash, </a:t>
            </a:r>
            <a:r>
              <a:rPr lang="en-US" altLang="en-US" sz="1400" dirty="0" err="1">
                <a:solidFill>
                  <a:schemeClr val="accent2"/>
                </a:solidFill>
              </a:rPr>
              <a:t>Prudhan</a:t>
            </a:r>
            <a:r>
              <a:rPr lang="en-US" altLang="en-US" sz="1400" dirty="0">
                <a:solidFill>
                  <a:schemeClr val="accent2"/>
                </a:solidFill>
              </a:rPr>
              <a:t>, </a:t>
            </a:r>
            <a:r>
              <a:rPr lang="en-US" altLang="en-US" sz="1400" dirty="0" err="1">
                <a:solidFill>
                  <a:schemeClr val="accent2"/>
                </a:solidFill>
              </a:rPr>
              <a:t>Shreshta</a:t>
            </a:r>
            <a:r>
              <a:rPr lang="en-US" altLang="en-US" sz="1400" dirty="0">
                <a:solidFill>
                  <a:schemeClr val="accent2"/>
                </a:solidFill>
              </a:rPr>
              <a:t>): </a:t>
            </a:r>
            <a:r>
              <a:rPr lang="de-DE" sz="1400" dirty="0">
                <a:solidFill>
                  <a:schemeClr val="accent2"/>
                </a:solidFill>
              </a:rPr>
              <a:t>Monika E. </a:t>
            </a:r>
            <a:r>
              <a:rPr lang="de-DE" sz="1400" dirty="0" err="1">
                <a:solidFill>
                  <a:schemeClr val="accent2"/>
                </a:solidFill>
              </a:rPr>
              <a:t>Hegi</a:t>
            </a:r>
            <a:r>
              <a:rPr lang="de-DE" sz="1400" dirty="0">
                <a:solidFill>
                  <a:schemeClr val="accent2"/>
                </a:solidFill>
              </a:rPr>
              <a:t>, et al. </a:t>
            </a:r>
            <a:endParaRPr lang="en-US" altLang="en-US" sz="1400" dirty="0">
              <a:solidFill>
                <a:schemeClr val="accent2"/>
              </a:solidFill>
            </a:endParaRPr>
          </a:p>
          <a:p>
            <a:pPr eaLnBrk="1" hangingPunct="1">
              <a:lnSpc>
                <a:spcPts val="2100"/>
              </a:lnSpc>
              <a:spcBef>
                <a:spcPct val="0"/>
              </a:spcBef>
              <a:buFontTx/>
              <a:buNone/>
            </a:pPr>
            <a:r>
              <a:rPr lang="en-US" sz="1400" dirty="0">
                <a:solidFill>
                  <a:schemeClr val="accent2"/>
                </a:solidFill>
              </a:rPr>
              <a:t>David Brocks et al.</a:t>
            </a:r>
            <a:br>
              <a:rPr lang="en-US" sz="1400" dirty="0">
                <a:solidFill>
                  <a:schemeClr val="accent2"/>
                </a:solidFill>
              </a:rPr>
            </a:br>
            <a:r>
              <a:rPr lang="en-US" sz="1400" dirty="0" err="1">
                <a:solidFill>
                  <a:schemeClr val="accent2"/>
                </a:solidFill>
              </a:rPr>
              <a:t>Intratumor</a:t>
            </a:r>
            <a:r>
              <a:rPr lang="en-US" sz="1400" dirty="0">
                <a:solidFill>
                  <a:schemeClr val="accent2"/>
                </a:solidFill>
              </a:rPr>
              <a:t> DNA Methylation Heterogeneity Reflects Clonal Evolution in Aggressive Prostate Cancer</a:t>
            </a:r>
            <a:br>
              <a:rPr lang="en-US" sz="1400" dirty="0">
                <a:solidFill>
                  <a:schemeClr val="accent2"/>
                </a:solidFill>
              </a:rPr>
            </a:br>
            <a:r>
              <a:rPr lang="en-US" sz="1400" dirty="0">
                <a:solidFill>
                  <a:schemeClr val="accent2"/>
                </a:solidFill>
              </a:rPr>
              <a:t>Cell Reports 8, 798-806 (2014)</a:t>
            </a:r>
            <a:br>
              <a:rPr lang="en-US" sz="1400" dirty="0">
                <a:solidFill>
                  <a:schemeClr val="accent2"/>
                </a:solidFill>
              </a:rPr>
            </a:br>
            <a:r>
              <a:rPr lang="en-US" sz="1400" dirty="0">
                <a:solidFill>
                  <a:schemeClr val="accent2"/>
                </a:solidFill>
              </a:rPr>
              <a:t>https://doi.org/10.1016/j.celrep.2014.06.053</a:t>
            </a:r>
            <a:endParaRPr lang="de-DE" sz="1400" dirty="0">
              <a:solidFill>
                <a:schemeClr val="accent2"/>
              </a:solidFill>
            </a:endParaRPr>
          </a:p>
          <a:p>
            <a:pPr eaLnBrk="1" hangingPunct="1">
              <a:lnSpc>
                <a:spcPts val="2100"/>
              </a:lnSpc>
              <a:spcBef>
                <a:spcPct val="0"/>
              </a:spcBef>
              <a:buFontTx/>
              <a:buNone/>
            </a:pPr>
            <a:endParaRPr lang="de-DE" sz="1400" dirty="0" smtClean="0">
              <a:solidFill>
                <a:schemeClr val="accent2"/>
              </a:solidFill>
            </a:endParaRPr>
          </a:p>
          <a:p>
            <a:pPr eaLnBrk="1" hangingPunct="1">
              <a:lnSpc>
                <a:spcPts val="2100"/>
              </a:lnSpc>
              <a:spcBef>
                <a:spcPct val="0"/>
              </a:spcBef>
              <a:buFontTx/>
              <a:buNone/>
            </a:pPr>
            <a:r>
              <a:rPr lang="de-DE" sz="1400" dirty="0" smtClean="0">
                <a:solidFill>
                  <a:schemeClr val="accent2"/>
                </a:solidFill>
              </a:rPr>
              <a:t>Paper #14 (</a:t>
            </a:r>
            <a:r>
              <a:rPr lang="de-DE" sz="1400" dirty="0">
                <a:solidFill>
                  <a:schemeClr val="accent2"/>
                </a:solidFill>
              </a:rPr>
              <a:t>Flohr, Bauer, </a:t>
            </a:r>
            <a:r>
              <a:rPr lang="de-DE" sz="1400" dirty="0" err="1">
                <a:solidFill>
                  <a:schemeClr val="accent2"/>
                </a:solidFill>
              </a:rPr>
              <a:t>Lüssem</a:t>
            </a:r>
            <a:r>
              <a:rPr lang="de-DE" sz="1400" dirty="0" smtClean="0">
                <a:solidFill>
                  <a:schemeClr val="accent2"/>
                </a:solidFill>
              </a:rPr>
              <a:t>): </a:t>
            </a:r>
            <a:r>
              <a:rPr lang="de-DE" sz="1400" dirty="0" err="1" smtClean="0">
                <a:solidFill>
                  <a:schemeClr val="accent2"/>
                </a:solidFill>
              </a:rPr>
              <a:t>Shaffer</a:t>
            </a:r>
            <a:r>
              <a:rPr lang="de-DE" sz="1400" dirty="0" smtClean="0">
                <a:solidFill>
                  <a:schemeClr val="accent2"/>
                </a:solidFill>
              </a:rPr>
              <a:t> SM, et </a:t>
            </a:r>
            <a:r>
              <a:rPr lang="de-DE" sz="1400" dirty="0">
                <a:solidFill>
                  <a:schemeClr val="accent2"/>
                </a:solidFill>
              </a:rPr>
              <a:t>al. </a:t>
            </a:r>
          </a:p>
          <a:p>
            <a:pPr eaLnBrk="1" hangingPunct="1">
              <a:lnSpc>
                <a:spcPts val="2100"/>
              </a:lnSpc>
              <a:spcBef>
                <a:spcPct val="0"/>
              </a:spcBef>
              <a:buFontTx/>
              <a:buNone/>
            </a:pPr>
            <a:r>
              <a:rPr lang="de-DE" sz="1400" dirty="0">
                <a:solidFill>
                  <a:schemeClr val="accent2"/>
                </a:solidFill>
              </a:rPr>
              <a:t>Rare </a:t>
            </a:r>
            <a:r>
              <a:rPr lang="de-DE" sz="1400" dirty="0" err="1">
                <a:solidFill>
                  <a:schemeClr val="accent2"/>
                </a:solidFill>
              </a:rPr>
              <a:t>cell</a:t>
            </a:r>
            <a:r>
              <a:rPr lang="de-DE" sz="1400" dirty="0">
                <a:solidFill>
                  <a:schemeClr val="accent2"/>
                </a:solidFill>
              </a:rPr>
              <a:t> </a:t>
            </a:r>
            <a:r>
              <a:rPr lang="de-DE" sz="1400" dirty="0" err="1">
                <a:solidFill>
                  <a:schemeClr val="accent2"/>
                </a:solidFill>
              </a:rPr>
              <a:t>variability</a:t>
            </a:r>
            <a:r>
              <a:rPr lang="de-DE" sz="1400" dirty="0">
                <a:solidFill>
                  <a:schemeClr val="accent2"/>
                </a:solidFill>
              </a:rPr>
              <a:t> </a:t>
            </a:r>
            <a:r>
              <a:rPr lang="de-DE" sz="1400" dirty="0" err="1">
                <a:solidFill>
                  <a:schemeClr val="accent2"/>
                </a:solidFill>
              </a:rPr>
              <a:t>and</a:t>
            </a:r>
            <a:r>
              <a:rPr lang="de-DE" sz="1400" dirty="0">
                <a:solidFill>
                  <a:schemeClr val="accent2"/>
                </a:solidFill>
              </a:rPr>
              <a:t> </a:t>
            </a:r>
            <a:r>
              <a:rPr lang="de-DE" sz="1400" dirty="0" err="1">
                <a:solidFill>
                  <a:schemeClr val="accent2"/>
                </a:solidFill>
              </a:rPr>
              <a:t>drug-induced</a:t>
            </a:r>
            <a:r>
              <a:rPr lang="de-DE" sz="1400" dirty="0">
                <a:solidFill>
                  <a:schemeClr val="accent2"/>
                </a:solidFill>
              </a:rPr>
              <a:t> </a:t>
            </a:r>
            <a:r>
              <a:rPr lang="de-DE" sz="1400" dirty="0" err="1">
                <a:solidFill>
                  <a:schemeClr val="accent2"/>
                </a:solidFill>
              </a:rPr>
              <a:t>reprogramming</a:t>
            </a:r>
            <a:r>
              <a:rPr lang="de-DE" sz="1400" dirty="0">
                <a:solidFill>
                  <a:schemeClr val="accent2"/>
                </a:solidFill>
              </a:rPr>
              <a:t> </a:t>
            </a:r>
            <a:r>
              <a:rPr lang="de-DE" sz="1400" dirty="0" err="1">
                <a:solidFill>
                  <a:schemeClr val="accent2"/>
                </a:solidFill>
              </a:rPr>
              <a:t>as</a:t>
            </a:r>
            <a:r>
              <a:rPr lang="de-DE" sz="1400" dirty="0">
                <a:solidFill>
                  <a:schemeClr val="accent2"/>
                </a:solidFill>
              </a:rPr>
              <a:t> a </a:t>
            </a:r>
            <a:r>
              <a:rPr lang="de-DE" sz="1400" dirty="0" err="1">
                <a:solidFill>
                  <a:schemeClr val="accent2"/>
                </a:solidFill>
              </a:rPr>
              <a:t>mode</a:t>
            </a:r>
            <a:r>
              <a:rPr lang="de-DE" sz="1400" dirty="0">
                <a:solidFill>
                  <a:schemeClr val="accent2"/>
                </a:solidFill>
              </a:rPr>
              <a:t> </a:t>
            </a:r>
            <a:r>
              <a:rPr lang="de-DE" sz="1400" dirty="0" err="1">
                <a:solidFill>
                  <a:schemeClr val="accent2"/>
                </a:solidFill>
              </a:rPr>
              <a:t>of</a:t>
            </a:r>
            <a:r>
              <a:rPr lang="de-DE" sz="1400" dirty="0">
                <a:solidFill>
                  <a:schemeClr val="accent2"/>
                </a:solidFill>
              </a:rPr>
              <a:t> </a:t>
            </a:r>
            <a:r>
              <a:rPr lang="de-DE" sz="1400" dirty="0" err="1">
                <a:solidFill>
                  <a:schemeClr val="accent2"/>
                </a:solidFill>
              </a:rPr>
              <a:t>cancer</a:t>
            </a:r>
            <a:r>
              <a:rPr lang="de-DE" sz="1400" dirty="0">
                <a:solidFill>
                  <a:schemeClr val="accent2"/>
                </a:solidFill>
              </a:rPr>
              <a:t> </a:t>
            </a:r>
            <a:r>
              <a:rPr lang="de-DE" sz="1400" dirty="0" err="1">
                <a:solidFill>
                  <a:schemeClr val="accent2"/>
                </a:solidFill>
              </a:rPr>
              <a:t>drug</a:t>
            </a:r>
            <a:r>
              <a:rPr lang="de-DE" sz="1400" dirty="0">
                <a:solidFill>
                  <a:schemeClr val="accent2"/>
                </a:solidFill>
              </a:rPr>
              <a:t> </a:t>
            </a:r>
            <a:r>
              <a:rPr lang="de-DE" sz="1400" dirty="0" err="1" smtClean="0">
                <a:solidFill>
                  <a:schemeClr val="accent2"/>
                </a:solidFill>
              </a:rPr>
              <a:t>resistance</a:t>
            </a:r>
            <a:r>
              <a:rPr lang="de-DE" sz="1400" dirty="0">
                <a:solidFill>
                  <a:schemeClr val="accent2"/>
                </a:solidFill>
              </a:rPr>
              <a:t/>
            </a:r>
            <a:br>
              <a:rPr lang="de-DE" sz="1400" dirty="0">
                <a:solidFill>
                  <a:schemeClr val="accent2"/>
                </a:solidFill>
              </a:rPr>
            </a:br>
            <a:r>
              <a:rPr lang="de-DE" sz="1400" dirty="0">
                <a:solidFill>
                  <a:schemeClr val="accent2"/>
                </a:solidFill>
              </a:rPr>
              <a:t>Nature 546, 431–435 </a:t>
            </a:r>
            <a:r>
              <a:rPr lang="de-DE" sz="1400" dirty="0" smtClean="0">
                <a:solidFill>
                  <a:schemeClr val="accent2"/>
                </a:solidFill>
              </a:rPr>
              <a:t>(2017</a:t>
            </a:r>
            <a:r>
              <a:rPr lang="de-DE" sz="1400" dirty="0">
                <a:solidFill>
                  <a:schemeClr val="accent2"/>
                </a:solidFill>
              </a:rPr>
              <a:t>)</a:t>
            </a:r>
            <a:br>
              <a:rPr lang="de-DE" sz="1400" dirty="0">
                <a:solidFill>
                  <a:schemeClr val="accent2"/>
                </a:solidFill>
              </a:rPr>
            </a:br>
            <a:r>
              <a:rPr lang="de-DE" sz="1400" dirty="0">
                <a:solidFill>
                  <a:schemeClr val="accent2"/>
                </a:solidFill>
              </a:rPr>
              <a:t>doi:10.1038/nature22794</a:t>
            </a:r>
            <a:endParaRPr lang="en-US" altLang="en-US" sz="1400" dirty="0">
              <a:solidFill>
                <a:schemeClr val="accent2"/>
              </a:solidFill>
            </a:endParaRPr>
          </a:p>
        </p:txBody>
      </p:sp>
      <p:sp>
        <p:nvSpPr>
          <p:cNvPr id="2151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dirty="0" smtClean="0"/>
          </a:p>
        </p:txBody>
      </p:sp>
      <p:sp>
        <p:nvSpPr>
          <p:cNvPr id="2151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9D01D93B-8CF6-444C-98B8-121502C972FE}" type="slidenum">
              <a:rPr lang="de-DE" altLang="en-US" sz="1000"/>
              <a:pPr eaLnBrk="1" hangingPunct="1">
                <a:spcBef>
                  <a:spcPct val="0"/>
                </a:spcBef>
                <a:buFontTx/>
                <a:buNone/>
              </a:pPr>
              <a:t>33</a:t>
            </a:fld>
            <a:endParaRPr lang="de-DE" altLang="en-US" sz="1000" dirty="0"/>
          </a:p>
        </p:txBody>
      </p:sp>
      <p:sp>
        <p:nvSpPr>
          <p:cNvPr id="2151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3996009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Material from paper #13 relevant for </a:t>
            </a:r>
            <a:r>
              <a:rPr lang="en-GB" altLang="en-US" dirty="0" err="1" smtClean="0">
                <a:ea typeface="ＭＳ Ｐゴシック" panose="020B0600070205080204" pitchFamily="34" charset="-128"/>
              </a:rPr>
              <a:t>minitest</a:t>
            </a:r>
            <a:r>
              <a:rPr lang="en-GB" altLang="en-US" dirty="0" smtClean="0">
                <a:ea typeface="ＭＳ Ｐゴシック" panose="020B0600070205080204" pitchFamily="34" charset="-128"/>
              </a:rPr>
              <a:t> 3</a:t>
            </a:r>
            <a:endParaRPr lang="en-GB" altLang="en-US" dirty="0" smtClean="0">
              <a:ea typeface="ＭＳ Ｐゴシック" panose="020B0600070205080204" pitchFamily="34" charset="-128"/>
            </a:endParaRPr>
          </a:p>
        </p:txBody>
      </p:sp>
      <p:sp>
        <p:nvSpPr>
          <p:cNvPr id="21507"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dirty="0" smtClean="0">
                <a:ea typeface="ＭＳ Ｐゴシック" panose="020B0600070205080204" pitchFamily="34" charset="-128"/>
                <a:sym typeface="Symbol" panose="05050102010706020507" pitchFamily="18" charset="2"/>
              </a:rPr>
              <a:t> </a:t>
            </a:r>
          </a:p>
        </p:txBody>
      </p:sp>
      <p:sp>
        <p:nvSpPr>
          <p:cNvPr id="21509" name="Rechteck 11"/>
          <p:cNvSpPr>
            <a:spLocks noChangeArrowheads="1"/>
          </p:cNvSpPr>
          <p:nvPr/>
        </p:nvSpPr>
        <p:spPr bwMode="auto">
          <a:xfrm>
            <a:off x="292241" y="548680"/>
            <a:ext cx="3847712"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100"/>
              </a:lnSpc>
              <a:spcBef>
                <a:spcPct val="0"/>
              </a:spcBef>
              <a:buFontTx/>
              <a:buNone/>
            </a:pPr>
            <a:r>
              <a:rPr lang="de-DE" sz="1400" dirty="0" smtClean="0">
                <a:solidFill>
                  <a:schemeClr val="accent2"/>
                </a:solidFill>
              </a:rPr>
              <a:t>Paper </a:t>
            </a:r>
            <a:r>
              <a:rPr lang="de-DE" sz="1400" dirty="0" smtClean="0">
                <a:solidFill>
                  <a:schemeClr val="accent2"/>
                </a:solidFill>
              </a:rPr>
              <a:t>#13 (Grandke, </a:t>
            </a:r>
            <a:r>
              <a:rPr lang="de-DE" sz="1400" dirty="0" err="1" smtClean="0">
                <a:solidFill>
                  <a:schemeClr val="accent2"/>
                </a:solidFill>
              </a:rPr>
              <a:t>Thedinga</a:t>
            </a:r>
            <a:r>
              <a:rPr lang="de-DE" sz="1400" dirty="0">
                <a:solidFill>
                  <a:schemeClr val="accent2"/>
                </a:solidFill>
              </a:rPr>
              <a:t>, </a:t>
            </a:r>
            <a:r>
              <a:rPr lang="de-DE" sz="1400" dirty="0" err="1" smtClean="0">
                <a:solidFill>
                  <a:schemeClr val="accent2"/>
                </a:solidFill>
              </a:rPr>
              <a:t>Rubab</a:t>
            </a:r>
            <a:r>
              <a:rPr lang="de-DE" sz="1400" dirty="0" smtClean="0">
                <a:solidFill>
                  <a:schemeClr val="accent2"/>
                </a:solidFill>
              </a:rPr>
              <a:t>): </a:t>
            </a:r>
            <a:r>
              <a:rPr lang="de-DE" sz="1400" dirty="0" err="1" smtClean="0">
                <a:solidFill>
                  <a:schemeClr val="accent2"/>
                </a:solidFill>
              </a:rPr>
              <a:t>Athanasiadis</a:t>
            </a:r>
            <a:r>
              <a:rPr lang="de-DE" sz="1400" dirty="0" smtClean="0">
                <a:solidFill>
                  <a:schemeClr val="accent2"/>
                </a:solidFill>
              </a:rPr>
              <a:t> </a:t>
            </a:r>
            <a:r>
              <a:rPr lang="de-DE" sz="1400" dirty="0">
                <a:solidFill>
                  <a:schemeClr val="accent2"/>
                </a:solidFill>
              </a:rPr>
              <a:t>EI, </a:t>
            </a:r>
            <a:r>
              <a:rPr lang="de-DE" sz="1400" dirty="0" smtClean="0">
                <a:solidFill>
                  <a:schemeClr val="accent2"/>
                </a:solidFill>
              </a:rPr>
              <a:t>et al.</a:t>
            </a:r>
          </a:p>
          <a:p>
            <a:pPr eaLnBrk="1" hangingPunct="1">
              <a:lnSpc>
                <a:spcPts val="2100"/>
              </a:lnSpc>
              <a:spcBef>
                <a:spcPct val="0"/>
              </a:spcBef>
              <a:buFontTx/>
              <a:buNone/>
            </a:pPr>
            <a:r>
              <a:rPr lang="de-DE" sz="1400" dirty="0">
                <a:solidFill>
                  <a:schemeClr val="accent2"/>
                </a:solidFill>
              </a:rPr>
              <a:t>Single-</a:t>
            </a:r>
            <a:r>
              <a:rPr lang="de-DE" sz="1400" dirty="0" err="1">
                <a:solidFill>
                  <a:schemeClr val="accent2"/>
                </a:solidFill>
              </a:rPr>
              <a:t>cell</a:t>
            </a:r>
            <a:r>
              <a:rPr lang="de-DE" sz="1400" dirty="0">
                <a:solidFill>
                  <a:schemeClr val="accent2"/>
                </a:solidFill>
              </a:rPr>
              <a:t> RNA-</a:t>
            </a:r>
            <a:r>
              <a:rPr lang="de-DE" sz="1400" dirty="0" err="1">
                <a:solidFill>
                  <a:schemeClr val="accent2"/>
                </a:solidFill>
              </a:rPr>
              <a:t>sequencing</a:t>
            </a:r>
            <a:r>
              <a:rPr lang="de-DE" sz="1400" dirty="0">
                <a:solidFill>
                  <a:schemeClr val="accent2"/>
                </a:solidFill>
              </a:rPr>
              <a:t> </a:t>
            </a:r>
            <a:r>
              <a:rPr lang="de-DE" sz="1400" dirty="0" err="1">
                <a:solidFill>
                  <a:schemeClr val="accent2"/>
                </a:solidFill>
              </a:rPr>
              <a:t>uncovers</a:t>
            </a:r>
            <a:r>
              <a:rPr lang="de-DE" sz="1400" dirty="0">
                <a:solidFill>
                  <a:schemeClr val="accent2"/>
                </a:solidFill>
              </a:rPr>
              <a:t> </a:t>
            </a:r>
            <a:r>
              <a:rPr lang="de-DE" sz="1400" dirty="0" err="1">
                <a:solidFill>
                  <a:schemeClr val="accent2"/>
                </a:solidFill>
              </a:rPr>
              <a:t>transcriptional</a:t>
            </a:r>
            <a:r>
              <a:rPr lang="de-DE" sz="1400" dirty="0">
                <a:solidFill>
                  <a:schemeClr val="accent2"/>
                </a:solidFill>
              </a:rPr>
              <a:t> </a:t>
            </a:r>
            <a:r>
              <a:rPr lang="de-DE" sz="1400" dirty="0" err="1">
                <a:solidFill>
                  <a:schemeClr val="accent2"/>
                </a:solidFill>
              </a:rPr>
              <a:t>states</a:t>
            </a:r>
            <a:r>
              <a:rPr lang="de-DE" sz="1400" dirty="0">
                <a:solidFill>
                  <a:schemeClr val="accent2"/>
                </a:solidFill>
              </a:rPr>
              <a:t> </a:t>
            </a:r>
            <a:r>
              <a:rPr lang="de-DE" sz="1400" dirty="0" err="1" smtClean="0">
                <a:solidFill>
                  <a:schemeClr val="accent2"/>
                </a:solidFill>
              </a:rPr>
              <a:t>and</a:t>
            </a:r>
            <a:r>
              <a:rPr lang="de-DE" sz="1400" dirty="0" smtClean="0">
                <a:solidFill>
                  <a:schemeClr val="accent2"/>
                </a:solidFill>
              </a:rPr>
              <a:t> </a:t>
            </a:r>
            <a:r>
              <a:rPr lang="de-DE" sz="1400" dirty="0" err="1" smtClean="0">
                <a:solidFill>
                  <a:schemeClr val="accent2"/>
                </a:solidFill>
              </a:rPr>
              <a:t>fate</a:t>
            </a:r>
            <a:r>
              <a:rPr lang="de-DE" sz="1400" dirty="0" smtClean="0">
                <a:solidFill>
                  <a:schemeClr val="accent2"/>
                </a:solidFill>
              </a:rPr>
              <a:t> </a:t>
            </a:r>
            <a:r>
              <a:rPr lang="de-DE" sz="1400" dirty="0" err="1">
                <a:solidFill>
                  <a:schemeClr val="accent2"/>
                </a:solidFill>
              </a:rPr>
              <a:t>decisions</a:t>
            </a:r>
            <a:r>
              <a:rPr lang="de-DE" sz="1400" dirty="0">
                <a:solidFill>
                  <a:schemeClr val="accent2"/>
                </a:solidFill>
              </a:rPr>
              <a:t> in </a:t>
            </a:r>
            <a:r>
              <a:rPr lang="de-DE" sz="1400" dirty="0" err="1">
                <a:solidFill>
                  <a:schemeClr val="accent2"/>
                </a:solidFill>
              </a:rPr>
              <a:t>haematopoiesis</a:t>
            </a:r>
            <a:endParaRPr lang="de-DE" sz="1400" dirty="0" smtClean="0">
              <a:solidFill>
                <a:schemeClr val="accent2"/>
              </a:solidFill>
            </a:endParaRPr>
          </a:p>
          <a:p>
            <a:pPr eaLnBrk="1" hangingPunct="1">
              <a:lnSpc>
                <a:spcPts val="2100"/>
              </a:lnSpc>
              <a:spcBef>
                <a:spcPct val="0"/>
              </a:spcBef>
              <a:buFontTx/>
              <a:buNone/>
            </a:pPr>
            <a:r>
              <a:rPr lang="de-DE" sz="1400" dirty="0" smtClean="0">
                <a:solidFill>
                  <a:schemeClr val="accent2"/>
                </a:solidFill>
              </a:rPr>
              <a:t>Nature Communications 8, 2045 (2017)</a:t>
            </a:r>
            <a:r>
              <a:rPr lang="de-DE" sz="1400" dirty="0">
                <a:solidFill>
                  <a:schemeClr val="accent2"/>
                </a:solidFill>
              </a:rPr>
              <a:t/>
            </a:r>
            <a:br>
              <a:rPr lang="de-DE" sz="1400" dirty="0">
                <a:solidFill>
                  <a:schemeClr val="accent2"/>
                </a:solidFill>
              </a:rPr>
            </a:br>
            <a:r>
              <a:rPr lang="de-DE" sz="1400" dirty="0" err="1">
                <a:solidFill>
                  <a:schemeClr val="accent2"/>
                </a:solidFill>
              </a:rPr>
              <a:t>doi</a:t>
            </a:r>
            <a:r>
              <a:rPr lang="de-DE" sz="1400" dirty="0">
                <a:solidFill>
                  <a:schemeClr val="accent2"/>
                </a:solidFill>
              </a:rPr>
              <a:t>: 10.1038/s41467-017-02305-6</a:t>
            </a:r>
            <a:r>
              <a:rPr lang="de-DE" sz="1400" dirty="0" smtClean="0">
                <a:solidFill>
                  <a:schemeClr val="accent2"/>
                </a:solidFill>
              </a:rPr>
              <a:t>.</a:t>
            </a:r>
            <a:endParaRPr lang="de-DE" sz="1400" dirty="0" smtClean="0">
              <a:solidFill>
                <a:schemeClr val="accent2"/>
              </a:solidFill>
            </a:endParaRPr>
          </a:p>
        </p:txBody>
      </p:sp>
      <p:sp>
        <p:nvSpPr>
          <p:cNvPr id="21510"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dirty="0" smtClean="0"/>
          </a:p>
        </p:txBody>
      </p:sp>
      <p:sp>
        <p:nvSpPr>
          <p:cNvPr id="21511"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dirty="0"/>
          </a:p>
          <a:p>
            <a:pPr eaLnBrk="1" hangingPunct="1">
              <a:spcBef>
                <a:spcPct val="0"/>
              </a:spcBef>
              <a:buFontTx/>
              <a:buNone/>
            </a:pPr>
            <a:fld id="{9D01D93B-8CF6-444C-98B8-121502C972FE}" type="slidenum">
              <a:rPr lang="de-DE" altLang="en-US" sz="1000"/>
              <a:pPr eaLnBrk="1" hangingPunct="1">
                <a:spcBef>
                  <a:spcPct val="0"/>
                </a:spcBef>
                <a:buFontTx/>
                <a:buNone/>
              </a:pPr>
              <a:t>34</a:t>
            </a:fld>
            <a:endParaRPr lang="de-DE" altLang="en-US" sz="1000" dirty="0"/>
          </a:p>
        </p:txBody>
      </p:sp>
      <p:sp>
        <p:nvSpPr>
          <p:cNvPr id="21512"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367" y="738132"/>
            <a:ext cx="4012242" cy="2500964"/>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511647"/>
            <a:ext cx="3423395" cy="2453433"/>
          </a:xfrm>
          <a:prstGeom prst="rect">
            <a:avLst/>
          </a:prstGeom>
        </p:spPr>
      </p:pic>
    </p:spTree>
    <p:extLst>
      <p:ext uri="{BB962C8B-B14F-4D97-AF65-F5344CB8AC3E}">
        <p14:creationId xmlns:p14="http://schemas.microsoft.com/office/powerpoint/2010/main" val="325415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Types of body cells</a:t>
            </a:r>
          </a:p>
        </p:txBody>
      </p:sp>
      <p:sp>
        <p:nvSpPr>
          <p:cNvPr id="2051" name="Rectangle 3"/>
          <p:cNvSpPr>
            <a:spLocks noGrp="1" noChangeArrowheads="1"/>
          </p:cNvSpPr>
          <p:nvPr>
            <p:ph type="body" idx="4294967295"/>
          </p:nvPr>
        </p:nvSpPr>
        <p:spPr>
          <a:xfrm>
            <a:off x="304800" y="914400"/>
            <a:ext cx="8610600" cy="762000"/>
          </a:xfrm>
        </p:spPr>
        <p:txBody>
          <a:bodyPr/>
          <a:lstStyle/>
          <a:p>
            <a:pPr marL="0" indent="0" eaLnBrk="1" hangingPunct="1">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2052" name="Rechteck 11"/>
          <p:cNvSpPr>
            <a:spLocks noChangeArrowheads="1"/>
          </p:cNvSpPr>
          <p:nvPr/>
        </p:nvSpPr>
        <p:spPr bwMode="auto">
          <a:xfrm>
            <a:off x="251520" y="561419"/>
            <a:ext cx="8496300"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smtClean="0"/>
              <a:t>3 </a:t>
            </a:r>
            <a:r>
              <a:rPr lang="en-US" sz="1800" dirty="0"/>
              <a:t>basic categories of cells make up the mammalian body: </a:t>
            </a:r>
            <a:endParaRPr lang="en-US" sz="1800" dirty="0" smtClean="0"/>
          </a:p>
          <a:p>
            <a:pPr eaLnBrk="1" hangingPunct="1">
              <a:lnSpc>
                <a:spcPts val="2500"/>
              </a:lnSpc>
              <a:spcBef>
                <a:spcPct val="0"/>
              </a:spcBef>
              <a:buFontTx/>
              <a:buNone/>
            </a:pPr>
            <a:r>
              <a:rPr lang="en-US" sz="1800" dirty="0"/>
              <a:t>	</a:t>
            </a:r>
            <a:r>
              <a:rPr lang="en-US" sz="1800" b="1" dirty="0" smtClean="0"/>
              <a:t>germ cells</a:t>
            </a:r>
            <a:r>
              <a:rPr lang="en-US" sz="1800" dirty="0"/>
              <a:t> </a:t>
            </a:r>
            <a:r>
              <a:rPr lang="en-US" sz="1800" dirty="0" smtClean="0"/>
              <a:t>(oocytes and sperm cells) </a:t>
            </a:r>
          </a:p>
          <a:p>
            <a:pPr eaLnBrk="1" hangingPunct="1">
              <a:lnSpc>
                <a:spcPts val="2500"/>
              </a:lnSpc>
              <a:spcBef>
                <a:spcPct val="0"/>
              </a:spcBef>
              <a:buFontTx/>
              <a:buNone/>
            </a:pPr>
            <a:r>
              <a:rPr lang="en-US" sz="1800" dirty="0"/>
              <a:t>	</a:t>
            </a:r>
            <a:r>
              <a:rPr lang="en-US" sz="1800" b="1" dirty="0" smtClean="0"/>
              <a:t>somatic </a:t>
            </a:r>
            <a:r>
              <a:rPr lang="en-US" sz="1800" b="1" dirty="0"/>
              <a:t>cells</a:t>
            </a:r>
            <a:r>
              <a:rPr lang="en-US" sz="1800" dirty="0"/>
              <a:t>, and </a:t>
            </a:r>
            <a:endParaRPr lang="en-US" sz="1800" dirty="0" smtClean="0"/>
          </a:p>
          <a:p>
            <a:pPr eaLnBrk="1" hangingPunct="1">
              <a:lnSpc>
                <a:spcPts val="2500"/>
              </a:lnSpc>
              <a:spcBef>
                <a:spcPct val="0"/>
              </a:spcBef>
              <a:buFontTx/>
              <a:buNone/>
            </a:pPr>
            <a:r>
              <a:rPr lang="en-US" sz="1800" dirty="0"/>
              <a:t>	</a:t>
            </a:r>
            <a:r>
              <a:rPr lang="en-US" sz="1800" b="1" dirty="0" smtClean="0"/>
              <a:t>stem cells</a:t>
            </a:r>
            <a:r>
              <a:rPr lang="en-US" sz="1800" dirty="0" smtClean="0"/>
              <a:t>. </a:t>
            </a:r>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Each </a:t>
            </a:r>
            <a:r>
              <a:rPr lang="en-US" sz="1800" dirty="0"/>
              <a:t>of the approximately 100 trillion (10</a:t>
            </a:r>
            <a:r>
              <a:rPr lang="en-US" sz="1800" baseline="30000" dirty="0"/>
              <a:t>14</a:t>
            </a:r>
            <a:r>
              <a:rPr lang="en-US" sz="1800" dirty="0"/>
              <a:t>) cells in an adult human has its own copy or copies of the genome except certain cell types, such as red blood cells, that lack nuclei in their fully differentiated state.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Most </a:t>
            </a:r>
            <a:r>
              <a:rPr lang="en-US" sz="1800" dirty="0"/>
              <a:t>cells are </a:t>
            </a:r>
            <a:r>
              <a:rPr lang="en-US" sz="1800" b="1" dirty="0"/>
              <a:t>diploid</a:t>
            </a:r>
            <a:r>
              <a:rPr lang="en-US" sz="1800" dirty="0"/>
              <a:t>; they have two copies of each chromosome. </a:t>
            </a:r>
            <a:endParaRPr lang="en-US" sz="1800" dirty="0" smtClean="0"/>
          </a:p>
          <a:p>
            <a:pPr eaLnBrk="1" hangingPunct="1">
              <a:lnSpc>
                <a:spcPts val="2500"/>
              </a:lnSpc>
              <a:spcBef>
                <a:spcPct val="0"/>
              </a:spcBef>
              <a:buFontTx/>
              <a:buNone/>
            </a:pPr>
            <a:endParaRPr lang="en-US" sz="1800" dirty="0" smtClean="0"/>
          </a:p>
          <a:p>
            <a:pPr eaLnBrk="1" hangingPunct="1">
              <a:lnSpc>
                <a:spcPts val="2500"/>
              </a:lnSpc>
              <a:spcBef>
                <a:spcPct val="0"/>
              </a:spcBef>
              <a:buNone/>
            </a:pPr>
            <a:r>
              <a:rPr lang="en-US" sz="1800" dirty="0"/>
              <a:t>Cells differentiate to specialize for different functions.</a:t>
            </a:r>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Somatic cells make </a:t>
            </a:r>
            <a:r>
              <a:rPr lang="en-US" sz="1800" dirty="0"/>
              <a:t>up most of the human body, such as skin and muscle cells. </a:t>
            </a:r>
            <a:endParaRPr lang="en-US" sz="1800" dirty="0" smtClean="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4</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6960365" y="5818612"/>
            <a:ext cx="2016125"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400" dirty="0" smtClean="0"/>
              <a:t>www.wikipedia.org</a:t>
            </a:r>
            <a:endParaRPr lang="de-DE" altLang="en-US" sz="1400" dirty="0"/>
          </a:p>
        </p:txBody>
      </p:sp>
    </p:spTree>
    <p:extLst>
      <p:ext uri="{BB962C8B-B14F-4D97-AF65-F5344CB8AC3E}">
        <p14:creationId xmlns:p14="http://schemas.microsoft.com/office/powerpoint/2010/main" val="3991248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84213" y="188913"/>
            <a:ext cx="7772400" cy="304800"/>
          </a:xfrm>
        </p:spPr>
        <p:txBody>
          <a:bodyPr/>
          <a:lstStyle/>
          <a:p>
            <a:pPr eaLnBrk="1" hangingPunct="1"/>
            <a:r>
              <a:rPr lang="en-GB" altLang="en-US" dirty="0" smtClean="0">
                <a:ea typeface="ＭＳ Ｐゴシック" panose="020B0600070205080204" pitchFamily="34" charset="-128"/>
              </a:rPr>
              <a:t>Different states of pluripotency</a:t>
            </a:r>
          </a:p>
        </p:txBody>
      </p:sp>
      <p:sp>
        <p:nvSpPr>
          <p:cNvPr id="2052" name="Rechteck 11"/>
          <p:cNvSpPr>
            <a:spLocks noChangeArrowheads="1"/>
          </p:cNvSpPr>
          <p:nvPr/>
        </p:nvSpPr>
        <p:spPr bwMode="auto">
          <a:xfrm>
            <a:off x="179512" y="581025"/>
            <a:ext cx="84963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300"/>
              </a:lnSpc>
              <a:spcBef>
                <a:spcPct val="0"/>
              </a:spcBef>
              <a:buFontTx/>
              <a:buNone/>
            </a:pPr>
            <a:r>
              <a:rPr lang="en-US" altLang="en-US" sz="1600" dirty="0" smtClean="0"/>
              <a:t>E4.5 epiblast cells: represent ground-state pluripotency</a:t>
            </a:r>
          </a:p>
          <a:p>
            <a:pPr eaLnBrk="1" hangingPunct="1">
              <a:lnSpc>
                <a:spcPts val="2300"/>
              </a:lnSpc>
              <a:spcBef>
                <a:spcPct val="0"/>
              </a:spcBef>
              <a:buFontTx/>
              <a:buNone/>
            </a:pPr>
            <a:endParaRPr lang="en-US" altLang="en-US" sz="1600" dirty="0"/>
          </a:p>
          <a:p>
            <a:pPr eaLnBrk="1" hangingPunct="1">
              <a:lnSpc>
                <a:spcPts val="2300"/>
              </a:lnSpc>
              <a:spcBef>
                <a:spcPct val="0"/>
              </a:spcBef>
              <a:buFontTx/>
              <a:buNone/>
            </a:pPr>
            <a:r>
              <a:rPr lang="en-US" sz="1600" b="1" dirty="0" smtClean="0"/>
              <a:t>Implantation</a:t>
            </a:r>
            <a:r>
              <a:rPr lang="en-US" sz="1600" dirty="0" smtClean="0"/>
              <a:t>: stage </a:t>
            </a:r>
            <a:r>
              <a:rPr lang="en-US" sz="1600" dirty="0"/>
              <a:t>of pregnancy at which the </a:t>
            </a:r>
            <a:r>
              <a:rPr lang="en-US" sz="1600" dirty="0" smtClean="0"/>
              <a:t>blastocyst </a:t>
            </a:r>
            <a:r>
              <a:rPr lang="en-US" sz="1600" dirty="0"/>
              <a:t>adheres to the wall of the </a:t>
            </a:r>
            <a:r>
              <a:rPr lang="en-US" sz="1600" b="1" dirty="0"/>
              <a:t>uterus</a:t>
            </a:r>
            <a:r>
              <a:rPr lang="en-US" sz="1600" dirty="0"/>
              <a:t>. </a:t>
            </a:r>
            <a:endParaRPr lang="en-US" altLang="en-US" sz="1600" dirty="0"/>
          </a:p>
          <a:p>
            <a:pPr eaLnBrk="1" hangingPunct="1">
              <a:lnSpc>
                <a:spcPts val="2300"/>
              </a:lnSpc>
              <a:spcBef>
                <a:spcPct val="0"/>
              </a:spcBef>
              <a:buFontTx/>
              <a:buNone/>
            </a:pPr>
            <a:endParaRPr lang="de-DE" altLang="en-US" sz="1600" dirty="0"/>
          </a:p>
          <a:p>
            <a:pPr eaLnBrk="1" hangingPunct="1">
              <a:lnSpc>
                <a:spcPts val="2300"/>
              </a:lnSpc>
              <a:spcBef>
                <a:spcPct val="0"/>
              </a:spcBef>
              <a:buFontTx/>
              <a:buNone/>
            </a:pPr>
            <a:r>
              <a:rPr lang="de-DE" altLang="en-US" sz="1600" dirty="0" smtClean="0"/>
              <a:t>After </a:t>
            </a:r>
            <a:r>
              <a:rPr lang="de-DE" altLang="en-US" sz="1600" dirty="0" err="1" smtClean="0"/>
              <a:t>implantation</a:t>
            </a:r>
            <a:r>
              <a:rPr lang="de-DE" altLang="en-US" sz="1600" dirty="0" smtClean="0"/>
              <a:t> (E5.5): </a:t>
            </a:r>
            <a:r>
              <a:rPr lang="de-DE" altLang="en-US" sz="1600" b="1" dirty="0" err="1" smtClean="0"/>
              <a:t>epiblast</a:t>
            </a:r>
            <a:r>
              <a:rPr lang="de-DE" altLang="en-US" sz="1600" b="1" dirty="0" smtClean="0"/>
              <a:t> </a:t>
            </a:r>
            <a:r>
              <a:rPr lang="de-DE" altLang="en-US" sz="1600" b="1" dirty="0" err="1" smtClean="0"/>
              <a:t>cells</a:t>
            </a:r>
            <a:r>
              <a:rPr lang="de-DE" altLang="en-US" sz="1600" b="1" dirty="0" smtClean="0"/>
              <a:t> </a:t>
            </a:r>
            <a:r>
              <a:rPr lang="de-DE" altLang="en-US" sz="1600" dirty="0" err="1" smtClean="0"/>
              <a:t>undergo</a:t>
            </a:r>
            <a:r>
              <a:rPr lang="de-DE" altLang="en-US" sz="1600" dirty="0" smtClean="0"/>
              <a:t> a strong </a:t>
            </a:r>
            <a:r>
              <a:rPr lang="de-DE" altLang="en-US" sz="1600" dirty="0" err="1" smtClean="0"/>
              <a:t>wave</a:t>
            </a:r>
            <a:r>
              <a:rPr lang="de-DE" altLang="en-US" sz="1600" dirty="0" smtClean="0"/>
              <a:t> </a:t>
            </a:r>
            <a:r>
              <a:rPr lang="de-DE" altLang="en-US" sz="1600" dirty="0" err="1" smtClean="0"/>
              <a:t>of</a:t>
            </a:r>
            <a:r>
              <a:rPr lang="de-DE" altLang="en-US" sz="1600" dirty="0" smtClean="0"/>
              <a:t> </a:t>
            </a:r>
            <a:r>
              <a:rPr lang="de-DE" altLang="en-US" sz="1600" dirty="0" err="1" smtClean="0"/>
              <a:t>epigenetic</a:t>
            </a:r>
            <a:r>
              <a:rPr lang="de-DE" altLang="en-US" sz="1600" dirty="0" smtClean="0"/>
              <a:t> 				</a:t>
            </a:r>
            <a:r>
              <a:rPr lang="de-DE" altLang="en-US" sz="1600" dirty="0" err="1" smtClean="0"/>
              <a:t>reprogramming</a:t>
            </a:r>
            <a:r>
              <a:rPr lang="de-DE" altLang="en-US" sz="1600" dirty="0" smtClean="0"/>
              <a:t>. </a:t>
            </a:r>
            <a:r>
              <a:rPr lang="de-DE" altLang="en-US" sz="1600" dirty="0" err="1" smtClean="0"/>
              <a:t>They</a:t>
            </a:r>
            <a:r>
              <a:rPr lang="de-DE" altLang="en-US" sz="1600" dirty="0" smtClean="0"/>
              <a:t> </a:t>
            </a:r>
            <a:r>
              <a:rPr lang="de-DE" altLang="en-US" sz="1600" dirty="0" err="1" smtClean="0"/>
              <a:t>are</a:t>
            </a:r>
            <a:r>
              <a:rPr lang="de-DE" altLang="en-US" sz="1600" dirty="0" smtClean="0"/>
              <a:t> </a:t>
            </a:r>
            <a:r>
              <a:rPr lang="de-DE" altLang="en-US" sz="1600" dirty="0" err="1" smtClean="0"/>
              <a:t>now</a:t>
            </a:r>
            <a:r>
              <a:rPr lang="de-DE" altLang="en-US" sz="1600" dirty="0" smtClean="0"/>
              <a:t> „</a:t>
            </a:r>
            <a:r>
              <a:rPr lang="de-DE" altLang="en-US" sz="1600" dirty="0" err="1" smtClean="0"/>
              <a:t>primed</a:t>
            </a:r>
            <a:r>
              <a:rPr lang="de-DE" altLang="en-US" sz="1600" dirty="0" smtClean="0"/>
              <a:t>“.</a:t>
            </a:r>
            <a:endParaRPr lang="de-DE" altLang="en-US" sz="1600" dirty="0"/>
          </a:p>
        </p:txBody>
      </p:sp>
      <p:sp>
        <p:nvSpPr>
          <p:cNvPr id="2053" name="Datumsplatzhalter 10"/>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2054" name="Foliennummernplatzhalt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C8A213FA-647D-47A5-995E-BB5CCF1946B9}" type="slidenum">
              <a:rPr lang="de-DE" altLang="en-US" sz="1000"/>
              <a:pPr eaLnBrk="1" hangingPunct="1">
                <a:spcBef>
                  <a:spcPct val="0"/>
                </a:spcBef>
                <a:buFontTx/>
                <a:buNone/>
              </a:pPr>
              <a:t>5</a:t>
            </a:fld>
            <a:endParaRPr lang="de-DE" altLang="en-US" sz="1000"/>
          </a:p>
        </p:txBody>
      </p:sp>
      <p:sp>
        <p:nvSpPr>
          <p:cNvPr id="2055" name="Fußzeilenplatzhalt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
        <p:nvSpPr>
          <p:cNvPr id="2056" name="Text Box 4"/>
          <p:cNvSpPr txBox="1">
            <a:spLocks noChangeArrowheads="1"/>
          </p:cNvSpPr>
          <p:nvPr/>
        </p:nvSpPr>
        <p:spPr bwMode="auto">
          <a:xfrm>
            <a:off x="5508104" y="6165304"/>
            <a:ext cx="287972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sz="1400" dirty="0" err="1" smtClean="0"/>
              <a:t>Atlasi</a:t>
            </a:r>
            <a:r>
              <a:rPr lang="en-US" sz="1400" dirty="0" smtClean="0"/>
              <a:t> &amp; </a:t>
            </a:r>
            <a:r>
              <a:rPr lang="en-US" sz="1400" dirty="0" err="1" smtClean="0"/>
              <a:t>Stunnenberg</a:t>
            </a:r>
            <a:r>
              <a:rPr lang="en-US" sz="1400" dirty="0" smtClean="0"/>
              <a:t>, </a:t>
            </a:r>
            <a:r>
              <a:rPr lang="en-US" sz="1400" i="1" dirty="0" smtClean="0"/>
              <a:t>Nature Rev Genet</a:t>
            </a:r>
            <a:r>
              <a:rPr lang="en-US" sz="1400" dirty="0" smtClean="0"/>
              <a:t> </a:t>
            </a:r>
            <a:r>
              <a:rPr lang="en-US" sz="1400" b="1" dirty="0"/>
              <a:t>18</a:t>
            </a:r>
            <a:r>
              <a:rPr lang="en-US" sz="1400" dirty="0"/>
              <a:t>, 643–658 (2017)</a:t>
            </a:r>
            <a:endParaRPr lang="de-DE" altLang="en-US" sz="1400" dirty="0"/>
          </a:p>
        </p:txBody>
      </p:sp>
      <p:pic>
        <p:nvPicPr>
          <p:cNvPr id="3" name="Grafik 2"/>
          <p:cNvPicPr>
            <a:picLocks noChangeAspect="1"/>
          </p:cNvPicPr>
          <p:nvPr/>
        </p:nvPicPr>
        <p:blipFill>
          <a:blip r:embed="rId2"/>
          <a:stretch>
            <a:fillRect/>
          </a:stretch>
        </p:blipFill>
        <p:spPr>
          <a:xfrm>
            <a:off x="95003" y="2348880"/>
            <a:ext cx="9085509" cy="3816424"/>
          </a:xfrm>
          <a:prstGeom prst="rect">
            <a:avLst/>
          </a:prstGeom>
        </p:spPr>
      </p:pic>
    </p:spTree>
    <p:extLst>
      <p:ext uri="{BB962C8B-B14F-4D97-AF65-F5344CB8AC3E}">
        <p14:creationId xmlns:p14="http://schemas.microsoft.com/office/powerpoint/2010/main" val="51368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onrad Hal Waddington: the last Renaissance biologist?"/>
          <p:cNvPicPr>
            <a:picLocks noChangeAspect="1" noChangeArrowheads="1"/>
          </p:cNvPicPr>
          <p:nvPr/>
        </p:nvPicPr>
        <p:blipFill rotWithShape="1">
          <a:blip r:embed="rId2">
            <a:extLst>
              <a:ext uri="{28A0092B-C50C-407E-A947-70E740481C1C}">
                <a14:useLocalDpi xmlns:a14="http://schemas.microsoft.com/office/drawing/2010/main" val="0"/>
              </a:ext>
            </a:extLst>
          </a:blip>
          <a:srcRect l="24888" r="23780" b="29959"/>
          <a:stretch/>
        </p:blipFill>
        <p:spPr bwMode="auto">
          <a:xfrm>
            <a:off x="107503" y="584200"/>
            <a:ext cx="2376265" cy="4500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title" idx="4294967295"/>
          </p:nvPr>
        </p:nvSpPr>
        <p:spPr>
          <a:xfrm>
            <a:off x="684213" y="188913"/>
            <a:ext cx="7772400" cy="304800"/>
          </a:xfrm>
        </p:spPr>
        <p:txBody>
          <a:bodyPr/>
          <a:lstStyle/>
          <a:p>
            <a:r>
              <a:rPr lang="en-GB" altLang="en-US" dirty="0" smtClean="0">
                <a:ea typeface="ＭＳ Ｐゴシック" panose="020B0600070205080204" pitchFamily="34" charset="-128"/>
              </a:rPr>
              <a:t>Waddington’s epigenetic landscape for embryology</a:t>
            </a:r>
          </a:p>
        </p:txBody>
      </p:sp>
      <p:sp>
        <p:nvSpPr>
          <p:cNvPr id="5124" name="Text Box 6"/>
          <p:cNvSpPr txBox="1">
            <a:spLocks noChangeArrowheads="1"/>
          </p:cNvSpPr>
          <p:nvPr/>
        </p:nvSpPr>
        <p:spPr bwMode="auto">
          <a:xfrm>
            <a:off x="7058025" y="3500438"/>
            <a:ext cx="212248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Conrad Hal Waddington</a:t>
            </a:r>
          </a:p>
          <a:p>
            <a:pPr eaLnBrk="1" hangingPunct="1">
              <a:spcBef>
                <a:spcPct val="0"/>
              </a:spcBef>
              <a:buFontTx/>
              <a:buNone/>
            </a:pPr>
            <a:r>
              <a:rPr lang="de-DE" altLang="en-US" sz="1400"/>
              <a:t>(1905 – 1975)</a:t>
            </a:r>
          </a:p>
          <a:p>
            <a:pPr eaLnBrk="1" hangingPunct="1">
              <a:spcBef>
                <a:spcPct val="0"/>
              </a:spcBef>
              <a:buFontTx/>
              <a:buNone/>
            </a:pPr>
            <a:r>
              <a:rPr lang="de-DE" altLang="en-US" sz="1400"/>
              <a:t>pictures.royalsociety.org</a:t>
            </a:r>
          </a:p>
        </p:txBody>
      </p:sp>
      <p:sp>
        <p:nvSpPr>
          <p:cNvPr id="5125"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5126"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7C683AD-257C-4726-ADCD-352CB2E84D79}" type="slidenum">
              <a:rPr lang="de-DE" altLang="en-US" sz="1000"/>
              <a:pPr eaLnBrk="1" hangingPunct="1">
                <a:spcBef>
                  <a:spcPct val="0"/>
                </a:spcBef>
                <a:buFontTx/>
                <a:buNone/>
              </a:pPr>
              <a:t>6</a:t>
            </a:fld>
            <a:endParaRPr lang="de-DE" altLang="en-US" sz="1000"/>
          </a:p>
        </p:txBody>
      </p:sp>
      <p:sp>
        <p:nvSpPr>
          <p:cNvPr id="5127"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5128" name="Picture 2" descr="image waddington c h, ga ws 2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658813"/>
            <a:ext cx="1928812"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0" name="Rechteck 1"/>
          <p:cNvSpPr>
            <a:spLocks noChangeArrowheads="1"/>
          </p:cNvSpPr>
          <p:nvPr/>
        </p:nvSpPr>
        <p:spPr bwMode="auto">
          <a:xfrm>
            <a:off x="215900" y="5157788"/>
            <a:ext cx="24479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a:t>Slack, Nature Rev Genet 3, 889-895 (2002)</a:t>
            </a:r>
          </a:p>
        </p:txBody>
      </p:sp>
      <p:sp>
        <p:nvSpPr>
          <p:cNvPr id="5131" name="Rechteck 3"/>
          <p:cNvSpPr>
            <a:spLocks noChangeArrowheads="1"/>
          </p:cNvSpPr>
          <p:nvPr/>
        </p:nvSpPr>
        <p:spPr bwMode="auto">
          <a:xfrm>
            <a:off x="2484438" y="582613"/>
            <a:ext cx="4573587" cy="522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a:t>Waddington worked in </a:t>
            </a:r>
            <a:r>
              <a:rPr lang="de-DE" altLang="en-US" sz="1800" b="1"/>
              <a:t>embryology</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a) is a painting by John Piper that was used as the frontispiece for Waddington's book </a:t>
            </a:r>
            <a:r>
              <a:rPr lang="en-US" altLang="en-US" sz="1800" i="1"/>
              <a:t>Organisers and Genes</a:t>
            </a:r>
            <a:r>
              <a:rPr lang="en-US" altLang="en-US" sz="1800"/>
              <a:t>. </a:t>
            </a:r>
          </a:p>
          <a:p>
            <a:pPr eaLnBrk="1" hangingPunct="1">
              <a:lnSpc>
                <a:spcPts val="2500"/>
              </a:lnSpc>
              <a:spcBef>
                <a:spcPct val="0"/>
              </a:spcBef>
              <a:buFontTx/>
              <a:buNone/>
            </a:pPr>
            <a:r>
              <a:rPr lang="en-US" altLang="en-US" sz="1800"/>
              <a:t>It represents an epigenetic landscape. </a:t>
            </a:r>
          </a:p>
          <a:p>
            <a:pPr eaLnBrk="1" hangingPunct="1">
              <a:lnSpc>
                <a:spcPts val="2500"/>
              </a:lnSpc>
              <a:spcBef>
                <a:spcPct val="0"/>
              </a:spcBef>
              <a:buFontTx/>
              <a:buNone/>
            </a:pPr>
            <a:endParaRPr lang="en-US" altLang="en-US" sz="1800" b="1"/>
          </a:p>
          <a:p>
            <a:pPr eaLnBrk="1" hangingPunct="1">
              <a:lnSpc>
                <a:spcPts val="2500"/>
              </a:lnSpc>
              <a:spcBef>
                <a:spcPct val="0"/>
              </a:spcBef>
              <a:buFontTx/>
              <a:buNone/>
            </a:pPr>
            <a:r>
              <a:rPr lang="en-US" altLang="en-US" sz="1800" b="1"/>
              <a:t>Developmental pathways </a:t>
            </a:r>
            <a:r>
              <a:rPr lang="en-US" altLang="en-US" sz="1800"/>
              <a:t>that could be taken by each cell of the embryo are metaphorically represented by the path taken by water as it flows down the valleys. </a:t>
            </a:r>
          </a:p>
          <a:p>
            <a:pPr eaLnBrk="1" hangingPunct="1">
              <a:lnSpc>
                <a:spcPts val="2500"/>
              </a:lnSpc>
              <a:spcBef>
                <a:spcPct val="0"/>
              </a:spcBef>
              <a:buFontTx/>
              <a:buNone/>
            </a:pPr>
            <a:endParaRPr lang="en-US" altLang="en-US" sz="1800"/>
          </a:p>
          <a:p>
            <a:pPr eaLnBrk="1" hangingPunct="1">
              <a:lnSpc>
                <a:spcPts val="2500"/>
              </a:lnSpc>
              <a:spcBef>
                <a:spcPct val="0"/>
              </a:spcBef>
              <a:buFontTx/>
              <a:buNone/>
            </a:pPr>
            <a:r>
              <a:rPr lang="en-US" altLang="en-US" sz="1800"/>
              <a:t>b) Later depiction of the epigenetic landscape. The ball represents a cell, and the bifurcating system of valleys represents bundles of trajectories in state space.</a:t>
            </a:r>
          </a:p>
        </p:txBody>
      </p:sp>
    </p:spTree>
    <p:extLst>
      <p:ext uri="{BB962C8B-B14F-4D97-AF65-F5344CB8AC3E}">
        <p14:creationId xmlns:p14="http://schemas.microsoft.com/office/powerpoint/2010/main" val="272886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Cytosine methylation</a:t>
            </a:r>
          </a:p>
        </p:txBody>
      </p:sp>
      <p:sp>
        <p:nvSpPr>
          <p:cNvPr id="8195" name="Text Box 4"/>
          <p:cNvSpPr txBox="1">
            <a:spLocks noChangeArrowheads="1"/>
          </p:cNvSpPr>
          <p:nvPr/>
        </p:nvSpPr>
        <p:spPr bwMode="auto">
          <a:xfrm>
            <a:off x="250825" y="519113"/>
            <a:ext cx="86423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u="sng"/>
              <a:t>Observation</a:t>
            </a:r>
            <a:r>
              <a:rPr lang="de-DE" altLang="en-US" sz="1800"/>
              <a:t>: 3-6 % of all cytosines are methylated in human DNA.</a:t>
            </a:r>
          </a:p>
          <a:p>
            <a:pPr eaLnBrk="1" hangingPunct="1">
              <a:lnSpc>
                <a:spcPct val="120000"/>
              </a:lnSpc>
              <a:spcBef>
                <a:spcPct val="0"/>
              </a:spcBef>
              <a:buFontTx/>
              <a:buNone/>
            </a:pPr>
            <a:r>
              <a:rPr lang="de-DE" altLang="en-US" sz="1800"/>
              <a:t>This methylation occurs (almost) exclusively when cytosine is followed by a guanine base -&gt; </a:t>
            </a:r>
            <a:r>
              <a:rPr lang="de-DE" altLang="en-US" sz="1800" b="1"/>
              <a:t>CpG dinucleotide</a:t>
            </a:r>
            <a:r>
              <a:rPr lang="de-DE" altLang="en-US" sz="1800"/>
              <a:t>. </a:t>
            </a:r>
            <a:endParaRPr lang="de-DE" altLang="en-US" sz="800"/>
          </a:p>
        </p:txBody>
      </p:sp>
      <p:sp>
        <p:nvSpPr>
          <p:cNvPr id="8196" name="Text Box 5"/>
          <p:cNvSpPr txBox="1">
            <a:spLocks noChangeArrowheads="1"/>
          </p:cNvSpPr>
          <p:nvPr/>
        </p:nvSpPr>
        <p:spPr bwMode="auto">
          <a:xfrm>
            <a:off x="5181600" y="5791200"/>
            <a:ext cx="32146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Esteller, Nat. Rev. Gen.  8, 286 (2007)</a:t>
            </a:r>
          </a:p>
          <a:p>
            <a:pPr eaLnBrk="1" hangingPunct="1">
              <a:spcBef>
                <a:spcPct val="0"/>
              </a:spcBef>
              <a:buFontTx/>
              <a:buNone/>
            </a:pPr>
            <a:r>
              <a:rPr lang="de-DE" altLang="en-US" sz="1400"/>
              <a:t>www.wikipedia.org</a:t>
            </a:r>
          </a:p>
        </p:txBody>
      </p:sp>
      <p:sp>
        <p:nvSpPr>
          <p:cNvPr id="74758" name="Text Box 6"/>
          <p:cNvSpPr txBox="1">
            <a:spLocks noChangeArrowheads="1"/>
          </p:cNvSpPr>
          <p:nvPr/>
        </p:nvSpPr>
        <p:spPr bwMode="auto">
          <a:xfrm>
            <a:off x="327025" y="3192463"/>
            <a:ext cx="8642350" cy="275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Mammalian genomes contain much fewer (only 20-25 %) </a:t>
            </a:r>
          </a:p>
          <a:p>
            <a:pPr eaLnBrk="1" hangingPunct="1">
              <a:lnSpc>
                <a:spcPct val="120000"/>
              </a:lnSpc>
              <a:spcBef>
                <a:spcPct val="0"/>
              </a:spcBef>
              <a:buFontTx/>
              <a:buNone/>
            </a:pPr>
            <a:r>
              <a:rPr lang="en-US" altLang="en-US" sz="1800"/>
              <a:t>of the CpG dinucleotide than is expected by the G+C content </a:t>
            </a:r>
          </a:p>
          <a:p>
            <a:pPr eaLnBrk="1" hangingPunct="1">
              <a:lnSpc>
                <a:spcPct val="120000"/>
              </a:lnSpc>
              <a:spcBef>
                <a:spcPct val="0"/>
              </a:spcBef>
              <a:buFontTx/>
              <a:buNone/>
            </a:pPr>
            <a:r>
              <a:rPr lang="en-US" altLang="en-US" sz="1800"/>
              <a:t>(we expect 1/16 ≈ 6% for any random dinucleotide). </a:t>
            </a:r>
          </a:p>
          <a:p>
            <a:pPr eaLnBrk="1" hangingPunct="1">
              <a:lnSpc>
                <a:spcPct val="120000"/>
              </a:lnSpc>
              <a:spcBef>
                <a:spcPct val="0"/>
              </a:spcBef>
              <a:buFontTx/>
              <a:buNone/>
            </a:pPr>
            <a:endParaRPr lang="en-US" altLang="en-US" sz="1800"/>
          </a:p>
          <a:p>
            <a:pPr eaLnBrk="1" hangingPunct="1">
              <a:lnSpc>
                <a:spcPct val="120000"/>
              </a:lnSpc>
              <a:spcBef>
                <a:spcPct val="0"/>
              </a:spcBef>
              <a:buFontTx/>
              <a:buNone/>
            </a:pPr>
            <a:r>
              <a:rPr lang="en-US" altLang="en-US" sz="1800"/>
              <a:t>This is typically explained in the following way:</a:t>
            </a:r>
          </a:p>
          <a:p>
            <a:pPr eaLnBrk="1" hangingPunct="1">
              <a:lnSpc>
                <a:spcPct val="120000"/>
              </a:lnSpc>
              <a:spcBef>
                <a:spcPct val="0"/>
              </a:spcBef>
              <a:buFontTx/>
              <a:buNone/>
            </a:pPr>
            <a:r>
              <a:rPr lang="en-US" altLang="en-US" sz="1800"/>
              <a:t> </a:t>
            </a:r>
          </a:p>
          <a:p>
            <a:pPr eaLnBrk="1" hangingPunct="1">
              <a:lnSpc>
                <a:spcPct val="120000"/>
              </a:lnSpc>
              <a:spcBef>
                <a:spcPct val="0"/>
              </a:spcBef>
              <a:buFontTx/>
              <a:buNone/>
            </a:pPr>
            <a:r>
              <a:rPr lang="en-US" altLang="en-US" sz="1800"/>
              <a:t>As most CpGs serve as targets of DNA methyltransferases, </a:t>
            </a:r>
          </a:p>
          <a:p>
            <a:pPr eaLnBrk="1" hangingPunct="1">
              <a:lnSpc>
                <a:spcPct val="120000"/>
              </a:lnSpc>
              <a:spcBef>
                <a:spcPct val="0"/>
              </a:spcBef>
              <a:buFontTx/>
              <a:buNone/>
            </a:pPr>
            <a:r>
              <a:rPr lang="en-US" altLang="en-US" sz="1800"/>
              <a:t>they are usually methylated</a:t>
            </a:r>
            <a:r>
              <a:rPr lang="en-US" altLang="en-US" sz="1600"/>
              <a:t> …. (see following page)</a:t>
            </a:r>
          </a:p>
        </p:txBody>
      </p:sp>
      <p:sp>
        <p:nvSpPr>
          <p:cNvPr id="8198"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8199"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109B7E8-19D1-4FF3-94C5-3EF1A0A3823D}" type="slidenum">
              <a:rPr lang="de-DE" altLang="en-US" sz="1000"/>
              <a:pPr eaLnBrk="1" hangingPunct="1">
                <a:spcBef>
                  <a:spcPct val="0"/>
                </a:spcBef>
                <a:buFontTx/>
                <a:buNone/>
              </a:pPr>
              <a:t>7</a:t>
            </a:fld>
            <a:endParaRPr lang="de-DE" altLang="en-US" sz="1000"/>
          </a:p>
        </p:txBody>
      </p:sp>
      <p:sp>
        <p:nvSpPr>
          <p:cNvPr id="8200"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8201" name="Bild 11" descr="1920px-Cytosine_5-methyl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76400"/>
            <a:ext cx="42672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
          <p:cNvSpPr txBox="1">
            <a:spLocks noChangeArrowheads="1"/>
          </p:cNvSpPr>
          <p:nvPr/>
        </p:nvSpPr>
        <p:spPr bwMode="auto">
          <a:xfrm>
            <a:off x="395288" y="2205038"/>
            <a:ext cx="1524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Cytosine</a:t>
            </a:r>
          </a:p>
        </p:txBody>
      </p:sp>
      <p:sp>
        <p:nvSpPr>
          <p:cNvPr id="14" name="Text Box 6"/>
          <p:cNvSpPr txBox="1">
            <a:spLocks noChangeArrowheads="1"/>
          </p:cNvSpPr>
          <p:nvPr/>
        </p:nvSpPr>
        <p:spPr bwMode="auto">
          <a:xfrm>
            <a:off x="4445000" y="1600200"/>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5-methyl-cytosine</a:t>
            </a:r>
          </a:p>
        </p:txBody>
      </p:sp>
      <p:sp>
        <p:nvSpPr>
          <p:cNvPr id="15" name="Text Box 6"/>
          <p:cNvSpPr txBox="1">
            <a:spLocks noChangeArrowheads="1"/>
          </p:cNvSpPr>
          <p:nvPr/>
        </p:nvSpPr>
        <p:spPr bwMode="auto">
          <a:xfrm>
            <a:off x="6227763" y="2016125"/>
            <a:ext cx="28479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400"/>
              <a:t>SAM: </a:t>
            </a:r>
            <a:r>
              <a:rPr lang="de-DE" altLang="en-US" sz="1400"/>
              <a:t>S-adenosyl-methionine</a:t>
            </a:r>
          </a:p>
          <a:p>
            <a:pPr eaLnBrk="1" hangingPunct="1">
              <a:lnSpc>
                <a:spcPct val="120000"/>
              </a:lnSpc>
              <a:spcBef>
                <a:spcPct val="0"/>
              </a:spcBef>
              <a:buFontTx/>
              <a:buNone/>
            </a:pPr>
            <a:r>
              <a:rPr lang="de-DE" altLang="en-US" sz="1400"/>
              <a:t>SAH: S-adenosyl-homocysteine</a:t>
            </a:r>
            <a:endParaRPr lang="en-US" altLang="en-US" sz="1400"/>
          </a:p>
        </p:txBody>
      </p:sp>
      <p:pic>
        <p:nvPicPr>
          <p:cNvPr id="8205" name="Picture 14" descr="S-Adenosyl-L-methioni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2590800"/>
            <a:ext cx="24765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6" name="Ellipse 1"/>
          <p:cNvSpPr>
            <a:spLocks noChangeArrowheads="1"/>
          </p:cNvSpPr>
          <p:nvPr/>
        </p:nvSpPr>
        <p:spPr bwMode="auto">
          <a:xfrm>
            <a:off x="7380288" y="2800350"/>
            <a:ext cx="431800" cy="384175"/>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949212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utoUpdateAnimBg="0"/>
      <p:bldP spid="13" grpId="0" autoUpdateAnimBg="0"/>
      <p:bldP spid="14" grpId="0" autoUpdateAnimBg="0"/>
      <p:bldP spid="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188913"/>
            <a:ext cx="7772400" cy="304800"/>
          </a:xfrm>
        </p:spPr>
        <p:txBody>
          <a:bodyPr/>
          <a:lstStyle/>
          <a:p>
            <a:r>
              <a:rPr lang="en-GB" altLang="en-US" smtClean="0">
                <a:ea typeface="ＭＳ Ｐゴシック" panose="020B0600070205080204" pitchFamily="34" charset="-128"/>
              </a:rPr>
              <a:t>Cytosine methylation</a:t>
            </a:r>
          </a:p>
        </p:txBody>
      </p:sp>
      <p:sp>
        <p:nvSpPr>
          <p:cNvPr id="9219" name="Rectangle 3"/>
          <p:cNvSpPr>
            <a:spLocks noGrp="1" noChangeArrowheads="1"/>
          </p:cNvSpPr>
          <p:nvPr>
            <p:ph type="body" idx="4294967295"/>
          </p:nvPr>
        </p:nvSpPr>
        <p:spPr>
          <a:xfrm>
            <a:off x="323850" y="1628775"/>
            <a:ext cx="8610600" cy="762000"/>
          </a:xfrm>
        </p:spPr>
        <p:txBody>
          <a:bodyPr/>
          <a:lstStyle/>
          <a:p>
            <a:pPr marL="0" indent="0">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9220" name="Text Box 5"/>
          <p:cNvSpPr txBox="1">
            <a:spLocks noChangeArrowheads="1"/>
          </p:cNvSpPr>
          <p:nvPr/>
        </p:nvSpPr>
        <p:spPr bwMode="auto">
          <a:xfrm>
            <a:off x="5186363" y="5948363"/>
            <a:ext cx="32146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Esteller, Nat. Rev. Gen.  8, 286 (2007)</a:t>
            </a:r>
          </a:p>
          <a:p>
            <a:pPr eaLnBrk="1" hangingPunct="1">
              <a:spcBef>
                <a:spcPct val="0"/>
              </a:spcBef>
              <a:buFontTx/>
              <a:buNone/>
            </a:pPr>
            <a:r>
              <a:rPr lang="de-DE" altLang="en-US" sz="1400"/>
              <a:t>www.wikipedia.org</a:t>
            </a:r>
          </a:p>
        </p:txBody>
      </p:sp>
      <p:sp>
        <p:nvSpPr>
          <p:cNvPr id="74758" name="Text Box 6"/>
          <p:cNvSpPr txBox="1">
            <a:spLocks noChangeArrowheads="1"/>
          </p:cNvSpPr>
          <p:nvPr/>
        </p:nvSpPr>
        <p:spPr bwMode="auto">
          <a:xfrm>
            <a:off x="250825" y="620713"/>
            <a:ext cx="8642350"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dirty="0" smtClean="0"/>
              <a:t>But 5-Methylcytosine </a:t>
            </a:r>
            <a:r>
              <a:rPr lang="en-US" altLang="en-US" sz="1800" dirty="0"/>
              <a:t>can easily </a:t>
            </a:r>
            <a:r>
              <a:rPr lang="en-US" altLang="en-US" sz="1800" b="1" dirty="0" err="1"/>
              <a:t>deaminate</a:t>
            </a:r>
            <a:r>
              <a:rPr lang="en-US" altLang="en-US" sz="1800" dirty="0"/>
              <a:t> to </a:t>
            </a:r>
            <a:r>
              <a:rPr lang="en-US" altLang="en-US" sz="1800" b="1" dirty="0"/>
              <a:t>thymine</a:t>
            </a:r>
            <a:r>
              <a:rPr lang="en-US" altLang="en-US" sz="1800" dirty="0"/>
              <a:t>.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If this mutation is not repaired, the affected </a:t>
            </a:r>
            <a:r>
              <a:rPr lang="en-US" altLang="en-US" sz="1800" dirty="0" err="1"/>
              <a:t>CpG</a:t>
            </a:r>
            <a:r>
              <a:rPr lang="en-US" altLang="en-US" sz="1800" dirty="0"/>
              <a:t> is permanently converted to </a:t>
            </a:r>
            <a:r>
              <a:rPr lang="en-US" altLang="en-US" sz="1800" dirty="0" err="1"/>
              <a:t>TpG</a:t>
            </a:r>
            <a:r>
              <a:rPr lang="en-US" altLang="en-US" sz="1800" dirty="0"/>
              <a:t> </a:t>
            </a:r>
          </a:p>
          <a:p>
            <a:pPr eaLnBrk="1" hangingPunct="1">
              <a:lnSpc>
                <a:spcPct val="120000"/>
              </a:lnSpc>
              <a:spcBef>
                <a:spcPct val="0"/>
              </a:spcBef>
              <a:buFontTx/>
              <a:buNone/>
            </a:pPr>
            <a:r>
              <a:rPr lang="en-US" altLang="en-US" sz="1800" dirty="0"/>
              <a:t>(or </a:t>
            </a:r>
            <a:r>
              <a:rPr lang="en-US" altLang="en-US" sz="1800" dirty="0" err="1"/>
              <a:t>CpA</a:t>
            </a:r>
            <a:r>
              <a:rPr lang="en-US" altLang="en-US" sz="1800" dirty="0"/>
              <a:t> if the transition occurs on the reverse DNA strand).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Hence, </a:t>
            </a:r>
            <a:r>
              <a:rPr lang="en-US" altLang="en-US" sz="1800" dirty="0" err="1"/>
              <a:t>methylCpGs</a:t>
            </a:r>
            <a:r>
              <a:rPr lang="en-US" altLang="en-US" sz="1800" dirty="0"/>
              <a:t> represent </a:t>
            </a:r>
            <a:r>
              <a:rPr lang="en-US" altLang="en-US" sz="1800" b="1" dirty="0"/>
              <a:t>mutational hot spots </a:t>
            </a:r>
            <a:r>
              <a:rPr lang="en-US" altLang="en-US" sz="1800" dirty="0"/>
              <a:t>in the genome. </a:t>
            </a:r>
          </a:p>
          <a:p>
            <a:pPr eaLnBrk="1" hangingPunct="1">
              <a:lnSpc>
                <a:spcPct val="120000"/>
              </a:lnSpc>
              <a:spcBef>
                <a:spcPct val="0"/>
              </a:spcBef>
              <a:buFontTx/>
              <a:buNone/>
            </a:pPr>
            <a:r>
              <a:rPr lang="en-US" altLang="en-US" sz="1800" dirty="0"/>
              <a:t>If such mutations occur in the germ line, they become heritable. </a:t>
            </a:r>
          </a:p>
          <a:p>
            <a:pPr eaLnBrk="1" hangingPunct="1">
              <a:lnSpc>
                <a:spcPct val="120000"/>
              </a:lnSpc>
              <a:spcBef>
                <a:spcPct val="0"/>
              </a:spcBef>
              <a:buFontTx/>
              <a:buNone/>
            </a:pPr>
            <a:endParaRPr lang="en-US" altLang="en-US" sz="1800" dirty="0"/>
          </a:p>
          <a:p>
            <a:pPr eaLnBrk="1" hangingPunct="1">
              <a:lnSpc>
                <a:spcPct val="120000"/>
              </a:lnSpc>
              <a:spcBef>
                <a:spcPct val="0"/>
              </a:spcBef>
              <a:buFontTx/>
              <a:buNone/>
            </a:pPr>
            <a:r>
              <a:rPr lang="en-US" altLang="en-US" sz="1800" dirty="0"/>
              <a:t>A constant loss of </a:t>
            </a:r>
            <a:r>
              <a:rPr lang="en-US" altLang="en-US" sz="1800" dirty="0" err="1"/>
              <a:t>CpGs</a:t>
            </a:r>
            <a:r>
              <a:rPr lang="en-US" altLang="en-US" sz="1800" dirty="0"/>
              <a:t> over thousands of generations </a:t>
            </a:r>
          </a:p>
          <a:p>
            <a:pPr eaLnBrk="1" hangingPunct="1">
              <a:lnSpc>
                <a:spcPct val="120000"/>
              </a:lnSpc>
              <a:spcBef>
                <a:spcPct val="0"/>
              </a:spcBef>
              <a:buFontTx/>
              <a:buNone/>
            </a:pPr>
            <a:r>
              <a:rPr lang="en-US" altLang="en-US" sz="1800" dirty="0"/>
              <a:t>can explain the low frequency of this </a:t>
            </a:r>
          </a:p>
          <a:p>
            <a:pPr eaLnBrk="1" hangingPunct="1">
              <a:lnSpc>
                <a:spcPct val="120000"/>
              </a:lnSpc>
              <a:spcBef>
                <a:spcPct val="0"/>
              </a:spcBef>
              <a:buFontTx/>
              <a:buNone/>
            </a:pPr>
            <a:r>
              <a:rPr lang="en-US" altLang="en-US" sz="1800" dirty="0"/>
              <a:t>special dinucleotide in the genomes of human and mouse.</a:t>
            </a:r>
            <a:r>
              <a:rPr lang="de-DE" altLang="en-US" sz="1800" dirty="0"/>
              <a:t> </a:t>
            </a:r>
          </a:p>
        </p:txBody>
      </p:sp>
      <p:sp>
        <p:nvSpPr>
          <p:cNvPr id="9222"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9223"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ED36D22-73DB-46DB-9CEC-D73236CBAB9A}" type="slidenum">
              <a:rPr lang="de-DE" altLang="en-US" sz="1000"/>
              <a:pPr eaLnBrk="1" hangingPunct="1">
                <a:spcBef>
                  <a:spcPct val="0"/>
                </a:spcBef>
                <a:buFontTx/>
                <a:buNone/>
              </a:pPr>
              <a:t>8</a:t>
            </a:fld>
            <a:endParaRPr lang="de-DE" altLang="en-US" sz="1000"/>
          </a:p>
        </p:txBody>
      </p:sp>
      <p:sp>
        <p:nvSpPr>
          <p:cNvPr id="9224"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pic>
        <p:nvPicPr>
          <p:cNvPr id="9225" name="Bild 8" descr="620px-Deamination_5-Methylcytosine_to_Thym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43000"/>
            <a:ext cx="38100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6"/>
          <p:cNvSpPr txBox="1">
            <a:spLocks noChangeArrowheads="1"/>
          </p:cNvSpPr>
          <p:nvPr/>
        </p:nvSpPr>
        <p:spPr bwMode="auto">
          <a:xfrm>
            <a:off x="457200" y="1524000"/>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5-methyl-cytosine</a:t>
            </a:r>
          </a:p>
        </p:txBody>
      </p:sp>
      <p:sp>
        <p:nvSpPr>
          <p:cNvPr id="11" name="Text Box 6"/>
          <p:cNvSpPr txBox="1">
            <a:spLocks noChangeArrowheads="1"/>
          </p:cNvSpPr>
          <p:nvPr/>
        </p:nvSpPr>
        <p:spPr bwMode="auto">
          <a:xfrm>
            <a:off x="6553200" y="1524000"/>
            <a:ext cx="22860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n-US" altLang="en-US" sz="1800"/>
              <a:t>thymine</a:t>
            </a:r>
          </a:p>
        </p:txBody>
      </p:sp>
    </p:spTree>
    <p:extLst>
      <p:ext uri="{BB962C8B-B14F-4D97-AF65-F5344CB8AC3E}">
        <p14:creationId xmlns:p14="http://schemas.microsoft.com/office/powerpoint/2010/main" val="2804008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50825" y="117475"/>
            <a:ext cx="8713788" cy="503238"/>
          </a:xfrm>
        </p:spPr>
        <p:txBody>
          <a:bodyPr/>
          <a:lstStyle/>
          <a:p>
            <a:r>
              <a:rPr lang="en-GB" altLang="en-US" smtClean="0">
                <a:ea typeface="ＭＳ Ｐゴシック" panose="020B0600070205080204" pitchFamily="34" charset="-128"/>
              </a:rPr>
              <a:t>chromatin organization affects gene expression</a:t>
            </a:r>
          </a:p>
        </p:txBody>
      </p:sp>
      <p:sp>
        <p:nvSpPr>
          <p:cNvPr id="10243" name="Rectangle 3"/>
          <p:cNvSpPr>
            <a:spLocks noGrp="1" noChangeArrowheads="1"/>
          </p:cNvSpPr>
          <p:nvPr>
            <p:ph type="body" idx="4294967295"/>
          </p:nvPr>
        </p:nvSpPr>
        <p:spPr>
          <a:xfrm>
            <a:off x="323850" y="1628775"/>
            <a:ext cx="8610600" cy="762000"/>
          </a:xfrm>
        </p:spPr>
        <p:txBody>
          <a:bodyPr/>
          <a:lstStyle/>
          <a:p>
            <a:pPr marL="0" indent="0">
              <a:lnSpc>
                <a:spcPct val="120000"/>
              </a:lnSpc>
              <a:buFontTx/>
              <a:buNone/>
            </a:pPr>
            <a:r>
              <a:rPr lang="de-DE" altLang="en-US" smtClean="0">
                <a:ea typeface="ＭＳ Ｐゴシック" panose="020B0600070205080204" pitchFamily="34" charset="-128"/>
                <a:sym typeface="Symbol" panose="05050102010706020507" pitchFamily="18" charset="2"/>
              </a:rPr>
              <a:t> </a:t>
            </a:r>
          </a:p>
        </p:txBody>
      </p:sp>
      <p:sp>
        <p:nvSpPr>
          <p:cNvPr id="10244" name="Text Box 4"/>
          <p:cNvSpPr txBox="1">
            <a:spLocks noChangeArrowheads="1"/>
          </p:cNvSpPr>
          <p:nvPr/>
        </p:nvSpPr>
        <p:spPr bwMode="auto">
          <a:xfrm>
            <a:off x="250825" y="3860800"/>
            <a:ext cx="864235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de-DE" altLang="en-US" sz="1800"/>
              <a:t>Schematic of the reversible changes in chromatin organization that influence</a:t>
            </a:r>
          </a:p>
          <a:p>
            <a:pPr eaLnBrk="1" hangingPunct="1">
              <a:lnSpc>
                <a:spcPct val="120000"/>
              </a:lnSpc>
              <a:spcBef>
                <a:spcPct val="0"/>
              </a:spcBef>
              <a:buFontTx/>
              <a:buNone/>
            </a:pPr>
            <a:r>
              <a:rPr lang="de-DE" altLang="en-US" sz="1800"/>
              <a:t>gene expression: </a:t>
            </a:r>
          </a:p>
          <a:p>
            <a:pPr eaLnBrk="1" hangingPunct="1">
              <a:lnSpc>
                <a:spcPct val="120000"/>
              </a:lnSpc>
              <a:spcBef>
                <a:spcPct val="0"/>
              </a:spcBef>
              <a:buFontTx/>
              <a:buNone/>
            </a:pPr>
            <a:r>
              <a:rPr lang="de-DE" altLang="en-US" sz="1800"/>
              <a:t>genes are expressed (switched on) when the chromatin is </a:t>
            </a:r>
            <a:r>
              <a:rPr lang="de-DE" altLang="en-US" sz="1800" b="1"/>
              <a:t>open</a:t>
            </a:r>
            <a:r>
              <a:rPr lang="de-DE" altLang="en-US" sz="1800"/>
              <a:t> (active), and they are inactivated (switched off) when the chromatin is </a:t>
            </a:r>
            <a:r>
              <a:rPr lang="de-DE" altLang="en-US" sz="1800" b="1"/>
              <a:t>condensed</a:t>
            </a:r>
            <a:r>
              <a:rPr lang="de-DE" altLang="en-US" sz="1800"/>
              <a:t> (silent).</a:t>
            </a:r>
          </a:p>
          <a:p>
            <a:pPr eaLnBrk="1" hangingPunct="1">
              <a:lnSpc>
                <a:spcPct val="120000"/>
              </a:lnSpc>
              <a:spcBef>
                <a:spcPct val="0"/>
              </a:spcBef>
              <a:buFontTx/>
              <a:buNone/>
            </a:pPr>
            <a:endParaRPr lang="de-DE" altLang="en-US" sz="1800"/>
          </a:p>
          <a:p>
            <a:pPr eaLnBrk="1" hangingPunct="1">
              <a:lnSpc>
                <a:spcPct val="120000"/>
              </a:lnSpc>
              <a:spcBef>
                <a:spcPct val="0"/>
              </a:spcBef>
              <a:buFontTx/>
              <a:buNone/>
            </a:pPr>
            <a:r>
              <a:rPr lang="de-DE" altLang="en-US" sz="1800"/>
              <a:t>White circles = unmethylated cytosines; </a:t>
            </a:r>
          </a:p>
          <a:p>
            <a:pPr eaLnBrk="1" hangingPunct="1">
              <a:lnSpc>
                <a:spcPct val="120000"/>
              </a:lnSpc>
              <a:spcBef>
                <a:spcPct val="0"/>
              </a:spcBef>
              <a:buFontTx/>
              <a:buNone/>
            </a:pPr>
            <a:r>
              <a:rPr lang="de-DE" altLang="en-US" sz="1800"/>
              <a:t>red circles = methylated cytosines.</a:t>
            </a:r>
          </a:p>
        </p:txBody>
      </p:sp>
      <p:sp>
        <p:nvSpPr>
          <p:cNvPr id="10245" name="Text Box 5"/>
          <p:cNvSpPr txBox="1">
            <a:spLocks noChangeArrowheads="1"/>
          </p:cNvSpPr>
          <p:nvPr/>
        </p:nvSpPr>
        <p:spPr bwMode="auto">
          <a:xfrm>
            <a:off x="5186363" y="5948363"/>
            <a:ext cx="356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Rodenhiser, Mann, CMAJ  174, 341 (2006)</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6911975" cy="323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Datumsplatzhalter 6"/>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12</a:t>
            </a:r>
            <a:endParaRPr lang="de-DE" altLang="en-US" sz="1000" smtClean="0"/>
          </a:p>
        </p:txBody>
      </p:sp>
      <p:sp>
        <p:nvSpPr>
          <p:cNvPr id="10248" name="Foliennummernplatzhalt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64151FD8-56F5-4E00-8C1B-F5CD52672974}" type="slidenum">
              <a:rPr lang="de-DE" altLang="en-US" sz="1000"/>
              <a:pPr eaLnBrk="1" hangingPunct="1">
                <a:spcBef>
                  <a:spcPct val="0"/>
                </a:spcBef>
                <a:buFontTx/>
                <a:buNone/>
              </a:pPr>
              <a:t>9</a:t>
            </a:fld>
            <a:endParaRPr lang="de-DE" altLang="en-US" sz="1000"/>
          </a:p>
        </p:txBody>
      </p:sp>
      <p:sp>
        <p:nvSpPr>
          <p:cNvPr id="10249" name="Fußzeilenplatzhalter 8"/>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Cellular Programs</a:t>
            </a:r>
          </a:p>
        </p:txBody>
      </p:sp>
    </p:spTree>
    <p:extLst>
      <p:ext uri="{BB962C8B-B14F-4D97-AF65-F5344CB8AC3E}">
        <p14:creationId xmlns:p14="http://schemas.microsoft.com/office/powerpoint/2010/main" val="279054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2938</Words>
  <Application>Microsoft Office PowerPoint</Application>
  <PresentationFormat>Bildschirmpräsentation (4:3)</PresentationFormat>
  <Paragraphs>497</Paragraphs>
  <Slides>34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ＭＳ Ｐゴシック</vt:lpstr>
      <vt:lpstr>ＭＳ Ｐゴシック</vt:lpstr>
      <vt:lpstr>Arial</vt:lpstr>
      <vt:lpstr>Symbol</vt:lpstr>
      <vt:lpstr>Times New Roman</vt:lpstr>
      <vt:lpstr>Standarddesign</vt:lpstr>
      <vt:lpstr>V12: subjects of minitest #3</vt:lpstr>
      <vt:lpstr>(review V9): Embryonic development of mouse</vt:lpstr>
      <vt:lpstr>Cell populations in early mouse development</vt:lpstr>
      <vt:lpstr>Types of body cells</vt:lpstr>
      <vt:lpstr>Different states of pluripotency</vt:lpstr>
      <vt:lpstr>Waddington’s epigenetic landscape for embryology</vt:lpstr>
      <vt:lpstr>Cytosine methylation</vt:lpstr>
      <vt:lpstr>Cytosine methylation</vt:lpstr>
      <vt:lpstr>chromatin organization affects gene expression</vt:lpstr>
      <vt:lpstr>Enzymes that control DNA methylation and histone modfications</vt:lpstr>
      <vt:lpstr>DNA methylation</vt:lpstr>
      <vt:lpstr>The histone code</vt:lpstr>
      <vt:lpstr>Post-translational modifications of histone tails</vt:lpstr>
      <vt:lpstr>Mode of action of histone PTMs</vt:lpstr>
      <vt:lpstr>PTMs of histone tails</vt:lpstr>
      <vt:lpstr>Dynamics of epigenetic modifications</vt:lpstr>
      <vt:lpstr>(review V10): Epigenetics of stem cells</vt:lpstr>
      <vt:lpstr>FACS</vt:lpstr>
      <vt:lpstr>ChIP-seq</vt:lpstr>
      <vt:lpstr>TFs in Core Pluripotency Network</vt:lpstr>
      <vt:lpstr>Chromatin states</vt:lpstr>
      <vt:lpstr>Epigenetic Data for hESC</vt:lpstr>
      <vt:lpstr>35% of epigenetic marks are linked to expression levels</vt:lpstr>
      <vt:lpstr>Cell-type specific expression levels</vt:lpstr>
      <vt:lpstr>Tissue signature enrichment levels</vt:lpstr>
      <vt:lpstr>Material from Paper #8 relevant for minitest 3</vt:lpstr>
      <vt:lpstr>Material from Paper #10 relevant for minitest 3</vt:lpstr>
      <vt:lpstr>Explanations for paper #10 Compare Pluripotency Networks of Mouse vs. Human</vt:lpstr>
      <vt:lpstr>Pluripotency Network in mouse and human ES cells</vt:lpstr>
      <vt:lpstr>Combined binding of Oct4, Sox2 and Nanog</vt:lpstr>
      <vt:lpstr>Increased Binding conservation in ES cells at developmental enhancers</vt:lpstr>
      <vt:lpstr>Summary</vt:lpstr>
      <vt:lpstr>Paper presentations in V12 and V13</vt:lpstr>
      <vt:lpstr>Material from paper #13 relevant for minitest 3</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Standard</cp:lastModifiedBy>
  <cp:revision>673</cp:revision>
  <dcterms:created xsi:type="dcterms:W3CDTF">2013-05-13T07:40:38Z</dcterms:created>
  <dcterms:modified xsi:type="dcterms:W3CDTF">2018-01-22T08:26:20Z</dcterms:modified>
</cp:coreProperties>
</file>