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413" r:id="rId2"/>
    <p:sldId id="372" r:id="rId3"/>
    <p:sldId id="414" r:id="rId4"/>
    <p:sldId id="345" r:id="rId5"/>
    <p:sldId id="373" r:id="rId6"/>
    <p:sldId id="374" r:id="rId7"/>
    <p:sldId id="375" r:id="rId8"/>
    <p:sldId id="415" r:id="rId9"/>
    <p:sldId id="395" r:id="rId10"/>
    <p:sldId id="416" r:id="rId11"/>
    <p:sldId id="387" r:id="rId12"/>
    <p:sldId id="380" r:id="rId13"/>
    <p:sldId id="382" r:id="rId14"/>
    <p:sldId id="383" r:id="rId15"/>
    <p:sldId id="384" r:id="rId16"/>
    <p:sldId id="388" r:id="rId17"/>
    <p:sldId id="412" r:id="rId18"/>
    <p:sldId id="379" r:id="rId19"/>
    <p:sldId id="381" r:id="rId20"/>
    <p:sldId id="386" r:id="rId21"/>
    <p:sldId id="390" r:id="rId22"/>
    <p:sldId id="392" r:id="rId23"/>
    <p:sldId id="404" r:id="rId24"/>
    <p:sldId id="405" r:id="rId25"/>
    <p:sldId id="406" r:id="rId26"/>
    <p:sldId id="407" r:id="rId27"/>
    <p:sldId id="411" r:id="rId28"/>
  </p:sldIdLst>
  <p:sldSz cx="9144000" cy="6858000" type="screen4x3"/>
  <p:notesSz cx="6743700" cy="9893300"/>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56">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33CC33"/>
    <a:srgbClr val="FF5050"/>
    <a:srgbClr val="FFFF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50" y="48"/>
      </p:cViewPr>
      <p:guideLst>
        <p:guide orient="horz" pos="1056"/>
        <p:guide pos="30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2588" cy="4953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defRPr>
            </a:lvl1pPr>
          </a:lstStyle>
          <a:p>
            <a:pPr>
              <a:defRPr/>
            </a:pPr>
            <a:endParaRPr lang="en-US" altLang="en-US"/>
          </a:p>
        </p:txBody>
      </p:sp>
      <p:sp>
        <p:nvSpPr>
          <p:cNvPr id="3" name="Datumsplatzhalter 2"/>
          <p:cNvSpPr>
            <a:spLocks noGrp="1"/>
          </p:cNvSpPr>
          <p:nvPr>
            <p:ph type="dt" sz="quarter" idx="1"/>
          </p:nvPr>
        </p:nvSpPr>
        <p:spPr>
          <a:xfrm>
            <a:off x="3819525" y="0"/>
            <a:ext cx="2922588" cy="4953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fld id="{29844F0D-4222-400D-BBA3-40ADAE7EC863}" type="datetime1">
              <a:rPr lang="de-DE" altLang="en-US"/>
              <a:pPr>
                <a:defRPr/>
              </a:pPr>
              <a:t>30.10.2017</a:t>
            </a:fld>
            <a:endParaRPr lang="de-DE" altLang="en-US"/>
          </a:p>
        </p:txBody>
      </p:sp>
      <p:sp>
        <p:nvSpPr>
          <p:cNvPr id="4" name="Fußzeilenplatzhalter 3"/>
          <p:cNvSpPr>
            <a:spLocks noGrp="1"/>
          </p:cNvSpPr>
          <p:nvPr>
            <p:ph type="ftr" sz="quarter" idx="2"/>
          </p:nvPr>
        </p:nvSpPr>
        <p:spPr>
          <a:xfrm>
            <a:off x="0" y="9396413"/>
            <a:ext cx="2922588" cy="4953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defRPr>
            </a:lvl1pPr>
          </a:lstStyle>
          <a:p>
            <a:pPr>
              <a:defRPr/>
            </a:pPr>
            <a:endParaRPr lang="en-US" altLang="en-US"/>
          </a:p>
        </p:txBody>
      </p:sp>
      <p:sp>
        <p:nvSpPr>
          <p:cNvPr id="5" name="Foliennummernplatzhalter 4"/>
          <p:cNvSpPr>
            <a:spLocks noGrp="1"/>
          </p:cNvSpPr>
          <p:nvPr>
            <p:ph type="sldNum" sz="quarter" idx="3"/>
          </p:nvPr>
        </p:nvSpPr>
        <p:spPr>
          <a:xfrm>
            <a:off x="3819525" y="9396413"/>
            <a:ext cx="2922588"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68FE4E7-557C-4B3A-A53F-B3F80CDBD2E1}" type="slidenum">
              <a:rPr lang="de-DE" altLang="en-US"/>
              <a:pPr/>
              <a:t>‹Nr.›</a:t>
            </a:fld>
            <a:endParaRPr lang="de-DE"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5056" tIns="47528" rIns="95056" bIns="47528" numCol="1" anchor="t" anchorCtr="0" compatLnSpc="1">
            <a:prstTxWarp prst="textNoShape">
              <a:avLst/>
            </a:prstTxWarp>
          </a:bodyPr>
          <a:lstStyle>
            <a:lvl1pPr defTabSz="950913">
              <a:defRPr sz="1200">
                <a:latin typeface="Times New Roman" charset="0"/>
                <a:ea typeface="ＭＳ Ｐゴシック" charset="-128"/>
              </a:defRPr>
            </a:lvl1pPr>
          </a:lstStyle>
          <a:p>
            <a:pPr>
              <a:defRPr/>
            </a:pPr>
            <a:endParaRPr lang="en-US" altLang="en-US"/>
          </a:p>
        </p:txBody>
      </p:sp>
      <p:sp>
        <p:nvSpPr>
          <p:cNvPr id="195587" name="Rectangle 3"/>
          <p:cNvSpPr>
            <a:spLocks noGrp="1" noChangeArrowheads="1"/>
          </p:cNvSpPr>
          <p:nvPr>
            <p:ph type="dt" idx="1"/>
          </p:nvPr>
        </p:nvSpPr>
        <p:spPr bwMode="auto">
          <a:xfrm>
            <a:off x="3819525" y="0"/>
            <a:ext cx="2922588" cy="493713"/>
          </a:xfrm>
          <a:prstGeom prst="rect">
            <a:avLst/>
          </a:prstGeom>
          <a:noFill/>
          <a:ln w="9525">
            <a:noFill/>
            <a:miter lim="800000"/>
            <a:headEnd/>
            <a:tailEnd/>
          </a:ln>
          <a:effectLst/>
        </p:spPr>
        <p:txBody>
          <a:bodyPr vert="horz" wrap="square" lIns="95056" tIns="47528" rIns="95056" bIns="47528" numCol="1" anchor="t" anchorCtr="0" compatLnSpc="1">
            <a:prstTxWarp prst="textNoShape">
              <a:avLst/>
            </a:prstTxWarp>
          </a:bodyPr>
          <a:lstStyle>
            <a:lvl1pPr algn="r" defTabSz="950913">
              <a:defRPr sz="1200">
                <a:latin typeface="Times New Roman" charset="0"/>
                <a:ea typeface="ＭＳ Ｐゴシック" charset="-128"/>
              </a:defRPr>
            </a:lvl1pPr>
          </a:lstStyle>
          <a:p>
            <a:pPr>
              <a:defRPr/>
            </a:pPr>
            <a:endParaRPr lang="en-US" altLang="en-US"/>
          </a:p>
        </p:txBody>
      </p:sp>
      <p:sp>
        <p:nvSpPr>
          <p:cNvPr id="25604" name="Rectangle 4"/>
          <p:cNvSpPr>
            <a:spLocks noGrp="1" noRot="1" noChangeAspect="1" noChangeArrowheads="1" noTextEdit="1"/>
          </p:cNvSpPr>
          <p:nvPr>
            <p:ph type="sldImg" idx="2"/>
          </p:nvPr>
        </p:nvSpPr>
        <p:spPr bwMode="auto">
          <a:xfrm>
            <a:off x="900113" y="742950"/>
            <a:ext cx="4945062" cy="370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9" name="Rectangle 5"/>
          <p:cNvSpPr>
            <a:spLocks noGrp="1" noChangeArrowheads="1"/>
          </p:cNvSpPr>
          <p:nvPr>
            <p:ph type="body" sz="quarter" idx="3"/>
          </p:nvPr>
        </p:nvSpPr>
        <p:spPr bwMode="auto">
          <a:xfrm>
            <a:off x="674688" y="4699000"/>
            <a:ext cx="5394325" cy="4451350"/>
          </a:xfrm>
          <a:prstGeom prst="rect">
            <a:avLst/>
          </a:prstGeom>
          <a:noFill/>
          <a:ln w="9525">
            <a:noFill/>
            <a:miter lim="800000"/>
            <a:headEnd/>
            <a:tailEnd/>
          </a:ln>
          <a:effectLst/>
        </p:spPr>
        <p:txBody>
          <a:bodyPr vert="horz" wrap="square" lIns="95056" tIns="47528" rIns="95056" bIns="47528" numCol="1" anchor="t" anchorCtr="0" compatLnSpc="1">
            <a:prstTxWarp prst="textNoShape">
              <a:avLst/>
            </a:prstTxWarp>
          </a:bodyPr>
          <a:lstStyle/>
          <a:p>
            <a:pPr lvl="0"/>
            <a:r>
              <a:rPr lang="de-DE" altLang="en-US" noProof="0" smtClean="0"/>
              <a:t>Textmasterformate durch Klicken bearbeiten</a:t>
            </a:r>
          </a:p>
          <a:p>
            <a:pPr lvl="1"/>
            <a:r>
              <a:rPr lang="de-DE" altLang="en-US" noProof="0" smtClean="0"/>
              <a:t>Zweite Ebene</a:t>
            </a:r>
          </a:p>
          <a:p>
            <a:pPr lvl="2"/>
            <a:r>
              <a:rPr lang="de-DE" altLang="en-US" noProof="0" smtClean="0"/>
              <a:t>Dritte Ebene</a:t>
            </a:r>
          </a:p>
          <a:p>
            <a:pPr lvl="3"/>
            <a:r>
              <a:rPr lang="de-DE" altLang="en-US" noProof="0" smtClean="0"/>
              <a:t>Vierte Ebene</a:t>
            </a:r>
          </a:p>
          <a:p>
            <a:pPr lvl="4"/>
            <a:r>
              <a:rPr lang="de-DE" altLang="en-US" noProof="0" smtClean="0"/>
              <a:t>Fünfte Ebene</a:t>
            </a:r>
          </a:p>
        </p:txBody>
      </p:sp>
      <p:sp>
        <p:nvSpPr>
          <p:cNvPr id="195590" name="Rectangle 6"/>
          <p:cNvSpPr>
            <a:spLocks noGrp="1" noChangeArrowheads="1"/>
          </p:cNvSpPr>
          <p:nvPr>
            <p:ph type="ftr" sz="quarter" idx="4"/>
          </p:nvPr>
        </p:nvSpPr>
        <p:spPr bwMode="auto">
          <a:xfrm>
            <a:off x="0" y="9398000"/>
            <a:ext cx="2922588" cy="493713"/>
          </a:xfrm>
          <a:prstGeom prst="rect">
            <a:avLst/>
          </a:prstGeom>
          <a:noFill/>
          <a:ln w="9525">
            <a:noFill/>
            <a:miter lim="800000"/>
            <a:headEnd/>
            <a:tailEnd/>
          </a:ln>
          <a:effectLst/>
        </p:spPr>
        <p:txBody>
          <a:bodyPr vert="horz" wrap="square" lIns="95056" tIns="47528" rIns="95056" bIns="47528" numCol="1" anchor="b" anchorCtr="0" compatLnSpc="1">
            <a:prstTxWarp prst="textNoShape">
              <a:avLst/>
            </a:prstTxWarp>
          </a:bodyPr>
          <a:lstStyle>
            <a:lvl1pPr defTabSz="950913">
              <a:defRPr sz="1200">
                <a:latin typeface="Times New Roman" charset="0"/>
                <a:ea typeface="ＭＳ Ｐゴシック" charset="-128"/>
              </a:defRPr>
            </a:lvl1pPr>
          </a:lstStyle>
          <a:p>
            <a:pPr>
              <a:defRPr/>
            </a:pPr>
            <a:endParaRPr lang="en-US" altLang="en-US"/>
          </a:p>
        </p:txBody>
      </p:sp>
      <p:sp>
        <p:nvSpPr>
          <p:cNvPr id="195591" name="Rectangle 7"/>
          <p:cNvSpPr>
            <a:spLocks noGrp="1" noChangeArrowheads="1"/>
          </p:cNvSpPr>
          <p:nvPr>
            <p:ph type="sldNum" sz="quarter" idx="5"/>
          </p:nvPr>
        </p:nvSpPr>
        <p:spPr bwMode="auto">
          <a:xfrm>
            <a:off x="3819525" y="9398000"/>
            <a:ext cx="2922588" cy="493713"/>
          </a:xfrm>
          <a:prstGeom prst="rect">
            <a:avLst/>
          </a:prstGeom>
          <a:noFill/>
          <a:ln w="9525">
            <a:noFill/>
            <a:miter lim="800000"/>
            <a:headEnd/>
            <a:tailEnd/>
          </a:ln>
          <a:effectLst/>
        </p:spPr>
        <p:txBody>
          <a:bodyPr vert="horz" wrap="square" lIns="95056" tIns="47528" rIns="95056" bIns="47528" numCol="1" anchor="b" anchorCtr="0" compatLnSpc="1">
            <a:prstTxWarp prst="textNoShape">
              <a:avLst/>
            </a:prstTxWarp>
          </a:bodyPr>
          <a:lstStyle>
            <a:lvl1pPr algn="r" defTabSz="950913">
              <a:defRPr sz="1200">
                <a:latin typeface="Times New Roman" panose="02020603050405020304" pitchFamily="18" charset="0"/>
              </a:defRPr>
            </a:lvl1pPr>
          </a:lstStyle>
          <a:p>
            <a:fld id="{106BE4E4-6A56-44E0-9616-BA04B8B45C43}" type="slidenum">
              <a:rPr lang="de-DE" altLang="en-US"/>
              <a:pPr/>
              <a:t>‹Nr.›</a:t>
            </a:fld>
            <a:endParaRPr lang="de-DE"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A79F03DC-21D2-4E58-8AF8-479DDC0058B1}" type="slidenum">
              <a:rPr lang="de-DE" altLang="de-DE"/>
              <a:pPr eaLnBrk="1" hangingPunct="1">
                <a:spcBef>
                  <a:spcPct val="0"/>
                </a:spcBef>
              </a:pPr>
              <a:t>11</a:t>
            </a:fld>
            <a:endParaRPr lang="de-DE" altLang="de-DE"/>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78552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DD11AB02-66A1-4D91-9379-83D9DB1B81E2}" type="slidenum">
              <a:rPr lang="de-DE" altLang="de-DE"/>
              <a:pPr eaLnBrk="1" hangingPunct="1">
                <a:spcBef>
                  <a:spcPct val="0"/>
                </a:spcBef>
              </a:pPr>
              <a:t>21</a:t>
            </a:fld>
            <a:endParaRPr lang="de-DE" altLang="de-DE"/>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687142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4A046E76-8F25-43C4-8638-E834C9002AEC}" type="slidenum">
              <a:rPr lang="de-DE" altLang="de-DE"/>
              <a:pPr eaLnBrk="1" hangingPunct="1">
                <a:spcBef>
                  <a:spcPct val="0"/>
                </a:spcBef>
              </a:pPr>
              <a:t>22</a:t>
            </a:fld>
            <a:endParaRPr lang="de-DE" altLang="de-DE"/>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169717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028D8095-ABB6-495D-A25C-5CD85FA35486}" type="slidenum">
              <a:rPr lang="de-DE" altLang="de-DE"/>
              <a:pPr eaLnBrk="1" hangingPunct="1">
                <a:spcBef>
                  <a:spcPct val="0"/>
                </a:spcBef>
              </a:pPr>
              <a:t>13</a:t>
            </a:fld>
            <a:endParaRPr lang="de-DE" altLang="de-DE"/>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963520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8BCE44E-6D25-495C-B9EE-67CC9F4D9565}" type="slidenum">
              <a:rPr lang="de-DE" altLang="de-DE"/>
              <a:pPr eaLnBrk="1" hangingPunct="1">
                <a:spcBef>
                  <a:spcPct val="0"/>
                </a:spcBef>
              </a:pPr>
              <a:t>14</a:t>
            </a:fld>
            <a:endParaRPr lang="de-DE" altLang="de-DE"/>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000323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EB34A1CB-8543-4948-B4B5-15C56D8180F1}" type="slidenum">
              <a:rPr lang="de-DE" altLang="de-DE"/>
              <a:pPr eaLnBrk="1" hangingPunct="1">
                <a:spcBef>
                  <a:spcPct val="0"/>
                </a:spcBef>
              </a:pPr>
              <a:t>15</a:t>
            </a:fld>
            <a:endParaRPr lang="de-DE" altLang="de-DE"/>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94479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42A5FE0-2384-4289-8136-A52E27E4ADA4}" type="slidenum">
              <a:rPr lang="de-DE" altLang="de-DE"/>
              <a:pPr eaLnBrk="1" hangingPunct="1">
                <a:spcBef>
                  <a:spcPct val="0"/>
                </a:spcBef>
              </a:pPr>
              <a:t>16</a:t>
            </a:fld>
            <a:endParaRPr lang="de-DE" altLang="de-DE"/>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756926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626C54D2-9B82-40EB-8AC1-D243C7905C92}" type="slidenum">
              <a:rPr lang="de-DE" altLang="de-DE"/>
              <a:pPr eaLnBrk="1" hangingPunct="1">
                <a:spcBef>
                  <a:spcPct val="0"/>
                </a:spcBef>
              </a:pPr>
              <a:t>17</a:t>
            </a:fld>
            <a:endParaRPr lang="de-DE" altLang="de-DE"/>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26609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1B81A2C5-6F3B-4DD7-89D7-4548F0180674}" type="slidenum">
              <a:rPr lang="de-DE" altLang="de-DE"/>
              <a:pPr eaLnBrk="1" hangingPunct="1">
                <a:spcBef>
                  <a:spcPct val="0"/>
                </a:spcBef>
              </a:pPr>
              <a:t>18</a:t>
            </a:fld>
            <a:endParaRPr lang="de-DE" altLang="de-DE"/>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2450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5CF88E5F-A52D-4C00-B331-F688515BCE91}" type="slidenum">
              <a:rPr lang="de-DE" altLang="de-DE"/>
              <a:pPr eaLnBrk="1" hangingPunct="1">
                <a:spcBef>
                  <a:spcPct val="0"/>
                </a:spcBef>
              </a:pPr>
              <a:t>19</a:t>
            </a:fld>
            <a:endParaRPr lang="de-DE" altLang="de-DE"/>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68778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50913"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55E894C0-D276-47EB-8738-601C9FDCC3F0}" type="slidenum">
              <a:rPr lang="de-DE" altLang="de-DE"/>
              <a:pPr eaLnBrk="1" hangingPunct="1">
                <a:spcBef>
                  <a:spcPct val="0"/>
                </a:spcBef>
              </a:pPr>
              <a:t>20</a:t>
            </a:fld>
            <a:endParaRPr lang="de-DE" altLang="de-DE"/>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095169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ltLang="en-US" smtClean="0"/>
              <a:t>WS 2017/18 - lecture 2</a:t>
            </a:r>
            <a:endParaRPr lang="de-DE"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de-DE" altLang="en-US" smtClean="0"/>
              <a:t>Celllular Programs</a:t>
            </a:r>
            <a:endParaRPr lang="de-DE" altLang="en-US"/>
          </a:p>
        </p:txBody>
      </p:sp>
      <p:sp>
        <p:nvSpPr>
          <p:cNvPr id="6" name="Rectangle 6"/>
          <p:cNvSpPr>
            <a:spLocks noGrp="1" noChangeArrowheads="1"/>
          </p:cNvSpPr>
          <p:nvPr>
            <p:ph type="sldNum" sz="quarter" idx="12"/>
          </p:nvPr>
        </p:nvSpPr>
        <p:spPr>
          <a:ln/>
        </p:spPr>
        <p:txBody>
          <a:bodyPr/>
          <a:lstStyle>
            <a:lvl1pPr>
              <a:defRPr/>
            </a:lvl1pPr>
          </a:lstStyle>
          <a:p>
            <a:endParaRPr lang="de-DE" altLang="en-US"/>
          </a:p>
          <a:p>
            <a:fld id="{338C3BF6-1488-4CD7-83AD-21AA29F0C601}" type="slidenum">
              <a:rPr lang="de-DE" altLang="en-US"/>
              <a:pPr/>
              <a:t>‹Nr.›</a:t>
            </a:fld>
            <a:endParaRPr lang="de-DE" altLang="en-US"/>
          </a:p>
        </p:txBody>
      </p:sp>
    </p:spTree>
    <p:extLst>
      <p:ext uri="{BB962C8B-B14F-4D97-AF65-F5344CB8AC3E}">
        <p14:creationId xmlns:p14="http://schemas.microsoft.com/office/powerpoint/2010/main" val="282507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ltLang="en-US" smtClean="0"/>
              <a:t>WS 2017/18 - lecture 2</a:t>
            </a:r>
            <a:endParaRPr lang="de-DE"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de-DE" altLang="en-US" smtClean="0"/>
              <a:t>Celllular Programs</a:t>
            </a:r>
            <a:endParaRPr lang="de-DE" altLang="en-US"/>
          </a:p>
        </p:txBody>
      </p:sp>
      <p:sp>
        <p:nvSpPr>
          <p:cNvPr id="6" name="Rectangle 6"/>
          <p:cNvSpPr>
            <a:spLocks noGrp="1" noChangeArrowheads="1"/>
          </p:cNvSpPr>
          <p:nvPr>
            <p:ph type="sldNum" sz="quarter" idx="12"/>
          </p:nvPr>
        </p:nvSpPr>
        <p:spPr>
          <a:ln/>
        </p:spPr>
        <p:txBody>
          <a:bodyPr/>
          <a:lstStyle>
            <a:lvl1pPr>
              <a:defRPr/>
            </a:lvl1pPr>
          </a:lstStyle>
          <a:p>
            <a:endParaRPr lang="de-DE" altLang="en-US"/>
          </a:p>
          <a:p>
            <a:fld id="{FEC67630-0455-4791-90CF-9BD84E4302DE}" type="slidenum">
              <a:rPr lang="de-DE" altLang="en-US"/>
              <a:pPr/>
              <a:t>‹Nr.›</a:t>
            </a:fld>
            <a:endParaRPr lang="de-DE" altLang="en-US"/>
          </a:p>
        </p:txBody>
      </p:sp>
    </p:spTree>
    <p:extLst>
      <p:ext uri="{BB962C8B-B14F-4D97-AF65-F5344CB8AC3E}">
        <p14:creationId xmlns:p14="http://schemas.microsoft.com/office/powerpoint/2010/main" val="1257404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52400"/>
            <a:ext cx="1943100" cy="5943600"/>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685800" y="152400"/>
            <a:ext cx="5676900" cy="59436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ltLang="en-US" smtClean="0"/>
              <a:t>WS 2017/18 - lecture 2</a:t>
            </a:r>
            <a:endParaRPr lang="de-DE"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de-DE" altLang="en-US" smtClean="0"/>
              <a:t>Celllular Programs</a:t>
            </a:r>
            <a:endParaRPr lang="de-DE" altLang="en-US"/>
          </a:p>
        </p:txBody>
      </p:sp>
      <p:sp>
        <p:nvSpPr>
          <p:cNvPr id="6" name="Rectangle 6"/>
          <p:cNvSpPr>
            <a:spLocks noGrp="1" noChangeArrowheads="1"/>
          </p:cNvSpPr>
          <p:nvPr>
            <p:ph type="sldNum" sz="quarter" idx="12"/>
          </p:nvPr>
        </p:nvSpPr>
        <p:spPr>
          <a:ln/>
        </p:spPr>
        <p:txBody>
          <a:bodyPr/>
          <a:lstStyle>
            <a:lvl1pPr>
              <a:defRPr/>
            </a:lvl1pPr>
          </a:lstStyle>
          <a:p>
            <a:endParaRPr lang="de-DE" altLang="en-US"/>
          </a:p>
          <a:p>
            <a:fld id="{D811DEDD-6860-4BED-B7B5-382B8FC6CA27}" type="slidenum">
              <a:rPr lang="de-DE" altLang="en-US"/>
              <a:pPr/>
              <a:t>‹Nr.›</a:t>
            </a:fld>
            <a:endParaRPr lang="de-DE" altLang="en-US"/>
          </a:p>
        </p:txBody>
      </p:sp>
    </p:spTree>
    <p:extLst>
      <p:ext uri="{BB962C8B-B14F-4D97-AF65-F5344CB8AC3E}">
        <p14:creationId xmlns:p14="http://schemas.microsoft.com/office/powerpoint/2010/main" val="584102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5800" y="152400"/>
            <a:ext cx="7772400" cy="4572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6858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762000"/>
            <a:ext cx="3810000" cy="2590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505200"/>
            <a:ext cx="3810000" cy="2590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r>
              <a:rPr lang="de-DE" altLang="en-US" smtClean="0"/>
              <a:t>WS 2017/18 - lecture 2</a:t>
            </a:r>
            <a:endParaRPr lang="de-DE" altLang="en-US"/>
          </a:p>
        </p:txBody>
      </p:sp>
      <p:sp>
        <p:nvSpPr>
          <p:cNvPr id="7" name="Rectangle 5"/>
          <p:cNvSpPr>
            <a:spLocks noGrp="1" noChangeArrowheads="1"/>
          </p:cNvSpPr>
          <p:nvPr>
            <p:ph type="ftr" sz="quarter" idx="11"/>
          </p:nvPr>
        </p:nvSpPr>
        <p:spPr>
          <a:ln/>
        </p:spPr>
        <p:txBody>
          <a:bodyPr/>
          <a:lstStyle>
            <a:lvl1pPr>
              <a:defRPr/>
            </a:lvl1pPr>
          </a:lstStyle>
          <a:p>
            <a:pPr>
              <a:defRPr/>
            </a:pPr>
            <a:r>
              <a:rPr lang="de-DE" altLang="en-US" smtClean="0"/>
              <a:t>Celllular Programs</a:t>
            </a:r>
            <a:endParaRPr lang="de-DE" altLang="en-US"/>
          </a:p>
        </p:txBody>
      </p:sp>
      <p:sp>
        <p:nvSpPr>
          <p:cNvPr id="8" name="Rectangle 6"/>
          <p:cNvSpPr>
            <a:spLocks noGrp="1" noChangeArrowheads="1"/>
          </p:cNvSpPr>
          <p:nvPr>
            <p:ph type="sldNum" sz="quarter" idx="12"/>
          </p:nvPr>
        </p:nvSpPr>
        <p:spPr>
          <a:ln/>
        </p:spPr>
        <p:txBody>
          <a:bodyPr/>
          <a:lstStyle>
            <a:lvl1pPr>
              <a:defRPr/>
            </a:lvl1pPr>
          </a:lstStyle>
          <a:p>
            <a:endParaRPr lang="de-DE" altLang="en-US"/>
          </a:p>
          <a:p>
            <a:fld id="{37C0BBF7-2E8A-4E29-9CE2-A4D9F597A34A}" type="slidenum">
              <a:rPr lang="de-DE" altLang="en-US"/>
              <a:pPr/>
              <a:t>‹Nr.›</a:t>
            </a:fld>
            <a:endParaRPr lang="de-DE" altLang="en-US"/>
          </a:p>
        </p:txBody>
      </p:sp>
    </p:spTree>
    <p:extLst>
      <p:ext uri="{BB962C8B-B14F-4D97-AF65-F5344CB8AC3E}">
        <p14:creationId xmlns:p14="http://schemas.microsoft.com/office/powerpoint/2010/main" val="2683459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152400"/>
            <a:ext cx="7772400" cy="4572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6858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762000"/>
            <a:ext cx="3810000" cy="53340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r>
              <a:rPr lang="de-DE" altLang="en-US" smtClean="0"/>
              <a:t>WS 2017/18 - lecture 2</a:t>
            </a:r>
            <a:endParaRPr lang="de-DE"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de-DE" altLang="en-US" smtClean="0"/>
              <a:t>Celllular Programs</a:t>
            </a:r>
            <a:endParaRPr lang="de-DE" altLang="en-US"/>
          </a:p>
        </p:txBody>
      </p:sp>
      <p:sp>
        <p:nvSpPr>
          <p:cNvPr id="7" name="Rectangle 6"/>
          <p:cNvSpPr>
            <a:spLocks noGrp="1" noChangeArrowheads="1"/>
          </p:cNvSpPr>
          <p:nvPr>
            <p:ph type="sldNum" sz="quarter" idx="12"/>
          </p:nvPr>
        </p:nvSpPr>
        <p:spPr>
          <a:ln/>
        </p:spPr>
        <p:txBody>
          <a:bodyPr/>
          <a:lstStyle>
            <a:lvl1pPr>
              <a:defRPr/>
            </a:lvl1pPr>
          </a:lstStyle>
          <a:p>
            <a:endParaRPr lang="de-DE" altLang="en-US"/>
          </a:p>
          <a:p>
            <a:fld id="{CE6E4F61-5AEB-4B5C-9DC0-A0760647B192}" type="slidenum">
              <a:rPr lang="de-DE" altLang="en-US"/>
              <a:pPr/>
              <a:t>‹Nr.›</a:t>
            </a:fld>
            <a:endParaRPr lang="de-DE" altLang="en-US"/>
          </a:p>
        </p:txBody>
      </p:sp>
    </p:spTree>
    <p:extLst>
      <p:ext uri="{BB962C8B-B14F-4D97-AF65-F5344CB8AC3E}">
        <p14:creationId xmlns:p14="http://schemas.microsoft.com/office/powerpoint/2010/main" val="1514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ltLang="en-US" smtClean="0"/>
              <a:t>WS 2017/18 - lecture 2</a:t>
            </a:r>
            <a:endParaRPr lang="de-DE"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de-DE" altLang="en-US" smtClean="0"/>
              <a:t>Celllular Programs</a:t>
            </a:r>
            <a:endParaRPr lang="de-DE" altLang="en-US"/>
          </a:p>
        </p:txBody>
      </p:sp>
      <p:sp>
        <p:nvSpPr>
          <p:cNvPr id="6" name="Rectangle 6"/>
          <p:cNvSpPr>
            <a:spLocks noGrp="1" noChangeArrowheads="1"/>
          </p:cNvSpPr>
          <p:nvPr>
            <p:ph type="sldNum" sz="quarter" idx="12"/>
          </p:nvPr>
        </p:nvSpPr>
        <p:spPr>
          <a:ln/>
        </p:spPr>
        <p:txBody>
          <a:bodyPr/>
          <a:lstStyle>
            <a:lvl1pPr>
              <a:defRPr/>
            </a:lvl1pPr>
          </a:lstStyle>
          <a:p>
            <a:endParaRPr lang="de-DE" altLang="en-US"/>
          </a:p>
          <a:p>
            <a:fld id="{D28A1491-D2A4-49D6-9575-0C7A75BE3219}" type="slidenum">
              <a:rPr lang="de-DE" altLang="en-US"/>
              <a:pPr/>
              <a:t>‹Nr.›</a:t>
            </a:fld>
            <a:endParaRPr lang="de-DE" altLang="en-US"/>
          </a:p>
        </p:txBody>
      </p:sp>
    </p:spTree>
    <p:extLst>
      <p:ext uri="{BB962C8B-B14F-4D97-AF65-F5344CB8AC3E}">
        <p14:creationId xmlns:p14="http://schemas.microsoft.com/office/powerpoint/2010/main" val="1024243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Mastertextformat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altLang="en-US" smtClean="0"/>
              <a:t>WS 2017/18 - lecture 2</a:t>
            </a:r>
            <a:endParaRPr lang="de-DE"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de-DE" altLang="en-US" smtClean="0"/>
              <a:t>Celllular Programs</a:t>
            </a:r>
            <a:endParaRPr lang="de-DE" altLang="en-US"/>
          </a:p>
        </p:txBody>
      </p:sp>
      <p:sp>
        <p:nvSpPr>
          <p:cNvPr id="6" name="Rectangle 6"/>
          <p:cNvSpPr>
            <a:spLocks noGrp="1" noChangeArrowheads="1"/>
          </p:cNvSpPr>
          <p:nvPr>
            <p:ph type="sldNum" sz="quarter" idx="12"/>
          </p:nvPr>
        </p:nvSpPr>
        <p:spPr>
          <a:ln/>
        </p:spPr>
        <p:txBody>
          <a:bodyPr/>
          <a:lstStyle>
            <a:lvl1pPr>
              <a:defRPr/>
            </a:lvl1pPr>
          </a:lstStyle>
          <a:p>
            <a:endParaRPr lang="de-DE" altLang="en-US"/>
          </a:p>
          <a:p>
            <a:fld id="{9F3DDAA9-B1B4-4D20-A497-BA442E2B9AE8}" type="slidenum">
              <a:rPr lang="de-DE" altLang="en-US"/>
              <a:pPr/>
              <a:t>‹Nr.›</a:t>
            </a:fld>
            <a:endParaRPr lang="de-DE" altLang="en-US"/>
          </a:p>
        </p:txBody>
      </p:sp>
    </p:spTree>
    <p:extLst>
      <p:ext uri="{BB962C8B-B14F-4D97-AF65-F5344CB8AC3E}">
        <p14:creationId xmlns:p14="http://schemas.microsoft.com/office/powerpoint/2010/main" val="258363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685800" y="7620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7620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r>
              <a:rPr lang="de-DE" altLang="en-US" smtClean="0"/>
              <a:t>WS 2017/18 - lecture 2</a:t>
            </a:r>
            <a:endParaRPr lang="de-DE"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de-DE" altLang="en-US" smtClean="0"/>
              <a:t>Celllular Programs</a:t>
            </a:r>
            <a:endParaRPr lang="de-DE" altLang="en-US"/>
          </a:p>
        </p:txBody>
      </p:sp>
      <p:sp>
        <p:nvSpPr>
          <p:cNvPr id="7" name="Rectangle 6"/>
          <p:cNvSpPr>
            <a:spLocks noGrp="1" noChangeArrowheads="1"/>
          </p:cNvSpPr>
          <p:nvPr>
            <p:ph type="sldNum" sz="quarter" idx="12"/>
          </p:nvPr>
        </p:nvSpPr>
        <p:spPr>
          <a:ln/>
        </p:spPr>
        <p:txBody>
          <a:bodyPr/>
          <a:lstStyle>
            <a:lvl1pPr>
              <a:defRPr/>
            </a:lvl1pPr>
          </a:lstStyle>
          <a:p>
            <a:endParaRPr lang="de-DE" altLang="en-US"/>
          </a:p>
          <a:p>
            <a:fld id="{CD825EDC-F2E4-4A47-A500-306515DE001D}" type="slidenum">
              <a:rPr lang="de-DE" altLang="en-US"/>
              <a:pPr/>
              <a:t>‹Nr.›</a:t>
            </a:fld>
            <a:endParaRPr lang="de-DE" altLang="en-US"/>
          </a:p>
        </p:txBody>
      </p:sp>
    </p:spTree>
    <p:extLst>
      <p:ext uri="{BB962C8B-B14F-4D97-AF65-F5344CB8AC3E}">
        <p14:creationId xmlns:p14="http://schemas.microsoft.com/office/powerpoint/2010/main" val="232273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altLang="en-US" smtClean="0"/>
              <a:t>WS 2017/18 - lecture 2</a:t>
            </a:r>
            <a:endParaRPr lang="de-DE"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de-DE" altLang="en-US" smtClean="0"/>
              <a:t>Celllular Programs</a:t>
            </a:r>
            <a:endParaRPr lang="de-DE" altLang="en-US"/>
          </a:p>
        </p:txBody>
      </p:sp>
      <p:sp>
        <p:nvSpPr>
          <p:cNvPr id="9" name="Rectangle 6"/>
          <p:cNvSpPr>
            <a:spLocks noGrp="1" noChangeArrowheads="1"/>
          </p:cNvSpPr>
          <p:nvPr>
            <p:ph type="sldNum" sz="quarter" idx="12"/>
          </p:nvPr>
        </p:nvSpPr>
        <p:spPr>
          <a:ln/>
        </p:spPr>
        <p:txBody>
          <a:bodyPr/>
          <a:lstStyle>
            <a:lvl1pPr>
              <a:defRPr/>
            </a:lvl1pPr>
          </a:lstStyle>
          <a:p>
            <a:endParaRPr lang="de-DE" altLang="en-US"/>
          </a:p>
          <a:p>
            <a:fld id="{DBEA3F19-B809-4A7F-803D-9F455B515F75}" type="slidenum">
              <a:rPr lang="de-DE" altLang="en-US"/>
              <a:pPr/>
              <a:t>‹Nr.›</a:t>
            </a:fld>
            <a:endParaRPr lang="de-DE" altLang="en-US"/>
          </a:p>
        </p:txBody>
      </p:sp>
    </p:spTree>
    <p:extLst>
      <p:ext uri="{BB962C8B-B14F-4D97-AF65-F5344CB8AC3E}">
        <p14:creationId xmlns:p14="http://schemas.microsoft.com/office/powerpoint/2010/main" val="1221792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de-DE" altLang="en-US" smtClean="0"/>
              <a:t>WS 2017/18 - lecture 2</a:t>
            </a:r>
            <a:endParaRPr lang="de-DE"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de-DE" altLang="en-US" smtClean="0"/>
              <a:t>Celllular Programs</a:t>
            </a:r>
            <a:endParaRPr lang="de-DE" altLang="en-US"/>
          </a:p>
        </p:txBody>
      </p:sp>
      <p:sp>
        <p:nvSpPr>
          <p:cNvPr id="5" name="Rectangle 6"/>
          <p:cNvSpPr>
            <a:spLocks noGrp="1" noChangeArrowheads="1"/>
          </p:cNvSpPr>
          <p:nvPr>
            <p:ph type="sldNum" sz="quarter" idx="12"/>
          </p:nvPr>
        </p:nvSpPr>
        <p:spPr>
          <a:ln/>
        </p:spPr>
        <p:txBody>
          <a:bodyPr/>
          <a:lstStyle>
            <a:lvl1pPr>
              <a:defRPr/>
            </a:lvl1pPr>
          </a:lstStyle>
          <a:p>
            <a:endParaRPr lang="de-DE" altLang="en-US"/>
          </a:p>
          <a:p>
            <a:fld id="{5D8297A9-5CD3-49EF-A04B-91448564446B}" type="slidenum">
              <a:rPr lang="de-DE" altLang="en-US"/>
              <a:pPr/>
              <a:t>‹Nr.›</a:t>
            </a:fld>
            <a:endParaRPr lang="de-DE" altLang="en-US"/>
          </a:p>
        </p:txBody>
      </p:sp>
    </p:spTree>
    <p:extLst>
      <p:ext uri="{BB962C8B-B14F-4D97-AF65-F5344CB8AC3E}">
        <p14:creationId xmlns:p14="http://schemas.microsoft.com/office/powerpoint/2010/main" val="376560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altLang="en-US" smtClean="0"/>
              <a:t>WS 2017/18 - lecture 2</a:t>
            </a:r>
            <a:endParaRPr lang="de-DE"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de-DE" altLang="en-US" smtClean="0"/>
              <a:t>Celllular Programs</a:t>
            </a:r>
            <a:endParaRPr lang="de-DE" altLang="en-US"/>
          </a:p>
        </p:txBody>
      </p:sp>
      <p:sp>
        <p:nvSpPr>
          <p:cNvPr id="4" name="Rectangle 6"/>
          <p:cNvSpPr>
            <a:spLocks noGrp="1" noChangeArrowheads="1"/>
          </p:cNvSpPr>
          <p:nvPr>
            <p:ph type="sldNum" sz="quarter" idx="12"/>
          </p:nvPr>
        </p:nvSpPr>
        <p:spPr>
          <a:ln/>
        </p:spPr>
        <p:txBody>
          <a:bodyPr/>
          <a:lstStyle>
            <a:lvl1pPr>
              <a:defRPr/>
            </a:lvl1pPr>
          </a:lstStyle>
          <a:p>
            <a:endParaRPr lang="de-DE" altLang="en-US"/>
          </a:p>
          <a:p>
            <a:fld id="{0A5276BF-1F3C-4AEA-93E9-7DEF3DE04293}" type="slidenum">
              <a:rPr lang="de-DE" altLang="en-US"/>
              <a:pPr/>
              <a:t>‹Nr.›</a:t>
            </a:fld>
            <a:endParaRPr lang="de-DE" altLang="en-US"/>
          </a:p>
        </p:txBody>
      </p:sp>
    </p:spTree>
    <p:extLst>
      <p:ext uri="{BB962C8B-B14F-4D97-AF65-F5344CB8AC3E}">
        <p14:creationId xmlns:p14="http://schemas.microsoft.com/office/powerpoint/2010/main" val="135091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ltLang="en-US" smtClean="0"/>
              <a:t>WS 2017/18 - lecture 2</a:t>
            </a:r>
            <a:endParaRPr lang="de-DE"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de-DE" altLang="en-US" smtClean="0"/>
              <a:t>Celllular Programs</a:t>
            </a:r>
            <a:endParaRPr lang="de-DE" altLang="en-US"/>
          </a:p>
        </p:txBody>
      </p:sp>
      <p:sp>
        <p:nvSpPr>
          <p:cNvPr id="7" name="Rectangle 6"/>
          <p:cNvSpPr>
            <a:spLocks noGrp="1" noChangeArrowheads="1"/>
          </p:cNvSpPr>
          <p:nvPr>
            <p:ph type="sldNum" sz="quarter" idx="12"/>
          </p:nvPr>
        </p:nvSpPr>
        <p:spPr>
          <a:ln/>
        </p:spPr>
        <p:txBody>
          <a:bodyPr/>
          <a:lstStyle>
            <a:lvl1pPr>
              <a:defRPr/>
            </a:lvl1pPr>
          </a:lstStyle>
          <a:p>
            <a:endParaRPr lang="de-DE" altLang="en-US"/>
          </a:p>
          <a:p>
            <a:fld id="{61F19896-82AC-44DB-A0D9-FBCD9CA210BF}" type="slidenum">
              <a:rPr lang="de-DE" altLang="en-US"/>
              <a:pPr/>
              <a:t>‹Nr.›</a:t>
            </a:fld>
            <a:endParaRPr lang="de-DE" altLang="en-US"/>
          </a:p>
        </p:txBody>
      </p:sp>
    </p:spTree>
    <p:extLst>
      <p:ext uri="{BB962C8B-B14F-4D97-AF65-F5344CB8AC3E}">
        <p14:creationId xmlns:p14="http://schemas.microsoft.com/office/powerpoint/2010/main" val="2063757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ltLang="en-US" smtClean="0"/>
              <a:t>WS 2017/18 - lecture 2</a:t>
            </a:r>
            <a:endParaRPr lang="de-DE"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de-DE" altLang="en-US" smtClean="0"/>
              <a:t>Celllular Programs</a:t>
            </a:r>
            <a:endParaRPr lang="de-DE" altLang="en-US"/>
          </a:p>
        </p:txBody>
      </p:sp>
      <p:sp>
        <p:nvSpPr>
          <p:cNvPr id="7" name="Rectangle 6"/>
          <p:cNvSpPr>
            <a:spLocks noGrp="1" noChangeArrowheads="1"/>
          </p:cNvSpPr>
          <p:nvPr>
            <p:ph type="sldNum" sz="quarter" idx="12"/>
          </p:nvPr>
        </p:nvSpPr>
        <p:spPr>
          <a:ln/>
        </p:spPr>
        <p:txBody>
          <a:bodyPr/>
          <a:lstStyle>
            <a:lvl1pPr>
              <a:defRPr/>
            </a:lvl1pPr>
          </a:lstStyle>
          <a:p>
            <a:endParaRPr lang="de-DE" altLang="en-US"/>
          </a:p>
          <a:p>
            <a:fld id="{9401D334-F801-4F9A-A08A-02E6A5A0E627}" type="slidenum">
              <a:rPr lang="de-DE" altLang="en-US"/>
              <a:pPr/>
              <a:t>‹Nr.›</a:t>
            </a:fld>
            <a:endParaRPr lang="de-DE" altLang="en-US"/>
          </a:p>
        </p:txBody>
      </p:sp>
    </p:spTree>
    <p:extLst>
      <p:ext uri="{BB962C8B-B14F-4D97-AF65-F5344CB8AC3E}">
        <p14:creationId xmlns:p14="http://schemas.microsoft.com/office/powerpoint/2010/main" val="138629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smtClean="0"/>
              <a:t>Klicken Sie, um das Titelformat zu bearbeiten</a:t>
            </a:r>
          </a:p>
        </p:txBody>
      </p:sp>
      <p:sp>
        <p:nvSpPr>
          <p:cNvPr id="1027" name="Rectangle 3"/>
          <p:cNvSpPr>
            <a:spLocks noGrp="1" noChangeArrowheads="1"/>
          </p:cNvSpPr>
          <p:nvPr>
            <p:ph type="body" idx="1"/>
          </p:nvPr>
        </p:nvSpPr>
        <p:spPr bwMode="auto">
          <a:xfrm>
            <a:off x="685800" y="7620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smtClean="0"/>
              <a:t>Klicken Sie, um die Formate des Vorlagentextes zu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ea typeface="ＭＳ Ｐゴシック" charset="-128"/>
              </a:defRPr>
            </a:lvl1pPr>
          </a:lstStyle>
          <a:p>
            <a:pPr>
              <a:defRPr/>
            </a:pPr>
            <a:r>
              <a:rPr lang="de-DE" altLang="en-US" smtClean="0"/>
              <a:t>WS 2017/18 - lecture 2</a:t>
            </a:r>
            <a:endParaRPr lang="de-DE"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ea typeface="ＭＳ Ｐゴシック" charset="-128"/>
              </a:defRPr>
            </a:lvl1pPr>
          </a:lstStyle>
          <a:p>
            <a:pPr>
              <a:defRPr/>
            </a:pPr>
            <a:r>
              <a:rPr lang="de-DE" altLang="en-US" smtClean="0"/>
              <a:t>Celllular Programs</a:t>
            </a:r>
            <a:endParaRPr lang="de-DE"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endParaRPr lang="de-DE" altLang="en-US"/>
          </a:p>
          <a:p>
            <a:fld id="{9AA3E8E2-61DA-4B44-9F3D-F1FB23DBFC5F}" type="slidenum">
              <a:rPr lang="de-DE" altLang="en-US"/>
              <a:pPr/>
              <a:t>‹Nr.›</a:t>
            </a:fld>
            <a:endParaRPr lang="de-DE"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rtl="0" eaLnBrk="0" fontAlgn="base" hangingPunct="0">
        <a:spcBef>
          <a:spcPct val="0"/>
        </a:spcBef>
        <a:spcAft>
          <a:spcPct val="0"/>
        </a:spcAft>
        <a:defRPr sz="2400" b="1">
          <a:solidFill>
            <a:srgbClr val="FF5050"/>
          </a:solidFill>
          <a:latin typeface="+mj-lt"/>
          <a:ea typeface="ＭＳ Ｐゴシック" charset="-128"/>
          <a:cs typeface="ＭＳ Ｐゴシック" charset="-128"/>
        </a:defRPr>
      </a:lvl1pPr>
      <a:lvl2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2pPr>
      <a:lvl3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3pPr>
      <a:lvl4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4pPr>
      <a:lvl5pPr algn="ctr" rtl="0" eaLnBrk="0" fontAlgn="base" hangingPunct="0">
        <a:spcBef>
          <a:spcPct val="0"/>
        </a:spcBef>
        <a:spcAft>
          <a:spcPct val="0"/>
        </a:spcAft>
        <a:defRPr sz="2400" b="1">
          <a:solidFill>
            <a:srgbClr val="FF5050"/>
          </a:solidFill>
          <a:latin typeface="Arial" charset="0"/>
          <a:ea typeface="ＭＳ Ｐゴシック" charset="-128"/>
          <a:cs typeface="ＭＳ Ｐゴシック" charset="-128"/>
        </a:defRPr>
      </a:lvl5pPr>
      <a:lvl6pPr marL="457200" algn="ctr" rtl="0" fontAlgn="base">
        <a:spcBef>
          <a:spcPct val="0"/>
        </a:spcBef>
        <a:spcAft>
          <a:spcPct val="0"/>
        </a:spcAft>
        <a:defRPr sz="2400" b="1">
          <a:solidFill>
            <a:srgbClr val="FF5050"/>
          </a:solidFill>
          <a:latin typeface="Arial" charset="0"/>
        </a:defRPr>
      </a:lvl6pPr>
      <a:lvl7pPr marL="914400" algn="ctr" rtl="0" fontAlgn="base">
        <a:spcBef>
          <a:spcPct val="0"/>
        </a:spcBef>
        <a:spcAft>
          <a:spcPct val="0"/>
        </a:spcAft>
        <a:defRPr sz="2400" b="1">
          <a:solidFill>
            <a:srgbClr val="FF5050"/>
          </a:solidFill>
          <a:latin typeface="Arial" charset="0"/>
        </a:defRPr>
      </a:lvl7pPr>
      <a:lvl8pPr marL="1371600" algn="ctr" rtl="0" fontAlgn="base">
        <a:spcBef>
          <a:spcPct val="0"/>
        </a:spcBef>
        <a:spcAft>
          <a:spcPct val="0"/>
        </a:spcAft>
        <a:defRPr sz="2400" b="1">
          <a:solidFill>
            <a:srgbClr val="FF5050"/>
          </a:solidFill>
          <a:latin typeface="Arial" charset="0"/>
        </a:defRPr>
      </a:lvl8pPr>
      <a:lvl9pPr marL="1828800" algn="ctr" rtl="0" fontAlgn="base">
        <a:spcBef>
          <a:spcPct val="0"/>
        </a:spcBef>
        <a:spcAft>
          <a:spcPct val="0"/>
        </a:spcAft>
        <a:defRPr sz="2400" b="1">
          <a:solidFill>
            <a:srgbClr val="FF505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2.bin"/><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68313" y="188913"/>
            <a:ext cx="8351837" cy="420687"/>
          </a:xfrm>
        </p:spPr>
        <p:txBody>
          <a:bodyPr/>
          <a:lstStyle/>
          <a:p>
            <a:pPr eaLnBrk="1" hangingPunct="1"/>
            <a:r>
              <a:rPr lang="de-DE" altLang="en-US" dirty="0" smtClean="0">
                <a:ea typeface="ＭＳ Ｐゴシック" panose="020B0600070205080204" pitchFamily="34" charset="-128"/>
              </a:rPr>
              <a:t>V2: Noble </a:t>
            </a:r>
            <a:r>
              <a:rPr lang="de-DE" altLang="en-US" dirty="0" err="1" smtClean="0">
                <a:ea typeface="ＭＳ Ｐゴシック" panose="020B0600070205080204" pitchFamily="34" charset="-128"/>
              </a:rPr>
              <a:t>prize</a:t>
            </a:r>
            <a:r>
              <a:rPr lang="de-DE" altLang="en-US" dirty="0" smtClean="0">
                <a:ea typeface="ＭＳ Ｐゴシック" panose="020B0600070205080204" pitchFamily="34" charset="-128"/>
              </a:rPr>
              <a:t> in </a:t>
            </a:r>
            <a:r>
              <a:rPr lang="de-DE" altLang="en-US" dirty="0" err="1" smtClean="0">
                <a:ea typeface="ＭＳ Ｐゴシック" panose="020B0600070205080204" pitchFamily="34" charset="-128"/>
              </a:rPr>
              <a:t>physiology</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or</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medicine</a:t>
            </a:r>
            <a:r>
              <a:rPr lang="de-DE" altLang="en-US" dirty="0" smtClean="0">
                <a:ea typeface="ＭＳ Ｐゴシック" panose="020B0600070205080204" pitchFamily="34" charset="-128"/>
              </a:rPr>
              <a:t> 2017</a:t>
            </a:r>
            <a:endParaRPr lang="en-GB" altLang="en-US" dirty="0" smtClean="0">
              <a:ea typeface="ＭＳ Ｐゴシック" panose="020B0600070205080204" pitchFamily="34" charset="-128"/>
            </a:endParaRPr>
          </a:p>
        </p:txBody>
      </p:sp>
      <p:sp>
        <p:nvSpPr>
          <p:cNvPr id="2051"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2</a:t>
            </a:r>
          </a:p>
        </p:txBody>
      </p:sp>
      <p:sp>
        <p:nvSpPr>
          <p:cNvPr id="2052"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Celllular Programs</a:t>
            </a:r>
          </a:p>
        </p:txBody>
      </p:sp>
      <p:sp>
        <p:nvSpPr>
          <p:cNvPr id="2053" name="Foliennummernplatzhalt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B194F481-7B4E-469B-ACB1-FF10C9D165DA}" type="slidenum">
              <a:rPr lang="de-DE" altLang="en-US" sz="1000"/>
              <a:pPr eaLnBrk="1" hangingPunct="1">
                <a:spcBef>
                  <a:spcPct val="0"/>
                </a:spcBef>
                <a:buFontTx/>
                <a:buNone/>
              </a:pPr>
              <a:t>1</a:t>
            </a:fld>
            <a:endParaRPr lang="de-DE" altLang="en-US" sz="1000"/>
          </a:p>
        </p:txBody>
      </p:sp>
      <p:sp>
        <p:nvSpPr>
          <p:cNvPr id="2055" name="Textfeld 10"/>
          <p:cNvSpPr txBox="1">
            <a:spLocks noChangeArrowheads="1"/>
          </p:cNvSpPr>
          <p:nvPr/>
        </p:nvSpPr>
        <p:spPr bwMode="auto">
          <a:xfrm>
            <a:off x="395536" y="3040598"/>
            <a:ext cx="8280920" cy="142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63"/>
              </a:lnSpc>
              <a:spcBef>
                <a:spcPct val="0"/>
              </a:spcBef>
              <a:buFontTx/>
              <a:buNone/>
            </a:pPr>
            <a:r>
              <a:rPr lang="de-DE" altLang="en-US" sz="1800" dirty="0" smtClean="0"/>
              <a:t>Jeffrey C. Hall		Michael </a:t>
            </a:r>
            <a:r>
              <a:rPr lang="de-DE" altLang="en-US" sz="1800" dirty="0" err="1" smtClean="0"/>
              <a:t>Roshbash</a:t>
            </a:r>
            <a:r>
              <a:rPr lang="de-DE" altLang="en-US" sz="1800" dirty="0" smtClean="0"/>
              <a:t>	Michael W. Young	</a:t>
            </a:r>
          </a:p>
          <a:p>
            <a:pPr eaLnBrk="1" hangingPunct="1">
              <a:lnSpc>
                <a:spcPts val="2563"/>
              </a:lnSpc>
              <a:spcBef>
                <a:spcPct val="0"/>
              </a:spcBef>
              <a:buFontTx/>
              <a:buNone/>
            </a:pPr>
            <a:r>
              <a:rPr lang="de-DE" altLang="en-US" sz="1800" dirty="0" smtClean="0"/>
              <a:t>*1945			*1944			*1949</a:t>
            </a:r>
            <a:endParaRPr lang="de-DE" altLang="en-US" sz="1800" dirty="0"/>
          </a:p>
          <a:p>
            <a:pPr eaLnBrk="1" hangingPunct="1">
              <a:lnSpc>
                <a:spcPts val="2563"/>
              </a:lnSpc>
              <a:spcBef>
                <a:spcPct val="0"/>
              </a:spcBef>
              <a:buFontTx/>
              <a:buNone/>
            </a:pPr>
            <a:endParaRPr lang="de-DE" altLang="en-US" sz="1800" dirty="0" smtClean="0"/>
          </a:p>
          <a:p>
            <a:pPr eaLnBrk="1" hangingPunct="1">
              <a:lnSpc>
                <a:spcPts val="2563"/>
              </a:lnSpc>
              <a:spcBef>
                <a:spcPct val="0"/>
              </a:spcBef>
              <a:buFontTx/>
              <a:buNone/>
            </a:pPr>
            <a:r>
              <a:rPr lang="de-DE" altLang="en-US" sz="1800" dirty="0" smtClean="0"/>
              <a:t>„</a:t>
            </a:r>
            <a:r>
              <a:rPr lang="en-US" sz="1800" dirty="0"/>
              <a:t>for their discoveries of molecular mechanisms controlling the circadian </a:t>
            </a:r>
            <a:r>
              <a:rPr lang="en-US" sz="1800" dirty="0" smtClean="0"/>
              <a:t>rhythm”</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692696"/>
            <a:ext cx="1693540" cy="2395149"/>
          </a:xfrm>
          <a:prstGeom prst="rect">
            <a:avLst/>
          </a:prstGeom>
        </p:spPr>
      </p:pic>
      <p:sp>
        <p:nvSpPr>
          <p:cNvPr id="9" name="Textfeld 10"/>
          <p:cNvSpPr txBox="1">
            <a:spLocks noChangeArrowheads="1"/>
          </p:cNvSpPr>
          <p:nvPr/>
        </p:nvSpPr>
        <p:spPr bwMode="auto">
          <a:xfrm>
            <a:off x="5220072" y="5733256"/>
            <a:ext cx="3348737" cy="38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63"/>
              </a:lnSpc>
              <a:spcBef>
                <a:spcPct val="0"/>
              </a:spcBef>
              <a:buFontTx/>
              <a:buNone/>
            </a:pPr>
            <a:r>
              <a:rPr lang="de-DE" altLang="en-US" sz="1400" dirty="0"/>
              <a:t>https://www.nobelprize.org/nobel_prizes</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55" y="697839"/>
            <a:ext cx="1689903" cy="2390006"/>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692696"/>
            <a:ext cx="1689903" cy="2390006"/>
          </a:xfrm>
          <a:prstGeom prst="rect">
            <a:avLst/>
          </a:prstGeom>
        </p:spPr>
      </p:pic>
    </p:spTree>
    <p:extLst>
      <p:ext uri="{BB962C8B-B14F-4D97-AF65-F5344CB8AC3E}">
        <p14:creationId xmlns:p14="http://schemas.microsoft.com/office/powerpoint/2010/main" val="4279685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188913"/>
            <a:ext cx="8351837" cy="420687"/>
          </a:xfrm>
        </p:spPr>
        <p:txBody>
          <a:bodyPr/>
          <a:lstStyle/>
          <a:p>
            <a:pPr eaLnBrk="1" hangingPunct="1"/>
            <a:r>
              <a:rPr lang="de-DE" altLang="en-US" dirty="0" err="1">
                <a:ea typeface="ＭＳ Ｐゴシック" panose="020B0600070205080204" pitchFamily="34" charset="-128"/>
              </a:rPr>
              <a:t>E</a:t>
            </a:r>
            <a:r>
              <a:rPr lang="de-DE" altLang="en-US" dirty="0" err="1" smtClean="0">
                <a:ea typeface="ＭＳ Ｐゴシック" panose="020B0600070205080204" pitchFamily="34" charset="-128"/>
              </a:rPr>
              <a:t>ffects</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of</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sleep</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deprivation</a:t>
            </a:r>
            <a:r>
              <a:rPr lang="de-DE" altLang="en-US" dirty="0" smtClean="0">
                <a:ea typeface="ＭＳ Ｐゴシック" panose="020B0600070205080204" pitchFamily="34" charset="-128"/>
              </a:rPr>
              <a:t> on </a:t>
            </a:r>
            <a:r>
              <a:rPr lang="de-DE" altLang="en-US" dirty="0" err="1" smtClean="0">
                <a:ea typeface="ＭＳ Ｐゴシック" panose="020B0600070205080204" pitchFamily="34" charset="-128"/>
              </a:rPr>
              <a:t>melatonin</a:t>
            </a:r>
            <a:r>
              <a:rPr lang="de-DE" altLang="en-US" dirty="0" smtClean="0">
                <a:ea typeface="ＭＳ Ｐゴシック" panose="020B0600070205080204" pitchFamily="34" charset="-128"/>
              </a:rPr>
              <a:t> (SCN </a:t>
            </a:r>
            <a:r>
              <a:rPr lang="de-DE" altLang="en-US" dirty="0" err="1" smtClean="0">
                <a:ea typeface="ＭＳ Ｐゴシック" panose="020B0600070205080204" pitchFamily="34" charset="-128"/>
              </a:rPr>
              <a:t>marker</a:t>
            </a:r>
            <a:r>
              <a:rPr lang="de-DE" altLang="en-US" dirty="0" smtClean="0">
                <a:ea typeface="ＭＳ Ｐゴシック" panose="020B0600070205080204" pitchFamily="34" charset="-128"/>
              </a:rPr>
              <a:t>)</a:t>
            </a:r>
            <a:endParaRPr lang="en-GB" altLang="en-US" dirty="0" smtClean="0">
              <a:ea typeface="ＭＳ Ｐゴシック" panose="020B0600070205080204" pitchFamily="34" charset="-128"/>
            </a:endParaRPr>
          </a:p>
        </p:txBody>
      </p:sp>
      <p:sp>
        <p:nvSpPr>
          <p:cNvPr id="3075"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2</a:t>
            </a:r>
          </a:p>
        </p:txBody>
      </p:sp>
      <p:sp>
        <p:nvSpPr>
          <p:cNvPr id="3076"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Celllular Programs</a:t>
            </a:r>
          </a:p>
        </p:txBody>
      </p:sp>
      <p:sp>
        <p:nvSpPr>
          <p:cNvPr id="3077" name="Foliennummernplatzhalt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775DC331-C61E-4EC5-99EB-87EDBC04B430}" type="slidenum">
              <a:rPr lang="de-DE" altLang="en-US" sz="1000"/>
              <a:pPr eaLnBrk="1" hangingPunct="1">
                <a:spcBef>
                  <a:spcPct val="0"/>
                </a:spcBef>
                <a:buFontTx/>
                <a:buNone/>
              </a:pPr>
              <a:t>10</a:t>
            </a:fld>
            <a:endParaRPr lang="de-DE" altLang="en-US" sz="1000"/>
          </a:p>
        </p:txBody>
      </p:sp>
      <p:sp>
        <p:nvSpPr>
          <p:cNvPr id="3078" name="Textfeld 10"/>
          <p:cNvSpPr txBox="1">
            <a:spLocks noChangeArrowheads="1"/>
          </p:cNvSpPr>
          <p:nvPr/>
        </p:nvSpPr>
        <p:spPr bwMode="auto">
          <a:xfrm>
            <a:off x="334962" y="604838"/>
            <a:ext cx="8359775" cy="275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63"/>
              </a:lnSpc>
              <a:spcBef>
                <a:spcPct val="0"/>
              </a:spcBef>
              <a:buFontTx/>
              <a:buNone/>
            </a:pPr>
            <a:r>
              <a:rPr lang="de-DE" altLang="en-US" sz="1800" dirty="0" smtClean="0"/>
              <a:t>Melatonin </a:t>
            </a:r>
            <a:r>
              <a:rPr lang="de-DE" altLang="en-US" sz="1800" dirty="0" err="1" smtClean="0"/>
              <a:t>peak</a:t>
            </a:r>
            <a:r>
              <a:rPr lang="de-DE" altLang="en-US" sz="1800" dirty="0" err="1" smtClean="0"/>
              <a:t>ed</a:t>
            </a:r>
            <a:r>
              <a:rPr lang="de-DE" altLang="en-US" sz="1800" dirty="0" smtClean="0"/>
              <a:t> </a:t>
            </a:r>
            <a:r>
              <a:rPr lang="de-DE" altLang="en-US" sz="1800" dirty="0" err="1" smtClean="0"/>
              <a:t>significantly</a:t>
            </a:r>
            <a:r>
              <a:rPr lang="de-DE" altLang="en-US" sz="1800" dirty="0" smtClean="0"/>
              <a:t> </a:t>
            </a:r>
            <a:r>
              <a:rPr lang="de-DE" altLang="en-US" sz="1800" b="1" dirty="0" err="1" smtClean="0"/>
              <a:t>later</a:t>
            </a:r>
            <a:r>
              <a:rPr lang="de-DE" altLang="en-US" sz="1800" dirty="0" smtClean="0"/>
              <a:t> after </a:t>
            </a:r>
            <a:r>
              <a:rPr lang="de-DE" altLang="en-US" sz="1800" dirty="0" err="1" smtClean="0"/>
              <a:t>sleep</a:t>
            </a:r>
            <a:r>
              <a:rPr lang="de-DE" altLang="en-US" sz="1800" dirty="0" smtClean="0"/>
              <a:t> </a:t>
            </a:r>
            <a:r>
              <a:rPr lang="de-DE" altLang="en-US" sz="1800" dirty="0" err="1" smtClean="0"/>
              <a:t>restriction</a:t>
            </a:r>
            <a:r>
              <a:rPr lang="de-DE" altLang="en-US" sz="1800" dirty="0" smtClean="0"/>
              <a:t>:</a:t>
            </a:r>
          </a:p>
          <a:p>
            <a:pPr eaLnBrk="1" hangingPunct="1">
              <a:lnSpc>
                <a:spcPts val="2563"/>
              </a:lnSpc>
              <a:spcBef>
                <a:spcPct val="0"/>
              </a:spcBef>
              <a:buFontTx/>
              <a:buNone/>
            </a:pPr>
            <a:endParaRPr lang="de-DE" altLang="en-US" sz="1800" dirty="0"/>
          </a:p>
          <a:p>
            <a:pPr eaLnBrk="1" hangingPunct="1">
              <a:lnSpc>
                <a:spcPts val="2563"/>
              </a:lnSpc>
              <a:spcBef>
                <a:spcPct val="0"/>
              </a:spcBef>
              <a:buFontTx/>
              <a:buNone/>
            </a:pPr>
            <a:r>
              <a:rPr lang="de-DE" altLang="en-US" sz="1800" dirty="0" smtClean="0"/>
              <a:t>04:15 </a:t>
            </a:r>
            <a:r>
              <a:rPr lang="de-DE" altLang="en-US" sz="1800" dirty="0" err="1" smtClean="0"/>
              <a:t>hours</a:t>
            </a:r>
            <a:r>
              <a:rPr lang="de-DE" altLang="en-US" sz="1800" dirty="0" smtClean="0"/>
              <a:t> </a:t>
            </a:r>
            <a:r>
              <a:rPr lang="de-DE" altLang="en-US" sz="1800" dirty="0" smtClean="0">
                <a:sym typeface="Symbol" panose="05050102010706020507" pitchFamily="18" charset="2"/>
              </a:rPr>
              <a:t> 19 min</a:t>
            </a:r>
            <a:r>
              <a:rPr lang="de-DE" altLang="en-US" sz="1800" dirty="0" smtClean="0"/>
              <a:t>  </a:t>
            </a:r>
            <a:r>
              <a:rPr lang="de-DE" altLang="en-US" sz="1800" dirty="0" smtClean="0">
                <a:latin typeface="Times New Roman" panose="02020603050405020304" pitchFamily="18" charset="0"/>
                <a:cs typeface="Times New Roman" panose="02020603050405020304" pitchFamily="18" charset="0"/>
              </a:rPr>
              <a:t>→ </a:t>
            </a:r>
            <a:r>
              <a:rPr lang="de-DE" altLang="en-US" sz="1800" dirty="0" smtClean="0"/>
              <a:t>05:01 </a:t>
            </a:r>
            <a:r>
              <a:rPr lang="de-DE" altLang="en-US" sz="1800" dirty="0" err="1" smtClean="0"/>
              <a:t>hours</a:t>
            </a:r>
            <a:r>
              <a:rPr lang="de-DE" altLang="en-US" sz="1800" dirty="0" smtClean="0"/>
              <a:t> </a:t>
            </a:r>
            <a:r>
              <a:rPr lang="de-DE" altLang="en-US" sz="1800" dirty="0">
                <a:sym typeface="Symbol" panose="05050102010706020507" pitchFamily="18" charset="2"/>
              </a:rPr>
              <a:t> 19 min</a:t>
            </a:r>
            <a:r>
              <a:rPr lang="de-DE" altLang="en-US" sz="1800" dirty="0"/>
              <a:t> </a:t>
            </a:r>
            <a:endParaRPr lang="de-DE" altLang="en-US" sz="1800" dirty="0" smtClean="0"/>
          </a:p>
          <a:p>
            <a:pPr eaLnBrk="1" hangingPunct="1">
              <a:lnSpc>
                <a:spcPts val="2563"/>
              </a:lnSpc>
              <a:spcBef>
                <a:spcPct val="0"/>
              </a:spcBef>
              <a:buFontTx/>
              <a:buNone/>
            </a:pPr>
            <a:endParaRPr lang="de-DE" altLang="en-US" sz="1800" dirty="0"/>
          </a:p>
          <a:p>
            <a:pPr eaLnBrk="1" hangingPunct="1">
              <a:lnSpc>
                <a:spcPts val="2563"/>
              </a:lnSpc>
              <a:spcBef>
                <a:spcPct val="0"/>
              </a:spcBef>
              <a:buFontTx/>
              <a:buNone/>
            </a:pPr>
            <a:endParaRPr lang="de-DE" altLang="en-US" sz="1800" dirty="0" smtClean="0"/>
          </a:p>
          <a:p>
            <a:pPr eaLnBrk="1" hangingPunct="1">
              <a:lnSpc>
                <a:spcPts val="2563"/>
              </a:lnSpc>
              <a:spcBef>
                <a:spcPct val="0"/>
              </a:spcBef>
              <a:buFontTx/>
              <a:buNone/>
            </a:pPr>
            <a:r>
              <a:rPr lang="de-DE" altLang="en-US" sz="1800" dirty="0" smtClean="0"/>
              <a:t>Duration </a:t>
            </a:r>
            <a:r>
              <a:rPr lang="de-DE" altLang="en-US" sz="1800" dirty="0" err="1" smtClean="0"/>
              <a:t>of</a:t>
            </a:r>
            <a:r>
              <a:rPr lang="de-DE" altLang="en-US" sz="1800" dirty="0" smtClean="0"/>
              <a:t> </a:t>
            </a:r>
            <a:r>
              <a:rPr lang="de-DE" altLang="en-US" sz="1800" dirty="0" err="1" smtClean="0"/>
              <a:t>melatonin</a:t>
            </a:r>
            <a:r>
              <a:rPr lang="de-DE" altLang="en-US" sz="1800" dirty="0" smtClean="0"/>
              <a:t> </a:t>
            </a:r>
            <a:r>
              <a:rPr lang="de-DE" altLang="en-US" sz="1800" dirty="0" err="1" smtClean="0"/>
              <a:t>secretion</a:t>
            </a:r>
            <a:r>
              <a:rPr lang="de-DE" altLang="en-US" sz="1800" dirty="0" smtClean="0"/>
              <a:t> was </a:t>
            </a:r>
            <a:r>
              <a:rPr lang="de-DE" altLang="en-US" sz="1800" b="1" dirty="0" err="1" smtClean="0"/>
              <a:t>insignificantly</a:t>
            </a:r>
            <a:r>
              <a:rPr lang="de-DE" altLang="en-US" sz="1800" b="1" dirty="0" smtClean="0"/>
              <a:t> </a:t>
            </a:r>
            <a:r>
              <a:rPr lang="de-DE" altLang="en-US" sz="1800" b="1" dirty="0" err="1" smtClean="0"/>
              <a:t>shortened</a:t>
            </a:r>
            <a:r>
              <a:rPr lang="de-DE" altLang="en-US" sz="1800" b="1" dirty="0" smtClean="0"/>
              <a:t>:</a:t>
            </a:r>
          </a:p>
          <a:p>
            <a:pPr eaLnBrk="1" hangingPunct="1">
              <a:lnSpc>
                <a:spcPts val="2563"/>
              </a:lnSpc>
              <a:spcBef>
                <a:spcPct val="0"/>
              </a:spcBef>
              <a:buFontTx/>
              <a:buNone/>
            </a:pPr>
            <a:endParaRPr lang="de-DE" altLang="en-US" sz="1800" dirty="0"/>
          </a:p>
          <a:p>
            <a:pPr eaLnBrk="1" hangingPunct="1">
              <a:lnSpc>
                <a:spcPts val="2563"/>
              </a:lnSpc>
              <a:spcBef>
                <a:spcPct val="0"/>
              </a:spcBef>
              <a:buFontTx/>
              <a:buNone/>
            </a:pPr>
            <a:r>
              <a:rPr lang="de-DE" altLang="en-US" sz="1800" dirty="0" smtClean="0"/>
              <a:t>9:53 </a:t>
            </a:r>
            <a:r>
              <a:rPr lang="de-DE" altLang="en-US" sz="1800" dirty="0">
                <a:sym typeface="Symbol" panose="05050102010706020507" pitchFamily="18" charset="2"/>
              </a:rPr>
              <a:t> </a:t>
            </a:r>
            <a:r>
              <a:rPr lang="de-DE" altLang="en-US" sz="1800" dirty="0" smtClean="0">
                <a:sym typeface="Symbol" panose="05050102010706020507" pitchFamily="18" charset="2"/>
              </a:rPr>
              <a:t>12 </a:t>
            </a:r>
            <a:r>
              <a:rPr lang="de-DE" altLang="en-US" sz="1800" dirty="0">
                <a:sym typeface="Symbol" panose="05050102010706020507" pitchFamily="18" charset="2"/>
              </a:rPr>
              <a:t>min</a:t>
            </a:r>
            <a:r>
              <a:rPr lang="de-DE" altLang="en-US" sz="1800" dirty="0"/>
              <a:t> </a:t>
            </a:r>
            <a:r>
              <a:rPr lang="de-DE" altLang="en-US" sz="1800" dirty="0" smtClean="0">
                <a:latin typeface="Times New Roman" panose="02020603050405020304" pitchFamily="18" charset="0"/>
                <a:cs typeface="Times New Roman" panose="02020603050405020304" pitchFamily="18" charset="0"/>
              </a:rPr>
              <a:t>→</a:t>
            </a:r>
            <a:r>
              <a:rPr lang="de-DE" altLang="en-US" sz="1800" dirty="0" smtClean="0"/>
              <a:t>  9:35 </a:t>
            </a:r>
            <a:r>
              <a:rPr lang="de-DE" altLang="en-US" sz="1800" dirty="0">
                <a:sym typeface="Symbol" panose="05050102010706020507" pitchFamily="18" charset="2"/>
              </a:rPr>
              <a:t> </a:t>
            </a:r>
            <a:r>
              <a:rPr lang="de-DE" altLang="en-US" sz="1800" dirty="0" smtClean="0">
                <a:sym typeface="Symbol" panose="05050102010706020507" pitchFamily="18" charset="2"/>
              </a:rPr>
              <a:t>11 </a:t>
            </a:r>
            <a:r>
              <a:rPr lang="de-DE" altLang="en-US" sz="1800" dirty="0">
                <a:sym typeface="Symbol" panose="05050102010706020507" pitchFamily="18" charset="2"/>
              </a:rPr>
              <a:t>min</a:t>
            </a:r>
            <a:r>
              <a:rPr lang="de-DE" altLang="en-US" sz="1800" dirty="0"/>
              <a:t> </a:t>
            </a:r>
            <a:endParaRPr lang="de-DE" altLang="en-US" sz="1800" dirty="0"/>
          </a:p>
        </p:txBody>
      </p:sp>
      <p:graphicFrame>
        <p:nvGraphicFramePr>
          <p:cNvPr id="3079" name="Objekt 1"/>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112" name="Formel" r:id="rId3" imgW="114151" imgH="215619" progId="Equation.3">
                  <p:embed/>
                </p:oleObj>
              </mc:Choice>
              <mc:Fallback>
                <p:oleObj name="Formel" r:id="rId3" imgW="114151" imgH="215619" progId="Equation.3">
                  <p:embed/>
                  <p:pic>
                    <p:nvPicPr>
                      <p:cNvPr id="3079" name="Objek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80" name="Objek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113" name="Formel" r:id="rId5" imgW="114151" imgH="215619" progId="Equation.3">
                  <p:embed/>
                </p:oleObj>
              </mc:Choice>
              <mc:Fallback>
                <p:oleObj name="Formel" r:id="rId5" imgW="114151" imgH="215619" progId="Equation.3">
                  <p:embed/>
                  <p:pic>
                    <p:nvPicPr>
                      <p:cNvPr id="3080" name="Objek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81" name="Textfeld 11"/>
          <p:cNvSpPr txBox="1">
            <a:spLocks noChangeArrowheads="1"/>
          </p:cNvSpPr>
          <p:nvPr/>
        </p:nvSpPr>
        <p:spPr bwMode="auto">
          <a:xfrm>
            <a:off x="6084888" y="6021388"/>
            <a:ext cx="2178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dirty="0"/>
              <a:t>PNAS 110, E1132 (2013)</a:t>
            </a:r>
            <a:endParaRPr lang="en-US" altLang="en-US" sz="1400" dirty="0"/>
          </a:p>
        </p:txBody>
      </p:sp>
    </p:spTree>
    <p:extLst>
      <p:ext uri="{BB962C8B-B14F-4D97-AF65-F5344CB8AC3E}">
        <p14:creationId xmlns:p14="http://schemas.microsoft.com/office/powerpoint/2010/main" val="1683878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53"/>
          <a:stretch/>
        </p:blipFill>
        <p:spPr bwMode="auto">
          <a:xfrm>
            <a:off x="107950" y="188640"/>
            <a:ext cx="3249613" cy="4032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3315"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Celllular Programs</a:t>
            </a:r>
          </a:p>
        </p:txBody>
      </p:sp>
      <p:sp>
        <p:nvSpPr>
          <p:cNvPr id="13316" name="Rectangle 2"/>
          <p:cNvSpPr>
            <a:spLocks noGrp="1" noChangeArrowheads="1"/>
          </p:cNvSpPr>
          <p:nvPr>
            <p:ph type="title"/>
          </p:nvPr>
        </p:nvSpPr>
        <p:spPr>
          <a:xfrm>
            <a:off x="250825" y="152400"/>
            <a:ext cx="8642350" cy="457200"/>
          </a:xfrm>
        </p:spPr>
        <p:txBody>
          <a:bodyPr/>
          <a:lstStyle/>
          <a:p>
            <a:pPr eaLnBrk="1" hangingPunct="1"/>
            <a:r>
              <a:rPr lang="de-DE" altLang="en-US" smtClean="0">
                <a:ea typeface="ＭＳ Ｐゴシック" panose="020B0600070205080204" pitchFamily="34" charset="-128"/>
              </a:rPr>
              <a:t>Shift in melatonin-aligned peak times</a:t>
            </a:r>
            <a:endParaRPr lang="en-GB" altLang="de-DE" i="1" smtClean="0">
              <a:ea typeface="ＭＳ Ｐゴシック" panose="020B0600070205080204" pitchFamily="34" charset="-128"/>
            </a:endParaRPr>
          </a:p>
        </p:txBody>
      </p:sp>
      <p:sp>
        <p:nvSpPr>
          <p:cNvPr id="13317" name="Text Box 4"/>
          <p:cNvSpPr txBox="1">
            <a:spLocks noChangeArrowheads="1"/>
          </p:cNvSpPr>
          <p:nvPr/>
        </p:nvSpPr>
        <p:spPr bwMode="auto">
          <a:xfrm>
            <a:off x="4356100" y="620688"/>
            <a:ext cx="4537075" cy="490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de-DE" altLang="de-DE" sz="1800" dirty="0" smtClean="0"/>
              <a:t>Clear </a:t>
            </a:r>
            <a:r>
              <a:rPr lang="de-DE" altLang="de-DE" sz="1800" dirty="0" err="1" smtClean="0"/>
              <a:t>reduction</a:t>
            </a:r>
            <a:r>
              <a:rPr lang="de-DE" altLang="de-DE" sz="1800" dirty="0" smtClean="0"/>
              <a:t> (&gt; 50%) </a:t>
            </a:r>
            <a:r>
              <a:rPr lang="de-DE" altLang="de-DE" sz="1800" dirty="0" err="1" smtClean="0"/>
              <a:t>of</a:t>
            </a:r>
            <a:r>
              <a:rPr lang="de-DE" altLang="de-DE" sz="1800" dirty="0" smtClean="0"/>
              <a:t> </a:t>
            </a:r>
            <a:r>
              <a:rPr lang="de-DE" altLang="de-DE" sz="1800" dirty="0" err="1" smtClean="0"/>
              <a:t>the</a:t>
            </a:r>
            <a:r>
              <a:rPr lang="de-DE" altLang="de-DE" sz="1800" dirty="0" smtClean="0"/>
              <a:t> # </a:t>
            </a:r>
            <a:r>
              <a:rPr lang="de-DE" altLang="de-DE" sz="1800" dirty="0" err="1" smtClean="0"/>
              <a:t>of</a:t>
            </a:r>
            <a:r>
              <a:rPr lang="de-DE" altLang="de-DE" sz="1800" dirty="0" smtClean="0"/>
              <a:t> genes </a:t>
            </a:r>
            <a:r>
              <a:rPr lang="de-DE" altLang="de-DE" sz="1800" dirty="0" err="1" smtClean="0"/>
              <a:t>that</a:t>
            </a:r>
            <a:r>
              <a:rPr lang="de-DE" altLang="de-DE" sz="1800" dirty="0" smtClean="0"/>
              <a:t> </a:t>
            </a:r>
            <a:r>
              <a:rPr lang="de-DE" altLang="de-DE" sz="1800" dirty="0" err="1" smtClean="0"/>
              <a:t>peak</a:t>
            </a:r>
            <a:r>
              <a:rPr lang="de-DE" altLang="de-DE" sz="1800" dirty="0" smtClean="0"/>
              <a:t> </a:t>
            </a:r>
            <a:r>
              <a:rPr lang="de-DE" altLang="de-DE" sz="1800" dirty="0" err="1" smtClean="0"/>
              <a:t>during</a:t>
            </a:r>
            <a:r>
              <a:rPr lang="de-DE" altLang="de-DE" sz="1800" dirty="0" smtClean="0"/>
              <a:t> </a:t>
            </a:r>
            <a:r>
              <a:rPr lang="de-DE" altLang="de-DE" sz="1800" dirty="0" err="1" smtClean="0"/>
              <a:t>day</a:t>
            </a:r>
            <a:r>
              <a:rPr lang="de-DE" altLang="de-DE" sz="1800" dirty="0" smtClean="0"/>
              <a:t> time!</a:t>
            </a:r>
            <a:endParaRPr lang="de-DE" altLang="de-DE" sz="1800" dirty="0" smtClean="0"/>
          </a:p>
          <a:p>
            <a:pPr eaLnBrk="1" hangingPunct="1">
              <a:lnSpc>
                <a:spcPts val="2500"/>
              </a:lnSpc>
              <a:spcBef>
                <a:spcPct val="0"/>
              </a:spcBef>
              <a:buFontTx/>
              <a:buNone/>
            </a:pPr>
            <a:endParaRPr lang="de-DE" altLang="de-DE" sz="1800" dirty="0"/>
          </a:p>
          <a:p>
            <a:pPr eaLnBrk="1" hangingPunct="1">
              <a:lnSpc>
                <a:spcPts val="2500"/>
              </a:lnSpc>
              <a:spcBef>
                <a:spcPct val="0"/>
              </a:spcBef>
              <a:buFontTx/>
              <a:buNone/>
            </a:pPr>
            <a:r>
              <a:rPr lang="de-DE" altLang="de-DE" sz="1800" dirty="0" smtClean="0"/>
              <a:t>Genes </a:t>
            </a:r>
            <a:r>
              <a:rPr lang="de-DE" altLang="de-DE" sz="1800" dirty="0" err="1"/>
              <a:t>with</a:t>
            </a:r>
            <a:r>
              <a:rPr lang="de-DE" altLang="de-DE" sz="1800" dirty="0"/>
              <a:t> </a:t>
            </a:r>
            <a:r>
              <a:rPr lang="de-DE" altLang="de-DE" sz="1800" b="1" dirty="0" err="1"/>
              <a:t>night</a:t>
            </a:r>
            <a:r>
              <a:rPr lang="de-DE" altLang="de-DE" sz="1800" b="1" dirty="0"/>
              <a:t> </a:t>
            </a:r>
            <a:r>
              <a:rPr lang="de-DE" altLang="de-DE" sz="1800" b="1" dirty="0" err="1"/>
              <a:t>peaks</a:t>
            </a:r>
            <a:r>
              <a:rPr lang="de-DE" altLang="de-DE" sz="1800" b="1" dirty="0"/>
              <a:t> </a:t>
            </a:r>
            <a:r>
              <a:rPr lang="de-DE" altLang="de-DE" sz="1800" dirty="0"/>
              <a:t>(</a:t>
            </a:r>
            <a:r>
              <a:rPr lang="de-DE" altLang="de-DE" sz="1800" dirty="0" err="1"/>
              <a:t>control</a:t>
            </a:r>
            <a:r>
              <a:rPr lang="de-DE" altLang="de-DE" sz="1800" dirty="0"/>
              <a:t>) </a:t>
            </a:r>
            <a:endParaRPr lang="de-DE" altLang="de-DE" sz="1800" dirty="0" smtClean="0"/>
          </a:p>
          <a:p>
            <a:pPr eaLnBrk="1" hangingPunct="1">
              <a:lnSpc>
                <a:spcPts val="2500"/>
              </a:lnSpc>
              <a:spcBef>
                <a:spcPct val="0"/>
              </a:spcBef>
              <a:buFontTx/>
              <a:buNone/>
            </a:pPr>
            <a:r>
              <a:rPr lang="de-DE" altLang="de-DE" sz="1800" dirty="0" err="1" smtClean="0"/>
              <a:t>are</a:t>
            </a:r>
            <a:r>
              <a:rPr lang="de-DE" altLang="de-DE" sz="1800" dirty="0" smtClean="0"/>
              <a:t> </a:t>
            </a:r>
            <a:r>
              <a:rPr lang="de-DE" altLang="de-DE" sz="1800" dirty="0" err="1"/>
              <a:t>enriched</a:t>
            </a:r>
            <a:r>
              <a:rPr lang="de-DE" altLang="de-DE" sz="1800" dirty="0"/>
              <a:t> in GO </a:t>
            </a:r>
            <a:r>
              <a:rPr lang="de-DE" altLang="de-DE" sz="1800" dirty="0" err="1"/>
              <a:t>terms</a:t>
            </a:r>
            <a:r>
              <a:rPr lang="de-DE" altLang="de-DE" sz="1800" dirty="0"/>
              <a:t> </a:t>
            </a:r>
            <a:r>
              <a:rPr lang="de-DE" altLang="de-DE" sz="1800" dirty="0" err="1"/>
              <a:t>for</a:t>
            </a:r>
            <a:r>
              <a:rPr lang="de-DE" altLang="de-DE" sz="1800" dirty="0"/>
              <a:t>: </a:t>
            </a:r>
          </a:p>
          <a:p>
            <a:pPr eaLnBrk="1" hangingPunct="1">
              <a:lnSpc>
                <a:spcPts val="2500"/>
              </a:lnSpc>
              <a:spcBef>
                <a:spcPct val="0"/>
              </a:spcBef>
              <a:buFontTx/>
              <a:buNone/>
            </a:pPr>
            <a:r>
              <a:rPr lang="de-DE" altLang="de-DE" sz="1800" dirty="0" smtClean="0"/>
              <a:t>- </a:t>
            </a:r>
            <a:r>
              <a:rPr lang="de-DE" altLang="de-DE" sz="1800" dirty="0" err="1" smtClean="0"/>
              <a:t>gene</a:t>
            </a:r>
            <a:r>
              <a:rPr lang="de-DE" altLang="de-DE" sz="1800" dirty="0" smtClean="0"/>
              <a:t> </a:t>
            </a:r>
            <a:r>
              <a:rPr lang="de-DE" altLang="de-DE" sz="1800" dirty="0" err="1"/>
              <a:t>expression</a:t>
            </a:r>
            <a:r>
              <a:rPr lang="de-DE" altLang="de-DE" sz="1800" dirty="0"/>
              <a:t>, </a:t>
            </a:r>
            <a:endParaRPr lang="de-DE" altLang="de-DE" sz="1800" dirty="0" smtClean="0"/>
          </a:p>
          <a:p>
            <a:pPr eaLnBrk="1" hangingPunct="1">
              <a:lnSpc>
                <a:spcPts val="2500"/>
              </a:lnSpc>
              <a:spcBef>
                <a:spcPct val="0"/>
              </a:spcBef>
              <a:buFontTx/>
              <a:buNone/>
            </a:pPr>
            <a:r>
              <a:rPr lang="de-DE" altLang="de-DE" sz="1800" dirty="0" smtClean="0"/>
              <a:t>- RNA </a:t>
            </a:r>
            <a:r>
              <a:rPr lang="de-DE" altLang="de-DE" sz="1800" dirty="0" err="1"/>
              <a:t>metabolic</a:t>
            </a:r>
            <a:r>
              <a:rPr lang="de-DE" altLang="de-DE" sz="1800" dirty="0"/>
              <a:t> </a:t>
            </a:r>
            <a:r>
              <a:rPr lang="de-DE" altLang="de-DE" sz="1800" dirty="0" err="1"/>
              <a:t>processes</a:t>
            </a:r>
            <a:r>
              <a:rPr lang="de-DE" altLang="de-DE" sz="1800" dirty="0"/>
              <a:t>, </a:t>
            </a:r>
            <a:endParaRPr lang="de-DE" altLang="de-DE" sz="1800" dirty="0" smtClean="0"/>
          </a:p>
          <a:p>
            <a:pPr eaLnBrk="1" hangingPunct="1">
              <a:lnSpc>
                <a:spcPts val="2500"/>
              </a:lnSpc>
              <a:spcBef>
                <a:spcPct val="0"/>
              </a:spcBef>
              <a:buFontTx/>
              <a:buNone/>
            </a:pPr>
            <a:r>
              <a:rPr lang="de-DE" altLang="de-DE" sz="1800" dirty="0" smtClean="0"/>
              <a:t>- </a:t>
            </a:r>
            <a:r>
              <a:rPr lang="de-DE" altLang="de-DE" sz="1800" dirty="0" err="1" smtClean="0"/>
              <a:t>cellular</a:t>
            </a:r>
            <a:r>
              <a:rPr lang="de-DE" altLang="de-DE" sz="1800" dirty="0" smtClean="0"/>
              <a:t> </a:t>
            </a:r>
            <a:r>
              <a:rPr lang="de-DE" altLang="de-DE" sz="1800" dirty="0" err="1"/>
              <a:t>metabolic</a:t>
            </a:r>
            <a:r>
              <a:rPr lang="de-DE" altLang="de-DE" sz="1800" dirty="0"/>
              <a:t> </a:t>
            </a:r>
            <a:r>
              <a:rPr lang="de-DE" altLang="de-DE" sz="1800" dirty="0" err="1"/>
              <a:t>processes</a:t>
            </a:r>
            <a:endParaRPr lang="de-DE" altLang="de-DE" sz="1800" dirty="0"/>
          </a:p>
          <a:p>
            <a:pPr eaLnBrk="1" hangingPunct="1">
              <a:lnSpc>
                <a:spcPts val="2500"/>
              </a:lnSpc>
              <a:spcBef>
                <a:spcPct val="0"/>
              </a:spcBef>
              <a:buFontTx/>
              <a:buNone/>
            </a:pPr>
            <a:endParaRPr lang="de-DE" altLang="de-DE" sz="1800" dirty="0"/>
          </a:p>
          <a:p>
            <a:pPr eaLnBrk="1" hangingPunct="1">
              <a:lnSpc>
                <a:spcPts val="2500"/>
              </a:lnSpc>
              <a:spcBef>
                <a:spcPct val="0"/>
              </a:spcBef>
              <a:buFontTx/>
              <a:buNone/>
            </a:pPr>
            <a:r>
              <a:rPr lang="de-DE" altLang="de-DE" sz="1800" dirty="0"/>
              <a:t>Genes </a:t>
            </a:r>
            <a:r>
              <a:rPr lang="de-DE" altLang="de-DE" sz="1800" dirty="0" err="1"/>
              <a:t>with</a:t>
            </a:r>
            <a:r>
              <a:rPr lang="de-DE" altLang="de-DE" sz="1800" dirty="0"/>
              <a:t> </a:t>
            </a:r>
            <a:r>
              <a:rPr lang="de-DE" altLang="de-DE" sz="1800" b="1" dirty="0" err="1"/>
              <a:t>day</a:t>
            </a:r>
            <a:r>
              <a:rPr lang="de-DE" altLang="de-DE" sz="1800" b="1" dirty="0"/>
              <a:t> </a:t>
            </a:r>
            <a:r>
              <a:rPr lang="de-DE" altLang="de-DE" sz="1800" b="1" dirty="0" err="1"/>
              <a:t>peaks</a:t>
            </a:r>
            <a:r>
              <a:rPr lang="de-DE" altLang="de-DE" sz="1800" b="1" dirty="0"/>
              <a:t> </a:t>
            </a:r>
            <a:r>
              <a:rPr lang="de-DE" altLang="de-DE" sz="1800" dirty="0"/>
              <a:t>(</a:t>
            </a:r>
            <a:r>
              <a:rPr lang="de-DE" altLang="de-DE" sz="1800" dirty="0" err="1"/>
              <a:t>control</a:t>
            </a:r>
            <a:r>
              <a:rPr lang="de-DE" altLang="de-DE" sz="1800" dirty="0" smtClean="0"/>
              <a:t>) </a:t>
            </a:r>
            <a:r>
              <a:rPr lang="de-DE" altLang="de-DE" sz="1800" dirty="0" err="1" smtClean="0"/>
              <a:t>are</a:t>
            </a:r>
            <a:r>
              <a:rPr lang="de-DE" altLang="de-DE" sz="1800" dirty="0" smtClean="0"/>
              <a:t> </a:t>
            </a:r>
            <a:r>
              <a:rPr lang="de-DE" altLang="de-DE" sz="1800" dirty="0" err="1" smtClean="0"/>
              <a:t>enriched</a:t>
            </a:r>
            <a:r>
              <a:rPr lang="de-DE" altLang="de-DE" sz="1800" dirty="0" smtClean="0"/>
              <a:t> in:</a:t>
            </a:r>
            <a:endParaRPr lang="de-DE" altLang="de-DE" sz="1800" dirty="0"/>
          </a:p>
          <a:p>
            <a:pPr eaLnBrk="1" hangingPunct="1">
              <a:lnSpc>
                <a:spcPts val="2500"/>
              </a:lnSpc>
              <a:spcBef>
                <a:spcPct val="0"/>
              </a:spcBef>
              <a:buNone/>
            </a:pPr>
            <a:r>
              <a:rPr lang="de-DE" altLang="de-DE" sz="1800" dirty="0" smtClean="0"/>
              <a:t>- </a:t>
            </a:r>
            <a:r>
              <a:rPr lang="de-DE" altLang="de-DE" sz="1800" dirty="0" err="1" smtClean="0"/>
              <a:t>response</a:t>
            </a:r>
            <a:r>
              <a:rPr lang="de-DE" altLang="de-DE" sz="1800" dirty="0" smtClean="0"/>
              <a:t> </a:t>
            </a:r>
            <a:r>
              <a:rPr lang="de-DE" altLang="de-DE" sz="1800" dirty="0" err="1"/>
              <a:t>to</a:t>
            </a:r>
            <a:r>
              <a:rPr lang="de-DE" altLang="de-DE" sz="1800" dirty="0"/>
              <a:t> </a:t>
            </a:r>
            <a:r>
              <a:rPr lang="de-DE" altLang="de-DE" sz="1800" dirty="0" err="1"/>
              <a:t>hormone</a:t>
            </a:r>
            <a:r>
              <a:rPr lang="de-DE" altLang="de-DE" sz="1800" dirty="0"/>
              <a:t> </a:t>
            </a:r>
            <a:r>
              <a:rPr lang="de-DE" altLang="de-DE" sz="1800" dirty="0" err="1"/>
              <a:t>and</a:t>
            </a:r>
            <a:r>
              <a:rPr lang="de-DE" altLang="de-DE" sz="1800" dirty="0"/>
              <a:t> stress, </a:t>
            </a:r>
            <a:endParaRPr lang="de-DE" altLang="de-DE" sz="1800" dirty="0" smtClean="0"/>
          </a:p>
          <a:p>
            <a:pPr eaLnBrk="1" hangingPunct="1">
              <a:lnSpc>
                <a:spcPts val="2500"/>
              </a:lnSpc>
              <a:spcBef>
                <a:spcPct val="0"/>
              </a:spcBef>
              <a:buNone/>
            </a:pPr>
            <a:r>
              <a:rPr lang="de-DE" altLang="de-DE" sz="1800" dirty="0" smtClean="0"/>
              <a:t>- </a:t>
            </a:r>
            <a:r>
              <a:rPr lang="de-DE" altLang="de-DE" sz="1800" dirty="0" err="1" smtClean="0"/>
              <a:t>inflammatory</a:t>
            </a:r>
            <a:r>
              <a:rPr lang="de-DE" altLang="de-DE" sz="1800" dirty="0"/>
              <a:t>, </a:t>
            </a:r>
            <a:endParaRPr lang="de-DE" altLang="de-DE" sz="1800" dirty="0" smtClean="0"/>
          </a:p>
          <a:p>
            <a:pPr eaLnBrk="1" hangingPunct="1">
              <a:lnSpc>
                <a:spcPts val="2500"/>
              </a:lnSpc>
              <a:spcBef>
                <a:spcPct val="0"/>
              </a:spcBef>
              <a:buFontTx/>
              <a:buNone/>
            </a:pPr>
            <a:r>
              <a:rPr lang="de-DE" altLang="de-DE" sz="1800" dirty="0" smtClean="0"/>
              <a:t>- immune </a:t>
            </a:r>
            <a:r>
              <a:rPr lang="de-DE" altLang="de-DE" sz="1800" dirty="0" err="1"/>
              <a:t>and</a:t>
            </a:r>
            <a:r>
              <a:rPr lang="de-DE" altLang="de-DE" sz="1800" dirty="0"/>
              <a:t> </a:t>
            </a:r>
            <a:r>
              <a:rPr lang="de-DE" altLang="de-DE" sz="1800" dirty="0" err="1"/>
              <a:t>defense</a:t>
            </a:r>
            <a:r>
              <a:rPr lang="de-DE" altLang="de-DE" sz="1800" dirty="0"/>
              <a:t> </a:t>
            </a:r>
            <a:r>
              <a:rPr lang="de-DE" altLang="de-DE" sz="1800" dirty="0" err="1"/>
              <a:t>response</a:t>
            </a:r>
            <a:r>
              <a:rPr lang="de-DE" altLang="de-DE" sz="1800" dirty="0"/>
              <a:t>, </a:t>
            </a:r>
            <a:endParaRPr lang="de-DE" altLang="de-DE" sz="1800" dirty="0" smtClean="0"/>
          </a:p>
          <a:p>
            <a:pPr eaLnBrk="1" hangingPunct="1">
              <a:lnSpc>
                <a:spcPts val="2500"/>
              </a:lnSpc>
              <a:spcBef>
                <a:spcPct val="0"/>
              </a:spcBef>
              <a:buFontTx/>
              <a:buNone/>
            </a:pPr>
            <a:r>
              <a:rPr lang="de-DE" altLang="de-DE" sz="1800" dirty="0" smtClean="0"/>
              <a:t>- </a:t>
            </a:r>
            <a:r>
              <a:rPr lang="de-DE" altLang="de-DE" sz="1800" dirty="0" err="1" smtClean="0"/>
              <a:t>interleukin</a:t>
            </a:r>
            <a:r>
              <a:rPr lang="de-DE" altLang="de-DE" sz="1800" dirty="0" smtClean="0"/>
              <a:t> </a:t>
            </a:r>
            <a:r>
              <a:rPr lang="de-DE" altLang="de-DE" sz="1800" dirty="0" err="1"/>
              <a:t>and</a:t>
            </a:r>
            <a:r>
              <a:rPr lang="de-DE" altLang="de-DE" sz="1800" dirty="0"/>
              <a:t> </a:t>
            </a:r>
            <a:r>
              <a:rPr lang="de-DE" altLang="de-DE" sz="1800" dirty="0" err="1"/>
              <a:t>cytokine</a:t>
            </a:r>
            <a:r>
              <a:rPr lang="de-DE" altLang="de-DE" sz="1800" dirty="0"/>
              <a:t> </a:t>
            </a:r>
            <a:r>
              <a:rPr lang="de-DE" altLang="de-DE" sz="1800" dirty="0" err="1"/>
              <a:t>activity</a:t>
            </a:r>
            <a:r>
              <a:rPr lang="de-DE" altLang="de-DE" sz="1800" dirty="0"/>
              <a:t>. </a:t>
            </a:r>
          </a:p>
        </p:txBody>
      </p:sp>
      <p:sp>
        <p:nvSpPr>
          <p:cNvPr id="13318"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WS 2017/18 - lecture 2</a:t>
            </a:r>
          </a:p>
        </p:txBody>
      </p:sp>
      <p:sp>
        <p:nvSpPr>
          <p:cNvPr id="13319"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EFE14EF5-B480-400F-9510-E0F9ACA9EB1A}" type="slidenum">
              <a:rPr lang="de-DE" altLang="en-US" sz="1000"/>
              <a:pPr eaLnBrk="1" hangingPunct="1">
                <a:spcBef>
                  <a:spcPct val="0"/>
                </a:spcBef>
                <a:buFontTx/>
                <a:buNone/>
              </a:pPr>
              <a:t>11</a:t>
            </a:fld>
            <a:endParaRPr lang="de-DE" altLang="en-US" sz="1000"/>
          </a:p>
        </p:txBody>
      </p:sp>
      <p:sp>
        <p:nvSpPr>
          <p:cNvPr id="13320" name="Text Box 4"/>
          <p:cNvSpPr txBox="1">
            <a:spLocks noChangeArrowheads="1"/>
          </p:cNvSpPr>
          <p:nvPr/>
        </p:nvSpPr>
        <p:spPr bwMode="auto">
          <a:xfrm>
            <a:off x="-36513" y="4149725"/>
            <a:ext cx="4537076" cy="1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dirty="0"/>
              <a:t>Phase histogram of melatonin-aligned peak times of prevalent circadian</a:t>
            </a:r>
            <a:br>
              <a:rPr lang="en-US" altLang="en-US" sz="1800" dirty="0"/>
            </a:br>
            <a:r>
              <a:rPr lang="en-US" altLang="en-US" sz="1800" dirty="0"/>
              <a:t>genes following and sleep restriction</a:t>
            </a:r>
            <a:r>
              <a:rPr lang="en-US" altLang="en-US" sz="1800" dirty="0" smtClean="0"/>
              <a:t>.</a:t>
            </a:r>
            <a:endParaRPr lang="en-US" altLang="en-US" sz="1800" dirty="0"/>
          </a:p>
        </p:txBody>
      </p:sp>
    </p:spTree>
    <p:extLst>
      <p:ext uri="{BB962C8B-B14F-4D97-AF65-F5344CB8AC3E}">
        <p14:creationId xmlns:p14="http://schemas.microsoft.com/office/powerpoint/2010/main" val="423235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Bil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609600"/>
            <a:ext cx="5353050"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a:xfrm>
            <a:off x="304800" y="188913"/>
            <a:ext cx="8659813" cy="392112"/>
          </a:xfrm>
        </p:spPr>
        <p:txBody>
          <a:bodyPr/>
          <a:lstStyle/>
          <a:p>
            <a:r>
              <a:rPr lang="en-US" altLang="en-US" smtClean="0">
                <a:ea typeface="ＭＳ Ｐゴシック" panose="020B0600070205080204" pitchFamily="34" charset="-128"/>
              </a:rPr>
              <a:t>Gene Ontology (GO)</a:t>
            </a:r>
          </a:p>
        </p:txBody>
      </p:sp>
      <p:sp>
        <p:nvSpPr>
          <p:cNvPr id="6148" name="Rectangle 3"/>
          <p:cNvSpPr>
            <a:spLocks noGrp="1" noChangeArrowheads="1"/>
          </p:cNvSpPr>
          <p:nvPr>
            <p:ph type="body" idx="1"/>
          </p:nvPr>
        </p:nvSpPr>
        <p:spPr>
          <a:xfrm>
            <a:off x="95250" y="533400"/>
            <a:ext cx="4837113" cy="5638800"/>
          </a:xfrm>
        </p:spPr>
        <p:txBody>
          <a:bodyPr/>
          <a:lstStyle/>
          <a:p>
            <a:pPr marL="0" indent="0">
              <a:lnSpc>
                <a:spcPct val="120000"/>
              </a:lnSpc>
              <a:buFontTx/>
              <a:buNone/>
              <a:defRPr/>
            </a:pPr>
            <a:r>
              <a:rPr lang="de-DE" altLang="en-US" sz="1800" dirty="0" err="1" smtClean="0"/>
              <a:t>Ontologies</a:t>
            </a:r>
            <a:r>
              <a:rPr lang="de-DE" altLang="en-US" sz="1800" dirty="0" smtClean="0"/>
              <a:t> </a:t>
            </a:r>
            <a:r>
              <a:rPr lang="de-DE" altLang="en-US" sz="1800" dirty="0" err="1" smtClean="0"/>
              <a:t>are</a:t>
            </a:r>
            <a:r>
              <a:rPr lang="de-DE" altLang="en-US" sz="1800" dirty="0" smtClean="0"/>
              <a:t> </a:t>
            </a:r>
            <a:r>
              <a:rPr lang="de-DE" altLang="en-US" sz="1800" dirty="0" err="1" smtClean="0"/>
              <a:t>structured</a:t>
            </a:r>
            <a:r>
              <a:rPr lang="de-DE" altLang="en-US" sz="1800" dirty="0" smtClean="0"/>
              <a:t> </a:t>
            </a:r>
            <a:r>
              <a:rPr lang="de-DE" altLang="en-US" sz="1800" dirty="0" err="1" smtClean="0"/>
              <a:t>vocabularies</a:t>
            </a:r>
            <a:r>
              <a:rPr lang="de-DE" altLang="en-US" sz="1800" dirty="0" smtClean="0"/>
              <a:t>.</a:t>
            </a:r>
          </a:p>
          <a:p>
            <a:pPr marL="0" indent="0">
              <a:lnSpc>
                <a:spcPct val="120000"/>
              </a:lnSpc>
              <a:buFontTx/>
              <a:buNone/>
              <a:defRPr/>
            </a:pPr>
            <a:endParaRPr lang="de-DE" altLang="en-US" sz="1800" dirty="0" smtClean="0"/>
          </a:p>
          <a:p>
            <a:pPr marL="0" indent="0">
              <a:lnSpc>
                <a:spcPct val="120000"/>
              </a:lnSpc>
              <a:buFontTx/>
              <a:buNone/>
              <a:defRPr/>
            </a:pPr>
            <a:r>
              <a:rPr lang="de-DE" altLang="en-US" sz="1800" dirty="0" smtClean="0"/>
              <a:t>The Gene </a:t>
            </a:r>
            <a:r>
              <a:rPr lang="de-DE" altLang="en-US" sz="1800" dirty="0" err="1" smtClean="0"/>
              <a:t>Ontology</a:t>
            </a:r>
            <a:r>
              <a:rPr lang="de-DE" altLang="en-US" sz="1800" dirty="0" smtClean="0"/>
              <a:t> </a:t>
            </a:r>
            <a:r>
              <a:rPr lang="de-DE" altLang="en-US" sz="1800" dirty="0" err="1" smtClean="0"/>
              <a:t>has</a:t>
            </a:r>
            <a:r>
              <a:rPr lang="de-DE" altLang="en-US" sz="1800" dirty="0" smtClean="0"/>
              <a:t> 3 </a:t>
            </a:r>
            <a:r>
              <a:rPr lang="de-DE" altLang="en-US" sz="1800" dirty="0" err="1" smtClean="0"/>
              <a:t>tracks</a:t>
            </a:r>
            <a:r>
              <a:rPr lang="de-DE" altLang="en-US" sz="1800" dirty="0" smtClean="0"/>
              <a:t>:</a:t>
            </a:r>
          </a:p>
          <a:p>
            <a:pPr marL="0" indent="0">
              <a:lnSpc>
                <a:spcPct val="120000"/>
              </a:lnSpc>
              <a:buFontTx/>
              <a:buNone/>
              <a:defRPr/>
            </a:pPr>
            <a:r>
              <a:rPr lang="de-DE" altLang="en-US" sz="1800" dirty="0" smtClean="0"/>
              <a:t>- </a:t>
            </a:r>
            <a:r>
              <a:rPr lang="de-DE" altLang="en-US" sz="1800" dirty="0" err="1" smtClean="0"/>
              <a:t>biological</a:t>
            </a:r>
            <a:r>
              <a:rPr lang="de-DE" altLang="en-US" sz="1800" dirty="0" smtClean="0"/>
              <a:t> </a:t>
            </a:r>
            <a:r>
              <a:rPr lang="de-DE" altLang="en-US" sz="1800" dirty="0" err="1"/>
              <a:t>p</a:t>
            </a:r>
            <a:r>
              <a:rPr lang="de-DE" altLang="en-US" sz="1800" dirty="0" err="1" smtClean="0"/>
              <a:t>rocess</a:t>
            </a:r>
            <a:r>
              <a:rPr lang="de-DE" altLang="en-US" sz="1800" dirty="0" smtClean="0"/>
              <a:t> (BP)</a:t>
            </a:r>
          </a:p>
          <a:p>
            <a:pPr marL="0" indent="0">
              <a:lnSpc>
                <a:spcPct val="120000"/>
              </a:lnSpc>
              <a:buFontTx/>
              <a:buNone/>
              <a:defRPr/>
            </a:pPr>
            <a:r>
              <a:rPr lang="de-DE" altLang="en-US" sz="1800" dirty="0" smtClean="0"/>
              <a:t>- </a:t>
            </a:r>
            <a:r>
              <a:rPr lang="de-DE" altLang="en-US" sz="1800" dirty="0" err="1" smtClean="0"/>
              <a:t>molecular</a:t>
            </a:r>
            <a:r>
              <a:rPr lang="de-DE" altLang="en-US" sz="1800" dirty="0" smtClean="0"/>
              <a:t> </a:t>
            </a:r>
            <a:r>
              <a:rPr lang="de-DE" altLang="en-US" sz="1800" dirty="0" err="1" smtClean="0"/>
              <a:t>function</a:t>
            </a:r>
            <a:r>
              <a:rPr lang="de-DE" altLang="en-US" sz="1800" dirty="0" smtClean="0"/>
              <a:t> (MF)</a:t>
            </a:r>
          </a:p>
          <a:p>
            <a:pPr>
              <a:lnSpc>
                <a:spcPct val="120000"/>
              </a:lnSpc>
              <a:buFontTx/>
              <a:buChar char="-"/>
              <a:defRPr/>
            </a:pPr>
            <a:r>
              <a:rPr lang="de-DE" altLang="en-US" sz="1800" dirty="0" err="1" smtClean="0"/>
              <a:t>cellular</a:t>
            </a:r>
            <a:r>
              <a:rPr lang="de-DE" altLang="en-US" sz="1800" dirty="0" smtClean="0"/>
              <a:t> </a:t>
            </a:r>
            <a:r>
              <a:rPr lang="de-DE" altLang="en-US" sz="1800" dirty="0" err="1" smtClean="0"/>
              <a:t>component</a:t>
            </a:r>
            <a:r>
              <a:rPr lang="de-DE" altLang="en-US" sz="1800" dirty="0" smtClean="0"/>
              <a:t> (</a:t>
            </a:r>
            <a:r>
              <a:rPr lang="de-DE" altLang="en-US" sz="1800" dirty="0" err="1" smtClean="0"/>
              <a:t>lokalisation</a:t>
            </a:r>
            <a:r>
              <a:rPr lang="de-DE" altLang="en-US" sz="1800" dirty="0" smtClean="0"/>
              <a:t>).</a:t>
            </a:r>
          </a:p>
          <a:p>
            <a:pPr marL="0" indent="0">
              <a:lnSpc>
                <a:spcPct val="120000"/>
              </a:lnSpc>
              <a:buFontTx/>
              <a:buNone/>
              <a:defRPr/>
            </a:pPr>
            <a:r>
              <a:rPr lang="de-DE" altLang="en-US" sz="1800" dirty="0" err="1" smtClean="0"/>
              <a:t>Shown</a:t>
            </a:r>
            <a:r>
              <a:rPr lang="de-DE" altLang="en-US" sz="1800" dirty="0" smtClean="0"/>
              <a:t> </a:t>
            </a:r>
            <a:r>
              <a:rPr lang="de-DE" altLang="en-US" sz="1800" dirty="0" err="1" smtClean="0"/>
              <a:t>here</a:t>
            </a:r>
            <a:r>
              <a:rPr lang="de-DE" altLang="en-US" sz="1800" dirty="0" smtClean="0"/>
              <a:t> </a:t>
            </a:r>
            <a:r>
              <a:rPr lang="de-DE" altLang="en-US" sz="1800" dirty="0" err="1" smtClean="0"/>
              <a:t>is</a:t>
            </a:r>
            <a:r>
              <a:rPr lang="de-DE" altLang="en-US" sz="1800" dirty="0" smtClean="0"/>
              <a:t> a </a:t>
            </a:r>
            <a:r>
              <a:rPr lang="de-DE" altLang="en-US" sz="1800" dirty="0" err="1" smtClean="0"/>
              <a:t>part</a:t>
            </a:r>
            <a:r>
              <a:rPr lang="de-DE" altLang="en-US" sz="1800" dirty="0" smtClean="0"/>
              <a:t> </a:t>
            </a:r>
            <a:r>
              <a:rPr lang="de-DE" altLang="en-US" sz="1800" dirty="0" err="1" smtClean="0"/>
              <a:t>of</a:t>
            </a:r>
            <a:r>
              <a:rPr lang="de-DE" altLang="en-US" sz="1800" dirty="0" smtClean="0"/>
              <a:t> </a:t>
            </a:r>
            <a:r>
              <a:rPr lang="de-DE" altLang="en-US" sz="1800" dirty="0" err="1" smtClean="0"/>
              <a:t>the</a:t>
            </a:r>
            <a:r>
              <a:rPr lang="de-DE" altLang="en-US" sz="1800" dirty="0" smtClean="0"/>
              <a:t> BP </a:t>
            </a:r>
            <a:r>
              <a:rPr lang="de-DE" altLang="en-US" sz="1800" dirty="0" err="1" smtClean="0"/>
              <a:t>tree</a:t>
            </a:r>
            <a:r>
              <a:rPr lang="de-DE" altLang="en-US" sz="1800" dirty="0" smtClean="0"/>
              <a:t>.</a:t>
            </a:r>
          </a:p>
          <a:p>
            <a:pPr marL="0" indent="0">
              <a:lnSpc>
                <a:spcPct val="120000"/>
              </a:lnSpc>
              <a:buFontTx/>
              <a:buNone/>
              <a:defRPr/>
            </a:pPr>
            <a:endParaRPr lang="de-DE" altLang="en-US" sz="1800" dirty="0" smtClean="0"/>
          </a:p>
          <a:p>
            <a:pPr marL="0" indent="0">
              <a:lnSpc>
                <a:spcPct val="120000"/>
              </a:lnSpc>
              <a:buFontTx/>
              <a:buNone/>
              <a:defRPr/>
            </a:pPr>
            <a:r>
              <a:rPr lang="de-DE" altLang="en-US" sz="1800" dirty="0" smtClean="0"/>
              <a:t>At </a:t>
            </a:r>
            <a:r>
              <a:rPr lang="de-DE" altLang="en-US" sz="1800" dirty="0" err="1" smtClean="0"/>
              <a:t>the</a:t>
            </a:r>
            <a:r>
              <a:rPr lang="de-DE" altLang="en-US" sz="1800" dirty="0" smtClean="0"/>
              <a:t> top: </a:t>
            </a:r>
            <a:r>
              <a:rPr lang="de-DE" altLang="en-US" sz="1800" dirty="0" err="1" smtClean="0"/>
              <a:t>most</a:t>
            </a:r>
            <a:r>
              <a:rPr lang="de-DE" altLang="en-US" sz="1800" dirty="0" smtClean="0"/>
              <a:t> </a:t>
            </a:r>
            <a:r>
              <a:rPr lang="de-DE" altLang="en-US" sz="1800" dirty="0" err="1" smtClean="0"/>
              <a:t>general</a:t>
            </a:r>
            <a:r>
              <a:rPr lang="de-DE" altLang="en-US" sz="1800" dirty="0" smtClean="0"/>
              <a:t> </a:t>
            </a:r>
            <a:r>
              <a:rPr lang="de-DE" altLang="en-US" sz="1800" dirty="0" err="1" smtClean="0"/>
              <a:t>expression</a:t>
            </a:r>
            <a:r>
              <a:rPr lang="de-DE" altLang="en-US" sz="1800" dirty="0" smtClean="0"/>
              <a:t> (</a:t>
            </a:r>
            <a:r>
              <a:rPr lang="de-DE" altLang="en-US" sz="1800" dirty="0" err="1" smtClean="0"/>
              <a:t>root</a:t>
            </a:r>
            <a:r>
              <a:rPr lang="de-DE" altLang="en-US" sz="1800" dirty="0" smtClean="0"/>
              <a:t>).</a:t>
            </a:r>
          </a:p>
          <a:p>
            <a:pPr marL="0" indent="0">
              <a:lnSpc>
                <a:spcPct val="120000"/>
              </a:lnSpc>
              <a:buFontTx/>
              <a:buNone/>
              <a:defRPr/>
            </a:pPr>
            <a:r>
              <a:rPr lang="de-DE" altLang="en-US" sz="1800" dirty="0" err="1" smtClean="0"/>
              <a:t>Red</a:t>
            </a:r>
            <a:r>
              <a:rPr lang="de-DE" altLang="en-US" sz="1800" dirty="0" smtClean="0"/>
              <a:t>: </a:t>
            </a:r>
            <a:r>
              <a:rPr lang="de-DE" altLang="en-US" sz="1800" dirty="0" err="1" smtClean="0"/>
              <a:t>leafs</a:t>
            </a:r>
            <a:r>
              <a:rPr lang="de-DE" altLang="en-US" sz="1800" dirty="0" smtClean="0"/>
              <a:t> </a:t>
            </a:r>
            <a:r>
              <a:rPr lang="de-DE" altLang="en-US" sz="1800" dirty="0" err="1" smtClean="0"/>
              <a:t>of</a:t>
            </a:r>
            <a:r>
              <a:rPr lang="de-DE" altLang="en-US" sz="1800" dirty="0" smtClean="0"/>
              <a:t> </a:t>
            </a:r>
            <a:r>
              <a:rPr lang="de-DE" altLang="en-US" sz="1800" dirty="0" err="1" smtClean="0"/>
              <a:t>the</a:t>
            </a:r>
            <a:r>
              <a:rPr lang="de-DE" altLang="en-US" sz="1800" dirty="0" smtClean="0"/>
              <a:t> </a:t>
            </a:r>
            <a:r>
              <a:rPr lang="de-DE" altLang="en-US" sz="1800" dirty="0" err="1" smtClean="0"/>
              <a:t>tree</a:t>
            </a:r>
            <a:r>
              <a:rPr lang="de-DE" altLang="en-US" sz="1800" dirty="0" smtClean="0"/>
              <a:t> (</a:t>
            </a:r>
            <a:r>
              <a:rPr lang="de-DE" altLang="en-US" sz="1800" dirty="0" err="1" smtClean="0"/>
              <a:t>very</a:t>
            </a:r>
            <a:r>
              <a:rPr lang="de-DE" altLang="en-US" sz="1800" dirty="0" smtClean="0"/>
              <a:t> </a:t>
            </a:r>
            <a:r>
              <a:rPr lang="de-DE" altLang="en-US" sz="1800" dirty="0" err="1" smtClean="0"/>
              <a:t>specific</a:t>
            </a:r>
            <a:r>
              <a:rPr lang="de-DE" altLang="en-US" sz="1800" dirty="0" smtClean="0"/>
              <a:t> GO </a:t>
            </a:r>
            <a:r>
              <a:rPr lang="de-DE" altLang="en-US" sz="1800" dirty="0" err="1" smtClean="0"/>
              <a:t>terms</a:t>
            </a:r>
            <a:r>
              <a:rPr lang="de-DE" altLang="en-US" sz="1800" dirty="0" smtClean="0"/>
              <a:t>)</a:t>
            </a:r>
          </a:p>
          <a:p>
            <a:pPr marL="0" indent="0">
              <a:lnSpc>
                <a:spcPct val="120000"/>
              </a:lnSpc>
              <a:buFontTx/>
              <a:buNone/>
              <a:defRPr/>
            </a:pPr>
            <a:r>
              <a:rPr lang="de-DE" altLang="en-US" sz="1800" dirty="0" smtClean="0"/>
              <a:t>Green: </a:t>
            </a:r>
            <a:r>
              <a:rPr lang="de-DE" altLang="en-US" sz="1800" dirty="0" err="1" smtClean="0"/>
              <a:t>common</a:t>
            </a:r>
            <a:r>
              <a:rPr lang="de-DE" altLang="en-US" sz="1800" dirty="0" smtClean="0"/>
              <a:t> </a:t>
            </a:r>
            <a:r>
              <a:rPr lang="de-DE" altLang="en-US" sz="1800" dirty="0" err="1" smtClean="0"/>
              <a:t>ancestors</a:t>
            </a:r>
            <a:r>
              <a:rPr lang="de-DE" altLang="en-US" sz="1800" dirty="0" smtClean="0"/>
              <a:t> </a:t>
            </a:r>
            <a:r>
              <a:rPr lang="de-DE" altLang="en-US" sz="1800" dirty="0" err="1" smtClean="0"/>
              <a:t>of</a:t>
            </a:r>
            <a:r>
              <a:rPr lang="de-DE" altLang="en-US" sz="1800" dirty="0" smtClean="0"/>
              <a:t> 2 </a:t>
            </a:r>
            <a:r>
              <a:rPr lang="de-DE" altLang="en-US" sz="1800" dirty="0" err="1" smtClean="0"/>
              <a:t>red</a:t>
            </a:r>
            <a:r>
              <a:rPr lang="de-DE" altLang="en-US" sz="1800" dirty="0" smtClean="0"/>
              <a:t> </a:t>
            </a:r>
            <a:r>
              <a:rPr lang="de-DE" altLang="en-US" sz="1800" dirty="0" err="1" smtClean="0"/>
              <a:t>nodes</a:t>
            </a:r>
            <a:r>
              <a:rPr lang="de-DE" altLang="en-US" sz="1800" dirty="0" smtClean="0"/>
              <a:t>.</a:t>
            </a:r>
          </a:p>
          <a:p>
            <a:pPr marL="0" indent="0">
              <a:lnSpc>
                <a:spcPct val="120000"/>
              </a:lnSpc>
              <a:buFontTx/>
              <a:buNone/>
              <a:defRPr/>
            </a:pPr>
            <a:r>
              <a:rPr lang="de-DE" altLang="en-US" sz="1800" dirty="0" smtClean="0"/>
              <a:t>Blue: </a:t>
            </a:r>
            <a:r>
              <a:rPr lang="de-DE" altLang="en-US" sz="1800" dirty="0" err="1" smtClean="0"/>
              <a:t>other</a:t>
            </a:r>
            <a:r>
              <a:rPr lang="de-DE" altLang="en-US" sz="1800" dirty="0" smtClean="0"/>
              <a:t> </a:t>
            </a:r>
            <a:r>
              <a:rPr lang="de-DE" altLang="en-US" sz="1800" dirty="0" err="1" smtClean="0"/>
              <a:t>nodes</a:t>
            </a:r>
            <a:r>
              <a:rPr lang="de-DE" altLang="en-US" sz="1800" dirty="0" smtClean="0"/>
              <a:t>. </a:t>
            </a:r>
          </a:p>
          <a:p>
            <a:pPr marL="0" indent="0">
              <a:lnSpc>
                <a:spcPct val="120000"/>
              </a:lnSpc>
              <a:buFontTx/>
              <a:buNone/>
              <a:defRPr/>
            </a:pPr>
            <a:endParaRPr lang="de-DE" altLang="en-US" sz="1800" dirty="0" smtClean="0"/>
          </a:p>
          <a:p>
            <a:pPr marL="0" indent="0">
              <a:lnSpc>
                <a:spcPct val="120000"/>
              </a:lnSpc>
              <a:buFontTx/>
              <a:buNone/>
              <a:defRPr/>
            </a:pPr>
            <a:r>
              <a:rPr lang="de-DE" altLang="en-US" sz="1800" dirty="0" smtClean="0"/>
              <a:t>Lines: „Y </a:t>
            </a:r>
            <a:r>
              <a:rPr lang="de-DE" altLang="en-US" sz="1800" dirty="0" err="1" smtClean="0"/>
              <a:t>is</a:t>
            </a:r>
            <a:r>
              <a:rPr lang="de-DE" altLang="en-US" sz="1800" dirty="0" smtClean="0"/>
              <a:t> </a:t>
            </a:r>
            <a:r>
              <a:rPr lang="de-DE" altLang="en-US" sz="1800" dirty="0" err="1" smtClean="0"/>
              <a:t>contained</a:t>
            </a:r>
            <a:r>
              <a:rPr lang="de-DE" altLang="en-US" sz="1800" dirty="0" smtClean="0"/>
              <a:t> in X“- </a:t>
            </a:r>
            <a:r>
              <a:rPr lang="de-DE" altLang="en-US" sz="1800" dirty="0" err="1" smtClean="0"/>
              <a:t>relationships</a:t>
            </a:r>
            <a:r>
              <a:rPr lang="de-DE" altLang="en-US" sz="1800" dirty="0" smtClean="0"/>
              <a:t> </a:t>
            </a:r>
          </a:p>
        </p:txBody>
      </p:sp>
      <p:sp>
        <p:nvSpPr>
          <p:cNvPr id="6149" name="Rectangle 3"/>
          <p:cNvSpPr txBox="1">
            <a:spLocks noChangeArrowheads="1"/>
          </p:cNvSpPr>
          <p:nvPr/>
        </p:nvSpPr>
        <p:spPr bwMode="auto">
          <a:xfrm>
            <a:off x="5791200" y="6019800"/>
            <a:ext cx="320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buFontTx/>
              <a:buNone/>
            </a:pPr>
            <a:r>
              <a:rPr kumimoji="1" lang="de-DE" altLang="en-US" sz="1200">
                <a:solidFill>
                  <a:schemeClr val="bg2"/>
                </a:solidFill>
              </a:rPr>
              <a:t>Dissertation Andreas Schlicker (UdS, 2010)</a:t>
            </a:r>
          </a:p>
        </p:txBody>
      </p:sp>
      <p:sp>
        <p:nvSpPr>
          <p:cNvPr id="6150" name="Datumsplatzhalt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2</a:t>
            </a:r>
          </a:p>
        </p:txBody>
      </p:sp>
      <p:sp>
        <p:nvSpPr>
          <p:cNvPr id="6151"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Celllular Programs</a:t>
            </a:r>
          </a:p>
        </p:txBody>
      </p:sp>
      <p:sp>
        <p:nvSpPr>
          <p:cNvPr id="6152"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40F513DA-FDFD-4E6A-9269-1E4C36DF81EA}" type="slidenum">
              <a:rPr lang="de-DE" altLang="en-US" sz="1000"/>
              <a:pPr eaLnBrk="1" hangingPunct="1">
                <a:spcBef>
                  <a:spcPct val="0"/>
                </a:spcBef>
                <a:buFontTx/>
                <a:buNone/>
              </a:pPr>
              <a:t>12</a:t>
            </a:fld>
            <a:endParaRPr lang="de-DE" altLang="en-US" sz="1000"/>
          </a:p>
        </p:txBody>
      </p:sp>
    </p:spTree>
    <p:extLst>
      <p:ext uri="{BB962C8B-B14F-4D97-AF65-F5344CB8AC3E}">
        <p14:creationId xmlns:p14="http://schemas.microsoft.com/office/powerpoint/2010/main" val="3582603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74675"/>
            <a:ext cx="433387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Celllular Programs</a:t>
            </a:r>
          </a:p>
        </p:txBody>
      </p:sp>
      <p:sp>
        <p:nvSpPr>
          <p:cNvPr id="8196" name="Rectangle 2"/>
          <p:cNvSpPr>
            <a:spLocks noGrp="1" noChangeArrowheads="1"/>
          </p:cNvSpPr>
          <p:nvPr>
            <p:ph type="title"/>
          </p:nvPr>
        </p:nvSpPr>
        <p:spPr>
          <a:xfrm>
            <a:off x="250825" y="152400"/>
            <a:ext cx="8642350" cy="457200"/>
          </a:xfrm>
        </p:spPr>
        <p:txBody>
          <a:bodyPr/>
          <a:lstStyle/>
          <a:p>
            <a:pPr eaLnBrk="1" hangingPunct="1"/>
            <a:r>
              <a:rPr lang="de-DE" altLang="en-US" smtClean="0">
                <a:ea typeface="ＭＳ Ｐゴシック" panose="020B0600070205080204" pitchFamily="34" charset="-128"/>
              </a:rPr>
              <a:t>Over-representation analysis</a:t>
            </a:r>
            <a:endParaRPr lang="en-GB" altLang="de-DE" i="1" smtClean="0">
              <a:ea typeface="ＭＳ Ｐゴシック" panose="020B0600070205080204" pitchFamily="34" charset="-128"/>
            </a:endParaRPr>
          </a:p>
        </p:txBody>
      </p:sp>
      <p:sp>
        <p:nvSpPr>
          <p:cNvPr id="3077" name="Text Box 4"/>
          <p:cNvSpPr txBox="1">
            <a:spLocks noChangeArrowheads="1"/>
          </p:cNvSpPr>
          <p:nvPr/>
        </p:nvSpPr>
        <p:spPr bwMode="auto">
          <a:xfrm>
            <a:off x="468313" y="685800"/>
            <a:ext cx="8280400" cy="51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charset="-128"/>
              </a:defRPr>
            </a:lvl1pPr>
            <a:lvl2pPr marL="37931725" indent="-37474525" eaLnBrk="0" hangingPunct="0">
              <a:spcBef>
                <a:spcPct val="20000"/>
              </a:spcBef>
              <a:buChar char="–"/>
              <a:defRPr sz="1400">
                <a:solidFill>
                  <a:schemeClr val="tx1"/>
                </a:solidFill>
                <a:latin typeface="Arial" charset="0"/>
                <a:ea typeface="ＭＳ Ｐゴシック" charset="-128"/>
              </a:defRPr>
            </a:lvl2pPr>
            <a:lvl3pPr marL="1143000" indent="-228600" eaLnBrk="0" hangingPunct="0">
              <a:spcBef>
                <a:spcPct val="20000"/>
              </a:spcBef>
              <a:buChar char="•"/>
              <a:defRPr sz="2400">
                <a:solidFill>
                  <a:schemeClr val="tx1"/>
                </a:solidFill>
                <a:latin typeface="Arial" charset="0"/>
                <a:ea typeface="ＭＳ Ｐゴシック" charset="-128"/>
              </a:defRPr>
            </a:lvl3pPr>
            <a:lvl4pPr marL="1600200" indent="-228600" eaLnBrk="0" hangingPunct="0">
              <a:spcBef>
                <a:spcPct val="20000"/>
              </a:spcBef>
              <a:buChar char="–"/>
              <a:defRPr sz="2000">
                <a:solidFill>
                  <a:schemeClr val="tx1"/>
                </a:solidFill>
                <a:latin typeface="Arial" charset="0"/>
                <a:ea typeface="ＭＳ Ｐゴシック" charset="-128"/>
              </a:defRPr>
            </a:lvl4pPr>
            <a:lvl5pPr marL="2057400" indent="-228600" eaLnBrk="0" hangingPunct="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lnSpc>
                <a:spcPts val="2500"/>
              </a:lnSpc>
              <a:spcBef>
                <a:spcPct val="0"/>
              </a:spcBef>
              <a:buFontTx/>
              <a:buNone/>
              <a:defRPr/>
            </a:pPr>
            <a:r>
              <a:rPr lang="de-DE" altLang="de-DE" sz="1800" dirty="0" smtClean="0"/>
              <a:t>4 </a:t>
            </a:r>
            <a:r>
              <a:rPr lang="de-DE" altLang="de-DE" sz="1800" dirty="0" err="1" smtClean="0"/>
              <a:t>services</a:t>
            </a:r>
            <a:r>
              <a:rPr lang="de-DE" altLang="de-DE" sz="1800" dirty="0" smtClean="0"/>
              <a:t> </a:t>
            </a:r>
            <a:r>
              <a:rPr lang="de-DE" altLang="de-DE" sz="1800" dirty="0" err="1" smtClean="0"/>
              <a:t>used</a:t>
            </a:r>
            <a:r>
              <a:rPr lang="de-DE" altLang="de-DE" sz="1800" dirty="0" smtClean="0"/>
              <a:t> </a:t>
            </a:r>
            <a:r>
              <a:rPr lang="de-DE" altLang="de-DE" sz="1800" dirty="0" err="1" smtClean="0"/>
              <a:t>for</a:t>
            </a:r>
            <a:r>
              <a:rPr lang="de-DE" altLang="de-DE" sz="1800" dirty="0" smtClean="0"/>
              <a:t> </a:t>
            </a:r>
            <a:r>
              <a:rPr lang="de-DE" altLang="de-DE" sz="1800" b="1" dirty="0" err="1" smtClean="0"/>
              <a:t>over-representation</a:t>
            </a:r>
            <a:r>
              <a:rPr lang="de-DE" altLang="de-DE" sz="1800" b="1" dirty="0" smtClean="0"/>
              <a:t> </a:t>
            </a:r>
            <a:r>
              <a:rPr lang="de-DE" altLang="de-DE" sz="1800" b="1" dirty="0" err="1" smtClean="0"/>
              <a:t>analysis</a:t>
            </a:r>
            <a:endParaRPr lang="de-DE" altLang="de-DE" sz="1800" b="1" dirty="0" smtClean="0"/>
          </a:p>
          <a:p>
            <a:pPr eaLnBrk="1" hangingPunct="1">
              <a:lnSpc>
                <a:spcPts val="2500"/>
              </a:lnSpc>
              <a:spcBef>
                <a:spcPct val="0"/>
              </a:spcBef>
              <a:buFontTx/>
              <a:buNone/>
              <a:defRPr/>
            </a:pPr>
            <a:r>
              <a:rPr lang="de-DE" altLang="de-DE" sz="1800" dirty="0" err="1"/>
              <a:t>o</a:t>
            </a:r>
            <a:r>
              <a:rPr lang="de-DE" altLang="de-DE" sz="1800" dirty="0" err="1" smtClean="0"/>
              <a:t>f</a:t>
            </a:r>
            <a:r>
              <a:rPr lang="de-DE" altLang="de-DE" sz="1800" dirty="0" smtClean="0"/>
              <a:t> GO </a:t>
            </a:r>
            <a:r>
              <a:rPr lang="de-DE" altLang="de-DE" sz="1800" dirty="0" err="1" smtClean="0"/>
              <a:t>terms</a:t>
            </a:r>
            <a:r>
              <a:rPr lang="de-DE" altLang="de-DE" sz="1800" dirty="0" smtClean="0"/>
              <a:t> in </a:t>
            </a:r>
            <a:r>
              <a:rPr lang="de-DE" altLang="de-DE" sz="1800" dirty="0" err="1" smtClean="0"/>
              <a:t>gene</a:t>
            </a:r>
            <a:r>
              <a:rPr lang="de-DE" altLang="de-DE" sz="1800" dirty="0" smtClean="0"/>
              <a:t> </a:t>
            </a:r>
            <a:r>
              <a:rPr lang="de-DE" altLang="de-DE" sz="1800" dirty="0" err="1" smtClean="0"/>
              <a:t>sets</a:t>
            </a:r>
            <a:r>
              <a:rPr lang="de-DE" altLang="de-DE" sz="1800" dirty="0" smtClean="0"/>
              <a:t>:</a:t>
            </a:r>
          </a:p>
          <a:p>
            <a:pPr eaLnBrk="1" hangingPunct="1">
              <a:lnSpc>
                <a:spcPts val="2500"/>
              </a:lnSpc>
              <a:spcBef>
                <a:spcPct val="0"/>
              </a:spcBef>
              <a:buFontTx/>
              <a:buNone/>
              <a:defRPr/>
            </a:pPr>
            <a:endParaRPr lang="de-DE" altLang="de-DE" sz="1800" dirty="0" smtClean="0"/>
          </a:p>
          <a:p>
            <a:pPr eaLnBrk="1" hangingPunct="1">
              <a:lnSpc>
                <a:spcPts val="2500"/>
              </a:lnSpc>
              <a:spcBef>
                <a:spcPct val="0"/>
              </a:spcBef>
              <a:buFontTx/>
              <a:buNone/>
              <a:defRPr/>
            </a:pPr>
            <a:endParaRPr lang="de-DE" altLang="de-DE" sz="1800" dirty="0" smtClean="0"/>
          </a:p>
          <a:p>
            <a:pPr eaLnBrk="1" hangingPunct="1">
              <a:lnSpc>
                <a:spcPts val="2500"/>
              </a:lnSpc>
              <a:spcBef>
                <a:spcPct val="0"/>
              </a:spcBef>
              <a:buFontTx/>
              <a:buNone/>
              <a:defRPr/>
            </a:pPr>
            <a:r>
              <a:rPr lang="de-DE" altLang="de-DE" sz="1800" dirty="0" smtClean="0"/>
              <a:t>2 </a:t>
            </a:r>
            <a:r>
              <a:rPr lang="de-DE" altLang="de-DE" sz="1800" dirty="0" err="1" smtClean="0"/>
              <a:t>with</a:t>
            </a:r>
            <a:r>
              <a:rPr lang="de-DE" altLang="de-DE" sz="1800" dirty="0" smtClean="0"/>
              <a:t> Agilent Probe IDs</a:t>
            </a:r>
          </a:p>
          <a:p>
            <a:pPr eaLnBrk="1" hangingPunct="1">
              <a:lnSpc>
                <a:spcPts val="2500"/>
              </a:lnSpc>
              <a:spcBef>
                <a:spcPct val="0"/>
              </a:spcBef>
              <a:buFontTx/>
              <a:buNone/>
              <a:defRPr/>
            </a:pPr>
            <a:r>
              <a:rPr lang="de-DE" altLang="de-DE" sz="1800" dirty="0" smtClean="0"/>
              <a:t>(1) </a:t>
            </a:r>
            <a:r>
              <a:rPr lang="de-DE" altLang="de-DE" sz="1800" b="1" dirty="0" smtClean="0"/>
              <a:t>DAVID</a:t>
            </a:r>
            <a:r>
              <a:rPr lang="de-DE" altLang="de-DE" sz="1800" dirty="0" smtClean="0"/>
              <a:t> (NIH)</a:t>
            </a:r>
          </a:p>
          <a:p>
            <a:pPr>
              <a:buFontTx/>
              <a:buNone/>
              <a:defRPr/>
            </a:pPr>
            <a:r>
              <a:rPr lang="de-DE" altLang="de-DE" sz="1800" dirty="0" smtClean="0"/>
              <a:t>(2) </a:t>
            </a:r>
            <a:r>
              <a:rPr lang="de-DE" altLang="de-DE" sz="1800" b="1" dirty="0" err="1" smtClean="0"/>
              <a:t>MetaCore</a:t>
            </a:r>
            <a:r>
              <a:rPr lang="de-DE" altLang="de-DE" sz="1800" b="1" baseline="30000" dirty="0" err="1" smtClean="0"/>
              <a:t>TM</a:t>
            </a:r>
            <a:r>
              <a:rPr lang="de-DE" altLang="de-DE" sz="1800" dirty="0" smtClean="0"/>
              <a:t> (Thomson-Reuters) </a:t>
            </a:r>
          </a:p>
          <a:p>
            <a:pPr marL="285750" indent="-285750">
              <a:buFontTx/>
              <a:buChar char="-"/>
              <a:defRPr/>
            </a:pPr>
            <a:r>
              <a:rPr lang="en-US" sz="1400" b="1" dirty="0" smtClean="0"/>
              <a:t>Features</a:t>
            </a:r>
          </a:p>
          <a:p>
            <a:pPr>
              <a:buFontTx/>
              <a:buNone/>
              <a:defRPr/>
            </a:pPr>
            <a:r>
              <a:rPr lang="en-US" sz="1400" dirty="0" smtClean="0"/>
              <a:t>Pathway analysis of ‘omics’ data for drug discovery</a:t>
            </a:r>
          </a:p>
          <a:p>
            <a:pPr>
              <a:buFontTx/>
              <a:buNone/>
              <a:defRPr/>
            </a:pPr>
            <a:r>
              <a:rPr lang="en-US" sz="1400" dirty="0" smtClean="0"/>
              <a:t>Knowledge mining of the database for hypothesis generation</a:t>
            </a:r>
          </a:p>
          <a:p>
            <a:pPr>
              <a:buFontTx/>
              <a:buNone/>
              <a:defRPr/>
            </a:pPr>
            <a:r>
              <a:rPr lang="en-US" sz="1400" dirty="0" smtClean="0"/>
              <a:t>Target and biomarker assessment and validation</a:t>
            </a:r>
          </a:p>
          <a:p>
            <a:pPr>
              <a:buFontTx/>
              <a:buNone/>
              <a:defRPr/>
            </a:pPr>
            <a:r>
              <a:rPr lang="en-US" sz="1400" dirty="0" smtClean="0"/>
              <a:t>Disease pathway modeling and investigation of causal mechanisms</a:t>
            </a:r>
          </a:p>
          <a:p>
            <a:pPr>
              <a:buFontTx/>
              <a:buNone/>
              <a:defRPr/>
            </a:pPr>
            <a:r>
              <a:rPr lang="en-US" sz="1400" dirty="0" smtClean="0"/>
              <a:t>Patient stratification, comprehensive comparison, and </a:t>
            </a:r>
          </a:p>
          <a:p>
            <a:pPr>
              <a:buFontTx/>
              <a:buNone/>
              <a:defRPr/>
            </a:pPr>
            <a:r>
              <a:rPr lang="en-US" sz="1400" dirty="0" smtClean="0"/>
              <a:t>	functional fingerprinting</a:t>
            </a:r>
          </a:p>
          <a:p>
            <a:pPr eaLnBrk="1" hangingPunct="1">
              <a:lnSpc>
                <a:spcPts val="2500"/>
              </a:lnSpc>
              <a:spcBef>
                <a:spcPct val="0"/>
              </a:spcBef>
              <a:buFontTx/>
              <a:buNone/>
              <a:defRPr/>
            </a:pPr>
            <a:r>
              <a:rPr lang="de-DE" altLang="de-DE" sz="1800" dirty="0" smtClean="0"/>
              <a:t>2 </a:t>
            </a:r>
            <a:r>
              <a:rPr lang="de-DE" altLang="de-DE" sz="1800" dirty="0" err="1" smtClean="0"/>
              <a:t>with</a:t>
            </a:r>
            <a:r>
              <a:rPr lang="de-DE" altLang="de-DE" sz="1800" dirty="0" smtClean="0"/>
              <a:t> HUGO </a:t>
            </a:r>
            <a:r>
              <a:rPr lang="de-DE" altLang="de-DE" sz="1800" dirty="0" err="1" smtClean="0"/>
              <a:t>gene</a:t>
            </a:r>
            <a:r>
              <a:rPr lang="de-DE" altLang="de-DE" sz="1800" dirty="0" smtClean="0"/>
              <a:t> </a:t>
            </a:r>
            <a:r>
              <a:rPr lang="de-DE" altLang="de-DE" sz="1800" dirty="0" err="1" smtClean="0"/>
              <a:t>symbols</a:t>
            </a:r>
            <a:endParaRPr lang="de-DE" altLang="de-DE" sz="1800" dirty="0" smtClean="0"/>
          </a:p>
          <a:p>
            <a:pPr eaLnBrk="1" hangingPunct="1">
              <a:lnSpc>
                <a:spcPts val="2500"/>
              </a:lnSpc>
              <a:spcBef>
                <a:spcPct val="0"/>
              </a:spcBef>
              <a:buFontTx/>
              <a:buNone/>
              <a:defRPr/>
            </a:pPr>
            <a:r>
              <a:rPr lang="de-DE" altLang="de-DE" sz="1800" dirty="0" smtClean="0"/>
              <a:t>(3) </a:t>
            </a:r>
            <a:r>
              <a:rPr lang="de-DE" altLang="de-DE" sz="1800" b="1" dirty="0" smtClean="0"/>
              <a:t>Toppcluster</a:t>
            </a:r>
            <a:r>
              <a:rPr lang="de-DE" altLang="de-DE" sz="1800" dirty="0" smtClean="0"/>
              <a:t>	</a:t>
            </a:r>
            <a:r>
              <a:rPr lang="en-US" sz="1800" dirty="0" smtClean="0"/>
              <a:t>uses the hypergeometric test, </a:t>
            </a:r>
            <a:r>
              <a:rPr lang="en-US" sz="1800" dirty="0" err="1" smtClean="0"/>
              <a:t>Bonferroni</a:t>
            </a:r>
            <a:r>
              <a:rPr lang="en-US" sz="1800" dirty="0" smtClean="0"/>
              <a:t>/FDR</a:t>
            </a:r>
            <a:endParaRPr lang="de-DE" altLang="de-DE" sz="1800" dirty="0" smtClean="0"/>
          </a:p>
          <a:p>
            <a:pPr eaLnBrk="1" hangingPunct="1">
              <a:lnSpc>
                <a:spcPts val="2500"/>
              </a:lnSpc>
              <a:spcBef>
                <a:spcPct val="0"/>
              </a:spcBef>
              <a:buFontTx/>
              <a:buNone/>
              <a:defRPr/>
            </a:pPr>
            <a:r>
              <a:rPr lang="de-DE" altLang="de-DE" sz="1800" dirty="0" smtClean="0"/>
              <a:t>(4) </a:t>
            </a:r>
            <a:r>
              <a:rPr lang="de-DE" altLang="de-DE" sz="1800" b="1" dirty="0" smtClean="0"/>
              <a:t>Webgestalt</a:t>
            </a:r>
            <a:r>
              <a:rPr lang="de-DE" altLang="de-DE" sz="1800" dirty="0" smtClean="0"/>
              <a:t>	</a:t>
            </a:r>
            <a:r>
              <a:rPr lang="de-DE" altLang="de-DE" sz="1800" dirty="0" err="1" smtClean="0"/>
              <a:t>uses</a:t>
            </a:r>
            <a:r>
              <a:rPr lang="de-DE" altLang="de-DE" sz="1800" dirty="0" smtClean="0"/>
              <a:t> </a:t>
            </a:r>
            <a:r>
              <a:rPr lang="en-US" sz="1800" dirty="0" smtClean="0"/>
              <a:t>hypergeometric test or the Fisher's exact test</a:t>
            </a:r>
            <a:endParaRPr lang="de-DE" altLang="de-DE" sz="1800" dirty="0" smtClean="0"/>
          </a:p>
        </p:txBody>
      </p:sp>
      <p:sp>
        <p:nvSpPr>
          <p:cNvPr id="8198"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WS 2017/18 - lecture 2</a:t>
            </a:r>
          </a:p>
        </p:txBody>
      </p:sp>
      <p:sp>
        <p:nvSpPr>
          <p:cNvPr id="8199"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DDAED665-7D39-4BC3-ABCE-8A8CB4F8572E}" type="slidenum">
              <a:rPr lang="de-DE" altLang="en-US" sz="1000"/>
              <a:pPr eaLnBrk="1" hangingPunct="1">
                <a:spcBef>
                  <a:spcPct val="0"/>
                </a:spcBef>
                <a:buFontTx/>
                <a:buNone/>
              </a:pPr>
              <a:t>13</a:t>
            </a:fld>
            <a:endParaRPr lang="de-DE" altLang="en-US" sz="1000"/>
          </a:p>
        </p:txBody>
      </p:sp>
      <p:sp>
        <p:nvSpPr>
          <p:cNvPr id="8200" name="Textfeld 9"/>
          <p:cNvSpPr txBox="1">
            <a:spLocks noChangeArrowheads="1"/>
          </p:cNvSpPr>
          <p:nvPr/>
        </p:nvSpPr>
        <p:spPr bwMode="auto">
          <a:xfrm>
            <a:off x="6300788" y="4437063"/>
            <a:ext cx="2873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Huang, Sherman, Lempicki,</a:t>
            </a:r>
          </a:p>
          <a:p>
            <a:pPr eaLnBrk="1" hangingPunct="1">
              <a:spcBef>
                <a:spcPct val="0"/>
              </a:spcBef>
              <a:buFontTx/>
              <a:buNone/>
            </a:pPr>
            <a:r>
              <a:rPr lang="en-US" altLang="en-US" sz="1400" i="1"/>
              <a:t>Nucl. Acids Res. (2009) 37: 1-13</a:t>
            </a:r>
            <a:endParaRPr lang="en-US" altLang="en-US" sz="1400"/>
          </a:p>
        </p:txBody>
      </p:sp>
    </p:spTree>
    <p:extLst>
      <p:ext uri="{BB962C8B-B14F-4D97-AF65-F5344CB8AC3E}">
        <p14:creationId xmlns:p14="http://schemas.microsoft.com/office/powerpoint/2010/main" val="2342201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Celllular Programs</a:t>
            </a:r>
          </a:p>
        </p:txBody>
      </p:sp>
      <p:sp>
        <p:nvSpPr>
          <p:cNvPr id="9219" name="Rectangle 2"/>
          <p:cNvSpPr>
            <a:spLocks noGrp="1" noChangeArrowheads="1"/>
          </p:cNvSpPr>
          <p:nvPr>
            <p:ph type="title"/>
          </p:nvPr>
        </p:nvSpPr>
        <p:spPr>
          <a:xfrm>
            <a:off x="250825" y="152400"/>
            <a:ext cx="8642350" cy="457200"/>
          </a:xfrm>
        </p:spPr>
        <p:txBody>
          <a:bodyPr/>
          <a:lstStyle/>
          <a:p>
            <a:pPr eaLnBrk="1" hangingPunct="1"/>
            <a:r>
              <a:rPr lang="de-DE" altLang="en-US" smtClean="0">
                <a:ea typeface="ＭＳ Ｐゴシック" panose="020B0600070205080204" pitchFamily="34" charset="-128"/>
              </a:rPr>
              <a:t>Over-representation analysis (WebGestalt)</a:t>
            </a:r>
            <a:endParaRPr lang="en-GB" altLang="de-DE" i="1" smtClean="0">
              <a:ea typeface="ＭＳ Ｐゴシック" panose="020B0600070205080204" pitchFamily="34" charset="-128"/>
            </a:endParaRPr>
          </a:p>
        </p:txBody>
      </p:sp>
      <p:sp>
        <p:nvSpPr>
          <p:cNvPr id="9220" name="Text Box 4"/>
          <p:cNvSpPr txBox="1">
            <a:spLocks noChangeArrowheads="1"/>
          </p:cNvSpPr>
          <p:nvPr/>
        </p:nvSpPr>
        <p:spPr bwMode="auto">
          <a:xfrm>
            <a:off x="468313" y="685800"/>
            <a:ext cx="8280400" cy="42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dirty="0"/>
              <a:t>Suppose that we have </a:t>
            </a:r>
            <a:r>
              <a:rPr lang="en-US" altLang="en-US" sz="1800" i="1" dirty="0"/>
              <a:t>n</a:t>
            </a:r>
            <a:r>
              <a:rPr lang="en-US" altLang="en-US" sz="1800" dirty="0"/>
              <a:t> genes in </a:t>
            </a:r>
            <a:r>
              <a:rPr lang="en-US" altLang="en-US" sz="1800" dirty="0" smtClean="0"/>
              <a:t>a “</a:t>
            </a:r>
            <a:r>
              <a:rPr lang="en-US" altLang="en-US" sz="1800" b="1" dirty="0" smtClean="0"/>
              <a:t>gene set of interest</a:t>
            </a:r>
            <a:r>
              <a:rPr lang="en-US" altLang="en-US" sz="1800" dirty="0" smtClean="0"/>
              <a:t>” </a:t>
            </a:r>
            <a:r>
              <a:rPr lang="en-US" altLang="en-US" sz="1800" dirty="0"/>
              <a:t>(A) </a:t>
            </a:r>
          </a:p>
          <a:p>
            <a:pPr eaLnBrk="1" hangingPunct="1">
              <a:lnSpc>
                <a:spcPts val="2500"/>
              </a:lnSpc>
              <a:spcBef>
                <a:spcPct val="0"/>
              </a:spcBef>
              <a:buFontTx/>
              <a:buNone/>
            </a:pPr>
            <a:r>
              <a:rPr lang="en-US" altLang="en-US" sz="1800" dirty="0"/>
              <a:t>and </a:t>
            </a:r>
            <a:r>
              <a:rPr lang="en-US" altLang="en-US" sz="1800" i="1" dirty="0"/>
              <a:t>m</a:t>
            </a:r>
            <a:r>
              <a:rPr lang="en-US" altLang="en-US" sz="1800" dirty="0"/>
              <a:t> genes in the </a:t>
            </a:r>
            <a:r>
              <a:rPr lang="en-US" altLang="en-US" sz="1800" b="1" dirty="0"/>
              <a:t>reference gene set </a:t>
            </a:r>
            <a:r>
              <a:rPr lang="en-US" altLang="en-US" sz="1800" dirty="0"/>
              <a:t>(B). </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Suppose further that there are </a:t>
            </a:r>
            <a:r>
              <a:rPr lang="en-US" altLang="en-US" sz="1800" i="1" dirty="0"/>
              <a:t>k</a:t>
            </a:r>
            <a:r>
              <a:rPr lang="en-US" altLang="en-US" sz="1800" dirty="0"/>
              <a:t> genes in  A and </a:t>
            </a:r>
            <a:r>
              <a:rPr lang="en-US" altLang="en-US" sz="1800" i="1" dirty="0"/>
              <a:t>j</a:t>
            </a:r>
            <a:r>
              <a:rPr lang="en-US" altLang="en-US" sz="1800" dirty="0"/>
              <a:t> genes in B </a:t>
            </a:r>
          </a:p>
          <a:p>
            <a:pPr eaLnBrk="1" hangingPunct="1">
              <a:lnSpc>
                <a:spcPts val="2500"/>
              </a:lnSpc>
              <a:spcBef>
                <a:spcPct val="0"/>
              </a:spcBef>
              <a:buFontTx/>
              <a:buNone/>
            </a:pPr>
            <a:r>
              <a:rPr lang="en-US" altLang="en-US" sz="1800" dirty="0"/>
              <a:t>that are in a given </a:t>
            </a:r>
            <a:r>
              <a:rPr lang="en-US" altLang="en-US" sz="1800" dirty="0" smtClean="0"/>
              <a:t>functional category </a:t>
            </a:r>
            <a:r>
              <a:rPr lang="en-US" altLang="en-US" sz="1800" dirty="0"/>
              <a:t>(C) </a:t>
            </a:r>
            <a:endParaRPr lang="en-US" altLang="en-US" sz="1800" dirty="0" smtClean="0"/>
          </a:p>
          <a:p>
            <a:pPr eaLnBrk="1" hangingPunct="1">
              <a:lnSpc>
                <a:spcPts val="2500"/>
              </a:lnSpc>
              <a:spcBef>
                <a:spcPct val="0"/>
              </a:spcBef>
              <a:buFontTx/>
              <a:buNone/>
            </a:pPr>
            <a:r>
              <a:rPr lang="en-US" altLang="en-US" sz="1800" dirty="0" smtClean="0"/>
              <a:t>(</a:t>
            </a:r>
            <a:r>
              <a:rPr lang="en-US" altLang="en-US" sz="1800" dirty="0"/>
              <a:t>e.g. a GO category, a KEGG pathway, </a:t>
            </a:r>
            <a:r>
              <a:rPr lang="en-US" altLang="en-US" sz="1800" dirty="0" smtClean="0"/>
              <a:t>a </a:t>
            </a:r>
            <a:r>
              <a:rPr lang="en-US" altLang="en-US" sz="1800" dirty="0" err="1"/>
              <a:t>BioCarta</a:t>
            </a:r>
            <a:r>
              <a:rPr lang="en-US" altLang="en-US" sz="1800" dirty="0"/>
              <a:t> pathway etc.). </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Based on the reference gene set, the expected value of </a:t>
            </a:r>
            <a:r>
              <a:rPr lang="en-US" altLang="en-US" sz="1800" i="1" dirty="0"/>
              <a:t>k</a:t>
            </a:r>
            <a:r>
              <a:rPr lang="en-US" altLang="en-US" sz="1800" dirty="0"/>
              <a:t> would be </a:t>
            </a:r>
          </a:p>
          <a:p>
            <a:pPr eaLnBrk="1" hangingPunct="1">
              <a:lnSpc>
                <a:spcPts val="2500"/>
              </a:lnSpc>
              <a:spcBef>
                <a:spcPct val="0"/>
              </a:spcBef>
              <a:buFontTx/>
              <a:buNone/>
            </a:pPr>
            <a:r>
              <a:rPr lang="en-US" altLang="en-US" sz="1800" i="1" dirty="0"/>
              <a:t>				</a:t>
            </a:r>
            <a:r>
              <a:rPr lang="en-US" altLang="en-US" sz="1800" i="1" dirty="0" err="1" smtClean="0"/>
              <a:t>k</a:t>
            </a:r>
            <a:r>
              <a:rPr lang="en-US" altLang="en-US" sz="1800" baseline="-25000" dirty="0" err="1" smtClean="0"/>
              <a:t>exp</a:t>
            </a:r>
            <a:r>
              <a:rPr lang="en-US" altLang="en-US" sz="1800" dirty="0" smtClean="0"/>
              <a:t> </a:t>
            </a:r>
            <a:r>
              <a:rPr lang="en-US" altLang="en-US" sz="1800" dirty="0"/>
              <a:t>= (</a:t>
            </a:r>
            <a:r>
              <a:rPr lang="en-US" altLang="en-US" sz="1800" i="1" dirty="0"/>
              <a:t>n</a:t>
            </a:r>
            <a:r>
              <a:rPr lang="en-US" altLang="en-US" sz="1800" dirty="0"/>
              <a:t>/</a:t>
            </a:r>
            <a:r>
              <a:rPr lang="en-US" altLang="en-US" sz="1800" i="1" dirty="0"/>
              <a:t>m</a:t>
            </a:r>
            <a:r>
              <a:rPr lang="en-US" altLang="en-US" sz="1800" dirty="0"/>
              <a:t>)</a:t>
            </a:r>
            <a:r>
              <a:rPr lang="en-US" altLang="en-US" sz="1800" baseline="30000" dirty="0"/>
              <a:t> </a:t>
            </a:r>
            <a:r>
              <a:rPr lang="en-US" altLang="en-US" sz="1800" dirty="0">
                <a:sym typeface="Symbol" panose="05050102010706020507" pitchFamily="18" charset="2"/>
              </a:rPr>
              <a:t></a:t>
            </a:r>
            <a:r>
              <a:rPr lang="en-US" altLang="en-US" sz="1800" dirty="0"/>
              <a:t> </a:t>
            </a:r>
            <a:r>
              <a:rPr lang="en-US" altLang="en-US" sz="1800" i="1" dirty="0"/>
              <a:t>j</a:t>
            </a:r>
            <a:endParaRPr lang="en-US" altLang="en-US" sz="1800" dirty="0"/>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If </a:t>
            </a:r>
            <a:r>
              <a:rPr lang="en-US" altLang="en-US" sz="1800" i="1" dirty="0"/>
              <a:t>k</a:t>
            </a:r>
            <a:r>
              <a:rPr lang="en-US" altLang="en-US" sz="1800" dirty="0"/>
              <a:t> exceeds the above expected value, </a:t>
            </a:r>
            <a:endParaRPr lang="en-US" altLang="en-US" sz="1800" dirty="0" smtClean="0"/>
          </a:p>
          <a:p>
            <a:pPr eaLnBrk="1" hangingPunct="1">
              <a:lnSpc>
                <a:spcPts val="2500"/>
              </a:lnSpc>
              <a:spcBef>
                <a:spcPct val="0"/>
              </a:spcBef>
              <a:buFontTx/>
              <a:buNone/>
            </a:pPr>
            <a:r>
              <a:rPr lang="en-US" altLang="en-US" sz="1800" dirty="0" smtClean="0"/>
              <a:t>category </a:t>
            </a:r>
            <a:r>
              <a:rPr lang="en-US" altLang="en-US" sz="1800" dirty="0"/>
              <a:t>C is said to be </a:t>
            </a:r>
            <a:r>
              <a:rPr lang="en-US" altLang="en-US" sz="1800" b="1" dirty="0"/>
              <a:t>enriched</a:t>
            </a:r>
            <a:r>
              <a:rPr lang="en-US" altLang="en-US" sz="1800" dirty="0"/>
              <a:t>,</a:t>
            </a:r>
          </a:p>
          <a:p>
            <a:pPr eaLnBrk="1" hangingPunct="1">
              <a:lnSpc>
                <a:spcPts val="2500"/>
              </a:lnSpc>
              <a:spcBef>
                <a:spcPct val="0"/>
              </a:spcBef>
              <a:buFontTx/>
              <a:buNone/>
            </a:pPr>
            <a:r>
              <a:rPr lang="en-US" altLang="en-US" sz="1800" dirty="0"/>
              <a:t>with a </a:t>
            </a:r>
            <a:r>
              <a:rPr lang="en-US" altLang="en-US" sz="1800" b="1" dirty="0"/>
              <a:t>ratio of enrichment </a:t>
            </a:r>
            <a:r>
              <a:rPr lang="en-US" altLang="en-US" sz="1800" dirty="0"/>
              <a:t>(</a:t>
            </a:r>
            <a:r>
              <a:rPr lang="en-US" altLang="en-US" sz="1800" i="1" dirty="0"/>
              <a:t>r</a:t>
            </a:r>
            <a:r>
              <a:rPr lang="en-US" altLang="en-US" sz="1800" dirty="0"/>
              <a:t>) given by </a:t>
            </a:r>
            <a:r>
              <a:rPr lang="en-US" altLang="en-US" sz="1800" i="1" dirty="0"/>
              <a:t>r</a:t>
            </a:r>
            <a:r>
              <a:rPr lang="en-US" altLang="en-US" sz="1800" dirty="0"/>
              <a:t> = </a:t>
            </a:r>
            <a:r>
              <a:rPr lang="en-US" altLang="en-US" sz="1800" i="1" dirty="0" smtClean="0"/>
              <a:t>k/</a:t>
            </a:r>
            <a:r>
              <a:rPr lang="en-US" altLang="en-US" sz="1800" i="1" dirty="0" err="1" smtClean="0"/>
              <a:t>k</a:t>
            </a:r>
            <a:r>
              <a:rPr lang="en-US" altLang="en-US" sz="1800" baseline="-25000" dirty="0" err="1" smtClean="0"/>
              <a:t>exp</a:t>
            </a:r>
            <a:r>
              <a:rPr lang="en-US" altLang="en-US" sz="1800" dirty="0" smtClean="0"/>
              <a:t>. </a:t>
            </a:r>
            <a:endParaRPr lang="de-DE" altLang="de-DE" sz="1800" dirty="0"/>
          </a:p>
        </p:txBody>
      </p:sp>
      <p:sp>
        <p:nvSpPr>
          <p:cNvPr id="9221"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WS 2017/18 - lecture 2</a:t>
            </a:r>
          </a:p>
        </p:txBody>
      </p:sp>
      <p:sp>
        <p:nvSpPr>
          <p:cNvPr id="9222"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F2545BC4-FBD2-4AA2-97CF-086DB8949A7B}" type="slidenum">
              <a:rPr lang="de-DE" altLang="en-US" sz="1000"/>
              <a:pPr eaLnBrk="1" hangingPunct="1">
                <a:spcBef>
                  <a:spcPct val="0"/>
                </a:spcBef>
                <a:buFontTx/>
                <a:buNone/>
              </a:pPr>
              <a:t>14</a:t>
            </a:fld>
            <a:endParaRPr lang="de-DE" altLang="en-US" sz="1000"/>
          </a:p>
        </p:txBody>
      </p:sp>
      <p:sp>
        <p:nvSpPr>
          <p:cNvPr id="9223" name="Textfeld 7"/>
          <p:cNvSpPr txBox="1">
            <a:spLocks noChangeArrowheads="1"/>
          </p:cNvSpPr>
          <p:nvPr/>
        </p:nvSpPr>
        <p:spPr bwMode="auto">
          <a:xfrm>
            <a:off x="6300788" y="5732463"/>
            <a:ext cx="2554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Zhang, Kirov, Snoddy (2013)</a:t>
            </a:r>
          </a:p>
          <a:p>
            <a:pPr eaLnBrk="1" hangingPunct="1">
              <a:spcBef>
                <a:spcPct val="0"/>
              </a:spcBef>
              <a:buFontTx/>
              <a:buNone/>
            </a:pPr>
            <a:r>
              <a:rPr lang="de-DE" altLang="en-US" sz="1400"/>
              <a:t>Nucl Ac Res </a:t>
            </a:r>
            <a:r>
              <a:rPr lang="en-US" altLang="en-US" sz="1400" i="1"/>
              <a:t>33: W741-W748</a:t>
            </a:r>
            <a:endParaRPr lang="en-US" altLang="en-US" sz="1400"/>
          </a:p>
        </p:txBody>
      </p:sp>
    </p:spTree>
    <p:extLst>
      <p:ext uri="{BB962C8B-B14F-4D97-AF65-F5344CB8AC3E}">
        <p14:creationId xmlns:p14="http://schemas.microsoft.com/office/powerpoint/2010/main" val="3724397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Celllular Programs</a:t>
            </a:r>
          </a:p>
        </p:txBody>
      </p:sp>
      <p:sp>
        <p:nvSpPr>
          <p:cNvPr id="10243" name="Rectangle 2"/>
          <p:cNvSpPr>
            <a:spLocks noGrp="1" noChangeArrowheads="1"/>
          </p:cNvSpPr>
          <p:nvPr>
            <p:ph type="title"/>
          </p:nvPr>
        </p:nvSpPr>
        <p:spPr>
          <a:xfrm>
            <a:off x="250825" y="152400"/>
            <a:ext cx="8642350" cy="457200"/>
          </a:xfrm>
        </p:spPr>
        <p:txBody>
          <a:bodyPr/>
          <a:lstStyle/>
          <a:p>
            <a:pPr eaLnBrk="1" hangingPunct="1"/>
            <a:r>
              <a:rPr lang="de-DE" altLang="en-US" smtClean="0">
                <a:ea typeface="ＭＳ Ｐゴシック" panose="020B0600070205080204" pitchFamily="34" charset="-128"/>
              </a:rPr>
              <a:t>Over-representation analysis (WebGestalt)</a:t>
            </a:r>
            <a:endParaRPr lang="en-GB" altLang="de-DE" i="1" smtClean="0">
              <a:ea typeface="ＭＳ Ｐゴシック" panose="020B0600070205080204" pitchFamily="34" charset="-128"/>
            </a:endParaRPr>
          </a:p>
        </p:txBody>
      </p:sp>
      <p:sp>
        <p:nvSpPr>
          <p:cNvPr id="10244" name="Text Box 4"/>
          <p:cNvSpPr txBox="1">
            <a:spLocks noChangeArrowheads="1"/>
          </p:cNvSpPr>
          <p:nvPr/>
        </p:nvSpPr>
        <p:spPr bwMode="auto">
          <a:xfrm>
            <a:off x="468313" y="685800"/>
            <a:ext cx="82804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a:t>If B represents the population from which the genes in A are drawn, </a:t>
            </a:r>
          </a:p>
          <a:p>
            <a:pPr eaLnBrk="1" hangingPunct="1">
              <a:lnSpc>
                <a:spcPts val="2500"/>
              </a:lnSpc>
              <a:spcBef>
                <a:spcPct val="0"/>
              </a:spcBef>
              <a:buFontTx/>
              <a:buNone/>
            </a:pPr>
            <a:r>
              <a:rPr lang="en-US" altLang="en-US" sz="1800"/>
              <a:t>WebGestalt uses the </a:t>
            </a:r>
            <a:r>
              <a:rPr lang="en-US" altLang="en-US" sz="1800" b="1"/>
              <a:t>hypergeometric test </a:t>
            </a:r>
            <a:r>
              <a:rPr lang="en-US" altLang="en-US" sz="1800"/>
              <a:t>to evaluate the significance </a:t>
            </a:r>
          </a:p>
          <a:p>
            <a:pPr eaLnBrk="1" hangingPunct="1">
              <a:lnSpc>
                <a:spcPts val="2500"/>
              </a:lnSpc>
              <a:spcBef>
                <a:spcPct val="0"/>
              </a:spcBef>
              <a:buFontTx/>
              <a:buNone/>
            </a:pPr>
            <a:r>
              <a:rPr lang="en-US" altLang="en-US" sz="1800"/>
              <a:t>of enrichment for category C in gene set A, </a:t>
            </a:r>
          </a:p>
          <a:p>
            <a:pPr eaLnBrk="1" hangingPunct="1">
              <a:lnSpc>
                <a:spcPts val="2500"/>
              </a:lnSpc>
              <a:spcBef>
                <a:spcPct val="0"/>
              </a:spcBef>
              <a:buFontTx/>
              <a:buNone/>
            </a:pPr>
            <a:endParaRPr lang="de-DE" altLang="de-DE" sz="1800"/>
          </a:p>
          <a:p>
            <a:pPr eaLnBrk="1" hangingPunct="1">
              <a:lnSpc>
                <a:spcPts val="2500"/>
              </a:lnSpc>
              <a:spcBef>
                <a:spcPct val="0"/>
              </a:spcBef>
              <a:buFontTx/>
              <a:buNone/>
            </a:pPr>
            <a:endParaRPr lang="de-DE" altLang="de-DE" sz="1800"/>
          </a:p>
          <a:p>
            <a:pPr eaLnBrk="1" hangingPunct="1">
              <a:lnSpc>
                <a:spcPts val="2500"/>
              </a:lnSpc>
              <a:spcBef>
                <a:spcPct val="0"/>
              </a:spcBef>
              <a:buFontTx/>
              <a:buNone/>
            </a:pPr>
            <a:endParaRPr lang="de-DE" altLang="de-DE" sz="1800"/>
          </a:p>
          <a:p>
            <a:pPr eaLnBrk="1" hangingPunct="1">
              <a:lnSpc>
                <a:spcPts val="2500"/>
              </a:lnSpc>
              <a:spcBef>
                <a:spcPct val="0"/>
              </a:spcBef>
              <a:buFontTx/>
              <a:buNone/>
            </a:pPr>
            <a:endParaRPr lang="de-DE" altLang="de-DE" sz="1800"/>
          </a:p>
          <a:p>
            <a:pPr eaLnBrk="1" hangingPunct="1">
              <a:lnSpc>
                <a:spcPts val="2500"/>
              </a:lnSpc>
              <a:spcBef>
                <a:spcPct val="0"/>
              </a:spcBef>
              <a:buFontTx/>
              <a:buNone/>
            </a:pPr>
            <a:endParaRPr lang="de-DE" altLang="de-DE" sz="1800"/>
          </a:p>
          <a:p>
            <a:pPr eaLnBrk="1" hangingPunct="1">
              <a:lnSpc>
                <a:spcPts val="2500"/>
              </a:lnSpc>
              <a:spcBef>
                <a:spcPct val="0"/>
              </a:spcBef>
              <a:buFontTx/>
              <a:buNone/>
            </a:pPr>
            <a:endParaRPr lang="de-DE" altLang="de-DE" sz="1800"/>
          </a:p>
          <a:p>
            <a:pPr eaLnBrk="1" hangingPunct="1">
              <a:lnSpc>
                <a:spcPts val="2500"/>
              </a:lnSpc>
              <a:spcBef>
                <a:spcPct val="0"/>
              </a:spcBef>
              <a:buFontTx/>
              <a:buNone/>
            </a:pPr>
            <a:r>
              <a:rPr lang="en-US" altLang="en-US" sz="1800"/>
              <a:t>If A and B are two independent gene sets, </a:t>
            </a:r>
          </a:p>
          <a:p>
            <a:pPr eaLnBrk="1" hangingPunct="1">
              <a:lnSpc>
                <a:spcPts val="2500"/>
              </a:lnSpc>
              <a:spcBef>
                <a:spcPct val="0"/>
              </a:spcBef>
              <a:buFontTx/>
              <a:buNone/>
            </a:pPr>
            <a:r>
              <a:rPr lang="en-US" altLang="en-US" sz="1800"/>
              <a:t>WebGestalt uses </a:t>
            </a:r>
            <a:r>
              <a:rPr lang="en-US" altLang="en-US" sz="1800" b="1"/>
              <a:t>Fisher's exact test </a:t>
            </a:r>
            <a:r>
              <a:rPr lang="en-US" altLang="en-US" sz="1800"/>
              <a:t>instead,</a:t>
            </a:r>
            <a:endParaRPr lang="de-DE" altLang="de-DE" sz="1800"/>
          </a:p>
        </p:txBody>
      </p:sp>
      <p:sp>
        <p:nvSpPr>
          <p:cNvPr id="10245"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WS 2017/18 - lecture 2</a:t>
            </a:r>
          </a:p>
        </p:txBody>
      </p:sp>
      <p:sp>
        <p:nvSpPr>
          <p:cNvPr id="10246"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9EBE7DDE-F05D-489D-8197-D93CB1DDF599}" type="slidenum">
              <a:rPr lang="de-DE" altLang="en-US" sz="1000"/>
              <a:pPr eaLnBrk="1" hangingPunct="1">
                <a:spcBef>
                  <a:spcPct val="0"/>
                </a:spcBef>
                <a:buFontTx/>
                <a:buNone/>
              </a:pPr>
              <a:t>15</a:t>
            </a:fld>
            <a:endParaRPr lang="de-DE" altLang="en-US" sz="1000"/>
          </a:p>
        </p:txBody>
      </p:sp>
      <p:sp>
        <p:nvSpPr>
          <p:cNvPr id="10247" name="Textfeld 1"/>
          <p:cNvSpPr txBox="1">
            <a:spLocks noChangeArrowheads="1"/>
          </p:cNvSpPr>
          <p:nvPr/>
        </p:nvSpPr>
        <p:spPr bwMode="auto">
          <a:xfrm>
            <a:off x="6300788" y="5732463"/>
            <a:ext cx="2554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a:t>Zhang, Kirov, Snoddy (2013)</a:t>
            </a:r>
          </a:p>
          <a:p>
            <a:pPr eaLnBrk="1" hangingPunct="1">
              <a:spcBef>
                <a:spcPct val="0"/>
              </a:spcBef>
              <a:buFontTx/>
              <a:buNone/>
            </a:pPr>
            <a:r>
              <a:rPr lang="de-DE" altLang="en-US" sz="1400"/>
              <a:t>Nucl Ac Res </a:t>
            </a:r>
            <a:r>
              <a:rPr lang="en-US" altLang="en-US" sz="1400" i="1"/>
              <a:t>33: W741-W748</a:t>
            </a:r>
            <a:endParaRPr lang="en-US" altLang="en-US" sz="1400"/>
          </a:p>
        </p:txBody>
      </p:sp>
      <p:pic>
        <p:nvPicPr>
          <p:cNvPr id="102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685925"/>
            <a:ext cx="2922587"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4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4300538"/>
            <a:ext cx="3143250" cy="168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feld 1"/>
          <p:cNvSpPr txBox="1"/>
          <p:nvPr/>
        </p:nvSpPr>
        <p:spPr>
          <a:xfrm>
            <a:off x="5003800" y="1700213"/>
            <a:ext cx="4064000" cy="1816100"/>
          </a:xfrm>
          <a:prstGeom prst="rect">
            <a:avLst/>
          </a:prstGeom>
          <a:noFill/>
        </p:spPr>
        <p:txBody>
          <a:bodyPr wrap="none">
            <a:spAutoFit/>
          </a:bodyPr>
          <a:lstStyle/>
          <a:p>
            <a:pPr>
              <a:defRPr/>
            </a:pPr>
            <a:r>
              <a:rPr lang="de-DE" sz="1400" dirty="0">
                <a:latin typeface="Arial" charset="0"/>
                <a:ea typeface="ＭＳ Ｐゴシック" charset="-128"/>
              </a:rPr>
              <a:t>Interpretation: </a:t>
            </a:r>
            <a:r>
              <a:rPr lang="de-DE" sz="1400" dirty="0" err="1">
                <a:latin typeface="Arial" charset="0"/>
                <a:ea typeface="ＭＳ Ｐゴシック" charset="-128"/>
              </a:rPr>
              <a:t>draw</a:t>
            </a:r>
            <a:r>
              <a:rPr lang="de-DE" sz="1400" dirty="0">
                <a:latin typeface="Arial" charset="0"/>
                <a:ea typeface="ＭＳ Ｐゴシック" charset="-128"/>
              </a:rPr>
              <a:t> </a:t>
            </a:r>
            <a:r>
              <a:rPr lang="de-DE" sz="1400" i="1" dirty="0">
                <a:latin typeface="Arial" charset="0"/>
                <a:ea typeface="ＭＳ Ｐゴシック" charset="-128"/>
              </a:rPr>
              <a:t>i = k </a:t>
            </a:r>
            <a:r>
              <a:rPr lang="de-DE" sz="1400" dirty="0">
                <a:latin typeface="Arial" charset="0"/>
                <a:ea typeface="ＭＳ Ｐゴシック" charset="-128"/>
              </a:rPr>
              <a:t>genes </a:t>
            </a:r>
            <a:r>
              <a:rPr lang="de-DE" sz="1400" dirty="0" err="1">
                <a:latin typeface="Arial" charset="0"/>
                <a:ea typeface="ＭＳ Ｐゴシック" charset="-128"/>
              </a:rPr>
              <a:t>for</a:t>
            </a:r>
            <a:r>
              <a:rPr lang="de-DE" sz="1400" dirty="0">
                <a:latin typeface="Arial" charset="0"/>
                <a:ea typeface="ＭＳ Ｐゴシック" charset="-128"/>
              </a:rPr>
              <a:t> A </a:t>
            </a:r>
            <a:r>
              <a:rPr lang="de-DE" sz="1400" dirty="0" err="1">
                <a:latin typeface="Arial" charset="0"/>
                <a:ea typeface="ＭＳ Ｐゴシック" charset="-128"/>
              </a:rPr>
              <a:t>that</a:t>
            </a:r>
            <a:endParaRPr lang="de-DE" sz="1400" dirty="0">
              <a:latin typeface="Arial" charset="0"/>
              <a:ea typeface="ＭＳ Ｐゴシック" charset="-128"/>
            </a:endParaRPr>
          </a:p>
          <a:p>
            <a:pPr>
              <a:defRPr/>
            </a:pPr>
            <a:r>
              <a:rPr lang="de-DE" sz="1400" dirty="0" err="1">
                <a:latin typeface="Arial" charset="0"/>
                <a:ea typeface="ＭＳ Ｐゴシック" charset="-128"/>
              </a:rPr>
              <a:t>belong</a:t>
            </a:r>
            <a:r>
              <a:rPr lang="de-DE" sz="1400" dirty="0">
                <a:latin typeface="Arial" charset="0"/>
                <a:ea typeface="ＭＳ Ｐゴシック" charset="-128"/>
              </a:rPr>
              <a:t> </a:t>
            </a:r>
            <a:r>
              <a:rPr lang="de-DE" sz="1400" dirty="0" err="1">
                <a:latin typeface="Arial" charset="0"/>
                <a:ea typeface="ＭＳ Ｐゴシック" charset="-128"/>
              </a:rPr>
              <a:t>to</a:t>
            </a:r>
            <a:r>
              <a:rPr lang="de-DE" sz="1400" dirty="0">
                <a:latin typeface="Arial" charset="0"/>
                <a:ea typeface="ＭＳ Ｐゴシック" charset="-128"/>
              </a:rPr>
              <a:t>  </a:t>
            </a:r>
            <a:r>
              <a:rPr lang="de-DE" sz="1400" dirty="0" err="1">
                <a:latin typeface="Arial" charset="0"/>
                <a:ea typeface="ＭＳ Ｐゴシック" charset="-128"/>
              </a:rPr>
              <a:t>category</a:t>
            </a:r>
            <a:r>
              <a:rPr lang="de-DE" sz="1400" dirty="0">
                <a:latin typeface="Arial" charset="0"/>
                <a:ea typeface="ＭＳ Ｐゴシック" charset="-128"/>
              </a:rPr>
              <a:t> C </a:t>
            </a:r>
            <a:r>
              <a:rPr lang="de-DE" sz="1400" dirty="0" err="1">
                <a:latin typeface="Arial" charset="0"/>
                <a:ea typeface="ＭＳ Ｐゴシック" charset="-128"/>
              </a:rPr>
              <a:t>from</a:t>
            </a:r>
            <a:r>
              <a:rPr lang="de-DE" sz="1400" dirty="0">
                <a:latin typeface="Arial" charset="0"/>
                <a:ea typeface="ＭＳ Ｐゴシック" charset="-128"/>
              </a:rPr>
              <a:t> </a:t>
            </a:r>
            <a:r>
              <a:rPr lang="de-DE" sz="1400" dirty="0" err="1">
                <a:latin typeface="Arial" charset="0"/>
                <a:ea typeface="ＭＳ Ｐゴシック" charset="-128"/>
              </a:rPr>
              <a:t>the</a:t>
            </a:r>
            <a:r>
              <a:rPr lang="de-DE" sz="1400" i="1" dirty="0">
                <a:latin typeface="Arial" charset="0"/>
                <a:ea typeface="ＭＳ Ｐゴシック" charset="-128"/>
              </a:rPr>
              <a:t> j </a:t>
            </a:r>
            <a:r>
              <a:rPr lang="de-DE" sz="1400" dirty="0">
                <a:latin typeface="Arial" charset="0"/>
                <a:ea typeface="ＭＳ Ｐゴシック" charset="-128"/>
              </a:rPr>
              <a:t>genes </a:t>
            </a:r>
            <a:r>
              <a:rPr lang="de-DE" sz="1400" dirty="0" err="1">
                <a:latin typeface="Arial" charset="0"/>
                <a:ea typeface="ＭＳ Ｐゴシック" charset="-128"/>
              </a:rPr>
              <a:t>from</a:t>
            </a:r>
            <a:r>
              <a:rPr lang="de-DE" sz="1400" dirty="0">
                <a:latin typeface="Arial" charset="0"/>
                <a:ea typeface="ＭＳ Ｐゴシック" charset="-128"/>
              </a:rPr>
              <a:t> B </a:t>
            </a:r>
          </a:p>
          <a:p>
            <a:pPr>
              <a:defRPr/>
            </a:pPr>
            <a:r>
              <a:rPr lang="de-DE" sz="1400" dirty="0" err="1">
                <a:latin typeface="Arial" charset="0"/>
                <a:ea typeface="ＭＳ Ｐゴシック" charset="-128"/>
              </a:rPr>
              <a:t>that</a:t>
            </a:r>
            <a:r>
              <a:rPr lang="de-DE" sz="1400" dirty="0">
                <a:latin typeface="Arial" charset="0"/>
                <a:ea typeface="ＭＳ Ｐゴシック" charset="-128"/>
              </a:rPr>
              <a:t> </a:t>
            </a:r>
            <a:r>
              <a:rPr lang="de-DE" sz="1400" dirty="0" err="1">
                <a:latin typeface="Arial" charset="0"/>
                <a:ea typeface="ＭＳ Ｐゴシック" charset="-128"/>
              </a:rPr>
              <a:t>belong</a:t>
            </a:r>
            <a:r>
              <a:rPr lang="de-DE" sz="1400" dirty="0">
                <a:latin typeface="Arial" charset="0"/>
                <a:ea typeface="ＭＳ Ｐゴシック" charset="-128"/>
              </a:rPr>
              <a:t> </a:t>
            </a:r>
            <a:r>
              <a:rPr lang="de-DE" sz="1400" dirty="0" err="1">
                <a:latin typeface="Arial" charset="0"/>
                <a:ea typeface="ＭＳ Ｐゴシック" charset="-128"/>
              </a:rPr>
              <a:t>to</a:t>
            </a:r>
            <a:r>
              <a:rPr lang="de-DE" sz="1400" dirty="0">
                <a:latin typeface="Arial" charset="0"/>
                <a:ea typeface="ＭＳ Ｐゴシック" charset="-128"/>
              </a:rPr>
              <a:t> C. </a:t>
            </a:r>
          </a:p>
          <a:p>
            <a:pPr marL="285750" indent="-285750">
              <a:buFont typeface="Symbol" charset="2"/>
              <a:buChar char="®"/>
              <a:defRPr/>
            </a:pPr>
            <a:r>
              <a:rPr lang="de-DE" sz="1400" dirty="0">
                <a:latin typeface="Arial" charset="0"/>
                <a:ea typeface="ＭＳ Ｐゴシック" charset="-128"/>
                <a:sym typeface="Symbol"/>
              </a:rPr>
              <a:t>The </a:t>
            </a:r>
            <a:r>
              <a:rPr lang="de-DE" sz="1400" dirty="0" err="1">
                <a:latin typeface="Arial" charset="0"/>
                <a:ea typeface="ＭＳ Ｐゴシック" charset="-128"/>
                <a:sym typeface="Symbol"/>
              </a:rPr>
              <a:t>other</a:t>
            </a:r>
            <a:r>
              <a:rPr lang="de-DE" sz="1400" dirty="0">
                <a:latin typeface="Arial" charset="0"/>
                <a:ea typeface="ＭＳ Ｐゴシック" charset="-128"/>
                <a:sym typeface="Symbol"/>
              </a:rPr>
              <a:t> </a:t>
            </a:r>
            <a:r>
              <a:rPr lang="de-DE" sz="1400" i="1" dirty="0">
                <a:latin typeface="Arial" charset="0"/>
                <a:ea typeface="ＭＳ Ｐゴシック" charset="-128"/>
                <a:sym typeface="Symbol"/>
              </a:rPr>
              <a:t>n – i </a:t>
            </a:r>
            <a:r>
              <a:rPr lang="de-DE" sz="1400" dirty="0">
                <a:latin typeface="Arial" charset="0"/>
                <a:ea typeface="ＭＳ Ｐゴシック" charset="-128"/>
                <a:sym typeface="Symbol"/>
              </a:rPr>
              <a:t>genes in A do not </a:t>
            </a:r>
            <a:r>
              <a:rPr lang="de-DE" sz="1400" dirty="0" err="1">
                <a:latin typeface="Arial" charset="0"/>
                <a:ea typeface="ＭＳ Ｐゴシック" charset="-128"/>
                <a:sym typeface="Symbol"/>
              </a:rPr>
              <a:t>belong</a:t>
            </a:r>
            <a:r>
              <a:rPr lang="de-DE" sz="1400" dirty="0">
                <a:latin typeface="Arial" charset="0"/>
                <a:ea typeface="ＭＳ Ｐゴシック" charset="-128"/>
                <a:sym typeface="Symbol"/>
              </a:rPr>
              <a:t> </a:t>
            </a:r>
            <a:r>
              <a:rPr lang="de-DE" sz="1400" dirty="0" err="1">
                <a:latin typeface="Arial" charset="0"/>
                <a:ea typeface="ＭＳ Ｐゴシック" charset="-128"/>
                <a:sym typeface="Symbol"/>
              </a:rPr>
              <a:t>to</a:t>
            </a:r>
            <a:r>
              <a:rPr lang="de-DE" sz="1400" dirty="0">
                <a:latin typeface="Arial" charset="0"/>
                <a:ea typeface="ＭＳ Ｐゴシック" charset="-128"/>
                <a:sym typeface="Symbol"/>
              </a:rPr>
              <a:t> C.</a:t>
            </a:r>
          </a:p>
          <a:p>
            <a:pPr>
              <a:defRPr/>
            </a:pPr>
            <a:r>
              <a:rPr lang="de-DE" sz="1400" dirty="0" err="1">
                <a:latin typeface="Arial" charset="0"/>
                <a:ea typeface="ＭＳ Ｐゴシック" charset="-128"/>
                <a:sym typeface="Symbol"/>
              </a:rPr>
              <a:t>They</a:t>
            </a:r>
            <a:r>
              <a:rPr lang="de-DE" sz="1400" dirty="0">
                <a:latin typeface="Arial" charset="0"/>
                <a:ea typeface="ＭＳ Ｐゴシック" charset="-128"/>
                <a:sym typeface="Symbol"/>
              </a:rPr>
              <a:t> </a:t>
            </a:r>
            <a:r>
              <a:rPr lang="de-DE" sz="1400" dirty="0" err="1">
                <a:latin typeface="Arial" charset="0"/>
                <a:ea typeface="ＭＳ Ｐゴシック" charset="-128"/>
                <a:sym typeface="Symbol"/>
              </a:rPr>
              <a:t>are</a:t>
            </a:r>
            <a:r>
              <a:rPr lang="de-DE" sz="1400" dirty="0">
                <a:latin typeface="Arial" charset="0"/>
                <a:ea typeface="ＭＳ Ｐゴシック" charset="-128"/>
                <a:sym typeface="Symbol"/>
              </a:rPr>
              <a:t> </a:t>
            </a:r>
            <a:r>
              <a:rPr lang="de-DE" sz="1400" dirty="0" err="1">
                <a:latin typeface="Arial" charset="0"/>
                <a:ea typeface="ＭＳ Ｐゴシック" charset="-128"/>
                <a:sym typeface="Symbol"/>
              </a:rPr>
              <a:t>drawn</a:t>
            </a:r>
            <a:r>
              <a:rPr lang="de-DE" sz="1400" dirty="0">
                <a:latin typeface="Arial" charset="0"/>
                <a:ea typeface="ＭＳ Ｐゴシック" charset="-128"/>
                <a:sym typeface="Symbol"/>
              </a:rPr>
              <a:t> </a:t>
            </a:r>
            <a:r>
              <a:rPr lang="de-DE" sz="1400" dirty="0" err="1">
                <a:latin typeface="Arial" charset="0"/>
                <a:ea typeface="ＭＳ Ｐゴシック" charset="-128"/>
                <a:sym typeface="Symbol"/>
              </a:rPr>
              <a:t>from</a:t>
            </a:r>
            <a:r>
              <a:rPr lang="de-DE" sz="1400" dirty="0">
                <a:latin typeface="Arial" charset="0"/>
                <a:ea typeface="ＭＳ Ｐゴシック" charset="-128"/>
                <a:sym typeface="Symbol"/>
              </a:rPr>
              <a:t> </a:t>
            </a:r>
            <a:r>
              <a:rPr lang="de-DE" sz="1400" dirty="0" err="1">
                <a:latin typeface="Arial" charset="0"/>
                <a:ea typeface="ＭＳ Ｐゴシック" charset="-128"/>
                <a:sym typeface="Symbol"/>
              </a:rPr>
              <a:t>the</a:t>
            </a:r>
            <a:r>
              <a:rPr lang="de-DE" sz="1400" dirty="0">
                <a:latin typeface="Arial" charset="0"/>
                <a:ea typeface="ＭＳ Ｐゴシック" charset="-128"/>
                <a:sym typeface="Symbol"/>
              </a:rPr>
              <a:t> </a:t>
            </a:r>
            <a:r>
              <a:rPr lang="de-DE" sz="1400" i="1" dirty="0">
                <a:latin typeface="Arial" charset="0"/>
                <a:ea typeface="ＭＳ Ｐゴシック" charset="-128"/>
                <a:sym typeface="Symbol"/>
              </a:rPr>
              <a:t>m – j </a:t>
            </a:r>
            <a:r>
              <a:rPr lang="de-DE" sz="1400" dirty="0">
                <a:latin typeface="Arial" charset="0"/>
                <a:ea typeface="ＭＳ Ｐゴシック" charset="-128"/>
                <a:sym typeface="Symbol"/>
              </a:rPr>
              <a:t>genes in B </a:t>
            </a:r>
            <a:r>
              <a:rPr lang="de-DE" sz="1400" dirty="0" err="1">
                <a:latin typeface="Arial" charset="0"/>
                <a:ea typeface="ＭＳ Ｐゴシック" charset="-128"/>
                <a:sym typeface="Symbol"/>
              </a:rPr>
              <a:t>that</a:t>
            </a:r>
            <a:endParaRPr lang="de-DE" sz="1400" dirty="0">
              <a:latin typeface="Arial" charset="0"/>
              <a:ea typeface="ＭＳ Ｐゴシック" charset="-128"/>
              <a:sym typeface="Symbol"/>
            </a:endParaRPr>
          </a:p>
          <a:p>
            <a:pPr>
              <a:defRPr/>
            </a:pPr>
            <a:r>
              <a:rPr lang="de-DE" sz="1400" dirty="0">
                <a:latin typeface="Arial" charset="0"/>
                <a:ea typeface="ＭＳ Ｐゴシック" charset="-128"/>
                <a:sym typeface="Symbol"/>
              </a:rPr>
              <a:t>do not </a:t>
            </a:r>
            <a:r>
              <a:rPr lang="de-DE" sz="1400" dirty="0" err="1">
                <a:latin typeface="Arial" charset="0"/>
                <a:ea typeface="ＭＳ Ｐゴシック" charset="-128"/>
                <a:sym typeface="Symbol"/>
              </a:rPr>
              <a:t>belong</a:t>
            </a:r>
            <a:r>
              <a:rPr lang="de-DE" sz="1400" dirty="0">
                <a:latin typeface="Arial" charset="0"/>
                <a:ea typeface="ＭＳ Ｐゴシック" charset="-128"/>
                <a:sym typeface="Symbol"/>
              </a:rPr>
              <a:t> </a:t>
            </a:r>
            <a:r>
              <a:rPr lang="de-DE" sz="1400" dirty="0" err="1">
                <a:latin typeface="Arial" charset="0"/>
                <a:ea typeface="ＭＳ Ｐゴシック" charset="-128"/>
                <a:sym typeface="Symbol"/>
              </a:rPr>
              <a:t>to</a:t>
            </a:r>
            <a:r>
              <a:rPr lang="de-DE" sz="1400" dirty="0">
                <a:latin typeface="Arial" charset="0"/>
                <a:ea typeface="ＭＳ Ｐゴシック" charset="-128"/>
                <a:sym typeface="Symbol"/>
              </a:rPr>
              <a:t> C.</a:t>
            </a:r>
          </a:p>
          <a:p>
            <a:pPr>
              <a:defRPr/>
            </a:pPr>
            <a:r>
              <a:rPr lang="de-DE" sz="1400" dirty="0" err="1">
                <a:latin typeface="Arial" charset="0"/>
                <a:ea typeface="ＭＳ Ｐゴシック" charset="-128"/>
                <a:sym typeface="Symbol"/>
              </a:rPr>
              <a:t>Normalization</a:t>
            </a:r>
            <a:r>
              <a:rPr lang="de-DE" sz="1400" dirty="0">
                <a:latin typeface="Arial" charset="0"/>
                <a:ea typeface="ＭＳ Ｐゴシック" charset="-128"/>
                <a:sym typeface="Symbol"/>
              </a:rPr>
              <a:t> </a:t>
            </a:r>
            <a:r>
              <a:rPr lang="de-DE" sz="1400" dirty="0" err="1">
                <a:latin typeface="Arial" charset="0"/>
                <a:ea typeface="ＭＳ Ｐゴシック" charset="-128"/>
                <a:sym typeface="Symbol"/>
              </a:rPr>
              <a:t>is</a:t>
            </a:r>
            <a:r>
              <a:rPr lang="de-DE" sz="1400" dirty="0">
                <a:latin typeface="Arial" charset="0"/>
                <a:ea typeface="ＭＳ Ｐゴシック" charset="-128"/>
                <a:sym typeface="Symbol"/>
              </a:rPr>
              <a:t> </a:t>
            </a:r>
            <a:r>
              <a:rPr lang="de-DE" sz="1400" dirty="0" err="1">
                <a:latin typeface="Arial" charset="0"/>
                <a:ea typeface="ＭＳ Ｐゴシック" charset="-128"/>
                <a:sym typeface="Symbol"/>
              </a:rPr>
              <a:t>done</a:t>
            </a:r>
            <a:r>
              <a:rPr lang="de-DE" sz="1400" dirty="0">
                <a:latin typeface="Arial" charset="0"/>
                <a:ea typeface="ＭＳ Ｐゴシック" charset="-128"/>
                <a:sym typeface="Symbol"/>
              </a:rPr>
              <a:t> </a:t>
            </a:r>
            <a:r>
              <a:rPr lang="de-DE" sz="1400" dirty="0" err="1">
                <a:latin typeface="Arial" charset="0"/>
                <a:ea typeface="ＭＳ Ｐゴシック" charset="-128"/>
                <a:sym typeface="Symbol"/>
              </a:rPr>
              <a:t>by</a:t>
            </a:r>
            <a:r>
              <a:rPr lang="de-DE" sz="1400" dirty="0">
                <a:latin typeface="Arial" charset="0"/>
                <a:ea typeface="ＭＳ Ｐゴシック" charset="-128"/>
                <a:sym typeface="Symbol"/>
              </a:rPr>
              <a:t> </a:t>
            </a:r>
            <a:r>
              <a:rPr lang="de-DE" sz="1400" dirty="0" err="1" smtClean="0">
                <a:latin typeface="Arial" charset="0"/>
                <a:ea typeface="ＭＳ Ｐゴシック" charset="-128"/>
                <a:sym typeface="Symbol"/>
              </a:rPr>
              <a:t>the</a:t>
            </a:r>
            <a:r>
              <a:rPr lang="de-DE" sz="1400" dirty="0" smtClean="0">
                <a:latin typeface="Arial" charset="0"/>
                <a:ea typeface="ＭＳ Ｐゴシック" charset="-128"/>
                <a:sym typeface="Symbol"/>
              </a:rPr>
              <a:t> total </a:t>
            </a:r>
            <a:r>
              <a:rPr lang="de-DE" sz="1400" dirty="0" err="1">
                <a:latin typeface="Arial" charset="0"/>
                <a:ea typeface="ＭＳ Ｐゴシック" charset="-128"/>
                <a:sym typeface="Symbol"/>
              </a:rPr>
              <a:t>number</a:t>
            </a:r>
            <a:r>
              <a:rPr lang="de-DE" sz="1400" dirty="0">
                <a:latin typeface="Arial" charset="0"/>
                <a:ea typeface="ＭＳ Ｐゴシック" charset="-128"/>
                <a:sym typeface="Symbol"/>
              </a:rPr>
              <a:t> </a:t>
            </a:r>
            <a:r>
              <a:rPr lang="de-DE" sz="1400" dirty="0" err="1">
                <a:latin typeface="Arial" charset="0"/>
                <a:ea typeface="ＭＳ Ｐゴシック" charset="-128"/>
                <a:sym typeface="Symbol"/>
              </a:rPr>
              <a:t>of</a:t>
            </a:r>
            <a:endParaRPr lang="de-DE" sz="1400" dirty="0">
              <a:latin typeface="Arial" charset="0"/>
              <a:ea typeface="ＭＳ Ｐゴシック" charset="-128"/>
              <a:sym typeface="Symbol"/>
            </a:endParaRPr>
          </a:p>
          <a:p>
            <a:pPr>
              <a:defRPr/>
            </a:pPr>
            <a:r>
              <a:rPr lang="de-DE" sz="1400" dirty="0" err="1">
                <a:latin typeface="Arial" charset="0"/>
                <a:ea typeface="ＭＳ Ｐゴシック" charset="-128"/>
                <a:sym typeface="Symbol"/>
              </a:rPr>
              <a:t>possibilities</a:t>
            </a:r>
            <a:r>
              <a:rPr lang="de-DE" sz="1400" dirty="0">
                <a:latin typeface="Arial" charset="0"/>
                <a:ea typeface="ＭＳ Ｐゴシック" charset="-128"/>
                <a:sym typeface="Symbol"/>
              </a:rPr>
              <a:t> </a:t>
            </a:r>
            <a:r>
              <a:rPr lang="de-DE" sz="1400" dirty="0" err="1">
                <a:latin typeface="Arial" charset="0"/>
                <a:ea typeface="ＭＳ Ｐゴシック" charset="-128"/>
                <a:sym typeface="Symbol"/>
              </a:rPr>
              <a:t>to</a:t>
            </a:r>
            <a:r>
              <a:rPr lang="de-DE" sz="1400" dirty="0">
                <a:latin typeface="Arial" charset="0"/>
                <a:ea typeface="ＭＳ Ｐゴシック" charset="-128"/>
                <a:sym typeface="Symbol"/>
              </a:rPr>
              <a:t> </a:t>
            </a:r>
            <a:r>
              <a:rPr lang="de-DE" sz="1400" dirty="0" err="1">
                <a:latin typeface="Arial" charset="0"/>
                <a:ea typeface="ＭＳ Ｐゴシック" charset="-128"/>
                <a:sym typeface="Symbol"/>
              </a:rPr>
              <a:t>draw</a:t>
            </a:r>
            <a:r>
              <a:rPr lang="de-DE" sz="1400" dirty="0">
                <a:latin typeface="Arial" charset="0"/>
                <a:ea typeface="ＭＳ Ｐゴシック" charset="-128"/>
                <a:sym typeface="Symbol"/>
              </a:rPr>
              <a:t> </a:t>
            </a:r>
            <a:r>
              <a:rPr lang="de-DE" sz="1400" i="1" dirty="0">
                <a:latin typeface="Arial" charset="0"/>
                <a:ea typeface="ＭＳ Ｐゴシック" charset="-128"/>
                <a:sym typeface="Symbol"/>
              </a:rPr>
              <a:t>n</a:t>
            </a:r>
            <a:r>
              <a:rPr lang="de-DE" sz="1400" dirty="0">
                <a:latin typeface="Arial" charset="0"/>
                <a:ea typeface="ＭＳ Ｐゴシック" charset="-128"/>
                <a:sym typeface="Symbol"/>
              </a:rPr>
              <a:t> genes </a:t>
            </a:r>
            <a:r>
              <a:rPr lang="de-DE" sz="1400" dirty="0" err="1">
                <a:latin typeface="Arial" charset="0"/>
                <a:ea typeface="ＭＳ Ｐゴシック" charset="-128"/>
                <a:sym typeface="Symbol"/>
              </a:rPr>
              <a:t>from</a:t>
            </a:r>
            <a:r>
              <a:rPr lang="de-DE" sz="1400" dirty="0">
                <a:latin typeface="Arial" charset="0"/>
                <a:ea typeface="ＭＳ Ｐゴシック" charset="-128"/>
                <a:sym typeface="Symbol"/>
              </a:rPr>
              <a:t> </a:t>
            </a:r>
            <a:r>
              <a:rPr lang="de-DE" sz="1400" i="1" dirty="0">
                <a:latin typeface="Arial" charset="0"/>
                <a:ea typeface="ＭＳ Ｐゴシック" charset="-128"/>
                <a:sym typeface="Symbol"/>
              </a:rPr>
              <a:t>m</a:t>
            </a:r>
            <a:r>
              <a:rPr lang="de-DE" sz="1400" dirty="0">
                <a:latin typeface="Arial" charset="0"/>
                <a:ea typeface="ＭＳ Ｐゴシック" charset="-128"/>
                <a:sym typeface="Symbol"/>
              </a:rPr>
              <a:t> genes.</a:t>
            </a:r>
          </a:p>
        </p:txBody>
      </p:sp>
    </p:spTree>
    <p:extLst>
      <p:ext uri="{BB962C8B-B14F-4D97-AF65-F5344CB8AC3E}">
        <p14:creationId xmlns:p14="http://schemas.microsoft.com/office/powerpoint/2010/main" val="2864203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Celllular Programs</a:t>
            </a:r>
          </a:p>
        </p:txBody>
      </p:sp>
      <p:sp>
        <p:nvSpPr>
          <p:cNvPr id="14339" name="Rectangle 2"/>
          <p:cNvSpPr>
            <a:spLocks noGrp="1" noChangeArrowheads="1"/>
          </p:cNvSpPr>
          <p:nvPr>
            <p:ph type="title"/>
          </p:nvPr>
        </p:nvSpPr>
        <p:spPr>
          <a:xfrm>
            <a:off x="250825" y="152400"/>
            <a:ext cx="8642350" cy="457200"/>
          </a:xfrm>
        </p:spPr>
        <p:txBody>
          <a:bodyPr/>
          <a:lstStyle/>
          <a:p>
            <a:pPr eaLnBrk="1" hangingPunct="1"/>
            <a:r>
              <a:rPr lang="de-DE" altLang="en-US" dirty="0" smtClean="0">
                <a:ea typeface="ＭＳ Ｐゴシック" panose="020B0600070205080204" pitchFamily="34" charset="-128"/>
              </a:rPr>
              <a:t>Gene </a:t>
            </a:r>
            <a:r>
              <a:rPr lang="de-DE" altLang="en-US" dirty="0" err="1" smtClean="0">
                <a:ea typeface="ＭＳ Ｐゴシック" panose="020B0600070205080204" pitchFamily="34" charset="-128"/>
              </a:rPr>
              <a:t>functions</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of</a:t>
            </a:r>
            <a:r>
              <a:rPr lang="de-DE" altLang="en-US" dirty="0" smtClean="0">
                <a:ea typeface="ＭＳ Ｐゴシック" panose="020B0600070205080204" pitchFamily="34" charset="-128"/>
              </a:rPr>
              <a:t> „normal“ circadian </a:t>
            </a:r>
            <a:r>
              <a:rPr lang="de-DE" altLang="en-US" dirty="0" smtClean="0">
                <a:ea typeface="ＭＳ Ｐゴシック" panose="020B0600070205080204" pitchFamily="34" charset="-128"/>
              </a:rPr>
              <a:t>genes (Fig. 4!)</a:t>
            </a:r>
            <a:endParaRPr lang="en-GB" altLang="de-DE" i="1" dirty="0" smtClean="0">
              <a:ea typeface="ＭＳ Ｐゴシック" panose="020B0600070205080204" pitchFamily="34" charset="-128"/>
            </a:endParaRPr>
          </a:p>
        </p:txBody>
      </p:sp>
      <p:sp>
        <p:nvSpPr>
          <p:cNvPr id="14340" name="Rectangle 3"/>
          <p:cNvSpPr>
            <a:spLocks noGrp="1" noChangeArrowheads="1"/>
          </p:cNvSpPr>
          <p:nvPr>
            <p:ph type="body" sz="half" idx="1"/>
          </p:nvPr>
        </p:nvSpPr>
        <p:spPr/>
        <p:txBody>
          <a:bodyPr/>
          <a:lstStyle/>
          <a:p>
            <a:pPr marL="0" indent="0" eaLnBrk="1" hangingPunct="1">
              <a:lnSpc>
                <a:spcPct val="120000"/>
              </a:lnSpc>
              <a:buFontTx/>
              <a:buNone/>
            </a:pPr>
            <a:r>
              <a:rPr lang="de-DE" altLang="de-DE" sz="1600" smtClean="0">
                <a:ea typeface="ＭＳ Ｐゴシック" panose="020B0600070205080204" pitchFamily="34" charset="-128"/>
                <a:sym typeface="Symbol" panose="05050102010706020507" pitchFamily="18" charset="2"/>
              </a:rPr>
              <a:t> </a:t>
            </a:r>
          </a:p>
        </p:txBody>
      </p:sp>
      <p:sp>
        <p:nvSpPr>
          <p:cNvPr id="14341" name="Text Box 4"/>
          <p:cNvSpPr txBox="1">
            <a:spLocks noChangeArrowheads="1"/>
          </p:cNvSpPr>
          <p:nvPr/>
        </p:nvSpPr>
        <p:spPr bwMode="auto">
          <a:xfrm>
            <a:off x="6019800" y="564711"/>
            <a:ext cx="2809875"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dirty="0"/>
              <a:t>Top 10 enriched GO BPs </a:t>
            </a:r>
            <a:r>
              <a:rPr lang="en-US" altLang="en-US" sz="1800" dirty="0" smtClean="0"/>
              <a:t>within </a:t>
            </a:r>
            <a:r>
              <a:rPr lang="en-US" altLang="en-US" sz="1800" dirty="0"/>
              <a:t>the circadian gene list of the control condition using</a:t>
            </a:r>
            <a:br>
              <a:rPr lang="en-US" altLang="en-US" sz="1800" dirty="0"/>
            </a:br>
            <a:r>
              <a:rPr lang="en-US" altLang="en-US" sz="1800" dirty="0"/>
              <a:t>the human genome as a background. </a:t>
            </a:r>
          </a:p>
        </p:txBody>
      </p:sp>
      <p:sp>
        <p:nvSpPr>
          <p:cNvPr id="14342"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WS 2017/18 - lecture 2</a:t>
            </a:r>
          </a:p>
        </p:txBody>
      </p:sp>
      <p:sp>
        <p:nvSpPr>
          <p:cNvPr id="14343"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D7F7D2E2-D8A2-4689-BE91-44F05CA89B81}" type="slidenum">
              <a:rPr lang="de-DE" altLang="en-US" sz="1000"/>
              <a:pPr eaLnBrk="1" hangingPunct="1">
                <a:spcBef>
                  <a:spcPct val="0"/>
                </a:spcBef>
                <a:buFontTx/>
                <a:buNone/>
              </a:pPr>
              <a:t>16</a:t>
            </a:fld>
            <a:endParaRPr lang="de-DE" altLang="en-US" sz="1000"/>
          </a:p>
        </p:txBody>
      </p:sp>
      <p:pic>
        <p:nvPicPr>
          <p:cNvPr id="143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87388"/>
            <a:ext cx="5616575" cy="402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4345" name="Text Box 4"/>
          <p:cNvSpPr txBox="1">
            <a:spLocks noChangeArrowheads="1"/>
          </p:cNvSpPr>
          <p:nvPr/>
        </p:nvSpPr>
        <p:spPr bwMode="auto">
          <a:xfrm>
            <a:off x="323850" y="4791075"/>
            <a:ext cx="842486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de-DE" sz="1800" dirty="0" smtClean="0"/>
              <a:t>Immune, defense, stress and inflammatory responses, cytokine receptor activity, IL-1 receptor activity, NF-</a:t>
            </a:r>
            <a:r>
              <a:rPr lang="en-US" altLang="de-DE" sz="1800" dirty="0" smtClean="0">
                <a:sym typeface="Symbol" panose="05050102010706020507" pitchFamily="18" charset="2"/>
              </a:rPr>
              <a:t></a:t>
            </a:r>
            <a:r>
              <a:rPr lang="en-US" altLang="de-DE" sz="1800" dirty="0" smtClean="0"/>
              <a:t>B signaling more prominent during day time.</a:t>
            </a:r>
          </a:p>
          <a:p>
            <a:pPr eaLnBrk="1" hangingPunct="1">
              <a:lnSpc>
                <a:spcPts val="2500"/>
              </a:lnSpc>
              <a:spcBef>
                <a:spcPct val="0"/>
              </a:spcBef>
              <a:buFontTx/>
              <a:buNone/>
            </a:pPr>
            <a:endParaRPr lang="en-US" altLang="de-DE" sz="1800" dirty="0"/>
          </a:p>
          <a:p>
            <a:pPr eaLnBrk="1" hangingPunct="1">
              <a:lnSpc>
                <a:spcPts val="2500"/>
              </a:lnSpc>
              <a:spcBef>
                <a:spcPct val="0"/>
              </a:spcBef>
              <a:buFontTx/>
              <a:buNone/>
            </a:pPr>
            <a:r>
              <a:rPr lang="en-US" altLang="de-DE" sz="1800" dirty="0" smtClean="0"/>
              <a:t>(Also found for rodents, taking into account that they are night-active).</a:t>
            </a:r>
            <a:endParaRPr lang="de-DE" altLang="de-DE" sz="1800" dirty="0"/>
          </a:p>
        </p:txBody>
      </p:sp>
      <p:sp>
        <p:nvSpPr>
          <p:cNvPr id="2" name="Rechteck 1"/>
          <p:cNvSpPr/>
          <p:nvPr/>
        </p:nvSpPr>
        <p:spPr bwMode="auto">
          <a:xfrm>
            <a:off x="179512" y="2492896"/>
            <a:ext cx="5840288" cy="165618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86018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Celllular Programs</a:t>
            </a:r>
          </a:p>
        </p:txBody>
      </p:sp>
      <p:sp>
        <p:nvSpPr>
          <p:cNvPr id="2051" name="Rectangle 2"/>
          <p:cNvSpPr>
            <a:spLocks noGrp="1" noChangeArrowheads="1"/>
          </p:cNvSpPr>
          <p:nvPr>
            <p:ph type="title"/>
          </p:nvPr>
        </p:nvSpPr>
        <p:spPr>
          <a:xfrm>
            <a:off x="250825" y="152400"/>
            <a:ext cx="8642350" cy="457200"/>
          </a:xfrm>
        </p:spPr>
        <p:txBody>
          <a:bodyPr/>
          <a:lstStyle/>
          <a:p>
            <a:pPr eaLnBrk="1" hangingPunct="1"/>
            <a:r>
              <a:rPr lang="de-DE" altLang="de-DE" dirty="0" smtClean="0">
                <a:ea typeface="ＭＳ Ｐゴシック" panose="020B0600070205080204" pitchFamily="34" charset="-128"/>
              </a:rPr>
              <a:t>Global </a:t>
            </a:r>
            <a:r>
              <a:rPr lang="de-DE" altLang="de-DE" dirty="0" err="1" smtClean="0">
                <a:ea typeface="ＭＳ Ｐゴシック" panose="020B0600070205080204" pitchFamily="34" charset="-128"/>
              </a:rPr>
              <a:t>overview</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changes</a:t>
            </a:r>
            <a:r>
              <a:rPr lang="de-DE" altLang="de-DE" dirty="0" smtClean="0">
                <a:ea typeface="ＭＳ Ｐゴシック" panose="020B0600070205080204" pitchFamily="34" charset="-128"/>
              </a:rPr>
              <a:t> open </a:t>
            </a:r>
            <a:r>
              <a:rPr lang="de-DE" altLang="de-DE" dirty="0" err="1" smtClean="0">
                <a:ea typeface="ＭＳ Ｐゴシック" panose="020B0600070205080204" pitchFamily="34" charset="-128"/>
              </a:rPr>
              <a:t>sleep</a:t>
            </a:r>
            <a:r>
              <a:rPr lang="de-DE" altLang="de-DE" dirty="0" smtClean="0">
                <a:ea typeface="ＭＳ Ｐゴシック" panose="020B0600070205080204" pitchFamily="34" charset="-128"/>
              </a:rPr>
              <a:t> </a:t>
            </a:r>
            <a:r>
              <a:rPr lang="de-DE" altLang="de-DE" dirty="0" err="1" smtClean="0">
                <a:ea typeface="ＭＳ Ｐゴシック" panose="020B0600070205080204" pitchFamily="34" charset="-128"/>
              </a:rPr>
              <a:t>deprivation</a:t>
            </a:r>
            <a:endParaRPr lang="en-GB" altLang="de-DE" i="1" dirty="0" smtClean="0">
              <a:ea typeface="ＭＳ Ｐゴシック" panose="020B0600070205080204" pitchFamily="34" charset="-128"/>
            </a:endParaRPr>
          </a:p>
        </p:txBody>
      </p:sp>
      <p:sp>
        <p:nvSpPr>
          <p:cNvPr id="2052" name="Text Box 4"/>
          <p:cNvSpPr txBox="1">
            <a:spLocks noChangeArrowheads="1"/>
          </p:cNvSpPr>
          <p:nvPr/>
        </p:nvSpPr>
        <p:spPr bwMode="auto">
          <a:xfrm>
            <a:off x="3587080" y="593254"/>
            <a:ext cx="5400675"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dirty="0"/>
              <a:t>Frequency distribution of expression fold-changes after sleep restriction relative to control. </a:t>
            </a:r>
          </a:p>
          <a:p>
            <a:pPr eaLnBrk="1" hangingPunct="1">
              <a:lnSpc>
                <a:spcPts val="2500"/>
              </a:lnSpc>
              <a:spcBef>
                <a:spcPct val="0"/>
              </a:spcBef>
              <a:buFontTx/>
              <a:buNone/>
            </a:pPr>
            <a:r>
              <a:rPr lang="de-DE" altLang="en-US" sz="1800" dirty="0" err="1"/>
              <a:t>Filled</a:t>
            </a:r>
            <a:r>
              <a:rPr lang="de-DE" altLang="en-US" sz="1800" dirty="0"/>
              <a:t> </a:t>
            </a:r>
            <a:r>
              <a:rPr lang="de-DE" altLang="en-US" sz="1800" dirty="0" err="1"/>
              <a:t>area</a:t>
            </a:r>
            <a:r>
              <a:rPr lang="de-DE" altLang="en-US" sz="1800" dirty="0"/>
              <a:t>: </a:t>
            </a:r>
            <a:r>
              <a:rPr lang="en-US" altLang="en-US" sz="1800" dirty="0"/>
              <a:t>Histogram of changes in all transcripts </a:t>
            </a:r>
          </a:p>
          <a:p>
            <a:pPr eaLnBrk="1" hangingPunct="1">
              <a:lnSpc>
                <a:spcPts val="2500"/>
              </a:lnSpc>
              <a:spcBef>
                <a:spcPct val="0"/>
              </a:spcBef>
              <a:buFontTx/>
              <a:buNone/>
            </a:pPr>
            <a:r>
              <a:rPr lang="en-US" altLang="en-US" sz="1800" dirty="0" smtClean="0"/>
              <a:t>(31,685 </a:t>
            </a:r>
            <a:r>
              <a:rPr lang="en-US" altLang="en-US" sz="1800" dirty="0"/>
              <a:t>probes that target 22,862 genes) </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Open area: changes in transcripts identified as having a statistically significant (multiplicity corrected </a:t>
            </a:r>
            <a:r>
              <a:rPr lang="en-US" altLang="en-US" sz="1800" dirty="0" smtClean="0"/>
              <a:t>p-value </a:t>
            </a:r>
            <a:r>
              <a:rPr lang="en-US" altLang="en-US" sz="1800" dirty="0"/>
              <a:t>&lt; 0.05) main effect of </a:t>
            </a:r>
            <a:r>
              <a:rPr lang="en-US" altLang="en-US" sz="1800" dirty="0" smtClean="0"/>
              <a:t>sleep condition </a:t>
            </a:r>
            <a:endParaRPr lang="en-US" altLang="en-US" sz="1800" dirty="0"/>
          </a:p>
          <a:p>
            <a:pPr eaLnBrk="1" hangingPunct="1">
              <a:lnSpc>
                <a:spcPts val="2500"/>
              </a:lnSpc>
              <a:spcBef>
                <a:spcPct val="0"/>
              </a:spcBef>
              <a:buFontTx/>
              <a:buNone/>
            </a:pPr>
            <a:r>
              <a:rPr lang="en-US" altLang="en-US" sz="1800" dirty="0" smtClean="0"/>
              <a:t>(744 transcripts </a:t>
            </a:r>
            <a:r>
              <a:rPr lang="en-US" altLang="en-US" sz="1800" dirty="0"/>
              <a:t>that target 711 genes).</a:t>
            </a:r>
            <a:endParaRPr lang="de-DE" altLang="de-DE" sz="1800" dirty="0"/>
          </a:p>
        </p:txBody>
      </p:sp>
      <p:sp>
        <p:nvSpPr>
          <p:cNvPr id="2053"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WS 2017/18 - lecture 2</a:t>
            </a:r>
          </a:p>
        </p:txBody>
      </p:sp>
      <p:sp>
        <p:nvSpPr>
          <p:cNvPr id="2054"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B1444A68-DC8B-44E3-801B-2D80411EE855}" type="slidenum">
              <a:rPr lang="de-DE" altLang="en-US" sz="1000"/>
              <a:pPr eaLnBrk="1" hangingPunct="1">
                <a:spcBef>
                  <a:spcPct val="0"/>
                </a:spcBef>
                <a:buFontTx/>
                <a:buNone/>
              </a:pPr>
              <a:t>17</a:t>
            </a:fld>
            <a:endParaRPr lang="de-DE" altLang="en-US" sz="1000"/>
          </a:p>
        </p:txBody>
      </p:sp>
      <p:pic>
        <p:nvPicPr>
          <p:cNvPr id="20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625847"/>
            <a:ext cx="3611562" cy="345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8" name="Text Box 4"/>
          <p:cNvSpPr txBox="1">
            <a:spLocks noChangeArrowheads="1"/>
          </p:cNvSpPr>
          <p:nvPr/>
        </p:nvSpPr>
        <p:spPr bwMode="auto">
          <a:xfrm>
            <a:off x="250825" y="4221088"/>
            <a:ext cx="8425631"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de-DE" altLang="en-US" sz="1800" dirty="0" smtClean="0"/>
              <a:t>444 genes </a:t>
            </a:r>
            <a:r>
              <a:rPr lang="de-DE" altLang="en-US" sz="1800" dirty="0" err="1" smtClean="0"/>
              <a:t>are</a:t>
            </a:r>
            <a:r>
              <a:rPr lang="de-DE" altLang="en-US" sz="1800" dirty="0" smtClean="0"/>
              <a:t> down-</a:t>
            </a:r>
            <a:r>
              <a:rPr lang="de-DE" altLang="en-US" sz="1800" dirty="0" err="1" smtClean="0"/>
              <a:t>regulated</a:t>
            </a:r>
            <a:r>
              <a:rPr lang="de-DE" altLang="en-US" sz="1800" dirty="0" smtClean="0"/>
              <a:t> upon </a:t>
            </a:r>
            <a:r>
              <a:rPr lang="de-DE" altLang="en-US" sz="1800" dirty="0" err="1" smtClean="0"/>
              <a:t>sleep</a:t>
            </a:r>
            <a:r>
              <a:rPr lang="de-DE" altLang="en-US" sz="1800" dirty="0" smtClean="0"/>
              <a:t> </a:t>
            </a:r>
            <a:r>
              <a:rPr lang="de-DE" altLang="en-US" sz="1800" dirty="0" err="1" smtClean="0"/>
              <a:t>restriction</a:t>
            </a:r>
            <a:r>
              <a:rPr lang="de-DE" altLang="en-US" sz="1800" dirty="0" smtClean="0"/>
              <a:t> (</a:t>
            </a:r>
            <a:r>
              <a:rPr lang="de-DE" altLang="en-US" sz="1800" dirty="0" err="1" smtClean="0"/>
              <a:t>including</a:t>
            </a:r>
            <a:r>
              <a:rPr lang="de-DE" altLang="en-US" sz="1800" dirty="0" smtClean="0"/>
              <a:t> </a:t>
            </a:r>
            <a:r>
              <a:rPr lang="de-DE" altLang="en-US" sz="1800" dirty="0" err="1" smtClean="0"/>
              <a:t>the</a:t>
            </a:r>
            <a:r>
              <a:rPr lang="de-DE" altLang="en-US" sz="1800" dirty="0" smtClean="0"/>
              <a:t> circadian </a:t>
            </a:r>
            <a:r>
              <a:rPr lang="de-DE" altLang="en-US" sz="1800" dirty="0" err="1" smtClean="0"/>
              <a:t>rhythm</a:t>
            </a:r>
            <a:r>
              <a:rPr lang="de-DE" altLang="en-US" sz="1800" dirty="0" smtClean="0"/>
              <a:t> </a:t>
            </a:r>
            <a:r>
              <a:rPr lang="de-DE" altLang="en-US" sz="1800" dirty="0" err="1" smtClean="0"/>
              <a:t>related</a:t>
            </a:r>
            <a:r>
              <a:rPr lang="de-DE" altLang="en-US" sz="1800" dirty="0" smtClean="0"/>
              <a:t> genes RORA, IL6, PER2, PER3, TIMELESS, CAMK2D)</a:t>
            </a:r>
          </a:p>
          <a:p>
            <a:pPr eaLnBrk="1" hangingPunct="1">
              <a:lnSpc>
                <a:spcPts val="2500"/>
              </a:lnSpc>
              <a:spcBef>
                <a:spcPct val="0"/>
              </a:spcBef>
              <a:buFontTx/>
              <a:buNone/>
            </a:pPr>
            <a:endParaRPr lang="de-DE" altLang="de-DE" sz="1800" dirty="0"/>
          </a:p>
          <a:p>
            <a:pPr eaLnBrk="1" hangingPunct="1">
              <a:lnSpc>
                <a:spcPts val="2500"/>
              </a:lnSpc>
              <a:spcBef>
                <a:spcPct val="0"/>
              </a:spcBef>
              <a:buFontTx/>
              <a:buNone/>
            </a:pPr>
            <a:r>
              <a:rPr lang="de-DE" altLang="de-DE" sz="1800" dirty="0" smtClean="0"/>
              <a:t>267 genes </a:t>
            </a:r>
            <a:r>
              <a:rPr lang="de-DE" altLang="de-DE" sz="1800" dirty="0" err="1" smtClean="0"/>
              <a:t>are</a:t>
            </a:r>
            <a:r>
              <a:rPr lang="de-DE" altLang="de-DE" sz="1800" dirty="0" smtClean="0"/>
              <a:t> </a:t>
            </a:r>
            <a:r>
              <a:rPr lang="de-DE" altLang="de-DE" sz="1800" dirty="0" err="1" smtClean="0"/>
              <a:t>up-regulated</a:t>
            </a:r>
            <a:r>
              <a:rPr lang="de-DE" altLang="de-DE" sz="1800" dirty="0" smtClean="0"/>
              <a:t> (</a:t>
            </a:r>
            <a:r>
              <a:rPr lang="de-DE" altLang="de-DE" sz="1800" dirty="0" err="1" smtClean="0"/>
              <a:t>including</a:t>
            </a:r>
            <a:r>
              <a:rPr lang="de-DE" altLang="de-DE" sz="1800" dirty="0" smtClean="0"/>
              <a:t> </a:t>
            </a:r>
            <a:r>
              <a:rPr lang="de-DE" altLang="de-DE" sz="1800" dirty="0" err="1" smtClean="0"/>
              <a:t>several</a:t>
            </a:r>
            <a:r>
              <a:rPr lang="de-DE" altLang="de-DE" sz="1800" dirty="0" smtClean="0"/>
              <a:t> circadian-</a:t>
            </a:r>
            <a:r>
              <a:rPr lang="de-DE" altLang="de-DE" sz="1800" dirty="0" err="1" smtClean="0"/>
              <a:t>rhythm</a:t>
            </a:r>
            <a:r>
              <a:rPr lang="de-DE" altLang="de-DE" sz="1800" dirty="0" smtClean="0"/>
              <a:t> </a:t>
            </a:r>
            <a:r>
              <a:rPr lang="de-DE" altLang="de-DE" sz="1800" dirty="0" err="1" smtClean="0"/>
              <a:t>related</a:t>
            </a:r>
            <a:r>
              <a:rPr lang="de-DE" altLang="de-DE" sz="1800" dirty="0" smtClean="0"/>
              <a:t> genes)</a:t>
            </a:r>
            <a:endParaRPr lang="de-DE" altLang="de-DE" sz="1800" dirty="0"/>
          </a:p>
        </p:txBody>
      </p:sp>
    </p:spTree>
    <p:extLst>
      <p:ext uri="{BB962C8B-B14F-4D97-AF65-F5344CB8AC3E}">
        <p14:creationId xmlns:p14="http://schemas.microsoft.com/office/powerpoint/2010/main" val="516319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Celllular Programs</a:t>
            </a:r>
          </a:p>
        </p:txBody>
      </p:sp>
      <p:sp>
        <p:nvSpPr>
          <p:cNvPr id="5123" name="Rectangle 2"/>
          <p:cNvSpPr>
            <a:spLocks noGrp="1" noChangeArrowheads="1"/>
          </p:cNvSpPr>
          <p:nvPr>
            <p:ph type="title"/>
          </p:nvPr>
        </p:nvSpPr>
        <p:spPr>
          <a:xfrm>
            <a:off x="107950" y="152400"/>
            <a:ext cx="9036050" cy="457200"/>
          </a:xfrm>
        </p:spPr>
        <p:txBody>
          <a:bodyPr/>
          <a:lstStyle/>
          <a:p>
            <a:pPr eaLnBrk="1" hangingPunct="1"/>
            <a:r>
              <a:rPr lang="de-DE" altLang="en-US" smtClean="0">
                <a:ea typeface="ＭＳ Ｐゴシック" panose="020B0600070205080204" pitchFamily="34" charset="-128"/>
              </a:rPr>
              <a:t>Examples of genes with significant effect of Sleep Condition</a:t>
            </a:r>
            <a:endParaRPr lang="en-GB" altLang="de-DE" i="1" smtClean="0">
              <a:ea typeface="ＭＳ Ｐゴシック" panose="020B0600070205080204" pitchFamily="34" charset="-128"/>
            </a:endParaRPr>
          </a:p>
        </p:txBody>
      </p:sp>
      <p:sp>
        <p:nvSpPr>
          <p:cNvPr id="5124" name="Rectangle 3"/>
          <p:cNvSpPr>
            <a:spLocks noGrp="1" noChangeArrowheads="1"/>
          </p:cNvSpPr>
          <p:nvPr>
            <p:ph type="body" sz="half" idx="1"/>
          </p:nvPr>
        </p:nvSpPr>
        <p:spPr/>
        <p:txBody>
          <a:bodyPr/>
          <a:lstStyle/>
          <a:p>
            <a:pPr marL="0" indent="0" eaLnBrk="1" hangingPunct="1">
              <a:lnSpc>
                <a:spcPct val="120000"/>
              </a:lnSpc>
              <a:buFontTx/>
              <a:buNone/>
            </a:pPr>
            <a:r>
              <a:rPr lang="de-DE" altLang="de-DE" sz="1600" smtClean="0">
                <a:ea typeface="ＭＳ Ｐゴシック" panose="020B0600070205080204" pitchFamily="34" charset="-128"/>
                <a:sym typeface="Symbol" panose="05050102010706020507" pitchFamily="18" charset="2"/>
              </a:rPr>
              <a:t> </a:t>
            </a:r>
          </a:p>
        </p:txBody>
      </p:sp>
      <p:sp>
        <p:nvSpPr>
          <p:cNvPr id="5125"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WS 2017/18 - lecture 2</a:t>
            </a:r>
          </a:p>
        </p:txBody>
      </p:sp>
      <p:sp>
        <p:nvSpPr>
          <p:cNvPr id="5126"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D5FF9B51-B9CF-427A-B3D3-186BF1D9E44D}" type="slidenum">
              <a:rPr lang="de-DE" altLang="en-US" sz="1000"/>
              <a:pPr eaLnBrk="1" hangingPunct="1">
                <a:spcBef>
                  <a:spcPct val="0"/>
                </a:spcBef>
                <a:buFontTx/>
                <a:buNone/>
              </a:pPr>
              <a:t>18</a:t>
            </a:fld>
            <a:endParaRPr lang="de-DE" altLang="en-US" sz="1000"/>
          </a:p>
        </p:txBody>
      </p:sp>
      <p:pic>
        <p:nvPicPr>
          <p:cNvPr id="51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765175"/>
            <a:ext cx="3887788" cy="367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128" name="Text Box 4"/>
          <p:cNvSpPr txBox="1">
            <a:spLocks noChangeArrowheads="1"/>
          </p:cNvSpPr>
          <p:nvPr/>
        </p:nvSpPr>
        <p:spPr bwMode="auto">
          <a:xfrm>
            <a:off x="4140200" y="620713"/>
            <a:ext cx="4895850" cy="361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dirty="0" smtClean="0"/>
              <a:t>Most affected genes: P </a:t>
            </a:r>
            <a:r>
              <a:rPr lang="en-US" altLang="en-US" sz="1800" dirty="0"/>
              <a:t>&lt; 1 × 10</a:t>
            </a:r>
            <a:r>
              <a:rPr lang="en-US" altLang="en-US" sz="1800" baseline="30000" dirty="0"/>
              <a:t>−6</a:t>
            </a:r>
            <a:endParaRPr lang="en-US" altLang="en-US" sz="1800" dirty="0"/>
          </a:p>
          <a:p>
            <a:pPr eaLnBrk="1" hangingPunct="1">
              <a:lnSpc>
                <a:spcPts val="2500"/>
              </a:lnSpc>
              <a:spcBef>
                <a:spcPct val="0"/>
              </a:spcBef>
              <a:buFontTx/>
              <a:buNone/>
            </a:pPr>
            <a:r>
              <a:rPr lang="en-US" altLang="en-US" sz="1800" dirty="0"/>
              <a:t>MFNG: O-</a:t>
            </a:r>
            <a:r>
              <a:rPr lang="en-US" altLang="en-US" sz="1800" dirty="0" err="1"/>
              <a:t>fucosylpeptide</a:t>
            </a:r>
            <a:r>
              <a:rPr lang="en-US" altLang="en-US" sz="1800" dirty="0"/>
              <a:t> </a:t>
            </a:r>
            <a:r>
              <a:rPr lang="en-US" altLang="en-US" sz="1800" dirty="0" smtClean="0"/>
              <a:t>3-beta-N-acetylglucosaminyltransferase</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DCAF5: is a protein-coding gene …</a:t>
            </a:r>
          </a:p>
          <a:p>
            <a:pPr eaLnBrk="1" hangingPunct="1">
              <a:lnSpc>
                <a:spcPts val="2500"/>
              </a:lnSpc>
              <a:spcBef>
                <a:spcPct val="0"/>
              </a:spcBef>
              <a:buFontTx/>
              <a:buNone/>
            </a:pPr>
            <a:endParaRPr lang="en-US" altLang="en-US" sz="1800" dirty="0" smtClean="0"/>
          </a:p>
          <a:p>
            <a:pPr eaLnBrk="1" hangingPunct="1">
              <a:lnSpc>
                <a:spcPts val="2500"/>
              </a:lnSpc>
              <a:spcBef>
                <a:spcPct val="0"/>
              </a:spcBef>
              <a:buFontTx/>
              <a:buNone/>
            </a:pPr>
            <a:r>
              <a:rPr lang="en-US" altLang="en-US" sz="1800" dirty="0" smtClean="0"/>
              <a:t>RORA</a:t>
            </a:r>
            <a:r>
              <a:rPr lang="en-US" altLang="en-US" sz="1800" dirty="0"/>
              <a:t>: retinoic acid receptor-related orphan receptor alpha is a nuclear hormone receptor – associated with circadian rhythms</a:t>
            </a:r>
            <a:br>
              <a:rPr lang="en-US" altLang="en-US" sz="1800" dirty="0"/>
            </a:br>
            <a:endParaRPr lang="en-US" altLang="en-US" sz="1800" dirty="0" smtClean="0"/>
          </a:p>
          <a:p>
            <a:pPr eaLnBrk="1" hangingPunct="1">
              <a:lnSpc>
                <a:spcPts val="2500"/>
              </a:lnSpc>
              <a:spcBef>
                <a:spcPct val="0"/>
              </a:spcBef>
              <a:buFontTx/>
              <a:buNone/>
            </a:pPr>
            <a:r>
              <a:rPr lang="en-US" altLang="en-US" sz="1800" dirty="0" smtClean="0"/>
              <a:t>PRDX5</a:t>
            </a:r>
            <a:r>
              <a:rPr lang="en-US" altLang="en-US" sz="1800" dirty="0"/>
              <a:t>: </a:t>
            </a:r>
            <a:r>
              <a:rPr lang="en-US" altLang="en-US" sz="1800" dirty="0" err="1"/>
              <a:t>peroxiredoxin</a:t>
            </a:r>
            <a:r>
              <a:rPr lang="en-US" altLang="en-US" sz="1800" dirty="0"/>
              <a:t> 5</a:t>
            </a:r>
          </a:p>
        </p:txBody>
      </p:sp>
      <p:sp>
        <p:nvSpPr>
          <p:cNvPr id="5129" name="Text Box 4"/>
          <p:cNvSpPr txBox="1">
            <a:spLocks noChangeArrowheads="1"/>
          </p:cNvSpPr>
          <p:nvPr/>
        </p:nvSpPr>
        <p:spPr bwMode="auto">
          <a:xfrm>
            <a:off x="0" y="4653136"/>
            <a:ext cx="9036050"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dirty="0"/>
              <a:t>Greyed areas: melatonin profile averaged for the two conditions. </a:t>
            </a:r>
            <a:endParaRPr lang="en-US" altLang="en-US" sz="1800" dirty="0" smtClean="0"/>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Individual data were aligned relative to the individual melatonin rhythm </a:t>
            </a:r>
            <a:endParaRPr lang="en-US" altLang="en-US" sz="1800" dirty="0" smtClean="0"/>
          </a:p>
          <a:p>
            <a:pPr eaLnBrk="1" hangingPunct="1">
              <a:lnSpc>
                <a:spcPts val="2500"/>
              </a:lnSpc>
              <a:spcBef>
                <a:spcPct val="0"/>
              </a:spcBef>
              <a:buFontTx/>
              <a:buNone/>
            </a:pPr>
            <a:r>
              <a:rPr lang="en-US" altLang="en-US" sz="1800" dirty="0" smtClean="0"/>
              <a:t>and </a:t>
            </a:r>
            <a:r>
              <a:rPr lang="en-US" altLang="en-US" sz="1800" dirty="0"/>
              <a:t>sorted into discrete circadian phase bins. </a:t>
            </a:r>
            <a:endParaRPr lang="de-DE" altLang="de-DE" sz="1800" dirty="0"/>
          </a:p>
        </p:txBody>
      </p:sp>
    </p:spTree>
    <p:extLst>
      <p:ext uri="{BB962C8B-B14F-4D97-AF65-F5344CB8AC3E}">
        <p14:creationId xmlns:p14="http://schemas.microsoft.com/office/powerpoint/2010/main" val="265563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Celllular Programs</a:t>
            </a:r>
          </a:p>
        </p:txBody>
      </p:sp>
      <p:sp>
        <p:nvSpPr>
          <p:cNvPr id="7171" name="Rectangle 2"/>
          <p:cNvSpPr>
            <a:spLocks noGrp="1" noChangeArrowheads="1"/>
          </p:cNvSpPr>
          <p:nvPr>
            <p:ph type="title"/>
          </p:nvPr>
        </p:nvSpPr>
        <p:spPr>
          <a:xfrm>
            <a:off x="250825" y="152400"/>
            <a:ext cx="8642350" cy="457200"/>
          </a:xfrm>
        </p:spPr>
        <p:txBody>
          <a:bodyPr/>
          <a:lstStyle/>
          <a:p>
            <a:pPr eaLnBrk="1" hangingPunct="1"/>
            <a:r>
              <a:rPr lang="de-DE" altLang="en-US" smtClean="0">
                <a:ea typeface="ＭＳ Ｐゴシック" panose="020B0600070205080204" pitchFamily="34" charset="-128"/>
              </a:rPr>
              <a:t>What sort of genes are differentially expressed?</a:t>
            </a:r>
            <a:endParaRPr lang="en-GB" altLang="de-DE" i="1" smtClean="0">
              <a:ea typeface="ＭＳ Ｐゴシック" panose="020B0600070205080204" pitchFamily="34" charset="-128"/>
            </a:endParaRPr>
          </a:p>
        </p:txBody>
      </p:sp>
      <p:sp>
        <p:nvSpPr>
          <p:cNvPr id="7172" name="Rectangle 3"/>
          <p:cNvSpPr>
            <a:spLocks noGrp="1" noChangeArrowheads="1"/>
          </p:cNvSpPr>
          <p:nvPr>
            <p:ph type="body" sz="half" idx="1"/>
          </p:nvPr>
        </p:nvSpPr>
        <p:spPr/>
        <p:txBody>
          <a:bodyPr/>
          <a:lstStyle/>
          <a:p>
            <a:pPr marL="0" indent="0" eaLnBrk="1" hangingPunct="1">
              <a:lnSpc>
                <a:spcPct val="120000"/>
              </a:lnSpc>
              <a:buFontTx/>
              <a:buNone/>
            </a:pPr>
            <a:r>
              <a:rPr lang="de-DE" altLang="de-DE" sz="1600" smtClean="0">
                <a:ea typeface="ＭＳ Ｐゴシック" panose="020B0600070205080204" pitchFamily="34" charset="-128"/>
                <a:sym typeface="Symbol" panose="05050102010706020507" pitchFamily="18" charset="2"/>
              </a:rPr>
              <a:t> </a:t>
            </a:r>
          </a:p>
        </p:txBody>
      </p:sp>
      <p:sp>
        <p:nvSpPr>
          <p:cNvPr id="7173" name="Text Box 4"/>
          <p:cNvSpPr txBox="1">
            <a:spLocks noChangeArrowheads="1"/>
          </p:cNvSpPr>
          <p:nvPr/>
        </p:nvSpPr>
        <p:spPr bwMode="auto">
          <a:xfrm>
            <a:off x="177800" y="4149725"/>
            <a:ext cx="87852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dirty="0"/>
              <a:t>Down-regulation: chromatin modification and organization, metabolism</a:t>
            </a:r>
          </a:p>
          <a:p>
            <a:pPr eaLnBrk="1" hangingPunct="1">
              <a:lnSpc>
                <a:spcPts val="2500"/>
              </a:lnSpc>
              <a:spcBef>
                <a:spcPct val="0"/>
              </a:spcBef>
              <a:buFontTx/>
              <a:buNone/>
            </a:pPr>
            <a:endParaRPr lang="de-DE" altLang="de-DE" sz="1800" dirty="0"/>
          </a:p>
          <a:p>
            <a:pPr eaLnBrk="1" hangingPunct="1">
              <a:lnSpc>
                <a:spcPts val="2500"/>
              </a:lnSpc>
              <a:spcBef>
                <a:spcPct val="0"/>
              </a:spcBef>
              <a:buFontTx/>
              <a:buNone/>
            </a:pPr>
            <a:r>
              <a:rPr lang="de-DE" altLang="de-DE" sz="1800" dirty="0" err="1"/>
              <a:t>Up</a:t>
            </a:r>
            <a:r>
              <a:rPr lang="de-DE" altLang="de-DE" sz="1800" dirty="0"/>
              <a:t>-regulation: </a:t>
            </a:r>
            <a:r>
              <a:rPr lang="de-DE" altLang="de-DE" sz="1800" dirty="0" err="1"/>
              <a:t>cellular</a:t>
            </a:r>
            <a:r>
              <a:rPr lang="de-DE" altLang="de-DE" sz="1800" dirty="0"/>
              <a:t> </a:t>
            </a:r>
            <a:r>
              <a:rPr lang="de-DE" altLang="de-DE" sz="1800" dirty="0" err="1"/>
              <a:t>response</a:t>
            </a:r>
            <a:r>
              <a:rPr lang="de-DE" altLang="de-DE" sz="1800" dirty="0"/>
              <a:t> </a:t>
            </a:r>
            <a:r>
              <a:rPr lang="de-DE" altLang="de-DE" sz="1800" dirty="0" err="1"/>
              <a:t>to</a:t>
            </a:r>
            <a:r>
              <a:rPr lang="de-DE" altLang="de-DE" sz="1800" dirty="0"/>
              <a:t> oxidative stress </a:t>
            </a:r>
            <a:r>
              <a:rPr lang="de-DE" altLang="de-DE" sz="1800" dirty="0" err="1"/>
              <a:t>and</a:t>
            </a:r>
            <a:r>
              <a:rPr lang="de-DE" altLang="de-DE" sz="1800" dirty="0"/>
              <a:t> </a:t>
            </a:r>
            <a:r>
              <a:rPr lang="de-DE" altLang="de-DE" sz="1800" dirty="0" err="1"/>
              <a:t>reactive</a:t>
            </a:r>
            <a:r>
              <a:rPr lang="de-DE" altLang="de-DE" sz="1800" dirty="0"/>
              <a:t> </a:t>
            </a:r>
            <a:r>
              <a:rPr lang="de-DE" altLang="de-DE" sz="1800" dirty="0" err="1"/>
              <a:t>oxygen</a:t>
            </a:r>
            <a:endParaRPr lang="de-DE" altLang="de-DE" sz="1800" dirty="0"/>
          </a:p>
        </p:txBody>
      </p:sp>
      <p:sp>
        <p:nvSpPr>
          <p:cNvPr id="7174"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WS 2017/18 - lecture 2</a:t>
            </a:r>
          </a:p>
        </p:txBody>
      </p:sp>
      <p:sp>
        <p:nvSpPr>
          <p:cNvPr id="7175"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15B42F82-0086-4F1F-B59C-EFF38219962A}" type="slidenum">
              <a:rPr lang="de-DE" altLang="en-US" sz="1000"/>
              <a:pPr eaLnBrk="1" hangingPunct="1">
                <a:spcBef>
                  <a:spcPct val="0"/>
                </a:spcBef>
                <a:buFontTx/>
                <a:buNone/>
              </a:pPr>
              <a:t>19</a:t>
            </a:fld>
            <a:endParaRPr lang="de-DE" altLang="en-US" sz="1000"/>
          </a:p>
        </p:txBody>
      </p:sp>
      <p:pic>
        <p:nvPicPr>
          <p:cNvPr id="71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609600"/>
            <a:ext cx="5472112" cy="330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7177" name="Text Box 4"/>
          <p:cNvSpPr txBox="1">
            <a:spLocks noChangeArrowheads="1"/>
          </p:cNvSpPr>
          <p:nvPr/>
        </p:nvSpPr>
        <p:spPr bwMode="auto">
          <a:xfrm>
            <a:off x="5580063" y="549275"/>
            <a:ext cx="3465512"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dirty="0"/>
              <a:t>The top 10 enriched GO </a:t>
            </a:r>
            <a:r>
              <a:rPr lang="en-US" altLang="en-US" sz="1800" dirty="0" err="1"/>
              <a:t>biolo-gical</a:t>
            </a:r>
            <a:r>
              <a:rPr lang="en-US" altLang="en-US" sz="1800" dirty="0"/>
              <a:t> processes </a:t>
            </a:r>
            <a:r>
              <a:rPr lang="en-US" altLang="en-US" sz="1800" dirty="0" smtClean="0"/>
              <a:t>and within </a:t>
            </a:r>
            <a:r>
              <a:rPr lang="en-US" altLang="en-US" sz="1800" dirty="0"/>
              <a:t>the statistically significant differentially </a:t>
            </a:r>
            <a:r>
              <a:rPr lang="en-US" altLang="en-US" sz="1800" dirty="0" smtClean="0"/>
              <a:t>expressed </a:t>
            </a:r>
            <a:r>
              <a:rPr lang="en-US" altLang="en-US" sz="1800" dirty="0"/>
              <a:t>gene list as identified by </a:t>
            </a:r>
            <a:r>
              <a:rPr lang="en-US" altLang="en-US" sz="1800" dirty="0" err="1"/>
              <a:t>WebGestalt</a:t>
            </a:r>
            <a:r>
              <a:rPr lang="en-US" altLang="en-US" sz="1800" dirty="0"/>
              <a:t> when using the human genome as background.</a:t>
            </a:r>
          </a:p>
          <a:p>
            <a:pPr eaLnBrk="1" hangingPunct="1">
              <a:lnSpc>
                <a:spcPts val="2500"/>
              </a:lnSpc>
              <a:spcBef>
                <a:spcPct val="0"/>
              </a:spcBef>
              <a:buFontTx/>
              <a:buNone/>
            </a:pPr>
            <a:r>
              <a:rPr lang="en-US" altLang="en-US" sz="1800" dirty="0"/>
              <a:t>P-values corrected by </a:t>
            </a:r>
            <a:r>
              <a:rPr lang="en-US" altLang="en-US" sz="1800" dirty="0" err="1"/>
              <a:t>Benjamini</a:t>
            </a:r>
            <a:r>
              <a:rPr lang="en-US" altLang="en-US" sz="1800" dirty="0"/>
              <a:t>-Hochberg method. </a:t>
            </a:r>
            <a:endParaRPr lang="de-DE" altLang="de-DE" sz="1800" dirty="0"/>
          </a:p>
        </p:txBody>
      </p:sp>
      <p:sp>
        <p:nvSpPr>
          <p:cNvPr id="2" name="Rechteck 1"/>
          <p:cNvSpPr/>
          <p:nvPr/>
        </p:nvSpPr>
        <p:spPr bwMode="auto">
          <a:xfrm>
            <a:off x="-108520" y="2060848"/>
            <a:ext cx="184731" cy="369332"/>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bg1"/>
              </a:solidFill>
              <a:effectLst/>
              <a:latin typeface="Arial" charset="0"/>
            </a:endParaRPr>
          </a:p>
        </p:txBody>
      </p:sp>
      <p:sp>
        <p:nvSpPr>
          <p:cNvPr id="3" name="Rechteck 2"/>
          <p:cNvSpPr/>
          <p:nvPr/>
        </p:nvSpPr>
        <p:spPr bwMode="auto">
          <a:xfrm>
            <a:off x="-180528" y="2060848"/>
            <a:ext cx="5760591" cy="1368152"/>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4" name="Rechteck 3"/>
          <p:cNvSpPr/>
          <p:nvPr/>
        </p:nvSpPr>
        <p:spPr bwMode="auto">
          <a:xfrm>
            <a:off x="0" y="2060848"/>
            <a:ext cx="5580063" cy="136815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357548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68313" y="188913"/>
            <a:ext cx="8351837" cy="420687"/>
          </a:xfrm>
        </p:spPr>
        <p:txBody>
          <a:bodyPr/>
          <a:lstStyle/>
          <a:p>
            <a:pPr eaLnBrk="1" hangingPunct="1"/>
            <a:r>
              <a:rPr lang="de-DE" altLang="en-US" dirty="0" smtClean="0">
                <a:ea typeface="ＭＳ Ｐゴシック" panose="020B0600070205080204" pitchFamily="34" charset="-128"/>
              </a:rPr>
              <a:t>Noble </a:t>
            </a:r>
            <a:r>
              <a:rPr lang="de-DE" altLang="en-US" dirty="0" err="1" smtClean="0">
                <a:ea typeface="ＭＳ Ｐゴシック" panose="020B0600070205080204" pitchFamily="34" charset="-128"/>
              </a:rPr>
              <a:t>prize</a:t>
            </a:r>
            <a:r>
              <a:rPr lang="de-DE" altLang="en-US" dirty="0" smtClean="0">
                <a:ea typeface="ＭＳ Ｐゴシック" panose="020B0600070205080204" pitchFamily="34" charset="-128"/>
              </a:rPr>
              <a:t> in </a:t>
            </a:r>
            <a:r>
              <a:rPr lang="de-DE" altLang="en-US" dirty="0" err="1" smtClean="0">
                <a:ea typeface="ＭＳ Ｐゴシック" panose="020B0600070205080204" pitchFamily="34" charset="-128"/>
              </a:rPr>
              <a:t>physiology</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or</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medicine</a:t>
            </a:r>
            <a:r>
              <a:rPr lang="de-DE" altLang="en-US" dirty="0" smtClean="0">
                <a:ea typeface="ＭＳ Ｐゴシック" panose="020B0600070205080204" pitchFamily="34" charset="-128"/>
              </a:rPr>
              <a:t> 2017</a:t>
            </a:r>
            <a:endParaRPr lang="en-GB" altLang="en-US" dirty="0" smtClean="0">
              <a:ea typeface="ＭＳ Ｐゴシック" panose="020B0600070205080204" pitchFamily="34" charset="-128"/>
            </a:endParaRPr>
          </a:p>
        </p:txBody>
      </p:sp>
      <p:sp>
        <p:nvSpPr>
          <p:cNvPr id="2051"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2</a:t>
            </a:r>
          </a:p>
        </p:txBody>
      </p:sp>
      <p:sp>
        <p:nvSpPr>
          <p:cNvPr id="2052"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Celllular Programs</a:t>
            </a:r>
          </a:p>
        </p:txBody>
      </p:sp>
      <p:sp>
        <p:nvSpPr>
          <p:cNvPr id="2053" name="Foliennummernplatzhalt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B194F481-7B4E-469B-ACB1-FF10C9D165DA}" type="slidenum">
              <a:rPr lang="de-DE" altLang="en-US" sz="1000"/>
              <a:pPr eaLnBrk="1" hangingPunct="1">
                <a:spcBef>
                  <a:spcPct val="0"/>
                </a:spcBef>
                <a:buFontTx/>
                <a:buNone/>
              </a:pPr>
              <a:t>2</a:t>
            </a:fld>
            <a:endParaRPr lang="de-DE" altLang="en-US" sz="1000"/>
          </a:p>
        </p:txBody>
      </p:sp>
      <p:sp>
        <p:nvSpPr>
          <p:cNvPr id="2055" name="Textfeld 10"/>
          <p:cNvSpPr txBox="1">
            <a:spLocks noChangeArrowheads="1"/>
          </p:cNvSpPr>
          <p:nvPr/>
        </p:nvSpPr>
        <p:spPr bwMode="auto">
          <a:xfrm>
            <a:off x="322591" y="592326"/>
            <a:ext cx="8280920" cy="458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sz="1800" dirty="0"/>
              <a:t>During the 1970's, Seymour </a:t>
            </a:r>
            <a:r>
              <a:rPr lang="en-US" sz="1800" dirty="0" err="1"/>
              <a:t>Benzer</a:t>
            </a:r>
            <a:r>
              <a:rPr lang="en-US" sz="1800" dirty="0"/>
              <a:t> and his student Ronald </a:t>
            </a:r>
            <a:r>
              <a:rPr lang="en-US" sz="1800" dirty="0" err="1"/>
              <a:t>Konopka</a:t>
            </a:r>
            <a:r>
              <a:rPr lang="en-US" sz="1800" dirty="0"/>
              <a:t> asked whether it would be possible to identify genes that control the circadian rhythm in fruit flies. They demonstrated that mutations in an unknown gene disrupted the circadian clock of flies. They named this gene </a:t>
            </a:r>
            <a:r>
              <a:rPr lang="en-US" sz="1800" i="1" dirty="0"/>
              <a:t>period</a:t>
            </a:r>
            <a:r>
              <a:rPr lang="en-US" sz="1800" dirty="0"/>
              <a:t>. But how could this gene influence the circadian rhythm</a:t>
            </a:r>
            <a:r>
              <a:rPr lang="en-US" sz="1800" dirty="0" smtClean="0"/>
              <a:t>?</a:t>
            </a:r>
          </a:p>
          <a:p>
            <a:pPr eaLnBrk="1" hangingPunct="1">
              <a:lnSpc>
                <a:spcPts val="2500"/>
              </a:lnSpc>
              <a:spcBef>
                <a:spcPct val="0"/>
              </a:spcBef>
              <a:buFontTx/>
              <a:buNone/>
            </a:pPr>
            <a:endParaRPr lang="en-US" sz="1800" dirty="0" smtClean="0"/>
          </a:p>
          <a:p>
            <a:pPr eaLnBrk="1" hangingPunct="1">
              <a:lnSpc>
                <a:spcPts val="2500"/>
              </a:lnSpc>
              <a:spcBef>
                <a:spcPct val="0"/>
              </a:spcBef>
              <a:buFontTx/>
              <a:buNone/>
            </a:pPr>
            <a:r>
              <a:rPr lang="en-US" sz="1800" dirty="0" smtClean="0"/>
              <a:t>In </a:t>
            </a:r>
            <a:r>
              <a:rPr lang="en-US" sz="1800" dirty="0"/>
              <a:t>1984, Jeffrey Hall and Michael </a:t>
            </a:r>
            <a:r>
              <a:rPr lang="en-US" sz="1800" dirty="0" err="1"/>
              <a:t>Rosbash</a:t>
            </a:r>
            <a:r>
              <a:rPr lang="en-US" sz="1800" dirty="0"/>
              <a:t>, working in close collaboration at Brandeis University in Boston, and Michael Young at the Rockefeller University in New York, succeeded in isolating the </a:t>
            </a:r>
            <a:r>
              <a:rPr lang="en-US" sz="1800" i="1" dirty="0"/>
              <a:t>period</a:t>
            </a:r>
            <a:r>
              <a:rPr lang="en-US" sz="1800" dirty="0"/>
              <a:t> gene. </a:t>
            </a:r>
            <a:endParaRPr lang="en-US" sz="1800" dirty="0" smtClean="0"/>
          </a:p>
          <a:p>
            <a:pPr eaLnBrk="1" hangingPunct="1">
              <a:lnSpc>
                <a:spcPts val="2500"/>
              </a:lnSpc>
              <a:spcBef>
                <a:spcPct val="0"/>
              </a:spcBef>
              <a:buFontTx/>
              <a:buNone/>
            </a:pPr>
            <a:endParaRPr lang="en-US" sz="1800" dirty="0"/>
          </a:p>
          <a:p>
            <a:pPr eaLnBrk="1" hangingPunct="1">
              <a:lnSpc>
                <a:spcPts val="2500"/>
              </a:lnSpc>
              <a:spcBef>
                <a:spcPct val="0"/>
              </a:spcBef>
              <a:buFontTx/>
              <a:buNone/>
            </a:pPr>
            <a:r>
              <a:rPr lang="en-US" sz="1800" dirty="0" smtClean="0"/>
              <a:t>Jeffrey </a:t>
            </a:r>
            <a:r>
              <a:rPr lang="en-US" sz="1800" dirty="0"/>
              <a:t>Hall and Michael </a:t>
            </a:r>
            <a:r>
              <a:rPr lang="en-US" sz="1800" dirty="0" err="1"/>
              <a:t>Rosbash</a:t>
            </a:r>
            <a:r>
              <a:rPr lang="en-US" sz="1800" dirty="0"/>
              <a:t> then went on to discover that PER, the protein encoded by </a:t>
            </a:r>
            <a:r>
              <a:rPr lang="en-US" sz="1800" i="1" dirty="0"/>
              <a:t>period,</a:t>
            </a:r>
            <a:r>
              <a:rPr lang="en-US" sz="1800" dirty="0"/>
              <a:t> accumulated during the night and was degraded during the day. Thus, PER protein levels oscillate over a 24-hour cycle, in synchrony with the circadian rhythm</a:t>
            </a:r>
            <a:r>
              <a:rPr lang="en-US" sz="1800" dirty="0" smtClean="0"/>
              <a:t>.</a:t>
            </a:r>
          </a:p>
        </p:txBody>
      </p:sp>
      <p:sp>
        <p:nvSpPr>
          <p:cNvPr id="9" name="Textfeld 10"/>
          <p:cNvSpPr txBox="1">
            <a:spLocks noChangeArrowheads="1"/>
          </p:cNvSpPr>
          <p:nvPr/>
        </p:nvSpPr>
        <p:spPr bwMode="auto">
          <a:xfrm>
            <a:off x="5220072" y="5733256"/>
            <a:ext cx="3348737" cy="38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63"/>
              </a:lnSpc>
              <a:spcBef>
                <a:spcPct val="0"/>
              </a:spcBef>
              <a:buFontTx/>
              <a:buNone/>
            </a:pPr>
            <a:r>
              <a:rPr lang="de-DE" altLang="en-US" sz="1400" dirty="0"/>
              <a:t>https://www.nobelprize.org/nobel_prizes</a:t>
            </a:r>
          </a:p>
        </p:txBody>
      </p:sp>
    </p:spTree>
    <p:extLst>
      <p:ext uri="{BB962C8B-B14F-4D97-AF65-F5344CB8AC3E}">
        <p14:creationId xmlns:p14="http://schemas.microsoft.com/office/powerpoint/2010/main" val="3026105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Celllular Programs</a:t>
            </a:r>
          </a:p>
        </p:txBody>
      </p:sp>
      <p:sp>
        <p:nvSpPr>
          <p:cNvPr id="12291" name="Rectangle 2"/>
          <p:cNvSpPr>
            <a:spLocks noGrp="1" noChangeArrowheads="1"/>
          </p:cNvSpPr>
          <p:nvPr>
            <p:ph type="title"/>
          </p:nvPr>
        </p:nvSpPr>
        <p:spPr>
          <a:xfrm>
            <a:off x="250825" y="152400"/>
            <a:ext cx="8642350" cy="457200"/>
          </a:xfrm>
        </p:spPr>
        <p:txBody>
          <a:bodyPr/>
          <a:lstStyle/>
          <a:p>
            <a:pPr eaLnBrk="1" hangingPunct="1"/>
            <a:r>
              <a:rPr lang="de-DE" altLang="en-US" dirty="0" smtClean="0">
                <a:ea typeface="ＭＳ Ｐゴシック" panose="020B0600070205080204" pitchFamily="34" charset="-128"/>
              </a:rPr>
              <a:t>Cluster</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phases</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of</a:t>
            </a:r>
            <a:r>
              <a:rPr lang="de-DE" altLang="en-US" dirty="0" smtClean="0">
                <a:ea typeface="ＭＳ Ｐゴシック" panose="020B0600070205080204" pitchFamily="34" charset="-128"/>
              </a:rPr>
              <a:t> circadian genes</a:t>
            </a:r>
            <a:endParaRPr lang="en-GB" altLang="de-DE" i="1" dirty="0" smtClean="0">
              <a:ea typeface="ＭＳ Ｐゴシック" panose="020B0600070205080204" pitchFamily="34" charset="-128"/>
            </a:endParaRPr>
          </a:p>
        </p:txBody>
      </p:sp>
      <p:sp>
        <p:nvSpPr>
          <p:cNvPr id="12292" name="Rectangle 3"/>
          <p:cNvSpPr>
            <a:spLocks noGrp="1" noChangeArrowheads="1"/>
          </p:cNvSpPr>
          <p:nvPr>
            <p:ph type="body" sz="half" idx="1"/>
          </p:nvPr>
        </p:nvSpPr>
        <p:spPr/>
        <p:txBody>
          <a:bodyPr/>
          <a:lstStyle/>
          <a:p>
            <a:pPr marL="0" indent="0" eaLnBrk="1" hangingPunct="1">
              <a:lnSpc>
                <a:spcPct val="120000"/>
              </a:lnSpc>
              <a:buFontTx/>
              <a:buNone/>
            </a:pPr>
            <a:r>
              <a:rPr lang="de-DE" altLang="de-DE" sz="1600" smtClean="0">
                <a:ea typeface="ＭＳ Ｐゴシック" panose="020B0600070205080204" pitchFamily="34" charset="-128"/>
                <a:sym typeface="Symbol" panose="05050102010706020507" pitchFamily="18" charset="2"/>
              </a:rPr>
              <a:t> </a:t>
            </a:r>
          </a:p>
        </p:txBody>
      </p:sp>
      <p:sp>
        <p:nvSpPr>
          <p:cNvPr id="12293" name="Text Box 4"/>
          <p:cNvSpPr txBox="1">
            <a:spLocks noChangeArrowheads="1"/>
          </p:cNvSpPr>
          <p:nvPr/>
        </p:nvSpPr>
        <p:spPr bwMode="auto">
          <a:xfrm>
            <a:off x="4382319" y="548680"/>
            <a:ext cx="4672012" cy="458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dirty="0"/>
              <a:t>Genes with a prevalent circadian variation during the constant routine/total sleep deprivation after the control condition (2,103 probes that target 1,855 genes, FDR &lt;5</a:t>
            </a:r>
            <a:r>
              <a:rPr lang="en-US" altLang="en-US" sz="1800" dirty="0" smtClean="0"/>
              <a:t>%).</a:t>
            </a:r>
          </a:p>
          <a:p>
            <a:pPr eaLnBrk="1" hangingPunct="1">
              <a:lnSpc>
                <a:spcPts val="2500"/>
              </a:lnSpc>
              <a:spcBef>
                <a:spcPct val="0"/>
              </a:spcBef>
              <a:buFontTx/>
              <a:buNone/>
            </a:pPr>
            <a:endParaRPr lang="en-US" altLang="en-US" sz="1800" dirty="0" smtClean="0"/>
          </a:p>
          <a:p>
            <a:pPr eaLnBrk="1" hangingPunct="1">
              <a:lnSpc>
                <a:spcPts val="2500"/>
              </a:lnSpc>
              <a:spcBef>
                <a:spcPct val="0"/>
              </a:spcBef>
              <a:buFontTx/>
              <a:buNone/>
            </a:pPr>
            <a:r>
              <a:rPr lang="en-US" altLang="en-US" sz="1800" dirty="0" err="1" smtClean="0"/>
              <a:t>Heatmap</a:t>
            </a:r>
            <a:r>
              <a:rPr lang="en-US" altLang="en-US" sz="1800" dirty="0" smtClean="0"/>
              <a:t> </a:t>
            </a:r>
            <a:r>
              <a:rPr lang="en-US" altLang="en-US" sz="1800" dirty="0"/>
              <a:t>rows correspond to the median of the melatonin-aligned probe values across all participants in the control </a:t>
            </a:r>
            <a:r>
              <a:rPr lang="en-US" altLang="en-US" sz="1800" dirty="0" smtClean="0"/>
              <a:t>condition</a:t>
            </a:r>
            <a:r>
              <a:rPr lang="en-US" altLang="en-US" sz="1800" dirty="0"/>
              <a:t>.</a:t>
            </a:r>
            <a:r>
              <a:rPr lang="en-US" altLang="en-US" sz="1800" dirty="0" smtClean="0"/>
              <a:t> </a:t>
            </a:r>
          </a:p>
          <a:p>
            <a:pPr eaLnBrk="1" hangingPunct="1">
              <a:lnSpc>
                <a:spcPts val="2500"/>
              </a:lnSpc>
              <a:spcBef>
                <a:spcPct val="0"/>
              </a:spcBef>
              <a:buFontTx/>
              <a:buNone/>
            </a:pPr>
            <a:endParaRPr lang="en-US" altLang="en-US" sz="1800" dirty="0"/>
          </a:p>
          <a:p>
            <a:pPr eaLnBrk="1" hangingPunct="1">
              <a:lnSpc>
                <a:spcPts val="2500"/>
              </a:lnSpc>
              <a:spcBef>
                <a:spcPct val="0"/>
              </a:spcBef>
              <a:buFontTx/>
              <a:buNone/>
            </a:pPr>
            <a:r>
              <a:rPr lang="en-US" altLang="en-US" sz="1800" dirty="0"/>
              <a:t>In parenthesis: number of genes per cluster (C1–C5). </a:t>
            </a:r>
            <a:endParaRPr lang="en-US" altLang="en-US" sz="1800" dirty="0" smtClean="0"/>
          </a:p>
          <a:p>
            <a:pPr eaLnBrk="1" hangingPunct="1">
              <a:lnSpc>
                <a:spcPts val="2500"/>
              </a:lnSpc>
              <a:spcBef>
                <a:spcPct val="0"/>
              </a:spcBef>
              <a:buFontTx/>
              <a:buNone/>
            </a:pPr>
            <a:r>
              <a:rPr lang="en-US" altLang="en-US" sz="1800" dirty="0" smtClean="0"/>
              <a:t>Genes </a:t>
            </a:r>
            <a:r>
              <a:rPr lang="en-US" altLang="en-US" sz="1800" dirty="0"/>
              <a:t>related to circadian rhythmicity and sleep (according to GO) are indicated in the </a:t>
            </a:r>
            <a:r>
              <a:rPr lang="en-US" altLang="en-US" sz="1800" dirty="0" err="1"/>
              <a:t>heatmap</a:t>
            </a:r>
            <a:r>
              <a:rPr lang="en-US" altLang="en-US" sz="1800" dirty="0"/>
              <a:t> (colors indicate cluster location).</a:t>
            </a:r>
            <a:endParaRPr lang="de-DE" altLang="de-DE" sz="1800" dirty="0"/>
          </a:p>
        </p:txBody>
      </p:sp>
      <p:sp>
        <p:nvSpPr>
          <p:cNvPr id="12294"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WS 2017/18 - lecture 2</a:t>
            </a:r>
          </a:p>
        </p:txBody>
      </p:sp>
      <p:sp>
        <p:nvSpPr>
          <p:cNvPr id="12295"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E7987CC2-E1EE-492F-BFA9-E11E2BF71DBE}" type="slidenum">
              <a:rPr lang="de-DE" altLang="en-US" sz="1000"/>
              <a:pPr eaLnBrk="1" hangingPunct="1">
                <a:spcBef>
                  <a:spcPct val="0"/>
                </a:spcBef>
                <a:buFontTx/>
                <a:buNone/>
              </a:pPr>
              <a:t>20</a:t>
            </a:fld>
            <a:endParaRPr lang="de-DE" altLang="en-US" sz="1000"/>
          </a:p>
        </p:txBody>
      </p:sp>
      <p:pic>
        <p:nvPicPr>
          <p:cNvPr id="122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65163"/>
            <a:ext cx="4184650" cy="445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9" name="Text Box 4"/>
          <p:cNvSpPr txBox="1">
            <a:spLocks noChangeArrowheads="1"/>
          </p:cNvSpPr>
          <p:nvPr/>
        </p:nvSpPr>
        <p:spPr bwMode="auto">
          <a:xfrm>
            <a:off x="179512" y="5255185"/>
            <a:ext cx="8473653" cy="10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de-DE" sz="1800" dirty="0" smtClean="0"/>
              <a:t>Many day-peaking genes are no longer circadian upon sleep-deprivation -&gt;</a:t>
            </a:r>
          </a:p>
          <a:p>
            <a:pPr eaLnBrk="1" hangingPunct="1">
              <a:lnSpc>
                <a:spcPts val="2500"/>
              </a:lnSpc>
              <a:spcBef>
                <a:spcPct val="0"/>
              </a:spcBef>
              <a:buFontTx/>
              <a:buNone/>
            </a:pPr>
            <a:r>
              <a:rPr lang="en-US" altLang="de-DE" sz="1800" dirty="0"/>
              <a:t>s</a:t>
            </a:r>
            <a:r>
              <a:rPr lang="en-US" altLang="de-DE" sz="1800" dirty="0" smtClean="0"/>
              <a:t>leep restriction leads to a change in the control of functions and processes such as immune function, response to inflammation and stress.</a:t>
            </a:r>
            <a:endParaRPr lang="de-DE" altLang="de-DE" sz="1800" dirty="0"/>
          </a:p>
        </p:txBody>
      </p:sp>
    </p:spTree>
    <p:extLst>
      <p:ext uri="{BB962C8B-B14F-4D97-AF65-F5344CB8AC3E}">
        <p14:creationId xmlns:p14="http://schemas.microsoft.com/office/powerpoint/2010/main" val="2291973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Celllular Programs</a:t>
            </a:r>
          </a:p>
        </p:txBody>
      </p:sp>
      <p:sp>
        <p:nvSpPr>
          <p:cNvPr id="16387" name="Rectangle 2"/>
          <p:cNvSpPr>
            <a:spLocks noGrp="1" noChangeArrowheads="1"/>
          </p:cNvSpPr>
          <p:nvPr>
            <p:ph type="title"/>
          </p:nvPr>
        </p:nvSpPr>
        <p:spPr>
          <a:xfrm>
            <a:off x="250825" y="152400"/>
            <a:ext cx="8642350" cy="457200"/>
          </a:xfrm>
        </p:spPr>
        <p:txBody>
          <a:bodyPr/>
          <a:lstStyle/>
          <a:p>
            <a:pPr eaLnBrk="1" hangingPunct="1"/>
            <a:r>
              <a:rPr lang="de-DE" altLang="en-US" smtClean="0">
                <a:ea typeface="ＭＳ Ｐゴシック" panose="020B0600070205080204" pitchFamily="34" charset="-128"/>
              </a:rPr>
              <a:t>Genes with significant difference in circadian amplitude</a:t>
            </a:r>
            <a:endParaRPr lang="en-GB" altLang="de-DE" i="1" smtClean="0">
              <a:ea typeface="ＭＳ Ｐゴシック" panose="020B0600070205080204" pitchFamily="34" charset="-128"/>
            </a:endParaRPr>
          </a:p>
        </p:txBody>
      </p:sp>
      <p:sp>
        <p:nvSpPr>
          <p:cNvPr id="16388" name="Rectangle 3"/>
          <p:cNvSpPr>
            <a:spLocks noGrp="1" noChangeArrowheads="1"/>
          </p:cNvSpPr>
          <p:nvPr>
            <p:ph type="body" sz="half" idx="1"/>
          </p:nvPr>
        </p:nvSpPr>
        <p:spPr/>
        <p:txBody>
          <a:bodyPr/>
          <a:lstStyle/>
          <a:p>
            <a:pPr marL="0" indent="0" eaLnBrk="1" hangingPunct="1">
              <a:lnSpc>
                <a:spcPct val="120000"/>
              </a:lnSpc>
              <a:buFontTx/>
              <a:buNone/>
            </a:pPr>
            <a:r>
              <a:rPr lang="de-DE" altLang="de-DE" sz="1600" smtClean="0">
                <a:ea typeface="ＭＳ Ｐゴシック" panose="020B0600070205080204" pitchFamily="34" charset="-128"/>
                <a:sym typeface="Symbol" panose="05050102010706020507" pitchFamily="18" charset="2"/>
              </a:rPr>
              <a:t> </a:t>
            </a:r>
          </a:p>
        </p:txBody>
      </p:sp>
      <p:sp>
        <p:nvSpPr>
          <p:cNvPr id="16389" name="Text Box 4"/>
          <p:cNvSpPr txBox="1">
            <a:spLocks noChangeArrowheads="1"/>
          </p:cNvSpPr>
          <p:nvPr/>
        </p:nvSpPr>
        <p:spPr bwMode="auto">
          <a:xfrm>
            <a:off x="4932363" y="620713"/>
            <a:ext cx="3960812" cy="23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dirty="0" smtClean="0"/>
              <a:t>Examples </a:t>
            </a:r>
            <a:r>
              <a:rPr lang="en-US" altLang="en-US" sz="1800" dirty="0"/>
              <a:t>of genes </a:t>
            </a:r>
            <a:r>
              <a:rPr lang="en-US" altLang="en-US" sz="1800" dirty="0" smtClean="0"/>
              <a:t>with a </a:t>
            </a:r>
            <a:r>
              <a:rPr lang="en-US" altLang="en-US" sz="1800" dirty="0"/>
              <a:t>significant difference in circadian amplitude</a:t>
            </a:r>
            <a:r>
              <a:rPr lang="en-US" altLang="en-US" sz="1800" dirty="0" smtClean="0"/>
              <a:t>:</a:t>
            </a:r>
          </a:p>
          <a:p>
            <a:pPr eaLnBrk="1" hangingPunct="1">
              <a:lnSpc>
                <a:spcPts val="2500"/>
              </a:lnSpc>
              <a:spcBef>
                <a:spcPct val="0"/>
              </a:spcBef>
              <a:buFontTx/>
              <a:buNone/>
            </a:pPr>
            <a:r>
              <a:rPr lang="en-US" altLang="en-US" sz="1800" dirty="0" smtClean="0"/>
              <a:t> </a:t>
            </a:r>
            <a:endParaRPr lang="en-US" altLang="en-US" sz="1800" dirty="0"/>
          </a:p>
          <a:p>
            <a:pPr eaLnBrk="1" hangingPunct="1">
              <a:lnSpc>
                <a:spcPts val="2500"/>
              </a:lnSpc>
              <a:spcBef>
                <a:spcPct val="0"/>
              </a:spcBef>
              <a:buFontTx/>
              <a:buNone/>
            </a:pPr>
            <a:r>
              <a:rPr lang="en-US" altLang="en-US" sz="1800" dirty="0"/>
              <a:t>GHRL,</a:t>
            </a:r>
          </a:p>
          <a:p>
            <a:pPr eaLnBrk="1" hangingPunct="1">
              <a:lnSpc>
                <a:spcPts val="2500"/>
              </a:lnSpc>
              <a:spcBef>
                <a:spcPct val="0"/>
              </a:spcBef>
              <a:buFontTx/>
              <a:buNone/>
            </a:pPr>
            <a:r>
              <a:rPr lang="en-US" altLang="en-US" sz="1800" dirty="0"/>
              <a:t>IDS</a:t>
            </a:r>
            <a:br>
              <a:rPr lang="en-US" altLang="en-US" sz="1800" dirty="0"/>
            </a:br>
            <a:r>
              <a:rPr lang="en-US" altLang="en-US" sz="1800" dirty="0"/>
              <a:t>AVIL, and </a:t>
            </a:r>
          </a:p>
          <a:p>
            <a:pPr eaLnBrk="1" hangingPunct="1">
              <a:lnSpc>
                <a:spcPts val="2500"/>
              </a:lnSpc>
              <a:spcBef>
                <a:spcPct val="0"/>
              </a:spcBef>
              <a:buFontTx/>
              <a:buNone/>
            </a:pPr>
            <a:r>
              <a:rPr lang="en-US" altLang="en-US" sz="1800" dirty="0"/>
              <a:t>CEACAM3</a:t>
            </a:r>
            <a:endParaRPr lang="de-DE" altLang="de-DE" sz="1800" dirty="0"/>
          </a:p>
        </p:txBody>
      </p:sp>
      <p:sp>
        <p:nvSpPr>
          <p:cNvPr id="16390"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WS 2017/18 - lecture 2</a:t>
            </a:r>
          </a:p>
        </p:txBody>
      </p:sp>
      <p:sp>
        <p:nvSpPr>
          <p:cNvPr id="16391"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0312A6D8-6116-41B4-977A-A0D9EEFC9927}" type="slidenum">
              <a:rPr lang="de-DE" altLang="en-US" sz="1000"/>
              <a:pPr eaLnBrk="1" hangingPunct="1">
                <a:spcBef>
                  <a:spcPct val="0"/>
                </a:spcBef>
                <a:buFontTx/>
                <a:buNone/>
              </a:pPr>
              <a:t>21</a:t>
            </a:fld>
            <a:endParaRPr lang="de-DE" altLang="en-US" sz="1000"/>
          </a:p>
        </p:txBody>
      </p:sp>
      <p:pic>
        <p:nvPicPr>
          <p:cNvPr id="163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620713"/>
            <a:ext cx="4425950" cy="392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675388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ußzeilenplatzhalt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Celllular Programs</a:t>
            </a:r>
          </a:p>
        </p:txBody>
      </p:sp>
      <p:sp>
        <p:nvSpPr>
          <p:cNvPr id="18435" name="Rectangle 2"/>
          <p:cNvSpPr>
            <a:spLocks noGrp="1" noChangeArrowheads="1"/>
          </p:cNvSpPr>
          <p:nvPr>
            <p:ph type="title"/>
          </p:nvPr>
        </p:nvSpPr>
        <p:spPr>
          <a:xfrm>
            <a:off x="250825" y="152400"/>
            <a:ext cx="8642350" cy="457200"/>
          </a:xfrm>
        </p:spPr>
        <p:txBody>
          <a:bodyPr/>
          <a:lstStyle/>
          <a:p>
            <a:pPr eaLnBrk="1" hangingPunct="1"/>
            <a:r>
              <a:rPr lang="de-DE" altLang="en-US" smtClean="0">
                <a:ea typeface="ＭＳ Ｐゴシック" panose="020B0600070205080204" pitchFamily="34" charset="-128"/>
              </a:rPr>
              <a:t>Summary of results</a:t>
            </a:r>
            <a:endParaRPr lang="en-GB" altLang="de-DE" i="1" smtClean="0">
              <a:ea typeface="ＭＳ Ｐゴシック" panose="020B0600070205080204" pitchFamily="34" charset="-128"/>
            </a:endParaRPr>
          </a:p>
        </p:txBody>
      </p:sp>
      <p:sp>
        <p:nvSpPr>
          <p:cNvPr id="18436" name="Rectangle 3"/>
          <p:cNvSpPr>
            <a:spLocks noGrp="1" noChangeArrowheads="1"/>
          </p:cNvSpPr>
          <p:nvPr>
            <p:ph type="body" sz="half" idx="1"/>
          </p:nvPr>
        </p:nvSpPr>
        <p:spPr/>
        <p:txBody>
          <a:bodyPr/>
          <a:lstStyle/>
          <a:p>
            <a:pPr marL="0" indent="0" eaLnBrk="1" hangingPunct="1">
              <a:lnSpc>
                <a:spcPct val="120000"/>
              </a:lnSpc>
              <a:buFontTx/>
              <a:buNone/>
            </a:pPr>
            <a:r>
              <a:rPr lang="de-DE" altLang="de-DE" sz="1600" smtClean="0">
                <a:ea typeface="ＭＳ Ｐゴシック" panose="020B0600070205080204" pitchFamily="34" charset="-128"/>
                <a:sym typeface="Symbol" panose="05050102010706020507" pitchFamily="18" charset="2"/>
              </a:rPr>
              <a:t> </a:t>
            </a:r>
          </a:p>
        </p:txBody>
      </p:sp>
      <p:sp>
        <p:nvSpPr>
          <p:cNvPr id="18437" name="Datumsplatzhalt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de-DE" sz="1000" smtClean="0"/>
              <a:t>WS 2017/18 - lecture 2</a:t>
            </a:r>
          </a:p>
        </p:txBody>
      </p:sp>
      <p:sp>
        <p:nvSpPr>
          <p:cNvPr id="18438" name="Foliennummernplatzhalt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24754C95-583F-46A0-89F3-E2DE1F86CB9D}" type="slidenum">
              <a:rPr lang="de-DE" altLang="en-US" sz="1000"/>
              <a:pPr eaLnBrk="1" hangingPunct="1">
                <a:spcBef>
                  <a:spcPct val="0"/>
                </a:spcBef>
                <a:buFontTx/>
                <a:buNone/>
              </a:pPr>
              <a:t>22</a:t>
            </a:fld>
            <a:endParaRPr lang="de-DE" altLang="en-US" sz="1000"/>
          </a:p>
        </p:txBody>
      </p:sp>
      <p:pic>
        <p:nvPicPr>
          <p:cNvPr id="184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3" y="666750"/>
            <a:ext cx="7153275"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860991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68313" y="188913"/>
            <a:ext cx="8351837" cy="420687"/>
          </a:xfrm>
        </p:spPr>
        <p:txBody>
          <a:bodyPr/>
          <a:lstStyle/>
          <a:p>
            <a:pPr eaLnBrk="1" hangingPunct="1"/>
            <a:r>
              <a:rPr lang="de-DE" altLang="en-US" dirty="0" smtClean="0">
                <a:ea typeface="ＭＳ Ｐゴシック" panose="020B0600070205080204" pitchFamily="34" charset="-128"/>
              </a:rPr>
              <a:t>Next </a:t>
            </a:r>
            <a:r>
              <a:rPr lang="de-DE" altLang="en-US" dirty="0" err="1" smtClean="0">
                <a:ea typeface="ＭＳ Ｐゴシック" panose="020B0600070205080204" pitchFamily="34" charset="-128"/>
              </a:rPr>
              <a:t>paper</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for</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you</a:t>
            </a:r>
            <a:r>
              <a:rPr lang="de-DE" altLang="en-US" dirty="0" smtClean="0">
                <a:ea typeface="ＭＳ Ｐゴシック" panose="020B0600070205080204" pitchFamily="34" charset="-128"/>
              </a:rPr>
              <a:t> …</a:t>
            </a:r>
            <a:endParaRPr lang="en-GB" altLang="en-US" dirty="0" smtClean="0">
              <a:ea typeface="ＭＳ Ｐゴシック" panose="020B0600070205080204" pitchFamily="34" charset="-128"/>
            </a:endParaRPr>
          </a:p>
        </p:txBody>
      </p:sp>
      <p:sp>
        <p:nvSpPr>
          <p:cNvPr id="2051"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2</a:t>
            </a:r>
          </a:p>
        </p:txBody>
      </p:sp>
      <p:sp>
        <p:nvSpPr>
          <p:cNvPr id="2052"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Celllular Programs</a:t>
            </a:r>
          </a:p>
        </p:txBody>
      </p:sp>
      <p:sp>
        <p:nvSpPr>
          <p:cNvPr id="2053" name="Foliennummernplatzhalt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B194F481-7B4E-469B-ACB1-FF10C9D165DA}" type="slidenum">
              <a:rPr lang="de-DE" altLang="en-US" sz="1000"/>
              <a:pPr eaLnBrk="1" hangingPunct="1">
                <a:spcBef>
                  <a:spcPct val="0"/>
                </a:spcBef>
                <a:buFontTx/>
                <a:buNone/>
              </a:pPr>
              <a:t>23</a:t>
            </a:fld>
            <a:endParaRPr lang="de-DE" altLang="en-US" sz="1000"/>
          </a:p>
        </p:txBody>
      </p:sp>
      <p:pic>
        <p:nvPicPr>
          <p:cNvPr id="2054" name="Bild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20688"/>
            <a:ext cx="74469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feld 10"/>
          <p:cNvSpPr txBox="1">
            <a:spLocks noChangeArrowheads="1"/>
          </p:cNvSpPr>
          <p:nvPr/>
        </p:nvSpPr>
        <p:spPr bwMode="auto">
          <a:xfrm>
            <a:off x="468313" y="2420888"/>
            <a:ext cx="8020144" cy="376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63"/>
              </a:lnSpc>
              <a:spcBef>
                <a:spcPct val="0"/>
              </a:spcBef>
              <a:buFontTx/>
              <a:buNone/>
            </a:pPr>
            <a:r>
              <a:rPr lang="de-DE" altLang="en-US" sz="1800" dirty="0" err="1"/>
              <a:t>Introduction</a:t>
            </a:r>
            <a:r>
              <a:rPr lang="de-DE" altLang="en-US" sz="1800" dirty="0"/>
              <a:t>: 3 </a:t>
            </a:r>
            <a:r>
              <a:rPr lang="de-DE" altLang="en-US" sz="1800" dirty="0" err="1"/>
              <a:t>paragraphs</a:t>
            </a:r>
            <a:endParaRPr lang="de-DE" altLang="en-US" sz="1800" dirty="0"/>
          </a:p>
          <a:p>
            <a:pPr eaLnBrk="1" hangingPunct="1">
              <a:lnSpc>
                <a:spcPts val="2563"/>
              </a:lnSpc>
              <a:spcBef>
                <a:spcPct val="0"/>
              </a:spcBef>
              <a:buFontTx/>
              <a:buAutoNum type="arabicParenBoth"/>
            </a:pPr>
            <a:r>
              <a:rPr lang="de-DE" altLang="en-US" sz="1800" dirty="0"/>
              <a:t> </a:t>
            </a:r>
            <a:r>
              <a:rPr lang="de-DE" altLang="en-US" sz="1800" dirty="0" err="1"/>
              <a:t>What</a:t>
            </a:r>
            <a:r>
              <a:rPr lang="de-DE" altLang="en-US" sz="1800" dirty="0"/>
              <a:t> </a:t>
            </a:r>
            <a:r>
              <a:rPr lang="de-DE" altLang="en-US" sz="1800" dirty="0" err="1"/>
              <a:t>are</a:t>
            </a:r>
            <a:r>
              <a:rPr lang="de-DE" altLang="en-US" sz="1800" dirty="0"/>
              <a:t> circadian </a:t>
            </a:r>
            <a:r>
              <a:rPr lang="de-DE" altLang="en-US" sz="1800" dirty="0" err="1"/>
              <a:t>rhythms</a:t>
            </a:r>
            <a:r>
              <a:rPr lang="de-DE" altLang="en-US" sz="1800" dirty="0"/>
              <a:t>? Biological/</a:t>
            </a:r>
            <a:r>
              <a:rPr lang="de-DE" altLang="en-US" sz="1800" dirty="0" err="1"/>
              <a:t>medical</a:t>
            </a:r>
            <a:r>
              <a:rPr lang="de-DE" altLang="en-US" sz="1800" dirty="0"/>
              <a:t> </a:t>
            </a:r>
            <a:r>
              <a:rPr lang="de-DE" altLang="en-US" sz="1800" dirty="0" err="1"/>
              <a:t>relevance</a:t>
            </a:r>
            <a:endParaRPr lang="de-DE" altLang="en-US" sz="1800" dirty="0"/>
          </a:p>
          <a:p>
            <a:pPr eaLnBrk="1" hangingPunct="1">
              <a:lnSpc>
                <a:spcPts val="2563"/>
              </a:lnSpc>
              <a:spcBef>
                <a:spcPct val="0"/>
              </a:spcBef>
              <a:buFontTx/>
              <a:buAutoNum type="arabicParenBoth"/>
            </a:pPr>
            <a:r>
              <a:rPr lang="de-DE" altLang="en-US" sz="1800" dirty="0"/>
              <a:t> </a:t>
            </a:r>
            <a:r>
              <a:rPr lang="de-DE" altLang="en-US" sz="1800" dirty="0" err="1"/>
              <a:t>Previous</a:t>
            </a:r>
            <a:r>
              <a:rPr lang="de-DE" altLang="en-US" sz="1800" dirty="0"/>
              <a:t> </a:t>
            </a:r>
            <a:r>
              <a:rPr lang="de-DE" altLang="en-US" sz="1800" dirty="0" err="1"/>
              <a:t>work</a:t>
            </a:r>
            <a:r>
              <a:rPr lang="de-DE" altLang="en-US" sz="1800" dirty="0"/>
              <a:t>, </a:t>
            </a:r>
            <a:r>
              <a:rPr lang="de-DE" altLang="en-US" sz="1800" dirty="0" err="1"/>
              <a:t>only</a:t>
            </a:r>
            <a:r>
              <a:rPr lang="de-DE" altLang="en-US" sz="1800" dirty="0"/>
              <a:t> </a:t>
            </a:r>
            <a:r>
              <a:rPr lang="de-DE" altLang="en-US" sz="1800" dirty="0" err="1"/>
              <a:t>single</a:t>
            </a:r>
            <a:r>
              <a:rPr lang="de-DE" altLang="en-US" sz="1800" dirty="0"/>
              <a:t> </a:t>
            </a:r>
            <a:r>
              <a:rPr lang="de-DE" altLang="en-US" sz="1800" dirty="0" err="1"/>
              <a:t>organs</a:t>
            </a:r>
            <a:r>
              <a:rPr lang="de-DE" altLang="en-US" sz="1800" dirty="0"/>
              <a:t> </a:t>
            </a:r>
            <a:r>
              <a:rPr lang="de-DE" altLang="en-US" sz="1800" dirty="0" err="1"/>
              <a:t>analyzed</a:t>
            </a:r>
            <a:r>
              <a:rPr lang="de-DE" altLang="en-US" sz="1800" dirty="0"/>
              <a:t> – </a:t>
            </a:r>
            <a:r>
              <a:rPr lang="de-DE" altLang="en-US" sz="1800" dirty="0" err="1"/>
              <a:t>here</a:t>
            </a:r>
            <a:r>
              <a:rPr lang="de-DE" altLang="en-US" sz="1800" dirty="0"/>
              <a:t>: </a:t>
            </a:r>
            <a:r>
              <a:rPr lang="de-DE" altLang="en-US" sz="1800" dirty="0" err="1"/>
              <a:t>profiling</a:t>
            </a:r>
            <a:r>
              <a:rPr lang="de-DE" altLang="en-US" sz="1800" dirty="0"/>
              <a:t> </a:t>
            </a:r>
            <a:r>
              <a:rPr lang="de-DE" altLang="en-US" sz="1800" dirty="0" err="1"/>
              <a:t>of</a:t>
            </a:r>
            <a:r>
              <a:rPr lang="de-DE" altLang="en-US" sz="1800" dirty="0"/>
              <a:t> 12 </a:t>
            </a:r>
            <a:r>
              <a:rPr lang="de-DE" altLang="en-US" sz="1800" dirty="0" err="1"/>
              <a:t>organs</a:t>
            </a:r>
            <a:r>
              <a:rPr lang="de-DE" altLang="en-US" sz="1800" dirty="0"/>
              <a:t>.</a:t>
            </a:r>
          </a:p>
          <a:p>
            <a:pPr eaLnBrk="1" hangingPunct="1">
              <a:lnSpc>
                <a:spcPts val="2563"/>
              </a:lnSpc>
              <a:spcBef>
                <a:spcPct val="0"/>
              </a:spcBef>
              <a:buFontTx/>
              <a:buAutoNum type="arabicParenBoth"/>
            </a:pPr>
            <a:r>
              <a:rPr lang="de-DE" altLang="en-US" sz="1800" dirty="0"/>
              <a:t> </a:t>
            </a:r>
            <a:r>
              <a:rPr lang="de-DE" altLang="en-US" sz="1800" dirty="0" err="1"/>
              <a:t>What</a:t>
            </a:r>
            <a:r>
              <a:rPr lang="de-DE" altLang="en-US" sz="1800" dirty="0"/>
              <a:t> </a:t>
            </a:r>
            <a:r>
              <a:rPr lang="de-DE" altLang="en-US" sz="1800" dirty="0" err="1"/>
              <a:t>has</a:t>
            </a:r>
            <a:r>
              <a:rPr lang="de-DE" altLang="en-US" sz="1800" dirty="0"/>
              <a:t> </a:t>
            </a:r>
            <a:r>
              <a:rPr lang="de-DE" altLang="en-US" sz="1800" dirty="0" err="1"/>
              <a:t>been</a:t>
            </a:r>
            <a:r>
              <a:rPr lang="de-DE" altLang="en-US" sz="1800" dirty="0"/>
              <a:t> </a:t>
            </a:r>
            <a:r>
              <a:rPr lang="de-DE" altLang="en-US" sz="1800" dirty="0" err="1"/>
              <a:t>achieved</a:t>
            </a:r>
            <a:r>
              <a:rPr lang="de-DE" altLang="en-US" sz="1800" dirty="0"/>
              <a:t> in </a:t>
            </a:r>
            <a:r>
              <a:rPr lang="de-DE" altLang="en-US" sz="1800" dirty="0" err="1"/>
              <a:t>this</a:t>
            </a:r>
            <a:r>
              <a:rPr lang="de-DE" altLang="en-US" sz="1800" dirty="0"/>
              <a:t> </a:t>
            </a:r>
            <a:r>
              <a:rPr lang="de-DE" altLang="en-US" sz="1800" dirty="0" err="1"/>
              <a:t>study</a:t>
            </a:r>
            <a:r>
              <a:rPr lang="de-DE" altLang="en-US" sz="1800" dirty="0"/>
              <a:t>?</a:t>
            </a:r>
          </a:p>
          <a:p>
            <a:pPr eaLnBrk="1" hangingPunct="1">
              <a:lnSpc>
                <a:spcPts val="2563"/>
              </a:lnSpc>
              <a:spcBef>
                <a:spcPct val="0"/>
              </a:spcBef>
              <a:buFontTx/>
              <a:buAutoNum type="arabicParenBoth"/>
            </a:pPr>
            <a:endParaRPr lang="de-DE" altLang="en-US" sz="1800" dirty="0"/>
          </a:p>
          <a:p>
            <a:pPr eaLnBrk="1" hangingPunct="1">
              <a:lnSpc>
                <a:spcPts val="2563"/>
              </a:lnSpc>
              <a:spcBef>
                <a:spcPct val="0"/>
              </a:spcBef>
              <a:buFontTx/>
              <a:buNone/>
            </a:pPr>
            <a:r>
              <a:rPr lang="de-DE" altLang="en-US" sz="1800" dirty="0" err="1"/>
              <a:t>Methods</a:t>
            </a:r>
            <a:r>
              <a:rPr lang="de-DE" altLang="en-US" sz="1800" dirty="0"/>
              <a:t> </a:t>
            </a:r>
            <a:r>
              <a:rPr lang="de-DE" altLang="en-US" sz="1800" dirty="0" err="1"/>
              <a:t>section</a:t>
            </a:r>
            <a:r>
              <a:rPr lang="de-DE" altLang="en-US" sz="1800" dirty="0"/>
              <a:t>: </a:t>
            </a:r>
          </a:p>
          <a:p>
            <a:pPr eaLnBrk="1" hangingPunct="1">
              <a:lnSpc>
                <a:spcPts val="2563"/>
              </a:lnSpc>
              <a:spcBef>
                <a:spcPct val="0"/>
              </a:spcBef>
              <a:buFontTx/>
              <a:buNone/>
            </a:pPr>
            <a:r>
              <a:rPr lang="de-DE" altLang="en-US" sz="1800" dirty="0"/>
              <a:t>(1) </a:t>
            </a:r>
            <a:r>
              <a:rPr lang="de-DE" altLang="en-US" sz="1800" dirty="0" err="1"/>
              <a:t>Animal</a:t>
            </a:r>
            <a:r>
              <a:rPr lang="de-DE" altLang="en-US" sz="1800" dirty="0"/>
              <a:t> </a:t>
            </a:r>
            <a:r>
              <a:rPr lang="de-DE" altLang="en-US" sz="1800" dirty="0" err="1"/>
              <a:t>Preparation</a:t>
            </a:r>
            <a:r>
              <a:rPr lang="de-DE" altLang="en-US" sz="1800" dirty="0"/>
              <a:t> </a:t>
            </a:r>
            <a:r>
              <a:rPr lang="de-DE" altLang="en-US" sz="1800" dirty="0" err="1"/>
              <a:t>and</a:t>
            </a:r>
            <a:r>
              <a:rPr lang="de-DE" altLang="en-US" sz="1800" dirty="0"/>
              <a:t> Organ Collection</a:t>
            </a:r>
          </a:p>
          <a:p>
            <a:pPr eaLnBrk="1" hangingPunct="1">
              <a:lnSpc>
                <a:spcPts val="2563"/>
              </a:lnSpc>
              <a:spcBef>
                <a:spcPct val="0"/>
              </a:spcBef>
              <a:buFontTx/>
              <a:buNone/>
            </a:pPr>
            <a:r>
              <a:rPr lang="de-DE" altLang="en-US" sz="1800" dirty="0"/>
              <a:t>(2) </a:t>
            </a:r>
            <a:r>
              <a:rPr lang="de-DE" altLang="en-US" sz="1800" dirty="0" err="1"/>
              <a:t>Microarray</a:t>
            </a:r>
            <a:r>
              <a:rPr lang="de-DE" altLang="en-US" sz="1800" dirty="0"/>
              <a:t> Data</a:t>
            </a:r>
          </a:p>
          <a:p>
            <a:pPr eaLnBrk="1" hangingPunct="1">
              <a:lnSpc>
                <a:spcPts val="2563"/>
              </a:lnSpc>
              <a:spcBef>
                <a:spcPct val="0"/>
              </a:spcBef>
              <a:buFontTx/>
              <a:buNone/>
            </a:pPr>
            <a:r>
              <a:rPr lang="de-DE" altLang="en-US" sz="1800" dirty="0"/>
              <a:t>(3) RNA-</a:t>
            </a:r>
            <a:r>
              <a:rPr lang="de-DE" altLang="en-US" sz="1800" dirty="0" err="1"/>
              <a:t>seq</a:t>
            </a:r>
            <a:r>
              <a:rPr lang="de-DE" altLang="en-US" sz="1800" dirty="0"/>
              <a:t> Data			</a:t>
            </a:r>
            <a:r>
              <a:rPr lang="de-DE" altLang="en-US" sz="1800" dirty="0" smtClean="0">
                <a:solidFill>
                  <a:srgbClr val="FF3399"/>
                </a:solidFill>
              </a:rPr>
              <a:t> </a:t>
            </a:r>
          </a:p>
          <a:p>
            <a:pPr eaLnBrk="1" hangingPunct="1">
              <a:lnSpc>
                <a:spcPts val="2563"/>
              </a:lnSpc>
              <a:spcBef>
                <a:spcPct val="0"/>
              </a:spcBef>
              <a:buFontTx/>
              <a:buNone/>
            </a:pPr>
            <a:r>
              <a:rPr lang="de-DE" altLang="en-US" sz="1800" dirty="0" smtClean="0"/>
              <a:t>(</a:t>
            </a:r>
            <a:r>
              <a:rPr lang="de-DE" altLang="en-US" sz="1800" dirty="0"/>
              <a:t>4) </a:t>
            </a:r>
            <a:r>
              <a:rPr lang="de-DE" altLang="en-US" sz="1800" dirty="0" err="1"/>
              <a:t>Oscillation</a:t>
            </a:r>
            <a:r>
              <a:rPr lang="de-DE" altLang="en-US" sz="1800" dirty="0"/>
              <a:t> </a:t>
            </a:r>
            <a:r>
              <a:rPr lang="de-DE" altLang="en-US" sz="1800" dirty="0" err="1"/>
              <a:t>Detection</a:t>
            </a:r>
            <a:endParaRPr lang="de-DE" altLang="en-US" sz="1800" dirty="0"/>
          </a:p>
          <a:p>
            <a:pPr eaLnBrk="1" hangingPunct="1">
              <a:lnSpc>
                <a:spcPts val="2563"/>
              </a:lnSpc>
              <a:spcBef>
                <a:spcPct val="0"/>
              </a:spcBef>
              <a:buFontTx/>
              <a:buNone/>
            </a:pPr>
            <a:endParaRPr lang="de-DE" altLang="en-US" sz="1800" dirty="0"/>
          </a:p>
        </p:txBody>
      </p:sp>
      <p:sp>
        <p:nvSpPr>
          <p:cNvPr id="2" name="Rechteck 1"/>
          <p:cNvSpPr/>
          <p:nvPr/>
        </p:nvSpPr>
        <p:spPr>
          <a:xfrm>
            <a:off x="3553445" y="2051556"/>
            <a:ext cx="5339035" cy="369332"/>
          </a:xfrm>
          <a:prstGeom prst="rect">
            <a:avLst/>
          </a:prstGeom>
        </p:spPr>
        <p:txBody>
          <a:bodyPr wrap="square">
            <a:spAutoFit/>
          </a:bodyPr>
          <a:lstStyle/>
          <a:p>
            <a:r>
              <a:rPr lang="pl-PL" dirty="0"/>
              <a:t>Proc Natl Acad Sci </a:t>
            </a:r>
            <a:r>
              <a:rPr lang="pl-PL" dirty="0" smtClean="0"/>
              <a:t>USA</a:t>
            </a:r>
            <a:r>
              <a:rPr lang="de-DE" dirty="0" smtClean="0"/>
              <a:t> (</a:t>
            </a:r>
            <a:r>
              <a:rPr lang="pl-PL" dirty="0" smtClean="0"/>
              <a:t>2014</a:t>
            </a:r>
            <a:r>
              <a:rPr lang="de-DE" dirty="0" smtClean="0"/>
              <a:t>)</a:t>
            </a:r>
            <a:r>
              <a:rPr lang="de-DE" dirty="0"/>
              <a:t> </a:t>
            </a:r>
            <a:r>
              <a:rPr lang="pl-PL" dirty="0" smtClean="0"/>
              <a:t>111:16219-24</a:t>
            </a:r>
            <a:endParaRPr lang="de-DE" dirty="0"/>
          </a:p>
        </p:txBody>
      </p:sp>
    </p:spTree>
    <p:extLst>
      <p:ext uri="{BB962C8B-B14F-4D97-AF65-F5344CB8AC3E}">
        <p14:creationId xmlns:p14="http://schemas.microsoft.com/office/powerpoint/2010/main" val="210614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188913"/>
            <a:ext cx="8351837" cy="420687"/>
          </a:xfrm>
        </p:spPr>
        <p:txBody>
          <a:bodyPr/>
          <a:lstStyle/>
          <a:p>
            <a:pPr eaLnBrk="1" hangingPunct="1"/>
            <a:r>
              <a:rPr lang="de-DE" altLang="en-US" smtClean="0">
                <a:ea typeface="ＭＳ Ｐゴシック" panose="020B0600070205080204" pitchFamily="34" charset="-128"/>
              </a:rPr>
              <a:t>Oscillation detection: JTK_CYCLE</a:t>
            </a:r>
            <a:endParaRPr lang="en-GB" altLang="en-US" smtClean="0">
              <a:ea typeface="ＭＳ Ｐゴシック" panose="020B0600070205080204" pitchFamily="34" charset="-128"/>
            </a:endParaRPr>
          </a:p>
        </p:txBody>
      </p:sp>
      <p:sp>
        <p:nvSpPr>
          <p:cNvPr id="3075"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2</a:t>
            </a:r>
          </a:p>
        </p:txBody>
      </p:sp>
      <p:sp>
        <p:nvSpPr>
          <p:cNvPr id="3076"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Celllular Programs</a:t>
            </a:r>
          </a:p>
        </p:txBody>
      </p:sp>
      <p:sp>
        <p:nvSpPr>
          <p:cNvPr id="3077" name="Foliennummernplatzhalt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05557523-3A0A-4C43-B823-883E3C094070}" type="slidenum">
              <a:rPr lang="de-DE" altLang="en-US" sz="1000"/>
              <a:pPr eaLnBrk="1" hangingPunct="1">
                <a:spcBef>
                  <a:spcPct val="0"/>
                </a:spcBef>
                <a:buFontTx/>
                <a:buNone/>
              </a:pPr>
              <a:t>24</a:t>
            </a:fld>
            <a:endParaRPr lang="de-DE" altLang="en-US" sz="1000"/>
          </a:p>
        </p:txBody>
      </p:sp>
      <p:sp>
        <p:nvSpPr>
          <p:cNvPr id="3078" name="Textfeld 10"/>
          <p:cNvSpPr txBox="1">
            <a:spLocks noChangeArrowheads="1"/>
          </p:cNvSpPr>
          <p:nvPr/>
        </p:nvSpPr>
        <p:spPr bwMode="auto">
          <a:xfrm>
            <a:off x="533400" y="685800"/>
            <a:ext cx="8359775" cy="542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63"/>
              </a:lnSpc>
              <a:spcBef>
                <a:spcPct val="0"/>
              </a:spcBef>
              <a:buFontTx/>
              <a:buNone/>
            </a:pPr>
            <a:r>
              <a:rPr lang="de-DE" altLang="en-US" sz="1800" dirty="0"/>
              <a:t>JTK_CYCLE </a:t>
            </a:r>
            <a:r>
              <a:rPr lang="de-DE" altLang="en-US" sz="1800" dirty="0" err="1"/>
              <a:t>applies</a:t>
            </a:r>
            <a:r>
              <a:rPr lang="de-DE" altLang="en-US" sz="1800" dirty="0"/>
              <a:t> </a:t>
            </a:r>
            <a:r>
              <a:rPr lang="de-DE" altLang="en-US" sz="1800" dirty="0" err="1"/>
              <a:t>the</a:t>
            </a:r>
            <a:r>
              <a:rPr lang="de-DE" altLang="en-US" sz="1800" dirty="0"/>
              <a:t> </a:t>
            </a:r>
            <a:r>
              <a:rPr lang="de-DE" altLang="en-US" sz="1800" dirty="0" err="1"/>
              <a:t>Jonckheere</a:t>
            </a:r>
            <a:r>
              <a:rPr lang="de-DE" altLang="en-US" sz="1800" dirty="0"/>
              <a:t>-</a:t>
            </a:r>
            <a:r>
              <a:rPr lang="de-DE" altLang="en-US" sz="1800" dirty="0" err="1"/>
              <a:t>Terpstra</a:t>
            </a:r>
            <a:r>
              <a:rPr lang="de-DE" altLang="en-US" sz="1800" dirty="0"/>
              <a:t>-Kendall (JTK) </a:t>
            </a:r>
            <a:r>
              <a:rPr lang="de-DE" altLang="en-US" sz="1800" dirty="0" err="1"/>
              <a:t>algorithm</a:t>
            </a:r>
            <a:r>
              <a:rPr lang="de-DE" altLang="en-US" sz="1800" dirty="0"/>
              <a:t> </a:t>
            </a:r>
            <a:r>
              <a:rPr lang="de-DE" altLang="en-US" sz="1800" dirty="0" err="1"/>
              <a:t>to</a:t>
            </a:r>
            <a:r>
              <a:rPr lang="de-DE" altLang="en-US" sz="1800" dirty="0"/>
              <a:t> alternative </a:t>
            </a:r>
            <a:r>
              <a:rPr lang="de-DE" altLang="en-US" sz="1800" dirty="0" err="1"/>
              <a:t>hypothesized</a:t>
            </a:r>
            <a:r>
              <a:rPr lang="de-DE" altLang="en-US" sz="1800" dirty="0"/>
              <a:t> </a:t>
            </a:r>
            <a:r>
              <a:rPr lang="de-DE" altLang="en-US" sz="1800" dirty="0" err="1"/>
              <a:t>group</a:t>
            </a:r>
            <a:r>
              <a:rPr lang="de-DE" altLang="en-US" sz="1800" dirty="0"/>
              <a:t> </a:t>
            </a:r>
            <a:r>
              <a:rPr lang="de-DE" altLang="en-US" sz="1800" dirty="0" err="1"/>
              <a:t>orderings</a:t>
            </a:r>
            <a:r>
              <a:rPr lang="de-DE" altLang="en-US" sz="1800" dirty="0"/>
              <a:t> </a:t>
            </a:r>
            <a:r>
              <a:rPr lang="de-DE" altLang="en-US" sz="1800" dirty="0" err="1"/>
              <a:t>corresponding</a:t>
            </a:r>
            <a:r>
              <a:rPr lang="de-DE" altLang="en-US" sz="1800" dirty="0"/>
              <a:t> </a:t>
            </a:r>
            <a:r>
              <a:rPr lang="de-DE" altLang="en-US" sz="1800" dirty="0" err="1"/>
              <a:t>to</a:t>
            </a:r>
            <a:r>
              <a:rPr lang="de-DE" altLang="en-US" sz="1800" dirty="0"/>
              <a:t> a </a:t>
            </a:r>
            <a:r>
              <a:rPr lang="de-DE" altLang="en-US" sz="1800" dirty="0" err="1"/>
              <a:t>range</a:t>
            </a:r>
            <a:r>
              <a:rPr lang="de-DE" altLang="en-US" sz="1800" dirty="0"/>
              <a:t> </a:t>
            </a:r>
            <a:r>
              <a:rPr lang="de-DE" altLang="en-US" sz="1800" dirty="0" err="1"/>
              <a:t>of</a:t>
            </a:r>
            <a:r>
              <a:rPr lang="de-DE" altLang="en-US" sz="1800" dirty="0"/>
              <a:t> user-</a:t>
            </a:r>
            <a:r>
              <a:rPr lang="de-DE" altLang="en-US" sz="1800" dirty="0" err="1"/>
              <a:t>defined</a:t>
            </a:r>
            <a:r>
              <a:rPr lang="de-DE" altLang="en-US" sz="1800" dirty="0"/>
              <a:t> </a:t>
            </a:r>
            <a:r>
              <a:rPr lang="de-DE" altLang="en-US" sz="1800" dirty="0" err="1"/>
              <a:t>period</a:t>
            </a:r>
            <a:r>
              <a:rPr lang="de-DE" altLang="en-US" sz="1800" dirty="0"/>
              <a:t> </a:t>
            </a:r>
            <a:r>
              <a:rPr lang="de-DE" altLang="en-US" sz="1800" dirty="0" err="1"/>
              <a:t>lengths</a:t>
            </a:r>
            <a:r>
              <a:rPr lang="de-DE" altLang="en-US" sz="1800" dirty="0"/>
              <a:t> </a:t>
            </a:r>
            <a:r>
              <a:rPr lang="de-DE" altLang="en-US" sz="1800" dirty="0" err="1"/>
              <a:t>and</a:t>
            </a:r>
            <a:r>
              <a:rPr lang="de-DE" altLang="en-US" sz="1800" dirty="0"/>
              <a:t> </a:t>
            </a:r>
            <a:r>
              <a:rPr lang="de-DE" altLang="en-US" sz="1800" dirty="0" err="1"/>
              <a:t>phases</a:t>
            </a:r>
            <a:r>
              <a:rPr lang="de-DE" altLang="en-US" sz="1800" dirty="0"/>
              <a:t>.</a:t>
            </a:r>
          </a:p>
          <a:p>
            <a:pPr eaLnBrk="1" hangingPunct="1">
              <a:lnSpc>
                <a:spcPts val="2563"/>
              </a:lnSpc>
              <a:spcBef>
                <a:spcPct val="0"/>
              </a:spcBef>
              <a:buFontTx/>
              <a:buNone/>
            </a:pPr>
            <a:endParaRPr lang="de-DE" altLang="en-US" sz="1800" dirty="0"/>
          </a:p>
          <a:p>
            <a:pPr eaLnBrk="1" hangingPunct="1">
              <a:lnSpc>
                <a:spcPts val="2563"/>
              </a:lnSpc>
              <a:spcBef>
                <a:spcPct val="0"/>
              </a:spcBef>
              <a:buFontTx/>
              <a:buNone/>
            </a:pPr>
            <a:r>
              <a:rPr lang="de-DE" altLang="en-US" sz="1800" dirty="0"/>
              <a:t>JTK </a:t>
            </a:r>
            <a:r>
              <a:rPr lang="de-DE" altLang="en-US" sz="1800" dirty="0" err="1"/>
              <a:t>is</a:t>
            </a:r>
            <a:r>
              <a:rPr lang="de-DE" altLang="en-US" sz="1800" dirty="0"/>
              <a:t> </a:t>
            </a:r>
            <a:r>
              <a:rPr lang="en-US" altLang="en-US" sz="1800" dirty="0"/>
              <a:t>a special case of Kendall’s more general method of rank correlation.</a:t>
            </a:r>
            <a:endParaRPr lang="de-DE" altLang="en-US" sz="1800" dirty="0"/>
          </a:p>
          <a:p>
            <a:pPr eaLnBrk="1" hangingPunct="1">
              <a:lnSpc>
                <a:spcPts val="2563"/>
              </a:lnSpc>
              <a:spcBef>
                <a:spcPct val="0"/>
              </a:spcBef>
              <a:buFontTx/>
              <a:buNone/>
            </a:pPr>
            <a:r>
              <a:rPr lang="de-DE" altLang="en-US" sz="1800" dirty="0"/>
              <a:t> </a:t>
            </a:r>
          </a:p>
          <a:p>
            <a:pPr eaLnBrk="1" hangingPunct="1">
              <a:lnSpc>
                <a:spcPts val="2563"/>
              </a:lnSpc>
              <a:spcBef>
                <a:spcPct val="0"/>
              </a:spcBef>
              <a:buFontTx/>
              <a:buNone/>
            </a:pPr>
            <a:r>
              <a:rPr lang="de-DE" altLang="en-US" sz="1800" dirty="0"/>
              <a:t>T</a:t>
            </a:r>
            <a:r>
              <a:rPr lang="de-DE" altLang="en-US" sz="1800" dirty="0" smtClean="0"/>
              <a:t>he </a:t>
            </a:r>
            <a:r>
              <a:rPr lang="de-DE" altLang="en-US" sz="1800" dirty="0"/>
              <a:t>JTK_CYCLE </a:t>
            </a:r>
            <a:r>
              <a:rPr lang="de-DE" altLang="en-US" sz="1800" dirty="0" err="1"/>
              <a:t>algorithm</a:t>
            </a:r>
            <a:r>
              <a:rPr lang="de-DE" altLang="en-US" sz="1800" dirty="0"/>
              <a:t> </a:t>
            </a:r>
            <a:r>
              <a:rPr lang="de-DE" altLang="en-US" sz="1800" dirty="0" err="1"/>
              <a:t>finds</a:t>
            </a:r>
            <a:r>
              <a:rPr lang="de-DE" altLang="en-US" sz="1800" dirty="0"/>
              <a:t> </a:t>
            </a:r>
            <a:r>
              <a:rPr lang="de-DE" altLang="en-US" sz="1800" dirty="0" err="1"/>
              <a:t>the</a:t>
            </a:r>
            <a:r>
              <a:rPr lang="de-DE" altLang="en-US" sz="1800" dirty="0"/>
              <a:t> optimal </a:t>
            </a:r>
            <a:r>
              <a:rPr lang="de-DE" altLang="en-US" sz="1800" dirty="0" err="1"/>
              <a:t>combination</a:t>
            </a:r>
            <a:r>
              <a:rPr lang="de-DE" altLang="en-US" sz="1800" dirty="0"/>
              <a:t> </a:t>
            </a:r>
            <a:r>
              <a:rPr lang="de-DE" altLang="en-US" sz="1800" dirty="0" err="1"/>
              <a:t>of</a:t>
            </a:r>
            <a:r>
              <a:rPr lang="de-DE" altLang="en-US" sz="1800" dirty="0"/>
              <a:t> </a:t>
            </a:r>
            <a:r>
              <a:rPr lang="de-DE" altLang="en-US" sz="1800" dirty="0" err="1"/>
              <a:t>period</a:t>
            </a:r>
            <a:r>
              <a:rPr lang="de-DE" altLang="en-US" sz="1800" dirty="0"/>
              <a:t> </a:t>
            </a:r>
            <a:r>
              <a:rPr lang="de-DE" altLang="en-US" sz="1800" dirty="0" err="1"/>
              <a:t>and</a:t>
            </a:r>
            <a:r>
              <a:rPr lang="de-DE" altLang="en-US" sz="1800" dirty="0"/>
              <a:t> </a:t>
            </a:r>
            <a:r>
              <a:rPr lang="de-DE" altLang="en-US" sz="1800" dirty="0" err="1"/>
              <a:t>phase</a:t>
            </a:r>
            <a:r>
              <a:rPr lang="de-DE" altLang="en-US" sz="1800" dirty="0"/>
              <a:t> </a:t>
            </a:r>
            <a:r>
              <a:rPr lang="de-DE" altLang="en-US" sz="1800" dirty="0" err="1"/>
              <a:t>that</a:t>
            </a:r>
            <a:r>
              <a:rPr lang="de-DE" altLang="en-US" sz="1800" dirty="0"/>
              <a:t> </a:t>
            </a:r>
            <a:r>
              <a:rPr lang="de-DE" altLang="en-US" sz="1800" dirty="0" err="1"/>
              <a:t>minimizes</a:t>
            </a:r>
            <a:r>
              <a:rPr lang="de-DE" altLang="en-US" sz="1800" dirty="0"/>
              <a:t> </a:t>
            </a:r>
            <a:r>
              <a:rPr lang="de-DE" altLang="en-US" sz="1800" dirty="0" err="1"/>
              <a:t>the</a:t>
            </a:r>
            <a:r>
              <a:rPr lang="de-DE" altLang="en-US" sz="1800" dirty="0"/>
              <a:t> </a:t>
            </a:r>
            <a:r>
              <a:rPr lang="de-DE" altLang="en-US" sz="1800" dirty="0" err="1"/>
              <a:t>exact</a:t>
            </a:r>
            <a:r>
              <a:rPr lang="de-DE" altLang="en-US" sz="1800" dirty="0"/>
              <a:t> p-</a:t>
            </a:r>
            <a:r>
              <a:rPr lang="de-DE" altLang="en-US" sz="1800" dirty="0" err="1"/>
              <a:t>value</a:t>
            </a:r>
            <a:r>
              <a:rPr lang="de-DE" altLang="en-US" sz="1800" dirty="0"/>
              <a:t> </a:t>
            </a:r>
            <a:r>
              <a:rPr lang="de-DE" altLang="en-US" sz="1800" dirty="0" err="1"/>
              <a:t>of</a:t>
            </a:r>
            <a:r>
              <a:rPr lang="de-DE" altLang="en-US" sz="1800" dirty="0"/>
              <a:t> </a:t>
            </a:r>
            <a:r>
              <a:rPr lang="de-DE" altLang="en-US" sz="1800" dirty="0" err="1"/>
              <a:t>Kendall’s</a:t>
            </a:r>
            <a:r>
              <a:rPr lang="de-DE" altLang="en-US" sz="1800" dirty="0"/>
              <a:t> tau </a:t>
            </a:r>
            <a:r>
              <a:rPr lang="de-DE" altLang="en-US" sz="1800" dirty="0" err="1"/>
              <a:t>correlation</a:t>
            </a:r>
            <a:r>
              <a:rPr lang="de-DE" altLang="en-US" sz="1800" dirty="0"/>
              <a:t> </a:t>
            </a:r>
            <a:r>
              <a:rPr lang="de-DE" altLang="en-US" sz="1800" dirty="0" err="1"/>
              <a:t>between</a:t>
            </a:r>
            <a:r>
              <a:rPr lang="de-DE" altLang="en-US" sz="1800" dirty="0"/>
              <a:t> an experimental time </a:t>
            </a:r>
            <a:r>
              <a:rPr lang="de-DE" altLang="en-US" sz="1800" dirty="0" err="1"/>
              <a:t>series</a:t>
            </a:r>
            <a:r>
              <a:rPr lang="de-DE" altLang="en-US" sz="1800" dirty="0"/>
              <a:t> </a:t>
            </a:r>
            <a:r>
              <a:rPr lang="de-DE" altLang="en-US" sz="1800" dirty="0" err="1"/>
              <a:t>and</a:t>
            </a:r>
            <a:r>
              <a:rPr lang="de-DE" altLang="en-US" sz="1800" dirty="0"/>
              <a:t> </a:t>
            </a:r>
            <a:r>
              <a:rPr lang="de-DE" altLang="en-US" sz="1800" dirty="0" err="1"/>
              <a:t>each</a:t>
            </a:r>
            <a:r>
              <a:rPr lang="de-DE" altLang="en-US" sz="1800" dirty="0"/>
              <a:t> </a:t>
            </a:r>
            <a:r>
              <a:rPr lang="de-DE" altLang="en-US" sz="1800" dirty="0" err="1"/>
              <a:t>tested</a:t>
            </a:r>
            <a:r>
              <a:rPr lang="de-DE" altLang="en-US" sz="1800" dirty="0"/>
              <a:t> </a:t>
            </a:r>
            <a:r>
              <a:rPr lang="de-DE" altLang="en-US" sz="1800" dirty="0" err="1"/>
              <a:t>cyclical</a:t>
            </a:r>
            <a:r>
              <a:rPr lang="de-DE" altLang="en-US" sz="1800" dirty="0"/>
              <a:t> </a:t>
            </a:r>
            <a:r>
              <a:rPr lang="de-DE" altLang="en-US" sz="1800" dirty="0" err="1"/>
              <a:t>ordering</a:t>
            </a:r>
            <a:r>
              <a:rPr lang="de-DE" altLang="en-US" sz="1800" dirty="0"/>
              <a:t>. </a:t>
            </a:r>
          </a:p>
          <a:p>
            <a:pPr eaLnBrk="1" hangingPunct="1">
              <a:lnSpc>
                <a:spcPts val="2563"/>
              </a:lnSpc>
              <a:spcBef>
                <a:spcPct val="0"/>
              </a:spcBef>
              <a:buFontTx/>
              <a:buNone/>
            </a:pPr>
            <a:endParaRPr lang="de-DE" altLang="en-US" sz="1800" dirty="0"/>
          </a:p>
          <a:p>
            <a:pPr eaLnBrk="1" hangingPunct="1">
              <a:lnSpc>
                <a:spcPts val="2563"/>
              </a:lnSpc>
              <a:spcBef>
                <a:spcPct val="0"/>
              </a:spcBef>
              <a:buFontTx/>
              <a:buNone/>
            </a:pPr>
            <a:r>
              <a:rPr lang="de-DE" altLang="en-US" sz="1800" dirty="0"/>
              <a:t>G</a:t>
            </a:r>
            <a:r>
              <a:rPr lang="de-DE" altLang="en-US" sz="1800" dirty="0" smtClean="0"/>
              <a:t>roup </a:t>
            </a:r>
            <a:r>
              <a:rPr lang="de-DE" altLang="en-US" sz="1800" dirty="0" err="1"/>
              <a:t>orderings</a:t>
            </a:r>
            <a:r>
              <a:rPr lang="de-DE" altLang="en-US" sz="1800" dirty="0"/>
              <a:t> </a:t>
            </a:r>
            <a:r>
              <a:rPr lang="de-DE" altLang="en-US" sz="1800" dirty="0" err="1"/>
              <a:t>are</a:t>
            </a:r>
            <a:r>
              <a:rPr lang="de-DE" altLang="en-US" sz="1800" dirty="0"/>
              <a:t> </a:t>
            </a:r>
            <a:r>
              <a:rPr lang="de-DE" altLang="en-US" sz="1800" dirty="0" err="1"/>
              <a:t>derived</a:t>
            </a:r>
            <a:r>
              <a:rPr lang="de-DE" altLang="en-US" sz="1800" dirty="0"/>
              <a:t> </a:t>
            </a:r>
            <a:r>
              <a:rPr lang="de-DE" altLang="en-US" sz="1800" dirty="0" err="1"/>
              <a:t>from</a:t>
            </a:r>
            <a:r>
              <a:rPr lang="de-DE" altLang="en-US" sz="1800" dirty="0"/>
              <a:t> </a:t>
            </a:r>
            <a:r>
              <a:rPr lang="de-DE" altLang="en-US" sz="1800" b="1" dirty="0" err="1"/>
              <a:t>cosine</a:t>
            </a:r>
            <a:r>
              <a:rPr lang="de-DE" altLang="en-US" sz="1800" b="1" dirty="0"/>
              <a:t> </a:t>
            </a:r>
            <a:r>
              <a:rPr lang="de-DE" altLang="en-US" sz="1800" b="1" dirty="0" err="1" smtClean="0"/>
              <a:t>curves</a:t>
            </a:r>
            <a:r>
              <a:rPr lang="de-DE" altLang="en-US" sz="1800" dirty="0" smtClean="0"/>
              <a:t>. </a:t>
            </a:r>
            <a:endParaRPr lang="de-DE" altLang="en-US" sz="1800" dirty="0"/>
          </a:p>
          <a:p>
            <a:pPr eaLnBrk="1" hangingPunct="1">
              <a:lnSpc>
                <a:spcPts val="2563"/>
              </a:lnSpc>
              <a:spcBef>
                <a:spcPct val="0"/>
              </a:spcBef>
              <a:buFontTx/>
              <a:buNone/>
            </a:pPr>
            <a:endParaRPr lang="de-DE" altLang="en-US" sz="1800" dirty="0"/>
          </a:p>
          <a:p>
            <a:pPr eaLnBrk="1" hangingPunct="1">
              <a:lnSpc>
                <a:spcPts val="2563"/>
              </a:lnSpc>
              <a:spcBef>
                <a:spcPct val="0"/>
              </a:spcBef>
              <a:buFontTx/>
              <a:buNone/>
            </a:pPr>
            <a:r>
              <a:rPr lang="de-DE" altLang="en-US" sz="1800" dirty="0" err="1"/>
              <a:t>Each</a:t>
            </a:r>
            <a:r>
              <a:rPr lang="de-DE" altLang="en-US" sz="1800" dirty="0"/>
              <a:t> minimal p-</a:t>
            </a:r>
            <a:r>
              <a:rPr lang="de-DE" altLang="en-US" sz="1800" dirty="0" err="1"/>
              <a:t>value</a:t>
            </a:r>
            <a:r>
              <a:rPr lang="de-DE" altLang="en-US" sz="1800" dirty="0"/>
              <a:t> </a:t>
            </a:r>
            <a:r>
              <a:rPr lang="de-DE" altLang="en-US" sz="1800" dirty="0" err="1"/>
              <a:t>is</a:t>
            </a:r>
            <a:r>
              <a:rPr lang="de-DE" altLang="en-US" sz="1800" dirty="0"/>
              <a:t> </a:t>
            </a:r>
            <a:r>
              <a:rPr lang="de-DE" altLang="en-US" sz="1800" dirty="0" err="1"/>
              <a:t>Bonferroni-adjusted</a:t>
            </a:r>
            <a:r>
              <a:rPr lang="de-DE" altLang="en-US" sz="1800" dirty="0"/>
              <a:t> </a:t>
            </a:r>
            <a:r>
              <a:rPr lang="de-DE" altLang="en-US" sz="1800" dirty="0" err="1"/>
              <a:t>for</a:t>
            </a:r>
            <a:r>
              <a:rPr lang="de-DE" altLang="en-US" sz="1800" dirty="0"/>
              <a:t> multiple </a:t>
            </a:r>
            <a:r>
              <a:rPr lang="de-DE" altLang="en-US" sz="1800" dirty="0" err="1"/>
              <a:t>testing</a:t>
            </a:r>
            <a:r>
              <a:rPr lang="de-DE" altLang="en-US" sz="1800" dirty="0"/>
              <a:t>.</a:t>
            </a:r>
          </a:p>
          <a:p>
            <a:pPr eaLnBrk="1" hangingPunct="1">
              <a:lnSpc>
                <a:spcPts val="2563"/>
              </a:lnSpc>
              <a:spcBef>
                <a:spcPct val="0"/>
              </a:spcBef>
              <a:buFontTx/>
              <a:buNone/>
            </a:pPr>
            <a:endParaRPr lang="de-DE" altLang="en-US" sz="1800" dirty="0" smtClean="0"/>
          </a:p>
          <a:p>
            <a:pPr eaLnBrk="1" hangingPunct="1">
              <a:lnSpc>
                <a:spcPts val="2563"/>
              </a:lnSpc>
              <a:spcBef>
                <a:spcPct val="0"/>
              </a:spcBef>
              <a:buFontTx/>
              <a:buNone/>
            </a:pPr>
            <a:endParaRPr lang="de-DE" altLang="en-US" sz="1800" dirty="0"/>
          </a:p>
          <a:p>
            <a:pPr eaLnBrk="1" hangingPunct="1">
              <a:lnSpc>
                <a:spcPts val="2563"/>
              </a:lnSpc>
              <a:spcBef>
                <a:spcPct val="0"/>
              </a:spcBef>
              <a:buFontTx/>
              <a:buNone/>
            </a:pPr>
            <a:r>
              <a:rPr lang="de-DE" altLang="en-US" sz="1400" dirty="0"/>
              <a:t>J </a:t>
            </a:r>
            <a:r>
              <a:rPr lang="de-DE" altLang="en-US" sz="1400" dirty="0" err="1"/>
              <a:t>Biol</a:t>
            </a:r>
            <a:r>
              <a:rPr lang="de-DE" altLang="en-US" sz="1400" dirty="0"/>
              <a:t> </a:t>
            </a:r>
            <a:r>
              <a:rPr lang="de-DE" altLang="en-US" sz="1400" dirty="0" err="1"/>
              <a:t>Rhythms</a:t>
            </a:r>
            <a:r>
              <a:rPr lang="de-DE" altLang="en-US" sz="1400" dirty="0"/>
              <a:t>. 2010;25:372-80</a:t>
            </a:r>
            <a:r>
              <a:rPr lang="de-DE" altLang="en-US" sz="1400" dirty="0" smtClean="0"/>
              <a:t>.</a:t>
            </a:r>
          </a:p>
        </p:txBody>
      </p:sp>
    </p:spTree>
    <p:extLst>
      <p:ext uri="{BB962C8B-B14F-4D97-AF65-F5344CB8AC3E}">
        <p14:creationId xmlns:p14="http://schemas.microsoft.com/office/powerpoint/2010/main" val="3559086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88913"/>
            <a:ext cx="8991600" cy="420687"/>
          </a:xfrm>
        </p:spPr>
        <p:txBody>
          <a:bodyPr/>
          <a:lstStyle/>
          <a:p>
            <a:pPr eaLnBrk="1" hangingPunct="1"/>
            <a:r>
              <a:rPr lang="de-DE" altLang="en-US" dirty="0" err="1" smtClean="0">
                <a:ea typeface="ＭＳ Ｐゴシック" panose="020B0600070205080204" pitchFamily="34" charset="-128"/>
              </a:rPr>
              <a:t>Results</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start</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with</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overview</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of</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the</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data</a:t>
            </a:r>
            <a:r>
              <a:rPr lang="de-DE" altLang="en-US" dirty="0" smtClean="0">
                <a:ea typeface="ＭＳ Ｐゴシック" panose="020B0600070205080204" pitchFamily="34" charset="-128"/>
              </a:rPr>
              <a:t> …</a:t>
            </a:r>
            <a:br>
              <a:rPr lang="de-DE" altLang="en-US" dirty="0" smtClean="0">
                <a:ea typeface="ＭＳ Ｐゴシック" panose="020B0600070205080204" pitchFamily="34" charset="-128"/>
              </a:rPr>
            </a:br>
            <a:r>
              <a:rPr lang="de-DE" altLang="en-US" dirty="0" err="1" smtClean="0">
                <a:ea typeface="ＭＳ Ｐゴシック" panose="020B0600070205080204" pitchFamily="34" charset="-128"/>
              </a:rPr>
              <a:t>How</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many</a:t>
            </a:r>
            <a:r>
              <a:rPr lang="de-DE" altLang="en-US" dirty="0" smtClean="0">
                <a:ea typeface="ＭＳ Ｐゴシック" panose="020B0600070205080204" pitchFamily="34" charset="-128"/>
              </a:rPr>
              <a:t> circadian genes </a:t>
            </a:r>
            <a:r>
              <a:rPr lang="de-DE" altLang="en-US" dirty="0" err="1" smtClean="0">
                <a:ea typeface="ＭＳ Ｐゴシック" panose="020B0600070205080204" pitchFamily="34" charset="-128"/>
              </a:rPr>
              <a:t>are</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detected</a:t>
            </a:r>
            <a:r>
              <a:rPr lang="de-DE" altLang="en-US" dirty="0" smtClean="0">
                <a:ea typeface="ＭＳ Ｐゴシック" panose="020B0600070205080204" pitchFamily="34" charset="-128"/>
              </a:rPr>
              <a:t> in </a:t>
            </a:r>
            <a:r>
              <a:rPr lang="de-DE" altLang="en-US" dirty="0" err="1" smtClean="0">
                <a:ea typeface="ＭＳ Ｐゴシック" panose="020B0600070205080204" pitchFamily="34" charset="-128"/>
              </a:rPr>
              <a:t>various</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organs</a:t>
            </a:r>
            <a:r>
              <a:rPr lang="de-DE" altLang="en-US" dirty="0" smtClean="0">
                <a:ea typeface="ＭＳ Ｐゴシック" panose="020B0600070205080204" pitchFamily="34" charset="-128"/>
              </a:rPr>
              <a:t>?</a:t>
            </a:r>
            <a:endParaRPr lang="en-GB" altLang="en-US" dirty="0" smtClean="0">
              <a:ea typeface="ＭＳ Ｐゴシック" panose="020B0600070205080204" pitchFamily="34" charset="-128"/>
            </a:endParaRPr>
          </a:p>
        </p:txBody>
      </p:sp>
      <p:sp>
        <p:nvSpPr>
          <p:cNvPr id="4099"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2</a:t>
            </a:r>
          </a:p>
        </p:txBody>
      </p:sp>
      <p:sp>
        <p:nvSpPr>
          <p:cNvPr id="4100"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Celllular Programs</a:t>
            </a:r>
          </a:p>
        </p:txBody>
      </p:sp>
      <p:sp>
        <p:nvSpPr>
          <p:cNvPr id="4101" name="Foliennummernplatzhalt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0AF22536-ECDF-4C6F-B37C-CFA25F144740}" type="slidenum">
              <a:rPr lang="de-DE" altLang="en-US" sz="1000"/>
              <a:pPr eaLnBrk="1" hangingPunct="1">
                <a:spcBef>
                  <a:spcPct val="0"/>
                </a:spcBef>
                <a:buFontTx/>
                <a:buNone/>
              </a:pPr>
              <a:t>25</a:t>
            </a:fld>
            <a:endParaRPr lang="de-DE" altLang="en-US" sz="1000"/>
          </a:p>
        </p:txBody>
      </p:sp>
      <p:pic>
        <p:nvPicPr>
          <p:cNvPr id="4102" name="Bild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6712"/>
            <a:ext cx="7151688"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296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188913"/>
            <a:ext cx="8351837" cy="420687"/>
          </a:xfrm>
        </p:spPr>
        <p:txBody>
          <a:bodyPr/>
          <a:lstStyle/>
          <a:p>
            <a:pPr eaLnBrk="1" hangingPunct="1"/>
            <a:r>
              <a:rPr lang="de-DE" altLang="en-US" smtClean="0">
                <a:ea typeface="ＭＳ Ｐゴシック" panose="020B0600070205080204" pitchFamily="34" charset="-128"/>
              </a:rPr>
              <a:t>Globally oscillating genes</a:t>
            </a:r>
            <a:endParaRPr lang="en-GB" altLang="en-US" smtClean="0">
              <a:ea typeface="ＭＳ Ｐゴシック" panose="020B0600070205080204" pitchFamily="34" charset="-128"/>
            </a:endParaRPr>
          </a:p>
        </p:txBody>
      </p:sp>
      <p:sp>
        <p:nvSpPr>
          <p:cNvPr id="5123"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2</a:t>
            </a:r>
          </a:p>
        </p:txBody>
      </p:sp>
      <p:sp>
        <p:nvSpPr>
          <p:cNvPr id="5124"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Celllular Programs</a:t>
            </a:r>
          </a:p>
        </p:txBody>
      </p:sp>
      <p:sp>
        <p:nvSpPr>
          <p:cNvPr id="5125" name="Foliennummernplatzhalt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185163C2-F5F3-401F-BA7F-97ACA989F9AA}" type="slidenum">
              <a:rPr lang="de-DE" altLang="en-US" sz="1000"/>
              <a:pPr eaLnBrk="1" hangingPunct="1">
                <a:spcBef>
                  <a:spcPct val="0"/>
                </a:spcBef>
                <a:buFontTx/>
                <a:buNone/>
              </a:pPr>
              <a:t>26</a:t>
            </a:fld>
            <a:endParaRPr lang="de-DE" altLang="en-US" sz="1000"/>
          </a:p>
        </p:txBody>
      </p:sp>
      <p:pic>
        <p:nvPicPr>
          <p:cNvPr id="5126" name="Bild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576263"/>
            <a:ext cx="669607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hteck 1"/>
          <p:cNvSpPr>
            <a:spLocks noChangeArrowheads="1"/>
          </p:cNvSpPr>
          <p:nvPr/>
        </p:nvSpPr>
        <p:spPr bwMode="auto">
          <a:xfrm>
            <a:off x="695325" y="3429000"/>
            <a:ext cx="7908925"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altLang="en-US" sz="1800"/>
              <a:t>Only 10 genes oscillated in all organs: </a:t>
            </a:r>
          </a:p>
          <a:p>
            <a:pPr eaLnBrk="1" hangingPunct="1">
              <a:lnSpc>
                <a:spcPts val="2500"/>
              </a:lnSpc>
              <a:spcBef>
                <a:spcPct val="0"/>
              </a:spcBef>
              <a:buFontTx/>
              <a:buNone/>
            </a:pPr>
            <a:r>
              <a:rPr lang="en-US" altLang="en-US" sz="1800" i="1"/>
              <a:t>Arntl, Dbp, Nr1d1, Nr1d2, Per1, Per2</a:t>
            </a:r>
            <a:r>
              <a:rPr lang="en-US" altLang="en-US" sz="1800"/>
              <a:t>, and </a:t>
            </a:r>
            <a:r>
              <a:rPr lang="en-US" altLang="en-US" sz="1800" i="1"/>
              <a:t>Per3</a:t>
            </a:r>
            <a:r>
              <a:rPr lang="en-US" altLang="en-US" sz="1800"/>
              <a:t> (core clock factors – </a:t>
            </a:r>
            <a:r>
              <a:rPr lang="en-US" altLang="en-US" sz="1800" b="1">
                <a:solidFill>
                  <a:srgbClr val="FF0000"/>
                </a:solidFill>
              </a:rPr>
              <a:t>as expected</a:t>
            </a:r>
            <a:r>
              <a:rPr lang="en-US" altLang="en-US" sz="1800"/>
              <a:t>), and </a:t>
            </a:r>
            <a:r>
              <a:rPr lang="en-US" altLang="en-US" sz="1800" i="1"/>
              <a:t>Usp2</a:t>
            </a:r>
            <a:r>
              <a:rPr lang="en-US" altLang="en-US" sz="1800"/>
              <a:t>, </a:t>
            </a:r>
            <a:r>
              <a:rPr lang="en-US" altLang="en-US" sz="1800" i="1"/>
              <a:t>Tsc22d3</a:t>
            </a:r>
            <a:r>
              <a:rPr lang="en-US" altLang="en-US" sz="1800"/>
              <a:t>, and </a:t>
            </a:r>
            <a:r>
              <a:rPr lang="en-US" altLang="en-US" sz="1800" i="1"/>
              <a:t>Tspan4</a:t>
            </a:r>
            <a:r>
              <a:rPr lang="en-US" altLang="en-US" sz="1800"/>
              <a:t>. </a:t>
            </a:r>
          </a:p>
          <a:p>
            <a:pPr eaLnBrk="1" hangingPunct="1">
              <a:lnSpc>
                <a:spcPts val="2500"/>
              </a:lnSpc>
              <a:spcBef>
                <a:spcPct val="0"/>
              </a:spcBef>
              <a:buFontTx/>
              <a:buNone/>
            </a:pPr>
            <a:endParaRPr lang="de-DE" altLang="en-US" sz="1800"/>
          </a:p>
          <a:p>
            <a:pPr eaLnBrk="1" hangingPunct="1">
              <a:lnSpc>
                <a:spcPts val="2500"/>
              </a:lnSpc>
              <a:spcBef>
                <a:spcPct val="0"/>
              </a:spcBef>
              <a:buFontTx/>
              <a:buNone/>
            </a:pPr>
            <a:r>
              <a:rPr lang="en-US" altLang="de-DE" sz="1800"/>
              <a:t>Usp2 - Ubiquitin carboxyl-terminal hydrolase 2</a:t>
            </a:r>
          </a:p>
          <a:p>
            <a:pPr eaLnBrk="1" hangingPunct="1">
              <a:lnSpc>
                <a:spcPts val="2500"/>
              </a:lnSpc>
              <a:spcBef>
                <a:spcPct val="0"/>
              </a:spcBef>
              <a:buFontTx/>
              <a:buNone/>
            </a:pPr>
            <a:r>
              <a:rPr lang="de-DE" altLang="en-US" sz="1800"/>
              <a:t>Tsc22d3 - </a:t>
            </a:r>
            <a:r>
              <a:rPr lang="en-US" altLang="de-DE" sz="1800"/>
              <a:t>TSC22 domain family protein 3</a:t>
            </a:r>
          </a:p>
          <a:p>
            <a:pPr eaLnBrk="1" hangingPunct="1">
              <a:lnSpc>
                <a:spcPts val="2500"/>
              </a:lnSpc>
              <a:spcBef>
                <a:spcPct val="0"/>
              </a:spcBef>
              <a:buFontTx/>
              <a:buNone/>
            </a:pPr>
            <a:r>
              <a:rPr lang="de-DE" altLang="en-US" sz="1800"/>
              <a:t>Tspan4 - </a:t>
            </a:r>
            <a:r>
              <a:rPr lang="en-US" altLang="de-DE" sz="1800"/>
              <a:t>The protein encoded by this gene is a member of the transmembrane 4 superfamily, also known as the tetraspanin family.</a:t>
            </a:r>
            <a:endParaRPr lang="en-US" altLang="en-US" sz="1800"/>
          </a:p>
        </p:txBody>
      </p:sp>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549275"/>
            <a:ext cx="4554538"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431653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188913"/>
            <a:ext cx="8351837" cy="420687"/>
          </a:xfrm>
        </p:spPr>
        <p:txBody>
          <a:bodyPr/>
          <a:lstStyle/>
          <a:p>
            <a:pPr eaLnBrk="1" hangingPunct="1"/>
            <a:r>
              <a:rPr lang="de-DE" altLang="en-US" smtClean="0">
                <a:ea typeface="ＭＳ Ｐゴシック" panose="020B0600070205080204" pitchFamily="34" charset="-128"/>
              </a:rPr>
              <a:t>Relevance: mouse -&gt; humans, drugs</a:t>
            </a:r>
            <a:endParaRPr lang="en-GB" altLang="en-US" smtClean="0">
              <a:ea typeface="ＭＳ Ｐゴシック" panose="020B0600070205080204" pitchFamily="34" charset="-128"/>
            </a:endParaRPr>
          </a:p>
        </p:txBody>
      </p:sp>
      <p:sp>
        <p:nvSpPr>
          <p:cNvPr id="10243"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2</a:t>
            </a:r>
          </a:p>
        </p:txBody>
      </p:sp>
      <p:sp>
        <p:nvSpPr>
          <p:cNvPr id="10244"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Celllular Programs</a:t>
            </a:r>
          </a:p>
        </p:txBody>
      </p:sp>
      <p:sp>
        <p:nvSpPr>
          <p:cNvPr id="10245" name="Foliennummernplatzhalt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A067309D-6FFA-4CB0-926A-34BF48D16AF0}" type="slidenum">
              <a:rPr lang="de-DE" altLang="en-US" sz="1000"/>
              <a:pPr eaLnBrk="1" hangingPunct="1">
                <a:spcBef>
                  <a:spcPct val="0"/>
                </a:spcBef>
                <a:buFontTx/>
                <a:buNone/>
              </a:pPr>
              <a:t>27</a:t>
            </a:fld>
            <a:endParaRPr lang="de-DE" altLang="en-US" sz="1000"/>
          </a:p>
        </p:txBody>
      </p:sp>
      <p:pic>
        <p:nvPicPr>
          <p:cNvPr id="10246" name="Bild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63563"/>
            <a:ext cx="876300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399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68313" y="188913"/>
            <a:ext cx="8351837" cy="420687"/>
          </a:xfrm>
        </p:spPr>
        <p:txBody>
          <a:bodyPr/>
          <a:lstStyle/>
          <a:p>
            <a:pPr eaLnBrk="1" hangingPunct="1"/>
            <a:r>
              <a:rPr lang="de-DE" altLang="en-US" dirty="0" smtClean="0">
                <a:ea typeface="ＭＳ Ｐゴシック" panose="020B0600070205080204" pitchFamily="34" charset="-128"/>
              </a:rPr>
              <a:t>Noble </a:t>
            </a:r>
            <a:r>
              <a:rPr lang="de-DE" altLang="en-US" dirty="0" err="1" smtClean="0">
                <a:ea typeface="ＭＳ Ｐゴシック" panose="020B0600070205080204" pitchFamily="34" charset="-128"/>
              </a:rPr>
              <a:t>prize</a:t>
            </a:r>
            <a:r>
              <a:rPr lang="de-DE" altLang="en-US" dirty="0" smtClean="0">
                <a:ea typeface="ＭＳ Ｐゴシック" panose="020B0600070205080204" pitchFamily="34" charset="-128"/>
              </a:rPr>
              <a:t> in </a:t>
            </a:r>
            <a:r>
              <a:rPr lang="de-DE" altLang="en-US" dirty="0" err="1" smtClean="0">
                <a:ea typeface="ＭＳ Ｐゴシック" panose="020B0600070205080204" pitchFamily="34" charset="-128"/>
              </a:rPr>
              <a:t>physiology</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or</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medicine</a:t>
            </a:r>
            <a:r>
              <a:rPr lang="de-DE" altLang="en-US" dirty="0" smtClean="0">
                <a:ea typeface="ＭＳ Ｐゴシック" panose="020B0600070205080204" pitchFamily="34" charset="-128"/>
              </a:rPr>
              <a:t> 2017</a:t>
            </a:r>
            <a:endParaRPr lang="en-GB" altLang="en-US" dirty="0" smtClean="0">
              <a:ea typeface="ＭＳ Ｐゴシック" panose="020B0600070205080204" pitchFamily="34" charset="-128"/>
            </a:endParaRPr>
          </a:p>
        </p:txBody>
      </p:sp>
      <p:sp>
        <p:nvSpPr>
          <p:cNvPr id="2051"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2</a:t>
            </a:r>
          </a:p>
        </p:txBody>
      </p:sp>
      <p:sp>
        <p:nvSpPr>
          <p:cNvPr id="2052"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Celllular Programs</a:t>
            </a:r>
          </a:p>
        </p:txBody>
      </p:sp>
      <p:sp>
        <p:nvSpPr>
          <p:cNvPr id="2053" name="Foliennummernplatzhalt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B194F481-7B4E-469B-ACB1-FF10C9D165DA}" type="slidenum">
              <a:rPr lang="de-DE" altLang="en-US" sz="1000"/>
              <a:pPr eaLnBrk="1" hangingPunct="1">
                <a:spcBef>
                  <a:spcPct val="0"/>
                </a:spcBef>
                <a:buFontTx/>
                <a:buNone/>
              </a:pPr>
              <a:t>3</a:t>
            </a:fld>
            <a:endParaRPr lang="de-DE" altLang="en-US" sz="1000"/>
          </a:p>
        </p:txBody>
      </p:sp>
      <p:sp>
        <p:nvSpPr>
          <p:cNvPr id="2055" name="Textfeld 10"/>
          <p:cNvSpPr txBox="1">
            <a:spLocks noChangeArrowheads="1"/>
          </p:cNvSpPr>
          <p:nvPr/>
        </p:nvSpPr>
        <p:spPr bwMode="auto">
          <a:xfrm>
            <a:off x="322591" y="592326"/>
            <a:ext cx="8280920" cy="554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00"/>
              </a:lnSpc>
              <a:spcBef>
                <a:spcPct val="0"/>
              </a:spcBef>
              <a:buFontTx/>
              <a:buNone/>
            </a:pPr>
            <a:r>
              <a:rPr lang="en-US" sz="1800" dirty="0" smtClean="0"/>
              <a:t>The </a:t>
            </a:r>
            <a:r>
              <a:rPr lang="en-US" sz="1800" dirty="0"/>
              <a:t>next key goal was to understand how such circadian oscillations could be generated and sustained. Jeffrey Hall and Michael </a:t>
            </a:r>
            <a:r>
              <a:rPr lang="en-US" sz="1800" dirty="0" err="1"/>
              <a:t>Rosbash</a:t>
            </a:r>
            <a:r>
              <a:rPr lang="en-US" sz="1800" dirty="0"/>
              <a:t> hypothesized that the PER protein blocked the activity of the </a:t>
            </a:r>
            <a:r>
              <a:rPr lang="en-US" sz="1800" i="1" dirty="0"/>
              <a:t>period</a:t>
            </a:r>
            <a:r>
              <a:rPr lang="en-US" sz="1800" dirty="0"/>
              <a:t> gene. They reasoned that by an inhibitory feedback loop, PER protein could prevent its own synthesis and thereby regulate its own level in a continuous, cyclic </a:t>
            </a:r>
            <a:r>
              <a:rPr lang="en-US" sz="1800" dirty="0" smtClean="0"/>
              <a:t>rhythm.</a:t>
            </a:r>
          </a:p>
          <a:p>
            <a:pPr eaLnBrk="1" hangingPunct="1">
              <a:lnSpc>
                <a:spcPts val="2500"/>
              </a:lnSpc>
              <a:spcBef>
                <a:spcPct val="0"/>
              </a:spcBef>
              <a:buFontTx/>
              <a:buNone/>
            </a:pPr>
            <a:endParaRPr lang="en-US" sz="1800" dirty="0"/>
          </a:p>
          <a:p>
            <a:pPr eaLnBrk="1" hangingPunct="1">
              <a:lnSpc>
                <a:spcPts val="2500"/>
              </a:lnSpc>
              <a:spcBef>
                <a:spcPct val="0"/>
              </a:spcBef>
              <a:buFontTx/>
              <a:buNone/>
            </a:pPr>
            <a:r>
              <a:rPr lang="en-US" sz="1800" dirty="0"/>
              <a:t>The model was tantalizing, but a few pieces of the puzzle were missing. To block the activity of the </a:t>
            </a:r>
            <a:r>
              <a:rPr lang="en-US" sz="1800" i="1" dirty="0"/>
              <a:t>period</a:t>
            </a:r>
            <a:r>
              <a:rPr lang="en-US" sz="1800" dirty="0"/>
              <a:t> gene, PER protein, which is produced in the cytoplasm, would have to reach the cell nucleus, where the genetic material is located. Jeffrey Hall and Michael </a:t>
            </a:r>
            <a:r>
              <a:rPr lang="en-US" sz="1800" dirty="0" err="1"/>
              <a:t>Rosbash</a:t>
            </a:r>
            <a:r>
              <a:rPr lang="en-US" sz="1800" dirty="0"/>
              <a:t> had shown that PER protein builds up in the nucleus during night, but how did it get there? </a:t>
            </a:r>
            <a:endParaRPr lang="en-US" sz="1800" dirty="0" smtClean="0"/>
          </a:p>
          <a:p>
            <a:pPr eaLnBrk="1" hangingPunct="1">
              <a:lnSpc>
                <a:spcPts val="2500"/>
              </a:lnSpc>
              <a:spcBef>
                <a:spcPct val="0"/>
              </a:spcBef>
              <a:buFontTx/>
              <a:buNone/>
            </a:pPr>
            <a:endParaRPr lang="en-US" sz="1800" dirty="0"/>
          </a:p>
          <a:p>
            <a:pPr eaLnBrk="1" hangingPunct="1">
              <a:lnSpc>
                <a:spcPts val="2500"/>
              </a:lnSpc>
              <a:spcBef>
                <a:spcPct val="0"/>
              </a:spcBef>
              <a:buFontTx/>
              <a:buNone/>
            </a:pPr>
            <a:r>
              <a:rPr lang="en-US" sz="1800" dirty="0" smtClean="0"/>
              <a:t>In </a:t>
            </a:r>
            <a:r>
              <a:rPr lang="en-US" sz="1800" dirty="0"/>
              <a:t>1994 Michael Young discovered a second clock gene, </a:t>
            </a:r>
            <a:r>
              <a:rPr lang="en-US" sz="1800" i="1" dirty="0"/>
              <a:t>timeless</a:t>
            </a:r>
            <a:r>
              <a:rPr lang="en-US" sz="1800" dirty="0"/>
              <a:t>, encoding the TIM protein that was required for a normal circadian rhythm. In elegant work, he showed that when TIM bound to PER, the two proteins were able to enter the cell nucleus where they blocked </a:t>
            </a:r>
            <a:r>
              <a:rPr lang="en-US" sz="1800" i="1" dirty="0"/>
              <a:t>period</a:t>
            </a:r>
            <a:r>
              <a:rPr lang="en-US" sz="1800" dirty="0"/>
              <a:t> gene activity to close the inhibitory feedback </a:t>
            </a:r>
            <a:r>
              <a:rPr lang="en-US" sz="1800" dirty="0" smtClean="0"/>
              <a:t>loop.</a:t>
            </a:r>
          </a:p>
        </p:txBody>
      </p:sp>
      <p:sp>
        <p:nvSpPr>
          <p:cNvPr id="9" name="Textfeld 10"/>
          <p:cNvSpPr txBox="1">
            <a:spLocks noChangeArrowheads="1"/>
          </p:cNvSpPr>
          <p:nvPr/>
        </p:nvSpPr>
        <p:spPr bwMode="auto">
          <a:xfrm>
            <a:off x="5220072" y="5733256"/>
            <a:ext cx="3348737" cy="38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63"/>
              </a:lnSpc>
              <a:spcBef>
                <a:spcPct val="0"/>
              </a:spcBef>
              <a:buFontTx/>
              <a:buNone/>
            </a:pPr>
            <a:r>
              <a:rPr lang="de-DE" altLang="en-US" sz="1400" dirty="0"/>
              <a:t>https://www.nobelprize.org/nobel_prizes</a:t>
            </a:r>
          </a:p>
        </p:txBody>
      </p:sp>
    </p:spTree>
    <p:extLst>
      <p:ext uri="{BB962C8B-B14F-4D97-AF65-F5344CB8AC3E}">
        <p14:creationId xmlns:p14="http://schemas.microsoft.com/office/powerpoint/2010/main" val="762356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68313" y="188913"/>
            <a:ext cx="8351837" cy="420687"/>
          </a:xfrm>
        </p:spPr>
        <p:txBody>
          <a:bodyPr/>
          <a:lstStyle/>
          <a:p>
            <a:pPr eaLnBrk="1" hangingPunct="1"/>
            <a:r>
              <a:rPr lang="de-DE" altLang="en-US" dirty="0" smtClean="0">
                <a:ea typeface="ＭＳ Ｐゴシック" panose="020B0600070205080204" pitchFamily="34" charset="-128"/>
              </a:rPr>
              <a:t>Noble </a:t>
            </a:r>
            <a:r>
              <a:rPr lang="de-DE" altLang="en-US" dirty="0" err="1" smtClean="0">
                <a:ea typeface="ＭＳ Ｐゴシック" panose="020B0600070205080204" pitchFamily="34" charset="-128"/>
              </a:rPr>
              <a:t>prize</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story</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of</a:t>
            </a:r>
            <a:r>
              <a:rPr lang="de-DE" altLang="en-US" dirty="0" smtClean="0">
                <a:ea typeface="ＭＳ Ｐゴシック" panose="020B0600070205080204" pitchFamily="34" charset="-128"/>
              </a:rPr>
              <a:t> Michael </a:t>
            </a:r>
            <a:r>
              <a:rPr lang="de-DE" altLang="en-US" dirty="0" err="1" smtClean="0">
                <a:ea typeface="ＭＳ Ｐゴシック" panose="020B0600070205080204" pitchFamily="34" charset="-128"/>
              </a:rPr>
              <a:t>Roshbash</a:t>
            </a:r>
            <a:endParaRPr lang="en-GB" altLang="en-US" dirty="0" smtClean="0">
              <a:ea typeface="ＭＳ Ｐゴシック" panose="020B0600070205080204" pitchFamily="34" charset="-128"/>
            </a:endParaRPr>
          </a:p>
        </p:txBody>
      </p:sp>
      <p:sp>
        <p:nvSpPr>
          <p:cNvPr id="2051"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2</a:t>
            </a:r>
          </a:p>
        </p:txBody>
      </p:sp>
      <p:sp>
        <p:nvSpPr>
          <p:cNvPr id="2052"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Celllular Programs</a:t>
            </a:r>
          </a:p>
        </p:txBody>
      </p:sp>
      <p:sp>
        <p:nvSpPr>
          <p:cNvPr id="2053" name="Foliennummernplatzhalt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B194F481-7B4E-469B-ACB1-FF10C9D165DA}" type="slidenum">
              <a:rPr lang="de-DE" altLang="en-US" sz="1000"/>
              <a:pPr eaLnBrk="1" hangingPunct="1">
                <a:spcBef>
                  <a:spcPct val="0"/>
                </a:spcBef>
                <a:buFontTx/>
                <a:buNone/>
              </a:pPr>
              <a:t>4</a:t>
            </a:fld>
            <a:endParaRPr lang="de-DE" altLang="en-US" sz="1000"/>
          </a:p>
        </p:txBody>
      </p:sp>
      <p:sp>
        <p:nvSpPr>
          <p:cNvPr id="2055" name="Textfeld 10"/>
          <p:cNvSpPr txBox="1">
            <a:spLocks noChangeArrowheads="1"/>
          </p:cNvSpPr>
          <p:nvPr/>
        </p:nvSpPr>
        <p:spPr bwMode="auto">
          <a:xfrm>
            <a:off x="323528" y="2492896"/>
            <a:ext cx="8280920" cy="357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ts val="2500"/>
              </a:lnSpc>
              <a:buNone/>
            </a:pPr>
            <a:r>
              <a:rPr lang="en-US" sz="1800" dirty="0" smtClean="0"/>
              <a:t>“I </a:t>
            </a:r>
            <a:r>
              <a:rPr lang="en-US" sz="1800" dirty="0"/>
              <a:t>worked almost exclusively on nucleic acids and gene expression from the age of 19 </a:t>
            </a:r>
            <a:r>
              <a:rPr lang="en-US" sz="1800" dirty="0" smtClean="0"/>
              <a:t>as an </a:t>
            </a:r>
            <a:r>
              <a:rPr lang="en-US" sz="1800" dirty="0"/>
              <a:t>undergraduate until the age of 38 as an associate professor. </a:t>
            </a:r>
            <a:endParaRPr lang="en-US" sz="1800" dirty="0" smtClean="0"/>
          </a:p>
          <a:p>
            <a:pPr>
              <a:lnSpc>
                <a:spcPts val="2500"/>
              </a:lnSpc>
              <a:buNone/>
            </a:pPr>
            <a:endParaRPr lang="en-US" sz="1800" dirty="0"/>
          </a:p>
          <a:p>
            <a:pPr>
              <a:lnSpc>
                <a:spcPts val="2500"/>
              </a:lnSpc>
              <a:buNone/>
            </a:pPr>
            <a:r>
              <a:rPr lang="en-US" sz="1800" dirty="0" smtClean="0"/>
              <a:t>Mentors </a:t>
            </a:r>
            <a:r>
              <a:rPr lang="en-US" sz="1800" dirty="0"/>
              <a:t>featured </a:t>
            </a:r>
            <a:r>
              <a:rPr lang="en-US" sz="1800" dirty="0" smtClean="0"/>
              <a:t>prominently in </a:t>
            </a:r>
            <a:r>
              <a:rPr lang="en-US" sz="1800" dirty="0"/>
              <a:t>my choice of paths. My friendship with influential Brandeis colleagues then </a:t>
            </a:r>
            <a:r>
              <a:rPr lang="en-US" sz="1800" dirty="0" smtClean="0"/>
              <a:t>persuaded me </a:t>
            </a:r>
            <a:r>
              <a:rPr lang="en-US" sz="1800" dirty="0"/>
              <a:t>that genetics was an important tool for studying gene expression, and I switched </a:t>
            </a:r>
            <a:r>
              <a:rPr lang="en-US" sz="1800" dirty="0" smtClean="0"/>
              <a:t>my experimental </a:t>
            </a:r>
            <a:r>
              <a:rPr lang="en-US" sz="1800" dirty="0"/>
              <a:t>organism to yeast for this reason. </a:t>
            </a:r>
            <a:endParaRPr lang="en-US" sz="1800" dirty="0" smtClean="0"/>
          </a:p>
          <a:p>
            <a:pPr>
              <a:lnSpc>
                <a:spcPts val="2500"/>
              </a:lnSpc>
              <a:buNone/>
            </a:pPr>
            <a:endParaRPr lang="en-US" sz="1800" dirty="0"/>
          </a:p>
          <a:p>
            <a:pPr>
              <a:lnSpc>
                <a:spcPts val="2500"/>
              </a:lnSpc>
              <a:buNone/>
            </a:pPr>
            <a:r>
              <a:rPr lang="en-US" sz="1800" dirty="0" smtClean="0"/>
              <a:t>Several </a:t>
            </a:r>
            <a:r>
              <a:rPr lang="en-US" sz="1800" dirty="0"/>
              <a:t>years later, </a:t>
            </a:r>
            <a:r>
              <a:rPr lang="en-US" sz="1800" dirty="0" smtClean="0"/>
              <a:t>friendship </a:t>
            </a:r>
            <a:r>
              <a:rPr lang="en-US" sz="1800" dirty="0"/>
              <a:t>also played </a:t>
            </a:r>
            <a:r>
              <a:rPr lang="en-US" sz="1800" dirty="0" smtClean="0"/>
              <a:t>a prominent </a:t>
            </a:r>
            <a:r>
              <a:rPr lang="en-US" sz="1800" dirty="0"/>
              <a:t>role in my beginning work on circadian rhythms</a:t>
            </a:r>
            <a:r>
              <a:rPr lang="en-US" sz="1800" dirty="0" smtClean="0"/>
              <a:t>.”</a:t>
            </a:r>
            <a:endParaRPr lang="de-DE" altLang="en-US" sz="1800" dirty="0"/>
          </a:p>
        </p:txBody>
      </p:sp>
      <p:sp>
        <p:nvSpPr>
          <p:cNvPr id="9" name="Textfeld 10"/>
          <p:cNvSpPr txBox="1">
            <a:spLocks noChangeArrowheads="1"/>
          </p:cNvSpPr>
          <p:nvPr/>
        </p:nvSpPr>
        <p:spPr bwMode="auto">
          <a:xfrm>
            <a:off x="3014265" y="5822642"/>
            <a:ext cx="5961376" cy="38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63"/>
              </a:lnSpc>
              <a:spcBef>
                <a:spcPct val="0"/>
              </a:spcBef>
              <a:buFontTx/>
              <a:buNone/>
            </a:pPr>
            <a:r>
              <a:rPr lang="de-DE" sz="1400" dirty="0" err="1"/>
              <a:t>Cold</a:t>
            </a:r>
            <a:r>
              <a:rPr lang="de-DE" sz="1400" dirty="0"/>
              <a:t> Spring Harb </a:t>
            </a:r>
            <a:r>
              <a:rPr lang="de-DE" sz="1400" dirty="0" err="1"/>
              <a:t>Perspect</a:t>
            </a:r>
            <a:r>
              <a:rPr lang="de-DE" sz="1400" dirty="0"/>
              <a:t> </a:t>
            </a:r>
            <a:r>
              <a:rPr lang="de-DE" sz="1400" dirty="0" err="1"/>
              <a:t>Biol</a:t>
            </a:r>
            <a:r>
              <a:rPr lang="de-DE" sz="1400" dirty="0"/>
              <a:t> </a:t>
            </a:r>
            <a:r>
              <a:rPr lang="de-DE" sz="1400" dirty="0" smtClean="0"/>
              <a:t>doi:10.1101/cshperspect.a032516 (2017)</a:t>
            </a:r>
            <a:endParaRPr lang="de-DE" altLang="en-US" sz="1400" dirty="0"/>
          </a:p>
        </p:txBody>
      </p:sp>
      <p:pic>
        <p:nvPicPr>
          <p:cNvPr id="5" name="Grafik 4"/>
          <p:cNvPicPr>
            <a:picLocks noChangeAspect="1"/>
          </p:cNvPicPr>
          <p:nvPr/>
        </p:nvPicPr>
        <p:blipFill>
          <a:blip r:embed="rId2"/>
          <a:stretch>
            <a:fillRect/>
          </a:stretch>
        </p:blipFill>
        <p:spPr>
          <a:xfrm>
            <a:off x="477863" y="597004"/>
            <a:ext cx="5837401" cy="194783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68313" y="188913"/>
            <a:ext cx="8351837" cy="420687"/>
          </a:xfrm>
        </p:spPr>
        <p:txBody>
          <a:bodyPr/>
          <a:lstStyle/>
          <a:p>
            <a:pPr eaLnBrk="1" hangingPunct="1"/>
            <a:r>
              <a:rPr lang="de-DE" altLang="en-US" dirty="0" smtClean="0">
                <a:ea typeface="ＭＳ Ｐゴシック" panose="020B0600070205080204" pitchFamily="34" charset="-128"/>
              </a:rPr>
              <a:t>Noble </a:t>
            </a:r>
            <a:r>
              <a:rPr lang="de-DE" altLang="en-US" dirty="0" err="1" smtClean="0">
                <a:ea typeface="ＭＳ Ｐゴシック" panose="020B0600070205080204" pitchFamily="34" charset="-128"/>
              </a:rPr>
              <a:t>prize</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story</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of</a:t>
            </a:r>
            <a:r>
              <a:rPr lang="de-DE" altLang="en-US" dirty="0" smtClean="0">
                <a:ea typeface="ＭＳ Ｐゴシック" panose="020B0600070205080204" pitchFamily="34" charset="-128"/>
              </a:rPr>
              <a:t> Michael </a:t>
            </a:r>
            <a:r>
              <a:rPr lang="de-DE" altLang="en-US" dirty="0" err="1" smtClean="0">
                <a:ea typeface="ＭＳ Ｐゴシック" panose="020B0600070205080204" pitchFamily="34" charset="-128"/>
              </a:rPr>
              <a:t>Roshbash</a:t>
            </a:r>
            <a:endParaRPr lang="en-GB" altLang="en-US" dirty="0" smtClean="0">
              <a:ea typeface="ＭＳ Ｐゴシック" panose="020B0600070205080204" pitchFamily="34" charset="-128"/>
            </a:endParaRPr>
          </a:p>
        </p:txBody>
      </p:sp>
      <p:sp>
        <p:nvSpPr>
          <p:cNvPr id="2051"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2</a:t>
            </a:r>
          </a:p>
        </p:txBody>
      </p:sp>
      <p:sp>
        <p:nvSpPr>
          <p:cNvPr id="2052"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Celllular Programs</a:t>
            </a:r>
          </a:p>
        </p:txBody>
      </p:sp>
      <p:sp>
        <p:nvSpPr>
          <p:cNvPr id="2053" name="Foliennummernplatzhalt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B194F481-7B4E-469B-ACB1-FF10C9D165DA}" type="slidenum">
              <a:rPr lang="de-DE" altLang="en-US" sz="1000"/>
              <a:pPr eaLnBrk="1" hangingPunct="1">
                <a:spcBef>
                  <a:spcPct val="0"/>
                </a:spcBef>
                <a:buFontTx/>
                <a:buNone/>
              </a:pPr>
              <a:t>5</a:t>
            </a:fld>
            <a:endParaRPr lang="de-DE" altLang="en-US" sz="1000"/>
          </a:p>
        </p:txBody>
      </p:sp>
      <p:sp>
        <p:nvSpPr>
          <p:cNvPr id="2055" name="Textfeld 10"/>
          <p:cNvSpPr txBox="1">
            <a:spLocks noChangeArrowheads="1"/>
          </p:cNvSpPr>
          <p:nvPr/>
        </p:nvSpPr>
        <p:spPr bwMode="auto">
          <a:xfrm>
            <a:off x="323528" y="687558"/>
            <a:ext cx="8496622" cy="498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ts val="2500"/>
              </a:lnSpc>
              <a:buNone/>
            </a:pPr>
            <a:r>
              <a:rPr lang="de-DE" sz="1800" dirty="0" smtClean="0"/>
              <a:t>„I </a:t>
            </a:r>
            <a:r>
              <a:rPr lang="de-DE" sz="1800" dirty="0" err="1"/>
              <a:t>graduated</a:t>
            </a:r>
            <a:r>
              <a:rPr lang="de-DE" sz="1800" dirty="0"/>
              <a:t> </a:t>
            </a:r>
            <a:r>
              <a:rPr lang="de-DE" sz="1800" dirty="0" err="1" smtClean="0"/>
              <a:t>from</a:t>
            </a:r>
            <a:r>
              <a:rPr lang="de-DE" sz="1800" dirty="0"/>
              <a:t> </a:t>
            </a:r>
            <a:r>
              <a:rPr lang="en-US" sz="1800" dirty="0" smtClean="0"/>
              <a:t>Caltech </a:t>
            </a:r>
            <a:r>
              <a:rPr lang="en-US" sz="1800" dirty="0"/>
              <a:t>in 1965 with a BS in Chemistry. </a:t>
            </a:r>
            <a:r>
              <a:rPr lang="en-US" sz="1800" dirty="0" smtClean="0"/>
              <a:t>There I </a:t>
            </a:r>
            <a:r>
              <a:rPr lang="en-US" sz="1800" dirty="0"/>
              <a:t>worked on nucleic acids in the laboratories </a:t>
            </a:r>
            <a:r>
              <a:rPr lang="en-US" sz="1800" dirty="0" smtClean="0"/>
              <a:t>of Norman </a:t>
            </a:r>
            <a:r>
              <a:rPr lang="en-US" sz="1800" dirty="0"/>
              <a:t>Davidson and then Robert </a:t>
            </a:r>
            <a:r>
              <a:rPr lang="en-US" sz="1800" dirty="0" err="1"/>
              <a:t>Sinsheimer</a:t>
            </a:r>
            <a:r>
              <a:rPr lang="en-US" sz="1800" dirty="0" smtClean="0"/>
              <a:t>. ….</a:t>
            </a:r>
          </a:p>
          <a:p>
            <a:pPr>
              <a:buNone/>
            </a:pPr>
            <a:endParaRPr lang="en-US" sz="800" dirty="0" smtClean="0"/>
          </a:p>
          <a:p>
            <a:pPr>
              <a:lnSpc>
                <a:spcPts val="2500"/>
              </a:lnSpc>
              <a:buNone/>
            </a:pPr>
            <a:r>
              <a:rPr lang="en-US" sz="1800" dirty="0" smtClean="0"/>
              <a:t>Then I attended </a:t>
            </a:r>
            <a:r>
              <a:rPr lang="en-US" sz="1800" dirty="0"/>
              <a:t>graduate school at </a:t>
            </a:r>
            <a:r>
              <a:rPr lang="en-US" sz="1800" dirty="0" smtClean="0"/>
              <a:t>Massachusetts Institute </a:t>
            </a:r>
            <a:r>
              <a:rPr lang="en-US" sz="1800" dirty="0"/>
              <a:t>of Technology (MIT). Although </a:t>
            </a:r>
            <a:r>
              <a:rPr lang="en-US" sz="1800" dirty="0" smtClean="0"/>
              <a:t>my PhD </a:t>
            </a:r>
            <a:r>
              <a:rPr lang="en-US" sz="1800" dirty="0"/>
              <a:t>from there was officially in </a:t>
            </a:r>
            <a:r>
              <a:rPr lang="en-US" sz="1800" dirty="0" smtClean="0"/>
              <a:t>biophysics, I </a:t>
            </a:r>
            <a:r>
              <a:rPr lang="en-US" sz="1800" dirty="0"/>
              <a:t>worked in the laboratory of Sheldon </a:t>
            </a:r>
            <a:r>
              <a:rPr lang="en-US" sz="1800" dirty="0" smtClean="0"/>
              <a:t>Penman; he </a:t>
            </a:r>
            <a:r>
              <a:rPr lang="en-US" sz="1800" dirty="0"/>
              <a:t>was an ex-physicist turned cell </a:t>
            </a:r>
            <a:r>
              <a:rPr lang="en-US" sz="1800" dirty="0" smtClean="0"/>
              <a:t>physiologist with </a:t>
            </a:r>
            <a:r>
              <a:rPr lang="en-US" sz="1800" dirty="0"/>
              <a:t>an intense interest in the messenger </a:t>
            </a:r>
            <a:r>
              <a:rPr lang="en-US" sz="1800" dirty="0" smtClean="0"/>
              <a:t>RNA </a:t>
            </a:r>
            <a:r>
              <a:rPr lang="de-DE" sz="1800" dirty="0" smtClean="0"/>
              <a:t>(</a:t>
            </a:r>
            <a:r>
              <a:rPr lang="de-DE" sz="1800" dirty="0" err="1" smtClean="0"/>
              <a:t>mRNA</a:t>
            </a:r>
            <a:r>
              <a:rPr lang="de-DE" sz="1800" dirty="0"/>
              <a:t>) </a:t>
            </a:r>
            <a:r>
              <a:rPr lang="de-DE" sz="1800" dirty="0" err="1"/>
              <a:t>of</a:t>
            </a:r>
            <a:r>
              <a:rPr lang="de-DE" sz="1800" dirty="0"/>
              <a:t> </a:t>
            </a:r>
            <a:r>
              <a:rPr lang="de-DE" sz="1800" dirty="0" err="1"/>
              <a:t>higher</a:t>
            </a:r>
            <a:r>
              <a:rPr lang="de-DE" sz="1800" dirty="0"/>
              <a:t> </a:t>
            </a:r>
            <a:r>
              <a:rPr lang="de-DE" sz="1800" dirty="0" err="1"/>
              <a:t>cells</a:t>
            </a:r>
            <a:r>
              <a:rPr lang="de-DE" sz="1800" dirty="0" smtClean="0"/>
              <a:t>.</a:t>
            </a:r>
          </a:p>
          <a:p>
            <a:pPr>
              <a:buNone/>
            </a:pPr>
            <a:endParaRPr lang="en-US" sz="800" dirty="0" smtClean="0"/>
          </a:p>
          <a:p>
            <a:pPr>
              <a:lnSpc>
                <a:spcPts val="2500"/>
              </a:lnSpc>
              <a:buNone/>
            </a:pPr>
            <a:r>
              <a:rPr lang="en-US" sz="1800" dirty="0" smtClean="0"/>
              <a:t>I </a:t>
            </a:r>
            <a:r>
              <a:rPr lang="en-US" sz="1800" dirty="0"/>
              <a:t>then did a 3-year postdoc at the </a:t>
            </a:r>
            <a:r>
              <a:rPr lang="en-US" sz="1800" dirty="0" smtClean="0"/>
              <a:t>University of </a:t>
            </a:r>
            <a:r>
              <a:rPr lang="en-US" sz="1800" dirty="0"/>
              <a:t>Edinburgh in the laboratory of John </a:t>
            </a:r>
            <a:r>
              <a:rPr lang="en-US" sz="1800" dirty="0" smtClean="0"/>
              <a:t>Bishop, who was </a:t>
            </a:r>
            <a:r>
              <a:rPr lang="en-US" sz="1800" dirty="0"/>
              <a:t>a young </a:t>
            </a:r>
            <a:r>
              <a:rPr lang="en-US" sz="1800" dirty="0" smtClean="0"/>
              <a:t>faculty member </a:t>
            </a:r>
            <a:r>
              <a:rPr lang="en-US" sz="1800" dirty="0"/>
              <a:t>in the </a:t>
            </a:r>
            <a:r>
              <a:rPr lang="en-US" sz="1800" dirty="0" smtClean="0"/>
              <a:t>Department </a:t>
            </a:r>
            <a:r>
              <a:rPr lang="de-DE" sz="1800" dirty="0" err="1" smtClean="0"/>
              <a:t>of</a:t>
            </a:r>
            <a:r>
              <a:rPr lang="de-DE" sz="1800" dirty="0" smtClean="0"/>
              <a:t> </a:t>
            </a:r>
            <a:r>
              <a:rPr lang="de-DE" sz="1800" dirty="0" err="1"/>
              <a:t>Epigenetics</a:t>
            </a:r>
            <a:r>
              <a:rPr lang="de-DE" sz="1800" dirty="0" smtClean="0"/>
              <a:t>.</a:t>
            </a:r>
          </a:p>
          <a:p>
            <a:pPr>
              <a:buNone/>
            </a:pPr>
            <a:endParaRPr lang="de-DE" sz="800" dirty="0" smtClean="0"/>
          </a:p>
          <a:p>
            <a:pPr>
              <a:lnSpc>
                <a:spcPts val="2500"/>
              </a:lnSpc>
              <a:buNone/>
            </a:pPr>
            <a:r>
              <a:rPr lang="en-US" sz="1800" dirty="0"/>
              <a:t>I arrived at Brandeis in the fall of 1974 as </a:t>
            </a:r>
            <a:r>
              <a:rPr lang="en-US" sz="1800" dirty="0" smtClean="0"/>
              <a:t>a newly </a:t>
            </a:r>
            <a:r>
              <a:rPr lang="en-US" sz="1800" dirty="0"/>
              <a:t>minted assistant professor. </a:t>
            </a:r>
            <a:endParaRPr lang="en-US" sz="1800" dirty="0" smtClean="0"/>
          </a:p>
          <a:p>
            <a:pPr>
              <a:lnSpc>
                <a:spcPts val="2500"/>
              </a:lnSpc>
              <a:buNone/>
            </a:pPr>
            <a:r>
              <a:rPr lang="en-US" sz="1800" dirty="0" smtClean="0"/>
              <a:t>I </a:t>
            </a:r>
            <a:r>
              <a:rPr lang="en-US" sz="1800" dirty="0"/>
              <a:t>was 30 </a:t>
            </a:r>
            <a:r>
              <a:rPr lang="en-US" sz="1800" dirty="0" smtClean="0"/>
              <a:t>years old</a:t>
            </a:r>
            <a:r>
              <a:rPr lang="en-US" sz="1800" dirty="0"/>
              <a:t>, and 9 years had passed since I </a:t>
            </a:r>
            <a:r>
              <a:rPr lang="en-US" sz="1800" dirty="0" smtClean="0"/>
              <a:t>graduated from </a:t>
            </a:r>
            <a:r>
              <a:rPr lang="en-US" sz="1800" dirty="0"/>
              <a:t>Caltech. </a:t>
            </a:r>
            <a:endParaRPr lang="en-US" sz="1800" dirty="0" smtClean="0"/>
          </a:p>
          <a:p>
            <a:pPr>
              <a:lnSpc>
                <a:spcPts val="2500"/>
              </a:lnSpc>
              <a:buNone/>
            </a:pPr>
            <a:r>
              <a:rPr lang="en-US" sz="1800" dirty="0" smtClean="0"/>
              <a:t>This </a:t>
            </a:r>
            <a:r>
              <a:rPr lang="en-US" sz="1800" dirty="0"/>
              <a:t>was a standard trajectory </a:t>
            </a:r>
            <a:r>
              <a:rPr lang="en-US" sz="1800" dirty="0" smtClean="0"/>
              <a:t>in those </a:t>
            </a:r>
            <a:r>
              <a:rPr lang="en-US" sz="1800" dirty="0"/>
              <a:t>days, when graduate work and </a:t>
            </a:r>
            <a:r>
              <a:rPr lang="en-US" sz="1800" dirty="0" smtClean="0"/>
              <a:t>postdocs were </a:t>
            </a:r>
            <a:r>
              <a:rPr lang="en-US" sz="1800" dirty="0"/>
              <a:t>much shorter than they are </a:t>
            </a:r>
            <a:r>
              <a:rPr lang="en-US" sz="1800" dirty="0" smtClean="0"/>
              <a:t>today.”</a:t>
            </a:r>
            <a:endParaRPr lang="de-DE" altLang="en-US" sz="1800" dirty="0"/>
          </a:p>
        </p:txBody>
      </p:sp>
      <p:sp>
        <p:nvSpPr>
          <p:cNvPr id="9" name="Textfeld 10"/>
          <p:cNvSpPr txBox="1">
            <a:spLocks noChangeArrowheads="1"/>
          </p:cNvSpPr>
          <p:nvPr/>
        </p:nvSpPr>
        <p:spPr bwMode="auto">
          <a:xfrm>
            <a:off x="3014265" y="5822642"/>
            <a:ext cx="5961376" cy="38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63"/>
              </a:lnSpc>
              <a:spcBef>
                <a:spcPct val="0"/>
              </a:spcBef>
              <a:buFontTx/>
              <a:buNone/>
            </a:pPr>
            <a:r>
              <a:rPr lang="de-DE" sz="1400" dirty="0" err="1"/>
              <a:t>Cold</a:t>
            </a:r>
            <a:r>
              <a:rPr lang="de-DE" sz="1400" dirty="0"/>
              <a:t> Spring Harb </a:t>
            </a:r>
            <a:r>
              <a:rPr lang="de-DE" sz="1400" dirty="0" err="1"/>
              <a:t>Perspect</a:t>
            </a:r>
            <a:r>
              <a:rPr lang="de-DE" sz="1400" dirty="0"/>
              <a:t> </a:t>
            </a:r>
            <a:r>
              <a:rPr lang="de-DE" sz="1400" dirty="0" err="1"/>
              <a:t>Biol</a:t>
            </a:r>
            <a:r>
              <a:rPr lang="de-DE" sz="1400" dirty="0"/>
              <a:t> </a:t>
            </a:r>
            <a:r>
              <a:rPr lang="de-DE" sz="1400" dirty="0" smtClean="0"/>
              <a:t>doi:10.1101/cshperspect.a032516 (2017)</a:t>
            </a:r>
            <a:endParaRPr lang="de-DE" altLang="en-US" sz="1400" dirty="0"/>
          </a:p>
        </p:txBody>
      </p:sp>
    </p:spTree>
    <p:extLst>
      <p:ext uri="{BB962C8B-B14F-4D97-AF65-F5344CB8AC3E}">
        <p14:creationId xmlns:p14="http://schemas.microsoft.com/office/powerpoint/2010/main" val="3637141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68313" y="188913"/>
            <a:ext cx="8351837" cy="420687"/>
          </a:xfrm>
        </p:spPr>
        <p:txBody>
          <a:bodyPr/>
          <a:lstStyle/>
          <a:p>
            <a:pPr eaLnBrk="1" hangingPunct="1"/>
            <a:r>
              <a:rPr lang="de-DE" altLang="en-US" dirty="0" smtClean="0">
                <a:ea typeface="ＭＳ Ｐゴシック" panose="020B0600070205080204" pitchFamily="34" charset="-128"/>
              </a:rPr>
              <a:t>Noble </a:t>
            </a:r>
            <a:r>
              <a:rPr lang="de-DE" altLang="en-US" dirty="0" err="1" smtClean="0">
                <a:ea typeface="ＭＳ Ｐゴシック" panose="020B0600070205080204" pitchFamily="34" charset="-128"/>
              </a:rPr>
              <a:t>prize</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story</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of</a:t>
            </a:r>
            <a:r>
              <a:rPr lang="de-DE" altLang="en-US" dirty="0" smtClean="0">
                <a:ea typeface="ＭＳ Ｐゴシック" panose="020B0600070205080204" pitchFamily="34" charset="-128"/>
              </a:rPr>
              <a:t> Michael </a:t>
            </a:r>
            <a:r>
              <a:rPr lang="de-DE" altLang="en-US" dirty="0" err="1" smtClean="0">
                <a:ea typeface="ＭＳ Ｐゴシック" panose="020B0600070205080204" pitchFamily="34" charset="-128"/>
              </a:rPr>
              <a:t>Roshbash</a:t>
            </a:r>
            <a:endParaRPr lang="en-GB" altLang="en-US" dirty="0" smtClean="0">
              <a:ea typeface="ＭＳ Ｐゴシック" panose="020B0600070205080204" pitchFamily="34" charset="-128"/>
            </a:endParaRPr>
          </a:p>
        </p:txBody>
      </p:sp>
      <p:sp>
        <p:nvSpPr>
          <p:cNvPr id="2051"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2</a:t>
            </a:r>
          </a:p>
        </p:txBody>
      </p:sp>
      <p:sp>
        <p:nvSpPr>
          <p:cNvPr id="2052"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Celllular Programs</a:t>
            </a:r>
          </a:p>
        </p:txBody>
      </p:sp>
      <p:sp>
        <p:nvSpPr>
          <p:cNvPr id="2053" name="Foliennummernplatzhalt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B194F481-7B4E-469B-ACB1-FF10C9D165DA}" type="slidenum">
              <a:rPr lang="de-DE" altLang="en-US" sz="1000"/>
              <a:pPr eaLnBrk="1" hangingPunct="1">
                <a:spcBef>
                  <a:spcPct val="0"/>
                </a:spcBef>
                <a:buFontTx/>
                <a:buNone/>
              </a:pPr>
              <a:t>6</a:t>
            </a:fld>
            <a:endParaRPr lang="de-DE" altLang="en-US" sz="1000"/>
          </a:p>
        </p:txBody>
      </p:sp>
      <p:sp>
        <p:nvSpPr>
          <p:cNvPr id="2055" name="Textfeld 10"/>
          <p:cNvSpPr txBox="1">
            <a:spLocks noChangeArrowheads="1"/>
          </p:cNvSpPr>
          <p:nvPr/>
        </p:nvSpPr>
        <p:spPr bwMode="auto">
          <a:xfrm>
            <a:off x="323528" y="687558"/>
            <a:ext cx="8280920" cy="517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ts val="2500"/>
              </a:lnSpc>
              <a:buNone/>
            </a:pPr>
            <a:r>
              <a:rPr lang="en-US" sz="1800" dirty="0" smtClean="0"/>
              <a:t>“In </a:t>
            </a:r>
            <a:r>
              <a:rPr lang="en-US" sz="1800" dirty="0"/>
              <a:t>this context (“the good old days”), it </a:t>
            </a:r>
            <a:r>
              <a:rPr lang="en-US" sz="1800" dirty="0" smtClean="0"/>
              <a:t>is notable </a:t>
            </a:r>
            <a:r>
              <a:rPr lang="en-US" sz="1800" dirty="0"/>
              <a:t>that many prominent new </a:t>
            </a:r>
            <a:r>
              <a:rPr lang="en-US" sz="1800" dirty="0" smtClean="0"/>
              <a:t>professor instructors </a:t>
            </a:r>
            <a:r>
              <a:rPr lang="en-US" sz="1800" dirty="0"/>
              <a:t>(PIs) had no publications </a:t>
            </a:r>
            <a:r>
              <a:rPr lang="en-US" sz="1800" dirty="0" smtClean="0"/>
              <a:t>during their </a:t>
            </a:r>
            <a:r>
              <a:rPr lang="en-US" sz="1800" dirty="0"/>
              <a:t>postdocs, or their papers were </a:t>
            </a:r>
            <a:r>
              <a:rPr lang="en-US" sz="1800" dirty="0" smtClean="0"/>
              <a:t>published considerably </a:t>
            </a:r>
            <a:r>
              <a:rPr lang="en-US" sz="1800" dirty="0"/>
              <a:t>after they took their first </a:t>
            </a:r>
            <a:r>
              <a:rPr lang="en-US" sz="1800" dirty="0" smtClean="0"/>
              <a:t>faculty jobs </a:t>
            </a:r>
            <a:r>
              <a:rPr lang="en-US" sz="1800" dirty="0"/>
              <a:t>and often without the names of their </a:t>
            </a:r>
            <a:r>
              <a:rPr lang="en-US" sz="1800" dirty="0" smtClean="0"/>
              <a:t>postdoc </a:t>
            </a:r>
            <a:r>
              <a:rPr lang="de-DE" sz="1800" dirty="0" err="1" smtClean="0"/>
              <a:t>mentors</a:t>
            </a:r>
            <a:r>
              <a:rPr lang="de-DE" sz="1800" dirty="0" smtClean="0"/>
              <a:t>.</a:t>
            </a:r>
          </a:p>
          <a:p>
            <a:pPr>
              <a:lnSpc>
                <a:spcPts val="2500"/>
              </a:lnSpc>
              <a:buNone/>
            </a:pPr>
            <a:r>
              <a:rPr lang="de-DE" sz="1800" dirty="0" smtClean="0"/>
              <a:t>..</a:t>
            </a:r>
          </a:p>
          <a:p>
            <a:pPr>
              <a:lnSpc>
                <a:spcPts val="2500"/>
              </a:lnSpc>
              <a:buNone/>
            </a:pPr>
            <a:r>
              <a:rPr lang="en-US" sz="1800" dirty="0"/>
              <a:t>I was denied tenure in the </a:t>
            </a:r>
            <a:r>
              <a:rPr lang="en-US" sz="1800" dirty="0" err="1" smtClean="0"/>
              <a:t>Rosenstiel</a:t>
            </a:r>
            <a:r>
              <a:rPr lang="en-US" sz="1800" dirty="0"/>
              <a:t> </a:t>
            </a:r>
            <a:r>
              <a:rPr lang="en-US" sz="1800" dirty="0" smtClean="0"/>
              <a:t>Center</a:t>
            </a:r>
            <a:r>
              <a:rPr lang="en-US" sz="1800" dirty="0"/>
              <a:t>, where my laboratory was located in </a:t>
            </a:r>
            <a:r>
              <a:rPr lang="en-US" sz="1800" dirty="0" smtClean="0"/>
              <a:t>the 1970s </a:t>
            </a:r>
            <a:r>
              <a:rPr lang="en-US" sz="1800" dirty="0"/>
              <a:t>and early 1980s. </a:t>
            </a:r>
            <a:r>
              <a:rPr lang="en-US" sz="1800" dirty="0" smtClean="0"/>
              <a:t>… my laboratory </a:t>
            </a:r>
            <a:r>
              <a:rPr lang="en-US" sz="1800" dirty="0"/>
              <a:t>was forced to move to the only </a:t>
            </a:r>
            <a:r>
              <a:rPr lang="en-US" sz="1800" dirty="0" smtClean="0"/>
              <a:t>available Biology </a:t>
            </a:r>
            <a:r>
              <a:rPr lang="en-US" sz="1800" dirty="0"/>
              <a:t>Department space, which </a:t>
            </a:r>
            <a:r>
              <a:rPr lang="en-US" sz="1800" dirty="0" smtClean="0"/>
              <a:t>was adjacent </a:t>
            </a:r>
            <a:r>
              <a:rPr lang="en-US" sz="1800" dirty="0"/>
              <a:t>to Jeff ’s laboratory. </a:t>
            </a:r>
            <a:endParaRPr lang="en-US" sz="1800" dirty="0" smtClean="0"/>
          </a:p>
          <a:p>
            <a:pPr>
              <a:lnSpc>
                <a:spcPts val="2500"/>
              </a:lnSpc>
              <a:buNone/>
            </a:pPr>
            <a:r>
              <a:rPr lang="en-US" sz="1800" dirty="0" smtClean="0"/>
              <a:t>… this </a:t>
            </a:r>
            <a:r>
              <a:rPr lang="en-US" sz="1800" dirty="0"/>
              <a:t>proximity, </a:t>
            </a:r>
            <a:r>
              <a:rPr lang="en-US" sz="1800" dirty="0" smtClean="0"/>
              <a:t>including a </a:t>
            </a:r>
            <a:r>
              <a:rPr lang="en-US" sz="1800" dirty="0"/>
              <a:t>shared conference room where we had </a:t>
            </a:r>
            <a:r>
              <a:rPr lang="en-US" sz="1800" dirty="0" smtClean="0"/>
              <a:t>joint laboratory </a:t>
            </a:r>
            <a:r>
              <a:rPr lang="en-US" sz="1800" dirty="0"/>
              <a:t>meetings for many years, </a:t>
            </a:r>
            <a:r>
              <a:rPr lang="en-US" sz="1800" dirty="0" smtClean="0"/>
              <a:t>catalyzed </a:t>
            </a:r>
            <a:r>
              <a:rPr lang="de-DE" sz="1800" dirty="0" err="1" smtClean="0"/>
              <a:t>our</a:t>
            </a:r>
            <a:r>
              <a:rPr lang="de-DE" sz="1800" dirty="0" smtClean="0"/>
              <a:t> </a:t>
            </a:r>
            <a:r>
              <a:rPr lang="de-DE" sz="1800" dirty="0" err="1"/>
              <a:t>collaborative</a:t>
            </a:r>
            <a:r>
              <a:rPr lang="de-DE" sz="1800" dirty="0"/>
              <a:t> </a:t>
            </a:r>
            <a:r>
              <a:rPr lang="de-DE" sz="1800" dirty="0" err="1"/>
              <a:t>efforts</a:t>
            </a:r>
            <a:r>
              <a:rPr lang="de-DE" sz="1800" dirty="0" smtClean="0"/>
              <a:t>.</a:t>
            </a:r>
          </a:p>
          <a:p>
            <a:pPr>
              <a:lnSpc>
                <a:spcPts val="2500"/>
              </a:lnSpc>
              <a:buNone/>
            </a:pPr>
            <a:endParaRPr lang="de-DE" sz="1800" dirty="0"/>
          </a:p>
          <a:p>
            <a:pPr>
              <a:lnSpc>
                <a:spcPts val="2500"/>
              </a:lnSpc>
              <a:buNone/>
            </a:pPr>
            <a:r>
              <a:rPr lang="en-US" sz="1800" dirty="0" smtClean="0"/>
              <a:t>… I </a:t>
            </a:r>
            <a:r>
              <a:rPr lang="en-US" sz="1800" dirty="0"/>
              <a:t>had a serious health crisis in </a:t>
            </a:r>
            <a:r>
              <a:rPr lang="en-US" sz="1800" dirty="0" smtClean="0"/>
              <a:t>the summer </a:t>
            </a:r>
            <a:r>
              <a:rPr lang="en-US" sz="1800" dirty="0"/>
              <a:t>of 1982. </a:t>
            </a:r>
            <a:r>
              <a:rPr lang="en-US" sz="1800" dirty="0" smtClean="0"/>
              <a:t>… this crisis lowered </a:t>
            </a:r>
            <a:r>
              <a:rPr lang="en-US" sz="1800" dirty="0"/>
              <a:t>the energy barrier to making </a:t>
            </a:r>
            <a:r>
              <a:rPr lang="en-US" sz="1800" dirty="0" smtClean="0"/>
              <a:t>serious changes </a:t>
            </a:r>
            <a:r>
              <a:rPr lang="en-US" sz="1800" dirty="0"/>
              <a:t>to my life. They included deciding </a:t>
            </a:r>
            <a:r>
              <a:rPr lang="en-US" sz="1800" dirty="0" smtClean="0"/>
              <a:t>to work </a:t>
            </a:r>
            <a:r>
              <a:rPr lang="en-US" sz="1800" dirty="0"/>
              <a:t>on the cloning of </a:t>
            </a:r>
            <a:r>
              <a:rPr lang="en-US" sz="1800" i="1" dirty="0"/>
              <a:t>period</a:t>
            </a:r>
            <a:r>
              <a:rPr lang="en-US" sz="1800" dirty="0"/>
              <a:t> as soon as </a:t>
            </a:r>
            <a:r>
              <a:rPr lang="en-US" sz="1800" dirty="0" smtClean="0"/>
              <a:t>someone </a:t>
            </a:r>
            <a:r>
              <a:rPr lang="de-DE" sz="1800" dirty="0" err="1" smtClean="0"/>
              <a:t>appeared</a:t>
            </a:r>
            <a:r>
              <a:rPr lang="de-DE" sz="1800" dirty="0" smtClean="0"/>
              <a:t> </a:t>
            </a:r>
            <a:r>
              <a:rPr lang="de-DE" sz="1800" dirty="0" err="1"/>
              <a:t>who</a:t>
            </a:r>
            <a:r>
              <a:rPr lang="de-DE" sz="1800" dirty="0"/>
              <a:t> was </a:t>
            </a:r>
            <a:r>
              <a:rPr lang="de-DE" sz="1800" dirty="0" err="1"/>
              <a:t>interested</a:t>
            </a:r>
            <a:r>
              <a:rPr lang="de-DE" sz="1800" dirty="0" smtClean="0"/>
              <a:t>.“</a:t>
            </a:r>
          </a:p>
        </p:txBody>
      </p:sp>
      <p:sp>
        <p:nvSpPr>
          <p:cNvPr id="9" name="Textfeld 10"/>
          <p:cNvSpPr txBox="1">
            <a:spLocks noChangeArrowheads="1"/>
          </p:cNvSpPr>
          <p:nvPr/>
        </p:nvSpPr>
        <p:spPr bwMode="auto">
          <a:xfrm>
            <a:off x="3014265" y="5822642"/>
            <a:ext cx="5961376" cy="38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63"/>
              </a:lnSpc>
              <a:spcBef>
                <a:spcPct val="0"/>
              </a:spcBef>
              <a:buFontTx/>
              <a:buNone/>
            </a:pPr>
            <a:r>
              <a:rPr lang="de-DE" sz="1400" dirty="0" err="1"/>
              <a:t>Cold</a:t>
            </a:r>
            <a:r>
              <a:rPr lang="de-DE" sz="1400" dirty="0"/>
              <a:t> Spring Harb </a:t>
            </a:r>
            <a:r>
              <a:rPr lang="de-DE" sz="1400" dirty="0" err="1"/>
              <a:t>Perspect</a:t>
            </a:r>
            <a:r>
              <a:rPr lang="de-DE" sz="1400" dirty="0"/>
              <a:t> </a:t>
            </a:r>
            <a:r>
              <a:rPr lang="de-DE" sz="1400" dirty="0" err="1"/>
              <a:t>Biol</a:t>
            </a:r>
            <a:r>
              <a:rPr lang="de-DE" sz="1400" dirty="0"/>
              <a:t> </a:t>
            </a:r>
            <a:r>
              <a:rPr lang="de-DE" sz="1400" dirty="0" smtClean="0"/>
              <a:t>doi:10.1101/cshperspect.a032516 (2017)</a:t>
            </a:r>
            <a:endParaRPr lang="de-DE" altLang="en-US" sz="1400" dirty="0"/>
          </a:p>
        </p:txBody>
      </p:sp>
    </p:spTree>
    <p:extLst>
      <p:ext uri="{BB962C8B-B14F-4D97-AF65-F5344CB8AC3E}">
        <p14:creationId xmlns:p14="http://schemas.microsoft.com/office/powerpoint/2010/main" val="3473592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68313" y="188913"/>
            <a:ext cx="8351837" cy="420687"/>
          </a:xfrm>
        </p:spPr>
        <p:txBody>
          <a:bodyPr/>
          <a:lstStyle/>
          <a:p>
            <a:pPr eaLnBrk="1" hangingPunct="1"/>
            <a:r>
              <a:rPr lang="de-DE" altLang="en-US" dirty="0" smtClean="0">
                <a:ea typeface="ＭＳ Ｐゴシック" panose="020B0600070205080204" pitchFamily="34" charset="-128"/>
              </a:rPr>
              <a:t>Noble </a:t>
            </a:r>
            <a:r>
              <a:rPr lang="de-DE" altLang="en-US" dirty="0" err="1" smtClean="0">
                <a:ea typeface="ＭＳ Ｐゴシック" panose="020B0600070205080204" pitchFamily="34" charset="-128"/>
              </a:rPr>
              <a:t>prize</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story</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of</a:t>
            </a:r>
            <a:r>
              <a:rPr lang="de-DE" altLang="en-US" dirty="0" smtClean="0">
                <a:ea typeface="ＭＳ Ｐゴシック" panose="020B0600070205080204" pitchFamily="34" charset="-128"/>
              </a:rPr>
              <a:t> Michael </a:t>
            </a:r>
            <a:r>
              <a:rPr lang="de-DE" altLang="en-US" dirty="0" err="1" smtClean="0">
                <a:ea typeface="ＭＳ Ｐゴシック" panose="020B0600070205080204" pitchFamily="34" charset="-128"/>
              </a:rPr>
              <a:t>Roshbash</a:t>
            </a:r>
            <a:endParaRPr lang="en-GB" altLang="en-US" dirty="0" smtClean="0">
              <a:ea typeface="ＭＳ Ｐゴシック" panose="020B0600070205080204" pitchFamily="34" charset="-128"/>
            </a:endParaRPr>
          </a:p>
        </p:txBody>
      </p:sp>
      <p:sp>
        <p:nvSpPr>
          <p:cNvPr id="2051"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2</a:t>
            </a:r>
          </a:p>
        </p:txBody>
      </p:sp>
      <p:sp>
        <p:nvSpPr>
          <p:cNvPr id="2052"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Celllular Programs</a:t>
            </a:r>
          </a:p>
        </p:txBody>
      </p:sp>
      <p:sp>
        <p:nvSpPr>
          <p:cNvPr id="2053" name="Foliennummernplatzhalt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B194F481-7B4E-469B-ACB1-FF10C9D165DA}" type="slidenum">
              <a:rPr lang="de-DE" altLang="en-US" sz="1000"/>
              <a:pPr eaLnBrk="1" hangingPunct="1">
                <a:spcBef>
                  <a:spcPct val="0"/>
                </a:spcBef>
                <a:buFontTx/>
                <a:buNone/>
              </a:pPr>
              <a:t>7</a:t>
            </a:fld>
            <a:endParaRPr lang="de-DE" altLang="en-US" sz="1000"/>
          </a:p>
        </p:txBody>
      </p:sp>
      <p:sp>
        <p:nvSpPr>
          <p:cNvPr id="2055" name="Textfeld 10"/>
          <p:cNvSpPr txBox="1">
            <a:spLocks noChangeArrowheads="1"/>
          </p:cNvSpPr>
          <p:nvPr/>
        </p:nvSpPr>
        <p:spPr bwMode="auto">
          <a:xfrm>
            <a:off x="323528" y="687558"/>
            <a:ext cx="8280920" cy="384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ts val="2500"/>
              </a:lnSpc>
              <a:buNone/>
            </a:pPr>
            <a:r>
              <a:rPr lang="en-US" sz="1800" dirty="0" smtClean="0"/>
              <a:t>“I </a:t>
            </a:r>
            <a:r>
              <a:rPr lang="en-US" sz="1800" dirty="0"/>
              <a:t>gave </a:t>
            </a:r>
            <a:r>
              <a:rPr lang="en-US" sz="1800" dirty="0" smtClean="0"/>
              <a:t>the </a:t>
            </a:r>
            <a:r>
              <a:rPr lang="en-US" sz="1800" i="1" dirty="0"/>
              <a:t>period</a:t>
            </a:r>
            <a:r>
              <a:rPr lang="en-US" sz="1800" dirty="0"/>
              <a:t> cloning </a:t>
            </a:r>
            <a:r>
              <a:rPr lang="en-US" sz="1800" dirty="0" smtClean="0"/>
              <a:t>project to the </a:t>
            </a:r>
            <a:r>
              <a:rPr lang="en-US" sz="1800" dirty="0"/>
              <a:t>second-year graduate </a:t>
            </a:r>
            <a:r>
              <a:rPr lang="en-US" sz="1800" dirty="0" smtClean="0"/>
              <a:t>student </a:t>
            </a:r>
            <a:r>
              <a:rPr lang="en-US" sz="1800" dirty="0"/>
              <a:t>Pranitha Reddy</a:t>
            </a:r>
            <a:r>
              <a:rPr lang="en-US" sz="1800" dirty="0" smtClean="0"/>
              <a:t>, and </a:t>
            </a:r>
            <a:r>
              <a:rPr lang="en-US" sz="1800" dirty="0"/>
              <a:t>this is how my collaborative work with </a:t>
            </a:r>
            <a:r>
              <a:rPr lang="en-US" sz="1800" dirty="0" smtClean="0"/>
              <a:t>Jeff Hall </a:t>
            </a:r>
            <a:r>
              <a:rPr lang="en-US" sz="1800" dirty="0"/>
              <a:t>on circadian rhythms began in the early </a:t>
            </a:r>
            <a:r>
              <a:rPr lang="en-US" sz="1800" dirty="0" smtClean="0"/>
              <a:t>fall </a:t>
            </a:r>
            <a:r>
              <a:rPr lang="de-DE" sz="1800" dirty="0" err="1" smtClean="0"/>
              <a:t>of</a:t>
            </a:r>
            <a:r>
              <a:rPr lang="de-DE" sz="1800" dirty="0" smtClean="0"/>
              <a:t> </a:t>
            </a:r>
            <a:r>
              <a:rPr lang="de-DE" sz="1800" dirty="0"/>
              <a:t>1982</a:t>
            </a:r>
            <a:r>
              <a:rPr lang="de-DE" sz="1800" dirty="0" smtClean="0"/>
              <a:t>.</a:t>
            </a:r>
          </a:p>
          <a:p>
            <a:pPr>
              <a:lnSpc>
                <a:spcPts val="2500"/>
              </a:lnSpc>
              <a:buNone/>
            </a:pPr>
            <a:endParaRPr lang="de-DE" sz="1800" dirty="0" smtClean="0"/>
          </a:p>
          <a:p>
            <a:pPr>
              <a:lnSpc>
                <a:spcPts val="2500"/>
              </a:lnSpc>
              <a:buNone/>
            </a:pPr>
            <a:r>
              <a:rPr lang="en-US" sz="1800" dirty="0"/>
              <a:t>We were locked in an intense battle for </a:t>
            </a:r>
            <a:r>
              <a:rPr lang="en-US" sz="1800" dirty="0" smtClean="0"/>
              <a:t>primacy with </a:t>
            </a:r>
            <a:r>
              <a:rPr lang="en-US" sz="1800" dirty="0"/>
              <a:t>the Young laboratory at </a:t>
            </a:r>
            <a:r>
              <a:rPr lang="en-US" sz="1800" dirty="0" smtClean="0"/>
              <a:t>Rockefeller for </a:t>
            </a:r>
            <a:r>
              <a:rPr lang="en-US" sz="1800" dirty="0"/>
              <a:t>the first few years, and the cloning </a:t>
            </a:r>
            <a:r>
              <a:rPr lang="en-US" sz="1800" dirty="0" smtClean="0"/>
              <a:t>and rescue </a:t>
            </a:r>
            <a:r>
              <a:rPr lang="en-US" sz="1800" dirty="0"/>
              <a:t>of period was performed </a:t>
            </a:r>
            <a:r>
              <a:rPr lang="en-US" sz="1800" dirty="0" smtClean="0"/>
              <a:t>independently in </a:t>
            </a:r>
            <a:r>
              <a:rPr lang="en-US" sz="1800" dirty="0"/>
              <a:t>both </a:t>
            </a:r>
            <a:r>
              <a:rPr lang="en-US" sz="1800" dirty="0" smtClean="0"/>
              <a:t>places.</a:t>
            </a:r>
          </a:p>
          <a:p>
            <a:pPr>
              <a:lnSpc>
                <a:spcPts val="2500"/>
              </a:lnSpc>
              <a:buNone/>
            </a:pPr>
            <a:endParaRPr lang="en-US" sz="1800" dirty="0" smtClean="0"/>
          </a:p>
          <a:p>
            <a:pPr>
              <a:lnSpc>
                <a:spcPts val="2500"/>
              </a:lnSpc>
              <a:buNone/>
            </a:pPr>
            <a:r>
              <a:rPr lang="en-US" sz="1800" dirty="0" smtClean="0"/>
              <a:t>Mike </a:t>
            </a:r>
            <a:r>
              <a:rPr lang="en-US" sz="1800" dirty="0"/>
              <a:t>and his colleagues deserve </a:t>
            </a:r>
            <a:r>
              <a:rPr lang="en-US" sz="1800" dirty="0" smtClean="0"/>
              <a:t>high marks </a:t>
            </a:r>
            <a:r>
              <a:rPr lang="en-US" sz="1800" dirty="0"/>
              <a:t>for their accomplishments. </a:t>
            </a:r>
            <a:r>
              <a:rPr lang="en-US" sz="1800" dirty="0" smtClean="0"/>
              <a:t>Although unpleasant</a:t>
            </a:r>
            <a:r>
              <a:rPr lang="en-US" sz="1800" dirty="0"/>
              <a:t>, the competition contributed to </a:t>
            </a:r>
            <a:r>
              <a:rPr lang="en-US" sz="1800" dirty="0" smtClean="0"/>
              <a:t>a fast-paced </a:t>
            </a:r>
            <a:r>
              <a:rPr lang="en-US" sz="1800" dirty="0"/>
              <a:t>focus, which probably </a:t>
            </a:r>
            <a:r>
              <a:rPr lang="en-US" sz="1800" dirty="0" smtClean="0"/>
              <a:t>contributed to </a:t>
            </a:r>
            <a:r>
              <a:rPr lang="en-US" sz="1800" dirty="0"/>
              <a:t>some of our successes</a:t>
            </a:r>
            <a:r>
              <a:rPr lang="en-US" sz="1800" dirty="0" smtClean="0"/>
              <a:t>.”</a:t>
            </a:r>
            <a:endParaRPr lang="de-DE" altLang="en-US" sz="1800" dirty="0"/>
          </a:p>
        </p:txBody>
      </p:sp>
      <p:sp>
        <p:nvSpPr>
          <p:cNvPr id="9" name="Textfeld 10"/>
          <p:cNvSpPr txBox="1">
            <a:spLocks noChangeArrowheads="1"/>
          </p:cNvSpPr>
          <p:nvPr/>
        </p:nvSpPr>
        <p:spPr bwMode="auto">
          <a:xfrm>
            <a:off x="3014265" y="5822642"/>
            <a:ext cx="5961376" cy="38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63"/>
              </a:lnSpc>
              <a:spcBef>
                <a:spcPct val="0"/>
              </a:spcBef>
              <a:buFontTx/>
              <a:buNone/>
            </a:pPr>
            <a:r>
              <a:rPr lang="de-DE" sz="1400" dirty="0" err="1"/>
              <a:t>Cold</a:t>
            </a:r>
            <a:r>
              <a:rPr lang="de-DE" sz="1400" dirty="0"/>
              <a:t> Spring Harb </a:t>
            </a:r>
            <a:r>
              <a:rPr lang="de-DE" sz="1400" dirty="0" err="1"/>
              <a:t>Perspect</a:t>
            </a:r>
            <a:r>
              <a:rPr lang="de-DE" sz="1400" dirty="0"/>
              <a:t> </a:t>
            </a:r>
            <a:r>
              <a:rPr lang="de-DE" sz="1400" dirty="0" err="1"/>
              <a:t>Biol</a:t>
            </a:r>
            <a:r>
              <a:rPr lang="de-DE" sz="1400" dirty="0"/>
              <a:t> </a:t>
            </a:r>
            <a:r>
              <a:rPr lang="de-DE" sz="1400" dirty="0" smtClean="0"/>
              <a:t>doi:10.1101/cshperspect.a032516 (2017)</a:t>
            </a:r>
            <a:endParaRPr lang="de-DE" altLang="en-US" sz="1400" dirty="0"/>
          </a:p>
        </p:txBody>
      </p:sp>
    </p:spTree>
    <p:extLst>
      <p:ext uri="{BB962C8B-B14F-4D97-AF65-F5344CB8AC3E}">
        <p14:creationId xmlns:p14="http://schemas.microsoft.com/office/powerpoint/2010/main" val="165728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68313" y="188913"/>
            <a:ext cx="8351837" cy="420687"/>
          </a:xfrm>
        </p:spPr>
        <p:txBody>
          <a:bodyPr/>
          <a:lstStyle/>
          <a:p>
            <a:pPr eaLnBrk="1" hangingPunct="1"/>
            <a:r>
              <a:rPr lang="de-DE" altLang="en-US" dirty="0" err="1" smtClean="0">
                <a:ea typeface="ＭＳ Ｐゴシック" panose="020B0600070205080204" pitchFamily="34" charset="-128"/>
              </a:rPr>
              <a:t>Effect</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of</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sleep</a:t>
            </a:r>
            <a:r>
              <a:rPr lang="de-DE" altLang="en-US" dirty="0" smtClean="0">
                <a:ea typeface="ＭＳ Ｐゴシック" panose="020B0600070205080204" pitchFamily="34" charset="-128"/>
              </a:rPr>
              <a:t> </a:t>
            </a:r>
            <a:r>
              <a:rPr lang="de-DE" altLang="en-US" dirty="0" err="1" smtClean="0">
                <a:ea typeface="ＭＳ Ｐゴシック" panose="020B0600070205080204" pitchFamily="34" charset="-128"/>
              </a:rPr>
              <a:t>duration</a:t>
            </a:r>
            <a:r>
              <a:rPr lang="de-DE" altLang="en-US" dirty="0" smtClean="0">
                <a:ea typeface="ＭＳ Ｐゴシック" panose="020B0600070205080204" pitchFamily="34" charset="-128"/>
              </a:rPr>
              <a:t> on </a:t>
            </a:r>
            <a:r>
              <a:rPr lang="de-DE" altLang="en-US" dirty="0" err="1" smtClean="0">
                <a:ea typeface="ＭＳ Ｐゴシック" panose="020B0600070205080204" pitchFamily="34" charset="-128"/>
              </a:rPr>
              <a:t>humans</a:t>
            </a:r>
            <a:r>
              <a:rPr lang="de-DE" altLang="en-US" dirty="0" smtClean="0">
                <a:ea typeface="ＭＳ Ｐゴシック" panose="020B0600070205080204" pitchFamily="34" charset="-128"/>
              </a:rPr>
              <a:t>?</a:t>
            </a:r>
            <a:endParaRPr lang="en-GB" altLang="en-US" dirty="0" smtClean="0">
              <a:ea typeface="ＭＳ Ｐゴシック" panose="020B0600070205080204" pitchFamily="34" charset="-128"/>
            </a:endParaRPr>
          </a:p>
        </p:txBody>
      </p:sp>
      <p:sp>
        <p:nvSpPr>
          <p:cNvPr id="2051"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2</a:t>
            </a:r>
          </a:p>
        </p:txBody>
      </p:sp>
      <p:sp>
        <p:nvSpPr>
          <p:cNvPr id="2052"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Celllular Programs</a:t>
            </a:r>
          </a:p>
        </p:txBody>
      </p:sp>
      <p:sp>
        <p:nvSpPr>
          <p:cNvPr id="2053" name="Foliennummernplatzhalt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B194F481-7B4E-469B-ACB1-FF10C9D165DA}" type="slidenum">
              <a:rPr lang="de-DE" altLang="en-US" sz="1000"/>
              <a:pPr eaLnBrk="1" hangingPunct="1">
                <a:spcBef>
                  <a:spcPct val="0"/>
                </a:spcBef>
                <a:buFontTx/>
                <a:buNone/>
              </a:pPr>
              <a:t>8</a:t>
            </a:fld>
            <a:endParaRPr lang="de-DE" altLang="en-US" sz="1000"/>
          </a:p>
        </p:txBody>
      </p:sp>
      <p:sp>
        <p:nvSpPr>
          <p:cNvPr id="2055" name="Textfeld 10"/>
          <p:cNvSpPr txBox="1">
            <a:spLocks noChangeArrowheads="1"/>
          </p:cNvSpPr>
          <p:nvPr/>
        </p:nvSpPr>
        <p:spPr bwMode="auto">
          <a:xfrm>
            <a:off x="323528" y="687558"/>
            <a:ext cx="8280920" cy="293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ts val="2500"/>
              </a:lnSpc>
              <a:buNone/>
            </a:pPr>
            <a:r>
              <a:rPr lang="de-DE" sz="1800" dirty="0" smtClean="0"/>
              <a:t>30% </a:t>
            </a:r>
            <a:r>
              <a:rPr lang="de-DE" sz="1800" dirty="0" err="1" smtClean="0"/>
              <a:t>of</a:t>
            </a:r>
            <a:r>
              <a:rPr lang="de-DE" sz="1800" dirty="0" smtClean="0"/>
              <a:t> </a:t>
            </a:r>
            <a:r>
              <a:rPr lang="de-DE" sz="1800" dirty="0" err="1" smtClean="0"/>
              <a:t>civilian</a:t>
            </a:r>
            <a:r>
              <a:rPr lang="de-DE" sz="1800" dirty="0" smtClean="0"/>
              <a:t> </a:t>
            </a:r>
            <a:r>
              <a:rPr lang="de-DE" sz="1800" dirty="0" err="1" smtClean="0"/>
              <a:t>adults</a:t>
            </a:r>
            <a:r>
              <a:rPr lang="de-DE" sz="1800" dirty="0" smtClean="0"/>
              <a:t> in </a:t>
            </a:r>
            <a:r>
              <a:rPr lang="de-DE" sz="1800" dirty="0" err="1" smtClean="0"/>
              <a:t>the</a:t>
            </a:r>
            <a:r>
              <a:rPr lang="de-DE" sz="1800" dirty="0" smtClean="0"/>
              <a:t> US </a:t>
            </a:r>
            <a:r>
              <a:rPr lang="de-DE" sz="1800" dirty="0" err="1" smtClean="0"/>
              <a:t>sleep</a:t>
            </a:r>
            <a:r>
              <a:rPr lang="de-DE" sz="1800" dirty="0" smtClean="0"/>
              <a:t> </a:t>
            </a:r>
            <a:r>
              <a:rPr lang="de-DE" sz="1800" dirty="0" err="1" smtClean="0"/>
              <a:t>less</a:t>
            </a:r>
            <a:r>
              <a:rPr lang="de-DE" sz="1800" dirty="0" smtClean="0"/>
              <a:t> </a:t>
            </a:r>
            <a:r>
              <a:rPr lang="de-DE" sz="1800" dirty="0" err="1" smtClean="0"/>
              <a:t>than</a:t>
            </a:r>
            <a:r>
              <a:rPr lang="de-DE" sz="1800" dirty="0" smtClean="0"/>
              <a:t> 6 </a:t>
            </a:r>
            <a:r>
              <a:rPr lang="de-DE" sz="1800" dirty="0" err="1" smtClean="0"/>
              <a:t>hours</a:t>
            </a:r>
            <a:r>
              <a:rPr lang="de-DE" sz="1800" dirty="0" smtClean="0"/>
              <a:t> per </a:t>
            </a:r>
            <a:r>
              <a:rPr lang="de-DE" sz="1800" dirty="0" err="1" smtClean="0"/>
              <a:t>day</a:t>
            </a:r>
            <a:r>
              <a:rPr lang="de-DE" sz="1800" dirty="0" smtClean="0"/>
              <a:t> …</a:t>
            </a:r>
          </a:p>
          <a:p>
            <a:pPr>
              <a:lnSpc>
                <a:spcPts val="2500"/>
              </a:lnSpc>
              <a:buNone/>
            </a:pPr>
            <a:endParaRPr lang="de-DE" altLang="en-US" sz="1800" dirty="0"/>
          </a:p>
          <a:p>
            <a:pPr>
              <a:lnSpc>
                <a:spcPts val="2500"/>
              </a:lnSpc>
              <a:buNone/>
            </a:pPr>
            <a:r>
              <a:rPr lang="de-DE" altLang="en-US" sz="1800" dirty="0" err="1" smtClean="0"/>
              <a:t>However</a:t>
            </a:r>
            <a:r>
              <a:rPr lang="de-DE" altLang="en-US" sz="1800" dirty="0" smtClean="0"/>
              <a:t>, </a:t>
            </a:r>
            <a:r>
              <a:rPr lang="de-DE" altLang="en-US" sz="1800" b="1" dirty="0" err="1" smtClean="0"/>
              <a:t>short</a:t>
            </a:r>
            <a:r>
              <a:rPr lang="de-DE" altLang="en-US" sz="1800" b="1" dirty="0" smtClean="0"/>
              <a:t> </a:t>
            </a:r>
            <a:r>
              <a:rPr lang="de-DE" altLang="en-US" sz="1800" b="1" dirty="0" err="1" smtClean="0"/>
              <a:t>sleep</a:t>
            </a:r>
            <a:r>
              <a:rPr lang="de-DE" altLang="en-US" sz="1800" b="1" dirty="0" smtClean="0"/>
              <a:t> </a:t>
            </a:r>
            <a:r>
              <a:rPr lang="de-DE" altLang="en-US" sz="1800" dirty="0" err="1" smtClean="0"/>
              <a:t>duration</a:t>
            </a:r>
            <a:r>
              <a:rPr lang="de-DE" altLang="en-US" sz="1800" dirty="0" smtClean="0"/>
              <a:t> (&lt; 6 </a:t>
            </a:r>
            <a:r>
              <a:rPr lang="de-DE" altLang="en-US" sz="1800" dirty="0" err="1" smtClean="0"/>
              <a:t>hours</a:t>
            </a:r>
            <a:r>
              <a:rPr lang="de-DE" altLang="en-US" sz="1800" dirty="0" smtClean="0"/>
              <a:t>/</a:t>
            </a:r>
            <a:r>
              <a:rPr lang="de-DE" altLang="en-US" sz="1800" dirty="0" err="1" smtClean="0"/>
              <a:t>day</a:t>
            </a:r>
            <a:r>
              <a:rPr lang="de-DE" altLang="en-US" sz="1800" dirty="0" smtClean="0"/>
              <a:t>) </a:t>
            </a:r>
            <a:r>
              <a:rPr lang="de-DE" altLang="en-US" sz="1800" dirty="0" err="1" smtClean="0"/>
              <a:t>has</a:t>
            </a:r>
            <a:r>
              <a:rPr lang="de-DE" altLang="en-US" sz="1800" dirty="0" smtClean="0"/>
              <a:t> </a:t>
            </a:r>
            <a:r>
              <a:rPr lang="de-DE" altLang="en-US" sz="1800" dirty="0" err="1" smtClean="0"/>
              <a:t>been</a:t>
            </a:r>
            <a:r>
              <a:rPr lang="de-DE" altLang="en-US" sz="1800" dirty="0" smtClean="0"/>
              <a:t> </a:t>
            </a:r>
            <a:r>
              <a:rPr lang="de-DE" altLang="en-US" sz="1800" dirty="0" err="1" smtClean="0"/>
              <a:t>associated</a:t>
            </a:r>
            <a:r>
              <a:rPr lang="de-DE" altLang="en-US" sz="1800" dirty="0" smtClean="0"/>
              <a:t> </a:t>
            </a:r>
            <a:r>
              <a:rPr lang="de-DE" altLang="en-US" sz="1800" dirty="0" err="1" smtClean="0"/>
              <a:t>with</a:t>
            </a:r>
            <a:r>
              <a:rPr lang="de-DE" altLang="en-US" sz="1800" dirty="0" smtClean="0"/>
              <a:t> </a:t>
            </a:r>
            <a:r>
              <a:rPr lang="de-DE" altLang="en-US" sz="1800" b="1" dirty="0" smtClean="0"/>
              <a:t>negative </a:t>
            </a:r>
            <a:r>
              <a:rPr lang="de-DE" altLang="en-US" sz="1800" b="1" dirty="0" err="1" smtClean="0"/>
              <a:t>health</a:t>
            </a:r>
            <a:r>
              <a:rPr lang="de-DE" altLang="en-US" sz="1800" b="1" dirty="0" smtClean="0"/>
              <a:t> </a:t>
            </a:r>
            <a:r>
              <a:rPr lang="de-DE" altLang="en-US" sz="1800" b="1" dirty="0" err="1" smtClean="0"/>
              <a:t>outcomes</a:t>
            </a:r>
            <a:r>
              <a:rPr lang="de-DE" altLang="en-US" sz="1800" dirty="0" smtClean="0"/>
              <a:t>!</a:t>
            </a:r>
          </a:p>
          <a:p>
            <a:pPr>
              <a:lnSpc>
                <a:spcPts val="2500"/>
              </a:lnSpc>
              <a:buNone/>
            </a:pPr>
            <a:r>
              <a:rPr lang="de-DE" altLang="en-US" sz="1800" dirty="0" smtClean="0"/>
              <a:t>Short </a:t>
            </a:r>
            <a:r>
              <a:rPr lang="de-DE" altLang="en-US" sz="1800" dirty="0" err="1" smtClean="0"/>
              <a:t>sleep</a:t>
            </a:r>
            <a:r>
              <a:rPr lang="de-DE" altLang="en-US" sz="1800" dirty="0" smtClean="0"/>
              <a:t> </a:t>
            </a:r>
            <a:r>
              <a:rPr lang="de-DE" altLang="en-US" sz="1800" dirty="0" err="1" smtClean="0"/>
              <a:t>i</a:t>
            </a:r>
            <a:r>
              <a:rPr lang="de-DE" altLang="en-US" sz="1800" dirty="0" err="1" smtClean="0"/>
              <a:t>ncreases</a:t>
            </a:r>
            <a:r>
              <a:rPr lang="de-DE" altLang="en-US" sz="1800" dirty="0" smtClean="0"/>
              <a:t>: </a:t>
            </a:r>
            <a:r>
              <a:rPr lang="de-DE" altLang="en-US" sz="1800" dirty="0" err="1" smtClean="0"/>
              <a:t>overall</a:t>
            </a:r>
            <a:r>
              <a:rPr lang="de-DE" altLang="en-US" sz="1800" dirty="0" smtClean="0"/>
              <a:t> </a:t>
            </a:r>
            <a:r>
              <a:rPr lang="de-DE" altLang="en-US" sz="1800" dirty="0" err="1" smtClean="0"/>
              <a:t>mortality</a:t>
            </a:r>
            <a:r>
              <a:rPr lang="de-DE" altLang="en-US" sz="1800" dirty="0" smtClean="0"/>
              <a:t>, </a:t>
            </a:r>
            <a:r>
              <a:rPr lang="de-DE" altLang="en-US" sz="1800" dirty="0" err="1" smtClean="0"/>
              <a:t>obesity</a:t>
            </a:r>
            <a:r>
              <a:rPr lang="de-DE" altLang="en-US" sz="1800" dirty="0" smtClean="0"/>
              <a:t>, </a:t>
            </a:r>
            <a:r>
              <a:rPr lang="de-DE" altLang="en-US" sz="1800" dirty="0" err="1" smtClean="0"/>
              <a:t>diabetes</a:t>
            </a:r>
            <a:r>
              <a:rPr lang="de-DE" altLang="en-US" sz="1800" dirty="0" smtClean="0"/>
              <a:t>, </a:t>
            </a:r>
            <a:r>
              <a:rPr lang="de-DE" altLang="en-US" sz="1800" dirty="0" err="1" smtClean="0"/>
              <a:t>cardiovascular</a:t>
            </a:r>
            <a:r>
              <a:rPr lang="de-DE" altLang="en-US" sz="1800" dirty="0" smtClean="0"/>
              <a:t> </a:t>
            </a:r>
            <a:r>
              <a:rPr lang="de-DE" altLang="en-US" sz="1800" dirty="0" err="1" smtClean="0"/>
              <a:t>diseases</a:t>
            </a:r>
            <a:r>
              <a:rPr lang="de-DE" altLang="en-US" sz="1800" dirty="0" smtClean="0"/>
              <a:t> …</a:t>
            </a:r>
          </a:p>
          <a:p>
            <a:pPr>
              <a:lnSpc>
                <a:spcPts val="2500"/>
              </a:lnSpc>
              <a:buNone/>
            </a:pPr>
            <a:endParaRPr lang="de-DE" altLang="en-US" sz="1800" dirty="0"/>
          </a:p>
          <a:p>
            <a:pPr>
              <a:lnSpc>
                <a:spcPts val="2500"/>
              </a:lnSpc>
              <a:buNone/>
            </a:pPr>
            <a:r>
              <a:rPr lang="de-DE" altLang="en-US" sz="1800" dirty="0" smtClean="0">
                <a:latin typeface="Times New Roman" panose="02020603050405020304" pitchFamily="18" charset="0"/>
                <a:cs typeface="Times New Roman" panose="02020603050405020304" pitchFamily="18" charset="0"/>
              </a:rPr>
              <a:t>→ </a:t>
            </a:r>
            <a:r>
              <a:rPr lang="de-DE" altLang="en-US" sz="1800" dirty="0" err="1" smtClean="0"/>
              <a:t>What</a:t>
            </a:r>
            <a:r>
              <a:rPr lang="de-DE" altLang="en-US" sz="1800" dirty="0" smtClean="0"/>
              <a:t> </a:t>
            </a:r>
            <a:r>
              <a:rPr lang="de-DE" altLang="en-US" sz="1800" dirty="0" err="1" smtClean="0"/>
              <a:t>happens</a:t>
            </a:r>
            <a:r>
              <a:rPr lang="de-DE" altLang="en-US" sz="1800" dirty="0" smtClean="0"/>
              <a:t> on </a:t>
            </a:r>
            <a:r>
              <a:rPr lang="de-DE" altLang="en-US" sz="1800" dirty="0" err="1" smtClean="0"/>
              <a:t>the</a:t>
            </a:r>
            <a:r>
              <a:rPr lang="de-DE" altLang="en-US" sz="1800" dirty="0" smtClean="0"/>
              <a:t> </a:t>
            </a:r>
            <a:r>
              <a:rPr lang="de-DE" altLang="en-US" sz="1800" dirty="0" err="1" smtClean="0"/>
              <a:t>molecular</a:t>
            </a:r>
            <a:r>
              <a:rPr lang="de-DE" altLang="en-US" sz="1800" dirty="0" smtClean="0"/>
              <a:t> </a:t>
            </a:r>
            <a:r>
              <a:rPr lang="de-DE" altLang="en-US" sz="1800" dirty="0" err="1" smtClean="0"/>
              <a:t>level</a:t>
            </a:r>
            <a:r>
              <a:rPr lang="de-DE" altLang="en-US" sz="1800" dirty="0" smtClean="0"/>
              <a:t>?</a:t>
            </a:r>
            <a:endParaRPr lang="de-DE" altLang="en-US" sz="1800" dirty="0"/>
          </a:p>
        </p:txBody>
      </p:sp>
      <p:pic>
        <p:nvPicPr>
          <p:cNvPr id="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717032"/>
            <a:ext cx="864235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 name="Rectangle 2"/>
          <p:cNvSpPr>
            <a:spLocks noChangeArrowheads="1"/>
          </p:cNvSpPr>
          <p:nvPr/>
        </p:nvSpPr>
        <p:spPr bwMode="auto">
          <a:xfrm>
            <a:off x="5652120" y="4694936"/>
            <a:ext cx="2441114" cy="489874"/>
          </a:xfrm>
          <a:prstGeom prst="rect">
            <a:avLst/>
          </a:prstGeom>
          <a:solidFill>
            <a:schemeClr val="bg1"/>
          </a:solidFill>
          <a:ln>
            <a:noFill/>
          </a:ln>
          <a:effectLst/>
        </p:spPr>
        <p:txBody>
          <a:bodyPr vert="horz" wrap="none" lIns="0" tIns="6348" rIns="9522" bIns="6348"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de-DE" altLang="de-DE" sz="1300" b="0" i="0" u="none" strike="noStrike" cap="none" normalizeH="0" baseline="0" dirty="0" smtClean="0">
                <a:ln>
                  <a:noFill/>
                </a:ln>
                <a:effectLst/>
                <a:latin typeface="Open Sans"/>
                <a:cs typeface="Arial" panose="020B0604020202020204" pitchFamily="34" charset="0"/>
              </a:rPr>
              <a:t>PNAS (2013)</a:t>
            </a:r>
            <a:r>
              <a:rPr kumimoji="0" lang="de-DE" altLang="de-DE" sz="1300" b="0" i="0" u="none" strike="noStrike" cap="none" normalizeH="0" dirty="0" smtClean="0">
                <a:ln>
                  <a:noFill/>
                </a:ln>
                <a:effectLst/>
                <a:latin typeface="Open Sans"/>
                <a:cs typeface="Arial" panose="020B0604020202020204" pitchFamily="34" charset="0"/>
              </a:rPr>
              <a:t> </a:t>
            </a:r>
            <a:r>
              <a:rPr kumimoji="0" lang="de-DE" altLang="de-DE" sz="1300" b="0" i="0" u="none" strike="noStrike" cap="none" normalizeH="0" baseline="0" dirty="0" smtClean="0">
                <a:ln>
                  <a:noFill/>
                </a:ln>
                <a:effectLst/>
                <a:latin typeface="Open Sans"/>
                <a:cs typeface="Arial" panose="020B0604020202020204" pitchFamily="34" charset="0"/>
              </a:rPr>
              <a:t>110,</a:t>
            </a:r>
            <a:r>
              <a:rPr kumimoji="0" lang="de-DE" altLang="de-DE" sz="1300" b="0" i="0" u="none" strike="noStrike" cap="none" normalizeH="0" dirty="0" smtClean="0">
                <a:ln>
                  <a:noFill/>
                </a:ln>
                <a:effectLst/>
                <a:latin typeface="Open Sans"/>
                <a:cs typeface="Arial" panose="020B0604020202020204" pitchFamily="34" charset="0"/>
              </a:rPr>
              <a:t> </a:t>
            </a:r>
            <a:r>
              <a:rPr kumimoji="0" lang="de-DE" altLang="de-DE" sz="1300" b="0" i="0" u="none" strike="noStrike" cap="none" normalizeH="0" baseline="0" dirty="0" smtClean="0">
                <a:ln>
                  <a:noFill/>
                </a:ln>
                <a:effectLst/>
                <a:latin typeface="Open Sans"/>
                <a:cs typeface="Arial" panose="020B0604020202020204" pitchFamily="34" charset="0"/>
              </a:rPr>
              <a:t>E1132-E1141 </a:t>
            </a:r>
            <a:endParaRPr kumimoji="0" lang="de-DE" altLang="de-DE" sz="8400" b="0" i="0" u="none" strike="noStrike" cap="none" normalizeH="0" baseline="0" dirty="0" smtClean="0">
              <a:ln>
                <a:noFill/>
              </a:ln>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6750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188913"/>
            <a:ext cx="8351837" cy="420687"/>
          </a:xfrm>
        </p:spPr>
        <p:txBody>
          <a:bodyPr/>
          <a:lstStyle/>
          <a:p>
            <a:pPr eaLnBrk="1" hangingPunct="1"/>
            <a:r>
              <a:rPr lang="de-DE" altLang="en-US" smtClean="0">
                <a:ea typeface="ＭＳ Ｐゴシック" panose="020B0600070205080204" pitchFamily="34" charset="-128"/>
              </a:rPr>
              <a:t>Cross-over design study</a:t>
            </a:r>
            <a:endParaRPr lang="en-GB" altLang="en-US" smtClean="0">
              <a:ea typeface="ＭＳ Ｐゴシック" panose="020B0600070205080204" pitchFamily="34" charset="-128"/>
            </a:endParaRPr>
          </a:p>
        </p:txBody>
      </p:sp>
      <p:sp>
        <p:nvSpPr>
          <p:cNvPr id="3075" name="Datumsplatzhalt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WS 2017/18 - lecture 2</a:t>
            </a:r>
          </a:p>
        </p:txBody>
      </p:sp>
      <p:sp>
        <p:nvSpPr>
          <p:cNvPr id="3076" name="Fußzeilenplatzhalt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000" smtClean="0"/>
              <a:t>Celllular Programs</a:t>
            </a:r>
          </a:p>
        </p:txBody>
      </p:sp>
      <p:sp>
        <p:nvSpPr>
          <p:cNvPr id="3077" name="Foliennummernplatzhalt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de-DE" altLang="en-US" sz="1000"/>
          </a:p>
          <a:p>
            <a:pPr eaLnBrk="1" hangingPunct="1">
              <a:spcBef>
                <a:spcPct val="0"/>
              </a:spcBef>
              <a:buFontTx/>
              <a:buNone/>
            </a:pPr>
            <a:fld id="{775DC331-C61E-4EC5-99EB-87EDBC04B430}" type="slidenum">
              <a:rPr lang="de-DE" altLang="en-US" sz="1000"/>
              <a:pPr eaLnBrk="1" hangingPunct="1">
                <a:spcBef>
                  <a:spcPct val="0"/>
                </a:spcBef>
                <a:buFontTx/>
                <a:buNone/>
              </a:pPr>
              <a:t>9</a:t>
            </a:fld>
            <a:endParaRPr lang="de-DE" altLang="en-US" sz="1000"/>
          </a:p>
        </p:txBody>
      </p:sp>
      <p:sp>
        <p:nvSpPr>
          <p:cNvPr id="3078" name="Textfeld 10"/>
          <p:cNvSpPr txBox="1">
            <a:spLocks noChangeArrowheads="1"/>
          </p:cNvSpPr>
          <p:nvPr/>
        </p:nvSpPr>
        <p:spPr bwMode="auto">
          <a:xfrm>
            <a:off x="395288" y="3429000"/>
            <a:ext cx="8359775" cy="142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ts val="2563"/>
              </a:lnSpc>
              <a:spcBef>
                <a:spcPct val="0"/>
              </a:spcBef>
              <a:buFontTx/>
              <a:buNone/>
            </a:pPr>
            <a:r>
              <a:rPr lang="de-DE" altLang="en-US" sz="1800" dirty="0"/>
              <a:t>26 </a:t>
            </a:r>
            <a:r>
              <a:rPr lang="de-DE" altLang="en-US" sz="1800" dirty="0" err="1"/>
              <a:t>participants</a:t>
            </a:r>
            <a:r>
              <a:rPr lang="de-DE" altLang="en-US" sz="1800" dirty="0"/>
              <a:t> </a:t>
            </a:r>
            <a:r>
              <a:rPr lang="de-DE" altLang="en-US" sz="1800" dirty="0" err="1"/>
              <a:t>were</a:t>
            </a:r>
            <a:r>
              <a:rPr lang="de-DE" altLang="en-US" sz="1800" dirty="0"/>
              <a:t> </a:t>
            </a:r>
            <a:r>
              <a:rPr lang="de-DE" altLang="en-US" sz="1800" dirty="0" err="1"/>
              <a:t>first</a:t>
            </a:r>
            <a:r>
              <a:rPr lang="de-DE" altLang="en-US" sz="1800" dirty="0"/>
              <a:t> </a:t>
            </a:r>
            <a:r>
              <a:rPr lang="de-DE" altLang="en-US" sz="1800" dirty="0" err="1"/>
              <a:t>put</a:t>
            </a:r>
            <a:r>
              <a:rPr lang="de-DE" altLang="en-US" sz="1800" dirty="0"/>
              <a:t> (top) </a:t>
            </a:r>
            <a:r>
              <a:rPr lang="de-DE" altLang="en-US" sz="1800" dirty="0" err="1"/>
              <a:t>into</a:t>
            </a:r>
            <a:r>
              <a:rPr lang="de-DE" altLang="en-US" sz="1800" dirty="0"/>
              <a:t> </a:t>
            </a:r>
            <a:r>
              <a:rPr lang="de-DE" altLang="en-US" sz="1800" b="1" dirty="0" err="1"/>
              <a:t>sleep-restricted</a:t>
            </a:r>
            <a:r>
              <a:rPr lang="de-DE" altLang="en-US" sz="1800" b="1" dirty="0"/>
              <a:t> </a:t>
            </a:r>
            <a:r>
              <a:rPr lang="de-DE" altLang="en-US" sz="1800" b="1" dirty="0" err="1"/>
              <a:t>conditions</a:t>
            </a:r>
            <a:r>
              <a:rPr lang="de-DE" altLang="en-US" sz="1800" b="1" dirty="0"/>
              <a:t> </a:t>
            </a:r>
            <a:r>
              <a:rPr lang="de-DE" altLang="en-US" sz="1800" dirty="0" err="1"/>
              <a:t>with</a:t>
            </a:r>
            <a:r>
              <a:rPr lang="de-DE" altLang="en-US" sz="1800" dirty="0"/>
              <a:t> 6 </a:t>
            </a:r>
            <a:r>
              <a:rPr lang="de-DE" altLang="en-US" sz="1800" dirty="0" err="1"/>
              <a:t>hours</a:t>
            </a:r>
            <a:r>
              <a:rPr lang="de-DE" altLang="en-US" sz="1800" dirty="0"/>
              <a:t> </a:t>
            </a:r>
            <a:r>
              <a:rPr lang="de-DE" altLang="en-US" sz="1800" dirty="0" err="1"/>
              <a:t>of</a:t>
            </a:r>
            <a:r>
              <a:rPr lang="de-DE" altLang="en-US" sz="1800" dirty="0"/>
              <a:t> </a:t>
            </a:r>
            <a:r>
              <a:rPr lang="de-DE" altLang="en-US" sz="1800" dirty="0" err="1"/>
              <a:t>sleep</a:t>
            </a:r>
            <a:r>
              <a:rPr lang="de-DE" altLang="en-US" sz="1800" dirty="0"/>
              <a:t> </a:t>
            </a:r>
            <a:r>
              <a:rPr lang="de-DE" altLang="en-US" sz="1800" dirty="0" err="1"/>
              <a:t>opportunity</a:t>
            </a:r>
            <a:r>
              <a:rPr lang="de-DE" altLang="en-US" sz="1800" dirty="0"/>
              <a:t> per </a:t>
            </a:r>
            <a:r>
              <a:rPr lang="de-DE" altLang="en-US" sz="1800" dirty="0" err="1"/>
              <a:t>night</a:t>
            </a:r>
            <a:endParaRPr lang="de-DE" altLang="en-US" sz="1800" dirty="0"/>
          </a:p>
          <a:p>
            <a:pPr eaLnBrk="1" hangingPunct="1">
              <a:lnSpc>
                <a:spcPts val="2563"/>
              </a:lnSpc>
              <a:spcBef>
                <a:spcPct val="0"/>
              </a:spcBef>
              <a:buFontTx/>
              <a:buNone/>
            </a:pPr>
            <a:r>
              <a:rPr lang="de-DE" altLang="en-US" sz="1800" dirty="0" err="1"/>
              <a:t>and</a:t>
            </a:r>
            <a:r>
              <a:rPr lang="de-DE" altLang="en-US" sz="1800" dirty="0"/>
              <a:t> </a:t>
            </a:r>
            <a:r>
              <a:rPr lang="de-DE" altLang="en-US" sz="1800" dirty="0" err="1"/>
              <a:t>then</a:t>
            </a:r>
            <a:r>
              <a:rPr lang="de-DE" altLang="en-US" sz="1800" dirty="0"/>
              <a:t> </a:t>
            </a:r>
            <a:r>
              <a:rPr lang="de-DE" altLang="en-US" sz="1800" dirty="0" err="1"/>
              <a:t>into</a:t>
            </a:r>
            <a:r>
              <a:rPr lang="de-DE" altLang="en-US" sz="1800" dirty="0"/>
              <a:t> </a:t>
            </a:r>
            <a:r>
              <a:rPr lang="de-DE" altLang="en-US" sz="1800" dirty="0" err="1"/>
              <a:t>conditions</a:t>
            </a:r>
            <a:r>
              <a:rPr lang="de-DE" altLang="en-US" sz="1800" dirty="0"/>
              <a:t> </a:t>
            </a:r>
            <a:r>
              <a:rPr lang="de-DE" altLang="en-US" sz="1800" dirty="0" err="1"/>
              <a:t>of</a:t>
            </a:r>
            <a:r>
              <a:rPr lang="de-DE" altLang="en-US" sz="1800" dirty="0"/>
              <a:t> </a:t>
            </a:r>
            <a:r>
              <a:rPr lang="de-DE" altLang="en-US" sz="1800" b="1" dirty="0" err="1"/>
              <a:t>sufficient</a:t>
            </a:r>
            <a:r>
              <a:rPr lang="de-DE" altLang="en-US" sz="1800" b="1" dirty="0"/>
              <a:t> </a:t>
            </a:r>
            <a:r>
              <a:rPr lang="de-DE" altLang="en-US" sz="1800" b="1" dirty="0" err="1"/>
              <a:t>sleep</a:t>
            </a:r>
            <a:r>
              <a:rPr lang="de-DE" altLang="en-US" sz="1800" b="1" dirty="0"/>
              <a:t> </a:t>
            </a:r>
            <a:r>
              <a:rPr lang="de-DE" altLang="en-US" sz="1800" dirty="0" err="1"/>
              <a:t>with</a:t>
            </a:r>
            <a:r>
              <a:rPr lang="de-DE" altLang="en-US" sz="1800" dirty="0"/>
              <a:t> 10 </a:t>
            </a:r>
            <a:r>
              <a:rPr lang="de-DE" altLang="en-US" sz="1800" dirty="0" err="1"/>
              <a:t>hours</a:t>
            </a:r>
            <a:r>
              <a:rPr lang="de-DE" altLang="en-US" sz="1800" dirty="0"/>
              <a:t> </a:t>
            </a:r>
            <a:r>
              <a:rPr lang="de-DE" altLang="en-US" sz="1800" dirty="0" err="1"/>
              <a:t>of</a:t>
            </a:r>
            <a:r>
              <a:rPr lang="de-DE" altLang="en-US" sz="1800" dirty="0"/>
              <a:t> </a:t>
            </a:r>
            <a:r>
              <a:rPr lang="de-DE" altLang="en-US" sz="1800" dirty="0" err="1"/>
              <a:t>sleep</a:t>
            </a:r>
            <a:r>
              <a:rPr lang="de-DE" altLang="en-US" sz="1800" dirty="0"/>
              <a:t> </a:t>
            </a:r>
            <a:r>
              <a:rPr lang="de-DE" altLang="en-US" sz="1800" dirty="0" err="1"/>
              <a:t>opportunity</a:t>
            </a:r>
            <a:r>
              <a:rPr lang="de-DE" altLang="en-US" sz="1800" dirty="0"/>
              <a:t>.</a:t>
            </a:r>
          </a:p>
          <a:p>
            <a:pPr eaLnBrk="1" hangingPunct="1">
              <a:lnSpc>
                <a:spcPts val="2563"/>
              </a:lnSpc>
              <a:spcBef>
                <a:spcPct val="0"/>
              </a:spcBef>
              <a:buFontTx/>
              <a:buNone/>
            </a:pPr>
            <a:r>
              <a:rPr lang="de-DE" altLang="en-US" sz="1800" dirty="0"/>
              <a:t>-&gt; </a:t>
            </a:r>
            <a:r>
              <a:rPr lang="de-DE" altLang="en-US" sz="1800" dirty="0" err="1"/>
              <a:t>effects</a:t>
            </a:r>
            <a:r>
              <a:rPr lang="de-DE" altLang="en-US" sz="1800" dirty="0"/>
              <a:t> </a:t>
            </a:r>
            <a:r>
              <a:rPr lang="de-DE" altLang="en-US" sz="1800" dirty="0" err="1"/>
              <a:t>of</a:t>
            </a:r>
            <a:r>
              <a:rPr lang="de-DE" altLang="en-US" sz="1800" dirty="0"/>
              <a:t> </a:t>
            </a:r>
            <a:r>
              <a:rPr lang="de-DE" altLang="en-US" sz="1800" dirty="0" err="1"/>
              <a:t>genetic</a:t>
            </a:r>
            <a:r>
              <a:rPr lang="de-DE" altLang="en-US" sz="1800" dirty="0"/>
              <a:t> </a:t>
            </a:r>
            <a:r>
              <a:rPr lang="de-DE" altLang="en-US" sz="1800" dirty="0" err="1"/>
              <a:t>pre</a:t>
            </a:r>
            <a:r>
              <a:rPr lang="de-DE" altLang="en-US" sz="1800" dirty="0"/>
              <a:t>-disposition </a:t>
            </a:r>
            <a:r>
              <a:rPr lang="de-DE" altLang="en-US" sz="1800" dirty="0" err="1"/>
              <a:t>are</a:t>
            </a:r>
            <a:r>
              <a:rPr lang="de-DE" altLang="en-US" sz="1800" dirty="0"/>
              <a:t> </a:t>
            </a:r>
            <a:r>
              <a:rPr lang="de-DE" altLang="en-US" sz="1800" dirty="0" err="1"/>
              <a:t>mimimized</a:t>
            </a:r>
            <a:r>
              <a:rPr lang="de-DE" altLang="en-US" sz="1800" dirty="0"/>
              <a:t> </a:t>
            </a:r>
            <a:r>
              <a:rPr lang="de-DE" altLang="en-US" sz="1800" dirty="0" err="1"/>
              <a:t>by</a:t>
            </a:r>
            <a:r>
              <a:rPr lang="de-DE" altLang="en-US" sz="1800" dirty="0"/>
              <a:t> </a:t>
            </a:r>
            <a:r>
              <a:rPr lang="de-DE" altLang="en-US" sz="1800" dirty="0" err="1"/>
              <a:t>using</a:t>
            </a:r>
            <a:r>
              <a:rPr lang="de-DE" altLang="en-US" sz="1800" dirty="0"/>
              <a:t> „</a:t>
            </a:r>
            <a:r>
              <a:rPr lang="de-DE" altLang="en-US" sz="1800" dirty="0" err="1"/>
              <a:t>matched</a:t>
            </a:r>
            <a:r>
              <a:rPr lang="de-DE" altLang="en-US" sz="1800" dirty="0"/>
              <a:t> </a:t>
            </a:r>
            <a:r>
              <a:rPr lang="de-DE" altLang="en-US" sz="1800" dirty="0" err="1"/>
              <a:t>samples</a:t>
            </a:r>
            <a:r>
              <a:rPr lang="de-DE" altLang="en-US" sz="1800" dirty="0" smtClean="0"/>
              <a:t>“</a:t>
            </a:r>
            <a:endParaRPr lang="de-DE" altLang="en-US" sz="1800" dirty="0"/>
          </a:p>
        </p:txBody>
      </p:sp>
      <p:graphicFrame>
        <p:nvGraphicFramePr>
          <p:cNvPr id="3079" name="Objekt 1"/>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60" name="Formel" r:id="rId3" imgW="114151" imgH="215619" progId="Equation.3">
                  <p:embed/>
                </p:oleObj>
              </mc:Choice>
              <mc:Fallback>
                <p:oleObj name="Formel" r:id="rId3" imgW="114151" imgH="215619" progId="Equation.3">
                  <p:embed/>
                  <p:pic>
                    <p:nvPicPr>
                      <p:cNvPr id="3079" name="Objek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80" name="Objek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61" name="Formel" r:id="rId5" imgW="114151" imgH="215619" progId="Equation.3">
                  <p:embed/>
                </p:oleObj>
              </mc:Choice>
              <mc:Fallback>
                <p:oleObj name="Formel" r:id="rId5" imgW="114151" imgH="215619" progId="Equation.3">
                  <p:embed/>
                  <p:pic>
                    <p:nvPicPr>
                      <p:cNvPr id="3080" name="Objek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81" name="Textfeld 11"/>
          <p:cNvSpPr txBox="1">
            <a:spLocks noChangeArrowheads="1"/>
          </p:cNvSpPr>
          <p:nvPr/>
        </p:nvSpPr>
        <p:spPr bwMode="auto">
          <a:xfrm>
            <a:off x="6084888" y="6021388"/>
            <a:ext cx="2178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de-DE" altLang="en-US" sz="1400" dirty="0"/>
              <a:t>PNAS 110, E1132 (2013)</a:t>
            </a:r>
            <a:endParaRPr lang="en-US" altLang="en-US" sz="1400" dirty="0"/>
          </a:p>
        </p:txBody>
      </p:sp>
      <p:pic>
        <p:nvPicPr>
          <p:cNvPr id="308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573881"/>
            <a:ext cx="4752975" cy="289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2733754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2622</Words>
  <Application>Microsoft Office PowerPoint</Application>
  <PresentationFormat>Bildschirmpräsentation (4:3)</PresentationFormat>
  <Paragraphs>373</Paragraphs>
  <Slides>27</Slides>
  <Notes>11</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27</vt:i4>
      </vt:variant>
    </vt:vector>
  </HeadingPairs>
  <TitlesOfParts>
    <vt:vector size="35" baseType="lpstr">
      <vt:lpstr>ＭＳ Ｐゴシック</vt:lpstr>
      <vt:lpstr>Arial</vt:lpstr>
      <vt:lpstr>inherit</vt:lpstr>
      <vt:lpstr>Open Sans</vt:lpstr>
      <vt:lpstr>Symbol</vt:lpstr>
      <vt:lpstr>Times New Roman</vt:lpstr>
      <vt:lpstr>Standarddesign</vt:lpstr>
      <vt:lpstr>Formel</vt:lpstr>
      <vt:lpstr>V2: Noble prize in physiology or medicine 2017</vt:lpstr>
      <vt:lpstr>Noble prize in physiology or medicine 2017</vt:lpstr>
      <vt:lpstr>Noble prize in physiology or medicine 2017</vt:lpstr>
      <vt:lpstr>Noble prize story of Michael Roshbash</vt:lpstr>
      <vt:lpstr>Noble prize story of Michael Roshbash</vt:lpstr>
      <vt:lpstr>Noble prize story of Michael Roshbash</vt:lpstr>
      <vt:lpstr>Noble prize story of Michael Roshbash</vt:lpstr>
      <vt:lpstr>Effect of sleep duration on humans?</vt:lpstr>
      <vt:lpstr>Cross-over design study</vt:lpstr>
      <vt:lpstr>Effects of sleep deprivation on melatonin (SCN marker)</vt:lpstr>
      <vt:lpstr>Shift in melatonin-aligned peak times</vt:lpstr>
      <vt:lpstr>Gene Ontology (GO)</vt:lpstr>
      <vt:lpstr>Over-representation analysis</vt:lpstr>
      <vt:lpstr>Over-representation analysis (WebGestalt)</vt:lpstr>
      <vt:lpstr>Over-representation analysis (WebGestalt)</vt:lpstr>
      <vt:lpstr>Gene functions of „normal“ circadian genes (Fig. 4!)</vt:lpstr>
      <vt:lpstr>Global overview: changes open sleep deprivation</vt:lpstr>
      <vt:lpstr>Examples of genes with significant effect of Sleep Condition</vt:lpstr>
      <vt:lpstr>What sort of genes are differentially expressed?</vt:lpstr>
      <vt:lpstr>Cluster phases of circadian genes</vt:lpstr>
      <vt:lpstr>Genes with significant difference in circadian amplitude</vt:lpstr>
      <vt:lpstr>Summary of results</vt:lpstr>
      <vt:lpstr>Next paper for you …</vt:lpstr>
      <vt:lpstr>Oscillation detection: JTK_CYCLE</vt:lpstr>
      <vt:lpstr>Results: start with overview of the data … How many circadian genes are detected in various organs?</vt:lpstr>
      <vt:lpstr>Globally oscillating genes</vt:lpstr>
      <vt:lpstr>Relevance: mouse -&gt; humans, drugs</vt:lpstr>
    </vt:vector>
  </TitlesOfParts>
  <Company>MPI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Biology - Bioinformatik</dc:title>
  <dc:creator>Volkhard Helms</dc:creator>
  <cp:lastModifiedBy>Volkhard</cp:lastModifiedBy>
  <cp:revision>372</cp:revision>
  <dcterms:created xsi:type="dcterms:W3CDTF">2015-04-27T13:38:25Z</dcterms:created>
  <dcterms:modified xsi:type="dcterms:W3CDTF">2017-10-30T10:41:41Z</dcterms:modified>
</cp:coreProperties>
</file>