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486" r:id="rId2"/>
    <p:sldId id="561" r:id="rId3"/>
    <p:sldId id="551" r:id="rId4"/>
    <p:sldId id="552" r:id="rId5"/>
    <p:sldId id="553" r:id="rId6"/>
    <p:sldId id="555" r:id="rId7"/>
    <p:sldId id="556" r:id="rId8"/>
    <p:sldId id="558" r:id="rId9"/>
    <p:sldId id="559" r:id="rId10"/>
    <p:sldId id="560" r:id="rId11"/>
    <p:sldId id="491" r:id="rId12"/>
    <p:sldId id="492" r:id="rId13"/>
    <p:sldId id="497" r:id="rId14"/>
    <p:sldId id="498" r:id="rId15"/>
    <p:sldId id="499" r:id="rId16"/>
    <p:sldId id="500" r:id="rId17"/>
    <p:sldId id="501" r:id="rId18"/>
    <p:sldId id="502" r:id="rId19"/>
    <p:sldId id="503" r:id="rId20"/>
    <p:sldId id="504" r:id="rId21"/>
    <p:sldId id="505" r:id="rId22"/>
    <p:sldId id="506" r:id="rId23"/>
    <p:sldId id="507" r:id="rId24"/>
    <p:sldId id="518" r:id="rId25"/>
    <p:sldId id="542" r:id="rId26"/>
    <p:sldId id="546" r:id="rId27"/>
    <p:sldId id="543" r:id="rId28"/>
    <p:sldId id="547" r:id="rId29"/>
    <p:sldId id="544" r:id="rId30"/>
    <p:sldId id="540" r:id="rId31"/>
    <p:sldId id="545" r:id="rId32"/>
    <p:sldId id="548" r:id="rId33"/>
    <p:sldId id="549" r:id="rId34"/>
    <p:sldId id="550" r:id="rId35"/>
  </p:sldIdLst>
  <p:sldSz cx="9144000" cy="6858000" type="screen4x3"/>
  <p:notesSz cx="6743700" cy="98933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6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CC33"/>
    <a:srgbClr val="FF505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06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3" name="Datumsplatzhalter 2"/>
          <p:cNvSpPr>
            <a:spLocks noGrp="1"/>
          </p:cNvSpPr>
          <p:nvPr>
            <p:ph type="dt" sz="quarter" idx="1"/>
          </p:nvPr>
        </p:nvSpPr>
        <p:spPr>
          <a:xfrm>
            <a:off x="3819525" y="0"/>
            <a:ext cx="2922588"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5CB14FC5-1B0A-4F87-BBCB-FC314A373B54}" type="datetime1">
              <a:rPr lang="de-DE"/>
              <a:pPr>
                <a:defRPr/>
              </a:pPr>
              <a:t>03.11.2017</a:t>
            </a:fld>
            <a:endParaRPr lang="de-DE"/>
          </a:p>
        </p:txBody>
      </p:sp>
      <p:sp>
        <p:nvSpPr>
          <p:cNvPr id="4" name="Fußzeilenplatzhalter 3"/>
          <p:cNvSpPr>
            <a:spLocks noGrp="1"/>
          </p:cNvSpPr>
          <p:nvPr>
            <p:ph type="ftr" sz="quarter" idx="2"/>
          </p:nvPr>
        </p:nvSpPr>
        <p:spPr>
          <a:xfrm>
            <a:off x="0" y="9396413"/>
            <a:ext cx="2922588"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5" name="Foliennummernplatzhalter 4"/>
          <p:cNvSpPr>
            <a:spLocks noGrp="1"/>
          </p:cNvSpPr>
          <p:nvPr>
            <p:ph type="sldNum" sz="quarter" idx="3"/>
          </p:nvPr>
        </p:nvSpPr>
        <p:spPr>
          <a:xfrm>
            <a:off x="3819525" y="9396413"/>
            <a:ext cx="2922588"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46A84C-6E91-4452-8EF3-489AC0F4B9A6}"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87"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algn="r" defTabSz="950913">
              <a:defRPr sz="1200">
                <a:latin typeface="Times New Roman" charset="0"/>
                <a:ea typeface="ＭＳ Ｐゴシック" charset="-128"/>
              </a:defRPr>
            </a:lvl1pPr>
          </a:lstStyle>
          <a:p>
            <a:pPr>
              <a:defRPr/>
            </a:pPr>
            <a:endParaRPr lang="de-DE"/>
          </a:p>
        </p:txBody>
      </p:sp>
      <p:sp>
        <p:nvSpPr>
          <p:cNvPr id="41988" name="Rectangle 4"/>
          <p:cNvSpPr>
            <a:spLocks noGrp="1" noRot="1" noChangeAspect="1" noChangeArrowheads="1" noTextEdit="1"/>
          </p:cNvSpPr>
          <p:nvPr>
            <p:ph type="sldImg" idx="2"/>
          </p:nvPr>
        </p:nvSpPr>
        <p:spPr bwMode="auto">
          <a:xfrm>
            <a:off x="900113" y="742950"/>
            <a:ext cx="4945062"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5590"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91"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algn="r" defTabSz="950913">
              <a:defRPr sz="1200">
                <a:latin typeface="Times New Roman" panose="02020603050405020304" pitchFamily="18" charset="0"/>
              </a:defRPr>
            </a:lvl1pPr>
          </a:lstStyle>
          <a:p>
            <a:fld id="{F269DD34-29AB-4EFF-9E44-581D43F77DC4}"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1</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10</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2115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6402963" indent="-35963225"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CA086C18-535C-4182-B9D5-AE287878A800}" type="slidenum">
              <a:rPr lang="de-DE" altLang="en-US"/>
              <a:pPr eaLnBrk="1" hangingPunct="1">
                <a:spcBef>
                  <a:spcPct val="0"/>
                </a:spcBef>
              </a:pPr>
              <a:t>11</a:t>
            </a:fld>
            <a:endParaRPr lang="de-DE"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6402963" indent="-35963225"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493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221D1CA-5A37-4735-B943-4110C034FF3E}" type="slidenum">
              <a:rPr lang="de-DE" altLang="en-US"/>
              <a:pPr eaLnBrk="1" hangingPunct="1">
                <a:spcBef>
                  <a:spcPct val="0"/>
                </a:spcBef>
              </a:pPr>
              <a:t>12</a:t>
            </a:fld>
            <a:endParaRPr lang="de-DE"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69DD34-29AB-4EFF-9E44-581D43F77DC4}" type="slidenum">
              <a:rPr lang="de-DE" altLang="de-DE" smtClean="0"/>
              <a:pPr/>
              <a:t>33</a:t>
            </a:fld>
            <a:endParaRPr lang="de-DE" altLang="de-DE"/>
          </a:p>
        </p:txBody>
      </p:sp>
    </p:spTree>
    <p:extLst>
      <p:ext uri="{BB962C8B-B14F-4D97-AF65-F5344CB8AC3E}">
        <p14:creationId xmlns:p14="http://schemas.microsoft.com/office/powerpoint/2010/main" val="339493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69DD34-29AB-4EFF-9E44-581D43F77DC4}" type="slidenum">
              <a:rPr lang="de-DE" altLang="de-DE" smtClean="0"/>
              <a:pPr/>
              <a:t>34</a:t>
            </a:fld>
            <a:endParaRPr lang="de-DE" altLang="de-DE"/>
          </a:p>
        </p:txBody>
      </p:sp>
    </p:spTree>
    <p:extLst>
      <p:ext uri="{BB962C8B-B14F-4D97-AF65-F5344CB8AC3E}">
        <p14:creationId xmlns:p14="http://schemas.microsoft.com/office/powerpoint/2010/main" val="14847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2</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2983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3</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7024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4</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3908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5</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290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6</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8103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7</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8728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8</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1982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9</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3776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1D9BA84F-38CF-4C85-9D6D-A5794CC99F4A}" type="slidenum">
              <a:rPr lang="de-DE" altLang="de-DE"/>
              <a:pPr/>
              <a:t>‹Nr.›</a:t>
            </a:fld>
            <a:endParaRPr lang="de-DE" altLang="de-DE"/>
          </a:p>
        </p:txBody>
      </p:sp>
    </p:spTree>
    <p:extLst>
      <p:ext uri="{BB962C8B-B14F-4D97-AF65-F5344CB8AC3E}">
        <p14:creationId xmlns:p14="http://schemas.microsoft.com/office/powerpoint/2010/main" val="3868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949D224B-E526-4526-B717-43201EAD0A4D}" type="slidenum">
              <a:rPr lang="de-DE" altLang="de-DE"/>
              <a:pPr/>
              <a:t>‹Nr.›</a:t>
            </a:fld>
            <a:endParaRPr lang="de-DE" altLang="de-DE"/>
          </a:p>
        </p:txBody>
      </p:sp>
    </p:spTree>
    <p:extLst>
      <p:ext uri="{BB962C8B-B14F-4D97-AF65-F5344CB8AC3E}">
        <p14:creationId xmlns:p14="http://schemas.microsoft.com/office/powerpoint/2010/main" val="408819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1CE2BA16-7662-4D89-8171-4401E20CB659}" type="slidenum">
              <a:rPr lang="de-DE" altLang="de-DE"/>
              <a:pPr/>
              <a:t>‹Nr.›</a:t>
            </a:fld>
            <a:endParaRPr lang="de-DE" altLang="de-DE"/>
          </a:p>
        </p:txBody>
      </p:sp>
    </p:spTree>
    <p:extLst>
      <p:ext uri="{BB962C8B-B14F-4D97-AF65-F5344CB8AC3E}">
        <p14:creationId xmlns:p14="http://schemas.microsoft.com/office/powerpoint/2010/main" val="144450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7"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8" name="Rectangle 6"/>
          <p:cNvSpPr>
            <a:spLocks noGrp="1" noChangeArrowheads="1"/>
          </p:cNvSpPr>
          <p:nvPr>
            <p:ph type="sldNum" sz="quarter" idx="12"/>
          </p:nvPr>
        </p:nvSpPr>
        <p:spPr>
          <a:ln/>
        </p:spPr>
        <p:txBody>
          <a:bodyPr/>
          <a:lstStyle>
            <a:lvl1pPr>
              <a:defRPr/>
            </a:lvl1pPr>
          </a:lstStyle>
          <a:p>
            <a:endParaRPr lang="de-DE" altLang="de-DE"/>
          </a:p>
          <a:p>
            <a:fld id="{F6BC3BF6-3626-4493-9C14-7D0104F4150A}" type="slidenum">
              <a:rPr lang="de-DE" altLang="de-DE"/>
              <a:pPr/>
              <a:t>‹Nr.›</a:t>
            </a:fld>
            <a:endParaRPr lang="de-DE" altLang="de-DE"/>
          </a:p>
        </p:txBody>
      </p:sp>
    </p:spTree>
    <p:extLst>
      <p:ext uri="{BB962C8B-B14F-4D97-AF65-F5344CB8AC3E}">
        <p14:creationId xmlns:p14="http://schemas.microsoft.com/office/powerpoint/2010/main" val="1166021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F3A60142-CF1A-4DE3-970B-407A5A74E0D5}" type="slidenum">
              <a:rPr lang="de-DE" altLang="de-DE"/>
              <a:pPr/>
              <a:t>‹Nr.›</a:t>
            </a:fld>
            <a:endParaRPr lang="de-DE" altLang="de-DE"/>
          </a:p>
        </p:txBody>
      </p:sp>
    </p:spTree>
    <p:extLst>
      <p:ext uri="{BB962C8B-B14F-4D97-AF65-F5344CB8AC3E}">
        <p14:creationId xmlns:p14="http://schemas.microsoft.com/office/powerpoint/2010/main" val="279088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E0B9BDE4-BE6C-4203-9EAB-EAE06FA746B5}" type="slidenum">
              <a:rPr lang="de-DE" altLang="de-DE"/>
              <a:pPr/>
              <a:t>‹Nr.›</a:t>
            </a:fld>
            <a:endParaRPr lang="de-DE" altLang="de-DE"/>
          </a:p>
        </p:txBody>
      </p:sp>
    </p:spTree>
    <p:extLst>
      <p:ext uri="{BB962C8B-B14F-4D97-AF65-F5344CB8AC3E}">
        <p14:creationId xmlns:p14="http://schemas.microsoft.com/office/powerpoint/2010/main" val="254624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A1A5E87C-88BC-47B9-9A16-C1A52A906AAF}" type="slidenum">
              <a:rPr lang="de-DE" altLang="de-DE"/>
              <a:pPr/>
              <a:t>‹Nr.›</a:t>
            </a:fld>
            <a:endParaRPr lang="de-DE" altLang="de-DE"/>
          </a:p>
        </p:txBody>
      </p:sp>
    </p:spTree>
    <p:extLst>
      <p:ext uri="{BB962C8B-B14F-4D97-AF65-F5344CB8AC3E}">
        <p14:creationId xmlns:p14="http://schemas.microsoft.com/office/powerpoint/2010/main" val="388289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5875EC4A-D974-41C5-BF0F-D78A11EAB1A0}" type="slidenum">
              <a:rPr lang="de-DE" altLang="de-DE"/>
              <a:pPr/>
              <a:t>‹Nr.›</a:t>
            </a:fld>
            <a:endParaRPr lang="de-DE" altLang="de-DE"/>
          </a:p>
        </p:txBody>
      </p:sp>
    </p:spTree>
    <p:extLst>
      <p:ext uri="{BB962C8B-B14F-4D97-AF65-F5344CB8AC3E}">
        <p14:creationId xmlns:p14="http://schemas.microsoft.com/office/powerpoint/2010/main" val="310613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9" name="Rectangle 6"/>
          <p:cNvSpPr>
            <a:spLocks noGrp="1" noChangeArrowheads="1"/>
          </p:cNvSpPr>
          <p:nvPr>
            <p:ph type="sldNum" sz="quarter" idx="12"/>
          </p:nvPr>
        </p:nvSpPr>
        <p:spPr>
          <a:ln/>
        </p:spPr>
        <p:txBody>
          <a:bodyPr/>
          <a:lstStyle>
            <a:lvl1pPr>
              <a:defRPr/>
            </a:lvl1pPr>
          </a:lstStyle>
          <a:p>
            <a:endParaRPr lang="de-DE" altLang="de-DE"/>
          </a:p>
          <a:p>
            <a:fld id="{C3D92803-C70C-42D4-AF3E-17F441B7D077}" type="slidenum">
              <a:rPr lang="de-DE" altLang="de-DE"/>
              <a:pPr/>
              <a:t>‹Nr.›</a:t>
            </a:fld>
            <a:endParaRPr lang="de-DE" altLang="de-DE"/>
          </a:p>
        </p:txBody>
      </p:sp>
    </p:spTree>
    <p:extLst>
      <p:ext uri="{BB962C8B-B14F-4D97-AF65-F5344CB8AC3E}">
        <p14:creationId xmlns:p14="http://schemas.microsoft.com/office/powerpoint/2010/main" val="296311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5" name="Rectangle 6"/>
          <p:cNvSpPr>
            <a:spLocks noGrp="1" noChangeArrowheads="1"/>
          </p:cNvSpPr>
          <p:nvPr>
            <p:ph type="sldNum" sz="quarter" idx="12"/>
          </p:nvPr>
        </p:nvSpPr>
        <p:spPr>
          <a:ln/>
        </p:spPr>
        <p:txBody>
          <a:bodyPr/>
          <a:lstStyle>
            <a:lvl1pPr>
              <a:defRPr/>
            </a:lvl1pPr>
          </a:lstStyle>
          <a:p>
            <a:endParaRPr lang="de-DE" altLang="de-DE"/>
          </a:p>
          <a:p>
            <a:fld id="{56C73140-8EF3-4A10-8040-7CCE8D49AB90}" type="slidenum">
              <a:rPr lang="de-DE" altLang="de-DE"/>
              <a:pPr/>
              <a:t>‹Nr.›</a:t>
            </a:fld>
            <a:endParaRPr lang="de-DE" altLang="de-DE"/>
          </a:p>
        </p:txBody>
      </p:sp>
    </p:spTree>
    <p:extLst>
      <p:ext uri="{BB962C8B-B14F-4D97-AF65-F5344CB8AC3E}">
        <p14:creationId xmlns:p14="http://schemas.microsoft.com/office/powerpoint/2010/main" val="44124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4" name="Rectangle 6"/>
          <p:cNvSpPr>
            <a:spLocks noGrp="1" noChangeArrowheads="1"/>
          </p:cNvSpPr>
          <p:nvPr>
            <p:ph type="sldNum" sz="quarter" idx="12"/>
          </p:nvPr>
        </p:nvSpPr>
        <p:spPr>
          <a:ln/>
        </p:spPr>
        <p:txBody>
          <a:bodyPr/>
          <a:lstStyle>
            <a:lvl1pPr>
              <a:defRPr/>
            </a:lvl1pPr>
          </a:lstStyle>
          <a:p>
            <a:endParaRPr lang="de-DE" altLang="de-DE"/>
          </a:p>
          <a:p>
            <a:fld id="{5A1B0788-C81F-4C16-B357-D68D704D96C0}" type="slidenum">
              <a:rPr lang="de-DE" altLang="de-DE"/>
              <a:pPr/>
              <a:t>‹Nr.›</a:t>
            </a:fld>
            <a:endParaRPr lang="de-DE" altLang="de-DE"/>
          </a:p>
        </p:txBody>
      </p:sp>
    </p:spTree>
    <p:extLst>
      <p:ext uri="{BB962C8B-B14F-4D97-AF65-F5344CB8AC3E}">
        <p14:creationId xmlns:p14="http://schemas.microsoft.com/office/powerpoint/2010/main" val="88061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B41D5E3C-B8BD-40FE-B46F-867055AB171C}" type="slidenum">
              <a:rPr lang="de-DE" altLang="de-DE"/>
              <a:pPr/>
              <a:t>‹Nr.›</a:t>
            </a:fld>
            <a:endParaRPr lang="de-DE" altLang="de-DE"/>
          </a:p>
        </p:txBody>
      </p:sp>
    </p:spTree>
    <p:extLst>
      <p:ext uri="{BB962C8B-B14F-4D97-AF65-F5344CB8AC3E}">
        <p14:creationId xmlns:p14="http://schemas.microsoft.com/office/powerpoint/2010/main" val="265388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3</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428BFA7F-FB93-486C-B3E8-31A4081C92A0}" type="slidenum">
              <a:rPr lang="de-DE" altLang="de-DE"/>
              <a:pPr/>
              <a:t>‹Nr.›</a:t>
            </a:fld>
            <a:endParaRPr lang="de-DE" altLang="de-DE"/>
          </a:p>
        </p:txBody>
      </p:sp>
    </p:spTree>
    <p:extLst>
      <p:ext uri="{BB962C8B-B14F-4D97-AF65-F5344CB8AC3E}">
        <p14:creationId xmlns:p14="http://schemas.microsoft.com/office/powerpoint/2010/main" val="166938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defRPr>
            </a:lvl1pPr>
          </a:lstStyle>
          <a:p>
            <a:pPr>
              <a:defRPr/>
            </a:pPr>
            <a:r>
              <a:rPr lang="de-DE" smtClean="0"/>
              <a:t>WS 2017/18 - lecture 3</a:t>
            </a: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ＭＳ Ｐゴシック" charset="-128"/>
              </a:defRPr>
            </a:lvl1pPr>
          </a:lstStyle>
          <a:p>
            <a:pPr>
              <a:defRPr/>
            </a:pPr>
            <a:r>
              <a:rPr lang="de-DE" smtClean="0"/>
              <a:t>Cellular programs</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de-DE" altLang="de-DE"/>
          </a:p>
          <a:p>
            <a:fld id="{014244B0-5FEA-4D99-BD8C-AA6F43F798F3}"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Cyclic-adenosine-monophosphate-2D-skeletal.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wikipedia.org/wiki/File:G_protein_signal_transduction_(epinephrin_pathway).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en-US" dirty="0" smtClean="0">
                <a:ea typeface="ＭＳ Ｐゴシック" panose="020B0600070205080204" pitchFamily="34" charset="-128"/>
              </a:rPr>
              <a:t>V3: Circadian </a:t>
            </a:r>
            <a:r>
              <a:rPr lang="de-DE" altLang="en-US" dirty="0" err="1" smtClean="0">
                <a:ea typeface="ＭＳ Ｐゴシック" panose="020B0600070205080204" pitchFamily="34" charset="-128"/>
              </a:rPr>
              <a:t>rhythms</a:t>
            </a:r>
            <a:r>
              <a:rPr lang="de-DE" altLang="en-US" dirty="0" smtClean="0">
                <a:ea typeface="ＭＳ Ｐゴシック" panose="020B0600070205080204" pitchFamily="34" charset="-128"/>
              </a:rPr>
              <a:t> – </a:t>
            </a:r>
            <a:r>
              <a:rPr lang="de-DE" altLang="en-US" dirty="0" err="1" smtClean="0">
                <a:ea typeface="ＭＳ Ｐゴシック" panose="020B0600070205080204" pitchFamily="34" charset="-128"/>
              </a:rPr>
              <a:t>program</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for</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today</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1</a:t>
            </a:fld>
            <a:endParaRPr lang="de-DE" altLang="en-US" sz="1000"/>
          </a:p>
        </p:txBody>
      </p:sp>
      <p:sp>
        <p:nvSpPr>
          <p:cNvPr id="4" name="Rechteck 3"/>
          <p:cNvSpPr/>
          <p:nvPr/>
        </p:nvSpPr>
        <p:spPr>
          <a:xfrm>
            <a:off x="251520" y="660415"/>
            <a:ext cx="8208912" cy="2336537"/>
          </a:xfrm>
          <a:prstGeom prst="rect">
            <a:avLst/>
          </a:prstGeom>
        </p:spPr>
        <p:txBody>
          <a:bodyPr wrap="square">
            <a:spAutoFit/>
          </a:bodyPr>
          <a:lstStyle/>
          <a:p>
            <a:pPr marL="342900" indent="-342900">
              <a:lnSpc>
                <a:spcPts val="2500"/>
              </a:lnSpc>
              <a:buAutoNum type="arabicParenBoth"/>
            </a:pPr>
            <a:r>
              <a:rPr lang="de-DE" dirty="0" smtClean="0">
                <a:latin typeface="PalatinoLTStd-Roman"/>
              </a:rPr>
              <a:t>Case </a:t>
            </a:r>
            <a:r>
              <a:rPr lang="de-DE" dirty="0" err="1" smtClean="0">
                <a:latin typeface="PalatinoLTStd-Roman"/>
              </a:rPr>
              <a:t>study</a:t>
            </a:r>
            <a:r>
              <a:rPr lang="de-DE" dirty="0" smtClean="0">
                <a:latin typeface="PalatinoLTStd-Roman"/>
              </a:rPr>
              <a:t>: circadian </a:t>
            </a:r>
            <a:r>
              <a:rPr lang="de-DE" dirty="0" err="1" smtClean="0">
                <a:latin typeface="PalatinoLTStd-Roman"/>
              </a:rPr>
              <a:t>effects</a:t>
            </a:r>
            <a:r>
              <a:rPr lang="de-DE" dirty="0" smtClean="0">
                <a:latin typeface="PalatinoLTStd-Roman"/>
              </a:rPr>
              <a:t> on </a:t>
            </a:r>
            <a:r>
              <a:rPr lang="de-DE" b="1" dirty="0" err="1" smtClean="0">
                <a:latin typeface="PalatinoLTStd-Roman"/>
              </a:rPr>
              <a:t>drug</a:t>
            </a:r>
            <a:r>
              <a:rPr lang="de-DE" b="1" dirty="0" smtClean="0">
                <a:latin typeface="PalatinoLTStd-Roman"/>
              </a:rPr>
              <a:t> </a:t>
            </a:r>
            <a:r>
              <a:rPr lang="de-DE" b="1" dirty="0" err="1" smtClean="0">
                <a:latin typeface="PalatinoLTStd-Roman"/>
              </a:rPr>
              <a:t>response</a:t>
            </a:r>
            <a:endParaRPr lang="de-DE" b="1" dirty="0" smtClean="0">
              <a:latin typeface="PalatinoLTStd-Roman"/>
            </a:endParaRPr>
          </a:p>
          <a:p>
            <a:pPr marL="342900" indent="-342900">
              <a:lnSpc>
                <a:spcPts val="2500"/>
              </a:lnSpc>
              <a:buAutoNum type="arabicParenBoth"/>
            </a:pPr>
            <a:endParaRPr lang="de-DE" dirty="0">
              <a:latin typeface="PalatinoLTStd-Roman"/>
            </a:endParaRPr>
          </a:p>
          <a:p>
            <a:pPr marL="342900" indent="-342900">
              <a:lnSpc>
                <a:spcPts val="2500"/>
              </a:lnSpc>
              <a:buAutoNum type="arabicParenBoth"/>
            </a:pPr>
            <a:r>
              <a:rPr lang="de-DE" dirty="0" smtClean="0">
                <a:latin typeface="PalatinoLTStd-Roman"/>
              </a:rPr>
              <a:t>Circadian </a:t>
            </a:r>
            <a:r>
              <a:rPr lang="de-DE" dirty="0" err="1" smtClean="0">
                <a:latin typeface="PalatinoLTStd-Roman"/>
              </a:rPr>
              <a:t>rhythms</a:t>
            </a:r>
            <a:r>
              <a:rPr lang="de-DE" dirty="0" smtClean="0">
                <a:latin typeface="PalatinoLTStd-Roman"/>
              </a:rPr>
              <a:t> </a:t>
            </a:r>
            <a:r>
              <a:rPr lang="de-DE" dirty="0" err="1" smtClean="0">
                <a:latin typeface="PalatinoLTStd-Roman"/>
              </a:rPr>
              <a:t>are</a:t>
            </a:r>
            <a:r>
              <a:rPr lang="de-DE" dirty="0" smtClean="0">
                <a:latin typeface="PalatinoLTStd-Roman"/>
              </a:rPr>
              <a:t> </a:t>
            </a:r>
            <a:r>
              <a:rPr lang="de-DE" dirty="0" err="1" smtClean="0">
                <a:latin typeface="PalatinoLTStd-Roman"/>
              </a:rPr>
              <a:t>closely</a:t>
            </a:r>
            <a:r>
              <a:rPr lang="de-DE" dirty="0" smtClean="0">
                <a:latin typeface="PalatinoLTStd-Roman"/>
              </a:rPr>
              <a:t> </a:t>
            </a:r>
            <a:r>
              <a:rPr lang="de-DE" dirty="0" err="1" smtClean="0">
                <a:latin typeface="PalatinoLTStd-Roman"/>
              </a:rPr>
              <a:t>connected</a:t>
            </a:r>
            <a:r>
              <a:rPr lang="de-DE" dirty="0" smtClean="0">
                <a:latin typeface="PalatinoLTStd-Roman"/>
              </a:rPr>
              <a:t> </a:t>
            </a:r>
            <a:r>
              <a:rPr lang="de-DE" dirty="0" err="1" smtClean="0">
                <a:latin typeface="PalatinoLTStd-Roman"/>
              </a:rPr>
              <a:t>to</a:t>
            </a:r>
            <a:r>
              <a:rPr lang="de-DE" dirty="0" smtClean="0">
                <a:latin typeface="PalatinoLTStd-Roman"/>
              </a:rPr>
              <a:t> </a:t>
            </a:r>
            <a:r>
              <a:rPr lang="de-DE" b="1" dirty="0" err="1" smtClean="0">
                <a:latin typeface="PalatinoLTStd-Roman"/>
              </a:rPr>
              <a:t>metabolism</a:t>
            </a:r>
            <a:endParaRPr lang="de-DE" b="1" dirty="0" smtClean="0">
              <a:latin typeface="PalatinoLTStd-Roman"/>
            </a:endParaRPr>
          </a:p>
          <a:p>
            <a:pPr marL="342900" indent="-342900">
              <a:lnSpc>
                <a:spcPts val="2500"/>
              </a:lnSpc>
              <a:buAutoNum type="arabicParenBoth"/>
            </a:pPr>
            <a:endParaRPr lang="de-DE" dirty="0">
              <a:latin typeface="PalatinoLTStd-Roman"/>
            </a:endParaRPr>
          </a:p>
          <a:p>
            <a:pPr marL="342900" indent="-342900">
              <a:lnSpc>
                <a:spcPts val="2500"/>
              </a:lnSpc>
              <a:buAutoNum type="arabicParenBoth"/>
            </a:pPr>
            <a:r>
              <a:rPr lang="de-DE" dirty="0" smtClean="0">
                <a:latin typeface="PalatinoLTStd-Roman"/>
              </a:rPr>
              <a:t>Circadian </a:t>
            </a:r>
            <a:r>
              <a:rPr lang="de-DE" dirty="0" err="1" smtClean="0">
                <a:latin typeface="PalatinoLTStd-Roman"/>
              </a:rPr>
              <a:t>clock</a:t>
            </a:r>
            <a:r>
              <a:rPr lang="de-DE" dirty="0" smtClean="0">
                <a:latin typeface="PalatinoLTStd-Roman"/>
              </a:rPr>
              <a:t> genes </a:t>
            </a:r>
            <a:r>
              <a:rPr lang="de-DE" dirty="0" err="1" smtClean="0">
                <a:latin typeface="PalatinoLTStd-Roman"/>
              </a:rPr>
              <a:t>generate</a:t>
            </a:r>
            <a:r>
              <a:rPr lang="de-DE" dirty="0" smtClean="0">
                <a:latin typeface="PalatinoLTStd-Roman"/>
              </a:rPr>
              <a:t> </a:t>
            </a:r>
            <a:r>
              <a:rPr lang="de-DE" b="1" dirty="0" err="1" smtClean="0">
                <a:latin typeface="PalatinoLTStd-Roman"/>
              </a:rPr>
              <a:t>epigenetic</a:t>
            </a:r>
            <a:r>
              <a:rPr lang="de-DE" b="1" dirty="0" smtClean="0">
                <a:latin typeface="PalatinoLTStd-Roman"/>
              </a:rPr>
              <a:t> </a:t>
            </a:r>
            <a:r>
              <a:rPr lang="de-DE" b="1" dirty="0" err="1" smtClean="0">
                <a:latin typeface="PalatinoLTStd-Roman"/>
              </a:rPr>
              <a:t>effects</a:t>
            </a:r>
            <a:endParaRPr lang="de-DE" b="1" dirty="0" smtClean="0">
              <a:latin typeface="PalatinoLTStd-Roman"/>
            </a:endParaRPr>
          </a:p>
          <a:p>
            <a:pPr marL="342900" indent="-342900">
              <a:lnSpc>
                <a:spcPts val="2500"/>
              </a:lnSpc>
              <a:buAutoNum type="arabicParenBoth"/>
            </a:pPr>
            <a:endParaRPr lang="de-DE" dirty="0">
              <a:latin typeface="PalatinoLTStd-Roman"/>
            </a:endParaRPr>
          </a:p>
          <a:p>
            <a:pPr marL="342900" indent="-342900">
              <a:lnSpc>
                <a:spcPts val="2500"/>
              </a:lnSpc>
              <a:buAutoNum type="arabicParenBoth"/>
            </a:pPr>
            <a:r>
              <a:rPr lang="de-DE" dirty="0" smtClean="0">
                <a:latin typeface="PalatinoLTStd-Roman"/>
              </a:rPr>
              <a:t>Circadian </a:t>
            </a:r>
            <a:r>
              <a:rPr lang="de-DE" dirty="0" err="1" smtClean="0">
                <a:latin typeface="PalatinoLTStd-Roman"/>
              </a:rPr>
              <a:t>clock</a:t>
            </a:r>
            <a:r>
              <a:rPr lang="de-DE" dirty="0" smtClean="0">
                <a:latin typeface="PalatinoLTStd-Roman"/>
              </a:rPr>
              <a:t> genes </a:t>
            </a:r>
            <a:r>
              <a:rPr lang="de-DE" b="1" dirty="0" err="1" smtClean="0">
                <a:latin typeface="PalatinoLTStd-Roman"/>
              </a:rPr>
              <a:t>activate</a:t>
            </a:r>
            <a:r>
              <a:rPr lang="de-DE" b="1" dirty="0" smtClean="0">
                <a:latin typeface="PalatinoLTStd-Roman"/>
              </a:rPr>
              <a:t> </a:t>
            </a:r>
            <a:r>
              <a:rPr lang="de-DE" b="1" dirty="0" err="1" smtClean="0">
                <a:latin typeface="PalatinoLTStd-Roman"/>
              </a:rPr>
              <a:t>leukemia</a:t>
            </a:r>
            <a:r>
              <a:rPr lang="de-DE" b="1" dirty="0" smtClean="0">
                <a:latin typeface="PalatinoLTStd-Roman"/>
              </a:rPr>
              <a:t> </a:t>
            </a:r>
            <a:r>
              <a:rPr lang="de-DE" b="1" dirty="0" err="1" smtClean="0">
                <a:latin typeface="PalatinoLTStd-Roman"/>
              </a:rPr>
              <a:t>stem</a:t>
            </a:r>
            <a:r>
              <a:rPr lang="de-DE" b="1" dirty="0" smtClean="0">
                <a:latin typeface="PalatinoLTStd-Roman"/>
              </a:rPr>
              <a:t> </a:t>
            </a:r>
            <a:r>
              <a:rPr lang="de-DE" b="1" dirty="0" err="1" smtClean="0">
                <a:latin typeface="PalatinoLTStd-Roman"/>
              </a:rPr>
              <a:t>cells</a:t>
            </a:r>
            <a:r>
              <a:rPr lang="de-DE" b="1" dirty="0" smtClean="0">
                <a:latin typeface="PalatinoLTStd-Roman"/>
              </a:rPr>
              <a:t> </a:t>
            </a:r>
            <a:r>
              <a:rPr lang="de-DE" dirty="0" smtClean="0">
                <a:latin typeface="PalatinoLTStd-Roman"/>
              </a:rPr>
              <a:t>(</a:t>
            </a:r>
            <a:r>
              <a:rPr lang="de-DE" dirty="0" err="1" smtClean="0">
                <a:latin typeface="PalatinoLTStd-Roman"/>
              </a:rPr>
              <a:t>paper</a:t>
            </a:r>
            <a:r>
              <a:rPr lang="de-DE" dirty="0" smtClean="0">
                <a:latin typeface="PalatinoLTStd-Roman"/>
              </a:rPr>
              <a:t> </a:t>
            </a:r>
            <a:r>
              <a:rPr lang="de-DE" dirty="0" err="1" smtClean="0">
                <a:latin typeface="PalatinoLTStd-Roman"/>
              </a:rPr>
              <a:t>for</a:t>
            </a:r>
            <a:r>
              <a:rPr lang="de-DE" dirty="0" smtClean="0">
                <a:latin typeface="PalatinoLTStd-Roman"/>
              </a:rPr>
              <a:t> V4)</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76064"/>
            <a:ext cx="8642350" cy="457200"/>
          </a:xfrm>
        </p:spPr>
        <p:txBody>
          <a:bodyPr/>
          <a:lstStyle/>
          <a:p>
            <a:pPr eaLnBrk="1" hangingPunct="1"/>
            <a:r>
              <a:rPr lang="de-DE" altLang="de-DE" dirty="0" smtClean="0">
                <a:ea typeface="ＭＳ Ｐゴシック" panose="020B0600070205080204" pitchFamily="34" charset="-128"/>
              </a:rPr>
              <a:t>Summary</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10</a:t>
            </a:fld>
            <a:endParaRPr lang="de-DE" altLang="en-US" sz="1000"/>
          </a:p>
        </p:txBody>
      </p:sp>
      <p:sp>
        <p:nvSpPr>
          <p:cNvPr id="4" name="Rechteck 3"/>
          <p:cNvSpPr/>
          <p:nvPr/>
        </p:nvSpPr>
        <p:spPr>
          <a:xfrm>
            <a:off x="250825" y="692696"/>
            <a:ext cx="8699921" cy="2657138"/>
          </a:xfrm>
          <a:prstGeom prst="rect">
            <a:avLst/>
          </a:prstGeom>
        </p:spPr>
        <p:txBody>
          <a:bodyPr wrap="square">
            <a:spAutoFit/>
          </a:bodyPr>
          <a:lstStyle/>
          <a:p>
            <a:pPr>
              <a:lnSpc>
                <a:spcPts val="2500"/>
              </a:lnSpc>
            </a:pPr>
            <a:r>
              <a:rPr lang="en-US" dirty="0"/>
              <a:t>Here, </a:t>
            </a:r>
            <a:r>
              <a:rPr lang="en-US" dirty="0" smtClean="0"/>
              <a:t>it was demonstrated </a:t>
            </a:r>
            <a:r>
              <a:rPr lang="en-US" dirty="0"/>
              <a:t>that acute reduction </a:t>
            </a:r>
            <a:r>
              <a:rPr lang="en-US" dirty="0" smtClean="0"/>
              <a:t>in blood </a:t>
            </a:r>
            <a:r>
              <a:rPr lang="en-US" dirty="0"/>
              <a:t>glucose in response to metformin depends </a:t>
            </a:r>
            <a:r>
              <a:rPr lang="en-US" dirty="0" smtClean="0"/>
              <a:t>on the </a:t>
            </a:r>
            <a:r>
              <a:rPr lang="en-US" dirty="0"/>
              <a:t>time of day of treatment in mice. </a:t>
            </a:r>
            <a:endParaRPr lang="en-US" dirty="0" smtClean="0"/>
          </a:p>
          <a:p>
            <a:pPr>
              <a:lnSpc>
                <a:spcPts val="2500"/>
              </a:lnSpc>
            </a:pPr>
            <a:endParaRPr lang="en-US" dirty="0"/>
          </a:p>
          <a:p>
            <a:pPr>
              <a:lnSpc>
                <a:spcPts val="2500"/>
              </a:lnSpc>
            </a:pPr>
            <a:r>
              <a:rPr lang="en-US" dirty="0"/>
              <a:t>T</a:t>
            </a:r>
            <a:r>
              <a:rPr lang="en-US" dirty="0" smtClean="0"/>
              <a:t>he </a:t>
            </a:r>
            <a:r>
              <a:rPr lang="en-US" dirty="0"/>
              <a:t>kinetics of metformin-induced activation </a:t>
            </a:r>
            <a:r>
              <a:rPr lang="en-US" dirty="0" smtClean="0"/>
              <a:t>of AMPK </a:t>
            </a:r>
            <a:r>
              <a:rPr lang="en-US" dirty="0"/>
              <a:t>are dramatically different in the middle of </a:t>
            </a:r>
            <a:r>
              <a:rPr lang="en-US" dirty="0" smtClean="0"/>
              <a:t>the day </a:t>
            </a:r>
            <a:r>
              <a:rPr lang="en-US" dirty="0"/>
              <a:t>(ZT7) compared with the middle of the night</a:t>
            </a:r>
          </a:p>
          <a:p>
            <a:pPr>
              <a:lnSpc>
                <a:spcPts val="2500"/>
              </a:lnSpc>
            </a:pPr>
            <a:r>
              <a:rPr lang="en-US" dirty="0"/>
              <a:t>(ZT19, active phase for mice</a:t>
            </a:r>
            <a:r>
              <a:rPr lang="en-US" dirty="0" smtClean="0"/>
              <a:t>).</a:t>
            </a:r>
          </a:p>
          <a:p>
            <a:pPr>
              <a:lnSpc>
                <a:spcPts val="2500"/>
              </a:lnSpc>
            </a:pPr>
            <a:endParaRPr lang="en-US" dirty="0"/>
          </a:p>
          <a:p>
            <a:pPr>
              <a:lnSpc>
                <a:spcPts val="2500"/>
              </a:lnSpc>
            </a:pPr>
            <a:r>
              <a:rPr lang="en-US" dirty="0" smtClean="0"/>
              <a:t>Thus, the </a:t>
            </a:r>
            <a:r>
              <a:rPr lang="en-US" dirty="0"/>
              <a:t>timing of metformin </a:t>
            </a:r>
            <a:r>
              <a:rPr lang="en-US" dirty="0" smtClean="0"/>
              <a:t>treatment could </a:t>
            </a:r>
            <a:r>
              <a:rPr lang="en-US" dirty="0"/>
              <a:t>affect its clinical efficacy</a:t>
            </a:r>
            <a:endParaRPr lang="en-US" dirty="0" smtClean="0"/>
          </a:p>
        </p:txBody>
      </p:sp>
    </p:spTree>
    <p:extLst>
      <p:ext uri="{BB962C8B-B14F-4D97-AF65-F5344CB8AC3E}">
        <p14:creationId xmlns:p14="http://schemas.microsoft.com/office/powerpoint/2010/main" val="2620290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19459"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4E97705-7CA4-4D52-9319-8DA73500449A}" type="slidenum">
              <a:rPr lang="de-DE" altLang="en-US" sz="1000"/>
              <a:pPr eaLnBrk="1" hangingPunct="1">
                <a:spcBef>
                  <a:spcPct val="0"/>
                </a:spcBef>
                <a:buFontTx/>
                <a:buNone/>
              </a:pPr>
              <a:t>11</a:t>
            </a:fld>
            <a:endParaRPr lang="de-DE" altLang="en-US" sz="1000"/>
          </a:p>
        </p:txBody>
      </p:sp>
      <p:sp>
        <p:nvSpPr>
          <p:cNvPr id="19460" name="Rectangle 2"/>
          <p:cNvSpPr>
            <a:spLocks noGrp="1" noChangeArrowheads="1"/>
          </p:cNvSpPr>
          <p:nvPr>
            <p:ph type="title"/>
          </p:nvPr>
        </p:nvSpPr>
        <p:spPr/>
        <p:txBody>
          <a:bodyPr/>
          <a:lstStyle/>
          <a:p>
            <a:pPr eaLnBrk="1" hangingPunct="1"/>
            <a:r>
              <a:rPr lang="de-DE" altLang="en-US" smtClean="0">
                <a:ea typeface="ＭＳ Ｐゴシック" panose="020B0600070205080204" pitchFamily="34" charset="-128"/>
              </a:rPr>
              <a:t>Circadian rhythms are coupled to metabolism</a:t>
            </a:r>
            <a:endParaRPr lang="en-GB" altLang="en-US" i="1" smtClean="0">
              <a:ea typeface="ＭＳ Ｐゴシック" panose="020B0600070205080204" pitchFamily="34" charset="-128"/>
            </a:endParaRPr>
          </a:p>
        </p:txBody>
      </p:sp>
      <p:sp>
        <p:nvSpPr>
          <p:cNvPr id="19461" name="Text Box 4"/>
          <p:cNvSpPr txBox="1">
            <a:spLocks noChangeArrowheads="1"/>
          </p:cNvSpPr>
          <p:nvPr/>
        </p:nvSpPr>
        <p:spPr bwMode="auto">
          <a:xfrm>
            <a:off x="250824" y="2060575"/>
            <a:ext cx="8569647" cy="3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u="sng"/>
              <a:t>Review</a:t>
            </a:r>
            <a:r>
              <a:rPr lang="de-DE" altLang="en-US" sz="1800"/>
              <a:t>: </a:t>
            </a:r>
          </a:p>
          <a:p>
            <a:pPr eaLnBrk="1" hangingPunct="1">
              <a:lnSpc>
                <a:spcPct val="120000"/>
              </a:lnSpc>
              <a:spcBef>
                <a:spcPct val="0"/>
              </a:spcBef>
              <a:buFontTx/>
              <a:buNone/>
            </a:pPr>
            <a:r>
              <a:rPr lang="de-DE" altLang="en-US" sz="1800" dirty="0"/>
              <a:t>The </a:t>
            </a:r>
            <a:r>
              <a:rPr lang="de-DE" altLang="en-US" sz="1800" dirty="0" err="1"/>
              <a:t>suprachiasmatic</a:t>
            </a:r>
            <a:r>
              <a:rPr lang="de-DE" altLang="en-US" sz="1800" dirty="0"/>
              <a:t> </a:t>
            </a:r>
            <a:r>
              <a:rPr lang="de-DE" altLang="en-US" sz="1800" dirty="0" err="1"/>
              <a:t>nuclei</a:t>
            </a:r>
            <a:r>
              <a:rPr lang="de-DE" altLang="en-US" sz="1800" dirty="0"/>
              <a:t> (SCN) </a:t>
            </a:r>
            <a:r>
              <a:rPr lang="de-DE" altLang="en-US" sz="1800" dirty="0" err="1"/>
              <a:t>of</a:t>
            </a:r>
            <a:r>
              <a:rPr lang="de-DE" altLang="en-US" sz="1800" dirty="0"/>
              <a:t> </a:t>
            </a:r>
            <a:r>
              <a:rPr lang="de-DE" altLang="en-US" sz="1800" dirty="0" err="1"/>
              <a:t>the</a:t>
            </a:r>
            <a:r>
              <a:rPr lang="de-DE" altLang="en-US" sz="1800" dirty="0"/>
              <a:t> </a:t>
            </a:r>
          </a:p>
          <a:p>
            <a:pPr eaLnBrk="1" hangingPunct="1">
              <a:lnSpc>
                <a:spcPct val="120000"/>
              </a:lnSpc>
              <a:spcBef>
                <a:spcPct val="0"/>
              </a:spcBef>
              <a:buFontTx/>
              <a:buNone/>
            </a:pPr>
            <a:r>
              <a:rPr lang="de-DE" altLang="en-US" sz="1800" dirty="0" err="1"/>
              <a:t>hypothalamus</a:t>
            </a:r>
            <a:r>
              <a:rPr lang="de-DE" altLang="en-US" sz="1800" dirty="0"/>
              <a:t> </a:t>
            </a:r>
            <a:r>
              <a:rPr lang="de-DE" altLang="en-US" sz="1800" dirty="0" err="1"/>
              <a:t>are</a:t>
            </a:r>
            <a:r>
              <a:rPr lang="de-DE" altLang="en-US" sz="1800" dirty="0"/>
              <a:t> </a:t>
            </a:r>
            <a:r>
              <a:rPr lang="de-DE" altLang="en-US" sz="1800" dirty="0" err="1"/>
              <a:t>the</a:t>
            </a:r>
            <a:r>
              <a:rPr lang="de-DE" altLang="en-US" sz="1800" dirty="0"/>
              <a:t> </a:t>
            </a:r>
            <a:r>
              <a:rPr lang="de-DE" altLang="en-US" sz="1800" dirty="0" err="1"/>
              <a:t>principal</a:t>
            </a:r>
            <a:r>
              <a:rPr lang="de-DE" altLang="en-US" sz="1800" dirty="0"/>
              <a:t> </a:t>
            </a:r>
            <a:r>
              <a:rPr lang="de-DE" altLang="en-US" sz="1800" b="1" dirty="0"/>
              <a:t>circadian </a:t>
            </a:r>
            <a:r>
              <a:rPr lang="de-DE" altLang="en-US" sz="1800" b="1" dirty="0" err="1"/>
              <a:t>pacemaker</a:t>
            </a:r>
            <a:r>
              <a:rPr lang="de-DE" altLang="en-US" sz="1800" dirty="0"/>
              <a:t> in </a:t>
            </a:r>
            <a:r>
              <a:rPr lang="de-DE" altLang="en-US" sz="1800" dirty="0" err="1"/>
              <a:t>mammals</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err="1"/>
              <a:t>They</a:t>
            </a:r>
            <a:r>
              <a:rPr lang="de-DE" altLang="en-US" sz="1800" dirty="0"/>
              <a:t> </a:t>
            </a:r>
            <a:r>
              <a:rPr lang="de-DE" altLang="en-US" sz="1800" dirty="0" err="1"/>
              <a:t>drive</a:t>
            </a:r>
            <a:r>
              <a:rPr lang="de-DE" altLang="en-US" sz="1800" dirty="0"/>
              <a:t> </a:t>
            </a:r>
            <a:r>
              <a:rPr lang="de-DE" altLang="en-US" sz="1800" dirty="0" err="1"/>
              <a:t>the</a:t>
            </a:r>
            <a:r>
              <a:rPr lang="de-DE" altLang="en-US" sz="1800" dirty="0"/>
              <a:t> </a:t>
            </a:r>
            <a:r>
              <a:rPr lang="de-DE" altLang="en-US" sz="1800" dirty="0" err="1"/>
              <a:t>sleepwake</a:t>
            </a:r>
            <a:r>
              <a:rPr lang="de-DE" altLang="en-US" sz="1800" dirty="0"/>
              <a:t> </a:t>
            </a:r>
            <a:r>
              <a:rPr lang="de-DE" altLang="en-US" sz="1800" dirty="0" err="1"/>
              <a:t>cycle</a:t>
            </a:r>
            <a:r>
              <a:rPr lang="de-DE" altLang="en-US" sz="1800" dirty="0"/>
              <a:t> </a:t>
            </a:r>
            <a:r>
              <a:rPr lang="de-DE" altLang="en-US" sz="1800" dirty="0" err="1"/>
              <a:t>and</a:t>
            </a:r>
            <a:r>
              <a:rPr lang="de-DE" altLang="en-US" sz="1800" dirty="0"/>
              <a:t> </a:t>
            </a:r>
            <a:r>
              <a:rPr lang="de-DE" altLang="en-US" sz="1800" dirty="0" err="1"/>
              <a:t>coordinate</a:t>
            </a:r>
            <a:r>
              <a:rPr lang="de-DE" altLang="en-US" sz="1800" dirty="0"/>
              <a:t> </a:t>
            </a:r>
            <a:r>
              <a:rPr lang="de-DE" altLang="en-US" sz="1800" dirty="0" err="1" smtClean="0"/>
              <a:t>peripheral</a:t>
            </a:r>
            <a:r>
              <a:rPr lang="de-DE" altLang="en-US" sz="1800" dirty="0" smtClean="0"/>
              <a:t> </a:t>
            </a:r>
            <a:r>
              <a:rPr lang="de-DE" altLang="en-US" sz="1800" dirty="0" err="1"/>
              <a:t>clocks</a:t>
            </a:r>
            <a:r>
              <a:rPr lang="de-DE" altLang="en-US" sz="1800" dirty="0"/>
              <a:t> in </a:t>
            </a:r>
            <a:r>
              <a:rPr lang="de-DE" altLang="en-US" sz="1800" dirty="0" err="1"/>
              <a:t>other</a:t>
            </a:r>
            <a:r>
              <a:rPr lang="de-DE" altLang="en-US" sz="1800" dirty="0"/>
              <a:t> </a:t>
            </a:r>
            <a:r>
              <a:rPr lang="de-DE" altLang="en-US" sz="1800" dirty="0" err="1"/>
              <a:t>tissues</a:t>
            </a:r>
            <a:r>
              <a:rPr lang="de-DE" altLang="en-US" sz="1800" dirty="0"/>
              <a:t>. </a:t>
            </a:r>
          </a:p>
          <a:p>
            <a:pPr eaLnBrk="1" hangingPunct="1">
              <a:lnSpc>
                <a:spcPct val="120000"/>
              </a:lnSpc>
              <a:spcBef>
                <a:spcPct val="0"/>
              </a:spcBef>
              <a:buFontTx/>
              <a:buNone/>
            </a:pPr>
            <a:endParaRPr lang="de-DE" altLang="en-US" sz="800" dirty="0"/>
          </a:p>
          <a:p>
            <a:pPr eaLnBrk="1" hangingPunct="1">
              <a:lnSpc>
                <a:spcPct val="120000"/>
              </a:lnSpc>
              <a:spcBef>
                <a:spcPct val="0"/>
              </a:spcBef>
              <a:buFontTx/>
              <a:buNone/>
            </a:pPr>
            <a:r>
              <a:rPr lang="de-DE" altLang="en-US" sz="1800" u="sng" dirty="0" err="1"/>
              <a:t>Current</a:t>
            </a:r>
            <a:r>
              <a:rPr lang="de-DE" altLang="en-US" sz="1800" u="sng" dirty="0"/>
              <a:t> </a:t>
            </a:r>
            <a:r>
              <a:rPr lang="de-DE" altLang="en-US" sz="1800" u="sng" dirty="0" err="1"/>
              <a:t>understanding</a:t>
            </a:r>
            <a:r>
              <a:rPr lang="de-DE" altLang="en-US" sz="1800" dirty="0"/>
              <a:t>: </a:t>
            </a:r>
          </a:p>
          <a:p>
            <a:pPr eaLnBrk="1" hangingPunct="1">
              <a:lnSpc>
                <a:spcPct val="120000"/>
              </a:lnSpc>
              <a:spcBef>
                <a:spcPct val="0"/>
              </a:spcBef>
              <a:buFontTx/>
              <a:buNone/>
            </a:pPr>
            <a:r>
              <a:rPr lang="de-DE" altLang="en-US" sz="1800" dirty="0"/>
              <a:t>The </a:t>
            </a:r>
            <a:r>
              <a:rPr lang="de-DE" altLang="en-US" sz="1800" dirty="0" err="1"/>
              <a:t>molecular</a:t>
            </a:r>
            <a:r>
              <a:rPr lang="de-DE" altLang="en-US" sz="1800" dirty="0"/>
              <a:t> </a:t>
            </a:r>
            <a:r>
              <a:rPr lang="de-DE" altLang="en-US" sz="1800" dirty="0" err="1"/>
              <a:t>clockwork</a:t>
            </a:r>
            <a:r>
              <a:rPr lang="de-DE" altLang="en-US" sz="1800" dirty="0"/>
              <a:t> </a:t>
            </a:r>
            <a:r>
              <a:rPr lang="de-DE" altLang="en-US" sz="1800" dirty="0" err="1"/>
              <a:t>within</a:t>
            </a:r>
            <a:r>
              <a:rPr lang="de-DE" altLang="en-US" sz="1800" dirty="0"/>
              <a:t> </a:t>
            </a:r>
            <a:r>
              <a:rPr lang="de-DE" altLang="en-US" sz="1800" dirty="0" err="1"/>
              <a:t>the</a:t>
            </a:r>
            <a:r>
              <a:rPr lang="de-DE" altLang="en-US" sz="1800" dirty="0"/>
              <a:t> SCN </a:t>
            </a:r>
            <a:r>
              <a:rPr lang="de-DE" altLang="en-US" sz="1800" dirty="0" err="1"/>
              <a:t>is</a:t>
            </a:r>
            <a:r>
              <a:rPr lang="de-DE" altLang="en-US" sz="1800" dirty="0"/>
              <a:t> </a:t>
            </a:r>
            <a:r>
              <a:rPr lang="de-DE" altLang="en-US" sz="1800" dirty="0" err="1"/>
              <a:t>being</a:t>
            </a:r>
            <a:r>
              <a:rPr lang="de-DE" altLang="en-US" sz="1800" dirty="0"/>
              <a:t> </a:t>
            </a:r>
            <a:r>
              <a:rPr lang="de-DE" altLang="en-US" sz="1800" dirty="0" err="1"/>
              <a:t>modeled</a:t>
            </a:r>
            <a:r>
              <a:rPr lang="de-DE" altLang="en-US" sz="1800" dirty="0"/>
              <a:t> </a:t>
            </a:r>
            <a:r>
              <a:rPr lang="de-DE" altLang="en-US" sz="1800" dirty="0" err="1"/>
              <a:t>as</a:t>
            </a:r>
            <a:r>
              <a:rPr lang="de-DE" altLang="en-US" sz="1800" dirty="0"/>
              <a:t> a </a:t>
            </a:r>
            <a:r>
              <a:rPr lang="de-DE" altLang="en-US" sz="1800" dirty="0" err="1"/>
              <a:t>combination</a:t>
            </a:r>
            <a:r>
              <a:rPr lang="de-DE" altLang="en-US" sz="1800" dirty="0"/>
              <a:t> </a:t>
            </a:r>
            <a:r>
              <a:rPr lang="de-DE" altLang="en-US" sz="1800" dirty="0" err="1"/>
              <a:t>of</a:t>
            </a:r>
            <a:r>
              <a:rPr lang="de-DE" altLang="en-US" sz="1800" dirty="0"/>
              <a:t> </a:t>
            </a:r>
            <a:r>
              <a:rPr lang="de-DE" altLang="en-US" sz="1800" b="1" dirty="0" err="1"/>
              <a:t>transcriptional</a:t>
            </a:r>
            <a:r>
              <a:rPr lang="de-DE" altLang="en-US" sz="1800" dirty="0"/>
              <a:t> </a:t>
            </a:r>
            <a:r>
              <a:rPr lang="de-DE" altLang="en-US" sz="1800" dirty="0" err="1"/>
              <a:t>and</a:t>
            </a:r>
            <a:r>
              <a:rPr lang="de-DE" altLang="en-US" sz="1800" dirty="0"/>
              <a:t> </a:t>
            </a:r>
            <a:r>
              <a:rPr lang="de-DE" altLang="en-US" sz="1800" b="1" dirty="0" err="1"/>
              <a:t>posttranslational</a:t>
            </a:r>
            <a:r>
              <a:rPr lang="de-DE" altLang="en-US" sz="1800" b="1" dirty="0"/>
              <a:t> negative </a:t>
            </a:r>
            <a:r>
              <a:rPr lang="de-DE" altLang="en-US" sz="1800" b="1" dirty="0" err="1"/>
              <a:t>feedback</a:t>
            </a:r>
            <a:r>
              <a:rPr lang="de-DE" altLang="en-US" sz="1800" b="1" dirty="0"/>
              <a:t> </a:t>
            </a:r>
            <a:r>
              <a:rPr lang="de-DE" altLang="en-US" sz="1800" b="1" dirty="0" err="1"/>
              <a:t>loops</a:t>
            </a:r>
            <a:r>
              <a:rPr lang="de-DE" altLang="en-US" sz="1800"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Protein </a:t>
            </a:r>
            <a:r>
              <a:rPr lang="de-DE" altLang="en-US" sz="1800" dirty="0" err="1"/>
              <a:t>products</a:t>
            </a:r>
            <a:r>
              <a:rPr lang="de-DE" altLang="en-US" sz="1800" dirty="0"/>
              <a:t> </a:t>
            </a:r>
            <a:r>
              <a:rPr lang="de-DE" altLang="en-US" sz="1800" dirty="0" err="1"/>
              <a:t>of</a:t>
            </a:r>
            <a:r>
              <a:rPr lang="de-DE" altLang="en-US" sz="1800" dirty="0"/>
              <a:t> </a:t>
            </a:r>
            <a:r>
              <a:rPr lang="de-DE" altLang="en-US" sz="1800" i="1" dirty="0" err="1"/>
              <a:t>Period</a:t>
            </a:r>
            <a:r>
              <a:rPr lang="de-DE" altLang="en-US" sz="1800" dirty="0"/>
              <a:t> </a:t>
            </a:r>
            <a:r>
              <a:rPr lang="de-DE" altLang="en-US" sz="1800" dirty="0" err="1"/>
              <a:t>and</a:t>
            </a:r>
            <a:r>
              <a:rPr lang="de-DE" altLang="en-US" sz="1800" dirty="0"/>
              <a:t> </a:t>
            </a:r>
            <a:r>
              <a:rPr lang="de-DE" altLang="en-US" sz="1800" i="1" dirty="0" err="1"/>
              <a:t>Cryptochrome</a:t>
            </a:r>
            <a:r>
              <a:rPr lang="de-DE" altLang="en-US" sz="1800" dirty="0"/>
              <a:t> genes </a:t>
            </a:r>
            <a:r>
              <a:rPr lang="de-DE" altLang="en-US" sz="1800" dirty="0" err="1"/>
              <a:t>periodically</a:t>
            </a:r>
            <a:r>
              <a:rPr lang="de-DE" altLang="en-US" sz="1800" dirty="0"/>
              <a:t> </a:t>
            </a:r>
            <a:r>
              <a:rPr lang="de-DE" altLang="en-US" sz="1800" dirty="0" err="1"/>
              <a:t>suppress</a:t>
            </a:r>
            <a:r>
              <a:rPr lang="de-DE" altLang="en-US" sz="1800" dirty="0"/>
              <a:t> </a:t>
            </a:r>
            <a:r>
              <a:rPr lang="de-DE" altLang="en-US" sz="1800" dirty="0" err="1"/>
              <a:t>their</a:t>
            </a:r>
            <a:r>
              <a:rPr lang="de-DE" altLang="en-US" sz="1800" dirty="0"/>
              <a:t> </a:t>
            </a:r>
            <a:r>
              <a:rPr lang="de-DE" altLang="en-US" sz="1800" dirty="0" err="1"/>
              <a:t>own</a:t>
            </a:r>
            <a:r>
              <a:rPr lang="de-DE" altLang="en-US" sz="1800" dirty="0"/>
              <a:t> </a:t>
            </a:r>
            <a:r>
              <a:rPr lang="de-DE" altLang="en-US" sz="1800" dirty="0" err="1"/>
              <a:t>expression</a:t>
            </a:r>
            <a:r>
              <a:rPr lang="de-DE" altLang="en-US" sz="1800" dirty="0"/>
              <a:t>. </a:t>
            </a:r>
          </a:p>
        </p:txBody>
      </p:sp>
      <p:sp>
        <p:nvSpPr>
          <p:cNvPr id="19462"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pic>
        <p:nvPicPr>
          <p:cNvPr id="1946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631825"/>
            <a:ext cx="5329237"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464" name="Text Box 5"/>
          <p:cNvSpPr txBox="1">
            <a:spLocks noChangeArrowheads="1"/>
          </p:cNvSpPr>
          <p:nvPr/>
        </p:nvSpPr>
        <p:spPr bwMode="auto">
          <a:xfrm>
            <a:off x="6367463" y="1476375"/>
            <a:ext cx="2163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483"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6FEDCC8F-D6DD-4DCE-AD2A-69B5ECF27BAA}" type="slidenum">
              <a:rPr lang="de-DE" altLang="en-US" sz="1000"/>
              <a:pPr eaLnBrk="1" hangingPunct="1">
                <a:spcBef>
                  <a:spcPct val="0"/>
                </a:spcBef>
                <a:buFontTx/>
                <a:buNone/>
              </a:pPr>
              <a:t>12</a:t>
            </a:fld>
            <a:endParaRPr lang="de-DE" altLang="en-US" sz="1000"/>
          </a:p>
        </p:txBody>
      </p:sp>
      <p:sp>
        <p:nvSpPr>
          <p:cNvPr id="20484" name="Rectangle 2"/>
          <p:cNvSpPr>
            <a:spLocks noGrp="1" noChangeArrowheads="1"/>
          </p:cNvSpPr>
          <p:nvPr>
            <p:ph type="title"/>
          </p:nvPr>
        </p:nvSpPr>
        <p:spPr/>
        <p:txBody>
          <a:bodyPr/>
          <a:lstStyle/>
          <a:p>
            <a:pPr eaLnBrk="1" hangingPunct="1"/>
            <a:r>
              <a:rPr lang="de-DE" altLang="en-US" smtClean="0">
                <a:ea typeface="ＭＳ Ｐゴシック" panose="020B0600070205080204" pitchFamily="34" charset="-128"/>
              </a:rPr>
              <a:t>Control of circadian rhythms?</a:t>
            </a:r>
            <a:endParaRPr lang="en-GB" altLang="en-US" i="1" smtClean="0">
              <a:ea typeface="ＭＳ Ｐゴシック" panose="020B0600070205080204" pitchFamily="34" charset="-128"/>
            </a:endParaRPr>
          </a:p>
        </p:txBody>
      </p:sp>
      <p:sp>
        <p:nvSpPr>
          <p:cNvPr id="20485" name="Text Box 4"/>
          <p:cNvSpPr txBox="1">
            <a:spLocks noChangeArrowheads="1"/>
          </p:cNvSpPr>
          <p:nvPr/>
        </p:nvSpPr>
        <p:spPr bwMode="auto">
          <a:xfrm>
            <a:off x="250825" y="627063"/>
            <a:ext cx="82804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u="sng" dirty="0"/>
              <a:t>Open </a:t>
            </a:r>
            <a:r>
              <a:rPr lang="de-DE" altLang="en-US" sz="1800" u="sng" dirty="0" err="1"/>
              <a:t>question</a:t>
            </a:r>
            <a:r>
              <a:rPr lang="de-DE" altLang="en-US" sz="1800" dirty="0"/>
              <a:t>: </a:t>
            </a:r>
            <a:r>
              <a:rPr lang="de-DE" altLang="en-US" sz="1800" dirty="0" err="1"/>
              <a:t>It</a:t>
            </a:r>
            <a:r>
              <a:rPr lang="de-DE" altLang="en-US" sz="1800" dirty="0"/>
              <a:t> </a:t>
            </a:r>
            <a:r>
              <a:rPr lang="de-DE" altLang="en-US" sz="1800" dirty="0" err="1"/>
              <a:t>is</a:t>
            </a:r>
            <a:r>
              <a:rPr lang="de-DE" altLang="en-US" sz="1800" dirty="0"/>
              <a:t> </a:t>
            </a:r>
            <a:r>
              <a:rPr lang="de-DE" altLang="en-US" sz="1800" dirty="0" err="1"/>
              <a:t>unclear</a:t>
            </a:r>
            <a:r>
              <a:rPr lang="de-DE" altLang="en-US" sz="1800" dirty="0"/>
              <a:t> </a:t>
            </a:r>
            <a:r>
              <a:rPr lang="de-DE" altLang="en-US" sz="1800" dirty="0" err="1"/>
              <a:t>how</a:t>
            </a:r>
            <a:r>
              <a:rPr lang="de-DE" altLang="en-US" sz="1800" dirty="0"/>
              <a:t> </a:t>
            </a:r>
            <a:r>
              <a:rPr lang="de-DE" altLang="en-US" sz="1800" dirty="0" err="1"/>
              <a:t>long</a:t>
            </a:r>
            <a:r>
              <a:rPr lang="de-DE" altLang="en-US" sz="1800" dirty="0"/>
              <a:t>-term, high-amplitude </a:t>
            </a:r>
            <a:r>
              <a:rPr lang="de-DE" altLang="en-US" sz="1800" dirty="0" err="1"/>
              <a:t>oscillations</a:t>
            </a:r>
            <a:r>
              <a:rPr lang="de-DE" altLang="en-US" sz="1800" dirty="0"/>
              <a:t> </a:t>
            </a:r>
            <a:r>
              <a:rPr lang="de-DE" altLang="en-US" sz="1800" dirty="0" err="1"/>
              <a:t>with</a:t>
            </a:r>
            <a:r>
              <a:rPr lang="de-DE" altLang="en-US" sz="1800" dirty="0"/>
              <a:t> a </a:t>
            </a:r>
            <a:r>
              <a:rPr lang="de-DE" altLang="en-US" sz="1800" dirty="0" err="1"/>
              <a:t>daily</a:t>
            </a:r>
            <a:r>
              <a:rPr lang="de-DE" altLang="en-US" sz="1800" dirty="0"/>
              <a:t> </a:t>
            </a:r>
            <a:r>
              <a:rPr lang="de-DE" altLang="en-US" sz="1800" dirty="0" err="1"/>
              <a:t>period</a:t>
            </a:r>
            <a:r>
              <a:rPr lang="de-DE" altLang="en-US" sz="1800" dirty="0"/>
              <a:t> </a:t>
            </a:r>
            <a:r>
              <a:rPr lang="de-DE" altLang="en-US" sz="1800" dirty="0" err="1"/>
              <a:t>are</a:t>
            </a:r>
            <a:r>
              <a:rPr lang="de-DE" altLang="en-US" sz="1800" dirty="0"/>
              <a:t> </a:t>
            </a:r>
            <a:r>
              <a:rPr lang="de-DE" altLang="en-US" sz="1800" dirty="0" err="1"/>
              <a:t>maintained</a:t>
            </a:r>
            <a:r>
              <a:rPr lang="de-DE" altLang="en-US" sz="1800"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In </a:t>
            </a:r>
            <a:r>
              <a:rPr lang="de-DE" altLang="en-US" sz="1800" dirty="0" err="1"/>
              <a:t>particular</a:t>
            </a:r>
            <a:r>
              <a:rPr lang="de-DE" altLang="en-US" sz="1800" dirty="0"/>
              <a:t>, </a:t>
            </a:r>
            <a:r>
              <a:rPr lang="de-DE" altLang="en-US" sz="1800" dirty="0" err="1"/>
              <a:t>transcriptional</a:t>
            </a:r>
            <a:r>
              <a:rPr lang="de-DE" altLang="en-US" sz="1800" dirty="0"/>
              <a:t> </a:t>
            </a:r>
            <a:r>
              <a:rPr lang="de-DE" altLang="en-US" sz="1800" dirty="0" err="1"/>
              <a:t>feedback</a:t>
            </a:r>
            <a:r>
              <a:rPr lang="de-DE" altLang="en-US" sz="1800" dirty="0"/>
              <a:t> </a:t>
            </a:r>
            <a:r>
              <a:rPr lang="de-DE" altLang="en-US" sz="1800" dirty="0" err="1"/>
              <a:t>loops</a:t>
            </a:r>
            <a:r>
              <a:rPr lang="de-DE" altLang="en-US" sz="1800" dirty="0"/>
              <a:t> </a:t>
            </a:r>
            <a:r>
              <a:rPr lang="de-DE" altLang="en-US" sz="1800" dirty="0" err="1"/>
              <a:t>are</a:t>
            </a:r>
            <a:r>
              <a:rPr lang="de-DE" altLang="en-US" sz="1800" dirty="0"/>
              <a:t> </a:t>
            </a:r>
            <a:r>
              <a:rPr lang="de-DE" altLang="en-US" sz="1800" dirty="0" err="1"/>
              <a:t>typically</a:t>
            </a:r>
            <a:r>
              <a:rPr lang="de-DE" altLang="en-US" sz="1800" dirty="0"/>
              <a:t> </a:t>
            </a:r>
            <a:r>
              <a:rPr lang="de-DE" altLang="en-US" sz="1800" dirty="0" err="1"/>
              <a:t>less</a:t>
            </a:r>
            <a:r>
              <a:rPr lang="de-DE" altLang="en-US" sz="1800" dirty="0"/>
              <a:t> </a:t>
            </a:r>
            <a:r>
              <a:rPr lang="de-DE" altLang="en-US" sz="1800" dirty="0" err="1"/>
              <a:t>precise</a:t>
            </a:r>
            <a:r>
              <a:rPr lang="de-DE" altLang="en-US" sz="1800" dirty="0"/>
              <a:t> </a:t>
            </a:r>
            <a:r>
              <a:rPr lang="de-DE" altLang="en-US" sz="1800" dirty="0" err="1"/>
              <a:t>than</a:t>
            </a:r>
            <a:r>
              <a:rPr lang="de-DE" altLang="en-US" sz="1800" dirty="0"/>
              <a:t> </a:t>
            </a:r>
            <a:r>
              <a:rPr lang="de-DE" altLang="en-US" sz="1800" dirty="0" err="1"/>
              <a:t>the</a:t>
            </a:r>
            <a:r>
              <a:rPr lang="de-DE" altLang="en-US" sz="1800" dirty="0"/>
              <a:t> </a:t>
            </a:r>
            <a:r>
              <a:rPr lang="de-DE" altLang="en-US" sz="1800" dirty="0" err="1"/>
              <a:t>oscillation</a:t>
            </a:r>
            <a:r>
              <a:rPr lang="de-DE" altLang="en-US" sz="1800" dirty="0"/>
              <a:t> </a:t>
            </a:r>
            <a:r>
              <a:rPr lang="de-DE" altLang="en-US" sz="1800" dirty="0" err="1"/>
              <a:t>of</a:t>
            </a:r>
            <a:r>
              <a:rPr lang="de-DE" altLang="en-US" sz="1800" dirty="0"/>
              <a:t> </a:t>
            </a:r>
            <a:r>
              <a:rPr lang="de-DE" altLang="en-US" sz="1800" dirty="0" err="1"/>
              <a:t>the</a:t>
            </a:r>
            <a:r>
              <a:rPr lang="de-DE" altLang="en-US" sz="1800" dirty="0"/>
              <a:t> circadian </a:t>
            </a:r>
            <a:r>
              <a:rPr lang="de-DE" altLang="en-US" sz="1800" dirty="0" err="1"/>
              <a:t>clock</a:t>
            </a:r>
            <a:r>
              <a:rPr lang="de-DE" altLang="en-US" sz="1800" dirty="0"/>
              <a:t> </a:t>
            </a:r>
            <a:r>
              <a:rPr lang="de-DE" altLang="en-US" sz="1800" dirty="0" err="1"/>
              <a:t>and</a:t>
            </a:r>
            <a:r>
              <a:rPr lang="de-DE" altLang="en-US" sz="1800" dirty="0"/>
              <a:t> </a:t>
            </a:r>
            <a:r>
              <a:rPr lang="de-DE" altLang="en-US" sz="1800" dirty="0" err="1"/>
              <a:t>oscillate</a:t>
            </a:r>
            <a:r>
              <a:rPr lang="de-DE" altLang="en-US" sz="1800" dirty="0"/>
              <a:t> at a </a:t>
            </a:r>
            <a:r>
              <a:rPr lang="de-DE" altLang="en-US" sz="1800" dirty="0" err="1"/>
              <a:t>higher</a:t>
            </a:r>
            <a:r>
              <a:rPr lang="de-DE" altLang="en-US" sz="1800" dirty="0"/>
              <a:t> </a:t>
            </a:r>
            <a:r>
              <a:rPr lang="de-DE" altLang="en-US" sz="1800" dirty="0" err="1"/>
              <a:t>frequency</a:t>
            </a:r>
            <a:r>
              <a:rPr lang="de-DE" altLang="en-US" sz="1800" dirty="0"/>
              <a:t> </a:t>
            </a:r>
            <a:r>
              <a:rPr lang="de-DE" altLang="en-US" sz="1800" dirty="0" err="1"/>
              <a:t>than</a:t>
            </a:r>
            <a:r>
              <a:rPr lang="de-DE" altLang="en-US" sz="1800" dirty="0"/>
              <a:t> </a:t>
            </a:r>
            <a:r>
              <a:rPr lang="de-DE" altLang="en-US" sz="1800" dirty="0" err="1"/>
              <a:t>one</a:t>
            </a:r>
            <a:r>
              <a:rPr lang="de-DE" altLang="en-US" sz="1800" dirty="0"/>
              <a:t> </a:t>
            </a:r>
            <a:r>
              <a:rPr lang="de-DE" altLang="en-US" sz="1800" dirty="0" err="1"/>
              <a:t>cycle</a:t>
            </a:r>
            <a:r>
              <a:rPr lang="de-DE" altLang="en-US" sz="1800" dirty="0"/>
              <a:t> per </a:t>
            </a:r>
            <a:r>
              <a:rPr lang="de-DE" altLang="en-US" sz="1800" dirty="0" err="1"/>
              <a:t>day</a:t>
            </a:r>
            <a:r>
              <a:rPr lang="de-DE" altLang="en-US" sz="1800"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u="sng" dirty="0" err="1"/>
              <a:t>Possible</a:t>
            </a:r>
            <a:r>
              <a:rPr lang="de-DE" altLang="en-US" sz="1800" u="sng" dirty="0"/>
              <a:t> </a:t>
            </a:r>
            <a:r>
              <a:rPr lang="de-DE" altLang="en-US" sz="1800" u="sng" dirty="0" err="1"/>
              <a:t>explanations</a:t>
            </a:r>
            <a:r>
              <a:rPr lang="de-DE" altLang="en-US" sz="1800" dirty="0"/>
              <a:t>: </a:t>
            </a:r>
          </a:p>
          <a:p>
            <a:pPr eaLnBrk="1" hangingPunct="1">
              <a:lnSpc>
                <a:spcPct val="120000"/>
              </a:lnSpc>
              <a:spcBef>
                <a:spcPct val="0"/>
              </a:spcBef>
              <a:buFontTx/>
              <a:buNone/>
            </a:pPr>
            <a:r>
              <a:rPr lang="de-DE" altLang="en-US" sz="1800" dirty="0"/>
              <a:t>- </a:t>
            </a:r>
            <a:r>
              <a:rPr lang="de-DE" altLang="en-US" sz="1800" dirty="0" err="1" smtClean="0"/>
              <a:t>Phosphorylation</a:t>
            </a:r>
            <a:r>
              <a:rPr lang="de-DE" altLang="en-US" sz="1800" dirty="0" smtClean="0"/>
              <a:t> (e.g. </a:t>
            </a:r>
            <a:r>
              <a:rPr lang="de-DE" altLang="en-US" sz="1800" dirty="0" err="1" smtClean="0"/>
              <a:t>casein</a:t>
            </a:r>
            <a:r>
              <a:rPr lang="de-DE" altLang="en-US" sz="1800" dirty="0" smtClean="0"/>
              <a:t> </a:t>
            </a:r>
            <a:r>
              <a:rPr lang="de-DE" altLang="en-US" sz="1800" dirty="0" err="1" smtClean="0"/>
              <a:t>kinase</a:t>
            </a:r>
            <a:r>
              <a:rPr lang="de-DE" altLang="en-US" sz="1800" dirty="0" smtClean="0"/>
              <a:t>) </a:t>
            </a:r>
            <a:r>
              <a:rPr lang="de-DE" altLang="en-US" sz="1800" dirty="0" err="1"/>
              <a:t>causes</a:t>
            </a:r>
            <a:r>
              <a:rPr lang="de-DE" altLang="en-US" sz="1800" dirty="0"/>
              <a:t> </a:t>
            </a:r>
            <a:r>
              <a:rPr lang="de-DE" altLang="en-US" sz="1800" dirty="0" err="1" smtClean="0"/>
              <a:t>delay</a:t>
            </a:r>
            <a:r>
              <a:rPr lang="de-DE" altLang="en-US" sz="1800" dirty="0" smtClean="0"/>
              <a:t> (</a:t>
            </a:r>
            <a:r>
              <a:rPr lang="de-DE" altLang="en-US" sz="1800" dirty="0" err="1" smtClean="0"/>
              <a:t>see</a:t>
            </a:r>
            <a:r>
              <a:rPr lang="de-DE" altLang="en-US" sz="1800" dirty="0" smtClean="0"/>
              <a:t> V1),</a:t>
            </a:r>
            <a:endParaRPr lang="de-DE" altLang="en-US" sz="1800" dirty="0"/>
          </a:p>
          <a:p>
            <a:pPr eaLnBrk="1" hangingPunct="1">
              <a:lnSpc>
                <a:spcPct val="120000"/>
              </a:lnSpc>
              <a:spcBef>
                <a:spcPct val="0"/>
              </a:spcBef>
              <a:buFontTx/>
              <a:buNone/>
            </a:pPr>
            <a:r>
              <a:rPr lang="de-DE" altLang="en-US" sz="1800" dirty="0"/>
              <a:t>- </a:t>
            </a:r>
            <a:r>
              <a:rPr lang="de-DE" altLang="en-US" sz="1800" dirty="0" err="1"/>
              <a:t>secondary</a:t>
            </a:r>
            <a:r>
              <a:rPr lang="de-DE" altLang="en-US" sz="1800" dirty="0"/>
              <a:t> </a:t>
            </a:r>
            <a:r>
              <a:rPr lang="de-DE" altLang="en-US" sz="1800" dirty="0" err="1"/>
              <a:t>loops</a:t>
            </a:r>
            <a:r>
              <a:rPr lang="de-DE" altLang="en-US" sz="1800" dirty="0"/>
              <a:t> </a:t>
            </a:r>
            <a:r>
              <a:rPr lang="de-DE" altLang="en-US" sz="1800" dirty="0" err="1"/>
              <a:t>give</a:t>
            </a:r>
            <a:r>
              <a:rPr lang="de-DE" altLang="en-US" sz="1800" dirty="0"/>
              <a:t> </a:t>
            </a:r>
            <a:r>
              <a:rPr lang="de-DE" altLang="en-US" sz="1800" dirty="0" err="1"/>
              <a:t>stabilization</a:t>
            </a:r>
            <a:r>
              <a:rPr lang="de-DE" altLang="en-US" sz="1800" dirty="0"/>
              <a:t>.</a:t>
            </a:r>
          </a:p>
        </p:txBody>
      </p:sp>
      <p:sp>
        <p:nvSpPr>
          <p:cNvPr id="20486" name="Text Box 5"/>
          <p:cNvSpPr txBox="1">
            <a:spLocks noChangeArrowheads="1"/>
          </p:cNvSpPr>
          <p:nvPr/>
        </p:nvSpPr>
        <p:spPr bwMode="auto">
          <a:xfrm>
            <a:off x="6629400" y="5791200"/>
            <a:ext cx="2163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
        <p:nvSpPr>
          <p:cNvPr id="20487"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228600" y="152400"/>
            <a:ext cx="8686800" cy="457200"/>
          </a:xfrm>
        </p:spPr>
        <p:txBody>
          <a:bodyPr/>
          <a:lstStyle/>
          <a:p>
            <a:r>
              <a:rPr lang="en-GB" altLang="en-US" smtClean="0">
                <a:ea typeface="ＭＳ Ｐゴシック" panose="020B0600070205080204" pitchFamily="34" charset="-128"/>
              </a:rPr>
              <a:t>Evidence for coupling of circadian clocks with metabolism</a:t>
            </a:r>
          </a:p>
        </p:txBody>
      </p:sp>
      <p:sp>
        <p:nvSpPr>
          <p:cNvPr id="21507" name="Rectangle 4"/>
          <p:cNvSpPr>
            <a:spLocks noChangeArrowheads="1"/>
          </p:cNvSpPr>
          <p:nvPr/>
        </p:nvSpPr>
        <p:spPr bwMode="auto">
          <a:xfrm>
            <a:off x="250825" y="569913"/>
            <a:ext cx="8497888"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AutoNum type="arabicParenBoth"/>
            </a:pPr>
            <a:r>
              <a:rPr lang="en-GB" altLang="en-US" sz="1800" dirty="0"/>
              <a:t>Recombinant cyanobacterial proteins can </a:t>
            </a:r>
            <a:r>
              <a:rPr lang="en-GB" altLang="en-US" sz="1800" b="1" dirty="0"/>
              <a:t>sustain circadian cycles </a:t>
            </a:r>
            <a:r>
              <a:rPr lang="en-GB" altLang="en-US" sz="1800" dirty="0"/>
              <a:t>of </a:t>
            </a:r>
            <a:r>
              <a:rPr lang="en-GB" altLang="en-US" sz="1800" dirty="0" err="1"/>
              <a:t>autophosphorylation</a:t>
            </a:r>
            <a:r>
              <a:rPr lang="en-GB" altLang="en-US" sz="1800" dirty="0"/>
              <a:t> in vitro, in the absence of transcription,</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dirty="0"/>
              <a:t>(2) </a:t>
            </a:r>
            <a:r>
              <a:rPr lang="en-GB" altLang="en-US" sz="1800" dirty="0" smtClean="0"/>
              <a:t>The intracellular </a:t>
            </a:r>
            <a:r>
              <a:rPr lang="en-GB" altLang="en-US" sz="1800" dirty="0" err="1"/>
              <a:t>signaling</a:t>
            </a:r>
            <a:r>
              <a:rPr lang="en-GB" altLang="en-US" sz="1800" dirty="0"/>
              <a:t> molecules cyclic adenosine diphosphate–ribose (</a:t>
            </a:r>
            <a:r>
              <a:rPr lang="en-GB" altLang="en-US" sz="1800" b="1" dirty="0" err="1"/>
              <a:t>cADPR</a:t>
            </a:r>
            <a:r>
              <a:rPr lang="en-GB" altLang="en-US" sz="1800" dirty="0"/>
              <a:t>) and Ca</a:t>
            </a:r>
            <a:r>
              <a:rPr lang="en-GB" altLang="en-US" sz="1800" baseline="30000" dirty="0"/>
              <a:t>2+</a:t>
            </a:r>
            <a:r>
              <a:rPr lang="en-GB" altLang="en-US" sz="1800" dirty="0"/>
              <a:t> are essential </a:t>
            </a:r>
            <a:r>
              <a:rPr lang="en-GB" altLang="en-US" sz="1800" b="1" dirty="0"/>
              <a:t>regulators </a:t>
            </a:r>
            <a:r>
              <a:rPr lang="en-GB" altLang="en-US" sz="1800" dirty="0"/>
              <a:t>of circadian oscillation in </a:t>
            </a:r>
            <a:r>
              <a:rPr lang="en-GB" altLang="en-US" sz="1800" i="1" dirty="0"/>
              <a:t>Arabidopsis</a:t>
            </a:r>
            <a:r>
              <a:rPr lang="en-GB" altLang="en-US" sz="1800" dirty="0"/>
              <a:t> and </a:t>
            </a:r>
            <a:r>
              <a:rPr lang="en-GB" altLang="en-US" sz="1800" i="1" dirty="0"/>
              <a:t>Drosophila</a:t>
            </a:r>
            <a:r>
              <a:rPr lang="en-GB" altLang="en-US" sz="1800" dirty="0"/>
              <a:t>. </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dirty="0"/>
              <a:t>This indicates that transcriptional mechanisms may not be the sole, or principal, mediator of circadian </a:t>
            </a:r>
            <a:r>
              <a:rPr lang="en-GB" altLang="en-US" sz="1800" dirty="0" err="1"/>
              <a:t>pacemaking</a:t>
            </a:r>
            <a:r>
              <a:rPr lang="en-GB" altLang="en-US" sz="1800" dirty="0"/>
              <a:t>. </a:t>
            </a:r>
          </a:p>
        </p:txBody>
      </p:sp>
      <p:sp>
        <p:nvSpPr>
          <p:cNvPr id="21508" name="Text Box 5"/>
          <p:cNvSpPr txBox="1">
            <a:spLocks noChangeArrowheads="1"/>
          </p:cNvSpPr>
          <p:nvPr/>
        </p:nvSpPr>
        <p:spPr bwMode="auto">
          <a:xfrm>
            <a:off x="6516688" y="6021388"/>
            <a:ext cx="2163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
        <p:nvSpPr>
          <p:cNvPr id="21509"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1510"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151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3DFC7AD4-D84A-49AC-B86C-1043AABB950F}" type="slidenum">
              <a:rPr lang="de-DE" altLang="en-US" sz="1000"/>
              <a:pPr eaLnBrk="1" hangingPunct="1">
                <a:spcBef>
                  <a:spcPct val="0"/>
                </a:spcBef>
                <a:buFontTx/>
                <a:buNone/>
              </a:pPr>
              <a:t>13</a:t>
            </a:fld>
            <a:endParaRPr lang="de-DE" altLang="en-US"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r>
              <a:rPr lang="en-GB" altLang="en-US" smtClean="0">
                <a:ea typeface="ＭＳ Ｐゴシック" panose="020B0600070205080204" pitchFamily="34" charset="-128"/>
              </a:rPr>
              <a:t>Example of a gene regulatory network</a:t>
            </a:r>
          </a:p>
        </p:txBody>
      </p:sp>
      <p:sp>
        <p:nvSpPr>
          <p:cNvPr id="22531" name="Rectangle 4"/>
          <p:cNvSpPr>
            <a:spLocks noChangeArrowheads="1"/>
          </p:cNvSpPr>
          <p:nvPr/>
        </p:nvSpPr>
        <p:spPr bwMode="auto">
          <a:xfrm>
            <a:off x="250825" y="565505"/>
            <a:ext cx="8497888"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dirty="0"/>
              <a:t>O’Neill and co-workers showed that the transcriptional feedback loops of the SCN are sustained by cytoplasmic </a:t>
            </a:r>
            <a:r>
              <a:rPr lang="en-GB" altLang="en-US" sz="1800" dirty="0" err="1"/>
              <a:t>cAMP</a:t>
            </a:r>
            <a:r>
              <a:rPr lang="en-GB" altLang="en-US" sz="1800" dirty="0"/>
              <a:t> </a:t>
            </a:r>
            <a:r>
              <a:rPr lang="en-GB" altLang="en-US" sz="1800" dirty="0" err="1"/>
              <a:t>signaling</a:t>
            </a:r>
            <a:r>
              <a:rPr lang="en-GB" altLang="en-US" sz="1800" dirty="0"/>
              <a:t>.</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dirty="0" err="1"/>
              <a:t>cAMP</a:t>
            </a:r>
            <a:r>
              <a:rPr lang="en-GB" altLang="en-US" sz="1800" dirty="0"/>
              <a:t> </a:t>
            </a:r>
            <a:r>
              <a:rPr lang="en-GB" altLang="en-US" sz="1800" dirty="0" err="1"/>
              <a:t>signaling</a:t>
            </a:r>
            <a:r>
              <a:rPr lang="en-GB" altLang="en-US" sz="1800" dirty="0"/>
              <a:t> determines their canonical properties </a:t>
            </a:r>
            <a:r>
              <a:rPr lang="en-GB" altLang="en-US" sz="1800" dirty="0"/>
              <a:t>(</a:t>
            </a:r>
            <a:r>
              <a:rPr lang="en-GB" altLang="en-US" sz="1800" dirty="0" smtClean="0"/>
              <a:t>amplitude</a:t>
            </a:r>
            <a:r>
              <a:rPr lang="en-GB" altLang="en-US" sz="1800" dirty="0"/>
              <a:t>, phase</a:t>
            </a:r>
            <a:r>
              <a:rPr lang="en-GB" altLang="en-US" sz="1800" dirty="0" smtClean="0"/>
              <a:t>, period). </a:t>
            </a:r>
            <a:endParaRPr lang="en-GB" altLang="en-US" sz="1800" dirty="0"/>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u="sng" dirty="0"/>
              <a:t>Roles of </a:t>
            </a:r>
            <a:r>
              <a:rPr lang="en-GB" altLang="en-US" sz="1800" u="sng" dirty="0" err="1"/>
              <a:t>cAMP</a:t>
            </a:r>
            <a:r>
              <a:rPr lang="en-GB" altLang="en-US" sz="1800" u="sng" dirty="0"/>
              <a:t>?</a:t>
            </a:r>
          </a:p>
          <a:p>
            <a:pPr eaLnBrk="1" hangingPunct="1">
              <a:lnSpc>
                <a:spcPct val="120000"/>
              </a:lnSpc>
              <a:spcBef>
                <a:spcPct val="0"/>
              </a:spcBef>
              <a:buFontTx/>
              <a:buNone/>
            </a:pPr>
            <a:r>
              <a:rPr lang="en-GB" altLang="en-US" sz="1800" dirty="0"/>
              <a:t>In molluscs, birds, and the mammalian SCN, </a:t>
            </a:r>
            <a:r>
              <a:rPr lang="en-GB" altLang="en-US" sz="1800" dirty="0" err="1"/>
              <a:t>cAMP</a:t>
            </a:r>
            <a:r>
              <a:rPr lang="en-GB" altLang="en-US" sz="1800" dirty="0"/>
              <a:t> is implicated in entrainment or maintenance of clocks, or both, or mediation of clock output</a:t>
            </a:r>
            <a:r>
              <a:rPr lang="en-GB" altLang="en-US" sz="1800" dirty="0" smtClean="0"/>
              <a:t>.</a:t>
            </a:r>
          </a:p>
          <a:p>
            <a:pPr eaLnBrk="1" hangingPunct="1">
              <a:lnSpc>
                <a:spcPct val="120000"/>
              </a:lnSpc>
              <a:spcBef>
                <a:spcPct val="0"/>
              </a:spcBef>
              <a:buFontTx/>
              <a:buNone/>
            </a:pPr>
            <a:r>
              <a:rPr lang="en-GB" altLang="en-US" sz="1800" dirty="0" smtClean="0"/>
              <a:t> </a:t>
            </a:r>
            <a:endParaRPr lang="en-GB" altLang="en-US" sz="1800" dirty="0"/>
          </a:p>
          <a:p>
            <a:pPr eaLnBrk="1" hangingPunct="1">
              <a:lnSpc>
                <a:spcPct val="120000"/>
              </a:lnSpc>
              <a:spcBef>
                <a:spcPct val="0"/>
              </a:spcBef>
              <a:buFontTx/>
              <a:buNone/>
            </a:pPr>
            <a:r>
              <a:rPr lang="en-GB" altLang="en-US" sz="1800" dirty="0"/>
              <a:t>It was not considered as part of the core oscillator </a:t>
            </a:r>
            <a:r>
              <a:rPr lang="en-GB" altLang="en-US" sz="1800" dirty="0" err="1"/>
              <a:t>sofar</a:t>
            </a:r>
            <a:r>
              <a:rPr lang="en-GB" altLang="en-US" sz="1800" dirty="0"/>
              <a:t>.</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dirty="0"/>
              <a:t>These findings extend the concept of the mammalian pacemaker beyond transcriptional feedback to incorporate its integration with rhythmic </a:t>
            </a:r>
            <a:r>
              <a:rPr lang="en-GB" altLang="en-US" sz="1800" dirty="0" err="1"/>
              <a:t>cAMP</a:t>
            </a:r>
            <a:r>
              <a:rPr lang="en-GB" altLang="en-US" sz="1800" dirty="0"/>
              <a:t>-mediated cytoplasmic </a:t>
            </a:r>
            <a:r>
              <a:rPr lang="en-GB" altLang="en-US" sz="1800" dirty="0" err="1"/>
              <a:t>signaling</a:t>
            </a:r>
            <a:r>
              <a:rPr lang="en-GB" altLang="en-US" sz="1800" dirty="0"/>
              <a:t>.</a:t>
            </a:r>
          </a:p>
        </p:txBody>
      </p:sp>
      <p:sp>
        <p:nvSpPr>
          <p:cNvPr id="22532" name="Text Box 5"/>
          <p:cNvSpPr txBox="1">
            <a:spLocks noChangeArrowheads="1"/>
          </p:cNvSpPr>
          <p:nvPr/>
        </p:nvSpPr>
        <p:spPr bwMode="auto">
          <a:xfrm>
            <a:off x="6516688" y="6021388"/>
            <a:ext cx="2163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
        <p:nvSpPr>
          <p:cNvPr id="22533"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2534"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253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9BB717C0-6A3C-4A33-ABB6-3FC30A045486}" type="slidenum">
              <a:rPr lang="de-DE" altLang="en-US" sz="1000"/>
              <a:pPr eaLnBrk="1" hangingPunct="1">
                <a:spcBef>
                  <a:spcPct val="0"/>
                </a:spcBef>
                <a:buFontTx/>
                <a:buNone/>
              </a:pPr>
              <a:t>14</a:t>
            </a:fld>
            <a:endParaRPr lang="de-DE" altLang="en-US" sz="1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mtClean="0">
                <a:ea typeface="ＭＳ Ｐゴシック" panose="020B0600070205080204" pitchFamily="34" charset="-128"/>
              </a:rPr>
              <a:t>What is cAMP</a:t>
            </a:r>
          </a:p>
        </p:txBody>
      </p:sp>
      <p:sp>
        <p:nvSpPr>
          <p:cNvPr id="23555" name="Rectangle 3"/>
          <p:cNvSpPr>
            <a:spLocks noChangeArrowheads="1"/>
          </p:cNvSpPr>
          <p:nvPr/>
        </p:nvSpPr>
        <p:spPr bwMode="auto">
          <a:xfrm>
            <a:off x="228600" y="548680"/>
            <a:ext cx="612140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b="1" dirty="0" err="1"/>
              <a:t>Cyclic</a:t>
            </a:r>
            <a:r>
              <a:rPr lang="de-DE" altLang="en-US" sz="1800" b="1" dirty="0"/>
              <a:t> </a:t>
            </a:r>
            <a:r>
              <a:rPr lang="de-DE" altLang="en-US" sz="1800" b="1" dirty="0" err="1"/>
              <a:t>adenosine</a:t>
            </a:r>
            <a:r>
              <a:rPr lang="de-DE" altLang="en-US" sz="1800" b="1" dirty="0"/>
              <a:t> </a:t>
            </a:r>
            <a:r>
              <a:rPr lang="de-DE" altLang="en-US" sz="1800" b="1" dirty="0" err="1"/>
              <a:t>monophosphate</a:t>
            </a:r>
            <a:r>
              <a:rPr lang="de-DE" altLang="en-US" sz="1800" dirty="0"/>
              <a:t> (</a:t>
            </a:r>
            <a:r>
              <a:rPr lang="de-DE" altLang="en-US" sz="1800" b="1" dirty="0" err="1"/>
              <a:t>cAMP</a:t>
            </a:r>
            <a:r>
              <a:rPr lang="de-DE" altLang="en-US" sz="1800" dirty="0"/>
              <a:t>) </a:t>
            </a:r>
            <a:r>
              <a:rPr lang="de-DE" altLang="en-US" sz="1800" dirty="0" err="1"/>
              <a:t>is</a:t>
            </a:r>
            <a:r>
              <a:rPr lang="de-DE" altLang="en-US" sz="1800" dirty="0"/>
              <a:t> a </a:t>
            </a:r>
            <a:r>
              <a:rPr lang="de-DE" altLang="en-US" sz="1800" dirty="0" err="1"/>
              <a:t>second</a:t>
            </a:r>
            <a:r>
              <a:rPr lang="de-DE" altLang="en-US" sz="1800" dirty="0"/>
              <a:t> </a:t>
            </a:r>
            <a:r>
              <a:rPr lang="de-DE" altLang="en-US" sz="1800" dirty="0" err="1"/>
              <a:t>messenger</a:t>
            </a:r>
            <a:r>
              <a:rPr lang="de-DE" altLang="en-US" sz="1800" dirty="0"/>
              <a:t> </a:t>
            </a:r>
            <a:r>
              <a:rPr lang="de-DE" altLang="en-US" sz="1800" dirty="0" err="1"/>
              <a:t>that</a:t>
            </a:r>
            <a:r>
              <a:rPr lang="de-DE" altLang="en-US" sz="1800" dirty="0"/>
              <a:t> </a:t>
            </a:r>
            <a:r>
              <a:rPr lang="de-DE" altLang="en-US" sz="1800" dirty="0" err="1"/>
              <a:t>is</a:t>
            </a:r>
            <a:r>
              <a:rPr lang="de-DE" altLang="en-US" sz="1800" dirty="0"/>
              <a:t> </a:t>
            </a:r>
            <a:r>
              <a:rPr lang="de-DE" altLang="en-US" sz="1800" dirty="0" err="1"/>
              <a:t>important</a:t>
            </a:r>
            <a:r>
              <a:rPr lang="de-DE" altLang="en-US" sz="1800" dirty="0"/>
              <a:t> in </a:t>
            </a:r>
            <a:r>
              <a:rPr lang="de-DE" altLang="en-US" sz="1800" dirty="0" err="1"/>
              <a:t>many</a:t>
            </a:r>
            <a:r>
              <a:rPr lang="de-DE" altLang="en-US" sz="1800" dirty="0"/>
              <a:t> </a:t>
            </a:r>
            <a:r>
              <a:rPr lang="de-DE" altLang="en-US" sz="1800" dirty="0" err="1"/>
              <a:t>biological</a:t>
            </a:r>
            <a:r>
              <a:rPr lang="de-DE" altLang="en-US" sz="1800" dirty="0"/>
              <a:t> </a:t>
            </a:r>
            <a:r>
              <a:rPr lang="de-DE" altLang="en-US" sz="1800" dirty="0" err="1"/>
              <a:t>processes</a:t>
            </a:r>
            <a:r>
              <a:rPr lang="de-DE" altLang="en-US" sz="1800" dirty="0"/>
              <a:t>.</a:t>
            </a:r>
          </a:p>
          <a:p>
            <a:pPr eaLnBrk="1" hangingPunct="1">
              <a:lnSpc>
                <a:spcPct val="120000"/>
              </a:lnSpc>
              <a:spcBef>
                <a:spcPct val="0"/>
              </a:spcBef>
              <a:buFontTx/>
              <a:buNone/>
            </a:pPr>
            <a:r>
              <a:rPr lang="de-DE" altLang="en-US" sz="1800" dirty="0"/>
              <a:t> </a:t>
            </a:r>
          </a:p>
          <a:p>
            <a:pPr eaLnBrk="1" hangingPunct="1">
              <a:lnSpc>
                <a:spcPct val="120000"/>
              </a:lnSpc>
              <a:spcBef>
                <a:spcPct val="0"/>
              </a:spcBef>
              <a:buFontTx/>
              <a:buNone/>
            </a:pPr>
            <a:r>
              <a:rPr lang="de-DE" altLang="en-US" sz="1800" dirty="0" err="1"/>
              <a:t>cAMP</a:t>
            </a:r>
            <a:r>
              <a:rPr lang="de-DE" altLang="en-US" sz="1800" dirty="0"/>
              <a:t> </a:t>
            </a:r>
            <a:r>
              <a:rPr lang="de-DE" altLang="en-US" sz="1800" dirty="0" err="1"/>
              <a:t>is</a:t>
            </a:r>
            <a:r>
              <a:rPr lang="de-DE" altLang="en-US" sz="1800" dirty="0"/>
              <a:t> </a:t>
            </a:r>
            <a:r>
              <a:rPr lang="de-DE" altLang="en-US" sz="1800" dirty="0" err="1"/>
              <a:t>derived</a:t>
            </a:r>
            <a:r>
              <a:rPr lang="de-DE" altLang="en-US" sz="1800" dirty="0"/>
              <a:t> </a:t>
            </a:r>
            <a:r>
              <a:rPr lang="de-DE" altLang="en-US" sz="1800" dirty="0" err="1"/>
              <a:t>from</a:t>
            </a:r>
            <a:r>
              <a:rPr lang="de-DE" altLang="en-US" sz="1800" dirty="0"/>
              <a:t> ATP </a:t>
            </a:r>
            <a:r>
              <a:rPr lang="de-DE" altLang="en-US" sz="1800" dirty="0" err="1"/>
              <a:t>and</a:t>
            </a:r>
            <a:r>
              <a:rPr lang="de-DE" altLang="en-US" sz="1800" dirty="0"/>
              <a:t> </a:t>
            </a:r>
            <a:r>
              <a:rPr lang="de-DE" altLang="en-US" sz="1800" dirty="0" err="1"/>
              <a:t>used</a:t>
            </a:r>
            <a:r>
              <a:rPr lang="de-DE" altLang="en-US" sz="1800" dirty="0"/>
              <a:t> </a:t>
            </a:r>
            <a:r>
              <a:rPr lang="de-DE" altLang="en-US" sz="1800" dirty="0" err="1"/>
              <a:t>for</a:t>
            </a:r>
            <a:r>
              <a:rPr lang="de-DE" altLang="en-US" sz="1800" dirty="0"/>
              <a:t> </a:t>
            </a:r>
            <a:r>
              <a:rPr lang="de-DE" altLang="en-US" sz="1800" dirty="0" err="1"/>
              <a:t>intracellular</a:t>
            </a:r>
            <a:r>
              <a:rPr lang="de-DE" altLang="en-US" sz="1800" dirty="0"/>
              <a:t> </a:t>
            </a:r>
            <a:r>
              <a:rPr lang="de-DE" altLang="en-US" sz="1800" dirty="0" err="1"/>
              <a:t>signal</a:t>
            </a:r>
            <a:r>
              <a:rPr lang="de-DE" altLang="en-US" sz="1800" dirty="0"/>
              <a:t> </a:t>
            </a:r>
            <a:r>
              <a:rPr lang="de-DE" altLang="en-US" sz="1800" dirty="0" err="1"/>
              <a:t>transduction</a:t>
            </a:r>
            <a:r>
              <a:rPr lang="de-DE" altLang="en-US" sz="1800" dirty="0"/>
              <a:t> in </a:t>
            </a:r>
            <a:r>
              <a:rPr lang="de-DE" altLang="en-US" sz="1800" dirty="0" err="1"/>
              <a:t>many</a:t>
            </a:r>
            <a:r>
              <a:rPr lang="de-DE" altLang="en-US" sz="1800" dirty="0"/>
              <a:t> different </a:t>
            </a:r>
            <a:r>
              <a:rPr lang="de-DE" altLang="en-US" sz="1800" dirty="0" err="1"/>
              <a:t>organisms</a:t>
            </a:r>
            <a:r>
              <a:rPr lang="de-DE" altLang="en-US" sz="1800" dirty="0"/>
              <a:t>, </a:t>
            </a:r>
            <a:r>
              <a:rPr lang="de-DE" altLang="en-US" sz="1800" dirty="0" err="1"/>
              <a:t>conveying</a:t>
            </a:r>
            <a:r>
              <a:rPr lang="de-DE" altLang="en-US" sz="1800" dirty="0"/>
              <a:t> </a:t>
            </a:r>
            <a:r>
              <a:rPr lang="de-DE" altLang="en-US" sz="1800" dirty="0" err="1"/>
              <a:t>the</a:t>
            </a:r>
            <a:r>
              <a:rPr lang="de-DE" altLang="en-US" sz="1800" dirty="0"/>
              <a:t> </a:t>
            </a:r>
            <a:r>
              <a:rPr lang="de-DE" altLang="en-US" sz="1800" dirty="0" err="1"/>
              <a:t>cAMP</a:t>
            </a:r>
            <a:r>
              <a:rPr lang="de-DE" altLang="en-US" sz="1800" dirty="0"/>
              <a:t> </a:t>
            </a:r>
            <a:r>
              <a:rPr lang="de-DE" altLang="en-US" sz="1800" dirty="0" err="1"/>
              <a:t>dependent</a:t>
            </a:r>
            <a:r>
              <a:rPr lang="de-DE" altLang="en-US" sz="1800" dirty="0"/>
              <a:t> </a:t>
            </a:r>
            <a:r>
              <a:rPr lang="de-DE" altLang="en-US" sz="1800" dirty="0" err="1"/>
              <a:t>pathway</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In </a:t>
            </a:r>
            <a:r>
              <a:rPr lang="de-DE" altLang="en-US" sz="1800" dirty="0" err="1"/>
              <a:t>humans</a:t>
            </a:r>
            <a:r>
              <a:rPr lang="de-DE" altLang="en-US" sz="1800" dirty="0"/>
              <a:t>, </a:t>
            </a:r>
            <a:r>
              <a:rPr lang="de-DE" altLang="en-US" sz="1800" dirty="0" err="1"/>
              <a:t>cyclic</a:t>
            </a:r>
            <a:r>
              <a:rPr lang="de-DE" altLang="en-US" sz="1800" dirty="0"/>
              <a:t> AMP </a:t>
            </a:r>
            <a:r>
              <a:rPr lang="de-DE" altLang="en-US" sz="1800" dirty="0" err="1"/>
              <a:t>works</a:t>
            </a:r>
            <a:r>
              <a:rPr lang="de-DE" altLang="en-US" sz="1800" dirty="0"/>
              <a:t> </a:t>
            </a:r>
            <a:r>
              <a:rPr lang="de-DE" altLang="en-US" sz="1800" dirty="0" err="1"/>
              <a:t>by</a:t>
            </a:r>
            <a:r>
              <a:rPr lang="de-DE" altLang="en-US" sz="1800" dirty="0"/>
              <a:t> </a:t>
            </a:r>
            <a:r>
              <a:rPr lang="de-DE" altLang="en-US" sz="1800" dirty="0" err="1"/>
              <a:t>activating</a:t>
            </a:r>
            <a:r>
              <a:rPr lang="de-DE" altLang="en-US" sz="1800" dirty="0"/>
              <a:t> </a:t>
            </a:r>
          </a:p>
          <a:p>
            <a:pPr eaLnBrk="1" hangingPunct="1">
              <a:lnSpc>
                <a:spcPct val="120000"/>
              </a:lnSpc>
              <a:spcBef>
                <a:spcPct val="0"/>
              </a:spcBef>
              <a:buFontTx/>
              <a:buNone/>
            </a:pPr>
            <a:r>
              <a:rPr lang="de-DE" altLang="en-US" sz="1800" b="1" dirty="0" err="1"/>
              <a:t>cAMP-dependent</a:t>
            </a:r>
            <a:r>
              <a:rPr lang="de-DE" altLang="en-US" sz="1800" b="1" dirty="0"/>
              <a:t> </a:t>
            </a:r>
            <a:r>
              <a:rPr lang="de-DE" altLang="en-US" sz="1800" b="1" dirty="0" err="1"/>
              <a:t>protein</a:t>
            </a:r>
            <a:r>
              <a:rPr lang="de-DE" altLang="en-US" sz="1800" b="1" dirty="0"/>
              <a:t> </a:t>
            </a:r>
            <a:r>
              <a:rPr lang="de-DE" altLang="en-US" sz="1800" b="1" dirty="0" err="1"/>
              <a:t>kinase</a:t>
            </a:r>
            <a:r>
              <a:rPr lang="de-DE" altLang="en-US" sz="1800" b="1" dirty="0"/>
              <a:t> </a:t>
            </a:r>
            <a:r>
              <a:rPr lang="de-DE" altLang="en-US" sz="1800" dirty="0"/>
              <a:t>(PKA)</a:t>
            </a:r>
            <a:r>
              <a:rPr lang="de-DE" altLang="en-US" sz="1800" b="1"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err="1"/>
              <a:t>Cyclic</a:t>
            </a:r>
            <a:r>
              <a:rPr lang="de-DE" altLang="en-US" sz="1800" dirty="0"/>
              <a:t> AMP </a:t>
            </a:r>
            <a:r>
              <a:rPr lang="de-DE" altLang="en-US" sz="1800" dirty="0" err="1"/>
              <a:t>binds</a:t>
            </a:r>
            <a:r>
              <a:rPr lang="de-DE" altLang="en-US" sz="1800" dirty="0"/>
              <a:t> </a:t>
            </a:r>
            <a:r>
              <a:rPr lang="de-DE" altLang="en-US" sz="1800" dirty="0" err="1"/>
              <a:t>to</a:t>
            </a:r>
            <a:r>
              <a:rPr lang="de-DE" altLang="en-US" sz="1800" dirty="0"/>
              <a:t> </a:t>
            </a:r>
            <a:r>
              <a:rPr lang="de-DE" altLang="en-US" sz="1800" dirty="0" err="1"/>
              <a:t>specific</a:t>
            </a:r>
            <a:r>
              <a:rPr lang="de-DE" altLang="en-US" sz="1800" dirty="0"/>
              <a:t> </a:t>
            </a:r>
            <a:r>
              <a:rPr lang="de-DE" altLang="en-US" sz="1800" dirty="0" err="1"/>
              <a:t>locations</a:t>
            </a:r>
            <a:r>
              <a:rPr lang="de-DE" altLang="en-US" sz="1800" dirty="0"/>
              <a:t> on </a:t>
            </a:r>
            <a:r>
              <a:rPr lang="de-DE" altLang="en-US" sz="1800" dirty="0" err="1"/>
              <a:t>the</a:t>
            </a:r>
            <a:r>
              <a:rPr lang="de-DE" altLang="en-US" sz="1800" dirty="0"/>
              <a:t> </a:t>
            </a:r>
            <a:r>
              <a:rPr lang="de-DE" altLang="en-US" sz="1800" dirty="0" err="1"/>
              <a:t>regulatory</a:t>
            </a:r>
            <a:r>
              <a:rPr lang="de-DE" altLang="en-US" sz="1800" dirty="0"/>
              <a:t> </a:t>
            </a:r>
            <a:r>
              <a:rPr lang="de-DE" altLang="en-US" sz="1800" dirty="0" err="1"/>
              <a:t>units</a:t>
            </a:r>
            <a:r>
              <a:rPr lang="de-DE" altLang="en-US" sz="1800" dirty="0"/>
              <a:t> </a:t>
            </a:r>
            <a:r>
              <a:rPr lang="de-DE" altLang="en-US" sz="1800" dirty="0" err="1"/>
              <a:t>of</a:t>
            </a:r>
            <a:r>
              <a:rPr lang="de-DE" altLang="en-US" sz="1800" dirty="0"/>
              <a:t> </a:t>
            </a:r>
            <a:r>
              <a:rPr lang="de-DE" altLang="en-US" sz="1800" dirty="0" err="1"/>
              <a:t>the</a:t>
            </a:r>
            <a:r>
              <a:rPr lang="de-DE" altLang="en-US" sz="1800" dirty="0"/>
              <a:t> </a:t>
            </a:r>
            <a:r>
              <a:rPr lang="de-DE" altLang="en-US" sz="1800" dirty="0" err="1"/>
              <a:t>protein</a:t>
            </a:r>
            <a:r>
              <a:rPr lang="de-DE" altLang="en-US" sz="1800" dirty="0"/>
              <a:t> </a:t>
            </a:r>
            <a:r>
              <a:rPr lang="de-DE" altLang="en-US" sz="1800" dirty="0" err="1"/>
              <a:t>kinase</a:t>
            </a:r>
            <a:r>
              <a:rPr lang="de-DE" altLang="en-US" sz="1800" dirty="0"/>
              <a:t>, </a:t>
            </a:r>
            <a:r>
              <a:rPr lang="de-DE" altLang="en-US" sz="1800" dirty="0" err="1"/>
              <a:t>and</a:t>
            </a:r>
            <a:r>
              <a:rPr lang="de-DE" altLang="en-US" sz="1800" dirty="0"/>
              <a:t> </a:t>
            </a:r>
            <a:r>
              <a:rPr lang="de-DE" altLang="en-US" sz="1800" dirty="0" err="1"/>
              <a:t>causes</a:t>
            </a:r>
            <a:r>
              <a:rPr lang="de-DE" altLang="en-US" sz="1800" dirty="0"/>
              <a:t> </a:t>
            </a:r>
            <a:r>
              <a:rPr lang="de-DE" altLang="en-US" sz="1800" dirty="0" err="1"/>
              <a:t>dissociation</a:t>
            </a:r>
            <a:r>
              <a:rPr lang="de-DE" altLang="en-US" sz="1800" dirty="0"/>
              <a:t> </a:t>
            </a:r>
            <a:r>
              <a:rPr lang="de-DE" altLang="en-US" sz="1800" dirty="0" err="1"/>
              <a:t>between</a:t>
            </a:r>
            <a:r>
              <a:rPr lang="de-DE" altLang="en-US" sz="1800" dirty="0"/>
              <a:t> </a:t>
            </a:r>
            <a:r>
              <a:rPr lang="de-DE" altLang="en-US" sz="1800" dirty="0" err="1"/>
              <a:t>the</a:t>
            </a:r>
            <a:r>
              <a:rPr lang="de-DE" altLang="en-US" sz="1800" dirty="0"/>
              <a:t> </a:t>
            </a:r>
            <a:r>
              <a:rPr lang="de-DE" altLang="en-US" sz="1800" dirty="0" err="1"/>
              <a:t>regulatory</a:t>
            </a:r>
            <a:r>
              <a:rPr lang="de-DE" altLang="en-US" sz="1800" dirty="0"/>
              <a:t> </a:t>
            </a:r>
            <a:r>
              <a:rPr lang="de-DE" altLang="en-US" sz="1800" dirty="0" err="1"/>
              <a:t>and</a:t>
            </a:r>
            <a:r>
              <a:rPr lang="de-DE" altLang="en-US" sz="1800" dirty="0"/>
              <a:t> </a:t>
            </a:r>
            <a:r>
              <a:rPr lang="de-DE" altLang="en-US" sz="1800" dirty="0" err="1"/>
              <a:t>catalytic</a:t>
            </a:r>
            <a:r>
              <a:rPr lang="de-DE" altLang="en-US" sz="1800" dirty="0"/>
              <a:t> </a:t>
            </a:r>
            <a:r>
              <a:rPr lang="de-DE" altLang="en-US" sz="1800" dirty="0" err="1"/>
              <a:t>subunits</a:t>
            </a:r>
            <a:endParaRPr lang="de-DE" altLang="en-US" sz="1800" dirty="0"/>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Thus </a:t>
            </a:r>
            <a:r>
              <a:rPr lang="de-DE" altLang="en-US" sz="1800" dirty="0" err="1"/>
              <a:t>it</a:t>
            </a:r>
            <a:r>
              <a:rPr lang="de-DE" altLang="en-US" sz="1800" dirty="0"/>
              <a:t> </a:t>
            </a:r>
            <a:r>
              <a:rPr lang="de-DE" altLang="en-US" sz="1800" dirty="0" err="1"/>
              <a:t>activates</a:t>
            </a:r>
            <a:r>
              <a:rPr lang="de-DE" altLang="en-US" sz="1800" dirty="0"/>
              <a:t> </a:t>
            </a:r>
            <a:r>
              <a:rPr lang="de-DE" altLang="en-US" sz="1800" dirty="0" err="1"/>
              <a:t>the</a:t>
            </a:r>
            <a:r>
              <a:rPr lang="de-DE" altLang="en-US" sz="1800" dirty="0"/>
              <a:t> </a:t>
            </a:r>
            <a:r>
              <a:rPr lang="de-DE" altLang="en-US" sz="1800" dirty="0" err="1"/>
              <a:t>catalytic</a:t>
            </a:r>
            <a:r>
              <a:rPr lang="de-DE" altLang="en-US" sz="1800" dirty="0"/>
              <a:t> </a:t>
            </a:r>
            <a:r>
              <a:rPr lang="de-DE" altLang="en-US" sz="1800" dirty="0" err="1"/>
              <a:t>units</a:t>
            </a:r>
            <a:r>
              <a:rPr lang="de-DE" altLang="en-US" sz="1800" dirty="0"/>
              <a:t> </a:t>
            </a:r>
            <a:r>
              <a:rPr lang="de-DE" altLang="en-US" sz="1800" dirty="0" err="1"/>
              <a:t>and</a:t>
            </a:r>
            <a:r>
              <a:rPr lang="de-DE" altLang="en-US" sz="1800" dirty="0"/>
              <a:t> </a:t>
            </a:r>
            <a:r>
              <a:rPr lang="de-DE" altLang="en-US" sz="1800" dirty="0" err="1"/>
              <a:t>enables</a:t>
            </a:r>
            <a:r>
              <a:rPr lang="de-DE" altLang="en-US" sz="1800" dirty="0"/>
              <a:t> </a:t>
            </a:r>
            <a:r>
              <a:rPr lang="de-DE" altLang="en-US" sz="1800" dirty="0" err="1"/>
              <a:t>them</a:t>
            </a:r>
            <a:r>
              <a:rPr lang="de-DE" altLang="en-US" sz="1800" dirty="0"/>
              <a:t> </a:t>
            </a:r>
            <a:r>
              <a:rPr lang="de-DE" altLang="en-US" sz="1800" dirty="0" err="1"/>
              <a:t>to</a:t>
            </a:r>
            <a:r>
              <a:rPr lang="de-DE" altLang="en-US" sz="1800" dirty="0"/>
              <a:t> </a:t>
            </a:r>
            <a:r>
              <a:rPr lang="de-DE" altLang="en-US" sz="1800" dirty="0" err="1"/>
              <a:t>phosphorylate</a:t>
            </a:r>
            <a:r>
              <a:rPr lang="de-DE" altLang="en-US" sz="1800" dirty="0"/>
              <a:t> </a:t>
            </a:r>
            <a:r>
              <a:rPr lang="de-DE" altLang="en-US" sz="1800" dirty="0" err="1"/>
              <a:t>substrate</a:t>
            </a:r>
            <a:r>
              <a:rPr lang="de-DE" altLang="en-US" sz="1800" dirty="0"/>
              <a:t> </a:t>
            </a:r>
            <a:r>
              <a:rPr lang="de-DE" altLang="en-US" sz="1800" dirty="0" err="1"/>
              <a:t>proteins</a:t>
            </a:r>
            <a:r>
              <a:rPr lang="de-DE" altLang="en-US" sz="1800" dirty="0"/>
              <a:t>. </a:t>
            </a:r>
            <a:endParaRPr lang="en-GB" altLang="en-US" sz="1800" dirty="0"/>
          </a:p>
        </p:txBody>
      </p:sp>
      <p:sp>
        <p:nvSpPr>
          <p:cNvPr id="23556" name="Text Box 4"/>
          <p:cNvSpPr txBox="1">
            <a:spLocks noChangeArrowheads="1"/>
          </p:cNvSpPr>
          <p:nvPr/>
        </p:nvSpPr>
        <p:spPr bwMode="auto">
          <a:xfrm>
            <a:off x="6516688" y="6021388"/>
            <a:ext cx="1654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www.wikipedia.org</a:t>
            </a:r>
          </a:p>
        </p:txBody>
      </p:sp>
      <p:pic>
        <p:nvPicPr>
          <p:cNvPr id="23557" name="Picture 6" descr="150px-Cyclic-adenosine-monophosphate-2D-skeletal">
            <a:hlinkClick r:id="rId2" tooltip="Cyclic-adenosine-monophosphate-2D-skeletal.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765175"/>
            <a:ext cx="23653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3559"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356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087A183-471A-4618-9BB4-3BDA2AB5E11A}" type="slidenum">
              <a:rPr lang="de-DE" altLang="en-US" sz="1000"/>
              <a:pPr eaLnBrk="1" hangingPunct="1">
                <a:spcBef>
                  <a:spcPct val="0"/>
                </a:spcBef>
                <a:buFontTx/>
                <a:buNone/>
              </a:pPr>
              <a:t>15</a:t>
            </a:fld>
            <a:endParaRPr lang="de-DE" altLang="en-US" sz="1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altLang="en-US" smtClean="0">
                <a:ea typeface="ＭＳ Ｐゴシック" panose="020B0600070205080204" pitchFamily="34" charset="-128"/>
              </a:rPr>
              <a:t>S</a:t>
            </a:r>
            <a:r>
              <a:rPr lang="en-GB" altLang="en-US" smtClean="0">
                <a:ea typeface="ＭＳ Ｐゴシック" panose="020B0600070205080204" pitchFamily="34" charset="-128"/>
              </a:rPr>
              <a:t>ide functions of cAMP</a:t>
            </a:r>
          </a:p>
        </p:txBody>
      </p:sp>
      <p:sp>
        <p:nvSpPr>
          <p:cNvPr id="24579" name="Rectangle 3"/>
          <p:cNvSpPr>
            <a:spLocks noChangeArrowheads="1"/>
          </p:cNvSpPr>
          <p:nvPr/>
        </p:nvSpPr>
        <p:spPr bwMode="auto">
          <a:xfrm>
            <a:off x="323850" y="3323545"/>
            <a:ext cx="8569325"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err="1"/>
              <a:t>There</a:t>
            </a:r>
            <a:r>
              <a:rPr lang="de-DE" altLang="en-US" sz="1800" dirty="0"/>
              <a:t> </a:t>
            </a:r>
            <a:r>
              <a:rPr lang="de-DE" altLang="en-US" sz="1800" dirty="0" err="1"/>
              <a:t>are</a:t>
            </a:r>
            <a:r>
              <a:rPr lang="de-DE" altLang="en-US" sz="1800" dirty="0"/>
              <a:t> </a:t>
            </a:r>
            <a:r>
              <a:rPr lang="de-DE" altLang="en-US" sz="1800" dirty="0" err="1"/>
              <a:t>some</a:t>
            </a:r>
            <a:r>
              <a:rPr lang="de-DE" altLang="en-US" sz="1800" dirty="0"/>
              <a:t> minor PKA-independent </a:t>
            </a:r>
            <a:r>
              <a:rPr lang="de-DE" altLang="en-US" sz="1800" dirty="0" err="1"/>
              <a:t>functions</a:t>
            </a:r>
            <a:r>
              <a:rPr lang="de-DE" altLang="en-US" sz="1800" dirty="0"/>
              <a:t> </a:t>
            </a:r>
            <a:r>
              <a:rPr lang="de-DE" altLang="en-US" sz="1800" dirty="0" err="1"/>
              <a:t>of</a:t>
            </a:r>
            <a:r>
              <a:rPr lang="de-DE" altLang="en-US" sz="1800" dirty="0"/>
              <a:t> </a:t>
            </a:r>
            <a:r>
              <a:rPr lang="de-DE" altLang="en-US" sz="1800" dirty="0" err="1"/>
              <a:t>cAMP</a:t>
            </a:r>
            <a:r>
              <a:rPr lang="de-DE" altLang="en-US" sz="1800" dirty="0"/>
              <a:t>, e.g. </a:t>
            </a:r>
            <a:r>
              <a:rPr lang="de-DE" altLang="en-US" sz="1800" dirty="0" err="1"/>
              <a:t>activation</a:t>
            </a:r>
            <a:r>
              <a:rPr lang="de-DE" altLang="en-US" sz="1800" dirty="0"/>
              <a:t> </a:t>
            </a:r>
            <a:r>
              <a:rPr lang="de-DE" altLang="en-US" sz="1800" dirty="0" err="1"/>
              <a:t>of</a:t>
            </a:r>
            <a:r>
              <a:rPr lang="de-DE" altLang="en-US" sz="1800" dirty="0"/>
              <a:t> </a:t>
            </a:r>
            <a:r>
              <a:rPr lang="de-DE" altLang="en-US" sz="1800" dirty="0" err="1"/>
              <a:t>calcium</a:t>
            </a:r>
            <a:r>
              <a:rPr lang="de-DE" altLang="en-US" sz="1800" dirty="0"/>
              <a:t> </a:t>
            </a:r>
            <a:r>
              <a:rPr lang="de-DE" altLang="en-US" sz="1800" dirty="0" err="1"/>
              <a:t>channels</a:t>
            </a:r>
            <a:r>
              <a:rPr lang="de-DE" altLang="en-US" sz="1800" dirty="0"/>
              <a:t>.</a:t>
            </a:r>
          </a:p>
          <a:p>
            <a:pPr eaLnBrk="1" hangingPunct="1">
              <a:lnSpc>
                <a:spcPct val="120000"/>
              </a:lnSpc>
              <a:spcBef>
                <a:spcPct val="0"/>
              </a:spcBef>
              <a:buFontTx/>
              <a:buNone/>
            </a:pPr>
            <a:r>
              <a:rPr lang="de-DE" altLang="en-US" sz="1800" dirty="0"/>
              <a:t>This </a:t>
            </a:r>
            <a:r>
              <a:rPr lang="de-DE" altLang="en-US" sz="1800" dirty="0" err="1"/>
              <a:t>provides</a:t>
            </a:r>
            <a:r>
              <a:rPr lang="de-DE" altLang="en-US" sz="1800" dirty="0"/>
              <a:t> a minor </a:t>
            </a:r>
            <a:r>
              <a:rPr lang="de-DE" altLang="en-US" sz="1800" dirty="0" err="1"/>
              <a:t>pathway</a:t>
            </a:r>
            <a:r>
              <a:rPr lang="de-DE" altLang="en-US" sz="1800" dirty="0"/>
              <a:t> </a:t>
            </a:r>
            <a:r>
              <a:rPr lang="de-DE" altLang="en-US" sz="1800" dirty="0" err="1"/>
              <a:t>by</a:t>
            </a:r>
            <a:r>
              <a:rPr lang="de-DE" altLang="en-US" sz="1800" dirty="0"/>
              <a:t> </a:t>
            </a:r>
            <a:r>
              <a:rPr lang="de-DE" altLang="en-US" sz="1800" dirty="0" err="1" smtClean="0"/>
              <a:t>which</a:t>
            </a:r>
            <a:r>
              <a:rPr lang="de-DE" altLang="en-US" sz="1800" dirty="0" smtClean="0"/>
              <a:t> </a:t>
            </a:r>
            <a:r>
              <a:rPr lang="de-DE" altLang="en-US" sz="1800" dirty="0" err="1" smtClean="0"/>
              <a:t>growth</a:t>
            </a:r>
            <a:r>
              <a:rPr lang="de-DE" altLang="en-US" sz="1800" dirty="0" smtClean="0"/>
              <a:t> </a:t>
            </a:r>
            <a:r>
              <a:rPr lang="de-DE" altLang="en-US" sz="1800" dirty="0" err="1" smtClean="0"/>
              <a:t>hormone</a:t>
            </a:r>
            <a:r>
              <a:rPr lang="de-DE" altLang="en-US" sz="1800" dirty="0" smtClean="0"/>
              <a:t> </a:t>
            </a:r>
            <a:r>
              <a:rPr lang="de-DE" altLang="en-US" sz="1800" dirty="0" err="1" smtClean="0"/>
              <a:t>is</a:t>
            </a:r>
            <a:r>
              <a:rPr lang="de-DE" altLang="en-US" sz="1800" dirty="0" smtClean="0"/>
              <a:t> </a:t>
            </a:r>
            <a:r>
              <a:rPr lang="de-DE" altLang="en-US" sz="1800" dirty="0" err="1" smtClean="0"/>
              <a:t>released</a:t>
            </a:r>
            <a:r>
              <a:rPr lang="de-DE" altLang="en-US" sz="1800" dirty="0" smtClean="0"/>
              <a:t>.</a:t>
            </a:r>
            <a:endParaRPr lang="de-DE" altLang="en-US" sz="1800" dirty="0"/>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dirty="0"/>
              <a:t>Picture: </a:t>
            </a:r>
            <a:r>
              <a:rPr lang="de-DE" altLang="en-US" sz="1800" dirty="0" err="1"/>
              <a:t>Epinephrine</a:t>
            </a:r>
            <a:r>
              <a:rPr lang="de-DE" altLang="en-US" sz="1800" dirty="0"/>
              <a:t> (</a:t>
            </a:r>
            <a:r>
              <a:rPr lang="de-DE" altLang="en-US" sz="1800" dirty="0" err="1"/>
              <a:t>adrenaline</a:t>
            </a:r>
            <a:r>
              <a:rPr lang="de-DE" altLang="en-US" sz="1800" dirty="0"/>
              <a:t>) </a:t>
            </a:r>
            <a:r>
              <a:rPr lang="de-DE" altLang="en-US" sz="1800" dirty="0" err="1"/>
              <a:t>binds</a:t>
            </a:r>
            <a:r>
              <a:rPr lang="de-DE" altLang="en-US" sz="1800" dirty="0"/>
              <a:t> </a:t>
            </a:r>
            <a:r>
              <a:rPr lang="de-DE" altLang="en-US" sz="1800" dirty="0" err="1"/>
              <a:t>its</a:t>
            </a:r>
            <a:r>
              <a:rPr lang="de-DE" altLang="en-US" sz="1800" dirty="0"/>
              <a:t> </a:t>
            </a:r>
            <a:r>
              <a:rPr lang="de-DE" altLang="en-US" sz="1800" dirty="0" err="1"/>
              <a:t>receptor</a:t>
            </a:r>
            <a:r>
              <a:rPr lang="de-DE" altLang="en-US" sz="1800" dirty="0"/>
              <a:t>, </a:t>
            </a:r>
            <a:r>
              <a:rPr lang="de-DE" altLang="en-US" sz="1800" dirty="0" err="1"/>
              <a:t>that</a:t>
            </a:r>
            <a:r>
              <a:rPr lang="de-DE" altLang="en-US" sz="1800" dirty="0"/>
              <a:t> </a:t>
            </a:r>
            <a:r>
              <a:rPr lang="de-DE" altLang="en-US" sz="1800" dirty="0" err="1"/>
              <a:t>associates</a:t>
            </a:r>
            <a:r>
              <a:rPr lang="de-DE" altLang="en-US" sz="1800" dirty="0"/>
              <a:t> </a:t>
            </a:r>
            <a:r>
              <a:rPr lang="de-DE" altLang="en-US" sz="1800" dirty="0" err="1"/>
              <a:t>with</a:t>
            </a:r>
            <a:r>
              <a:rPr lang="de-DE" altLang="en-US" sz="1800" dirty="0"/>
              <a:t> an </a:t>
            </a:r>
            <a:r>
              <a:rPr lang="de-DE" altLang="en-US" sz="1800" dirty="0" err="1"/>
              <a:t>heterotrimeric</a:t>
            </a:r>
            <a:r>
              <a:rPr lang="de-DE" altLang="en-US" sz="1800" dirty="0"/>
              <a:t> G </a:t>
            </a:r>
            <a:r>
              <a:rPr lang="de-DE" altLang="en-US" sz="1800" dirty="0" err="1"/>
              <a:t>protein</a:t>
            </a:r>
            <a:r>
              <a:rPr lang="de-DE" altLang="en-US" sz="1800" dirty="0"/>
              <a:t>. The G </a:t>
            </a:r>
            <a:r>
              <a:rPr lang="de-DE" altLang="en-US" sz="1800" dirty="0" err="1"/>
              <a:t>protein</a:t>
            </a:r>
            <a:r>
              <a:rPr lang="de-DE" altLang="en-US" sz="1800" dirty="0"/>
              <a:t> </a:t>
            </a:r>
            <a:r>
              <a:rPr lang="de-DE" altLang="en-US" sz="1800" dirty="0" err="1"/>
              <a:t>associates</a:t>
            </a:r>
            <a:r>
              <a:rPr lang="de-DE" altLang="en-US" sz="1800" dirty="0"/>
              <a:t> </a:t>
            </a:r>
            <a:r>
              <a:rPr lang="de-DE" altLang="en-US" sz="1800" dirty="0" err="1"/>
              <a:t>with</a:t>
            </a:r>
            <a:r>
              <a:rPr lang="de-DE" altLang="en-US" sz="1800" dirty="0"/>
              <a:t> </a:t>
            </a:r>
            <a:r>
              <a:rPr lang="de-DE" altLang="en-US" sz="1800" dirty="0" err="1"/>
              <a:t>adenylyl</a:t>
            </a:r>
            <a:r>
              <a:rPr lang="de-DE" altLang="en-US" sz="1800" dirty="0"/>
              <a:t> </a:t>
            </a:r>
            <a:r>
              <a:rPr lang="de-DE" altLang="en-US" sz="1800" dirty="0" err="1"/>
              <a:t>cyclase</a:t>
            </a:r>
            <a:r>
              <a:rPr lang="de-DE" altLang="en-US" sz="1800" dirty="0"/>
              <a:t> </a:t>
            </a:r>
            <a:r>
              <a:rPr lang="de-DE" altLang="en-US" sz="1800" dirty="0" err="1"/>
              <a:t>that</a:t>
            </a:r>
            <a:r>
              <a:rPr lang="de-DE" altLang="en-US" sz="1800" dirty="0"/>
              <a:t> </a:t>
            </a:r>
            <a:r>
              <a:rPr lang="de-DE" altLang="en-US" sz="1800" dirty="0" err="1"/>
              <a:t>converts</a:t>
            </a:r>
            <a:r>
              <a:rPr lang="de-DE" altLang="en-US" sz="1800" dirty="0"/>
              <a:t> ATP </a:t>
            </a:r>
            <a:r>
              <a:rPr lang="de-DE" altLang="en-US" sz="1800" dirty="0" err="1"/>
              <a:t>to</a:t>
            </a:r>
            <a:r>
              <a:rPr lang="de-DE" altLang="en-US" sz="1800" dirty="0"/>
              <a:t> </a:t>
            </a:r>
            <a:r>
              <a:rPr lang="de-DE" altLang="en-US" sz="1800" dirty="0" err="1"/>
              <a:t>cAMP</a:t>
            </a:r>
            <a:r>
              <a:rPr lang="de-DE" altLang="en-US" sz="1800" dirty="0"/>
              <a:t>, </a:t>
            </a:r>
            <a:r>
              <a:rPr lang="de-DE" altLang="en-US" sz="1800" dirty="0" err="1"/>
              <a:t>spreading</a:t>
            </a:r>
            <a:r>
              <a:rPr lang="de-DE" altLang="en-US" sz="1800" dirty="0"/>
              <a:t> </a:t>
            </a:r>
            <a:r>
              <a:rPr lang="de-DE" altLang="en-US" sz="1800" dirty="0" err="1"/>
              <a:t>the</a:t>
            </a:r>
            <a:r>
              <a:rPr lang="de-DE" altLang="en-US" sz="1800" dirty="0"/>
              <a:t> </a:t>
            </a:r>
            <a:r>
              <a:rPr lang="de-DE" altLang="en-US" sz="1800" dirty="0" err="1" smtClean="0"/>
              <a:t>signal</a:t>
            </a:r>
            <a:r>
              <a:rPr lang="de-DE" altLang="en-US" sz="1800" dirty="0"/>
              <a:t>.</a:t>
            </a:r>
            <a:endParaRPr lang="en-GB" altLang="en-US" sz="1800" dirty="0"/>
          </a:p>
        </p:txBody>
      </p:sp>
      <p:sp>
        <p:nvSpPr>
          <p:cNvPr id="24580" name="Text Box 4"/>
          <p:cNvSpPr txBox="1">
            <a:spLocks noChangeArrowheads="1"/>
          </p:cNvSpPr>
          <p:nvPr/>
        </p:nvSpPr>
        <p:spPr bwMode="auto">
          <a:xfrm>
            <a:off x="6516688" y="6021388"/>
            <a:ext cx="1654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www.wikipedia.org</a:t>
            </a:r>
          </a:p>
        </p:txBody>
      </p:sp>
      <p:pic>
        <p:nvPicPr>
          <p:cNvPr id="24581" name="Picture 6" descr="400px-G_protein_signal_transduction_%28epinephrin_pathway%29">
            <a:hlinkClick r:id="rId2" tooltip="Epinephrine (adrenaline) binds its receptor, that associates with an heterotrimeric G protein. The G protein associates with adenylyl cyclase that converts ATP to cAMP, spreading the signal (more details...)"/>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1413" y="620713"/>
            <a:ext cx="4602162" cy="2646362"/>
          </a:xfrm>
        </p:spPr>
      </p:pic>
      <p:sp>
        <p:nvSpPr>
          <p:cNvPr id="24582"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458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458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470A59E-E820-4485-ADC2-66B131C21AA5}" type="slidenum">
              <a:rPr lang="de-DE" altLang="en-US" sz="1000"/>
              <a:pPr eaLnBrk="1" hangingPunct="1">
                <a:spcBef>
                  <a:spcPct val="0"/>
                </a:spcBef>
                <a:buFontTx/>
                <a:buNone/>
              </a:pPr>
              <a:t>16</a:t>
            </a:fld>
            <a:endParaRPr lang="de-DE" altLang="en-US"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250825" y="620688"/>
            <a:ext cx="4176713"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dirty="0"/>
              <a:t>The molecular oscillations of the SCN were tracked as circadian emission of bioluminescence by </a:t>
            </a:r>
            <a:r>
              <a:rPr lang="en-GB" altLang="en-US" sz="1800" dirty="0" err="1"/>
              <a:t>organo</a:t>
            </a:r>
            <a:r>
              <a:rPr lang="en-GB" altLang="en-US" sz="1800" dirty="0"/>
              <a:t>-typical slices from transgenic mouse brain. </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dirty="0" smtClean="0"/>
              <a:t>Picture: a</a:t>
            </a:r>
            <a:r>
              <a:rPr lang="en-GB" altLang="en-US" sz="1800" dirty="0" smtClean="0"/>
              <a:t> </a:t>
            </a:r>
            <a:r>
              <a:rPr lang="en-GB" altLang="en-US" sz="1800" dirty="0"/>
              <a:t>fusion protein of mPER2 and LUCIFERASE (mPER2::LUC) reported circadian protein synthesis rhythms. </a:t>
            </a:r>
          </a:p>
        </p:txBody>
      </p:sp>
      <p:sp>
        <p:nvSpPr>
          <p:cNvPr id="25604" name="Text Box 4"/>
          <p:cNvSpPr txBox="1">
            <a:spLocks noChangeArrowheads="1"/>
          </p:cNvSpPr>
          <p:nvPr/>
        </p:nvSpPr>
        <p:spPr bwMode="auto">
          <a:xfrm>
            <a:off x="539750" y="5661025"/>
            <a:ext cx="2163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pic>
        <p:nvPicPr>
          <p:cNvPr id="2560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50557" y="758825"/>
            <a:ext cx="3960812" cy="2855913"/>
          </a:xfrm>
          <a:noFill/>
        </p:spPr>
      </p:pic>
      <p:sp>
        <p:nvSpPr>
          <p:cNvPr id="25606" name="Rectangle 6"/>
          <p:cNvSpPr>
            <a:spLocks noChangeArrowheads="1"/>
          </p:cNvSpPr>
          <p:nvPr/>
        </p:nvSpPr>
        <p:spPr bwMode="auto">
          <a:xfrm>
            <a:off x="184150" y="4640263"/>
            <a:ext cx="4675188" cy="752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u="sng"/>
              <a:t>Interpretation</a:t>
            </a:r>
            <a:r>
              <a:rPr lang="en-GB" altLang="en-US" sz="1800"/>
              <a:t>: Under these conditions, the cAMP content of the SCN was circadian. </a:t>
            </a:r>
          </a:p>
        </p:txBody>
      </p:sp>
      <p:sp>
        <p:nvSpPr>
          <p:cNvPr id="25607" name="Text Box 7"/>
          <p:cNvSpPr txBox="1">
            <a:spLocks noChangeArrowheads="1"/>
          </p:cNvSpPr>
          <p:nvPr/>
        </p:nvSpPr>
        <p:spPr bwMode="auto">
          <a:xfrm>
            <a:off x="5003800" y="3573463"/>
            <a:ext cx="3671888" cy="134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dirty="0"/>
              <a:t>Circadian </a:t>
            </a:r>
            <a:r>
              <a:rPr lang="de-DE" altLang="en-US" sz="1800" dirty="0" err="1"/>
              <a:t>oscillation</a:t>
            </a:r>
            <a:r>
              <a:rPr lang="de-DE" altLang="en-US" sz="1800" dirty="0"/>
              <a:t> </a:t>
            </a:r>
            <a:r>
              <a:rPr lang="de-DE" altLang="en-US" sz="1800" dirty="0" err="1"/>
              <a:t>of</a:t>
            </a:r>
            <a:r>
              <a:rPr lang="de-DE" altLang="en-US" sz="1800" dirty="0"/>
              <a:t> </a:t>
            </a:r>
            <a:r>
              <a:rPr lang="de-DE" altLang="en-US" sz="1800" dirty="0" err="1"/>
              <a:t>cAMP</a:t>
            </a:r>
            <a:r>
              <a:rPr lang="de-DE" altLang="en-US" sz="1800" dirty="0"/>
              <a:t> </a:t>
            </a:r>
            <a:r>
              <a:rPr lang="de-DE" altLang="en-US" sz="1800" dirty="0" err="1"/>
              <a:t>concentration</a:t>
            </a:r>
            <a:r>
              <a:rPr lang="de-DE" altLang="en-US" sz="1800" dirty="0"/>
              <a:t> (</a:t>
            </a:r>
            <a:r>
              <a:rPr lang="de-DE" altLang="en-US" sz="1800" dirty="0" err="1">
                <a:solidFill>
                  <a:schemeClr val="accent2"/>
                </a:solidFill>
              </a:rPr>
              <a:t>blue</a:t>
            </a:r>
            <a:r>
              <a:rPr lang="de-DE" altLang="en-US" sz="1800" dirty="0"/>
              <a:t>) </a:t>
            </a:r>
            <a:r>
              <a:rPr lang="de-DE" altLang="en-US" sz="1800" dirty="0" err="1"/>
              <a:t>and</a:t>
            </a:r>
            <a:r>
              <a:rPr lang="de-DE" altLang="en-US" sz="1800" dirty="0"/>
              <a:t> PER2::LUC </a:t>
            </a:r>
            <a:r>
              <a:rPr lang="de-DE" altLang="en-US" sz="1800" dirty="0" err="1"/>
              <a:t>bioluminescence</a:t>
            </a:r>
            <a:r>
              <a:rPr lang="de-DE" altLang="en-US" sz="1800" dirty="0"/>
              <a:t> (</a:t>
            </a:r>
            <a:r>
              <a:rPr lang="de-DE" altLang="en-US" sz="1800" dirty="0" err="1">
                <a:solidFill>
                  <a:srgbClr val="FF5050"/>
                </a:solidFill>
              </a:rPr>
              <a:t>red</a:t>
            </a:r>
            <a:r>
              <a:rPr lang="de-DE" altLang="en-US" sz="1800" dirty="0" smtClean="0"/>
              <a:t>).</a:t>
            </a:r>
            <a:endParaRPr lang="de-DE" altLang="en-US" sz="1800" dirty="0"/>
          </a:p>
        </p:txBody>
      </p:sp>
      <p:sp>
        <p:nvSpPr>
          <p:cNvPr id="25608"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5609"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561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70FB9DA8-A72B-4B5D-9569-6BF84CACAADD}" type="slidenum">
              <a:rPr lang="de-DE" altLang="en-US" sz="1000"/>
              <a:pPr eaLnBrk="1" hangingPunct="1">
                <a:spcBef>
                  <a:spcPct val="0"/>
                </a:spcBef>
                <a:buFontTx/>
                <a:buNone/>
              </a:pPr>
              <a:t>17</a:t>
            </a:fld>
            <a:endParaRPr lang="de-DE" altLang="en-US" sz="1000"/>
          </a:p>
        </p:txBody>
      </p:sp>
      <p:sp>
        <p:nvSpPr>
          <p:cNvPr id="2" name="Rechteck 1"/>
          <p:cNvSpPr/>
          <p:nvPr/>
        </p:nvSpPr>
        <p:spPr bwMode="auto">
          <a:xfrm>
            <a:off x="2987824" y="1556792"/>
            <a:ext cx="914400" cy="914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3" name="Rechteck 2"/>
          <p:cNvSpPr/>
          <p:nvPr/>
        </p:nvSpPr>
        <p:spPr bwMode="auto">
          <a:xfrm>
            <a:off x="5148064" y="476672"/>
            <a:ext cx="2952328"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5602" name="Rectangle 2"/>
          <p:cNvSpPr>
            <a:spLocks noGrp="1" noChangeArrowheads="1"/>
          </p:cNvSpPr>
          <p:nvPr>
            <p:ph type="title"/>
          </p:nvPr>
        </p:nvSpPr>
        <p:spPr>
          <a:xfrm>
            <a:off x="250825" y="152400"/>
            <a:ext cx="8713788" cy="457200"/>
          </a:xfrm>
        </p:spPr>
        <p:txBody>
          <a:bodyPr/>
          <a:lstStyle/>
          <a:p>
            <a:r>
              <a:rPr lang="de-DE" altLang="en-US" dirty="0" smtClean="0">
                <a:ea typeface="ＭＳ Ｐゴシック" panose="020B0600070205080204" pitchFamily="34" charset="-128"/>
              </a:rPr>
              <a:t>C</a:t>
            </a:r>
            <a:r>
              <a:rPr lang="en-GB" altLang="en-US" dirty="0" err="1" smtClean="0">
                <a:ea typeface="ＭＳ Ｐゴシック" panose="020B0600070205080204" pitchFamily="34" charset="-128"/>
              </a:rPr>
              <a:t>yclic</a:t>
            </a:r>
            <a:r>
              <a:rPr lang="en-GB" altLang="en-US" dirty="0" smtClean="0">
                <a:ea typeface="ＭＳ Ｐゴシック" panose="020B0600070205080204" pitchFamily="34" charset="-128"/>
              </a:rPr>
              <a:t> </a:t>
            </a:r>
            <a:r>
              <a:rPr lang="en-GB" altLang="en-US" dirty="0" err="1" smtClean="0">
                <a:ea typeface="ＭＳ Ｐゴシック" panose="020B0600070205080204" pitchFamily="34" charset="-128"/>
              </a:rPr>
              <a:t>cAMP</a:t>
            </a:r>
            <a:r>
              <a:rPr lang="en-GB" altLang="en-US" dirty="0" smtClean="0">
                <a:ea typeface="ＭＳ Ｐゴシック" panose="020B0600070205080204" pitchFamily="34" charset="-128"/>
              </a:rPr>
              <a:t> levels in mouse brain</a:t>
            </a:r>
          </a:p>
        </p:txBody>
      </p:sp>
      <p:sp>
        <p:nvSpPr>
          <p:cNvPr id="13" name="Rechteck 12"/>
          <p:cNvSpPr/>
          <p:nvPr/>
        </p:nvSpPr>
        <p:spPr bwMode="auto">
          <a:xfrm>
            <a:off x="6020544" y="2874640"/>
            <a:ext cx="1215752" cy="1223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04813"/>
            <a:ext cx="3960812" cy="273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627" name="Rectangle 2"/>
          <p:cNvSpPr>
            <a:spLocks noGrp="1" noChangeArrowheads="1"/>
          </p:cNvSpPr>
          <p:nvPr>
            <p:ph type="title"/>
          </p:nvPr>
        </p:nvSpPr>
        <p:spPr/>
        <p:txBody>
          <a:bodyPr/>
          <a:lstStyle/>
          <a:p>
            <a:r>
              <a:rPr lang="en-GB" altLang="en-US" smtClean="0">
                <a:ea typeface="ＭＳ Ｐゴシック" panose="020B0600070205080204" pitchFamily="34" charset="-128"/>
              </a:rPr>
              <a:t>Effect of MDL</a:t>
            </a:r>
          </a:p>
        </p:txBody>
      </p:sp>
      <p:sp>
        <p:nvSpPr>
          <p:cNvPr id="26628" name="Rectangle 3"/>
          <p:cNvSpPr>
            <a:spLocks noChangeArrowheads="1"/>
          </p:cNvSpPr>
          <p:nvPr/>
        </p:nvSpPr>
        <p:spPr bwMode="auto">
          <a:xfrm>
            <a:off x="250825" y="603250"/>
            <a:ext cx="3960813"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b="1" dirty="0"/>
              <a:t>Idea</a:t>
            </a:r>
            <a:r>
              <a:rPr lang="en-GB" altLang="en-US" sz="1800" dirty="0"/>
              <a:t>: can one show that </a:t>
            </a:r>
            <a:r>
              <a:rPr lang="en-GB" altLang="en-US" sz="1800" dirty="0" err="1"/>
              <a:t>cAMP</a:t>
            </a:r>
            <a:r>
              <a:rPr lang="en-GB" altLang="en-US" sz="1800" dirty="0"/>
              <a:t> is the reason for the oscillations?</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b="1" dirty="0"/>
              <a:t>Realization</a:t>
            </a:r>
            <a:r>
              <a:rPr lang="en-GB" altLang="en-US" sz="1800" dirty="0"/>
              <a:t>: need to suppress </a:t>
            </a:r>
            <a:r>
              <a:rPr lang="en-GB" altLang="en-US" sz="1800" dirty="0" err="1"/>
              <a:t>cAMP</a:t>
            </a:r>
            <a:r>
              <a:rPr lang="en-GB" altLang="en-US" sz="1800" dirty="0"/>
              <a:t>-production in the cell.</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b="1" dirty="0"/>
              <a:t>Experiment</a:t>
            </a:r>
            <a:r>
              <a:rPr lang="en-GB" altLang="en-US" sz="1800" dirty="0"/>
              <a:t>: treat SCN slices with MDL, a potent, irreversible inhibitor of the enzyme adenylyl cyclase </a:t>
            </a:r>
            <a:endParaRPr lang="en-GB" altLang="en-US" sz="1800" dirty="0" smtClean="0"/>
          </a:p>
          <a:p>
            <a:pPr eaLnBrk="1" hangingPunct="1">
              <a:lnSpc>
                <a:spcPct val="120000"/>
              </a:lnSpc>
              <a:spcBef>
                <a:spcPct val="0"/>
              </a:spcBef>
              <a:buFontTx/>
              <a:buNone/>
            </a:pPr>
            <a:r>
              <a:rPr lang="en-GB" altLang="en-US" sz="1800" dirty="0" smtClean="0"/>
              <a:t>(</a:t>
            </a:r>
            <a:r>
              <a:rPr lang="en-GB" altLang="en-US" sz="1800" dirty="0"/>
              <a:t>that synthesizes </a:t>
            </a:r>
            <a:r>
              <a:rPr lang="en-GB" altLang="en-US" sz="1800" dirty="0" err="1"/>
              <a:t>cAMP</a:t>
            </a:r>
            <a:r>
              <a:rPr lang="en-GB" altLang="en-US" sz="1800" dirty="0"/>
              <a:t>) to reduce concentrations of </a:t>
            </a:r>
            <a:r>
              <a:rPr lang="en-GB" altLang="en-US" sz="1800" dirty="0" err="1"/>
              <a:t>cAMP</a:t>
            </a:r>
            <a:r>
              <a:rPr lang="en-GB" altLang="en-US" sz="1800" dirty="0"/>
              <a:t> to basal levels.</a:t>
            </a:r>
          </a:p>
        </p:txBody>
      </p:sp>
      <p:sp>
        <p:nvSpPr>
          <p:cNvPr id="26629" name="Text Box 4"/>
          <p:cNvSpPr txBox="1">
            <a:spLocks noChangeArrowheads="1"/>
          </p:cNvSpPr>
          <p:nvPr/>
        </p:nvSpPr>
        <p:spPr bwMode="auto">
          <a:xfrm>
            <a:off x="539750" y="5661025"/>
            <a:ext cx="2163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
        <p:nvSpPr>
          <p:cNvPr id="26630" name="Rectangle 9"/>
          <p:cNvSpPr>
            <a:spLocks noChangeArrowheads="1"/>
          </p:cNvSpPr>
          <p:nvPr/>
        </p:nvSpPr>
        <p:spPr bwMode="auto">
          <a:xfrm>
            <a:off x="4212083" y="3082379"/>
            <a:ext cx="48244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b="1" dirty="0"/>
              <a:t>Interpretation</a:t>
            </a:r>
            <a:r>
              <a:rPr lang="en-GB" altLang="en-US" sz="1800" dirty="0"/>
              <a:t>: MDL rapidly suppressed circadian </a:t>
            </a:r>
            <a:r>
              <a:rPr lang="en-GB" altLang="en-US" sz="1800" dirty="0" err="1" smtClean="0"/>
              <a:t>CRE:luciferase</a:t>
            </a:r>
            <a:r>
              <a:rPr lang="en-GB" altLang="en-US" sz="1800" dirty="0" smtClean="0"/>
              <a:t> </a:t>
            </a:r>
            <a:r>
              <a:rPr lang="en-GB" altLang="en-US" sz="1800" dirty="0"/>
              <a:t>activity, presumably through loss of </a:t>
            </a:r>
            <a:r>
              <a:rPr lang="en-GB" altLang="en-US" sz="1800" dirty="0" err="1"/>
              <a:t>cAMP</a:t>
            </a:r>
            <a:r>
              <a:rPr lang="en-GB" altLang="en-US" sz="1800" dirty="0"/>
              <a:t>-dependent activation of CRE sequences. </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dirty="0"/>
              <a:t>This caused a dose-dependent </a:t>
            </a:r>
            <a:r>
              <a:rPr lang="en-GB" altLang="en-US" sz="1800" b="1" dirty="0"/>
              <a:t>decrease </a:t>
            </a:r>
            <a:r>
              <a:rPr lang="en-GB" altLang="en-US" sz="1800" dirty="0"/>
              <a:t>in the </a:t>
            </a:r>
            <a:r>
              <a:rPr lang="en-GB" altLang="en-US" sz="1800" b="1" dirty="0"/>
              <a:t>amplitude </a:t>
            </a:r>
            <a:r>
              <a:rPr lang="en-GB" altLang="en-US" sz="1800" dirty="0"/>
              <a:t>of cycles of circadian transcription and protein synthesis observed with </a:t>
            </a:r>
            <a:r>
              <a:rPr lang="en-GB" altLang="en-US" sz="1800" dirty="0" smtClean="0"/>
              <a:t>mPer1</a:t>
            </a:r>
            <a:r>
              <a:rPr lang="en-GB" altLang="en-US" sz="1800" dirty="0" smtClean="0"/>
              <a:t>::luciferase </a:t>
            </a:r>
            <a:r>
              <a:rPr lang="en-GB" altLang="en-US" sz="1800" dirty="0"/>
              <a:t>and </a:t>
            </a:r>
            <a:r>
              <a:rPr lang="en-GB" altLang="en-US" sz="1800" dirty="0" smtClean="0"/>
              <a:t>mPER2</a:t>
            </a:r>
            <a:r>
              <a:rPr lang="en-GB" altLang="en-US" sz="1800" dirty="0" smtClean="0"/>
              <a:t>::LUC</a:t>
            </a:r>
            <a:r>
              <a:rPr lang="en-GB" altLang="en-US" sz="1800" dirty="0"/>
              <a:t>.</a:t>
            </a:r>
          </a:p>
        </p:txBody>
      </p:sp>
      <p:sp>
        <p:nvSpPr>
          <p:cNvPr id="26631"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6632"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663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3D9C433-90BC-4373-A2F1-D5514CC08CC2}" type="slidenum">
              <a:rPr lang="de-DE" altLang="en-US" sz="1000"/>
              <a:pPr eaLnBrk="1" hangingPunct="1">
                <a:spcBef>
                  <a:spcPct val="0"/>
                </a:spcBef>
                <a:buFontTx/>
                <a:buNone/>
              </a:pPr>
              <a:t>18</a:t>
            </a:fld>
            <a:endParaRPr lang="de-DE" altLang="en-U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smtClean="0">
                <a:ea typeface="ＭＳ Ｐゴシック" panose="020B0600070205080204" pitchFamily="34" charset="-128"/>
              </a:rPr>
              <a:t>MDL also affects the synchronization of the clock</a:t>
            </a:r>
          </a:p>
        </p:txBody>
      </p:sp>
      <p:sp>
        <p:nvSpPr>
          <p:cNvPr id="27651" name="Rectangle 3"/>
          <p:cNvSpPr>
            <a:spLocks noChangeArrowheads="1"/>
          </p:cNvSpPr>
          <p:nvPr/>
        </p:nvSpPr>
        <p:spPr bwMode="auto">
          <a:xfrm>
            <a:off x="395288" y="1001713"/>
            <a:ext cx="345598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a:t>Prolonged exposure to mild levels of MDL (1.0 </a:t>
            </a:r>
            <a:r>
              <a:rPr lang="en-GB" altLang="en-US" sz="1800">
                <a:sym typeface="Symbol" panose="05050102010706020507" pitchFamily="18" charset="2"/>
              </a:rPr>
              <a:t></a:t>
            </a:r>
            <a:r>
              <a:rPr lang="en-GB" altLang="en-US" sz="1800"/>
              <a:t>M) suppressed and desynchro-nized the transcriptional cycles of SCN cells.</a:t>
            </a:r>
          </a:p>
        </p:txBody>
      </p:sp>
      <p:sp>
        <p:nvSpPr>
          <p:cNvPr id="27652" name="Text Box 4"/>
          <p:cNvSpPr txBox="1">
            <a:spLocks noChangeArrowheads="1"/>
          </p:cNvSpPr>
          <p:nvPr/>
        </p:nvSpPr>
        <p:spPr bwMode="auto">
          <a:xfrm>
            <a:off x="539750" y="5661025"/>
            <a:ext cx="2163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pic>
        <p:nvPicPr>
          <p:cNvPr id="27653"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95738" y="620713"/>
            <a:ext cx="4824412" cy="3371850"/>
          </a:xfrm>
          <a:noFill/>
        </p:spPr>
      </p:pic>
      <p:sp>
        <p:nvSpPr>
          <p:cNvPr id="27654"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765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765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2BD99A56-1CC5-447D-A982-587ADECCA2F0}" type="slidenum">
              <a:rPr lang="de-DE" altLang="en-US" sz="1000"/>
              <a:pPr eaLnBrk="1" hangingPunct="1">
                <a:spcBef>
                  <a:spcPct val="0"/>
                </a:spcBef>
                <a:buFontTx/>
                <a:buNone/>
              </a:pPr>
              <a:t>19</a:t>
            </a:fld>
            <a:endParaRPr lang="de-DE" altLang="en-US"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en-US" dirty="0" smtClean="0">
                <a:ea typeface="ＭＳ Ｐゴシック" panose="020B0600070205080204" pitchFamily="34" charset="-128"/>
              </a:rPr>
              <a:t>Case </a:t>
            </a:r>
            <a:r>
              <a:rPr lang="de-DE" altLang="en-US" dirty="0" err="1" smtClean="0">
                <a:ea typeface="ＭＳ Ｐゴシック" panose="020B0600070205080204" pitchFamily="34" charset="-128"/>
              </a:rPr>
              <a:t>study</a:t>
            </a:r>
            <a:r>
              <a:rPr lang="de-DE" altLang="en-US" dirty="0" smtClean="0">
                <a:ea typeface="ＭＳ Ｐゴシック" panose="020B0600070205080204" pitchFamily="34" charset="-128"/>
              </a:rPr>
              <a:t>: Circadian </a:t>
            </a:r>
            <a:r>
              <a:rPr lang="de-DE" altLang="en-US" dirty="0" err="1" smtClean="0">
                <a:ea typeface="ＭＳ Ｐゴシック" panose="020B0600070205080204" pitchFamily="34" charset="-128"/>
              </a:rPr>
              <a:t>effects</a:t>
            </a:r>
            <a:r>
              <a:rPr lang="de-DE" altLang="en-US" dirty="0" smtClean="0">
                <a:ea typeface="ＭＳ Ｐゴシック" panose="020B0600070205080204" pitchFamily="34" charset="-128"/>
              </a:rPr>
              <a:t> on </a:t>
            </a:r>
            <a:r>
              <a:rPr lang="de-DE" altLang="en-US" dirty="0" err="1" smtClean="0">
                <a:ea typeface="ＭＳ Ｐゴシック" panose="020B0600070205080204" pitchFamily="34" charset="-128"/>
              </a:rPr>
              <a:t>drug</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response</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2</a:t>
            </a:fld>
            <a:endParaRPr lang="de-DE" altLang="en-US" sz="1000"/>
          </a:p>
        </p:txBody>
      </p:sp>
      <p:pic>
        <p:nvPicPr>
          <p:cNvPr id="3" name="Grafik 2"/>
          <p:cNvPicPr>
            <a:picLocks noChangeAspect="1"/>
          </p:cNvPicPr>
          <p:nvPr/>
        </p:nvPicPr>
        <p:blipFill>
          <a:blip r:embed="rId3"/>
          <a:stretch>
            <a:fillRect/>
          </a:stretch>
        </p:blipFill>
        <p:spPr>
          <a:xfrm>
            <a:off x="0" y="574575"/>
            <a:ext cx="5192935" cy="648072"/>
          </a:xfrm>
          <a:prstGeom prst="rect">
            <a:avLst/>
          </a:prstGeom>
        </p:spPr>
      </p:pic>
      <p:sp>
        <p:nvSpPr>
          <p:cNvPr id="4" name="Rechteck 3"/>
          <p:cNvSpPr/>
          <p:nvPr/>
        </p:nvSpPr>
        <p:spPr>
          <a:xfrm>
            <a:off x="251520" y="2492896"/>
            <a:ext cx="8208912" cy="3591368"/>
          </a:xfrm>
          <a:prstGeom prst="rect">
            <a:avLst/>
          </a:prstGeom>
        </p:spPr>
        <p:txBody>
          <a:bodyPr wrap="square">
            <a:spAutoFit/>
          </a:bodyPr>
          <a:lstStyle/>
          <a:p>
            <a:pPr>
              <a:lnSpc>
                <a:spcPts val="2500"/>
              </a:lnSpc>
            </a:pPr>
            <a:r>
              <a:rPr lang="en-US" dirty="0">
                <a:latin typeface="PalatinoLTStd-Roman"/>
              </a:rPr>
              <a:t>D</a:t>
            </a:r>
            <a:r>
              <a:rPr lang="en-US" dirty="0" smtClean="0">
                <a:latin typeface="PalatinoLTStd-Roman"/>
              </a:rPr>
              <a:t>aily </a:t>
            </a:r>
            <a:r>
              <a:rPr lang="en-US" dirty="0">
                <a:latin typeface="PalatinoLTStd-Roman"/>
              </a:rPr>
              <a:t>fluctuations in </a:t>
            </a:r>
            <a:r>
              <a:rPr lang="en-US" dirty="0" smtClean="0">
                <a:latin typeface="PalatinoLTStd-Roman"/>
              </a:rPr>
              <a:t>drug absorption</a:t>
            </a:r>
            <a:r>
              <a:rPr lang="en-US" dirty="0">
                <a:latin typeface="PalatinoLTStd-Roman"/>
              </a:rPr>
              <a:t>, metabolism, and elimination can alter the</a:t>
            </a:r>
          </a:p>
          <a:p>
            <a:pPr>
              <a:lnSpc>
                <a:spcPts val="2500"/>
              </a:lnSpc>
            </a:pPr>
            <a:r>
              <a:rPr lang="en-US" dirty="0">
                <a:latin typeface="PalatinoLTStd-Roman"/>
              </a:rPr>
              <a:t>effectiveness and toxicity of many </a:t>
            </a:r>
            <a:r>
              <a:rPr lang="en-US" dirty="0" smtClean="0">
                <a:latin typeface="PalatinoLTStd-Roman"/>
              </a:rPr>
              <a:t>pharmaceutical </a:t>
            </a:r>
            <a:r>
              <a:rPr lang="fr-FR" dirty="0" smtClean="0">
                <a:latin typeface="PalatinoLTStd-Roman"/>
              </a:rPr>
              <a:t>compounds</a:t>
            </a:r>
            <a:r>
              <a:rPr lang="en-US" dirty="0" smtClean="0">
                <a:latin typeface="PalatinoLTStd-Roman"/>
              </a:rPr>
              <a:t>. </a:t>
            </a:r>
          </a:p>
          <a:p>
            <a:pPr>
              <a:lnSpc>
                <a:spcPts val="2500"/>
              </a:lnSpc>
            </a:pPr>
            <a:endParaRPr lang="en-US" dirty="0">
              <a:latin typeface="PalatinoLTStd-Roman"/>
            </a:endParaRPr>
          </a:p>
          <a:p>
            <a:pPr>
              <a:lnSpc>
                <a:spcPts val="2500"/>
              </a:lnSpc>
            </a:pPr>
            <a:r>
              <a:rPr lang="en-US" dirty="0" smtClean="0">
                <a:latin typeface="PalatinoLTStd-Roman"/>
              </a:rPr>
              <a:t>The </a:t>
            </a:r>
            <a:r>
              <a:rPr lang="en-US" b="1" dirty="0">
                <a:latin typeface="PalatinoLTStd-Roman"/>
              </a:rPr>
              <a:t>xenobiotic metabolizing system </a:t>
            </a:r>
            <a:r>
              <a:rPr lang="en-US" dirty="0" smtClean="0">
                <a:latin typeface="PalatinoLTStd-Roman"/>
              </a:rPr>
              <a:t>constitutes a </a:t>
            </a:r>
            <a:r>
              <a:rPr lang="en-US" dirty="0">
                <a:latin typeface="PalatinoLTStd-Roman"/>
              </a:rPr>
              <a:t>series of biochemical reactions that enable </a:t>
            </a:r>
            <a:r>
              <a:rPr lang="en-US" dirty="0" smtClean="0">
                <a:latin typeface="PalatinoLTStd-Roman"/>
              </a:rPr>
              <a:t>the </a:t>
            </a:r>
            <a:r>
              <a:rPr lang="de-DE" dirty="0" err="1" smtClean="0">
                <a:latin typeface="PalatinoLTStd-Roman"/>
              </a:rPr>
              <a:t>transport</a:t>
            </a:r>
            <a:r>
              <a:rPr lang="de-DE" dirty="0">
                <a:latin typeface="PalatinoLTStd-Roman"/>
              </a:rPr>
              <a:t>, </a:t>
            </a:r>
            <a:r>
              <a:rPr lang="de-DE" dirty="0" err="1">
                <a:latin typeface="PalatinoLTStd-Roman"/>
              </a:rPr>
              <a:t>solubilization</a:t>
            </a:r>
            <a:r>
              <a:rPr lang="de-DE" dirty="0">
                <a:latin typeface="PalatinoLTStd-Roman"/>
              </a:rPr>
              <a:t>, </a:t>
            </a:r>
            <a:r>
              <a:rPr lang="de-DE" dirty="0" err="1">
                <a:latin typeface="PalatinoLTStd-Roman"/>
              </a:rPr>
              <a:t>chemical</a:t>
            </a:r>
            <a:r>
              <a:rPr lang="de-DE" dirty="0">
                <a:latin typeface="PalatinoLTStd-Roman"/>
              </a:rPr>
              <a:t> </a:t>
            </a:r>
            <a:r>
              <a:rPr lang="de-DE" dirty="0" err="1">
                <a:latin typeface="PalatinoLTStd-Roman"/>
              </a:rPr>
              <a:t>conversion</a:t>
            </a:r>
            <a:r>
              <a:rPr lang="de-DE" dirty="0">
                <a:latin typeface="PalatinoLTStd-Roman"/>
              </a:rPr>
              <a:t>, </a:t>
            </a:r>
            <a:r>
              <a:rPr lang="de-DE" dirty="0" err="1">
                <a:latin typeface="PalatinoLTStd-Roman"/>
              </a:rPr>
              <a:t>and</a:t>
            </a:r>
            <a:endParaRPr lang="de-DE" dirty="0">
              <a:latin typeface="PalatinoLTStd-Roman"/>
            </a:endParaRPr>
          </a:p>
          <a:p>
            <a:pPr>
              <a:lnSpc>
                <a:spcPts val="2500"/>
              </a:lnSpc>
            </a:pPr>
            <a:r>
              <a:rPr lang="en-US" dirty="0">
                <a:latin typeface="PalatinoLTStd-Roman"/>
              </a:rPr>
              <a:t>eventual elimination of a wide variety of </a:t>
            </a:r>
            <a:r>
              <a:rPr lang="en-US" dirty="0" smtClean="0">
                <a:latin typeface="PalatinoLTStd-Roman"/>
              </a:rPr>
              <a:t>environmental toxins </a:t>
            </a:r>
            <a:r>
              <a:rPr lang="en-US" dirty="0">
                <a:latin typeface="PalatinoLTStd-Roman"/>
              </a:rPr>
              <a:t>and drug compounds. </a:t>
            </a:r>
            <a:endParaRPr lang="en-US" dirty="0" smtClean="0">
              <a:latin typeface="PalatinoLTStd-Roman"/>
            </a:endParaRPr>
          </a:p>
          <a:p>
            <a:pPr>
              <a:lnSpc>
                <a:spcPts val="2500"/>
              </a:lnSpc>
            </a:pPr>
            <a:endParaRPr lang="en-US" dirty="0">
              <a:latin typeface="PalatinoLTStd-Roman"/>
            </a:endParaRPr>
          </a:p>
          <a:p>
            <a:pPr>
              <a:lnSpc>
                <a:spcPts val="2500"/>
              </a:lnSpc>
            </a:pPr>
            <a:r>
              <a:rPr lang="en-US" dirty="0" smtClean="0">
                <a:latin typeface="PalatinoLTStd-Roman"/>
              </a:rPr>
              <a:t>Many </a:t>
            </a:r>
            <a:r>
              <a:rPr lang="en-US" dirty="0">
                <a:latin typeface="PalatinoLTStd-Roman"/>
              </a:rPr>
              <a:t>of </a:t>
            </a:r>
            <a:r>
              <a:rPr lang="en-US" dirty="0" smtClean="0">
                <a:latin typeface="PalatinoLTStd-Roman"/>
              </a:rPr>
              <a:t>the enzymes </a:t>
            </a:r>
            <a:r>
              <a:rPr lang="en-US" dirty="0">
                <a:latin typeface="PalatinoLTStd-Roman"/>
              </a:rPr>
              <a:t>and transporters involved in </a:t>
            </a:r>
            <a:r>
              <a:rPr lang="en-US" dirty="0" smtClean="0">
                <a:latin typeface="PalatinoLTStd-Roman"/>
              </a:rPr>
              <a:t>xenobiotic metabolism </a:t>
            </a:r>
            <a:r>
              <a:rPr lang="en-US" dirty="0">
                <a:latin typeface="PalatinoLTStd-Roman"/>
              </a:rPr>
              <a:t>have been found to </a:t>
            </a:r>
            <a:r>
              <a:rPr lang="en-US" dirty="0" smtClean="0">
                <a:latin typeface="PalatinoLTStd-Roman"/>
              </a:rPr>
              <a:t>undergo </a:t>
            </a:r>
            <a:r>
              <a:rPr lang="en-US" b="1" dirty="0" smtClean="0">
                <a:latin typeface="PalatinoLTStd-Roman"/>
              </a:rPr>
              <a:t>circadian oscillations </a:t>
            </a:r>
            <a:r>
              <a:rPr lang="en-US" dirty="0">
                <a:latin typeface="PalatinoLTStd-Roman"/>
              </a:rPr>
              <a:t>of expression at the mRNA </a:t>
            </a:r>
            <a:r>
              <a:rPr lang="en-US" dirty="0" smtClean="0">
                <a:latin typeface="PalatinoLTStd-Roman"/>
              </a:rPr>
              <a:t>and/</a:t>
            </a:r>
            <a:r>
              <a:rPr lang="de-DE" dirty="0" err="1" smtClean="0">
                <a:latin typeface="PalatinoLTStd-Roman"/>
              </a:rPr>
              <a:t>or</a:t>
            </a:r>
            <a:r>
              <a:rPr lang="de-DE" dirty="0" smtClean="0">
                <a:latin typeface="PalatinoLTStd-Roman"/>
              </a:rPr>
              <a:t> </a:t>
            </a:r>
            <a:r>
              <a:rPr lang="de-DE" dirty="0" err="1">
                <a:latin typeface="PalatinoLTStd-Roman"/>
              </a:rPr>
              <a:t>protein</a:t>
            </a:r>
            <a:r>
              <a:rPr lang="de-DE" dirty="0">
                <a:latin typeface="PalatinoLTStd-Roman"/>
              </a:rPr>
              <a:t> </a:t>
            </a:r>
            <a:r>
              <a:rPr lang="de-DE" dirty="0" err="1" smtClean="0">
                <a:latin typeface="PalatinoLTStd-Roman"/>
              </a:rPr>
              <a:t>level</a:t>
            </a:r>
            <a:r>
              <a:rPr lang="de-DE" dirty="0" smtClean="0">
                <a:latin typeface="PalatinoLTStd-Roman"/>
              </a:rPr>
              <a:t>.</a:t>
            </a:r>
            <a:endParaRPr lang="de-DE" dirty="0"/>
          </a:p>
        </p:txBody>
      </p:sp>
      <p:pic>
        <p:nvPicPr>
          <p:cNvPr id="2" name="Grafik 1"/>
          <p:cNvPicPr>
            <a:picLocks noChangeAspect="1"/>
          </p:cNvPicPr>
          <p:nvPr/>
        </p:nvPicPr>
        <p:blipFill>
          <a:blip r:embed="rId4"/>
          <a:stretch>
            <a:fillRect/>
          </a:stretch>
        </p:blipFill>
        <p:spPr>
          <a:xfrm>
            <a:off x="2339752" y="936680"/>
            <a:ext cx="5256584" cy="1536818"/>
          </a:xfrm>
          <a:prstGeom prst="rect">
            <a:avLst/>
          </a:prstGeom>
        </p:spPr>
      </p:pic>
    </p:spTree>
    <p:extLst>
      <p:ext uri="{BB962C8B-B14F-4D97-AF65-F5344CB8AC3E}">
        <p14:creationId xmlns:p14="http://schemas.microsoft.com/office/powerpoint/2010/main" val="416601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590550"/>
            <a:ext cx="37147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675" name="Rectangle 2"/>
          <p:cNvSpPr>
            <a:spLocks noGrp="1" noChangeArrowheads="1"/>
          </p:cNvSpPr>
          <p:nvPr>
            <p:ph type="title"/>
          </p:nvPr>
        </p:nvSpPr>
        <p:spPr>
          <a:xfrm>
            <a:off x="323850" y="152400"/>
            <a:ext cx="8496300" cy="457200"/>
          </a:xfrm>
        </p:spPr>
        <p:txBody>
          <a:bodyPr/>
          <a:lstStyle/>
          <a:p>
            <a:r>
              <a:rPr lang="en-GB" altLang="en-US" smtClean="0">
                <a:ea typeface="ＭＳ Ｐゴシック" panose="020B0600070205080204" pitchFamily="34" charset="-128"/>
              </a:rPr>
              <a:t>Can one block cAMP action?</a:t>
            </a:r>
          </a:p>
        </p:txBody>
      </p:sp>
      <p:sp>
        <p:nvSpPr>
          <p:cNvPr id="28676" name="Text Box 3"/>
          <p:cNvSpPr txBox="1">
            <a:spLocks noChangeArrowheads="1"/>
          </p:cNvSpPr>
          <p:nvPr/>
        </p:nvSpPr>
        <p:spPr bwMode="auto">
          <a:xfrm>
            <a:off x="539750" y="5661025"/>
            <a:ext cx="2163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
        <p:nvSpPr>
          <p:cNvPr id="28677" name="Text Box 4"/>
          <p:cNvSpPr txBox="1">
            <a:spLocks noChangeArrowheads="1"/>
          </p:cNvSpPr>
          <p:nvPr/>
        </p:nvSpPr>
        <p:spPr bwMode="auto">
          <a:xfrm>
            <a:off x="250825" y="620713"/>
            <a:ext cx="42481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b="1" dirty="0" err="1"/>
              <a:t>Idea</a:t>
            </a:r>
            <a:r>
              <a:rPr lang="de-DE" altLang="en-US" sz="1800" dirty="0"/>
              <a:t>: </a:t>
            </a:r>
            <a:r>
              <a:rPr lang="de-DE" altLang="en-US" sz="1800" dirty="0" err="1"/>
              <a:t>If</a:t>
            </a:r>
            <a:r>
              <a:rPr lang="de-DE" altLang="en-US" sz="1800" dirty="0"/>
              <a:t> </a:t>
            </a:r>
            <a:r>
              <a:rPr lang="de-DE" altLang="en-US" sz="1800" dirty="0" err="1"/>
              <a:t>cAMP</a:t>
            </a:r>
            <a:r>
              <a:rPr lang="de-DE" altLang="en-US" sz="1800" dirty="0"/>
              <a:t> </a:t>
            </a:r>
            <a:r>
              <a:rPr lang="de-DE" altLang="en-US" sz="1800" dirty="0" err="1"/>
              <a:t>sustains</a:t>
            </a:r>
            <a:r>
              <a:rPr lang="de-DE" altLang="en-US" sz="1800" dirty="0"/>
              <a:t> </a:t>
            </a:r>
            <a:r>
              <a:rPr lang="de-DE" altLang="en-US" sz="1800" dirty="0" err="1"/>
              <a:t>the</a:t>
            </a:r>
            <a:r>
              <a:rPr lang="de-DE" altLang="en-US" sz="1800" dirty="0"/>
              <a:t> </a:t>
            </a:r>
            <a:r>
              <a:rPr lang="de-DE" altLang="en-US" sz="1800" dirty="0" err="1"/>
              <a:t>clock</a:t>
            </a:r>
            <a:r>
              <a:rPr lang="de-DE" altLang="en-US" sz="1800" dirty="0"/>
              <a:t>, </a:t>
            </a:r>
            <a:r>
              <a:rPr lang="de-DE" altLang="en-US" sz="1800" dirty="0" err="1"/>
              <a:t>interference</a:t>
            </a:r>
            <a:r>
              <a:rPr lang="de-DE" altLang="en-US" sz="1800" dirty="0"/>
              <a:t> </a:t>
            </a:r>
            <a:r>
              <a:rPr lang="de-DE" altLang="en-US" sz="1800" dirty="0" err="1"/>
              <a:t>with</a:t>
            </a:r>
            <a:r>
              <a:rPr lang="de-DE" altLang="en-US" sz="1800" dirty="0"/>
              <a:t> </a:t>
            </a:r>
            <a:r>
              <a:rPr lang="de-DE" altLang="en-US" sz="1800" dirty="0" err="1"/>
              <a:t>cAMP</a:t>
            </a:r>
            <a:r>
              <a:rPr lang="de-DE" altLang="en-US" sz="1800" dirty="0"/>
              <a:t> </a:t>
            </a:r>
            <a:r>
              <a:rPr lang="de-DE" altLang="en-US" sz="1800" dirty="0" err="1"/>
              <a:t>effectors</a:t>
            </a:r>
            <a:r>
              <a:rPr lang="de-DE" altLang="en-US" sz="1800" dirty="0"/>
              <a:t> </a:t>
            </a:r>
            <a:r>
              <a:rPr lang="de-DE" altLang="en-US" sz="1800" dirty="0" err="1"/>
              <a:t>should</a:t>
            </a:r>
            <a:r>
              <a:rPr lang="de-DE" altLang="en-US" sz="1800" dirty="0"/>
              <a:t> </a:t>
            </a:r>
            <a:r>
              <a:rPr lang="de-DE" altLang="en-US" sz="1800" dirty="0" err="1"/>
              <a:t>compromise</a:t>
            </a:r>
            <a:r>
              <a:rPr lang="de-DE" altLang="en-US" sz="1800" dirty="0"/>
              <a:t> </a:t>
            </a:r>
            <a:r>
              <a:rPr lang="de-DE" altLang="en-US" sz="1800" dirty="0" err="1"/>
              <a:t>pacemaking</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b="1" dirty="0" err="1"/>
              <a:t>PlanA</a:t>
            </a:r>
            <a:r>
              <a:rPr lang="de-DE" altLang="en-US" sz="1800" dirty="0"/>
              <a:t>: </a:t>
            </a:r>
            <a:r>
              <a:rPr lang="de-DE" altLang="en-US" sz="1800" dirty="0" err="1"/>
              <a:t>treat</a:t>
            </a:r>
            <a:r>
              <a:rPr lang="de-DE" altLang="en-US" sz="1800" dirty="0"/>
              <a:t> </a:t>
            </a:r>
            <a:r>
              <a:rPr lang="de-DE" altLang="en-US" sz="1800" dirty="0" err="1"/>
              <a:t>brain</a:t>
            </a:r>
            <a:r>
              <a:rPr lang="de-DE" altLang="en-US" sz="1800" dirty="0"/>
              <a:t> </a:t>
            </a:r>
            <a:r>
              <a:rPr lang="de-DE" altLang="en-US" sz="1800" dirty="0" err="1"/>
              <a:t>slices</a:t>
            </a:r>
            <a:r>
              <a:rPr lang="de-DE" altLang="en-US" sz="1800" dirty="0"/>
              <a:t> </a:t>
            </a:r>
            <a:r>
              <a:rPr lang="de-DE" altLang="en-US" sz="1800" dirty="0" err="1"/>
              <a:t>with</a:t>
            </a:r>
            <a:r>
              <a:rPr lang="de-DE" altLang="en-US" sz="1800" dirty="0"/>
              <a:t> </a:t>
            </a:r>
            <a:r>
              <a:rPr lang="de-DE" altLang="en-US" sz="1800" dirty="0" err="1"/>
              <a:t>inhibitors</a:t>
            </a:r>
            <a:r>
              <a:rPr lang="de-DE" altLang="en-US" sz="1800" dirty="0"/>
              <a:t> </a:t>
            </a:r>
            <a:r>
              <a:rPr lang="de-DE" altLang="en-US" sz="1800" dirty="0" err="1"/>
              <a:t>of</a:t>
            </a:r>
            <a:r>
              <a:rPr lang="de-DE" altLang="en-US" sz="1800" dirty="0"/>
              <a:t> </a:t>
            </a:r>
            <a:r>
              <a:rPr lang="de-DE" altLang="en-US" sz="1800" dirty="0" err="1"/>
              <a:t>cAMP-dependent</a:t>
            </a:r>
            <a:r>
              <a:rPr lang="de-DE" altLang="en-US" sz="1800" dirty="0"/>
              <a:t> </a:t>
            </a:r>
            <a:r>
              <a:rPr lang="de-DE" altLang="en-US" sz="1800" dirty="0" err="1"/>
              <a:t>protein</a:t>
            </a:r>
            <a:r>
              <a:rPr lang="de-DE" altLang="en-US" sz="1800" dirty="0"/>
              <a:t> </a:t>
            </a:r>
            <a:r>
              <a:rPr lang="de-DE" altLang="en-US" sz="1800" dirty="0" err="1"/>
              <a:t>kinase</a:t>
            </a:r>
            <a:r>
              <a:rPr lang="de-DE" altLang="en-US" sz="1800" dirty="0"/>
              <a:t>. </a:t>
            </a:r>
            <a:endParaRPr lang="de-DE" altLang="en-US" sz="1800" dirty="0" smtClean="0"/>
          </a:p>
          <a:p>
            <a:pPr eaLnBrk="1" hangingPunct="1">
              <a:lnSpc>
                <a:spcPct val="120000"/>
              </a:lnSpc>
              <a:spcBef>
                <a:spcPct val="0"/>
              </a:spcBef>
              <a:buFontTx/>
              <a:buNone/>
            </a:pPr>
            <a:r>
              <a:rPr lang="de-DE" altLang="en-US" sz="1800" dirty="0" smtClean="0"/>
              <a:t>This </a:t>
            </a:r>
            <a:r>
              <a:rPr lang="de-DE" altLang="en-US" sz="1800" dirty="0" err="1"/>
              <a:t>had</a:t>
            </a:r>
            <a:r>
              <a:rPr lang="de-DE" altLang="en-US" sz="1800" dirty="0"/>
              <a:t> </a:t>
            </a:r>
            <a:r>
              <a:rPr lang="de-DE" altLang="en-US" sz="1800" dirty="0" err="1"/>
              <a:t>no</a:t>
            </a:r>
            <a:r>
              <a:rPr lang="de-DE" altLang="en-US" sz="1800" dirty="0"/>
              <a:t> </a:t>
            </a:r>
            <a:r>
              <a:rPr lang="de-DE" altLang="en-US" sz="1800" dirty="0" err="1"/>
              <a:t>effect</a:t>
            </a:r>
            <a:r>
              <a:rPr lang="de-DE" altLang="en-US" sz="1800" dirty="0"/>
              <a:t>, </a:t>
            </a:r>
            <a:r>
              <a:rPr lang="de-DE" altLang="en-US" sz="1800" dirty="0" err="1"/>
              <a:t>however</a:t>
            </a:r>
            <a:r>
              <a:rPr lang="de-DE" altLang="en-US" sz="1800" dirty="0"/>
              <a:t>, on circadian </a:t>
            </a:r>
            <a:r>
              <a:rPr lang="de-DE" altLang="en-US" sz="1800" dirty="0" err="1"/>
              <a:t>gene</a:t>
            </a:r>
            <a:r>
              <a:rPr lang="de-DE" altLang="en-US" sz="1800" dirty="0"/>
              <a:t> </a:t>
            </a:r>
            <a:r>
              <a:rPr lang="de-DE" altLang="en-US" sz="1800" dirty="0" err="1"/>
              <a:t>expression</a:t>
            </a:r>
            <a:r>
              <a:rPr lang="de-DE" altLang="en-US" sz="1800" dirty="0"/>
              <a:t> in </a:t>
            </a:r>
            <a:r>
              <a:rPr lang="de-DE" altLang="en-US" sz="1800" dirty="0" err="1"/>
              <a:t>the</a:t>
            </a:r>
            <a:r>
              <a:rPr lang="de-DE" altLang="en-US" sz="1800" dirty="0"/>
              <a:t> SCN.</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b="1" dirty="0" err="1"/>
              <a:t>PlanB</a:t>
            </a:r>
            <a:r>
              <a:rPr lang="de-DE" altLang="en-US" sz="1800" dirty="0"/>
              <a:t>: But </a:t>
            </a:r>
            <a:r>
              <a:rPr lang="de-DE" altLang="en-US" sz="1800" dirty="0" err="1"/>
              <a:t>cAMP</a:t>
            </a:r>
            <a:r>
              <a:rPr lang="de-DE" altLang="en-US" sz="1800" dirty="0"/>
              <a:t> also </a:t>
            </a:r>
            <a:r>
              <a:rPr lang="de-DE" altLang="en-US" sz="1800" dirty="0" err="1"/>
              <a:t>acts</a:t>
            </a:r>
            <a:r>
              <a:rPr lang="de-DE" altLang="en-US" sz="1800" dirty="0"/>
              <a:t> </a:t>
            </a:r>
            <a:r>
              <a:rPr lang="de-DE" altLang="en-US" sz="1800" dirty="0" err="1"/>
              <a:t>through</a:t>
            </a:r>
            <a:r>
              <a:rPr lang="de-DE" altLang="en-US" sz="1800" dirty="0"/>
              <a:t> </a:t>
            </a:r>
            <a:r>
              <a:rPr lang="de-DE" altLang="en-US" sz="1800" dirty="0" err="1"/>
              <a:t>hyperpolarizing</a:t>
            </a:r>
            <a:r>
              <a:rPr lang="de-DE" altLang="en-US" sz="1800" dirty="0"/>
              <a:t> </a:t>
            </a:r>
            <a:r>
              <a:rPr lang="de-DE" altLang="en-US" sz="1800" dirty="0" err="1"/>
              <a:t>cyclic</a:t>
            </a:r>
            <a:r>
              <a:rPr lang="de-DE" altLang="en-US" sz="1800" dirty="0"/>
              <a:t> </a:t>
            </a:r>
            <a:r>
              <a:rPr lang="de-DE" altLang="en-US" sz="1800" dirty="0" err="1"/>
              <a:t>nucleotide</a:t>
            </a:r>
            <a:r>
              <a:rPr lang="de-DE" altLang="en-US" sz="1800" dirty="0"/>
              <a:t>–</a:t>
            </a:r>
            <a:r>
              <a:rPr lang="de-DE" altLang="en-US" sz="1800" dirty="0" err="1"/>
              <a:t>gated</a:t>
            </a:r>
            <a:r>
              <a:rPr lang="de-DE" altLang="en-US" sz="1800" dirty="0"/>
              <a:t> </a:t>
            </a:r>
            <a:r>
              <a:rPr lang="de-DE" altLang="en-US" sz="1800" dirty="0" err="1"/>
              <a:t>ion</a:t>
            </a:r>
            <a:r>
              <a:rPr lang="de-DE" altLang="en-US" sz="1800" dirty="0"/>
              <a:t> (HCN) </a:t>
            </a:r>
            <a:r>
              <a:rPr lang="de-DE" altLang="en-US" sz="1800" dirty="0" err="1"/>
              <a:t>channels</a:t>
            </a:r>
            <a:r>
              <a:rPr lang="de-DE" altLang="en-US" sz="1800" dirty="0"/>
              <a:t> </a:t>
            </a:r>
            <a:r>
              <a:rPr lang="de-DE" altLang="en-US" sz="1800" dirty="0" err="1"/>
              <a:t>and</a:t>
            </a:r>
            <a:r>
              <a:rPr lang="de-DE" altLang="en-US" sz="1800" dirty="0"/>
              <a:t> </a:t>
            </a:r>
            <a:r>
              <a:rPr lang="de-DE" altLang="en-US" sz="1800" dirty="0" err="1"/>
              <a:t>through</a:t>
            </a:r>
            <a:r>
              <a:rPr lang="de-DE" altLang="en-US" sz="1800" dirty="0"/>
              <a:t> </a:t>
            </a:r>
            <a:r>
              <a:rPr lang="de-DE" altLang="en-US" sz="1800" dirty="0" err="1"/>
              <a:t>the</a:t>
            </a:r>
            <a:r>
              <a:rPr lang="de-DE" altLang="en-US" sz="1800" dirty="0"/>
              <a:t> </a:t>
            </a:r>
            <a:r>
              <a:rPr lang="de-DE" altLang="en-US" sz="1800" dirty="0" err="1"/>
              <a:t>guanine</a:t>
            </a:r>
            <a:r>
              <a:rPr lang="de-DE" altLang="en-US" sz="1800" dirty="0"/>
              <a:t> </a:t>
            </a:r>
            <a:r>
              <a:rPr lang="de-DE" altLang="en-US" sz="1800" dirty="0" err="1"/>
              <a:t>nucleotide</a:t>
            </a:r>
            <a:r>
              <a:rPr lang="de-DE" altLang="en-US" sz="1800" dirty="0"/>
              <a:t>–</a:t>
            </a:r>
            <a:r>
              <a:rPr lang="de-DE" altLang="en-US" sz="1800" dirty="0" err="1"/>
              <a:t>exchange</a:t>
            </a:r>
            <a:r>
              <a:rPr lang="de-DE" altLang="en-US" sz="1800" dirty="0"/>
              <a:t> </a:t>
            </a:r>
            <a:r>
              <a:rPr lang="de-DE" altLang="en-US" sz="1800" dirty="0" err="1"/>
              <a:t>factors</a:t>
            </a:r>
            <a:r>
              <a:rPr lang="de-DE" altLang="en-US" sz="1800" dirty="0"/>
              <a:t> Epac1 </a:t>
            </a:r>
            <a:r>
              <a:rPr lang="de-DE" altLang="en-US" sz="1800" dirty="0" err="1"/>
              <a:t>and</a:t>
            </a:r>
            <a:r>
              <a:rPr lang="de-DE" altLang="en-US" sz="1800" dirty="0"/>
              <a:t> Epac2 (</a:t>
            </a:r>
            <a:r>
              <a:rPr lang="de-DE" altLang="en-US" sz="1800" dirty="0" err="1" smtClean="0"/>
              <a:t>Epac</a:t>
            </a:r>
            <a:r>
              <a:rPr lang="de-DE" altLang="en-US" sz="1800" dirty="0"/>
              <a:t>:</a:t>
            </a:r>
            <a:r>
              <a:rPr lang="de-DE" altLang="en-US" sz="1800" dirty="0" smtClean="0"/>
              <a:t> </a:t>
            </a:r>
            <a:r>
              <a:rPr lang="de-DE" altLang="en-US" sz="1800" dirty="0" err="1"/>
              <a:t>exchange</a:t>
            </a:r>
            <a:r>
              <a:rPr lang="de-DE" altLang="en-US" sz="1800" dirty="0"/>
              <a:t> </a:t>
            </a:r>
            <a:r>
              <a:rPr lang="de-DE" altLang="en-US" sz="1800" dirty="0" err="1"/>
              <a:t>protein</a:t>
            </a:r>
            <a:r>
              <a:rPr lang="de-DE" altLang="en-US" sz="1800" dirty="0"/>
              <a:t> </a:t>
            </a:r>
            <a:r>
              <a:rPr lang="de-DE" altLang="en-US" sz="1800" dirty="0" err="1"/>
              <a:t>directly</a:t>
            </a:r>
            <a:r>
              <a:rPr lang="de-DE" altLang="en-US" sz="1800" dirty="0"/>
              <a:t> </a:t>
            </a:r>
            <a:r>
              <a:rPr lang="de-DE" altLang="en-US" sz="1800" dirty="0" err="1"/>
              <a:t>activated</a:t>
            </a:r>
            <a:r>
              <a:rPr lang="de-DE" altLang="en-US" sz="1800" dirty="0"/>
              <a:t> </a:t>
            </a:r>
            <a:r>
              <a:rPr lang="de-DE" altLang="en-US" sz="1800" dirty="0" err="1"/>
              <a:t>by</a:t>
            </a:r>
            <a:r>
              <a:rPr lang="de-DE" altLang="en-US" sz="1800" dirty="0"/>
              <a:t> </a:t>
            </a:r>
            <a:r>
              <a:rPr lang="de-DE" altLang="en-US" sz="1800" dirty="0" err="1"/>
              <a:t>cAMP</a:t>
            </a:r>
            <a:r>
              <a:rPr lang="de-DE" altLang="en-US" sz="1800" dirty="0"/>
              <a:t>). </a:t>
            </a:r>
          </a:p>
        </p:txBody>
      </p:sp>
      <p:sp>
        <p:nvSpPr>
          <p:cNvPr id="28678" name="Text Box 7"/>
          <p:cNvSpPr txBox="1">
            <a:spLocks noChangeArrowheads="1"/>
          </p:cNvSpPr>
          <p:nvPr/>
        </p:nvSpPr>
        <p:spPr bwMode="auto">
          <a:xfrm>
            <a:off x="4498975" y="3500438"/>
            <a:ext cx="46450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a:t>The irreversible HCN channel blocker ZD7288, which would be expected to hyperpolarize the neuronal membrane, dose-dependently damped circadian gene expression in the SCN. </a:t>
            </a:r>
          </a:p>
          <a:p>
            <a:pPr eaLnBrk="1" hangingPunct="1">
              <a:lnSpc>
                <a:spcPct val="120000"/>
              </a:lnSpc>
              <a:spcBef>
                <a:spcPct val="0"/>
              </a:spcBef>
              <a:buFontTx/>
              <a:buNone/>
            </a:pPr>
            <a:r>
              <a:rPr lang="de-DE" altLang="en-US" sz="1800"/>
              <a:t>This is consistent with disruption of trans-criptional feedback rhythms.</a:t>
            </a:r>
          </a:p>
        </p:txBody>
      </p:sp>
      <p:sp>
        <p:nvSpPr>
          <p:cNvPr id="28679" name="Textfeld 6"/>
          <p:cNvSpPr txBox="1">
            <a:spLocks noChangeArrowheads="1"/>
          </p:cNvSpPr>
          <p:nvPr/>
        </p:nvSpPr>
        <p:spPr bwMode="auto">
          <a:xfrm>
            <a:off x="6477000" y="533400"/>
            <a:ext cx="223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200"/>
              <a:t>Time of application of ZD7288</a:t>
            </a:r>
          </a:p>
        </p:txBody>
      </p:sp>
      <p:sp>
        <p:nvSpPr>
          <p:cNvPr id="28680"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868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868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F551BD6B-70D0-48CD-9AD8-D0D5D64A479B}" type="slidenum">
              <a:rPr lang="de-DE" altLang="en-US" sz="1000"/>
              <a:pPr eaLnBrk="1" hangingPunct="1">
                <a:spcBef>
                  <a:spcPct val="0"/>
                </a:spcBef>
                <a:buFontTx/>
                <a:buNone/>
              </a:pPr>
              <a:t>20</a:t>
            </a:fld>
            <a:endParaRPr lang="de-DE" altLang="en-US" sz="1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ltLang="en-US" smtClean="0">
                <a:ea typeface="ＭＳ Ｐゴシック" panose="020B0600070205080204" pitchFamily="34" charset="-128"/>
              </a:rPr>
              <a:t>Can cAMP stimulation be recoved?</a:t>
            </a:r>
          </a:p>
        </p:txBody>
      </p:sp>
      <p:sp>
        <p:nvSpPr>
          <p:cNvPr id="29699" name="Rectangle 3"/>
          <p:cNvSpPr>
            <a:spLocks noChangeArrowheads="1"/>
          </p:cNvSpPr>
          <p:nvPr/>
        </p:nvSpPr>
        <p:spPr bwMode="auto">
          <a:xfrm>
            <a:off x="251520" y="620688"/>
            <a:ext cx="3960813"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u="sng" dirty="0" smtClean="0"/>
              <a:t>Experimentalists typically interrupt a cellular process and then restore it by a side-process.</a:t>
            </a:r>
          </a:p>
          <a:p>
            <a:pPr eaLnBrk="1" hangingPunct="1">
              <a:lnSpc>
                <a:spcPct val="120000"/>
              </a:lnSpc>
              <a:spcBef>
                <a:spcPct val="0"/>
              </a:spcBef>
              <a:buFontTx/>
              <a:buNone/>
            </a:pPr>
            <a:endParaRPr lang="en-GB" altLang="en-US" sz="1800" u="sng" dirty="0" smtClean="0"/>
          </a:p>
          <a:p>
            <a:pPr eaLnBrk="1" hangingPunct="1">
              <a:lnSpc>
                <a:spcPct val="120000"/>
              </a:lnSpc>
              <a:spcBef>
                <a:spcPct val="0"/>
              </a:spcBef>
              <a:buFontTx/>
              <a:buNone/>
            </a:pPr>
            <a:r>
              <a:rPr lang="en-GB" altLang="en-US" sz="1800" u="sng" dirty="0" smtClean="0"/>
              <a:t>Idea</a:t>
            </a:r>
            <a:r>
              <a:rPr lang="en-GB" altLang="en-US" sz="1800" dirty="0"/>
              <a:t>: </a:t>
            </a:r>
            <a:r>
              <a:rPr lang="en-GB" altLang="en-US" sz="1800" b="1" dirty="0"/>
              <a:t>Direct activation </a:t>
            </a:r>
            <a:r>
              <a:rPr lang="en-GB" altLang="en-US" sz="1800" dirty="0"/>
              <a:t>of the </a:t>
            </a:r>
            <a:r>
              <a:rPr lang="en-GB" altLang="en-US" sz="1800" b="1" dirty="0"/>
              <a:t>effectors </a:t>
            </a:r>
            <a:r>
              <a:rPr lang="en-GB" altLang="en-US" sz="1800" dirty="0"/>
              <a:t>might </a:t>
            </a:r>
            <a:r>
              <a:rPr lang="en-GB" altLang="en-US" sz="1800" dirty="0" smtClean="0"/>
              <a:t>compensate for </a:t>
            </a:r>
            <a:r>
              <a:rPr lang="en-GB" altLang="en-US" sz="1800" dirty="0"/>
              <a:t>inactivation of adenylate cyclase by MDL. </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u="sng" dirty="0"/>
              <a:t>Observation</a:t>
            </a:r>
            <a:r>
              <a:rPr lang="en-GB" altLang="en-US" sz="1800" dirty="0"/>
              <a:t>: A hydrolysis-resistant </a:t>
            </a:r>
            <a:r>
              <a:rPr lang="en-GB" altLang="en-US" sz="1800" dirty="0" err="1"/>
              <a:t>Epac</a:t>
            </a:r>
            <a:r>
              <a:rPr lang="en-GB" altLang="en-US" sz="1800" dirty="0"/>
              <a:t> </a:t>
            </a:r>
            <a:r>
              <a:rPr lang="en-GB" altLang="en-US" sz="1800" dirty="0" smtClean="0"/>
              <a:t>agonist (bottom plot) </a:t>
            </a:r>
            <a:r>
              <a:rPr lang="en-GB" altLang="en-US" sz="1800" dirty="0"/>
              <a:t>transiently activated oscillations in transcriptional activity in SCN treated with MDL.</a:t>
            </a:r>
          </a:p>
        </p:txBody>
      </p:sp>
      <p:sp>
        <p:nvSpPr>
          <p:cNvPr id="29700" name="Text Box 4"/>
          <p:cNvSpPr txBox="1">
            <a:spLocks noChangeArrowheads="1"/>
          </p:cNvSpPr>
          <p:nvPr/>
        </p:nvSpPr>
        <p:spPr bwMode="auto">
          <a:xfrm>
            <a:off x="539750" y="5661025"/>
            <a:ext cx="2163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pic>
        <p:nvPicPr>
          <p:cNvPr id="2970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00563" y="692150"/>
            <a:ext cx="4219575" cy="3700463"/>
          </a:xfrm>
          <a:noFill/>
        </p:spPr>
      </p:pic>
      <p:sp>
        <p:nvSpPr>
          <p:cNvPr id="29702"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2970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970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CFDDD94-B761-48C5-9170-D2DC483FE59F}" type="slidenum">
              <a:rPr lang="de-DE" altLang="en-US" sz="1000"/>
              <a:pPr eaLnBrk="1" hangingPunct="1">
                <a:spcBef>
                  <a:spcPct val="0"/>
                </a:spcBef>
                <a:buFontTx/>
                <a:buNone/>
              </a:pPr>
              <a:t>21</a:t>
            </a:fld>
            <a:endParaRPr lang="de-DE" altLang="en-US" sz="1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ltLang="en-US" smtClean="0">
                <a:ea typeface="ＭＳ Ｐゴシック" panose="020B0600070205080204" pitchFamily="34" charset="-128"/>
              </a:rPr>
              <a:t>slowing cAMP synthesis</a:t>
            </a:r>
          </a:p>
        </p:txBody>
      </p:sp>
      <p:sp>
        <p:nvSpPr>
          <p:cNvPr id="30723" name="Rectangle 3"/>
          <p:cNvSpPr>
            <a:spLocks noChangeArrowheads="1"/>
          </p:cNvSpPr>
          <p:nvPr/>
        </p:nvSpPr>
        <p:spPr bwMode="auto">
          <a:xfrm>
            <a:off x="323850" y="692150"/>
            <a:ext cx="424973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b="1" dirty="0"/>
              <a:t>Idea</a:t>
            </a:r>
            <a:r>
              <a:rPr lang="en-GB" altLang="en-US" sz="1800" dirty="0"/>
              <a:t>: if </a:t>
            </a:r>
            <a:r>
              <a:rPr lang="en-GB" altLang="en-US" sz="1800" dirty="0" err="1"/>
              <a:t>cAMP</a:t>
            </a:r>
            <a:r>
              <a:rPr lang="en-GB" altLang="en-US" sz="1800" dirty="0"/>
              <a:t> </a:t>
            </a:r>
            <a:r>
              <a:rPr lang="en-GB" altLang="en-US" sz="1800" dirty="0" err="1"/>
              <a:t>signaling</a:t>
            </a:r>
            <a:r>
              <a:rPr lang="en-GB" altLang="en-US" sz="1800" dirty="0"/>
              <a:t> is an integral component of the SCN pacemaker, altering the rate of </a:t>
            </a:r>
            <a:r>
              <a:rPr lang="en-GB" altLang="en-US" sz="1800" dirty="0" err="1"/>
              <a:t>cAMP</a:t>
            </a:r>
            <a:r>
              <a:rPr lang="en-GB" altLang="en-US" sz="1800" dirty="0"/>
              <a:t> synthesis should affect circadian period. </a:t>
            </a:r>
          </a:p>
          <a:p>
            <a:pPr eaLnBrk="1" hangingPunct="1">
              <a:lnSpc>
                <a:spcPct val="120000"/>
              </a:lnSpc>
              <a:spcBef>
                <a:spcPct val="0"/>
              </a:spcBef>
              <a:buFontTx/>
              <a:buNone/>
            </a:pPr>
            <a:endParaRPr lang="en-GB" altLang="en-US" sz="1800" dirty="0"/>
          </a:p>
          <a:p>
            <a:pPr eaLnBrk="1" hangingPunct="1">
              <a:lnSpc>
                <a:spcPct val="120000"/>
              </a:lnSpc>
              <a:spcBef>
                <a:spcPct val="0"/>
              </a:spcBef>
              <a:buFontTx/>
              <a:buNone/>
            </a:pPr>
            <a:r>
              <a:rPr lang="en-GB" altLang="en-US" sz="1800" b="1" dirty="0"/>
              <a:t>Experiment</a:t>
            </a:r>
            <a:r>
              <a:rPr lang="en-GB" altLang="en-US" sz="1800" dirty="0"/>
              <a:t>: 9-(tetrahydro-2-furyl)-adenine (THFA) is a </a:t>
            </a:r>
            <a:r>
              <a:rPr lang="en-GB" altLang="en-US" sz="1800" dirty="0" err="1"/>
              <a:t>noncompetitive</a:t>
            </a:r>
            <a:r>
              <a:rPr lang="en-GB" altLang="en-US" sz="1800" dirty="0"/>
              <a:t> inhibitor of adenylate cyclase that slows the rate of </a:t>
            </a:r>
            <a:r>
              <a:rPr lang="en-GB" altLang="en-US" sz="1800" dirty="0" err="1"/>
              <a:t>G</a:t>
            </a:r>
            <a:r>
              <a:rPr lang="en-GB" altLang="en-US" sz="1800" baseline="-25000" dirty="0" err="1"/>
              <a:t>s</a:t>
            </a:r>
            <a:r>
              <a:rPr lang="en-GB" altLang="en-US" sz="1800" dirty="0"/>
              <a:t>-stimulated </a:t>
            </a:r>
            <a:r>
              <a:rPr lang="en-GB" altLang="en-US" sz="1800" dirty="0" err="1"/>
              <a:t>cAMP</a:t>
            </a:r>
            <a:r>
              <a:rPr lang="en-GB" altLang="en-US" sz="1800" dirty="0"/>
              <a:t> synthesis, which attenuates peak concentrations.</a:t>
            </a:r>
          </a:p>
        </p:txBody>
      </p:sp>
      <p:sp>
        <p:nvSpPr>
          <p:cNvPr id="30724" name="Text Box 4"/>
          <p:cNvSpPr txBox="1">
            <a:spLocks noChangeArrowheads="1"/>
          </p:cNvSpPr>
          <p:nvPr/>
        </p:nvSpPr>
        <p:spPr bwMode="auto">
          <a:xfrm>
            <a:off x="215900" y="5416550"/>
            <a:ext cx="2163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
        <p:nvSpPr>
          <p:cNvPr id="30725" name="Rectangle 10"/>
          <p:cNvSpPr>
            <a:spLocks noChangeArrowheads="1"/>
          </p:cNvSpPr>
          <p:nvPr/>
        </p:nvSpPr>
        <p:spPr bwMode="auto">
          <a:xfrm>
            <a:off x="4648200" y="4191000"/>
            <a:ext cx="42497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GB" altLang="en-US" sz="1800" b="1"/>
              <a:t>Interpretation</a:t>
            </a:r>
            <a:r>
              <a:rPr lang="en-GB" altLang="en-US" sz="1800"/>
              <a:t>: THFA dose-dependently increased the period of circadian pacemaking in the SCN, from 24 to 31 hours, with rapid reversal upon washout</a:t>
            </a:r>
          </a:p>
        </p:txBody>
      </p:sp>
      <p:sp>
        <p:nvSpPr>
          <p:cNvPr id="30726"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072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072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D68F507-E012-4554-AADB-190CD3E04744}" type="slidenum">
              <a:rPr lang="de-DE" altLang="en-US" sz="1000"/>
              <a:pPr eaLnBrk="1" hangingPunct="1">
                <a:spcBef>
                  <a:spcPct val="0"/>
                </a:spcBef>
                <a:buFontTx/>
                <a:buNone/>
              </a:pPr>
              <a:t>22</a:t>
            </a:fld>
            <a:endParaRPr lang="de-DE" altLang="en-US" sz="1000"/>
          </a:p>
        </p:txBody>
      </p:sp>
      <p:pic>
        <p:nvPicPr>
          <p:cNvPr id="3072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692150"/>
            <a:ext cx="4468812"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smtClean="0">
                <a:ea typeface="ＭＳ Ｐゴシック" panose="020B0600070205080204" pitchFamily="34" charset="-128"/>
              </a:rPr>
              <a:t>Conclusions on cAMP-coupling</a:t>
            </a:r>
          </a:p>
        </p:txBody>
      </p:sp>
      <p:sp>
        <p:nvSpPr>
          <p:cNvPr id="31747" name="Text Box 4"/>
          <p:cNvSpPr txBox="1">
            <a:spLocks noChangeArrowheads="1"/>
          </p:cNvSpPr>
          <p:nvPr/>
        </p:nvSpPr>
        <p:spPr bwMode="auto">
          <a:xfrm>
            <a:off x="6875463" y="5711825"/>
            <a:ext cx="2163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O‘Neill et al.</a:t>
            </a:r>
          </a:p>
          <a:p>
            <a:pPr eaLnBrk="1" hangingPunct="1">
              <a:spcBef>
                <a:spcPct val="0"/>
              </a:spcBef>
              <a:buFontTx/>
              <a:buNone/>
            </a:pPr>
            <a:r>
              <a:rPr lang="de-DE" altLang="en-US" sz="1400"/>
              <a:t>Science, 320, 949 (2008)</a:t>
            </a:r>
          </a:p>
        </p:txBody>
      </p:sp>
      <p:sp>
        <p:nvSpPr>
          <p:cNvPr id="31748" name="Text Box 7"/>
          <p:cNvSpPr txBox="1">
            <a:spLocks noChangeArrowheads="1"/>
          </p:cNvSpPr>
          <p:nvPr/>
        </p:nvSpPr>
        <p:spPr bwMode="auto">
          <a:xfrm>
            <a:off x="323850" y="620713"/>
            <a:ext cx="820896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a:t>Circadian </a:t>
            </a:r>
            <a:r>
              <a:rPr lang="de-DE" altLang="en-US" sz="1800" dirty="0" err="1"/>
              <a:t>pacemaking</a:t>
            </a:r>
            <a:r>
              <a:rPr lang="de-DE" altLang="en-US" sz="1800" dirty="0"/>
              <a:t> in </a:t>
            </a:r>
            <a:r>
              <a:rPr lang="de-DE" altLang="en-US" sz="1800" dirty="0" err="1"/>
              <a:t>mammals</a:t>
            </a:r>
            <a:r>
              <a:rPr lang="de-DE" altLang="en-US" sz="1800" dirty="0"/>
              <a:t> </a:t>
            </a:r>
            <a:r>
              <a:rPr lang="de-DE" altLang="en-US" sz="1800" dirty="0" err="1"/>
              <a:t>is</a:t>
            </a:r>
            <a:r>
              <a:rPr lang="de-DE" altLang="en-US" sz="1800" dirty="0"/>
              <a:t> </a:t>
            </a:r>
            <a:r>
              <a:rPr lang="de-DE" altLang="en-US" sz="1800" b="1" dirty="0" err="1"/>
              <a:t>sustained</a:t>
            </a:r>
            <a:r>
              <a:rPr lang="de-DE" altLang="en-US" sz="1800"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err="1"/>
              <a:t>Its</a:t>
            </a:r>
            <a:r>
              <a:rPr lang="de-DE" altLang="en-US" sz="1800" dirty="0"/>
              <a:t> </a:t>
            </a:r>
            <a:r>
              <a:rPr lang="de-DE" altLang="en-US" sz="1800" dirty="0" err="1"/>
              <a:t>canonical</a:t>
            </a:r>
            <a:r>
              <a:rPr lang="de-DE" altLang="en-US" sz="1800" dirty="0"/>
              <a:t> </a:t>
            </a:r>
            <a:r>
              <a:rPr lang="de-DE" altLang="en-US" sz="1800" dirty="0" err="1"/>
              <a:t>properties</a:t>
            </a:r>
            <a:r>
              <a:rPr lang="de-DE" altLang="en-US" sz="1800" dirty="0"/>
              <a:t> </a:t>
            </a:r>
            <a:r>
              <a:rPr lang="de-DE" altLang="en-US" sz="1800" dirty="0" err="1"/>
              <a:t>of</a:t>
            </a:r>
            <a:r>
              <a:rPr lang="de-DE" altLang="en-US" sz="1800" dirty="0"/>
              <a:t> </a:t>
            </a:r>
            <a:r>
              <a:rPr lang="de-DE" altLang="en-US" sz="1800" b="1" dirty="0" err="1"/>
              <a:t>amplitude</a:t>
            </a:r>
            <a:r>
              <a:rPr lang="de-DE" altLang="en-US" sz="1800" dirty="0"/>
              <a:t>, </a:t>
            </a:r>
            <a:r>
              <a:rPr lang="de-DE" altLang="en-US" sz="1800" b="1" dirty="0" err="1"/>
              <a:t>phase</a:t>
            </a:r>
            <a:r>
              <a:rPr lang="de-DE" altLang="en-US" sz="1800" dirty="0"/>
              <a:t>, </a:t>
            </a:r>
            <a:r>
              <a:rPr lang="de-DE" altLang="en-US" sz="1800" dirty="0" err="1"/>
              <a:t>and</a:t>
            </a:r>
            <a:r>
              <a:rPr lang="de-DE" altLang="en-US" sz="1800" dirty="0"/>
              <a:t> </a:t>
            </a:r>
            <a:r>
              <a:rPr lang="de-DE" altLang="en-US" sz="1800" b="1" dirty="0" err="1"/>
              <a:t>period</a:t>
            </a:r>
            <a:r>
              <a:rPr lang="de-DE" altLang="en-US" sz="1800" dirty="0"/>
              <a:t> </a:t>
            </a:r>
            <a:r>
              <a:rPr lang="de-DE" altLang="en-US" sz="1800" dirty="0" err="1"/>
              <a:t>are</a:t>
            </a:r>
            <a:r>
              <a:rPr lang="de-DE" altLang="en-US" sz="1800" dirty="0"/>
              <a:t> </a:t>
            </a:r>
            <a:r>
              <a:rPr lang="de-DE" altLang="en-US" sz="1800" dirty="0" err="1"/>
              <a:t>determined</a:t>
            </a:r>
            <a:r>
              <a:rPr lang="de-DE" altLang="en-US" sz="1800" dirty="0"/>
              <a:t> </a:t>
            </a:r>
            <a:r>
              <a:rPr lang="de-DE" altLang="en-US" sz="1800" dirty="0" err="1"/>
              <a:t>by</a:t>
            </a:r>
            <a:endParaRPr lang="de-DE" altLang="en-US" sz="1800" dirty="0"/>
          </a:p>
          <a:p>
            <a:pPr eaLnBrk="1" hangingPunct="1">
              <a:lnSpc>
                <a:spcPct val="120000"/>
              </a:lnSpc>
              <a:spcBef>
                <a:spcPct val="0"/>
              </a:spcBef>
              <a:buFontTx/>
              <a:buNone/>
            </a:pPr>
            <a:r>
              <a:rPr lang="de-DE" altLang="en-US" sz="1800" dirty="0"/>
              <a:t>a </a:t>
            </a:r>
            <a:r>
              <a:rPr lang="de-DE" altLang="en-US" sz="1800" dirty="0" err="1"/>
              <a:t>reciprocal</a:t>
            </a:r>
            <a:r>
              <a:rPr lang="de-DE" altLang="en-US" sz="1800" dirty="0"/>
              <a:t> </a:t>
            </a:r>
            <a:r>
              <a:rPr lang="de-DE" altLang="en-US" sz="1800" dirty="0" err="1"/>
              <a:t>interplay</a:t>
            </a:r>
            <a:r>
              <a:rPr lang="de-DE" altLang="en-US" sz="1800" dirty="0"/>
              <a:t> in </a:t>
            </a:r>
            <a:r>
              <a:rPr lang="de-DE" altLang="en-US" sz="1800" dirty="0" err="1"/>
              <a:t>which</a:t>
            </a:r>
            <a:r>
              <a:rPr lang="de-DE" altLang="en-US" sz="1800" dirty="0"/>
              <a:t> </a:t>
            </a:r>
            <a:r>
              <a:rPr lang="de-DE" altLang="en-US" sz="1800" dirty="0" err="1"/>
              <a:t>transcriptional</a:t>
            </a:r>
            <a:r>
              <a:rPr lang="de-DE" altLang="en-US" sz="1800" dirty="0"/>
              <a:t> </a:t>
            </a:r>
            <a:r>
              <a:rPr lang="de-DE" altLang="en-US" sz="1800" dirty="0" err="1"/>
              <a:t>and</a:t>
            </a:r>
            <a:r>
              <a:rPr lang="de-DE" altLang="en-US" sz="1800" dirty="0"/>
              <a:t> </a:t>
            </a:r>
            <a:r>
              <a:rPr lang="de-DE" altLang="en-US" sz="1800" dirty="0" err="1"/>
              <a:t>posttranslational</a:t>
            </a:r>
            <a:r>
              <a:rPr lang="de-DE" altLang="en-US" sz="1800" dirty="0"/>
              <a:t> </a:t>
            </a:r>
            <a:r>
              <a:rPr lang="de-DE" altLang="en-US" sz="1800" dirty="0" err="1"/>
              <a:t>feedback</a:t>
            </a:r>
            <a:r>
              <a:rPr lang="de-DE" altLang="en-US" sz="1800" dirty="0"/>
              <a:t> </a:t>
            </a:r>
            <a:r>
              <a:rPr lang="de-DE" altLang="en-US" sz="1800" dirty="0" err="1"/>
              <a:t>loops</a:t>
            </a:r>
            <a:r>
              <a:rPr lang="de-DE" altLang="en-US" sz="1800" dirty="0"/>
              <a:t> </a:t>
            </a:r>
            <a:r>
              <a:rPr lang="de-DE" altLang="en-US" sz="1800" dirty="0" err="1"/>
              <a:t>drive</a:t>
            </a:r>
            <a:r>
              <a:rPr lang="de-DE" altLang="en-US" sz="1800" dirty="0"/>
              <a:t> </a:t>
            </a:r>
            <a:r>
              <a:rPr lang="de-DE" altLang="en-US" sz="1800" dirty="0" err="1"/>
              <a:t>rhythms</a:t>
            </a:r>
            <a:r>
              <a:rPr lang="de-DE" altLang="en-US" sz="1800" dirty="0"/>
              <a:t> </a:t>
            </a:r>
            <a:r>
              <a:rPr lang="de-DE" altLang="en-US" sz="1800" dirty="0" err="1"/>
              <a:t>of</a:t>
            </a:r>
            <a:r>
              <a:rPr lang="de-DE" altLang="en-US" sz="1800" dirty="0"/>
              <a:t> </a:t>
            </a:r>
            <a:r>
              <a:rPr lang="de-DE" altLang="en-US" sz="1800" dirty="0" err="1"/>
              <a:t>cAMP</a:t>
            </a:r>
            <a:r>
              <a:rPr lang="de-DE" altLang="en-US" sz="1800" dirty="0"/>
              <a:t> </a:t>
            </a:r>
            <a:r>
              <a:rPr lang="de-DE" altLang="en-US" sz="1800" dirty="0" err="1"/>
              <a:t>signaling</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Dynamic </a:t>
            </a:r>
            <a:r>
              <a:rPr lang="de-DE" altLang="en-US" sz="1800" dirty="0" err="1"/>
              <a:t>changes</a:t>
            </a:r>
            <a:r>
              <a:rPr lang="de-DE" altLang="en-US" sz="1800" dirty="0"/>
              <a:t> in </a:t>
            </a:r>
            <a:r>
              <a:rPr lang="de-DE" altLang="en-US" sz="1800" dirty="0" err="1"/>
              <a:t>cAMP</a:t>
            </a:r>
            <a:r>
              <a:rPr lang="de-DE" altLang="en-US" sz="1800" dirty="0"/>
              <a:t> </a:t>
            </a:r>
            <a:r>
              <a:rPr lang="de-DE" altLang="en-US" sz="1800" dirty="0" err="1"/>
              <a:t>signaling</a:t>
            </a:r>
            <a:r>
              <a:rPr lang="de-DE" altLang="en-US" sz="1800" dirty="0"/>
              <a:t>, in turn, </a:t>
            </a:r>
            <a:r>
              <a:rPr lang="de-DE" altLang="en-US" sz="1800" dirty="0" err="1"/>
              <a:t>regulate</a:t>
            </a:r>
            <a:r>
              <a:rPr lang="de-DE" altLang="en-US" sz="1800" dirty="0"/>
              <a:t> </a:t>
            </a:r>
            <a:r>
              <a:rPr lang="de-DE" altLang="en-US" sz="1800" dirty="0" err="1"/>
              <a:t>transcriptional</a:t>
            </a:r>
            <a:r>
              <a:rPr lang="de-DE" altLang="en-US" sz="1800" dirty="0"/>
              <a:t> </a:t>
            </a:r>
            <a:r>
              <a:rPr lang="de-DE" altLang="en-US" sz="1800" dirty="0" err="1"/>
              <a:t>cycles</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Thus, </a:t>
            </a:r>
            <a:r>
              <a:rPr lang="de-DE" altLang="en-US" sz="1800" dirty="0" err="1"/>
              <a:t>output</a:t>
            </a:r>
            <a:r>
              <a:rPr lang="de-DE" altLang="en-US" sz="1800" dirty="0"/>
              <a:t> </a:t>
            </a:r>
            <a:r>
              <a:rPr lang="de-DE" altLang="en-US" sz="1800" dirty="0" err="1"/>
              <a:t>from</a:t>
            </a:r>
            <a:r>
              <a:rPr lang="de-DE" altLang="en-US" sz="1800" dirty="0"/>
              <a:t> </a:t>
            </a:r>
            <a:r>
              <a:rPr lang="de-DE" altLang="en-US" sz="1800" dirty="0" err="1"/>
              <a:t>the</a:t>
            </a:r>
            <a:r>
              <a:rPr lang="de-DE" altLang="en-US" sz="1800" dirty="0"/>
              <a:t> </a:t>
            </a:r>
            <a:r>
              <a:rPr lang="de-DE" altLang="en-US" sz="1800" dirty="0" err="1"/>
              <a:t>current</a:t>
            </a:r>
            <a:r>
              <a:rPr lang="de-DE" altLang="en-US" sz="1800" dirty="0"/>
              <a:t> </a:t>
            </a:r>
            <a:r>
              <a:rPr lang="de-DE" altLang="en-US" sz="1800" dirty="0" err="1"/>
              <a:t>cycle</a:t>
            </a:r>
            <a:r>
              <a:rPr lang="de-DE" altLang="en-US" sz="1800" dirty="0"/>
              <a:t> </a:t>
            </a:r>
            <a:r>
              <a:rPr lang="de-DE" altLang="en-US" sz="1800" dirty="0" err="1"/>
              <a:t>constitutes</a:t>
            </a:r>
            <a:r>
              <a:rPr lang="de-DE" altLang="en-US" sz="1800" dirty="0"/>
              <a:t> an </a:t>
            </a:r>
            <a:r>
              <a:rPr lang="de-DE" altLang="en-US" sz="1800" dirty="0" err="1"/>
              <a:t>input</a:t>
            </a:r>
            <a:r>
              <a:rPr lang="de-DE" altLang="en-US" sz="1800" dirty="0"/>
              <a:t> </a:t>
            </a:r>
            <a:r>
              <a:rPr lang="de-DE" altLang="en-US" sz="1800" dirty="0" err="1"/>
              <a:t>into</a:t>
            </a:r>
            <a:r>
              <a:rPr lang="de-DE" altLang="en-US" sz="1800" dirty="0"/>
              <a:t> subsequent </a:t>
            </a:r>
            <a:r>
              <a:rPr lang="de-DE" altLang="en-US" sz="1800" dirty="0" err="1"/>
              <a:t>cycles</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The </a:t>
            </a:r>
            <a:r>
              <a:rPr lang="de-DE" altLang="en-US" sz="1800" dirty="0" err="1"/>
              <a:t>interdependence</a:t>
            </a:r>
            <a:r>
              <a:rPr lang="de-DE" altLang="en-US" sz="1800" dirty="0"/>
              <a:t> </a:t>
            </a:r>
            <a:r>
              <a:rPr lang="de-DE" altLang="en-US" sz="1800" dirty="0" err="1"/>
              <a:t>between</a:t>
            </a:r>
            <a:r>
              <a:rPr lang="de-DE" altLang="en-US" sz="1800" dirty="0"/>
              <a:t> </a:t>
            </a:r>
            <a:r>
              <a:rPr lang="de-DE" altLang="en-US" sz="1800" dirty="0" err="1"/>
              <a:t>nuclear</a:t>
            </a:r>
            <a:r>
              <a:rPr lang="de-DE" altLang="en-US" sz="1800" dirty="0"/>
              <a:t> </a:t>
            </a:r>
            <a:r>
              <a:rPr lang="de-DE" altLang="en-US" sz="1800" dirty="0" err="1"/>
              <a:t>and</a:t>
            </a:r>
            <a:r>
              <a:rPr lang="de-DE" altLang="en-US" sz="1800" dirty="0"/>
              <a:t> </a:t>
            </a:r>
            <a:r>
              <a:rPr lang="de-DE" altLang="en-US" sz="1800" dirty="0" err="1"/>
              <a:t>cytoplasmic</a:t>
            </a:r>
            <a:r>
              <a:rPr lang="de-DE" altLang="en-US" sz="1800" dirty="0"/>
              <a:t> </a:t>
            </a:r>
            <a:r>
              <a:rPr lang="de-DE" altLang="en-US" sz="1800" dirty="0" err="1"/>
              <a:t>oscillator</a:t>
            </a:r>
            <a:r>
              <a:rPr lang="de-DE" altLang="en-US" sz="1800" dirty="0"/>
              <a:t> </a:t>
            </a:r>
            <a:r>
              <a:rPr lang="de-DE" altLang="en-US" sz="1800" dirty="0" err="1"/>
              <a:t>elements</a:t>
            </a:r>
            <a:r>
              <a:rPr lang="de-DE" altLang="en-US" sz="1800" dirty="0"/>
              <a:t> </a:t>
            </a:r>
            <a:r>
              <a:rPr lang="de-DE" altLang="en-US" sz="1800" dirty="0" err="1"/>
              <a:t>we</a:t>
            </a:r>
            <a:r>
              <a:rPr lang="de-DE" altLang="en-US" sz="1800" dirty="0"/>
              <a:t> </a:t>
            </a:r>
            <a:r>
              <a:rPr lang="de-DE" altLang="en-US" sz="1800" dirty="0" err="1"/>
              <a:t>describe</a:t>
            </a:r>
            <a:r>
              <a:rPr lang="de-DE" altLang="en-US" sz="1800" dirty="0"/>
              <a:t> </a:t>
            </a:r>
            <a:r>
              <a:rPr lang="de-DE" altLang="en-US" sz="1800" dirty="0" err="1"/>
              <a:t>for</a:t>
            </a:r>
            <a:r>
              <a:rPr lang="de-DE" altLang="en-US" sz="1800" dirty="0"/>
              <a:t> </a:t>
            </a:r>
            <a:r>
              <a:rPr lang="de-DE" altLang="en-US" sz="1800" dirty="0" err="1"/>
              <a:t>cAMP</a:t>
            </a:r>
            <a:r>
              <a:rPr lang="de-DE" altLang="en-US" sz="1800" dirty="0"/>
              <a:t> also </a:t>
            </a:r>
            <a:r>
              <a:rPr lang="de-DE" altLang="en-US" sz="1800" dirty="0" err="1"/>
              <a:t>occurs</a:t>
            </a:r>
            <a:r>
              <a:rPr lang="de-DE" altLang="en-US" sz="1800" dirty="0"/>
              <a:t> in </a:t>
            </a:r>
            <a:r>
              <a:rPr lang="de-DE" altLang="en-US" sz="1800" dirty="0" err="1"/>
              <a:t>the</a:t>
            </a:r>
            <a:r>
              <a:rPr lang="de-DE" altLang="en-US" sz="1800" dirty="0"/>
              <a:t> </a:t>
            </a:r>
            <a:r>
              <a:rPr lang="de-DE" altLang="en-US" sz="1800" dirty="0" err="1"/>
              <a:t>case</a:t>
            </a:r>
            <a:r>
              <a:rPr lang="de-DE" altLang="en-US" sz="1800" dirty="0"/>
              <a:t> </a:t>
            </a:r>
            <a:r>
              <a:rPr lang="de-DE" altLang="en-US" sz="1800" dirty="0" err="1"/>
              <a:t>of</a:t>
            </a:r>
            <a:r>
              <a:rPr lang="de-DE" altLang="en-US" sz="1800" dirty="0"/>
              <a:t> Ca</a:t>
            </a:r>
            <a:r>
              <a:rPr lang="de-DE" altLang="en-US" sz="1800" baseline="30000" dirty="0"/>
              <a:t>2+</a:t>
            </a:r>
            <a:r>
              <a:rPr lang="de-DE" altLang="en-US" sz="1800" dirty="0"/>
              <a:t> </a:t>
            </a:r>
            <a:r>
              <a:rPr lang="de-DE" altLang="en-US" sz="1800" dirty="0" err="1"/>
              <a:t>and</a:t>
            </a:r>
            <a:r>
              <a:rPr lang="de-DE" altLang="en-US" sz="1800" dirty="0"/>
              <a:t> </a:t>
            </a:r>
            <a:r>
              <a:rPr lang="de-DE" altLang="en-US" sz="1800" dirty="0" err="1"/>
              <a:t>cADPR</a:t>
            </a:r>
            <a:r>
              <a:rPr lang="de-DE" altLang="en-US" sz="1800"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This </a:t>
            </a:r>
            <a:r>
              <a:rPr lang="de-DE" altLang="en-US" sz="1800" dirty="0" err="1"/>
              <a:t>highlights</a:t>
            </a:r>
            <a:r>
              <a:rPr lang="de-DE" altLang="en-US" sz="1800" dirty="0"/>
              <a:t> an </a:t>
            </a:r>
            <a:r>
              <a:rPr lang="de-DE" altLang="en-US" sz="1800" dirty="0" err="1"/>
              <a:t>important</a:t>
            </a:r>
            <a:r>
              <a:rPr lang="de-DE" altLang="en-US" sz="1800" dirty="0"/>
              <a:t> </a:t>
            </a:r>
            <a:r>
              <a:rPr lang="de-DE" altLang="en-US" sz="1800" dirty="0" err="1"/>
              <a:t>newly</a:t>
            </a:r>
            <a:r>
              <a:rPr lang="de-DE" altLang="en-US" sz="1800" dirty="0"/>
              <a:t> </a:t>
            </a:r>
            <a:r>
              <a:rPr lang="de-DE" altLang="en-US" sz="1800" dirty="0" err="1"/>
              <a:t>recognized</a:t>
            </a:r>
            <a:r>
              <a:rPr lang="de-DE" altLang="en-US" sz="1800" dirty="0"/>
              <a:t> </a:t>
            </a:r>
            <a:r>
              <a:rPr lang="de-DE" altLang="en-US" sz="1800" dirty="0" err="1"/>
              <a:t>common</a:t>
            </a:r>
            <a:r>
              <a:rPr lang="de-DE" altLang="en-US" sz="1800" dirty="0"/>
              <a:t> </a:t>
            </a:r>
            <a:r>
              <a:rPr lang="de-DE" altLang="en-US" sz="1800" dirty="0" err="1"/>
              <a:t>logic</a:t>
            </a:r>
            <a:r>
              <a:rPr lang="de-DE" altLang="en-US" sz="1800" dirty="0"/>
              <a:t> </a:t>
            </a:r>
            <a:r>
              <a:rPr lang="de-DE" altLang="en-US" sz="1800" dirty="0" err="1"/>
              <a:t>to</a:t>
            </a:r>
            <a:r>
              <a:rPr lang="de-DE" altLang="en-US" sz="1800" dirty="0"/>
              <a:t> circadian </a:t>
            </a:r>
            <a:r>
              <a:rPr lang="de-DE" altLang="en-US" sz="1800" dirty="0" err="1"/>
              <a:t>pacemaking</a:t>
            </a:r>
            <a:r>
              <a:rPr lang="de-DE" altLang="en-US" sz="1800" dirty="0"/>
              <a:t> in </a:t>
            </a:r>
            <a:r>
              <a:rPr lang="de-DE" altLang="en-US" sz="1800" dirty="0" err="1"/>
              <a:t>widely</a:t>
            </a:r>
            <a:r>
              <a:rPr lang="de-DE" altLang="en-US" sz="1800" dirty="0"/>
              <a:t> divergent </a:t>
            </a:r>
            <a:r>
              <a:rPr lang="de-DE" altLang="en-US" sz="1800" dirty="0" err="1"/>
              <a:t>taxa</a:t>
            </a:r>
            <a:r>
              <a:rPr lang="de-DE" altLang="en-US" sz="1800" dirty="0"/>
              <a:t>.</a:t>
            </a:r>
          </a:p>
        </p:txBody>
      </p:sp>
      <p:sp>
        <p:nvSpPr>
          <p:cNvPr id="31749"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1750"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17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5A0A2A9-DE10-4778-8A13-FCDE02EB2740}" type="slidenum">
              <a:rPr lang="de-DE" altLang="en-US" sz="1000"/>
              <a:pPr eaLnBrk="1" hangingPunct="1">
                <a:spcBef>
                  <a:spcPct val="0"/>
                </a:spcBef>
                <a:buFontTx/>
                <a:buNone/>
              </a:pPr>
              <a:t>23</a:t>
            </a:fld>
            <a:endParaRPr lang="de-DE" altLang="en-US" sz="1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ltLang="en-US" smtClean="0">
                <a:ea typeface="ＭＳ Ｐゴシック" panose="020B0600070205080204" pitchFamily="34" charset="-128"/>
              </a:rPr>
              <a:t>Circadian regulation of epigenetic chromatin</a:t>
            </a:r>
          </a:p>
        </p:txBody>
      </p:sp>
      <p:sp>
        <p:nvSpPr>
          <p:cNvPr id="32771" name="Text Box 4"/>
          <p:cNvSpPr txBox="1">
            <a:spLocks noChangeArrowheads="1"/>
          </p:cNvSpPr>
          <p:nvPr/>
        </p:nvSpPr>
        <p:spPr bwMode="auto">
          <a:xfrm>
            <a:off x="290513" y="4119563"/>
            <a:ext cx="8745537"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Schematic representation of the primary structures of mouse CLOCK and human ACTR with common features; a basic helix-loop-helix (</a:t>
            </a:r>
            <a:r>
              <a:rPr lang="en-US" altLang="en-US" sz="1800" dirty="0" err="1"/>
              <a:t>bHLH</a:t>
            </a:r>
            <a:r>
              <a:rPr lang="en-US" altLang="en-US" sz="1800" dirty="0"/>
              <a:t>) motif </a:t>
            </a:r>
            <a:r>
              <a:rPr lang="en-US" altLang="en-US" sz="1800" dirty="0" smtClean="0"/>
              <a:t>(bind </a:t>
            </a:r>
            <a:r>
              <a:rPr lang="en-US" altLang="en-US" sz="1800" dirty="0"/>
              <a:t>to DNA), Per-</a:t>
            </a:r>
            <a:r>
              <a:rPr lang="en-US" altLang="en-US" sz="1800" dirty="0" err="1"/>
              <a:t>Arnt</a:t>
            </a:r>
            <a:r>
              <a:rPr lang="en-US" altLang="en-US" sz="1800" dirty="0"/>
              <a:t>-Sim (PAS) domains, serine-rich (S-rich) regions, a nuclear receptor interaction domain (NRID), a glutamine-rich (Q-rich) region containing a poly-glutamine (</a:t>
            </a:r>
            <a:r>
              <a:rPr lang="en-US" altLang="en-US" sz="1800" dirty="0" err="1"/>
              <a:t>polyQ</a:t>
            </a:r>
            <a:r>
              <a:rPr lang="en-US" altLang="en-US" sz="1800" dirty="0"/>
              <a:t>) stretch. </a:t>
            </a:r>
          </a:p>
          <a:p>
            <a:pPr eaLnBrk="1" hangingPunct="1">
              <a:lnSpc>
                <a:spcPts val="2500"/>
              </a:lnSpc>
              <a:spcBef>
                <a:spcPct val="0"/>
              </a:spcBef>
              <a:buFontTx/>
              <a:buNone/>
            </a:pPr>
            <a:r>
              <a:rPr lang="en-US" altLang="en-US" sz="1800" dirty="0"/>
              <a:t>A horizontal line above </a:t>
            </a:r>
            <a:r>
              <a:rPr lang="en-US" altLang="en-US" sz="1800" dirty="0" err="1"/>
              <a:t>hACTR</a:t>
            </a:r>
            <a:r>
              <a:rPr lang="en-US" altLang="en-US" sz="1800" dirty="0"/>
              <a:t> indicates </a:t>
            </a:r>
            <a:r>
              <a:rPr lang="en-US" altLang="en-US" sz="1800" b="1" dirty="0">
                <a:solidFill>
                  <a:srgbClr val="FF3399"/>
                </a:solidFill>
              </a:rPr>
              <a:t>a region known to have HAT activity</a:t>
            </a:r>
            <a:r>
              <a:rPr lang="en-US" altLang="en-US" sz="1800" dirty="0"/>
              <a:t>.</a:t>
            </a:r>
            <a:endParaRPr lang="de-DE" altLang="en-US" sz="1800" dirty="0"/>
          </a:p>
        </p:txBody>
      </p:sp>
      <p:sp>
        <p:nvSpPr>
          <p:cNvPr id="32772"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277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277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1DE24AE-614D-462A-A8BB-88CD8765128C}" type="slidenum">
              <a:rPr lang="de-DE" altLang="en-US" sz="1000"/>
              <a:pPr eaLnBrk="1" hangingPunct="1">
                <a:spcBef>
                  <a:spcPct val="0"/>
                </a:spcBef>
                <a:buFontTx/>
                <a:buNone/>
              </a:pPr>
              <a:t>24</a:t>
            </a:fld>
            <a:endParaRPr lang="de-DE" altLang="en-US" sz="1000"/>
          </a:p>
        </p:txBody>
      </p:sp>
      <p:pic>
        <p:nvPicPr>
          <p:cNvPr id="3277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0238"/>
            <a:ext cx="7161212"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277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2492375"/>
            <a:ext cx="5422900" cy="1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2777" name="Text Box 3"/>
          <p:cNvSpPr txBox="1">
            <a:spLocks noChangeArrowheads="1"/>
          </p:cNvSpPr>
          <p:nvPr/>
        </p:nvSpPr>
        <p:spPr bwMode="auto">
          <a:xfrm>
            <a:off x="6130925" y="765175"/>
            <a:ext cx="2643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Doi, Hirayama, Sassone-Corsi,</a:t>
            </a:r>
          </a:p>
          <a:p>
            <a:pPr eaLnBrk="1" hangingPunct="1">
              <a:spcBef>
                <a:spcPct val="0"/>
              </a:spcBef>
              <a:buFontTx/>
              <a:buNone/>
            </a:pPr>
            <a:r>
              <a:rPr lang="de-DE" altLang="en-US" sz="1400"/>
              <a:t>Cell 125, 497 (2006)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en-US" smtClean="0">
                <a:ea typeface="ＭＳ Ｐゴシック" panose="020B0600070205080204" pitchFamily="34" charset="-128"/>
              </a:rPr>
              <a:t>CLOCK is a histone acetyl transferase</a:t>
            </a:r>
          </a:p>
        </p:txBody>
      </p:sp>
      <p:sp>
        <p:nvSpPr>
          <p:cNvPr id="33795" name="Text Box 3"/>
          <p:cNvSpPr txBox="1">
            <a:spLocks noChangeArrowheads="1"/>
          </p:cNvSpPr>
          <p:nvPr/>
        </p:nvSpPr>
        <p:spPr bwMode="auto">
          <a:xfrm>
            <a:off x="6011863" y="5661025"/>
            <a:ext cx="264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Doi, Hirayama, Sassone-Corsi,</a:t>
            </a:r>
          </a:p>
          <a:p>
            <a:pPr eaLnBrk="1" hangingPunct="1">
              <a:spcBef>
                <a:spcPct val="0"/>
              </a:spcBef>
              <a:buFontTx/>
              <a:buNone/>
            </a:pPr>
            <a:r>
              <a:rPr lang="de-DE" altLang="en-US" sz="1400"/>
              <a:t>Cell 125, 497 (2006)</a:t>
            </a:r>
          </a:p>
        </p:txBody>
      </p:sp>
      <p:sp>
        <p:nvSpPr>
          <p:cNvPr id="33796" name="Text Box 4"/>
          <p:cNvSpPr txBox="1">
            <a:spLocks noChangeArrowheads="1"/>
          </p:cNvSpPr>
          <p:nvPr/>
        </p:nvSpPr>
        <p:spPr bwMode="auto">
          <a:xfrm>
            <a:off x="179388" y="549275"/>
            <a:ext cx="4897437" cy="54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1900"/>
              </a:lnSpc>
              <a:spcBef>
                <a:spcPct val="0"/>
              </a:spcBef>
              <a:buFontTx/>
              <a:buNone/>
            </a:pPr>
            <a:r>
              <a:rPr lang="en-US" altLang="de-DE" sz="1400" dirty="0" smtClean="0"/>
              <a:t>(A) </a:t>
            </a:r>
            <a:r>
              <a:rPr lang="en-US" altLang="de-DE" sz="1400" dirty="0" err="1" smtClean="0"/>
              <a:t>Myc-mCLOCK</a:t>
            </a:r>
            <a:r>
              <a:rPr lang="en-US" altLang="de-DE" sz="1400" dirty="0" smtClean="0"/>
              <a:t> </a:t>
            </a:r>
            <a:r>
              <a:rPr lang="en-US" altLang="de-DE" sz="1400" dirty="0"/>
              <a:t>or </a:t>
            </a:r>
            <a:r>
              <a:rPr lang="en-US" altLang="de-DE" sz="1400" dirty="0" smtClean="0"/>
              <a:t>Myc-mBMAL1 </a:t>
            </a:r>
            <a:r>
              <a:rPr lang="en-US" altLang="de-DE" sz="1400" dirty="0"/>
              <a:t>were transiently expressed in JEG3 cells and then </a:t>
            </a:r>
            <a:r>
              <a:rPr lang="en-US" altLang="de-DE" sz="1400" dirty="0" err="1"/>
              <a:t>immunoprecipitated</a:t>
            </a:r>
            <a:r>
              <a:rPr lang="en-US" altLang="de-DE" sz="1400" dirty="0"/>
              <a:t> with </a:t>
            </a:r>
            <a:r>
              <a:rPr lang="en-US" altLang="de-DE" sz="1400" dirty="0" err="1"/>
              <a:t>antiMyc</a:t>
            </a:r>
            <a:r>
              <a:rPr lang="en-US" altLang="de-DE" sz="1400" dirty="0"/>
              <a:t> 9E10 antibody. </a:t>
            </a:r>
            <a:endParaRPr lang="en-US" altLang="de-DE" sz="1400" dirty="0" smtClean="0"/>
          </a:p>
          <a:p>
            <a:pPr eaLnBrk="1" hangingPunct="1">
              <a:lnSpc>
                <a:spcPts val="1900"/>
              </a:lnSpc>
              <a:spcBef>
                <a:spcPct val="0"/>
              </a:spcBef>
              <a:buFontTx/>
              <a:buNone/>
            </a:pPr>
            <a:r>
              <a:rPr lang="en-US" altLang="de-DE" sz="1400" dirty="0" smtClean="0"/>
              <a:t>After </a:t>
            </a:r>
            <a:r>
              <a:rPr lang="en-US" altLang="de-DE" sz="1400" dirty="0"/>
              <a:t>extensive washing, the resulting </a:t>
            </a:r>
            <a:r>
              <a:rPr lang="en-US" altLang="de-DE" sz="1400" dirty="0" err="1"/>
              <a:t>immunoprecipitates</a:t>
            </a:r>
            <a:r>
              <a:rPr lang="en-US" altLang="de-DE" sz="1400" dirty="0"/>
              <a:t> were incubated with [3H] acetyl-CoA and a mixture of histone H3 and H4 amino-terminal tail peptides. </a:t>
            </a:r>
            <a:endParaRPr lang="en-US" altLang="de-DE" sz="1400" dirty="0" smtClean="0"/>
          </a:p>
          <a:p>
            <a:pPr eaLnBrk="1" hangingPunct="1">
              <a:lnSpc>
                <a:spcPts val="1900"/>
              </a:lnSpc>
              <a:spcBef>
                <a:spcPct val="0"/>
              </a:spcBef>
              <a:buFontTx/>
              <a:buNone/>
            </a:pPr>
            <a:r>
              <a:rPr lang="en-US" altLang="de-DE" sz="1400" dirty="0" smtClean="0"/>
              <a:t>The </a:t>
            </a:r>
            <a:r>
              <a:rPr lang="en-US" altLang="de-DE" sz="1400" dirty="0"/>
              <a:t>incorporated [3H] acetate was detected by filter binding assays. As a </a:t>
            </a:r>
            <a:r>
              <a:rPr lang="en-US" altLang="de-DE" sz="1400" b="1" dirty="0"/>
              <a:t>control</a:t>
            </a:r>
            <a:r>
              <a:rPr lang="en-US" altLang="de-DE" sz="1400" dirty="0"/>
              <a:t>, cells transfected with an empty vector (</a:t>
            </a:r>
            <a:r>
              <a:rPr lang="en-US" altLang="de-DE" sz="1400" b="1" dirty="0"/>
              <a:t>mock</a:t>
            </a:r>
            <a:r>
              <a:rPr lang="en-US" altLang="de-DE" sz="1400" dirty="0"/>
              <a:t>) were also subjected to the immunoprecipitation HAT assay. Representative Western blot, illustrating the protein levels of the </a:t>
            </a:r>
            <a:r>
              <a:rPr lang="en-US" altLang="de-DE" sz="1400" dirty="0" err="1"/>
              <a:t>immunoprecipitated</a:t>
            </a:r>
            <a:r>
              <a:rPr lang="en-US" altLang="de-DE" sz="1400" dirty="0"/>
              <a:t> </a:t>
            </a:r>
            <a:r>
              <a:rPr lang="en-US" altLang="de-DE" sz="1400" dirty="0" err="1"/>
              <a:t>Myc</a:t>
            </a:r>
            <a:r>
              <a:rPr lang="en-US" altLang="de-DE" sz="1400" dirty="0"/>
              <a:t>-tagged proteins, is shown on the left</a:t>
            </a:r>
            <a:r>
              <a:rPr lang="en-US" altLang="de-DE" sz="1400" dirty="0" smtClean="0"/>
              <a:t>.</a:t>
            </a:r>
          </a:p>
          <a:p>
            <a:pPr eaLnBrk="1" hangingPunct="1">
              <a:lnSpc>
                <a:spcPts val="1900"/>
              </a:lnSpc>
              <a:spcBef>
                <a:spcPct val="0"/>
              </a:spcBef>
              <a:buFontTx/>
              <a:buNone/>
            </a:pPr>
            <a:r>
              <a:rPr lang="en-US" altLang="de-DE" sz="1400" dirty="0"/>
              <a:t/>
            </a:r>
            <a:br>
              <a:rPr lang="en-US" altLang="de-DE" sz="1400" dirty="0"/>
            </a:br>
            <a:r>
              <a:rPr lang="en-US" altLang="de-DE" sz="1400" dirty="0"/>
              <a:t>(B) In-gel HAT activities of </a:t>
            </a:r>
            <a:r>
              <a:rPr lang="en-US" altLang="de-DE" sz="1400" dirty="0" err="1"/>
              <a:t>Myc</a:t>
            </a:r>
            <a:r>
              <a:rPr lang="en-US" altLang="de-DE" sz="1400" dirty="0"/>
              <a:t>-CLOCK. Either a full-length (Full) or an N-terminally truncated </a:t>
            </a:r>
            <a:r>
              <a:rPr lang="en-US" altLang="de-DE" sz="1400" dirty="0" smtClean="0"/>
              <a:t>(</a:t>
            </a:r>
            <a:r>
              <a:rPr lang="en-US" altLang="de-DE" sz="1400" dirty="0" smtClean="0">
                <a:sym typeface="Symbol" panose="05050102010706020507" pitchFamily="18" charset="2"/>
              </a:rPr>
              <a:t></a:t>
            </a:r>
            <a:r>
              <a:rPr lang="en-US" altLang="de-DE" sz="1400" dirty="0" smtClean="0"/>
              <a:t>N</a:t>
            </a:r>
            <a:r>
              <a:rPr lang="en-US" altLang="de-DE" sz="1400" dirty="0"/>
              <a:t>) </a:t>
            </a:r>
            <a:r>
              <a:rPr lang="en-US" altLang="de-DE" sz="1400" dirty="0" err="1"/>
              <a:t>mCLOCK</a:t>
            </a:r>
            <a:r>
              <a:rPr lang="en-US" altLang="de-DE" sz="1400" dirty="0"/>
              <a:t> protein was expressed in JEG3 cells and </a:t>
            </a:r>
            <a:r>
              <a:rPr lang="en-US" altLang="de-DE" sz="1400" dirty="0" err="1"/>
              <a:t>immunoprecipitated</a:t>
            </a:r>
            <a:r>
              <a:rPr lang="en-US" altLang="de-DE" sz="1400" dirty="0"/>
              <a:t> as described in (A). </a:t>
            </a:r>
            <a:endParaRPr lang="en-US" altLang="de-DE" sz="1400" dirty="0" smtClean="0"/>
          </a:p>
          <a:p>
            <a:pPr eaLnBrk="1" hangingPunct="1">
              <a:lnSpc>
                <a:spcPts val="1900"/>
              </a:lnSpc>
              <a:spcBef>
                <a:spcPct val="0"/>
              </a:spcBef>
              <a:buFontTx/>
              <a:buNone/>
            </a:pPr>
            <a:r>
              <a:rPr lang="en-US" altLang="de-DE" sz="1400" dirty="0" smtClean="0"/>
              <a:t>The </a:t>
            </a:r>
            <a:r>
              <a:rPr lang="en-US" altLang="de-DE" sz="1400" dirty="0" err="1"/>
              <a:t>immunoprecipitates</a:t>
            </a:r>
            <a:r>
              <a:rPr lang="en-US" altLang="de-DE" sz="1400" dirty="0"/>
              <a:t> were resolved on a 7.5% SDS-PAGE gel containing core histones and processed to detect acetyltransferase activity (left). Identical </a:t>
            </a:r>
            <a:r>
              <a:rPr lang="en-US" altLang="de-DE" sz="1400" dirty="0" err="1"/>
              <a:t>immunoprecipitated</a:t>
            </a:r>
            <a:r>
              <a:rPr lang="en-US" altLang="de-DE" sz="1400" dirty="0"/>
              <a:t> samples were electrophoresed in a parallel SDS-PAGE gel and immunoblotted with </a:t>
            </a:r>
            <a:r>
              <a:rPr lang="en-US" altLang="de-DE" sz="1400" dirty="0" err="1"/>
              <a:t>antiMyc</a:t>
            </a:r>
            <a:r>
              <a:rPr lang="en-US" altLang="de-DE" sz="1400" dirty="0"/>
              <a:t> 9E10 antibody (right).</a:t>
            </a:r>
            <a:endParaRPr lang="de-DE" altLang="en-US" sz="1400" dirty="0"/>
          </a:p>
        </p:txBody>
      </p:sp>
      <p:sp>
        <p:nvSpPr>
          <p:cNvPr id="33797"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3798"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37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E4243FA-AC9D-4BED-9C5D-A85972412090}" type="slidenum">
              <a:rPr lang="de-DE" altLang="en-US" sz="1000"/>
              <a:pPr eaLnBrk="1" hangingPunct="1">
                <a:spcBef>
                  <a:spcPct val="0"/>
                </a:spcBef>
                <a:buFontTx/>
                <a:buNone/>
              </a:pPr>
              <a:t>25</a:t>
            </a:fld>
            <a:endParaRPr lang="de-DE" altLang="en-US" sz="1000"/>
          </a:p>
        </p:txBody>
      </p:sp>
      <p:pic>
        <p:nvPicPr>
          <p:cNvPr id="338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214" y="546100"/>
            <a:ext cx="3397250" cy="232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38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2995613"/>
            <a:ext cx="29622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ltLang="en-US" smtClean="0">
                <a:ea typeface="ＭＳ Ｐゴシック" panose="020B0600070205080204" pitchFamily="34" charset="-128"/>
              </a:rPr>
              <a:t>CLOCK is a histone acetyl transferase</a:t>
            </a:r>
          </a:p>
        </p:txBody>
      </p:sp>
      <p:sp>
        <p:nvSpPr>
          <p:cNvPr id="34819" name="Text Box 3"/>
          <p:cNvSpPr txBox="1">
            <a:spLocks noChangeArrowheads="1"/>
          </p:cNvSpPr>
          <p:nvPr/>
        </p:nvSpPr>
        <p:spPr bwMode="auto">
          <a:xfrm>
            <a:off x="6011863" y="5661025"/>
            <a:ext cx="264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Doi, Hirayama, Sassone-Corsi,</a:t>
            </a:r>
          </a:p>
          <a:p>
            <a:pPr eaLnBrk="1" hangingPunct="1">
              <a:spcBef>
                <a:spcPct val="0"/>
              </a:spcBef>
              <a:buFontTx/>
              <a:buNone/>
            </a:pPr>
            <a:r>
              <a:rPr lang="de-DE" altLang="en-US" sz="1400"/>
              <a:t>Cell 125, 497 (2006)</a:t>
            </a:r>
          </a:p>
        </p:txBody>
      </p:sp>
      <p:sp>
        <p:nvSpPr>
          <p:cNvPr id="34820" name="Text Box 4"/>
          <p:cNvSpPr txBox="1">
            <a:spLocks noChangeArrowheads="1"/>
          </p:cNvSpPr>
          <p:nvPr/>
        </p:nvSpPr>
        <p:spPr bwMode="auto">
          <a:xfrm>
            <a:off x="179388" y="549275"/>
            <a:ext cx="3816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TOP: HAT assays using either free core histones or mononucleosomes were performed and the reaction products analyzed on SDSPAGE. The mCLOCK protein acetylated</a:t>
            </a:r>
            <a:br>
              <a:rPr lang="en-US" altLang="en-US" sz="1800"/>
            </a:br>
            <a:r>
              <a:rPr lang="en-US" altLang="en-US" sz="1800"/>
              <a:t>primarily histones H3 and H4 on both free histone and</a:t>
            </a:r>
            <a:br>
              <a:rPr lang="en-US" altLang="en-US" sz="1800"/>
            </a:br>
            <a:r>
              <a:rPr lang="en-US" altLang="en-US" sz="1800"/>
              <a:t>mononucleosomes,</a:t>
            </a:r>
            <a:br>
              <a:rPr lang="en-US" altLang="en-US" sz="1800"/>
            </a:br>
            <a:r>
              <a:rPr lang="en-US" altLang="en-US" sz="1800"/>
              <a:t/>
            </a:r>
            <a:br>
              <a:rPr lang="en-US" altLang="en-US" sz="1800"/>
            </a:br>
            <a:r>
              <a:rPr lang="en-US" altLang="en-US" sz="1800"/>
              <a:t>BOTTOM: Specificity of CLOCK enzymatic activity was then investigated by using H3 and H4 tails with preacetylated lysines. In this approach, putative HAT substrate sites are occupied, resulting in a block of potential de novo acetylation. Our results determined that histone H3 Lys-14, and in a lesser extent Lys-9, are the</a:t>
            </a:r>
            <a:br>
              <a:rPr lang="en-US" altLang="en-US" sz="1800"/>
            </a:br>
            <a:r>
              <a:rPr lang="en-US" altLang="en-US" sz="1800"/>
              <a:t>major sites acetylated by mCLOCK.</a:t>
            </a:r>
            <a:endParaRPr lang="de-DE" altLang="en-US" sz="1800"/>
          </a:p>
        </p:txBody>
      </p:sp>
      <p:sp>
        <p:nvSpPr>
          <p:cNvPr id="34821"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4822"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482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5F44B00B-FADE-4808-8F63-056D8411A047}" type="slidenum">
              <a:rPr lang="de-DE" altLang="en-US" sz="1000"/>
              <a:pPr eaLnBrk="1" hangingPunct="1">
                <a:spcBef>
                  <a:spcPct val="0"/>
                </a:spcBef>
                <a:buFontTx/>
                <a:buNone/>
              </a:pPr>
              <a:t>26</a:t>
            </a:fld>
            <a:endParaRPr lang="de-DE" altLang="en-US" sz="1000"/>
          </a:p>
        </p:txBody>
      </p:sp>
      <p:pic>
        <p:nvPicPr>
          <p:cNvPr id="348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188" y="3089275"/>
            <a:ext cx="47339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48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5025"/>
            <a:ext cx="34956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63" y="692150"/>
            <a:ext cx="40576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5843" name="Rectangle 2"/>
          <p:cNvSpPr>
            <a:spLocks noGrp="1" noChangeArrowheads="1"/>
          </p:cNvSpPr>
          <p:nvPr>
            <p:ph type="title"/>
          </p:nvPr>
        </p:nvSpPr>
        <p:spPr/>
        <p:txBody>
          <a:bodyPr/>
          <a:lstStyle/>
          <a:p>
            <a:r>
              <a:rPr lang="en-GB" altLang="en-US" smtClean="0">
                <a:ea typeface="ＭＳ Ｐゴシック" panose="020B0600070205080204" pitchFamily="34" charset="-128"/>
              </a:rPr>
              <a:t>Schematic model</a:t>
            </a:r>
          </a:p>
        </p:txBody>
      </p:sp>
      <p:sp>
        <p:nvSpPr>
          <p:cNvPr id="35844" name="Text Box 3"/>
          <p:cNvSpPr txBox="1">
            <a:spLocks noChangeArrowheads="1"/>
          </p:cNvSpPr>
          <p:nvPr/>
        </p:nvSpPr>
        <p:spPr bwMode="auto">
          <a:xfrm>
            <a:off x="6011863" y="5661025"/>
            <a:ext cx="264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Doi, Hirayama, Sassone-Corsi,</a:t>
            </a:r>
          </a:p>
          <a:p>
            <a:pPr eaLnBrk="1" hangingPunct="1">
              <a:spcBef>
                <a:spcPct val="0"/>
              </a:spcBef>
              <a:buFontTx/>
              <a:buNone/>
            </a:pPr>
            <a:r>
              <a:rPr lang="de-DE" altLang="en-US" sz="1400"/>
              <a:t>Cell 125, 497 (2006)</a:t>
            </a:r>
          </a:p>
        </p:txBody>
      </p:sp>
      <p:sp>
        <p:nvSpPr>
          <p:cNvPr id="35845" name="Text Box 4"/>
          <p:cNvSpPr txBox="1">
            <a:spLocks noChangeArrowheads="1"/>
          </p:cNvSpPr>
          <p:nvPr/>
        </p:nvSpPr>
        <p:spPr bwMode="auto">
          <a:xfrm>
            <a:off x="179388" y="549275"/>
            <a:ext cx="5472112" cy="487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b="1" dirty="0"/>
              <a:t>Schematic Model of CLOCK-Mediated Histone</a:t>
            </a:r>
            <a:br>
              <a:rPr lang="en-US" altLang="en-US" sz="1800" b="1" dirty="0"/>
            </a:br>
            <a:r>
              <a:rPr lang="en-US" altLang="en-US" sz="1800" b="1" dirty="0"/>
              <a:t>Acetylation and Its Role within the Physiological Pathways of Circadian Rhythmicity</a:t>
            </a:r>
          </a:p>
          <a:p>
            <a:pPr eaLnBrk="1" hangingPunct="1">
              <a:lnSpc>
                <a:spcPts val="2500"/>
              </a:lnSpc>
              <a:spcBef>
                <a:spcPct val="0"/>
              </a:spcBef>
              <a:buFontTx/>
              <a:buNone/>
            </a:pPr>
            <a:r>
              <a:rPr lang="en-US" altLang="en-US" sz="1800" dirty="0"/>
              <a:t/>
            </a:r>
            <a:br>
              <a:rPr lang="en-US" altLang="en-US" sz="1800" dirty="0"/>
            </a:br>
            <a:r>
              <a:rPr lang="en-US" altLang="en-US" sz="1800" dirty="0"/>
              <a:t>The HAT function of CLOCK activity is enhanced by BMAL1, its natural </a:t>
            </a:r>
            <a:r>
              <a:rPr lang="en-US" altLang="en-US" sz="1800" dirty="0" err="1"/>
              <a:t>heterodimerization</a:t>
            </a:r>
            <a:r>
              <a:rPr lang="en-US" altLang="en-US" sz="1800" dirty="0"/>
              <a:t> partner, </a:t>
            </a:r>
            <a:endParaRPr lang="en-US" altLang="en-US" sz="1800" dirty="0" smtClean="0"/>
          </a:p>
          <a:p>
            <a:pPr eaLnBrk="1" hangingPunct="1">
              <a:lnSpc>
                <a:spcPts val="2500"/>
              </a:lnSpc>
              <a:spcBef>
                <a:spcPct val="0"/>
              </a:spcBef>
              <a:buFontTx/>
              <a:buNone/>
            </a:pPr>
            <a:r>
              <a:rPr lang="en-US" altLang="en-US" sz="1800" dirty="0" smtClean="0"/>
              <a:t>with </a:t>
            </a:r>
            <a:r>
              <a:rPr lang="en-US" altLang="en-US" sz="1800" dirty="0"/>
              <a:t>which it binds to E box promoter elements within clock gene promoters (such as per1).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Acetylation by CLOCK, e.g. at H3 Lys-14, is thought to elicit chromatin remodeling by inducing a transcription-permissive state.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Metabolic, nutritional, and environmental circadian cues likely modulate the HAT function of CLOCK.</a:t>
            </a:r>
            <a:endParaRPr lang="de-DE" altLang="en-US" sz="1800" dirty="0"/>
          </a:p>
        </p:txBody>
      </p:sp>
      <p:sp>
        <p:nvSpPr>
          <p:cNvPr id="35846"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584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584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63E77254-4E15-47D7-B894-162128D2236D}" type="slidenum">
              <a:rPr lang="de-DE" altLang="en-US" sz="1000"/>
              <a:pPr eaLnBrk="1" hangingPunct="1">
                <a:spcBef>
                  <a:spcPct val="0"/>
                </a:spcBef>
                <a:buFontTx/>
                <a:buNone/>
              </a:pPr>
              <a:t>27</a:t>
            </a:fld>
            <a:endParaRPr lang="de-DE" altLang="en-US" sz="1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388" y="152400"/>
            <a:ext cx="8785225" cy="457200"/>
          </a:xfrm>
        </p:spPr>
        <p:txBody>
          <a:bodyPr/>
          <a:lstStyle/>
          <a:p>
            <a:r>
              <a:rPr lang="en-GB" altLang="en-US" smtClean="0">
                <a:ea typeface="ＭＳ Ｐゴシック" panose="020B0600070205080204" pitchFamily="34" charset="-128"/>
              </a:rPr>
              <a:t>Current understanding: clock – chromatin - metabolites</a:t>
            </a:r>
          </a:p>
        </p:txBody>
      </p:sp>
      <p:sp>
        <p:nvSpPr>
          <p:cNvPr id="36867" name="Text Box 4"/>
          <p:cNvSpPr txBox="1">
            <a:spLocks noChangeArrowheads="1"/>
          </p:cNvSpPr>
          <p:nvPr/>
        </p:nvSpPr>
        <p:spPr bwMode="auto">
          <a:xfrm>
            <a:off x="179388" y="692696"/>
            <a:ext cx="8640762" cy="487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dirty="0"/>
              <a:t>Circadian </a:t>
            </a:r>
            <a:r>
              <a:rPr lang="de-DE" altLang="en-US" sz="1800" dirty="0" err="1"/>
              <a:t>transcription</a:t>
            </a:r>
            <a:r>
              <a:rPr lang="de-DE" altLang="en-US" sz="1800" dirty="0"/>
              <a:t> </a:t>
            </a:r>
            <a:r>
              <a:rPr lang="de-DE" altLang="en-US" sz="1800" dirty="0" err="1"/>
              <a:t>is</a:t>
            </a:r>
            <a:r>
              <a:rPr lang="de-DE" altLang="en-US" sz="1800" dirty="0"/>
              <a:t> </a:t>
            </a:r>
            <a:r>
              <a:rPr lang="de-DE" altLang="en-US" sz="1800" dirty="0" err="1"/>
              <a:t>associated</a:t>
            </a:r>
            <a:r>
              <a:rPr lang="de-DE" altLang="en-US" sz="1800" dirty="0"/>
              <a:t> </a:t>
            </a:r>
            <a:r>
              <a:rPr lang="de-DE" altLang="en-US" sz="1800" dirty="0" err="1"/>
              <a:t>with</a:t>
            </a:r>
            <a:r>
              <a:rPr lang="de-DE" altLang="en-US" sz="1800" dirty="0"/>
              <a:t> </a:t>
            </a:r>
            <a:r>
              <a:rPr lang="de-DE" altLang="en-US" sz="1800" b="1" dirty="0" err="1"/>
              <a:t>rhythmic</a:t>
            </a:r>
            <a:r>
              <a:rPr lang="de-DE" altLang="en-US" sz="1800" b="1" dirty="0"/>
              <a:t> </a:t>
            </a:r>
            <a:r>
              <a:rPr lang="de-DE" altLang="en-US" sz="1800" b="1" dirty="0" err="1"/>
              <a:t>changes</a:t>
            </a:r>
            <a:r>
              <a:rPr lang="de-DE" altLang="en-US" sz="1800" b="1" dirty="0"/>
              <a:t> in </a:t>
            </a:r>
            <a:r>
              <a:rPr lang="de-DE" altLang="en-US" sz="1800" b="1" dirty="0" err="1"/>
              <a:t>epigenetic</a:t>
            </a:r>
            <a:r>
              <a:rPr lang="de-DE" altLang="en-US" sz="1800" b="1" dirty="0"/>
              <a:t> </a:t>
            </a:r>
            <a:r>
              <a:rPr lang="de-DE" altLang="en-US" sz="1800" b="1" dirty="0" err="1"/>
              <a:t>marks</a:t>
            </a:r>
            <a:r>
              <a:rPr lang="de-DE" altLang="en-US" sz="1800" b="1" dirty="0"/>
              <a:t> </a:t>
            </a:r>
            <a:r>
              <a:rPr lang="de-DE" altLang="en-US" sz="1800" dirty="0"/>
              <a:t>at circadian </a:t>
            </a:r>
            <a:r>
              <a:rPr lang="de-DE" altLang="en-US" sz="1800" dirty="0" err="1" smtClean="0"/>
              <a:t>promoters</a:t>
            </a:r>
            <a:r>
              <a:rPr lang="de-DE" altLang="en-US" sz="1800" dirty="0" smtClean="0"/>
              <a:t> </a:t>
            </a:r>
            <a:r>
              <a:rPr lang="de-DE" altLang="en-US" sz="1800" dirty="0"/>
              <a:t>such </a:t>
            </a:r>
            <a:r>
              <a:rPr lang="de-DE" altLang="en-US" sz="1800" dirty="0" err="1"/>
              <a:t>as</a:t>
            </a:r>
            <a:r>
              <a:rPr lang="de-DE" altLang="en-US" sz="1800" dirty="0"/>
              <a:t> H3K4 </a:t>
            </a:r>
            <a:r>
              <a:rPr lang="de-DE" altLang="en-US" sz="1800" dirty="0" err="1"/>
              <a:t>trimethylation</a:t>
            </a:r>
            <a:r>
              <a:rPr lang="de-DE" altLang="en-US" sz="1800" dirty="0"/>
              <a:t> </a:t>
            </a:r>
            <a:r>
              <a:rPr lang="de-DE" altLang="en-US" sz="1800" dirty="0" err="1"/>
              <a:t>and</a:t>
            </a:r>
            <a:r>
              <a:rPr lang="de-DE" altLang="en-US" sz="1800" dirty="0"/>
              <a:t> H3K9 </a:t>
            </a:r>
            <a:r>
              <a:rPr lang="de-DE" altLang="en-US" sz="1800" dirty="0" err="1"/>
              <a:t>and</a:t>
            </a:r>
            <a:r>
              <a:rPr lang="de-DE" altLang="en-US" sz="1800" dirty="0"/>
              <a:t> H3K14 </a:t>
            </a:r>
            <a:r>
              <a:rPr lang="de-DE" altLang="en-US" sz="1800" dirty="0" err="1"/>
              <a:t>acetylation</a:t>
            </a:r>
            <a:r>
              <a:rPr lang="de-DE" altLang="en-US" sz="1800" dirty="0"/>
              <a:t>. </a:t>
            </a:r>
          </a:p>
          <a:p>
            <a:pPr eaLnBrk="1" hangingPunct="1">
              <a:lnSpc>
                <a:spcPts val="2500"/>
              </a:lnSpc>
              <a:spcBef>
                <a:spcPct val="0"/>
              </a:spcBef>
              <a:buFontTx/>
              <a:buNone/>
            </a:pPr>
            <a:endParaRPr lang="de-DE" altLang="en-US" sz="1800" dirty="0"/>
          </a:p>
          <a:p>
            <a:pPr eaLnBrk="1" hangingPunct="1">
              <a:lnSpc>
                <a:spcPts val="2500"/>
              </a:lnSpc>
              <a:spcBef>
                <a:spcPct val="0"/>
              </a:spcBef>
              <a:buFontTx/>
              <a:buNone/>
            </a:pPr>
            <a:r>
              <a:rPr lang="de-DE" altLang="en-US" sz="1800" dirty="0"/>
              <a:t>The </a:t>
            </a:r>
            <a:r>
              <a:rPr lang="de-DE" altLang="en-US" sz="1800" dirty="0" err="1"/>
              <a:t>histone</a:t>
            </a:r>
            <a:r>
              <a:rPr lang="de-DE" altLang="en-US" sz="1800" dirty="0"/>
              <a:t> </a:t>
            </a:r>
            <a:r>
              <a:rPr lang="de-DE" altLang="en-US" sz="1800" dirty="0" err="1"/>
              <a:t>methyltransferase</a:t>
            </a:r>
            <a:r>
              <a:rPr lang="de-DE" altLang="en-US" sz="1800" dirty="0"/>
              <a:t> </a:t>
            </a:r>
            <a:r>
              <a:rPr lang="de-DE" altLang="en-US" sz="1800" b="1" dirty="0" smtClean="0"/>
              <a:t>MLL</a:t>
            </a:r>
            <a:r>
              <a:rPr lang="de-DE" altLang="en-US" sz="1800" dirty="0" smtClean="0"/>
              <a:t>  </a:t>
            </a:r>
            <a:r>
              <a:rPr lang="de-DE" altLang="en-US" sz="1800" dirty="0" err="1"/>
              <a:t>contributes</a:t>
            </a:r>
            <a:r>
              <a:rPr lang="de-DE" altLang="en-US" sz="1800" dirty="0"/>
              <a:t> </a:t>
            </a:r>
            <a:r>
              <a:rPr lang="de-DE" altLang="en-US" sz="1800" dirty="0" err="1"/>
              <a:t>to</a:t>
            </a:r>
            <a:r>
              <a:rPr lang="de-DE" altLang="en-US" sz="1800" dirty="0"/>
              <a:t> </a:t>
            </a:r>
            <a:r>
              <a:rPr lang="de-DE" altLang="en-US" sz="1800" dirty="0" err="1"/>
              <a:t>the</a:t>
            </a:r>
            <a:r>
              <a:rPr lang="de-DE" altLang="en-US" sz="1800" dirty="0"/>
              <a:t> </a:t>
            </a:r>
            <a:r>
              <a:rPr lang="de-DE" altLang="en-US" sz="1800" b="1" dirty="0" err="1"/>
              <a:t>recruitment</a:t>
            </a:r>
            <a:r>
              <a:rPr lang="de-DE" altLang="en-US" sz="1800" dirty="0"/>
              <a:t> </a:t>
            </a:r>
            <a:r>
              <a:rPr lang="de-DE" altLang="en-US" sz="1800" dirty="0" err="1"/>
              <a:t>of</a:t>
            </a:r>
            <a:r>
              <a:rPr lang="de-DE" altLang="en-US" sz="1800" dirty="0"/>
              <a:t> </a:t>
            </a:r>
            <a:r>
              <a:rPr lang="de-DE" altLang="en-US" sz="1800" b="1" dirty="0"/>
              <a:t>CLOCK-BMAL1</a:t>
            </a:r>
            <a:r>
              <a:rPr lang="de-DE" altLang="en-US" sz="1800" dirty="0"/>
              <a:t> </a:t>
            </a:r>
            <a:r>
              <a:rPr lang="de-DE" altLang="en-US" sz="1800" dirty="0" err="1"/>
              <a:t>to</a:t>
            </a:r>
            <a:r>
              <a:rPr lang="de-DE" altLang="en-US" sz="1800" dirty="0"/>
              <a:t> </a:t>
            </a:r>
            <a:r>
              <a:rPr lang="de-DE" altLang="en-US" sz="1800" dirty="0" err="1"/>
              <a:t>chromatin</a:t>
            </a:r>
            <a:r>
              <a:rPr lang="de-DE" altLang="en-US" sz="1800" dirty="0"/>
              <a:t> </a:t>
            </a:r>
            <a:r>
              <a:rPr lang="de-DE" altLang="en-US" sz="1800" dirty="0" err="1"/>
              <a:t>and</a:t>
            </a:r>
            <a:r>
              <a:rPr lang="de-DE" altLang="en-US" sz="1800" dirty="0"/>
              <a:t> </a:t>
            </a:r>
            <a:r>
              <a:rPr lang="de-DE" altLang="en-US" sz="1800" dirty="0" err="1"/>
              <a:t>thereby</a:t>
            </a:r>
            <a:r>
              <a:rPr lang="de-DE" altLang="en-US" sz="1800" dirty="0"/>
              <a:t> </a:t>
            </a:r>
            <a:r>
              <a:rPr lang="de-DE" altLang="en-US" sz="1800" dirty="0" err="1"/>
              <a:t>to</a:t>
            </a:r>
            <a:r>
              <a:rPr lang="de-DE" altLang="en-US" sz="1800" dirty="0"/>
              <a:t> </a:t>
            </a:r>
            <a:r>
              <a:rPr lang="de-DE" altLang="en-US" sz="1800" dirty="0" err="1"/>
              <a:t>the</a:t>
            </a:r>
            <a:r>
              <a:rPr lang="de-DE" altLang="en-US" sz="1800" dirty="0"/>
              <a:t> </a:t>
            </a:r>
            <a:r>
              <a:rPr lang="de-DE" altLang="en-US" sz="1800" dirty="0" err="1"/>
              <a:t>expression</a:t>
            </a:r>
            <a:r>
              <a:rPr lang="de-DE" altLang="en-US" sz="1800" dirty="0"/>
              <a:t> </a:t>
            </a:r>
            <a:r>
              <a:rPr lang="de-DE" altLang="en-US" sz="1800" dirty="0" err="1"/>
              <a:t>of</a:t>
            </a:r>
            <a:r>
              <a:rPr lang="de-DE" altLang="en-US" sz="1800" dirty="0"/>
              <a:t> </a:t>
            </a:r>
            <a:r>
              <a:rPr lang="de-DE" altLang="en-US" sz="1800" dirty="0" err="1" smtClean="0"/>
              <a:t>clock-controlled</a:t>
            </a:r>
            <a:r>
              <a:rPr lang="de-DE" altLang="en-US" sz="1800" dirty="0" smtClean="0"/>
              <a:t> </a:t>
            </a:r>
            <a:r>
              <a:rPr lang="de-DE" altLang="en-US" sz="1800" dirty="0"/>
              <a:t>genes.</a:t>
            </a:r>
          </a:p>
          <a:p>
            <a:pPr eaLnBrk="1" hangingPunct="1">
              <a:lnSpc>
                <a:spcPts val="2500"/>
              </a:lnSpc>
              <a:spcBef>
                <a:spcPct val="0"/>
              </a:spcBef>
              <a:buFontTx/>
              <a:buNone/>
            </a:pPr>
            <a:endParaRPr lang="de-DE" altLang="en-US" sz="1800" dirty="0"/>
          </a:p>
          <a:p>
            <a:pPr eaLnBrk="1" hangingPunct="1">
              <a:lnSpc>
                <a:spcPts val="2500"/>
              </a:lnSpc>
              <a:spcBef>
                <a:spcPct val="0"/>
              </a:spcBef>
              <a:buFontTx/>
              <a:buNone/>
            </a:pPr>
            <a:r>
              <a:rPr lang="de-DE" altLang="en-US" sz="1800" b="1" dirty="0" err="1"/>
              <a:t>Sirtuins</a:t>
            </a:r>
            <a:r>
              <a:rPr lang="de-DE" altLang="en-US" sz="1800" dirty="0"/>
              <a:t> </a:t>
            </a:r>
            <a:r>
              <a:rPr lang="de-DE" altLang="en-US" sz="1800" dirty="0" err="1"/>
              <a:t>are</a:t>
            </a:r>
            <a:r>
              <a:rPr lang="de-DE" altLang="en-US" sz="1800" dirty="0"/>
              <a:t> a </a:t>
            </a:r>
            <a:r>
              <a:rPr lang="de-DE" altLang="en-US" sz="1800" dirty="0" err="1"/>
              <a:t>class</a:t>
            </a:r>
            <a:r>
              <a:rPr lang="de-DE" altLang="en-US" sz="1800" dirty="0"/>
              <a:t> </a:t>
            </a:r>
            <a:r>
              <a:rPr lang="de-DE" altLang="en-US" sz="1800" dirty="0" err="1"/>
              <a:t>of</a:t>
            </a:r>
            <a:r>
              <a:rPr lang="de-DE" altLang="en-US" sz="1800" dirty="0"/>
              <a:t> NAD</a:t>
            </a:r>
            <a:r>
              <a:rPr lang="de-DE" altLang="en-US" sz="1800" baseline="30000" dirty="0"/>
              <a:t>+</a:t>
            </a:r>
            <a:r>
              <a:rPr lang="de-DE" altLang="en-US" sz="1800" dirty="0"/>
              <a:t>-</a:t>
            </a:r>
            <a:r>
              <a:rPr lang="de-DE" altLang="en-US" sz="1800" dirty="0" err="1"/>
              <a:t>dependent</a:t>
            </a:r>
            <a:r>
              <a:rPr lang="de-DE" altLang="en-US" sz="1800" dirty="0"/>
              <a:t> </a:t>
            </a:r>
            <a:r>
              <a:rPr lang="de-DE" altLang="en-US" sz="1800" dirty="0" err="1"/>
              <a:t>deacetylases</a:t>
            </a:r>
            <a:r>
              <a:rPr lang="de-DE" altLang="en-US" sz="1800" dirty="0"/>
              <a:t>.</a:t>
            </a:r>
          </a:p>
          <a:p>
            <a:pPr eaLnBrk="1" hangingPunct="1">
              <a:lnSpc>
                <a:spcPts val="2500"/>
              </a:lnSpc>
              <a:spcBef>
                <a:spcPct val="0"/>
              </a:spcBef>
              <a:buFontTx/>
              <a:buNone/>
            </a:pPr>
            <a:r>
              <a:rPr lang="de-DE" altLang="en-US" sz="1800" dirty="0"/>
              <a:t>Circadian </a:t>
            </a:r>
            <a:r>
              <a:rPr lang="de-DE" altLang="en-US" sz="1800" dirty="0" err="1"/>
              <a:t>fluctuation</a:t>
            </a:r>
            <a:r>
              <a:rPr lang="de-DE" altLang="en-US" sz="1800" dirty="0"/>
              <a:t> </a:t>
            </a:r>
            <a:r>
              <a:rPr lang="de-DE" altLang="en-US" sz="1800" dirty="0" err="1"/>
              <a:t>of</a:t>
            </a:r>
            <a:r>
              <a:rPr lang="de-DE" altLang="en-US" sz="1800" dirty="0"/>
              <a:t> NAD</a:t>
            </a:r>
            <a:r>
              <a:rPr lang="de-DE" altLang="en-US" sz="1800" baseline="30000" dirty="0"/>
              <a:t>+</a:t>
            </a:r>
            <a:r>
              <a:rPr lang="de-DE" altLang="en-US" sz="1800" dirty="0"/>
              <a:t>-levels </a:t>
            </a:r>
            <a:r>
              <a:rPr lang="de-DE" altLang="en-US" sz="1800" dirty="0" err="1"/>
              <a:t>induce</a:t>
            </a:r>
            <a:r>
              <a:rPr lang="de-DE" altLang="en-US" sz="1800" dirty="0"/>
              <a:t> </a:t>
            </a:r>
            <a:r>
              <a:rPr lang="de-DE" altLang="en-US" sz="1800" dirty="0" err="1"/>
              <a:t>rhythmicity</a:t>
            </a:r>
            <a:r>
              <a:rPr lang="de-DE" altLang="en-US" sz="1800" dirty="0"/>
              <a:t> in SIRT1 </a:t>
            </a:r>
            <a:r>
              <a:rPr lang="de-DE" altLang="en-US" sz="1800" dirty="0" err="1"/>
              <a:t>enzymatic</a:t>
            </a:r>
            <a:r>
              <a:rPr lang="de-DE" altLang="en-US" sz="1800" dirty="0"/>
              <a:t> </a:t>
            </a:r>
            <a:r>
              <a:rPr lang="de-DE" altLang="en-US" sz="1800" dirty="0" err="1"/>
              <a:t>activity</a:t>
            </a:r>
            <a:r>
              <a:rPr lang="de-DE" altLang="en-US" sz="1800" dirty="0"/>
              <a:t>.</a:t>
            </a:r>
          </a:p>
          <a:p>
            <a:pPr eaLnBrk="1" hangingPunct="1">
              <a:lnSpc>
                <a:spcPts val="2500"/>
              </a:lnSpc>
              <a:spcBef>
                <a:spcPct val="0"/>
              </a:spcBef>
              <a:buFontTx/>
              <a:buNone/>
            </a:pPr>
            <a:endParaRPr lang="de-DE" altLang="en-US" sz="1800" dirty="0"/>
          </a:p>
          <a:p>
            <a:pPr eaLnBrk="1" hangingPunct="1">
              <a:lnSpc>
                <a:spcPts val="2500"/>
              </a:lnSpc>
              <a:spcBef>
                <a:spcPct val="0"/>
              </a:spcBef>
              <a:buFontTx/>
              <a:buNone/>
            </a:pPr>
            <a:r>
              <a:rPr lang="de-DE" altLang="en-US" sz="1800" dirty="0"/>
              <a:t>NAD</a:t>
            </a:r>
            <a:r>
              <a:rPr lang="de-DE" altLang="en-US" sz="1800" baseline="30000" dirty="0"/>
              <a:t>+</a:t>
            </a:r>
            <a:r>
              <a:rPr lang="de-DE" altLang="en-US" sz="1800" dirty="0"/>
              <a:t>-</a:t>
            </a:r>
            <a:r>
              <a:rPr lang="de-DE" altLang="en-US" sz="1800" dirty="0" err="1"/>
              <a:t>oscillation</a:t>
            </a:r>
            <a:r>
              <a:rPr lang="de-DE" altLang="en-US" sz="1800" dirty="0"/>
              <a:t> </a:t>
            </a:r>
            <a:r>
              <a:rPr lang="de-DE" altLang="en-US" sz="1800" dirty="0" err="1"/>
              <a:t>is</a:t>
            </a:r>
            <a:r>
              <a:rPr lang="de-DE" altLang="en-US" sz="1800" dirty="0"/>
              <a:t> </a:t>
            </a:r>
            <a:r>
              <a:rPr lang="de-DE" altLang="en-US" sz="1800" dirty="0" err="1"/>
              <a:t>dictated</a:t>
            </a:r>
            <a:r>
              <a:rPr lang="de-DE" altLang="en-US" sz="1800" dirty="0"/>
              <a:t> </a:t>
            </a:r>
            <a:r>
              <a:rPr lang="de-DE" altLang="en-US" sz="1800" dirty="0" err="1"/>
              <a:t>by</a:t>
            </a:r>
            <a:r>
              <a:rPr lang="de-DE" altLang="en-US" sz="1800" dirty="0"/>
              <a:t> CLOCK-BMAL1 </a:t>
            </a:r>
            <a:r>
              <a:rPr lang="de-DE" altLang="en-US" sz="1800" dirty="0" err="1"/>
              <a:t>which</a:t>
            </a:r>
            <a:r>
              <a:rPr lang="de-DE" altLang="en-US" sz="1800" dirty="0"/>
              <a:t> </a:t>
            </a:r>
            <a:r>
              <a:rPr lang="de-DE" altLang="en-US" sz="1800" dirty="0" err="1"/>
              <a:t>control</a:t>
            </a:r>
            <a:r>
              <a:rPr lang="de-DE" altLang="en-US" sz="1800" dirty="0"/>
              <a:t> </a:t>
            </a:r>
            <a:r>
              <a:rPr lang="de-DE" altLang="en-US" sz="1800" dirty="0" err="1"/>
              <a:t>the</a:t>
            </a:r>
            <a:r>
              <a:rPr lang="de-DE" altLang="en-US" sz="1800" dirty="0"/>
              <a:t> </a:t>
            </a:r>
            <a:r>
              <a:rPr lang="de-DE" altLang="en-US" sz="1800" dirty="0" err="1"/>
              <a:t>gene</a:t>
            </a:r>
            <a:r>
              <a:rPr lang="de-DE" altLang="en-US" sz="1800" dirty="0"/>
              <a:t> </a:t>
            </a:r>
            <a:r>
              <a:rPr lang="de-DE" altLang="en-US" sz="1800" i="1" dirty="0" err="1"/>
              <a:t>Nampt</a:t>
            </a:r>
            <a:r>
              <a:rPr lang="de-DE" altLang="en-US" sz="1800" dirty="0"/>
              <a:t>, </a:t>
            </a:r>
            <a:r>
              <a:rPr lang="de-DE" altLang="en-US" sz="1800" dirty="0" err="1"/>
              <a:t>encoding</a:t>
            </a:r>
            <a:r>
              <a:rPr lang="de-DE" altLang="en-US" sz="1800" dirty="0"/>
              <a:t> </a:t>
            </a:r>
            <a:r>
              <a:rPr lang="de-DE" altLang="en-US" sz="1800" dirty="0" err="1"/>
              <a:t>the</a:t>
            </a:r>
            <a:r>
              <a:rPr lang="de-DE" altLang="en-US" sz="1800" dirty="0"/>
              <a:t> </a:t>
            </a:r>
            <a:r>
              <a:rPr lang="de-DE" altLang="en-US" sz="1800" dirty="0" err="1"/>
              <a:t>nicotinamide</a:t>
            </a:r>
            <a:r>
              <a:rPr lang="de-DE" altLang="en-US" sz="1800" dirty="0"/>
              <a:t> </a:t>
            </a:r>
            <a:r>
              <a:rPr lang="de-DE" altLang="en-US" sz="1800" dirty="0" err="1"/>
              <a:t>phosphoribosyltransferase</a:t>
            </a:r>
            <a:r>
              <a:rPr lang="de-DE" altLang="en-US" sz="1800" dirty="0"/>
              <a:t> </a:t>
            </a:r>
            <a:r>
              <a:rPr lang="de-DE" altLang="en-US" sz="1800" dirty="0" err="1"/>
              <a:t>enzyme</a:t>
            </a:r>
            <a:r>
              <a:rPr lang="de-DE" altLang="en-US" sz="1800" dirty="0"/>
              <a:t>.</a:t>
            </a:r>
          </a:p>
          <a:p>
            <a:pPr eaLnBrk="1" hangingPunct="1">
              <a:lnSpc>
                <a:spcPts val="2500"/>
              </a:lnSpc>
              <a:spcBef>
                <a:spcPct val="0"/>
              </a:spcBef>
              <a:buFontTx/>
              <a:buNone/>
            </a:pPr>
            <a:endParaRPr lang="de-DE" altLang="en-US" sz="1800" dirty="0"/>
          </a:p>
          <a:p>
            <a:pPr eaLnBrk="1" hangingPunct="1">
              <a:lnSpc>
                <a:spcPts val="2500"/>
              </a:lnSpc>
              <a:spcBef>
                <a:spcPct val="0"/>
              </a:spcBef>
              <a:buFontTx/>
              <a:buNone/>
            </a:pPr>
            <a:r>
              <a:rPr lang="de-DE" altLang="en-US" sz="1800" dirty="0" err="1"/>
              <a:t>Aguila</a:t>
            </a:r>
            <a:r>
              <a:rPr lang="de-DE" altLang="en-US" sz="1800" dirty="0"/>
              <a:t>-Arnal et al. </a:t>
            </a:r>
            <a:r>
              <a:rPr lang="de-DE" altLang="en-US" sz="1800" dirty="0" err="1"/>
              <a:t>show</a:t>
            </a:r>
            <a:r>
              <a:rPr lang="de-DE" altLang="en-US" sz="1800" dirty="0"/>
              <a:t> </a:t>
            </a:r>
            <a:r>
              <a:rPr lang="de-DE" altLang="en-US" sz="1800" dirty="0" err="1"/>
              <a:t>that</a:t>
            </a:r>
            <a:r>
              <a:rPr lang="de-DE" altLang="en-US" sz="1800" dirty="0"/>
              <a:t> MLL1 </a:t>
            </a:r>
            <a:r>
              <a:rPr lang="de-DE" altLang="en-US" sz="1800" dirty="0" err="1"/>
              <a:t>is</a:t>
            </a:r>
            <a:r>
              <a:rPr lang="de-DE" altLang="en-US" sz="1800" dirty="0"/>
              <a:t> an </a:t>
            </a:r>
            <a:r>
              <a:rPr lang="de-DE" altLang="en-US" sz="1800" dirty="0" err="1"/>
              <a:t>acetylated</a:t>
            </a:r>
            <a:r>
              <a:rPr lang="de-DE" altLang="en-US" sz="1800" dirty="0"/>
              <a:t> </a:t>
            </a:r>
            <a:r>
              <a:rPr lang="de-DE" altLang="en-US" sz="1800" dirty="0" err="1"/>
              <a:t>protein</a:t>
            </a:r>
            <a:r>
              <a:rPr lang="de-DE" altLang="en-US" sz="1800" dirty="0"/>
              <a:t> </a:t>
            </a:r>
            <a:r>
              <a:rPr lang="de-DE" altLang="en-US" sz="1800" dirty="0" err="1"/>
              <a:t>and</a:t>
            </a:r>
            <a:r>
              <a:rPr lang="de-DE" altLang="en-US" sz="1800" dirty="0"/>
              <a:t> </a:t>
            </a:r>
            <a:r>
              <a:rPr lang="de-DE" altLang="en-US" sz="1800" dirty="0" err="1"/>
              <a:t>its</a:t>
            </a:r>
            <a:r>
              <a:rPr lang="de-DE" altLang="en-US" sz="1800" dirty="0"/>
              <a:t> </a:t>
            </a:r>
            <a:r>
              <a:rPr lang="de-DE" altLang="en-US" sz="1800" dirty="0" err="1"/>
              <a:t>enzymatic</a:t>
            </a:r>
            <a:r>
              <a:rPr lang="de-DE" altLang="en-US" sz="1800" dirty="0"/>
              <a:t> </a:t>
            </a:r>
            <a:r>
              <a:rPr lang="de-DE" altLang="en-US" sz="1800" dirty="0" err="1"/>
              <a:t>activity</a:t>
            </a:r>
            <a:r>
              <a:rPr lang="de-DE" altLang="en-US" sz="1800" dirty="0"/>
              <a:t> </a:t>
            </a:r>
            <a:r>
              <a:rPr lang="de-DE" altLang="en-US" sz="1800" dirty="0" err="1"/>
              <a:t>is</a:t>
            </a:r>
            <a:r>
              <a:rPr lang="de-DE" altLang="en-US" sz="1800" dirty="0"/>
              <a:t> </a:t>
            </a:r>
            <a:r>
              <a:rPr lang="de-DE" altLang="en-US" sz="1800" dirty="0" err="1"/>
              <a:t>controlled</a:t>
            </a:r>
            <a:r>
              <a:rPr lang="de-DE" altLang="en-US" sz="1800" dirty="0"/>
              <a:t> </a:t>
            </a:r>
            <a:r>
              <a:rPr lang="de-DE" altLang="en-US" sz="1800" dirty="0" err="1"/>
              <a:t>by</a:t>
            </a:r>
            <a:r>
              <a:rPr lang="de-DE" altLang="en-US" sz="1800" dirty="0"/>
              <a:t> SIRT1-dependent </a:t>
            </a:r>
            <a:r>
              <a:rPr lang="de-DE" altLang="en-US" sz="1800" dirty="0" err="1"/>
              <a:t>deacetylation</a:t>
            </a:r>
            <a:r>
              <a:rPr lang="de-DE" altLang="en-US" sz="1800" dirty="0"/>
              <a:t>.</a:t>
            </a:r>
          </a:p>
        </p:txBody>
      </p:sp>
      <p:sp>
        <p:nvSpPr>
          <p:cNvPr id="36868"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6869"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687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821C3D-7ACE-4011-913A-FE263A876176}" type="slidenum">
              <a:rPr lang="de-DE" altLang="en-US" sz="1000"/>
              <a:pPr eaLnBrk="1" hangingPunct="1">
                <a:spcBef>
                  <a:spcPct val="0"/>
                </a:spcBef>
                <a:buFontTx/>
                <a:buNone/>
              </a:pPr>
              <a:t>28</a:t>
            </a:fld>
            <a:endParaRPr lang="de-DE" altLang="en-US" sz="1000"/>
          </a:p>
        </p:txBody>
      </p:sp>
      <p:sp>
        <p:nvSpPr>
          <p:cNvPr id="36871" name="Text Box 3"/>
          <p:cNvSpPr txBox="1">
            <a:spLocks noChangeArrowheads="1"/>
          </p:cNvSpPr>
          <p:nvPr/>
        </p:nvSpPr>
        <p:spPr bwMode="auto">
          <a:xfrm>
            <a:off x="6011863" y="5661025"/>
            <a:ext cx="1927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Aguila-Arnal et al.</a:t>
            </a:r>
          </a:p>
          <a:p>
            <a:pPr eaLnBrk="1" hangingPunct="1">
              <a:spcBef>
                <a:spcPct val="0"/>
              </a:spcBef>
              <a:buFontTx/>
              <a:buNone/>
            </a:pPr>
            <a:r>
              <a:rPr lang="de-DE" altLang="en-US" sz="1400"/>
              <a:t>Nature Struct Mol Biol</a:t>
            </a:r>
          </a:p>
          <a:p>
            <a:pPr eaLnBrk="1" hangingPunct="1">
              <a:spcBef>
                <a:spcPct val="0"/>
              </a:spcBef>
              <a:buFontTx/>
              <a:buNone/>
            </a:pPr>
            <a:r>
              <a:rPr lang="de-DE" altLang="en-US" sz="1400"/>
              <a:t>22, 312 (2015)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637953"/>
            <a:ext cx="8747125" cy="273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7891" name="Rectangle 2"/>
          <p:cNvSpPr>
            <a:spLocks noGrp="1" noChangeArrowheads="1"/>
          </p:cNvSpPr>
          <p:nvPr>
            <p:ph type="title"/>
          </p:nvPr>
        </p:nvSpPr>
        <p:spPr/>
        <p:txBody>
          <a:bodyPr/>
          <a:lstStyle/>
          <a:p>
            <a:r>
              <a:rPr lang="en-GB" altLang="en-US" smtClean="0">
                <a:ea typeface="ＭＳ Ｐゴシック" panose="020B0600070205080204" pitchFamily="34" charset="-128"/>
              </a:rPr>
              <a:t>CLOCK is a histone acetyl transferase</a:t>
            </a:r>
          </a:p>
        </p:txBody>
      </p:sp>
      <p:sp>
        <p:nvSpPr>
          <p:cNvPr id="37892" name="Text Box 3"/>
          <p:cNvSpPr txBox="1">
            <a:spLocks noChangeArrowheads="1"/>
          </p:cNvSpPr>
          <p:nvPr/>
        </p:nvSpPr>
        <p:spPr bwMode="auto">
          <a:xfrm>
            <a:off x="6011863" y="5661025"/>
            <a:ext cx="1927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Aguila-Arnal et al.</a:t>
            </a:r>
          </a:p>
          <a:p>
            <a:pPr eaLnBrk="1" hangingPunct="1">
              <a:spcBef>
                <a:spcPct val="0"/>
              </a:spcBef>
              <a:buFontTx/>
              <a:buNone/>
            </a:pPr>
            <a:r>
              <a:rPr lang="de-DE" altLang="en-US" sz="1400"/>
              <a:t>Nature Struct Mol Biol</a:t>
            </a:r>
          </a:p>
          <a:p>
            <a:pPr eaLnBrk="1" hangingPunct="1">
              <a:spcBef>
                <a:spcPct val="0"/>
              </a:spcBef>
              <a:buFontTx/>
              <a:buNone/>
            </a:pPr>
            <a:r>
              <a:rPr lang="de-DE" altLang="en-US" sz="1400"/>
              <a:t>22, 312 (2015)</a:t>
            </a:r>
          </a:p>
        </p:txBody>
      </p:sp>
      <p:sp>
        <p:nvSpPr>
          <p:cNvPr id="37893" name="Text Box 4"/>
          <p:cNvSpPr txBox="1">
            <a:spLocks noChangeArrowheads="1"/>
          </p:cNvSpPr>
          <p:nvPr/>
        </p:nvSpPr>
        <p:spPr bwMode="auto">
          <a:xfrm>
            <a:off x="176213" y="1879600"/>
            <a:ext cx="8640762" cy="7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Fig. (e) shows H3K4 </a:t>
            </a:r>
            <a:r>
              <a:rPr lang="en-US" altLang="en-US" sz="1800" dirty="0" err="1"/>
              <a:t>ChIP</a:t>
            </a:r>
            <a:r>
              <a:rPr lang="en-US" altLang="en-US" sz="1800" dirty="0"/>
              <a:t>-data for the promoter of the circadian gene </a:t>
            </a:r>
            <a:r>
              <a:rPr lang="en-US" altLang="en-US" sz="1800" i="1" dirty="0" err="1"/>
              <a:t>Dbp</a:t>
            </a:r>
            <a:r>
              <a:rPr lang="en-US" altLang="en-US" sz="1800" dirty="0"/>
              <a:t>.</a:t>
            </a:r>
          </a:p>
          <a:p>
            <a:pPr eaLnBrk="1" hangingPunct="1">
              <a:lnSpc>
                <a:spcPts val="2500"/>
              </a:lnSpc>
              <a:spcBef>
                <a:spcPct val="0"/>
              </a:spcBef>
              <a:buFontTx/>
              <a:buNone/>
            </a:pPr>
            <a:r>
              <a:rPr lang="en-US" altLang="en-US" sz="1800" dirty="0">
                <a:sym typeface="Symbol" panose="05050102010706020507" pitchFamily="18" charset="2"/>
              </a:rPr>
              <a:t> </a:t>
            </a:r>
            <a:r>
              <a:rPr lang="en-US" altLang="en-US" sz="1800" dirty="0"/>
              <a:t>H3K4-methylation levels are modified by changing the NAD+ concentration.</a:t>
            </a:r>
            <a:endParaRPr lang="de-DE" altLang="en-US" sz="1800" dirty="0"/>
          </a:p>
        </p:txBody>
      </p:sp>
      <p:sp>
        <p:nvSpPr>
          <p:cNvPr id="37894"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789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789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52725C9B-80CB-43A1-9773-8C01762BD602}" type="slidenum">
              <a:rPr lang="de-DE" altLang="en-US" sz="1000"/>
              <a:pPr eaLnBrk="1" hangingPunct="1">
                <a:spcBef>
                  <a:spcPct val="0"/>
                </a:spcBef>
                <a:buFontTx/>
                <a:buNone/>
              </a:pPr>
              <a:t>29</a:t>
            </a:fld>
            <a:endParaRPr lang="de-DE" altLang="en-US" sz="1000"/>
          </a:p>
        </p:txBody>
      </p:sp>
      <p:pic>
        <p:nvPicPr>
          <p:cNvPr id="378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49275"/>
            <a:ext cx="7993062" cy="133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en-US" dirty="0" err="1" smtClean="0">
                <a:ea typeface="ＭＳ Ｐゴシック" panose="020B0600070205080204" pitchFamily="34" charset="-128"/>
              </a:rPr>
              <a:t>Metformin</a:t>
            </a:r>
            <a:r>
              <a:rPr lang="de-DE" altLang="en-US" dirty="0" smtClean="0">
                <a:ea typeface="ＭＳ Ｐゴシック" panose="020B0600070205080204" pitchFamily="34" charset="-128"/>
              </a:rPr>
              <a:t> – </a:t>
            </a:r>
            <a:r>
              <a:rPr lang="de-DE" altLang="en-US" dirty="0" err="1" smtClean="0">
                <a:ea typeface="ＭＳ Ｐゴシック" panose="020B0600070205080204" pitchFamily="34" charset="-128"/>
              </a:rPr>
              <a:t>mechanism</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and</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uptake</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3</a:t>
            </a:fld>
            <a:endParaRPr lang="de-DE" altLang="en-US" sz="1000"/>
          </a:p>
        </p:txBody>
      </p:sp>
      <p:sp>
        <p:nvSpPr>
          <p:cNvPr id="4" name="Rechteck 3"/>
          <p:cNvSpPr/>
          <p:nvPr/>
        </p:nvSpPr>
        <p:spPr>
          <a:xfrm>
            <a:off x="323528" y="577711"/>
            <a:ext cx="8424936" cy="5221942"/>
          </a:xfrm>
          <a:prstGeom prst="rect">
            <a:avLst/>
          </a:prstGeom>
        </p:spPr>
        <p:txBody>
          <a:bodyPr wrap="square">
            <a:spAutoFit/>
          </a:bodyPr>
          <a:lstStyle/>
          <a:p>
            <a:pPr>
              <a:lnSpc>
                <a:spcPts val="2500"/>
              </a:lnSpc>
            </a:pPr>
            <a:r>
              <a:rPr lang="en-US" b="1" dirty="0"/>
              <a:t>Metformin</a:t>
            </a:r>
            <a:r>
              <a:rPr lang="en-US" dirty="0"/>
              <a:t> (i.e., Glucophage) is currently the </a:t>
            </a:r>
            <a:r>
              <a:rPr lang="en-US" dirty="0" smtClean="0"/>
              <a:t>most widely </a:t>
            </a:r>
            <a:r>
              <a:rPr lang="en-US" dirty="0"/>
              <a:t>prescribed drug for type 2 </a:t>
            </a:r>
            <a:r>
              <a:rPr lang="en-US" b="1" dirty="0"/>
              <a:t>diabetes</a:t>
            </a:r>
            <a:r>
              <a:rPr lang="en-US" dirty="0"/>
              <a:t> worldwide.</a:t>
            </a:r>
          </a:p>
          <a:p>
            <a:pPr>
              <a:lnSpc>
                <a:spcPts val="2500"/>
              </a:lnSpc>
            </a:pPr>
            <a:r>
              <a:rPr lang="en-US" dirty="0"/>
              <a:t>It is also the treatment of choice for </a:t>
            </a:r>
            <a:r>
              <a:rPr lang="en-US" dirty="0" smtClean="0"/>
              <a:t>polycystic ovary </a:t>
            </a:r>
          </a:p>
          <a:p>
            <a:pPr>
              <a:lnSpc>
                <a:spcPts val="2500"/>
              </a:lnSpc>
            </a:pPr>
            <a:r>
              <a:rPr lang="en-US" dirty="0" smtClean="0"/>
              <a:t>syndrome </a:t>
            </a:r>
            <a:r>
              <a:rPr lang="en-US" dirty="0"/>
              <a:t>(PCOS) and is being investigated </a:t>
            </a:r>
            <a:r>
              <a:rPr lang="en-US" dirty="0" smtClean="0"/>
              <a:t>as a </a:t>
            </a:r>
          </a:p>
          <a:p>
            <a:pPr>
              <a:lnSpc>
                <a:spcPts val="2500"/>
              </a:lnSpc>
            </a:pPr>
            <a:r>
              <a:rPr lang="en-US" dirty="0" smtClean="0"/>
              <a:t>treatment </a:t>
            </a:r>
            <a:r>
              <a:rPr lang="en-US" dirty="0"/>
              <a:t>for certain types of cancer and even </a:t>
            </a:r>
            <a:r>
              <a:rPr lang="en-US" dirty="0" smtClean="0"/>
              <a:t>to delay </a:t>
            </a:r>
            <a:r>
              <a:rPr lang="en-US" dirty="0"/>
              <a:t>aging. </a:t>
            </a:r>
            <a:endParaRPr lang="en-US" dirty="0" smtClean="0"/>
          </a:p>
          <a:p>
            <a:pPr>
              <a:lnSpc>
                <a:spcPts val="2500"/>
              </a:lnSpc>
            </a:pPr>
            <a:endParaRPr lang="en-US" dirty="0"/>
          </a:p>
          <a:p>
            <a:pPr>
              <a:lnSpc>
                <a:spcPts val="2500"/>
              </a:lnSpc>
            </a:pPr>
            <a:r>
              <a:rPr lang="en-US" dirty="0" smtClean="0"/>
              <a:t>It </a:t>
            </a:r>
            <a:r>
              <a:rPr lang="en-US" dirty="0"/>
              <a:t>is believed to exert its clinical </a:t>
            </a:r>
            <a:r>
              <a:rPr lang="en-US" dirty="0" smtClean="0"/>
              <a:t>effects by </a:t>
            </a:r>
            <a:r>
              <a:rPr lang="en-US" dirty="0"/>
              <a:t>inhibiting </a:t>
            </a:r>
            <a:r>
              <a:rPr lang="en-US" b="1" dirty="0"/>
              <a:t>mitochondrial complex I</a:t>
            </a:r>
            <a:r>
              <a:rPr lang="en-US" dirty="0" smtClean="0"/>
              <a:t>. </a:t>
            </a:r>
            <a:r>
              <a:rPr lang="en-US" dirty="0"/>
              <a:t>The resulting reduced flux through the </a:t>
            </a:r>
            <a:r>
              <a:rPr lang="en-US" dirty="0" smtClean="0"/>
              <a:t>electron </a:t>
            </a:r>
            <a:r>
              <a:rPr lang="de-DE" dirty="0" err="1" smtClean="0"/>
              <a:t>transport</a:t>
            </a:r>
            <a:r>
              <a:rPr lang="de-DE" dirty="0" smtClean="0"/>
              <a:t> </a:t>
            </a:r>
            <a:r>
              <a:rPr lang="de-DE" dirty="0" err="1"/>
              <a:t>chain</a:t>
            </a:r>
            <a:r>
              <a:rPr lang="de-DE" dirty="0"/>
              <a:t> </a:t>
            </a:r>
            <a:r>
              <a:rPr lang="de-DE" dirty="0" err="1"/>
              <a:t>lowers</a:t>
            </a:r>
            <a:r>
              <a:rPr lang="de-DE" dirty="0"/>
              <a:t> </a:t>
            </a:r>
            <a:r>
              <a:rPr lang="de-DE" dirty="0" err="1"/>
              <a:t>cellular</a:t>
            </a:r>
            <a:r>
              <a:rPr lang="de-DE" dirty="0"/>
              <a:t> ATP </a:t>
            </a:r>
            <a:r>
              <a:rPr lang="de-DE" dirty="0" err="1" smtClean="0"/>
              <a:t>production</a:t>
            </a:r>
            <a:r>
              <a:rPr lang="de-DE" dirty="0"/>
              <a:t> </a:t>
            </a:r>
            <a:r>
              <a:rPr lang="de-DE" dirty="0" err="1" smtClean="0"/>
              <a:t>which</a:t>
            </a:r>
            <a:r>
              <a:rPr lang="de-DE" dirty="0" smtClean="0"/>
              <a:t> </a:t>
            </a:r>
            <a:r>
              <a:rPr lang="en-US" dirty="0" smtClean="0"/>
              <a:t>activates </a:t>
            </a:r>
            <a:r>
              <a:rPr lang="en-US" b="1" dirty="0"/>
              <a:t>AMP-activated protein </a:t>
            </a:r>
            <a:r>
              <a:rPr lang="en-US" b="1" dirty="0" smtClean="0"/>
              <a:t>kinase </a:t>
            </a:r>
            <a:r>
              <a:rPr lang="de-DE" dirty="0" smtClean="0"/>
              <a:t>(AMPK).</a:t>
            </a:r>
          </a:p>
          <a:p>
            <a:pPr>
              <a:lnSpc>
                <a:spcPts val="2500"/>
              </a:lnSpc>
            </a:pPr>
            <a:endParaRPr lang="de-DE" dirty="0"/>
          </a:p>
          <a:p>
            <a:pPr>
              <a:lnSpc>
                <a:spcPts val="2500"/>
              </a:lnSpc>
            </a:pPr>
            <a:r>
              <a:rPr lang="en-US" dirty="0"/>
              <a:t>Metformin is most commonly prescribed as </a:t>
            </a:r>
            <a:r>
              <a:rPr lang="en-US" dirty="0" smtClean="0"/>
              <a:t>an immediate-release </a:t>
            </a:r>
            <a:r>
              <a:rPr lang="en-US" dirty="0"/>
              <a:t>formula, which reaches a </a:t>
            </a:r>
            <a:r>
              <a:rPr lang="en-US" dirty="0" smtClean="0"/>
              <a:t>peak concentration </a:t>
            </a:r>
            <a:r>
              <a:rPr lang="en-US" dirty="0"/>
              <a:t>in plasma within 1 to 3 h and is usually</a:t>
            </a:r>
          </a:p>
          <a:p>
            <a:pPr>
              <a:lnSpc>
                <a:spcPts val="2500"/>
              </a:lnSpc>
            </a:pPr>
            <a:r>
              <a:rPr lang="en-US" dirty="0"/>
              <a:t>taken twice each day. </a:t>
            </a:r>
            <a:endParaRPr lang="en-US" dirty="0" smtClean="0"/>
          </a:p>
          <a:p>
            <a:pPr>
              <a:lnSpc>
                <a:spcPts val="2500"/>
              </a:lnSpc>
            </a:pPr>
            <a:endParaRPr lang="en-US" dirty="0"/>
          </a:p>
          <a:p>
            <a:pPr>
              <a:lnSpc>
                <a:spcPts val="2500"/>
              </a:lnSpc>
            </a:pPr>
            <a:r>
              <a:rPr lang="en-US" dirty="0" smtClean="0"/>
              <a:t>An </a:t>
            </a:r>
            <a:r>
              <a:rPr lang="en-US" dirty="0"/>
              <a:t>extended-release </a:t>
            </a:r>
            <a:r>
              <a:rPr lang="en-US" dirty="0" smtClean="0"/>
              <a:t>formulation that </a:t>
            </a:r>
            <a:r>
              <a:rPr lang="en-US" dirty="0"/>
              <a:t>peaks in circulation 4 to 8 h after delivery </a:t>
            </a:r>
            <a:r>
              <a:rPr lang="en-US" dirty="0" smtClean="0"/>
              <a:t>is recommended </a:t>
            </a:r>
            <a:r>
              <a:rPr lang="en-US" dirty="0"/>
              <a:t>for single daily dosing.</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688" y="1034910"/>
            <a:ext cx="1956776" cy="953929"/>
          </a:xfrm>
          <a:prstGeom prst="rect">
            <a:avLst/>
          </a:prstGeom>
        </p:spPr>
      </p:pic>
    </p:spTree>
    <p:extLst>
      <p:ext uri="{BB962C8B-B14F-4D97-AF65-F5344CB8AC3E}">
        <p14:creationId xmlns:p14="http://schemas.microsoft.com/office/powerpoint/2010/main" val="3216515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9388" y="152400"/>
            <a:ext cx="8856662" cy="457200"/>
          </a:xfrm>
        </p:spPr>
        <p:txBody>
          <a:bodyPr/>
          <a:lstStyle/>
          <a:p>
            <a:r>
              <a:rPr lang="en-GB" altLang="en-US" smtClean="0">
                <a:ea typeface="ＭＳ Ｐゴシック" panose="020B0600070205080204" pitchFamily="34" charset="-128"/>
              </a:rPr>
              <a:t>Interpretation: Circadian regulation of epigenetic chromatin</a:t>
            </a:r>
          </a:p>
        </p:txBody>
      </p:sp>
      <p:sp>
        <p:nvSpPr>
          <p:cNvPr id="38915" name="Text Box 3"/>
          <p:cNvSpPr txBox="1">
            <a:spLocks noChangeArrowheads="1"/>
          </p:cNvSpPr>
          <p:nvPr/>
        </p:nvSpPr>
        <p:spPr bwMode="auto">
          <a:xfrm>
            <a:off x="6011863" y="5661025"/>
            <a:ext cx="2881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Tasselli &amp; Chua,</a:t>
            </a:r>
          </a:p>
          <a:p>
            <a:pPr eaLnBrk="1" hangingPunct="1">
              <a:spcBef>
                <a:spcPct val="0"/>
              </a:spcBef>
              <a:buFontTx/>
              <a:buNone/>
            </a:pPr>
            <a:r>
              <a:rPr lang="de-DE" altLang="en-US" sz="1400"/>
              <a:t>Nat Struct Mol Biol 22, 275 (2015)</a:t>
            </a:r>
          </a:p>
        </p:txBody>
      </p:sp>
      <p:sp>
        <p:nvSpPr>
          <p:cNvPr id="38916" name="Text Box 4"/>
          <p:cNvSpPr txBox="1">
            <a:spLocks noChangeArrowheads="1"/>
          </p:cNvSpPr>
          <p:nvPr/>
        </p:nvSpPr>
        <p:spPr bwMode="auto">
          <a:xfrm>
            <a:off x="179388" y="595313"/>
            <a:ext cx="5184775" cy="134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smtClean="0"/>
              <a:t>Circadian </a:t>
            </a:r>
            <a:r>
              <a:rPr lang="en-US" altLang="en-US" sz="1800" dirty="0"/>
              <a:t>fluctuations in NAD</a:t>
            </a:r>
            <a:r>
              <a:rPr lang="en-US" altLang="en-US" sz="1800" baseline="30000" dirty="0"/>
              <a:t>+</a:t>
            </a:r>
            <a:r>
              <a:rPr lang="en-US" altLang="en-US" sz="1800" dirty="0"/>
              <a:t> levels and SIRT1 activity drive oscillations of the transcriptionally activating H3K4 </a:t>
            </a:r>
            <a:r>
              <a:rPr lang="en-US" altLang="en-US" sz="1800" dirty="0" err="1"/>
              <a:t>trimethyl</a:t>
            </a:r>
            <a:r>
              <a:rPr lang="en-US" altLang="en-US" sz="1800" dirty="0"/>
              <a:t> mark at promoters of clock-controlled genes (CCGs).</a:t>
            </a:r>
            <a:endParaRPr lang="de-DE" altLang="en-US" sz="1800" dirty="0"/>
          </a:p>
        </p:txBody>
      </p:sp>
      <p:sp>
        <p:nvSpPr>
          <p:cNvPr id="38917"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8918"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891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3C12F60-1F0F-4277-BCC6-7016FD229FAF}" type="slidenum">
              <a:rPr lang="de-DE" altLang="en-US" sz="1000"/>
              <a:pPr eaLnBrk="1" hangingPunct="1">
                <a:spcBef>
                  <a:spcPct val="0"/>
                </a:spcBef>
                <a:buFontTx/>
                <a:buNone/>
              </a:pPr>
              <a:t>30</a:t>
            </a:fld>
            <a:endParaRPr lang="de-DE" altLang="en-US" sz="1000"/>
          </a:p>
        </p:txBody>
      </p:sp>
      <p:pic>
        <p:nvPicPr>
          <p:cNvPr id="38920"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50515" b="38481"/>
          <a:stretch/>
        </p:blipFill>
        <p:spPr bwMode="auto">
          <a:xfrm>
            <a:off x="5724128" y="548680"/>
            <a:ext cx="2757771"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8923" name="Text Box 4"/>
          <p:cNvSpPr txBox="1">
            <a:spLocks noChangeArrowheads="1"/>
          </p:cNvSpPr>
          <p:nvPr/>
        </p:nvSpPr>
        <p:spPr bwMode="auto">
          <a:xfrm>
            <a:off x="169863" y="3356992"/>
            <a:ext cx="8569325"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smtClean="0"/>
              <a:t>(</a:t>
            </a:r>
            <a:r>
              <a:rPr lang="en-US" altLang="en-US" sz="1800" b="1" dirty="0" smtClean="0"/>
              <a:t>a</a:t>
            </a:r>
            <a:r>
              <a:rPr lang="en-US" altLang="en-US" sz="1800" dirty="0" smtClean="0"/>
              <a:t>) At </a:t>
            </a:r>
            <a:r>
              <a:rPr lang="en-US" altLang="en-US" sz="1800" dirty="0"/>
              <a:t>circadian times with low NAD</a:t>
            </a:r>
            <a:r>
              <a:rPr lang="en-US" altLang="en-US" sz="1800" baseline="30000" dirty="0"/>
              <a:t>+</a:t>
            </a:r>
            <a:r>
              <a:rPr lang="en-US" altLang="en-US" sz="1800" dirty="0"/>
              <a:t> levels (1), SIRT1 deacetylase activity is low, and </a:t>
            </a:r>
            <a:r>
              <a:rPr lang="en-US" altLang="en-US" sz="1800" dirty="0" smtClean="0"/>
              <a:t>the histone </a:t>
            </a:r>
            <a:r>
              <a:rPr lang="en-US" altLang="en-US" sz="1800" dirty="0" err="1" smtClean="0"/>
              <a:t>methyltransferase</a:t>
            </a:r>
            <a:r>
              <a:rPr lang="en-US" altLang="en-US" sz="1800" dirty="0" smtClean="0"/>
              <a:t> MLL1 </a:t>
            </a:r>
            <a:r>
              <a:rPr lang="en-US" altLang="en-US" sz="1800" dirty="0"/>
              <a:t>remains acetylated and active, increasing H3K4me3 levels at the promoters of CCGs. </a:t>
            </a:r>
            <a:endParaRPr lang="en-US" altLang="en-US" sz="1800" dirty="0" smtClean="0"/>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Acetylated MLL1 also favors recruitment of the HAT complex, CLOCK–BMAL1, and acetylation of H3K9 and H3K14 at these promoters. Together, the activating methyl and acetyl histone marks promote transcription of CCGs.</a:t>
            </a:r>
            <a:endParaRPr lang="de-DE" alt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9388" y="152400"/>
            <a:ext cx="8856662" cy="457200"/>
          </a:xfrm>
        </p:spPr>
        <p:txBody>
          <a:bodyPr/>
          <a:lstStyle/>
          <a:p>
            <a:r>
              <a:rPr lang="en-GB" altLang="en-US" smtClean="0">
                <a:ea typeface="ＭＳ Ｐゴシック" panose="020B0600070205080204" pitchFamily="34" charset="-128"/>
              </a:rPr>
              <a:t>Interpretation: Circadian regulation of epigenetic chromatin</a:t>
            </a:r>
          </a:p>
        </p:txBody>
      </p:sp>
      <p:sp>
        <p:nvSpPr>
          <p:cNvPr id="39939" name="Text Box 3"/>
          <p:cNvSpPr txBox="1">
            <a:spLocks noChangeArrowheads="1"/>
          </p:cNvSpPr>
          <p:nvPr/>
        </p:nvSpPr>
        <p:spPr bwMode="auto">
          <a:xfrm>
            <a:off x="6011863" y="5661025"/>
            <a:ext cx="2881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Tasselli &amp; Chua,</a:t>
            </a:r>
          </a:p>
          <a:p>
            <a:pPr eaLnBrk="1" hangingPunct="1">
              <a:spcBef>
                <a:spcPct val="0"/>
              </a:spcBef>
              <a:buFontTx/>
              <a:buNone/>
            </a:pPr>
            <a:r>
              <a:rPr lang="de-DE" altLang="en-US" sz="1400"/>
              <a:t>Nat Struct Mol Biol 22, 275 (2015)</a:t>
            </a:r>
          </a:p>
        </p:txBody>
      </p:sp>
      <p:sp>
        <p:nvSpPr>
          <p:cNvPr id="39940" name="Text Box 4"/>
          <p:cNvSpPr txBox="1">
            <a:spLocks noChangeArrowheads="1"/>
          </p:cNvSpPr>
          <p:nvPr/>
        </p:nvSpPr>
        <p:spPr bwMode="auto">
          <a:xfrm>
            <a:off x="179388" y="620713"/>
            <a:ext cx="394017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a:t>
            </a:r>
            <a:r>
              <a:rPr lang="en-US" altLang="en-US" sz="1800" b="1" dirty="0"/>
              <a:t>b</a:t>
            </a:r>
            <a:r>
              <a:rPr lang="en-US" altLang="en-US" sz="1800" dirty="0"/>
              <a:t>) As NAD</a:t>
            </a:r>
            <a:r>
              <a:rPr lang="en-US" altLang="en-US" sz="1800" baseline="30000" dirty="0"/>
              <a:t>+</a:t>
            </a:r>
            <a:r>
              <a:rPr lang="en-US" altLang="en-US" sz="1800" dirty="0"/>
              <a:t> levels increase over time, </a:t>
            </a:r>
            <a:r>
              <a:rPr lang="en-US" altLang="en-US" sz="1800" dirty="0" smtClean="0"/>
              <a:t>the deacetylase </a:t>
            </a:r>
            <a:r>
              <a:rPr lang="en-US" altLang="en-US" sz="1800" dirty="0" smtClean="0"/>
              <a:t>SIRT1 </a:t>
            </a:r>
            <a:r>
              <a:rPr lang="en-US" altLang="en-US" sz="1800" dirty="0"/>
              <a:t>is activated, and it deacetylates MLL1.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This reduces the </a:t>
            </a:r>
            <a:r>
              <a:rPr lang="en-US" altLang="en-US" sz="1800" dirty="0" err="1"/>
              <a:t>methyltransferase</a:t>
            </a:r>
            <a:r>
              <a:rPr lang="en-US" altLang="en-US" sz="1800" dirty="0"/>
              <a:t> activity of MLL1 and thus decreases H3K4me3 occupancy at CCG promoters.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This, together with SIRT1 </a:t>
            </a:r>
            <a:r>
              <a:rPr lang="en-US" altLang="en-US" sz="1800" dirty="0" err="1"/>
              <a:t>deace-tylation</a:t>
            </a:r>
            <a:r>
              <a:rPr lang="en-US" altLang="en-US" sz="1800" dirty="0"/>
              <a:t> of H3K9 and H3K14, results in </a:t>
            </a:r>
            <a:r>
              <a:rPr lang="en-US" altLang="en-US" sz="1800" b="1" dirty="0"/>
              <a:t>reduced transcription </a:t>
            </a:r>
            <a:r>
              <a:rPr lang="en-US" altLang="en-US" sz="1800" dirty="0"/>
              <a:t>of CCGs. </a:t>
            </a:r>
          </a:p>
        </p:txBody>
      </p:sp>
      <p:sp>
        <p:nvSpPr>
          <p:cNvPr id="39941"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39942"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994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8BBE5609-CA24-4CEE-A568-30AA80443626}" type="slidenum">
              <a:rPr lang="de-DE" altLang="en-US" sz="1000"/>
              <a:pPr eaLnBrk="1" hangingPunct="1">
                <a:spcBef>
                  <a:spcPct val="0"/>
                </a:spcBef>
                <a:buFontTx/>
                <a:buNone/>
              </a:pPr>
              <a:t>31</a:t>
            </a:fld>
            <a:endParaRPr lang="de-DE" altLang="en-US" sz="1000"/>
          </a:p>
        </p:txBody>
      </p:sp>
      <p:pic>
        <p:nvPicPr>
          <p:cNvPr id="3994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63" y="609600"/>
            <a:ext cx="498951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9388" y="152400"/>
            <a:ext cx="8856662" cy="457200"/>
          </a:xfrm>
        </p:spPr>
        <p:txBody>
          <a:bodyPr/>
          <a:lstStyle/>
          <a:p>
            <a:r>
              <a:rPr lang="en-GB" altLang="en-US" smtClean="0">
                <a:ea typeface="ＭＳ Ｐゴシック" panose="020B0600070205080204" pitchFamily="34" charset="-128"/>
              </a:rPr>
              <a:t>Interpretation: Circadian regulation of epigenetic chromatin</a:t>
            </a:r>
          </a:p>
        </p:txBody>
      </p:sp>
      <p:sp>
        <p:nvSpPr>
          <p:cNvPr id="40963" name="Text Box 3"/>
          <p:cNvSpPr txBox="1">
            <a:spLocks noChangeArrowheads="1"/>
          </p:cNvSpPr>
          <p:nvPr/>
        </p:nvSpPr>
        <p:spPr bwMode="auto">
          <a:xfrm>
            <a:off x="6011863" y="5661025"/>
            <a:ext cx="2881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Tasselli &amp; Chua,</a:t>
            </a:r>
          </a:p>
          <a:p>
            <a:pPr eaLnBrk="1" hangingPunct="1">
              <a:spcBef>
                <a:spcPct val="0"/>
              </a:spcBef>
              <a:buFontTx/>
              <a:buNone/>
            </a:pPr>
            <a:r>
              <a:rPr lang="de-DE" altLang="en-US" sz="1400"/>
              <a:t>Nat Struct Mol Biol 22, 275 (2015)</a:t>
            </a:r>
          </a:p>
        </p:txBody>
      </p:sp>
      <p:sp>
        <p:nvSpPr>
          <p:cNvPr id="40964"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4096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4096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54353362-826C-4247-A9EF-12C93D267701}" type="slidenum">
              <a:rPr lang="de-DE" altLang="en-US" sz="1000"/>
              <a:pPr eaLnBrk="1" hangingPunct="1">
                <a:spcBef>
                  <a:spcPct val="0"/>
                </a:spcBef>
                <a:buFontTx/>
                <a:buNone/>
              </a:pPr>
              <a:t>32</a:t>
            </a:fld>
            <a:endParaRPr lang="de-DE" altLang="en-US" sz="1000"/>
          </a:p>
        </p:txBody>
      </p:sp>
      <p:pic>
        <p:nvPicPr>
          <p:cNvPr id="4096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50963"/>
            <a:ext cx="55451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0968" name="Rechteck 1"/>
          <p:cNvSpPr>
            <a:spLocks noChangeArrowheads="1"/>
          </p:cNvSpPr>
          <p:nvPr/>
        </p:nvSpPr>
        <p:spPr bwMode="auto">
          <a:xfrm>
            <a:off x="3779838" y="2420938"/>
            <a:ext cx="4032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40969" name="Rechteck 2"/>
          <p:cNvSpPr>
            <a:spLocks noChangeArrowheads="1"/>
          </p:cNvSpPr>
          <p:nvPr/>
        </p:nvSpPr>
        <p:spPr bwMode="auto">
          <a:xfrm>
            <a:off x="1476375" y="1196975"/>
            <a:ext cx="63357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40970" name="Rechteck 3"/>
          <p:cNvSpPr>
            <a:spLocks noChangeArrowheads="1"/>
          </p:cNvSpPr>
          <p:nvPr/>
        </p:nvSpPr>
        <p:spPr bwMode="auto">
          <a:xfrm>
            <a:off x="1476375" y="1196975"/>
            <a:ext cx="69834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5" name="Rechteck 4"/>
          <p:cNvSpPr/>
          <p:nvPr/>
        </p:nvSpPr>
        <p:spPr bwMode="auto">
          <a:xfrm>
            <a:off x="1187450" y="1268413"/>
            <a:ext cx="6769100" cy="2881312"/>
          </a:xfrm>
          <a:prstGeom prst="rect">
            <a:avLst/>
          </a:prstGeom>
          <a:solidFill>
            <a:schemeClr val="accent3"/>
          </a:solidFill>
          <a:ln w="9525" cap="flat" cmpd="sng" algn="ctr">
            <a:noFill/>
            <a:prstDash val="solid"/>
            <a:round/>
            <a:headEnd type="none" w="med" len="med"/>
            <a:tailEnd type="none" w="med" len="med"/>
          </a:ln>
          <a:effectLst/>
        </p:spPr>
        <p:txBody>
          <a:bodyPr>
            <a:spAutoFit/>
          </a:bodyPr>
          <a:lstStyle/>
          <a:p>
            <a:pPr>
              <a:defRPr/>
            </a:pPr>
            <a:endParaRPr lang="en-US">
              <a:latin typeface="Arial" charset="0"/>
              <a:ea typeface="ＭＳ Ｐゴシック" charset="-128"/>
            </a:endParaRPr>
          </a:p>
        </p:txBody>
      </p:sp>
      <p:sp>
        <p:nvSpPr>
          <p:cNvPr id="40972" name="Text Box 4"/>
          <p:cNvSpPr txBox="1">
            <a:spLocks noChangeArrowheads="1"/>
          </p:cNvSpPr>
          <p:nvPr/>
        </p:nvSpPr>
        <p:spPr bwMode="auto">
          <a:xfrm>
            <a:off x="179388" y="620713"/>
            <a:ext cx="8713787" cy="329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a:t>
            </a:r>
            <a:r>
              <a:rPr lang="en-US" altLang="en-US" sz="1800" b="1" dirty="0" err="1"/>
              <a:t>c</a:t>
            </a:r>
            <a:r>
              <a:rPr lang="en-US" altLang="en-US" sz="1800" dirty="0" err="1"/>
              <a:t>,</a:t>
            </a:r>
            <a:r>
              <a:rPr lang="en-US" altLang="en-US" sz="1800" b="1" dirty="0" err="1"/>
              <a:t>d</a:t>
            </a:r>
            <a:r>
              <a:rPr lang="en-US" altLang="en-US" sz="1800" dirty="0"/>
              <a:t>) Schematic illustrating the shifting balance between SIRT1 versus MLL1 activities over circadian time. The circadian oscillations in these activities are linked to each other and to the cellular </a:t>
            </a:r>
            <a:r>
              <a:rPr lang="en-US" altLang="en-US" sz="1800" dirty="0" err="1"/>
              <a:t>bioenergetic</a:t>
            </a:r>
            <a:r>
              <a:rPr lang="en-US" altLang="en-US" sz="1800" dirty="0"/>
              <a:t> state via feedback loops involving cyclic production of NAD</a:t>
            </a:r>
            <a:r>
              <a:rPr lang="en-US" altLang="en-US" sz="1800" baseline="30000" dirty="0"/>
              <a:t>+</a:t>
            </a:r>
            <a:r>
              <a:rPr lang="en-US" altLang="en-US" sz="1800" dirty="0"/>
              <a:t>. </a:t>
            </a:r>
            <a:endParaRPr lang="en-US" altLang="en-US" sz="1800" dirty="0" smtClean="0"/>
          </a:p>
          <a:p>
            <a:pPr eaLnBrk="1" hangingPunct="1">
              <a:lnSpc>
                <a:spcPts val="2500"/>
              </a:lnSpc>
              <a:spcBef>
                <a:spcPct val="0"/>
              </a:spcBef>
              <a:buFontTx/>
              <a:buNone/>
            </a:pPr>
            <a:endParaRPr lang="en-US" altLang="en-US" sz="1800" dirty="0" smtClean="0"/>
          </a:p>
          <a:p>
            <a:pPr eaLnBrk="1" hangingPunct="1">
              <a:lnSpc>
                <a:spcPts val="2500"/>
              </a:lnSpc>
              <a:spcBef>
                <a:spcPct val="0"/>
              </a:spcBef>
              <a:buFontTx/>
              <a:buNone/>
            </a:pPr>
            <a:r>
              <a:rPr lang="en-US" altLang="en-US" sz="1800" dirty="0" smtClean="0"/>
              <a:t>In </a:t>
            </a:r>
            <a:r>
              <a:rPr lang="en-US" altLang="en-US" sz="1800" dirty="0"/>
              <a:t>conditions of low cellular NAD</a:t>
            </a:r>
            <a:r>
              <a:rPr lang="en-US" altLang="en-US" sz="1800" baseline="30000" dirty="0"/>
              <a:t>+</a:t>
            </a:r>
            <a:r>
              <a:rPr lang="en-US" altLang="en-US" sz="1800" dirty="0"/>
              <a:t> (</a:t>
            </a:r>
            <a:r>
              <a:rPr lang="en-US" altLang="en-US" sz="1800" b="1" dirty="0"/>
              <a:t>c</a:t>
            </a:r>
            <a:r>
              <a:rPr lang="en-US" altLang="en-US" sz="1800" dirty="0"/>
              <a:t>), the balance favors transcription dependent on MLL1 and CLOCK–BMAL1. </a:t>
            </a:r>
          </a:p>
          <a:p>
            <a:pPr eaLnBrk="1" hangingPunct="1">
              <a:lnSpc>
                <a:spcPts val="2500"/>
              </a:lnSpc>
              <a:spcBef>
                <a:spcPct val="0"/>
              </a:spcBef>
              <a:buFontTx/>
              <a:buNone/>
            </a:pPr>
            <a:r>
              <a:rPr lang="en-US" altLang="en-US" sz="1800" dirty="0"/>
              <a:t>Among the CCGs is the </a:t>
            </a:r>
            <a:r>
              <a:rPr lang="en-US" altLang="en-US" sz="1800" i="1" dirty="0" err="1"/>
              <a:t>Nampt</a:t>
            </a:r>
            <a:r>
              <a:rPr lang="en-US" altLang="en-US" sz="1800" i="1" dirty="0"/>
              <a:t> </a:t>
            </a:r>
            <a:r>
              <a:rPr lang="en-US" altLang="en-US" sz="1800" dirty="0"/>
              <a:t>gene, which encodes a key enzyme in </a:t>
            </a:r>
            <a:r>
              <a:rPr lang="en-US" altLang="en-US" sz="1800" dirty="0" err="1"/>
              <a:t>NAD</a:t>
            </a:r>
            <a:r>
              <a:rPr lang="en-US" altLang="en-US" sz="1800" baseline="30000" dirty="0" err="1"/>
              <a:t>+</a:t>
            </a:r>
            <a:r>
              <a:rPr lang="en-US" altLang="en-US" sz="1800" dirty="0" err="1"/>
              <a:t>biosynthesis</a:t>
            </a:r>
            <a:r>
              <a:rPr lang="en-US" altLang="en-US" sz="1800" dirty="0"/>
              <a:t>. Over time, as NAD</a:t>
            </a:r>
            <a:r>
              <a:rPr lang="en-US" altLang="en-US" sz="1800" baseline="30000" dirty="0"/>
              <a:t>+</a:t>
            </a:r>
            <a:r>
              <a:rPr lang="en-US" altLang="en-US" sz="1800" dirty="0"/>
              <a:t> synthesis continues, rising NAD</a:t>
            </a:r>
            <a:r>
              <a:rPr lang="en-US" altLang="en-US" sz="1800" baseline="30000" dirty="0"/>
              <a:t>+</a:t>
            </a:r>
            <a:r>
              <a:rPr lang="en-US" altLang="en-US" sz="1800" dirty="0"/>
              <a:t> levels tilt the balance back toward SIRT1 activity and transcriptional repression (</a:t>
            </a:r>
            <a:r>
              <a:rPr lang="en-US" altLang="en-US" sz="1800" b="1" dirty="0"/>
              <a:t>d</a:t>
            </a:r>
            <a:r>
              <a:rPr lang="en-US" altLang="en-US" sz="1800" dirty="0"/>
              <a:t>).</a:t>
            </a:r>
            <a:endParaRPr lang="de-DE" alt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9388" y="152400"/>
            <a:ext cx="8856662" cy="457200"/>
          </a:xfrm>
        </p:spPr>
        <p:txBody>
          <a:bodyPr/>
          <a:lstStyle/>
          <a:p>
            <a:r>
              <a:rPr lang="en-GB" altLang="en-US" smtClean="0">
                <a:ea typeface="ＭＳ Ｐゴシック" panose="020B0600070205080204" pitchFamily="34" charset="-128"/>
              </a:rPr>
              <a:t>Interpretation: Circadian regulation of epigenetic chromatin</a:t>
            </a:r>
          </a:p>
        </p:txBody>
      </p:sp>
      <p:sp>
        <p:nvSpPr>
          <p:cNvPr id="40964"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4096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4096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54353362-826C-4247-A9EF-12C93D267701}" type="slidenum">
              <a:rPr lang="de-DE" altLang="en-US" sz="1000"/>
              <a:pPr eaLnBrk="1" hangingPunct="1">
                <a:spcBef>
                  <a:spcPct val="0"/>
                </a:spcBef>
                <a:buFontTx/>
                <a:buNone/>
              </a:pPr>
              <a:t>33</a:t>
            </a:fld>
            <a:endParaRPr lang="de-DE" altLang="en-US" sz="1000"/>
          </a:p>
        </p:txBody>
      </p:sp>
      <p:sp>
        <p:nvSpPr>
          <p:cNvPr id="40968" name="Rechteck 1"/>
          <p:cNvSpPr>
            <a:spLocks noChangeArrowheads="1"/>
          </p:cNvSpPr>
          <p:nvPr/>
        </p:nvSpPr>
        <p:spPr bwMode="auto">
          <a:xfrm>
            <a:off x="3779838" y="2420938"/>
            <a:ext cx="4032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40969" name="Rechteck 2"/>
          <p:cNvSpPr>
            <a:spLocks noChangeArrowheads="1"/>
          </p:cNvSpPr>
          <p:nvPr/>
        </p:nvSpPr>
        <p:spPr bwMode="auto">
          <a:xfrm>
            <a:off x="1476375" y="1196975"/>
            <a:ext cx="63357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40970" name="Rechteck 3"/>
          <p:cNvSpPr>
            <a:spLocks noChangeArrowheads="1"/>
          </p:cNvSpPr>
          <p:nvPr/>
        </p:nvSpPr>
        <p:spPr bwMode="auto">
          <a:xfrm>
            <a:off x="1476375" y="1196975"/>
            <a:ext cx="69834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5" name="Rechteck 4"/>
          <p:cNvSpPr/>
          <p:nvPr/>
        </p:nvSpPr>
        <p:spPr bwMode="auto">
          <a:xfrm>
            <a:off x="1187450" y="1268413"/>
            <a:ext cx="6769100" cy="2881312"/>
          </a:xfrm>
          <a:prstGeom prst="rect">
            <a:avLst/>
          </a:prstGeom>
          <a:solidFill>
            <a:schemeClr val="accent3"/>
          </a:solidFill>
          <a:ln w="9525" cap="flat" cmpd="sng" algn="ctr">
            <a:noFill/>
            <a:prstDash val="solid"/>
            <a:round/>
            <a:headEnd type="none" w="med" len="med"/>
            <a:tailEnd type="none" w="med" len="med"/>
          </a:ln>
          <a:effectLst/>
        </p:spPr>
        <p:txBody>
          <a:bodyPr>
            <a:spAutoFit/>
          </a:bodyPr>
          <a:lstStyle/>
          <a:p>
            <a:pPr>
              <a:defRPr/>
            </a:pPr>
            <a:endParaRPr lang="en-US">
              <a:latin typeface="Arial" charset="0"/>
              <a:ea typeface="ＭＳ Ｐゴシック" charset="-128"/>
            </a:endParaRPr>
          </a:p>
        </p:txBody>
      </p:sp>
      <p:sp>
        <p:nvSpPr>
          <p:cNvPr id="40972" name="Text Box 4"/>
          <p:cNvSpPr txBox="1">
            <a:spLocks noChangeArrowheads="1"/>
          </p:cNvSpPr>
          <p:nvPr/>
        </p:nvSpPr>
        <p:spPr bwMode="auto">
          <a:xfrm>
            <a:off x="179388" y="533380"/>
            <a:ext cx="8713787" cy="566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de-DE" sz="1800" dirty="0"/>
              <a:t>The circadian </a:t>
            </a:r>
            <a:r>
              <a:rPr lang="de-DE" sz="1800" dirty="0" err="1"/>
              <a:t>clock</a:t>
            </a:r>
            <a:r>
              <a:rPr lang="de-DE" sz="1800" dirty="0"/>
              <a:t> </a:t>
            </a:r>
            <a:r>
              <a:rPr lang="de-DE" sz="1800" dirty="0" err="1" smtClean="0"/>
              <a:t>transcriptional</a:t>
            </a:r>
            <a:r>
              <a:rPr lang="de-DE" sz="1800" dirty="0"/>
              <a:t> </a:t>
            </a:r>
            <a:r>
              <a:rPr lang="en-US" sz="1800" dirty="0" smtClean="0"/>
              <a:t>system </a:t>
            </a:r>
            <a:r>
              <a:rPr lang="en-US" sz="1800" dirty="0" smtClean="0"/>
              <a:t>is intricately </a:t>
            </a:r>
            <a:r>
              <a:rPr lang="en-US" sz="1800" dirty="0"/>
              <a:t>regulated at </a:t>
            </a:r>
            <a:r>
              <a:rPr lang="en-US" sz="1800" dirty="0" smtClean="0"/>
              <a:t>the </a:t>
            </a:r>
            <a:r>
              <a:rPr lang="en-US" sz="1800" b="1" dirty="0" smtClean="0"/>
              <a:t>epigenetic level</a:t>
            </a:r>
            <a:r>
              <a:rPr lang="en-US" sz="1800" dirty="0" smtClean="0"/>
              <a:t>.</a:t>
            </a:r>
          </a:p>
          <a:p>
            <a:pPr>
              <a:lnSpc>
                <a:spcPts val="2500"/>
              </a:lnSpc>
              <a:buNone/>
            </a:pPr>
            <a:r>
              <a:rPr lang="de-DE" sz="1800" dirty="0" smtClean="0"/>
              <a:t>The </a:t>
            </a:r>
            <a:r>
              <a:rPr lang="de-DE" sz="1800" dirty="0"/>
              <a:t>circadian </a:t>
            </a:r>
            <a:r>
              <a:rPr lang="de-DE" sz="1800" dirty="0" err="1"/>
              <a:t>clock</a:t>
            </a:r>
            <a:r>
              <a:rPr lang="de-DE" sz="1800" dirty="0"/>
              <a:t> </a:t>
            </a:r>
            <a:r>
              <a:rPr lang="de-DE" sz="1800" dirty="0" err="1"/>
              <a:t>transcriptional</a:t>
            </a:r>
            <a:r>
              <a:rPr lang="de-DE" sz="1800" dirty="0"/>
              <a:t> </a:t>
            </a:r>
            <a:r>
              <a:rPr lang="en-US" sz="1800" dirty="0"/>
              <a:t>system </a:t>
            </a:r>
            <a:r>
              <a:rPr lang="en-US" sz="1800" dirty="0"/>
              <a:t>was shown </a:t>
            </a:r>
            <a:r>
              <a:rPr lang="en-US" sz="1800" dirty="0" smtClean="0"/>
              <a:t>to </a:t>
            </a:r>
            <a:r>
              <a:rPr lang="de-DE" sz="1800" dirty="0" err="1" smtClean="0"/>
              <a:t>regulate</a:t>
            </a:r>
            <a:r>
              <a:rPr lang="de-DE" sz="1800" dirty="0" smtClean="0"/>
              <a:t> </a:t>
            </a:r>
            <a:r>
              <a:rPr lang="de-DE" sz="1800" b="1" dirty="0" err="1"/>
              <a:t>cellular</a:t>
            </a:r>
            <a:r>
              <a:rPr lang="de-DE" sz="1800" b="1" dirty="0"/>
              <a:t> </a:t>
            </a:r>
            <a:r>
              <a:rPr lang="de-DE" sz="1800" b="1" dirty="0" err="1" smtClean="0"/>
              <a:t>proliferation</a:t>
            </a:r>
            <a:r>
              <a:rPr lang="en-US" sz="1800" dirty="0" smtClean="0"/>
              <a:t>, </a:t>
            </a:r>
            <a:r>
              <a:rPr lang="en-US" sz="1800" dirty="0"/>
              <a:t>making it a potential </a:t>
            </a:r>
            <a:r>
              <a:rPr lang="en-US" sz="1800" b="1" dirty="0" smtClean="0"/>
              <a:t>driver for </a:t>
            </a:r>
            <a:r>
              <a:rPr lang="en-US" sz="1800" b="1" dirty="0"/>
              <a:t>cancer</a:t>
            </a:r>
            <a:r>
              <a:rPr lang="en-US" sz="1800" dirty="0"/>
              <a:t>. </a:t>
            </a:r>
            <a:endParaRPr lang="en-US" sz="1800" dirty="0" smtClean="0"/>
          </a:p>
          <a:p>
            <a:pPr>
              <a:lnSpc>
                <a:spcPts val="2500"/>
              </a:lnSpc>
              <a:buNone/>
            </a:pPr>
            <a:r>
              <a:rPr lang="en-US" sz="1800" dirty="0" smtClean="0"/>
              <a:t>E.g. </a:t>
            </a:r>
            <a:r>
              <a:rPr lang="en-US" sz="1800" dirty="0"/>
              <a:t>a</a:t>
            </a:r>
            <a:r>
              <a:rPr lang="en-US" sz="1800" dirty="0" smtClean="0"/>
              <a:t>ltered </a:t>
            </a:r>
            <a:r>
              <a:rPr lang="en-US" sz="1800" dirty="0" smtClean="0"/>
              <a:t>circadian rhythms </a:t>
            </a:r>
            <a:r>
              <a:rPr lang="en-US" sz="1800" dirty="0"/>
              <a:t>in </a:t>
            </a:r>
            <a:r>
              <a:rPr lang="en-US" sz="1800" b="1" dirty="0"/>
              <a:t>shift workers </a:t>
            </a:r>
            <a:r>
              <a:rPr lang="en-US" sz="1800" dirty="0"/>
              <a:t>are </a:t>
            </a:r>
            <a:r>
              <a:rPr lang="en-US" sz="1800" dirty="0" smtClean="0"/>
              <a:t>associated with </a:t>
            </a:r>
            <a:r>
              <a:rPr lang="en-US" sz="1800" b="1" dirty="0"/>
              <a:t>increased cancer </a:t>
            </a:r>
            <a:r>
              <a:rPr lang="en-US" sz="1800" b="1" dirty="0" smtClean="0"/>
              <a:t>risk</a:t>
            </a:r>
            <a:r>
              <a:rPr lang="en-US" sz="1800" dirty="0" smtClean="0"/>
              <a:t>. </a:t>
            </a:r>
          </a:p>
          <a:p>
            <a:pPr>
              <a:lnSpc>
                <a:spcPts val="2500"/>
              </a:lnSpc>
              <a:buNone/>
            </a:pPr>
            <a:endParaRPr lang="en-US" sz="1800" dirty="0" smtClean="0"/>
          </a:p>
          <a:p>
            <a:pPr>
              <a:lnSpc>
                <a:spcPts val="2500"/>
              </a:lnSpc>
              <a:buNone/>
            </a:pPr>
            <a:r>
              <a:rPr lang="en-US" sz="1800" dirty="0" smtClean="0"/>
              <a:t>Core </a:t>
            </a:r>
            <a:r>
              <a:rPr lang="en-US" sz="1800" dirty="0"/>
              <a:t>circadian clock TFs </a:t>
            </a:r>
            <a:r>
              <a:rPr lang="en-US" sz="1800" dirty="0" smtClean="0"/>
              <a:t>act </a:t>
            </a:r>
            <a:r>
              <a:rPr lang="en-US" sz="1800" dirty="0"/>
              <a:t>as </a:t>
            </a:r>
            <a:r>
              <a:rPr lang="en-US" sz="1800" b="1" dirty="0" smtClean="0"/>
              <a:t>tumor-suppressors</a:t>
            </a:r>
            <a:r>
              <a:rPr lang="en-US" sz="1800" dirty="0"/>
              <a:t>.</a:t>
            </a:r>
            <a:r>
              <a:rPr lang="en-US" sz="1800" dirty="0" smtClean="0"/>
              <a:t> </a:t>
            </a:r>
            <a:r>
              <a:rPr lang="en-US" sz="1800" dirty="0"/>
              <a:t>D</a:t>
            </a:r>
            <a:r>
              <a:rPr lang="en-US" sz="1800" dirty="0" smtClean="0"/>
              <a:t>eletion </a:t>
            </a:r>
            <a:r>
              <a:rPr lang="en-US" sz="1800" dirty="0"/>
              <a:t>of Period2 </a:t>
            </a:r>
            <a:r>
              <a:rPr lang="en-US" sz="1800" dirty="0" smtClean="0"/>
              <a:t>promotes </a:t>
            </a:r>
            <a:r>
              <a:rPr lang="de-DE" sz="1800" dirty="0" err="1" smtClean="0"/>
              <a:t>promotes</a:t>
            </a:r>
            <a:r>
              <a:rPr lang="de-DE" sz="1800" dirty="0"/>
              <a:t> </a:t>
            </a:r>
            <a:r>
              <a:rPr lang="en-US" sz="1800" dirty="0" smtClean="0"/>
              <a:t>cancer </a:t>
            </a:r>
            <a:r>
              <a:rPr lang="en-US" sz="1800" dirty="0"/>
              <a:t>following exposure to </a:t>
            </a:r>
            <a:r>
              <a:rPr lang="en-US" sz="1800" dirty="0" smtClean="0"/>
              <a:t>irradiation</a:t>
            </a:r>
            <a:r>
              <a:rPr lang="de-DE" sz="1800" dirty="0"/>
              <a:t>.</a:t>
            </a:r>
            <a:r>
              <a:rPr lang="de-DE" sz="1800" dirty="0" smtClean="0"/>
              <a:t> </a:t>
            </a:r>
            <a:endParaRPr lang="de-DE" sz="1800" dirty="0"/>
          </a:p>
          <a:p>
            <a:pPr>
              <a:lnSpc>
                <a:spcPts val="2500"/>
              </a:lnSpc>
              <a:buNone/>
            </a:pPr>
            <a:endParaRPr lang="de-DE" sz="1800" dirty="0" smtClean="0"/>
          </a:p>
          <a:p>
            <a:pPr>
              <a:lnSpc>
                <a:spcPts val="2500"/>
              </a:lnSpc>
              <a:buNone/>
            </a:pPr>
            <a:r>
              <a:rPr lang="de-DE" sz="1800" dirty="0" err="1" smtClean="0"/>
              <a:t>Epigenetic</a:t>
            </a:r>
            <a:r>
              <a:rPr lang="de-DE" sz="1800" dirty="0" smtClean="0"/>
              <a:t> </a:t>
            </a:r>
            <a:r>
              <a:rPr lang="en-US" sz="1800" dirty="0" smtClean="0"/>
              <a:t>silencing </a:t>
            </a:r>
            <a:r>
              <a:rPr lang="en-US" sz="1800" dirty="0"/>
              <a:t>of </a:t>
            </a:r>
            <a:r>
              <a:rPr lang="en-US" sz="1800" i="1" dirty="0"/>
              <a:t>Bmal1</a:t>
            </a:r>
            <a:r>
              <a:rPr lang="en-US" sz="1800" dirty="0"/>
              <a:t> was described </a:t>
            </a:r>
            <a:r>
              <a:rPr lang="en-US" sz="1800" dirty="0" smtClean="0"/>
              <a:t>in both </a:t>
            </a:r>
            <a:r>
              <a:rPr lang="en-US" sz="1800" dirty="0"/>
              <a:t>B cell lymphoma and acute </a:t>
            </a:r>
            <a:r>
              <a:rPr lang="en-US" sz="1800" dirty="0" smtClean="0"/>
              <a:t>lymphocytic </a:t>
            </a:r>
            <a:r>
              <a:rPr lang="de-DE" sz="1800" dirty="0" err="1" smtClean="0"/>
              <a:t>and</a:t>
            </a:r>
            <a:r>
              <a:rPr lang="de-DE" sz="1800" dirty="0" smtClean="0"/>
              <a:t> </a:t>
            </a:r>
            <a:r>
              <a:rPr lang="de-DE" sz="1800" dirty="0" err="1"/>
              <a:t>myeloid</a:t>
            </a:r>
            <a:r>
              <a:rPr lang="de-DE" sz="1800" dirty="0"/>
              <a:t> </a:t>
            </a:r>
            <a:r>
              <a:rPr lang="de-DE" sz="1800" dirty="0" err="1" smtClean="0"/>
              <a:t>leukemias</a:t>
            </a:r>
            <a:r>
              <a:rPr lang="en-US" sz="1800" dirty="0" smtClean="0"/>
              <a:t>. </a:t>
            </a:r>
          </a:p>
          <a:p>
            <a:pPr>
              <a:lnSpc>
                <a:spcPts val="2500"/>
              </a:lnSpc>
              <a:buNone/>
            </a:pPr>
            <a:endParaRPr lang="en-US" sz="1800" dirty="0" smtClean="0"/>
          </a:p>
          <a:p>
            <a:pPr>
              <a:lnSpc>
                <a:spcPts val="2500"/>
              </a:lnSpc>
              <a:buNone/>
            </a:pPr>
            <a:r>
              <a:rPr lang="en-US" sz="1800" dirty="0" smtClean="0"/>
              <a:t>However, even </a:t>
            </a:r>
            <a:r>
              <a:rPr lang="en-US" sz="1800" dirty="0"/>
              <a:t>though </a:t>
            </a:r>
            <a:r>
              <a:rPr lang="en-US" sz="1800" dirty="0" smtClean="0"/>
              <a:t>associations between </a:t>
            </a:r>
            <a:r>
              <a:rPr lang="en-US" sz="1800" dirty="0"/>
              <a:t>circadian rhythms and </a:t>
            </a:r>
            <a:r>
              <a:rPr lang="en-US" sz="1800" dirty="0" smtClean="0"/>
              <a:t>cancer have </a:t>
            </a:r>
            <a:r>
              <a:rPr lang="en-US" sz="1800" dirty="0"/>
              <a:t>been established, the </a:t>
            </a:r>
            <a:r>
              <a:rPr lang="en-US" sz="1800" dirty="0" smtClean="0"/>
              <a:t>mechanisms linking </a:t>
            </a:r>
            <a:r>
              <a:rPr lang="en-US" sz="1800" dirty="0"/>
              <a:t>transcriptional control of </a:t>
            </a:r>
            <a:r>
              <a:rPr lang="en-US" sz="1800" dirty="0" smtClean="0"/>
              <a:t>clock genes </a:t>
            </a:r>
            <a:r>
              <a:rPr lang="en-US" sz="1800" dirty="0"/>
              <a:t>and hematopoietic cancers </a:t>
            </a:r>
            <a:r>
              <a:rPr lang="en-US" sz="1800" dirty="0" smtClean="0"/>
              <a:t>are </a:t>
            </a:r>
            <a:r>
              <a:rPr lang="de-DE" sz="1800" dirty="0" smtClean="0"/>
              <a:t>not </a:t>
            </a:r>
            <a:r>
              <a:rPr lang="de-DE" sz="1800" dirty="0" err="1"/>
              <a:t>well</a:t>
            </a:r>
            <a:r>
              <a:rPr lang="de-DE" sz="1800" dirty="0"/>
              <a:t> </a:t>
            </a:r>
            <a:r>
              <a:rPr lang="de-DE" sz="1800" dirty="0" err="1"/>
              <a:t>understood</a:t>
            </a:r>
            <a:r>
              <a:rPr lang="de-DE" sz="1800" dirty="0"/>
              <a:t>.</a:t>
            </a:r>
            <a:endParaRPr lang="de-DE" altLang="en-US" sz="1800" dirty="0"/>
          </a:p>
        </p:txBody>
      </p:sp>
    </p:spTree>
    <p:extLst>
      <p:ext uri="{BB962C8B-B14F-4D97-AF65-F5344CB8AC3E}">
        <p14:creationId xmlns:p14="http://schemas.microsoft.com/office/powerpoint/2010/main" val="1273464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9388" y="152400"/>
            <a:ext cx="8856662" cy="457200"/>
          </a:xfrm>
        </p:spPr>
        <p:txBody>
          <a:bodyPr/>
          <a:lstStyle/>
          <a:p>
            <a:r>
              <a:rPr lang="en-GB" altLang="en-US" dirty="0" smtClean="0">
                <a:ea typeface="ＭＳ Ｐゴシック" panose="020B0600070205080204" pitchFamily="34" charset="-128"/>
              </a:rPr>
              <a:t>Next paper for V4</a:t>
            </a:r>
          </a:p>
        </p:txBody>
      </p:sp>
      <p:sp>
        <p:nvSpPr>
          <p:cNvPr id="40964"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3</a:t>
            </a:r>
          </a:p>
        </p:txBody>
      </p:sp>
      <p:sp>
        <p:nvSpPr>
          <p:cNvPr id="4096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4096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54353362-826C-4247-A9EF-12C93D267701}" type="slidenum">
              <a:rPr lang="de-DE" altLang="en-US" sz="1000"/>
              <a:pPr eaLnBrk="1" hangingPunct="1">
                <a:spcBef>
                  <a:spcPct val="0"/>
                </a:spcBef>
                <a:buFontTx/>
                <a:buNone/>
              </a:pPr>
              <a:t>34</a:t>
            </a:fld>
            <a:endParaRPr lang="de-DE" altLang="en-US" sz="1000"/>
          </a:p>
        </p:txBody>
      </p:sp>
      <p:sp>
        <p:nvSpPr>
          <p:cNvPr id="40968" name="Rechteck 1"/>
          <p:cNvSpPr>
            <a:spLocks noChangeArrowheads="1"/>
          </p:cNvSpPr>
          <p:nvPr/>
        </p:nvSpPr>
        <p:spPr bwMode="auto">
          <a:xfrm>
            <a:off x="3779838" y="2420938"/>
            <a:ext cx="4032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40969" name="Rechteck 2"/>
          <p:cNvSpPr>
            <a:spLocks noChangeArrowheads="1"/>
          </p:cNvSpPr>
          <p:nvPr/>
        </p:nvSpPr>
        <p:spPr bwMode="auto">
          <a:xfrm>
            <a:off x="1476375" y="1196975"/>
            <a:ext cx="63357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40970" name="Rechteck 3"/>
          <p:cNvSpPr>
            <a:spLocks noChangeArrowheads="1"/>
          </p:cNvSpPr>
          <p:nvPr/>
        </p:nvSpPr>
        <p:spPr bwMode="auto">
          <a:xfrm>
            <a:off x="1476375" y="1196975"/>
            <a:ext cx="69834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p>
        </p:txBody>
      </p:sp>
      <p:sp>
        <p:nvSpPr>
          <p:cNvPr id="5" name="Rechteck 4"/>
          <p:cNvSpPr/>
          <p:nvPr/>
        </p:nvSpPr>
        <p:spPr bwMode="auto">
          <a:xfrm>
            <a:off x="1187450" y="1268413"/>
            <a:ext cx="6769100" cy="2881312"/>
          </a:xfrm>
          <a:prstGeom prst="rect">
            <a:avLst/>
          </a:prstGeom>
          <a:solidFill>
            <a:schemeClr val="accent3"/>
          </a:solidFill>
          <a:ln w="9525" cap="flat" cmpd="sng" algn="ctr">
            <a:noFill/>
            <a:prstDash val="solid"/>
            <a:round/>
            <a:headEnd type="none" w="med" len="med"/>
            <a:tailEnd type="none" w="med" len="med"/>
          </a:ln>
          <a:effectLst/>
        </p:spPr>
        <p:txBody>
          <a:bodyPr>
            <a:spAutoFit/>
          </a:bodyPr>
          <a:lstStyle/>
          <a:p>
            <a:pPr>
              <a:defRPr/>
            </a:pPr>
            <a:endParaRPr lang="en-US">
              <a:latin typeface="Arial" charset="0"/>
              <a:ea typeface="ＭＳ Ｐゴシック" charset="-128"/>
            </a:endParaRPr>
          </a:p>
        </p:txBody>
      </p:sp>
      <p:sp>
        <p:nvSpPr>
          <p:cNvPr id="40972" name="Text Box 4"/>
          <p:cNvSpPr txBox="1">
            <a:spLocks noChangeArrowheads="1"/>
          </p:cNvSpPr>
          <p:nvPr/>
        </p:nvSpPr>
        <p:spPr bwMode="auto">
          <a:xfrm>
            <a:off x="179388" y="614105"/>
            <a:ext cx="8713787" cy="308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de-DE" sz="1800" dirty="0" smtClean="0"/>
              <a:t>An</a:t>
            </a:r>
            <a:r>
              <a:rPr lang="en-US" sz="1800" dirty="0" smtClean="0"/>
              <a:t> </a:t>
            </a:r>
            <a:r>
              <a:rPr lang="en-US" sz="1800" dirty="0"/>
              <a:t>elegant study by Ebert </a:t>
            </a:r>
            <a:r>
              <a:rPr lang="en-US" sz="1800" dirty="0" smtClean="0"/>
              <a:t>and </a:t>
            </a:r>
            <a:r>
              <a:rPr lang="de-DE" sz="1800" dirty="0" err="1" smtClean="0"/>
              <a:t>co-workers</a:t>
            </a:r>
            <a:r>
              <a:rPr lang="de-DE" sz="1800" dirty="0" smtClean="0"/>
              <a:t> </a:t>
            </a:r>
            <a:r>
              <a:rPr lang="de-DE" sz="1800" dirty="0"/>
              <a:t>(</a:t>
            </a:r>
            <a:r>
              <a:rPr lang="de-DE" sz="1800" dirty="0" err="1"/>
              <a:t>Puram</a:t>
            </a:r>
            <a:r>
              <a:rPr lang="de-DE" sz="1800" dirty="0"/>
              <a:t> et al., 2016) </a:t>
            </a:r>
            <a:r>
              <a:rPr lang="de-DE" sz="1800" dirty="0" err="1" smtClean="0"/>
              <a:t>demonstrates</a:t>
            </a:r>
            <a:r>
              <a:rPr lang="de-DE" sz="1800" dirty="0"/>
              <a:t> </a:t>
            </a:r>
            <a:r>
              <a:rPr lang="en-US" sz="1800" dirty="0" smtClean="0"/>
              <a:t>that </a:t>
            </a:r>
            <a:r>
              <a:rPr lang="en-US" sz="1800" dirty="0"/>
              <a:t>the core circadian </a:t>
            </a:r>
            <a:r>
              <a:rPr lang="en-US" sz="1800" dirty="0" smtClean="0"/>
              <a:t>TFs </a:t>
            </a:r>
            <a:r>
              <a:rPr lang="en-US" sz="1800" i="1" dirty="0" smtClean="0"/>
              <a:t>Bmal1</a:t>
            </a:r>
            <a:r>
              <a:rPr lang="en-US" sz="1800" dirty="0" smtClean="0"/>
              <a:t> </a:t>
            </a:r>
            <a:r>
              <a:rPr lang="en-US" sz="1800" dirty="0"/>
              <a:t>and </a:t>
            </a:r>
            <a:r>
              <a:rPr lang="en-US" sz="1800" i="1" dirty="0"/>
              <a:t>Clock</a:t>
            </a:r>
            <a:r>
              <a:rPr lang="en-US" sz="1800" dirty="0"/>
              <a:t> are required for </a:t>
            </a:r>
            <a:r>
              <a:rPr lang="en-US" sz="1800" dirty="0" smtClean="0"/>
              <a:t>leukemia stem </a:t>
            </a:r>
            <a:r>
              <a:rPr lang="en-US" sz="1800" dirty="0"/>
              <a:t>cell (LSC) growth and </a:t>
            </a:r>
            <a:r>
              <a:rPr lang="en-US" sz="1800" dirty="0" err="1" smtClean="0"/>
              <a:t>selfrenewal</a:t>
            </a:r>
            <a:r>
              <a:rPr lang="en-US" sz="1800" dirty="0" smtClean="0"/>
              <a:t>, </a:t>
            </a:r>
            <a:r>
              <a:rPr lang="de-DE" sz="1800" dirty="0" err="1" smtClean="0"/>
              <a:t>establishing</a:t>
            </a:r>
            <a:r>
              <a:rPr lang="de-DE" sz="1800" dirty="0" smtClean="0"/>
              <a:t> </a:t>
            </a:r>
            <a:r>
              <a:rPr lang="de-DE" sz="1800" dirty="0"/>
              <a:t>a </a:t>
            </a:r>
            <a:r>
              <a:rPr lang="de-DE" sz="1800" dirty="0" err="1"/>
              <a:t>novel</a:t>
            </a:r>
            <a:r>
              <a:rPr lang="de-DE" sz="1800" dirty="0"/>
              <a:t> </a:t>
            </a:r>
            <a:r>
              <a:rPr lang="de-DE" sz="1800" dirty="0" smtClean="0"/>
              <a:t>pro-</a:t>
            </a:r>
            <a:r>
              <a:rPr lang="de-DE" sz="1800" dirty="0" err="1" smtClean="0"/>
              <a:t>tumorigenic</a:t>
            </a:r>
            <a:r>
              <a:rPr lang="de-DE" sz="1800" dirty="0"/>
              <a:t> </a:t>
            </a:r>
            <a:r>
              <a:rPr lang="en-US" sz="1800" dirty="0" smtClean="0"/>
              <a:t>role </a:t>
            </a:r>
            <a:r>
              <a:rPr lang="en-US" sz="1800" dirty="0"/>
              <a:t>for circadian clock genes </a:t>
            </a:r>
            <a:r>
              <a:rPr lang="en-US" sz="1800" dirty="0" smtClean="0"/>
              <a:t>in </a:t>
            </a:r>
            <a:r>
              <a:rPr lang="de-DE" sz="1800" dirty="0" err="1" smtClean="0"/>
              <a:t>acute</a:t>
            </a:r>
            <a:r>
              <a:rPr lang="de-DE" sz="1800" dirty="0" smtClean="0"/>
              <a:t> </a:t>
            </a:r>
            <a:r>
              <a:rPr lang="de-DE" sz="1800" dirty="0" err="1"/>
              <a:t>myeloid</a:t>
            </a:r>
            <a:r>
              <a:rPr lang="de-DE" sz="1800" dirty="0"/>
              <a:t> </a:t>
            </a:r>
            <a:r>
              <a:rPr lang="de-DE" sz="1800" dirty="0" err="1"/>
              <a:t>leukemia</a:t>
            </a:r>
            <a:r>
              <a:rPr lang="de-DE" sz="1800" dirty="0"/>
              <a:t> (AML</a:t>
            </a:r>
            <a:r>
              <a:rPr lang="de-DE" sz="1800" dirty="0" smtClean="0"/>
              <a:t>).</a:t>
            </a:r>
          </a:p>
          <a:p>
            <a:pPr>
              <a:lnSpc>
                <a:spcPts val="2500"/>
              </a:lnSpc>
              <a:buNone/>
            </a:pPr>
            <a:endParaRPr lang="de-DE" altLang="en-US" sz="1800" dirty="0"/>
          </a:p>
          <a:p>
            <a:pPr>
              <a:buNone/>
            </a:pPr>
            <a:r>
              <a:rPr lang="de-DE" sz="1800" i="1" dirty="0"/>
              <a:t>Core Circadian </a:t>
            </a:r>
            <a:r>
              <a:rPr lang="de-DE" sz="1800" i="1" dirty="0" err="1"/>
              <a:t>Clock</a:t>
            </a:r>
            <a:r>
              <a:rPr lang="de-DE" sz="1800" i="1" dirty="0"/>
              <a:t> Genes </a:t>
            </a:r>
            <a:r>
              <a:rPr lang="de-DE" sz="1800" i="1" dirty="0" err="1"/>
              <a:t>Regulate</a:t>
            </a:r>
            <a:r>
              <a:rPr lang="de-DE" sz="1800" i="1" dirty="0"/>
              <a:t> </a:t>
            </a:r>
            <a:r>
              <a:rPr lang="de-DE" sz="1800" i="1" dirty="0" err="1" smtClean="0"/>
              <a:t>Leukemia</a:t>
            </a:r>
            <a:r>
              <a:rPr lang="de-DE" sz="1800" i="1" dirty="0"/>
              <a:t> </a:t>
            </a:r>
            <a:r>
              <a:rPr lang="de-DE" sz="1800" i="1" dirty="0" err="1" smtClean="0"/>
              <a:t>Stem</a:t>
            </a:r>
            <a:r>
              <a:rPr lang="de-DE" sz="1800" i="1" dirty="0" smtClean="0"/>
              <a:t> </a:t>
            </a:r>
            <a:r>
              <a:rPr lang="de-DE" sz="1800" i="1" dirty="0"/>
              <a:t>Cells in </a:t>
            </a:r>
            <a:r>
              <a:rPr lang="de-DE" sz="1800" i="1" dirty="0" smtClean="0"/>
              <a:t>AML</a:t>
            </a:r>
          </a:p>
          <a:p>
            <a:pPr>
              <a:buNone/>
            </a:pPr>
            <a:r>
              <a:rPr lang="pl-PL" sz="1800" dirty="0"/>
              <a:t>Rishi V. Puram, Monika S. </a:t>
            </a:r>
            <a:r>
              <a:rPr lang="pl-PL" sz="1800" dirty="0" smtClean="0"/>
              <a:t>Kowalczyk,</a:t>
            </a:r>
            <a:r>
              <a:rPr lang="de-DE" sz="1800" dirty="0" smtClean="0"/>
              <a:t> </a:t>
            </a:r>
            <a:r>
              <a:rPr lang="sv-SE" sz="1800" dirty="0" smtClean="0"/>
              <a:t>Carl </a:t>
            </a:r>
            <a:r>
              <a:rPr lang="sv-SE" sz="1800" dirty="0"/>
              <a:t>G. de Boer, ..., Fatima Al-Shahrour,</a:t>
            </a:r>
          </a:p>
          <a:p>
            <a:pPr>
              <a:buNone/>
            </a:pPr>
            <a:r>
              <a:rPr lang="de-DE" sz="1800" dirty="0"/>
              <a:t>Aviv </a:t>
            </a:r>
            <a:r>
              <a:rPr lang="de-DE" sz="1800" dirty="0" err="1"/>
              <a:t>Regev</a:t>
            </a:r>
            <a:r>
              <a:rPr lang="de-DE" sz="1800" dirty="0"/>
              <a:t>, Benjamin L. </a:t>
            </a:r>
            <a:r>
              <a:rPr lang="de-DE" sz="1800" dirty="0" smtClean="0"/>
              <a:t>Ebert</a:t>
            </a:r>
          </a:p>
          <a:p>
            <a:pPr>
              <a:buNone/>
            </a:pPr>
            <a:r>
              <a:rPr lang="de-DE" sz="1800" dirty="0" err="1"/>
              <a:t>Cell</a:t>
            </a:r>
            <a:r>
              <a:rPr lang="de-DE" sz="1800" dirty="0"/>
              <a:t> 165, </a:t>
            </a:r>
            <a:r>
              <a:rPr lang="de-DE" sz="1800" dirty="0" smtClean="0"/>
              <a:t>303–316 (2016)</a:t>
            </a:r>
            <a:endParaRPr lang="de-DE" altLang="en-US" sz="1800" dirty="0"/>
          </a:p>
        </p:txBody>
      </p:sp>
    </p:spTree>
    <p:extLst>
      <p:ext uri="{BB962C8B-B14F-4D97-AF65-F5344CB8AC3E}">
        <p14:creationId xmlns:p14="http://schemas.microsoft.com/office/powerpoint/2010/main" val="189910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en-US" dirty="0" err="1" smtClean="0">
                <a:ea typeface="ＭＳ Ｐゴシック" panose="020B0600070205080204" pitchFamily="34" charset="-128"/>
              </a:rPr>
              <a:t>Metformin</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response</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4</a:t>
            </a:fld>
            <a:endParaRPr lang="de-DE" altLang="en-US" sz="1000"/>
          </a:p>
        </p:txBody>
      </p:sp>
      <p:sp>
        <p:nvSpPr>
          <p:cNvPr id="4" name="Rechteck 3"/>
          <p:cNvSpPr/>
          <p:nvPr/>
        </p:nvSpPr>
        <p:spPr>
          <a:xfrm>
            <a:off x="250825" y="4221088"/>
            <a:ext cx="8424936" cy="1374735"/>
          </a:xfrm>
          <a:prstGeom prst="rect">
            <a:avLst/>
          </a:prstGeom>
        </p:spPr>
        <p:txBody>
          <a:bodyPr wrap="square">
            <a:spAutoFit/>
          </a:bodyPr>
          <a:lstStyle/>
          <a:p>
            <a:pPr>
              <a:lnSpc>
                <a:spcPts val="2500"/>
              </a:lnSpc>
            </a:pPr>
            <a:r>
              <a:rPr lang="en-US" dirty="0"/>
              <a:t>Metformin response is greatest at ZT15 and ZT19. </a:t>
            </a:r>
            <a:endParaRPr lang="en-US" dirty="0" smtClean="0"/>
          </a:p>
          <a:p>
            <a:pPr>
              <a:lnSpc>
                <a:spcPts val="2500"/>
              </a:lnSpc>
            </a:pPr>
            <a:r>
              <a:rPr lang="en-US" dirty="0" smtClean="0"/>
              <a:t>(</a:t>
            </a:r>
            <a:r>
              <a:rPr lang="en-US" dirty="0" smtClean="0"/>
              <a:t>A,B) </a:t>
            </a:r>
            <a:r>
              <a:rPr lang="en-US" dirty="0"/>
              <a:t>Blood glucose </a:t>
            </a:r>
            <a:r>
              <a:rPr lang="en-US" dirty="0" smtClean="0"/>
              <a:t>levels </a:t>
            </a:r>
            <a:r>
              <a:rPr lang="en-US" dirty="0"/>
              <a:t>measured in male </a:t>
            </a:r>
            <a:r>
              <a:rPr lang="en-US" dirty="0" smtClean="0"/>
              <a:t>mice</a:t>
            </a:r>
            <a:r>
              <a:rPr lang="en-US" dirty="0"/>
              <a:t> </a:t>
            </a:r>
            <a:r>
              <a:rPr lang="en-US" dirty="0" smtClean="0"/>
              <a:t>before </a:t>
            </a:r>
            <a:r>
              <a:rPr lang="en-US" dirty="0"/>
              <a:t>(basal) and 30 min after intraperitoneal injection of 250 mg of metformin per kilogram of bodyweight at the indicated </a:t>
            </a:r>
            <a:r>
              <a:rPr lang="en-US" dirty="0" err="1" smtClean="0"/>
              <a:t>zeitgeber</a:t>
            </a:r>
            <a:r>
              <a:rPr lang="en-US" dirty="0"/>
              <a:t> </a:t>
            </a:r>
            <a:r>
              <a:rPr lang="en-US" dirty="0" smtClean="0"/>
              <a:t>times </a:t>
            </a:r>
            <a:r>
              <a:rPr lang="en-US" dirty="0"/>
              <a:t>(ZT, hours after lights-on).</a:t>
            </a:r>
            <a:endParaRPr lang="en-US" dirty="0" smtClean="0"/>
          </a:p>
        </p:txBody>
      </p:sp>
      <p:pic>
        <p:nvPicPr>
          <p:cNvPr id="2" name="Grafik 1"/>
          <p:cNvPicPr>
            <a:picLocks noChangeAspect="1"/>
          </p:cNvPicPr>
          <p:nvPr/>
        </p:nvPicPr>
        <p:blipFill rotWithShape="1">
          <a:blip r:embed="rId3"/>
          <a:srcRect b="24390"/>
          <a:stretch/>
        </p:blipFill>
        <p:spPr>
          <a:xfrm>
            <a:off x="35496" y="764704"/>
            <a:ext cx="3367403" cy="2232248"/>
          </a:xfrm>
          <a:prstGeom prst="rect">
            <a:avLst/>
          </a:prstGeom>
        </p:spPr>
      </p:pic>
      <p:pic>
        <p:nvPicPr>
          <p:cNvPr id="3" name="Grafik 2"/>
          <p:cNvPicPr>
            <a:picLocks noChangeAspect="1"/>
          </p:cNvPicPr>
          <p:nvPr/>
        </p:nvPicPr>
        <p:blipFill>
          <a:blip r:embed="rId4"/>
          <a:stretch>
            <a:fillRect/>
          </a:stretch>
        </p:blipFill>
        <p:spPr>
          <a:xfrm>
            <a:off x="3577079" y="929708"/>
            <a:ext cx="2263952" cy="1349437"/>
          </a:xfrm>
          <a:prstGeom prst="rect">
            <a:avLst/>
          </a:prstGeom>
        </p:spPr>
      </p:pic>
      <p:pic>
        <p:nvPicPr>
          <p:cNvPr id="7" name="Grafik 6"/>
          <p:cNvPicPr>
            <a:picLocks noChangeAspect="1"/>
          </p:cNvPicPr>
          <p:nvPr/>
        </p:nvPicPr>
        <p:blipFill rotWithShape="1">
          <a:blip r:embed="rId5"/>
          <a:srcRect r="51541"/>
          <a:stretch/>
        </p:blipFill>
        <p:spPr>
          <a:xfrm>
            <a:off x="5724127" y="819424"/>
            <a:ext cx="3066913" cy="2187222"/>
          </a:xfrm>
          <a:prstGeom prst="rect">
            <a:avLst/>
          </a:prstGeom>
        </p:spPr>
      </p:pic>
      <p:sp>
        <p:nvSpPr>
          <p:cNvPr id="10" name="Rechteck 9"/>
          <p:cNvSpPr/>
          <p:nvPr/>
        </p:nvSpPr>
        <p:spPr>
          <a:xfrm>
            <a:off x="250825" y="3140968"/>
            <a:ext cx="3057513" cy="733534"/>
          </a:xfrm>
          <a:prstGeom prst="rect">
            <a:avLst/>
          </a:prstGeom>
        </p:spPr>
        <p:txBody>
          <a:bodyPr wrap="square">
            <a:spAutoFit/>
          </a:bodyPr>
          <a:lstStyle/>
          <a:p>
            <a:pPr>
              <a:lnSpc>
                <a:spcPts val="2500"/>
              </a:lnSpc>
            </a:pPr>
            <a:r>
              <a:rPr lang="en-US" dirty="0" smtClean="0"/>
              <a:t>(A) Typical daily variation of glucose level.</a:t>
            </a:r>
            <a:endParaRPr lang="en-US" dirty="0" smtClean="0"/>
          </a:p>
        </p:txBody>
      </p:sp>
    </p:spTree>
    <p:extLst>
      <p:ext uri="{BB962C8B-B14F-4D97-AF65-F5344CB8AC3E}">
        <p14:creationId xmlns:p14="http://schemas.microsoft.com/office/powerpoint/2010/main" val="267221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en-US" dirty="0" err="1" smtClean="0">
                <a:ea typeface="ＭＳ Ｐゴシック" panose="020B0600070205080204" pitchFamily="34" charset="-128"/>
              </a:rPr>
              <a:t>Metformin</a:t>
            </a:r>
            <a:r>
              <a:rPr lang="de-DE" altLang="en-US" dirty="0" smtClean="0">
                <a:ea typeface="ＭＳ Ｐゴシック" panose="020B0600070205080204" pitchFamily="34" charset="-128"/>
              </a:rPr>
              <a:t> – </a:t>
            </a:r>
            <a:r>
              <a:rPr lang="de-DE" altLang="en-US" dirty="0" err="1" smtClean="0">
                <a:ea typeface="ＭＳ Ｐゴシック" panose="020B0600070205080204" pitchFamily="34" charset="-128"/>
              </a:rPr>
              <a:t>mechanism</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and</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uptake</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5</a:t>
            </a:fld>
            <a:endParaRPr lang="de-DE" altLang="en-US" sz="1000"/>
          </a:p>
        </p:txBody>
      </p:sp>
      <p:sp>
        <p:nvSpPr>
          <p:cNvPr id="4" name="Rechteck 3"/>
          <p:cNvSpPr/>
          <p:nvPr/>
        </p:nvSpPr>
        <p:spPr>
          <a:xfrm>
            <a:off x="323528" y="577711"/>
            <a:ext cx="8424936" cy="5221942"/>
          </a:xfrm>
          <a:prstGeom prst="rect">
            <a:avLst/>
          </a:prstGeom>
        </p:spPr>
        <p:txBody>
          <a:bodyPr wrap="square">
            <a:spAutoFit/>
          </a:bodyPr>
          <a:lstStyle/>
          <a:p>
            <a:pPr>
              <a:lnSpc>
                <a:spcPts val="2500"/>
              </a:lnSpc>
            </a:pPr>
            <a:r>
              <a:rPr lang="de-DE" dirty="0" smtClean="0"/>
              <a:t>Overall, </a:t>
            </a:r>
            <a:r>
              <a:rPr lang="en-US" dirty="0" smtClean="0"/>
              <a:t>metformin </a:t>
            </a:r>
            <a:r>
              <a:rPr lang="en-US" dirty="0"/>
              <a:t>treatment resulted in a significant </a:t>
            </a:r>
            <a:r>
              <a:rPr lang="en-US" dirty="0" smtClean="0"/>
              <a:t>reduction in </a:t>
            </a:r>
            <a:r>
              <a:rPr lang="en-US" dirty="0"/>
              <a:t>blood glucose 30 min after injection </a:t>
            </a:r>
            <a:r>
              <a:rPr lang="en-US" dirty="0" smtClean="0"/>
              <a:t>compared with </a:t>
            </a:r>
            <a:r>
              <a:rPr lang="en-US" dirty="0"/>
              <a:t>saline-treated </a:t>
            </a:r>
            <a:r>
              <a:rPr lang="en-US" dirty="0" smtClean="0"/>
              <a:t>mice. </a:t>
            </a:r>
          </a:p>
          <a:p>
            <a:pPr>
              <a:lnSpc>
                <a:spcPts val="2500"/>
              </a:lnSpc>
            </a:pPr>
            <a:endParaRPr lang="en-US" dirty="0"/>
          </a:p>
          <a:p>
            <a:pPr>
              <a:lnSpc>
                <a:spcPts val="2500"/>
              </a:lnSpc>
            </a:pPr>
            <a:r>
              <a:rPr lang="en-US" dirty="0" smtClean="0"/>
              <a:t>There </a:t>
            </a:r>
            <a:r>
              <a:rPr lang="en-US" dirty="0"/>
              <a:t>was also a striking effect of time of </a:t>
            </a:r>
            <a:r>
              <a:rPr lang="en-US" dirty="0" smtClean="0"/>
              <a:t>day </a:t>
            </a:r>
            <a:r>
              <a:rPr lang="en-US" dirty="0"/>
              <a:t>on blood </a:t>
            </a:r>
            <a:r>
              <a:rPr lang="en-US" dirty="0" smtClean="0"/>
              <a:t>glucose levels. </a:t>
            </a:r>
            <a:endParaRPr lang="en-US" dirty="0" smtClean="0"/>
          </a:p>
          <a:p>
            <a:pPr>
              <a:lnSpc>
                <a:spcPts val="2500"/>
              </a:lnSpc>
            </a:pPr>
            <a:endParaRPr lang="en-US" dirty="0"/>
          </a:p>
          <a:p>
            <a:pPr>
              <a:lnSpc>
                <a:spcPts val="2500"/>
              </a:lnSpc>
            </a:pPr>
            <a:r>
              <a:rPr lang="en-US" dirty="0" smtClean="0"/>
              <a:t>We </a:t>
            </a:r>
            <a:r>
              <a:rPr lang="en-US" dirty="0"/>
              <a:t>observed the </a:t>
            </a:r>
            <a:r>
              <a:rPr lang="en-US" dirty="0" smtClean="0"/>
              <a:t>greatest </a:t>
            </a:r>
            <a:r>
              <a:rPr lang="en-US" dirty="0"/>
              <a:t>reduction in blood glucose in response to metformin</a:t>
            </a:r>
          </a:p>
          <a:p>
            <a:pPr>
              <a:lnSpc>
                <a:spcPts val="2500"/>
              </a:lnSpc>
            </a:pPr>
            <a:r>
              <a:rPr lang="en-US" dirty="0"/>
              <a:t>treatment at ZT15 and ZT19, corresponding to </a:t>
            </a:r>
            <a:r>
              <a:rPr lang="en-US" dirty="0" smtClean="0"/>
              <a:t>the middle </a:t>
            </a:r>
            <a:r>
              <a:rPr lang="en-US" dirty="0"/>
              <a:t>of the active phase for mice and likely </a:t>
            </a:r>
            <a:r>
              <a:rPr lang="en-US" dirty="0" smtClean="0"/>
              <a:t>similar to </a:t>
            </a:r>
            <a:r>
              <a:rPr lang="en-US" dirty="0"/>
              <a:t>late morning in humans.</a:t>
            </a:r>
          </a:p>
          <a:p>
            <a:pPr>
              <a:lnSpc>
                <a:spcPts val="2500"/>
              </a:lnSpc>
            </a:pPr>
            <a:endParaRPr lang="en-US" dirty="0" smtClean="0"/>
          </a:p>
          <a:p>
            <a:pPr>
              <a:lnSpc>
                <a:spcPts val="2500"/>
              </a:lnSpc>
            </a:pPr>
            <a:r>
              <a:rPr lang="en-US" dirty="0" smtClean="0"/>
              <a:t>In addition, we observed </a:t>
            </a:r>
            <a:r>
              <a:rPr lang="en-US" dirty="0"/>
              <a:t>unexpected severe toxicity of metformin </a:t>
            </a:r>
            <a:r>
              <a:rPr lang="en-US" dirty="0" smtClean="0"/>
              <a:t>at night </a:t>
            </a:r>
            <a:r>
              <a:rPr lang="en-US" dirty="0"/>
              <a:t>with the relatively high dose used in this </a:t>
            </a:r>
            <a:r>
              <a:rPr lang="en-US" dirty="0" smtClean="0"/>
              <a:t>study. In </a:t>
            </a:r>
            <a:r>
              <a:rPr lang="en-US" dirty="0"/>
              <a:t>preliminary </a:t>
            </a:r>
            <a:r>
              <a:rPr lang="en-US" dirty="0" smtClean="0"/>
              <a:t>experiments, we observed </a:t>
            </a:r>
            <a:r>
              <a:rPr lang="en-US" dirty="0" smtClean="0"/>
              <a:t> </a:t>
            </a:r>
            <a:r>
              <a:rPr lang="en-US" dirty="0" smtClean="0"/>
              <a:t>&gt; 60</a:t>
            </a:r>
            <a:r>
              <a:rPr lang="en-US" dirty="0"/>
              <a:t>% mortality within 12 h </a:t>
            </a:r>
            <a:r>
              <a:rPr lang="en-US" dirty="0" smtClean="0"/>
              <a:t>after treatment </a:t>
            </a:r>
            <a:r>
              <a:rPr lang="en-US" dirty="0"/>
              <a:t>with 250 mg/kg metformin at </a:t>
            </a:r>
            <a:r>
              <a:rPr lang="en-US" dirty="0" smtClean="0"/>
              <a:t>ZT19. </a:t>
            </a:r>
          </a:p>
          <a:p>
            <a:pPr>
              <a:lnSpc>
                <a:spcPts val="2500"/>
              </a:lnSpc>
            </a:pPr>
            <a:endParaRPr lang="en-US" dirty="0"/>
          </a:p>
          <a:p>
            <a:pPr>
              <a:lnSpc>
                <a:spcPts val="2500"/>
              </a:lnSpc>
            </a:pPr>
            <a:r>
              <a:rPr lang="en-US" dirty="0" smtClean="0"/>
              <a:t>We </a:t>
            </a:r>
            <a:r>
              <a:rPr lang="en-US" dirty="0"/>
              <a:t>could reverse this outcome by </a:t>
            </a:r>
            <a:r>
              <a:rPr lang="en-US" dirty="0" smtClean="0"/>
              <a:t>providing supplemental </a:t>
            </a:r>
            <a:r>
              <a:rPr lang="en-US" dirty="0"/>
              <a:t>glucose and heating pads </a:t>
            </a:r>
            <a:r>
              <a:rPr lang="en-US" dirty="0" smtClean="0"/>
              <a:t>to maintain </a:t>
            </a:r>
            <a:r>
              <a:rPr lang="en-US" dirty="0"/>
              <a:t>glycemic and thermal homeostasis </a:t>
            </a:r>
            <a:r>
              <a:rPr lang="en-US" dirty="0" smtClean="0"/>
              <a:t>within 30 </a:t>
            </a:r>
            <a:r>
              <a:rPr lang="en-US" dirty="0"/>
              <a:t>to 60 min of metformin delivery. </a:t>
            </a:r>
            <a:endParaRPr lang="de-DE" dirty="0"/>
          </a:p>
        </p:txBody>
      </p:sp>
    </p:spTree>
    <p:extLst>
      <p:ext uri="{BB962C8B-B14F-4D97-AF65-F5344CB8AC3E}">
        <p14:creationId xmlns:p14="http://schemas.microsoft.com/office/powerpoint/2010/main" val="3723754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en-US" dirty="0" err="1" smtClean="0">
                <a:ea typeface="ＭＳ Ｐゴシック" panose="020B0600070205080204" pitchFamily="34" charset="-128"/>
              </a:rPr>
              <a:t>Metformin</a:t>
            </a:r>
            <a:r>
              <a:rPr lang="de-DE" altLang="en-US" dirty="0" smtClean="0">
                <a:ea typeface="ＭＳ Ｐゴシック" panose="020B0600070205080204" pitchFamily="34" charset="-128"/>
              </a:rPr>
              <a:t> – </a:t>
            </a:r>
            <a:r>
              <a:rPr lang="de-DE" altLang="en-US" dirty="0" err="1" smtClean="0">
                <a:ea typeface="ＭＳ Ｐゴシック" panose="020B0600070205080204" pitchFamily="34" charset="-128"/>
              </a:rPr>
              <a:t>mechanism</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and</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uptake</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6</a:t>
            </a:fld>
            <a:endParaRPr lang="de-DE" altLang="en-US" sz="1000"/>
          </a:p>
        </p:txBody>
      </p:sp>
      <p:sp>
        <p:nvSpPr>
          <p:cNvPr id="4" name="Rechteck 3"/>
          <p:cNvSpPr/>
          <p:nvPr/>
        </p:nvSpPr>
        <p:spPr>
          <a:xfrm>
            <a:off x="251520" y="548680"/>
            <a:ext cx="8424936" cy="5542543"/>
          </a:xfrm>
          <a:prstGeom prst="rect">
            <a:avLst/>
          </a:prstGeom>
        </p:spPr>
        <p:txBody>
          <a:bodyPr wrap="square">
            <a:spAutoFit/>
          </a:bodyPr>
          <a:lstStyle/>
          <a:p>
            <a:pPr>
              <a:lnSpc>
                <a:spcPts val="2500"/>
              </a:lnSpc>
            </a:pPr>
            <a:r>
              <a:rPr lang="en-US" dirty="0"/>
              <a:t>Many events could influence blood glucose </a:t>
            </a:r>
            <a:r>
              <a:rPr lang="en-US" dirty="0" smtClean="0"/>
              <a:t>reduction in </a:t>
            </a:r>
            <a:r>
              <a:rPr lang="en-US" dirty="0"/>
              <a:t>response to </a:t>
            </a:r>
            <a:r>
              <a:rPr lang="en-US" dirty="0" smtClean="0"/>
              <a:t>metformin</a:t>
            </a:r>
            <a:r>
              <a:rPr lang="en-US" dirty="0"/>
              <a:t>:</a:t>
            </a:r>
            <a:r>
              <a:rPr lang="en-US" dirty="0" smtClean="0"/>
              <a:t> </a:t>
            </a:r>
          </a:p>
          <a:p>
            <a:pPr marL="285750" indent="-285750">
              <a:lnSpc>
                <a:spcPts val="2500"/>
              </a:lnSpc>
              <a:buFontTx/>
              <a:buChar char="-"/>
            </a:pPr>
            <a:r>
              <a:rPr lang="en-US" dirty="0" smtClean="0"/>
              <a:t>drug transport</a:t>
            </a:r>
            <a:r>
              <a:rPr lang="en-US" dirty="0"/>
              <a:t>, </a:t>
            </a:r>
            <a:endParaRPr lang="en-US" dirty="0" smtClean="0"/>
          </a:p>
          <a:p>
            <a:pPr marL="285750" indent="-285750">
              <a:lnSpc>
                <a:spcPts val="2500"/>
              </a:lnSpc>
              <a:buFontTx/>
              <a:buChar char="-"/>
            </a:pPr>
            <a:r>
              <a:rPr lang="en-US" dirty="0" smtClean="0"/>
              <a:t>the </a:t>
            </a:r>
            <a:r>
              <a:rPr lang="en-US" dirty="0"/>
              <a:t>effectiveness of complex I </a:t>
            </a:r>
            <a:r>
              <a:rPr lang="en-US" dirty="0" smtClean="0"/>
              <a:t>inhibition, and </a:t>
            </a:r>
          </a:p>
          <a:p>
            <a:pPr marL="285750" indent="-285750">
              <a:lnSpc>
                <a:spcPts val="2500"/>
              </a:lnSpc>
              <a:buFontTx/>
              <a:buChar char="-"/>
            </a:pPr>
            <a:r>
              <a:rPr lang="en-US" dirty="0" smtClean="0"/>
              <a:t>the </a:t>
            </a:r>
            <a:r>
              <a:rPr lang="en-US" dirty="0"/>
              <a:t>expression or localization of components </a:t>
            </a:r>
            <a:r>
              <a:rPr lang="en-US" dirty="0" smtClean="0"/>
              <a:t>of molecular </a:t>
            </a:r>
            <a:r>
              <a:rPr lang="en-US" dirty="0"/>
              <a:t>pathways involved in the </a:t>
            </a:r>
            <a:r>
              <a:rPr lang="en-US" dirty="0" smtClean="0"/>
              <a:t>physiological response</a:t>
            </a:r>
            <a:r>
              <a:rPr lang="en-US" dirty="0"/>
              <a:t>. </a:t>
            </a:r>
            <a:endParaRPr lang="en-US" dirty="0" smtClean="0"/>
          </a:p>
          <a:p>
            <a:pPr>
              <a:lnSpc>
                <a:spcPts val="2500"/>
              </a:lnSpc>
            </a:pPr>
            <a:endParaRPr lang="en-US" dirty="0"/>
          </a:p>
          <a:p>
            <a:pPr>
              <a:lnSpc>
                <a:spcPts val="2500"/>
              </a:lnSpc>
            </a:pPr>
            <a:r>
              <a:rPr lang="en-US" dirty="0" smtClean="0"/>
              <a:t>Metformin </a:t>
            </a:r>
            <a:r>
              <a:rPr lang="en-US" b="1" dirty="0"/>
              <a:t>entry</a:t>
            </a:r>
            <a:r>
              <a:rPr lang="en-US" dirty="0"/>
              <a:t> into hepatocytes is </a:t>
            </a:r>
            <a:r>
              <a:rPr lang="en-US" dirty="0" smtClean="0"/>
              <a:t>largely driven </a:t>
            </a:r>
            <a:r>
              <a:rPr lang="en-US" dirty="0"/>
              <a:t>by the organic cation transporter 1 (</a:t>
            </a:r>
            <a:r>
              <a:rPr lang="en-US" dirty="0" smtClean="0"/>
              <a:t>OCT1) expressed </a:t>
            </a:r>
            <a:r>
              <a:rPr lang="en-US" dirty="0"/>
              <a:t>from the </a:t>
            </a:r>
            <a:r>
              <a:rPr lang="de-DE" dirty="0" err="1" smtClean="0"/>
              <a:t>gene</a:t>
            </a:r>
            <a:r>
              <a:rPr lang="de-DE" dirty="0" smtClean="0"/>
              <a:t> </a:t>
            </a:r>
            <a:r>
              <a:rPr lang="de-DE" b="1" i="1" dirty="0" smtClean="0"/>
              <a:t>Slc22a1</a:t>
            </a:r>
            <a:r>
              <a:rPr lang="de-DE" dirty="0" smtClean="0"/>
              <a:t>. </a:t>
            </a:r>
          </a:p>
          <a:p>
            <a:pPr>
              <a:lnSpc>
                <a:spcPts val="2500"/>
              </a:lnSpc>
            </a:pPr>
            <a:endParaRPr lang="de-DE" dirty="0"/>
          </a:p>
          <a:p>
            <a:pPr>
              <a:lnSpc>
                <a:spcPts val="2500"/>
              </a:lnSpc>
            </a:pPr>
            <a:r>
              <a:rPr lang="de-DE" dirty="0" smtClean="0"/>
              <a:t>CLOCK</a:t>
            </a:r>
            <a:r>
              <a:rPr lang="de-DE" dirty="0"/>
              <a:t>, </a:t>
            </a:r>
            <a:r>
              <a:rPr lang="de-DE" dirty="0" smtClean="0"/>
              <a:t>BMAL1, </a:t>
            </a:r>
            <a:r>
              <a:rPr lang="en-US" dirty="0" smtClean="0"/>
              <a:t>CRY1</a:t>
            </a:r>
            <a:r>
              <a:rPr lang="en-US" dirty="0"/>
              <a:t>, CRY2, and PER2 all bind to the </a:t>
            </a:r>
            <a:r>
              <a:rPr lang="en-US" dirty="0" smtClean="0"/>
              <a:t>promoter region </a:t>
            </a:r>
            <a:r>
              <a:rPr lang="en-US" dirty="0"/>
              <a:t>of </a:t>
            </a:r>
            <a:r>
              <a:rPr lang="en-US" i="1" dirty="0"/>
              <a:t>Slc22a1 </a:t>
            </a:r>
            <a:r>
              <a:rPr lang="en-US" dirty="0"/>
              <a:t>in mouse </a:t>
            </a:r>
            <a:r>
              <a:rPr lang="en-US" dirty="0" smtClean="0"/>
              <a:t>liver,</a:t>
            </a:r>
            <a:r>
              <a:rPr lang="en-US" dirty="0"/>
              <a:t> </a:t>
            </a:r>
            <a:r>
              <a:rPr lang="en-US" dirty="0" smtClean="0"/>
              <a:t>suggesting </a:t>
            </a:r>
            <a:r>
              <a:rPr lang="en-US" dirty="0"/>
              <a:t>that the hepatic circadian clock could</a:t>
            </a:r>
          </a:p>
          <a:p>
            <a:pPr>
              <a:lnSpc>
                <a:spcPts val="2500"/>
              </a:lnSpc>
            </a:pPr>
            <a:r>
              <a:rPr lang="de-DE" dirty="0" err="1"/>
              <a:t>directly</a:t>
            </a:r>
            <a:r>
              <a:rPr lang="de-DE" dirty="0"/>
              <a:t> </a:t>
            </a:r>
            <a:r>
              <a:rPr lang="de-DE" dirty="0" err="1"/>
              <a:t>regulate</a:t>
            </a:r>
            <a:r>
              <a:rPr lang="de-DE" dirty="0"/>
              <a:t> </a:t>
            </a:r>
            <a:r>
              <a:rPr lang="de-DE" dirty="0" err="1"/>
              <a:t>its</a:t>
            </a:r>
            <a:r>
              <a:rPr lang="de-DE" dirty="0"/>
              <a:t> </a:t>
            </a:r>
            <a:r>
              <a:rPr lang="de-DE" dirty="0" err="1"/>
              <a:t>expression</a:t>
            </a:r>
            <a:r>
              <a:rPr lang="de-DE" dirty="0" smtClean="0"/>
              <a:t>.</a:t>
            </a:r>
          </a:p>
          <a:p>
            <a:pPr>
              <a:lnSpc>
                <a:spcPts val="2500"/>
              </a:lnSpc>
            </a:pPr>
            <a:endParaRPr lang="de-DE" dirty="0"/>
          </a:p>
          <a:p>
            <a:pPr>
              <a:lnSpc>
                <a:spcPts val="2500"/>
              </a:lnSpc>
            </a:pPr>
            <a:r>
              <a:rPr lang="de-DE" dirty="0" err="1"/>
              <a:t>Multidrug</a:t>
            </a:r>
            <a:r>
              <a:rPr lang="de-DE" dirty="0"/>
              <a:t> </a:t>
            </a:r>
            <a:r>
              <a:rPr lang="de-DE" dirty="0" err="1"/>
              <a:t>and</a:t>
            </a:r>
            <a:r>
              <a:rPr lang="de-DE" dirty="0"/>
              <a:t> </a:t>
            </a:r>
            <a:r>
              <a:rPr lang="de-DE" dirty="0" err="1" smtClean="0"/>
              <a:t>toxin</a:t>
            </a:r>
            <a:r>
              <a:rPr lang="de-DE" dirty="0"/>
              <a:t> </a:t>
            </a:r>
            <a:r>
              <a:rPr lang="en-US" dirty="0" smtClean="0"/>
              <a:t>extrusion-1 </a:t>
            </a:r>
            <a:r>
              <a:rPr lang="en-US" dirty="0"/>
              <a:t>(MATE-1) protein, expressed from </a:t>
            </a:r>
            <a:r>
              <a:rPr lang="en-US" dirty="0" smtClean="0"/>
              <a:t>the solute </a:t>
            </a:r>
            <a:r>
              <a:rPr lang="en-US" dirty="0"/>
              <a:t>carrier </a:t>
            </a:r>
            <a:r>
              <a:rPr lang="en-US" b="1" i="1" dirty="0" smtClean="0"/>
              <a:t>Slc47a1</a:t>
            </a:r>
            <a:r>
              <a:rPr lang="en-US" dirty="0" smtClean="0"/>
              <a:t>, enables </a:t>
            </a:r>
            <a:r>
              <a:rPr lang="en-US" dirty="0"/>
              <a:t>the </a:t>
            </a:r>
            <a:r>
              <a:rPr lang="en-US" b="1" dirty="0"/>
              <a:t>export</a:t>
            </a:r>
            <a:r>
              <a:rPr lang="en-US" dirty="0"/>
              <a:t> of metformin from </a:t>
            </a:r>
            <a:r>
              <a:rPr lang="en-US" dirty="0" smtClean="0"/>
              <a:t>hepatocytes. </a:t>
            </a:r>
          </a:p>
          <a:p>
            <a:pPr>
              <a:lnSpc>
                <a:spcPts val="2500"/>
              </a:lnSpc>
            </a:pPr>
            <a:r>
              <a:rPr lang="en-US" dirty="0" smtClean="0"/>
              <a:t>CRY1 </a:t>
            </a:r>
            <a:r>
              <a:rPr lang="en-US" dirty="0"/>
              <a:t>and CRY2 bind to the promoter region </a:t>
            </a:r>
            <a:r>
              <a:rPr lang="en-US" dirty="0" smtClean="0"/>
              <a:t>of </a:t>
            </a:r>
            <a:r>
              <a:rPr lang="en-US" i="1" dirty="0" smtClean="0"/>
              <a:t>Slc47a1 </a:t>
            </a:r>
            <a:r>
              <a:rPr lang="en-US" dirty="0"/>
              <a:t>in mouse </a:t>
            </a:r>
            <a:r>
              <a:rPr lang="en-US" dirty="0" smtClean="0"/>
              <a:t>liver, suggesting that </a:t>
            </a:r>
            <a:r>
              <a:rPr lang="en-US" dirty="0"/>
              <a:t>it could also be under clock control.</a:t>
            </a:r>
            <a:endParaRPr lang="de-DE" dirty="0"/>
          </a:p>
        </p:txBody>
      </p:sp>
    </p:spTree>
    <p:extLst>
      <p:ext uri="{BB962C8B-B14F-4D97-AF65-F5344CB8AC3E}">
        <p14:creationId xmlns:p14="http://schemas.microsoft.com/office/powerpoint/2010/main" val="251493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de-DE" dirty="0" smtClean="0">
                <a:ea typeface="ＭＳ Ｐゴシック" panose="020B0600070205080204" pitchFamily="34" charset="-128"/>
              </a:rPr>
              <a:t>Expression </a:t>
            </a:r>
            <a:r>
              <a:rPr lang="de-DE" altLang="de-DE" dirty="0" err="1" smtClean="0">
                <a:ea typeface="ＭＳ Ｐゴシック" panose="020B0600070205080204" pitchFamily="34" charset="-128"/>
              </a:rPr>
              <a:t>of</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solute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carriers</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7</a:t>
            </a:fld>
            <a:endParaRPr lang="de-DE" altLang="en-US" sz="1000"/>
          </a:p>
        </p:txBody>
      </p:sp>
      <p:pic>
        <p:nvPicPr>
          <p:cNvPr id="2" name="Grafik 1"/>
          <p:cNvPicPr>
            <a:picLocks noChangeAspect="1"/>
          </p:cNvPicPr>
          <p:nvPr/>
        </p:nvPicPr>
        <p:blipFill>
          <a:blip r:embed="rId3"/>
          <a:stretch>
            <a:fillRect/>
          </a:stretch>
        </p:blipFill>
        <p:spPr>
          <a:xfrm>
            <a:off x="179512" y="609600"/>
            <a:ext cx="5542946" cy="4619600"/>
          </a:xfrm>
          <a:prstGeom prst="rect">
            <a:avLst/>
          </a:prstGeom>
        </p:spPr>
      </p:pic>
      <p:sp>
        <p:nvSpPr>
          <p:cNvPr id="3" name="Rechteck 2"/>
          <p:cNvSpPr/>
          <p:nvPr/>
        </p:nvSpPr>
        <p:spPr bwMode="auto">
          <a:xfrm>
            <a:off x="2590800" y="2708920"/>
            <a:ext cx="3131658" cy="259228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 name="Rechteck 3"/>
          <p:cNvSpPr/>
          <p:nvPr/>
        </p:nvSpPr>
        <p:spPr>
          <a:xfrm>
            <a:off x="3327177" y="2882866"/>
            <a:ext cx="5552256" cy="2977738"/>
          </a:xfrm>
          <a:prstGeom prst="rect">
            <a:avLst/>
          </a:prstGeom>
        </p:spPr>
        <p:txBody>
          <a:bodyPr wrap="square">
            <a:spAutoFit/>
          </a:bodyPr>
          <a:lstStyle/>
          <a:p>
            <a:pPr>
              <a:lnSpc>
                <a:spcPts val="2500"/>
              </a:lnSpc>
            </a:pPr>
            <a:r>
              <a:rPr lang="de-DE" i="1" dirty="0"/>
              <a:t>Slc47a1 </a:t>
            </a:r>
            <a:r>
              <a:rPr lang="de-DE" dirty="0" err="1"/>
              <a:t>tends</a:t>
            </a:r>
            <a:r>
              <a:rPr lang="de-DE" dirty="0"/>
              <a:t> </a:t>
            </a:r>
            <a:r>
              <a:rPr lang="de-DE" dirty="0" err="1" smtClean="0"/>
              <a:t>to</a:t>
            </a:r>
            <a:r>
              <a:rPr lang="de-DE" dirty="0"/>
              <a:t> </a:t>
            </a:r>
            <a:r>
              <a:rPr lang="en-US" dirty="0" smtClean="0"/>
              <a:t>be </a:t>
            </a:r>
            <a:r>
              <a:rPr lang="en-US" dirty="0"/>
              <a:t>more highly expressed at night, while we </a:t>
            </a:r>
            <a:r>
              <a:rPr lang="en-US" dirty="0" smtClean="0"/>
              <a:t>observed no significant effect </a:t>
            </a:r>
            <a:r>
              <a:rPr lang="en-US" dirty="0"/>
              <a:t>of </a:t>
            </a:r>
            <a:r>
              <a:rPr lang="en-US" dirty="0" err="1"/>
              <a:t>zeitgeber</a:t>
            </a:r>
            <a:r>
              <a:rPr lang="en-US" dirty="0"/>
              <a:t> time on the expression of </a:t>
            </a:r>
            <a:r>
              <a:rPr lang="en-US" i="1" dirty="0" smtClean="0"/>
              <a:t>Slc22a1</a:t>
            </a:r>
            <a:r>
              <a:rPr lang="de-DE" dirty="0" smtClean="0"/>
              <a:t>.</a:t>
            </a:r>
          </a:p>
          <a:p>
            <a:pPr>
              <a:lnSpc>
                <a:spcPts val="2500"/>
              </a:lnSpc>
            </a:pPr>
            <a:endParaRPr lang="de-DE" dirty="0"/>
          </a:p>
          <a:p>
            <a:pPr>
              <a:lnSpc>
                <a:spcPts val="2500"/>
              </a:lnSpc>
            </a:pPr>
            <a:r>
              <a:rPr lang="en-US" dirty="0"/>
              <a:t>Although we did not measure differential expression</a:t>
            </a:r>
          </a:p>
          <a:p>
            <a:pPr>
              <a:lnSpc>
                <a:spcPts val="2500"/>
              </a:lnSpc>
            </a:pPr>
            <a:r>
              <a:rPr lang="en-US" dirty="0"/>
              <a:t>of </a:t>
            </a:r>
            <a:r>
              <a:rPr lang="en-US" dirty="0" smtClean="0"/>
              <a:t>the mRNAs </a:t>
            </a:r>
            <a:r>
              <a:rPr lang="en-US" dirty="0"/>
              <a:t>encoding metformin </a:t>
            </a:r>
            <a:r>
              <a:rPr lang="en-US" dirty="0" smtClean="0"/>
              <a:t>import </a:t>
            </a:r>
            <a:r>
              <a:rPr lang="en-US" dirty="0" smtClean="0"/>
              <a:t>transporter </a:t>
            </a:r>
            <a:r>
              <a:rPr lang="en-US" i="1" dirty="0"/>
              <a:t>Slc22a1</a:t>
            </a:r>
            <a:r>
              <a:rPr lang="en-US" dirty="0" smtClean="0"/>
              <a:t>, </a:t>
            </a:r>
            <a:r>
              <a:rPr lang="en-US" dirty="0" smtClean="0"/>
              <a:t>it remains </a:t>
            </a:r>
            <a:r>
              <a:rPr lang="en-US" dirty="0"/>
              <a:t>possible that transporter protein level </a:t>
            </a:r>
            <a:r>
              <a:rPr lang="en-US" dirty="0" smtClean="0"/>
              <a:t>or membrane </a:t>
            </a:r>
            <a:r>
              <a:rPr lang="en-US" dirty="0"/>
              <a:t>localization is modulated by ZT and </a:t>
            </a:r>
            <a:r>
              <a:rPr lang="en-US" dirty="0" smtClean="0"/>
              <a:t>thus </a:t>
            </a:r>
            <a:r>
              <a:rPr lang="de-DE" dirty="0" err="1" smtClean="0"/>
              <a:t>influences</a:t>
            </a:r>
            <a:r>
              <a:rPr lang="de-DE" dirty="0" smtClean="0"/>
              <a:t> </a:t>
            </a:r>
            <a:r>
              <a:rPr lang="de-DE" dirty="0" err="1"/>
              <a:t>drug</a:t>
            </a:r>
            <a:r>
              <a:rPr lang="de-DE" dirty="0"/>
              <a:t> </a:t>
            </a:r>
            <a:r>
              <a:rPr lang="de-DE" dirty="0" err="1"/>
              <a:t>distribution</a:t>
            </a:r>
            <a:r>
              <a:rPr lang="de-DE" dirty="0"/>
              <a:t>.</a:t>
            </a:r>
            <a:endParaRPr lang="en-US" dirty="0" smtClean="0"/>
          </a:p>
        </p:txBody>
      </p:sp>
    </p:spTree>
    <p:extLst>
      <p:ext uri="{BB962C8B-B14F-4D97-AF65-F5344CB8AC3E}">
        <p14:creationId xmlns:p14="http://schemas.microsoft.com/office/powerpoint/2010/main" val="4109208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de-DE" dirty="0" err="1" smtClean="0">
                <a:ea typeface="ＭＳ Ｐゴシック" panose="020B0600070205080204" pitchFamily="34" charset="-128"/>
              </a:rPr>
              <a:t>Metformin</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level</a:t>
            </a:r>
            <a:r>
              <a:rPr lang="de-DE" altLang="de-DE" dirty="0" smtClean="0">
                <a:ea typeface="ＭＳ Ｐゴシック" panose="020B0600070205080204" pitchFamily="34" charset="-128"/>
              </a:rPr>
              <a:t> in </a:t>
            </a:r>
            <a:r>
              <a:rPr lang="de-DE" altLang="de-DE" dirty="0" err="1" smtClean="0">
                <a:ea typeface="ＭＳ Ｐゴシック" panose="020B0600070205080204" pitchFamily="34" charset="-128"/>
              </a:rPr>
              <a:t>liver</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8</a:t>
            </a:fld>
            <a:endParaRPr lang="de-DE" altLang="en-US" sz="1000"/>
          </a:p>
        </p:txBody>
      </p:sp>
      <p:sp>
        <p:nvSpPr>
          <p:cNvPr id="3" name="Rechteck 2"/>
          <p:cNvSpPr/>
          <p:nvPr/>
        </p:nvSpPr>
        <p:spPr bwMode="auto">
          <a:xfrm>
            <a:off x="2590800" y="2708920"/>
            <a:ext cx="3131658" cy="259228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 name="Rechteck 3"/>
          <p:cNvSpPr/>
          <p:nvPr/>
        </p:nvSpPr>
        <p:spPr>
          <a:xfrm>
            <a:off x="250825" y="3564897"/>
            <a:ext cx="8699921" cy="2336537"/>
          </a:xfrm>
          <a:prstGeom prst="rect">
            <a:avLst/>
          </a:prstGeom>
        </p:spPr>
        <p:txBody>
          <a:bodyPr wrap="square">
            <a:spAutoFit/>
          </a:bodyPr>
          <a:lstStyle/>
          <a:p>
            <a:pPr>
              <a:lnSpc>
                <a:spcPts val="2500"/>
              </a:lnSpc>
            </a:pPr>
            <a:r>
              <a:rPr lang="de-DE" dirty="0" err="1" smtClean="0"/>
              <a:t>Metformin</a:t>
            </a:r>
            <a:r>
              <a:rPr lang="de-DE" dirty="0" smtClean="0"/>
              <a:t> </a:t>
            </a:r>
            <a:r>
              <a:rPr lang="de-DE" dirty="0" err="1" smtClean="0"/>
              <a:t>concentration</a:t>
            </a:r>
            <a:r>
              <a:rPr lang="de-DE" dirty="0"/>
              <a:t> </a:t>
            </a:r>
            <a:r>
              <a:rPr lang="en-US" dirty="0" smtClean="0"/>
              <a:t>in </a:t>
            </a:r>
            <a:r>
              <a:rPr lang="en-US" dirty="0"/>
              <a:t>mouse liver, as detected by mass spectrometry</a:t>
            </a:r>
            <a:r>
              <a:rPr lang="en-US" dirty="0" smtClean="0"/>
              <a:t>.</a:t>
            </a:r>
          </a:p>
          <a:p>
            <a:pPr>
              <a:lnSpc>
                <a:spcPts val="2500"/>
              </a:lnSpc>
            </a:pPr>
            <a:r>
              <a:rPr lang="en-US" dirty="0" smtClean="0"/>
              <a:t> </a:t>
            </a:r>
            <a:endParaRPr lang="en-US" dirty="0" smtClean="0"/>
          </a:p>
          <a:p>
            <a:pPr>
              <a:lnSpc>
                <a:spcPts val="2500"/>
              </a:lnSpc>
            </a:pPr>
            <a:r>
              <a:rPr lang="en-US" dirty="0" smtClean="0"/>
              <a:t>Tissues </a:t>
            </a:r>
            <a:r>
              <a:rPr lang="en-US" dirty="0"/>
              <a:t>were snap frozen in liquid nitrogen at the indicated times after </a:t>
            </a:r>
            <a:r>
              <a:rPr lang="en-US" dirty="0" smtClean="0"/>
              <a:t>intraperitoneal injection </a:t>
            </a:r>
            <a:r>
              <a:rPr lang="en-US" dirty="0"/>
              <a:t>with metformin at ZT7 (open circles) or ZT19 (closed circles</a:t>
            </a:r>
            <a:r>
              <a:rPr lang="en-US" dirty="0" smtClean="0"/>
              <a:t>).</a:t>
            </a:r>
          </a:p>
          <a:p>
            <a:pPr>
              <a:lnSpc>
                <a:spcPts val="2500"/>
              </a:lnSpc>
            </a:pPr>
            <a:endParaRPr lang="en-US" dirty="0"/>
          </a:p>
          <a:p>
            <a:pPr>
              <a:lnSpc>
                <a:spcPts val="2500"/>
              </a:lnSpc>
            </a:pPr>
            <a:r>
              <a:rPr lang="en-US" dirty="0" smtClean="0">
                <a:latin typeface="Times New Roman" panose="02020603050405020304" pitchFamily="18" charset="0"/>
                <a:cs typeface="Times New Roman" panose="02020603050405020304" pitchFamily="18" charset="0"/>
              </a:rPr>
              <a:t>→ </a:t>
            </a:r>
            <a:r>
              <a:rPr lang="en-US" dirty="0" smtClean="0"/>
              <a:t>Metformin </a:t>
            </a:r>
            <a:r>
              <a:rPr lang="en-US" dirty="0"/>
              <a:t>peaked in the liver 20 min after administration</a:t>
            </a:r>
            <a:endParaRPr lang="en-US" dirty="0" smtClean="0"/>
          </a:p>
        </p:txBody>
      </p:sp>
      <p:pic>
        <p:nvPicPr>
          <p:cNvPr id="5" name="Grafik 4"/>
          <p:cNvPicPr>
            <a:picLocks noChangeAspect="1"/>
          </p:cNvPicPr>
          <p:nvPr/>
        </p:nvPicPr>
        <p:blipFill>
          <a:blip r:embed="rId3"/>
          <a:stretch>
            <a:fillRect/>
          </a:stretch>
        </p:blipFill>
        <p:spPr>
          <a:xfrm>
            <a:off x="250825" y="692696"/>
            <a:ext cx="3436437" cy="2600407"/>
          </a:xfrm>
          <a:prstGeom prst="rect">
            <a:avLst/>
          </a:prstGeom>
        </p:spPr>
      </p:pic>
    </p:spTree>
    <p:extLst>
      <p:ext uri="{BB962C8B-B14F-4D97-AF65-F5344CB8AC3E}">
        <p14:creationId xmlns:p14="http://schemas.microsoft.com/office/powerpoint/2010/main" val="1653337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76064"/>
            <a:ext cx="8642350" cy="457200"/>
          </a:xfrm>
        </p:spPr>
        <p:txBody>
          <a:bodyPr/>
          <a:lstStyle/>
          <a:p>
            <a:pPr eaLnBrk="1" hangingPunct="1"/>
            <a:r>
              <a:rPr lang="de-DE" altLang="de-DE" dirty="0" err="1" smtClean="0">
                <a:ea typeface="ＭＳ Ｐゴシック" panose="020B0600070205080204" pitchFamily="34" charset="-128"/>
              </a:rPr>
              <a:t>Activation</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of</a:t>
            </a:r>
            <a:r>
              <a:rPr lang="de-DE" altLang="de-DE" dirty="0" smtClean="0">
                <a:ea typeface="ＭＳ Ｐゴシック" panose="020B0600070205080204" pitchFamily="34" charset="-128"/>
              </a:rPr>
              <a:t> AMPK </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3</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9</a:t>
            </a:fld>
            <a:endParaRPr lang="de-DE" altLang="en-US" sz="1000"/>
          </a:p>
        </p:txBody>
      </p:sp>
      <p:sp>
        <p:nvSpPr>
          <p:cNvPr id="3" name="Rechteck 2"/>
          <p:cNvSpPr/>
          <p:nvPr/>
        </p:nvSpPr>
        <p:spPr bwMode="auto">
          <a:xfrm>
            <a:off x="2590800" y="2708920"/>
            <a:ext cx="3131658" cy="259228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 name="Rechteck 3"/>
          <p:cNvSpPr/>
          <p:nvPr/>
        </p:nvSpPr>
        <p:spPr>
          <a:xfrm>
            <a:off x="250825" y="692696"/>
            <a:ext cx="8699921" cy="3591368"/>
          </a:xfrm>
          <a:prstGeom prst="rect">
            <a:avLst/>
          </a:prstGeom>
        </p:spPr>
        <p:txBody>
          <a:bodyPr wrap="square">
            <a:spAutoFit/>
          </a:bodyPr>
          <a:lstStyle/>
          <a:p>
            <a:pPr>
              <a:lnSpc>
                <a:spcPts val="2500"/>
              </a:lnSpc>
            </a:pPr>
            <a:r>
              <a:rPr lang="en-US" dirty="0"/>
              <a:t>To begin to investigate possible </a:t>
            </a:r>
            <a:r>
              <a:rPr lang="en-US" dirty="0" smtClean="0"/>
              <a:t>mechanisms downstream </a:t>
            </a:r>
            <a:r>
              <a:rPr lang="en-US" dirty="0"/>
              <a:t>of drug transport underlying </a:t>
            </a:r>
            <a:r>
              <a:rPr lang="en-US" dirty="0" smtClean="0"/>
              <a:t>the observed </a:t>
            </a:r>
            <a:r>
              <a:rPr lang="en-US" dirty="0"/>
              <a:t>differences in metformin effects on </a:t>
            </a:r>
            <a:r>
              <a:rPr lang="en-US" dirty="0" smtClean="0"/>
              <a:t>blood glucose </a:t>
            </a:r>
            <a:r>
              <a:rPr lang="en-US" dirty="0"/>
              <a:t>at different times of day, we measured </a:t>
            </a:r>
            <a:r>
              <a:rPr lang="en-US" dirty="0" smtClean="0"/>
              <a:t>the kinetics </a:t>
            </a:r>
            <a:r>
              <a:rPr lang="en-US" dirty="0"/>
              <a:t>of the signal transduction response to </a:t>
            </a:r>
            <a:r>
              <a:rPr lang="en-US" dirty="0" smtClean="0"/>
              <a:t>metformin at </a:t>
            </a:r>
            <a:r>
              <a:rPr lang="en-US" dirty="0"/>
              <a:t>ZT7 and ZT19. </a:t>
            </a:r>
            <a:endParaRPr lang="en-US" dirty="0" smtClean="0"/>
          </a:p>
          <a:p>
            <a:pPr>
              <a:lnSpc>
                <a:spcPts val="2500"/>
              </a:lnSpc>
            </a:pPr>
            <a:endParaRPr lang="en-US" dirty="0"/>
          </a:p>
          <a:p>
            <a:pPr>
              <a:lnSpc>
                <a:spcPts val="2500"/>
              </a:lnSpc>
            </a:pPr>
            <a:r>
              <a:rPr lang="en-US" dirty="0" smtClean="0"/>
              <a:t>These </a:t>
            </a:r>
            <a:r>
              <a:rPr lang="en-US" dirty="0"/>
              <a:t>2 time points </a:t>
            </a:r>
            <a:r>
              <a:rPr lang="en-US" dirty="0" smtClean="0"/>
              <a:t>exhibit similar </a:t>
            </a:r>
            <a:r>
              <a:rPr lang="en-US" dirty="0"/>
              <a:t>basal blood glucose levels but markedly different</a:t>
            </a:r>
          </a:p>
          <a:p>
            <a:pPr>
              <a:lnSpc>
                <a:spcPts val="2500"/>
              </a:lnSpc>
            </a:pPr>
            <a:r>
              <a:rPr lang="en-US" dirty="0"/>
              <a:t>reductions in blood glucose in response to metformin</a:t>
            </a:r>
            <a:r>
              <a:rPr lang="en-US" dirty="0" smtClean="0"/>
              <a:t>.</a:t>
            </a:r>
          </a:p>
          <a:p>
            <a:pPr>
              <a:lnSpc>
                <a:spcPts val="2500"/>
              </a:lnSpc>
            </a:pPr>
            <a:endParaRPr lang="en-US" dirty="0"/>
          </a:p>
          <a:p>
            <a:pPr>
              <a:lnSpc>
                <a:spcPts val="2500"/>
              </a:lnSpc>
            </a:pPr>
            <a:r>
              <a:rPr lang="en-US" dirty="0"/>
              <a:t>Consistent with the observed </a:t>
            </a:r>
            <a:r>
              <a:rPr lang="en-US" dirty="0" smtClean="0"/>
              <a:t>enhanced reduction </a:t>
            </a:r>
            <a:r>
              <a:rPr lang="en-US" dirty="0"/>
              <a:t>of blood glucose during the night, the </a:t>
            </a:r>
            <a:r>
              <a:rPr lang="en-US" dirty="0" smtClean="0"/>
              <a:t>activating phosphorylation </a:t>
            </a:r>
            <a:r>
              <a:rPr lang="en-US" dirty="0"/>
              <a:t>of AMPK on threonine </a:t>
            </a:r>
            <a:r>
              <a:rPr lang="en-US" dirty="0" smtClean="0"/>
              <a:t>172 (T172</a:t>
            </a:r>
            <a:r>
              <a:rPr lang="en-US" dirty="0"/>
              <a:t>) occurred more quickly after metformin </a:t>
            </a:r>
            <a:r>
              <a:rPr lang="en-US" dirty="0" smtClean="0"/>
              <a:t>treatment at </a:t>
            </a:r>
            <a:r>
              <a:rPr lang="en-US" dirty="0"/>
              <a:t>ZT19 compared with treatment at ZT7.</a:t>
            </a:r>
            <a:endParaRPr lang="en-US" dirty="0" smtClean="0"/>
          </a:p>
        </p:txBody>
      </p:sp>
      <p:pic>
        <p:nvPicPr>
          <p:cNvPr id="2" name="Grafik 1"/>
          <p:cNvPicPr>
            <a:picLocks noChangeAspect="1"/>
          </p:cNvPicPr>
          <p:nvPr/>
        </p:nvPicPr>
        <p:blipFill>
          <a:blip r:embed="rId3"/>
          <a:stretch>
            <a:fillRect/>
          </a:stretch>
        </p:blipFill>
        <p:spPr>
          <a:xfrm>
            <a:off x="250825" y="4484911"/>
            <a:ext cx="8775747" cy="1104329"/>
          </a:xfrm>
          <a:prstGeom prst="rect">
            <a:avLst/>
          </a:prstGeom>
        </p:spPr>
      </p:pic>
    </p:spTree>
    <p:extLst>
      <p:ext uri="{BB962C8B-B14F-4D97-AF65-F5344CB8AC3E}">
        <p14:creationId xmlns:p14="http://schemas.microsoft.com/office/powerpoint/2010/main" val="272017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3427</Words>
  <Application>Microsoft Office PowerPoint</Application>
  <PresentationFormat>Bildschirmpräsentation (4:3)</PresentationFormat>
  <Paragraphs>445</Paragraphs>
  <Slides>34</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ＭＳ Ｐゴシック</vt:lpstr>
      <vt:lpstr>Arial</vt:lpstr>
      <vt:lpstr>PalatinoLTStd-Roman</vt:lpstr>
      <vt:lpstr>Symbol</vt:lpstr>
      <vt:lpstr>Times New Roman</vt:lpstr>
      <vt:lpstr>Standarddesign</vt:lpstr>
      <vt:lpstr>V3: Circadian rhythms – program for today</vt:lpstr>
      <vt:lpstr>Case study: Circadian effects on drug response</vt:lpstr>
      <vt:lpstr>Metformin – mechanism and uptake</vt:lpstr>
      <vt:lpstr>Metformin response</vt:lpstr>
      <vt:lpstr>Metformin – mechanism and uptake</vt:lpstr>
      <vt:lpstr>Metformin – mechanism and uptake</vt:lpstr>
      <vt:lpstr>Expression of solute carriers</vt:lpstr>
      <vt:lpstr>Metformin level in liver</vt:lpstr>
      <vt:lpstr>Activation of AMPK </vt:lpstr>
      <vt:lpstr>Summary</vt:lpstr>
      <vt:lpstr>Circadian rhythms are coupled to metabolism</vt:lpstr>
      <vt:lpstr>Control of circadian rhythms?</vt:lpstr>
      <vt:lpstr>Evidence for coupling of circadian clocks with metabolism</vt:lpstr>
      <vt:lpstr>Example of a gene regulatory network</vt:lpstr>
      <vt:lpstr>What is cAMP</vt:lpstr>
      <vt:lpstr>Side functions of cAMP</vt:lpstr>
      <vt:lpstr>Cyclic cAMP levels in mouse brain</vt:lpstr>
      <vt:lpstr>Effect of MDL</vt:lpstr>
      <vt:lpstr>MDL also affects the synchronization of the clock</vt:lpstr>
      <vt:lpstr>Can one block cAMP action?</vt:lpstr>
      <vt:lpstr>Can cAMP stimulation be recoved?</vt:lpstr>
      <vt:lpstr>slowing cAMP synthesis</vt:lpstr>
      <vt:lpstr>Conclusions on cAMP-coupling</vt:lpstr>
      <vt:lpstr>Circadian regulation of epigenetic chromatin</vt:lpstr>
      <vt:lpstr>CLOCK is a histone acetyl transferase</vt:lpstr>
      <vt:lpstr>CLOCK is a histone acetyl transferase</vt:lpstr>
      <vt:lpstr>Schematic model</vt:lpstr>
      <vt:lpstr>Current understanding: clock – chromatin - metabolites</vt:lpstr>
      <vt:lpstr>CLOCK is a histone acetyl transferase</vt:lpstr>
      <vt:lpstr>Interpretation: Circadian regulation of epigenetic chromatin</vt:lpstr>
      <vt:lpstr>Interpretation: Circadian regulation of epigenetic chromatin</vt:lpstr>
      <vt:lpstr>Interpretation: Circadian regulation of epigenetic chromatin</vt:lpstr>
      <vt:lpstr>Interpretation: Circadian regulation of epigenetic chromatin</vt:lpstr>
      <vt:lpstr>Next paper for V4</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Volkhard</cp:lastModifiedBy>
  <cp:revision>383</cp:revision>
  <dcterms:created xsi:type="dcterms:W3CDTF">2013-04-15T09:17:32Z</dcterms:created>
  <dcterms:modified xsi:type="dcterms:W3CDTF">2017-11-03T09:41:39Z</dcterms:modified>
</cp:coreProperties>
</file>