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4a" ContentType="audio/mp4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78" r:id="rId3"/>
    <p:sldId id="277" r:id="rId4"/>
    <p:sldId id="311" r:id="rId5"/>
    <p:sldId id="313" r:id="rId6"/>
    <p:sldId id="316" r:id="rId7"/>
    <p:sldId id="280" r:id="rId8"/>
    <p:sldId id="281" r:id="rId9"/>
    <p:sldId id="282" r:id="rId10"/>
    <p:sldId id="283" r:id="rId11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dard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0024" autoAdjust="0"/>
  </p:normalViewPr>
  <p:slideViewPr>
    <p:cSldViewPr>
      <p:cViewPr varScale="1">
        <p:scale>
          <a:sx n="55" d="100"/>
          <a:sy n="55" d="100"/>
        </p:scale>
        <p:origin x="2496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8CE0E364-DFA8-40FE-B99A-D46EA51A1204}" type="datetimeFigureOut">
              <a:rPr lang="de-DE"/>
              <a:pPr>
                <a:defRPr/>
              </a:pPr>
              <a:t>14.04.20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 smtClean="0"/>
            </a:lvl1pPr>
          </a:lstStyle>
          <a:p>
            <a:pPr>
              <a:defRPr/>
            </a:pPr>
            <a:fld id="{246D0562-9A7A-4BCC-8EBB-881FE49826D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E15EF18E-5518-4A3B-897B-5E4EA6F8B333}" type="datetimeFigureOut">
              <a:rPr lang="de-DE"/>
              <a:pPr>
                <a:defRPr/>
              </a:pPr>
              <a:t>14.04.20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 smtClean="0"/>
            </a:lvl1pPr>
          </a:lstStyle>
          <a:p>
            <a:pPr>
              <a:defRPr/>
            </a:pPr>
            <a:fld id="{E0233AFB-1C08-4619-8A2C-21D5C06D16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Welcome </a:t>
            </a:r>
            <a:r>
              <a:rPr lang="de-DE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 „Processing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Biological Data“ in </a:t>
            </a:r>
            <a:r>
              <a:rPr lang="de-DE" baseline="0" dirty="0" err="1" smtClean="0"/>
              <a:t>summer</a:t>
            </a:r>
            <a:r>
              <a:rPr lang="de-DE" baseline="0" dirty="0" smtClean="0"/>
              <a:t> 2020.</a:t>
            </a:r>
          </a:p>
          <a:p>
            <a:r>
              <a:rPr lang="de-DE" baseline="0" dirty="0" smtClean="0"/>
              <a:t>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Corona </a:t>
            </a:r>
            <a:r>
              <a:rPr lang="de-DE" baseline="0" dirty="0" err="1" smtClean="0"/>
              <a:t>pandemic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taught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conferencing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 </a:t>
            </a:r>
            <a:r>
              <a:rPr lang="de-DE" baseline="0" dirty="0" err="1" smtClean="0"/>
              <a:t>recommend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text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comment</a:t>
            </a:r>
            <a:r>
              <a:rPr lang="de-DE" baseline="0" dirty="0" smtClean="0"/>
              <a:t> block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listen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recorded</a:t>
            </a:r>
            <a:r>
              <a:rPr lang="de-DE" baseline="0" dirty="0" smtClean="0"/>
              <a:t> Audio.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, I </a:t>
            </a:r>
            <a:r>
              <a:rPr lang="de-DE" baseline="0" dirty="0" err="1" smtClean="0"/>
              <a:t>visualized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bioinformatics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 box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/</a:t>
            </a:r>
            <a:r>
              <a:rPr lang="de-DE" baseline="0" dirty="0" err="1" smtClean="0"/>
              <a:t>machine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learning</a:t>
            </a:r>
            <a:r>
              <a:rPr lang="de-DE" baseline="0" dirty="0" smtClean="0"/>
              <a:t> block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Obviously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last block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reveal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biomedical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insight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Often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answering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biological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relies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selecting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suitable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blocks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obviously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However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I will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out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 block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reality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0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2012,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</a:t>
            </a:r>
            <a:r>
              <a:rPr lang="de-DE" dirty="0" err="1" smtClean="0"/>
              <a:t>he</a:t>
            </a:r>
            <a:r>
              <a:rPr lang="de-DE" dirty="0" smtClean="0"/>
              <a:t>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MRSA </a:t>
            </a:r>
            <a:r>
              <a:rPr lang="de-DE" dirty="0" err="1" smtClean="0"/>
              <a:t>relied</a:t>
            </a:r>
            <a:r>
              <a:rPr lang="de-DE" baseline="0" dirty="0" smtClean="0"/>
              <a:t> on so-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Spa-typing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Spa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protein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protein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S. </a:t>
            </a:r>
            <a:r>
              <a:rPr lang="de-DE" baseline="0" dirty="0" err="1" smtClean="0"/>
              <a:t>aureus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contains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variable </a:t>
            </a:r>
            <a:r>
              <a:rPr lang="de-DE" baseline="0" dirty="0" err="1" smtClean="0"/>
              <a:t>polymorphic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Sequencing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demonstrated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a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 and accurate method to discriminate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 aureus outbreak isolates from those deemed epidemiologically unrelated.</a:t>
            </a:r>
          </a:p>
          <a:p>
            <a:endParaRPr lang="de-DE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Webserver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194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Assignments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will deal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bioinformatician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biological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assignments</a:t>
            </a:r>
            <a:r>
              <a:rPr lang="de-DE" baseline="0" dirty="0" smtClean="0"/>
              <a:t> will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solved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software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hand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409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The final </a:t>
            </a:r>
            <a:r>
              <a:rPr lang="de-DE" dirty="0" err="1" smtClean="0"/>
              <a:t>exams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conducted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oral </a:t>
            </a:r>
            <a:r>
              <a:rPr lang="de-DE" dirty="0" err="1" smtClean="0"/>
              <a:t>exams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around</a:t>
            </a:r>
            <a:r>
              <a:rPr lang="de-DE" dirty="0" smtClean="0"/>
              <a:t> 20 </a:t>
            </a:r>
            <a:r>
              <a:rPr lang="de-DE" dirty="0" err="1" smtClean="0"/>
              <a:t>minute</a:t>
            </a:r>
            <a:r>
              <a:rPr lang="de-DE" dirty="0" smtClean="0"/>
              <a:t> </a:t>
            </a:r>
            <a:r>
              <a:rPr lang="de-DE" dirty="0" err="1" smtClean="0"/>
              <a:t>duration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Corona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epidemic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develops</a:t>
            </a:r>
            <a:r>
              <a:rPr lang="de-DE" baseline="0" dirty="0" smtClean="0"/>
              <a:t>, oral </a:t>
            </a:r>
            <a:r>
              <a:rPr lang="de-DE" baseline="0" dirty="0" err="1" smtClean="0"/>
              <a:t>exams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via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conferencing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As </a:t>
            </a:r>
            <a:r>
              <a:rPr lang="de-DE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time-</a:t>
            </a:r>
            <a:r>
              <a:rPr lang="de-DE" baseline="0" dirty="0" err="1" smtClean="0"/>
              <a:t>consuming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</a:t>
            </a:r>
            <a:r>
              <a:rPr lang="de-DE" baseline="0" dirty="0" smtClean="0"/>
              <a:t> oral </a:t>
            </a:r>
            <a:r>
              <a:rPr lang="de-DE" baseline="0" dirty="0" err="1" smtClean="0"/>
              <a:t>exams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not </a:t>
            </a:r>
            <a:r>
              <a:rPr lang="de-DE" baseline="0" dirty="0" err="1" smtClean="0"/>
              <a:t>offer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re-exam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6113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2020,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Corona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epidemic</a:t>
            </a:r>
            <a:r>
              <a:rPr lang="de-DE" baseline="0" dirty="0" smtClean="0"/>
              <a:t>,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 will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contain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11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13 </a:t>
            </a:r>
            <a:r>
              <a:rPr lang="de-DE" baseline="0" dirty="0" err="1" smtClean="0"/>
              <a:t>lectures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Depending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assignments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scheduled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e.g. </a:t>
            </a:r>
            <a:r>
              <a:rPr lang="de-DE" baseline="0" dirty="0" err="1" smtClean="0"/>
              <a:t>skip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normal </a:t>
            </a:r>
            <a:r>
              <a:rPr lang="de-DE" baseline="0" dirty="0" err="1" smtClean="0"/>
              <a:t>lectures</a:t>
            </a:r>
            <a:r>
              <a:rPr lang="de-DE" baseline="0" dirty="0" smtClean="0"/>
              <a:t> 10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11 on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protein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molecular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dynamics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simulations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094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Although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may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obvious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crucial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remove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set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beginning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do not </a:t>
            </a:r>
            <a:r>
              <a:rPr lang="de-DE" baseline="0" dirty="0" err="1" smtClean="0"/>
              <a:t>apply</a:t>
            </a:r>
            <a:r>
              <a:rPr lang="de-DE" baseline="0" dirty="0" smtClean="0"/>
              <a:t> proper </a:t>
            </a:r>
            <a:r>
              <a:rPr lang="de-DE" baseline="0" dirty="0" err="1" smtClean="0"/>
              <a:t>normalization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downstream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problematic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misleading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Listed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4 </a:t>
            </a:r>
            <a:r>
              <a:rPr lang="de-DE" baseline="0" dirty="0" err="1" smtClean="0"/>
              <a:t>categories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discuss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all 4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categories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90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Listed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all 4 </a:t>
            </a:r>
            <a:r>
              <a:rPr lang="de-DE" baseline="0" dirty="0" err="1" smtClean="0"/>
              <a:t>categories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Note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took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Ian Witten </a:t>
            </a:r>
            <a:r>
              <a:rPr lang="de-DE" baseline="0" dirty="0" err="1" smtClean="0"/>
              <a:t>listed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fact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So after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mining</a:t>
            </a:r>
            <a:r>
              <a:rPr lang="de-DE" baseline="0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14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Often</a:t>
            </a:r>
            <a:r>
              <a:rPr lang="de-DE" dirty="0" smtClean="0"/>
              <a:t>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lecture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discuss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came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You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often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methods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publications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But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assured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not all </a:t>
            </a:r>
            <a:r>
              <a:rPr lang="de-DE" baseline="0" dirty="0" err="1" smtClean="0"/>
              <a:t>bioinformatics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significant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preprocessing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today‘s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lecture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genomic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bacterial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resistance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Prof. Mathias Herrmann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Prof. Lutz von Müller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medical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department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Saarland University in Homburg,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pilot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on S. </a:t>
            </a:r>
            <a:r>
              <a:rPr lang="de-DE" baseline="0" dirty="0" err="1" smtClean="0"/>
              <a:t>aureus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published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PLoS</a:t>
            </a:r>
            <a:r>
              <a:rPr lang="de-DE" baseline="0" dirty="0" smtClean="0"/>
              <a:t> ONE.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acquire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a large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multi-center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Germany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Africa</a:t>
            </a:r>
            <a:r>
              <a:rPr lang="de-DE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51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2011,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patients who were admitted to the university hospital during a period of 1 month</a:t>
            </a: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methicillin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sensitive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methicillin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resistant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aureus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strains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46 MRSA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isolates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46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MSSA colonized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two groups were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matched for gender, age and diverse types of predisposition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exposition. </a:t>
            </a:r>
          </a:p>
          <a:p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clonal lineage distribution of MSSA and MRSA isolates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to detect differences in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accessory gene equipment of MRSA and MSSA isolates.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4932" name="Нижний колонтитул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12493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994BC2F-1A5C-4450-A0A9-0DD6D903CA03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5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MSSA </a:t>
            </a:r>
            <a:r>
              <a:rPr lang="de-DE" dirty="0" err="1" smtClean="0"/>
              <a:t>S.aureus</a:t>
            </a:r>
            <a:r>
              <a:rPr lang="de-DE" baseline="0" dirty="0" smtClean="0"/>
              <a:t> </a:t>
            </a:r>
            <a:r>
              <a:rPr lang="de-DE" dirty="0" err="1" smtClean="0"/>
              <a:t>strains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strains</a:t>
            </a:r>
            <a:r>
              <a:rPr lang="de-DE" dirty="0" smtClean="0"/>
              <a:t>“.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sensitive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antibiotic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named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methycillin</a:t>
            </a:r>
            <a:r>
              <a:rPr lang="de-DE" baseline="0" dirty="0" smtClean="0"/>
              <a:t>.</a:t>
            </a:r>
          </a:p>
          <a:p>
            <a:r>
              <a:rPr lang="de-DE" baseline="0" dirty="0" smtClean="0"/>
              <a:t>More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half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human </a:t>
            </a:r>
            <a:r>
              <a:rPr lang="de-DE" baseline="0" dirty="0" err="1" smtClean="0"/>
              <a:t>population</a:t>
            </a:r>
            <a:r>
              <a:rPr lang="de-DE" baseline="0" dirty="0" smtClean="0"/>
              <a:t> carry MSSA </a:t>
            </a:r>
            <a:r>
              <a:rPr lang="de-DE" baseline="0" dirty="0" err="1" smtClean="0"/>
              <a:t>strains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nose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MRSA </a:t>
            </a:r>
            <a:r>
              <a:rPr lang="de-DE" baseline="0" dirty="0" err="1" smtClean="0"/>
              <a:t>S.aureus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evil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strains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multi-</a:t>
            </a:r>
            <a:r>
              <a:rPr lang="de-DE" baseline="0" dirty="0" err="1" smtClean="0"/>
              <a:t>resistant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classes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antibiotics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</a:t>
            </a:r>
            <a:r>
              <a:rPr lang="de-DE" baseline="0" dirty="0" smtClean="0"/>
              <a:t> MRSA </a:t>
            </a:r>
            <a:r>
              <a:rPr lang="de-DE" baseline="0" dirty="0" err="1" smtClean="0"/>
              <a:t>early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avoid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patients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therapies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disrupt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transmission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chains</a:t>
            </a:r>
            <a:r>
              <a:rPr lang="de-DE" baseline="0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3AFB-1C08-4619-8A2C-21D5C06D1694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89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783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Processing of</a:t>
            </a:r>
            <a:r>
              <a:rPr lang="en-US" altLang="de-DE" sz="1800" baseline="0" dirty="0" smtClean="0">
                <a:solidFill>
                  <a:schemeClr val="tx1"/>
                </a:solidFill>
              </a:rPr>
              <a:t> Biological Data</a:t>
            </a:r>
            <a:r>
              <a:rPr lang="en-US" altLang="de-DE" sz="1800" dirty="0" smtClean="0">
                <a:solidFill>
                  <a:schemeClr val="tx1"/>
                </a:solidFill>
              </a:rPr>
              <a:t> – SS 2020</a:t>
            </a:r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11522496" y="9271000"/>
            <a:ext cx="1244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fld id="{6D00A63D-A06F-4D3D-8950-6BD2355ADBFA}" type="slidenum">
              <a:rPr lang="en-US" altLang="de-DE" sz="1800" smtClean="0"/>
              <a:pPr/>
              <a:t>‹Nr.›</a:t>
            </a:fld>
            <a:endParaRPr lang="en-US" altLang="de-DE" sz="1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6348536" y="9269288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de-DE" sz="1800" dirty="0" smtClean="0">
                <a:solidFill>
                  <a:schemeClr val="tx1"/>
                </a:solidFill>
              </a:rPr>
              <a:t>V 1</a:t>
            </a:r>
          </a:p>
        </p:txBody>
      </p:sp>
    </p:spTree>
    <p:extLst>
      <p:ext uri="{BB962C8B-B14F-4D97-AF65-F5344CB8AC3E}">
        <p14:creationId xmlns:p14="http://schemas.microsoft.com/office/powerpoint/2010/main" val="30506942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56730" y="164819"/>
            <a:ext cx="12187484" cy="850504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84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676900"/>
            <a:ext cx="1046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de-DE" smtClean="0">
                <a:sym typeface="Gill Sans" charset="0"/>
              </a:rPr>
              <a:t>Second level</a:t>
            </a:r>
          </a:p>
          <a:p>
            <a:pPr lvl="2"/>
            <a:r>
              <a:rPr lang="en-US" altLang="de-DE" smtClean="0">
                <a:sym typeface="Gill Sans" charset="0"/>
              </a:rPr>
              <a:t>Third level</a:t>
            </a:r>
          </a:p>
          <a:p>
            <a:pPr lvl="3"/>
            <a:r>
              <a:rPr lang="en-US" altLang="de-DE" smtClean="0">
                <a:sym typeface="Gill Sans" charset="0"/>
              </a:rPr>
              <a:t>Fourth level</a:t>
            </a:r>
          </a:p>
          <a:p>
            <a:pPr lvl="4"/>
            <a:r>
              <a:rPr lang="en-US" altLang="de-DE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879600"/>
            <a:ext cx="10464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4" r:id="rId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hyperlink" Target="https://www-cbi.cs.uni-saarland.de/teaching/ss-20/special-topic-lecture-bioinformatics-processing-of-biological-data/" TargetMode="External"/><Relationship Id="rId6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1" Type="http://schemas.microsoft.com/office/2007/relationships/media" Target="../media/media10.m4a"/><Relationship Id="rId2" Type="http://schemas.openxmlformats.org/officeDocument/2006/relationships/audio" Target="../media/media10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emf"/><Relationship Id="rId6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8" Type="http://schemas.openxmlformats.org/officeDocument/2006/relationships/image" Target="../media/image3.png"/><Relationship Id="rId9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.png"/><Relationship Id="rId1" Type="http://schemas.microsoft.com/office/2007/relationships/media" Target="../media/media8.m4a"/><Relationship Id="rId2" Type="http://schemas.openxmlformats.org/officeDocument/2006/relationships/audio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.png"/><Relationship Id="rId1" Type="http://schemas.microsoft.com/office/2007/relationships/media" Target="../media/media9.m4a"/><Relationship Id="rId2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V1 Processing of Biological 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338" y="992995"/>
            <a:ext cx="11802694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/>
              <a:t>Leistungspunkte/</a:t>
            </a:r>
            <a:r>
              <a:rPr lang="de-DE" altLang="de-DE" sz="2800" b="1" dirty="0" err="1"/>
              <a:t>Credit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points</a:t>
            </a:r>
            <a:r>
              <a:rPr lang="de-DE" altLang="de-DE" sz="2800" b="1" dirty="0"/>
              <a:t>:</a:t>
            </a:r>
            <a:r>
              <a:rPr lang="de-DE" altLang="de-DE" sz="2800" dirty="0"/>
              <a:t> 5 (V2/Ü1)</a:t>
            </a:r>
            <a:endParaRPr lang="de-DE" altLang="de-DE" sz="2800" b="1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/>
              <a:t>This </a:t>
            </a:r>
            <a:r>
              <a:rPr lang="de-DE" altLang="de-DE" sz="2800" b="1" dirty="0" err="1"/>
              <a:t>course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is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taught</a:t>
            </a:r>
            <a:r>
              <a:rPr lang="de-DE" altLang="de-DE" sz="2800" b="1" dirty="0"/>
              <a:t> in English </a:t>
            </a:r>
            <a:r>
              <a:rPr lang="de-DE" altLang="de-DE" sz="2800" b="1" dirty="0" err="1"/>
              <a:t>language</a:t>
            </a:r>
            <a:r>
              <a:rPr lang="de-DE" altLang="de-DE" sz="2800" b="1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b="1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The material (</a:t>
            </a:r>
            <a:r>
              <a:rPr lang="de-DE" altLang="de-DE" sz="2800" dirty="0" err="1"/>
              <a:t>from</a:t>
            </a:r>
            <a:r>
              <a:rPr lang="de-DE" altLang="de-DE" sz="2800" dirty="0"/>
              <a:t> </a:t>
            </a:r>
            <a:r>
              <a:rPr lang="de-DE" altLang="de-DE" sz="2800" dirty="0" err="1"/>
              <a:t>books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and</a:t>
            </a:r>
            <a:r>
              <a:rPr lang="de-DE" altLang="de-DE" sz="2800" dirty="0"/>
              <a:t> original </a:t>
            </a:r>
            <a:r>
              <a:rPr lang="de-DE" altLang="de-DE" sz="2800" dirty="0" err="1"/>
              <a:t>literature</a:t>
            </a:r>
            <a:r>
              <a:rPr lang="de-DE" altLang="de-DE" sz="2800" dirty="0"/>
              <a:t>) </a:t>
            </a:r>
            <a:r>
              <a:rPr lang="de-DE" altLang="de-DE" sz="2800" dirty="0" err="1"/>
              <a:t>are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provided</a:t>
            </a:r>
            <a:r>
              <a:rPr lang="de-DE" altLang="de-DE" sz="2800" dirty="0"/>
              <a:t> online at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course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website</a:t>
            </a:r>
            <a:r>
              <a:rPr lang="de-DE" altLang="de-DE" sz="2800" dirty="0"/>
              <a:t>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000" dirty="0">
                <a:hlinkClick r:id="rId5"/>
              </a:rPr>
              <a:t>https://</a:t>
            </a:r>
            <a:r>
              <a:rPr lang="de-DE" altLang="de-DE" sz="2000" dirty="0" smtClean="0">
                <a:hlinkClick r:id="rId5"/>
              </a:rPr>
              <a:t>www-cbi.cs.uni-saarland.de/teaching/ss-2020/special-topic-lecture-bioinformatics-processing-of-biological-data/</a:t>
            </a:r>
            <a:endParaRPr lang="de-DE" altLang="de-DE" sz="20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b="1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b="1" dirty="0"/>
              <a:t>Topics </a:t>
            </a:r>
            <a:r>
              <a:rPr lang="de-DE" altLang="de-DE" sz="2800" b="1" dirty="0" err="1"/>
              <a:t>to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be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covered</a:t>
            </a:r>
            <a:r>
              <a:rPr lang="de-DE" altLang="de-DE" sz="2800" b="1" dirty="0"/>
              <a:t>: </a:t>
            </a:r>
            <a:endParaRPr lang="de-DE" altLang="de-DE" sz="2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This </a:t>
            </a:r>
            <a:r>
              <a:rPr lang="de-DE" altLang="de-DE" sz="2800" dirty="0" err="1"/>
              <a:t>course</a:t>
            </a:r>
            <a:r>
              <a:rPr lang="de-DE" altLang="de-DE" sz="2800" dirty="0"/>
              <a:t> will </a:t>
            </a:r>
            <a:r>
              <a:rPr lang="de-DE" altLang="de-DE" sz="2800" dirty="0" err="1" smtClean="0"/>
              <a:t>discuss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handling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different </a:t>
            </a:r>
            <a:r>
              <a:rPr lang="de-DE" altLang="de-DE" sz="2800" dirty="0" err="1" smtClean="0"/>
              <a:t>sorts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biological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data</a:t>
            </a:r>
            <a:r>
              <a:rPr lang="de-DE" altLang="de-DE" sz="2800" dirty="0" smtClean="0"/>
              <a:t>,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err="1" smtClean="0"/>
              <a:t>often</a:t>
            </a:r>
            <a:r>
              <a:rPr lang="de-DE" altLang="de-DE" sz="2800" dirty="0" smtClean="0"/>
              <a:t> on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example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recent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publications</a:t>
            </a:r>
            <a:r>
              <a:rPr lang="de-DE" altLang="de-DE" sz="2800" dirty="0" smtClean="0"/>
              <a:t>.</a:t>
            </a:r>
            <a:endParaRPr lang="de-DE" altLang="de-DE" sz="28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813768" y="7109048"/>
            <a:ext cx="2808312" cy="144016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29792" y="756751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3766096" y="7685112"/>
            <a:ext cx="720080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4918224" y="7109048"/>
            <a:ext cx="2808312" cy="144016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990232" y="718105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curation</a:t>
            </a:r>
            <a:endParaRPr lang="de-DE" dirty="0" smtClean="0"/>
          </a:p>
          <a:p>
            <a:r>
              <a:rPr lang="de-DE" dirty="0" smtClean="0"/>
              <a:t>Processing</a:t>
            </a:r>
          </a:p>
          <a:p>
            <a:r>
              <a:rPr lang="de-DE" dirty="0" err="1" smtClean="0"/>
              <a:t>Imputation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 bwMode="auto">
          <a:xfrm>
            <a:off x="8158584" y="7685112"/>
            <a:ext cx="720080" cy="288032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9022680" y="7109048"/>
            <a:ext cx="3312368" cy="144016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094687" y="7181056"/>
            <a:ext cx="2932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analysis</a:t>
            </a:r>
            <a:endParaRPr lang="de-DE" dirty="0" smtClean="0"/>
          </a:p>
          <a:p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endParaRPr lang="de-DE" dirty="0" smtClean="0"/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 bwMode="auto">
          <a:xfrm>
            <a:off x="4630192" y="6316960"/>
            <a:ext cx="3384376" cy="309634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2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65696" y="575522"/>
            <a:ext cx="8790453" cy="3756237"/>
          </a:xfrm>
        </p:spPr>
        <p:txBody>
          <a:bodyPr>
            <a:normAutofit/>
          </a:bodyPr>
          <a:lstStyle/>
          <a:p>
            <a:pPr marL="0" indent="0">
              <a:lnSpc>
                <a:spcPts val="4124"/>
              </a:lnSpc>
              <a:buNone/>
              <a:defRPr/>
            </a:pPr>
            <a:endParaRPr lang="en-US" sz="2844" dirty="0"/>
          </a:p>
          <a:p>
            <a:pPr>
              <a:lnSpc>
                <a:spcPts val="4124"/>
              </a:lnSpc>
              <a:defRPr/>
            </a:pPr>
            <a:r>
              <a:rPr lang="en-US" sz="2844" dirty="0"/>
              <a:t>DNA preparation of polymorphic X-region of </a:t>
            </a:r>
            <a:r>
              <a:rPr lang="en-US" sz="2844" b="1" i="1" dirty="0" smtClean="0"/>
              <a:t>staphylococcus</a:t>
            </a:r>
            <a:r>
              <a:rPr lang="en-US" sz="2844" dirty="0" smtClean="0"/>
              <a:t> </a:t>
            </a:r>
            <a:r>
              <a:rPr lang="en-US" sz="2844" b="1" dirty="0" smtClean="0"/>
              <a:t>protein </a:t>
            </a:r>
            <a:r>
              <a:rPr lang="en-US" sz="2844" b="1" dirty="0"/>
              <a:t>A</a:t>
            </a:r>
            <a:r>
              <a:rPr lang="en-US" sz="2844" dirty="0"/>
              <a:t> from </a:t>
            </a:r>
            <a:r>
              <a:rPr lang="en-US" sz="2844" i="1" dirty="0"/>
              <a:t>S. </a:t>
            </a:r>
            <a:r>
              <a:rPr lang="en-US" sz="2844" i="1" dirty="0" err="1"/>
              <a:t>aureus</a:t>
            </a:r>
            <a:r>
              <a:rPr lang="en-US" sz="2844" dirty="0"/>
              <a:t> (Spa)</a:t>
            </a:r>
          </a:p>
          <a:p>
            <a:pPr>
              <a:lnSpc>
                <a:spcPts val="4124"/>
              </a:lnSpc>
              <a:defRPr/>
            </a:pPr>
            <a:r>
              <a:rPr lang="en-US" sz="2844" dirty="0"/>
              <a:t>amplify by PCR</a:t>
            </a:r>
          </a:p>
          <a:p>
            <a:pPr>
              <a:lnSpc>
                <a:spcPts val="4124"/>
              </a:lnSpc>
              <a:defRPr/>
            </a:pPr>
            <a:r>
              <a:rPr lang="en-US" sz="2844" dirty="0"/>
              <a:t>sequencing assignment using </a:t>
            </a:r>
            <a:r>
              <a:rPr lang="en-US" sz="2844" dirty="0" err="1" smtClean="0"/>
              <a:t>Ridom</a:t>
            </a:r>
            <a:r>
              <a:rPr lang="en-US" sz="2844" dirty="0" smtClean="0"/>
              <a:t> </a:t>
            </a:r>
            <a:r>
              <a:rPr lang="en-US" sz="2844" dirty="0" err="1"/>
              <a:t>StaphType</a:t>
            </a:r>
            <a:r>
              <a:rPr lang="en-US" sz="2844" dirty="0"/>
              <a:t> software</a:t>
            </a:r>
            <a:endParaRPr lang="en-US" sz="3129" dirty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/>
          </a:p>
        </p:txBody>
      </p:sp>
      <p:pic>
        <p:nvPicPr>
          <p:cNvPr id="10247" name="Picture 4" descr="File:Radioactive Fluorescent Se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5"/>
          <a:stretch>
            <a:fillRect/>
          </a:stretch>
        </p:blipFill>
        <p:spPr bwMode="auto">
          <a:xfrm>
            <a:off x="9276279" y="1599637"/>
            <a:ext cx="3072835" cy="64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64319"/>
              </p:ext>
            </p:extLst>
          </p:nvPr>
        </p:nvGraphicFramePr>
        <p:xfrm>
          <a:off x="460130" y="5587189"/>
          <a:ext cx="8496019" cy="1450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9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4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0622"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Spa-types: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Repeats: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strains: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Strain records: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r>
                        <a:rPr kumimoji="0" lang="en-US" sz="2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Strain countries: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583">
                <a:tc>
                  <a:txBody>
                    <a:bodyPr/>
                    <a:lstStyle/>
                    <a:p>
                      <a:pPr algn="ctr"/>
                      <a:r>
                        <a:rPr kumimoji="0" lang="uk-UA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7897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762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398228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65914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2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endParaRPr lang="uk-UA" sz="2600" dirty="0"/>
                    </a:p>
                  </a:txBody>
                  <a:tcPr marL="130035" marR="130035" marT="65044" marB="650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8" name="Picture 8" descr="http://www.spaserver.ridom.de/img/spaserver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29" y="4774389"/>
            <a:ext cx="2386472" cy="78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37524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4000" b="1" kern="0" dirty="0" smtClean="0">
                <a:solidFill>
                  <a:srgbClr val="FF0000"/>
                </a:solidFill>
                <a:latin typeface="+mj-lt"/>
                <a:cs typeface="ＭＳ Ｐゴシック" pitchFamily="-112" charset="-128"/>
              </a:rPr>
              <a:t>routine: Characterize MRSA by Spa-typing</a:t>
            </a:r>
            <a:endParaRPr lang="en-US" sz="4000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2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Tutorial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338" y="992995"/>
            <a:ext cx="11802694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err="1"/>
              <a:t>We</a:t>
            </a:r>
            <a:r>
              <a:rPr lang="de-DE" altLang="de-DE" sz="2800" dirty="0"/>
              <a:t> will </a:t>
            </a:r>
            <a:r>
              <a:rPr lang="de-DE" altLang="de-DE" sz="2800" dirty="0" err="1"/>
              <a:t>handout</a:t>
            </a:r>
            <a:r>
              <a:rPr lang="de-DE" altLang="de-DE" sz="2800" dirty="0"/>
              <a:t> 6 </a:t>
            </a:r>
            <a:r>
              <a:rPr lang="de-DE" altLang="de-DE" sz="2800" b="1" dirty="0"/>
              <a:t>bi-</a:t>
            </a:r>
            <a:r>
              <a:rPr lang="de-DE" altLang="de-DE" sz="2800" b="1" dirty="0" err="1"/>
              <a:t>weekly</a:t>
            </a:r>
            <a:r>
              <a:rPr lang="de-DE" altLang="de-DE" sz="2800" b="1" dirty="0"/>
              <a:t> </a:t>
            </a:r>
            <a:r>
              <a:rPr lang="de-DE" altLang="de-DE" sz="2800" b="1" dirty="0" err="1"/>
              <a:t>assignments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Groups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up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to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two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students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can</a:t>
            </a:r>
            <a:r>
              <a:rPr lang="de-DE" altLang="de-DE" sz="2800" dirty="0"/>
              <a:t> </a:t>
            </a:r>
            <a:r>
              <a:rPr lang="de-DE" altLang="de-DE" sz="2800" dirty="0" err="1"/>
              <a:t>hand</a:t>
            </a:r>
            <a:r>
              <a:rPr lang="de-DE" altLang="de-DE" sz="2800" dirty="0"/>
              <a:t> in a </a:t>
            </a:r>
            <a:r>
              <a:rPr lang="de-DE" altLang="de-DE" sz="2800" dirty="0" err="1"/>
              <a:t>solved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assignment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/>
              <a:t>Send </a:t>
            </a:r>
            <a:r>
              <a:rPr lang="de-DE" altLang="de-DE" sz="2800" dirty="0" err="1"/>
              <a:t>your</a:t>
            </a:r>
            <a:r>
              <a:rPr lang="de-DE" altLang="de-DE" sz="2800" dirty="0"/>
              <a:t> </a:t>
            </a:r>
            <a:r>
              <a:rPr lang="de-DE" altLang="de-DE" sz="2800" b="1" dirty="0" err="1"/>
              <a:t>solutions</a:t>
            </a:r>
            <a:r>
              <a:rPr lang="de-DE" altLang="de-DE" sz="2800" b="1" dirty="0"/>
              <a:t> </a:t>
            </a:r>
            <a:r>
              <a:rPr lang="de-DE" altLang="de-DE" sz="2800" dirty="0" err="1"/>
              <a:t>by</a:t>
            </a:r>
            <a:r>
              <a:rPr lang="de-DE" altLang="de-DE" sz="2800" dirty="0"/>
              <a:t> </a:t>
            </a:r>
            <a:r>
              <a:rPr lang="de-DE" altLang="de-DE" sz="2800" dirty="0" err="1"/>
              <a:t>e-mail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to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responsible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tutors</a:t>
            </a:r>
            <a:endParaRPr lang="de-DE" altLang="de-DE" sz="2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err="1"/>
              <a:t>until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time+date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indicated</a:t>
            </a:r>
            <a:r>
              <a:rPr lang="de-DE" altLang="de-DE" sz="2800" dirty="0"/>
              <a:t> on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assignment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sheet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The </a:t>
            </a:r>
            <a:r>
              <a:rPr lang="de-DE" altLang="de-DE" sz="2800" b="1" dirty="0" smtClean="0"/>
              <a:t>bi-</a:t>
            </a:r>
            <a:r>
              <a:rPr lang="de-DE" altLang="de-DE" sz="2800" b="1" dirty="0" err="1" smtClean="0"/>
              <a:t>weekly</a:t>
            </a:r>
            <a:r>
              <a:rPr lang="de-DE" altLang="de-DE" sz="2800" dirty="0" smtClean="0"/>
              <a:t> </a:t>
            </a:r>
            <a:r>
              <a:rPr lang="de-DE" altLang="de-DE" sz="2800" b="1" dirty="0" err="1" smtClean="0"/>
              <a:t>tutorial</a:t>
            </a:r>
            <a:r>
              <a:rPr lang="de-DE" altLang="de-DE" sz="2800" b="1" dirty="0" smtClean="0"/>
              <a:t> </a:t>
            </a:r>
            <a:r>
              <a:rPr lang="de-DE" altLang="de-DE" sz="2800" dirty="0"/>
              <a:t>on </a:t>
            </a:r>
            <a:r>
              <a:rPr lang="de-DE" altLang="de-DE" sz="2800" dirty="0" err="1" smtClean="0"/>
              <a:t>Tuesday</a:t>
            </a:r>
            <a:r>
              <a:rPr lang="de-DE" altLang="de-DE" sz="2800" dirty="0" smtClean="0"/>
              <a:t> </a:t>
            </a:r>
            <a:r>
              <a:rPr lang="de-DE" altLang="de-DE" sz="2800" dirty="0"/>
              <a:t>12.45 am – </a:t>
            </a:r>
            <a:r>
              <a:rPr lang="de-DE" altLang="de-DE" sz="2800" dirty="0" smtClean="0"/>
              <a:t>2.15 </a:t>
            </a:r>
            <a:r>
              <a:rPr lang="de-DE" altLang="de-DE" sz="2800" dirty="0" err="1"/>
              <a:t>pm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(time </a:t>
            </a:r>
            <a:r>
              <a:rPr lang="de-DE" altLang="de-DE" sz="2800" dirty="0" err="1" smtClean="0"/>
              <a:t>is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negotiable</a:t>
            </a:r>
            <a:r>
              <a:rPr lang="de-DE" altLang="de-DE" sz="2800" dirty="0" smtClean="0"/>
              <a:t>) </a:t>
            </a:r>
            <a:r>
              <a:rPr lang="de-DE" altLang="de-DE" sz="2800" dirty="0"/>
              <a:t>will </a:t>
            </a:r>
            <a:r>
              <a:rPr lang="de-DE" altLang="de-DE" sz="2800" dirty="0" err="1"/>
              <a:t>discuss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</a:t>
            </a:r>
            <a:r>
              <a:rPr lang="de-DE" altLang="de-DE" sz="2800" dirty="0" err="1"/>
              <a:t>assignment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solutions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de-DE" altLang="de-DE" sz="28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de-DE" altLang="de-DE" sz="2800" dirty="0" smtClean="0"/>
              <a:t>On </a:t>
            </a:r>
            <a:r>
              <a:rPr lang="de-DE" altLang="de-DE" sz="2800" dirty="0" err="1"/>
              <a:t>demand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tutors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may</a:t>
            </a:r>
            <a:r>
              <a:rPr lang="de-DE" altLang="de-DE" sz="2800" dirty="0"/>
              <a:t> also </a:t>
            </a:r>
            <a:r>
              <a:rPr lang="de-DE" altLang="de-DE" sz="2800" dirty="0" err="1"/>
              <a:t>give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some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advice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solving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new</a:t>
            </a:r>
            <a:r>
              <a:rPr lang="de-DE" altLang="de-DE" sz="2800" dirty="0"/>
              <a:t> </a:t>
            </a:r>
            <a:r>
              <a:rPr lang="de-DE" altLang="de-DE" sz="2800" dirty="0" err="1"/>
              <a:t>assignments</a:t>
            </a:r>
            <a:r>
              <a:rPr lang="de-DE" altLang="de-DE" sz="2800" dirty="0"/>
              <a:t>.</a:t>
            </a:r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79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Schein conditions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8337" y="992995"/>
            <a:ext cx="12090727" cy="74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/>
              <a:t>The </a:t>
            </a:r>
            <a:r>
              <a:rPr lang="de-DE" altLang="de-DE" sz="2800" dirty="0" err="1"/>
              <a:t>successful</a:t>
            </a:r>
            <a:r>
              <a:rPr lang="de-DE" altLang="de-DE" sz="2800" dirty="0"/>
              <a:t> </a:t>
            </a:r>
            <a:r>
              <a:rPr lang="de-DE" altLang="de-DE" sz="2800" dirty="0" err="1"/>
              <a:t>participation</a:t>
            </a:r>
            <a:r>
              <a:rPr lang="de-DE" altLang="de-DE" sz="2800" dirty="0"/>
              <a:t> in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lecture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course</a:t>
            </a:r>
            <a:r>
              <a:rPr lang="de-DE" altLang="de-DE" sz="2800" dirty="0"/>
              <a:t> („Schein“) 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/>
              <a:t>will </a:t>
            </a:r>
            <a:r>
              <a:rPr lang="de-DE" altLang="de-DE" sz="2800" dirty="0" err="1"/>
              <a:t>be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certified</a:t>
            </a:r>
            <a:r>
              <a:rPr lang="de-DE" altLang="de-DE" sz="2800" dirty="0"/>
              <a:t> upon </a:t>
            </a:r>
            <a:r>
              <a:rPr lang="de-DE" altLang="de-DE" sz="2800" dirty="0" err="1"/>
              <a:t>fulfilling</a:t>
            </a:r>
            <a:r>
              <a:rPr lang="de-DE" altLang="de-DE" sz="2800" dirty="0"/>
              <a:t> 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marL="457200" indent="-457200" eaLnBrk="1" hangingPunct="1">
              <a:lnSpc>
                <a:spcPts val="3200"/>
              </a:lnSpc>
              <a:buFontTx/>
              <a:buChar char="-"/>
              <a:defRPr/>
            </a:pPr>
            <a:r>
              <a:rPr lang="de-DE" altLang="de-DE" sz="2800" dirty="0" smtClean="0"/>
              <a:t>Schein </a:t>
            </a:r>
            <a:r>
              <a:rPr lang="de-DE" altLang="de-DE" sz="2800" dirty="0" err="1"/>
              <a:t>condition</a:t>
            </a:r>
            <a:r>
              <a:rPr lang="de-DE" altLang="de-DE" sz="2800" dirty="0"/>
              <a:t> 1 </a:t>
            </a:r>
            <a:r>
              <a:rPr lang="de-DE" altLang="de-DE" sz="2800" dirty="0" smtClean="0"/>
              <a:t>: ≥ </a:t>
            </a:r>
            <a:r>
              <a:rPr lang="de-DE" altLang="de-DE" sz="2800" dirty="0"/>
              <a:t>50%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points</a:t>
            </a:r>
            <a:r>
              <a:rPr lang="de-DE" altLang="de-DE" sz="2800" dirty="0"/>
              <a:t> </a:t>
            </a:r>
            <a:r>
              <a:rPr lang="de-DE" altLang="de-DE" sz="2800" dirty="0" err="1"/>
              <a:t>for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 smtClean="0"/>
              <a:t>assignments</a:t>
            </a: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marL="457200" indent="-457200" eaLnBrk="1" hangingPunct="1">
              <a:lnSpc>
                <a:spcPts val="3200"/>
              </a:lnSpc>
              <a:buFontTx/>
              <a:buChar char="-"/>
              <a:defRPr/>
            </a:pPr>
            <a:r>
              <a:rPr lang="de-DE" altLang="de-DE" sz="2800" dirty="0" smtClean="0"/>
              <a:t>Schein </a:t>
            </a:r>
            <a:r>
              <a:rPr lang="de-DE" altLang="de-DE" sz="2800" dirty="0" err="1"/>
              <a:t>condition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2 : pass </a:t>
            </a:r>
            <a:r>
              <a:rPr lang="de-DE" altLang="de-DE" sz="2800" b="1" dirty="0" smtClean="0"/>
              <a:t>final oral </a:t>
            </a:r>
            <a:r>
              <a:rPr lang="de-DE" altLang="de-DE" sz="2800" b="1" dirty="0" err="1" smtClean="0"/>
              <a:t>exam</a:t>
            </a:r>
            <a:r>
              <a:rPr lang="de-DE" altLang="de-DE" sz="2800" b="1" dirty="0" smtClean="0"/>
              <a:t> </a:t>
            </a:r>
            <a:r>
              <a:rPr lang="de-DE" altLang="de-DE" sz="2800" dirty="0"/>
              <a:t>at </a:t>
            </a:r>
            <a:r>
              <a:rPr lang="de-DE" altLang="de-DE" sz="2800" dirty="0" smtClean="0"/>
              <a:t>end </a:t>
            </a:r>
            <a:r>
              <a:rPr lang="de-DE" altLang="de-DE" sz="2800" dirty="0" err="1" smtClean="0"/>
              <a:t>of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semester</a:t>
            </a:r>
            <a:r>
              <a:rPr lang="de-DE" altLang="de-DE" sz="2800" dirty="0" smtClean="0"/>
              <a:t> (</a:t>
            </a:r>
            <a:r>
              <a:rPr lang="de-DE" altLang="de-DE" sz="2800" dirty="0" err="1" smtClean="0"/>
              <a:t>late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July</a:t>
            </a:r>
            <a:r>
              <a:rPr lang="de-DE" altLang="de-DE" sz="2800" dirty="0" smtClean="0"/>
              <a:t>).</a:t>
            </a:r>
          </a:p>
          <a:p>
            <a:pPr marL="1200150" lvl="1" indent="-457200" eaLnBrk="1" hangingPunct="1">
              <a:lnSpc>
                <a:spcPts val="3200"/>
              </a:lnSpc>
              <a:buFontTx/>
              <a:buChar char="-"/>
              <a:defRPr/>
            </a:pPr>
            <a:r>
              <a:rPr lang="de-DE" altLang="de-DE" sz="100" dirty="0" smtClean="0"/>
              <a:t> 			</a:t>
            </a:r>
            <a:r>
              <a:rPr lang="de-DE" altLang="de-DE" sz="2800" dirty="0" err="1" smtClean="0"/>
              <a:t>Each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student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takes</a:t>
            </a:r>
            <a:r>
              <a:rPr lang="de-DE" altLang="de-DE" sz="2800" dirty="0" smtClean="0"/>
              <a:t> an individual </a:t>
            </a:r>
            <a:r>
              <a:rPr lang="de-DE" altLang="de-DE" sz="2800" dirty="0" err="1" smtClean="0"/>
              <a:t>exam</a:t>
            </a:r>
            <a:r>
              <a:rPr lang="de-DE" altLang="de-DE" sz="2800" dirty="0" smtClean="0"/>
              <a:t>.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/>
              <a:t>The </a:t>
            </a:r>
            <a:r>
              <a:rPr lang="de-DE" altLang="de-DE" sz="2800" b="1" dirty="0"/>
              <a:t>grade</a:t>
            </a:r>
            <a:r>
              <a:rPr lang="de-DE" altLang="de-DE" sz="2800" dirty="0"/>
              <a:t> on </a:t>
            </a:r>
            <a:r>
              <a:rPr lang="de-DE" altLang="de-DE" sz="2800" dirty="0" err="1"/>
              <a:t>your</a:t>
            </a:r>
            <a:r>
              <a:rPr lang="de-DE" altLang="de-DE" sz="2800" dirty="0"/>
              <a:t> „Schein“ </a:t>
            </a:r>
            <a:r>
              <a:rPr lang="de-DE" altLang="de-DE" sz="2800" dirty="0" smtClean="0"/>
              <a:t>will </a:t>
            </a:r>
            <a:r>
              <a:rPr lang="de-DE" altLang="de-DE" sz="2800" dirty="0" err="1" smtClean="0"/>
              <a:t>equal</a:t>
            </a:r>
            <a:r>
              <a:rPr lang="de-DE" altLang="de-DE" sz="2800" dirty="0" smtClean="0"/>
              <a:t> </a:t>
            </a:r>
            <a:r>
              <a:rPr lang="de-DE" altLang="de-DE" sz="2800" dirty="0" err="1"/>
              <a:t>that</a:t>
            </a:r>
            <a:r>
              <a:rPr lang="de-DE" altLang="de-DE" sz="2800" dirty="0"/>
              <a:t>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err="1"/>
              <a:t>your</a:t>
            </a:r>
            <a:r>
              <a:rPr lang="de-DE" altLang="de-DE" sz="2800" dirty="0"/>
              <a:t> final </a:t>
            </a:r>
            <a:r>
              <a:rPr lang="de-DE" altLang="de-DE" sz="2800" dirty="0" err="1"/>
              <a:t>exam</a:t>
            </a:r>
            <a:r>
              <a:rPr lang="de-DE" altLang="de-DE" sz="2800" dirty="0"/>
              <a:t>.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 err="1" smtClean="0"/>
              <a:t>Those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who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failed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or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missed</a:t>
            </a:r>
            <a:r>
              <a:rPr lang="de-DE" altLang="de-DE" sz="2800" dirty="0" smtClean="0"/>
              <a:t> </a:t>
            </a:r>
            <a:r>
              <a:rPr lang="de-DE" altLang="de-DE" sz="2800" dirty="0" err="1" smtClean="0"/>
              <a:t>the</a:t>
            </a:r>
            <a:r>
              <a:rPr lang="de-DE" altLang="de-DE" sz="2800" dirty="0" smtClean="0"/>
              <a:t> final </a:t>
            </a:r>
            <a:r>
              <a:rPr lang="de-DE" altLang="de-DE" sz="2800" dirty="0" err="1" smtClean="0"/>
              <a:t>exam</a:t>
            </a:r>
            <a:r>
              <a:rPr lang="de-DE" altLang="de-DE" sz="2800" dirty="0" smtClean="0"/>
              <a:t> </a:t>
            </a:r>
            <a:endParaRPr lang="de-DE" altLang="de-DE" sz="2800" dirty="0"/>
          </a:p>
          <a:p>
            <a:pPr eaLnBrk="1" hangingPunct="1">
              <a:lnSpc>
                <a:spcPts val="3200"/>
              </a:lnSpc>
              <a:buNone/>
              <a:defRPr/>
            </a:pPr>
            <a:r>
              <a:rPr lang="de-DE" altLang="de-DE" sz="2800" dirty="0" err="1"/>
              <a:t>can</a:t>
            </a:r>
            <a:r>
              <a:rPr lang="de-DE" altLang="de-DE" sz="2800" dirty="0"/>
              <a:t> </a:t>
            </a:r>
            <a:r>
              <a:rPr lang="de-DE" altLang="de-DE" sz="2800" dirty="0" err="1"/>
              <a:t>take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a </a:t>
            </a:r>
            <a:r>
              <a:rPr lang="de-DE" altLang="de-DE" sz="2800" b="1" dirty="0" smtClean="0"/>
              <a:t>oral</a:t>
            </a:r>
            <a:r>
              <a:rPr lang="de-DE" altLang="de-DE" sz="2800" dirty="0" smtClean="0"/>
              <a:t> </a:t>
            </a:r>
            <a:r>
              <a:rPr lang="de-DE" altLang="de-DE" sz="2800" b="1" dirty="0" err="1"/>
              <a:t>re-exam</a:t>
            </a:r>
            <a:r>
              <a:rPr lang="de-DE" altLang="de-DE" sz="2800" dirty="0"/>
              <a:t> at </a:t>
            </a:r>
            <a:r>
              <a:rPr lang="de-DE" altLang="de-DE" sz="2800" dirty="0" err="1"/>
              <a:t>the</a:t>
            </a:r>
            <a:r>
              <a:rPr lang="de-DE" altLang="de-DE" sz="2800" dirty="0"/>
              <a:t> </a:t>
            </a:r>
            <a:r>
              <a:rPr lang="de-DE" altLang="de-DE" sz="2800" dirty="0" err="1"/>
              <a:t>beginning</a:t>
            </a:r>
            <a:r>
              <a:rPr lang="de-DE" altLang="de-DE" sz="2800" dirty="0"/>
              <a:t> </a:t>
            </a:r>
            <a:r>
              <a:rPr lang="de-DE" altLang="de-DE" sz="2800" dirty="0" err="1"/>
              <a:t>of</a:t>
            </a:r>
            <a:r>
              <a:rPr lang="de-DE" altLang="de-DE" sz="2800" dirty="0"/>
              <a:t> </a:t>
            </a:r>
            <a:r>
              <a:rPr lang="de-DE" altLang="de-DE" sz="2800" dirty="0" smtClean="0"/>
              <a:t>WS21.</a:t>
            </a:r>
          </a:p>
          <a:p>
            <a:pPr eaLnBrk="1" hangingPunct="1">
              <a:lnSpc>
                <a:spcPts val="3200"/>
              </a:lnSpc>
              <a:buNone/>
              <a:defRPr/>
            </a:pPr>
            <a:endParaRPr lang="de-DE" altLang="de-DE" sz="2800" dirty="0"/>
          </a:p>
          <a:p>
            <a:pPr eaLnBrk="1" hangingPunct="1">
              <a:lnSpc>
                <a:spcPts val="3500"/>
              </a:lnSpc>
              <a:buNone/>
              <a:defRPr/>
            </a:pPr>
            <a:r>
              <a:rPr lang="de-DE" altLang="de-DE" sz="2800" dirty="0" smtClean="0">
                <a:solidFill>
                  <a:srgbClr val="FF3399"/>
                </a:solidFill>
              </a:rPr>
              <a:t>Note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that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this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is</a:t>
            </a:r>
            <a:r>
              <a:rPr lang="de-DE" altLang="de-DE" sz="2800" dirty="0" smtClean="0">
                <a:solidFill>
                  <a:srgbClr val="FF3399"/>
                </a:solidFill>
              </a:rPr>
              <a:t> different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from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our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standard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regulations</a:t>
            </a:r>
            <a:r>
              <a:rPr lang="de-DE" altLang="de-DE" sz="2800" dirty="0" smtClean="0">
                <a:solidFill>
                  <a:srgbClr val="FF3399"/>
                </a:solidFill>
              </a:rPr>
              <a:t> (e.g.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bioinformatics</a:t>
            </a:r>
            <a:r>
              <a:rPr lang="de-DE" altLang="de-DE" sz="2800" dirty="0" smtClean="0">
                <a:solidFill>
                  <a:srgbClr val="FF3399"/>
                </a:solidFill>
              </a:rPr>
              <a:t> III)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where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normally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everybody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can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take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the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written</a:t>
            </a:r>
            <a:r>
              <a:rPr lang="de-DE" altLang="de-DE" sz="2800" dirty="0" smtClean="0">
                <a:solidFill>
                  <a:srgbClr val="FF3399"/>
                </a:solidFill>
              </a:rPr>
              <a:t> </a:t>
            </a:r>
            <a:r>
              <a:rPr lang="de-DE" altLang="de-DE" sz="2800" dirty="0" err="1" smtClean="0">
                <a:solidFill>
                  <a:srgbClr val="FF3399"/>
                </a:solidFill>
              </a:rPr>
              <a:t>re-exam</a:t>
            </a:r>
            <a:r>
              <a:rPr lang="de-DE" altLang="de-DE" sz="2800" dirty="0" smtClean="0">
                <a:solidFill>
                  <a:srgbClr val="FF3399"/>
                </a:solidFill>
              </a:rPr>
              <a:t>.</a:t>
            </a:r>
            <a:endParaRPr lang="de-DE" altLang="de-DE" sz="2800" dirty="0">
              <a:solidFill>
                <a:srgbClr val="FF3399"/>
              </a:solidFill>
            </a:endParaRPr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3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Planned lecture -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7704" y="988368"/>
            <a:ext cx="12624811" cy="816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V1: </a:t>
            </a:r>
            <a:r>
              <a:rPr lang="de-DE" sz="2400" dirty="0" err="1" smtClean="0">
                <a:effectLst/>
              </a:rPr>
              <a:t>bacterial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data</a:t>
            </a:r>
            <a:r>
              <a:rPr lang="de-DE" sz="2400" dirty="0" smtClean="0">
                <a:effectLst/>
              </a:rPr>
              <a:t> (</a:t>
            </a:r>
            <a:r>
              <a:rPr lang="de-DE" sz="2400" i="1" dirty="0" smtClean="0">
                <a:effectLst/>
              </a:rPr>
              <a:t>S. </a:t>
            </a:r>
            <a:r>
              <a:rPr lang="de-DE" sz="2400" i="1" dirty="0" err="1" smtClean="0">
                <a:effectLst/>
              </a:rPr>
              <a:t>aureus</a:t>
            </a:r>
            <a:r>
              <a:rPr lang="de-DE" sz="2400" dirty="0" smtClean="0">
                <a:effectLst/>
              </a:rPr>
              <a:t>): </a:t>
            </a:r>
            <a:r>
              <a:rPr lang="de-DE" sz="2400" dirty="0" err="1" smtClean="0">
                <a:effectLst/>
              </a:rPr>
              <a:t>clustering</a:t>
            </a:r>
            <a:r>
              <a:rPr lang="de-DE" sz="2400" dirty="0" smtClean="0">
                <a:effectLst/>
              </a:rPr>
              <a:t> / PCA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V2: </a:t>
            </a:r>
            <a:r>
              <a:rPr lang="de-DE" sz="2400" dirty="0" err="1" smtClean="0"/>
              <a:t>bacterial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/DNA </a:t>
            </a:r>
            <a:r>
              <a:rPr lang="de-DE" sz="2400" dirty="0" err="1" smtClean="0"/>
              <a:t>methylation</a:t>
            </a:r>
            <a:r>
              <a:rPr lang="de-DE" sz="2400" dirty="0" smtClean="0"/>
              <a:t>: </a:t>
            </a:r>
            <a:r>
              <a:rPr lang="de-DE" sz="2400" dirty="0" err="1" smtClean="0"/>
              <a:t>prediction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 </a:t>
            </a:r>
            <a:r>
              <a:rPr lang="de-DE" sz="2400" dirty="0" err="1" smtClean="0"/>
              <a:t>values</a:t>
            </a:r>
            <a:r>
              <a:rPr lang="de-DE" sz="2400" dirty="0" smtClean="0"/>
              <a:t> (</a:t>
            </a:r>
            <a:r>
              <a:rPr lang="de-DE" sz="2400" dirty="0" err="1" smtClean="0"/>
              <a:t>BEclear</a:t>
            </a:r>
            <a:r>
              <a:rPr lang="de-DE" sz="2400" dirty="0" smtClean="0"/>
              <a:t>)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V3: differential </a:t>
            </a:r>
            <a:r>
              <a:rPr lang="de-DE" sz="2400" dirty="0" err="1" smtClean="0">
                <a:effectLst/>
              </a:rPr>
              <a:t>gene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expression</a:t>
            </a:r>
            <a:r>
              <a:rPr lang="de-DE" sz="2400" dirty="0" smtClean="0">
                <a:effectLst/>
              </a:rPr>
              <a:t>, </a:t>
            </a:r>
            <a:r>
              <a:rPr lang="de-DE" sz="2400" dirty="0" err="1" smtClean="0">
                <a:effectLst/>
              </a:rPr>
              <a:t>detection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of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outliers</a:t>
            </a:r>
            <a:endParaRPr lang="de-DE" sz="2400" dirty="0" smtClean="0">
              <a:effectLst/>
            </a:endParaRP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V4: MS </a:t>
            </a:r>
            <a:r>
              <a:rPr lang="de-DE" sz="2400" dirty="0" err="1" smtClean="0"/>
              <a:t>proteomic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, </a:t>
            </a:r>
            <a:r>
              <a:rPr lang="de-DE" sz="2400" dirty="0" err="1" smtClean="0"/>
              <a:t>imputation</a:t>
            </a:r>
            <a:r>
              <a:rPr lang="de-DE" sz="2400" dirty="0" smtClean="0"/>
              <a:t>, </a:t>
            </a:r>
            <a:r>
              <a:rPr lang="de-DE" sz="2400" dirty="0" err="1" smtClean="0"/>
              <a:t>normalization</a:t>
            </a:r>
            <a:r>
              <a:rPr lang="de-DE" sz="2400" dirty="0" smtClean="0"/>
              <a:t>, </a:t>
            </a:r>
            <a:r>
              <a:rPr lang="de-DE" sz="2400" dirty="0" err="1" smtClean="0"/>
              <a:t>protein</a:t>
            </a:r>
            <a:r>
              <a:rPr lang="de-DE" sz="2400" dirty="0" smtClean="0"/>
              <a:t> </a:t>
            </a:r>
            <a:r>
              <a:rPr lang="de-DE" sz="2400" dirty="0" err="1" smtClean="0"/>
              <a:t>arrays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V5: </a:t>
            </a:r>
            <a:r>
              <a:rPr lang="de-DE" sz="2400" dirty="0" err="1" smtClean="0"/>
              <a:t>peak</a:t>
            </a:r>
            <a:r>
              <a:rPr lang="de-DE" sz="2400" dirty="0" smtClean="0"/>
              <a:t> </a:t>
            </a:r>
            <a:r>
              <a:rPr lang="de-DE" sz="2400" dirty="0" err="1" smtClean="0"/>
              <a:t>detection</a:t>
            </a:r>
            <a:r>
              <a:rPr lang="de-DE" sz="2400" dirty="0" smtClean="0"/>
              <a:t>, </a:t>
            </a:r>
            <a:r>
              <a:rPr lang="de-DE" sz="2400" dirty="0" err="1" smtClean="0"/>
              <a:t>breathomics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V6: </a:t>
            </a:r>
            <a:r>
              <a:rPr lang="de-DE" sz="2400" dirty="0" err="1" smtClean="0">
                <a:effectLst/>
              </a:rPr>
              <a:t>shape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detection</a:t>
            </a:r>
            <a:r>
              <a:rPr lang="de-DE" sz="2400" dirty="0" smtClean="0">
                <a:effectLst/>
              </a:rPr>
              <a:t>, </a:t>
            </a:r>
            <a:r>
              <a:rPr lang="de-DE" sz="2400" dirty="0" err="1" smtClean="0">
                <a:effectLst/>
              </a:rPr>
              <a:t>processing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of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kidney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tumor</a:t>
            </a:r>
            <a:r>
              <a:rPr lang="de-DE" sz="2400" dirty="0" smtClean="0">
                <a:effectLst/>
              </a:rPr>
              <a:t> MRI </a:t>
            </a:r>
            <a:r>
              <a:rPr lang="de-DE" sz="2400" dirty="0" err="1" smtClean="0">
                <a:effectLst/>
              </a:rPr>
              <a:t>scans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V7: </a:t>
            </a:r>
            <a:r>
              <a:rPr lang="de-DE" sz="2400" dirty="0" err="1" smtClean="0">
                <a:effectLst/>
              </a:rPr>
              <a:t>genomic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sequences</a:t>
            </a:r>
            <a:r>
              <a:rPr lang="de-DE" sz="2400" dirty="0" smtClean="0">
                <a:effectLst/>
              </a:rPr>
              <a:t>, SNPs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/>
              <a:t>V8: 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GO </a:t>
            </a:r>
            <a:r>
              <a:rPr lang="de-DE" sz="2400" dirty="0" err="1" smtClean="0"/>
              <a:t>annotations</a:t>
            </a:r>
            <a:endParaRPr lang="de-DE" sz="2400" dirty="0" smtClean="0"/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V9: </a:t>
            </a:r>
            <a:r>
              <a:rPr lang="de-DE" sz="2400" dirty="0" err="1" smtClean="0">
                <a:effectLst/>
              </a:rPr>
              <a:t>curve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fitting</a:t>
            </a:r>
            <a:r>
              <a:rPr lang="de-DE" sz="2400" dirty="0" smtClean="0">
                <a:effectLst/>
              </a:rPr>
              <a:t>, </a:t>
            </a:r>
            <a:r>
              <a:rPr lang="de-DE" sz="2400" dirty="0" err="1" smtClean="0">
                <a:effectLst/>
              </a:rPr>
              <a:t>data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smoothing</a:t>
            </a:r>
            <a:r>
              <a:rPr lang="de-DE" sz="2400" dirty="0" smtClean="0">
                <a:effectLst/>
              </a:rPr>
              <a:t> (</a:t>
            </a:r>
            <a:r>
              <a:rPr lang="de-DE" sz="2400" dirty="0" err="1" smtClean="0">
                <a:effectLst/>
              </a:rPr>
              <a:t>AKSmooth</a:t>
            </a:r>
            <a:r>
              <a:rPr lang="de-DE" sz="2400" dirty="0" smtClean="0">
                <a:effectLst/>
              </a:rPr>
              <a:t> …)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V10: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protein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X-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ray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structures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titration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states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hydration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sites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, multiple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side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chain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and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ligand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conformations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superposition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…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protein-protein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effectLst/>
              </a:rPr>
              <a:t>complexes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: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effectLst/>
              </a:rPr>
              <a:t>crystal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effectLst/>
              </a:rPr>
              <a:t>contacts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  <a:effectLst/>
              </a:rPr>
              <a:t>interfaces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, …</a:t>
            </a: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V11: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MD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simulation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trajectories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correlation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snapshots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remove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 CMS </a:t>
            </a:r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motion</a:t>
            </a:r>
            <a:endParaRPr lang="de-DE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V12: multi-</a:t>
            </a:r>
            <a:r>
              <a:rPr lang="de-DE" sz="2400" dirty="0" err="1" smtClean="0">
                <a:effectLst/>
              </a:rPr>
              <a:t>variate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analysis</a:t>
            </a:r>
            <a:endParaRPr lang="de-DE" sz="2400" dirty="0" smtClean="0">
              <a:effectLst/>
            </a:endParaRPr>
          </a:p>
          <a:p>
            <a:pPr marL="0" lvl="1" indent="0">
              <a:lnSpc>
                <a:spcPts val="4000"/>
              </a:lnSpc>
              <a:buNone/>
            </a:pPr>
            <a:r>
              <a:rPr lang="de-DE" sz="2400" dirty="0" smtClean="0">
                <a:effectLst/>
              </a:rPr>
              <a:t>V13: integrative </a:t>
            </a:r>
            <a:r>
              <a:rPr lang="de-DE" sz="2400" dirty="0" err="1" smtClean="0">
                <a:effectLst/>
              </a:rPr>
              <a:t>analysis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of</a:t>
            </a:r>
            <a:r>
              <a:rPr lang="de-DE" sz="2400" dirty="0" smtClean="0">
                <a:effectLst/>
              </a:rPr>
              <a:t> multidimensional </a:t>
            </a:r>
            <a:r>
              <a:rPr lang="de-DE" sz="2400" dirty="0" err="1" smtClean="0">
                <a:effectLst/>
              </a:rPr>
              <a:t>data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sets</a:t>
            </a:r>
            <a:endParaRPr lang="de-DE" sz="2400" dirty="0">
              <a:effectLst/>
            </a:endParaRPr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27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152" y="628328"/>
            <a:ext cx="8208912" cy="7897109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Data </a:t>
            </a:r>
            <a:r>
              <a:rPr lang="en-GB" altLang="de-DE" sz="4400" b="1" dirty="0" err="1" smtClean="0">
                <a:ea typeface="ＭＳ Ｐゴシック" pitchFamily="34" charset="-128"/>
              </a:rPr>
              <a:t>preprocessing</a:t>
            </a:r>
            <a:endParaRPr lang="en-GB" altLang="de-DE" sz="4400" b="1" dirty="0" smtClean="0"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7744" y="8693224"/>
            <a:ext cx="12624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de-DE" sz="2400" dirty="0"/>
              <a:t>Data Mining: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smtClean="0"/>
              <a:t>All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/>
              <a:t>Ian H. </a:t>
            </a:r>
            <a:r>
              <a:rPr lang="de-DE" sz="2400" dirty="0" smtClean="0"/>
              <a:t>Witten</a:t>
            </a:r>
            <a:r>
              <a:rPr lang="de-DE" sz="2400" dirty="0"/>
              <a:t> </a:t>
            </a:r>
            <a:r>
              <a:rPr lang="de-DE" sz="2400" dirty="0" smtClean="0"/>
              <a:t>et al. Publisher</a:t>
            </a:r>
            <a:r>
              <a:rPr lang="de-DE" sz="2400" dirty="0"/>
              <a:t>: Morgan </a:t>
            </a:r>
            <a:r>
              <a:rPr lang="de-DE" sz="2400" dirty="0" smtClean="0"/>
              <a:t>Kaufmann (</a:t>
            </a:r>
            <a:r>
              <a:rPr lang="de-DE" sz="2400" i="1" dirty="0" smtClean="0"/>
              <a:t>2008)</a:t>
            </a:r>
            <a:endParaRPr lang="de-DE" sz="24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7820" y="924191"/>
            <a:ext cx="4260177" cy="662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3800"/>
              </a:lnSpc>
              <a:buNone/>
            </a:pPr>
            <a:r>
              <a:rPr lang="de-DE" sz="2800" dirty="0" smtClean="0"/>
              <a:t>Data </a:t>
            </a:r>
            <a:r>
              <a:rPr lang="de-DE" sz="2800" dirty="0" err="1" smtClean="0"/>
              <a:t>preprocessing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one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most</a:t>
            </a:r>
            <a:r>
              <a:rPr lang="de-DE" sz="2800" dirty="0" smtClean="0"/>
              <a:t> </a:t>
            </a:r>
            <a:r>
              <a:rPr lang="de-DE" sz="2800" dirty="0" err="1" smtClean="0"/>
              <a:t>critical</a:t>
            </a:r>
            <a:r>
              <a:rPr lang="de-DE" sz="2800" dirty="0" smtClean="0"/>
              <a:t> </a:t>
            </a:r>
            <a:r>
              <a:rPr lang="de-DE" sz="2800" dirty="0" err="1" smtClean="0"/>
              <a:t>steps</a:t>
            </a:r>
            <a:r>
              <a:rPr lang="de-DE" sz="2800" dirty="0" smtClean="0"/>
              <a:t> in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mining</a:t>
            </a:r>
            <a:r>
              <a:rPr lang="de-DE" sz="2800" dirty="0" smtClean="0"/>
              <a:t>.</a:t>
            </a:r>
            <a:endParaRPr lang="de-DE" sz="2800" i="1" dirty="0" smtClean="0"/>
          </a:p>
          <a:p>
            <a:pPr>
              <a:lnSpc>
                <a:spcPts val="3800"/>
              </a:lnSpc>
              <a:buNone/>
            </a:pPr>
            <a:endParaRPr lang="de-DE" sz="2800" i="1" dirty="0"/>
          </a:p>
          <a:p>
            <a:pPr>
              <a:lnSpc>
                <a:spcPts val="3800"/>
              </a:lnSpc>
              <a:buNone/>
            </a:pPr>
            <a:r>
              <a:rPr lang="de-DE" sz="2800" dirty="0" smtClean="0"/>
              <a:t>Data </a:t>
            </a:r>
            <a:r>
              <a:rPr lang="de-DE" sz="2800" dirty="0" err="1" smtClean="0"/>
              <a:t>preprocessing</a:t>
            </a:r>
            <a:r>
              <a:rPr lang="de-DE" sz="2800" dirty="0" smtClean="0"/>
              <a:t> </a:t>
            </a:r>
            <a:r>
              <a:rPr lang="de-DE" sz="2800" dirty="0" err="1" smtClean="0"/>
              <a:t>methods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divided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4 </a:t>
            </a:r>
            <a:r>
              <a:rPr lang="de-DE" sz="2800" dirty="0" err="1" smtClean="0"/>
              <a:t>categories</a:t>
            </a:r>
            <a:r>
              <a:rPr lang="de-DE" sz="2800" dirty="0" smtClean="0"/>
              <a:t>:</a:t>
            </a:r>
          </a:p>
          <a:p>
            <a:pPr>
              <a:lnSpc>
                <a:spcPts val="3800"/>
              </a:lnSpc>
              <a:buNone/>
            </a:pPr>
            <a:endParaRPr lang="de-DE" sz="2800" dirty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cleaning</a:t>
            </a:r>
            <a:endParaRPr lang="de-DE" sz="2800" dirty="0" smtClean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integration</a:t>
            </a:r>
            <a:endParaRPr lang="de-DE" sz="2800" dirty="0" smtClean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transformation</a:t>
            </a:r>
            <a:endParaRPr lang="de-DE" sz="2800" dirty="0" smtClean="0"/>
          </a:p>
          <a:p>
            <a:pPr marL="342900" indent="-342900">
              <a:lnSpc>
                <a:spcPts val="3800"/>
              </a:lnSpc>
              <a:buFontTx/>
              <a:buChar char="-"/>
            </a:pPr>
            <a:r>
              <a:rPr lang="de-DE" sz="2800" dirty="0" smtClean="0"/>
              <a:t>Data </a:t>
            </a:r>
            <a:r>
              <a:rPr lang="de-DE" sz="2800" dirty="0" err="1" smtClean="0"/>
              <a:t>reduction</a:t>
            </a:r>
            <a:endParaRPr lang="de-DE" sz="2800" dirty="0" smtClean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18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03" y="124273"/>
            <a:ext cx="11054080" cy="720080"/>
          </a:xfrm>
        </p:spPr>
        <p:txBody>
          <a:bodyPr/>
          <a:lstStyle/>
          <a:p>
            <a:pPr eaLnBrk="1" hangingPunct="1"/>
            <a:r>
              <a:rPr lang="en-GB" altLang="de-DE" sz="4400" b="1" dirty="0" smtClean="0">
                <a:ea typeface="ＭＳ Ｐゴシック" pitchFamily="34" charset="-128"/>
              </a:rPr>
              <a:t>Data </a:t>
            </a:r>
            <a:r>
              <a:rPr lang="en-GB" altLang="de-DE" sz="4400" b="1" dirty="0" err="1" smtClean="0">
                <a:ea typeface="ＭＳ Ｐゴシック" pitchFamily="34" charset="-128"/>
              </a:rPr>
              <a:t>preprocessing</a:t>
            </a:r>
            <a:endParaRPr lang="en-GB" altLang="de-DE" sz="4400" b="1" dirty="0" smtClean="0">
              <a:ea typeface="ＭＳ Ｐゴシック" pitchFamily="34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493" y="1300480"/>
            <a:ext cx="12246187" cy="108373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de-DE" altLang="de-DE" sz="2560">
                <a:ea typeface="ＭＳ Ｐゴシック" pitchFamily="34" charset="-128"/>
                <a:sym typeface="Symbol" pitchFamily="18" charset="2"/>
              </a:rPr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97744" y="8585708"/>
            <a:ext cx="12624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de-DE" sz="2400" dirty="0"/>
              <a:t>Data Mining: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smtClean="0"/>
              <a:t>All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/>
              <a:t>Ian H. </a:t>
            </a:r>
            <a:r>
              <a:rPr lang="de-DE" sz="2400" dirty="0" smtClean="0"/>
              <a:t>Witten</a:t>
            </a:r>
            <a:r>
              <a:rPr lang="de-DE" sz="2400" dirty="0"/>
              <a:t> </a:t>
            </a:r>
            <a:r>
              <a:rPr lang="de-DE" sz="2400" dirty="0" smtClean="0"/>
              <a:t>et al. Publisher</a:t>
            </a:r>
            <a:r>
              <a:rPr lang="de-DE" sz="2400" dirty="0"/>
              <a:t>: Morgan </a:t>
            </a:r>
            <a:r>
              <a:rPr lang="de-DE" sz="2400" dirty="0" smtClean="0"/>
              <a:t>Kaufmann (</a:t>
            </a:r>
            <a:r>
              <a:rPr lang="de-DE" sz="2400" i="1" dirty="0" smtClean="0"/>
              <a:t>2008)</a:t>
            </a:r>
            <a:endParaRPr lang="de-DE" sz="24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7820" y="924191"/>
            <a:ext cx="12381860" cy="60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3800"/>
              </a:lnSpc>
              <a:buNone/>
            </a:pPr>
            <a:r>
              <a:rPr lang="en-US" sz="2800" dirty="0"/>
              <a:t>◦ </a:t>
            </a:r>
            <a:r>
              <a:rPr lang="en-US" sz="2800" b="1" dirty="0"/>
              <a:t>Data cleaning</a:t>
            </a:r>
            <a:r>
              <a:rPr lang="en-US" sz="2800" dirty="0"/>
              <a:t>: fill in missing values, smooth noisy data, identify or remove outliers, and resolve inconsistencies. </a:t>
            </a:r>
            <a:endParaRPr lang="en-US" sz="2800" dirty="0" smtClean="0"/>
          </a:p>
          <a:p>
            <a:pPr>
              <a:lnSpc>
                <a:spcPts val="3800"/>
              </a:lnSpc>
              <a:buNone/>
            </a:pPr>
            <a:endParaRPr lang="en-US" sz="2800" dirty="0"/>
          </a:p>
          <a:p>
            <a:pPr>
              <a:lnSpc>
                <a:spcPts val="3800"/>
              </a:lnSpc>
              <a:buNone/>
            </a:pPr>
            <a:r>
              <a:rPr lang="en-US" sz="2800" dirty="0" smtClean="0"/>
              <a:t>◦ </a:t>
            </a:r>
            <a:r>
              <a:rPr lang="en-US" sz="2800" b="1" dirty="0"/>
              <a:t>Data integration</a:t>
            </a:r>
            <a:r>
              <a:rPr lang="en-US" sz="2800" dirty="0"/>
              <a:t>: using multiple databases, data cubes, or files. </a:t>
            </a:r>
            <a:endParaRPr lang="en-US" sz="2800" dirty="0" smtClean="0"/>
          </a:p>
          <a:p>
            <a:pPr>
              <a:lnSpc>
                <a:spcPts val="3800"/>
              </a:lnSpc>
              <a:buNone/>
            </a:pPr>
            <a:endParaRPr lang="en-US" sz="2800" dirty="0"/>
          </a:p>
          <a:p>
            <a:pPr>
              <a:lnSpc>
                <a:spcPts val="3800"/>
              </a:lnSpc>
              <a:buNone/>
            </a:pPr>
            <a:r>
              <a:rPr lang="en-US" sz="2800" dirty="0" smtClean="0"/>
              <a:t>◦ </a:t>
            </a:r>
            <a:r>
              <a:rPr lang="en-US" sz="2800" b="1" dirty="0"/>
              <a:t>Data transformation</a:t>
            </a:r>
            <a:r>
              <a:rPr lang="en-US" sz="2800" dirty="0"/>
              <a:t>: normalization and aggregation. </a:t>
            </a:r>
            <a:endParaRPr lang="en-US" sz="2800" dirty="0" smtClean="0"/>
          </a:p>
          <a:p>
            <a:pPr>
              <a:lnSpc>
                <a:spcPts val="3800"/>
              </a:lnSpc>
              <a:buNone/>
            </a:pPr>
            <a:endParaRPr lang="en-US" sz="2800" dirty="0"/>
          </a:p>
          <a:p>
            <a:pPr>
              <a:lnSpc>
                <a:spcPts val="3800"/>
              </a:lnSpc>
              <a:buNone/>
            </a:pPr>
            <a:r>
              <a:rPr lang="en-US" sz="2800" dirty="0" smtClean="0"/>
              <a:t>◦ </a:t>
            </a:r>
            <a:r>
              <a:rPr lang="en-US" sz="2800" b="1" dirty="0"/>
              <a:t>Data reduction</a:t>
            </a:r>
            <a:r>
              <a:rPr lang="en-US" sz="2800" dirty="0"/>
              <a:t>: reducing the volume but producing the same or similar analytical results. </a:t>
            </a:r>
          </a:p>
          <a:p>
            <a:pPr>
              <a:lnSpc>
                <a:spcPts val="3800"/>
              </a:lnSpc>
              <a:buNone/>
            </a:pPr>
            <a:r>
              <a:rPr lang="en-US" sz="2800" dirty="0"/>
              <a:t>	</a:t>
            </a:r>
            <a:r>
              <a:rPr lang="en-US" sz="2800" dirty="0" smtClean="0"/>
              <a:t>◦ </a:t>
            </a:r>
            <a:r>
              <a:rPr lang="en-US" sz="2800" dirty="0"/>
              <a:t>Data discretization: part of data reduction, replacing numerical </a:t>
            </a:r>
            <a:r>
              <a:rPr lang="en-US" sz="2800" dirty="0" smtClean="0"/>
              <a:t>	attributes </a:t>
            </a:r>
            <a:r>
              <a:rPr lang="en-US" sz="2800" dirty="0"/>
              <a:t>with nominal ones.</a:t>
            </a:r>
            <a:endParaRPr lang="de-DE" sz="2800" dirty="0" smtClean="0"/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22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345497" y="2335645"/>
            <a:ext cx="12291342" cy="43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GB" sz="3982" dirty="0">
              <a:cs typeface="Arial" pitchFamily="34" charset="0"/>
            </a:endParaRPr>
          </a:p>
          <a:p>
            <a:pPr marL="487672" indent="-487672" eaLnBrk="1" hangingPunct="1">
              <a:lnSpc>
                <a:spcPct val="150000"/>
              </a:lnSpc>
              <a:buAutoNum type="arabicParenBoth"/>
            </a:pPr>
            <a:r>
              <a:rPr lang="en-GB" sz="2400" dirty="0">
                <a:cs typeface="Arial" pitchFamily="34" charset="0"/>
              </a:rPr>
              <a:t>Classification of MSSA / MRSA </a:t>
            </a:r>
            <a:r>
              <a:rPr lang="en-GB" sz="2400" i="1" dirty="0" smtClean="0">
                <a:cs typeface="Arial" pitchFamily="34" charset="0"/>
              </a:rPr>
              <a:t>S. </a:t>
            </a:r>
            <a:r>
              <a:rPr lang="en-GB" sz="2400" i="1" dirty="0">
                <a:cs typeface="Arial" pitchFamily="34" charset="0"/>
              </a:rPr>
              <a:t>aureus </a:t>
            </a:r>
            <a:r>
              <a:rPr lang="en-GB" sz="2400" dirty="0">
                <a:cs typeface="Arial" pitchFamily="34" charset="0"/>
              </a:rPr>
              <a:t>strains in </a:t>
            </a:r>
            <a:r>
              <a:rPr lang="en-GB" sz="2400" dirty="0" smtClean="0">
                <a:cs typeface="Arial" pitchFamily="34" charset="0"/>
              </a:rPr>
              <a:t>Saarland (</a:t>
            </a:r>
            <a:r>
              <a:rPr lang="en-GB" sz="2400" dirty="0" err="1" smtClean="0">
                <a:cs typeface="Arial" pitchFamily="34" charset="0"/>
              </a:rPr>
              <a:t>PLoS</a:t>
            </a:r>
            <a:r>
              <a:rPr lang="en-GB" sz="2400" dirty="0" smtClean="0">
                <a:cs typeface="Arial" pitchFamily="34" charset="0"/>
              </a:rPr>
              <a:t> ONE 2012)</a:t>
            </a:r>
            <a:endParaRPr lang="en-GB" sz="2400" dirty="0">
              <a:cs typeface="Arial" pitchFamily="34" charset="0"/>
            </a:endParaRPr>
          </a:p>
          <a:p>
            <a:pPr marL="487672" indent="-487672" eaLnBrk="1" hangingPunct="1">
              <a:lnSpc>
                <a:spcPct val="150000"/>
              </a:lnSpc>
              <a:buFontTx/>
              <a:buAutoNum type="arabicParenBoth"/>
            </a:pPr>
            <a:r>
              <a:rPr lang="en-GB" sz="2400" dirty="0" smtClean="0">
                <a:cs typeface="Arial" pitchFamily="34" charset="0"/>
              </a:rPr>
              <a:t>DFG </a:t>
            </a:r>
            <a:r>
              <a:rPr lang="en-GB" sz="2400" dirty="0">
                <a:cs typeface="Arial" pitchFamily="34" charset="0"/>
              </a:rPr>
              <a:t>Germany-Africa </a:t>
            </a:r>
            <a:r>
              <a:rPr lang="en-GB" sz="2400" dirty="0" smtClean="0">
                <a:cs typeface="Arial" pitchFamily="34" charset="0"/>
              </a:rPr>
              <a:t>project (J. </a:t>
            </a:r>
            <a:r>
              <a:rPr lang="en-GB" sz="2400" dirty="0" err="1" smtClean="0">
                <a:cs typeface="Arial" pitchFamily="34" charset="0"/>
              </a:rPr>
              <a:t>Clin</a:t>
            </a:r>
            <a:r>
              <a:rPr lang="en-GB" sz="2400" dirty="0" smtClean="0">
                <a:cs typeface="Arial" pitchFamily="34" charset="0"/>
              </a:rPr>
              <a:t>. </a:t>
            </a:r>
            <a:r>
              <a:rPr lang="en-GB" sz="2400" dirty="0" err="1" smtClean="0">
                <a:cs typeface="Arial" pitchFamily="34" charset="0"/>
              </a:rPr>
              <a:t>Microbiol</a:t>
            </a:r>
            <a:r>
              <a:rPr lang="en-GB" sz="2400" dirty="0" smtClean="0">
                <a:cs typeface="Arial" pitchFamily="34" charset="0"/>
              </a:rPr>
              <a:t>. 2016; Sci. Reports 2017)</a:t>
            </a:r>
            <a:endParaRPr lang="en-GB" sz="2400" dirty="0">
              <a:cs typeface="Arial" pitchFamily="34" charset="0"/>
            </a:endParaRPr>
          </a:p>
          <a:p>
            <a:pPr marL="487672" indent="-487672" eaLnBrk="1" hangingPunct="1">
              <a:lnSpc>
                <a:spcPct val="150000"/>
              </a:lnSpc>
              <a:buFontTx/>
              <a:buAutoNum type="arabicParenBoth"/>
            </a:pPr>
            <a:endParaRPr lang="en-GB" sz="2400" dirty="0"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sz="2400" b="1" dirty="0">
                <a:cs typeface="Arial" pitchFamily="34" charset="0"/>
              </a:rPr>
              <a:t>Co-workers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>
                <a:cs typeface="Arial" pitchFamily="34" charset="0"/>
              </a:rPr>
              <a:t>(1) </a:t>
            </a:r>
            <a:r>
              <a:rPr lang="en-GB" sz="2400" dirty="0" err="1">
                <a:cs typeface="Arial" pitchFamily="34" charset="0"/>
              </a:rPr>
              <a:t>Ruslan</a:t>
            </a:r>
            <a:r>
              <a:rPr lang="en-GB" sz="2400" dirty="0">
                <a:cs typeface="Arial" pitchFamily="34" charset="0"/>
              </a:rPr>
              <a:t> </a:t>
            </a:r>
            <a:r>
              <a:rPr lang="en-GB" sz="2400" dirty="0" err="1">
                <a:cs typeface="Arial" pitchFamily="34" charset="0"/>
              </a:rPr>
              <a:t>Akulenko</a:t>
            </a:r>
            <a:r>
              <a:rPr lang="en-GB" sz="2400" dirty="0">
                <a:cs typeface="Arial" pitchFamily="34" charset="0"/>
              </a:rPr>
              <a:t>, Ulla Ruffing, Mathias Herrmann, Lutz von Müller, 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>
                <a:cs typeface="Arial" pitchFamily="34" charset="0"/>
              </a:rPr>
              <a:t>(</a:t>
            </a:r>
            <a:r>
              <a:rPr lang="en-GB" sz="2400" dirty="0">
                <a:cs typeface="Arial" pitchFamily="34" charset="0"/>
              </a:rPr>
              <a:t>2</a:t>
            </a:r>
            <a:r>
              <a:rPr lang="en-GB" sz="2400" dirty="0" smtClean="0">
                <a:cs typeface="Arial" pitchFamily="34" charset="0"/>
              </a:rPr>
              <a:t>) </a:t>
            </a:r>
            <a:r>
              <a:rPr lang="en-GB" sz="2400" dirty="0" err="1">
                <a:cs typeface="Arial" pitchFamily="34" charset="0"/>
              </a:rPr>
              <a:t>StaphNet</a:t>
            </a:r>
            <a:r>
              <a:rPr lang="en-GB" sz="2400" dirty="0">
                <a:cs typeface="Arial" pitchFamily="34" charset="0"/>
              </a:rPr>
              <a:t> Consortium led by Mathias Herrmann, funded by </a:t>
            </a:r>
            <a:r>
              <a:rPr lang="en-GB" sz="2400" b="1" dirty="0">
                <a:cs typeface="Arial" pitchFamily="34" charset="0"/>
              </a:rPr>
              <a:t>DFG</a:t>
            </a:r>
          </a:p>
        </p:txBody>
      </p:sp>
      <p:pic>
        <p:nvPicPr>
          <p:cNvPr id="2054" name="Picture 5" descr="logo-bri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69" y="164819"/>
            <a:ext cx="4632960" cy="190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5" name="Object 2"/>
          <p:cNvGraphicFramePr>
            <a:graphicFrameLocks noGrp="1" noChangeAspect="1"/>
          </p:cNvGraphicFramePr>
          <p:nvPr>
            <p:ph/>
          </p:nvPr>
        </p:nvGraphicFramePr>
        <p:xfrm>
          <a:off x="325121" y="216747"/>
          <a:ext cx="6473050" cy="1306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Bitmap" r:id="rId7" imgW="2610214" imgH="514422" progId="">
                  <p:embed/>
                </p:oleObj>
              </mc:Choice>
              <mc:Fallback>
                <p:oleObj name="Bitmap" r:id="rId7" imgW="2610214" imgH="514422" progId="">
                  <p:embed/>
                  <p:pic>
                    <p:nvPicPr>
                      <p:cNvPr id="2055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1" y="216747"/>
                        <a:ext cx="6473050" cy="1306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-1207876" y="1531083"/>
            <a:ext cx="11704320" cy="16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3413" b="1" dirty="0" err="1">
                <a:solidFill>
                  <a:srgbClr val="FF0000"/>
                </a:solidFill>
              </a:rPr>
              <a:t>Whole</a:t>
            </a:r>
            <a:r>
              <a:rPr lang="de-DE" sz="3413" b="1" dirty="0">
                <a:solidFill>
                  <a:srgbClr val="FF0000"/>
                </a:solidFill>
              </a:rPr>
              <a:t> Genome </a:t>
            </a:r>
            <a:r>
              <a:rPr lang="de-DE" sz="3413" b="1" dirty="0" err="1">
                <a:solidFill>
                  <a:srgbClr val="FF0000"/>
                </a:solidFill>
              </a:rPr>
              <a:t>Sequence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Typing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and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413" b="1" dirty="0" err="1">
                <a:solidFill>
                  <a:srgbClr val="FF0000"/>
                </a:solidFill>
              </a:rPr>
              <a:t>Microarray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Profiling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of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Methicillin-Resistant</a:t>
            </a:r>
            <a:r>
              <a:rPr lang="de-DE" sz="3413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de-DE" sz="3413" b="1" i="1" dirty="0" err="1">
                <a:solidFill>
                  <a:srgbClr val="FF0000"/>
                </a:solidFill>
              </a:rPr>
              <a:t>Staphylococcus</a:t>
            </a:r>
            <a:r>
              <a:rPr lang="de-DE" sz="3413" b="1" i="1" dirty="0">
                <a:solidFill>
                  <a:srgbClr val="FF0000"/>
                </a:solidFill>
              </a:rPr>
              <a:t> </a:t>
            </a:r>
            <a:r>
              <a:rPr lang="de-DE" sz="3413" b="1" i="1" dirty="0" err="1">
                <a:solidFill>
                  <a:srgbClr val="FF0000"/>
                </a:solidFill>
              </a:rPr>
              <a:t>aureus</a:t>
            </a:r>
            <a:r>
              <a:rPr lang="de-DE" sz="3413" b="1" i="1" dirty="0">
                <a:solidFill>
                  <a:srgbClr val="FF0000"/>
                </a:solidFill>
              </a:rPr>
              <a:t> </a:t>
            </a:r>
            <a:r>
              <a:rPr lang="de-DE" sz="3413" b="1" dirty="0" err="1">
                <a:solidFill>
                  <a:srgbClr val="FF0000"/>
                </a:solidFill>
              </a:rPr>
              <a:t>isolates</a:t>
            </a:r>
            <a:endParaRPr lang="de-DE" sz="3413" b="1" dirty="0">
              <a:solidFill>
                <a:srgbClr val="FF0000"/>
              </a:solidFill>
            </a:endParaRPr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43" y="3498608"/>
            <a:ext cx="6068184" cy="10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64819"/>
            <a:ext cx="12749494" cy="71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Pilot study: </a:t>
            </a:r>
            <a:r>
              <a:rPr lang="en-US" sz="3413" b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c</a:t>
            </a: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lassification </a:t>
            </a:r>
            <a:r>
              <a:rPr lang="en-US" sz="3413" b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of resistant </a:t>
            </a:r>
            <a:endParaRPr lang="en-US" sz="3413" b="1" kern="0" dirty="0" smtClean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  <a:p>
            <a:pPr algn="ctr" defTabSz="1300460">
              <a:defRPr/>
            </a:pPr>
            <a:r>
              <a:rPr lang="en-US" sz="3413" b="1" i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Staphylococcus </a:t>
            </a:r>
            <a:r>
              <a:rPr lang="en-US" sz="3413" b="1" i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aureus </a:t>
            </a:r>
            <a:r>
              <a:rPr lang="en-US" sz="3413" b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strains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374747" y="5035322"/>
            <a:ext cx="4687502" cy="98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ts val="3556"/>
              </a:lnSpc>
            </a:pPr>
            <a:r>
              <a:rPr lang="de-DE" b="1" dirty="0" err="1">
                <a:solidFill>
                  <a:srgbClr val="FF0000"/>
                </a:solidFill>
              </a:rPr>
              <a:t>Aim</a:t>
            </a:r>
            <a:r>
              <a:rPr lang="de-DE" dirty="0"/>
              <a:t>: </a:t>
            </a:r>
            <a:r>
              <a:rPr lang="de-DE" dirty="0" err="1"/>
              <a:t>classify</a:t>
            </a:r>
            <a:r>
              <a:rPr lang="de-DE" dirty="0"/>
              <a:t> MRSA / MSSA</a:t>
            </a:r>
          </a:p>
          <a:p>
            <a:pPr>
              <a:lnSpc>
                <a:spcPts val="3556"/>
              </a:lnSpc>
            </a:pP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</a:t>
            </a:r>
            <a:r>
              <a:rPr lang="de-DE" dirty="0"/>
              <a:t> </a:t>
            </a:r>
            <a:r>
              <a:rPr lang="de-DE" dirty="0" err="1"/>
              <a:t>repertoire</a:t>
            </a:r>
            <a:endParaRPr lang="de-DE" dirty="0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967" y="1145732"/>
            <a:ext cx="6550527" cy="23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9" y="2417162"/>
            <a:ext cx="5881544" cy="657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374710" y="6316960"/>
            <a:ext cx="88733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556"/>
              </a:lnSpc>
            </a:pP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397944" y="7253064"/>
            <a:ext cx="88733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556"/>
              </a:lnSpc>
            </a:pPr>
            <a:endParaRPr lang="de-DE" dirty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6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478286" y="5286446"/>
            <a:ext cx="7168796" cy="3789221"/>
          </a:xfrm>
        </p:spPr>
        <p:txBody>
          <a:bodyPr>
            <a:normAutofit/>
          </a:bodyPr>
          <a:lstStyle/>
          <a:p>
            <a:pPr marL="0" indent="0">
              <a:lnSpc>
                <a:spcPts val="3413"/>
              </a:lnSpc>
              <a:buNone/>
              <a:defRPr/>
            </a:pPr>
            <a:r>
              <a:rPr lang="en-US" sz="2844" dirty="0"/>
              <a:t>any strain of </a:t>
            </a:r>
            <a:r>
              <a:rPr lang="en-US" sz="2844" i="1" dirty="0"/>
              <a:t>S. </a:t>
            </a:r>
            <a:r>
              <a:rPr lang="en-US" sz="2844" i="1" dirty="0" err="1"/>
              <a:t>aureus</a:t>
            </a:r>
            <a:r>
              <a:rPr lang="en-US" sz="2844" i="1" dirty="0"/>
              <a:t> </a:t>
            </a:r>
            <a:r>
              <a:rPr lang="en-US" sz="2844" dirty="0"/>
              <a:t>with </a:t>
            </a:r>
            <a:r>
              <a:rPr lang="en-US" sz="2844" b="1" dirty="0"/>
              <a:t>resistance</a:t>
            </a:r>
            <a:r>
              <a:rPr lang="en-US" sz="2844" dirty="0"/>
              <a:t> to beta-lactam antibiotics: </a:t>
            </a:r>
          </a:p>
          <a:p>
            <a:pPr>
              <a:lnSpc>
                <a:spcPts val="3413"/>
              </a:lnSpc>
              <a:defRPr/>
            </a:pPr>
            <a:r>
              <a:rPr lang="en-US" sz="2844" dirty="0" err="1"/>
              <a:t>penicillins</a:t>
            </a:r>
            <a:r>
              <a:rPr lang="en-US" sz="2844" dirty="0"/>
              <a:t>; </a:t>
            </a:r>
          </a:p>
          <a:p>
            <a:pPr>
              <a:lnSpc>
                <a:spcPts val="3413"/>
              </a:lnSpc>
              <a:defRPr/>
            </a:pPr>
            <a:r>
              <a:rPr lang="en-US" sz="2844" dirty="0" err="1"/>
              <a:t>cephalosporins</a:t>
            </a:r>
            <a:r>
              <a:rPr lang="en-US" sz="2844" dirty="0"/>
              <a:t>; </a:t>
            </a:r>
          </a:p>
          <a:p>
            <a:pPr>
              <a:lnSpc>
                <a:spcPts val="3413"/>
              </a:lnSpc>
              <a:defRPr/>
            </a:pPr>
            <a:endParaRPr lang="en-US" sz="2844" dirty="0"/>
          </a:p>
          <a:p>
            <a:pPr marL="0" indent="0">
              <a:lnSpc>
                <a:spcPts val="3413"/>
              </a:lnSpc>
              <a:buNone/>
              <a:defRPr/>
            </a:pPr>
            <a:r>
              <a:rPr lang="en-US" sz="2844" b="1" dirty="0">
                <a:solidFill>
                  <a:srgbClr val="FF33CC"/>
                </a:solidFill>
              </a:rPr>
              <a:t>Need to classify MRSA strains to detect infections, prevent transmission</a:t>
            </a:r>
          </a:p>
          <a:p>
            <a:pPr>
              <a:defRPr/>
            </a:pPr>
            <a:endParaRPr lang="uk-UA" dirty="0"/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4" y="2008719"/>
            <a:ext cx="3924018" cy="30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http://upload.wikimedia.org/wikipedia/commons/6/64/MRSA_SEM_9994_lores.jpg?uselang=r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73" y="2008719"/>
            <a:ext cx="4255912" cy="30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1894276" y="1292403"/>
            <a:ext cx="1740746" cy="8195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0138" indent="-390138" fontAlgn="auto">
              <a:spcBef>
                <a:spcPts val="853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en-US" sz="3698" b="1" dirty="0">
                <a:solidFill>
                  <a:srgbClr val="00B050"/>
                </a:solidFill>
                <a:latin typeface="+mn-lt"/>
                <a:ea typeface="+mn-ea"/>
              </a:rPr>
              <a:t>MSSA</a:t>
            </a:r>
            <a:endParaRPr lang="uk-UA" sz="3698" b="1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8550205" y="1292685"/>
            <a:ext cx="1740746" cy="8195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90138" indent="-390138" fontAlgn="auto">
              <a:spcBef>
                <a:spcPts val="853"/>
              </a:spcBef>
              <a:spcAft>
                <a:spcPts val="0"/>
              </a:spcAft>
              <a:buClr>
                <a:schemeClr val="accent1"/>
              </a:buClr>
              <a:buSzPct val="76000"/>
              <a:defRPr/>
            </a:pPr>
            <a:r>
              <a:rPr lang="en-US" sz="3698" b="1" dirty="0">
                <a:solidFill>
                  <a:srgbClr val="FF0000"/>
                </a:solidFill>
                <a:latin typeface="+mn-lt"/>
                <a:ea typeface="+mn-ea"/>
              </a:rPr>
              <a:t>MRSA</a:t>
            </a:r>
            <a:endParaRPr lang="uk-UA" sz="3698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7178" name="Содержимое 4"/>
          <p:cNvSpPr txBox="1">
            <a:spLocks/>
          </p:cNvSpPr>
          <p:nvPr/>
        </p:nvSpPr>
        <p:spPr bwMode="auto">
          <a:xfrm>
            <a:off x="357717" y="5298404"/>
            <a:ext cx="4403689" cy="37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44" dirty="0"/>
              <a:t>anaerobic Gram-positive </a:t>
            </a:r>
            <a:r>
              <a:rPr lang="en-US" sz="2844" dirty="0" err="1"/>
              <a:t>coccal</a:t>
            </a:r>
            <a:r>
              <a:rPr lang="en-US" sz="2844" dirty="0"/>
              <a:t> bacterium,</a:t>
            </a:r>
          </a:p>
          <a:p>
            <a:pPr eaLnBrk="1" hangingPunct="1"/>
            <a:endParaRPr lang="en-US" sz="2844" dirty="0"/>
          </a:p>
          <a:p>
            <a:pPr eaLnBrk="1" hangingPunct="1"/>
            <a:r>
              <a:rPr lang="en-US" sz="2844" dirty="0"/>
              <a:t>frequently part of the normal skin </a:t>
            </a:r>
            <a:r>
              <a:rPr lang="en-US" sz="2844" dirty="0" smtClean="0"/>
              <a:t>flora, </a:t>
            </a:r>
          </a:p>
          <a:p>
            <a:pPr eaLnBrk="1" hangingPunct="1"/>
            <a:endParaRPr lang="en-US" sz="2844" dirty="0" smtClean="0"/>
          </a:p>
          <a:p>
            <a:pPr eaLnBrk="1" hangingPunct="1"/>
            <a:r>
              <a:rPr lang="en-US" sz="2844" dirty="0" smtClean="0"/>
              <a:t>60% of population are carriers </a:t>
            </a:r>
            <a:endParaRPr lang="en-US" sz="2844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137524"/>
            <a:ext cx="12749494" cy="11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8" tIns="65024" rIns="130048" bIns="65024" numCol="1" anchor="ctr" anchorCtr="0" compatLnSpc="1">
            <a:prstTxWarp prst="textNoShape">
              <a:avLst/>
            </a:prstTxWarp>
          </a:bodyPr>
          <a:lstStyle/>
          <a:p>
            <a:pPr algn="ctr" defTabSz="1300460">
              <a:defRPr/>
            </a:pPr>
            <a:r>
              <a:rPr lang="en-US" sz="3413" b="1" kern="0" dirty="0" err="1" smtClean="0">
                <a:solidFill>
                  <a:srgbClr val="FF0000"/>
                </a:solidFill>
                <a:latin typeface="+mj-lt"/>
                <a:cs typeface="ＭＳ Ｐゴシック" pitchFamily="-112" charset="-128"/>
              </a:rPr>
              <a:t>Methycillin</a:t>
            </a:r>
            <a:r>
              <a:rPr lang="en-US" sz="3413" b="1" kern="0" dirty="0" smtClean="0">
                <a:solidFill>
                  <a:srgbClr val="FF0000"/>
                </a:solidFill>
                <a:latin typeface="+mj-lt"/>
                <a:cs typeface="ＭＳ Ｐゴシック" pitchFamily="-112" charset="-128"/>
              </a:rPr>
              <a:t> sensitive/</a:t>
            </a: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resistant </a:t>
            </a:r>
            <a:r>
              <a:rPr lang="en-US" sz="3413" b="1" i="1" kern="0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Staphylococcus </a:t>
            </a:r>
            <a:r>
              <a:rPr lang="en-US" sz="3413" b="1" i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aureus</a:t>
            </a:r>
          </a:p>
          <a:p>
            <a:pPr algn="ctr" defTabSz="1300460">
              <a:defRPr/>
            </a:pPr>
            <a:r>
              <a:rPr lang="en-US" sz="3413" b="1" kern="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pitchFamily="-112" charset="-128"/>
              </a:rPr>
              <a:t>(MSSA/MRSA)</a:t>
            </a:r>
            <a:endParaRPr lang="en-US" sz="3413" b="1" kern="0" dirty="0">
              <a:solidFill>
                <a:srgbClr val="FF0000"/>
              </a:solidFill>
              <a:latin typeface="+mj-lt"/>
              <a:ea typeface="ＭＳ Ｐゴシック" pitchFamily="34" charset="-128"/>
              <a:cs typeface="ＭＳ Ｐゴシック" pitchFamily="-112" charset="-128"/>
            </a:endParaRPr>
          </a:p>
        </p:txBody>
      </p: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7600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3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1595</Words>
  <Characters>0</Characters>
  <Application>Microsoft Macintosh PowerPoint</Application>
  <PresentationFormat>Benutzerdefiniert</PresentationFormat>
  <Lines>0</Lines>
  <Paragraphs>185</Paragraphs>
  <Slides>10</Slides>
  <Notes>10</Notes>
  <HiddenSlides>0</HiddenSlides>
  <MMClips>10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Arial</vt:lpstr>
      <vt:lpstr>Calibri</vt:lpstr>
      <vt:lpstr>Gill Sans</vt:lpstr>
      <vt:lpstr>ＭＳ Ｐゴシック</vt:lpstr>
      <vt:lpstr>Symbol</vt:lpstr>
      <vt:lpstr>Times New Roman</vt:lpstr>
      <vt:lpstr>Wingdings</vt:lpstr>
      <vt:lpstr>ヒラギノ角ゴ ProN W3</vt:lpstr>
      <vt:lpstr>Title &amp; Subtitle</vt:lpstr>
      <vt:lpstr>Bitmap</vt:lpstr>
      <vt:lpstr>V1 Processing of Biological Data</vt:lpstr>
      <vt:lpstr>Tutorial</vt:lpstr>
      <vt:lpstr>Schein conditions</vt:lpstr>
      <vt:lpstr>Planned lecture - overview</vt:lpstr>
      <vt:lpstr>Data preprocessing</vt:lpstr>
      <vt:lpstr>Data preprocessing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 2 – Clusters, Dijkstra, and Graph Layout</dc:title>
  <dc:creator>vhelms</dc:creator>
  <cp:lastModifiedBy>Microsoft Office-Anwender</cp:lastModifiedBy>
  <cp:revision>212</cp:revision>
  <cp:lastPrinted>2020-04-10T10:11:23Z</cp:lastPrinted>
  <dcterms:created xsi:type="dcterms:W3CDTF">2012-10-04T08:04:40Z</dcterms:created>
  <dcterms:modified xsi:type="dcterms:W3CDTF">2020-04-14T08:04:35Z</dcterms:modified>
</cp:coreProperties>
</file>