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m4a" ContentType="audio/mp4"/>
  <Default Extension="tif" ContentType="image/tif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1056" r:id="rId2"/>
    <p:sldId id="1057" r:id="rId3"/>
    <p:sldId id="1113" r:id="rId4"/>
    <p:sldId id="1058" r:id="rId5"/>
    <p:sldId id="1036" r:id="rId6"/>
    <p:sldId id="1028" r:id="rId7"/>
    <p:sldId id="1099" r:id="rId8"/>
    <p:sldId id="1100" r:id="rId9"/>
    <p:sldId id="1049" r:id="rId10"/>
    <p:sldId id="1059" r:id="rId11"/>
    <p:sldId id="1060" r:id="rId12"/>
    <p:sldId id="1061" r:id="rId13"/>
    <p:sldId id="1117" r:id="rId14"/>
    <p:sldId id="1114" r:id="rId15"/>
    <p:sldId id="1063" r:id="rId16"/>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296">
          <p15:clr>
            <a:srgbClr val="A4A3A4"/>
          </p15:clr>
        </p15:guide>
        <p15:guide id="2" pos="4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CCCC"/>
    <a:srgbClr val="CC3399"/>
    <a:srgbClr val="FF9933"/>
    <a:srgbClr val="FF33CC"/>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0186" autoAdjust="0"/>
  </p:normalViewPr>
  <p:slideViewPr>
    <p:cSldViewPr>
      <p:cViewPr varScale="1">
        <p:scale>
          <a:sx n="77" d="100"/>
          <a:sy n="77" d="100"/>
        </p:scale>
        <p:origin x="2526" y="90"/>
      </p:cViewPr>
      <p:guideLst>
        <p:guide orient="horz" pos="1296"/>
        <p:guide pos="49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 Id="rId2"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06" charset="-128"/>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6" charset="-128"/>
              </a:defRPr>
            </a:lvl1pPr>
          </a:lstStyle>
          <a:p>
            <a:pPr>
              <a:defRPr/>
            </a:pPr>
            <a:fld id="{65DF043D-F419-431E-A33B-623B81FEE771}" type="datetime1">
              <a:rPr lang="de-DE"/>
              <a:pPr>
                <a:defRPr/>
              </a:pPr>
              <a:t>14.04.20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06" charset="-128"/>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06" charset="-128"/>
              </a:defRPr>
            </a:lvl1pPr>
          </a:lstStyle>
          <a:p>
            <a:pPr>
              <a:defRPr/>
            </a:pPr>
            <a:fld id="{7AF2E412-65A5-4A30-A6A4-7C24E87931E1}" type="slidenum">
              <a:rPr lang="de-DE"/>
              <a:pPr>
                <a:defRPr/>
              </a:pPr>
              <a:t>‹Nr.›</a:t>
            </a:fld>
            <a:endParaRPr lang="de-DE"/>
          </a:p>
        </p:txBody>
      </p:sp>
    </p:spTree>
    <p:extLst>
      <p:ext uri="{BB962C8B-B14F-4D97-AF65-F5344CB8AC3E}">
        <p14:creationId xmlns:p14="http://schemas.microsoft.com/office/powerpoint/2010/main" val="24818214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6" charset="0"/>
                <a:ea typeface="ＭＳ Ｐゴシック" pitchFamily="-106" charset="-128"/>
              </a:defRPr>
            </a:lvl1pPr>
          </a:lstStyle>
          <a:p>
            <a:pPr>
              <a:defRPr/>
            </a:pPr>
            <a:endParaRPr lang="de-DE"/>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6" charset="0"/>
                <a:ea typeface="ＭＳ Ｐゴシック" pitchFamily="-106" charset="-128"/>
              </a:defRPr>
            </a:lvl1pPr>
          </a:lstStyle>
          <a:p>
            <a:pPr>
              <a:defRPr/>
            </a:pPr>
            <a:endParaRPr lang="de-DE"/>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6" charset="0"/>
                <a:ea typeface="ＭＳ Ｐゴシック" pitchFamily="-106" charset="-128"/>
              </a:defRPr>
            </a:lvl1pPr>
          </a:lstStyle>
          <a:p>
            <a:pPr>
              <a:defRPr/>
            </a:pPr>
            <a:endParaRPr lang="de-DE"/>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06" charset="0"/>
                <a:ea typeface="ＭＳ Ｐゴシック" pitchFamily="-106" charset="-128"/>
              </a:defRPr>
            </a:lvl1pPr>
          </a:lstStyle>
          <a:p>
            <a:pPr>
              <a:defRPr/>
            </a:pPr>
            <a:fld id="{4FAFB493-04E6-4247-BA9C-29EBA33ACCC5}" type="slidenum">
              <a:rPr lang="de-DE"/>
              <a:pPr>
                <a:defRPr/>
              </a:pPr>
              <a:t>‹Nr.›</a:t>
            </a:fld>
            <a:endParaRPr lang="de-DE"/>
          </a:p>
        </p:txBody>
      </p:sp>
    </p:spTree>
    <p:extLst>
      <p:ext uri="{BB962C8B-B14F-4D97-AF65-F5344CB8AC3E}">
        <p14:creationId xmlns:p14="http://schemas.microsoft.com/office/powerpoint/2010/main" val="28283018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This </a:t>
            </a:r>
            <a:r>
              <a:rPr lang="de-DE" dirty="0" err="1" smtClean="0">
                <a:latin typeface="Times New Roman" pitchFamily="18" charset="0"/>
                <a:ea typeface="ＭＳ Ｐゴシック" pitchFamily="34" charset="-128"/>
              </a:rPr>
              <a:t>is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again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microarray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data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set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was </a:t>
            </a:r>
            <a:r>
              <a:rPr lang="de-DE" baseline="0" dirty="0" err="1" smtClean="0">
                <a:latin typeface="Times New Roman" pitchFamily="18" charset="0"/>
                <a:ea typeface="ＭＳ Ｐゴシック" pitchFamily="34" charset="-128"/>
              </a:rPr>
              <a:t>normalized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by</a:t>
            </a:r>
            <a:r>
              <a:rPr lang="de-DE" baseline="0" dirty="0" smtClean="0">
                <a:latin typeface="Times New Roman" pitchFamily="18" charset="0"/>
                <a:ea typeface="ＭＳ Ｐゴシック" pitchFamily="34" charset="-128"/>
              </a:rPr>
              <a:t> RMA.</a:t>
            </a:r>
          </a:p>
          <a:p>
            <a:r>
              <a:rPr lang="de-DE" baseline="0" dirty="0" err="1" smtClean="0">
                <a:latin typeface="Times New Roman" pitchFamily="18" charset="0"/>
                <a:ea typeface="ＭＳ Ｐゴシック" pitchFamily="34" charset="-128"/>
              </a:rPr>
              <a:t>Although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overall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distributions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samples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have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been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homogenized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hundreds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genes </a:t>
            </a:r>
            <a:r>
              <a:rPr lang="de-DE" baseline="0" dirty="0" err="1" smtClean="0">
                <a:latin typeface="Times New Roman" pitchFamily="18" charset="0"/>
                <a:ea typeface="ＭＳ Ｐゴシック" pitchFamily="34" charset="-128"/>
              </a:rPr>
              <a:t>left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show</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clear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effects</a:t>
            </a:r>
            <a:r>
              <a:rPr lang="de-DE" baseline="0" dirty="0" smtClean="0">
                <a:latin typeface="Times New Roman" pitchFamily="18" charset="0"/>
                <a:ea typeface="ＭＳ Ｐゴシック" pitchFamily="34" charset="-128"/>
              </a:rPr>
              <a:t>.</a:t>
            </a:r>
          </a:p>
          <a:p>
            <a:r>
              <a:rPr lang="de-DE" baseline="0" dirty="0" smtClean="0">
                <a:latin typeface="Times New Roman" pitchFamily="18" charset="0"/>
                <a:ea typeface="ＭＳ Ｐゴシック" pitchFamily="34" charset="-128"/>
              </a:rPr>
              <a:t>Note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plot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shows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expression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individual genes.</a:t>
            </a:r>
          </a:p>
          <a:p>
            <a:r>
              <a:rPr lang="de-DE" baseline="0" dirty="0" err="1" smtClean="0">
                <a:latin typeface="Times New Roman" pitchFamily="18" charset="0"/>
                <a:ea typeface="ＭＳ Ｐゴシック" pitchFamily="34" charset="-128"/>
              </a:rPr>
              <a:t>If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one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clusters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normalized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data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see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right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plot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samples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cluster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according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processing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date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green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and</a:t>
            </a:r>
            <a:r>
              <a:rPr lang="de-DE" baseline="0" dirty="0" smtClean="0">
                <a:latin typeface="Times New Roman" pitchFamily="18" charset="0"/>
                <a:ea typeface="ＭＳ Ｐゴシック" pitchFamily="34" charset="-128"/>
              </a:rPr>
              <a:t> orange </a:t>
            </a:r>
            <a:r>
              <a:rPr lang="de-DE" baseline="0" dirty="0" err="1" smtClean="0">
                <a:latin typeface="Times New Roman" pitchFamily="18" charset="0"/>
                <a:ea typeface="ＭＳ Ｐゴシック" pitchFamily="34" charset="-128"/>
              </a:rPr>
              <a:t>represent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two</a:t>
            </a:r>
            <a:r>
              <a:rPr lang="de-DE" baseline="0" dirty="0" smtClean="0">
                <a:latin typeface="Times New Roman" pitchFamily="18" charset="0"/>
                <a:ea typeface="ＭＳ Ｐゴシック" pitchFamily="34" charset="-128"/>
              </a:rPr>
              <a:t> different </a:t>
            </a:r>
            <a:r>
              <a:rPr lang="de-DE" baseline="0" dirty="0" err="1" smtClean="0">
                <a:latin typeface="Times New Roman" pitchFamily="18" charset="0"/>
                <a:ea typeface="ＭＳ Ｐゴシック" pitchFamily="34" charset="-128"/>
              </a:rPr>
              <a:t>dates</a:t>
            </a:r>
            <a:r>
              <a:rPr lang="de-DE" baseline="0" dirty="0" smtClean="0">
                <a:latin typeface="Times New Roman" pitchFamily="18" charset="0"/>
                <a:ea typeface="ＭＳ Ｐゴシック" pitchFamily="34" charset="-128"/>
              </a:rPr>
              <a:t>).</a:t>
            </a:r>
          </a:p>
          <a:p>
            <a:r>
              <a:rPr lang="de-DE" baseline="0" dirty="0" smtClean="0">
                <a:latin typeface="Times New Roman" pitchFamily="18" charset="0"/>
                <a:ea typeface="ＭＳ Ｐゴシック" pitchFamily="34" charset="-128"/>
              </a:rPr>
              <a:t>This </a:t>
            </a:r>
            <a:r>
              <a:rPr lang="de-DE" baseline="0" dirty="0" err="1" smtClean="0">
                <a:latin typeface="Times New Roman" pitchFamily="18" charset="0"/>
                <a:ea typeface="ＭＳ Ｐゴシック" pitchFamily="34" charset="-128"/>
              </a:rPr>
              <a:t>indicates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RMA </a:t>
            </a:r>
            <a:r>
              <a:rPr lang="de-DE" baseline="0" dirty="0" err="1" smtClean="0">
                <a:latin typeface="Times New Roman" pitchFamily="18" charset="0"/>
                <a:ea typeface="ＭＳ Ｐゴシック" pitchFamily="34" charset="-128"/>
              </a:rPr>
              <a:t>did</a:t>
            </a:r>
            <a:r>
              <a:rPr lang="de-DE" baseline="0" dirty="0" smtClean="0">
                <a:latin typeface="Times New Roman" pitchFamily="18" charset="0"/>
                <a:ea typeface="ＭＳ Ｐゴシック" pitchFamily="34" charset="-128"/>
              </a:rPr>
              <a:t> not manage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remove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effect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these</a:t>
            </a:r>
            <a:r>
              <a:rPr lang="de-DE" baseline="0" dirty="0" smtClean="0">
                <a:latin typeface="Times New Roman" pitchFamily="18" charset="0"/>
                <a:ea typeface="ＭＳ Ｐゴシック" pitchFamily="34" charset="-128"/>
              </a:rPr>
              <a:t> genes.</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a:t>
            </a:fld>
            <a:endParaRPr lang="en-US" smtClean="0">
              <a:latin typeface="Times New Roman" pitchFamily="18" charset="0"/>
            </a:endParaRPr>
          </a:p>
        </p:txBody>
      </p:sp>
    </p:spTree>
    <p:extLst>
      <p:ext uri="{BB962C8B-B14F-4D97-AF65-F5344CB8AC3E}">
        <p14:creationId xmlns:p14="http://schemas.microsoft.com/office/powerpoint/2010/main" val="236024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This </a:t>
            </a:r>
            <a:r>
              <a:rPr lang="de-DE" dirty="0" err="1" smtClean="0">
                <a:latin typeface="Times New Roman" pitchFamily="18" charset="0"/>
                <a:ea typeface="ＭＳ Ｐゴシック" pitchFamily="34" charset="-128"/>
              </a:rPr>
              <a:t>figure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shows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normalization</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result</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by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tool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FunNorm</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another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tool</a:t>
            </a:r>
            <a:r>
              <a:rPr lang="de-DE" baseline="0" dirty="0" smtClean="0">
                <a:latin typeface="Times New Roman" pitchFamily="18" charset="0"/>
                <a:ea typeface="ＭＳ Ｐゴシック" pitchFamily="34" charset="-128"/>
              </a:rPr>
              <a:t>.</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10</a:t>
            </a:fld>
            <a:endParaRPr lang="en-US" smtClean="0">
              <a:latin typeface="Times New Roman" pitchFamily="18" charset="0"/>
            </a:endParaRPr>
          </a:p>
        </p:txBody>
      </p:sp>
    </p:spTree>
    <p:extLst>
      <p:ext uri="{BB962C8B-B14F-4D97-AF65-F5344CB8AC3E}">
        <p14:creationId xmlns:p14="http://schemas.microsoft.com/office/powerpoint/2010/main" val="262475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err="1" smtClean="0">
                <a:latin typeface="Times New Roman" pitchFamily="18" charset="0"/>
                <a:ea typeface="ＭＳ Ｐゴシック" pitchFamily="34" charset="-128"/>
              </a:rPr>
              <a:t>FunNorm</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builds</a:t>
            </a:r>
            <a:r>
              <a:rPr lang="de-DE" dirty="0" smtClean="0">
                <a:latin typeface="Times New Roman" pitchFamily="18" charset="0"/>
                <a:ea typeface="ＭＳ Ｐゴシック" pitchFamily="34" charset="-128"/>
              </a:rPr>
              <a:t> on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idea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normalization</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It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particularly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tailored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Illumina</a:t>
            </a:r>
            <a:r>
              <a:rPr lang="de-DE" baseline="0" dirty="0" smtClean="0">
                <a:latin typeface="Times New Roman" pitchFamily="18" charset="0"/>
                <a:ea typeface="ＭＳ Ｐゴシック" pitchFamily="34" charset="-128"/>
              </a:rPr>
              <a:t> 450k </a:t>
            </a:r>
            <a:r>
              <a:rPr lang="de-DE" baseline="0" dirty="0" err="1" smtClean="0">
                <a:latin typeface="Times New Roman" pitchFamily="18" charset="0"/>
                <a:ea typeface="ＭＳ Ｐゴシック" pitchFamily="34" charset="-128"/>
              </a:rPr>
              <a:t>chip</a:t>
            </a:r>
            <a:r>
              <a:rPr lang="de-DE" baseline="0" dirty="0" smtClean="0">
                <a:latin typeface="Times New Roman" pitchFamily="18" charset="0"/>
                <a:ea typeface="ＭＳ Ｐゴシック" pitchFamily="34" charset="-128"/>
              </a:rPr>
              <a:t>. This </a:t>
            </a:r>
            <a:r>
              <a:rPr lang="de-DE" baseline="0" dirty="0" err="1" smtClean="0">
                <a:latin typeface="Times New Roman" pitchFamily="18" charset="0"/>
                <a:ea typeface="ＭＳ Ｐゴシック" pitchFamily="34" charset="-128"/>
              </a:rPr>
              <a:t>chip</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detects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methylation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levels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450.000 </a:t>
            </a:r>
            <a:r>
              <a:rPr lang="de-DE" baseline="0" dirty="0" err="1" smtClean="0">
                <a:latin typeface="Times New Roman" pitchFamily="18" charset="0"/>
                <a:ea typeface="ＭＳ Ｐゴシック" pitchFamily="34" charset="-128"/>
              </a:rPr>
              <a:t>CpG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sites</a:t>
            </a:r>
            <a:r>
              <a:rPr lang="de-DE" baseline="0" dirty="0" smtClean="0">
                <a:latin typeface="Times New Roman" pitchFamily="18" charset="0"/>
                <a:ea typeface="ＭＳ Ｐゴシック" pitchFamily="34" charset="-128"/>
              </a:rPr>
              <a:t> in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human </a:t>
            </a:r>
            <a:r>
              <a:rPr lang="de-DE" baseline="0" dirty="0" err="1" smtClean="0">
                <a:latin typeface="Times New Roman" pitchFamily="18" charset="0"/>
                <a:ea typeface="ＭＳ Ｐゴシック" pitchFamily="34" charset="-128"/>
              </a:rPr>
              <a:t>genome</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It</a:t>
            </a:r>
            <a:r>
              <a:rPr lang="de-DE" baseline="0" dirty="0" smtClean="0">
                <a:latin typeface="Times New Roman" pitchFamily="18" charset="0"/>
                <a:ea typeface="ＭＳ Ｐゴシック" pitchFamily="34" charset="-128"/>
              </a:rPr>
              <a:t> also </a:t>
            </a:r>
            <a:r>
              <a:rPr lang="de-DE" baseline="0" dirty="0" err="1" smtClean="0">
                <a:latin typeface="Times New Roman" pitchFamily="18" charset="0"/>
                <a:ea typeface="ＭＳ Ｐゴシック" pitchFamily="34" charset="-128"/>
              </a:rPr>
              <a:t>contains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close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1000 </a:t>
            </a:r>
            <a:r>
              <a:rPr lang="de-DE" baseline="0" dirty="0" err="1" smtClean="0">
                <a:latin typeface="Times New Roman" pitchFamily="18" charset="0"/>
                <a:ea typeface="ＭＳ Ｐゴシック" pitchFamily="34" charset="-128"/>
              </a:rPr>
              <a:t>control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probes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do not </a:t>
            </a:r>
            <a:r>
              <a:rPr lang="de-DE" baseline="0" dirty="0" err="1" smtClean="0">
                <a:latin typeface="Times New Roman" pitchFamily="18" charset="0"/>
                <a:ea typeface="ＭＳ Ｐゴシック" pitchFamily="34" charset="-128"/>
              </a:rPr>
              <a:t>measure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CpG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methylation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sample, but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used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test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correctness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biochemical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processing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steps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carried</a:t>
            </a:r>
            <a:r>
              <a:rPr lang="de-DE" baseline="0" dirty="0" smtClean="0">
                <a:latin typeface="Times New Roman" pitchFamily="18" charset="0"/>
                <a:ea typeface="ＭＳ Ｐゴシック" pitchFamily="34" charset="-128"/>
              </a:rPr>
              <a:t> out.</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11</a:t>
            </a:fld>
            <a:endParaRPr lang="en-US" smtClean="0">
              <a:latin typeface="Times New Roman" pitchFamily="18" charset="0"/>
            </a:endParaRPr>
          </a:p>
        </p:txBody>
      </p:sp>
    </p:spTree>
    <p:extLst>
      <p:ext uri="{BB962C8B-B14F-4D97-AF65-F5344CB8AC3E}">
        <p14:creationId xmlns:p14="http://schemas.microsoft.com/office/powerpoint/2010/main" val="307819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The </a:t>
            </a:r>
            <a:r>
              <a:rPr lang="de-DE" dirty="0" err="1" smtClean="0">
                <a:latin typeface="Times New Roman" pitchFamily="18" charset="0"/>
                <a:ea typeface="ＭＳ Ｐゴシック" pitchFamily="34" charset="-128"/>
              </a:rPr>
              <a:t>data</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sets</a:t>
            </a:r>
            <a:r>
              <a:rPr lang="de-DE" dirty="0" smtClean="0">
                <a:latin typeface="Times New Roman" pitchFamily="18" charset="0"/>
                <a:ea typeface="ＭＳ Ｐゴシック" pitchFamily="34" charset="-128"/>
              </a:rPr>
              <a:t> Y </a:t>
            </a:r>
            <a:r>
              <a:rPr lang="de-DE"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analyzed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transformed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into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their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functions</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Here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review</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 </a:t>
            </a:r>
            <a:r>
              <a:rPr lang="de-DE" baseline="0" dirty="0" err="1" smtClean="0">
                <a:latin typeface="Times New Roman" pitchFamily="18" charset="0"/>
                <a:ea typeface="ＭＳ Ｐゴシック" pitchFamily="34" charset="-128"/>
              </a:rPr>
              <a:t>data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set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12</a:t>
            </a:fld>
            <a:endParaRPr lang="en-US" smtClean="0">
              <a:latin typeface="Times New Roman" pitchFamily="18" charset="0"/>
            </a:endParaRPr>
          </a:p>
        </p:txBody>
      </p:sp>
    </p:spTree>
    <p:extLst>
      <p:ext uri="{BB962C8B-B14F-4D97-AF65-F5344CB8AC3E}">
        <p14:creationId xmlns:p14="http://schemas.microsoft.com/office/powerpoint/2010/main" val="217744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err="1" smtClean="0">
                <a:latin typeface="Times New Roman" pitchFamily="18" charset="0"/>
                <a:ea typeface="ＭＳ Ｐゴシック" pitchFamily="34" charset="-128"/>
              </a:rPr>
              <a:t>Let</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us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look</a:t>
            </a:r>
            <a:r>
              <a:rPr lang="de-DE" dirty="0" smtClean="0">
                <a:latin typeface="Times New Roman" pitchFamily="18" charset="0"/>
                <a:ea typeface="ＭＳ Ｐゴシック" pitchFamily="34" charset="-128"/>
              </a:rPr>
              <a:t> at </a:t>
            </a:r>
            <a:r>
              <a:rPr lang="de-DE"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function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standard</a:t>
            </a:r>
            <a:r>
              <a:rPr lang="de-DE" baseline="0" dirty="0" smtClean="0">
                <a:latin typeface="Times New Roman" pitchFamily="18" charset="0"/>
                <a:ea typeface="ＭＳ Ｐゴシック" pitchFamily="34" charset="-128"/>
              </a:rPr>
              <a:t> normal </a:t>
            </a:r>
            <a:r>
              <a:rPr lang="de-DE" baseline="0" dirty="0" err="1" smtClean="0">
                <a:latin typeface="Times New Roman" pitchFamily="18" charset="0"/>
                <a:ea typeface="ＭＳ Ｐゴシック" pitchFamily="34" charset="-128"/>
              </a:rPr>
              <a:t>distribution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blue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curve</a:t>
            </a:r>
            <a:r>
              <a:rPr lang="de-DE" baseline="0" dirty="0" smtClean="0">
                <a:latin typeface="Times New Roman" pitchFamily="18" charset="0"/>
                <a:ea typeface="ＭＳ Ｐゴシック" pitchFamily="34" charset="-128"/>
              </a:rPr>
              <a:t> in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upper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plot</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Its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function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shown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below</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p=0.5,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variable </a:t>
            </a:r>
            <a:r>
              <a:rPr lang="de-DE" baseline="0" dirty="0" err="1" smtClean="0">
                <a:latin typeface="Times New Roman" pitchFamily="18" charset="0"/>
                <a:ea typeface="ＭＳ Ｐゴシック" pitchFamily="34" charset="-128"/>
              </a:rPr>
              <a:t>has</a:t>
            </a:r>
            <a:r>
              <a:rPr lang="de-DE" baseline="0" dirty="0" smtClean="0">
                <a:latin typeface="Times New Roman" pitchFamily="18" charset="0"/>
                <a:ea typeface="ＭＳ Ｐゴシック" pitchFamily="34" charset="-128"/>
              </a:rPr>
              <a:t> a 50% </a:t>
            </a:r>
            <a:r>
              <a:rPr lang="de-DE" baseline="0" dirty="0" err="1" smtClean="0">
                <a:latin typeface="Times New Roman" pitchFamily="18" charset="0"/>
                <a:ea typeface="ＭＳ Ｐゴシック" pitchFamily="34" charset="-128"/>
              </a:rPr>
              <a:t>chance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smaller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than</a:t>
            </a:r>
            <a:r>
              <a:rPr lang="de-DE" baseline="0" dirty="0" smtClean="0">
                <a:latin typeface="Times New Roman" pitchFamily="18" charset="0"/>
                <a:ea typeface="ＭＳ Ｐゴシック" pitchFamily="34" charset="-128"/>
              </a:rPr>
              <a:t> 0 in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normal </a:t>
            </a:r>
            <a:r>
              <a:rPr lang="de-DE" baseline="0" dirty="0" err="1" smtClean="0">
                <a:latin typeface="Times New Roman" pitchFamily="18" charset="0"/>
                <a:ea typeface="ＭＳ Ｐゴシック" pitchFamily="34" charset="-128"/>
              </a:rPr>
              <a:t>distribution</a:t>
            </a:r>
            <a:r>
              <a:rPr lang="de-DE" baseline="0" dirty="0" smtClean="0">
                <a:latin typeface="Times New Roman" pitchFamily="18" charset="0"/>
                <a:ea typeface="ＭＳ Ｐゴシック" pitchFamily="34" charset="-128"/>
              </a:rPr>
              <a:t>. Thus 0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plotted</a:t>
            </a:r>
            <a:r>
              <a:rPr lang="de-DE" baseline="0" dirty="0" smtClean="0">
                <a:latin typeface="Times New Roman" pitchFamily="18" charset="0"/>
                <a:ea typeface="ＭＳ Ｐゴシック" pitchFamily="34" charset="-128"/>
              </a:rPr>
              <a:t> on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y-</a:t>
            </a:r>
            <a:r>
              <a:rPr lang="de-DE" baseline="0" dirty="0" err="1" smtClean="0">
                <a:latin typeface="Times New Roman" pitchFamily="18" charset="0"/>
                <a:ea typeface="ＭＳ Ｐゴシック" pitchFamily="34" charset="-128"/>
              </a:rPr>
              <a:t>axis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p = 0.5.</a:t>
            </a:r>
          </a:p>
          <a:p>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p=0.1,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variable </a:t>
            </a:r>
            <a:r>
              <a:rPr lang="de-DE" baseline="0" dirty="0" err="1" smtClean="0">
                <a:latin typeface="Times New Roman" pitchFamily="18" charset="0"/>
                <a:ea typeface="ＭＳ Ｐゴシック" pitchFamily="34" charset="-128"/>
              </a:rPr>
              <a:t>has</a:t>
            </a:r>
            <a:r>
              <a:rPr lang="de-DE" baseline="0" dirty="0" smtClean="0">
                <a:latin typeface="Times New Roman" pitchFamily="18" charset="0"/>
                <a:ea typeface="ＭＳ Ｐゴシック" pitchFamily="34" charset="-128"/>
              </a:rPr>
              <a:t> a 10% </a:t>
            </a:r>
            <a:r>
              <a:rPr lang="de-DE" baseline="0" dirty="0" err="1" smtClean="0">
                <a:latin typeface="Times New Roman" pitchFamily="18" charset="0"/>
                <a:ea typeface="ＭＳ Ｐゴシック" pitchFamily="34" charset="-128"/>
              </a:rPr>
              <a:t>chance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smaller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about</a:t>
            </a:r>
            <a:r>
              <a:rPr lang="de-DE" baseline="0" dirty="0" smtClean="0">
                <a:latin typeface="Times New Roman" pitchFamily="18" charset="0"/>
                <a:ea typeface="ＭＳ Ｐゴシック" pitchFamily="34" charset="-128"/>
              </a:rPr>
              <a:t>) -1.3 in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normal </a:t>
            </a:r>
            <a:r>
              <a:rPr lang="de-DE" baseline="0" dirty="0" err="1" smtClean="0">
                <a:latin typeface="Times New Roman" pitchFamily="18" charset="0"/>
                <a:ea typeface="ＭＳ Ｐゴシック" pitchFamily="34" charset="-128"/>
              </a:rPr>
              <a:t>distribution</a:t>
            </a:r>
            <a:r>
              <a:rPr lang="de-DE" baseline="0" dirty="0" smtClean="0">
                <a:latin typeface="Times New Roman" pitchFamily="18" charset="0"/>
                <a:ea typeface="ＭＳ Ｐゴシック" pitchFamily="34" charset="-128"/>
              </a:rPr>
              <a:t>. Thus -1.3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plotted</a:t>
            </a:r>
            <a:r>
              <a:rPr lang="de-DE" baseline="0" dirty="0" smtClean="0">
                <a:latin typeface="Times New Roman" pitchFamily="18" charset="0"/>
                <a:ea typeface="ＭＳ Ｐゴシック" pitchFamily="34" charset="-128"/>
              </a:rPr>
              <a:t> on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y-</a:t>
            </a:r>
            <a:r>
              <a:rPr lang="de-DE" baseline="0" dirty="0" err="1" smtClean="0">
                <a:latin typeface="Times New Roman" pitchFamily="18" charset="0"/>
                <a:ea typeface="ＭＳ Ｐゴシック" pitchFamily="34" charset="-128"/>
              </a:rPr>
              <a:t>axis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p = 0.1</a:t>
            </a:r>
          </a:p>
          <a:p>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p=0.05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normal </a:t>
            </a:r>
            <a:r>
              <a:rPr lang="de-DE" baseline="0" dirty="0" err="1" smtClean="0">
                <a:latin typeface="Times New Roman" pitchFamily="18" charset="0"/>
                <a:ea typeface="ＭＳ Ｐゴシック" pitchFamily="34" charset="-128"/>
              </a:rPr>
              <a:t>significance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threshold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value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-1.7. </a:t>
            </a:r>
            <a:r>
              <a:rPr lang="de-DE" baseline="0" dirty="0" err="1" smtClean="0">
                <a:latin typeface="Times New Roman" pitchFamily="18" charset="0"/>
                <a:ea typeface="ＭＳ Ｐゴシック" pitchFamily="34" charset="-128"/>
              </a:rPr>
              <a:t>It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not -2 </a:t>
            </a:r>
            <a:r>
              <a:rPr lang="de-DE" baseline="0" dirty="0" err="1" smtClean="0">
                <a:latin typeface="Times New Roman" pitchFamily="18" charset="0"/>
                <a:ea typeface="ＭＳ Ｐゴシック" pitchFamily="34" charset="-128"/>
              </a:rPr>
              <a:t>as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used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two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standard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deviations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because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only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looking</a:t>
            </a:r>
            <a:r>
              <a:rPr lang="de-DE" baseline="0" dirty="0" smtClean="0">
                <a:latin typeface="Times New Roman" pitchFamily="18" charset="0"/>
                <a:ea typeface="ＭＳ Ｐゴシック" pitchFamily="34" charset="-128"/>
              </a:rPr>
              <a:t> at </a:t>
            </a:r>
            <a:r>
              <a:rPr lang="de-DE" baseline="0" dirty="0" err="1" smtClean="0">
                <a:latin typeface="Times New Roman" pitchFamily="18" charset="0"/>
                <a:ea typeface="ＭＳ Ｐゴシック" pitchFamily="34" charset="-128"/>
              </a:rPr>
              <a:t>one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tail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distribution</a:t>
            </a:r>
            <a:r>
              <a:rPr lang="de-DE" baseline="0" dirty="0" smtClean="0">
                <a:latin typeface="Times New Roman" pitchFamily="18" charset="0"/>
                <a:ea typeface="ＭＳ Ｐゴシック" pitchFamily="34" charset="-128"/>
              </a:rPr>
              <a:t>.</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13</a:t>
            </a:fld>
            <a:endParaRPr lang="en-US" smtClean="0">
              <a:latin typeface="Times New Roman" pitchFamily="18" charset="0"/>
            </a:endParaRPr>
          </a:p>
        </p:txBody>
      </p:sp>
    </p:spTree>
    <p:extLst>
      <p:ext uri="{BB962C8B-B14F-4D97-AF65-F5344CB8AC3E}">
        <p14:creationId xmlns:p14="http://schemas.microsoft.com/office/powerpoint/2010/main" val="231707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err="1" smtClean="0">
                <a:latin typeface="Times New Roman" pitchFamily="18" charset="0"/>
                <a:ea typeface="ＭＳ Ｐゴシック" pitchFamily="34" charset="-128"/>
              </a:rPr>
              <a:t>FunNorm</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considers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functions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methylation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value</a:t>
            </a:r>
            <a:r>
              <a:rPr lang="de-DE" baseline="0" dirty="0" smtClean="0">
                <a:latin typeface="Times New Roman" pitchFamily="18" charset="0"/>
                <a:ea typeface="ＭＳ Ｐゴシック" pitchFamily="34" charset="-128"/>
              </a:rPr>
              <a:t> in all </a:t>
            </a:r>
            <a:r>
              <a:rPr lang="de-DE" baseline="0" dirty="0" err="1" smtClean="0">
                <a:latin typeface="Times New Roman" pitchFamily="18" charset="0"/>
                <a:ea typeface="ＭＳ Ｐゴシック" pitchFamily="34" charset="-128"/>
              </a:rPr>
              <a:t>samples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and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takes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mean</a:t>
            </a:r>
            <a:r>
              <a:rPr lang="de-DE" baseline="0" dirty="0" smtClean="0">
                <a:latin typeface="Times New Roman" pitchFamily="18" charset="0"/>
                <a:ea typeface="ＭＳ Ｐゴシック" pitchFamily="34" charset="-128"/>
              </a:rPr>
              <a:t>. This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termed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alpha</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Then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FunNorm</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assumes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quantile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function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 </a:t>
            </a:r>
            <a:r>
              <a:rPr lang="de-DE" baseline="0" dirty="0" err="1" smtClean="0">
                <a:latin typeface="Times New Roman" pitchFamily="18" charset="0"/>
                <a:ea typeface="ＭＳ Ｐゴシック" pitchFamily="34" charset="-128"/>
              </a:rPr>
              <a:t>particlular</a:t>
            </a:r>
            <a:r>
              <a:rPr lang="de-DE" baseline="0" dirty="0" smtClean="0">
                <a:latin typeface="Times New Roman" pitchFamily="18" charset="0"/>
                <a:ea typeface="ＭＳ Ｐゴシック" pitchFamily="34" charset="-128"/>
              </a:rPr>
              <a:t> sample i </a:t>
            </a:r>
            <a:r>
              <a:rPr lang="de-DE" baseline="0" dirty="0" err="1" smtClean="0">
                <a:latin typeface="Times New Roman" pitchFamily="18" charset="0"/>
                <a:ea typeface="ＭＳ Ｐゴシック" pitchFamily="34" charset="-128"/>
              </a:rPr>
              <a:t>shows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variation</a:t>
            </a:r>
            <a:r>
              <a:rPr lang="de-DE" baseline="0" dirty="0" smtClean="0">
                <a:latin typeface="Times New Roman" pitchFamily="18" charset="0"/>
                <a:ea typeface="ＭＳ Ｐゴシック" pitchFamily="34" charset="-128"/>
              </a:rPr>
              <a:t> due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covariates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and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some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error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term</a:t>
            </a:r>
            <a:r>
              <a:rPr lang="de-DE" baseline="0" dirty="0" smtClean="0">
                <a:latin typeface="Times New Roman" pitchFamily="18" charset="0"/>
                <a:ea typeface="ＭＳ Ｐゴシック" pitchFamily="34" charset="-128"/>
              </a:rPr>
              <a:t>.</a:t>
            </a:r>
          </a:p>
          <a:p>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14</a:t>
            </a:fld>
            <a:endParaRPr lang="en-US" smtClean="0">
              <a:latin typeface="Times New Roman" pitchFamily="18" charset="0"/>
            </a:endParaRPr>
          </a:p>
        </p:txBody>
      </p:sp>
    </p:spTree>
    <p:extLst>
      <p:ext uri="{BB962C8B-B14F-4D97-AF65-F5344CB8AC3E}">
        <p14:creationId xmlns:p14="http://schemas.microsoft.com/office/powerpoint/2010/main" val="223701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The </a:t>
            </a:r>
            <a:r>
              <a:rPr lang="de-DE" dirty="0" err="1" smtClean="0">
                <a:latin typeface="Times New Roman" pitchFamily="18" charset="0"/>
                <a:ea typeface="ＭＳ Ｐゴシック" pitchFamily="34" charset="-128"/>
              </a:rPr>
              <a:t>aim</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is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to</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subtract</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variation</a:t>
            </a:r>
            <a:r>
              <a:rPr lang="de-DE" baseline="0" dirty="0" smtClean="0">
                <a:latin typeface="Times New Roman" pitchFamily="18" charset="0"/>
                <a:ea typeface="ＭＳ Ｐゴシック" pitchFamily="34" charset="-128"/>
              </a:rPr>
              <a:t> due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covariates</a:t>
            </a:r>
            <a:r>
              <a:rPr lang="de-DE" baseline="0" dirty="0" smtClean="0">
                <a:latin typeface="Times New Roman" pitchFamily="18" charset="0"/>
                <a:ea typeface="ＭＳ Ｐゴシック" pitchFamily="34" charset="-128"/>
              </a:rPr>
              <a:t> Z.</a:t>
            </a:r>
          </a:p>
          <a:p>
            <a:r>
              <a:rPr lang="de-DE" baseline="0" dirty="0" smtClean="0">
                <a:latin typeface="Times New Roman" pitchFamily="18" charset="0"/>
                <a:ea typeface="ＭＳ Ｐゴシック" pitchFamily="34" charset="-128"/>
              </a:rPr>
              <a:t>The </a:t>
            </a:r>
            <a:r>
              <a:rPr lang="de-DE" baseline="0" dirty="0" err="1" smtClean="0">
                <a:latin typeface="Times New Roman" pitchFamily="18" charset="0"/>
                <a:ea typeface="ＭＳ Ｐゴシック" pitchFamily="34" charset="-128"/>
              </a:rPr>
              <a:t>coefficients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estimated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based</a:t>
            </a:r>
            <a:r>
              <a:rPr lang="de-DE" baseline="0" dirty="0" smtClean="0">
                <a:latin typeface="Times New Roman" pitchFamily="18" charset="0"/>
                <a:ea typeface="ＭＳ Ｐゴシック" pitchFamily="34" charset="-128"/>
              </a:rPr>
              <a:t> on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values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observed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control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probes</a:t>
            </a:r>
            <a:r>
              <a:rPr lang="de-DE" baseline="0" dirty="0" smtClean="0">
                <a:latin typeface="Times New Roman" pitchFamily="18" charset="0"/>
                <a:ea typeface="ＭＳ Ｐゴシック" pitchFamily="34" charset="-128"/>
              </a:rPr>
              <a:t>.</a:t>
            </a:r>
          </a:p>
          <a:p>
            <a:endParaRPr lang="de-DE" baseline="0" dirty="0" smtClean="0">
              <a:latin typeface="Times New Roman" pitchFamily="18" charset="0"/>
              <a:ea typeface="ＭＳ Ｐゴシック" pitchFamily="34" charset="-128"/>
            </a:endParaRPr>
          </a:p>
          <a:p>
            <a:r>
              <a:rPr lang="de-DE" baseline="0" dirty="0" smtClean="0">
                <a:latin typeface="Times New Roman" pitchFamily="18" charset="0"/>
                <a:ea typeface="ＭＳ Ｐゴシック" pitchFamily="34" charset="-128"/>
              </a:rPr>
              <a:t>The </a:t>
            </a:r>
            <a:r>
              <a:rPr lang="de-DE" baseline="0" dirty="0" err="1" smtClean="0">
                <a:latin typeface="Times New Roman" pitchFamily="18" charset="0"/>
                <a:ea typeface="ＭＳ Ｐゴシック" pitchFamily="34" charset="-128"/>
              </a:rPr>
              <a:t>control</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probes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explained</a:t>
            </a:r>
            <a:r>
              <a:rPr lang="de-DE" baseline="0" dirty="0" smtClean="0">
                <a:latin typeface="Times New Roman" pitchFamily="18" charset="0"/>
                <a:ea typeface="ＭＳ Ｐゴシック" pitchFamily="34" charset="-128"/>
              </a:rPr>
              <a:t> in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supplementary</a:t>
            </a:r>
            <a:r>
              <a:rPr lang="de-DE" baseline="0" dirty="0" smtClean="0">
                <a:latin typeface="Times New Roman" pitchFamily="18" charset="0"/>
                <a:ea typeface="ＭＳ Ｐゴシック" pitchFamily="34" charset="-128"/>
              </a:rPr>
              <a:t> material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FunNorm</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paper</a:t>
            </a:r>
            <a:r>
              <a:rPr lang="de-DE" baseline="0" dirty="0" smtClean="0">
                <a:latin typeface="Times New Roman" pitchFamily="18" charset="0"/>
                <a:ea typeface="ＭＳ Ｐゴシック" pitchFamily="34" charset="-128"/>
              </a:rPr>
              <a:t>:</a:t>
            </a:r>
          </a:p>
          <a:p>
            <a:r>
              <a:rPr lang="en-US" dirty="0" smtClean="0">
                <a:latin typeface="Times New Roman" pitchFamily="18" charset="0"/>
                <a:ea typeface="ＭＳ Ｐゴシック" pitchFamily="34" charset="-128"/>
              </a:rPr>
              <a:t>“For “Bisulﬁte Conversion I” probes, 3 probes (C1,C2,C3) are expected to have high signal in the green channel in case the bisulﬁte conversion reaction was successful, </a:t>
            </a:r>
          </a:p>
          <a:p>
            <a:r>
              <a:rPr lang="en-US" dirty="0" smtClean="0">
                <a:latin typeface="Times New Roman" pitchFamily="18" charset="0"/>
                <a:ea typeface="ＭＳ Ｐゴシック" pitchFamily="34" charset="-128"/>
              </a:rPr>
              <a:t>and similarly 3 additional probes (C4,C5,C6) are expected to have high signal in the red channel. We therefore consider these 6 intensities and take the mean as a single summary value. “</a:t>
            </a:r>
          </a:p>
          <a:p>
            <a:r>
              <a:rPr lang="de-DE" dirty="0" smtClean="0">
                <a:latin typeface="Times New Roman" pitchFamily="18" charset="0"/>
                <a:ea typeface="ＭＳ Ｐゴシック" pitchFamily="34" charset="-128"/>
              </a:rPr>
              <a:t>So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these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probes</a:t>
            </a:r>
            <a:r>
              <a:rPr lang="de-DE" baseline="0" dirty="0" smtClean="0">
                <a:latin typeface="Times New Roman" pitchFamily="18" charset="0"/>
                <a:ea typeface="ＭＳ Ｐゴシック" pitchFamily="34" charset="-128"/>
              </a:rPr>
              <a:t> do not </a:t>
            </a:r>
            <a:r>
              <a:rPr lang="de-DE" baseline="0" dirty="0" err="1" smtClean="0">
                <a:latin typeface="Times New Roman" pitchFamily="18" charset="0"/>
                <a:ea typeface="ＭＳ Ｐゴシック" pitchFamily="34" charset="-128"/>
              </a:rPr>
              <a:t>detect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methylation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levels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CpG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sites</a:t>
            </a:r>
            <a:r>
              <a:rPr lang="de-DE" baseline="0" dirty="0" smtClean="0">
                <a:latin typeface="Times New Roman" pitchFamily="18" charset="0"/>
                <a:ea typeface="ＭＳ Ｐゴシック" pitchFamily="34" charset="-128"/>
              </a:rPr>
              <a:t> in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sample, but </a:t>
            </a:r>
            <a:r>
              <a:rPr lang="de-DE" baseline="0" dirty="0" err="1" smtClean="0">
                <a:latin typeface="Times New Roman" pitchFamily="18" charset="0"/>
                <a:ea typeface="ＭＳ Ｐゴシック" pitchFamily="34" charset="-128"/>
              </a:rPr>
              <a:t>rather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are</a:t>
            </a:r>
            <a:r>
              <a:rPr lang="de-DE" baseline="0" dirty="0" smtClean="0">
                <a:latin typeface="Times New Roman" pitchFamily="18" charset="0"/>
                <a:ea typeface="ＭＳ Ｐゴシック" pitchFamily="34" charset="-128"/>
              </a:rPr>
              <a:t> a </a:t>
            </a:r>
            <a:r>
              <a:rPr lang="de-DE" baseline="0" dirty="0" err="1" smtClean="0">
                <a:latin typeface="Times New Roman" pitchFamily="18" charset="0"/>
                <a:ea typeface="ＭＳ Ｐゴシック" pitchFamily="34" charset="-128"/>
              </a:rPr>
              <a:t>quality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measure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for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performed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experiments</a:t>
            </a:r>
            <a:r>
              <a:rPr lang="de-DE" baseline="0" dirty="0" smtClean="0">
                <a:latin typeface="Times New Roman" pitchFamily="18" charset="0"/>
                <a:ea typeface="ＭＳ Ｐゴシック" pitchFamily="34" charset="-128"/>
              </a:rPr>
              <a:t>.</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15</a:t>
            </a:fld>
            <a:endParaRPr lang="en-US" smtClean="0">
              <a:latin typeface="Times New Roman" pitchFamily="18" charset="0"/>
            </a:endParaRPr>
          </a:p>
        </p:txBody>
      </p:sp>
    </p:spTree>
    <p:extLst>
      <p:ext uri="{BB962C8B-B14F-4D97-AF65-F5344CB8AC3E}">
        <p14:creationId xmlns:p14="http://schemas.microsoft.com/office/powerpoint/2010/main" val="75354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This </a:t>
            </a:r>
            <a:r>
              <a:rPr lang="de-DE" dirty="0" err="1" smtClean="0">
                <a:latin typeface="Times New Roman" pitchFamily="18" charset="0"/>
                <a:ea typeface="ＭＳ Ｐゴシック" pitchFamily="34" charset="-128"/>
              </a:rPr>
              <a:t>is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another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example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for</a:t>
            </a:r>
            <a:r>
              <a:rPr lang="de-DE" dirty="0" smtClean="0">
                <a:latin typeface="Times New Roman" pitchFamily="18" charset="0"/>
                <a:ea typeface="ＭＳ Ｐゴシック" pitchFamily="34" charset="-128"/>
              </a:rPr>
              <a:t> a</a:t>
            </a:r>
            <a:r>
              <a:rPr lang="de-DE" baseline="0" dirty="0" smtClean="0">
                <a:latin typeface="Times New Roman" pitchFamily="18" charset="0"/>
                <a:ea typeface="ＭＳ Ｐゴシック" pitchFamily="34" charset="-128"/>
              </a:rPr>
              <a:t> large-</a:t>
            </a:r>
            <a:r>
              <a:rPr lang="de-DE" baseline="0" dirty="0" err="1" smtClean="0">
                <a:latin typeface="Times New Roman" pitchFamily="18" charset="0"/>
                <a:ea typeface="ＭＳ Ｐゴシック" pitchFamily="34" charset="-128"/>
              </a:rPr>
              <a:t>scale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effect</a:t>
            </a:r>
            <a:r>
              <a:rPr lang="de-DE" baseline="0" dirty="0" smtClean="0">
                <a:latin typeface="Times New Roman" pitchFamily="18" charset="0"/>
                <a:ea typeface="ＭＳ Ｐゴシック" pitchFamily="34" charset="-128"/>
              </a:rPr>
              <a:t> in a </a:t>
            </a:r>
            <a:r>
              <a:rPr lang="de-DE" baseline="0" dirty="0" err="1" smtClean="0">
                <a:latin typeface="Times New Roman" pitchFamily="18" charset="0"/>
                <a:ea typeface="ＭＳ Ｐゴシック" pitchFamily="34" charset="-128"/>
              </a:rPr>
              <a:t>famous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genomic</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project</a:t>
            </a:r>
            <a:r>
              <a:rPr lang="de-DE" baseline="0" dirty="0" smtClean="0">
                <a:latin typeface="Times New Roman" pitchFamily="18" charset="0"/>
                <a:ea typeface="ＭＳ Ｐゴシック" pitchFamily="34" charset="-128"/>
              </a:rPr>
              <a:t>.</a:t>
            </a:r>
            <a:endParaRPr lang="de-DE" dirty="0" smtClean="0">
              <a:latin typeface="Times New Roman" pitchFamily="18" charset="0"/>
              <a:ea typeface="ＭＳ Ｐゴシック" pitchFamily="34" charset="-128"/>
            </a:endParaRPr>
          </a:p>
          <a:p>
            <a:r>
              <a:rPr lang="de-DE" dirty="0" err="1" smtClean="0">
                <a:latin typeface="Times New Roman" pitchFamily="18" charset="0"/>
                <a:ea typeface="ＭＳ Ｐゴシック" pitchFamily="34" charset="-128"/>
              </a:rPr>
              <a:t>For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some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reason</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sequencing</a:t>
            </a:r>
            <a:r>
              <a:rPr lang="de-DE" dirty="0" smtClean="0">
                <a:latin typeface="Times New Roman" pitchFamily="18" charset="0"/>
                <a:ea typeface="ＭＳ Ｐゴシック" pitchFamily="34" charset="-128"/>
              </a:rPr>
              <a:t> in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1000 </a:t>
            </a:r>
            <a:r>
              <a:rPr lang="de-DE" dirty="0" err="1" smtClean="0">
                <a:latin typeface="Times New Roman" pitchFamily="18" charset="0"/>
                <a:ea typeface="ＭＳ Ｐゴシック" pitchFamily="34" charset="-128"/>
              </a:rPr>
              <a:t>genome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project</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generated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higher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read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coverage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during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days</a:t>
            </a:r>
            <a:r>
              <a:rPr lang="de-DE" baseline="0" dirty="0" smtClean="0">
                <a:latin typeface="Times New Roman" pitchFamily="18" charset="0"/>
                <a:ea typeface="ＭＳ Ｐゴシック" pitchFamily="34" charset="-128"/>
              </a:rPr>
              <a:t> 243 </a:t>
            </a:r>
            <a:r>
              <a:rPr lang="de-DE" baseline="0" dirty="0" err="1" smtClean="0">
                <a:latin typeface="Times New Roman" pitchFamily="18" charset="0"/>
                <a:ea typeface="ＭＳ Ｐゴシック" pitchFamily="34" charset="-128"/>
              </a:rPr>
              <a:t>and</a:t>
            </a:r>
            <a:r>
              <a:rPr lang="de-DE" baseline="0" dirty="0" smtClean="0">
                <a:latin typeface="Times New Roman" pitchFamily="18" charset="0"/>
                <a:ea typeface="ＭＳ Ｐゴシック" pitchFamily="34" charset="-128"/>
              </a:rPr>
              <a:t> 251.</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2</a:t>
            </a:fld>
            <a:endParaRPr lang="en-US" smtClean="0">
              <a:latin typeface="Times New Roman" pitchFamily="18" charset="0"/>
            </a:endParaRPr>
          </a:p>
        </p:txBody>
      </p:sp>
    </p:spTree>
    <p:extLst>
      <p:ext uri="{BB962C8B-B14F-4D97-AF65-F5344CB8AC3E}">
        <p14:creationId xmlns:p14="http://schemas.microsoft.com/office/powerpoint/2010/main" val="34131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A </a:t>
            </a:r>
            <a:r>
              <a:rPr lang="de-DE" dirty="0" err="1" smtClean="0">
                <a:latin typeface="Times New Roman" pitchFamily="18" charset="0"/>
                <a:ea typeface="ＭＳ Ｐゴシック" pitchFamily="34" charset="-128"/>
              </a:rPr>
              <a:t>widely</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used</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tool</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for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removing</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batch</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effects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ComBat</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It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 </a:t>
            </a:r>
            <a:r>
              <a:rPr lang="de-DE" baseline="0" dirty="0" err="1" smtClean="0">
                <a:latin typeface="Times New Roman" pitchFamily="18" charset="0"/>
                <a:ea typeface="ＭＳ Ｐゴシック" pitchFamily="34" charset="-128"/>
              </a:rPr>
              <a:t>location-scale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method</a:t>
            </a:r>
            <a:r>
              <a:rPr lang="de-DE" baseline="0" dirty="0" smtClean="0">
                <a:latin typeface="Times New Roman" pitchFamily="18" charset="0"/>
                <a:ea typeface="ＭＳ Ｐゴシック" pitchFamily="34" charset="-128"/>
              </a:rPr>
              <a:t>.</a:t>
            </a:r>
          </a:p>
          <a:p>
            <a:r>
              <a:rPr lang="de-DE" baseline="0" dirty="0" smtClean="0">
                <a:latin typeface="Times New Roman" pitchFamily="18" charset="0"/>
                <a:ea typeface="ＭＳ Ｐゴシック" pitchFamily="34" charset="-128"/>
              </a:rPr>
              <a:t>The </a:t>
            </a:r>
            <a:r>
              <a:rPr lang="de-DE" baseline="0" dirty="0" err="1" smtClean="0">
                <a:latin typeface="Times New Roman" pitchFamily="18" charset="0"/>
                <a:ea typeface="ＭＳ Ｐゴシック" pitchFamily="34" charset="-128"/>
              </a:rPr>
              <a:t>slide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explains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basic</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principles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ComBat</a:t>
            </a:r>
            <a:r>
              <a:rPr lang="de-DE" baseline="0" dirty="0" smtClean="0">
                <a:latin typeface="Times New Roman" pitchFamily="18" charset="0"/>
                <a:ea typeface="ＭＳ Ｐゴシック" pitchFamily="34" charset="-128"/>
              </a:rPr>
              <a:t>.</a:t>
            </a:r>
            <a:endParaRPr lang="de-DE" dirty="0" smtClean="0">
              <a:latin typeface="Times New Roman" pitchFamily="18" charset="0"/>
              <a:ea typeface="ＭＳ Ｐゴシック" pitchFamily="34" charset="-128"/>
            </a:endParaRPr>
          </a:p>
          <a:p>
            <a:r>
              <a:rPr lang="de-DE" dirty="0" err="1" smtClean="0">
                <a:latin typeface="Times New Roman" pitchFamily="18" charset="0"/>
                <a:ea typeface="ＭＳ Ｐゴシック" pitchFamily="34" charset="-128"/>
              </a:rPr>
              <a:t>However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experience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has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shown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ComBat</a:t>
            </a:r>
            <a:r>
              <a:rPr lang="de-DE" baseline="0" dirty="0" smtClean="0">
                <a:latin typeface="Times New Roman" pitchFamily="18" charset="0"/>
                <a:ea typeface="ＭＳ Ｐゴシック" pitchFamily="34" charset="-128"/>
              </a:rPr>
              <a:t> also </a:t>
            </a:r>
            <a:r>
              <a:rPr lang="de-DE" baseline="0" smtClean="0">
                <a:latin typeface="Times New Roman" pitchFamily="18" charset="0"/>
                <a:ea typeface="ＭＳ Ｐゴシック" pitchFamily="34" charset="-128"/>
              </a:rPr>
              <a:t>has </a:t>
            </a:r>
            <a:r>
              <a:rPr lang="de-DE" baseline="0" dirty="0" err="1" smtClean="0">
                <a:latin typeface="Times New Roman" pitchFamily="18" charset="0"/>
                <a:ea typeface="ＭＳ Ｐゴシック" pitchFamily="34" charset="-128"/>
              </a:rPr>
              <a:t>caveats</a:t>
            </a:r>
            <a:r>
              <a:rPr lang="de-DE" baseline="0" dirty="0" smtClean="0">
                <a:latin typeface="Times New Roman" pitchFamily="18" charset="0"/>
                <a:ea typeface="ＭＳ Ｐゴシック" pitchFamily="34" charset="-128"/>
              </a:rPr>
              <a:t>. The </a:t>
            </a:r>
            <a:r>
              <a:rPr lang="de-DE" baseline="0" dirty="0" err="1" smtClean="0">
                <a:latin typeface="Times New Roman" pitchFamily="18" charset="0"/>
                <a:ea typeface="ＭＳ Ｐゴシック" pitchFamily="34" charset="-128"/>
              </a:rPr>
              <a:t>listed</a:t>
            </a:r>
            <a:r>
              <a:rPr lang="de-DE" baseline="0" dirty="0" smtClean="0">
                <a:latin typeface="Times New Roman" pitchFamily="18" charset="0"/>
                <a:ea typeface="ＭＳ Ｐゴシック" pitchFamily="34" charset="-128"/>
              </a:rPr>
              <a:t> Zhang </a:t>
            </a:r>
            <a:r>
              <a:rPr lang="de-DE" baseline="0" dirty="0" err="1" smtClean="0">
                <a:latin typeface="Times New Roman" pitchFamily="18" charset="0"/>
                <a:ea typeface="ＭＳ Ｐゴシック" pitchFamily="34" charset="-128"/>
              </a:rPr>
              <a:t>paper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discusses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some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them</a:t>
            </a:r>
            <a:r>
              <a:rPr lang="de-DE" baseline="0" dirty="0" smtClean="0">
                <a:latin typeface="Times New Roman" pitchFamily="18" charset="0"/>
                <a:ea typeface="ＭＳ Ｐゴシック" pitchFamily="34" charset="-128"/>
              </a:rPr>
              <a:t>.</a:t>
            </a:r>
          </a:p>
          <a:p>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For example, </a:t>
            </a:r>
            <a:r>
              <a:rPr lang="en-US"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ComBat</a:t>
            </a:r>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removes batch effects impacting both the means and variances of each gene across the batches. However, in some cases, the data might require a less (or more) extreme batch adjustment.</a:t>
            </a:r>
          </a:p>
          <a:p>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Also, </a:t>
            </a:r>
            <a:r>
              <a:rPr lang="en-US"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ComBat</a:t>
            </a:r>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suffers from sample ’set bias’, meaning that if samples or batches are added to or removed from the set of samples on hand, the batch adjustment must be reapplied, and the adjusted values will be different–even for the samples that remained in the dataset in all scenarios.</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3</a:t>
            </a:fld>
            <a:endParaRPr lang="en-US" smtClean="0">
              <a:latin typeface="Times New Roman" pitchFamily="18" charset="0"/>
            </a:endParaRPr>
          </a:p>
        </p:txBody>
      </p:sp>
    </p:spTree>
    <p:extLst>
      <p:ext uri="{BB962C8B-B14F-4D97-AF65-F5344CB8AC3E}">
        <p14:creationId xmlns:p14="http://schemas.microsoft.com/office/powerpoint/2010/main" val="3005584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After a high-throughput study has been performed, the statistical approach for dealing with batch effects consists of two key steps. </a:t>
            </a:r>
          </a:p>
          <a:p>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Exploratory analyses must be carried out to identify the existence of batch effects and quantify their effect, as well as the effect of other technical artefacts in the data. </a:t>
            </a:r>
          </a:p>
          <a:p>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Downstream statistical analyses must then be adjusted to account for these unwanted effects.</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4</a:t>
            </a:fld>
            <a:endParaRPr lang="en-US" smtClean="0">
              <a:latin typeface="Times New Roman" pitchFamily="18" charset="0"/>
            </a:endParaRPr>
          </a:p>
        </p:txBody>
      </p:sp>
    </p:spTree>
    <p:extLst>
      <p:ext uri="{BB962C8B-B14F-4D97-AF65-F5344CB8AC3E}">
        <p14:creationId xmlns:p14="http://schemas.microsoft.com/office/powerpoint/2010/main" val="147666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t>
            </a:r>
            <a:r>
              <a:rPr lang="de-DE" dirty="0" err="1" smtClean="0"/>
              <a:t>late</a:t>
            </a:r>
            <a:r>
              <a:rPr lang="de-DE" dirty="0" smtClean="0"/>
              <a:t> 2011, </a:t>
            </a:r>
            <a:r>
              <a:rPr lang="de-DE" dirty="0" err="1" smtClean="0"/>
              <a:t>we</a:t>
            </a:r>
            <a:r>
              <a:rPr lang="de-DE" dirty="0" smtClean="0"/>
              <a:t> </a:t>
            </a:r>
            <a:r>
              <a:rPr lang="de-DE" dirty="0" err="1" smtClean="0"/>
              <a:t>started</a:t>
            </a:r>
            <a:r>
              <a:rPr lang="de-DE" baseline="0" dirty="0" smtClean="0"/>
              <a:t> </a:t>
            </a:r>
            <a:r>
              <a:rPr lang="de-DE" baseline="0" dirty="0" err="1" smtClean="0"/>
              <a:t>working</a:t>
            </a:r>
            <a:r>
              <a:rPr lang="de-DE" baseline="0" dirty="0" smtClean="0"/>
              <a:t> </a:t>
            </a:r>
            <a:r>
              <a:rPr lang="de-DE" baseline="0" dirty="0" err="1" smtClean="0"/>
              <a:t>with</a:t>
            </a:r>
            <a:r>
              <a:rPr lang="de-DE" baseline="0" dirty="0" smtClean="0"/>
              <a:t> DNA </a:t>
            </a:r>
            <a:r>
              <a:rPr lang="de-DE" baseline="0" dirty="0" err="1" smtClean="0"/>
              <a:t>methylation</a:t>
            </a:r>
            <a:r>
              <a:rPr lang="de-DE" baseline="0" dirty="0" smtClean="0"/>
              <a:t> </a:t>
            </a:r>
            <a:r>
              <a:rPr lang="de-DE" baseline="0" dirty="0" err="1" smtClean="0"/>
              <a:t>data</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TCGA </a:t>
            </a:r>
            <a:r>
              <a:rPr lang="de-DE" baseline="0" dirty="0" err="1" smtClean="0"/>
              <a:t>breast</a:t>
            </a:r>
            <a:r>
              <a:rPr lang="de-DE" baseline="0" dirty="0" smtClean="0"/>
              <a:t> </a:t>
            </a:r>
            <a:r>
              <a:rPr lang="de-DE" baseline="0" dirty="0" err="1" smtClean="0"/>
              <a:t>cancer</a:t>
            </a:r>
            <a:r>
              <a:rPr lang="de-DE" baseline="0" dirty="0" smtClean="0"/>
              <a:t> </a:t>
            </a:r>
            <a:r>
              <a:rPr lang="de-DE" baseline="0" dirty="0" err="1" smtClean="0"/>
              <a:t>study</a:t>
            </a:r>
            <a:r>
              <a:rPr lang="de-DE" baseline="0" dirty="0" smtClean="0"/>
              <a:t>.</a:t>
            </a:r>
          </a:p>
          <a:p>
            <a:r>
              <a:rPr lang="de-DE" baseline="0" dirty="0" err="1" smtClean="0"/>
              <a:t>Soon</a:t>
            </a:r>
            <a:r>
              <a:rPr lang="de-DE" baseline="0" dirty="0" smtClean="0"/>
              <a:t> </a:t>
            </a:r>
            <a:r>
              <a:rPr lang="de-DE" baseline="0" dirty="0" err="1" smtClean="0"/>
              <a:t>we</a:t>
            </a:r>
            <a:r>
              <a:rPr lang="de-DE" baseline="0" dirty="0" smtClean="0"/>
              <a:t> </a:t>
            </a:r>
            <a:r>
              <a:rPr lang="de-DE" baseline="0" dirty="0" err="1" smtClean="0"/>
              <a:t>detected</a:t>
            </a:r>
            <a:r>
              <a:rPr lang="de-DE" baseline="0" dirty="0" smtClean="0"/>
              <a:t> a </a:t>
            </a:r>
            <a:r>
              <a:rPr lang="de-DE" baseline="0" dirty="0" err="1" smtClean="0"/>
              <a:t>severe</a:t>
            </a:r>
            <a:r>
              <a:rPr lang="de-DE" baseline="0" dirty="0" smtClean="0"/>
              <a:t> </a:t>
            </a:r>
            <a:r>
              <a:rPr lang="de-DE" baseline="0" dirty="0" err="1" smtClean="0"/>
              <a:t>batch</a:t>
            </a:r>
            <a:r>
              <a:rPr lang="de-DE" baseline="0" dirty="0" smtClean="0"/>
              <a:t> </a:t>
            </a:r>
            <a:r>
              <a:rPr lang="de-DE" baseline="0" dirty="0" err="1" smtClean="0"/>
              <a:t>effect</a:t>
            </a:r>
            <a:r>
              <a:rPr lang="de-DE" baseline="0" dirty="0" smtClean="0"/>
              <a:t> </a:t>
            </a:r>
            <a:r>
              <a:rPr lang="de-DE" baseline="0" dirty="0" err="1" smtClean="0"/>
              <a:t>that</a:t>
            </a:r>
            <a:r>
              <a:rPr lang="de-DE" baseline="0" dirty="0" smtClean="0"/>
              <a:t> </a:t>
            </a:r>
            <a:r>
              <a:rPr lang="de-DE" baseline="0" dirty="0" err="1" smtClean="0"/>
              <a:t>only</a:t>
            </a:r>
            <a:r>
              <a:rPr lang="de-DE" baseline="0" dirty="0" smtClean="0"/>
              <a:t> </a:t>
            </a:r>
            <a:r>
              <a:rPr lang="de-DE" baseline="0" dirty="0" err="1" smtClean="0"/>
              <a:t>affected</a:t>
            </a:r>
            <a:r>
              <a:rPr lang="de-DE" baseline="0" dirty="0" smtClean="0"/>
              <a:t> </a:t>
            </a:r>
            <a:r>
              <a:rPr lang="de-DE" baseline="0" dirty="0" err="1" smtClean="0"/>
              <a:t>segments</a:t>
            </a:r>
            <a:r>
              <a:rPr lang="de-DE" baseline="0" dirty="0" smtClean="0"/>
              <a:t> on </a:t>
            </a:r>
            <a:r>
              <a:rPr lang="de-DE" baseline="0" dirty="0" err="1" smtClean="0"/>
              <a:t>the</a:t>
            </a:r>
            <a:r>
              <a:rPr lang="de-DE" baseline="0" dirty="0" smtClean="0"/>
              <a:t> </a:t>
            </a:r>
            <a:r>
              <a:rPr lang="de-DE" baseline="0" dirty="0" err="1" smtClean="0"/>
              <a:t>Illumina</a:t>
            </a:r>
            <a:r>
              <a:rPr lang="de-DE" baseline="0" dirty="0" smtClean="0"/>
              <a:t> </a:t>
            </a:r>
            <a:r>
              <a:rPr lang="de-DE" baseline="0" dirty="0" err="1" smtClean="0"/>
              <a:t>chips</a:t>
            </a:r>
            <a:r>
              <a:rPr lang="de-DE" baseline="0" dirty="0" smtClean="0"/>
              <a:t>.</a:t>
            </a:r>
          </a:p>
          <a:p>
            <a:r>
              <a:rPr lang="de-DE" baseline="0" dirty="0" smtClean="0"/>
              <a:t>In </a:t>
            </a:r>
            <a:r>
              <a:rPr lang="de-DE" baseline="0" dirty="0" err="1" smtClean="0"/>
              <a:t>our</a:t>
            </a:r>
            <a:r>
              <a:rPr lang="de-DE" baseline="0" dirty="0" smtClean="0"/>
              <a:t> 2013 </a:t>
            </a:r>
            <a:r>
              <a:rPr lang="de-DE" baseline="0" dirty="0" err="1" smtClean="0"/>
              <a:t>publication</a:t>
            </a:r>
            <a:r>
              <a:rPr lang="de-DE" baseline="0" dirty="0" smtClean="0"/>
              <a:t>, </a:t>
            </a:r>
            <a:r>
              <a:rPr lang="de-DE" baseline="0" dirty="0" err="1" smtClean="0"/>
              <a:t>we</a:t>
            </a:r>
            <a:r>
              <a:rPr lang="de-DE" baseline="0" dirty="0" smtClean="0"/>
              <a:t> </a:t>
            </a:r>
            <a:r>
              <a:rPr lang="de-DE" baseline="0" dirty="0" err="1" smtClean="0"/>
              <a:t>omitted</a:t>
            </a:r>
            <a:r>
              <a:rPr lang="de-DE" baseline="0" dirty="0" smtClean="0"/>
              <a:t> all </a:t>
            </a:r>
            <a:r>
              <a:rPr lang="de-DE" baseline="0" dirty="0" err="1" smtClean="0"/>
              <a:t>affected</a:t>
            </a:r>
            <a:r>
              <a:rPr lang="de-DE" baseline="0" dirty="0" smtClean="0"/>
              <a:t> genes (ca. 25%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data</a:t>
            </a:r>
            <a:r>
              <a:rPr lang="de-DE" baseline="0" dirty="0" smtClean="0"/>
              <a:t>).</a:t>
            </a:r>
          </a:p>
          <a:p>
            <a:r>
              <a:rPr lang="de-DE" baseline="0" dirty="0" err="1" smtClean="0"/>
              <a:t>Later</a:t>
            </a:r>
            <a:r>
              <a:rPr lang="de-DE" baseline="0" dirty="0" smtClean="0"/>
              <a:t>, </a:t>
            </a:r>
            <a:r>
              <a:rPr lang="de-DE" baseline="0" dirty="0" err="1" smtClean="0"/>
              <a:t>we</a:t>
            </a:r>
            <a:r>
              <a:rPr lang="de-DE" baseline="0" dirty="0" smtClean="0"/>
              <a:t> </a:t>
            </a:r>
            <a:r>
              <a:rPr lang="de-DE" baseline="0" dirty="0" err="1" smtClean="0"/>
              <a:t>developed</a:t>
            </a:r>
            <a:r>
              <a:rPr lang="de-DE" baseline="0" dirty="0" smtClean="0"/>
              <a:t> a </a:t>
            </a:r>
            <a:r>
              <a:rPr lang="de-DE" baseline="0" dirty="0" err="1" smtClean="0"/>
              <a:t>method</a:t>
            </a:r>
            <a:r>
              <a:rPr lang="de-DE" baseline="0" dirty="0" smtClean="0"/>
              <a:t> </a:t>
            </a:r>
            <a:r>
              <a:rPr lang="de-DE" baseline="0" dirty="0" err="1" smtClean="0"/>
              <a:t>termed</a:t>
            </a:r>
            <a:r>
              <a:rPr lang="de-DE" baseline="0" dirty="0" smtClean="0"/>
              <a:t> </a:t>
            </a:r>
            <a:r>
              <a:rPr lang="de-DE" baseline="0" dirty="0" err="1" smtClean="0"/>
              <a:t>BEclear</a:t>
            </a:r>
            <a:r>
              <a:rPr lang="de-DE" baseline="0" dirty="0" smtClean="0"/>
              <a:t> (</a:t>
            </a:r>
            <a:r>
              <a:rPr lang="de-DE" baseline="0" dirty="0" err="1" smtClean="0"/>
              <a:t>stands</a:t>
            </a:r>
            <a:r>
              <a:rPr lang="de-DE" baseline="0" dirty="0" smtClean="0"/>
              <a:t> </a:t>
            </a:r>
            <a:r>
              <a:rPr lang="de-DE" baseline="0" dirty="0" err="1" smtClean="0"/>
              <a:t>for</a:t>
            </a:r>
            <a:r>
              <a:rPr lang="de-DE" baseline="0" dirty="0" smtClean="0"/>
              <a:t> </a:t>
            </a:r>
            <a:r>
              <a:rPr lang="de-DE" baseline="0" dirty="0" err="1" smtClean="0"/>
              <a:t>clearing</a:t>
            </a:r>
            <a:r>
              <a:rPr lang="de-DE" baseline="0" dirty="0" smtClean="0"/>
              <a:t> </a:t>
            </a:r>
            <a:r>
              <a:rPr lang="de-DE" baseline="0" dirty="0" err="1" smtClean="0"/>
              <a:t>of</a:t>
            </a:r>
            <a:r>
              <a:rPr lang="de-DE" baseline="0" dirty="0" smtClean="0"/>
              <a:t> </a:t>
            </a:r>
            <a:r>
              <a:rPr lang="de-DE" baseline="0" dirty="0" err="1" smtClean="0"/>
              <a:t>batch</a:t>
            </a:r>
            <a:r>
              <a:rPr lang="de-DE" baseline="0" dirty="0" smtClean="0"/>
              <a:t> </a:t>
            </a:r>
            <a:r>
              <a:rPr lang="de-DE" baseline="0" dirty="0" err="1" smtClean="0"/>
              <a:t>effects</a:t>
            </a:r>
            <a:r>
              <a:rPr lang="de-DE" baseline="0" dirty="0" smtClean="0"/>
              <a:t>) </a:t>
            </a:r>
            <a:r>
              <a:rPr lang="de-DE" baseline="0" dirty="0" err="1" smtClean="0"/>
              <a:t>and</a:t>
            </a:r>
            <a:r>
              <a:rPr lang="de-DE" baseline="0" dirty="0" smtClean="0"/>
              <a:t> </a:t>
            </a:r>
            <a:r>
              <a:rPr lang="de-DE" baseline="0" dirty="0" err="1" smtClean="0"/>
              <a:t>published</a:t>
            </a:r>
            <a:r>
              <a:rPr lang="de-DE" baseline="0" dirty="0" smtClean="0"/>
              <a:t> </a:t>
            </a:r>
            <a:r>
              <a:rPr lang="de-DE" baseline="0" dirty="0" err="1" smtClean="0"/>
              <a:t>that</a:t>
            </a:r>
            <a:r>
              <a:rPr lang="de-DE" baseline="0" dirty="0" smtClean="0"/>
              <a:t> </a:t>
            </a:r>
            <a:r>
              <a:rPr lang="de-DE" baseline="0" dirty="0" err="1" smtClean="0"/>
              <a:t>tool</a:t>
            </a:r>
            <a:r>
              <a:rPr lang="de-DE" baseline="0" dirty="0" smtClean="0"/>
              <a:t> in 2016.</a:t>
            </a:r>
            <a:endParaRPr lang="en-US" dirty="0"/>
          </a:p>
        </p:txBody>
      </p:sp>
      <p:sp>
        <p:nvSpPr>
          <p:cNvPr id="4" name="Foliennummernplatzhalter 3"/>
          <p:cNvSpPr>
            <a:spLocks noGrp="1"/>
          </p:cNvSpPr>
          <p:nvPr>
            <p:ph type="sldNum" sz="quarter" idx="10"/>
          </p:nvPr>
        </p:nvSpPr>
        <p:spPr/>
        <p:txBody>
          <a:bodyPr/>
          <a:lstStyle/>
          <a:p>
            <a:pPr>
              <a:defRPr/>
            </a:pPr>
            <a:fld id="{4FAFB493-04E6-4247-BA9C-29EBA33ACCC5}" type="slidenum">
              <a:rPr lang="de-DE" smtClean="0"/>
              <a:pPr>
                <a:defRPr/>
              </a:pPr>
              <a:t>5</a:t>
            </a:fld>
            <a:endParaRPr lang="de-DE"/>
          </a:p>
        </p:txBody>
      </p:sp>
    </p:spTree>
    <p:extLst>
      <p:ext uri="{BB962C8B-B14F-4D97-AF65-F5344CB8AC3E}">
        <p14:creationId xmlns:p14="http://schemas.microsoft.com/office/powerpoint/2010/main" val="226950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This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is</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an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example</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of</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exploratory</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analysis</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a:t>
            </a:r>
          </a:p>
          <a:p>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The top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left</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panel</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shows</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boxplot</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of</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the</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DNA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methylation</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dirty="0" err="1" smtClean="0">
                <a:solidFill>
                  <a:schemeClr val="tx1"/>
                </a:solidFill>
                <a:effectLst/>
                <a:latin typeface="Times New Roman" pitchFamily="-112" charset="0"/>
                <a:ea typeface="ＭＳ Ｐゴシック" pitchFamily="-112" charset="-128"/>
                <a:cs typeface="ＭＳ Ｐゴシック" pitchFamily="-112" charset="-128"/>
              </a:rPr>
              <a:t>data</a:t>
            </a:r>
            <a:r>
              <a:rPr lang="de-DE"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in</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different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batches</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of</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the</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TCGA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data</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set</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a:t>
            </a:r>
          </a:p>
          <a:p>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The top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right</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panel</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shows</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hierarchical</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clustering</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of</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the</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same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data</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a:t>
            </a:r>
          </a:p>
          <a:p>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The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middle</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right</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panel</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shows</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 PCA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of</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the</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same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data</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a:t>
            </a:r>
          </a:p>
          <a:p>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The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bottom</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right</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panel</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shows</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density</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distribution</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a:t>
            </a:r>
            <a:r>
              <a:rPr lang="de-DE" sz="1200" b="0" i="0" u="none" strike="noStrike" kern="1200" baseline="0" dirty="0" err="1" smtClean="0">
                <a:solidFill>
                  <a:schemeClr val="tx1"/>
                </a:solidFill>
                <a:effectLst/>
                <a:latin typeface="Times New Roman" pitchFamily="-112" charset="0"/>
                <a:ea typeface="ＭＳ Ｐゴシック" pitchFamily="-112" charset="-128"/>
                <a:cs typeface="ＭＳ Ｐゴシック" pitchFamily="-112" charset="-128"/>
              </a:rPr>
              <a:t>plot</a:t>
            </a:r>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a:t>
            </a:r>
          </a:p>
          <a:p>
            <a:r>
              <a:rPr lang="de-DE"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All </a:t>
            </a:r>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plots illustrate clearly that, in batch 136, the distribution of β-values of genes is shifted to larger values than in the other batches. </a:t>
            </a:r>
          </a:p>
          <a:p>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The per sample plot (</a:t>
            </a:r>
            <a:r>
              <a:rPr lang="en-US" sz="1200" b="0" i="0" u="sng" strike="noStrike" kern="1200" dirty="0" smtClean="0">
                <a:solidFill>
                  <a:schemeClr val="tx1"/>
                </a:solidFill>
                <a:effectLst/>
                <a:latin typeface="Times New Roman" pitchFamily="-112" charset="0"/>
                <a:ea typeface="ＭＳ Ｐゴシック" pitchFamily="-112" charset="-128"/>
                <a:cs typeface="ＭＳ Ｐゴシック" pitchFamily="-112" charset="-128"/>
              </a:rPr>
              <a:t>top</a:t>
            </a:r>
            <a:r>
              <a:rPr lang="en-US" sz="1200" b="0" i="0" u="sng"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left)</a:t>
            </a:r>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 shows that the difference in batch 136 is not due to only one sample but exists in all but two samples from this batch. </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6</a:t>
            </a:fld>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err="1" smtClean="0">
                <a:latin typeface="Times New Roman" pitchFamily="18" charset="0"/>
                <a:ea typeface="ＭＳ Ｐゴシック" pitchFamily="34" charset="-128"/>
              </a:rPr>
              <a:t>We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suspected</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that</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batch</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effect</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of</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analyzed</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data</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affected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various</a:t>
            </a:r>
            <a:r>
              <a:rPr lang="de-DE" dirty="0" smtClean="0">
                <a:latin typeface="Times New Roman" pitchFamily="18" charset="0"/>
                <a:ea typeface="ＭＳ Ｐゴシック" pitchFamily="34" charset="-128"/>
              </a:rPr>
              <a:t> genes on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chip</a:t>
            </a:r>
            <a:r>
              <a:rPr lang="de-DE" baseline="0" dirty="0" smtClean="0">
                <a:latin typeface="Times New Roman" pitchFamily="18" charset="0"/>
                <a:ea typeface="ＭＳ Ｐゴシック" pitchFamily="34" charset="-128"/>
              </a:rPr>
              <a:t> in different </a:t>
            </a:r>
            <a:r>
              <a:rPr lang="de-DE" baseline="0" dirty="0" err="1" smtClean="0">
                <a:latin typeface="Times New Roman" pitchFamily="18" charset="0"/>
                <a:ea typeface="ＭＳ Ｐゴシック" pitchFamily="34" charset="-128"/>
              </a:rPr>
              <a:t>ways</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Therefore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first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had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to</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identify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which</a:t>
            </a:r>
            <a:r>
              <a:rPr lang="de-DE" baseline="0" dirty="0" smtClean="0">
                <a:latin typeface="Times New Roman" pitchFamily="18" charset="0"/>
                <a:ea typeface="ＭＳ Ｐゴシック" pitchFamily="34" charset="-128"/>
              </a:rPr>
              <a:t> genes </a:t>
            </a:r>
            <a:r>
              <a:rPr lang="de-DE" baseline="0" dirty="0" err="1" smtClean="0">
                <a:latin typeface="Times New Roman" pitchFamily="18" charset="0"/>
                <a:ea typeface="ＭＳ Ｐゴシック" pitchFamily="34" charset="-128"/>
              </a:rPr>
              <a:t>contain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data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points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differ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largely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from</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remaining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data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points</a:t>
            </a:r>
            <a:r>
              <a:rPr lang="de-DE" baseline="0" dirty="0" smtClean="0">
                <a:latin typeface="Times New Roman" pitchFamily="18" charset="0"/>
                <a:ea typeface="ＭＳ Ｐゴシック" pitchFamily="34" charset="-128"/>
              </a:rPr>
              <a:t>.</a:t>
            </a:r>
          </a:p>
          <a:p>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7</a:t>
            </a:fld>
            <a:endParaRPr lang="en-US" smtClean="0">
              <a:latin typeface="Times New Roman" pitchFamily="18" charset="0"/>
            </a:endParaRPr>
          </a:p>
        </p:txBody>
      </p:sp>
    </p:spTree>
    <p:extLst>
      <p:ext uri="{BB962C8B-B14F-4D97-AF65-F5344CB8AC3E}">
        <p14:creationId xmlns:p14="http://schemas.microsoft.com/office/powerpoint/2010/main" val="83394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err="1" smtClean="0">
                <a:latin typeface="Times New Roman" pitchFamily="18" charset="0"/>
                <a:ea typeface="ＭＳ Ｐゴシック" pitchFamily="34" charset="-128"/>
              </a:rPr>
              <a:t>Each</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batch</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is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assigned</a:t>
            </a:r>
            <a:r>
              <a:rPr lang="de-DE" dirty="0" smtClean="0">
                <a:latin typeface="Times New Roman" pitchFamily="18" charset="0"/>
                <a:ea typeface="ＭＳ Ｐゴシック" pitchFamily="34" charset="-128"/>
              </a:rPr>
              <a:t> a </a:t>
            </a:r>
            <a:r>
              <a:rPr lang="de-DE" dirty="0" err="1" smtClean="0">
                <a:latin typeface="Times New Roman" pitchFamily="18" charset="0"/>
                <a:ea typeface="ＭＳ Ｐゴシック" pitchFamily="34" charset="-128"/>
              </a:rPr>
              <a:t>BEscore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value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considers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number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BE genes in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and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magnitude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their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effects</a:t>
            </a:r>
            <a:r>
              <a:rPr lang="de-DE" baseline="0" dirty="0" smtClean="0">
                <a:latin typeface="Times New Roman" pitchFamily="18" charset="0"/>
                <a:ea typeface="ＭＳ Ｐゴシック" pitchFamily="34" charset="-128"/>
              </a:rPr>
              <a:t>.</a:t>
            </a:r>
          </a:p>
          <a:p>
            <a:r>
              <a:rPr lang="de-DE" baseline="0" dirty="0" smtClean="0">
                <a:latin typeface="Times New Roman" pitchFamily="18" charset="0"/>
                <a:ea typeface="ＭＳ Ｐゴシック" pitchFamily="34" charset="-128"/>
              </a:rPr>
              <a:t>The </a:t>
            </a:r>
            <a:r>
              <a:rPr lang="de-DE" baseline="0" dirty="0" err="1" smtClean="0">
                <a:latin typeface="Times New Roman" pitchFamily="18" charset="0"/>
                <a:ea typeface="ＭＳ Ｐゴシック" pitchFamily="34" charset="-128"/>
              </a:rPr>
              <a:t>question</a:t>
            </a:r>
            <a:r>
              <a:rPr lang="de-DE" baseline="0" dirty="0" smtClean="0">
                <a:latin typeface="Times New Roman" pitchFamily="18" charset="0"/>
                <a:ea typeface="ＭＳ Ｐゴシック" pitchFamily="34" charset="-128"/>
              </a:rPr>
              <a:t> was </a:t>
            </a:r>
            <a:r>
              <a:rPr lang="de-DE" baseline="0" dirty="0" err="1" smtClean="0">
                <a:latin typeface="Times New Roman" pitchFamily="18" charset="0"/>
                <a:ea typeface="ＭＳ Ｐゴシック" pitchFamily="34" charset="-128"/>
              </a:rPr>
              <a:t>now</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which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values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should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replaced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only</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individual </a:t>
            </a:r>
            <a:r>
              <a:rPr lang="de-DE" baseline="0" dirty="0" err="1" smtClean="0">
                <a:latin typeface="Times New Roman" pitchFamily="18" charset="0"/>
                <a:ea typeface="ＭＳ Ｐゴシック" pitchFamily="34" charset="-128"/>
              </a:rPr>
              <a:t>data</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points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BE genes in </a:t>
            </a:r>
            <a:r>
              <a:rPr lang="de-DE" baseline="0" dirty="0" err="1" smtClean="0">
                <a:latin typeface="Times New Roman" pitchFamily="18" charset="0"/>
                <a:ea typeface="ＭＳ Ｐゴシック" pitchFamily="34" charset="-128"/>
              </a:rPr>
              <a:t>this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or</a:t>
            </a:r>
            <a:r>
              <a:rPr lang="de-DE" baseline="0" dirty="0" smtClean="0">
                <a:latin typeface="Times New Roman" pitchFamily="18" charset="0"/>
                <a:ea typeface="ＭＳ Ｐゴシック" pitchFamily="34" charset="-128"/>
              </a:rPr>
              <a:t> all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them</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We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reasoned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if</a:t>
            </a:r>
            <a:r>
              <a:rPr lang="de-DE" baseline="0" dirty="0" smtClean="0">
                <a:latin typeface="Times New Roman" pitchFamily="18" charset="0"/>
                <a:ea typeface="ＭＳ Ｐゴシック" pitchFamily="34" charset="-128"/>
              </a:rPr>
              <a:t> a sample (</a:t>
            </a:r>
            <a:r>
              <a:rPr lang="de-DE" baseline="0" dirty="0" err="1" smtClean="0">
                <a:latin typeface="Times New Roman" pitchFamily="18" charset="0"/>
                <a:ea typeface="ＭＳ Ｐゴシック" pitchFamily="34" charset="-128"/>
              </a:rPr>
              <a:t>or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has</a:t>
            </a:r>
            <a:r>
              <a:rPr lang="de-DE" baseline="0" dirty="0" smtClean="0">
                <a:latin typeface="Times New Roman" pitchFamily="18" charset="0"/>
                <a:ea typeface="ＭＳ Ｐゴシック" pitchFamily="34" charset="-128"/>
              </a:rPr>
              <a:t> a </a:t>
            </a:r>
            <a:r>
              <a:rPr lang="de-DE" baseline="0" dirty="0" err="1" smtClean="0">
                <a:latin typeface="Times New Roman" pitchFamily="18" charset="0"/>
                <a:ea typeface="ＭＳ Ｐゴシック" pitchFamily="34" charset="-128"/>
              </a:rPr>
              <a:t>BEscore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significantly</a:t>
            </a:r>
            <a:r>
              <a:rPr lang="de-DE" baseline="0" dirty="0" smtClean="0">
                <a:latin typeface="Times New Roman" pitchFamily="18" charset="0"/>
                <a:ea typeface="ＭＳ Ｐゴシック" pitchFamily="34" charset="-128"/>
              </a:rPr>
              <a:t> larger </a:t>
            </a:r>
            <a:r>
              <a:rPr lang="de-DE" baseline="0" dirty="0" err="1" smtClean="0">
                <a:latin typeface="Times New Roman" pitchFamily="18" charset="0"/>
                <a:ea typeface="ＭＳ Ｐゴシック" pitchFamily="34" charset="-128"/>
              </a:rPr>
              <a:t>than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other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BEscore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values</a:t>
            </a:r>
            <a:r>
              <a:rPr lang="de-DE" baseline="0" dirty="0" smtClean="0">
                <a:latin typeface="Times New Roman" pitchFamily="18" charset="0"/>
                <a:ea typeface="ＭＳ Ｐゴシック" pitchFamily="34" charset="-128"/>
              </a:rPr>
              <a:t>, all </a:t>
            </a:r>
            <a:r>
              <a:rPr lang="de-DE" baseline="0" dirty="0" err="1" smtClean="0">
                <a:latin typeface="Times New Roman" pitchFamily="18" charset="0"/>
                <a:ea typeface="ＭＳ Ｐゴシック" pitchFamily="34" charset="-128"/>
              </a:rPr>
              <a:t>values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that</a:t>
            </a:r>
            <a:r>
              <a:rPr lang="de-DE" baseline="0" dirty="0" smtClean="0">
                <a:latin typeface="Times New Roman" pitchFamily="18" charset="0"/>
                <a:ea typeface="ＭＳ Ｐゴシック" pitchFamily="34" charset="-128"/>
              </a:rPr>
              <a:t> sample (</a:t>
            </a:r>
            <a:r>
              <a:rPr lang="de-DE" baseline="0" dirty="0" err="1" smtClean="0">
                <a:latin typeface="Times New Roman" pitchFamily="18" charset="0"/>
                <a:ea typeface="ＭＳ Ｐゴシック" pitchFamily="34" charset="-128"/>
              </a:rPr>
              <a:t>or</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batch</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should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replaced</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by</a:t>
            </a:r>
            <a:r>
              <a:rPr lang="de-DE" baseline="0" dirty="0" smtClean="0">
                <a:latin typeface="Times New Roman" pitchFamily="18" charset="0"/>
                <a:ea typeface="ＭＳ Ｐゴシック" pitchFamily="34" charset="-128"/>
              </a:rPr>
              <a:t> LFM </a:t>
            </a:r>
            <a:r>
              <a:rPr lang="de-DE" baseline="0" dirty="0" err="1" smtClean="0">
                <a:latin typeface="Times New Roman" pitchFamily="18" charset="0"/>
                <a:ea typeface="ＭＳ Ｐゴシック" pitchFamily="34" charset="-128"/>
              </a:rPr>
              <a:t>predictions</a:t>
            </a:r>
            <a:r>
              <a:rPr lang="de-DE" baseline="0" dirty="0" smtClean="0">
                <a:latin typeface="Times New Roman" pitchFamily="18" charset="0"/>
                <a:ea typeface="ＭＳ Ｐゴシック" pitchFamily="34" charset="-128"/>
              </a:rPr>
              <a:t>.</a:t>
            </a:r>
          </a:p>
          <a:p>
            <a:r>
              <a:rPr lang="de-DE" baseline="0" dirty="0" err="1" smtClean="0">
                <a:latin typeface="Times New Roman" pitchFamily="18" charset="0"/>
                <a:ea typeface="ＭＳ Ｐゴシック" pitchFamily="34" charset="-128"/>
              </a:rPr>
              <a:t>Comparison</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of</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BEscores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is</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done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using</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the</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tabulated</a:t>
            </a:r>
            <a:r>
              <a:rPr lang="de-DE" baseline="0" dirty="0" smtClean="0">
                <a:latin typeface="Times New Roman" pitchFamily="18" charset="0"/>
                <a:ea typeface="ＭＳ Ｐゴシック" pitchFamily="34" charset="-128"/>
              </a:rPr>
              <a:t> Dixon </a:t>
            </a:r>
            <a:r>
              <a:rPr lang="de-DE" baseline="0" dirty="0" err="1" smtClean="0">
                <a:latin typeface="Times New Roman" pitchFamily="18" charset="0"/>
                <a:ea typeface="ＭＳ Ｐゴシック" pitchFamily="34" charset="-128"/>
              </a:rPr>
              <a:t>test</a:t>
            </a:r>
            <a:r>
              <a:rPr lang="de-DE" baseline="0" dirty="0" smtClean="0">
                <a:latin typeface="Times New Roman" pitchFamily="18" charset="0"/>
                <a:ea typeface="ＭＳ Ｐゴシック" pitchFamily="34" charset="-128"/>
              </a:rPr>
              <a:t>. </a:t>
            </a:r>
          </a:p>
          <a:p>
            <a:r>
              <a:rPr lang="de-DE" baseline="0" dirty="0" smtClean="0">
                <a:latin typeface="Times New Roman" pitchFamily="18" charset="0"/>
                <a:ea typeface="ＭＳ Ｐゴシック" pitchFamily="34" charset="-128"/>
              </a:rPr>
              <a:t>This </a:t>
            </a:r>
            <a:r>
              <a:rPr lang="de-DE" baseline="0" dirty="0" err="1" smtClean="0">
                <a:latin typeface="Times New Roman" pitchFamily="18" charset="0"/>
                <a:ea typeface="ＭＳ Ｐゴシック" pitchFamily="34" charset="-128"/>
              </a:rPr>
              <a:t>test</a:t>
            </a:r>
            <a:r>
              <a:rPr lang="de-DE" baseline="0" dirty="0" smtClean="0">
                <a:latin typeface="Times New Roman" pitchFamily="18" charset="0"/>
                <a:ea typeface="ＭＳ Ｐゴシック" pitchFamily="34" charset="-128"/>
              </a:rPr>
              <a:t> </a:t>
            </a:r>
            <a:r>
              <a:rPr lang="de-DE" baseline="0" dirty="0" err="1" smtClean="0">
                <a:latin typeface="Times New Roman" pitchFamily="18" charset="0"/>
                <a:ea typeface="ＭＳ Ｐゴシック" pitchFamily="34" charset="-128"/>
              </a:rPr>
              <a:t>considers</a:t>
            </a:r>
            <a:r>
              <a:rPr lang="de-DE" baseline="0" dirty="0" smtClean="0">
                <a:latin typeface="Times New Roman" pitchFamily="18" charset="0"/>
                <a:ea typeface="ＭＳ Ｐゴシック" pitchFamily="34" charset="-128"/>
              </a:rPr>
              <a:t> </a:t>
            </a:r>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the absolute difference</a:t>
            </a:r>
            <a:r>
              <a:rPr lang="en-US"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(gap) </a:t>
            </a:r>
            <a:r>
              <a:rPr lang="en-US" sz="1200" b="0" i="0" u="none" strike="noStrike" kern="1200" dirty="0" smtClean="0">
                <a:solidFill>
                  <a:schemeClr val="tx1"/>
                </a:solidFill>
                <a:effectLst/>
                <a:latin typeface="Times New Roman" pitchFamily="-112" charset="0"/>
                <a:ea typeface="ＭＳ Ｐゴシック" pitchFamily="-112" charset="-128"/>
                <a:cs typeface="ＭＳ Ｐゴシック" pitchFamily="-112" charset="-128"/>
              </a:rPr>
              <a:t>between the outlier in question and the closest</a:t>
            </a:r>
            <a:r>
              <a:rPr lang="en-US" sz="1200" b="0" i="0" u="none" strike="noStrike" kern="1200" baseline="0" dirty="0" smtClean="0">
                <a:solidFill>
                  <a:schemeClr val="tx1"/>
                </a:solidFill>
                <a:effectLst/>
                <a:latin typeface="Times New Roman" pitchFamily="-112" charset="0"/>
                <a:ea typeface="ＭＳ Ｐゴシック" pitchFamily="-112" charset="-128"/>
                <a:cs typeface="ＭＳ Ｐゴシック" pitchFamily="-112" charset="-128"/>
              </a:rPr>
              <a:t> value to it relative to the range of values (max – min).</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8</a:t>
            </a:fld>
            <a:endParaRPr lang="en-US" smtClean="0">
              <a:latin typeface="Times New Roman" pitchFamily="18" charset="0"/>
            </a:endParaRPr>
          </a:p>
        </p:txBody>
      </p:sp>
    </p:spTree>
    <p:extLst>
      <p:ext uri="{BB962C8B-B14F-4D97-AF65-F5344CB8AC3E}">
        <p14:creationId xmlns:p14="http://schemas.microsoft.com/office/powerpoint/2010/main" val="289160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latin typeface="Times New Roman" pitchFamily="18" charset="0"/>
                <a:ea typeface="ＭＳ Ｐゴシック" pitchFamily="34" charset="-128"/>
              </a:rPr>
              <a:t>This </a:t>
            </a:r>
            <a:r>
              <a:rPr lang="de-DE" dirty="0" err="1" smtClean="0">
                <a:latin typeface="Times New Roman" pitchFamily="18" charset="0"/>
                <a:ea typeface="ＭＳ Ｐゴシック" pitchFamily="34" charset="-128"/>
              </a:rPr>
              <a:t>figure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shows</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outcome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of</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BEclear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for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the</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tumor</a:t>
            </a:r>
            <a:r>
              <a:rPr lang="de-DE" dirty="0" smtClean="0">
                <a:latin typeface="Times New Roman" pitchFamily="18" charset="0"/>
                <a:ea typeface="ＭＳ Ｐゴシック" pitchFamily="34" charset="-128"/>
              </a:rPr>
              <a:t> </a:t>
            </a:r>
            <a:r>
              <a:rPr lang="de-DE" dirty="0" err="1" smtClean="0">
                <a:latin typeface="Times New Roman" pitchFamily="18" charset="0"/>
                <a:ea typeface="ＭＳ Ｐゴシック" pitchFamily="34" charset="-128"/>
              </a:rPr>
              <a:t>data</a:t>
            </a:r>
            <a:r>
              <a:rPr lang="de-DE" dirty="0" smtClean="0">
                <a:latin typeface="Times New Roman" pitchFamily="18" charset="0"/>
                <a:ea typeface="ＭＳ Ｐゴシック" pitchFamily="34" charset="-128"/>
              </a:rPr>
              <a:t>.</a:t>
            </a:r>
            <a:endParaRPr lang="uk-UA" dirty="0" smtClean="0">
              <a:latin typeface="Times New Roman" pitchFamily="18" charset="0"/>
              <a:ea typeface="ＭＳ Ｐゴシック" pitchFamily="34" charset="-128"/>
            </a:endParaRPr>
          </a:p>
        </p:txBody>
      </p:sp>
      <p:sp>
        <p:nvSpPr>
          <p:cNvPr id="129029"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EDD086-8E52-44DF-BBC1-C2BA40D1E1CD}" type="slidenum">
              <a:rPr lang="en-US" smtClean="0">
                <a:latin typeface="Times New Roman" pitchFamily="18" charset="0"/>
              </a:rPr>
              <a:pPr eaLnBrk="1" hangingPunct="1"/>
              <a:t>9</a:t>
            </a:fld>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V2</a:t>
            </a:r>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Processing of Biological Data SS 2020</a:t>
            </a:r>
            <a:endParaRPr lang="de-DE" dirty="0"/>
          </a:p>
        </p:txBody>
      </p:sp>
      <p:sp>
        <p:nvSpPr>
          <p:cNvPr id="6" name="Rectangle 6"/>
          <p:cNvSpPr>
            <a:spLocks noGrp="1" noChangeArrowheads="1"/>
          </p:cNvSpPr>
          <p:nvPr>
            <p:ph type="sldNum" sz="quarter" idx="12"/>
          </p:nvPr>
        </p:nvSpPr>
        <p:spPr>
          <a:ln/>
        </p:spPr>
        <p:txBody>
          <a:bodyPr/>
          <a:lstStyle>
            <a:lvl1pPr>
              <a:defRPr/>
            </a:lvl1pPr>
          </a:lstStyle>
          <a:p>
            <a:pPr>
              <a:defRPr/>
            </a:pPr>
            <a:fld id="{F96661FA-6AC7-4BEE-90B2-F7DBDF013387}" type="slidenum">
              <a:rPr lang="de-DE"/>
              <a:pPr>
                <a:defRPr/>
              </a:pPr>
              <a:t>‹Nr.›</a:t>
            </a:fld>
            <a:endParaRPr lang="de-DE"/>
          </a:p>
        </p:txBody>
      </p:sp>
    </p:spTree>
    <p:extLst>
      <p:ext uri="{BB962C8B-B14F-4D97-AF65-F5344CB8AC3E}">
        <p14:creationId xmlns:p14="http://schemas.microsoft.com/office/powerpoint/2010/main" val="320371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V2</a:t>
            </a:r>
            <a:endParaRPr lang="de-DE" dirty="0"/>
          </a:p>
        </p:txBody>
      </p:sp>
      <p:sp>
        <p:nvSpPr>
          <p:cNvPr id="5" name="Rectangle 5"/>
          <p:cNvSpPr>
            <a:spLocks noGrp="1" noChangeArrowheads="1"/>
          </p:cNvSpPr>
          <p:nvPr>
            <p:ph type="ftr" sz="quarter" idx="11"/>
          </p:nvPr>
        </p:nvSpPr>
        <p:spPr>
          <a:xfrm>
            <a:off x="3124200" y="6248400"/>
            <a:ext cx="3031976" cy="457200"/>
          </a:xfrm>
          <a:ln/>
        </p:spPr>
        <p:txBody>
          <a:bodyPr/>
          <a:lstStyle>
            <a:lvl1pPr>
              <a:defRPr/>
            </a:lvl1pPr>
          </a:lstStyle>
          <a:p>
            <a:pPr>
              <a:defRPr/>
            </a:pPr>
            <a:r>
              <a:rPr lang="en-US" dirty="0" smtClean="0"/>
              <a:t>Processing of Biological Data SS 2020</a:t>
            </a:r>
            <a:endParaRPr lang="de-DE" dirty="0"/>
          </a:p>
        </p:txBody>
      </p:sp>
      <p:sp>
        <p:nvSpPr>
          <p:cNvPr id="6" name="Rectangle 6"/>
          <p:cNvSpPr>
            <a:spLocks noGrp="1" noChangeArrowheads="1"/>
          </p:cNvSpPr>
          <p:nvPr>
            <p:ph type="sldNum" sz="quarter" idx="12"/>
          </p:nvPr>
        </p:nvSpPr>
        <p:spPr>
          <a:ln/>
        </p:spPr>
        <p:txBody>
          <a:bodyPr/>
          <a:lstStyle>
            <a:lvl1pPr>
              <a:defRPr/>
            </a:lvl1pPr>
          </a:lstStyle>
          <a:p>
            <a:pPr>
              <a:defRPr/>
            </a:pPr>
            <a:fld id="{4E003865-07C2-4EB0-8E37-9A4C66679020}" type="slidenum">
              <a:rPr lang="de-DE"/>
              <a:pPr>
                <a:defRPr/>
              </a:pPr>
              <a:t>‹Nr.›</a:t>
            </a:fld>
            <a:endParaRPr lang="de-DE"/>
          </a:p>
        </p:txBody>
      </p:sp>
    </p:spTree>
    <p:extLst>
      <p:ext uri="{BB962C8B-B14F-4D97-AF65-F5344CB8AC3E}">
        <p14:creationId xmlns:p14="http://schemas.microsoft.com/office/powerpoint/2010/main" val="7498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V2</a:t>
            </a:r>
            <a:endParaRPr lang="de-DE"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Processing of Biological Data SS 2020</a:t>
            </a:r>
            <a:endParaRPr lang="de-DE" dirty="0"/>
          </a:p>
        </p:txBody>
      </p:sp>
      <p:sp>
        <p:nvSpPr>
          <p:cNvPr id="5" name="Rectangle 6"/>
          <p:cNvSpPr>
            <a:spLocks noGrp="1" noChangeArrowheads="1"/>
          </p:cNvSpPr>
          <p:nvPr>
            <p:ph type="sldNum" sz="quarter" idx="12"/>
          </p:nvPr>
        </p:nvSpPr>
        <p:spPr>
          <a:ln/>
        </p:spPr>
        <p:txBody>
          <a:bodyPr/>
          <a:lstStyle>
            <a:lvl1pPr>
              <a:defRPr/>
            </a:lvl1pPr>
          </a:lstStyle>
          <a:p>
            <a:pPr>
              <a:defRPr/>
            </a:pPr>
            <a:fld id="{D572F707-3CB9-4644-805A-368CE60B1B36}" type="slidenum">
              <a:rPr lang="de-DE"/>
              <a:pPr>
                <a:defRPr/>
              </a:pPr>
              <a:t>‹Nr.›</a:t>
            </a:fld>
            <a:endParaRPr lang="de-DE"/>
          </a:p>
        </p:txBody>
      </p:sp>
    </p:spTree>
    <p:extLst>
      <p:ext uri="{BB962C8B-B14F-4D97-AF65-F5344CB8AC3E}">
        <p14:creationId xmlns:p14="http://schemas.microsoft.com/office/powerpoint/2010/main" val="1695192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V2</a:t>
            </a:r>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Processing of Biological Data SS 2020</a:t>
            </a:r>
            <a:endParaRPr lang="de-DE" dirty="0"/>
          </a:p>
        </p:txBody>
      </p:sp>
      <p:sp>
        <p:nvSpPr>
          <p:cNvPr id="7" name="Rectangle 6"/>
          <p:cNvSpPr>
            <a:spLocks noGrp="1" noChangeArrowheads="1"/>
          </p:cNvSpPr>
          <p:nvPr>
            <p:ph type="sldNum" sz="quarter" idx="12"/>
          </p:nvPr>
        </p:nvSpPr>
        <p:spPr>
          <a:ln/>
        </p:spPr>
        <p:txBody>
          <a:bodyPr/>
          <a:lstStyle>
            <a:lvl1pPr>
              <a:defRPr/>
            </a:lvl1pPr>
          </a:lstStyle>
          <a:p>
            <a:pPr>
              <a:defRPr/>
            </a:pPr>
            <a:fld id="{22833F5C-9775-4F20-8491-9CDE0B72D910}" type="slidenum">
              <a:rPr lang="de-DE"/>
              <a:pPr>
                <a:defRPr/>
              </a:pPr>
              <a:t>‹Nr.›</a:t>
            </a:fld>
            <a:endParaRPr lang="de-DE"/>
          </a:p>
        </p:txBody>
      </p:sp>
    </p:spTree>
    <p:extLst>
      <p:ext uri="{BB962C8B-B14F-4D97-AF65-F5344CB8AC3E}">
        <p14:creationId xmlns:p14="http://schemas.microsoft.com/office/powerpoint/2010/main" val="137243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50825" y="115888"/>
            <a:ext cx="8569325" cy="5980112"/>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V2</a:t>
            </a:r>
            <a:endParaRPr lang="de-DE"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Processing of Biological Data SS 2020</a:t>
            </a:r>
            <a:endParaRPr lang="de-DE" dirty="0"/>
          </a:p>
        </p:txBody>
      </p:sp>
      <p:sp>
        <p:nvSpPr>
          <p:cNvPr id="5" name="Rectangle 6"/>
          <p:cNvSpPr>
            <a:spLocks noGrp="1" noChangeArrowheads="1"/>
          </p:cNvSpPr>
          <p:nvPr>
            <p:ph type="sldNum" sz="quarter" idx="12"/>
          </p:nvPr>
        </p:nvSpPr>
        <p:spPr>
          <a:ln/>
        </p:spPr>
        <p:txBody>
          <a:bodyPr/>
          <a:lstStyle>
            <a:lvl1pPr>
              <a:defRPr/>
            </a:lvl1pPr>
          </a:lstStyle>
          <a:p>
            <a:pPr>
              <a:defRPr/>
            </a:pPr>
            <a:fld id="{D0B986EE-9253-4FD6-BF87-484174474A4C}" type="slidenum">
              <a:rPr lang="de-DE"/>
              <a:pPr>
                <a:defRPr/>
              </a:pPr>
              <a:t>‹Nr.›</a:t>
            </a:fld>
            <a:endParaRPr lang="de-DE"/>
          </a:p>
        </p:txBody>
      </p:sp>
    </p:spTree>
    <p:extLst>
      <p:ext uri="{BB962C8B-B14F-4D97-AF65-F5344CB8AC3E}">
        <p14:creationId xmlns:p14="http://schemas.microsoft.com/office/powerpoint/2010/main" val="521703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15888"/>
            <a:ext cx="84248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027" name="Rectangle 3"/>
          <p:cNvSpPr>
            <a:spLocks noGrp="1" noChangeArrowheads="1"/>
          </p:cNvSpPr>
          <p:nvPr>
            <p:ph type="body" idx="1"/>
          </p:nvPr>
        </p:nvSpPr>
        <p:spPr bwMode="auto">
          <a:xfrm>
            <a:off x="250825" y="908050"/>
            <a:ext cx="856932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250825" y="6248400"/>
            <a:ext cx="23399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6" charset="0"/>
                <a:ea typeface="ＭＳ Ｐゴシック" pitchFamily="-106" charset="-128"/>
              </a:defRPr>
            </a:lvl1pPr>
          </a:lstStyle>
          <a:p>
            <a:pPr>
              <a:defRPr/>
            </a:pPr>
            <a:r>
              <a:rPr lang="en-US" smtClean="0"/>
              <a:t>V2</a:t>
            </a:r>
            <a:endParaRPr lang="de-DE"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6" charset="0"/>
                <a:ea typeface="ＭＳ Ｐゴシック" pitchFamily="-106" charset="-128"/>
              </a:defRPr>
            </a:lvl1pPr>
          </a:lstStyle>
          <a:p>
            <a:pPr>
              <a:defRPr/>
            </a:pPr>
            <a:r>
              <a:rPr lang="en-US" smtClean="0"/>
              <a:t>Processing of Biological Data SS 2020</a:t>
            </a:r>
            <a:endParaRPr lang="de-DE" dirty="0"/>
          </a:p>
        </p:txBody>
      </p:sp>
      <p:sp>
        <p:nvSpPr>
          <p:cNvPr id="1030" name="Rectangle 6"/>
          <p:cNvSpPr>
            <a:spLocks noGrp="1" noChangeArrowheads="1"/>
          </p:cNvSpPr>
          <p:nvPr>
            <p:ph type="sldNum" sz="quarter" idx="4"/>
          </p:nvPr>
        </p:nvSpPr>
        <p:spPr bwMode="auto">
          <a:xfrm>
            <a:off x="6553200" y="6248400"/>
            <a:ext cx="23399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06" charset="0"/>
                <a:ea typeface="ＭＳ Ｐゴシック" pitchFamily="-106" charset="-128"/>
              </a:defRPr>
            </a:lvl1pPr>
          </a:lstStyle>
          <a:p>
            <a:pPr>
              <a:defRPr/>
            </a:pPr>
            <a:fld id="{C1060B16-A0DB-49DD-9992-659C19B01543}"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60" r:id="rId5"/>
  </p:sldLayoutIdLst>
  <p:hf hdr="0"/>
  <p:txStyles>
    <p:titleStyle>
      <a:lvl1pPr algn="ctr" rtl="0" eaLnBrk="0" fontAlgn="base" hangingPunct="0">
        <a:spcBef>
          <a:spcPct val="0"/>
        </a:spcBef>
        <a:spcAft>
          <a:spcPct val="0"/>
        </a:spcAft>
        <a:defRPr sz="2400" b="1">
          <a:solidFill>
            <a:srgbClr val="FF0000"/>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2400" b="1">
          <a:solidFill>
            <a:srgbClr val="FF000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2400" b="1">
          <a:solidFill>
            <a:srgbClr val="FF000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2400" b="1">
          <a:solidFill>
            <a:srgbClr val="FF000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2400" b="1">
          <a:solidFill>
            <a:srgbClr val="FF0000"/>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2400" b="1">
          <a:solidFill>
            <a:srgbClr val="FF0000"/>
          </a:solidFill>
          <a:latin typeface="Arial" pitchFamily="-112" charset="0"/>
        </a:defRPr>
      </a:lvl6pPr>
      <a:lvl7pPr marL="914400" algn="ctr" rtl="0" fontAlgn="base">
        <a:spcBef>
          <a:spcPct val="0"/>
        </a:spcBef>
        <a:spcAft>
          <a:spcPct val="0"/>
        </a:spcAft>
        <a:defRPr sz="2400" b="1">
          <a:solidFill>
            <a:srgbClr val="FF0000"/>
          </a:solidFill>
          <a:latin typeface="Arial" pitchFamily="-112" charset="0"/>
        </a:defRPr>
      </a:lvl7pPr>
      <a:lvl8pPr marL="1371600" algn="ctr" rtl="0" fontAlgn="base">
        <a:spcBef>
          <a:spcPct val="0"/>
        </a:spcBef>
        <a:spcAft>
          <a:spcPct val="0"/>
        </a:spcAft>
        <a:defRPr sz="2400" b="1">
          <a:solidFill>
            <a:srgbClr val="FF0000"/>
          </a:solidFill>
          <a:latin typeface="Arial" pitchFamily="-112" charset="0"/>
        </a:defRPr>
      </a:lvl8pPr>
      <a:lvl9pPr marL="1828800" algn="ctr" rtl="0" fontAlgn="base">
        <a:spcBef>
          <a:spcPct val="0"/>
        </a:spcBef>
        <a:spcAft>
          <a:spcPct val="0"/>
        </a:spcAft>
        <a:defRPr sz="2400" b="1">
          <a:solidFill>
            <a:srgbClr val="FF0000"/>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emf"/><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4.tif"/><Relationship Id="rId6"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oleObject" Target="../embeddings/oleObject3.bin"/><Relationship Id="rId9" Type="http://schemas.openxmlformats.org/officeDocument/2006/relationships/image" Target="../media/image15.wmf"/><Relationship Id="rId10" Type="http://schemas.openxmlformats.org/officeDocument/2006/relationships/image" Target="../media/image2.png"/><Relationship Id="rId1" Type="http://schemas.openxmlformats.org/officeDocument/2006/relationships/vmlDrawing" Target="../drawings/vmlDrawing2.vml"/><Relationship Id="rId2"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25.emf"/><Relationship Id="rId11"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emf"/><Relationship Id="rId6"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oleObject" Target="../embeddings/oleObject1.bin"/><Relationship Id="rId7" Type="http://schemas.openxmlformats.org/officeDocument/2006/relationships/image" Target="../media/image4.wmf"/><Relationship Id="rId8" Type="http://schemas.openxmlformats.org/officeDocument/2006/relationships/oleObject" Target="../embeddings/oleObject2.bin"/><Relationship Id="rId9" Type="http://schemas.openxmlformats.org/officeDocument/2006/relationships/image" Target="../media/image5.wmf"/><Relationship Id="rId10" Type="http://schemas.openxmlformats.org/officeDocument/2006/relationships/image" Target="../media/image2.png"/><Relationship Id="rId1" Type="http://schemas.openxmlformats.org/officeDocument/2006/relationships/vmlDrawing" Target="../drawings/vmlDrawing1.vml"/><Relationship Id="rId2" Type="http://schemas.microsoft.com/office/2007/relationships/media"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emf"/><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2.emf"/><Relationship Id="rId6"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3.png"/><Relationship Id="rId6"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en-US" dirty="0" smtClean="0">
                <a:ea typeface="ＭＳ Ｐゴシック" pitchFamily="34" charset="-128"/>
              </a:rPr>
              <a:t>Example: same bladder cancer microarray data</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a:t>
            </a:fld>
            <a:endParaRPr lang="en-US" smtClean="0">
              <a:latin typeface="Times New Roman" pitchFamily="18" charset="0"/>
            </a:endParaRPr>
          </a:p>
        </p:txBody>
      </p:sp>
      <p:sp>
        <p:nvSpPr>
          <p:cNvPr id="7" name="Содержимое 4"/>
          <p:cNvSpPr txBox="1">
            <a:spLocks/>
          </p:cNvSpPr>
          <p:nvPr/>
        </p:nvSpPr>
        <p:spPr bwMode="auto">
          <a:xfrm>
            <a:off x="258837" y="3573016"/>
            <a:ext cx="4097139" cy="180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a:t>T</a:t>
            </a:r>
            <a:r>
              <a:rPr lang="en-US" sz="1800" dirty="0" smtClean="0"/>
              <a:t>en particular genes </a:t>
            </a:r>
            <a:r>
              <a:rPr lang="en-US" sz="1800" dirty="0"/>
              <a:t>that are susceptible to batch effects even </a:t>
            </a:r>
            <a:r>
              <a:rPr lang="en-US" sz="1800" dirty="0" smtClean="0"/>
              <a:t>after RMA </a:t>
            </a:r>
            <a:r>
              <a:rPr lang="en-US" sz="1800" dirty="0"/>
              <a:t>normalization. </a:t>
            </a:r>
            <a:endParaRPr lang="en-US" sz="1800" dirty="0" smtClean="0"/>
          </a:p>
          <a:p>
            <a:pPr marL="0" indent="0">
              <a:lnSpc>
                <a:spcPts val="2500"/>
              </a:lnSpc>
              <a:buNone/>
            </a:pPr>
            <a:r>
              <a:rPr lang="en-US" sz="1800" dirty="0" smtClean="0"/>
              <a:t>Hundreds of other genes </a:t>
            </a:r>
            <a:r>
              <a:rPr lang="en-US" sz="1800" dirty="0"/>
              <a:t>show similar </a:t>
            </a:r>
            <a:r>
              <a:rPr lang="en-US" sz="1800" dirty="0" smtClean="0"/>
              <a:t>behavior </a:t>
            </a:r>
            <a:r>
              <a:rPr lang="en-US" sz="1800" dirty="0"/>
              <a:t>but, for clarity, are not </a:t>
            </a:r>
            <a:r>
              <a:rPr lang="en-US" sz="1800" dirty="0" smtClean="0"/>
              <a:t>shown.</a:t>
            </a:r>
            <a:endParaRPr lang="de-DE" sz="1800" dirty="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3" name="Fußzeilenplatzhalter 2"/>
          <p:cNvSpPr>
            <a:spLocks noGrp="1"/>
          </p:cNvSpPr>
          <p:nvPr>
            <p:ph type="ftr" sz="quarter" idx="11"/>
          </p:nvPr>
        </p:nvSpPr>
        <p:spPr/>
        <p:txBody>
          <a:bodyPr/>
          <a:lstStyle/>
          <a:p>
            <a:pPr>
              <a:defRPr/>
            </a:pPr>
            <a:r>
              <a:rPr lang="en-US" smtClean="0"/>
              <a:t>Processing of Biological Data SS 2020</a:t>
            </a:r>
            <a:endParaRPr lang="de-DE" dirty="0"/>
          </a:p>
        </p:txBody>
      </p:sp>
      <p:sp>
        <p:nvSpPr>
          <p:cNvPr id="8" name="Содержимое 4"/>
          <p:cNvSpPr txBox="1">
            <a:spLocks/>
          </p:cNvSpPr>
          <p:nvPr/>
        </p:nvSpPr>
        <p:spPr bwMode="auto">
          <a:xfrm>
            <a:off x="251147" y="5877272"/>
            <a:ext cx="3960813"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gn="just">
              <a:lnSpc>
                <a:spcPts val="2800"/>
              </a:lnSpc>
              <a:buNone/>
              <a:defRPr/>
            </a:pPr>
            <a:r>
              <a:rPr lang="de-DE" sz="1400" dirty="0" err="1" smtClean="0"/>
              <a:t>Leek</a:t>
            </a:r>
            <a:r>
              <a:rPr lang="de-DE" sz="1400" dirty="0" smtClean="0"/>
              <a:t> et al. Nature </a:t>
            </a:r>
            <a:r>
              <a:rPr lang="de-DE" sz="1400" dirty="0" err="1" smtClean="0"/>
              <a:t>Rev</a:t>
            </a:r>
            <a:r>
              <a:rPr lang="de-DE" sz="1400" dirty="0" smtClean="0"/>
              <a:t>. Genet. 11, 733 (2010)</a:t>
            </a:r>
            <a:endParaRPr lang="de-DE" sz="1800" dirty="0" smtClean="0"/>
          </a:p>
        </p:txBody>
      </p:sp>
      <p:pic>
        <p:nvPicPr>
          <p:cNvPr id="5" name="Grafik 4"/>
          <p:cNvPicPr>
            <a:picLocks noChangeAspect="1"/>
          </p:cNvPicPr>
          <p:nvPr/>
        </p:nvPicPr>
        <p:blipFill>
          <a:blip r:embed="rId5"/>
          <a:stretch>
            <a:fillRect/>
          </a:stretch>
        </p:blipFill>
        <p:spPr>
          <a:xfrm>
            <a:off x="1115616" y="620688"/>
            <a:ext cx="5904656" cy="2930634"/>
          </a:xfrm>
          <a:prstGeom prst="rect">
            <a:avLst/>
          </a:prstGeom>
        </p:spPr>
      </p:pic>
      <p:sp>
        <p:nvSpPr>
          <p:cNvPr id="9" name="Содержимое 4"/>
          <p:cNvSpPr txBox="1">
            <a:spLocks/>
          </p:cNvSpPr>
          <p:nvPr/>
        </p:nvSpPr>
        <p:spPr bwMode="auto">
          <a:xfrm>
            <a:off x="4499297" y="3429000"/>
            <a:ext cx="4537199"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a:t>Clustering of samples after normalization.</a:t>
            </a:r>
          </a:p>
          <a:p>
            <a:pPr marL="0" indent="0">
              <a:lnSpc>
                <a:spcPts val="2500"/>
              </a:lnSpc>
              <a:buNone/>
            </a:pPr>
            <a:r>
              <a:rPr lang="en-US" sz="1800" dirty="0"/>
              <a:t>T</a:t>
            </a:r>
            <a:r>
              <a:rPr lang="en-US" sz="1800" dirty="0" smtClean="0"/>
              <a:t>he </a:t>
            </a:r>
            <a:r>
              <a:rPr lang="en-US" sz="1800" dirty="0"/>
              <a:t>samples perfectly cluster by processing date</a:t>
            </a:r>
            <a:r>
              <a:rPr lang="en-US" sz="1800" dirty="0" smtClean="0"/>
              <a:t>.</a:t>
            </a:r>
          </a:p>
          <a:p>
            <a:pPr marL="0" indent="0">
              <a:buNone/>
            </a:pPr>
            <a:r>
              <a:rPr lang="en-US" sz="1800" dirty="0" smtClean="0">
                <a:latin typeface="Times New Roman" panose="02020603050405020304" pitchFamily="18" charset="0"/>
                <a:cs typeface="Times New Roman" panose="02020603050405020304" pitchFamily="18" charset="0"/>
              </a:rPr>
              <a:t>→ </a:t>
            </a:r>
            <a:r>
              <a:rPr lang="en-US" sz="1800" dirty="0" smtClean="0">
                <a:latin typeface="+mj-lt"/>
                <a:cs typeface="Times New Roman" panose="02020603050405020304" pitchFamily="18" charset="0"/>
              </a:rPr>
              <a:t>clear evidence of </a:t>
            </a:r>
            <a:r>
              <a:rPr lang="en-US" sz="1800" b="1" dirty="0" smtClean="0">
                <a:latin typeface="+mj-lt"/>
                <a:cs typeface="Times New Roman" panose="02020603050405020304" pitchFamily="18" charset="0"/>
              </a:rPr>
              <a:t>batch effect</a:t>
            </a:r>
          </a:p>
          <a:p>
            <a:pPr marL="0" indent="0">
              <a:buNone/>
            </a:pPr>
            <a:endParaRPr lang="en-US" sz="1800" b="1" dirty="0">
              <a:latin typeface="+mj-lt"/>
              <a:cs typeface="Times New Roman" panose="02020603050405020304" pitchFamily="18" charset="0"/>
            </a:endParaRPr>
          </a:p>
          <a:p>
            <a:pPr marL="0" indent="0">
              <a:lnSpc>
                <a:spcPts val="2500"/>
              </a:lnSpc>
              <a:buNone/>
            </a:pPr>
            <a:r>
              <a:rPr lang="en-US" sz="1800" dirty="0">
                <a:latin typeface="+mj-lt"/>
                <a:cs typeface="Times New Roman" panose="02020603050405020304" pitchFamily="18" charset="0"/>
              </a:rPr>
              <a:t>P</a:t>
            </a:r>
            <a:r>
              <a:rPr lang="en-US" sz="1800" dirty="0" smtClean="0">
                <a:latin typeface="+mj-lt"/>
                <a:cs typeface="Times New Roman" panose="02020603050405020304" pitchFamily="18" charset="0"/>
              </a:rPr>
              <a:t>rocessing date is likely a “</a:t>
            </a:r>
            <a:r>
              <a:rPr lang="en-US" sz="1800" b="1" dirty="0" smtClean="0">
                <a:latin typeface="+mj-lt"/>
                <a:cs typeface="Times New Roman" panose="02020603050405020304" pitchFamily="18" charset="0"/>
              </a:rPr>
              <a:t>surrogate</a:t>
            </a:r>
            <a:r>
              <a:rPr lang="en-US" sz="1800" dirty="0" smtClean="0">
                <a:latin typeface="+mj-lt"/>
                <a:cs typeface="Times New Roman" panose="02020603050405020304" pitchFamily="18" charset="0"/>
              </a:rPr>
              <a:t>” for other variations (laboratory temperature, quality of reagents etc.).</a:t>
            </a:r>
            <a:endParaRPr lang="de-DE" sz="1800" dirty="0">
              <a:latin typeface="+mj-lt"/>
            </a:endParaRPr>
          </a:p>
        </p:txBody>
      </p:sp>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0569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179512" y="115888"/>
            <a:ext cx="8713663" cy="504825"/>
          </a:xfrm>
        </p:spPr>
        <p:txBody>
          <a:bodyPr/>
          <a:lstStyle/>
          <a:p>
            <a:r>
              <a:rPr lang="en-US" dirty="0" smtClean="0">
                <a:ea typeface="ＭＳ Ｐゴシック" pitchFamily="34" charset="-128"/>
              </a:rPr>
              <a:t>TCGA data for breast cancer – data corrected by </a:t>
            </a:r>
            <a:r>
              <a:rPr lang="en-US" dirty="0" err="1" smtClean="0">
                <a:ea typeface="ＭＳ Ｐゴシック" pitchFamily="34" charset="-128"/>
              </a:rPr>
              <a:t>FunNorm</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10</a:t>
            </a:fld>
            <a:endParaRPr lang="en-US" smtClean="0">
              <a:latin typeface="Times New Roman" pitchFamily="18" charset="0"/>
            </a:endParaRPr>
          </a:p>
        </p:txBody>
      </p:sp>
      <p:sp>
        <p:nvSpPr>
          <p:cNvPr id="7" name="Содержимое 4"/>
          <p:cNvSpPr txBox="1">
            <a:spLocks/>
          </p:cNvSpPr>
          <p:nvPr/>
        </p:nvSpPr>
        <p:spPr bwMode="auto">
          <a:xfrm>
            <a:off x="5483944" y="692696"/>
            <a:ext cx="352839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smtClean="0"/>
              <a:t>A. Per </a:t>
            </a:r>
            <a:r>
              <a:rPr lang="en-US" sz="1800" dirty="0"/>
              <a:t>sample boxplot </a:t>
            </a:r>
            <a:endParaRPr lang="en-US" sz="1800" dirty="0" smtClean="0"/>
          </a:p>
          <a:p>
            <a:pPr marL="0" indent="0">
              <a:lnSpc>
                <a:spcPts val="2500"/>
              </a:lnSpc>
              <a:buNone/>
            </a:pPr>
            <a:r>
              <a:rPr lang="en-US" sz="1800" dirty="0" smtClean="0"/>
              <a:t>B</a:t>
            </a:r>
            <a:r>
              <a:rPr lang="en-US" sz="1800" dirty="0"/>
              <a:t>. Density plot. </a:t>
            </a:r>
            <a:endParaRPr lang="en-US" sz="1800" dirty="0" smtClean="0"/>
          </a:p>
          <a:p>
            <a:pPr marL="0" indent="0">
              <a:lnSpc>
                <a:spcPts val="2500"/>
              </a:lnSpc>
              <a:buNone/>
            </a:pPr>
            <a:r>
              <a:rPr lang="en-US" sz="1800" dirty="0" smtClean="0"/>
              <a:t>Functional </a:t>
            </a:r>
            <a:r>
              <a:rPr lang="en-US" sz="1800" dirty="0"/>
              <a:t>normalization was able to adjust the batch effect equally well as </a:t>
            </a:r>
            <a:r>
              <a:rPr lang="en-US" sz="1800" dirty="0" err="1"/>
              <a:t>BEclear</a:t>
            </a:r>
            <a:r>
              <a:rPr lang="en-US" sz="1800" dirty="0"/>
              <a:t> </a:t>
            </a:r>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6" y="614924"/>
            <a:ext cx="5325414" cy="5626608"/>
          </a:xfrm>
          <a:prstGeom prst="rect">
            <a:avLst/>
          </a:prstGeom>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9153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323850" y="115888"/>
            <a:ext cx="8569325" cy="504825"/>
          </a:xfrm>
        </p:spPr>
        <p:txBody>
          <a:bodyPr/>
          <a:lstStyle/>
          <a:p>
            <a:r>
              <a:rPr lang="en-US" dirty="0" smtClean="0">
                <a:ea typeface="ＭＳ Ｐゴシック" pitchFamily="34" charset="-128"/>
              </a:rPr>
              <a:t>Functional Normalization</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11</a:t>
            </a:fld>
            <a:endParaRPr lang="en-US" smtClean="0">
              <a:latin typeface="Times New Roman" pitchFamily="18" charset="0"/>
            </a:endParaRPr>
          </a:p>
        </p:txBody>
      </p:sp>
      <p:sp>
        <p:nvSpPr>
          <p:cNvPr id="7" name="Содержимое 4"/>
          <p:cNvSpPr txBox="1">
            <a:spLocks/>
          </p:cNvSpPr>
          <p:nvPr/>
        </p:nvSpPr>
        <p:spPr bwMode="auto">
          <a:xfrm>
            <a:off x="323850" y="620713"/>
            <a:ext cx="864063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a:t>Functional normalization uses information from </a:t>
            </a:r>
            <a:r>
              <a:rPr lang="en-US" sz="1800" dirty="0" smtClean="0"/>
              <a:t>848 </a:t>
            </a:r>
            <a:r>
              <a:rPr lang="en-US" sz="1800" b="1" dirty="0"/>
              <a:t>control probes </a:t>
            </a:r>
            <a:r>
              <a:rPr lang="en-US" sz="1800" dirty="0"/>
              <a:t>on </a:t>
            </a:r>
            <a:r>
              <a:rPr lang="en-US" sz="1800" dirty="0" smtClean="0"/>
              <a:t>450k array.</a:t>
            </a:r>
          </a:p>
          <a:p>
            <a:pPr marL="0" indent="0">
              <a:lnSpc>
                <a:spcPts val="2500"/>
              </a:lnSpc>
              <a:buNone/>
            </a:pPr>
            <a:endParaRPr lang="en-US" sz="1800" dirty="0"/>
          </a:p>
          <a:p>
            <a:pPr marL="0" indent="0">
              <a:lnSpc>
                <a:spcPts val="2500"/>
              </a:lnSpc>
              <a:buNone/>
            </a:pPr>
            <a:r>
              <a:rPr lang="en-US" sz="1800" dirty="0" smtClean="0"/>
              <a:t>The method extends </a:t>
            </a:r>
            <a:r>
              <a:rPr lang="en-US" sz="1800" dirty="0"/>
              <a:t>the idea of </a:t>
            </a:r>
            <a:r>
              <a:rPr lang="en-US" sz="1800" b="1" dirty="0"/>
              <a:t>quantile normalization </a:t>
            </a:r>
            <a:r>
              <a:rPr lang="en-US" sz="1800" dirty="0"/>
              <a:t>by adjusting for known covariates measuring unwanted variation</a:t>
            </a:r>
            <a:r>
              <a:rPr lang="en-US" sz="1800" dirty="0" smtClean="0"/>
              <a:t>.</a:t>
            </a:r>
          </a:p>
          <a:p>
            <a:pPr marL="0" indent="0">
              <a:lnSpc>
                <a:spcPts val="2500"/>
              </a:lnSpc>
              <a:buNone/>
            </a:pPr>
            <a:endParaRPr lang="en-US" sz="1800" dirty="0"/>
          </a:p>
          <a:p>
            <a:pPr marL="0" lvl="0" indent="0">
              <a:lnSpc>
                <a:spcPts val="2500"/>
              </a:lnSpc>
              <a:spcBef>
                <a:spcPct val="0"/>
              </a:spcBef>
              <a:buNone/>
              <a:tabLst>
                <a:tab pos="447675" algn="l"/>
              </a:tabLst>
            </a:pPr>
            <a:r>
              <a:rPr lang="de-DE" altLang="de-DE" sz="1800" dirty="0" err="1">
                <a:latin typeface="Arial" panose="020B0604020202020204" pitchFamily="34" charset="0"/>
              </a:rPr>
              <a:t>Consider</a:t>
            </a:r>
            <a:r>
              <a:rPr lang="de-DE" altLang="de-DE" sz="1800" dirty="0">
                <a:latin typeface="Arial" panose="020B0604020202020204" pitchFamily="34" charset="0"/>
              </a:rPr>
              <a:t> </a:t>
            </a:r>
            <a:r>
              <a:rPr lang="de-DE" altLang="de-DE" sz="1800" b="1" dirty="0">
                <a:latin typeface="Arial" panose="020B0604020202020204" pitchFamily="34" charset="0"/>
              </a:rPr>
              <a:t>Y</a:t>
            </a:r>
            <a:r>
              <a:rPr lang="de-DE" altLang="de-DE" sz="1800" baseline="-30000" dirty="0">
                <a:latin typeface="Arial" panose="020B0604020202020204" pitchFamily="34" charset="0"/>
              </a:rPr>
              <a:t>1</a:t>
            </a:r>
            <a:r>
              <a:rPr lang="de-DE" altLang="de-DE" sz="1800" dirty="0">
                <a:latin typeface="Arial" panose="020B0604020202020204" pitchFamily="34" charset="0"/>
              </a:rPr>
              <a:t>,…,</a:t>
            </a:r>
            <a:r>
              <a:rPr lang="de-DE" altLang="de-DE" sz="1800" b="1" dirty="0" err="1">
                <a:latin typeface="Arial" panose="020B0604020202020204" pitchFamily="34" charset="0"/>
              </a:rPr>
              <a:t>Y</a:t>
            </a:r>
            <a:r>
              <a:rPr lang="de-DE" altLang="de-DE" sz="1800" i="1" baseline="-30000" dirty="0" err="1">
                <a:latin typeface="Arial" panose="020B0604020202020204" pitchFamily="34" charset="0"/>
              </a:rPr>
              <a:t>n</a:t>
            </a:r>
            <a:r>
              <a:rPr lang="de-DE" altLang="de-DE" sz="1800" dirty="0">
                <a:latin typeface="Arial" panose="020B0604020202020204" pitchFamily="34" charset="0"/>
              </a:rPr>
              <a:t> high-dimensional </a:t>
            </a:r>
            <a:r>
              <a:rPr lang="de-DE" altLang="de-DE" sz="1800" dirty="0" err="1">
                <a:latin typeface="Arial" panose="020B0604020202020204" pitchFamily="34" charset="0"/>
              </a:rPr>
              <a:t>vectors</a:t>
            </a:r>
            <a:r>
              <a:rPr lang="de-DE" altLang="de-DE" sz="1800" dirty="0">
                <a:latin typeface="Arial" panose="020B0604020202020204" pitchFamily="34" charset="0"/>
              </a:rPr>
              <a:t> </a:t>
            </a:r>
            <a:r>
              <a:rPr lang="de-DE" altLang="de-DE" sz="1800" dirty="0" err="1">
                <a:latin typeface="Arial" panose="020B0604020202020204" pitchFamily="34" charset="0"/>
              </a:rPr>
              <a:t>each</a:t>
            </a:r>
            <a:r>
              <a:rPr lang="de-DE" altLang="de-DE" sz="1800" dirty="0">
                <a:latin typeface="Arial" panose="020B0604020202020204" pitchFamily="34" charset="0"/>
              </a:rPr>
              <a:t> </a:t>
            </a:r>
            <a:r>
              <a:rPr lang="de-DE" altLang="de-DE" sz="1800" dirty="0" err="1">
                <a:latin typeface="Arial" panose="020B0604020202020204" pitchFamily="34" charset="0"/>
              </a:rPr>
              <a:t>associated</a:t>
            </a:r>
            <a:r>
              <a:rPr lang="de-DE" altLang="de-DE" sz="1800" dirty="0">
                <a:latin typeface="Arial" panose="020B0604020202020204" pitchFamily="34" charset="0"/>
              </a:rPr>
              <a:t> </a:t>
            </a:r>
            <a:endParaRPr lang="de-DE" altLang="de-DE" sz="1800" dirty="0" smtClean="0">
              <a:latin typeface="Arial" panose="020B0604020202020204" pitchFamily="34" charset="0"/>
            </a:endParaRPr>
          </a:p>
          <a:p>
            <a:pPr marL="0" lvl="0" indent="0">
              <a:lnSpc>
                <a:spcPts val="2500"/>
              </a:lnSpc>
              <a:spcBef>
                <a:spcPct val="0"/>
              </a:spcBef>
              <a:buNone/>
              <a:tabLst>
                <a:tab pos="447675" algn="l"/>
              </a:tabLst>
            </a:pPr>
            <a:r>
              <a:rPr lang="de-DE" altLang="de-DE" sz="1800" dirty="0" err="1" smtClean="0">
                <a:latin typeface="Arial" panose="020B0604020202020204" pitchFamily="34" charset="0"/>
              </a:rPr>
              <a:t>with</a:t>
            </a:r>
            <a:r>
              <a:rPr lang="de-DE" altLang="de-DE" sz="1800" dirty="0" smtClean="0">
                <a:latin typeface="Arial" panose="020B0604020202020204" pitchFamily="34" charset="0"/>
              </a:rPr>
              <a:t> </a:t>
            </a:r>
            <a:r>
              <a:rPr lang="de-DE" altLang="de-DE" sz="1800" dirty="0">
                <a:latin typeface="Arial" panose="020B0604020202020204" pitchFamily="34" charset="0"/>
              </a:rPr>
              <a:t>a </a:t>
            </a:r>
            <a:r>
              <a:rPr lang="de-DE" altLang="de-DE" sz="1800" dirty="0" err="1">
                <a:latin typeface="Arial" panose="020B0604020202020204" pitchFamily="34" charset="0"/>
              </a:rPr>
              <a:t>set</a:t>
            </a:r>
            <a:r>
              <a:rPr lang="de-DE" altLang="de-DE" sz="1800" dirty="0">
                <a:latin typeface="Arial" panose="020B0604020202020204" pitchFamily="34" charset="0"/>
              </a:rPr>
              <a:t> </a:t>
            </a:r>
            <a:r>
              <a:rPr lang="de-DE" altLang="de-DE" sz="1800" dirty="0" err="1">
                <a:latin typeface="Arial" panose="020B0604020202020204" pitchFamily="34" charset="0"/>
              </a:rPr>
              <a:t>of</a:t>
            </a:r>
            <a:r>
              <a:rPr lang="de-DE" altLang="de-DE" sz="1800" dirty="0">
                <a:latin typeface="Arial" panose="020B0604020202020204" pitchFamily="34" charset="0"/>
              </a:rPr>
              <a:t> </a:t>
            </a:r>
            <a:r>
              <a:rPr lang="de-DE" altLang="de-DE" sz="1800" dirty="0" err="1">
                <a:latin typeface="Arial" panose="020B0604020202020204" pitchFamily="34" charset="0"/>
              </a:rPr>
              <a:t>scalar</a:t>
            </a:r>
            <a:r>
              <a:rPr lang="de-DE" altLang="de-DE" sz="1800" dirty="0">
                <a:latin typeface="Arial" panose="020B0604020202020204" pitchFamily="34" charset="0"/>
              </a:rPr>
              <a:t> </a:t>
            </a:r>
            <a:r>
              <a:rPr lang="de-DE" altLang="de-DE" sz="1800" b="1" dirty="0" err="1">
                <a:latin typeface="Arial" panose="020B0604020202020204" pitchFamily="34" charset="0"/>
              </a:rPr>
              <a:t>covariates</a:t>
            </a:r>
            <a:r>
              <a:rPr lang="de-DE" altLang="de-DE" sz="1800" dirty="0">
                <a:latin typeface="Arial" panose="020B0604020202020204" pitchFamily="34" charset="0"/>
              </a:rPr>
              <a:t> </a:t>
            </a:r>
            <a:r>
              <a:rPr lang="de-DE" altLang="de-DE" sz="1800" i="1" dirty="0" err="1">
                <a:latin typeface="Arial" panose="020B0604020202020204" pitchFamily="34" charset="0"/>
              </a:rPr>
              <a:t>Z</a:t>
            </a:r>
            <a:r>
              <a:rPr lang="de-DE" altLang="de-DE" sz="1800" i="1" baseline="-30000" dirty="0" err="1">
                <a:latin typeface="Arial" panose="020B0604020202020204" pitchFamily="34" charset="0"/>
              </a:rPr>
              <a:t>i</a:t>
            </a:r>
            <a:r>
              <a:rPr lang="de-DE" altLang="de-DE" sz="1800" baseline="-30000" dirty="0" err="1">
                <a:latin typeface="Arial" panose="020B0604020202020204" pitchFamily="34" charset="0"/>
              </a:rPr>
              <a:t>,</a:t>
            </a:r>
            <a:r>
              <a:rPr lang="de-DE" altLang="de-DE" sz="1800" i="1" baseline="-30000" dirty="0" err="1">
                <a:latin typeface="Arial" panose="020B0604020202020204" pitchFamily="34" charset="0"/>
              </a:rPr>
              <a:t>j</a:t>
            </a:r>
            <a:r>
              <a:rPr lang="de-DE" altLang="de-DE" sz="1800" dirty="0">
                <a:latin typeface="Arial" panose="020B0604020202020204" pitchFamily="34" charset="0"/>
              </a:rPr>
              <a:t> </a:t>
            </a:r>
            <a:r>
              <a:rPr lang="de-DE" altLang="de-DE" sz="1800" dirty="0" err="1">
                <a:latin typeface="Arial" panose="020B0604020202020204" pitchFamily="34" charset="0"/>
              </a:rPr>
              <a:t>with</a:t>
            </a:r>
            <a:r>
              <a:rPr lang="de-DE" altLang="de-DE" sz="1800" dirty="0">
                <a:latin typeface="Arial" panose="020B0604020202020204" pitchFamily="34" charset="0"/>
              </a:rPr>
              <a:t> </a:t>
            </a:r>
            <a:r>
              <a:rPr lang="de-DE" altLang="de-DE" sz="1800" i="1" dirty="0">
                <a:latin typeface="Arial" panose="020B0604020202020204" pitchFamily="34" charset="0"/>
              </a:rPr>
              <a:t>i </a:t>
            </a:r>
            <a:r>
              <a:rPr lang="de-DE" altLang="de-DE" sz="1800" dirty="0">
                <a:latin typeface="Arial" panose="020B0604020202020204" pitchFamily="34" charset="0"/>
              </a:rPr>
              <a:t>= 1,…,</a:t>
            </a:r>
            <a:r>
              <a:rPr lang="de-DE" altLang="de-DE" sz="1800" i="1" dirty="0">
                <a:latin typeface="Arial" panose="020B0604020202020204" pitchFamily="34" charset="0"/>
              </a:rPr>
              <a:t>n</a:t>
            </a:r>
            <a:r>
              <a:rPr lang="de-DE" altLang="de-DE" sz="1800" dirty="0">
                <a:latin typeface="Arial" panose="020B0604020202020204" pitchFamily="34" charset="0"/>
              </a:rPr>
              <a:t> </a:t>
            </a:r>
            <a:r>
              <a:rPr lang="de-DE" altLang="de-DE" sz="1800" dirty="0" err="1">
                <a:latin typeface="Arial" panose="020B0604020202020204" pitchFamily="34" charset="0"/>
              </a:rPr>
              <a:t>indexing</a:t>
            </a:r>
            <a:r>
              <a:rPr lang="de-DE" altLang="de-DE" sz="1800" dirty="0">
                <a:latin typeface="Arial" panose="020B0604020202020204" pitchFamily="34" charset="0"/>
              </a:rPr>
              <a:t> </a:t>
            </a:r>
            <a:r>
              <a:rPr lang="de-DE" altLang="de-DE" sz="1800" dirty="0" err="1">
                <a:latin typeface="Arial" panose="020B0604020202020204" pitchFamily="34" charset="0"/>
              </a:rPr>
              <a:t>samples</a:t>
            </a:r>
            <a:r>
              <a:rPr lang="de-DE" altLang="de-DE" sz="1800" dirty="0">
                <a:latin typeface="Arial" panose="020B0604020202020204" pitchFamily="34" charset="0"/>
              </a:rPr>
              <a:t> </a:t>
            </a:r>
            <a:endParaRPr lang="de-DE" altLang="de-DE" sz="1800" dirty="0" smtClean="0">
              <a:latin typeface="Arial" panose="020B0604020202020204" pitchFamily="34" charset="0"/>
            </a:endParaRPr>
          </a:p>
          <a:p>
            <a:pPr marL="0" lvl="0" indent="0">
              <a:lnSpc>
                <a:spcPts val="2500"/>
              </a:lnSpc>
              <a:spcBef>
                <a:spcPct val="0"/>
              </a:spcBef>
              <a:buNone/>
              <a:tabLst>
                <a:tab pos="447675" algn="l"/>
              </a:tabLst>
            </a:pPr>
            <a:r>
              <a:rPr lang="de-DE" altLang="de-DE" sz="1800" dirty="0" err="1" smtClean="0">
                <a:latin typeface="Arial" panose="020B0604020202020204" pitchFamily="34" charset="0"/>
              </a:rPr>
              <a:t>and</a:t>
            </a:r>
            <a:r>
              <a:rPr lang="de-DE" altLang="de-DE" sz="1800" dirty="0" smtClean="0">
                <a:latin typeface="Arial" panose="020B0604020202020204" pitchFamily="34" charset="0"/>
              </a:rPr>
              <a:t> </a:t>
            </a:r>
            <a:r>
              <a:rPr lang="de-DE" altLang="de-DE" sz="1800" i="1" dirty="0">
                <a:latin typeface="Arial" panose="020B0604020202020204" pitchFamily="34" charset="0"/>
              </a:rPr>
              <a:t>j </a:t>
            </a:r>
            <a:r>
              <a:rPr lang="de-DE" altLang="de-DE" sz="1800" dirty="0">
                <a:latin typeface="Arial" panose="020B0604020202020204" pitchFamily="34" charset="0"/>
              </a:rPr>
              <a:t>= 1,…,</a:t>
            </a:r>
            <a:r>
              <a:rPr lang="de-DE" altLang="de-DE" sz="1800" i="1" dirty="0">
                <a:latin typeface="Arial" panose="020B0604020202020204" pitchFamily="34" charset="0"/>
              </a:rPr>
              <a:t>m</a:t>
            </a:r>
            <a:r>
              <a:rPr lang="de-DE" altLang="de-DE" sz="1800" dirty="0">
                <a:latin typeface="Arial" panose="020B0604020202020204" pitchFamily="34" charset="0"/>
              </a:rPr>
              <a:t> </a:t>
            </a:r>
            <a:r>
              <a:rPr lang="de-DE" altLang="de-DE" sz="1800" dirty="0" err="1">
                <a:latin typeface="Arial" panose="020B0604020202020204" pitchFamily="34" charset="0"/>
              </a:rPr>
              <a:t>indexing</a:t>
            </a:r>
            <a:r>
              <a:rPr lang="de-DE" altLang="de-DE" sz="1800" dirty="0">
                <a:latin typeface="Arial" panose="020B0604020202020204" pitchFamily="34" charset="0"/>
              </a:rPr>
              <a:t> </a:t>
            </a:r>
            <a:r>
              <a:rPr lang="de-DE" altLang="de-DE" sz="1800" dirty="0" err="1">
                <a:latin typeface="Arial" panose="020B0604020202020204" pitchFamily="34" charset="0"/>
              </a:rPr>
              <a:t>covariates</a:t>
            </a:r>
            <a:r>
              <a:rPr lang="de-DE" altLang="de-DE" sz="1800" dirty="0">
                <a:latin typeface="Arial" panose="020B0604020202020204" pitchFamily="34" charset="0"/>
              </a:rPr>
              <a:t>. </a:t>
            </a:r>
          </a:p>
          <a:p>
            <a:pPr marL="0" lvl="0" indent="0">
              <a:lnSpc>
                <a:spcPts val="2500"/>
              </a:lnSpc>
              <a:spcBef>
                <a:spcPct val="0"/>
              </a:spcBef>
              <a:buNone/>
              <a:tabLst>
                <a:tab pos="447675" algn="l"/>
              </a:tabLst>
            </a:pPr>
            <a:endParaRPr lang="de-DE" altLang="de-DE" sz="1800" dirty="0" smtClean="0">
              <a:latin typeface="Arial" panose="020B0604020202020204" pitchFamily="34" charset="0"/>
            </a:endParaRPr>
          </a:p>
          <a:p>
            <a:pPr marL="0" lvl="0" indent="0">
              <a:lnSpc>
                <a:spcPts val="2500"/>
              </a:lnSpc>
              <a:spcBef>
                <a:spcPct val="0"/>
              </a:spcBef>
              <a:buNone/>
              <a:tabLst>
                <a:tab pos="447675" algn="l"/>
              </a:tabLst>
            </a:pPr>
            <a:r>
              <a:rPr lang="de-DE" altLang="de-DE" sz="1800" dirty="0" err="1" smtClean="0">
                <a:latin typeface="Arial" panose="020B0604020202020204" pitchFamily="34" charset="0"/>
              </a:rPr>
              <a:t>Ideally</a:t>
            </a:r>
            <a:r>
              <a:rPr lang="de-DE" altLang="de-DE" sz="1800" dirty="0" smtClean="0">
                <a:latin typeface="Arial" panose="020B0604020202020204" pitchFamily="34" charset="0"/>
              </a:rPr>
              <a:t> </a:t>
            </a:r>
            <a:r>
              <a:rPr lang="de-DE" altLang="de-DE" sz="1800" dirty="0" err="1">
                <a:latin typeface="Arial" panose="020B0604020202020204" pitchFamily="34" charset="0"/>
              </a:rPr>
              <a:t>these</a:t>
            </a:r>
            <a:r>
              <a:rPr lang="de-DE" altLang="de-DE" sz="1800" dirty="0">
                <a:latin typeface="Arial" panose="020B0604020202020204" pitchFamily="34" charset="0"/>
              </a:rPr>
              <a:t> </a:t>
            </a:r>
            <a:r>
              <a:rPr lang="de-DE" altLang="de-DE" sz="1800" dirty="0" err="1">
                <a:latin typeface="Arial" panose="020B0604020202020204" pitchFamily="34" charset="0"/>
              </a:rPr>
              <a:t>known</a:t>
            </a:r>
            <a:r>
              <a:rPr lang="de-DE" altLang="de-DE" sz="1800" dirty="0">
                <a:latin typeface="Arial" panose="020B0604020202020204" pitchFamily="34" charset="0"/>
              </a:rPr>
              <a:t> </a:t>
            </a:r>
            <a:r>
              <a:rPr lang="de-DE" altLang="de-DE" sz="1800" dirty="0" err="1">
                <a:latin typeface="Arial" panose="020B0604020202020204" pitchFamily="34" charset="0"/>
              </a:rPr>
              <a:t>covariates</a:t>
            </a:r>
            <a:r>
              <a:rPr lang="de-DE" altLang="de-DE" sz="1800" dirty="0">
                <a:latin typeface="Arial" panose="020B0604020202020204" pitchFamily="34" charset="0"/>
              </a:rPr>
              <a:t> </a:t>
            </a:r>
            <a:r>
              <a:rPr lang="de-DE" altLang="de-DE" sz="1800" dirty="0" err="1">
                <a:latin typeface="Arial" panose="020B0604020202020204" pitchFamily="34" charset="0"/>
              </a:rPr>
              <a:t>are</a:t>
            </a:r>
            <a:r>
              <a:rPr lang="de-DE" altLang="de-DE" sz="1800" dirty="0">
                <a:latin typeface="Arial" panose="020B0604020202020204" pitchFamily="34" charset="0"/>
              </a:rPr>
              <a:t> </a:t>
            </a:r>
            <a:r>
              <a:rPr lang="de-DE" altLang="de-DE" sz="1800" dirty="0" err="1">
                <a:latin typeface="Arial" panose="020B0604020202020204" pitchFamily="34" charset="0"/>
              </a:rPr>
              <a:t>associated</a:t>
            </a:r>
            <a:r>
              <a:rPr lang="de-DE" altLang="de-DE" sz="1800" dirty="0">
                <a:latin typeface="Arial" panose="020B0604020202020204" pitchFamily="34" charset="0"/>
              </a:rPr>
              <a:t> </a:t>
            </a:r>
            <a:r>
              <a:rPr lang="de-DE" altLang="de-DE" sz="1800" dirty="0" err="1">
                <a:latin typeface="Arial" panose="020B0604020202020204" pitchFamily="34" charset="0"/>
              </a:rPr>
              <a:t>with</a:t>
            </a:r>
            <a:r>
              <a:rPr lang="de-DE" altLang="de-DE" sz="1800" dirty="0">
                <a:latin typeface="Arial" panose="020B0604020202020204" pitchFamily="34" charset="0"/>
              </a:rPr>
              <a:t> </a:t>
            </a:r>
            <a:r>
              <a:rPr lang="de-DE" altLang="de-DE" sz="1800" dirty="0" err="1">
                <a:latin typeface="Arial" panose="020B0604020202020204" pitchFamily="34" charset="0"/>
              </a:rPr>
              <a:t>unwanted</a:t>
            </a:r>
            <a:r>
              <a:rPr lang="de-DE" altLang="de-DE" sz="1800" dirty="0">
                <a:latin typeface="Arial" panose="020B0604020202020204" pitchFamily="34" charset="0"/>
              </a:rPr>
              <a:t> </a:t>
            </a:r>
            <a:r>
              <a:rPr lang="de-DE" altLang="de-DE" sz="1800" dirty="0" err="1">
                <a:latin typeface="Arial" panose="020B0604020202020204" pitchFamily="34" charset="0"/>
              </a:rPr>
              <a:t>variation</a:t>
            </a:r>
            <a:r>
              <a:rPr lang="de-DE" altLang="de-DE" sz="1800" dirty="0">
                <a:latin typeface="Arial" panose="020B0604020202020204" pitchFamily="34" charset="0"/>
              </a:rPr>
              <a:t> </a:t>
            </a:r>
            <a:r>
              <a:rPr lang="de-DE" altLang="de-DE" sz="1800" dirty="0" err="1">
                <a:latin typeface="Arial" panose="020B0604020202020204" pitchFamily="34" charset="0"/>
              </a:rPr>
              <a:t>and</a:t>
            </a:r>
            <a:r>
              <a:rPr lang="de-DE" altLang="de-DE" sz="1800" dirty="0">
                <a:latin typeface="Arial" panose="020B0604020202020204" pitchFamily="34" charset="0"/>
              </a:rPr>
              <a:t> </a:t>
            </a:r>
            <a:r>
              <a:rPr lang="de-DE" altLang="de-DE" sz="1800" dirty="0" err="1">
                <a:latin typeface="Arial" panose="020B0604020202020204" pitchFamily="34" charset="0"/>
              </a:rPr>
              <a:t>unassociated</a:t>
            </a:r>
            <a:r>
              <a:rPr lang="de-DE" altLang="de-DE" sz="1800" dirty="0">
                <a:latin typeface="Arial" panose="020B0604020202020204" pitchFamily="34" charset="0"/>
              </a:rPr>
              <a:t> </a:t>
            </a:r>
            <a:r>
              <a:rPr lang="de-DE" altLang="de-DE" sz="1800" dirty="0" err="1">
                <a:latin typeface="Arial" panose="020B0604020202020204" pitchFamily="34" charset="0"/>
              </a:rPr>
              <a:t>with</a:t>
            </a:r>
            <a:r>
              <a:rPr lang="de-DE" altLang="de-DE" sz="1800" dirty="0">
                <a:latin typeface="Arial" panose="020B0604020202020204" pitchFamily="34" charset="0"/>
              </a:rPr>
              <a:t> </a:t>
            </a:r>
            <a:r>
              <a:rPr lang="de-DE" altLang="de-DE" sz="1800" dirty="0" err="1">
                <a:latin typeface="Arial" panose="020B0604020202020204" pitchFamily="34" charset="0"/>
              </a:rPr>
              <a:t>biological</a:t>
            </a:r>
            <a:r>
              <a:rPr lang="de-DE" altLang="de-DE" sz="1800" dirty="0">
                <a:latin typeface="Arial" panose="020B0604020202020204" pitchFamily="34" charset="0"/>
              </a:rPr>
              <a:t> </a:t>
            </a:r>
            <a:r>
              <a:rPr lang="de-DE" altLang="de-DE" sz="1800" dirty="0" err="1" smtClean="0">
                <a:latin typeface="Arial" panose="020B0604020202020204" pitchFamily="34" charset="0"/>
              </a:rPr>
              <a:t>variation</a:t>
            </a:r>
            <a:r>
              <a:rPr lang="de-DE" altLang="de-DE" sz="1800" dirty="0">
                <a:latin typeface="Arial" panose="020B0604020202020204" pitchFamily="34" charset="0"/>
              </a:rPr>
              <a:t>.</a:t>
            </a:r>
            <a:endParaRPr lang="de-DE" altLang="de-DE" sz="1800" dirty="0" smtClean="0">
              <a:latin typeface="Arial" panose="020B0604020202020204" pitchFamily="34" charset="0"/>
            </a:endParaRPr>
          </a:p>
          <a:p>
            <a:pPr marL="0" lvl="0" indent="0">
              <a:lnSpc>
                <a:spcPts val="2500"/>
              </a:lnSpc>
              <a:spcBef>
                <a:spcPct val="0"/>
              </a:spcBef>
              <a:buNone/>
              <a:tabLst>
                <a:tab pos="447675" algn="l"/>
              </a:tabLst>
            </a:pPr>
            <a:endParaRPr lang="de-DE" altLang="de-DE" sz="1800" dirty="0" smtClean="0">
              <a:latin typeface="Arial" panose="020B0604020202020204" pitchFamily="34" charset="0"/>
            </a:endParaRPr>
          </a:p>
          <a:p>
            <a:pPr marL="0" lvl="0" indent="0">
              <a:lnSpc>
                <a:spcPts val="2500"/>
              </a:lnSpc>
              <a:spcBef>
                <a:spcPct val="0"/>
              </a:spcBef>
              <a:buNone/>
              <a:tabLst>
                <a:tab pos="447675" algn="l"/>
              </a:tabLst>
            </a:pPr>
            <a:r>
              <a:rPr lang="de-DE" altLang="de-DE" sz="1800" dirty="0" err="1" smtClean="0">
                <a:latin typeface="Arial" panose="020B0604020202020204" pitchFamily="34" charset="0"/>
              </a:rPr>
              <a:t>Functional</a:t>
            </a:r>
            <a:r>
              <a:rPr lang="de-DE" altLang="de-DE" sz="1800" dirty="0" smtClean="0">
                <a:latin typeface="Arial" panose="020B0604020202020204" pitchFamily="34" charset="0"/>
              </a:rPr>
              <a:t> </a:t>
            </a:r>
            <a:r>
              <a:rPr lang="de-DE" altLang="de-DE" sz="1800" dirty="0" err="1">
                <a:latin typeface="Arial" panose="020B0604020202020204" pitchFamily="34" charset="0"/>
              </a:rPr>
              <a:t>normalization</a:t>
            </a:r>
            <a:r>
              <a:rPr lang="de-DE" altLang="de-DE" sz="1800" dirty="0">
                <a:latin typeface="Arial" panose="020B0604020202020204" pitchFamily="34" charset="0"/>
              </a:rPr>
              <a:t> </a:t>
            </a:r>
            <a:r>
              <a:rPr lang="de-DE" altLang="de-DE" sz="1800" dirty="0" err="1">
                <a:latin typeface="Arial" panose="020B0604020202020204" pitchFamily="34" charset="0"/>
              </a:rPr>
              <a:t>attempts</a:t>
            </a:r>
            <a:r>
              <a:rPr lang="de-DE" altLang="de-DE" sz="1800" dirty="0">
                <a:latin typeface="Arial" panose="020B0604020202020204" pitchFamily="34" charset="0"/>
              </a:rPr>
              <a:t> </a:t>
            </a:r>
            <a:r>
              <a:rPr lang="de-DE" altLang="de-DE" sz="1800" dirty="0" err="1">
                <a:latin typeface="Arial" panose="020B0604020202020204" pitchFamily="34" charset="0"/>
              </a:rPr>
              <a:t>to</a:t>
            </a:r>
            <a:r>
              <a:rPr lang="de-DE" altLang="de-DE" sz="1800" dirty="0">
                <a:latin typeface="Arial" panose="020B0604020202020204" pitchFamily="34" charset="0"/>
              </a:rPr>
              <a:t> </a:t>
            </a:r>
            <a:r>
              <a:rPr lang="de-DE" altLang="de-DE" sz="1800" dirty="0" err="1">
                <a:latin typeface="Arial" panose="020B0604020202020204" pitchFamily="34" charset="0"/>
              </a:rPr>
              <a:t>remove</a:t>
            </a:r>
            <a:r>
              <a:rPr lang="de-DE" altLang="de-DE" sz="1800" dirty="0">
                <a:latin typeface="Arial" panose="020B0604020202020204" pitchFamily="34" charset="0"/>
              </a:rPr>
              <a:t> </a:t>
            </a:r>
            <a:r>
              <a:rPr lang="de-DE" altLang="de-DE" sz="1800" dirty="0" err="1">
                <a:latin typeface="Arial" panose="020B0604020202020204" pitchFamily="34" charset="0"/>
              </a:rPr>
              <a:t>their</a:t>
            </a:r>
            <a:r>
              <a:rPr lang="de-DE" altLang="de-DE" sz="1800" dirty="0">
                <a:latin typeface="Arial" panose="020B0604020202020204" pitchFamily="34" charset="0"/>
              </a:rPr>
              <a:t> </a:t>
            </a:r>
            <a:r>
              <a:rPr lang="de-DE" altLang="de-DE" sz="1800" dirty="0" err="1">
                <a:latin typeface="Arial" panose="020B0604020202020204" pitchFamily="34" charset="0"/>
              </a:rPr>
              <a:t>influence</a:t>
            </a:r>
            <a:r>
              <a:rPr lang="de-DE" altLang="de-DE" sz="1800" dirty="0">
                <a:latin typeface="Arial" panose="020B0604020202020204" pitchFamily="34" charset="0"/>
              </a:rPr>
              <a:t>. </a:t>
            </a:r>
            <a:endParaRPr lang="de-DE" altLang="de-DE" sz="1800" dirty="0" smtClean="0">
              <a:latin typeface="Arial" panose="020B0604020202020204" pitchFamily="34" charset="0"/>
            </a:endParaRPr>
          </a:p>
          <a:p>
            <a:pPr marL="0" lvl="0" indent="0">
              <a:lnSpc>
                <a:spcPts val="2500"/>
              </a:lnSpc>
              <a:spcBef>
                <a:spcPct val="0"/>
              </a:spcBef>
              <a:buNone/>
              <a:tabLst>
                <a:tab pos="447675" algn="l"/>
              </a:tabLst>
            </a:pPr>
            <a:endParaRPr lang="de-DE" altLang="de-DE" sz="1800" dirty="0">
              <a:latin typeface="Arial" panose="020B0604020202020204" pitchFamily="34" charset="0"/>
            </a:endParaRPr>
          </a:p>
          <a:p>
            <a:pPr marL="0" indent="0">
              <a:lnSpc>
                <a:spcPts val="2500"/>
              </a:lnSpc>
              <a:buNone/>
            </a:pPr>
            <a:endParaRPr lang="en-US" sz="1800" dirty="0" smtClean="0"/>
          </a:p>
          <a:p>
            <a:pPr marL="0" indent="0">
              <a:lnSpc>
                <a:spcPts val="2500"/>
              </a:lnSpc>
              <a:buNone/>
            </a:pPr>
            <a:endParaRPr lang="en-US" sz="1800" dirty="0"/>
          </a:p>
          <a:p>
            <a:pPr marL="0" indent="0">
              <a:lnSpc>
                <a:spcPts val="2500"/>
              </a:lnSpc>
              <a:buNone/>
            </a:pPr>
            <a:endParaRPr lang="en-US" sz="1800" dirty="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pic>
        <p:nvPicPr>
          <p:cNvPr id="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1349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323850" y="115888"/>
            <a:ext cx="8569325" cy="504825"/>
          </a:xfrm>
        </p:spPr>
        <p:txBody>
          <a:bodyPr/>
          <a:lstStyle/>
          <a:p>
            <a:r>
              <a:rPr lang="en-US" dirty="0" smtClean="0">
                <a:ea typeface="ＭＳ Ｐゴシック" pitchFamily="34" charset="-128"/>
              </a:rPr>
              <a:t>Functional Normalization</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12</a:t>
            </a:fld>
            <a:endParaRPr lang="en-US" smtClean="0">
              <a:latin typeface="Times New Roman" pitchFamily="18" charset="0"/>
            </a:endParaRPr>
          </a:p>
        </p:txBody>
      </p:sp>
      <p:sp>
        <p:nvSpPr>
          <p:cNvPr id="7" name="Содержимое 4"/>
          <p:cNvSpPr txBox="1">
            <a:spLocks/>
          </p:cNvSpPr>
          <p:nvPr/>
        </p:nvSpPr>
        <p:spPr bwMode="auto">
          <a:xfrm>
            <a:off x="323850" y="620713"/>
            <a:ext cx="8820150" cy="432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spcBef>
                <a:spcPct val="0"/>
              </a:spcBef>
              <a:buNone/>
            </a:pPr>
            <a:r>
              <a:rPr lang="de-DE" altLang="de-DE" sz="1800" dirty="0" err="1">
                <a:latin typeface="Arial" panose="020B0604020202020204" pitchFamily="34" charset="0"/>
              </a:rPr>
              <a:t>For</a:t>
            </a:r>
            <a:r>
              <a:rPr lang="de-DE" altLang="de-DE" sz="1800" dirty="0">
                <a:latin typeface="Arial" panose="020B0604020202020204" pitchFamily="34" charset="0"/>
              </a:rPr>
              <a:t> </a:t>
            </a:r>
            <a:r>
              <a:rPr lang="de-DE" altLang="de-DE" sz="1800" dirty="0" err="1">
                <a:latin typeface="Arial" panose="020B0604020202020204" pitchFamily="34" charset="0"/>
              </a:rPr>
              <a:t>each</a:t>
            </a:r>
            <a:r>
              <a:rPr lang="de-DE" altLang="de-DE" sz="1800" dirty="0">
                <a:latin typeface="Arial" panose="020B0604020202020204" pitchFamily="34" charset="0"/>
              </a:rPr>
              <a:t> high-dimensional </a:t>
            </a:r>
            <a:r>
              <a:rPr lang="de-DE" altLang="de-DE" sz="1800" dirty="0" err="1">
                <a:latin typeface="Arial" panose="020B0604020202020204" pitchFamily="34" charset="0"/>
              </a:rPr>
              <a:t>observation</a:t>
            </a:r>
            <a:r>
              <a:rPr lang="de-DE" altLang="de-DE" sz="1800" dirty="0">
                <a:latin typeface="Arial" panose="020B0604020202020204" pitchFamily="34" charset="0"/>
              </a:rPr>
              <a:t> </a:t>
            </a:r>
            <a:r>
              <a:rPr lang="de-DE" altLang="de-DE" sz="1800" b="1" dirty="0">
                <a:latin typeface="Arial" panose="020B0604020202020204" pitchFamily="34" charset="0"/>
              </a:rPr>
              <a:t>Y</a:t>
            </a:r>
            <a:r>
              <a:rPr lang="de-DE" altLang="de-DE" sz="1800" i="1" baseline="-30000" dirty="0">
                <a:latin typeface="Arial" panose="020B0604020202020204" pitchFamily="34" charset="0"/>
              </a:rPr>
              <a:t>i</a:t>
            </a:r>
            <a:r>
              <a:rPr lang="de-DE" altLang="de-DE" sz="1800" dirty="0">
                <a:latin typeface="Arial" panose="020B0604020202020204" pitchFamily="34" charset="0"/>
              </a:rPr>
              <a:t>, </a:t>
            </a:r>
            <a:r>
              <a:rPr lang="de-DE" altLang="de-DE" sz="1800" dirty="0" err="1">
                <a:latin typeface="Arial" panose="020B0604020202020204" pitchFamily="34" charset="0"/>
              </a:rPr>
              <a:t>we</a:t>
            </a:r>
            <a:r>
              <a:rPr lang="de-DE" altLang="de-DE" sz="1800" dirty="0">
                <a:latin typeface="Arial" panose="020B0604020202020204" pitchFamily="34" charset="0"/>
              </a:rPr>
              <a:t> form </a:t>
            </a:r>
            <a:r>
              <a:rPr lang="de-DE" altLang="de-DE" sz="1800" dirty="0" err="1">
                <a:latin typeface="Arial" panose="020B0604020202020204" pitchFamily="34" charset="0"/>
              </a:rPr>
              <a:t>the</a:t>
            </a:r>
            <a:r>
              <a:rPr lang="de-DE" altLang="de-DE" sz="1800" dirty="0">
                <a:latin typeface="Arial" panose="020B0604020202020204" pitchFamily="34" charset="0"/>
              </a:rPr>
              <a:t> </a:t>
            </a:r>
            <a:r>
              <a:rPr lang="de-DE" altLang="de-DE" sz="1800" dirty="0" err="1">
                <a:latin typeface="Arial" panose="020B0604020202020204" pitchFamily="34" charset="0"/>
              </a:rPr>
              <a:t>empirical</a:t>
            </a:r>
            <a:r>
              <a:rPr lang="de-DE" altLang="de-DE" sz="1800" dirty="0">
                <a:latin typeface="Arial" panose="020B0604020202020204" pitchFamily="34" charset="0"/>
              </a:rPr>
              <a:t> </a:t>
            </a:r>
            <a:r>
              <a:rPr lang="de-DE" altLang="de-DE" sz="1800" b="1" dirty="0" err="1">
                <a:latin typeface="Arial" panose="020B0604020202020204" pitchFamily="34" charset="0"/>
              </a:rPr>
              <a:t>quantile</a:t>
            </a:r>
            <a:r>
              <a:rPr lang="de-DE" altLang="de-DE" sz="1800" b="1" dirty="0">
                <a:latin typeface="Arial" panose="020B0604020202020204" pitchFamily="34" charset="0"/>
              </a:rPr>
              <a:t> </a:t>
            </a:r>
            <a:r>
              <a:rPr lang="de-DE" altLang="de-DE" sz="1800" b="1" dirty="0" err="1">
                <a:latin typeface="Arial" panose="020B0604020202020204" pitchFamily="34" charset="0"/>
              </a:rPr>
              <a:t>function</a:t>
            </a:r>
            <a:r>
              <a:rPr lang="de-DE" altLang="de-DE" sz="1800" b="1" dirty="0">
                <a:latin typeface="Arial" panose="020B0604020202020204" pitchFamily="34" charset="0"/>
              </a:rPr>
              <a:t> </a:t>
            </a:r>
            <a:endParaRPr lang="de-DE" altLang="de-DE" sz="1800" b="1" dirty="0" smtClean="0">
              <a:latin typeface="Arial" panose="020B0604020202020204" pitchFamily="34" charset="0"/>
            </a:endParaRPr>
          </a:p>
          <a:p>
            <a:pPr marL="0" indent="0">
              <a:lnSpc>
                <a:spcPts val="2500"/>
              </a:lnSpc>
              <a:spcBef>
                <a:spcPct val="0"/>
              </a:spcBef>
              <a:buNone/>
            </a:pPr>
            <a:r>
              <a:rPr lang="de-DE" altLang="de-DE" sz="1800" i="1" dirty="0" smtClean="0">
                <a:latin typeface="Arial" panose="020B0604020202020204" pitchFamily="34" charset="0"/>
              </a:rPr>
              <a:t>r </a:t>
            </a:r>
            <a:r>
              <a:rPr lang="de-DE" altLang="de-DE" sz="1800" dirty="0" smtClean="0">
                <a:latin typeface="Arial" panose="020B0604020202020204" pitchFamily="34" charset="0"/>
              </a:rPr>
              <a:t>∈ [</a:t>
            </a:r>
            <a:r>
              <a:rPr lang="de-DE" altLang="de-DE" sz="1800" dirty="0">
                <a:latin typeface="Arial" panose="020B0604020202020204" pitchFamily="34" charset="0"/>
              </a:rPr>
              <a:t>0,1] </a:t>
            </a:r>
            <a:r>
              <a:rPr lang="de-DE" altLang="de-DE" sz="1800" dirty="0" err="1" smtClean="0">
                <a:latin typeface="Arial" panose="020B0604020202020204" pitchFamily="34" charset="0"/>
              </a:rPr>
              <a:t>for</a:t>
            </a:r>
            <a:r>
              <a:rPr lang="de-DE" altLang="de-DE" sz="1800" dirty="0" smtClean="0">
                <a:latin typeface="Arial" panose="020B0604020202020204" pitchFamily="34" charset="0"/>
              </a:rPr>
              <a:t> </a:t>
            </a:r>
            <a:r>
              <a:rPr lang="de-DE" altLang="de-DE" sz="1800" dirty="0" err="1">
                <a:latin typeface="Arial" panose="020B0604020202020204" pitchFamily="34" charset="0"/>
              </a:rPr>
              <a:t>its</a:t>
            </a:r>
            <a:r>
              <a:rPr lang="de-DE" altLang="de-DE" sz="1800" dirty="0">
                <a:latin typeface="Arial" panose="020B0604020202020204" pitchFamily="34" charset="0"/>
              </a:rPr>
              <a:t> marginal </a:t>
            </a:r>
            <a:r>
              <a:rPr lang="de-DE" altLang="de-DE" sz="1800" dirty="0" err="1">
                <a:latin typeface="Arial" panose="020B0604020202020204" pitchFamily="34" charset="0"/>
              </a:rPr>
              <a:t>distribution</a:t>
            </a:r>
            <a:r>
              <a:rPr lang="de-DE" altLang="de-DE" sz="1800" dirty="0">
                <a:latin typeface="Arial" panose="020B0604020202020204" pitchFamily="34" charset="0"/>
              </a:rPr>
              <a:t>, </a:t>
            </a:r>
            <a:r>
              <a:rPr lang="de-DE" altLang="de-DE" sz="1800" dirty="0" err="1">
                <a:latin typeface="Arial" panose="020B0604020202020204" pitchFamily="34" charset="0"/>
              </a:rPr>
              <a:t>and</a:t>
            </a:r>
            <a:r>
              <a:rPr lang="de-DE" altLang="de-DE" sz="1800" dirty="0">
                <a:latin typeface="Arial" panose="020B0604020202020204" pitchFamily="34" charset="0"/>
              </a:rPr>
              <a:t> </a:t>
            </a:r>
            <a:r>
              <a:rPr lang="de-DE" altLang="de-DE" sz="1800" dirty="0" err="1">
                <a:latin typeface="Arial" panose="020B0604020202020204" pitchFamily="34" charset="0"/>
              </a:rPr>
              <a:t>denote</a:t>
            </a:r>
            <a:r>
              <a:rPr lang="de-DE" altLang="de-DE" sz="1800" dirty="0">
                <a:latin typeface="Arial" panose="020B0604020202020204" pitchFamily="34" charset="0"/>
              </a:rPr>
              <a:t> </a:t>
            </a:r>
            <a:r>
              <a:rPr lang="de-DE" altLang="de-DE" sz="1800" dirty="0" err="1">
                <a:latin typeface="Arial" panose="020B0604020202020204" pitchFamily="34" charset="0"/>
              </a:rPr>
              <a:t>it</a:t>
            </a:r>
            <a:r>
              <a:rPr lang="de-DE" altLang="de-DE" sz="1800" dirty="0">
                <a:latin typeface="Arial" panose="020B0604020202020204" pitchFamily="34" charset="0"/>
              </a:rPr>
              <a:t> </a:t>
            </a:r>
            <a:r>
              <a:rPr lang="de-DE" altLang="de-DE" sz="1800" dirty="0" err="1">
                <a:latin typeface="Arial" panose="020B0604020202020204" pitchFamily="34" charset="0"/>
              </a:rPr>
              <a:t>by</a:t>
            </a:r>
            <a:r>
              <a:rPr lang="de-DE" altLang="de-DE" sz="1800" dirty="0">
                <a:latin typeface="Arial" panose="020B0604020202020204" pitchFamily="34" charset="0"/>
              </a:rPr>
              <a:t> </a:t>
            </a:r>
            <a:r>
              <a:rPr lang="de-DE" altLang="de-DE" sz="1800" i="1" dirty="0" err="1">
                <a:latin typeface="Arial" panose="020B0604020202020204" pitchFamily="34" charset="0"/>
              </a:rPr>
              <a:t>q</a:t>
            </a:r>
            <a:r>
              <a:rPr lang="de-DE" altLang="de-DE" sz="1800" i="1" baseline="-25000" dirty="0" err="1">
                <a:latin typeface="Arial" panose="020B0604020202020204" pitchFamily="34" charset="0"/>
              </a:rPr>
              <a:t>i</a:t>
            </a:r>
            <a:r>
              <a:rPr lang="de-DE" altLang="de-DE" sz="1800" i="1" baseline="30000" dirty="0" err="1">
                <a:latin typeface="Arial" panose="020B0604020202020204" pitchFamily="34" charset="0"/>
              </a:rPr>
              <a:t>emp</a:t>
            </a:r>
            <a:r>
              <a:rPr lang="de-DE" altLang="de-DE" sz="1800" dirty="0">
                <a:latin typeface="Arial" panose="020B0604020202020204" pitchFamily="34" charset="0"/>
              </a:rPr>
              <a:t>  </a:t>
            </a:r>
            <a:r>
              <a:rPr lang="de-DE" altLang="de-DE" sz="1800" dirty="0" smtClean="0">
                <a:latin typeface="Arial" panose="020B0604020202020204" pitchFamily="34" charset="0"/>
              </a:rPr>
              <a:t>.</a:t>
            </a:r>
          </a:p>
          <a:p>
            <a:pPr marL="0" indent="0">
              <a:lnSpc>
                <a:spcPts val="2500"/>
              </a:lnSpc>
              <a:spcBef>
                <a:spcPct val="0"/>
              </a:spcBef>
              <a:buNone/>
            </a:pPr>
            <a:endParaRPr lang="de-DE" altLang="de-DE" sz="1800" dirty="0">
              <a:latin typeface="Arial" panose="020B0604020202020204" pitchFamily="34" charset="0"/>
            </a:endParaRPr>
          </a:p>
          <a:p>
            <a:pPr marL="0" indent="0">
              <a:lnSpc>
                <a:spcPts val="2500"/>
              </a:lnSpc>
              <a:spcBef>
                <a:spcPct val="0"/>
              </a:spcBef>
              <a:buNone/>
            </a:pPr>
            <a:r>
              <a:rPr lang="de-DE" altLang="de-DE" sz="1800" dirty="0" err="1" smtClean="0">
                <a:latin typeface="Arial" panose="020B0604020202020204" pitchFamily="34" charset="0"/>
              </a:rPr>
              <a:t>What</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is</a:t>
            </a:r>
            <a:r>
              <a:rPr lang="de-DE" altLang="de-DE" sz="1800" dirty="0" smtClean="0">
                <a:latin typeface="Arial" panose="020B0604020202020204" pitchFamily="34" charset="0"/>
              </a:rPr>
              <a:t> a </a:t>
            </a:r>
            <a:r>
              <a:rPr lang="de-DE" altLang="de-DE" sz="1800" b="1" dirty="0" err="1" smtClean="0">
                <a:latin typeface="Arial" panose="020B0604020202020204" pitchFamily="34" charset="0"/>
              </a:rPr>
              <a:t>quantile</a:t>
            </a:r>
            <a:r>
              <a:rPr lang="de-DE" altLang="de-DE" sz="1800" b="1" dirty="0" smtClean="0">
                <a:latin typeface="Arial" panose="020B0604020202020204" pitchFamily="34" charset="0"/>
              </a:rPr>
              <a:t> </a:t>
            </a:r>
            <a:r>
              <a:rPr lang="de-DE" altLang="de-DE" sz="1800" b="1" dirty="0" err="1" smtClean="0">
                <a:latin typeface="Arial" panose="020B0604020202020204" pitchFamily="34" charset="0"/>
              </a:rPr>
              <a:t>function</a:t>
            </a:r>
            <a:r>
              <a:rPr lang="de-DE" altLang="de-DE" sz="1800" dirty="0" smtClean="0">
                <a:latin typeface="Arial" panose="020B0604020202020204" pitchFamily="34" charset="0"/>
              </a:rPr>
              <a:t>:</a:t>
            </a:r>
          </a:p>
          <a:p>
            <a:pPr marL="0" indent="0">
              <a:lnSpc>
                <a:spcPts val="2500"/>
              </a:lnSpc>
              <a:spcBef>
                <a:spcPct val="0"/>
              </a:spcBef>
              <a:buNone/>
            </a:pPr>
            <a:endParaRPr lang="de-DE" altLang="de-DE" sz="1800" dirty="0">
              <a:latin typeface="Arial" panose="020B0604020202020204" pitchFamily="34" charset="0"/>
            </a:endParaRPr>
          </a:p>
          <a:p>
            <a:pPr marL="0" indent="0">
              <a:lnSpc>
                <a:spcPts val="2500"/>
              </a:lnSpc>
              <a:spcBef>
                <a:spcPct val="0"/>
              </a:spcBef>
              <a:buNone/>
            </a:pPr>
            <a:r>
              <a:rPr lang="en-US" altLang="de-DE" sz="1800" dirty="0">
                <a:latin typeface="Arial" panose="020B0604020202020204" pitchFamily="34" charset="0"/>
              </a:rPr>
              <a:t>The k-</a:t>
            </a:r>
            <a:r>
              <a:rPr lang="en-US" altLang="de-DE" sz="1800" dirty="0" err="1">
                <a:latin typeface="Arial" panose="020B0604020202020204" pitchFamily="34" charset="0"/>
              </a:rPr>
              <a:t>th</a:t>
            </a:r>
            <a:r>
              <a:rPr lang="en-US" altLang="de-DE" sz="1800" dirty="0">
                <a:latin typeface="Arial" panose="020B0604020202020204" pitchFamily="34" charset="0"/>
              </a:rPr>
              <a:t> </a:t>
            </a:r>
            <a:r>
              <a:rPr lang="en-US" altLang="de-DE" sz="1800" b="1" dirty="0">
                <a:latin typeface="Arial" panose="020B0604020202020204" pitchFamily="34" charset="0"/>
              </a:rPr>
              <a:t>percentile</a:t>
            </a:r>
            <a:r>
              <a:rPr lang="en-US" altLang="de-DE" sz="1800" dirty="0">
                <a:latin typeface="Arial" panose="020B0604020202020204" pitchFamily="34" charset="0"/>
              </a:rPr>
              <a:t> of a set of values divides them so that k % </a:t>
            </a:r>
            <a:r>
              <a:rPr lang="en-US" altLang="de-DE" sz="1800" dirty="0" smtClean="0">
                <a:latin typeface="Arial" panose="020B0604020202020204" pitchFamily="34" charset="0"/>
              </a:rPr>
              <a:t>of the values lie below and </a:t>
            </a:r>
            <a:r>
              <a:rPr lang="en-US" altLang="de-DE" sz="1800" dirty="0">
                <a:latin typeface="Arial" panose="020B0604020202020204" pitchFamily="34" charset="0"/>
              </a:rPr>
              <a:t>(100−k)% </a:t>
            </a:r>
            <a:r>
              <a:rPr lang="en-US" altLang="de-DE" sz="1800" dirty="0" smtClean="0">
                <a:latin typeface="Arial" panose="020B0604020202020204" pitchFamily="34" charset="0"/>
              </a:rPr>
              <a:t>of the values lie above</a:t>
            </a:r>
            <a:r>
              <a:rPr lang="en-US" altLang="de-DE" sz="1800" dirty="0">
                <a:latin typeface="Arial" panose="020B0604020202020204" pitchFamily="34" charset="0"/>
              </a:rPr>
              <a:t>. </a:t>
            </a:r>
            <a:endParaRPr lang="en-US" altLang="de-DE" sz="1800" dirty="0" smtClean="0">
              <a:latin typeface="Arial" panose="020B0604020202020204" pitchFamily="34" charset="0"/>
            </a:endParaRPr>
          </a:p>
          <a:p>
            <a:pPr marL="0" indent="0">
              <a:lnSpc>
                <a:spcPts val="2500"/>
              </a:lnSpc>
              <a:spcBef>
                <a:spcPct val="0"/>
              </a:spcBef>
              <a:buNone/>
            </a:pPr>
            <a:r>
              <a:rPr lang="en-US" altLang="de-DE" sz="1800" dirty="0" smtClean="0">
                <a:latin typeface="Arial" panose="020B0604020202020204" pitchFamily="34" charset="0"/>
              </a:rPr>
              <a:t>• </a:t>
            </a:r>
            <a:r>
              <a:rPr lang="en-US" altLang="de-DE" sz="1800" dirty="0">
                <a:latin typeface="Arial" panose="020B0604020202020204" pitchFamily="34" charset="0"/>
              </a:rPr>
              <a:t>The 25th percentile is known as the lower quartile. </a:t>
            </a:r>
            <a:endParaRPr lang="en-US" altLang="de-DE" sz="1800" dirty="0" smtClean="0">
              <a:latin typeface="Arial" panose="020B0604020202020204" pitchFamily="34" charset="0"/>
            </a:endParaRPr>
          </a:p>
          <a:p>
            <a:pPr marL="0" indent="0">
              <a:lnSpc>
                <a:spcPts val="2500"/>
              </a:lnSpc>
              <a:spcBef>
                <a:spcPct val="0"/>
              </a:spcBef>
              <a:buNone/>
            </a:pPr>
            <a:r>
              <a:rPr lang="en-US" altLang="de-DE" sz="1800" dirty="0" smtClean="0">
                <a:latin typeface="Arial" panose="020B0604020202020204" pitchFamily="34" charset="0"/>
              </a:rPr>
              <a:t>• </a:t>
            </a:r>
            <a:r>
              <a:rPr lang="en-US" altLang="de-DE" sz="1800" dirty="0">
                <a:latin typeface="Arial" panose="020B0604020202020204" pitchFamily="34" charset="0"/>
              </a:rPr>
              <a:t>The 50th percentile is known as the median. </a:t>
            </a:r>
            <a:endParaRPr lang="en-US" altLang="de-DE" sz="1800" dirty="0" smtClean="0">
              <a:latin typeface="Arial" panose="020B0604020202020204" pitchFamily="34" charset="0"/>
            </a:endParaRPr>
          </a:p>
          <a:p>
            <a:pPr marL="0" indent="0">
              <a:lnSpc>
                <a:spcPts val="2500"/>
              </a:lnSpc>
              <a:spcBef>
                <a:spcPct val="0"/>
              </a:spcBef>
              <a:buNone/>
            </a:pPr>
            <a:r>
              <a:rPr lang="en-US" altLang="de-DE" sz="1800" dirty="0" smtClean="0">
                <a:latin typeface="Arial" panose="020B0604020202020204" pitchFamily="34" charset="0"/>
              </a:rPr>
              <a:t>• </a:t>
            </a:r>
            <a:r>
              <a:rPr lang="en-US" altLang="de-DE" sz="1800" dirty="0">
                <a:latin typeface="Arial" panose="020B0604020202020204" pitchFamily="34" charset="0"/>
              </a:rPr>
              <a:t>The 75th percentile is known as the upper quartile. </a:t>
            </a:r>
            <a:endParaRPr lang="en-US" altLang="de-DE" sz="1800" dirty="0" smtClean="0">
              <a:latin typeface="Arial" panose="020B0604020202020204" pitchFamily="34" charset="0"/>
            </a:endParaRPr>
          </a:p>
          <a:p>
            <a:pPr marL="0" indent="0">
              <a:lnSpc>
                <a:spcPts val="2500"/>
              </a:lnSpc>
              <a:spcBef>
                <a:spcPct val="0"/>
              </a:spcBef>
              <a:buNone/>
            </a:pPr>
            <a:endParaRPr lang="en-US" altLang="de-DE" sz="1800" dirty="0">
              <a:latin typeface="Arial" panose="020B0604020202020204" pitchFamily="34" charset="0"/>
            </a:endParaRPr>
          </a:p>
          <a:p>
            <a:pPr marL="0" indent="0">
              <a:lnSpc>
                <a:spcPts val="2500"/>
              </a:lnSpc>
              <a:spcBef>
                <a:spcPct val="0"/>
              </a:spcBef>
              <a:buNone/>
            </a:pPr>
            <a:r>
              <a:rPr lang="en-US" altLang="de-DE" sz="1800" dirty="0" smtClean="0">
                <a:latin typeface="Arial" panose="020B0604020202020204" pitchFamily="34" charset="0"/>
              </a:rPr>
              <a:t>It </a:t>
            </a:r>
            <a:r>
              <a:rPr lang="en-US" altLang="de-DE" sz="1800" dirty="0">
                <a:latin typeface="Arial" panose="020B0604020202020204" pitchFamily="34" charset="0"/>
              </a:rPr>
              <a:t>is more common in statistics to refer to </a:t>
            </a:r>
            <a:r>
              <a:rPr lang="en-US" altLang="de-DE" sz="1800" b="1" dirty="0">
                <a:latin typeface="Arial" panose="020B0604020202020204" pitchFamily="34" charset="0"/>
              </a:rPr>
              <a:t>quantiles</a:t>
            </a:r>
            <a:r>
              <a:rPr lang="en-US" altLang="de-DE" sz="1800" dirty="0">
                <a:latin typeface="Arial" panose="020B0604020202020204" pitchFamily="34" charset="0"/>
              </a:rPr>
              <a:t>. </a:t>
            </a:r>
            <a:endParaRPr lang="en-US" altLang="de-DE" sz="1800" dirty="0" smtClean="0">
              <a:latin typeface="Arial" panose="020B0604020202020204" pitchFamily="34" charset="0"/>
            </a:endParaRPr>
          </a:p>
          <a:p>
            <a:pPr marL="0" indent="0">
              <a:lnSpc>
                <a:spcPts val="2500"/>
              </a:lnSpc>
              <a:spcBef>
                <a:spcPct val="0"/>
              </a:spcBef>
              <a:buNone/>
            </a:pPr>
            <a:r>
              <a:rPr lang="en-US" altLang="de-DE" sz="1800" dirty="0" smtClean="0">
                <a:latin typeface="Arial" panose="020B0604020202020204" pitchFamily="34" charset="0"/>
              </a:rPr>
              <a:t>These </a:t>
            </a:r>
            <a:r>
              <a:rPr lang="en-US" altLang="de-DE" sz="1800" dirty="0">
                <a:latin typeface="Arial" panose="020B0604020202020204" pitchFamily="34" charset="0"/>
              </a:rPr>
              <a:t>are the same as percentiles, but are indexed by sample fractions rather than by sample percentages.</a:t>
            </a:r>
            <a:endParaRPr lang="de-DE" altLang="de-DE" sz="1800" dirty="0" smtClean="0">
              <a:latin typeface="Arial" panose="020B0604020202020204" pitchFamily="34" charset="0"/>
            </a:endParaRPr>
          </a:p>
          <a:p>
            <a:pPr marL="0" lvl="0" indent="0">
              <a:lnSpc>
                <a:spcPts val="2500"/>
              </a:lnSpc>
              <a:spcBef>
                <a:spcPct val="0"/>
              </a:spcBef>
              <a:buNone/>
            </a:pPr>
            <a:endParaRPr lang="de-DE" altLang="de-DE" sz="1800" dirty="0">
              <a:latin typeface="Arial" panose="020B0604020202020204" pitchFamily="34" charset="0"/>
            </a:endParaRPr>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79333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323850" y="115888"/>
            <a:ext cx="8569325" cy="504825"/>
          </a:xfrm>
        </p:spPr>
        <p:txBody>
          <a:bodyPr/>
          <a:lstStyle/>
          <a:p>
            <a:r>
              <a:rPr lang="en-US" dirty="0" smtClean="0">
                <a:ea typeface="ＭＳ Ｐゴシック" pitchFamily="34" charset="-128"/>
              </a:rPr>
              <a:t>Functional Normalization</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13</a:t>
            </a:fld>
            <a:endParaRPr lang="en-US" smtClean="0">
              <a:latin typeface="Times New Roman" pitchFamily="18" charset="0"/>
            </a:endParaRPr>
          </a:p>
        </p:txBody>
      </p:sp>
      <p:sp>
        <p:nvSpPr>
          <p:cNvPr id="7" name="Содержимое 4"/>
          <p:cNvSpPr txBox="1">
            <a:spLocks/>
          </p:cNvSpPr>
          <p:nvPr/>
        </p:nvSpPr>
        <p:spPr bwMode="auto">
          <a:xfrm>
            <a:off x="323850" y="620713"/>
            <a:ext cx="5077766" cy="432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spcBef>
                <a:spcPct val="0"/>
              </a:spcBef>
              <a:buNone/>
            </a:pPr>
            <a:r>
              <a:rPr lang="en-US" sz="1800" dirty="0">
                <a:latin typeface="Arial" pitchFamily="34" charset="0"/>
                <a:ea typeface="ＭＳ Ｐゴシック" pitchFamily="34" charset="-128"/>
                <a:cs typeface="+mn-cs"/>
              </a:rPr>
              <a:t>T</a:t>
            </a:r>
            <a:r>
              <a:rPr lang="en-US" sz="1800" dirty="0" smtClean="0">
                <a:latin typeface="Arial" pitchFamily="34" charset="0"/>
                <a:ea typeface="ＭＳ Ｐゴシック" pitchFamily="34" charset="-128"/>
                <a:cs typeface="+mn-cs"/>
              </a:rPr>
              <a:t>he </a:t>
            </a:r>
            <a:r>
              <a:rPr lang="en-US" sz="1800" b="1" dirty="0">
                <a:latin typeface="Arial" pitchFamily="34" charset="0"/>
                <a:ea typeface="ＭＳ Ｐゴシック" pitchFamily="34" charset="-128"/>
                <a:cs typeface="+mn-cs"/>
              </a:rPr>
              <a:t>quantile function</a:t>
            </a:r>
            <a:r>
              <a:rPr lang="en-US" sz="1800" dirty="0">
                <a:latin typeface="Arial" pitchFamily="34" charset="0"/>
                <a:ea typeface="ＭＳ Ｐゴシック" pitchFamily="34" charset="-128"/>
                <a:cs typeface="+mn-cs"/>
              </a:rPr>
              <a:t>, associated with a probability </a:t>
            </a:r>
            <a:r>
              <a:rPr lang="en-US" sz="1800" dirty="0" smtClean="0">
                <a:latin typeface="Arial" pitchFamily="34" charset="0"/>
                <a:ea typeface="ＭＳ Ｐゴシック" pitchFamily="34" charset="-128"/>
                <a:cs typeface="+mn-cs"/>
              </a:rPr>
              <a:t>distribution </a:t>
            </a:r>
            <a:r>
              <a:rPr lang="en-US" sz="1800" i="1" dirty="0" smtClean="0">
                <a:latin typeface="Arial" pitchFamily="34" charset="0"/>
                <a:ea typeface="ＭＳ Ｐゴシック" pitchFamily="34" charset="-128"/>
                <a:cs typeface="+mn-cs"/>
              </a:rPr>
              <a:t>F</a:t>
            </a:r>
            <a:r>
              <a:rPr lang="en-US" sz="1800" dirty="0" smtClean="0">
                <a:latin typeface="Arial" pitchFamily="34" charset="0"/>
                <a:ea typeface="ＭＳ Ｐゴシック" pitchFamily="34" charset="-128"/>
                <a:cs typeface="+mn-cs"/>
              </a:rPr>
              <a:t> </a:t>
            </a:r>
            <a:r>
              <a:rPr lang="en-US" sz="1800" dirty="0">
                <a:latin typeface="Arial" pitchFamily="34" charset="0"/>
                <a:ea typeface="ＭＳ Ｐゴシック" pitchFamily="34" charset="-128"/>
                <a:cs typeface="+mn-cs"/>
              </a:rPr>
              <a:t>of a random variable, specifies the value of the random variable such that the probability of the variable being less than or equal to that value equals the given probability. </a:t>
            </a:r>
            <a:endParaRPr lang="en-US" sz="1800" dirty="0" smtClean="0">
              <a:latin typeface="Arial" pitchFamily="34" charset="0"/>
              <a:ea typeface="ＭＳ Ｐゴシック" pitchFamily="34" charset="-128"/>
              <a:cs typeface="+mn-cs"/>
            </a:endParaRPr>
          </a:p>
          <a:p>
            <a:pPr marL="0" indent="0">
              <a:lnSpc>
                <a:spcPts val="2500"/>
              </a:lnSpc>
              <a:spcBef>
                <a:spcPct val="0"/>
              </a:spcBef>
              <a:buNone/>
            </a:pPr>
            <a:endParaRPr lang="en-US" sz="1800" dirty="0" smtClean="0">
              <a:latin typeface="Arial" pitchFamily="34" charset="0"/>
              <a:ea typeface="ＭＳ Ｐゴシック" pitchFamily="34" charset="-128"/>
              <a:cs typeface="+mn-cs"/>
            </a:endParaRPr>
          </a:p>
          <a:p>
            <a:pPr marL="0" indent="0">
              <a:lnSpc>
                <a:spcPts val="2500"/>
              </a:lnSpc>
              <a:spcBef>
                <a:spcPct val="0"/>
              </a:spcBef>
              <a:buNone/>
            </a:pPr>
            <a:r>
              <a:rPr lang="en-US" sz="1800" dirty="0" smtClean="0">
                <a:latin typeface="Arial" pitchFamily="34" charset="0"/>
                <a:ea typeface="ＭＳ Ｐゴシック" pitchFamily="34" charset="-128"/>
                <a:cs typeface="+mn-cs"/>
              </a:rPr>
              <a:t>It </a:t>
            </a:r>
            <a:r>
              <a:rPr lang="en-US" sz="1800" dirty="0">
                <a:latin typeface="Arial" pitchFamily="34" charset="0"/>
                <a:ea typeface="ＭＳ Ｐゴシック" pitchFamily="34" charset="-128"/>
                <a:cs typeface="+mn-cs"/>
              </a:rPr>
              <a:t>is also called the percent-point function or inverse cumulative distribution function. </a:t>
            </a:r>
            <a:endParaRPr lang="en-US" sz="1800" dirty="0" smtClean="0">
              <a:latin typeface="Arial" pitchFamily="34" charset="0"/>
              <a:ea typeface="ＭＳ Ｐゴシック" pitchFamily="34" charset="-128"/>
              <a:cs typeface="+mn-cs"/>
            </a:endParaRPr>
          </a:p>
          <a:p>
            <a:pPr marL="0" indent="0">
              <a:lnSpc>
                <a:spcPts val="2500"/>
              </a:lnSpc>
              <a:spcBef>
                <a:spcPct val="0"/>
              </a:spcBef>
              <a:buNone/>
            </a:pPr>
            <a:endParaRPr lang="de-DE" sz="1800" dirty="0">
              <a:latin typeface="Arial" pitchFamily="34" charset="0"/>
              <a:ea typeface="ＭＳ Ｐゴシック" pitchFamily="34" charset="-128"/>
              <a:cs typeface="+mn-cs"/>
            </a:endParaRPr>
          </a:p>
          <a:p>
            <a:pPr marL="0" indent="0">
              <a:lnSpc>
                <a:spcPts val="2500"/>
              </a:lnSpc>
              <a:spcBef>
                <a:spcPct val="0"/>
              </a:spcBef>
              <a:buNone/>
            </a:pPr>
            <a:endParaRPr lang="de-DE" sz="1800" dirty="0" smtClean="0">
              <a:latin typeface="Arial" pitchFamily="34" charset="0"/>
              <a:ea typeface="ＭＳ Ｐゴシック" pitchFamily="34" charset="-128"/>
              <a:cs typeface="+mn-cs"/>
            </a:endParaRPr>
          </a:p>
          <a:p>
            <a:pPr marL="0" indent="0">
              <a:lnSpc>
                <a:spcPts val="2500"/>
              </a:lnSpc>
              <a:spcBef>
                <a:spcPct val="0"/>
              </a:spcBef>
              <a:buNone/>
            </a:pPr>
            <a:endParaRPr lang="de-DE" sz="1800" dirty="0">
              <a:latin typeface="Arial" pitchFamily="34" charset="0"/>
              <a:ea typeface="ＭＳ Ｐゴシック" pitchFamily="34" charset="-128"/>
              <a:cs typeface="+mn-cs"/>
            </a:endParaRPr>
          </a:p>
          <a:p>
            <a:pPr marL="0" indent="0">
              <a:lnSpc>
                <a:spcPts val="2500"/>
              </a:lnSpc>
              <a:spcBef>
                <a:spcPct val="0"/>
              </a:spcBef>
              <a:buNone/>
            </a:pPr>
            <a:r>
              <a:rPr lang="de-DE" sz="1800" dirty="0" err="1">
                <a:latin typeface="Arial" pitchFamily="34" charset="0"/>
                <a:ea typeface="ＭＳ Ｐゴシック" pitchFamily="34" charset="-128"/>
                <a:cs typeface="+mn-cs"/>
              </a:rPr>
              <a:t>f</a:t>
            </a:r>
            <a:r>
              <a:rPr lang="de-DE" sz="1800" dirty="0" err="1" smtClean="0">
                <a:latin typeface="Arial" pitchFamily="34" charset="0"/>
                <a:ea typeface="ＭＳ Ｐゴシック" pitchFamily="34" charset="-128"/>
                <a:cs typeface="+mn-cs"/>
              </a:rPr>
              <a:t>or</a:t>
            </a:r>
            <a:r>
              <a:rPr lang="de-DE" sz="1800" dirty="0" smtClean="0">
                <a:latin typeface="Arial" pitchFamily="34" charset="0"/>
                <a:ea typeface="ＭＳ Ｐゴシック" pitchFamily="34" charset="-128"/>
                <a:cs typeface="+mn-cs"/>
              </a:rPr>
              <a:t> a </a:t>
            </a:r>
            <a:r>
              <a:rPr lang="de-DE" sz="1800" dirty="0" err="1" smtClean="0">
                <a:latin typeface="Arial" pitchFamily="34" charset="0"/>
                <a:ea typeface="ＭＳ Ｐゴシック" pitchFamily="34" charset="-128"/>
                <a:cs typeface="+mn-cs"/>
              </a:rPr>
              <a:t>probability</a:t>
            </a:r>
            <a:r>
              <a:rPr lang="de-DE" sz="1800" dirty="0" smtClean="0">
                <a:latin typeface="Arial" pitchFamily="34" charset="0"/>
                <a:ea typeface="ＭＳ Ｐゴシック" pitchFamily="34" charset="-128"/>
                <a:cs typeface="+mn-cs"/>
              </a:rPr>
              <a:t> 0 &lt; </a:t>
            </a:r>
            <a:r>
              <a:rPr lang="de-DE" sz="1800" i="1" dirty="0" smtClean="0">
                <a:latin typeface="Arial" pitchFamily="34" charset="0"/>
                <a:ea typeface="ＭＳ Ｐゴシック" pitchFamily="34" charset="-128"/>
                <a:cs typeface="+mn-cs"/>
              </a:rPr>
              <a:t>p</a:t>
            </a:r>
            <a:r>
              <a:rPr lang="de-DE" sz="1800" dirty="0" smtClean="0">
                <a:latin typeface="Arial" pitchFamily="34" charset="0"/>
                <a:ea typeface="ＭＳ Ｐゴシック" pitchFamily="34" charset="-128"/>
                <a:cs typeface="+mn-cs"/>
              </a:rPr>
              <a:t> &lt; 1.</a:t>
            </a:r>
            <a:endParaRPr lang="en-US" sz="1800" dirty="0" smtClean="0">
              <a:latin typeface="Arial" pitchFamily="34" charset="0"/>
              <a:ea typeface="ＭＳ Ｐゴシック" pitchFamily="34" charset="-128"/>
              <a:cs typeface="+mn-cs"/>
            </a:endParaRPr>
          </a:p>
          <a:p>
            <a:pPr marL="0" indent="0">
              <a:lnSpc>
                <a:spcPts val="2500"/>
              </a:lnSpc>
              <a:spcBef>
                <a:spcPct val="0"/>
              </a:spcBef>
              <a:buNone/>
            </a:pPr>
            <a:endParaRPr lang="de-DE" altLang="de-DE" sz="1800" dirty="0">
              <a:latin typeface="Arial" pitchFamily="34" charset="0"/>
              <a:ea typeface="ＭＳ Ｐゴシック" pitchFamily="34" charset="-128"/>
              <a:cs typeface="+mn-cs"/>
            </a:endParaRPr>
          </a:p>
          <a:p>
            <a:pPr marL="0" indent="0">
              <a:lnSpc>
                <a:spcPts val="2500"/>
              </a:lnSpc>
              <a:spcBef>
                <a:spcPct val="0"/>
              </a:spcBef>
              <a:buNone/>
            </a:pPr>
            <a:endParaRPr lang="de-DE" altLang="de-DE" sz="1800" dirty="0">
              <a:latin typeface="Arial" pitchFamily="34" charset="0"/>
              <a:ea typeface="ＭＳ Ｐゴシック" pitchFamily="34" charset="-128"/>
              <a:cs typeface="+mn-cs"/>
            </a:endParaRPr>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sp>
        <p:nvSpPr>
          <p:cNvPr id="3" name="Textfeld 2"/>
          <p:cNvSpPr txBox="1"/>
          <p:nvPr/>
        </p:nvSpPr>
        <p:spPr>
          <a:xfrm>
            <a:off x="323850" y="5733256"/>
            <a:ext cx="1659172" cy="307777"/>
          </a:xfrm>
          <a:prstGeom prst="rect">
            <a:avLst/>
          </a:prstGeom>
          <a:noFill/>
        </p:spPr>
        <p:txBody>
          <a:bodyPr wrap="none" rtlCol="0">
            <a:spAutoFit/>
          </a:bodyPr>
          <a:lstStyle/>
          <a:p>
            <a:r>
              <a:rPr lang="de-DE" sz="1400" dirty="0" smtClean="0"/>
              <a:t>www.wikipedia.org</a:t>
            </a:r>
            <a:endParaRPr lang="en-US" sz="1400" dirty="0"/>
          </a:p>
        </p:txBody>
      </p:sp>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8463" y="546412"/>
            <a:ext cx="3368420" cy="2152631"/>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661" y="3062881"/>
            <a:ext cx="3486951" cy="2615213"/>
          </a:xfrm>
          <a:prstGeom prst="rect">
            <a:avLst/>
          </a:prstGeom>
        </p:spPr>
      </p:pic>
      <p:sp>
        <p:nvSpPr>
          <p:cNvPr id="8" name="Rechteck 7"/>
          <p:cNvSpPr/>
          <p:nvPr/>
        </p:nvSpPr>
        <p:spPr>
          <a:xfrm>
            <a:off x="5862943" y="5588864"/>
            <a:ext cx="2989777" cy="646331"/>
          </a:xfrm>
          <a:prstGeom prst="rect">
            <a:avLst/>
          </a:prstGeom>
        </p:spPr>
        <p:txBody>
          <a:bodyPr wrap="square">
            <a:spAutoFit/>
          </a:bodyPr>
          <a:lstStyle/>
          <a:p>
            <a:r>
              <a:rPr lang="en-US" b="1" dirty="0">
                <a:solidFill>
                  <a:srgbClr val="222222"/>
                </a:solidFill>
              </a:rPr>
              <a:t>quantile function</a:t>
            </a:r>
            <a:r>
              <a:rPr lang="en-US" dirty="0">
                <a:solidFill>
                  <a:srgbClr val="222222"/>
                </a:solidFill>
              </a:rPr>
              <a:t> of the </a:t>
            </a:r>
            <a:r>
              <a:rPr lang="en-US" dirty="0"/>
              <a:t>normal distribution.</a:t>
            </a:r>
          </a:p>
        </p:txBody>
      </p:sp>
      <p:sp>
        <p:nvSpPr>
          <p:cNvPr id="11" name="Rechteck 10"/>
          <p:cNvSpPr/>
          <p:nvPr/>
        </p:nvSpPr>
        <p:spPr>
          <a:xfrm>
            <a:off x="6228298" y="2624741"/>
            <a:ext cx="2989777" cy="369332"/>
          </a:xfrm>
          <a:prstGeom prst="rect">
            <a:avLst/>
          </a:prstGeom>
        </p:spPr>
        <p:txBody>
          <a:bodyPr wrap="square">
            <a:spAutoFit/>
          </a:bodyPr>
          <a:lstStyle/>
          <a:p>
            <a:r>
              <a:rPr lang="en-US" dirty="0" smtClean="0"/>
              <a:t>normal </a:t>
            </a:r>
            <a:r>
              <a:rPr lang="en-US" dirty="0"/>
              <a:t>distribution.</a:t>
            </a:r>
          </a:p>
        </p:txBody>
      </p:sp>
      <p:graphicFrame>
        <p:nvGraphicFramePr>
          <p:cNvPr id="9" name="Objekt 8"/>
          <p:cNvGraphicFramePr>
            <a:graphicFrameLocks noChangeAspect="1"/>
          </p:cNvGraphicFramePr>
          <p:nvPr>
            <p:extLst>
              <p:ext uri="{D42A27DB-BD31-4B8C-83A1-F6EECF244321}">
                <p14:modId xmlns:p14="http://schemas.microsoft.com/office/powerpoint/2010/main" val="2204489322"/>
              </p:ext>
            </p:extLst>
          </p:nvPr>
        </p:nvGraphicFramePr>
        <p:xfrm>
          <a:off x="539553" y="3862794"/>
          <a:ext cx="3600400" cy="378535"/>
        </p:xfrm>
        <a:graphic>
          <a:graphicData uri="http://schemas.openxmlformats.org/presentationml/2006/ole">
            <mc:AlternateContent xmlns:mc="http://schemas.openxmlformats.org/markup-compatibility/2006">
              <mc:Choice xmlns:v="urn:schemas-microsoft-com:vml" Requires="v">
                <p:oleObj spid="_x0000_s213021" name="Formel" r:id="rId8" imgW="2590560" imgH="279360" progId="Equation.3">
                  <p:embed/>
                </p:oleObj>
              </mc:Choice>
              <mc:Fallback>
                <p:oleObj name="Formel" r:id="rId8" imgW="2590560" imgH="279360" progId="Equation.3">
                  <p:embed/>
                  <p:pic>
                    <p:nvPicPr>
                      <p:cNvPr id="0" name=""/>
                      <p:cNvPicPr/>
                      <p:nvPr/>
                    </p:nvPicPr>
                    <p:blipFill>
                      <a:blip r:embed="rId9"/>
                      <a:stretch>
                        <a:fillRect/>
                      </a:stretch>
                    </p:blipFill>
                    <p:spPr>
                      <a:xfrm>
                        <a:off x="539553" y="3862794"/>
                        <a:ext cx="3600400" cy="378535"/>
                      </a:xfrm>
                      <a:prstGeom prst="rect">
                        <a:avLst/>
                      </a:prstGeom>
                    </p:spPr>
                  </p:pic>
                </p:oleObj>
              </mc:Fallback>
            </mc:AlternateContent>
          </a:graphicData>
        </a:graphic>
      </p:graphicFrame>
      <p:pic>
        <p:nvPicPr>
          <p:cNvPr id="10" name="Sound aufgezeichne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00970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323850" y="115888"/>
            <a:ext cx="8569325" cy="504825"/>
          </a:xfrm>
        </p:spPr>
        <p:txBody>
          <a:bodyPr/>
          <a:lstStyle/>
          <a:p>
            <a:r>
              <a:rPr lang="en-US" dirty="0" smtClean="0">
                <a:ea typeface="ＭＳ Ｐゴシック" pitchFamily="34" charset="-128"/>
              </a:rPr>
              <a:t>Functional Normalization</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14</a:t>
            </a:fld>
            <a:endParaRPr lang="en-US" smtClean="0">
              <a:latin typeface="Times New Roman" pitchFamily="18" charset="0"/>
            </a:endParaRPr>
          </a:p>
        </p:txBody>
      </p:sp>
      <p:sp>
        <p:nvSpPr>
          <p:cNvPr id="7" name="Содержимое 4"/>
          <p:cNvSpPr txBox="1">
            <a:spLocks/>
          </p:cNvSpPr>
          <p:nvPr/>
        </p:nvSpPr>
        <p:spPr bwMode="auto">
          <a:xfrm>
            <a:off x="323850" y="620712"/>
            <a:ext cx="8569325" cy="51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lvl="0" indent="0">
              <a:lnSpc>
                <a:spcPts val="2500"/>
              </a:lnSpc>
              <a:spcBef>
                <a:spcPct val="0"/>
              </a:spcBef>
              <a:buNone/>
            </a:pPr>
            <a:r>
              <a:rPr lang="de-DE" altLang="de-DE" sz="1800" dirty="0" err="1" smtClean="0">
                <a:latin typeface="Arial" panose="020B0604020202020204" pitchFamily="34" charset="0"/>
              </a:rPr>
              <a:t>We</a:t>
            </a:r>
            <a:r>
              <a:rPr lang="de-DE" altLang="de-DE" sz="1800" dirty="0" smtClean="0">
                <a:latin typeface="Arial" panose="020B0604020202020204" pitchFamily="34" charset="0"/>
              </a:rPr>
              <a:t> </a:t>
            </a:r>
            <a:r>
              <a:rPr lang="de-DE" altLang="de-DE" sz="1800" dirty="0" err="1">
                <a:latin typeface="Arial" panose="020B0604020202020204" pitchFamily="34" charset="0"/>
              </a:rPr>
              <a:t>assume</a:t>
            </a:r>
            <a:r>
              <a:rPr lang="de-DE" altLang="de-DE" sz="1800" dirty="0">
                <a:latin typeface="Arial" panose="020B0604020202020204" pitchFamily="34" charset="0"/>
              </a:rPr>
              <a:t> </a:t>
            </a:r>
            <a:r>
              <a:rPr lang="de-DE" altLang="de-DE" sz="1800" dirty="0" err="1">
                <a:latin typeface="Arial" panose="020B0604020202020204" pitchFamily="34" charset="0"/>
              </a:rPr>
              <a:t>the</a:t>
            </a:r>
            <a:r>
              <a:rPr lang="de-DE" altLang="de-DE" sz="1800" dirty="0">
                <a:latin typeface="Arial" panose="020B0604020202020204" pitchFamily="34" charset="0"/>
              </a:rPr>
              <a:t> </a:t>
            </a:r>
            <a:r>
              <a:rPr lang="de-DE" altLang="de-DE" sz="1800" dirty="0" err="1">
                <a:latin typeface="Arial" panose="020B0604020202020204" pitchFamily="34" charset="0"/>
              </a:rPr>
              <a:t>following</a:t>
            </a:r>
            <a:r>
              <a:rPr lang="de-DE" altLang="de-DE" sz="1800" dirty="0">
                <a:latin typeface="Arial" panose="020B0604020202020204" pitchFamily="34" charset="0"/>
              </a:rPr>
              <a:t> </a:t>
            </a:r>
            <a:r>
              <a:rPr lang="de-DE" altLang="de-DE" sz="1800" dirty="0" err="1" smtClean="0">
                <a:latin typeface="Arial" panose="020B0604020202020204" pitchFamily="34" charset="0"/>
              </a:rPr>
              <a:t>model</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for</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the</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quantile</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function</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over</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the</a:t>
            </a:r>
            <a:r>
              <a:rPr lang="de-DE" altLang="de-DE" sz="1800" dirty="0" smtClean="0">
                <a:latin typeface="Arial" panose="020B0604020202020204" pitchFamily="34" charset="0"/>
              </a:rPr>
              <a:t> </a:t>
            </a:r>
            <a:r>
              <a:rPr lang="de-DE" altLang="de-DE" sz="1800" dirty="0" err="1" smtClean="0">
                <a:latin typeface="Arial" panose="020B0604020202020204" pitchFamily="34" charset="0"/>
              </a:rPr>
              <a:t>interval</a:t>
            </a:r>
            <a:r>
              <a:rPr lang="de-DE" altLang="de-DE" sz="1800" dirty="0" smtClean="0">
                <a:latin typeface="Arial" panose="020B0604020202020204" pitchFamily="34" charset="0"/>
              </a:rPr>
              <a:t> </a:t>
            </a:r>
            <a:r>
              <a:rPr lang="en-US" sz="1800" i="1" dirty="0"/>
              <a:t>r</a:t>
            </a:r>
            <a:r>
              <a:rPr lang="en-US" sz="1800" dirty="0"/>
              <a:t> ∈ [0,1]</a:t>
            </a:r>
            <a:endParaRPr lang="de-DE" altLang="de-DE" sz="1800" dirty="0" smtClean="0">
              <a:latin typeface="Arial" panose="020B0604020202020204" pitchFamily="34" charset="0"/>
            </a:endParaRPr>
          </a:p>
          <a:p>
            <a:pPr marL="0" lvl="0" indent="0">
              <a:lnSpc>
                <a:spcPts val="2500"/>
              </a:lnSpc>
              <a:spcBef>
                <a:spcPct val="0"/>
              </a:spcBef>
              <a:buNone/>
            </a:pPr>
            <a:endParaRPr lang="de-DE" altLang="de-DE" sz="1800" dirty="0" smtClean="0">
              <a:latin typeface="Arial" panose="020B0604020202020204" pitchFamily="34" charset="0"/>
            </a:endParaRPr>
          </a:p>
          <a:p>
            <a:pPr marL="0" lvl="0" indent="0">
              <a:lnSpc>
                <a:spcPts val="2500"/>
              </a:lnSpc>
              <a:spcBef>
                <a:spcPct val="0"/>
              </a:spcBef>
              <a:buNone/>
            </a:pPr>
            <a:endParaRPr lang="de-DE" altLang="de-DE" sz="1800" dirty="0" smtClean="0">
              <a:latin typeface="Arial" panose="020B0604020202020204" pitchFamily="34" charset="0"/>
            </a:endParaRPr>
          </a:p>
          <a:p>
            <a:pPr marL="0" lvl="0" indent="0">
              <a:lnSpc>
                <a:spcPts val="2500"/>
              </a:lnSpc>
              <a:spcBef>
                <a:spcPct val="0"/>
              </a:spcBef>
              <a:buNone/>
            </a:pPr>
            <a:endParaRPr lang="de-DE" altLang="de-DE" sz="1800" dirty="0">
              <a:latin typeface="Arial" panose="020B0604020202020204" pitchFamily="34" charset="0"/>
            </a:endParaRPr>
          </a:p>
          <a:p>
            <a:pPr marL="0" indent="0">
              <a:lnSpc>
                <a:spcPts val="2500"/>
              </a:lnSpc>
              <a:buNone/>
            </a:pPr>
            <a:r>
              <a:rPr lang="en-US" sz="1800" i="1" dirty="0" smtClean="0">
                <a:latin typeface="+mj-lt"/>
              </a:rPr>
              <a:t>α </a:t>
            </a:r>
            <a:r>
              <a:rPr lang="en-US" sz="1800" dirty="0">
                <a:latin typeface="+mj-lt"/>
              </a:rPr>
              <a:t>:</a:t>
            </a:r>
            <a:r>
              <a:rPr lang="en-US" sz="1800" dirty="0" smtClean="0">
                <a:latin typeface="+mj-lt"/>
              </a:rPr>
              <a:t> </a:t>
            </a:r>
            <a:r>
              <a:rPr lang="en-US" sz="1800" dirty="0">
                <a:latin typeface="+mj-lt"/>
              </a:rPr>
              <a:t>mean of the </a:t>
            </a:r>
            <a:r>
              <a:rPr lang="en-US" sz="1800" dirty="0" smtClean="0">
                <a:latin typeface="+mj-lt"/>
              </a:rPr>
              <a:t>quantile functions </a:t>
            </a:r>
            <a:r>
              <a:rPr lang="en-US" sz="1800" dirty="0">
                <a:latin typeface="+mj-lt"/>
              </a:rPr>
              <a:t>across </a:t>
            </a:r>
            <a:r>
              <a:rPr lang="en-US" sz="1800" dirty="0" smtClean="0">
                <a:latin typeface="+mj-lt"/>
              </a:rPr>
              <a:t>all samples </a:t>
            </a:r>
            <a:r>
              <a:rPr lang="en-US" sz="1800" i="1" dirty="0" err="1" smtClean="0">
                <a:latin typeface="+mj-lt"/>
              </a:rPr>
              <a:t>i</a:t>
            </a:r>
            <a:r>
              <a:rPr lang="en-US" sz="1800" dirty="0" smtClean="0">
                <a:latin typeface="+mj-lt"/>
              </a:rPr>
              <a:t>, </a:t>
            </a:r>
          </a:p>
          <a:p>
            <a:pPr marL="0" indent="0">
              <a:lnSpc>
                <a:spcPts val="2500"/>
              </a:lnSpc>
              <a:buNone/>
            </a:pPr>
            <a:r>
              <a:rPr lang="en-US" sz="1800" i="1" dirty="0" smtClean="0">
                <a:latin typeface="+mj-lt"/>
              </a:rPr>
              <a:t>β</a:t>
            </a:r>
            <a:r>
              <a:rPr lang="en-US" sz="1800" i="1" baseline="-25000" dirty="0" smtClean="0">
                <a:latin typeface="+mj-lt"/>
              </a:rPr>
              <a:t>j</a:t>
            </a:r>
            <a:r>
              <a:rPr lang="en-US" sz="1800" i="1" dirty="0" smtClean="0">
                <a:latin typeface="+mj-lt"/>
              </a:rPr>
              <a:t> </a:t>
            </a:r>
            <a:r>
              <a:rPr lang="en-US" sz="1800" dirty="0">
                <a:latin typeface="+mj-lt"/>
              </a:rPr>
              <a:t>:</a:t>
            </a:r>
            <a:r>
              <a:rPr lang="en-US" sz="1800" dirty="0" smtClean="0">
                <a:latin typeface="+mj-lt"/>
              </a:rPr>
              <a:t> coefficient functions </a:t>
            </a:r>
            <a:r>
              <a:rPr lang="en-US" sz="1800" dirty="0">
                <a:latin typeface="+mj-lt"/>
              </a:rPr>
              <a:t>associated with the </a:t>
            </a:r>
            <a:r>
              <a:rPr lang="en-US" sz="1800" dirty="0" smtClean="0">
                <a:latin typeface="+mj-lt"/>
              </a:rPr>
              <a:t>covariates </a:t>
            </a:r>
            <a:r>
              <a:rPr lang="en-US" sz="1800" i="1" dirty="0" smtClean="0">
                <a:latin typeface="+mj-lt"/>
              </a:rPr>
              <a:t>j</a:t>
            </a:r>
            <a:r>
              <a:rPr lang="en-US" sz="1800" dirty="0" smtClean="0">
                <a:latin typeface="+mj-lt"/>
              </a:rPr>
              <a:t> </a:t>
            </a:r>
            <a:r>
              <a:rPr lang="en-US" sz="1800" dirty="0">
                <a:latin typeface="+mj-lt"/>
              </a:rPr>
              <a:t>and </a:t>
            </a:r>
            <a:endParaRPr lang="en-US" sz="1800" dirty="0" smtClean="0">
              <a:latin typeface="+mj-lt"/>
            </a:endParaRPr>
          </a:p>
          <a:p>
            <a:pPr marL="0" indent="0">
              <a:lnSpc>
                <a:spcPts val="2500"/>
              </a:lnSpc>
              <a:buNone/>
            </a:pPr>
            <a:r>
              <a:rPr lang="en-US" sz="1800" dirty="0" smtClean="0">
                <a:latin typeface="+mj-lt"/>
                <a:sym typeface="Symbol" panose="05050102010706020507" pitchFamily="18" charset="2"/>
              </a:rPr>
              <a:t></a:t>
            </a:r>
            <a:r>
              <a:rPr lang="en-US" sz="1800" i="1" baseline="-25000" dirty="0" err="1" smtClean="0">
                <a:latin typeface="+mj-lt"/>
              </a:rPr>
              <a:t>i</a:t>
            </a:r>
            <a:r>
              <a:rPr lang="en-US" sz="1800" i="1" dirty="0" smtClean="0">
                <a:latin typeface="+mj-lt"/>
              </a:rPr>
              <a:t> </a:t>
            </a:r>
            <a:r>
              <a:rPr lang="en-US" sz="1800" dirty="0">
                <a:latin typeface="+mj-lt"/>
              </a:rPr>
              <a:t>:</a:t>
            </a:r>
            <a:r>
              <a:rPr lang="en-US" sz="1800" dirty="0" smtClean="0">
                <a:latin typeface="+mj-lt"/>
              </a:rPr>
              <a:t> error </a:t>
            </a:r>
            <a:r>
              <a:rPr lang="en-US" sz="1800" dirty="0">
                <a:latin typeface="+mj-lt"/>
              </a:rPr>
              <a:t>functions, which are assumed to be independent </a:t>
            </a:r>
            <a:r>
              <a:rPr lang="en-US" sz="1800" dirty="0" smtClean="0">
                <a:latin typeface="+mj-lt"/>
              </a:rPr>
              <a:t>and </a:t>
            </a:r>
            <a:r>
              <a:rPr lang="de-DE" sz="1800" dirty="0" err="1" smtClean="0">
                <a:latin typeface="+mj-lt"/>
              </a:rPr>
              <a:t>centered</a:t>
            </a:r>
            <a:r>
              <a:rPr lang="de-DE" sz="1800" dirty="0" smtClean="0">
                <a:latin typeface="+mj-lt"/>
              </a:rPr>
              <a:t> </a:t>
            </a:r>
            <a:r>
              <a:rPr lang="de-DE" sz="1800" dirty="0" err="1">
                <a:latin typeface="+mj-lt"/>
              </a:rPr>
              <a:t>around</a:t>
            </a:r>
            <a:r>
              <a:rPr lang="de-DE" sz="1800" dirty="0">
                <a:latin typeface="+mj-lt"/>
              </a:rPr>
              <a:t> 0</a:t>
            </a:r>
            <a:r>
              <a:rPr lang="de-DE" sz="1800" dirty="0" smtClean="0">
                <a:latin typeface="+mj-lt"/>
              </a:rPr>
              <a:t>.</a:t>
            </a:r>
          </a:p>
          <a:p>
            <a:pPr marL="0" indent="0">
              <a:lnSpc>
                <a:spcPts val="2500"/>
              </a:lnSpc>
              <a:buNone/>
            </a:pPr>
            <a:endParaRPr lang="de-DE" altLang="de-DE" sz="1800" dirty="0">
              <a:latin typeface="+mj-lt"/>
            </a:endParaRPr>
          </a:p>
          <a:p>
            <a:pPr marL="0" indent="0">
              <a:lnSpc>
                <a:spcPts val="2500"/>
              </a:lnSpc>
              <a:buNone/>
            </a:pPr>
            <a:r>
              <a:rPr lang="en-US" sz="1800" dirty="0"/>
              <a:t>In this model, the term</a:t>
            </a:r>
          </a:p>
          <a:p>
            <a:pPr marL="0" indent="0">
              <a:lnSpc>
                <a:spcPts val="2500"/>
              </a:lnSpc>
              <a:buNone/>
            </a:pPr>
            <a:endParaRPr lang="en-US" sz="1800" dirty="0"/>
          </a:p>
          <a:p>
            <a:pPr marL="0" indent="0">
              <a:lnSpc>
                <a:spcPts val="2500"/>
              </a:lnSpc>
              <a:buNone/>
            </a:pPr>
            <a:r>
              <a:rPr lang="en-US" sz="1800" dirty="0" smtClean="0"/>
              <a:t>represents </a:t>
            </a:r>
            <a:r>
              <a:rPr lang="en-US" sz="1800" dirty="0"/>
              <a:t>variation in the quantile functions explained by the covariates. </a:t>
            </a:r>
            <a:endParaRPr lang="en-US" sz="1800" dirty="0" smtClean="0"/>
          </a:p>
          <a:p>
            <a:pPr marL="0" indent="0">
              <a:lnSpc>
                <a:spcPts val="2500"/>
              </a:lnSpc>
              <a:buNone/>
            </a:pPr>
            <a:endParaRPr lang="en-US" sz="1800" dirty="0" smtClean="0"/>
          </a:p>
          <a:p>
            <a:pPr marL="0" indent="0">
              <a:lnSpc>
                <a:spcPts val="2500"/>
              </a:lnSpc>
              <a:buNone/>
            </a:pPr>
            <a:r>
              <a:rPr lang="en-US" sz="1800" dirty="0" smtClean="0"/>
              <a:t>Functional </a:t>
            </a:r>
            <a:r>
              <a:rPr lang="en-US" sz="1800" dirty="0"/>
              <a:t>normalization </a:t>
            </a:r>
            <a:r>
              <a:rPr lang="en-US" sz="1800" dirty="0" smtClean="0"/>
              <a:t>removes unwanted </a:t>
            </a:r>
            <a:r>
              <a:rPr lang="en-US" sz="1800" dirty="0"/>
              <a:t>variation by regressing out </a:t>
            </a:r>
            <a:r>
              <a:rPr lang="en-US" sz="1800" dirty="0" smtClean="0"/>
              <a:t>this term.</a:t>
            </a:r>
            <a:endParaRPr lang="de-DE" altLang="de-DE" sz="1800" dirty="0">
              <a:latin typeface="+mj-lt"/>
            </a:endParaRPr>
          </a:p>
          <a:p>
            <a:pPr marL="0" indent="0">
              <a:lnSpc>
                <a:spcPts val="2500"/>
              </a:lnSpc>
              <a:buNone/>
            </a:pPr>
            <a:endParaRPr lang="en-US" sz="1800" dirty="0" smtClean="0"/>
          </a:p>
          <a:p>
            <a:pPr marL="0" indent="0">
              <a:lnSpc>
                <a:spcPts val="2500"/>
              </a:lnSpc>
              <a:buNone/>
            </a:pPr>
            <a:endParaRPr lang="en-US" sz="1800" dirty="0"/>
          </a:p>
          <a:p>
            <a:pPr marL="0" indent="0">
              <a:lnSpc>
                <a:spcPts val="2500"/>
              </a:lnSpc>
              <a:buNone/>
            </a:pPr>
            <a:endParaRPr lang="en-US" sz="1800" dirty="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pic>
        <p:nvPicPr>
          <p:cNvPr id="6" name="Grafik 5"/>
          <p:cNvPicPr>
            <a:picLocks noChangeAspect="1"/>
          </p:cNvPicPr>
          <p:nvPr/>
        </p:nvPicPr>
        <p:blipFill>
          <a:blip r:embed="rId5"/>
          <a:stretch>
            <a:fillRect/>
          </a:stretch>
        </p:blipFill>
        <p:spPr>
          <a:xfrm>
            <a:off x="3880118" y="975276"/>
            <a:ext cx="3871526" cy="935716"/>
          </a:xfrm>
          <a:prstGeom prst="rect">
            <a:avLst/>
          </a:prstGeom>
        </p:spPr>
      </p:pic>
      <p:pic>
        <p:nvPicPr>
          <p:cNvPr id="10" name="Grafik 9"/>
          <p:cNvPicPr>
            <a:picLocks noChangeAspect="1"/>
          </p:cNvPicPr>
          <p:nvPr/>
        </p:nvPicPr>
        <p:blipFill>
          <a:blip r:embed="rId6"/>
          <a:stretch>
            <a:fillRect/>
          </a:stretch>
        </p:blipFill>
        <p:spPr>
          <a:xfrm>
            <a:off x="3067938" y="3140968"/>
            <a:ext cx="1283400" cy="1074667"/>
          </a:xfrm>
          <a:prstGeom prst="rect">
            <a:avLst/>
          </a:prstGeom>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12911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323155" y="115888"/>
            <a:ext cx="8569325" cy="504825"/>
          </a:xfrm>
        </p:spPr>
        <p:txBody>
          <a:bodyPr/>
          <a:lstStyle/>
          <a:p>
            <a:r>
              <a:rPr lang="en-US" dirty="0" smtClean="0">
                <a:ea typeface="ＭＳ Ｐゴシック" pitchFamily="34" charset="-128"/>
              </a:rPr>
              <a:t>Functional Normalization</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15</a:t>
            </a:fld>
            <a:endParaRPr lang="en-US" smtClean="0">
              <a:latin typeface="Times New Roman" pitchFamily="18" charset="0"/>
            </a:endParaRPr>
          </a:p>
        </p:txBody>
      </p:sp>
      <p:sp>
        <p:nvSpPr>
          <p:cNvPr id="7" name="Содержимое 4"/>
          <p:cNvSpPr txBox="1">
            <a:spLocks/>
          </p:cNvSpPr>
          <p:nvPr/>
        </p:nvSpPr>
        <p:spPr bwMode="auto">
          <a:xfrm>
            <a:off x="401266" y="692696"/>
            <a:ext cx="849121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smtClean="0"/>
              <a:t>                         1</a:t>
            </a:r>
            <a:r>
              <a:rPr lang="en-US" sz="1800" dirty="0"/>
              <a:t>, …., m</a:t>
            </a:r>
          </a:p>
          <a:p>
            <a:pPr marL="0" indent="0">
              <a:lnSpc>
                <a:spcPts val="2500"/>
              </a:lnSpc>
              <a:buNone/>
            </a:pPr>
            <a:r>
              <a:rPr lang="en-US" sz="1800" dirty="0"/>
              <a:t>are estimated using </a:t>
            </a:r>
            <a:r>
              <a:rPr lang="de-DE" sz="1800" dirty="0" err="1"/>
              <a:t>regression</a:t>
            </a:r>
            <a:r>
              <a:rPr lang="de-DE" sz="1800" dirty="0"/>
              <a:t> </a:t>
            </a:r>
            <a:r>
              <a:rPr lang="de-DE" sz="1800" dirty="0" err="1" smtClean="0"/>
              <a:t>from</a:t>
            </a:r>
            <a:r>
              <a:rPr lang="de-DE" sz="1800" dirty="0" smtClean="0"/>
              <a:t> </a:t>
            </a:r>
            <a:r>
              <a:rPr lang="de-DE" sz="1800" dirty="0" err="1"/>
              <a:t>the</a:t>
            </a:r>
            <a:r>
              <a:rPr lang="de-DE" sz="1800" dirty="0"/>
              <a:t> </a:t>
            </a:r>
            <a:r>
              <a:rPr lang="de-DE" sz="1800" dirty="0" err="1" smtClean="0"/>
              <a:t>values</a:t>
            </a:r>
            <a:r>
              <a:rPr lang="de-DE" sz="1800" dirty="0" smtClean="0"/>
              <a:t> </a:t>
            </a:r>
            <a:r>
              <a:rPr lang="de-DE" sz="1800" dirty="0" err="1" smtClean="0"/>
              <a:t>observed</a:t>
            </a:r>
            <a:r>
              <a:rPr lang="de-DE" sz="1800" dirty="0" smtClean="0"/>
              <a:t> </a:t>
            </a:r>
            <a:r>
              <a:rPr lang="de-DE" sz="1800" dirty="0" err="1" smtClean="0"/>
              <a:t>for</a:t>
            </a:r>
            <a:r>
              <a:rPr lang="de-DE" sz="1800" dirty="0" smtClean="0"/>
              <a:t> </a:t>
            </a:r>
            <a:r>
              <a:rPr lang="de-DE" sz="1800" dirty="0" err="1"/>
              <a:t>the</a:t>
            </a:r>
            <a:r>
              <a:rPr lang="de-DE" sz="1800" dirty="0"/>
              <a:t> </a:t>
            </a:r>
            <a:r>
              <a:rPr lang="de-DE" sz="1800" b="1" dirty="0" err="1"/>
              <a:t>control</a:t>
            </a:r>
            <a:r>
              <a:rPr lang="de-DE" sz="1800" b="1" dirty="0"/>
              <a:t> </a:t>
            </a:r>
            <a:r>
              <a:rPr lang="de-DE" sz="1800" b="1" dirty="0" err="1"/>
              <a:t>probes</a:t>
            </a:r>
            <a:r>
              <a:rPr lang="de-DE" sz="1800" dirty="0"/>
              <a:t>.</a:t>
            </a:r>
            <a:endParaRPr lang="en-US" sz="1800" dirty="0"/>
          </a:p>
          <a:p>
            <a:pPr marL="0" indent="0">
              <a:lnSpc>
                <a:spcPts val="2500"/>
              </a:lnSpc>
              <a:buNone/>
            </a:pPr>
            <a:endParaRPr lang="en-US" sz="1800" dirty="0"/>
          </a:p>
          <a:p>
            <a:pPr marL="0" indent="0">
              <a:lnSpc>
                <a:spcPts val="2500"/>
              </a:lnSpc>
              <a:buNone/>
            </a:pPr>
            <a:r>
              <a:rPr lang="en-US" sz="1800" dirty="0" smtClean="0"/>
              <a:t>Assuming </a:t>
            </a:r>
            <a:r>
              <a:rPr lang="en-US" sz="1800" dirty="0"/>
              <a:t>we have obtained estimates </a:t>
            </a:r>
            <a:r>
              <a:rPr lang="en-US" sz="1800" i="1" dirty="0" smtClean="0"/>
              <a:t>       </a:t>
            </a:r>
            <a:r>
              <a:rPr lang="en-US" sz="1800" dirty="0" smtClean="0"/>
              <a:t>for </a:t>
            </a:r>
            <a:r>
              <a:rPr lang="en-US" sz="1800" i="1" dirty="0"/>
              <a:t>j </a:t>
            </a:r>
            <a:r>
              <a:rPr lang="en-US" sz="1800" dirty="0"/>
              <a:t>= 1, </a:t>
            </a:r>
            <a:r>
              <a:rPr lang="en-US" sz="1800" i="1" dirty="0"/>
              <a:t>. . . </a:t>
            </a:r>
            <a:r>
              <a:rPr lang="en-US" sz="1800" dirty="0"/>
              <a:t>,</a:t>
            </a:r>
            <a:r>
              <a:rPr lang="en-US" sz="1800" i="1" dirty="0"/>
              <a:t>m</a:t>
            </a:r>
            <a:r>
              <a:rPr lang="en-US" sz="1800" dirty="0"/>
              <a:t>, we form the functional </a:t>
            </a:r>
            <a:r>
              <a:rPr lang="en-US" sz="1800" dirty="0" smtClean="0"/>
              <a:t>normalized </a:t>
            </a:r>
            <a:r>
              <a:rPr lang="de-DE" sz="1800" dirty="0" err="1" smtClean="0"/>
              <a:t>quantiles</a:t>
            </a:r>
            <a:r>
              <a:rPr lang="de-DE" sz="1800" dirty="0" smtClean="0"/>
              <a:t> </a:t>
            </a:r>
            <a:r>
              <a:rPr lang="de-DE" sz="1800" dirty="0" err="1" smtClean="0"/>
              <a:t>by</a:t>
            </a:r>
            <a:r>
              <a:rPr lang="en-US" sz="1800" dirty="0" smtClean="0"/>
              <a:t> </a:t>
            </a:r>
          </a:p>
          <a:p>
            <a:pPr marL="0" indent="0">
              <a:lnSpc>
                <a:spcPts val="2500"/>
              </a:lnSpc>
              <a:buNone/>
            </a:pPr>
            <a:endParaRPr lang="en-US" sz="1800" dirty="0"/>
          </a:p>
          <a:p>
            <a:pPr marL="0" indent="0">
              <a:lnSpc>
                <a:spcPts val="2500"/>
              </a:lnSpc>
              <a:buNone/>
            </a:pPr>
            <a:endParaRPr lang="en-US" sz="1800" dirty="0" smtClean="0"/>
          </a:p>
          <a:p>
            <a:pPr marL="0" indent="0">
              <a:lnSpc>
                <a:spcPts val="2500"/>
              </a:lnSpc>
              <a:buNone/>
            </a:pPr>
            <a:endParaRPr lang="en-US" sz="1800" dirty="0" smtClean="0"/>
          </a:p>
          <a:p>
            <a:pPr marL="0" indent="0">
              <a:lnSpc>
                <a:spcPts val="2500"/>
              </a:lnSpc>
              <a:buNone/>
            </a:pPr>
            <a:r>
              <a:rPr lang="en-US" sz="1800" dirty="0"/>
              <a:t>We then transform </a:t>
            </a:r>
            <a:r>
              <a:rPr lang="en-US" sz="1800" b="1" dirty="0"/>
              <a:t>Y</a:t>
            </a:r>
            <a:r>
              <a:rPr lang="en-US" sz="1800" i="1" baseline="-25000" dirty="0"/>
              <a:t>i </a:t>
            </a:r>
            <a:r>
              <a:rPr lang="en-US" sz="1800" dirty="0"/>
              <a:t>into the functional </a:t>
            </a:r>
            <a:r>
              <a:rPr lang="en-US" sz="1800" dirty="0" smtClean="0"/>
              <a:t>normalized quantity          using </a:t>
            </a:r>
            <a:r>
              <a:rPr lang="en-US" sz="1800" dirty="0"/>
              <a:t>the </a:t>
            </a:r>
            <a:r>
              <a:rPr lang="en-US" sz="1800" dirty="0" smtClean="0"/>
              <a:t>formula </a:t>
            </a:r>
            <a:endParaRPr lang="de-DE" sz="1800" dirty="0"/>
          </a:p>
          <a:p>
            <a:pPr marL="0" indent="0">
              <a:lnSpc>
                <a:spcPts val="2500"/>
              </a:lnSpc>
              <a:buNone/>
            </a:pPr>
            <a:endParaRPr lang="de-DE" sz="1800" i="1" dirty="0" smtClean="0"/>
          </a:p>
          <a:p>
            <a:pPr marL="0" indent="0">
              <a:lnSpc>
                <a:spcPts val="2500"/>
              </a:lnSpc>
              <a:buNone/>
            </a:pPr>
            <a:endParaRPr lang="en-US" sz="1800" dirty="0" smtClean="0"/>
          </a:p>
          <a:p>
            <a:pPr marL="0" indent="0">
              <a:lnSpc>
                <a:spcPts val="2500"/>
              </a:lnSpc>
              <a:buNone/>
            </a:pPr>
            <a:r>
              <a:rPr lang="en-US" sz="1800" dirty="0" smtClean="0"/>
              <a:t>This </a:t>
            </a:r>
            <a:r>
              <a:rPr lang="en-US" sz="1800" dirty="0"/>
              <a:t>ensures that the marginal distribution </a:t>
            </a:r>
            <a:r>
              <a:rPr lang="en-US" sz="1800" dirty="0" smtClean="0"/>
              <a:t>of </a:t>
            </a:r>
            <a:r>
              <a:rPr lang="en-US" sz="1800" i="1" dirty="0" smtClean="0"/>
              <a:t> </a:t>
            </a:r>
            <a:r>
              <a:rPr lang="en-US" sz="1800" dirty="0" smtClean="0"/>
              <a:t>h      has </a:t>
            </a:r>
          </a:p>
          <a:p>
            <a:pPr marL="0" indent="0">
              <a:lnSpc>
                <a:spcPts val="2500"/>
              </a:lnSpc>
              <a:buNone/>
            </a:pPr>
            <a:r>
              <a:rPr lang="en-US" sz="1800" dirty="0" smtClean="0"/>
              <a:t>as </a:t>
            </a:r>
            <a:r>
              <a:rPr lang="en-US" sz="1800" dirty="0"/>
              <a:t>its quantile </a:t>
            </a:r>
            <a:r>
              <a:rPr lang="en-US" sz="1800" dirty="0" smtClean="0"/>
              <a:t>function. </a:t>
            </a:r>
          </a:p>
          <a:p>
            <a:pPr marL="0" indent="0">
              <a:lnSpc>
                <a:spcPts val="2500"/>
              </a:lnSpc>
              <a:buNone/>
            </a:pPr>
            <a:endParaRPr lang="en-US" sz="1800" dirty="0"/>
          </a:p>
          <a:p>
            <a:pPr marL="0" indent="0">
              <a:lnSpc>
                <a:spcPts val="2500"/>
              </a:lnSpc>
              <a:buNone/>
            </a:pPr>
            <a:r>
              <a:rPr lang="en-US" sz="1800" dirty="0" smtClean="0"/>
              <a:t>                         </a:t>
            </a:r>
            <a:endParaRPr lang="en-US" sz="1800" dirty="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pic>
        <p:nvPicPr>
          <p:cNvPr id="3" name="Grafik 2"/>
          <p:cNvPicPr>
            <a:picLocks noChangeAspect="1"/>
          </p:cNvPicPr>
          <p:nvPr/>
        </p:nvPicPr>
        <p:blipFill>
          <a:blip r:embed="rId5"/>
          <a:stretch>
            <a:fillRect/>
          </a:stretch>
        </p:blipFill>
        <p:spPr>
          <a:xfrm>
            <a:off x="2353426" y="2492896"/>
            <a:ext cx="4574700" cy="1095333"/>
          </a:xfrm>
          <a:prstGeom prst="rect">
            <a:avLst/>
          </a:prstGeom>
        </p:spPr>
      </p:pic>
      <p:pic>
        <p:nvPicPr>
          <p:cNvPr id="5" name="Grafik 4"/>
          <p:cNvPicPr>
            <a:picLocks noChangeAspect="1"/>
          </p:cNvPicPr>
          <p:nvPr/>
        </p:nvPicPr>
        <p:blipFill>
          <a:blip r:embed="rId6"/>
          <a:stretch>
            <a:fillRect/>
          </a:stretch>
        </p:blipFill>
        <p:spPr>
          <a:xfrm>
            <a:off x="1369287" y="4005064"/>
            <a:ext cx="3932379" cy="745644"/>
          </a:xfrm>
          <a:prstGeom prst="rect">
            <a:avLst/>
          </a:prstGeom>
        </p:spPr>
      </p:pic>
      <p:pic>
        <p:nvPicPr>
          <p:cNvPr id="8" name="Grafik 7"/>
          <p:cNvPicPr>
            <a:picLocks noChangeAspect="1"/>
          </p:cNvPicPr>
          <p:nvPr/>
        </p:nvPicPr>
        <p:blipFill>
          <a:blip r:embed="rId7"/>
          <a:stretch>
            <a:fillRect/>
          </a:stretch>
        </p:blipFill>
        <p:spPr>
          <a:xfrm>
            <a:off x="6607718" y="3573016"/>
            <a:ext cx="412232" cy="420143"/>
          </a:xfrm>
          <a:prstGeom prst="rect">
            <a:avLst/>
          </a:prstGeom>
        </p:spPr>
      </p:pic>
      <p:pic>
        <p:nvPicPr>
          <p:cNvPr id="11" name="Grafik 10"/>
          <p:cNvPicPr>
            <a:picLocks noChangeAspect="1"/>
          </p:cNvPicPr>
          <p:nvPr/>
        </p:nvPicPr>
        <p:blipFill>
          <a:blip r:embed="rId7"/>
          <a:stretch>
            <a:fillRect/>
          </a:stretch>
        </p:blipFill>
        <p:spPr>
          <a:xfrm>
            <a:off x="5119141" y="5025081"/>
            <a:ext cx="412232" cy="420143"/>
          </a:xfrm>
          <a:prstGeom prst="rect">
            <a:avLst/>
          </a:prstGeom>
        </p:spPr>
      </p:pic>
      <p:pic>
        <p:nvPicPr>
          <p:cNvPr id="9" name="Grafik 8"/>
          <p:cNvPicPr>
            <a:picLocks noChangeAspect="1"/>
          </p:cNvPicPr>
          <p:nvPr/>
        </p:nvPicPr>
        <p:blipFill rotWithShape="1">
          <a:blip r:embed="rId8"/>
          <a:srcRect t="17698"/>
          <a:stretch/>
        </p:blipFill>
        <p:spPr>
          <a:xfrm>
            <a:off x="6148411" y="5085184"/>
            <a:ext cx="1147198" cy="432048"/>
          </a:xfrm>
          <a:prstGeom prst="rect">
            <a:avLst/>
          </a:prstGeom>
        </p:spPr>
      </p:pic>
      <p:pic>
        <p:nvPicPr>
          <p:cNvPr id="10" name="Grafik 9"/>
          <p:cNvPicPr>
            <a:picLocks noChangeAspect="1"/>
          </p:cNvPicPr>
          <p:nvPr/>
        </p:nvPicPr>
        <p:blipFill>
          <a:blip r:embed="rId9"/>
          <a:stretch>
            <a:fillRect/>
          </a:stretch>
        </p:blipFill>
        <p:spPr>
          <a:xfrm>
            <a:off x="501969" y="660600"/>
            <a:ext cx="1405413" cy="485131"/>
          </a:xfrm>
          <a:prstGeom prst="rect">
            <a:avLst/>
          </a:prstGeom>
        </p:spPr>
      </p:pic>
      <p:pic>
        <p:nvPicPr>
          <p:cNvPr id="6" name="Grafik 5"/>
          <p:cNvPicPr>
            <a:picLocks noChangeAspect="1"/>
          </p:cNvPicPr>
          <p:nvPr/>
        </p:nvPicPr>
        <p:blipFill>
          <a:blip r:embed="rId10"/>
          <a:stretch>
            <a:fillRect/>
          </a:stretch>
        </p:blipFill>
        <p:spPr>
          <a:xfrm>
            <a:off x="4466410" y="1781197"/>
            <a:ext cx="393300" cy="423667"/>
          </a:xfrm>
          <a:prstGeom prst="rect">
            <a:avLst/>
          </a:prstGeom>
        </p:spPr>
      </p:pic>
      <p:pic>
        <p:nvPicPr>
          <p:cNvPr id="1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65609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4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en-US" dirty="0" smtClean="0">
                <a:ea typeface="ＭＳ Ｐゴシック" pitchFamily="34" charset="-128"/>
              </a:rPr>
              <a:t>Example: sequencing data from 1000 Genomes project</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2</a:t>
            </a:fld>
            <a:endParaRPr lang="en-US" smtClean="0">
              <a:latin typeface="Times New Roman" pitchFamily="18" charset="0"/>
            </a:endParaRPr>
          </a:p>
        </p:txBody>
      </p:sp>
      <p:sp>
        <p:nvSpPr>
          <p:cNvPr id="7" name="Содержимое 4"/>
          <p:cNvSpPr txBox="1">
            <a:spLocks/>
          </p:cNvSpPr>
          <p:nvPr/>
        </p:nvSpPr>
        <p:spPr bwMode="auto">
          <a:xfrm>
            <a:off x="250825" y="3927512"/>
            <a:ext cx="8497888" cy="180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smtClean="0"/>
              <a:t>Each </a:t>
            </a:r>
            <a:r>
              <a:rPr lang="en-US" sz="1800" dirty="0"/>
              <a:t>row is a different </a:t>
            </a:r>
            <a:r>
              <a:rPr lang="en-US" sz="1800" dirty="0" err="1"/>
              <a:t>HapMap</a:t>
            </a:r>
            <a:r>
              <a:rPr lang="en-US" sz="1800" dirty="0"/>
              <a:t> sample processed in the same facility with the same </a:t>
            </a:r>
            <a:r>
              <a:rPr lang="en-US" sz="1800" dirty="0" smtClean="0"/>
              <a:t>platform. The samples </a:t>
            </a:r>
            <a:r>
              <a:rPr lang="en-US" sz="1800" dirty="0"/>
              <a:t>are ordered by processing date with horizontal lines dividing the different dates. </a:t>
            </a:r>
            <a:r>
              <a:rPr lang="en-US" sz="1800" dirty="0" smtClean="0"/>
              <a:t>Shown is a </a:t>
            </a:r>
            <a:r>
              <a:rPr lang="en-US" sz="1800" dirty="0"/>
              <a:t>3.5 Mb region from chromosome 16. </a:t>
            </a:r>
            <a:endParaRPr lang="en-US" sz="1800" dirty="0" smtClean="0"/>
          </a:p>
          <a:p>
            <a:pPr marL="0" indent="0">
              <a:lnSpc>
                <a:spcPts val="2500"/>
              </a:lnSpc>
              <a:buNone/>
            </a:pPr>
            <a:r>
              <a:rPr lang="en-US" sz="1800" dirty="0" smtClean="0"/>
              <a:t>Various </a:t>
            </a:r>
            <a:r>
              <a:rPr lang="en-US" sz="1800" dirty="0"/>
              <a:t>batch </a:t>
            </a:r>
            <a:r>
              <a:rPr lang="en-US" sz="1800" dirty="0" smtClean="0"/>
              <a:t>effects of the read coverage </a:t>
            </a:r>
            <a:r>
              <a:rPr lang="en-US" sz="1800" dirty="0"/>
              <a:t>can be </a:t>
            </a:r>
            <a:r>
              <a:rPr lang="en-US" sz="1800" dirty="0" smtClean="0"/>
              <a:t>observed</a:t>
            </a:r>
            <a:r>
              <a:rPr lang="en-US" sz="1800" dirty="0"/>
              <a:t>.</a:t>
            </a:r>
            <a:r>
              <a:rPr lang="en-US" sz="1800" dirty="0" smtClean="0"/>
              <a:t> </a:t>
            </a:r>
            <a:r>
              <a:rPr lang="en-US" sz="1800" dirty="0"/>
              <a:t>T</a:t>
            </a:r>
            <a:r>
              <a:rPr lang="en-US" sz="1800" dirty="0" smtClean="0"/>
              <a:t>he </a:t>
            </a:r>
            <a:r>
              <a:rPr lang="en-US" sz="1800" dirty="0"/>
              <a:t>largest one </a:t>
            </a:r>
            <a:r>
              <a:rPr lang="en-US" sz="1800" dirty="0" smtClean="0"/>
              <a:t>occurs between </a:t>
            </a:r>
            <a:r>
              <a:rPr lang="en-US" sz="1800" dirty="0">
                <a:solidFill>
                  <a:schemeClr val="accent6"/>
                </a:solidFill>
              </a:rPr>
              <a:t>days 243 and 251 </a:t>
            </a:r>
            <a:r>
              <a:rPr lang="en-US" sz="1800" dirty="0"/>
              <a:t>(the large orange horizontal streak).</a:t>
            </a:r>
            <a:endParaRPr lang="de-DE" sz="1800" dirty="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3" name="Fußzeilenplatzhalter 2"/>
          <p:cNvSpPr>
            <a:spLocks noGrp="1"/>
          </p:cNvSpPr>
          <p:nvPr>
            <p:ph type="ftr" sz="quarter" idx="11"/>
          </p:nvPr>
        </p:nvSpPr>
        <p:spPr/>
        <p:txBody>
          <a:bodyPr/>
          <a:lstStyle/>
          <a:p>
            <a:pPr>
              <a:defRPr/>
            </a:pPr>
            <a:r>
              <a:rPr lang="en-US" smtClean="0"/>
              <a:t>Processing of Biological Data SS 2020</a:t>
            </a:r>
            <a:endParaRPr lang="de-DE" dirty="0"/>
          </a:p>
        </p:txBody>
      </p:sp>
      <p:sp>
        <p:nvSpPr>
          <p:cNvPr id="8" name="Содержимое 4"/>
          <p:cNvSpPr txBox="1">
            <a:spLocks/>
          </p:cNvSpPr>
          <p:nvPr/>
        </p:nvSpPr>
        <p:spPr bwMode="auto">
          <a:xfrm>
            <a:off x="251147" y="5877272"/>
            <a:ext cx="3960813"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gn="just">
              <a:lnSpc>
                <a:spcPts val="2800"/>
              </a:lnSpc>
              <a:buNone/>
              <a:defRPr/>
            </a:pPr>
            <a:r>
              <a:rPr lang="de-DE" sz="1400" dirty="0" err="1" smtClean="0"/>
              <a:t>Leek</a:t>
            </a:r>
            <a:r>
              <a:rPr lang="de-DE" sz="1400" dirty="0" smtClean="0"/>
              <a:t> et al. Nature </a:t>
            </a:r>
            <a:r>
              <a:rPr lang="de-DE" sz="1400" dirty="0" err="1" smtClean="0"/>
              <a:t>Rev</a:t>
            </a:r>
            <a:r>
              <a:rPr lang="de-DE" sz="1400" dirty="0" smtClean="0"/>
              <a:t>. Genet. 11, 733 (2010)</a:t>
            </a:r>
            <a:endParaRPr lang="de-DE" sz="1800" dirty="0" smtClean="0"/>
          </a:p>
        </p:txBody>
      </p:sp>
      <p:pic>
        <p:nvPicPr>
          <p:cNvPr id="4" name="Grafik 3"/>
          <p:cNvPicPr>
            <a:picLocks noChangeAspect="1"/>
          </p:cNvPicPr>
          <p:nvPr/>
        </p:nvPicPr>
        <p:blipFill>
          <a:blip r:embed="rId5"/>
          <a:stretch>
            <a:fillRect/>
          </a:stretch>
        </p:blipFill>
        <p:spPr>
          <a:xfrm>
            <a:off x="107504" y="561825"/>
            <a:ext cx="5040560" cy="3304068"/>
          </a:xfrm>
          <a:prstGeom prst="rect">
            <a:avLst/>
          </a:prstGeom>
        </p:spPr>
      </p:pic>
      <p:sp>
        <p:nvSpPr>
          <p:cNvPr id="6" name="Rechteck 5"/>
          <p:cNvSpPr/>
          <p:nvPr/>
        </p:nvSpPr>
        <p:spPr>
          <a:xfrm>
            <a:off x="5255568" y="620713"/>
            <a:ext cx="3817119" cy="2336537"/>
          </a:xfrm>
          <a:prstGeom prst="rect">
            <a:avLst/>
          </a:prstGeom>
        </p:spPr>
        <p:txBody>
          <a:bodyPr wrap="square">
            <a:spAutoFit/>
          </a:bodyPr>
          <a:lstStyle/>
          <a:p>
            <a:pPr marL="0" indent="0">
              <a:lnSpc>
                <a:spcPts val="2500"/>
              </a:lnSpc>
              <a:buNone/>
            </a:pPr>
            <a:r>
              <a:rPr lang="en-US" dirty="0"/>
              <a:t>Coverage </a:t>
            </a:r>
            <a:r>
              <a:rPr lang="en-US" dirty="0" smtClean="0"/>
              <a:t>data (number </a:t>
            </a:r>
            <a:r>
              <a:rPr lang="en-US" dirty="0"/>
              <a:t>of mapped </a:t>
            </a:r>
            <a:r>
              <a:rPr lang="en-US" dirty="0" smtClean="0"/>
              <a:t>reads </a:t>
            </a:r>
            <a:r>
              <a:rPr lang="en-US" dirty="0"/>
              <a:t>in </a:t>
            </a:r>
            <a:r>
              <a:rPr lang="en-US" dirty="0" smtClean="0"/>
              <a:t>10 kb windows</a:t>
            </a:r>
            <a:r>
              <a:rPr lang="en-US" dirty="0"/>
              <a:t>)</a:t>
            </a:r>
          </a:p>
          <a:p>
            <a:pPr marL="0" indent="0">
              <a:lnSpc>
                <a:spcPts val="2500"/>
              </a:lnSpc>
              <a:buNone/>
            </a:pPr>
            <a:r>
              <a:rPr lang="en-US" dirty="0" smtClean="0"/>
              <a:t>were </a:t>
            </a:r>
            <a:r>
              <a:rPr lang="en-US" dirty="0"/>
              <a:t>standardized across samples: </a:t>
            </a:r>
            <a:endParaRPr lang="en-US" dirty="0" smtClean="0"/>
          </a:p>
          <a:p>
            <a:pPr marL="0" indent="0">
              <a:lnSpc>
                <a:spcPts val="2500"/>
              </a:lnSpc>
              <a:buNone/>
            </a:pPr>
            <a:r>
              <a:rPr lang="en-US" b="1" dirty="0" smtClean="0">
                <a:solidFill>
                  <a:srgbClr val="00B0F0"/>
                </a:solidFill>
              </a:rPr>
              <a:t>blue</a:t>
            </a:r>
            <a:r>
              <a:rPr lang="en-US" dirty="0" smtClean="0"/>
              <a:t> </a:t>
            </a:r>
            <a:r>
              <a:rPr lang="en-US" dirty="0"/>
              <a:t>represents three standard deviations below average and </a:t>
            </a:r>
            <a:r>
              <a:rPr lang="en-US" b="1" dirty="0">
                <a:solidFill>
                  <a:srgbClr val="FFC000"/>
                </a:solidFill>
              </a:rPr>
              <a:t>orange</a:t>
            </a:r>
            <a:r>
              <a:rPr lang="en-US" dirty="0"/>
              <a:t> represents three standard deviations above average. </a:t>
            </a:r>
          </a:p>
        </p:txBody>
      </p:sp>
      <p:sp>
        <p:nvSpPr>
          <p:cNvPr id="5" name="Rechteck 4"/>
          <p:cNvSpPr/>
          <p:nvPr/>
        </p:nvSpPr>
        <p:spPr>
          <a:xfrm>
            <a:off x="0" y="1700808"/>
            <a:ext cx="5148064" cy="864096"/>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2799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en-US" dirty="0" err="1" smtClean="0">
                <a:ea typeface="ＭＳ Ｐゴシック" pitchFamily="34" charset="-128"/>
              </a:rPr>
              <a:t>ComBat</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3</a:t>
            </a:fld>
            <a:endParaRPr lang="en-US" smtClean="0">
              <a:latin typeface="Times New Roman" pitchFamily="18" charset="0"/>
            </a:endParaRPr>
          </a:p>
        </p:txBody>
      </p:sp>
      <p:sp>
        <p:nvSpPr>
          <p:cNvPr id="7" name="Содержимое 4"/>
          <p:cNvSpPr txBox="1">
            <a:spLocks/>
          </p:cNvSpPr>
          <p:nvPr/>
        </p:nvSpPr>
        <p:spPr bwMode="auto">
          <a:xfrm>
            <a:off x="143321" y="567924"/>
            <a:ext cx="8857357" cy="494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a:t>A widely used </a:t>
            </a:r>
            <a:r>
              <a:rPr lang="en-US" sz="1800" dirty="0" smtClean="0"/>
              <a:t>location-scale </a:t>
            </a:r>
            <a:r>
              <a:rPr lang="en-US" sz="1800" dirty="0"/>
              <a:t>method is </a:t>
            </a:r>
            <a:r>
              <a:rPr lang="en-US" sz="1800" dirty="0" err="1" smtClean="0"/>
              <a:t>ComBat</a:t>
            </a:r>
            <a:r>
              <a:rPr lang="en-US" sz="1800" dirty="0" smtClean="0"/>
              <a:t>. </a:t>
            </a:r>
          </a:p>
          <a:p>
            <a:pPr marL="0" indent="0">
              <a:lnSpc>
                <a:spcPts val="2500"/>
              </a:lnSpc>
              <a:buNone/>
            </a:pPr>
            <a:r>
              <a:rPr lang="en-US" sz="1800" dirty="0" smtClean="0"/>
              <a:t>Here, the </a:t>
            </a:r>
            <a:r>
              <a:rPr lang="en-US" sz="1800" dirty="0"/>
              <a:t>expression value of gene </a:t>
            </a:r>
            <a:r>
              <a:rPr lang="en-US" sz="1800" i="1" dirty="0" err="1"/>
              <a:t>i</a:t>
            </a:r>
            <a:r>
              <a:rPr lang="en-US" sz="1800" dirty="0"/>
              <a:t> for sample </a:t>
            </a:r>
            <a:r>
              <a:rPr lang="en-US" sz="1800" i="1" dirty="0"/>
              <a:t>j</a:t>
            </a:r>
            <a:r>
              <a:rPr lang="en-US" sz="1800" dirty="0"/>
              <a:t> in batch </a:t>
            </a:r>
            <a:r>
              <a:rPr lang="en-US" sz="1800" i="1" dirty="0"/>
              <a:t>b</a:t>
            </a:r>
            <a:r>
              <a:rPr lang="en-US" sz="1800" dirty="0"/>
              <a:t> is modeled </a:t>
            </a:r>
            <a:r>
              <a:rPr lang="en-US" sz="1800" dirty="0" smtClean="0"/>
              <a:t>as</a:t>
            </a:r>
          </a:p>
          <a:p>
            <a:pPr marL="0" indent="0">
              <a:lnSpc>
                <a:spcPts val="2500"/>
              </a:lnSpc>
              <a:buNone/>
            </a:pPr>
            <a:endParaRPr lang="de-DE" sz="1800" dirty="0"/>
          </a:p>
          <a:p>
            <a:pPr marL="0" indent="0">
              <a:lnSpc>
                <a:spcPts val="2500"/>
              </a:lnSpc>
              <a:buNone/>
            </a:pPr>
            <a:endParaRPr lang="en-US" sz="1800" dirty="0" smtClean="0"/>
          </a:p>
          <a:p>
            <a:pPr marL="0" indent="0">
              <a:lnSpc>
                <a:spcPts val="2500"/>
              </a:lnSpc>
              <a:buNone/>
            </a:pPr>
            <a:r>
              <a:rPr lang="en-US" sz="1800" dirty="0" smtClean="0"/>
              <a:t>where </a:t>
            </a:r>
            <a:r>
              <a:rPr lang="en-US" sz="1800" i="1" dirty="0"/>
              <a:t>α</a:t>
            </a:r>
            <a:r>
              <a:rPr lang="en-US" sz="1800" i="1" baseline="-25000" dirty="0" err="1"/>
              <a:t>i</a:t>
            </a:r>
            <a:r>
              <a:rPr lang="en-US" sz="1800" i="1" dirty="0"/>
              <a:t> </a:t>
            </a:r>
            <a:r>
              <a:rPr lang="en-US" sz="1800" dirty="0"/>
              <a:t>is the overall gene expression, and </a:t>
            </a:r>
            <a:r>
              <a:rPr lang="en-US" sz="1800" i="1" dirty="0" err="1"/>
              <a:t>C</a:t>
            </a:r>
            <a:r>
              <a:rPr lang="en-US" sz="1800" i="1" baseline="-25000" dirty="0" err="1"/>
              <a:t>j</a:t>
            </a:r>
            <a:r>
              <a:rPr lang="en-US" sz="1800" dirty="0"/>
              <a:t> is the vector of known covariates representing the sample conditions (such as batch membership). </a:t>
            </a:r>
            <a:endParaRPr lang="en-US" sz="1800" dirty="0" smtClean="0"/>
          </a:p>
          <a:p>
            <a:pPr marL="0" indent="0">
              <a:lnSpc>
                <a:spcPts val="2500"/>
              </a:lnSpc>
              <a:buNone/>
            </a:pPr>
            <a:endParaRPr lang="en-US" sz="1800" dirty="0" smtClean="0"/>
          </a:p>
          <a:p>
            <a:pPr marL="0" indent="0">
              <a:lnSpc>
                <a:spcPts val="2500"/>
              </a:lnSpc>
              <a:buNone/>
            </a:pPr>
            <a:r>
              <a:rPr lang="en-US" sz="1800" dirty="0" smtClean="0"/>
              <a:t>The </a:t>
            </a:r>
            <a:r>
              <a:rPr lang="en-US" sz="1800" dirty="0"/>
              <a:t>error </a:t>
            </a:r>
            <a:r>
              <a:rPr lang="en-US" sz="1800" dirty="0" smtClean="0"/>
              <a:t>term </a:t>
            </a:r>
            <a:r>
              <a:rPr lang="en-US" sz="1800" i="1" dirty="0" smtClean="0">
                <a:sym typeface="Symbol" panose="05050102010706020507" pitchFamily="18" charset="2"/>
              </a:rPr>
              <a:t></a:t>
            </a:r>
            <a:r>
              <a:rPr lang="en-US" sz="1800" i="1" baseline="-25000" dirty="0" err="1" smtClean="0">
                <a:sym typeface="Symbol" panose="05050102010706020507" pitchFamily="18" charset="2"/>
              </a:rPr>
              <a:t>bij</a:t>
            </a:r>
            <a:r>
              <a:rPr lang="en-US" sz="1800" i="1" dirty="0" smtClean="0"/>
              <a:t> </a:t>
            </a:r>
            <a:r>
              <a:rPr lang="en-US" sz="1800" dirty="0" smtClean="0"/>
              <a:t>is </a:t>
            </a:r>
            <a:r>
              <a:rPr lang="en-US" sz="1800" dirty="0"/>
              <a:t>assumed to follow a normal distribution </a:t>
            </a:r>
            <a:r>
              <a:rPr lang="en-US" sz="1800" dirty="0" smtClean="0"/>
              <a:t>N(0,σ</a:t>
            </a:r>
            <a:r>
              <a:rPr lang="en-US" sz="1800" baseline="30000" dirty="0" smtClean="0"/>
              <a:t>2</a:t>
            </a:r>
            <a:r>
              <a:rPr lang="en-US" sz="1800" baseline="-25000" dirty="0" smtClean="0"/>
              <a:t>i</a:t>
            </a:r>
            <a:r>
              <a:rPr lang="en-US" sz="1800" dirty="0" smtClean="0"/>
              <a:t> </a:t>
            </a:r>
            <a:r>
              <a:rPr lang="en-US" sz="1800" dirty="0"/>
              <a:t>). </a:t>
            </a:r>
            <a:endParaRPr lang="en-US" sz="1800" dirty="0" smtClean="0"/>
          </a:p>
          <a:p>
            <a:pPr marL="0" indent="0">
              <a:lnSpc>
                <a:spcPts val="2500"/>
              </a:lnSpc>
              <a:buNone/>
            </a:pPr>
            <a:r>
              <a:rPr lang="en-US" sz="1800" dirty="0" smtClean="0"/>
              <a:t>Additive </a:t>
            </a:r>
            <a:r>
              <a:rPr lang="en-US" sz="1800" dirty="0"/>
              <a:t>and multiplicative batch effects are represented by parameters </a:t>
            </a:r>
            <a:r>
              <a:rPr lang="en-US" sz="1800" i="1" dirty="0" err="1"/>
              <a:t>γ</a:t>
            </a:r>
            <a:r>
              <a:rPr lang="en-US" sz="1800" i="1" baseline="-25000" dirty="0" err="1"/>
              <a:t>bi</a:t>
            </a:r>
            <a:r>
              <a:rPr lang="en-US" sz="1800" dirty="0"/>
              <a:t> and </a:t>
            </a:r>
            <a:r>
              <a:rPr lang="en-US" sz="1800" i="1" dirty="0" err="1"/>
              <a:t>δ</a:t>
            </a:r>
            <a:r>
              <a:rPr lang="en-US" sz="1800" i="1" baseline="-25000" dirty="0" err="1"/>
              <a:t>bi</a:t>
            </a:r>
            <a:r>
              <a:rPr lang="en-US" sz="1800" dirty="0"/>
              <a:t>. </a:t>
            </a:r>
            <a:endParaRPr lang="en-US" sz="1800" dirty="0" smtClean="0"/>
          </a:p>
          <a:p>
            <a:pPr marL="0" indent="0">
              <a:lnSpc>
                <a:spcPts val="2500"/>
              </a:lnSpc>
              <a:buNone/>
            </a:pPr>
            <a:endParaRPr lang="en-US" sz="1800" dirty="0" smtClean="0"/>
          </a:p>
          <a:p>
            <a:pPr marL="0" indent="0">
              <a:lnSpc>
                <a:spcPts val="2500"/>
              </a:lnSpc>
              <a:buNone/>
            </a:pPr>
            <a:r>
              <a:rPr lang="en-US" sz="1800" dirty="0" err="1" smtClean="0"/>
              <a:t>ComBat</a:t>
            </a:r>
            <a:r>
              <a:rPr lang="en-US" sz="1800" dirty="0" smtClean="0"/>
              <a:t> </a:t>
            </a:r>
            <a:r>
              <a:rPr lang="en-US" sz="1800" dirty="0"/>
              <a:t>uses a Bayesian approach to model the different parameters, and then removes the batch effects from the data to obtain the clean </a:t>
            </a:r>
            <a:r>
              <a:rPr lang="en-US" sz="1800" dirty="0" smtClean="0"/>
              <a:t>data:</a:t>
            </a:r>
          </a:p>
          <a:p>
            <a:pPr marL="0" indent="0">
              <a:lnSpc>
                <a:spcPts val="2500"/>
              </a:lnSpc>
              <a:buNone/>
            </a:pPr>
            <a:endParaRPr lang="en-US" sz="1800" dirty="0"/>
          </a:p>
          <a:p>
            <a:pPr marL="0" indent="0">
              <a:lnSpc>
                <a:spcPts val="2500"/>
              </a:lnSpc>
              <a:buNone/>
            </a:pPr>
            <a:endParaRPr lang="en-US" sz="1800" dirty="0" smtClean="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3" name="Fußzeilenplatzhalter 2"/>
          <p:cNvSpPr>
            <a:spLocks noGrp="1"/>
          </p:cNvSpPr>
          <p:nvPr>
            <p:ph type="ftr" sz="quarter" idx="11"/>
          </p:nvPr>
        </p:nvSpPr>
        <p:spPr/>
        <p:txBody>
          <a:bodyPr/>
          <a:lstStyle/>
          <a:p>
            <a:pPr>
              <a:defRPr/>
            </a:pPr>
            <a:r>
              <a:rPr lang="en-US" smtClean="0"/>
              <a:t>Processing of Biological Data SS 2020</a:t>
            </a:r>
            <a:endParaRPr lang="de-DE" dirty="0"/>
          </a:p>
        </p:txBody>
      </p:sp>
      <p:sp>
        <p:nvSpPr>
          <p:cNvPr id="9" name="Содержимое 4"/>
          <p:cNvSpPr txBox="1">
            <a:spLocks/>
          </p:cNvSpPr>
          <p:nvPr/>
        </p:nvSpPr>
        <p:spPr bwMode="auto">
          <a:xfrm>
            <a:off x="218927" y="5517231"/>
            <a:ext cx="6873353"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buNone/>
            </a:pPr>
            <a:r>
              <a:rPr lang="en-US" sz="1400" dirty="0"/>
              <a:t>Emilie </a:t>
            </a:r>
            <a:r>
              <a:rPr lang="en-US" sz="1400" dirty="0" err="1"/>
              <a:t>Renard</a:t>
            </a:r>
            <a:r>
              <a:rPr lang="en-US" sz="1400" dirty="0"/>
              <a:t>, P.-A. </a:t>
            </a:r>
            <a:r>
              <a:rPr lang="en-US" sz="1400" dirty="0" err="1" smtClean="0"/>
              <a:t>Absil</a:t>
            </a:r>
            <a:r>
              <a:rPr lang="en-US" sz="1400" dirty="0" smtClean="0"/>
              <a:t> </a:t>
            </a:r>
            <a:r>
              <a:rPr lang="en-US" sz="1400" i="1" dirty="0" smtClean="0"/>
              <a:t>2017 </a:t>
            </a:r>
            <a:r>
              <a:rPr lang="en-US" sz="1400" i="1" dirty="0"/>
              <a:t>IEEE International Conference on Bioinformatics and Biomedicine (BIBM)</a:t>
            </a:r>
            <a:r>
              <a:rPr lang="en-US" sz="1400" dirty="0"/>
              <a:t>, pp. 1511-1518, </a:t>
            </a:r>
            <a:r>
              <a:rPr lang="en-US" sz="1400" dirty="0" smtClean="0"/>
              <a:t>2017</a:t>
            </a:r>
          </a:p>
          <a:p>
            <a:pPr marL="0" indent="0">
              <a:buNone/>
            </a:pPr>
            <a:r>
              <a:rPr lang="de-DE" sz="1400" dirty="0" smtClean="0"/>
              <a:t>See also </a:t>
            </a:r>
            <a:r>
              <a:rPr lang="de-DE" sz="1400" dirty="0" err="1" smtClean="0"/>
              <a:t>discussion</a:t>
            </a:r>
            <a:r>
              <a:rPr lang="de-DE" sz="1400" dirty="0" smtClean="0"/>
              <a:t> </a:t>
            </a:r>
            <a:r>
              <a:rPr lang="de-DE" sz="1400" dirty="0" err="1" smtClean="0"/>
              <a:t>of</a:t>
            </a:r>
            <a:r>
              <a:rPr lang="de-DE" sz="1400" dirty="0" smtClean="0"/>
              <a:t> </a:t>
            </a:r>
            <a:r>
              <a:rPr lang="de-DE" sz="1400" dirty="0" err="1" smtClean="0"/>
              <a:t>Combat</a:t>
            </a:r>
            <a:r>
              <a:rPr lang="de-DE" sz="1400" dirty="0" smtClean="0"/>
              <a:t> in </a:t>
            </a:r>
            <a:r>
              <a:rPr lang="da-DK" sz="1400" dirty="0"/>
              <a:t>Y.Zhang et al. BMC Bioinformatics 19, 262 (2018)</a:t>
            </a:r>
            <a:endParaRPr lang="de-DE" sz="1400" dirty="0" smtClean="0"/>
          </a:p>
        </p:txBody>
      </p:sp>
      <p:graphicFrame>
        <p:nvGraphicFramePr>
          <p:cNvPr id="4" name="Objekt 3"/>
          <p:cNvGraphicFramePr>
            <a:graphicFrameLocks noChangeAspect="1"/>
          </p:cNvGraphicFramePr>
          <p:nvPr>
            <p:extLst>
              <p:ext uri="{D42A27DB-BD31-4B8C-83A1-F6EECF244321}">
                <p14:modId xmlns:p14="http://schemas.microsoft.com/office/powerpoint/2010/main" val="798295701"/>
              </p:ext>
            </p:extLst>
          </p:nvPr>
        </p:nvGraphicFramePr>
        <p:xfrm>
          <a:off x="1763688" y="1484784"/>
          <a:ext cx="3577357" cy="432048"/>
        </p:xfrm>
        <a:graphic>
          <a:graphicData uri="http://schemas.openxmlformats.org/presentationml/2006/ole">
            <mc:AlternateContent xmlns:mc="http://schemas.openxmlformats.org/markup-compatibility/2006">
              <mc:Choice xmlns:v="urn:schemas-microsoft-com:vml" Requires="v">
                <p:oleObj spid="_x0000_s211027" name="Formel" r:id="rId6" imgW="2628720" imgH="317160" progId="Equation.3">
                  <p:embed/>
                </p:oleObj>
              </mc:Choice>
              <mc:Fallback>
                <p:oleObj name="Formel" r:id="rId6" imgW="2628720" imgH="317160" progId="Equation.3">
                  <p:embed/>
                  <p:pic>
                    <p:nvPicPr>
                      <p:cNvPr id="0" name=""/>
                      <p:cNvPicPr/>
                      <p:nvPr/>
                    </p:nvPicPr>
                    <p:blipFill>
                      <a:blip r:embed="rId7"/>
                      <a:stretch>
                        <a:fillRect/>
                      </a:stretch>
                    </p:blipFill>
                    <p:spPr>
                      <a:xfrm>
                        <a:off x="1763688" y="1484784"/>
                        <a:ext cx="3577357" cy="432048"/>
                      </a:xfrm>
                      <a:prstGeom prst="rect">
                        <a:avLst/>
                      </a:prstGeom>
                    </p:spPr>
                  </p:pic>
                </p:oleObj>
              </mc:Fallback>
            </mc:AlternateContent>
          </a:graphicData>
        </a:graphic>
      </p:graphicFrame>
      <p:graphicFrame>
        <p:nvGraphicFramePr>
          <p:cNvPr id="10" name="Objekt 9"/>
          <p:cNvGraphicFramePr>
            <a:graphicFrameLocks noChangeAspect="1"/>
          </p:cNvGraphicFramePr>
          <p:nvPr>
            <p:extLst>
              <p:ext uri="{D42A27DB-BD31-4B8C-83A1-F6EECF244321}">
                <p14:modId xmlns:p14="http://schemas.microsoft.com/office/powerpoint/2010/main" val="3362416380"/>
              </p:ext>
            </p:extLst>
          </p:nvPr>
        </p:nvGraphicFramePr>
        <p:xfrm>
          <a:off x="1811337" y="4975548"/>
          <a:ext cx="2625725" cy="520700"/>
        </p:xfrm>
        <a:graphic>
          <a:graphicData uri="http://schemas.openxmlformats.org/presentationml/2006/ole">
            <mc:AlternateContent xmlns:mc="http://schemas.openxmlformats.org/markup-compatibility/2006">
              <mc:Choice xmlns:v="urn:schemas-microsoft-com:vml" Requires="v">
                <p:oleObj spid="_x0000_s211028" name="Formel" r:id="rId8" imgW="1930320" imgH="380880" progId="Equation.3">
                  <p:embed/>
                </p:oleObj>
              </mc:Choice>
              <mc:Fallback>
                <p:oleObj name="Formel" r:id="rId8" imgW="1930320" imgH="380880" progId="Equation.3">
                  <p:embed/>
                  <p:pic>
                    <p:nvPicPr>
                      <p:cNvPr id="4" name="Objekt 3"/>
                      <p:cNvPicPr/>
                      <p:nvPr/>
                    </p:nvPicPr>
                    <p:blipFill>
                      <a:blip r:embed="rId9"/>
                      <a:stretch>
                        <a:fillRect/>
                      </a:stretch>
                    </p:blipFill>
                    <p:spPr>
                      <a:xfrm>
                        <a:off x="1811337" y="4975548"/>
                        <a:ext cx="2625725" cy="520700"/>
                      </a:xfrm>
                      <a:prstGeom prst="rect">
                        <a:avLst/>
                      </a:prstGeom>
                    </p:spPr>
                  </p:pic>
                </p:oleObj>
              </mc:Fallback>
            </mc:AlternateContent>
          </a:graphicData>
        </a:graphic>
      </p:graphicFrame>
      <p:pic>
        <p:nvPicPr>
          <p:cNvPr id="5" name="Sound aufgezeichne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5284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287337" y="764704"/>
            <a:ext cx="2266950" cy="504825"/>
          </a:xfrm>
        </p:spPr>
        <p:txBody>
          <a:bodyPr/>
          <a:lstStyle/>
          <a:p>
            <a:pPr algn="l"/>
            <a:r>
              <a:rPr lang="en-US" dirty="0" smtClean="0">
                <a:ea typeface="ＭＳ Ｐゴシック" pitchFamily="34" charset="-128"/>
              </a:rPr>
              <a:t>Workflow to identify and adjust batch effects</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4</a:t>
            </a:fld>
            <a:endParaRPr lang="en-US" smtClean="0">
              <a:latin typeface="Times New Roman" pitchFamily="18" charset="0"/>
            </a:endParaRPr>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3" name="Fußzeilenplatzhalter 2"/>
          <p:cNvSpPr>
            <a:spLocks noGrp="1"/>
          </p:cNvSpPr>
          <p:nvPr>
            <p:ph type="ftr" sz="quarter" idx="11"/>
          </p:nvPr>
        </p:nvSpPr>
        <p:spPr/>
        <p:txBody>
          <a:bodyPr/>
          <a:lstStyle/>
          <a:p>
            <a:pPr>
              <a:defRPr/>
            </a:pPr>
            <a:r>
              <a:rPr lang="en-US" smtClean="0"/>
              <a:t>Processing of Biological Data SS 2020</a:t>
            </a:r>
            <a:endParaRPr lang="de-DE" dirty="0"/>
          </a:p>
        </p:txBody>
      </p:sp>
      <p:sp>
        <p:nvSpPr>
          <p:cNvPr id="8" name="Содержимое 4"/>
          <p:cNvSpPr txBox="1">
            <a:spLocks/>
          </p:cNvSpPr>
          <p:nvPr/>
        </p:nvSpPr>
        <p:spPr bwMode="auto">
          <a:xfrm>
            <a:off x="247714" y="5229200"/>
            <a:ext cx="2016597"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gn="just">
              <a:lnSpc>
                <a:spcPts val="2800"/>
              </a:lnSpc>
              <a:buNone/>
              <a:defRPr/>
            </a:pPr>
            <a:r>
              <a:rPr lang="de-DE" sz="1400" dirty="0" err="1" smtClean="0"/>
              <a:t>Leek</a:t>
            </a:r>
            <a:r>
              <a:rPr lang="de-DE" sz="1400" dirty="0" smtClean="0"/>
              <a:t> et al. Nature </a:t>
            </a:r>
            <a:r>
              <a:rPr lang="de-DE" sz="1400" dirty="0" err="1" smtClean="0"/>
              <a:t>Rev</a:t>
            </a:r>
            <a:r>
              <a:rPr lang="de-DE" sz="1400" dirty="0" smtClean="0"/>
              <a:t>. </a:t>
            </a:r>
          </a:p>
          <a:p>
            <a:pPr marL="0" indent="0" algn="just">
              <a:lnSpc>
                <a:spcPts val="2800"/>
              </a:lnSpc>
              <a:buNone/>
              <a:defRPr/>
            </a:pPr>
            <a:r>
              <a:rPr lang="de-DE" sz="1400" dirty="0" smtClean="0"/>
              <a:t>Genet. 11, 733 (2010)</a:t>
            </a:r>
            <a:endParaRPr lang="de-DE" sz="1800" dirty="0" smtClean="0"/>
          </a:p>
        </p:txBody>
      </p:sp>
      <p:pic>
        <p:nvPicPr>
          <p:cNvPr id="5" name="Grafik 4"/>
          <p:cNvPicPr>
            <a:picLocks noChangeAspect="1"/>
          </p:cNvPicPr>
          <p:nvPr/>
        </p:nvPicPr>
        <p:blipFill>
          <a:blip r:embed="rId5"/>
          <a:stretch>
            <a:fillRect/>
          </a:stretch>
        </p:blipFill>
        <p:spPr>
          <a:xfrm>
            <a:off x="2554287" y="116632"/>
            <a:ext cx="6409854" cy="6163360"/>
          </a:xfrm>
          <a:prstGeom prst="rect">
            <a:avLst/>
          </a:prstGeom>
        </p:spPr>
      </p:pic>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85417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Заголовок 1"/>
          <p:cNvSpPr>
            <a:spLocks noGrp="1"/>
          </p:cNvSpPr>
          <p:nvPr>
            <p:ph type="title"/>
          </p:nvPr>
        </p:nvSpPr>
        <p:spPr/>
        <p:txBody>
          <a:bodyPr/>
          <a:lstStyle/>
          <a:p>
            <a:r>
              <a:rPr lang="en-US" dirty="0">
                <a:ea typeface="ＭＳ Ｐゴシック" pitchFamily="34" charset="-128"/>
              </a:rPr>
              <a:t>C</a:t>
            </a:r>
            <a:r>
              <a:rPr lang="en-US" dirty="0" smtClean="0">
                <a:ea typeface="ＭＳ Ｐゴシック" pitchFamily="34" charset="-128"/>
              </a:rPr>
              <a:t>orrecting batch effects in DNA methylation data</a:t>
            </a:r>
          </a:p>
        </p:txBody>
      </p:sp>
      <p:sp>
        <p:nvSpPr>
          <p:cNvPr id="10547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66FB7F3-4A43-42C7-B83A-E268A340A4A7}" type="slidenum">
              <a:rPr lang="en-US" smtClean="0">
                <a:latin typeface="Times New Roman" pitchFamily="18" charset="0"/>
              </a:rPr>
              <a:pPr eaLnBrk="1" hangingPunct="1"/>
              <a:t>5</a:t>
            </a:fld>
            <a:endParaRPr lang="en-US" smtClean="0">
              <a:latin typeface="Times New Roman" pitchFamily="18" charset="0"/>
            </a:endParaRPr>
          </a:p>
        </p:txBody>
      </p:sp>
      <p:pic>
        <p:nvPicPr>
          <p:cNvPr id="105477" name="Picture 1"/>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t="7692"/>
          <a:stretch>
            <a:fillRect/>
          </a:stretch>
        </p:blipFill>
        <p:spPr>
          <a:xfrm>
            <a:off x="539751" y="692696"/>
            <a:ext cx="5256386" cy="2423370"/>
          </a:xfrm>
        </p:spPr>
      </p:pic>
      <p:pic>
        <p:nvPicPr>
          <p:cNvPr id="105478" name="Picture 4" descr="Infinium HumanMethylation27 BeadCh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248" y="4540523"/>
            <a:ext cx="294163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Box 8"/>
          <p:cNvSpPr txBox="1">
            <a:spLocks noChangeArrowheads="1"/>
          </p:cNvSpPr>
          <p:nvPr/>
        </p:nvSpPr>
        <p:spPr bwMode="auto">
          <a:xfrm>
            <a:off x="3437248" y="3505501"/>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err="1"/>
              <a:t>Infinium</a:t>
            </a:r>
            <a:r>
              <a:rPr lang="en-US" b="1" dirty="0"/>
              <a:t> HumanMethylation27, </a:t>
            </a:r>
            <a:r>
              <a:rPr lang="en-US" b="1" dirty="0" err="1"/>
              <a:t>RevB</a:t>
            </a:r>
            <a:r>
              <a:rPr lang="en-US" b="1" dirty="0"/>
              <a:t> </a:t>
            </a:r>
            <a:r>
              <a:rPr lang="en-US" b="1" dirty="0" err="1"/>
              <a:t>BeadChip</a:t>
            </a:r>
            <a:r>
              <a:rPr lang="en-US" b="1" dirty="0"/>
              <a:t> Kits</a:t>
            </a:r>
          </a:p>
          <a:p>
            <a:pPr eaLnBrk="1" hangingPunct="1"/>
            <a:endParaRPr lang="en-US" dirty="0"/>
          </a:p>
        </p:txBody>
      </p:sp>
      <p:pic>
        <p:nvPicPr>
          <p:cNvPr id="105480" name="Рисунок 9" descr="E:\Документы\Аспирантура_Саарланд\Биоинформатика 3\Project\dna_ch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692696"/>
            <a:ext cx="28082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3" name="Fußzeilenplatzhalter 2"/>
          <p:cNvSpPr>
            <a:spLocks noGrp="1"/>
          </p:cNvSpPr>
          <p:nvPr>
            <p:ph type="ftr" sz="quarter" idx="11"/>
          </p:nvPr>
        </p:nvSpPr>
        <p:spPr/>
        <p:txBody>
          <a:bodyPr/>
          <a:lstStyle/>
          <a:p>
            <a:pPr>
              <a:defRPr/>
            </a:pPr>
            <a:r>
              <a:rPr lang="en-US" smtClean="0"/>
              <a:t>Processing of Biological Data SS 2020</a:t>
            </a:r>
            <a:endParaRPr lang="de-DE" dirty="0"/>
          </a:p>
        </p:txBody>
      </p:sp>
      <p:sp>
        <p:nvSpPr>
          <p:cNvPr id="4" name="Rechteck 3"/>
          <p:cNvSpPr/>
          <p:nvPr/>
        </p:nvSpPr>
        <p:spPr>
          <a:xfrm>
            <a:off x="250825" y="4561885"/>
            <a:ext cx="4572000" cy="1754326"/>
          </a:xfrm>
          <a:prstGeom prst="rect">
            <a:avLst/>
          </a:prstGeom>
        </p:spPr>
        <p:txBody>
          <a:bodyPr>
            <a:spAutoFit/>
          </a:bodyPr>
          <a:lstStyle/>
          <a:p>
            <a:r>
              <a:rPr lang="de-DE" dirty="0" err="1" smtClean="0"/>
              <a:t>BEclear</a:t>
            </a:r>
            <a:r>
              <a:rPr lang="de-DE" dirty="0" smtClean="0"/>
              <a:t>: </a:t>
            </a:r>
            <a:r>
              <a:rPr lang="en-US" dirty="0" err="1" smtClean="0"/>
              <a:t>Akulenko</a:t>
            </a:r>
            <a:r>
              <a:rPr lang="en-US" dirty="0" smtClean="0"/>
              <a:t>, </a:t>
            </a:r>
            <a:r>
              <a:rPr lang="en-US" dirty="0" err="1" smtClean="0"/>
              <a:t>Merl</a:t>
            </a:r>
            <a:r>
              <a:rPr lang="en-US" dirty="0" smtClean="0"/>
              <a:t>, Helms </a:t>
            </a:r>
            <a:r>
              <a:rPr lang="en-US" dirty="0"/>
              <a:t>(2016) PLOS ONE, </a:t>
            </a:r>
            <a:r>
              <a:rPr lang="en-US" dirty="0" smtClean="0"/>
              <a:t>v11</a:t>
            </a:r>
            <a:r>
              <a:rPr lang="en-US" dirty="0"/>
              <a:t>, </a:t>
            </a:r>
            <a:r>
              <a:rPr lang="en-US" dirty="0" smtClean="0"/>
              <a:t>e0159921</a:t>
            </a:r>
            <a:r>
              <a:rPr lang="en-US" dirty="0" smtClean="0">
                <a:solidFill>
                  <a:srgbClr val="141412"/>
                </a:solidFill>
                <a:latin typeface="Source Sans Pro" panose="020B0503030403020204" pitchFamily="34" charset="0"/>
              </a:rPr>
              <a:t>.</a:t>
            </a:r>
          </a:p>
          <a:p>
            <a:endParaRPr lang="de-DE" dirty="0" smtClean="0">
              <a:solidFill>
                <a:srgbClr val="141412"/>
              </a:solidFill>
              <a:latin typeface="Source Sans Pro" panose="020B0503030403020204" pitchFamily="34" charset="0"/>
            </a:endParaRPr>
          </a:p>
          <a:p>
            <a:r>
              <a:rPr lang="de-DE" dirty="0" err="1"/>
              <a:t>Breast</a:t>
            </a:r>
            <a:r>
              <a:rPr lang="de-DE" dirty="0"/>
              <a:t> </a:t>
            </a:r>
            <a:r>
              <a:rPr lang="de-DE" dirty="0" err="1"/>
              <a:t>cancer</a:t>
            </a:r>
            <a:r>
              <a:rPr lang="de-DE" dirty="0"/>
              <a:t> DNA </a:t>
            </a:r>
            <a:r>
              <a:rPr lang="de-DE" dirty="0" err="1"/>
              <a:t>methylation</a:t>
            </a:r>
            <a:r>
              <a:rPr lang="de-DE" dirty="0"/>
              <a:t> </a:t>
            </a:r>
            <a:r>
              <a:rPr lang="de-DE" dirty="0" err="1"/>
              <a:t>data</a:t>
            </a:r>
            <a:r>
              <a:rPr lang="de-DE" dirty="0"/>
              <a:t>:</a:t>
            </a:r>
          </a:p>
          <a:p>
            <a:r>
              <a:rPr lang="en-US" dirty="0" err="1" smtClean="0"/>
              <a:t>Akulenko</a:t>
            </a:r>
            <a:r>
              <a:rPr lang="en-US" dirty="0" smtClean="0"/>
              <a:t> </a:t>
            </a:r>
            <a:r>
              <a:rPr lang="en-US" dirty="0"/>
              <a:t>and </a:t>
            </a:r>
            <a:r>
              <a:rPr lang="en-US" dirty="0" smtClean="0"/>
              <a:t>Helms </a:t>
            </a:r>
            <a:r>
              <a:rPr lang="en-US" dirty="0"/>
              <a:t>(2013) Human Molecular Genetics, </a:t>
            </a:r>
            <a:r>
              <a:rPr lang="en-US" dirty="0" smtClean="0"/>
              <a:t>22</a:t>
            </a:r>
            <a:r>
              <a:rPr lang="en-US" dirty="0"/>
              <a:t>, </a:t>
            </a:r>
            <a:r>
              <a:rPr lang="en-US" dirty="0" smtClean="0"/>
              <a:t>3016-3022</a:t>
            </a:r>
            <a:endParaRPr lang="en-US" dirty="0"/>
          </a:p>
        </p:txBody>
      </p:sp>
      <p:pic>
        <p:nvPicPr>
          <p:cNvPr id="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02182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en-US" dirty="0" smtClean="0">
                <a:ea typeface="ＭＳ Ｐゴシック" pitchFamily="34" charset="-128"/>
              </a:rPr>
              <a:t>Original DNA methylation data for breast cancer (TCGA)</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6</a:t>
            </a:fld>
            <a:endParaRPr lang="en-US" smtClean="0">
              <a:latin typeface="Times New Roman" pitchFamily="18" charset="0"/>
            </a:endParaRPr>
          </a:p>
        </p:txBody>
      </p:sp>
      <p:sp>
        <p:nvSpPr>
          <p:cNvPr id="7" name="Содержимое 4"/>
          <p:cNvSpPr txBox="1">
            <a:spLocks/>
          </p:cNvSpPr>
          <p:nvPr/>
        </p:nvSpPr>
        <p:spPr bwMode="auto">
          <a:xfrm>
            <a:off x="251520" y="3391236"/>
            <a:ext cx="4536504" cy="285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gn="just">
              <a:lnSpc>
                <a:spcPts val="2800"/>
              </a:lnSpc>
              <a:buNone/>
              <a:defRPr/>
            </a:pPr>
            <a:r>
              <a:rPr lang="de-DE" sz="1800" dirty="0" smtClean="0">
                <a:sym typeface="Symbol" panose="05050102010706020507" pitchFamily="18" charset="2"/>
              </a:rPr>
              <a:t></a:t>
            </a:r>
            <a:r>
              <a:rPr lang="de-DE" sz="1800" dirty="0" smtClean="0"/>
              <a:t>: </a:t>
            </a:r>
            <a:r>
              <a:rPr lang="de-DE" sz="1800" dirty="0" err="1" smtClean="0"/>
              <a:t>fraction</a:t>
            </a:r>
            <a:r>
              <a:rPr lang="de-DE" sz="1800" dirty="0" smtClean="0"/>
              <a:t> </a:t>
            </a:r>
            <a:r>
              <a:rPr lang="de-DE" sz="1800" dirty="0" err="1" smtClean="0"/>
              <a:t>of</a:t>
            </a:r>
            <a:r>
              <a:rPr lang="de-DE" sz="1800" dirty="0" smtClean="0"/>
              <a:t> </a:t>
            </a:r>
            <a:r>
              <a:rPr lang="de-DE" sz="1800" dirty="0" err="1" smtClean="0"/>
              <a:t>methylated</a:t>
            </a:r>
            <a:r>
              <a:rPr lang="de-DE" sz="1800" dirty="0" smtClean="0"/>
              <a:t> </a:t>
            </a:r>
            <a:r>
              <a:rPr lang="de-DE" sz="1800" dirty="0" err="1" smtClean="0"/>
              <a:t>cytosines</a:t>
            </a:r>
            <a:r>
              <a:rPr lang="de-DE" sz="1800" dirty="0" smtClean="0"/>
              <a:t> in </a:t>
            </a:r>
            <a:r>
              <a:rPr lang="de-DE" sz="1800" dirty="0" err="1" smtClean="0"/>
              <a:t>CpG</a:t>
            </a:r>
            <a:endParaRPr lang="de-DE" sz="1800" dirty="0" smtClean="0"/>
          </a:p>
          <a:p>
            <a:pPr marL="0" indent="0" algn="just">
              <a:lnSpc>
                <a:spcPts val="2800"/>
              </a:lnSpc>
              <a:buNone/>
              <a:defRPr/>
            </a:pPr>
            <a:endParaRPr lang="de-DE" sz="1800" dirty="0"/>
          </a:p>
          <a:p>
            <a:pPr marL="0" indent="0" algn="just">
              <a:lnSpc>
                <a:spcPts val="2800"/>
              </a:lnSpc>
              <a:buNone/>
              <a:defRPr/>
            </a:pPr>
            <a:r>
              <a:rPr lang="de-DE" sz="1800" b="1" dirty="0" smtClean="0"/>
              <a:t>Clear </a:t>
            </a:r>
            <a:r>
              <a:rPr lang="de-DE" sz="1800" b="1" dirty="0" err="1" smtClean="0"/>
              <a:t>batch</a:t>
            </a:r>
            <a:r>
              <a:rPr lang="de-DE" sz="1800" b="1" dirty="0" smtClean="0"/>
              <a:t> </a:t>
            </a:r>
            <a:r>
              <a:rPr lang="de-DE" sz="1800" b="1" dirty="0" err="1" smtClean="0"/>
              <a:t>effect</a:t>
            </a:r>
            <a:r>
              <a:rPr lang="de-DE" sz="1800" b="1" dirty="0" smtClean="0"/>
              <a:t> in </a:t>
            </a:r>
            <a:r>
              <a:rPr lang="de-DE" sz="1800" b="1" dirty="0" err="1" smtClean="0"/>
              <a:t>batch</a:t>
            </a:r>
            <a:r>
              <a:rPr lang="de-DE" sz="1800" b="1" dirty="0" smtClean="0"/>
              <a:t> 136</a:t>
            </a:r>
          </a:p>
          <a:p>
            <a:pPr marL="0" indent="0" algn="just">
              <a:lnSpc>
                <a:spcPts val="2800"/>
              </a:lnSpc>
              <a:buNone/>
              <a:defRPr/>
            </a:pPr>
            <a:r>
              <a:rPr lang="de-DE" sz="1800" dirty="0" err="1" smtClean="0"/>
              <a:t>Left</a:t>
            </a:r>
            <a:r>
              <a:rPr lang="de-DE" sz="1800" dirty="0" smtClean="0"/>
              <a:t>: box-plot</a:t>
            </a:r>
          </a:p>
          <a:p>
            <a:pPr marL="0" indent="0" algn="just">
              <a:lnSpc>
                <a:spcPts val="2800"/>
              </a:lnSpc>
              <a:buNone/>
              <a:defRPr/>
            </a:pPr>
            <a:r>
              <a:rPr lang="de-DE" sz="1800" dirty="0" err="1" smtClean="0"/>
              <a:t>Right</a:t>
            </a:r>
            <a:r>
              <a:rPr lang="de-DE" sz="1800" dirty="0" smtClean="0"/>
              <a:t>/top: </a:t>
            </a:r>
            <a:r>
              <a:rPr lang="de-DE" sz="1800" dirty="0" err="1" smtClean="0"/>
              <a:t>hierarchical</a:t>
            </a:r>
            <a:r>
              <a:rPr lang="de-DE" sz="1800" dirty="0" smtClean="0"/>
              <a:t> </a:t>
            </a:r>
            <a:r>
              <a:rPr lang="de-DE" sz="1800" dirty="0" err="1" smtClean="0"/>
              <a:t>clustering</a:t>
            </a:r>
            <a:endParaRPr lang="de-DE" sz="1800" dirty="0" smtClean="0"/>
          </a:p>
          <a:p>
            <a:pPr marL="0" indent="0" algn="just">
              <a:lnSpc>
                <a:spcPts val="2800"/>
              </a:lnSpc>
              <a:buNone/>
              <a:defRPr/>
            </a:pPr>
            <a:r>
              <a:rPr lang="de-DE" sz="1800" dirty="0" err="1" smtClean="0"/>
              <a:t>Right</a:t>
            </a:r>
            <a:r>
              <a:rPr lang="de-DE" sz="1800" dirty="0" smtClean="0"/>
              <a:t>/</a:t>
            </a:r>
            <a:r>
              <a:rPr lang="de-DE" sz="1800" dirty="0" err="1" smtClean="0"/>
              <a:t>middle</a:t>
            </a:r>
            <a:r>
              <a:rPr lang="de-DE" sz="1800" dirty="0" smtClean="0"/>
              <a:t>: PCA</a:t>
            </a:r>
          </a:p>
          <a:p>
            <a:pPr marL="0" indent="0" algn="just">
              <a:lnSpc>
                <a:spcPts val="2800"/>
              </a:lnSpc>
              <a:buNone/>
              <a:defRPr/>
            </a:pPr>
            <a:r>
              <a:rPr lang="de-DE" sz="1800" dirty="0" err="1" smtClean="0"/>
              <a:t>Right</a:t>
            </a:r>
            <a:r>
              <a:rPr lang="de-DE" sz="1800" dirty="0" smtClean="0"/>
              <a:t>/</a:t>
            </a:r>
            <a:r>
              <a:rPr lang="de-DE" sz="1800" dirty="0" err="1" smtClean="0"/>
              <a:t>bottom</a:t>
            </a:r>
            <a:r>
              <a:rPr lang="de-DE" sz="1800" dirty="0" smtClean="0"/>
              <a:t>: </a:t>
            </a:r>
            <a:r>
              <a:rPr lang="de-DE" sz="1800" dirty="0" err="1" smtClean="0"/>
              <a:t>density</a:t>
            </a:r>
            <a:r>
              <a:rPr lang="de-DE" sz="1800" dirty="0" smtClean="0"/>
              <a:t> </a:t>
            </a:r>
            <a:r>
              <a:rPr lang="de-DE" sz="1800" dirty="0" err="1" smtClean="0"/>
              <a:t>distribution</a:t>
            </a:r>
            <a:endParaRPr lang="de-DE" sz="1800" dirty="0"/>
          </a:p>
        </p:txBody>
      </p:sp>
      <p:sp>
        <p:nvSpPr>
          <p:cNvPr id="4" name="Datumsplatzhalter 3"/>
          <p:cNvSpPr>
            <a:spLocks noGrp="1"/>
          </p:cNvSpPr>
          <p:nvPr>
            <p:ph type="dt" sz="half" idx="10"/>
          </p:nvPr>
        </p:nvSpPr>
        <p:spPr/>
        <p:txBody>
          <a:bodyPr/>
          <a:lstStyle/>
          <a:p>
            <a:pPr>
              <a:defRPr/>
            </a:pPr>
            <a:r>
              <a:rPr lang="en-US" smtClean="0"/>
              <a:t>V2</a:t>
            </a:r>
            <a:endParaRPr lang="de-DE" dirty="0"/>
          </a:p>
        </p:txBody>
      </p:sp>
      <p:sp>
        <p:nvSpPr>
          <p:cNvPr id="5" name="Fußzeilenplatzhalter 4"/>
          <p:cNvSpPr>
            <a:spLocks noGrp="1"/>
          </p:cNvSpPr>
          <p:nvPr>
            <p:ph type="ftr" sz="quarter" idx="11"/>
          </p:nvPr>
        </p:nvSpPr>
        <p:spPr/>
        <p:txBody>
          <a:bodyPr/>
          <a:lstStyle/>
          <a:p>
            <a:pPr>
              <a:defRPr/>
            </a:pPr>
            <a:r>
              <a:rPr lang="en-US" smtClean="0"/>
              <a:t>Processing of Biological Data SS 2020</a:t>
            </a:r>
            <a:endParaRPr lang="de-DE" dirty="0"/>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796" y="660203"/>
            <a:ext cx="4895512" cy="2627604"/>
          </a:xfrm>
          <a:prstGeom prst="rect">
            <a:avLst/>
          </a:prstGeom>
        </p:spPr>
      </p:pic>
      <p:sp>
        <p:nvSpPr>
          <p:cNvPr id="3" name="Ellipse 2"/>
          <p:cNvSpPr/>
          <p:nvPr/>
        </p:nvSpPr>
        <p:spPr>
          <a:xfrm>
            <a:off x="3815916" y="1306874"/>
            <a:ext cx="1008112" cy="154753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080" y="547205"/>
            <a:ext cx="3529890" cy="5688061"/>
          </a:xfrm>
          <a:prstGeom prst="rect">
            <a:avLst/>
          </a:prstGeom>
        </p:spPr>
      </p:pic>
      <p:sp>
        <p:nvSpPr>
          <p:cNvPr id="8" name="Rechteck 7"/>
          <p:cNvSpPr/>
          <p:nvPr/>
        </p:nvSpPr>
        <p:spPr>
          <a:xfrm>
            <a:off x="6265168" y="943713"/>
            <a:ext cx="288032" cy="1656184"/>
          </a:xfrm>
          <a:prstGeom prst="rect">
            <a:avLst/>
          </a:prstGeom>
          <a:no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74937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en-US" dirty="0" err="1" smtClean="0">
                <a:ea typeface="ＭＳ Ｐゴシック" pitchFamily="34" charset="-128"/>
              </a:rPr>
              <a:t>Beclear</a:t>
            </a:r>
            <a:r>
              <a:rPr lang="en-US" dirty="0" smtClean="0">
                <a:ea typeface="ＭＳ Ｐゴシック" pitchFamily="34" charset="-128"/>
              </a:rPr>
              <a:t>: Identify batch effected genes</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7</a:t>
            </a:fld>
            <a:endParaRPr lang="en-US" smtClean="0">
              <a:latin typeface="Times New Roman" pitchFamily="18" charset="0"/>
            </a:endParaRPr>
          </a:p>
        </p:txBody>
      </p:sp>
      <p:sp>
        <p:nvSpPr>
          <p:cNvPr id="7" name="Содержимое 4"/>
          <p:cNvSpPr txBox="1">
            <a:spLocks/>
          </p:cNvSpPr>
          <p:nvPr/>
        </p:nvSpPr>
        <p:spPr bwMode="auto">
          <a:xfrm>
            <a:off x="250825" y="636594"/>
            <a:ext cx="8440738" cy="561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algn="just">
              <a:lnSpc>
                <a:spcPts val="2800"/>
              </a:lnSpc>
              <a:buAutoNum type="arabicParenBoth"/>
              <a:defRPr/>
            </a:pPr>
            <a:r>
              <a:rPr lang="en-US" sz="1800" dirty="0" smtClean="0"/>
              <a:t>Compare </a:t>
            </a:r>
            <a:r>
              <a:rPr lang="en-US" sz="1800" dirty="0"/>
              <a:t>the distribution of every gene in one batch to its distribution in all other batches using the nonparametric Kolmogorov-Smirnov (KS) </a:t>
            </a:r>
            <a:r>
              <a:rPr lang="en-US" sz="1800" dirty="0" smtClean="0"/>
              <a:t>test. </a:t>
            </a:r>
          </a:p>
          <a:p>
            <a:pPr marL="0" indent="0" algn="just">
              <a:lnSpc>
                <a:spcPts val="2800"/>
              </a:lnSpc>
              <a:buNone/>
              <a:defRPr/>
            </a:pPr>
            <a:r>
              <a:rPr lang="en-US" sz="1800" dirty="0" smtClean="0"/>
              <a:t>      P-values are </a:t>
            </a:r>
            <a:r>
              <a:rPr lang="en-US" sz="1800" dirty="0"/>
              <a:t>corrected by False Discovery </a:t>
            </a:r>
            <a:r>
              <a:rPr lang="en-US" sz="1800" dirty="0" smtClean="0"/>
              <a:t>Rate.</a:t>
            </a:r>
          </a:p>
          <a:p>
            <a:pPr marL="0" indent="0" algn="just">
              <a:lnSpc>
                <a:spcPts val="2800"/>
              </a:lnSpc>
              <a:buNone/>
              <a:defRPr/>
            </a:pPr>
            <a:endParaRPr lang="en-US" sz="1800" dirty="0" smtClean="0"/>
          </a:p>
          <a:p>
            <a:pPr marL="361950" indent="-361950" algn="just">
              <a:lnSpc>
                <a:spcPts val="2800"/>
              </a:lnSpc>
              <a:buNone/>
              <a:defRPr/>
            </a:pPr>
            <a:r>
              <a:rPr lang="en-US" sz="1800" dirty="0" smtClean="0"/>
              <a:t>(2) To </a:t>
            </a:r>
            <a:r>
              <a:rPr lang="en-US" sz="1800" dirty="0"/>
              <a:t>consider only biologically relevant differences in methylation </a:t>
            </a:r>
            <a:r>
              <a:rPr lang="en-US" sz="1800" dirty="0" smtClean="0"/>
              <a:t>levels, identify </a:t>
            </a:r>
            <a:r>
              <a:rPr lang="en-US" sz="1800" dirty="0"/>
              <a:t>the absolute difference between the median of all β-values within a batch for a specific gene and the respective median of the same gene in all other batches. </a:t>
            </a:r>
            <a:endParaRPr lang="en-US" sz="1800" dirty="0" smtClean="0"/>
          </a:p>
          <a:p>
            <a:pPr marL="0" indent="0" algn="just">
              <a:lnSpc>
                <a:spcPts val="2800"/>
              </a:lnSpc>
              <a:buNone/>
              <a:defRPr/>
            </a:pPr>
            <a:endParaRPr lang="en-US" sz="1800" dirty="0"/>
          </a:p>
          <a:p>
            <a:pPr marL="0" indent="0" algn="just">
              <a:lnSpc>
                <a:spcPts val="2800"/>
              </a:lnSpc>
              <a:buNone/>
              <a:defRPr/>
            </a:pPr>
            <a:r>
              <a:rPr lang="de-DE" sz="1800" dirty="0"/>
              <a:t>Beta-</a:t>
            </a:r>
            <a:r>
              <a:rPr lang="de-DE" sz="1800" dirty="0" err="1"/>
              <a:t>values</a:t>
            </a:r>
            <a:r>
              <a:rPr lang="de-DE" sz="1800" dirty="0"/>
              <a:t> </a:t>
            </a:r>
            <a:r>
              <a:rPr lang="de-DE" sz="1800" dirty="0" err="1"/>
              <a:t>range</a:t>
            </a:r>
            <a:r>
              <a:rPr lang="de-DE" sz="1800" dirty="0"/>
              <a:t> </a:t>
            </a:r>
            <a:r>
              <a:rPr lang="de-DE" sz="1800" dirty="0" err="1"/>
              <a:t>between</a:t>
            </a:r>
            <a:r>
              <a:rPr lang="de-DE" sz="1800" dirty="0"/>
              <a:t> 0 </a:t>
            </a:r>
            <a:r>
              <a:rPr lang="de-DE" sz="1800" dirty="0" err="1"/>
              <a:t>and</a:t>
            </a:r>
            <a:r>
              <a:rPr lang="de-DE" sz="1800" dirty="0"/>
              <a:t> 1. The </a:t>
            </a:r>
            <a:r>
              <a:rPr lang="de-DE" sz="1800" dirty="0" err="1"/>
              <a:t>exp</a:t>
            </a:r>
            <a:r>
              <a:rPr lang="de-DE" sz="1800" dirty="0"/>
              <a:t>. </a:t>
            </a:r>
            <a:r>
              <a:rPr lang="de-DE" sz="1800" dirty="0" err="1"/>
              <a:t>error</a:t>
            </a:r>
            <a:r>
              <a:rPr lang="de-DE" sz="1800" dirty="0"/>
              <a:t> was </a:t>
            </a:r>
            <a:r>
              <a:rPr lang="de-DE" sz="1800" dirty="0" err="1"/>
              <a:t>estimated</a:t>
            </a:r>
            <a:r>
              <a:rPr lang="de-DE" sz="1800" dirty="0"/>
              <a:t> </a:t>
            </a:r>
            <a:r>
              <a:rPr lang="de-DE" sz="1800" dirty="0" err="1"/>
              <a:t>as</a:t>
            </a:r>
            <a:r>
              <a:rPr lang="de-DE" sz="1800" dirty="0"/>
              <a:t> 5%.</a:t>
            </a:r>
          </a:p>
          <a:p>
            <a:pPr marL="0" indent="0" algn="just">
              <a:lnSpc>
                <a:spcPts val="2800"/>
              </a:lnSpc>
              <a:buNone/>
              <a:defRPr/>
            </a:pPr>
            <a:r>
              <a:rPr lang="de-DE" sz="1800" dirty="0"/>
              <a:t>-&gt; </a:t>
            </a:r>
            <a:r>
              <a:rPr lang="de-DE" sz="1800" dirty="0" err="1"/>
              <a:t>Smaller</a:t>
            </a:r>
            <a:r>
              <a:rPr lang="de-DE" sz="1800" dirty="0"/>
              <a:t> </a:t>
            </a:r>
            <a:r>
              <a:rPr lang="de-DE" sz="1800" dirty="0" err="1"/>
              <a:t>variations</a:t>
            </a:r>
            <a:r>
              <a:rPr lang="de-DE" sz="1800" dirty="0"/>
              <a:t> </a:t>
            </a:r>
            <a:r>
              <a:rPr lang="de-DE" sz="1800" dirty="0" err="1"/>
              <a:t>are</a:t>
            </a:r>
            <a:r>
              <a:rPr lang="de-DE" sz="1800" dirty="0"/>
              <a:t> not </a:t>
            </a:r>
            <a:r>
              <a:rPr lang="de-DE" sz="1800" dirty="0" err="1"/>
              <a:t>considered</a:t>
            </a:r>
            <a:r>
              <a:rPr lang="de-DE" sz="1800" dirty="0"/>
              <a:t> </a:t>
            </a:r>
            <a:r>
              <a:rPr lang="de-DE" sz="1800" dirty="0" err="1"/>
              <a:t>meaningful</a:t>
            </a:r>
            <a:r>
              <a:rPr lang="de-DE" sz="1800" dirty="0"/>
              <a:t>. </a:t>
            </a:r>
            <a:endParaRPr lang="en-US" sz="1800" dirty="0"/>
          </a:p>
          <a:p>
            <a:pPr marL="0" indent="0" algn="just">
              <a:lnSpc>
                <a:spcPts val="2800"/>
              </a:lnSpc>
              <a:buNone/>
              <a:defRPr/>
            </a:pPr>
            <a:r>
              <a:rPr lang="en-US" sz="1800" dirty="0" smtClean="0"/>
              <a:t>Therefore, only those </a:t>
            </a:r>
            <a:r>
              <a:rPr lang="en-US" sz="1800" dirty="0"/>
              <a:t>genes that </a:t>
            </a:r>
            <a:r>
              <a:rPr lang="en-US" sz="1800" dirty="0" smtClean="0"/>
              <a:t>have </a:t>
            </a:r>
            <a:r>
              <a:rPr lang="en-US" sz="1800" dirty="0"/>
              <a:t>a FDR-corrected significance p-value below </a:t>
            </a:r>
            <a:r>
              <a:rPr lang="en-US" sz="1800" dirty="0" smtClean="0"/>
              <a:t>0.01 (</a:t>
            </a:r>
            <a:r>
              <a:rPr lang="en-US" sz="1800" dirty="0"/>
              <a:t>KS-test) </a:t>
            </a:r>
            <a:r>
              <a:rPr lang="en-US" sz="1800" dirty="0" smtClean="0"/>
              <a:t>AND a </a:t>
            </a:r>
            <a:r>
              <a:rPr lang="en-US" sz="1800" dirty="0"/>
              <a:t>median difference larger than 0.05 </a:t>
            </a:r>
            <a:r>
              <a:rPr lang="en-US" sz="1800" dirty="0" smtClean="0"/>
              <a:t>are </a:t>
            </a:r>
            <a:r>
              <a:rPr lang="en-US" sz="1800" dirty="0"/>
              <a:t>considered as batch </a:t>
            </a:r>
            <a:r>
              <a:rPr lang="en-US" sz="1800" dirty="0" smtClean="0"/>
              <a:t>effected (BE) </a:t>
            </a:r>
            <a:r>
              <a:rPr lang="en-US" sz="1800" dirty="0"/>
              <a:t>genes in a specific </a:t>
            </a:r>
            <a:r>
              <a:rPr lang="en-US" sz="1800" dirty="0" smtClean="0"/>
              <a:t>batch or sample.</a:t>
            </a:r>
          </a:p>
        </p:txBody>
      </p:sp>
      <p:sp>
        <p:nvSpPr>
          <p:cNvPr id="4" name="Datumsplatzhalter 3"/>
          <p:cNvSpPr>
            <a:spLocks noGrp="1"/>
          </p:cNvSpPr>
          <p:nvPr>
            <p:ph type="dt" sz="half" idx="10"/>
          </p:nvPr>
        </p:nvSpPr>
        <p:spPr/>
        <p:txBody>
          <a:bodyPr/>
          <a:lstStyle/>
          <a:p>
            <a:pPr>
              <a:defRPr/>
            </a:pPr>
            <a:r>
              <a:rPr lang="en-US" smtClean="0"/>
              <a:t>V2</a:t>
            </a:r>
            <a:endParaRPr lang="de-DE" dirty="0"/>
          </a:p>
        </p:txBody>
      </p:sp>
      <p:sp>
        <p:nvSpPr>
          <p:cNvPr id="5" name="Fußzeilenplatzhalter 4"/>
          <p:cNvSpPr>
            <a:spLocks noGrp="1"/>
          </p:cNvSpPr>
          <p:nvPr>
            <p:ph type="ftr" sz="quarter" idx="11"/>
          </p:nvPr>
        </p:nvSpPr>
        <p:spPr/>
        <p:txBody>
          <a:bodyPr/>
          <a:lstStyle/>
          <a:p>
            <a:pPr>
              <a:defRPr/>
            </a:pPr>
            <a:r>
              <a:rPr lang="en-US" dirty="0" smtClean="0"/>
              <a:t>Processing of Biological Data SS 2020</a:t>
            </a:r>
            <a:endParaRPr lang="de-DE" dirty="0"/>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60541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5"/>
          <a:stretch>
            <a:fillRect/>
          </a:stretch>
        </p:blipFill>
        <p:spPr>
          <a:xfrm>
            <a:off x="91780" y="1126796"/>
            <a:ext cx="3738094" cy="1078068"/>
          </a:xfrm>
          <a:prstGeom prst="rect">
            <a:avLst/>
          </a:prstGeom>
        </p:spPr>
      </p:pic>
      <p:sp>
        <p:nvSpPr>
          <p:cNvPr id="18434" name="Заголовок 1"/>
          <p:cNvSpPr>
            <a:spLocks noGrp="1"/>
          </p:cNvSpPr>
          <p:nvPr>
            <p:ph type="title"/>
          </p:nvPr>
        </p:nvSpPr>
        <p:spPr>
          <a:xfrm>
            <a:off x="0" y="115888"/>
            <a:ext cx="9144000" cy="504825"/>
          </a:xfrm>
        </p:spPr>
        <p:txBody>
          <a:bodyPr/>
          <a:lstStyle/>
          <a:p>
            <a:r>
              <a:rPr lang="en-US" dirty="0" err="1" smtClean="0">
                <a:ea typeface="ＭＳ Ｐゴシック" pitchFamily="34" charset="-128"/>
              </a:rPr>
              <a:t>Beclear</a:t>
            </a:r>
            <a:r>
              <a:rPr lang="en-US" dirty="0" smtClean="0">
                <a:ea typeface="ＭＳ Ｐゴシック" pitchFamily="34" charset="-128"/>
              </a:rPr>
              <a:t>: score the </a:t>
            </a:r>
            <a:r>
              <a:rPr lang="en-US" dirty="0" err="1" smtClean="0">
                <a:ea typeface="ＭＳ Ｐゴシック" pitchFamily="34" charset="-128"/>
              </a:rPr>
              <a:t>severeness</a:t>
            </a:r>
            <a:r>
              <a:rPr lang="en-US" dirty="0" smtClean="0">
                <a:ea typeface="ＭＳ Ｐゴシック" pitchFamily="34" charset="-128"/>
              </a:rPr>
              <a:t> of </a:t>
            </a:r>
            <a:r>
              <a:rPr lang="en-US" dirty="0">
                <a:ea typeface="ＭＳ Ｐゴシック" pitchFamily="34" charset="-128"/>
              </a:rPr>
              <a:t>b</a:t>
            </a:r>
            <a:r>
              <a:rPr lang="en-US" dirty="0" smtClean="0">
                <a:ea typeface="ＭＳ Ｐゴシック" pitchFamily="34" charset="-128"/>
              </a:rPr>
              <a:t>atch effect for each batch </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8</a:t>
            </a:fld>
            <a:endParaRPr lang="en-US" smtClean="0">
              <a:latin typeface="Times New Roman" pitchFamily="18" charset="0"/>
            </a:endParaRPr>
          </a:p>
        </p:txBody>
      </p:sp>
      <p:sp>
        <p:nvSpPr>
          <p:cNvPr id="7" name="Содержимое 4"/>
          <p:cNvSpPr txBox="1">
            <a:spLocks/>
          </p:cNvSpPr>
          <p:nvPr/>
        </p:nvSpPr>
        <p:spPr bwMode="auto">
          <a:xfrm>
            <a:off x="3671552" y="1112437"/>
            <a:ext cx="5472448" cy="263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buNone/>
            </a:pPr>
            <a:r>
              <a:rPr lang="en-US" sz="1600" i="1" dirty="0" smtClean="0"/>
              <a:t>N</a:t>
            </a:r>
            <a:r>
              <a:rPr lang="en-US" sz="1600" dirty="0" smtClean="0"/>
              <a:t> </a:t>
            </a:r>
            <a:r>
              <a:rPr lang="en-US" sz="1600" dirty="0"/>
              <a:t>:</a:t>
            </a:r>
            <a:r>
              <a:rPr lang="en-US" sz="1600" dirty="0" smtClean="0"/>
              <a:t> </a:t>
            </a:r>
            <a:r>
              <a:rPr lang="en-US" sz="1600" dirty="0"/>
              <a:t>total number of genes in a current batch, </a:t>
            </a:r>
            <a:endParaRPr lang="en-US" sz="1600" dirty="0" smtClean="0"/>
          </a:p>
          <a:p>
            <a:pPr marL="0" indent="0">
              <a:buNone/>
            </a:pPr>
            <a:r>
              <a:rPr lang="en-US" sz="1600" i="1" dirty="0" err="1" smtClean="0"/>
              <a:t>mdif</a:t>
            </a:r>
            <a:r>
              <a:rPr lang="en-US" sz="1600" i="1" baseline="-25000" dirty="0" err="1" smtClean="0"/>
              <a:t>cat</a:t>
            </a:r>
            <a:r>
              <a:rPr lang="en-US" sz="1600" dirty="0" smtClean="0"/>
              <a:t> </a:t>
            </a:r>
            <a:r>
              <a:rPr lang="en-US" sz="1600" dirty="0"/>
              <a:t>:</a:t>
            </a:r>
            <a:r>
              <a:rPr lang="en-US" sz="1600" dirty="0" smtClean="0"/>
              <a:t> </a:t>
            </a:r>
            <a:r>
              <a:rPr lang="en-US" sz="1600" dirty="0"/>
              <a:t>category of median </a:t>
            </a:r>
            <a:r>
              <a:rPr lang="en-US" sz="1600" dirty="0" smtClean="0"/>
              <a:t>differences </a:t>
            </a:r>
            <a:r>
              <a:rPr lang="en-US" sz="1600" i="1" dirty="0" smtClean="0">
                <a:sym typeface="Symbol" panose="05050102010706020507" pitchFamily="18" charset="2"/>
              </a:rPr>
              <a:t> [0,1]</a:t>
            </a:r>
            <a:endParaRPr lang="en-US" sz="1600" dirty="0" smtClean="0"/>
          </a:p>
          <a:p>
            <a:pPr marL="0" indent="0">
              <a:buNone/>
            </a:pPr>
            <a:r>
              <a:rPr lang="en-US" sz="1600" i="1" dirty="0" err="1" smtClean="0"/>
              <a:t>N</a:t>
            </a:r>
            <a:r>
              <a:rPr lang="en-US" sz="1600" i="1" baseline="-25000" dirty="0" err="1" smtClean="0"/>
              <a:t>BEgenes_i</a:t>
            </a:r>
            <a:r>
              <a:rPr lang="en-US" sz="1600" dirty="0" smtClean="0"/>
              <a:t> </a:t>
            </a:r>
            <a:r>
              <a:rPr lang="en-US" sz="1600" dirty="0"/>
              <a:t>:</a:t>
            </a:r>
            <a:r>
              <a:rPr lang="en-US" sz="1600" dirty="0" smtClean="0"/>
              <a:t> </a:t>
            </a:r>
            <a:r>
              <a:rPr lang="en-US" sz="1600" dirty="0"/>
              <a:t>#</a:t>
            </a:r>
            <a:r>
              <a:rPr lang="en-US" sz="1600" dirty="0" smtClean="0"/>
              <a:t> BE-genes in </a:t>
            </a:r>
            <a:r>
              <a:rPr lang="en-US" sz="1600" i="1" dirty="0" err="1" smtClean="0"/>
              <a:t>mdif</a:t>
            </a:r>
            <a:r>
              <a:rPr lang="en-US" sz="1600" dirty="0" smtClean="0"/>
              <a:t> category </a:t>
            </a:r>
            <a:r>
              <a:rPr lang="en-US" sz="1600" i="1" dirty="0" err="1" smtClean="0"/>
              <a:t>i</a:t>
            </a:r>
            <a:endParaRPr lang="en-US" sz="1600" dirty="0" smtClean="0"/>
          </a:p>
          <a:p>
            <a:pPr marL="0" indent="0">
              <a:buNone/>
            </a:pPr>
            <a:r>
              <a:rPr lang="en-US" sz="1600" i="1" dirty="0" err="1" smtClean="0"/>
              <a:t>w</a:t>
            </a:r>
            <a:r>
              <a:rPr lang="en-US" sz="1600" i="1" baseline="-25000" dirty="0" err="1" smtClean="0"/>
              <a:t>i</a:t>
            </a:r>
            <a:r>
              <a:rPr lang="en-US" sz="1600" dirty="0" smtClean="0"/>
              <a:t> </a:t>
            </a:r>
            <a:r>
              <a:rPr lang="en-US" sz="1600" dirty="0"/>
              <a:t>:</a:t>
            </a:r>
            <a:r>
              <a:rPr lang="en-US" sz="1600" dirty="0" smtClean="0"/>
              <a:t> </a:t>
            </a:r>
            <a:r>
              <a:rPr lang="en-US" sz="1600" dirty="0"/>
              <a:t>weight </a:t>
            </a:r>
            <a:r>
              <a:rPr lang="en-US" sz="1600" dirty="0" smtClean="0"/>
              <a:t>of </a:t>
            </a:r>
            <a:r>
              <a:rPr lang="en-US" sz="1600" i="1" dirty="0" err="1" smtClean="0"/>
              <a:t>mdif</a:t>
            </a:r>
            <a:r>
              <a:rPr lang="en-US" sz="1600" dirty="0" smtClean="0"/>
              <a:t> category </a:t>
            </a:r>
            <a:r>
              <a:rPr lang="en-US" sz="1600" i="1" dirty="0" err="1" smtClean="0"/>
              <a:t>i</a:t>
            </a:r>
            <a:r>
              <a:rPr lang="en-US" sz="1600" dirty="0" smtClean="0"/>
              <a:t> </a:t>
            </a:r>
          </a:p>
          <a:p>
            <a:pPr marL="0" indent="0">
              <a:buNone/>
            </a:pPr>
            <a:r>
              <a:rPr lang="en-US" sz="1600" dirty="0"/>
              <a:t> </a:t>
            </a:r>
            <a:r>
              <a:rPr lang="en-US" sz="1600" dirty="0" smtClean="0"/>
              <a:t>  Weight categories:</a:t>
            </a:r>
          </a:p>
          <a:p>
            <a:pPr marL="0" indent="0">
              <a:buNone/>
            </a:pPr>
            <a:r>
              <a:rPr lang="en-US" sz="1600" dirty="0" smtClean="0"/>
              <a:t>   if </a:t>
            </a:r>
            <a:r>
              <a:rPr lang="en-US" sz="1600" i="1" dirty="0" err="1"/>
              <a:t>mdif</a:t>
            </a:r>
            <a:r>
              <a:rPr lang="en-US" sz="1600" dirty="0"/>
              <a:t> &lt; 0.05, then weight = 0;</a:t>
            </a:r>
          </a:p>
          <a:p>
            <a:pPr marL="0" indent="0">
              <a:buNone/>
            </a:pPr>
            <a:r>
              <a:rPr lang="en-US" sz="1600" dirty="0" smtClean="0"/>
              <a:t>   if </a:t>
            </a:r>
            <a:r>
              <a:rPr lang="en-US" sz="1600" dirty="0"/>
              <a:t>0.05 ≤ </a:t>
            </a:r>
            <a:r>
              <a:rPr lang="en-US" sz="1600" i="1" dirty="0" err="1"/>
              <a:t>mdif</a:t>
            </a:r>
            <a:r>
              <a:rPr lang="en-US" sz="1600" i="1" dirty="0"/>
              <a:t> &lt;</a:t>
            </a:r>
            <a:r>
              <a:rPr lang="en-US" sz="1600" dirty="0"/>
              <a:t> 0.1 weight = 1;</a:t>
            </a:r>
          </a:p>
          <a:p>
            <a:pPr marL="0" indent="0">
              <a:buNone/>
            </a:pPr>
            <a:r>
              <a:rPr lang="en-US" sz="1600" i="1" dirty="0" smtClean="0"/>
              <a:t>   if </a:t>
            </a:r>
            <a:r>
              <a:rPr lang="en-US" sz="1600" i="1" dirty="0" err="1"/>
              <a:t>mdif</a:t>
            </a:r>
            <a:r>
              <a:rPr lang="en-US" sz="1600" i="1" dirty="0"/>
              <a:t> </a:t>
            </a:r>
            <a:r>
              <a:rPr lang="en-US" sz="1600" i="1" dirty="0">
                <a:sym typeface="Symbol" panose="05050102010706020507" pitchFamily="18" charset="2"/>
              </a:rPr>
              <a:t></a:t>
            </a:r>
            <a:r>
              <a:rPr lang="en-US" sz="1600" i="1" dirty="0" smtClean="0"/>
              <a:t>  [m </a:t>
            </a:r>
            <a:r>
              <a:rPr lang="en-US" sz="1600" i="1" dirty="0">
                <a:sym typeface="Symbol" panose="05050102010706020507" pitchFamily="18" charset="2"/>
              </a:rPr>
              <a:t> </a:t>
            </a:r>
            <a:r>
              <a:rPr lang="en-US" sz="1600" i="1" dirty="0" smtClean="0"/>
              <a:t>0.1 </a:t>
            </a:r>
            <a:r>
              <a:rPr lang="en-US" sz="1600" dirty="0" smtClean="0"/>
              <a:t>≤ </a:t>
            </a:r>
            <a:r>
              <a:rPr lang="en-US" sz="1600" dirty="0" err="1" smtClean="0"/>
              <a:t>mdif</a:t>
            </a:r>
            <a:r>
              <a:rPr lang="en-US" sz="1600" dirty="0" smtClean="0"/>
              <a:t> &lt;</a:t>
            </a:r>
            <a:r>
              <a:rPr lang="en-US" sz="1600" i="1" dirty="0" smtClean="0"/>
              <a:t> (m+1) </a:t>
            </a:r>
            <a:r>
              <a:rPr lang="en-US" sz="1600" i="1" dirty="0" smtClean="0">
                <a:sym typeface="Symbol" panose="05050102010706020507" pitchFamily="18" charset="2"/>
              </a:rPr>
              <a:t></a:t>
            </a:r>
            <a:r>
              <a:rPr lang="en-US" sz="1600" i="1" dirty="0" smtClean="0"/>
              <a:t> 0.1] , m </a:t>
            </a:r>
            <a:r>
              <a:rPr lang="en-US" sz="1600" i="1" dirty="0" smtClean="0">
                <a:sym typeface="Symbol" panose="05050102010706020507" pitchFamily="18" charset="2"/>
              </a:rPr>
              <a:t> N, m </a:t>
            </a:r>
            <a:r>
              <a:rPr lang="en-US" sz="1600" dirty="0" smtClean="0"/>
              <a:t>≤ 9</a:t>
            </a:r>
            <a:endParaRPr lang="en-US" sz="1600" i="1" dirty="0"/>
          </a:p>
          <a:p>
            <a:pPr marL="0" indent="0">
              <a:buNone/>
            </a:pPr>
            <a:r>
              <a:rPr lang="en-US" sz="1600" i="1" dirty="0" smtClean="0"/>
              <a:t>   	weight</a:t>
            </a:r>
            <a:r>
              <a:rPr lang="en-US" sz="1600" i="1" baseline="-25000" dirty="0" smtClean="0"/>
              <a:t> </a:t>
            </a:r>
            <a:r>
              <a:rPr lang="en-US" sz="1600" i="1" dirty="0"/>
              <a:t>=</a:t>
            </a:r>
            <a:r>
              <a:rPr lang="en-US" sz="1600" i="1" dirty="0" smtClean="0"/>
              <a:t> 2 </a:t>
            </a:r>
            <a:r>
              <a:rPr lang="en-US" sz="1600" i="1" dirty="0" smtClean="0">
                <a:sym typeface="Symbol" panose="05050102010706020507" pitchFamily="18" charset="2"/>
              </a:rPr>
              <a:t> m</a:t>
            </a:r>
            <a:endParaRPr lang="en-US" sz="1600" dirty="0"/>
          </a:p>
        </p:txBody>
      </p:sp>
      <p:sp>
        <p:nvSpPr>
          <p:cNvPr id="4" name="Datumsplatzhalter 3"/>
          <p:cNvSpPr>
            <a:spLocks noGrp="1"/>
          </p:cNvSpPr>
          <p:nvPr>
            <p:ph type="dt" sz="half" idx="10"/>
          </p:nvPr>
        </p:nvSpPr>
        <p:spPr/>
        <p:txBody>
          <a:bodyPr/>
          <a:lstStyle/>
          <a:p>
            <a:pPr>
              <a:defRPr/>
            </a:pPr>
            <a:r>
              <a:rPr lang="en-US" smtClean="0"/>
              <a:t>V2</a:t>
            </a:r>
            <a:endParaRPr lang="de-DE" dirty="0"/>
          </a:p>
        </p:txBody>
      </p:sp>
      <p:sp>
        <p:nvSpPr>
          <p:cNvPr id="5" name="Fußzeilenplatzhalter 4"/>
          <p:cNvSpPr>
            <a:spLocks noGrp="1"/>
          </p:cNvSpPr>
          <p:nvPr>
            <p:ph type="ftr" sz="quarter" idx="11"/>
          </p:nvPr>
        </p:nvSpPr>
        <p:spPr/>
        <p:txBody>
          <a:bodyPr/>
          <a:lstStyle/>
          <a:p>
            <a:pPr>
              <a:defRPr/>
            </a:pPr>
            <a:r>
              <a:rPr lang="en-US" smtClean="0"/>
              <a:t>Processing of Biological Data SS 2020</a:t>
            </a:r>
            <a:endParaRPr lang="de-DE" dirty="0"/>
          </a:p>
        </p:txBody>
      </p:sp>
      <p:sp>
        <p:nvSpPr>
          <p:cNvPr id="9" name="Содержимое 4"/>
          <p:cNvSpPr txBox="1">
            <a:spLocks/>
          </p:cNvSpPr>
          <p:nvPr/>
        </p:nvSpPr>
        <p:spPr bwMode="auto">
          <a:xfrm>
            <a:off x="12595" y="580897"/>
            <a:ext cx="9144000" cy="41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gn="just">
              <a:lnSpc>
                <a:spcPts val="2800"/>
              </a:lnSpc>
              <a:buNone/>
              <a:defRPr/>
            </a:pPr>
            <a:r>
              <a:rPr lang="en-US" sz="1800" dirty="0" smtClean="0"/>
              <a:t>(3) Score </a:t>
            </a:r>
            <a:r>
              <a:rPr lang="en-US" sz="1800" dirty="0" err="1" smtClean="0"/>
              <a:t>severeness</a:t>
            </a:r>
            <a:r>
              <a:rPr lang="en-US" sz="1800" dirty="0" smtClean="0"/>
              <a:t> </a:t>
            </a:r>
            <a:r>
              <a:rPr lang="en-US" sz="1800" dirty="0"/>
              <a:t>of batch effect in single batches by a </a:t>
            </a:r>
            <a:r>
              <a:rPr lang="en-US" sz="1800" dirty="0" smtClean="0"/>
              <a:t>heuristic weighting-scheme :</a:t>
            </a:r>
          </a:p>
        </p:txBody>
      </p:sp>
      <p:sp>
        <p:nvSpPr>
          <p:cNvPr id="10" name="Содержимое 4"/>
          <p:cNvSpPr txBox="1">
            <a:spLocks/>
          </p:cNvSpPr>
          <p:nvPr/>
        </p:nvSpPr>
        <p:spPr bwMode="auto">
          <a:xfrm>
            <a:off x="95475" y="3787746"/>
            <a:ext cx="8660184" cy="241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nSpc>
                <a:spcPts val="2500"/>
              </a:lnSpc>
              <a:buNone/>
            </a:pPr>
            <a:r>
              <a:rPr lang="en-US" sz="1800" dirty="0"/>
              <a:t>S</a:t>
            </a:r>
            <a:r>
              <a:rPr lang="en-US" sz="1800" dirty="0" smtClean="0"/>
              <a:t>coring </a:t>
            </a:r>
            <a:r>
              <a:rPr lang="en-US" sz="1800" dirty="0"/>
              <a:t>scheme considers </a:t>
            </a:r>
            <a:r>
              <a:rPr lang="en-US" sz="1800" dirty="0" smtClean="0"/>
              <a:t>number </a:t>
            </a:r>
            <a:r>
              <a:rPr lang="en-US" sz="1800" dirty="0"/>
              <a:t>of BE-genes in the batch </a:t>
            </a:r>
            <a:r>
              <a:rPr lang="en-US" sz="1800" dirty="0" smtClean="0"/>
              <a:t>and </a:t>
            </a:r>
            <a:r>
              <a:rPr lang="en-US" sz="1800" dirty="0"/>
              <a:t>magnitude of </a:t>
            </a:r>
            <a:r>
              <a:rPr lang="en-US" sz="1800" dirty="0" smtClean="0"/>
              <a:t> </a:t>
            </a:r>
            <a:r>
              <a:rPr lang="en-US" sz="1800" dirty="0"/>
              <a:t>deviation of the medians of BE-genes in one batch compared to all other batches</a:t>
            </a:r>
            <a:r>
              <a:rPr lang="en-US" sz="1800" dirty="0" smtClean="0"/>
              <a:t>.</a:t>
            </a:r>
          </a:p>
          <a:p>
            <a:pPr marL="0" indent="0">
              <a:buNone/>
            </a:pPr>
            <a:endParaRPr lang="en-US" sz="800" dirty="0"/>
          </a:p>
          <a:p>
            <a:pPr marL="0" indent="0">
              <a:lnSpc>
                <a:spcPts val="2500"/>
              </a:lnSpc>
              <a:buNone/>
            </a:pPr>
            <a:r>
              <a:rPr lang="en-US" sz="1800" dirty="0"/>
              <a:t>Based on the BE-scores of all batches, </a:t>
            </a:r>
            <a:r>
              <a:rPr lang="en-US" sz="1800" dirty="0" smtClean="0"/>
              <a:t>identify using the Dixon test </a:t>
            </a:r>
            <a:r>
              <a:rPr lang="en-US" sz="1800" dirty="0"/>
              <a:t>which batches have BE-scores that deviate significantly from the BE-scores of the other </a:t>
            </a:r>
            <a:r>
              <a:rPr lang="en-US" sz="1800" dirty="0" smtClean="0"/>
              <a:t>batches.</a:t>
            </a:r>
          </a:p>
          <a:p>
            <a:pPr marL="0" indent="0">
              <a:buNone/>
            </a:pPr>
            <a:r>
              <a:rPr lang="en-US" sz="800" dirty="0" smtClean="0"/>
              <a:t> </a:t>
            </a:r>
          </a:p>
          <a:p>
            <a:pPr marL="0" indent="0">
              <a:lnSpc>
                <a:spcPts val="2500"/>
              </a:lnSpc>
              <a:buNone/>
            </a:pPr>
            <a:r>
              <a:rPr lang="en-US" sz="1800" dirty="0" smtClean="0"/>
              <a:t>All </a:t>
            </a:r>
            <a:r>
              <a:rPr lang="en-US" sz="1800" dirty="0"/>
              <a:t>BE-gene entries in these affected batches a</a:t>
            </a:r>
            <a:r>
              <a:rPr lang="en-US" sz="1800" dirty="0" smtClean="0"/>
              <a:t>re </a:t>
            </a:r>
            <a:r>
              <a:rPr lang="en-US" sz="1800" b="1" dirty="0"/>
              <a:t>replaced</a:t>
            </a:r>
            <a:r>
              <a:rPr lang="en-US" sz="1800" dirty="0"/>
              <a:t> by </a:t>
            </a:r>
            <a:r>
              <a:rPr lang="en-US" sz="1800" b="1" dirty="0" smtClean="0"/>
              <a:t>LFM</a:t>
            </a:r>
            <a:r>
              <a:rPr lang="en-US" sz="1800" b="1" dirty="0"/>
              <a:t> </a:t>
            </a:r>
            <a:r>
              <a:rPr lang="en-US" sz="1800" b="1" dirty="0" smtClean="0"/>
              <a:t>predictions (see p.6 in V2)</a:t>
            </a:r>
            <a:r>
              <a:rPr lang="en-US" sz="1800" dirty="0" smtClean="0"/>
              <a:t>.</a:t>
            </a:r>
            <a:endParaRPr lang="en-US" sz="1800" dirty="0"/>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4335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en-US" dirty="0" smtClean="0">
                <a:ea typeface="ＭＳ Ｐゴシック" pitchFamily="34" charset="-128"/>
              </a:rPr>
              <a:t>TCGA data for breast cancer – batch affected entries predicted by LFM/</a:t>
            </a:r>
            <a:r>
              <a:rPr lang="en-US" dirty="0" err="1" smtClean="0">
                <a:ea typeface="ＭＳ Ｐゴシック" pitchFamily="34" charset="-128"/>
              </a:rPr>
              <a:t>BEclear</a:t>
            </a:r>
            <a:endParaRPr lang="uk-UA" dirty="0" smtClean="0">
              <a:ea typeface="ＭＳ Ｐゴシック" pitchFamily="34" charset="-128"/>
            </a:endParaRPr>
          </a:p>
        </p:txBody>
      </p:sp>
      <p:sp>
        <p:nvSpPr>
          <p:cNvPr id="18436"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E0B978-BDD8-4CBE-88EA-8472388C21BC}" type="slidenum">
              <a:rPr lang="en-US" smtClean="0">
                <a:latin typeface="Times New Roman" pitchFamily="18" charset="0"/>
              </a:rPr>
              <a:pPr eaLnBrk="1" hangingPunct="1"/>
              <a:t>9</a:t>
            </a:fld>
            <a:endParaRPr lang="en-US" smtClean="0">
              <a:latin typeface="Times New Roman" pitchFamily="18" charset="0"/>
            </a:endParaRPr>
          </a:p>
        </p:txBody>
      </p:sp>
      <p:sp>
        <p:nvSpPr>
          <p:cNvPr id="7" name="Содержимое 4"/>
          <p:cNvSpPr txBox="1">
            <a:spLocks/>
          </p:cNvSpPr>
          <p:nvPr/>
        </p:nvSpPr>
        <p:spPr bwMode="auto">
          <a:xfrm>
            <a:off x="242813" y="4776482"/>
            <a:ext cx="461275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a:solidFill>
                  <a:schemeClr val="tx1"/>
                </a:solidFill>
                <a:latin typeface="+mn-lt"/>
                <a:ea typeface="ＭＳ Ｐゴシック" pitchFamily="-112" charset="-128"/>
              </a:defRPr>
            </a:lvl9pPr>
          </a:lstStyle>
          <a:p>
            <a:pPr marL="0" indent="0" algn="just">
              <a:lnSpc>
                <a:spcPts val="2800"/>
              </a:lnSpc>
              <a:buNone/>
              <a:defRPr/>
            </a:pPr>
            <a:r>
              <a:rPr lang="de-DE" sz="1800" dirty="0"/>
              <a:t>B</a:t>
            </a:r>
            <a:r>
              <a:rPr lang="de-DE" sz="1800" dirty="0" smtClean="0"/>
              <a:t>atch 136 </a:t>
            </a:r>
            <a:r>
              <a:rPr lang="de-DE" sz="1800" dirty="0" err="1" smtClean="0"/>
              <a:t>has</a:t>
            </a:r>
            <a:r>
              <a:rPr lang="de-DE" sz="1800" dirty="0" smtClean="0"/>
              <a:t> still </a:t>
            </a:r>
            <a:r>
              <a:rPr lang="de-DE" sz="1800" dirty="0" err="1" smtClean="0"/>
              <a:t>slightly</a:t>
            </a:r>
            <a:r>
              <a:rPr lang="de-DE" sz="1800" dirty="0" smtClean="0"/>
              <a:t> larger </a:t>
            </a:r>
            <a:r>
              <a:rPr lang="de-DE" sz="1800" dirty="0" err="1" smtClean="0"/>
              <a:t>values</a:t>
            </a:r>
            <a:r>
              <a:rPr lang="de-DE" sz="1800" dirty="0" smtClean="0"/>
              <a:t> </a:t>
            </a:r>
            <a:r>
              <a:rPr lang="de-DE" sz="1800" dirty="0" err="1" smtClean="0"/>
              <a:t>than</a:t>
            </a:r>
            <a:r>
              <a:rPr lang="de-DE" sz="1800" dirty="0" smtClean="0"/>
              <a:t> </a:t>
            </a:r>
            <a:r>
              <a:rPr lang="de-DE" sz="1800" dirty="0" err="1" smtClean="0"/>
              <a:t>other</a:t>
            </a:r>
            <a:r>
              <a:rPr lang="de-DE" sz="1800" dirty="0" smtClean="0"/>
              <a:t> </a:t>
            </a:r>
            <a:r>
              <a:rPr lang="de-DE" sz="1800" dirty="0" err="1" smtClean="0"/>
              <a:t>batches</a:t>
            </a:r>
            <a:r>
              <a:rPr lang="de-DE" sz="1800" dirty="0" smtClean="0"/>
              <a:t>, </a:t>
            </a:r>
          </a:p>
          <a:p>
            <a:pPr marL="0" indent="0" algn="just">
              <a:lnSpc>
                <a:spcPts val="2800"/>
              </a:lnSpc>
              <a:buNone/>
              <a:defRPr/>
            </a:pPr>
            <a:r>
              <a:rPr lang="de-DE" sz="1800" dirty="0"/>
              <a:t>b</a:t>
            </a:r>
            <a:r>
              <a:rPr lang="de-DE" sz="1800" dirty="0" smtClean="0"/>
              <a:t>ut </a:t>
            </a:r>
            <a:r>
              <a:rPr lang="de-DE" sz="1800" dirty="0" err="1" smtClean="0"/>
              <a:t>the</a:t>
            </a:r>
            <a:r>
              <a:rPr lang="de-DE" sz="1800" dirty="0" smtClean="0"/>
              <a:t> </a:t>
            </a:r>
            <a:r>
              <a:rPr lang="de-DE" sz="1800" dirty="0" err="1" smtClean="0"/>
              <a:t>deviation</a:t>
            </a:r>
            <a:r>
              <a:rPr lang="de-DE" sz="1800" dirty="0" smtClean="0"/>
              <a:t> </a:t>
            </a:r>
            <a:r>
              <a:rPr lang="de-DE" sz="1800" dirty="0" err="1" smtClean="0"/>
              <a:t>is</a:t>
            </a:r>
            <a:r>
              <a:rPr lang="de-DE" sz="1800" dirty="0" smtClean="0"/>
              <a:t> </a:t>
            </a:r>
            <a:r>
              <a:rPr lang="de-DE" sz="1800" dirty="0" err="1" smtClean="0"/>
              <a:t>no</a:t>
            </a:r>
            <a:r>
              <a:rPr lang="de-DE" sz="1800" dirty="0" smtClean="0"/>
              <a:t> </a:t>
            </a:r>
            <a:r>
              <a:rPr lang="de-DE" sz="1800" dirty="0" err="1" smtClean="0"/>
              <a:t>longer</a:t>
            </a:r>
            <a:r>
              <a:rPr lang="de-DE" sz="1800" dirty="0" smtClean="0"/>
              <a:t> </a:t>
            </a:r>
            <a:r>
              <a:rPr lang="de-DE" sz="1800" dirty="0" err="1" smtClean="0"/>
              <a:t>statistically</a:t>
            </a:r>
            <a:r>
              <a:rPr lang="de-DE" sz="1800" dirty="0" smtClean="0"/>
              <a:t> </a:t>
            </a:r>
            <a:r>
              <a:rPr lang="de-DE" sz="1800" dirty="0" err="1" smtClean="0"/>
              <a:t>significant</a:t>
            </a:r>
            <a:r>
              <a:rPr lang="de-DE" sz="1800" dirty="0" smtClean="0"/>
              <a:t>.</a:t>
            </a:r>
            <a:endParaRPr lang="de-DE" sz="1800" dirty="0"/>
          </a:p>
        </p:txBody>
      </p:sp>
      <p:sp>
        <p:nvSpPr>
          <p:cNvPr id="2" name="Datumsplatzhalter 1"/>
          <p:cNvSpPr>
            <a:spLocks noGrp="1"/>
          </p:cNvSpPr>
          <p:nvPr>
            <p:ph type="dt" sz="half" idx="10"/>
          </p:nvPr>
        </p:nvSpPr>
        <p:spPr/>
        <p:txBody>
          <a:bodyPr/>
          <a:lstStyle/>
          <a:p>
            <a:pPr>
              <a:defRPr/>
            </a:pPr>
            <a:r>
              <a:rPr lang="en-US" smtClean="0"/>
              <a:t>V2</a:t>
            </a:r>
            <a:endParaRPr lang="de-DE" dirty="0"/>
          </a:p>
        </p:txBody>
      </p:sp>
      <p:sp>
        <p:nvSpPr>
          <p:cNvPr id="4" name="Fußzeilenplatzhalter 3"/>
          <p:cNvSpPr>
            <a:spLocks noGrp="1"/>
          </p:cNvSpPr>
          <p:nvPr>
            <p:ph type="ftr" sz="quarter" idx="11"/>
          </p:nvPr>
        </p:nvSpPr>
        <p:spPr/>
        <p:txBody>
          <a:bodyPr/>
          <a:lstStyle/>
          <a:p>
            <a:pPr>
              <a:defRPr/>
            </a:pPr>
            <a:r>
              <a:rPr lang="en-US" smtClean="0"/>
              <a:t>Processing of Biological Data SS 2020</a:t>
            </a:r>
            <a:endParaRPr lang="de-DE" dirty="0"/>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99" y="812463"/>
            <a:ext cx="7352413" cy="3932261"/>
          </a:xfrm>
          <a:prstGeom prst="rect">
            <a:avLst/>
          </a:prstGeom>
        </p:spPr>
      </p:pic>
      <p:sp>
        <p:nvSpPr>
          <p:cNvPr id="3" name="Ellipse 2"/>
          <p:cNvSpPr/>
          <p:nvPr/>
        </p:nvSpPr>
        <p:spPr>
          <a:xfrm>
            <a:off x="6019800" y="2348880"/>
            <a:ext cx="1008112" cy="154753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9389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2595</Words>
  <Application>Microsoft Macintosh PowerPoint</Application>
  <PresentationFormat>Bildschirmpräsentation (4:3)</PresentationFormat>
  <Paragraphs>261</Paragraphs>
  <Slides>15</Slides>
  <Notes>15</Notes>
  <HiddenSlides>0</HiddenSlides>
  <MMClips>15</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15</vt:i4>
      </vt:variant>
    </vt:vector>
  </HeadingPairs>
  <TitlesOfParts>
    <vt:vector size="22" baseType="lpstr">
      <vt:lpstr>Arial</vt:lpstr>
      <vt:lpstr>ＭＳ Ｐゴシック</vt:lpstr>
      <vt:lpstr>Source Sans Pro</vt:lpstr>
      <vt:lpstr>Symbol</vt:lpstr>
      <vt:lpstr>Times New Roman</vt:lpstr>
      <vt:lpstr>Standarddesign</vt:lpstr>
      <vt:lpstr>Formel</vt:lpstr>
      <vt:lpstr>Example: same bladder cancer microarray data</vt:lpstr>
      <vt:lpstr>Example: sequencing data from 1000 Genomes project</vt:lpstr>
      <vt:lpstr>ComBat</vt:lpstr>
      <vt:lpstr>Workflow to identify and adjust batch effects</vt:lpstr>
      <vt:lpstr>Correcting batch effects in DNA methylation data</vt:lpstr>
      <vt:lpstr>Original DNA methylation data for breast cancer (TCGA)</vt:lpstr>
      <vt:lpstr>Beclear: Identify batch effected genes</vt:lpstr>
      <vt:lpstr>Beclear: score the severeness of batch effect for each batch </vt:lpstr>
      <vt:lpstr>TCGA data for breast cancer – batch affected entries predicted by LFM/BEclear</vt:lpstr>
      <vt:lpstr>TCGA data for breast cancer – data corrected by FunNorm</vt:lpstr>
      <vt:lpstr>Functional Normalization</vt:lpstr>
      <vt:lpstr>Functional Normalization</vt:lpstr>
      <vt:lpstr>Functional Normalization</vt:lpstr>
      <vt:lpstr>Functional Normalization</vt:lpstr>
      <vt:lpstr>Functional Normalization</vt:lpstr>
    </vt:vector>
  </TitlesOfParts>
  <Company>MPI</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Volkhard Helms</dc:creator>
  <cp:lastModifiedBy>Microsoft Office-Anwender</cp:lastModifiedBy>
  <cp:revision>586</cp:revision>
  <dcterms:created xsi:type="dcterms:W3CDTF">2015-06-11T12:33:57Z</dcterms:created>
  <dcterms:modified xsi:type="dcterms:W3CDTF">2020-04-14T11:50:39Z</dcterms:modified>
</cp:coreProperties>
</file>