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31" r:id="rId2"/>
    <p:sldId id="1032" r:id="rId3"/>
    <p:sldId id="1033" r:id="rId4"/>
    <p:sldId id="1065" r:id="rId5"/>
    <p:sldId id="1088" r:id="rId6"/>
    <p:sldId id="1089" r:id="rId7"/>
    <p:sldId id="1090" r:id="rId8"/>
    <p:sldId id="1093" r:id="rId9"/>
    <p:sldId id="1094" r:id="rId10"/>
    <p:sldId id="1095" r:id="rId11"/>
    <p:sldId id="1096" r:id="rId12"/>
    <p:sldId id="1097" r:id="rId13"/>
    <p:sldId id="1066" r:id="rId14"/>
    <p:sldId id="1067" r:id="rId15"/>
    <p:sldId id="1068" r:id="rId16"/>
    <p:sldId id="1069" r:id="rId17"/>
    <p:sldId id="1070" r:id="rId18"/>
    <p:sldId id="1075" r:id="rId19"/>
    <p:sldId id="1076" r:id="rId20"/>
    <p:sldId id="1077" r:id="rId21"/>
    <p:sldId id="1083" r:id="rId22"/>
    <p:sldId id="1084" r:id="rId23"/>
    <p:sldId id="1085" r:id="rId24"/>
    <p:sldId id="1086" r:id="rId25"/>
    <p:sldId id="1087" r:id="rId26"/>
    <p:sldId id="1101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CC3399"/>
    <a:srgbClr val="FF9933"/>
    <a:srgbClr val="FF33CC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0186" autoAdjust="0"/>
  </p:normalViewPr>
  <p:slideViewPr>
    <p:cSldViewPr>
      <p:cViewPr varScale="1">
        <p:scale>
          <a:sx n="77" d="100"/>
          <a:sy n="77" d="100"/>
        </p:scale>
        <p:origin x="2526" y="90"/>
      </p:cViewPr>
      <p:guideLst>
        <p:guide orient="horz" pos="1296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5DF043D-F419-431E-A33B-623B81FEE771}" type="datetime1">
              <a:rPr lang="de-DE"/>
              <a:pPr>
                <a:defRPr/>
              </a:pPr>
              <a:t>14.04.20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AF2E412-65A5-4A30-A6A4-7C24E8793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2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FAFB493-04E6-4247-BA9C-29EBA33AC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0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Here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generated synthetic data sets with “known” batch effects.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First, we determined the standard deviation of the methylation value of each promoter probe in level 1 adjacent normal samples (samples belonging to batch 136 were excluded due to the existing batch effect).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Then we randomly selected 8000 promoter probes (approximately 10% of all promoter probes present on the chip) and increased the methylation values of 4000 of these promoter probes by a specified multiple of their specific standard deviation plus a noise term. The original probe values before introducing the synthetic batch effect were considered as our gold standard. </a:t>
            </a:r>
          </a:p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Because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methods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Funnorm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ComBat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SVA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adjust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all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values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summed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corrected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values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from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original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values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(y-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axis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)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quite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large.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contrast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BEclear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modifies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only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values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are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affected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batch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effects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Therefore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summed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deviations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are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much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smaller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Maybe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previous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analysis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was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bit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unfair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methods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Therefore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now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inspect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deviation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batch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effected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points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small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batch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effects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2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standard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deviations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less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(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which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typical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magnitude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),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BEclear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still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produces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smallest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deviations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larger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deviations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BEclear-adjusted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values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differ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strongly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from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original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with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methods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endParaRPr lang="de-DE" baseline="0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Then, we considered the identities of differentially methylated genes in breast tumor samples vs. normal samples.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As gold standard reference, we used the list of differentially methylated probes identified in the unaffected data using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limma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package.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Then, we designed a synthetic batch effect in a similar fashion as before and applied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BEclear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RUVm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FunNorm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ComBat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and SVA to this data.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Then, again we identified differentially methylated genes in this BE-adjusted data with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limma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and compared the results to the original data. </a:t>
            </a:r>
            <a:endParaRPr lang="en-US" sz="1200" b="0" i="0" u="sng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 here 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the accuracy defined as (TP + TN) / (TP + TN + FP + FN) for the different BE-adjustment methods.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BEclear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yielded a similar accuracy as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RUVm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method that is not explained.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oth methods were more accurate compared to all other methods. 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Today,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started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by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discussing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various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approaches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reconstruct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missing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points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met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important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problem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batch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effects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raw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If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one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does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not care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about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batch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effects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downstream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analysis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may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heavily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corrupted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Therefore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a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bioinformatician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your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job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check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possible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batch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effects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We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discussed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different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approaches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that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implemented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software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tools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for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removing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unwanted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batch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effects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our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view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no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„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best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“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tool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Certain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approaches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will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offer</a:t>
            </a:r>
            <a:r>
              <a:rPr lang="de-DE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Times New Roman" pitchFamily="18" charset="0"/>
                <a:ea typeface="ＭＳ Ｐゴシック" pitchFamily="34" charset="-128"/>
              </a:rPr>
              <a:t>advantages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certain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situations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will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give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mediocre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in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other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cases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Identifying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best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suited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tool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depends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on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the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data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to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be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de-DE" baseline="0" dirty="0" err="1" smtClean="0">
                <a:latin typeface="Times New Roman" pitchFamily="18" charset="0"/>
                <a:ea typeface="ＭＳ Ｐゴシック" pitchFamily="34" charset="-128"/>
              </a:rPr>
              <a:t>analyzed</a:t>
            </a:r>
            <a:r>
              <a:rPr lang="de-DE" baseline="0" dirty="0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uk-UA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9029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DD086-8E52-44DF-BBC1-C2BA40D1E1CD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1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compiled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Probably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Quickly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browsing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fresh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8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These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 </a:t>
            </a:r>
            <a:r>
              <a:rPr lang="de-DE" dirty="0" err="1" smtClean="0"/>
              <a:t>basic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properties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fulfill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98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These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must </a:t>
            </a:r>
            <a:r>
              <a:rPr lang="de-DE" dirty="0" err="1" smtClean="0"/>
              <a:t>obey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52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17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1FA-6AC7-4BEE-90B2-F7DBDF013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03197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Processing of Biological Data SS 2020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865-07C2-4EB0-8E37-9A4C66679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F707-3CB9-4644-805A-368CE60B1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3F5C-9775-4F20-8491-9CDE0B72D9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86EE-9253-4FD6-BF87-484174474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5693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060B16-A0DB-49DD-9992-659C19B01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60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 Benchmarking </a:t>
            </a:r>
            <a:r>
              <a:rPr lang="en-US" dirty="0" err="1" smtClean="0">
                <a:ea typeface="ＭＳ Ｐゴシック" pitchFamily="34" charset="-128"/>
              </a:rPr>
              <a:t>BEclear</a:t>
            </a:r>
            <a:endParaRPr lang="uk-UA" dirty="0" smtClean="0"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E0B978-BDD8-4CBE-88EA-8472388C21BC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38974" y="1196752"/>
            <a:ext cx="195350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000" dirty="0" err="1" smtClean="0"/>
              <a:t>Funnorm</a:t>
            </a:r>
            <a:r>
              <a:rPr lang="de-DE" sz="2000" dirty="0" smtClean="0"/>
              <a:t>, </a:t>
            </a:r>
          </a:p>
          <a:p>
            <a:pPr>
              <a:lnSpc>
                <a:spcPts val="3000"/>
              </a:lnSpc>
            </a:pPr>
            <a:r>
              <a:rPr lang="de-DE" sz="2000" dirty="0" err="1" smtClean="0"/>
              <a:t>ComBat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SVA </a:t>
            </a:r>
            <a:r>
              <a:rPr lang="de-DE" sz="2000" dirty="0" err="1" smtClean="0"/>
              <a:t>scale</a:t>
            </a:r>
            <a:r>
              <a:rPr lang="de-DE" sz="2000" dirty="0" smtClean="0"/>
              <a:t> all </a:t>
            </a:r>
            <a:r>
              <a:rPr lang="de-DE" sz="2000" dirty="0" err="1" smtClean="0"/>
              <a:t>values</a:t>
            </a:r>
            <a:endParaRPr lang="de-DE" sz="2000" dirty="0" smtClean="0"/>
          </a:p>
          <a:p>
            <a:pPr>
              <a:lnSpc>
                <a:spcPts val="3000"/>
              </a:lnSpc>
            </a:pPr>
            <a:r>
              <a:rPr lang="de-DE" sz="2000" dirty="0" smtClean="0"/>
              <a:t>-&gt; large total</a:t>
            </a:r>
          </a:p>
          <a:p>
            <a:pPr>
              <a:lnSpc>
                <a:spcPts val="3000"/>
              </a:lnSpc>
            </a:pPr>
            <a:r>
              <a:rPr lang="de-DE" sz="2000" dirty="0" err="1"/>
              <a:t>d</a:t>
            </a:r>
            <a:r>
              <a:rPr lang="de-DE" sz="2000" dirty="0" err="1" smtClean="0"/>
              <a:t>eviation</a:t>
            </a:r>
            <a:endParaRPr lang="de-DE" sz="2000" dirty="0" smtClean="0"/>
          </a:p>
          <a:p>
            <a:pPr>
              <a:lnSpc>
                <a:spcPts val="3000"/>
              </a:lnSpc>
            </a:pPr>
            <a:endParaRPr lang="de-DE" sz="2000" dirty="0"/>
          </a:p>
          <a:p>
            <a:pPr>
              <a:lnSpc>
                <a:spcPts val="3000"/>
              </a:lnSpc>
            </a:pPr>
            <a:r>
              <a:rPr lang="de-DE" sz="2000" dirty="0" err="1" smtClean="0"/>
              <a:t>BEclear</a:t>
            </a:r>
            <a:r>
              <a:rPr lang="de-DE" sz="2000" dirty="0" smtClean="0"/>
              <a:t> </a:t>
            </a:r>
            <a:r>
              <a:rPr lang="de-DE" sz="2000" dirty="0" err="1" smtClean="0"/>
              <a:t>corrects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affected</a:t>
            </a:r>
            <a:r>
              <a:rPr lang="de-DE" sz="2000" dirty="0" smtClean="0"/>
              <a:t> </a:t>
            </a:r>
            <a:r>
              <a:rPr lang="de-DE" sz="2000" dirty="0" err="1" smtClean="0"/>
              <a:t>entries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810214"/>
            <a:ext cx="6663506" cy="4712616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r>
              <a:rPr lang="de-DE" altLang="de-DE" dirty="0" smtClean="0">
                <a:ea typeface="ＭＳ Ｐゴシック" pitchFamily="34" charset="-128"/>
              </a:rPr>
              <a:t> 1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rule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658813"/>
            <a:ext cx="8856984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Consider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student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population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Let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Smart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denote</a:t>
            </a:r>
            <a:r>
              <a:rPr lang="de-DE" altLang="de-DE" sz="1800" dirty="0" smtClean="0">
                <a:ea typeface="Cambria Math"/>
                <a:sym typeface="Symbol"/>
              </a:rPr>
              <a:t> smart </a:t>
            </a:r>
            <a:r>
              <a:rPr lang="de-DE" altLang="de-DE" sz="1800" dirty="0" err="1" smtClean="0">
                <a:ea typeface="Cambria Math"/>
                <a:sym typeface="Symbol"/>
              </a:rPr>
              <a:t>students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GradeA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denote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students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who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got</a:t>
            </a:r>
            <a:r>
              <a:rPr lang="de-DE" altLang="de-DE" sz="1800" dirty="0" smtClean="0">
                <a:ea typeface="Cambria Math"/>
                <a:sym typeface="Symbol"/>
              </a:rPr>
              <a:t> grade 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believe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P(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GradeA|Smart</a:t>
            </a:r>
            <a:r>
              <a:rPr lang="de-DE" altLang="de-DE" sz="1800" dirty="0" smtClean="0">
                <a:ea typeface="Cambria Math"/>
                <a:sym typeface="Symbol"/>
              </a:rPr>
              <a:t>) = 0.6,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get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know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particular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student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received</a:t>
            </a:r>
            <a:r>
              <a:rPr lang="de-DE" altLang="de-DE" sz="1800" dirty="0" smtClean="0">
                <a:ea typeface="Cambria Math"/>
                <a:sym typeface="Symbol"/>
              </a:rPr>
              <a:t> grade 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Suppose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latin typeface="+mn-lt"/>
                <a:ea typeface="Cambria Math"/>
                <a:cs typeface="Courier New" panose="02070309020205020404" pitchFamily="49" charset="0"/>
                <a:sym typeface="Symbol"/>
              </a:rPr>
              <a:t>P</a:t>
            </a:r>
            <a:r>
              <a:rPr lang="de-DE" altLang="de-DE" sz="1800" dirty="0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(Smart</a:t>
            </a:r>
            <a:r>
              <a:rPr lang="de-DE" altLang="de-DE" sz="1800" dirty="0" smtClean="0">
                <a:ea typeface="Cambria Math"/>
                <a:sym typeface="Symbol"/>
              </a:rPr>
              <a:t>) = 0.3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latin typeface="+mn-lt"/>
                <a:ea typeface="Cambria Math"/>
                <a:cs typeface="Courier New" panose="02070309020205020404" pitchFamily="49" charset="0"/>
                <a:sym typeface="Symbol"/>
              </a:rPr>
              <a:t>P</a:t>
            </a:r>
            <a:r>
              <a:rPr lang="de-DE" altLang="de-DE" sz="1800" dirty="0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(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GradeA</a:t>
            </a:r>
            <a:r>
              <a:rPr lang="de-DE" altLang="de-DE" sz="1800" dirty="0" smtClean="0">
                <a:ea typeface="Cambria Math"/>
                <a:sym typeface="Symbol"/>
              </a:rPr>
              <a:t>) = 0.2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have</a:t>
            </a:r>
            <a:r>
              <a:rPr lang="de-DE" altLang="de-DE" sz="1800" dirty="0" smtClean="0">
                <a:ea typeface="Cambria Math"/>
                <a:sym typeface="Symbol"/>
              </a:rPr>
              <a:t> P(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Smart|GradeA</a:t>
            </a:r>
            <a:r>
              <a:rPr lang="de-DE" altLang="de-DE" sz="1800" dirty="0" smtClean="0">
                <a:ea typeface="Cambria Math"/>
                <a:sym typeface="Symbol"/>
              </a:rPr>
              <a:t>) = 0.6  0.3 / 0.2 = 0.9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In </a:t>
            </a:r>
            <a:r>
              <a:rPr lang="de-DE" altLang="de-DE" sz="1800" dirty="0" err="1" smtClean="0">
                <a:ea typeface="Cambria Math"/>
                <a:sym typeface="Symbol"/>
              </a:rPr>
              <a:t>this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model</a:t>
            </a:r>
            <a:r>
              <a:rPr lang="de-DE" altLang="de-DE" sz="1800" dirty="0" smtClean="0">
                <a:ea typeface="Cambria Math"/>
                <a:sym typeface="Symbol"/>
              </a:rPr>
              <a:t>, an A grade </a:t>
            </a:r>
            <a:r>
              <a:rPr lang="de-DE" altLang="de-DE" sz="1800" dirty="0" err="1" smtClean="0">
                <a:ea typeface="Cambria Math"/>
                <a:sym typeface="Symbol"/>
              </a:rPr>
              <a:t>strongly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suggests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student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smart.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On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other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hand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was </a:t>
            </a:r>
            <a:r>
              <a:rPr lang="de-DE" altLang="de-DE" sz="1800" dirty="0" err="1" smtClean="0">
                <a:ea typeface="Cambria Math"/>
                <a:sym typeface="Symbol"/>
              </a:rPr>
              <a:t>easier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high grades </a:t>
            </a:r>
            <a:r>
              <a:rPr lang="de-DE" altLang="de-DE" sz="1800" dirty="0" err="1" smtClean="0">
                <a:ea typeface="Cambria Math"/>
                <a:sym typeface="Symbol"/>
              </a:rPr>
              <a:t>were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more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common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e.g. </a:t>
            </a:r>
            <a:r>
              <a:rPr lang="de-DE" altLang="de-DE" sz="1800" dirty="0" smtClean="0">
                <a:ea typeface="Cambria Math"/>
                <a:cs typeface="Courier New" panose="02070309020205020404" pitchFamily="49" charset="0"/>
                <a:sym typeface="Symbol"/>
              </a:rPr>
              <a:t>P</a:t>
            </a:r>
            <a:r>
              <a:rPr lang="de-DE" altLang="de-DE" sz="1800" dirty="0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(</a:t>
            </a:r>
            <a:r>
              <a:rPr lang="de-DE" altLang="de-DE" sz="1800" dirty="0" err="1" smtClean="0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GradeA</a:t>
            </a:r>
            <a:r>
              <a:rPr lang="de-DE" altLang="de-DE" sz="1800" dirty="0">
                <a:ea typeface="Cambria Math"/>
                <a:sym typeface="Symbol"/>
              </a:rPr>
              <a:t>) = </a:t>
            </a:r>
            <a:r>
              <a:rPr lang="de-DE" altLang="de-DE" sz="1800" dirty="0" smtClean="0">
                <a:ea typeface="Cambria Math"/>
                <a:sym typeface="Symbol"/>
              </a:rPr>
              <a:t>0.4, </a:t>
            </a: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would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get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>
                <a:ea typeface="Cambria Math"/>
                <a:sym typeface="Symbol"/>
              </a:rPr>
              <a:t>P(</a:t>
            </a:r>
            <a:r>
              <a:rPr lang="de-DE" altLang="de-DE" sz="1800" dirty="0" err="1">
                <a:latin typeface="Courier New" panose="02070309020205020404" pitchFamily="49" charset="0"/>
                <a:ea typeface="Cambria Math"/>
                <a:cs typeface="Courier New" panose="02070309020205020404" pitchFamily="49" charset="0"/>
                <a:sym typeface="Symbol"/>
              </a:rPr>
              <a:t>Smart|GradeA</a:t>
            </a:r>
            <a:r>
              <a:rPr lang="de-DE" altLang="de-DE" sz="1800" dirty="0">
                <a:ea typeface="Cambria Math"/>
                <a:sym typeface="Symbol"/>
              </a:rPr>
              <a:t>) = 0.6  0.3 / </a:t>
            </a:r>
            <a:r>
              <a:rPr lang="de-DE" altLang="de-DE" sz="1800" dirty="0" smtClean="0">
                <a:ea typeface="Cambria Math"/>
                <a:sym typeface="Symbol"/>
              </a:rPr>
              <a:t>0.4 </a:t>
            </a:r>
            <a:r>
              <a:rPr lang="de-DE" altLang="de-DE" sz="1800" dirty="0">
                <a:ea typeface="Cambria Math"/>
                <a:sym typeface="Symbol"/>
              </a:rPr>
              <a:t>= </a:t>
            </a:r>
            <a:r>
              <a:rPr lang="de-DE" altLang="de-DE" sz="1800" dirty="0" smtClean="0">
                <a:ea typeface="Cambria Math"/>
                <a:sym typeface="Symbol"/>
              </a:rPr>
              <a:t>0.45</a:t>
            </a:r>
            <a:r>
              <a:rPr lang="de-DE" altLang="de-DE" sz="1800" dirty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   </a:t>
            </a:r>
            <a:r>
              <a:rPr lang="de-DE" altLang="de-DE" sz="1800" dirty="0" err="1" smtClean="0">
                <a:ea typeface="Cambria Math"/>
                <a:sym typeface="Symbol"/>
              </a:rPr>
              <a:t>which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much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less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conclusive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91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r>
              <a:rPr lang="de-DE" altLang="de-DE" dirty="0" smtClean="0">
                <a:ea typeface="ＭＳ Ｐゴシック" pitchFamily="34" charset="-128"/>
              </a:rPr>
              <a:t> 2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rule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658813"/>
            <a:ext cx="8856984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Suppose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tuberculosis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skin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95% </a:t>
            </a:r>
            <a:r>
              <a:rPr lang="de-DE" altLang="de-DE" sz="1800" dirty="0" err="1" smtClean="0">
                <a:ea typeface="Cambria Math"/>
                <a:sym typeface="Symbol"/>
              </a:rPr>
              <a:t>percent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accurate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patient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TB-</a:t>
            </a:r>
            <a:r>
              <a:rPr lang="de-DE" altLang="de-DE" sz="1800" dirty="0" err="1" smtClean="0">
                <a:ea typeface="Cambria Math"/>
                <a:sym typeface="Symbol"/>
              </a:rPr>
              <a:t>infected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will </a:t>
            </a:r>
            <a:r>
              <a:rPr lang="de-DE" altLang="de-DE" sz="1800" dirty="0" err="1" smtClean="0">
                <a:ea typeface="Cambria Math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sym typeface="Symbol"/>
              </a:rPr>
              <a:t> positive </a:t>
            </a:r>
            <a:r>
              <a:rPr lang="de-DE" altLang="de-DE" sz="1800" dirty="0" err="1" smtClean="0">
                <a:ea typeface="Cambria Math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0.95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>
                <a:ea typeface="Cambria Math"/>
                <a:sym typeface="Symbol"/>
              </a:rPr>
              <a:t>a</a:t>
            </a:r>
            <a:r>
              <a:rPr lang="de-DE" altLang="de-DE" sz="1800" dirty="0" err="1" smtClean="0">
                <a:ea typeface="Cambria Math"/>
                <a:sym typeface="Symbol"/>
              </a:rPr>
              <a:t>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patient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not </a:t>
            </a:r>
            <a:r>
              <a:rPr lang="de-DE" altLang="de-DE" sz="1800" dirty="0" err="1" smtClean="0">
                <a:ea typeface="Cambria Math"/>
                <a:sym typeface="Symbol"/>
              </a:rPr>
              <a:t>infected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will </a:t>
            </a:r>
            <a:r>
              <a:rPr lang="de-DE" altLang="de-DE" sz="1800" dirty="0" err="1" smtClean="0">
                <a:ea typeface="Cambria Math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sym typeface="Symbol"/>
              </a:rPr>
              <a:t> negative </a:t>
            </a:r>
            <a:r>
              <a:rPr lang="de-DE" altLang="de-DE" sz="1800" dirty="0" err="1" smtClean="0">
                <a:ea typeface="Cambria Math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0.95.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Now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suppose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person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gets</a:t>
            </a:r>
            <a:r>
              <a:rPr lang="de-DE" altLang="de-DE" sz="1800" dirty="0" smtClean="0">
                <a:ea typeface="Cambria Math"/>
                <a:sym typeface="Symbol"/>
              </a:rPr>
              <a:t> a positive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result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What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person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infected</a:t>
            </a:r>
            <a:r>
              <a:rPr lang="de-DE" altLang="de-DE" sz="1800" dirty="0" smtClean="0">
                <a:ea typeface="Cambria Math"/>
                <a:sym typeface="Symbol"/>
              </a:rPr>
              <a:t>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Naive </a:t>
            </a:r>
            <a:r>
              <a:rPr lang="de-DE" altLang="de-DE" sz="1800" dirty="0" err="1" smtClean="0">
                <a:ea typeface="Cambria Math"/>
                <a:sym typeface="Symbol"/>
              </a:rPr>
              <a:t>reasoning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suggests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result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wrong</a:t>
            </a:r>
            <a:r>
              <a:rPr lang="de-DE" altLang="de-DE" sz="1800" dirty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5%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time, </a:t>
            </a: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subject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infected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0.95.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would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mean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95%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subjects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sym typeface="Symbol"/>
              </a:rPr>
              <a:t> positive </a:t>
            </a:r>
            <a:r>
              <a:rPr lang="de-DE" altLang="de-DE" sz="1800" dirty="0" err="1" smtClean="0">
                <a:ea typeface="Cambria Math"/>
                <a:sym typeface="Symbol"/>
              </a:rPr>
              <a:t>results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have</a:t>
            </a:r>
            <a:r>
              <a:rPr lang="de-DE" altLang="de-DE" sz="1800" dirty="0" smtClean="0">
                <a:ea typeface="Cambria Math"/>
                <a:sym typeface="Symbol"/>
              </a:rPr>
              <a:t> TB.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8917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Example</a:t>
            </a:r>
            <a:r>
              <a:rPr lang="de-DE" altLang="de-DE" dirty="0" smtClean="0">
                <a:ea typeface="ＭＳ Ｐゴシック" pitchFamily="34" charset="-128"/>
              </a:rPr>
              <a:t> 2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Bayes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rule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658813"/>
            <a:ext cx="885698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consider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problem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by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applying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Bayes</a:t>
            </a:r>
            <a:r>
              <a:rPr lang="de-DE" altLang="de-DE" sz="1800" dirty="0" smtClean="0">
                <a:ea typeface="Cambria Math"/>
                <a:sym typeface="Symbol"/>
              </a:rPr>
              <a:t>‘ </a:t>
            </a:r>
            <a:r>
              <a:rPr lang="de-DE" altLang="de-DE" sz="1800" dirty="0" err="1" smtClean="0">
                <a:ea typeface="Cambria Math"/>
                <a:sym typeface="Symbol"/>
              </a:rPr>
              <a:t>rule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need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consider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prior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TB </a:t>
            </a:r>
            <a:r>
              <a:rPr lang="de-DE" altLang="de-DE" sz="1800" dirty="0" err="1" smtClean="0">
                <a:ea typeface="Cambria Math"/>
                <a:sym typeface="Symbol"/>
              </a:rPr>
              <a:t>infection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getting</a:t>
            </a:r>
            <a:r>
              <a:rPr lang="de-DE" altLang="de-DE" sz="1800" dirty="0" smtClean="0">
                <a:ea typeface="Cambria Math"/>
                <a:sym typeface="Symbol"/>
              </a:rPr>
              <a:t> a positive </a:t>
            </a:r>
            <a:r>
              <a:rPr lang="de-DE" altLang="de-DE" sz="1800" dirty="0" err="1" smtClean="0">
                <a:ea typeface="Cambria Math"/>
                <a:sym typeface="Symbol"/>
              </a:rPr>
              <a:t>test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result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Suppose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1 in 1000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subjects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who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get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tested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infected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→ P(TB) = 0.001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latin typeface="Arial"/>
              <a:ea typeface="Cambria Math"/>
              <a:cs typeface="Arial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We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see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that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0.001  0.95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infected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subjects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get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a positive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result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>
                <a:latin typeface="Arial"/>
                <a:ea typeface="Cambria Math"/>
                <a:cs typeface="Arial"/>
                <a:sym typeface="Symbol"/>
              </a:rPr>
              <a:t>a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nd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0.999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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0.05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uninfected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subjects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get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a positive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result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latin typeface="Arial"/>
              <a:ea typeface="Cambria Math"/>
              <a:cs typeface="Arial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Thus P(Positive) = 0.001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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0.95 + 0.999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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0.05 = 0.0509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latin typeface="Arial"/>
              <a:ea typeface="Cambria Math"/>
              <a:cs typeface="Arial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Applying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Bayes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‘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rule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,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we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get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P(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TB|Positive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) 	= P(TB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) 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P(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Positive|TB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) / P(Positive)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					= 0.001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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0.95 / 0.0509  0.0187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latin typeface="Arial"/>
              <a:ea typeface="Cambria Math"/>
              <a:cs typeface="Arial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Thus,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although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a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subject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with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a positive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test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much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more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probable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to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be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TB-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infected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than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a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random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subject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,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fewer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than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2%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of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these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subjects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are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TB-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infected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.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8396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Random Variables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813"/>
                <a:ext cx="8856984" cy="515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defined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associates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outcome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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students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class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could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80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𝑔𝑟𝑎𝑑𝑒</m:t>
                        </m:r>
                      </m:sub>
                    </m:sSub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 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maps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student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class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(in )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her grade (1, …, 5).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grade = A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shorthand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altLang="de-DE" sz="180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sym typeface="Symbol"/>
                          </a:rPr>
                          <m:t>𝜔</m:t>
                        </m:r>
                        <m:r>
                          <a:rPr lang="de-DE" altLang="de-DE" sz="180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de-DE" sz="1800" i="1" smtClean="0">
                            <a:latin typeface="Cambria Math"/>
                            <a:ea typeface="Cambria Math"/>
                            <a:sym typeface="Symbol"/>
                          </a:rPr>
                          <m:t>Ω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:</m:t>
                        </m:r>
                        <m:sSub>
                          <m:sSub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𝑓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𝑔𝑟𝑎𝑑𝑒</m:t>
                            </m:r>
                          </m:sub>
                        </m:sSub>
                        <m:d>
                          <m:d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𝜔</m:t>
                            </m:r>
                          </m:e>
                        </m:d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𝐴</m:t>
                        </m:r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There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exist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categorical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(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or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discrete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)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on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few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e.g.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intelligence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could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„high“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„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low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“.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There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also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exist</a:t>
                </a:r>
                <a:r>
                  <a:rPr lang="de-DE" altLang="de-DE" sz="1800" dirty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integer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or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real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on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an infinite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number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continuous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e.g.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height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students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Val(X)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denote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813"/>
                <a:ext cx="8856984" cy="5155386"/>
              </a:xfrm>
              <a:prstGeom prst="rect">
                <a:avLst/>
              </a:prstGeom>
              <a:blipFill>
                <a:blip r:embed="rId2"/>
                <a:stretch>
                  <a:fillRect l="-619" b="-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2639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Random Variables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813"/>
                <a:ext cx="8856984" cy="4745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following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will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either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consider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categorical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real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will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capital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letters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X, Y, Z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denote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Lowercase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will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refer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E.g.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≥0 </m:t>
                    </m:r>
                    <m:r>
                      <m:rPr>
                        <m:nor/>
                      </m:rPr>
                      <a:rPr lang="de-DE" altLang="de-DE" sz="1800" b="0" i="0" smtClean="0">
                        <a:latin typeface="Cambria Math"/>
                        <a:ea typeface="Cambria Math"/>
                        <a:sym typeface="Symbol"/>
                      </a:rPr>
                      <m:t>for</m:t>
                    </m:r>
                    <m:r>
                      <m:rPr>
                        <m:nor/>
                      </m:rPr>
                      <a:rPr lang="de-DE" altLang="de-DE" sz="1800" b="0" i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de-DE" altLang="de-DE" sz="1800" b="0" i="0" smtClean="0">
                        <a:latin typeface="Cambria Math"/>
                        <a:ea typeface="Cambria Math"/>
                        <a:sym typeface="Symbol"/>
                      </a:rPr>
                      <m:t>all</m:t>
                    </m:r>
                    <m:r>
                      <m:rPr>
                        <m:nor/>
                      </m:rPr>
                      <a:rPr lang="de-DE" altLang="de-DE" sz="1800" b="0" i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𝑉𝑎𝑙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</m:e>
                    </m:d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When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discuss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categorical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numbers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will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denote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i-</a:t>
                </a:r>
                <a:r>
                  <a:rPr lang="de-DE" altLang="de-DE" sz="1800" i="1" dirty="0" err="1" smtClean="0">
                    <a:ea typeface="Cambria Math"/>
                    <a:sym typeface="Symbol"/>
                  </a:rPr>
                  <a:t>th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x</a:t>
                </a:r>
                <a:r>
                  <a:rPr lang="de-DE" altLang="de-DE" sz="1800" i="1" baseline="30000" dirty="0" smtClean="0">
                    <a:ea typeface="Cambria Math"/>
                    <a:sym typeface="Symbol"/>
                  </a:rPr>
                  <a:t>i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Bold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capital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letters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sets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variables: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X, Y, Z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813"/>
                <a:ext cx="8856984" cy="4745915"/>
              </a:xfrm>
              <a:prstGeom prst="rect">
                <a:avLst/>
              </a:prstGeom>
              <a:blipFill>
                <a:blip r:embed="rId2"/>
                <a:stretch>
                  <a:fillRect l="-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5643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Marginal </a:t>
            </a:r>
            <a:r>
              <a:rPr lang="de-DE" altLang="de-DE" dirty="0" err="1" smtClean="0">
                <a:ea typeface="ＭＳ Ｐゴシック" pitchFamily="34" charset="-128"/>
              </a:rPr>
              <a:t>Distributions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813"/>
                <a:ext cx="8856984" cy="5410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Once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define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 X,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consider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1" dirty="0" smtClean="0">
                    <a:ea typeface="Cambria Math"/>
                    <a:sym typeface="Symbol"/>
                  </a:rPr>
                  <a:t>marginal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P(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X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)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over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described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using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E.g.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take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two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 </a:t>
                </a:r>
                <a:r>
                  <a:rPr lang="de-DE" altLang="de-DE" sz="1800" dirty="0" err="1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Intelligence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Grade</a:t>
                </a:r>
                <a:r>
                  <a:rPr lang="de-DE" altLang="de-DE" sz="1800" dirty="0">
                    <a:ea typeface="Cambria Math"/>
                    <a:sym typeface="Symbol"/>
                  </a:rPr>
                  <a:t> 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their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marginal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P(</a:t>
                </a:r>
                <a:r>
                  <a:rPr lang="de-DE" altLang="de-DE" sz="1800" dirty="0" err="1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Intelligence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)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P(Grade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Let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suppose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>
                    <a:ea typeface="Cambria Math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Intelligence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high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=0.3</m:t>
                    </m:r>
                  </m:oMath>
                </a14:m>
                <a:endParaRPr lang="de-DE" altLang="de-DE" sz="1800" b="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0" dirty="0" smtClean="0">
                    <a:ea typeface="Cambria Math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Intelligence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low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=0.7</m:t>
                    </m:r>
                  </m:oMath>
                </a14:m>
                <a:endParaRPr lang="de-DE" altLang="de-DE" sz="1800" b="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0" dirty="0" smtClean="0">
                    <a:ea typeface="Cambria Math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Grade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A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=0.25</m:t>
                    </m:r>
                  </m:oMath>
                </a14:m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0" dirty="0" smtClean="0">
                    <a:ea typeface="Cambria Math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Grade</m:t>
                        </m:r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B</m:t>
                        </m:r>
                      </m:e>
                    </m:d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=0.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37</m:t>
                    </m:r>
                  </m:oMath>
                </a14:m>
                <a:endParaRPr lang="de-DE" altLang="de-DE" sz="1800" b="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Grade</m:t>
                        </m:r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C</m:t>
                        </m:r>
                      </m:e>
                    </m:d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=0.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38</m:t>
                    </m:r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These marginal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satisfying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3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properties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813"/>
                <a:ext cx="8856984" cy="5410712"/>
              </a:xfrm>
              <a:prstGeom prst="rect">
                <a:avLst/>
              </a:prstGeom>
              <a:blipFill rotWithShape="1">
                <a:blip r:embed="rId2"/>
                <a:stretch>
                  <a:fillRect l="-619" b="-3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9353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Joint </a:t>
            </a:r>
            <a:r>
              <a:rPr lang="de-DE" altLang="de-DE" dirty="0" err="1" smtClean="0">
                <a:ea typeface="ＭＳ Ｐゴシック" pitchFamily="34" charset="-128"/>
              </a:rPr>
              <a:t>Distributions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548680"/>
                <a:ext cx="9036496" cy="3482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Often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interested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questions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involve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several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E.g.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might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interested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„</a:t>
                </a:r>
                <a:r>
                  <a:rPr lang="de-DE" altLang="de-DE" sz="1800" dirty="0" err="1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Intelligence</a:t>
                </a:r>
                <a:r>
                  <a:rPr lang="de-DE" altLang="de-DE" sz="1800" dirty="0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 = high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Grade = A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“.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need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consider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joint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over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two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joint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2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consistent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marginal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20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2000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altLang="de-DE" sz="20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2000" b="0" i="1" smtClean="0">
                            <a:latin typeface="Cambria Math"/>
                            <a:ea typeface="Cambria Math"/>
                            <a:sym typeface="Symbol"/>
                          </a:rPr>
                          <m:t>𝑦</m:t>
                        </m:r>
                      </m:sub>
                      <m:sup/>
                      <m:e>
                        <m:r>
                          <a:rPr lang="de-DE" altLang="de-DE" sz="2000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20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  <m:r>
                              <a:rPr lang="de-DE" altLang="de-DE" sz="20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,</m:t>
                            </m:r>
                            <m:r>
                              <a:rPr lang="de-DE" altLang="de-DE" sz="20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𝑦</m:t>
                            </m:r>
                          </m:e>
                        </m:d>
                        <m:r>
                          <a:rPr lang="de-DE" altLang="de-DE" sz="2000" b="0" i="1" smtClean="0">
                            <a:latin typeface="Cambria Math"/>
                            <a:ea typeface="Cambria Math"/>
                            <a:sym typeface="Symbol"/>
                          </a:rPr>
                          <m:t>.</m:t>
                        </m:r>
                      </m:e>
                    </m:nary>
                  </m:oMath>
                </a14:m>
                <a:endParaRPr lang="de-DE" altLang="de-DE" sz="2000" dirty="0" smtClean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48680"/>
                <a:ext cx="9036496" cy="3482235"/>
              </a:xfrm>
              <a:prstGeom prst="rect">
                <a:avLst/>
              </a:prstGeom>
              <a:blipFill>
                <a:blip r:embed="rId2"/>
                <a:stretch>
                  <a:fillRect l="-607" b="-192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20328"/>
              </p:ext>
            </p:extLst>
          </p:nvPr>
        </p:nvGraphicFramePr>
        <p:xfrm>
          <a:off x="1259632" y="4005064"/>
          <a:ext cx="6096000" cy="2225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31325749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1791377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3470204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40347043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985451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Intelligence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334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low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high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326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0.18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0.25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2840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Grade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0.28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0.09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0.37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0929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0.35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0.03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0.38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44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0.7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0.3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17826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6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Conditional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Probability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813"/>
                <a:ext cx="9036496" cy="491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notion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extends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induced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over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variables.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Intelligence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altLang="de-DE" sz="1800" b="0" i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Grade</m:t>
                            </m:r>
                            <m:r>
                              <m:rPr>
                                <m:nor/>
                              </m:rPr>
                              <a:rPr lang="de-DE" altLang="de-DE" sz="1800" b="0" i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de-DE" altLang="de-DE" sz="1800" b="0" i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A</m:t>
                            </m:r>
                          </m:e>
                        </m:d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denotes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over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describable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latin typeface="Courier New" panose="02070309020205020404" pitchFamily="49" charset="0"/>
                    <a:ea typeface="Cambria Math"/>
                    <a:cs typeface="Courier New" panose="02070309020205020404" pitchFamily="49" charset="0"/>
                    <a:sym typeface="Symbol"/>
                  </a:rPr>
                  <a:t>Intelligence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knowledge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student‘s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grade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Note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Intelligence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 b="0" i="0" smtClean="0">
                            <a:latin typeface="Cambria Math"/>
                            <a:ea typeface="Cambria Math"/>
                            <a:sym typeface="Symbol"/>
                          </a:rPr>
                          <m:t>high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de-DE" altLang="de-DE" sz="1800">
                                <a:latin typeface="Cambria Math"/>
                                <a:ea typeface="Cambria Math"/>
                                <a:sym typeface="Symbol"/>
                              </a:rPr>
                              <m:t>Grade</m:t>
                            </m:r>
                            <m:r>
                              <m:rPr>
                                <m:nor/>
                              </m:rPr>
                              <a:rPr lang="de-DE" altLang="de-DE" sz="1800">
                                <a:latin typeface="Cambria Math"/>
                                <a:ea typeface="Cambria Math"/>
                                <a:sym typeface="Symbol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de-DE" altLang="de-DE" sz="1800">
                                <a:latin typeface="Cambria Math"/>
                                <a:ea typeface="Cambria Math"/>
                                <a:sym typeface="Symbol"/>
                              </a:rPr>
                              <m:t>A</m:t>
                            </m:r>
                          </m:e>
                        </m:d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0.18</m:t>
                        </m:r>
                      </m:num>
                      <m:den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0.25</m:t>
                        </m:r>
                      </m:den>
                    </m:f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=0.72 </m:t>
                    </m:r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is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quite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different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from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marginal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Intelligence</m:t>
                        </m:r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e-DE" altLang="de-DE" sz="1800">
                            <a:latin typeface="Cambria Math"/>
                            <a:ea typeface="Cambria Math"/>
                            <a:sym typeface="Symbol"/>
                          </a:rPr>
                          <m:t>high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=0.3</m:t>
                    </m:r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will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notation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present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set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Bayes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‘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rule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reads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𝑋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𝑌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813"/>
                <a:ext cx="9036496" cy="4912948"/>
              </a:xfrm>
              <a:prstGeom prst="rect">
                <a:avLst/>
              </a:prstGeom>
              <a:blipFill rotWithShape="1">
                <a:blip r:embed="rId2"/>
                <a:stretch>
                  <a:fillRect l="-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5049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Probability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Density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Functions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4032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dirty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𝑝</m:t>
                    </m:r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ℝ</m:t>
                    </m:r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r>
                      <a:rPr lang="de-DE" altLang="de-DE" sz="2000" b="0" i="1" smtClean="0">
                        <a:latin typeface="Cambria Math"/>
                        <a:ea typeface="Cambria Math"/>
                        <a:sym typeface="Symbol"/>
                      </a:rPr>
                      <m:t>ℝ</m:t>
                    </m:r>
                  </m:oMath>
                </a14:m>
                <a:endParaRPr lang="de-DE" altLang="de-DE" sz="20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density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(PDF)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nonnegative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integrable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so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de-DE" altLang="de-DE" sz="180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𝑉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𝑎𝑙</m:t>
                        </m:r>
                        <m:d>
                          <m:d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</m:e>
                        </m:d>
                      </m:sub>
                      <m:sup/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  <m:d>
                          <m:d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𝑑𝑥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=1</m:t>
                        </m:r>
                      </m:e>
                    </m:nary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1800" b="0" i="0" smtClean="0">
                        <a:latin typeface="Cambria Math"/>
                        <a:ea typeface="Cambria Math"/>
                        <a:sym typeface="Symbol"/>
                      </a:rPr>
                      <m:t>P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≤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de-DE" altLang="de-DE" sz="180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∞</m:t>
                        </m:r>
                      </m:sub>
                      <m:sup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sup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  <m:d>
                          <m:d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altLang="de-DE" sz="1800" dirty="0" smtClean="0">
                    <a:ea typeface="Cambria Math"/>
                    <a:sym typeface="Symbol"/>
                  </a:rPr>
                  <a:t>  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cumulative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By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using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density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evaluate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other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 E.g.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de-DE" sz="1800">
                          <a:latin typeface="Cambria Math"/>
                          <a:ea typeface="Cambria Math"/>
                          <a:sym typeface="Symbol"/>
                        </a:rPr>
                        <m:t>P</m:t>
                      </m:r>
                      <m:d>
                        <m:d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sym typeface="Symbol"/>
                            </a:rPr>
                            <m:t>≤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≤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e>
                      </m:d>
                      <m:r>
                        <a:rPr lang="de-DE" altLang="de-DE" sz="18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sub>
                        <m: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sup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𝑝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4032194"/>
              </a:xfrm>
              <a:prstGeom prst="rect">
                <a:avLst/>
              </a:prstGeom>
              <a:blipFill rotWithShape="1">
                <a:blip r:embed="rId2"/>
                <a:stretch>
                  <a:fillRect l="-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9027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Uniform </a:t>
            </a:r>
            <a:r>
              <a:rPr lang="de-DE" altLang="de-DE" dirty="0" err="1" smtClean="0">
                <a:ea typeface="ＭＳ Ｐゴシック" pitchFamily="34" charset="-128"/>
              </a:rPr>
              <a:t>distribution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4809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simplest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PDF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uniform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distribution</a:t>
                </a:r>
                <a:endParaRPr lang="de-DE" altLang="de-DE" sz="1800" b="1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u="sng" dirty="0" smtClean="0">
                    <a:ea typeface="Cambria Math"/>
                    <a:sym typeface="Symbol"/>
                  </a:rPr>
                  <a:t>Definition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: A variable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uniform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over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[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a,b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]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denoted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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Unif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[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a,b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]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PDF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DE" altLang="de-DE" sz="1800" b="0" i="1" smtClean="0">
                                        <a:latin typeface="Cambria Math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𝑏</m:t>
                                    </m:r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−</m:t>
                                    </m:r>
                                    <m:r>
                                      <a:rPr lang="de-DE" altLang="de-DE" sz="1800" b="0" i="1" smtClean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𝑏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≥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≥</m:t>
                                </m:r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altLang="de-DE" sz="1800" b="0" i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Thus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subinterval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[</a:t>
                </a:r>
                <a:r>
                  <a:rPr lang="de-DE" altLang="de-DE" sz="1800" i="1" dirty="0" err="1" smtClean="0">
                    <a:ea typeface="Cambria Math"/>
                    <a:sym typeface="Symbol"/>
                  </a:rPr>
                  <a:t>a,b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]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proportional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sym typeface="Symbol"/>
                  </a:rPr>
                  <a:t>t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size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relative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size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[</a:t>
                </a:r>
                <a:r>
                  <a:rPr lang="de-DE" altLang="de-DE" sz="1800" i="1" dirty="0" err="1" smtClean="0">
                    <a:ea typeface="Cambria Math"/>
                    <a:sym typeface="Symbol"/>
                  </a:rPr>
                  <a:t>a,b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].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b – a &lt; 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1,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density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greater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1.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only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have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satisfy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constraint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total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area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under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PDF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1.</a:t>
                </a:r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4809843"/>
              </a:xfrm>
              <a:prstGeom prst="rect">
                <a:avLst/>
              </a:prstGeom>
              <a:blipFill>
                <a:blip r:embed="rId2"/>
                <a:stretch>
                  <a:fillRect l="-615" b="-5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775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Effect on corrected entries only</a:t>
            </a:r>
            <a:endParaRPr lang="uk-UA" dirty="0" smtClean="0"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E0B978-BDD8-4CBE-88EA-8472388C21BC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51712" y="1196752"/>
            <a:ext cx="23407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dirty="0" smtClean="0"/>
              <a:t>Even </a:t>
            </a:r>
            <a:r>
              <a:rPr lang="de-DE" dirty="0" err="1"/>
              <a:t>f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entries</a:t>
            </a:r>
            <a:r>
              <a:rPr lang="de-DE" dirty="0" smtClean="0"/>
              <a:t>, </a:t>
            </a:r>
          </a:p>
          <a:p>
            <a:pPr>
              <a:lnSpc>
                <a:spcPts val="3000"/>
              </a:lnSpc>
            </a:pPr>
            <a:r>
              <a:rPr lang="de-DE" dirty="0" err="1" smtClean="0"/>
              <a:t>BEclear</a:t>
            </a:r>
            <a:r>
              <a:rPr lang="de-DE" dirty="0" smtClean="0"/>
              <a:t> </a:t>
            </a:r>
            <a:r>
              <a:rPr lang="de-DE" dirty="0" err="1" smtClean="0"/>
              <a:t>predicts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batch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  <a:p>
            <a:pPr>
              <a:lnSpc>
                <a:spcPts val="3000"/>
              </a:lnSpc>
            </a:pPr>
            <a:r>
              <a:rPr lang="de-DE" dirty="0" err="1"/>
              <a:t>u</a:t>
            </a:r>
            <a:r>
              <a:rPr lang="de-DE" dirty="0" err="1" smtClean="0"/>
              <a:t>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 </a:t>
            </a:r>
            <a:r>
              <a:rPr lang="de-DE" dirty="0" err="1" smtClean="0"/>
              <a:t>stand.dev</a:t>
            </a:r>
            <a:r>
              <a:rPr lang="de-DE" dirty="0" smtClean="0"/>
              <a:t>.</a:t>
            </a:r>
          </a:p>
          <a:p>
            <a:pPr>
              <a:lnSpc>
                <a:spcPts val="3000"/>
              </a:lnSpc>
            </a:pPr>
            <a:endParaRPr lang="de-DE" dirty="0"/>
          </a:p>
          <a:p>
            <a:pPr>
              <a:lnSpc>
                <a:spcPts val="3000"/>
              </a:lnSpc>
            </a:pPr>
            <a:r>
              <a:rPr lang="de-DE" dirty="0" err="1"/>
              <a:t>w</a:t>
            </a:r>
            <a:r>
              <a:rPr lang="de-DE" dirty="0" err="1" smtClean="0"/>
              <a:t>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magnitude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batch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" y="764704"/>
            <a:ext cx="6444031" cy="4560203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Gaussian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distribution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3823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mean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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</a:t>
                </a:r>
                <a:r>
                  <a:rPr lang="de-DE" altLang="de-DE" sz="1800" baseline="30000" dirty="0" smtClean="0">
                    <a:ea typeface="Cambria Math"/>
                    <a:sym typeface="Symbol"/>
                  </a:rPr>
                  <a:t>2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,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sym typeface="Symbol"/>
                  </a:rPr>
                  <a:t>d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enoted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 N(;</a:t>
                </a:r>
                <a:r>
                  <a:rPr lang="de-DE" altLang="de-DE" sz="1800" baseline="30000" dirty="0" smtClean="0">
                    <a:ea typeface="Cambria Math"/>
                    <a:sym typeface="Symbol"/>
                  </a:rPr>
                  <a:t>2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)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PDF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𝑒</m:t>
                          </m:r>
                        </m:e>
                        <m: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de-DE" sz="1800" b="0" i="1" smtClean="0">
                                          <a:latin typeface="Cambria Math" charset="0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−</m:t>
                                      </m:r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altLang="de-DE" sz="1800" b="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standard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mean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0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1.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>
                    <a:ea typeface="Cambria Math"/>
                    <a:sym typeface="Symbol"/>
                  </a:rPr>
                  <a:t>	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		</a:t>
                </a:r>
                <a:r>
                  <a:rPr lang="de-DE" altLang="de-DE" sz="1800" i="1" dirty="0" smtClean="0">
                    <a:ea typeface="Cambria Math"/>
                    <a:sym typeface="Symbol"/>
                  </a:rPr>
                  <a:t>Fig. 2.2.</a:t>
                </a:r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3823739"/>
              </a:xfrm>
              <a:prstGeom prst="rect">
                <a:avLst/>
              </a:prstGeom>
              <a:blipFill rotWithShape="1">
                <a:blip r:embed="rId2"/>
                <a:stretch>
                  <a:fillRect l="-615" t="-159" b="-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  <p:pic>
        <p:nvPicPr>
          <p:cNvPr id="8" name="Bild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924944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4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Expectation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4762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Let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discrete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takes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numerical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expectation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under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P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1" i="0" smtClean="0">
                              <a:latin typeface="Cambria Math"/>
                              <a:ea typeface="Cambria Math"/>
                              <a:sym typeface="Symbol"/>
                            </a:rPr>
                            <m:t>𝐄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∙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continuous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variable,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sym typeface="Symbol"/>
                  </a:rPr>
                  <a:t>t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density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function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1">
                              <a:latin typeface="Cambria Math"/>
                              <a:ea typeface="Cambria Math"/>
                              <a:sym typeface="Symbol"/>
                            </a:rPr>
                            <m:t>𝐄</m:t>
                          </m:r>
                        </m:e>
                        <m:sub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∙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𝑝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E.g.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consider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outcome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rolling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good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die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1/6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each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outcome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[X] = 1  1/6 + 2 </a:t>
                </a:r>
                <a:r>
                  <a:rPr lang="de-DE" altLang="de-DE" sz="1800" dirty="0">
                    <a:ea typeface="Cambria Math"/>
                    <a:sym typeface="Symbol"/>
                  </a:rPr>
                  <a:t> 1/6 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+ … + 6  </a:t>
                </a:r>
                <a:r>
                  <a:rPr lang="de-DE" altLang="de-DE" sz="1800" dirty="0">
                    <a:ea typeface="Cambria Math"/>
                    <a:sym typeface="Symbol"/>
                  </a:rPr>
                  <a:t>1/6 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= 3.5</a:t>
                </a:r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4762394"/>
              </a:xfrm>
              <a:prstGeom prst="rect">
                <a:avLst/>
              </a:prstGeom>
              <a:blipFill rotWithShape="1">
                <a:blip r:embed="rId2"/>
                <a:stretch>
                  <a:fillRect l="-615" b="-5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2811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Properties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>
                <a:ea typeface="ＭＳ Ｐゴシック" pitchFamily="34" charset="-128"/>
              </a:rPr>
              <a:t>e</a:t>
            </a:r>
            <a:r>
              <a:rPr lang="de-DE" altLang="de-DE" dirty="0" err="1" smtClean="0">
                <a:ea typeface="ＭＳ Ｐゴシック" pitchFamily="34" charset="-128"/>
              </a:rPr>
              <a:t>xpectation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a </a:t>
            </a:r>
            <a:r>
              <a:rPr lang="de-DE" altLang="de-DE" dirty="0" err="1" smtClean="0">
                <a:ea typeface="ＭＳ Ｐゴシック" pitchFamily="34" charset="-128"/>
              </a:rPr>
              <a:t>random</a:t>
            </a:r>
            <a:r>
              <a:rPr lang="de-DE" altLang="de-DE" dirty="0" smtClean="0">
                <a:ea typeface="ＭＳ Ｐゴシック" pitchFamily="34" charset="-128"/>
              </a:rPr>
              <a:t> variable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658526"/>
            <a:ext cx="8928992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[a</a:t>
            </a:r>
            <a:r>
              <a:rPr lang="de-DE" altLang="de-DE" sz="1800" dirty="0">
                <a:ea typeface="Cambria Math"/>
                <a:sym typeface="Symbol"/>
              </a:rPr>
              <a:t>  </a:t>
            </a:r>
            <a:r>
              <a:rPr lang="de-DE" altLang="de-DE" sz="1800" dirty="0" smtClean="0">
                <a:ea typeface="Cambria Math"/>
                <a:sym typeface="Symbol"/>
              </a:rPr>
              <a:t>X + b] = a </a:t>
            </a: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[X ] + b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Let</a:t>
            </a:r>
            <a:r>
              <a:rPr lang="de-DE" altLang="de-DE" sz="1800" dirty="0" smtClean="0">
                <a:ea typeface="Cambria Math"/>
                <a:sym typeface="Symbol"/>
              </a:rPr>
              <a:t> X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Y </a:t>
            </a:r>
            <a:r>
              <a:rPr lang="de-DE" altLang="de-DE" sz="1800" dirty="0" err="1" smtClean="0">
                <a:ea typeface="Cambria Math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two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random</a:t>
            </a:r>
            <a:r>
              <a:rPr lang="de-DE" altLang="de-DE" sz="1800" dirty="0" smtClean="0">
                <a:ea typeface="Cambria Math"/>
                <a:sym typeface="Symbol"/>
              </a:rPr>
              <a:t> variables</a:t>
            </a: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[X </a:t>
            </a:r>
            <a:r>
              <a:rPr lang="de-DE" altLang="de-DE" sz="1800" dirty="0">
                <a:ea typeface="Cambria Math"/>
                <a:sym typeface="Symbol"/>
              </a:rPr>
              <a:t>+ </a:t>
            </a:r>
            <a:r>
              <a:rPr lang="de-DE" altLang="de-DE" sz="1800" dirty="0" smtClean="0">
                <a:ea typeface="Cambria Math"/>
                <a:sym typeface="Symbol"/>
              </a:rPr>
              <a:t>Y] = </a:t>
            </a: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[X] + </a:t>
            </a: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[Y]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Here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it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does</a:t>
            </a:r>
            <a:r>
              <a:rPr lang="de-DE" altLang="de-DE" sz="1800" dirty="0" smtClean="0">
                <a:ea typeface="Cambria Math"/>
                <a:sym typeface="Symbol"/>
              </a:rPr>
              <a:t> not matter </a:t>
            </a:r>
            <a:r>
              <a:rPr lang="de-DE" altLang="de-DE" sz="1800" dirty="0" err="1" smtClean="0">
                <a:ea typeface="Cambria Math"/>
                <a:sym typeface="Symbol"/>
              </a:rPr>
              <a:t>whether</a:t>
            </a:r>
            <a:r>
              <a:rPr lang="de-DE" altLang="de-DE" sz="1800" dirty="0" smtClean="0">
                <a:ea typeface="Cambria Math"/>
                <a:sym typeface="Symbol"/>
              </a:rPr>
              <a:t> X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Y </a:t>
            </a:r>
            <a:r>
              <a:rPr lang="de-DE" altLang="de-DE" sz="1800" dirty="0" err="1" smtClean="0">
                <a:ea typeface="Cambria Math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independent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or</a:t>
            </a:r>
            <a:r>
              <a:rPr lang="de-DE" altLang="de-DE" sz="1800" dirty="0" smtClean="0">
                <a:ea typeface="Cambria Math"/>
                <a:sym typeface="Symbol"/>
              </a:rPr>
              <a:t> not.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What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can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say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about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expectation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value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product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two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random</a:t>
            </a:r>
            <a:r>
              <a:rPr lang="de-DE" altLang="de-DE" sz="1800" dirty="0" smtClean="0">
                <a:ea typeface="Cambria Math"/>
                <a:sym typeface="Symbol"/>
              </a:rPr>
              <a:t> variables?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In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general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case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 </a:t>
            </a:r>
            <a:r>
              <a:rPr lang="de-DE" altLang="de-DE" sz="1800" dirty="0" err="1" smtClean="0">
                <a:ea typeface="Cambria Math"/>
                <a:sym typeface="Symbol"/>
              </a:rPr>
              <a:t>can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say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very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little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Consider</a:t>
            </a:r>
            <a:r>
              <a:rPr lang="de-DE" altLang="de-DE" sz="1800" dirty="0" smtClean="0">
                <a:ea typeface="Cambria Math"/>
                <a:sym typeface="Symbol"/>
              </a:rPr>
              <a:t> 2 variables X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Y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each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take</a:t>
            </a:r>
            <a:r>
              <a:rPr lang="de-DE" altLang="de-DE" sz="1800" dirty="0" smtClean="0">
                <a:ea typeface="Cambria Math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values</a:t>
            </a:r>
            <a:r>
              <a:rPr lang="de-DE" altLang="de-DE" sz="1800" dirty="0" smtClean="0">
                <a:ea typeface="Cambria Math"/>
                <a:sym typeface="Symbol"/>
              </a:rPr>
              <a:t> +1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-1 </a:t>
            </a:r>
            <a:r>
              <a:rPr lang="de-DE" altLang="de-DE" sz="1800" dirty="0" err="1" smtClean="0">
                <a:ea typeface="Cambria Math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probabilities</a:t>
            </a:r>
            <a:r>
              <a:rPr lang="de-DE" altLang="de-DE" sz="1800" dirty="0" smtClean="0">
                <a:ea typeface="Cambria Math"/>
                <a:sym typeface="Symbol"/>
              </a:rPr>
              <a:t> 0.5.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X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Y </a:t>
            </a:r>
            <a:r>
              <a:rPr lang="de-DE" altLang="de-DE" sz="1800" dirty="0" err="1" smtClean="0">
                <a:ea typeface="Cambria Math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independent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[X </a:t>
            </a:r>
            <a:r>
              <a:rPr lang="de-DE" altLang="de-DE" sz="1800" dirty="0">
                <a:ea typeface="Cambria Math"/>
                <a:sym typeface="Symbol"/>
              </a:rPr>
              <a:t> Y</a:t>
            </a:r>
            <a:r>
              <a:rPr lang="de-DE" altLang="de-DE" sz="1800" dirty="0" smtClean="0">
                <a:ea typeface="Cambria Math"/>
                <a:sym typeface="Symbol"/>
              </a:rPr>
              <a:t>] = 0.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always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take</a:t>
            </a:r>
            <a:r>
              <a:rPr lang="de-DE" altLang="de-DE" sz="1800" dirty="0" smtClean="0">
                <a:ea typeface="Cambria Math"/>
                <a:sym typeface="Symbol"/>
              </a:rPr>
              <a:t> on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same </a:t>
            </a:r>
            <a:r>
              <a:rPr lang="de-DE" altLang="de-DE" sz="1800" dirty="0" err="1" smtClean="0">
                <a:ea typeface="Cambria Math"/>
                <a:sym typeface="Symbol"/>
              </a:rPr>
              <a:t>value</a:t>
            </a:r>
            <a:r>
              <a:rPr lang="de-DE" altLang="de-DE" sz="1800" dirty="0" smtClean="0">
                <a:ea typeface="Cambria Math"/>
                <a:sym typeface="Symbol"/>
              </a:rPr>
              <a:t> (</a:t>
            </a:r>
            <a:r>
              <a:rPr lang="de-DE" altLang="de-DE" sz="1800" dirty="0" err="1" smtClean="0">
                <a:ea typeface="Cambria Math"/>
                <a:sym typeface="Symbol"/>
              </a:rPr>
              <a:t>they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correlated</a:t>
            </a:r>
            <a:r>
              <a:rPr lang="de-DE" altLang="de-DE" sz="1800" dirty="0" smtClean="0">
                <a:ea typeface="Cambria Math"/>
                <a:sym typeface="Symbol"/>
              </a:rPr>
              <a:t>), </a:t>
            </a: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>
                <a:ea typeface="Cambria Math"/>
                <a:sym typeface="Symbol"/>
              </a:rPr>
              <a:t>E</a:t>
            </a:r>
            <a:r>
              <a:rPr lang="de-DE" altLang="de-DE" sz="1800" dirty="0">
                <a:ea typeface="Cambria Math"/>
                <a:sym typeface="Symbol"/>
              </a:rPr>
              <a:t>[X  Y] = </a:t>
            </a:r>
            <a:r>
              <a:rPr lang="de-DE" altLang="de-DE" sz="1800" dirty="0" smtClean="0">
                <a:ea typeface="Cambria Math"/>
                <a:sym typeface="Symbol"/>
              </a:rPr>
              <a:t>1.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669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Properties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>
                <a:ea typeface="ＭＳ Ｐゴシック" pitchFamily="34" charset="-128"/>
              </a:rPr>
              <a:t>e</a:t>
            </a:r>
            <a:r>
              <a:rPr lang="de-DE" altLang="de-DE" dirty="0" err="1" smtClean="0">
                <a:ea typeface="ＭＳ Ｐゴシック" pitchFamily="34" charset="-128"/>
              </a:rPr>
              <a:t>xpectation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a </a:t>
            </a:r>
            <a:r>
              <a:rPr lang="de-DE" altLang="de-DE" dirty="0" err="1" smtClean="0">
                <a:ea typeface="ＭＳ Ｐゴシック" pitchFamily="34" charset="-128"/>
              </a:rPr>
              <a:t>random</a:t>
            </a:r>
            <a:r>
              <a:rPr lang="de-DE" altLang="de-DE" dirty="0" smtClean="0">
                <a:ea typeface="ＭＳ Ｐゴシック" pitchFamily="34" charset="-128"/>
              </a:rPr>
              <a:t> variable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2566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If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Y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independent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then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1" dirty="0" smtClean="0">
                    <a:ea typeface="Cambria Math"/>
                    <a:sym typeface="Symbol"/>
                  </a:rPr>
                  <a:t>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[X</a:t>
                </a:r>
                <a:r>
                  <a:rPr lang="de-DE" altLang="de-DE" sz="1800" dirty="0">
                    <a:ea typeface="Cambria Math"/>
                    <a:sym typeface="Symbol"/>
                  </a:rPr>
                  <a:t>  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]=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[X]  </a:t>
                </a:r>
                <a:r>
                  <a:rPr lang="de-DE" altLang="de-DE" sz="1800" dirty="0">
                    <a:ea typeface="Cambria Math"/>
                    <a:sym typeface="Symbol"/>
                  </a:rPr>
                  <a:t>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[Y]</a:t>
                </a:r>
                <a:endParaRPr lang="de-DE" altLang="de-DE" sz="1800" b="1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b="1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expectation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y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𝐸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𝑥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∙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𝑥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b="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2566728"/>
              </a:xfrm>
              <a:prstGeom prst="rect">
                <a:avLst/>
              </a:prstGeom>
              <a:blipFill rotWithShape="1">
                <a:blip r:embed="rId2"/>
                <a:stretch>
                  <a:fillRect l="-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1491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Variance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548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expectation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tells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us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mean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However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does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not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indicate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how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far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deviates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from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measure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deviation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𝑉𝑎𝑟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b="1" i="0" smtClean="0">
                              <a:latin typeface="Cambria Math"/>
                              <a:ea typeface="Cambria Math"/>
                              <a:sym typeface="Symbol"/>
                            </a:rPr>
                            <m:t>𝐄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de-DE" sz="1800" b="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𝑋</m:t>
                                  </m:r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de-DE" sz="1800" b="0" i="1" smtClean="0">
                                          <a:latin typeface="Cambria Math" charset="0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1800" b="1" i="0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𝐄</m:t>
                                      </m:r>
                                    </m:e>
                                    <m:sub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altLang="de-DE" sz="1800" b="0" i="1" smtClean="0">
                                          <a:latin typeface="Cambria Math" charset="0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de-DE" sz="1800" b="0" i="1" smtClean="0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expectation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squared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difference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between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expected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 An alternative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formulation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r>
                        <a:rPr lang="de-DE" altLang="de-DE" sz="1800" b="1" i="0" smtClean="0">
                          <a:latin typeface="Cambria Math"/>
                          <a:ea typeface="Cambria Math"/>
                          <a:sym typeface="Symbol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−</m:t>
                      </m:r>
                      <m:sSup>
                        <m:sSup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1" i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𝐄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altLang="de-DE" sz="1800" b="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Y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independent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𝑌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𝑌</m:t>
                        </m:r>
                      </m:e>
                    </m:d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				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∙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𝑋</m:t>
                        </m:r>
                      </m:e>
                    </m:d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reason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often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interested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square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root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which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called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standard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deviation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variable.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define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de-DE" sz="180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sym typeface="Symbol"/>
                            </a:rPr>
                            <m:t>𝜎</m:t>
                          </m:r>
                        </m:e>
                        <m: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𝑋</m:t>
                          </m:r>
                        </m:sub>
                      </m:sSub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radPr>
                        <m:deg/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5480796"/>
              </a:xfrm>
              <a:prstGeom prst="rect">
                <a:avLst/>
              </a:prstGeom>
              <a:blipFill>
                <a:blip r:embed="rId2"/>
                <a:stretch>
                  <a:fillRect l="-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8335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Variance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526"/>
                <a:ext cx="8928992" cy="5404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Let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random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variable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with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>
                    <a:ea typeface="Cambria Math"/>
                    <a:sym typeface="Symbol"/>
                  </a:rPr>
                  <a:t> N(;</a:t>
                </a:r>
                <a:r>
                  <a:rPr lang="de-DE" altLang="de-DE" sz="1800" baseline="30000" dirty="0">
                    <a:ea typeface="Cambria Math"/>
                    <a:sym typeface="Symbol"/>
                  </a:rPr>
                  <a:t>2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Then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[X] = 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Var[X] = </a:t>
                </a:r>
                <a:r>
                  <a:rPr lang="de-DE" altLang="de-DE" sz="1800" baseline="30000" dirty="0" smtClean="0">
                    <a:ea typeface="Cambria Math"/>
                    <a:sym typeface="Symbol"/>
                  </a:rPr>
                  <a:t>2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Thus,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parameters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specify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expectation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variance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form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Gaussian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implies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density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values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X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drops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exponentially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fast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distance</a:t>
                </a:r>
                <a:r>
                  <a:rPr lang="de-DE" altLang="de-DE" sz="1800" dirty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(x - ) / .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Not all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show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such a rapid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decline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outcomes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distant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from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expectation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However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for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arbitrary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distributions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one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show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decline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Chebyshev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inequality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states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	</a:t>
                </a:r>
                <a14:m>
                  <m:oMath xmlns:m="http://schemas.openxmlformats.org/officeDocument/2006/math"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altLang="de-DE" sz="1800" b="0" i="1" smtClean="0">
                                    <a:latin typeface="Cambria Math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b="1" i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b="0" i="1" smtClean="0">
                                    <a:latin typeface="Cambria Math" charset="0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≥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f>
                      <m:fPr>
                        <m:ctrlPr>
                          <a:rPr lang="de-DE" altLang="de-DE" sz="1800" b="0" i="1" smtClean="0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𝑉𝑎𝑟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𝑡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>
                    <a:ea typeface="Cambria Math"/>
                    <a:sym typeface="Symbol"/>
                  </a:rPr>
                  <a:t>o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terms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			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altLang="de-DE" sz="18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  <m:r>
                              <a:rPr lang="de-DE" altLang="de-DE" sz="1800" i="1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altLang="de-DE" sz="1800" i="1">
                                    <a:latin typeface="Cambria Math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1800" b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de-DE" altLang="de-DE" sz="1800" i="1">
                                    <a:latin typeface="Cambria Math" charset="0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de-DE" altLang="de-DE" sz="18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de-DE" altLang="de-DE" sz="1800" i="1">
                            <a:latin typeface="Cambria Math"/>
                            <a:ea typeface="Cambria Math"/>
                            <a:sym typeface="Symbol"/>
                          </a:rPr>
                          <m:t>≥</m:t>
                        </m:r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sSub>
                          <m:sSubPr>
                            <m:ctrlPr>
                              <a:rPr lang="de-DE" altLang="de-DE" sz="1800" b="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𝜎</m:t>
                            </m:r>
                          </m:e>
                          <m:sub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f>
                      <m:f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de-DE" altLang="de-DE" sz="1800" b="0" i="1" smtClean="0">
                            <a:latin typeface="Cambria Math"/>
                            <a:ea typeface="Cambria Math"/>
                            <a:sym typeface="Symbol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altLang="de-DE" sz="1800" i="1" smtClean="0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𝑘</m:t>
                            </m:r>
                          </m:e>
                          <m:sup>
                            <m:r>
                              <a:rPr lang="de-DE" altLang="de-DE" sz="1800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526"/>
                <a:ext cx="8928992" cy="5404685"/>
              </a:xfrm>
              <a:prstGeom prst="rect">
                <a:avLst/>
              </a:prstGeom>
              <a:blipFill>
                <a:blip r:embed="rId2"/>
                <a:stretch>
                  <a:fillRect l="-615" t="-1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7983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Variance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658526"/>
            <a:ext cx="8928992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Let X </a:t>
            </a:r>
            <a:r>
              <a:rPr lang="de-DE" altLang="de-DE" sz="1800" dirty="0" err="1" smtClean="0">
                <a:ea typeface="Cambria Math"/>
                <a:sym typeface="Symbol"/>
              </a:rPr>
              <a:t>be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random</a:t>
            </a:r>
            <a:r>
              <a:rPr lang="de-DE" altLang="de-DE" sz="1800" dirty="0" smtClean="0">
                <a:ea typeface="Cambria Math"/>
                <a:sym typeface="Symbol"/>
              </a:rPr>
              <a:t> variable </a:t>
            </a:r>
            <a:r>
              <a:rPr lang="de-DE" altLang="de-DE" sz="1800" dirty="0" err="1" smtClean="0">
                <a:ea typeface="Cambria Math"/>
                <a:sym typeface="Symbol"/>
              </a:rPr>
              <a:t>with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Gaussian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distribution</a:t>
            </a:r>
            <a:r>
              <a:rPr lang="de-DE" altLang="de-DE" sz="1800" dirty="0">
                <a:ea typeface="Cambria Math"/>
                <a:sym typeface="Symbol"/>
              </a:rPr>
              <a:t> N(;</a:t>
            </a:r>
            <a:r>
              <a:rPr lang="de-DE" altLang="de-DE" sz="1800" baseline="30000" dirty="0">
                <a:ea typeface="Cambria Math"/>
                <a:sym typeface="Symbol"/>
              </a:rPr>
              <a:t>2</a:t>
            </a:r>
            <a:r>
              <a:rPr lang="de-DE" altLang="de-DE" sz="1800" dirty="0" smtClean="0">
                <a:ea typeface="Cambria Math"/>
                <a:sym typeface="Symbol"/>
              </a:rPr>
              <a:t>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Then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smtClean="0">
                <a:ea typeface="Cambria Math"/>
                <a:sym typeface="Symbol"/>
              </a:rPr>
              <a:t>E</a:t>
            </a:r>
            <a:r>
              <a:rPr lang="de-DE" altLang="de-DE" sz="1800" dirty="0" smtClean="0">
                <a:ea typeface="Cambria Math"/>
                <a:sym typeface="Symbol"/>
              </a:rPr>
              <a:t>[X] = 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Var[X] = </a:t>
            </a:r>
            <a:r>
              <a:rPr lang="de-DE" altLang="de-DE" sz="1800" baseline="30000" dirty="0" smtClean="0">
                <a:ea typeface="Cambria Math"/>
                <a:sym typeface="Symbol"/>
              </a:rPr>
              <a:t>2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Thus,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parameters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Gaussian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distribution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specify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expectation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variance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distribution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The form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Gaussian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distribution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implies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density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values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X </a:t>
            </a:r>
            <a:r>
              <a:rPr lang="de-DE" altLang="de-DE" sz="1800" dirty="0" err="1" smtClean="0">
                <a:ea typeface="Cambria Math"/>
                <a:sym typeface="Symbol"/>
              </a:rPr>
              <a:t>drops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exponentially</a:t>
            </a:r>
            <a:r>
              <a:rPr lang="de-DE" altLang="de-DE" sz="1800" dirty="0" smtClean="0">
                <a:ea typeface="Cambria Math"/>
                <a:sym typeface="Symbol"/>
              </a:rPr>
              <a:t> fast in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distance</a:t>
            </a:r>
            <a:r>
              <a:rPr lang="de-DE" altLang="de-DE" sz="1800" dirty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(x - ) / .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Nice </a:t>
            </a:r>
            <a:r>
              <a:rPr lang="de-DE" altLang="de-DE" sz="1800" b="1" dirty="0" smtClean="0">
                <a:ea typeface="Cambria Math"/>
                <a:sym typeface="Symbol"/>
              </a:rPr>
              <a:t>online </a:t>
            </a:r>
            <a:r>
              <a:rPr lang="de-DE" altLang="de-DE" sz="1800" b="1" dirty="0" err="1" smtClean="0">
                <a:ea typeface="Cambria Math"/>
                <a:sym typeface="Symbol"/>
              </a:rPr>
              <a:t>resources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on </a:t>
            </a:r>
            <a:r>
              <a:rPr lang="de-DE" altLang="de-DE" sz="1800" dirty="0" err="1" smtClean="0">
                <a:ea typeface="Cambria Math"/>
                <a:sym typeface="Symbol"/>
              </a:rPr>
              <a:t>statistics</a:t>
            </a:r>
            <a:r>
              <a:rPr lang="de-DE" altLang="de-DE" sz="1800" dirty="0" smtClean="0">
                <a:ea typeface="Cambria Math"/>
                <a:sym typeface="Symbol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>
                <a:ea typeface="Cambria Math"/>
                <a:sym typeface="Symbol"/>
              </a:rPr>
              <a:t>https://www.khanacademy.org/math/statistics-probability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>
                <a:ea typeface="Cambria Math"/>
                <a:sym typeface="Symbol"/>
              </a:rPr>
              <a:t>http://tutorials.istudy.psu.edu/basicstatistics/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>
                <a:ea typeface="Cambria Math"/>
                <a:sym typeface="Symbol"/>
              </a:rPr>
              <a:t>https://stattrek.com/statistics/problems.aspx</a:t>
            </a: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4769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Accuracy of differential methylation analysis</a:t>
            </a:r>
            <a:endParaRPr lang="uk-UA" dirty="0" smtClean="0"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E0B978-BDD8-4CBE-88EA-8472388C21BC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48680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differentially</a:t>
            </a:r>
            <a:r>
              <a:rPr lang="de-DE" dirty="0" smtClean="0"/>
              <a:t> </a:t>
            </a:r>
            <a:r>
              <a:rPr lang="de-DE" dirty="0" err="1" smtClean="0"/>
              <a:t>methylated</a:t>
            </a:r>
            <a:r>
              <a:rPr lang="de-DE" dirty="0" smtClean="0"/>
              <a:t> </a:t>
            </a:r>
            <a:r>
              <a:rPr lang="de-DE" dirty="0" err="1" smtClean="0"/>
              <a:t>CpG</a:t>
            </a:r>
            <a:r>
              <a:rPr lang="de-DE" dirty="0" smtClean="0"/>
              <a:t> </a:t>
            </a:r>
            <a:r>
              <a:rPr lang="de-DE" dirty="0" err="1" smtClean="0"/>
              <a:t>probes</a:t>
            </a:r>
            <a:r>
              <a:rPr lang="de-DE" dirty="0" smtClean="0"/>
              <a:t> (</a:t>
            </a:r>
            <a:r>
              <a:rPr lang="de-DE" dirty="0" err="1" smtClean="0"/>
              <a:t>tumor</a:t>
            </a:r>
            <a:r>
              <a:rPr lang="de-DE" dirty="0" smtClean="0"/>
              <a:t> vs. normal) in original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sz="1400" dirty="0"/>
          </a:p>
          <a:p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synthetic</a:t>
            </a:r>
            <a:r>
              <a:rPr lang="de-DE" dirty="0" smtClean="0"/>
              <a:t> </a:t>
            </a:r>
            <a:r>
              <a:rPr lang="de-DE" dirty="0" err="1" smtClean="0"/>
              <a:t>batch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(</a:t>
            </a:r>
            <a:r>
              <a:rPr lang="de-DE" i="1" dirty="0" smtClean="0"/>
              <a:t>n</a:t>
            </a:r>
            <a:r>
              <a:rPr lang="de-DE" dirty="0" smtClean="0"/>
              <a:t> x </a:t>
            </a:r>
            <a:r>
              <a:rPr lang="de-DE" dirty="0" err="1" smtClean="0"/>
              <a:t>st.dev</a:t>
            </a:r>
            <a:r>
              <a:rPr lang="de-DE" dirty="0" smtClean="0"/>
              <a:t>.) +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endParaRPr lang="de-DE" dirty="0" smtClean="0"/>
          </a:p>
          <a:p>
            <a:endParaRPr lang="de-DE" sz="1400" dirty="0"/>
          </a:p>
          <a:p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/>
              <a:t>differentially</a:t>
            </a:r>
            <a:r>
              <a:rPr lang="de-DE" dirty="0"/>
              <a:t> </a:t>
            </a:r>
            <a:r>
              <a:rPr lang="de-DE" dirty="0" err="1"/>
              <a:t>methylated</a:t>
            </a:r>
            <a:r>
              <a:rPr lang="de-DE" dirty="0"/>
              <a:t> </a:t>
            </a:r>
            <a:r>
              <a:rPr lang="de-DE" dirty="0" err="1"/>
              <a:t>CpG</a:t>
            </a:r>
            <a:r>
              <a:rPr lang="de-DE" dirty="0"/>
              <a:t> </a:t>
            </a:r>
            <a:r>
              <a:rPr lang="de-DE" dirty="0" err="1"/>
              <a:t>probes</a:t>
            </a:r>
            <a:r>
              <a:rPr lang="de-DE" dirty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 +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09" y="2050773"/>
            <a:ext cx="5895343" cy="4170025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Conclusions</a:t>
            </a:r>
            <a:endParaRPr lang="uk-UA" dirty="0" smtClean="0"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6E0B978-BDD8-4CBE-88EA-8472388C21BC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107504" y="188640"/>
            <a:ext cx="885735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just">
              <a:lnSpc>
                <a:spcPts val="2800"/>
              </a:lnSpc>
              <a:buFontTx/>
              <a:buChar char="-"/>
              <a:defRPr/>
            </a:pPr>
            <a:endParaRPr lang="de-DE" sz="1800" dirty="0" smtClean="0"/>
          </a:p>
          <a:p>
            <a:pPr marL="0" indent="0" algn="just">
              <a:lnSpc>
                <a:spcPts val="2800"/>
              </a:lnSpc>
              <a:buNone/>
              <a:defRPr/>
            </a:pPr>
            <a:r>
              <a:rPr lang="de-DE" sz="1800" dirty="0" err="1" smtClean="0"/>
              <a:t>Predicting</a:t>
            </a:r>
            <a:r>
              <a:rPr lang="de-DE" sz="1800" dirty="0" smtClean="0"/>
              <a:t> </a:t>
            </a:r>
            <a:r>
              <a:rPr lang="de-DE" sz="1800" b="1" dirty="0" err="1"/>
              <a:t>missing</a:t>
            </a:r>
            <a:r>
              <a:rPr lang="de-DE" sz="1800" b="1" dirty="0"/>
              <a:t> </a:t>
            </a:r>
            <a:r>
              <a:rPr lang="de-DE" sz="1800" b="1" dirty="0" err="1"/>
              <a:t>values</a:t>
            </a:r>
            <a:r>
              <a:rPr lang="de-DE" sz="1800" b="1" dirty="0"/>
              <a:t> </a:t>
            </a:r>
            <a:r>
              <a:rPr lang="de-DE" sz="1800" b="1" dirty="0" err="1" smtClean="0"/>
              <a:t>or</a:t>
            </a:r>
            <a:r>
              <a:rPr lang="de-DE" sz="1800" b="1" dirty="0" smtClean="0"/>
              <a:t> batch-</a:t>
            </a:r>
            <a:r>
              <a:rPr lang="de-DE" sz="1800" b="1" dirty="0" err="1" smtClean="0"/>
              <a:t>effected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values</a:t>
            </a:r>
            <a:r>
              <a:rPr lang="de-DE" sz="1800" b="1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b="1" dirty="0"/>
              <a:t>Latent </a:t>
            </a:r>
            <a:r>
              <a:rPr lang="de-DE" sz="1800" b="1" dirty="0" err="1"/>
              <a:t>Factor</a:t>
            </a:r>
            <a:r>
              <a:rPr lang="de-DE" sz="1800" b="1" dirty="0"/>
              <a:t> Model </a:t>
            </a:r>
            <a:r>
              <a:rPr lang="de-DE" sz="1800" dirty="0"/>
              <a:t>(</a:t>
            </a:r>
            <a:r>
              <a:rPr lang="de-DE" sz="1800" b="1" dirty="0" err="1"/>
              <a:t>BEClear</a:t>
            </a:r>
            <a:r>
              <a:rPr lang="de-DE" sz="1800" b="1" dirty="0"/>
              <a:t> </a:t>
            </a:r>
            <a:r>
              <a:rPr lang="de-DE" sz="1800" b="1" dirty="0" err="1"/>
              <a:t>software</a:t>
            </a:r>
            <a:r>
              <a:rPr lang="de-DE" sz="1800" dirty="0" smtClean="0"/>
              <a:t>):</a:t>
            </a:r>
          </a:p>
          <a:p>
            <a:pPr marL="720725" indent="-360363" algn="just">
              <a:lnSpc>
                <a:spcPts val="2800"/>
              </a:lnSpc>
              <a:buFontTx/>
              <a:buChar char="-"/>
              <a:defRPr/>
            </a:pPr>
            <a:r>
              <a:rPr lang="de-DE" sz="1800" dirty="0" err="1" smtClean="0"/>
              <a:t>Accuracy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MA </a:t>
            </a:r>
            <a:r>
              <a:rPr lang="de-DE" sz="1800" dirty="0" err="1" smtClean="0"/>
              <a:t>hybridization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prediction</a:t>
            </a:r>
            <a:r>
              <a:rPr lang="de-DE" sz="1800" dirty="0" smtClean="0"/>
              <a:t> </a:t>
            </a:r>
            <a:r>
              <a:rPr lang="de-DE" sz="1800" dirty="0" err="1" smtClean="0"/>
              <a:t>confirmed</a:t>
            </a:r>
            <a:r>
              <a:rPr lang="de-DE" sz="1800" dirty="0" smtClean="0"/>
              <a:t>  </a:t>
            </a:r>
            <a:r>
              <a:rPr lang="de-DE" sz="1800" dirty="0" err="1" smtClean="0"/>
              <a:t>by</a:t>
            </a:r>
            <a:r>
              <a:rPr lang="de-DE" sz="1800" dirty="0" smtClean="0"/>
              <a:t> WGS (97%), </a:t>
            </a:r>
          </a:p>
          <a:p>
            <a:pPr marL="720725" indent="-361950" algn="just">
              <a:lnSpc>
                <a:spcPts val="2800"/>
              </a:lnSpc>
              <a:buNone/>
              <a:defRPr/>
            </a:pPr>
            <a:r>
              <a:rPr lang="de-DE" sz="1800" dirty="0" smtClean="0"/>
              <a:t>	</a:t>
            </a:r>
            <a:r>
              <a:rPr lang="de-DE" sz="1800" dirty="0" err="1" smtClean="0"/>
              <a:t>low</a:t>
            </a:r>
            <a:r>
              <a:rPr lang="de-DE" sz="1800" dirty="0" smtClean="0"/>
              <a:t> LFM </a:t>
            </a:r>
            <a:r>
              <a:rPr lang="de-DE" sz="1800" dirty="0" err="1" smtClean="0"/>
              <a:t>error</a:t>
            </a:r>
            <a:endParaRPr lang="de-DE" sz="1800" dirty="0" smtClean="0"/>
          </a:p>
          <a:p>
            <a:pPr marL="720725" indent="-360363" algn="just">
              <a:lnSpc>
                <a:spcPts val="2800"/>
              </a:lnSpc>
              <a:buFontTx/>
              <a:buChar char="-"/>
              <a:defRPr/>
            </a:pPr>
            <a:r>
              <a:rPr lang="de-DE" sz="1800" dirty="0" smtClean="0"/>
              <a:t>Superior </a:t>
            </a:r>
            <a:r>
              <a:rPr lang="de-DE" sz="1800" dirty="0" err="1"/>
              <a:t>a</a:t>
            </a:r>
            <a:r>
              <a:rPr lang="de-DE" sz="1800" dirty="0" err="1" smtClean="0"/>
              <a:t>ccuracy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predicting</a:t>
            </a:r>
            <a:r>
              <a:rPr lang="de-DE" sz="1800" dirty="0" smtClean="0"/>
              <a:t> DNA </a:t>
            </a:r>
            <a:r>
              <a:rPr lang="de-DE" sz="1800" dirty="0" err="1" smtClean="0"/>
              <a:t>methylation</a:t>
            </a:r>
            <a:r>
              <a:rPr lang="de-DE" sz="1800" dirty="0" smtClean="0"/>
              <a:t> </a:t>
            </a:r>
            <a:r>
              <a:rPr lang="de-DE" sz="1800" dirty="0" err="1" smtClean="0"/>
              <a:t>levels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LFM </a:t>
            </a:r>
            <a:r>
              <a:rPr lang="de-DE" sz="1800" dirty="0" err="1" smtClean="0"/>
              <a:t>confirmed</a:t>
            </a:r>
            <a:r>
              <a:rPr lang="de-DE" sz="1800" dirty="0" smtClean="0"/>
              <a:t> in </a:t>
            </a:r>
            <a:r>
              <a:rPr lang="de-DE" sz="1800" dirty="0" err="1" smtClean="0"/>
              <a:t>benchmark</a:t>
            </a:r>
            <a:r>
              <a:rPr lang="de-DE" sz="1800" dirty="0" smtClean="0"/>
              <a:t> </a:t>
            </a:r>
            <a:r>
              <a:rPr lang="de-DE" sz="1800" dirty="0" err="1" smtClean="0"/>
              <a:t>against</a:t>
            </a:r>
            <a:r>
              <a:rPr lang="de-DE" sz="1800" dirty="0" smtClean="0"/>
              <a:t> SVA, </a:t>
            </a:r>
            <a:r>
              <a:rPr lang="de-DE" sz="1800" dirty="0" err="1" smtClean="0"/>
              <a:t>Combat</a:t>
            </a:r>
            <a:r>
              <a:rPr lang="de-DE" sz="1800" dirty="0" smtClean="0"/>
              <a:t>, </a:t>
            </a:r>
            <a:r>
              <a:rPr lang="de-DE" sz="1800" dirty="0" err="1" smtClean="0"/>
              <a:t>FunNorm</a:t>
            </a:r>
            <a:r>
              <a:rPr lang="de-DE" sz="1800" dirty="0" smtClean="0"/>
              <a:t> </a:t>
            </a:r>
            <a:r>
              <a:rPr lang="de-DE" sz="1800" dirty="0" err="1" smtClean="0"/>
              <a:t>tools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SS 2020</a:t>
            </a:r>
            <a:endParaRPr lang="de-DE" dirty="0"/>
          </a:p>
        </p:txBody>
      </p:sp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Review: </a:t>
            </a:r>
            <a:r>
              <a:rPr lang="de-DE" altLang="de-DE" dirty="0" err="1" smtClean="0">
                <a:ea typeface="ＭＳ Ｐゴシック" pitchFamily="34" charset="-128"/>
              </a:rPr>
              <a:t>Foundations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Probability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Theory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9325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„</a:t>
            </a:r>
            <a:r>
              <a:rPr lang="de-DE" altLang="de-DE" sz="1800" b="1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“ : </a:t>
            </a:r>
            <a:r>
              <a:rPr lang="de-DE" altLang="de-DE" sz="1800" dirty="0" err="1" smtClean="0">
                <a:ea typeface="Cambria Math"/>
                <a:sym typeface="Symbol"/>
              </a:rPr>
              <a:t>degree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confidence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an </a:t>
            </a:r>
            <a:r>
              <a:rPr lang="de-DE" altLang="de-DE" sz="1800" dirty="0" err="1" smtClean="0">
                <a:ea typeface="Cambria Math"/>
                <a:sym typeface="Symbol"/>
              </a:rPr>
              <a:t>event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an </a:t>
            </a:r>
            <a:r>
              <a:rPr lang="de-DE" altLang="de-DE" sz="1800" dirty="0" err="1" smtClean="0">
                <a:ea typeface="Cambria Math"/>
                <a:sym typeface="Symbol"/>
              </a:rPr>
              <a:t>uncertain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nature</a:t>
            </a:r>
            <a:r>
              <a:rPr lang="de-DE" altLang="de-DE" sz="1800" dirty="0" smtClean="0">
                <a:ea typeface="Cambria Math"/>
                <a:sym typeface="Symbol"/>
              </a:rPr>
              <a:t> will </a:t>
            </a:r>
            <a:r>
              <a:rPr lang="de-DE" altLang="de-DE" sz="1800" dirty="0" err="1" smtClean="0">
                <a:ea typeface="Cambria Math"/>
                <a:sym typeface="Symbol"/>
              </a:rPr>
              <a:t>occur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b="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b="1" dirty="0" smtClean="0">
                <a:ea typeface="Cambria Math"/>
                <a:sym typeface="Symbol"/>
              </a:rPr>
              <a:t>„Events“</a:t>
            </a:r>
            <a:r>
              <a:rPr lang="de-DE" altLang="de-DE" sz="1800" dirty="0" smtClean="0">
                <a:ea typeface="Cambria Math"/>
                <a:sym typeface="Symbol"/>
              </a:rPr>
              <a:t> :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will </a:t>
            </a:r>
            <a:r>
              <a:rPr lang="de-DE" altLang="de-DE" sz="1800" dirty="0" err="1" smtClean="0">
                <a:ea typeface="Cambria Math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an </a:t>
            </a:r>
            <a:r>
              <a:rPr lang="de-DE" altLang="de-DE" sz="1800" dirty="0" err="1" smtClean="0">
                <a:ea typeface="Cambria Math"/>
                <a:sym typeface="Symbol"/>
              </a:rPr>
              <a:t>agreed</a:t>
            </a:r>
            <a:r>
              <a:rPr lang="de-DE" altLang="de-DE" sz="1800" dirty="0" smtClean="0">
                <a:ea typeface="Cambria Math"/>
                <a:sym typeface="Symbol"/>
              </a:rPr>
              <a:t> upon </a:t>
            </a:r>
            <a:r>
              <a:rPr lang="de-DE" altLang="de-DE" sz="1800" b="1" dirty="0" err="1" smtClean="0">
                <a:ea typeface="Cambria Math"/>
                <a:sym typeface="Symbol"/>
              </a:rPr>
              <a:t>space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smtClean="0">
                <a:ea typeface="Cambria Math"/>
                <a:sym typeface="Symbol"/>
              </a:rPr>
              <a:t>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possible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outcomes</a:t>
            </a:r>
            <a:r>
              <a:rPr lang="de-DE" altLang="de-DE" sz="1800" dirty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(„</a:t>
            </a:r>
            <a:r>
              <a:rPr lang="de-DE" altLang="de-DE" sz="1800" dirty="0" err="1" smtClean="0">
                <a:ea typeface="Cambria Math"/>
                <a:sym typeface="Symbol"/>
              </a:rPr>
              <a:t>events</a:t>
            </a:r>
            <a:r>
              <a:rPr lang="de-DE" altLang="de-DE" sz="1800" dirty="0" smtClean="0">
                <a:ea typeface="Cambria Math"/>
                <a:sym typeface="Symbol"/>
              </a:rPr>
              <a:t>“).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b="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E.g. a normal die (</a:t>
            </a:r>
            <a:r>
              <a:rPr lang="de-DE" altLang="de-DE" sz="1800" i="1" dirty="0" smtClean="0">
                <a:ea typeface="Cambria Math"/>
                <a:sym typeface="Symbol"/>
              </a:rPr>
              <a:t>dt. Würfel</a:t>
            </a:r>
            <a:r>
              <a:rPr lang="de-DE" altLang="de-DE" sz="1800" dirty="0" smtClean="0">
                <a:ea typeface="Cambria Math"/>
                <a:sym typeface="Symbol"/>
              </a:rPr>
              <a:t>) </a:t>
            </a:r>
            <a:r>
              <a:rPr lang="de-DE" altLang="de-DE" sz="1800" dirty="0" err="1" smtClean="0">
                <a:ea typeface="Cambria Math"/>
                <a:sym typeface="Symbol"/>
              </a:rPr>
              <a:t>has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space</a:t>
            </a:r>
            <a:r>
              <a:rPr lang="de-DE" altLang="de-DE" sz="1800" dirty="0" smtClean="0">
                <a:ea typeface="Cambria Math"/>
                <a:sym typeface="Symbol"/>
              </a:rPr>
              <a:t>   1,2,3,4,5,6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b="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Also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assume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set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measurable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events</a:t>
            </a:r>
            <a:r>
              <a:rPr lang="de-DE" altLang="de-DE" sz="1800" b="1" dirty="0" smtClean="0">
                <a:ea typeface="Cambria Math"/>
                <a:sym typeface="Symbol"/>
              </a:rPr>
              <a:t> 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which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willing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assign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probabilities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b="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In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die </a:t>
            </a:r>
            <a:r>
              <a:rPr lang="de-DE" altLang="de-DE" sz="1800" dirty="0" err="1" smtClean="0">
                <a:ea typeface="Cambria Math"/>
                <a:sym typeface="Symbol"/>
              </a:rPr>
              <a:t>example</a:t>
            </a:r>
            <a:r>
              <a:rPr lang="de-DE" altLang="de-DE" sz="1800" dirty="0" smtClean="0">
                <a:ea typeface="Cambria Math"/>
                <a:sym typeface="Symbol"/>
              </a:rPr>
              <a:t>,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event</a:t>
            </a:r>
            <a:r>
              <a:rPr lang="de-DE" altLang="de-DE" sz="1800" dirty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6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case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where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die </a:t>
            </a:r>
            <a:r>
              <a:rPr lang="de-DE" altLang="de-DE" sz="1800" dirty="0" err="1" smtClean="0">
                <a:ea typeface="Cambria Math"/>
                <a:sym typeface="Symbol"/>
              </a:rPr>
              <a:t>shows</a:t>
            </a:r>
            <a:r>
              <a:rPr lang="de-DE" altLang="de-DE" sz="1800" dirty="0" smtClean="0">
                <a:ea typeface="Cambria Math"/>
                <a:sym typeface="Symbol"/>
              </a:rPr>
              <a:t> 6.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The </a:t>
            </a:r>
            <a:r>
              <a:rPr lang="de-DE" altLang="de-DE" sz="1800" dirty="0" err="1" smtClean="0">
                <a:ea typeface="Cambria Math"/>
                <a:sym typeface="Symbol"/>
              </a:rPr>
              <a:t>event</a:t>
            </a:r>
            <a:r>
              <a:rPr lang="de-DE" altLang="de-DE" sz="1800" dirty="0" smtClean="0">
                <a:ea typeface="Cambria Math"/>
                <a:sym typeface="Symbol"/>
              </a:rPr>
              <a:t> 1,3,5 </a:t>
            </a:r>
            <a:r>
              <a:rPr lang="de-DE" altLang="de-DE" sz="1800" dirty="0" err="1" smtClean="0">
                <a:ea typeface="Cambria Math"/>
                <a:sym typeface="Symbol"/>
              </a:rPr>
              <a:t>represents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case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of</a:t>
            </a:r>
            <a:r>
              <a:rPr lang="de-DE" altLang="de-DE" sz="1800" dirty="0" smtClean="0">
                <a:ea typeface="Cambria Math"/>
                <a:sym typeface="Symbol"/>
              </a:rPr>
              <a:t> an </a:t>
            </a:r>
            <a:r>
              <a:rPr lang="de-DE" altLang="de-DE" sz="1800" dirty="0" err="1" smtClean="0">
                <a:ea typeface="Cambria Math"/>
                <a:sym typeface="Symbol"/>
              </a:rPr>
              <a:t>odd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outcome</a:t>
            </a:r>
            <a:r>
              <a:rPr lang="de-DE" altLang="de-DE" sz="1800" dirty="0" smtClean="0">
                <a:ea typeface="Cambria Math"/>
                <a:sym typeface="Symbol"/>
              </a:rPr>
              <a:t>.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Foundations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Probability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Theory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658813"/>
            <a:ext cx="8569325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theory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requires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that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event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space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satisfies</a:t>
            </a:r>
            <a:r>
              <a:rPr lang="de-DE" altLang="de-DE" sz="1800" dirty="0" smtClean="0">
                <a:ea typeface="Cambria Math"/>
                <a:sym typeface="Symbol"/>
              </a:rPr>
              <a:t> 3 </a:t>
            </a:r>
            <a:r>
              <a:rPr lang="de-DE" altLang="de-DE" sz="1800" dirty="0" err="1" smtClean="0">
                <a:ea typeface="Cambria Math"/>
                <a:sym typeface="Symbol"/>
              </a:rPr>
              <a:t>basic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properties</a:t>
            </a:r>
            <a:r>
              <a:rPr lang="de-DE" altLang="de-DE" sz="1800" dirty="0" smtClean="0">
                <a:ea typeface="Cambria Math"/>
                <a:sym typeface="Symbol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>
              <a:ea typeface="Cambria Math"/>
              <a:sym typeface="Symbol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de-DE" altLang="de-DE" sz="1800" dirty="0" err="1" smtClean="0">
                <a:ea typeface="Cambria Math"/>
                <a:sym typeface="Symbol"/>
              </a:rPr>
              <a:t>It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contains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empty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event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 </a:t>
            </a:r>
            <a:r>
              <a:rPr lang="de-DE" altLang="de-DE" sz="1800" dirty="0" err="1" smtClean="0">
                <a:ea typeface="Cambria Math"/>
                <a:sym typeface="Symbol"/>
              </a:rPr>
              <a:t>and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smtClean="0">
                <a:ea typeface="Cambria Math"/>
                <a:sym typeface="Symbol"/>
              </a:rPr>
              <a:t>trivial </a:t>
            </a:r>
            <a:r>
              <a:rPr lang="de-DE" altLang="de-DE" sz="1800" b="1" dirty="0" err="1" smtClean="0">
                <a:ea typeface="Cambria Math"/>
                <a:sym typeface="Symbol"/>
              </a:rPr>
              <a:t>event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.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de-DE" altLang="de-DE" sz="1800" dirty="0" err="1" smtClean="0">
                <a:ea typeface="Cambria Math"/>
                <a:sym typeface="Symbol"/>
              </a:rPr>
              <a:t>It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closed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under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union</a:t>
            </a:r>
            <a:r>
              <a:rPr lang="de-DE" altLang="de-DE" sz="1800" b="1" dirty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→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if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,   S,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then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so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 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  S, </a:t>
            </a:r>
            <a:endParaRPr lang="de-DE" altLang="de-DE" sz="1800" dirty="0" smtClean="0">
              <a:latin typeface="Arial"/>
              <a:ea typeface="Cambria Math"/>
              <a:cs typeface="Arial"/>
              <a:sym typeface="Symbol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de-DE" sz="1800" dirty="0">
              <a:latin typeface="Arial"/>
              <a:ea typeface="Cambria Math"/>
              <a:cs typeface="Arial"/>
              <a:sym typeface="Symbol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b="1" dirty="0" err="1" smtClean="0">
                <a:latin typeface="Arial"/>
                <a:ea typeface="Cambria Math"/>
                <a:cs typeface="Arial"/>
                <a:sym typeface="Symbol"/>
              </a:rPr>
              <a:t>closed</a:t>
            </a:r>
            <a:r>
              <a:rPr lang="de-DE" altLang="de-DE" sz="1800" b="1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b="1" dirty="0" err="1" smtClean="0">
                <a:latin typeface="Arial"/>
                <a:ea typeface="Cambria Math"/>
                <a:cs typeface="Arial"/>
                <a:sym typeface="Symbol"/>
              </a:rPr>
              <a:t>under</a:t>
            </a:r>
            <a:r>
              <a:rPr lang="de-DE" altLang="de-DE" sz="1800" b="1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b="1" dirty="0" err="1" smtClean="0">
                <a:latin typeface="Arial"/>
                <a:ea typeface="Cambria Math"/>
                <a:cs typeface="Arial"/>
                <a:sym typeface="Symbol"/>
              </a:rPr>
              <a:t>complementation</a:t>
            </a:r>
            <a:r>
              <a:rPr lang="de-DE" altLang="de-DE" sz="1800" b="1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→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>
                <a:latin typeface="Arial"/>
                <a:ea typeface="Cambria Math"/>
                <a:cs typeface="Arial"/>
                <a:sym typeface="Symbol"/>
              </a:rPr>
              <a:t>if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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 S, </a:t>
            </a:r>
            <a:r>
              <a:rPr lang="de-DE" altLang="de-DE" sz="1800" dirty="0" err="1">
                <a:latin typeface="Arial"/>
                <a:ea typeface="Cambria Math"/>
                <a:cs typeface="Arial"/>
                <a:sym typeface="Symbol"/>
              </a:rPr>
              <a:t>then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 so </a:t>
            </a:r>
            <a:r>
              <a:rPr lang="de-DE" altLang="de-DE" sz="1800" dirty="0" err="1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 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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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S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de-DE" sz="1800" dirty="0">
              <a:latin typeface="Arial"/>
              <a:ea typeface="Cambria Math"/>
              <a:cs typeface="Arial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The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requirement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that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event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space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closed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under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union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and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complementation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implies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that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also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closed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under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other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Boolean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operations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, such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as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intersection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and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set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difference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.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Probability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distributions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658813"/>
            <a:ext cx="9036496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A </a:t>
            </a:r>
            <a:r>
              <a:rPr lang="de-DE" altLang="de-DE" sz="1800" b="1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b="1" dirty="0" err="1" smtClean="0">
                <a:ea typeface="Cambria Math"/>
                <a:sym typeface="Symbol"/>
              </a:rPr>
              <a:t>distribution</a:t>
            </a:r>
            <a:r>
              <a:rPr lang="de-DE" altLang="de-DE" sz="1800" b="1" dirty="0" smtClean="0">
                <a:ea typeface="Cambria Math"/>
                <a:sym typeface="Symbol"/>
              </a:rPr>
              <a:t> </a:t>
            </a:r>
            <a:r>
              <a:rPr lang="de-DE" altLang="de-DE" sz="1800" dirty="0" smtClean="0">
                <a:ea typeface="Cambria Math"/>
                <a:sym typeface="Symbol"/>
              </a:rPr>
              <a:t>P </a:t>
            </a:r>
            <a:r>
              <a:rPr lang="de-DE" altLang="de-DE" sz="1800" i="1" dirty="0" err="1" smtClean="0">
                <a:ea typeface="Cambria Math"/>
                <a:sym typeface="Symbol"/>
              </a:rPr>
              <a:t>over</a:t>
            </a:r>
            <a:r>
              <a:rPr lang="de-DE" altLang="de-DE" sz="1800" dirty="0" smtClean="0">
                <a:ea typeface="Cambria Math"/>
                <a:sym typeface="Symbol"/>
              </a:rPr>
              <a:t> (, S) </a:t>
            </a:r>
            <a:r>
              <a:rPr lang="de-DE" altLang="de-DE" sz="1800" dirty="0" err="1" smtClean="0">
                <a:ea typeface="Cambria Math"/>
                <a:sym typeface="Symbol"/>
              </a:rPr>
              <a:t>is</a:t>
            </a:r>
            <a:r>
              <a:rPr lang="de-DE" altLang="de-DE" sz="1800" dirty="0" smtClean="0">
                <a:ea typeface="Cambria Math"/>
                <a:sym typeface="Symbol"/>
              </a:rPr>
              <a:t> a </a:t>
            </a:r>
            <a:r>
              <a:rPr lang="de-DE" altLang="de-DE" sz="1800" dirty="0" err="1" smtClean="0">
                <a:ea typeface="Cambria Math"/>
                <a:sym typeface="Symbol"/>
              </a:rPr>
              <a:t>mapping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from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events</a:t>
            </a:r>
            <a:r>
              <a:rPr lang="de-DE" altLang="de-DE" sz="1800" dirty="0" smtClean="0">
                <a:ea typeface="Cambria Math"/>
                <a:sym typeface="Symbol"/>
              </a:rPr>
              <a:t> in 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err="1" smtClean="0">
                <a:ea typeface="Cambria Math"/>
                <a:sym typeface="Symbol"/>
              </a:rPr>
              <a:t>to</a:t>
            </a:r>
            <a:r>
              <a:rPr lang="de-DE" altLang="de-DE" sz="1800" dirty="0" smtClean="0">
                <a:ea typeface="Cambria Math"/>
                <a:sym typeface="Symbol"/>
              </a:rPr>
              <a:t> real </a:t>
            </a:r>
            <a:r>
              <a:rPr lang="de-DE" altLang="de-DE" sz="1800" dirty="0" err="1" smtClean="0">
                <a:ea typeface="Cambria Math"/>
                <a:sym typeface="Symbol"/>
              </a:rPr>
              <a:t>values</a:t>
            </a:r>
            <a:r>
              <a:rPr lang="de-DE" altLang="de-DE" sz="1800" dirty="0" smtClean="0">
                <a:ea typeface="Cambria Math"/>
                <a:sym typeface="Symbol"/>
              </a:rPr>
              <a:t>. The </a:t>
            </a:r>
            <a:r>
              <a:rPr lang="de-DE" altLang="de-DE" sz="1800" dirty="0" err="1" smtClean="0">
                <a:ea typeface="Cambria Math"/>
                <a:sym typeface="Symbol"/>
              </a:rPr>
              <a:t>mapping</a:t>
            </a:r>
            <a:r>
              <a:rPr lang="de-DE" altLang="de-DE" sz="1800" dirty="0" smtClean="0">
                <a:ea typeface="Cambria Math"/>
                <a:sym typeface="Symbol"/>
              </a:rPr>
              <a:t> must </a:t>
            </a:r>
            <a:r>
              <a:rPr lang="de-DE" altLang="de-DE" sz="1800" dirty="0" err="1" smtClean="0">
                <a:ea typeface="Cambria Math"/>
                <a:sym typeface="Symbol"/>
              </a:rPr>
              <a:t>satisfy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the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following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 err="1" smtClean="0">
                <a:ea typeface="Cambria Math"/>
                <a:sym typeface="Symbol"/>
              </a:rPr>
              <a:t>conditions</a:t>
            </a:r>
            <a:r>
              <a:rPr lang="de-DE" altLang="de-DE" sz="1800" dirty="0" smtClean="0">
                <a:ea typeface="Cambria Math"/>
                <a:sym typeface="Symbol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de-DE" altLang="de-DE" sz="1800" dirty="0" smtClean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(1)  P(  0 </a:t>
            </a:r>
            <a:r>
              <a:rPr lang="de-DE" altLang="de-DE" sz="1800" dirty="0" err="1" smtClean="0">
                <a:ea typeface="Cambria Math"/>
                <a:sym typeface="Symbol"/>
              </a:rPr>
              <a:t>for</a:t>
            </a:r>
            <a:r>
              <a:rPr lang="de-DE" altLang="de-DE" sz="1800" dirty="0" smtClean="0">
                <a:ea typeface="Cambria Math"/>
                <a:sym typeface="Symbol"/>
              </a:rPr>
              <a:t> all  S	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i="1" dirty="0">
                <a:solidFill>
                  <a:schemeClr val="bg1">
                    <a:lumMod val="65000"/>
                  </a:schemeClr>
                </a:solidFill>
                <a:latin typeface="Arial"/>
                <a:ea typeface="Cambria Math"/>
                <a:cs typeface="Arial"/>
                <a:sym typeface="Symbol"/>
              </a:rPr>
              <a:t>→ </a:t>
            </a:r>
            <a:r>
              <a:rPr lang="de-DE" altLang="de-DE" sz="1800" i="1" dirty="0" err="1" smtClean="0">
                <a:ea typeface="Cambria Math"/>
                <a:sym typeface="Symbol"/>
              </a:rPr>
              <a:t>Probabilities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are</a:t>
            </a:r>
            <a:r>
              <a:rPr lang="de-DE" altLang="de-DE" sz="1800" i="1" dirty="0" smtClean="0">
                <a:ea typeface="Cambria Math"/>
                <a:sym typeface="Symbol"/>
              </a:rPr>
              <a:t> not negative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(2)  P() = 1		</a:t>
            </a:r>
            <a:r>
              <a:rPr lang="de-DE" altLang="de-DE" sz="1800" i="1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mbria Math"/>
                <a:cs typeface="Arial"/>
                <a:sym typeface="Symbol"/>
              </a:rPr>
              <a:t> </a:t>
            </a:r>
            <a:r>
              <a:rPr lang="de-DE" altLang="de-DE" sz="1800" i="1" dirty="0">
                <a:solidFill>
                  <a:schemeClr val="bg1">
                    <a:lumMod val="50000"/>
                  </a:schemeClr>
                </a:solidFill>
                <a:latin typeface="Arial"/>
                <a:ea typeface="Cambria Math"/>
                <a:cs typeface="Arial"/>
                <a:sym typeface="Symbol"/>
              </a:rPr>
              <a:t>→ </a:t>
            </a:r>
            <a:r>
              <a:rPr lang="de-DE" altLang="de-DE" sz="1800" i="1" dirty="0" smtClean="0">
                <a:latin typeface="Arial"/>
                <a:ea typeface="Cambria Math"/>
                <a:cs typeface="Arial"/>
                <a:sym typeface="Symbol"/>
              </a:rPr>
              <a:t>The </a:t>
            </a:r>
            <a:r>
              <a:rPr lang="de-DE" altLang="de-DE" sz="1800" i="1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of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the</a:t>
            </a:r>
            <a:r>
              <a:rPr lang="de-DE" altLang="de-DE" sz="1800" i="1" dirty="0" smtClean="0">
                <a:ea typeface="Cambria Math"/>
                <a:sym typeface="Symbol"/>
              </a:rPr>
              <a:t> trivial </a:t>
            </a:r>
            <a:r>
              <a:rPr lang="de-DE" altLang="de-DE" sz="1800" i="1" dirty="0" err="1" smtClean="0">
                <a:ea typeface="Cambria Math"/>
                <a:sym typeface="Symbol"/>
              </a:rPr>
              <a:t>event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which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allows</a:t>
            </a:r>
            <a:r>
              <a:rPr lang="de-DE" altLang="de-DE" sz="1800" i="1" dirty="0" smtClean="0">
                <a:ea typeface="Cambria Math"/>
                <a:sym typeface="Symbol"/>
              </a:rPr>
              <a:t> all 			</a:t>
            </a:r>
            <a:r>
              <a:rPr lang="de-DE" altLang="de-DE" sz="1800" i="1" dirty="0" err="1" smtClean="0">
                <a:ea typeface="Cambria Math"/>
                <a:sym typeface="Symbol"/>
              </a:rPr>
              <a:t>possible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outcomes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has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the</a:t>
            </a:r>
            <a:r>
              <a:rPr lang="de-DE" altLang="de-DE" sz="1800" i="1" dirty="0" smtClean="0">
                <a:ea typeface="Cambria Math"/>
                <a:sym typeface="Symbol"/>
              </a:rPr>
              <a:t> maximal </a:t>
            </a:r>
            <a:r>
              <a:rPr lang="de-DE" altLang="de-DE" sz="1800" i="1" dirty="0" err="1" smtClean="0">
                <a:ea typeface="Cambria Math"/>
                <a:sym typeface="Symbol"/>
              </a:rPr>
              <a:t>possible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probability</a:t>
            </a:r>
            <a:r>
              <a:rPr lang="de-DE" altLang="de-DE" sz="1800" i="1" dirty="0" smtClean="0">
                <a:ea typeface="Cambria Math"/>
                <a:sym typeface="Symbol"/>
              </a:rPr>
              <a:t> </a:t>
            </a:r>
            <a:r>
              <a:rPr lang="de-DE" altLang="de-DE" sz="1800" i="1" dirty="0" err="1" smtClean="0">
                <a:ea typeface="Cambria Math"/>
                <a:sym typeface="Symbol"/>
              </a:rPr>
              <a:t>of</a:t>
            </a:r>
            <a:r>
              <a:rPr lang="de-DE" altLang="de-DE" sz="1800" i="1" dirty="0" smtClean="0">
                <a:ea typeface="Cambria Math"/>
                <a:sym typeface="Symbol"/>
              </a:rPr>
              <a:t> 1.</a:t>
            </a:r>
            <a:endParaRPr lang="de-DE" altLang="de-DE" sz="1800" dirty="0" smtClean="0">
              <a:ea typeface="Cambria Math"/>
              <a:sym typeface="Symbol"/>
            </a:endParaRP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de-DE" altLang="de-DE" sz="1800" dirty="0">
              <a:ea typeface="Cambria Math"/>
              <a:sym typeface="Symbol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de-DE" altLang="de-DE" sz="1800" dirty="0" smtClean="0">
                <a:ea typeface="Cambria Math"/>
                <a:sym typeface="Symbol"/>
              </a:rPr>
              <a:t>(3)  </a:t>
            </a:r>
            <a:r>
              <a:rPr lang="de-DE" altLang="de-DE" sz="1800" dirty="0" err="1" smtClean="0">
                <a:ea typeface="Cambria Math"/>
                <a:sym typeface="Symbol"/>
              </a:rPr>
              <a:t>If</a:t>
            </a:r>
            <a:r>
              <a:rPr lang="de-DE" altLang="de-DE" sz="1800" dirty="0" smtClean="0">
                <a:ea typeface="Cambria Math"/>
                <a:sym typeface="Symbol"/>
              </a:rPr>
              <a:t>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,  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S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and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 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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= 0 </a:t>
            </a:r>
            <a:r>
              <a:rPr lang="de-DE" altLang="de-DE" sz="1800" dirty="0" err="1" smtClean="0">
                <a:latin typeface="Arial"/>
                <a:ea typeface="Cambria Math"/>
                <a:cs typeface="Arial"/>
                <a:sym typeface="Symbol"/>
              </a:rPr>
              <a:t>then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 P(</a:t>
            </a:r>
            <a:r>
              <a:rPr lang="de-DE" altLang="de-DE" sz="1800" dirty="0" smtClean="0">
                <a:ea typeface="Cambria Math"/>
                <a:sym typeface="Symbol"/>
              </a:rPr>
              <a:t> </a:t>
            </a:r>
            <a:r>
              <a:rPr lang="de-DE" altLang="de-DE" sz="1800" dirty="0">
                <a:latin typeface="Arial"/>
                <a:ea typeface="Cambria Math"/>
                <a:cs typeface="Arial"/>
                <a:sym typeface="Symbol"/>
              </a:rPr>
              <a:t> 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) = P(</a:t>
            </a:r>
            <a:r>
              <a:rPr lang="de-DE" altLang="de-DE" sz="1800" dirty="0" smtClean="0">
                <a:ea typeface="Cambria Math"/>
                <a:sym typeface="Symbol"/>
              </a:rPr>
              <a:t>) + P(</a:t>
            </a:r>
            <a:r>
              <a:rPr lang="de-DE" altLang="de-DE" sz="1800" dirty="0" smtClean="0">
                <a:latin typeface="Arial"/>
                <a:ea typeface="Cambria Math"/>
                <a:cs typeface="Arial"/>
                <a:sym typeface="Symbol"/>
              </a:rPr>
              <a:t>)</a:t>
            </a:r>
            <a:endParaRPr lang="de-DE" altLang="de-DE" sz="1800" dirty="0">
              <a:ea typeface="Cambria Math"/>
              <a:sym typeface="Symbol"/>
            </a:endParaRPr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Conditional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probability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813"/>
                <a:ext cx="8856984" cy="4773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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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defined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as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𝛽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∩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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true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given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know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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relative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proportion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outcomes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satisfying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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among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those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satisfy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.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From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immediately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see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that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𝛼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∩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𝛽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𝛼</m:t>
                          </m:r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sym typeface="Symbol"/>
                            </a:rPr>
                            <m:t>𝛽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This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equality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know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chain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rule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probabilities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More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generally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</a:t>
                </a:r>
                <a:r>
                  <a:rPr lang="de-DE" altLang="de-DE" sz="1800" baseline="-25000" dirty="0" smtClean="0">
                    <a:ea typeface="Cambria Math"/>
                    <a:sym typeface="Symbol"/>
                  </a:rPr>
                  <a:t>1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</a:t>
                </a:r>
                <a:r>
                  <a:rPr lang="de-DE" altLang="de-DE" sz="1800" baseline="-25000" dirty="0" smtClean="0">
                    <a:ea typeface="Cambria Math"/>
                    <a:sym typeface="Symbol"/>
                  </a:rPr>
                  <a:t>2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… </a:t>
                </a:r>
                <a:r>
                  <a:rPr lang="de-DE" altLang="de-DE" sz="1800" baseline="-25000" dirty="0" smtClean="0">
                    <a:ea typeface="Cambria Math"/>
                    <a:sym typeface="Symbol"/>
                  </a:rPr>
                  <a:t>k</a:t>
                </a:r>
                <a:r>
                  <a:rPr lang="de-DE" altLang="de-DE" sz="1800" dirty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write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1800" b="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∩</m:t>
                          </m:r>
                          <m:sSub>
                            <m:sSub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altLang="de-DE" sz="1800" i="1" smtClean="0">
                              <a:latin typeface="Cambria Math"/>
                              <a:ea typeface="Cambria Math"/>
                              <a:sym typeface="Symbol"/>
                            </a:rPr>
                            <m:t>∩</m:t>
                          </m:r>
                          <m:r>
                            <a:rPr lang="de-DE" altLang="de-DE" sz="18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…∩</m:t>
                          </m:r>
                          <m:sSub>
                            <m:sSub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r>
                        <a:rPr lang="de-DE" altLang="de-DE" sz="1800" i="1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180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de-DE" sz="1800" i="1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180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180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…</m:t>
                      </m:r>
                      <m:r>
                        <a:rPr lang="de-DE" altLang="de-DE" sz="1800" i="1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de-DE" sz="1800" i="1" smtClean="0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180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altLang="de-DE" sz="180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∩</m:t>
                              </m:r>
                              <m:r>
                                <a:rPr lang="de-DE" altLang="de-DE" sz="1800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…∩</m:t>
                              </m:r>
                              <m:sSub>
                                <m:sSubPr>
                                  <m:ctrlPr>
                                    <a:rPr lang="de-DE" altLang="de-DE" sz="1800" b="0" i="1" smtClean="0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𝑘</m:t>
                                  </m:r>
                                  <m:r>
                                    <a:rPr lang="de-DE" altLang="de-DE" sz="1800" b="0" i="1" smtClean="0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813"/>
                <a:ext cx="8856984" cy="4773230"/>
              </a:xfrm>
              <a:prstGeom prst="rect">
                <a:avLst/>
              </a:prstGeom>
              <a:blipFill>
                <a:blip r:embed="rId3"/>
                <a:stretch>
                  <a:fillRect l="-619" t="-128" b="-122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21593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88913"/>
            <a:ext cx="8928992" cy="360362"/>
          </a:xfrm>
        </p:spPr>
        <p:txBody>
          <a:bodyPr/>
          <a:lstStyle/>
          <a:p>
            <a:pPr eaLnBrk="1" hangingPunct="1"/>
            <a:r>
              <a:rPr lang="de-DE" altLang="de-DE" dirty="0" err="1" smtClean="0">
                <a:ea typeface="ＭＳ Ｐゴシック" pitchFamily="34" charset="-128"/>
              </a:rPr>
              <a:t>Bayes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rule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762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107504" y="658813"/>
                <a:ext cx="8856984" cy="508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Another immediate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consequence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definition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is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b="1" dirty="0" err="1" smtClean="0">
                    <a:ea typeface="Cambria Math"/>
                    <a:sym typeface="Symbol"/>
                  </a:rPr>
                  <a:t>Bayes</a:t>
                </a:r>
                <a:r>
                  <a:rPr lang="de-DE" altLang="de-DE" sz="1800" b="1" dirty="0" smtClean="0">
                    <a:ea typeface="Cambria Math"/>
                    <a:sym typeface="Symbol"/>
                  </a:rPr>
                  <a:t>‘ </a:t>
                </a:r>
                <a:r>
                  <a:rPr lang="de-DE" altLang="de-DE" sz="1800" b="1" dirty="0" err="1" smtClean="0">
                    <a:ea typeface="Cambria Math"/>
                    <a:sym typeface="Symbol"/>
                  </a:rPr>
                  <a:t>rule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. </a:t>
                </a: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Due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to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symmetry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can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swap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2 variables 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 in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definition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20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20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20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2000" i="1">
                            <a:latin typeface="Cambria Math"/>
                            <a:ea typeface="Cambria Math"/>
                            <a:sym typeface="Symbol"/>
                          </a:rPr>
                          <m:t>𝛽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20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i="1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de-DE" altLang="de-DE" sz="2000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de-DE" altLang="de-DE" sz="20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de-DE" altLang="de-DE" sz="2000" i="1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20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i="1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  <m:r>
                              <a:rPr lang="de-DE" altLang="de-DE" sz="2000" i="1">
                                <a:latin typeface="Cambria Math"/>
                                <a:ea typeface="Cambria Math"/>
                                <a:sym typeface="Symbol"/>
                              </a:rPr>
                              <m:t>∩</m:t>
                            </m:r>
                            <m:r>
                              <a:rPr lang="de-DE" altLang="de-DE" sz="2000" i="1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</m:e>
                        </m:d>
                      </m:num>
                      <m:den>
                        <m:r>
                          <a:rPr lang="de-DE" altLang="de-DE" sz="2000" i="1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20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i="1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r>
                  <a:rPr lang="de-DE" altLang="de-DE" sz="2000" dirty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get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the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equivalent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expression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20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20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2000" i="1" smtClean="0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20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de-DE" altLang="de-DE" sz="2000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de-DE" altLang="de-DE" sz="20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de-DE" altLang="de-DE" sz="2000" i="1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20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  <m:r>
                              <a:rPr lang="de-DE" altLang="de-DE" sz="2000" i="1">
                                <a:latin typeface="Cambria Math"/>
                                <a:ea typeface="Cambria Math"/>
                                <a:sym typeface="Symbol"/>
                              </a:rPr>
                              <m:t>∩</m:t>
                            </m:r>
                            <m:r>
                              <a:rPr lang="de-DE" altLang="de-DE" sz="20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de-DE" altLang="de-DE" sz="2000" i="1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de-DE" altLang="de-DE" sz="20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20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</m:e>
                        </m:d>
                      </m:den>
                    </m:f>
                  </m:oMath>
                </a14:m>
                <a:endParaRPr lang="de-DE" altLang="de-DE" sz="20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err="1" smtClean="0">
                    <a:ea typeface="Cambria Math"/>
                    <a:sym typeface="Symbol"/>
                  </a:rPr>
                  <a:t>If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rearrange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,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get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Bayes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‘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rule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  </a:t>
                </a:r>
                <a14:m>
                  <m:oMath xmlns:m="http://schemas.openxmlformats.org/officeDocument/2006/math"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sym typeface="Symbol"/>
                          </a:rPr>
                          <m:t>𝛽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</m:e>
                    </m:d>
                    <m:r>
                      <a:rPr lang="de-DE" altLang="de-DE" sz="1800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 smtClean="0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de-DE" altLang="de-DE" sz="1800" i="1">
                                <a:latin typeface="Cambria Math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e-DE" altLang="de-DE" sz="18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de-DE" altLang="de-DE" sz="1800" i="1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de-DE" altLang="de-DE" sz="1800" i="1">
                            <a:latin typeface="Cambria Math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de-DE" altLang="de-DE" sz="1800" i="1">
                            <a:latin typeface="Cambria Math"/>
                            <a:ea typeface="Cambria Math"/>
                            <a:sym typeface="Symbol"/>
                          </a:rPr>
                          <m:t>𝛽</m:t>
                        </m:r>
                      </m:e>
                    </m:d>
                    <m:r>
                      <a:rPr lang="de-DE" altLang="de-DE" sz="1800" b="0" i="0" smtClean="0">
                        <a:latin typeface="Cambria Math"/>
                        <a:ea typeface="Cambria Math"/>
                        <a:sym typeface="Symbol"/>
                      </a:rPr>
                      <m:t>   </m:t>
                    </m:r>
                  </m:oMath>
                </a14:m>
                <a:r>
                  <a:rPr lang="de-DE" altLang="de-DE" sz="1800" dirty="0" err="1" smtClean="0">
                    <a:ea typeface="Cambria Math"/>
                    <a:sym typeface="Symbol"/>
                  </a:rPr>
                  <a:t>or</a:t>
                </a:r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i="1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de-DE" altLang="de-DE" sz="1800" dirty="0">
                  <a:ea typeface="Cambria Math"/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de-DE" altLang="de-DE" sz="1800" dirty="0" smtClean="0">
                    <a:ea typeface="Cambria Math"/>
                    <a:sym typeface="Symbol"/>
                  </a:rPr>
                  <a:t>A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more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general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conditional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version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of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Bayes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‘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rule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where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all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probabilities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are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conditioned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on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some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background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event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  also </a:t>
                </a:r>
                <a:r>
                  <a:rPr lang="de-DE" altLang="de-DE" sz="1800" dirty="0" err="1" smtClean="0">
                    <a:ea typeface="Cambria Math"/>
                    <a:sym typeface="Symbol"/>
                  </a:rPr>
                  <a:t>holds</a:t>
                </a:r>
                <a:r>
                  <a:rPr lang="de-DE" altLang="de-DE" sz="1800" dirty="0" smtClean="0">
                    <a:ea typeface="Cambria Math"/>
                    <a:sym typeface="Symbol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de-DE" altLang="de-DE" sz="1800" b="0" i="1" smtClean="0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∩</m:t>
                              </m:r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𝛾</m:t>
                              </m:r>
                            </m:e>
                          </m:d>
                        </m:e>
                      </m:d>
                      <m:r>
                        <a:rPr lang="de-DE" altLang="de-DE" sz="1800" b="0" i="1" smtClean="0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de-DE" altLang="de-DE" sz="1800" i="1">
                              <a:latin typeface="Cambria Math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∩</m:t>
                              </m:r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𝛾</m:t>
                              </m:r>
                            </m:e>
                          </m:d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altLang="de-DE" sz="1800" i="1">
                              <a:latin typeface="Cambria Math"/>
                              <a:ea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de-DE" altLang="de-DE" sz="1800" i="1">
                                  <a:latin typeface="Cambria Math" charset="0"/>
                                  <a:ea typeface="Cambria Math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e-DE" altLang="de-DE" sz="18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de-DE" altLang="de-DE" sz="1800" i="1">
                                      <a:latin typeface="Cambria Math" charset="0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de-DE" altLang="de-DE" sz="18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de-DE" altLang="de-DE" sz="1800" dirty="0" smtClean="0"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153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58813"/>
                <a:ext cx="8856984" cy="5081391"/>
              </a:xfrm>
              <a:prstGeom prst="rect">
                <a:avLst/>
              </a:prstGeom>
              <a:blipFill rotWithShape="1">
                <a:blip r:embed="rId2"/>
                <a:stretch>
                  <a:fillRect l="-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5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 smtClean="0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000" smtClean="0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V2</a:t>
            </a:r>
            <a:endParaRPr lang="de-DE" altLang="de-DE" sz="1000" dirty="0" smtClean="0"/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000" smtClean="0"/>
              <a:t>Processing of Biological Data SS 2020</a:t>
            </a:r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642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3308</Words>
  <Application>Microsoft Macintosh PowerPoint</Application>
  <PresentationFormat>Bildschirmpräsentation (4:3)</PresentationFormat>
  <Paragraphs>485</Paragraphs>
  <Slides>26</Slides>
  <Notes>8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Cambria Math</vt:lpstr>
      <vt:lpstr>Courier New</vt:lpstr>
      <vt:lpstr>ＭＳ Ｐゴシック</vt:lpstr>
      <vt:lpstr>Symbol</vt:lpstr>
      <vt:lpstr>Times New Roman</vt:lpstr>
      <vt:lpstr>Standarddesign</vt:lpstr>
      <vt:lpstr> Benchmarking BEclear</vt:lpstr>
      <vt:lpstr>Effect on corrected entries only</vt:lpstr>
      <vt:lpstr>Accuracy of differential methylation analysis</vt:lpstr>
      <vt:lpstr>Conclusions</vt:lpstr>
      <vt:lpstr>Review: Foundations of Probability Theory</vt:lpstr>
      <vt:lpstr>Foundations of Probability Theory</vt:lpstr>
      <vt:lpstr>Probability distributions</vt:lpstr>
      <vt:lpstr>Conditional probability</vt:lpstr>
      <vt:lpstr>Bayes rule</vt:lpstr>
      <vt:lpstr>Example 1 for Bayes rule</vt:lpstr>
      <vt:lpstr>Example 2 for Bayes rule</vt:lpstr>
      <vt:lpstr>Example 2 for Bayes rule</vt:lpstr>
      <vt:lpstr>Random Variables</vt:lpstr>
      <vt:lpstr>Random Variables</vt:lpstr>
      <vt:lpstr>Marginal Distributions</vt:lpstr>
      <vt:lpstr>Joint Distributions</vt:lpstr>
      <vt:lpstr>Conditional Probability</vt:lpstr>
      <vt:lpstr>Probability Density Functions</vt:lpstr>
      <vt:lpstr>Uniform distribution</vt:lpstr>
      <vt:lpstr>Gaussian distribution</vt:lpstr>
      <vt:lpstr>Expectation</vt:lpstr>
      <vt:lpstr>Properties of the expectation of a random variable</vt:lpstr>
      <vt:lpstr>Properties of the expectation of a random variable</vt:lpstr>
      <vt:lpstr>Variance</vt:lpstr>
      <vt:lpstr>Variance</vt:lpstr>
      <vt:lpstr>Variance</vt:lpstr>
    </vt:vector>
  </TitlesOfParts>
  <Company>MPI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Volkhard Helms</dc:creator>
  <cp:lastModifiedBy>Microsoft Office-Anwender</cp:lastModifiedBy>
  <cp:revision>586</cp:revision>
  <dcterms:created xsi:type="dcterms:W3CDTF">2015-06-11T12:33:57Z</dcterms:created>
  <dcterms:modified xsi:type="dcterms:W3CDTF">2020-04-14T11:51:12Z</dcterms:modified>
</cp:coreProperties>
</file>