
<file path=[Content_Types].xml><?xml version="1.0" encoding="utf-8"?>
<Types xmlns="http://schemas.openxmlformats.org/package/2006/content-types">
  <Default Extension="xml" ContentType="application/xml"/>
  <Default Extension="webp" ContentType="image/png"/>
  <Default Extension="bin" ContentType="application/vnd.openxmlformats-officedocument.oleObject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m4a" ContentType="audio/mp4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01" r:id="rId2"/>
    <p:sldId id="1002" r:id="rId3"/>
    <p:sldId id="1054" r:id="rId4"/>
    <p:sldId id="1100" r:id="rId5"/>
    <p:sldId id="1101" r:id="rId6"/>
    <p:sldId id="1102" r:id="rId7"/>
    <p:sldId id="1045" r:id="rId8"/>
    <p:sldId id="1046" r:id="rId9"/>
    <p:sldId id="1047" r:id="rId10"/>
    <p:sldId id="1048" r:id="rId11"/>
    <p:sldId id="1050" r:id="rId12"/>
    <p:sldId id="1097" r:id="rId13"/>
    <p:sldId id="1078" r:id="rId14"/>
    <p:sldId id="1079" r:id="rId15"/>
    <p:sldId id="1081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4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00"/>
    <a:srgbClr val="FF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8005" autoAdjust="0"/>
  </p:normalViewPr>
  <p:slideViewPr>
    <p:cSldViewPr>
      <p:cViewPr varScale="1">
        <p:scale>
          <a:sx n="78" d="100"/>
          <a:sy n="78" d="100"/>
        </p:scale>
        <p:origin x="2166" y="84"/>
      </p:cViewPr>
      <p:guideLst>
        <p:guide orient="horz" pos="1296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5DF043D-F419-431E-A33B-623B81FEE771}" type="datetime1">
              <a:rPr lang="de-DE"/>
              <a:pPr>
                <a:defRPr/>
              </a:pPr>
              <a:t>25.05.20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7AF2E412-65A5-4A30-A6A4-7C24E87931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821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FAFB493-04E6-4247-BA9C-29EBA33ACC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01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lecture</a:t>
            </a:r>
            <a:r>
              <a:rPr lang="de-DE" dirty="0" smtClean="0"/>
              <a:t> 4, </a:t>
            </a:r>
            <a:r>
              <a:rPr lang="de-DE" dirty="0" err="1" smtClean="0"/>
              <a:t>we</a:t>
            </a:r>
            <a:r>
              <a:rPr lang="de-DE" dirty="0" smtClean="0"/>
              <a:t> will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discuss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differentially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expressed</a:t>
            </a:r>
            <a:r>
              <a:rPr lang="de-DE" baseline="0" dirty="0" smtClean="0"/>
              <a:t> genes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2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correspond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healthy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sequential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stages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cellular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differentiation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Traditionally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measured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microarrays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Since</a:t>
            </a:r>
            <a:r>
              <a:rPr lang="de-DE" baseline="0" dirty="0" smtClean="0"/>
              <a:t> 2015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so,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replaced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sequencing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namely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RNAseq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technology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But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exists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useful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public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repositories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measured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So, </a:t>
            </a:r>
            <a:r>
              <a:rPr lang="de-DE" baseline="0" dirty="0" err="1" smtClean="0"/>
              <a:t>bioinformaticians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keep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analyzing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553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Normalization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crucial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 #3 (</a:t>
            </a:r>
            <a:r>
              <a:rPr lang="de-DE" baseline="0" dirty="0" err="1" smtClean="0"/>
              <a:t>quantile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normalization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proteomics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).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manufacturers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recommend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normalization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strategies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not?)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suited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devices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Usually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easiest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follow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instructions</a:t>
            </a:r>
            <a:r>
              <a:rPr lang="de-DE" baseline="0" dirty="0" smtClean="0"/>
              <a:t>. This also </a:t>
            </a:r>
            <a:r>
              <a:rPr lang="de-DE" baseline="0" dirty="0" err="1" smtClean="0"/>
              <a:t>avoids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trouble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reviewers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manuscripts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547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It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not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possible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give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 universal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threshold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above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which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fold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changes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should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considered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„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significant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“.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One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aspect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statistical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significance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 This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cannot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answered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analyzing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fold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changes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Another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aspect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biological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relevance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  For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some genes, a small fold change may already be very relevant to the cell. For other genes,  only larger fold changes may induce a phenotypic change.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121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standard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deviation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measures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typical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deviation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single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data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points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from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average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But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how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about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standard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deviation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average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itself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This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measured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standard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error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obtained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dividing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standard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deviation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square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root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number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data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points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01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student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t-test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compares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magnitude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effect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(e.g.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what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different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averages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2 sample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groups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standard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error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605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measure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statistical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significance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obtained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t-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values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effect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over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so-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called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t-distribution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used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tabulated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315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1-sample t-test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compares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value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normally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distributed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population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particular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value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45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technology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Essentially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microarrays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hybridization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binding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single-</a:t>
            </a:r>
            <a:r>
              <a:rPr lang="de-DE" baseline="0" dirty="0" err="1" smtClean="0"/>
              <a:t>stranded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stretches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probe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single-</a:t>
            </a:r>
            <a:r>
              <a:rPr lang="de-DE" baseline="0" dirty="0" err="1" smtClean="0"/>
              <a:t>stranded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probes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chemically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fixed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DNA </a:t>
            </a:r>
            <a:r>
              <a:rPr lang="de-DE" baseline="0" dirty="0" err="1" smtClean="0"/>
              <a:t>fragment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fragments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typical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length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40-60 </a:t>
            </a:r>
            <a:r>
              <a:rPr lang="de-DE" baseline="0" dirty="0" err="1" smtClean="0"/>
              <a:t>nt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shorter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multiple DNA </a:t>
            </a:r>
            <a:r>
              <a:rPr lang="de-DE" baseline="0" dirty="0" err="1" smtClean="0"/>
              <a:t>stretches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bind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-&gt; </a:t>
            </a:r>
            <a:r>
              <a:rPr lang="de-DE" baseline="0" dirty="0" err="1" smtClean="0"/>
              <a:t>loss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specificity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longer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increase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carry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danger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fragment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hybridize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itself</a:t>
            </a:r>
            <a:r>
              <a:rPr lang="de-DE" baseline="0" dirty="0" smtClean="0"/>
              <a:t> -&gt; </a:t>
            </a:r>
            <a:r>
              <a:rPr lang="de-DE" baseline="0" dirty="0" err="1" smtClean="0"/>
              <a:t>loss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accessibility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So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apply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microarrays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abundance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mRNAs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sample,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reverse-transcribe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mRNAs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cDNA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Also,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detectable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readout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cDNA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stretches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fluorescent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dye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molecule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79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2 different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fluorescent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dye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molecules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emit</a:t>
            </a:r>
            <a:r>
              <a:rPr lang="de-DE" baseline="0" dirty="0" smtClean="0"/>
              <a:t> at different light </a:t>
            </a:r>
            <a:r>
              <a:rPr lang="de-DE" baseline="0" dirty="0" err="1" smtClean="0"/>
              <a:t>colors</a:t>
            </a:r>
            <a:r>
              <a:rPr lang="de-DE" baseline="0" dirty="0" smtClean="0"/>
              <a:t> (e.g. </a:t>
            </a:r>
            <a:r>
              <a:rPr lang="de-DE" baseline="0" dirty="0" err="1" smtClean="0"/>
              <a:t>green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</a:t>
            </a:r>
            <a:r>
              <a:rPr lang="de-DE" baseline="0" dirty="0" smtClean="0"/>
              <a:t> light),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sample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majority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cDNA</a:t>
            </a:r>
            <a:r>
              <a:rPr lang="de-DE" baseline="0" dirty="0" smtClean="0"/>
              <a:t>/</a:t>
            </a:r>
            <a:r>
              <a:rPr lang="de-DE" baseline="0" dirty="0" err="1" smtClean="0"/>
              <a:t>mRNA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belonged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Remember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measuring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original </a:t>
            </a:r>
            <a:r>
              <a:rPr lang="de-DE" baseline="0" dirty="0" err="1" smtClean="0"/>
              <a:t>mRNA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abundance</a:t>
            </a:r>
            <a:r>
              <a:rPr lang="de-DE" baseline="0" dirty="0" smtClean="0"/>
              <a:t>. A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contains</a:t>
            </a:r>
            <a:r>
              <a:rPr lang="de-DE" baseline="0" dirty="0" smtClean="0"/>
              <a:t> 1 – 10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mRNA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molecules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Detecting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on a </a:t>
            </a:r>
            <a:r>
              <a:rPr lang="de-DE" baseline="0" dirty="0" err="1" smtClean="0"/>
              <a:t>chip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practically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impossible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spectrometry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Also,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amount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cDNA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obtained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chemical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efficiency</a:t>
            </a:r>
            <a:r>
              <a:rPr lang="de-DE" baseline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24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findings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large-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comparison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dirty="0" err="1" smtClean="0"/>
              <a:t>reproducability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 </a:t>
            </a:r>
            <a:r>
              <a:rPr lang="de-DE" dirty="0" err="1" smtClean="0"/>
              <a:t>experiments</a:t>
            </a:r>
            <a:r>
              <a:rPr lang="de-DE" dirty="0" smtClean="0"/>
              <a:t>.</a:t>
            </a:r>
          </a:p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dirty="0" smtClean="0"/>
              <a:t>MACS </a:t>
            </a:r>
            <a:r>
              <a:rPr lang="de-DE" dirty="0" err="1" smtClean="0"/>
              <a:t>study</a:t>
            </a:r>
            <a:r>
              <a:rPr lang="de-DE" dirty="0" smtClean="0"/>
              <a:t>: https://www.nature.com/articles/nbt1239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52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ABI – NCI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7 different </a:t>
            </a:r>
            <a:r>
              <a:rPr lang="de-DE" dirty="0" err="1" smtClean="0"/>
              <a:t>microarray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platforms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tested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segments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4 </a:t>
            </a:r>
            <a:r>
              <a:rPr lang="de-DE" baseline="0" dirty="0" err="1" smtClean="0"/>
              <a:t>titration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pools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termed</a:t>
            </a:r>
            <a:r>
              <a:rPr lang="de-DE" baseline="0" dirty="0" smtClean="0"/>
              <a:t> NCI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variability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boxplots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illustrate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coefficient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variation</a:t>
            </a:r>
            <a:r>
              <a:rPr lang="de-DE" baseline="0" dirty="0" smtClean="0"/>
              <a:t> (y-</a:t>
            </a:r>
            <a:r>
              <a:rPr lang="de-DE" baseline="0" dirty="0" err="1" smtClean="0"/>
              <a:t>axis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zig-zag </a:t>
            </a:r>
            <a:r>
              <a:rPr lang="de-DE" baseline="0" dirty="0" err="1" smtClean="0"/>
              <a:t>lines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top </a:t>
            </a:r>
            <a:r>
              <a:rPr lang="de-DE" baseline="0" dirty="0" err="1" smtClean="0"/>
              <a:t>indicate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detected</a:t>
            </a:r>
            <a:r>
              <a:rPr lang="de-DE" baseline="0" dirty="0" smtClean="0"/>
              <a:t> genes (y-</a:t>
            </a:r>
            <a:r>
              <a:rPr lang="de-DE" baseline="0" dirty="0" err="1" smtClean="0"/>
              <a:t>axis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).</a:t>
            </a:r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segment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3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representing</a:t>
            </a:r>
            <a:r>
              <a:rPr lang="de-DE" baseline="0" dirty="0" smtClean="0"/>
              <a:t> 3 different </a:t>
            </a:r>
            <a:r>
              <a:rPr lang="de-DE" baseline="0" dirty="0" err="1" smtClean="0"/>
              <a:t>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sites</a:t>
            </a:r>
            <a:r>
              <a:rPr lang="de-DE" baseline="0" dirty="0" smtClean="0"/>
              <a:t>.</a:t>
            </a:r>
          </a:p>
          <a:p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authors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concluded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abstract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exists</a:t>
            </a:r>
            <a:r>
              <a:rPr lang="de-DE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“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intraplatform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consistency across test sites”.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68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authors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concluded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abstract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exists</a:t>
            </a:r>
            <a:r>
              <a:rPr lang="de-DE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“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 high level of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interplatform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concordance in terms of genes identified as differentially expressed.”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explain</a:t>
            </a:r>
            <a:r>
              <a:rPr lang="de-DE" dirty="0" smtClean="0"/>
              <a:t> in a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differentially</a:t>
            </a:r>
            <a:r>
              <a:rPr lang="de-DE" dirty="0" smtClean="0"/>
              <a:t> </a:t>
            </a:r>
            <a:r>
              <a:rPr lang="de-DE" dirty="0" err="1" smtClean="0"/>
              <a:t>expressed</a:t>
            </a:r>
            <a:r>
              <a:rPr lang="de-DE" dirty="0" smtClean="0"/>
              <a:t> genes </a:t>
            </a:r>
            <a:r>
              <a:rPr lang="de-DE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determined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algorithms</a:t>
            </a:r>
            <a:r>
              <a:rPr lang="de-DE" baseline="0" dirty="0" smtClean="0"/>
              <a:t>.</a:t>
            </a:r>
            <a:endParaRPr lang="de-DE" dirty="0" smtClean="0"/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follow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termed</a:t>
            </a:r>
            <a:r>
              <a:rPr lang="de-DE" dirty="0" smtClean="0"/>
              <a:t> MACS-II:</a:t>
            </a:r>
            <a:r>
              <a:rPr lang="de-DE" baseline="0" dirty="0" smtClean="0"/>
              <a:t> https://www.nature.com/articles/nbt.1665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compared</a:t>
            </a:r>
            <a:r>
              <a:rPr lang="de-DE" baseline="0" dirty="0" smtClean="0"/>
              <a:t> linear </a:t>
            </a:r>
            <a:r>
              <a:rPr lang="de-DE" baseline="0" dirty="0" err="1" smtClean="0"/>
              <a:t>models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tumor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MA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58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overview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.</a:t>
            </a:r>
            <a:endParaRPr lang="de-DE" dirty="0" smtClean="0"/>
          </a:p>
          <a:p>
            <a:r>
              <a:rPr lang="de-DE" dirty="0" smtClean="0"/>
              <a:t>The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listed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chart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explained</a:t>
            </a:r>
            <a:r>
              <a:rPr lang="de-DE" baseline="0" dirty="0" smtClean="0"/>
              <a:t> on subsequent </a:t>
            </a:r>
            <a:r>
              <a:rPr lang="de-DE" baseline="0" dirty="0" err="1" smtClean="0"/>
              <a:t>slides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4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.CEL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Affymetrix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.</a:t>
            </a:r>
            <a:r>
              <a:rPr lang="de-DE" baseline="0" dirty="0" err="1" smtClean="0"/>
              <a:t>idat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Illumina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common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36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Box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, PCA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ways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 #2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 21.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apparent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visible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00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103984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61FA-6AC7-4BEE-90B2-F7DBDF0133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7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103984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3865-07C2-4EB0-8E37-9A4C666790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8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031976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F707-3CB9-4644-805A-368CE60B1B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19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17599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33F5C-9775-4F20-8491-9CDE0B72D9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43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50825" y="115888"/>
            <a:ext cx="8569325" cy="598011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17599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86EE-9253-4FD6-BF87-484174474A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424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5693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C1060B16-A0DB-49DD-9992-659C19B01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60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0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microsoft.com/office/2007/relationships/media" Target="../media/media1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80.png"/><Relationship Id="rId6" Type="http://schemas.openxmlformats.org/officeDocument/2006/relationships/image" Target="../media/image1.png"/><Relationship Id="rId1" Type="http://schemas.microsoft.com/office/2007/relationships/media" Target="../media/media13.m4a"/><Relationship Id="rId2" Type="http://schemas.openxmlformats.org/officeDocument/2006/relationships/audio" Target="../media/media13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1" Type="http://schemas.microsoft.com/office/2007/relationships/media" Target="../media/media14.m4a"/><Relationship Id="rId2" Type="http://schemas.openxmlformats.org/officeDocument/2006/relationships/audio" Target="../media/media14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0.png"/><Relationship Id="rId6" Type="http://schemas.openxmlformats.org/officeDocument/2006/relationships/image" Target="../media/image90.png"/><Relationship Id="rId7" Type="http://schemas.openxmlformats.org/officeDocument/2006/relationships/image" Target="../media/image1.png"/><Relationship Id="rId1" Type="http://schemas.microsoft.com/office/2007/relationships/media" Target="../media/media15.m4a"/><Relationship Id="rId2" Type="http://schemas.openxmlformats.org/officeDocument/2006/relationships/audio" Target="../media/media15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jp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5.webp"/><Relationship Id="rId7" Type="http://schemas.openxmlformats.org/officeDocument/2006/relationships/oleObject" Target="../embeddings/oleObject1.bin"/><Relationship Id="rId8" Type="http://schemas.openxmlformats.org/officeDocument/2006/relationships/image" Target="../media/image4.wmf"/><Relationship Id="rId9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6.webp"/><Relationship Id="rId6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V4 – differential gene expression analysis - outliers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400600"/>
          </a:xfrm>
        </p:spPr>
        <p:txBody>
          <a:bodyPr>
            <a:normAutofit/>
          </a:bodyPr>
          <a:lstStyle/>
          <a:p>
            <a:pPr marL="0" indent="0">
              <a:lnSpc>
                <a:spcPts val="2900"/>
              </a:lnSpc>
              <a:buNone/>
            </a:pPr>
            <a:r>
              <a:rPr lang="en-US" sz="2000" dirty="0" smtClean="0"/>
              <a:t>V2: batch effects</a:t>
            </a:r>
          </a:p>
          <a:p>
            <a:pPr marL="0" indent="0">
              <a:lnSpc>
                <a:spcPts val="2900"/>
              </a:lnSpc>
              <a:buNone/>
            </a:pPr>
            <a:r>
              <a:rPr lang="en-US" sz="2000" dirty="0" smtClean="0"/>
              <a:t>V3: data imputation</a:t>
            </a:r>
          </a:p>
          <a:p>
            <a:pPr>
              <a:lnSpc>
                <a:spcPts val="2900"/>
              </a:lnSpc>
              <a:buFontTx/>
              <a:buChar char="-"/>
            </a:pPr>
            <a:endParaRPr lang="en-US" sz="2000" dirty="0"/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What is measured by microarrays?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Microarray normalization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Differential gene expression (DE) analysis based on microarray data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Detection of outliers</a:t>
            </a:r>
          </a:p>
          <a:p>
            <a:pPr>
              <a:lnSpc>
                <a:spcPts val="2900"/>
              </a:lnSpc>
              <a:buFontTx/>
              <a:buChar char="-"/>
            </a:pPr>
            <a:endParaRPr lang="en-US" sz="2000" dirty="0"/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err="1" smtClean="0"/>
              <a:t>RNAseq</a:t>
            </a:r>
            <a:r>
              <a:rPr lang="en-US" sz="2000" dirty="0" smtClean="0"/>
              <a:t> data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DE analysis based on </a:t>
            </a:r>
            <a:r>
              <a:rPr lang="en-US" sz="2000" dirty="0" err="1" smtClean="0"/>
              <a:t>RNAseq</a:t>
            </a:r>
            <a:r>
              <a:rPr lang="en-US" sz="2000" dirty="0" smtClean="0"/>
              <a:t> data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Normalisation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95536" y="5733256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7504" y="476672"/>
            <a:ext cx="8642349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/>
              <a:t>Normalisation</a:t>
            </a:r>
            <a:r>
              <a:rPr lang="en-US" dirty="0" smtClean="0"/>
              <a:t> </a:t>
            </a:r>
            <a:r>
              <a:rPr lang="en-US" dirty="0"/>
              <a:t>is used to </a:t>
            </a:r>
            <a:r>
              <a:rPr lang="en-US" b="1" dirty="0"/>
              <a:t>control for technical variation </a:t>
            </a:r>
            <a:r>
              <a:rPr lang="en-US" dirty="0"/>
              <a:t>between assays, while </a:t>
            </a:r>
            <a:r>
              <a:rPr lang="en-US" b="1" dirty="0"/>
              <a:t>preserving the biological </a:t>
            </a:r>
            <a:r>
              <a:rPr lang="en-US" b="1" dirty="0" smtClean="0"/>
              <a:t>variation</a:t>
            </a:r>
            <a:r>
              <a:rPr lang="en-US" dirty="0" smtClean="0"/>
              <a:t>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There </a:t>
            </a:r>
            <a:r>
              <a:rPr lang="en-US" dirty="0"/>
              <a:t>are many ways to </a:t>
            </a:r>
            <a:r>
              <a:rPr lang="en-US" dirty="0" err="1"/>
              <a:t>normalise</a:t>
            </a:r>
            <a:r>
              <a:rPr lang="en-US" dirty="0"/>
              <a:t> the </a:t>
            </a:r>
            <a:r>
              <a:rPr lang="en-US" dirty="0" smtClean="0"/>
              <a:t>data. The </a:t>
            </a:r>
            <a:r>
              <a:rPr lang="en-US" dirty="0"/>
              <a:t>methods used depend on: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- the </a:t>
            </a:r>
            <a:r>
              <a:rPr lang="en-US" dirty="0"/>
              <a:t>type of array;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- the </a:t>
            </a:r>
            <a:r>
              <a:rPr lang="en-US" dirty="0"/>
              <a:t>design of the experiment;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- assumptions </a:t>
            </a:r>
            <a:r>
              <a:rPr lang="en-US" dirty="0"/>
              <a:t>made about the </a:t>
            </a:r>
            <a:r>
              <a:rPr lang="en-US" dirty="0" smtClean="0"/>
              <a:t>data;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- and </a:t>
            </a:r>
            <a:r>
              <a:rPr lang="en-US" dirty="0"/>
              <a:t>the package being used to </a:t>
            </a:r>
            <a:r>
              <a:rPr lang="en-US" dirty="0" err="1"/>
              <a:t>analyse</a:t>
            </a:r>
            <a:r>
              <a:rPr lang="en-US" dirty="0"/>
              <a:t> the data.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For the </a:t>
            </a:r>
            <a:r>
              <a:rPr lang="en-US" b="1" dirty="0"/>
              <a:t>Expression </a:t>
            </a:r>
            <a:r>
              <a:rPr lang="en-US" b="1" dirty="0" smtClean="0"/>
              <a:t>Atlas </a:t>
            </a:r>
            <a:r>
              <a:rPr lang="en-US" dirty="0" smtClean="0"/>
              <a:t>at EBI, </a:t>
            </a:r>
            <a:r>
              <a:rPr lang="en-US" b="1" dirty="0"/>
              <a:t>Affymetrix</a:t>
            </a:r>
            <a:r>
              <a:rPr lang="en-US" dirty="0"/>
              <a:t> microarray data is </a:t>
            </a:r>
            <a:r>
              <a:rPr lang="en-US" dirty="0" err="1"/>
              <a:t>normalised</a:t>
            </a:r>
            <a:r>
              <a:rPr lang="en-US" dirty="0"/>
              <a:t> using the 'Robust Multi-Array Average' (RMA) method within the 'oligo' </a:t>
            </a:r>
            <a:r>
              <a:rPr lang="en-US" dirty="0" smtClean="0"/>
              <a:t>package (which is based on quantile normalization).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b="1" dirty="0"/>
              <a:t>Agilent</a:t>
            </a:r>
            <a:r>
              <a:rPr lang="en-US" dirty="0"/>
              <a:t> microarray data is </a:t>
            </a:r>
            <a:r>
              <a:rPr lang="en-US" dirty="0" err="1"/>
              <a:t>normalised</a:t>
            </a:r>
            <a:r>
              <a:rPr lang="en-US" dirty="0"/>
              <a:t> using the '</a:t>
            </a:r>
            <a:r>
              <a:rPr lang="en-US" dirty="0" err="1"/>
              <a:t>limma</a:t>
            </a:r>
            <a:r>
              <a:rPr lang="en-US" dirty="0"/>
              <a:t>' package: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'quantile </a:t>
            </a:r>
            <a:r>
              <a:rPr lang="en-US" dirty="0" err="1"/>
              <a:t>normalisation</a:t>
            </a:r>
            <a:r>
              <a:rPr lang="en-US" dirty="0"/>
              <a:t>' for one-</a:t>
            </a:r>
            <a:r>
              <a:rPr lang="en-US" dirty="0" err="1"/>
              <a:t>colour</a:t>
            </a:r>
            <a:r>
              <a:rPr lang="en-US" dirty="0"/>
              <a:t> microarray data;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'Loess </a:t>
            </a:r>
            <a:r>
              <a:rPr lang="en-US" dirty="0" err="1"/>
              <a:t>normalisation</a:t>
            </a:r>
            <a:r>
              <a:rPr lang="en-US" dirty="0"/>
              <a:t>' for two </a:t>
            </a:r>
            <a:r>
              <a:rPr lang="en-US" dirty="0" err="1"/>
              <a:t>colour</a:t>
            </a:r>
            <a:r>
              <a:rPr lang="en-US" dirty="0"/>
              <a:t> microarray data.</a:t>
            </a:r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Differential expression analysis: Fold change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38200" y="5949280"/>
            <a:ext cx="5948300" cy="29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 smtClean="0"/>
              <a:t>Cui &amp; Churchill, </a:t>
            </a:r>
            <a:r>
              <a:rPr lang="de-DE" sz="1200" dirty="0"/>
              <a:t>Genome </a:t>
            </a:r>
            <a:r>
              <a:rPr lang="de-DE" sz="1200" dirty="0" err="1"/>
              <a:t>Biol</a:t>
            </a:r>
            <a:r>
              <a:rPr lang="de-DE" sz="1200" dirty="0"/>
              <a:t>. 2003; 4(4): 210. </a:t>
            </a:r>
            <a:endParaRPr lang="en-US" sz="1200" kern="0" dirty="0" smtClean="0"/>
          </a:p>
        </p:txBody>
      </p:sp>
      <p:sp>
        <p:nvSpPr>
          <p:cNvPr id="11" name="Rechteck 10"/>
          <p:cNvSpPr/>
          <p:nvPr/>
        </p:nvSpPr>
        <p:spPr>
          <a:xfrm>
            <a:off x="250825" y="641661"/>
            <a:ext cx="8642349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The simplest method </a:t>
            </a:r>
            <a:r>
              <a:rPr lang="en-US" dirty="0" smtClean="0"/>
              <a:t>to identify DE </a:t>
            </a:r>
            <a:r>
              <a:rPr lang="en-US" dirty="0"/>
              <a:t>genes is to evaluate the </a:t>
            </a:r>
            <a:r>
              <a:rPr lang="en-US" b="1" dirty="0"/>
              <a:t>log ratio </a:t>
            </a:r>
            <a:r>
              <a:rPr lang="en-US" dirty="0"/>
              <a:t>between two conditions (or the average of ratios when there are replicates)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and </a:t>
            </a:r>
            <a:r>
              <a:rPr lang="en-US" dirty="0"/>
              <a:t>consider all genes that differ by more than an arbitrary </a:t>
            </a:r>
            <a:r>
              <a:rPr lang="en-US" b="1" dirty="0"/>
              <a:t>cut-off value</a:t>
            </a:r>
            <a:r>
              <a:rPr lang="en-US" dirty="0"/>
              <a:t> to be differentially </a:t>
            </a:r>
            <a:r>
              <a:rPr lang="en-US" dirty="0" smtClean="0"/>
              <a:t>expressed. 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E.g. the </a:t>
            </a:r>
            <a:r>
              <a:rPr lang="en-US" dirty="0"/>
              <a:t>cut-off value chosen </a:t>
            </a:r>
            <a:r>
              <a:rPr lang="en-US" dirty="0" smtClean="0"/>
              <a:t>could be chosen as a </a:t>
            </a:r>
            <a:r>
              <a:rPr lang="en-US" b="1" dirty="0"/>
              <a:t>two-fold </a:t>
            </a:r>
            <a:r>
              <a:rPr lang="en-US" b="1" dirty="0" smtClean="0"/>
              <a:t>difference</a:t>
            </a:r>
            <a:r>
              <a:rPr lang="en-US" dirty="0" smtClean="0"/>
              <a:t>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Then, all </a:t>
            </a:r>
            <a:r>
              <a:rPr lang="en-US" dirty="0"/>
              <a:t>genes are taken to be differentially expressed if the expression under one condition is over two-fold greater or less than that under the other condition.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This </a:t>
            </a:r>
            <a:r>
              <a:rPr lang="en-US" dirty="0"/>
              <a:t>test, sometimes called </a:t>
            </a:r>
            <a:r>
              <a:rPr lang="en-US" b="1" dirty="0"/>
              <a:t>'fold' change</a:t>
            </a:r>
            <a:r>
              <a:rPr lang="en-US" dirty="0"/>
              <a:t>, is not a statistical </a:t>
            </a:r>
            <a:r>
              <a:rPr lang="en-US" dirty="0" smtClean="0"/>
              <a:t>test.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there is no associated value that can indicate the </a:t>
            </a:r>
            <a:r>
              <a:rPr lang="en-US" b="1" dirty="0"/>
              <a:t>level of confidence </a:t>
            </a:r>
            <a:r>
              <a:rPr lang="en-US" dirty="0"/>
              <a:t>in the designation of genes as differentially expressed or not differentially expressed.</a:t>
            </a:r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Standard error of the mean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775" y="570993"/>
            <a:ext cx="8688827" cy="49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728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1731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617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0621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506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9638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4210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8782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3354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sz="1800" dirty="0" smtClean="0"/>
              <a:t>The standard </a:t>
            </a:r>
            <a:r>
              <a:rPr lang="en-US" sz="1800" dirty="0"/>
              <a:t>deviation </a:t>
            </a:r>
            <a:r>
              <a:rPr lang="de-DE" sz="1800" dirty="0" smtClean="0"/>
              <a:t>σ </a:t>
            </a:r>
            <a:r>
              <a:rPr lang="de-DE" sz="1800" dirty="0" err="1" smtClean="0"/>
              <a:t>gives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„</a:t>
            </a:r>
            <a:r>
              <a:rPr lang="de-DE" sz="1800" dirty="0" err="1" smtClean="0"/>
              <a:t>standard</a:t>
            </a:r>
            <a:r>
              <a:rPr lang="de-DE" sz="1800" dirty="0" smtClean="0"/>
              <a:t>“ </a:t>
            </a:r>
            <a:r>
              <a:rPr lang="de-DE" sz="1800" dirty="0" err="1" smtClean="0"/>
              <a:t>deviation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all </a:t>
            </a:r>
            <a:r>
              <a:rPr lang="de-DE" sz="1800" dirty="0" err="1" smtClean="0"/>
              <a:t>measurements</a:t>
            </a:r>
            <a:r>
              <a:rPr lang="de-DE" sz="1800" dirty="0" smtClean="0"/>
              <a:t>.</a:t>
            </a:r>
          </a:p>
          <a:p>
            <a:pPr marL="0" indent="0">
              <a:lnSpc>
                <a:spcPts val="2500"/>
              </a:lnSpc>
              <a:buNone/>
            </a:pPr>
            <a:endParaRPr lang="de-DE" sz="1800" dirty="0" smtClean="0"/>
          </a:p>
          <a:p>
            <a:pPr marL="0" indent="0">
              <a:lnSpc>
                <a:spcPts val="2500"/>
              </a:lnSpc>
              <a:buNone/>
            </a:pPr>
            <a:r>
              <a:rPr lang="de-DE" sz="1800" dirty="0" err="1" smtClean="0"/>
              <a:t>Often</a:t>
            </a:r>
            <a:r>
              <a:rPr lang="de-DE" sz="1800" dirty="0" smtClean="0"/>
              <a:t>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more</a:t>
            </a:r>
            <a:r>
              <a:rPr lang="de-DE" sz="1800" dirty="0" smtClean="0"/>
              <a:t> </a:t>
            </a:r>
            <a:r>
              <a:rPr lang="de-DE" sz="1800" dirty="0" err="1" smtClean="0"/>
              <a:t>interested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standard</a:t>
            </a:r>
            <a:r>
              <a:rPr lang="de-DE" sz="1800" dirty="0" smtClean="0"/>
              <a:t> </a:t>
            </a:r>
            <a:r>
              <a:rPr lang="de-DE" sz="1800" dirty="0" err="1" smtClean="0"/>
              <a:t>deviation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average</a:t>
            </a:r>
            <a:r>
              <a:rPr lang="de-DE" sz="1800" dirty="0" smtClean="0"/>
              <a:t>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de-DE" sz="1800" dirty="0" smtClean="0"/>
              <a:t>This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denoted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b="1" dirty="0" err="1" smtClean="0"/>
              <a:t>standard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error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of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mean</a:t>
            </a:r>
            <a:r>
              <a:rPr lang="de-DE" sz="1800" b="1" dirty="0" smtClean="0"/>
              <a:t> (SEM)</a:t>
            </a:r>
            <a:r>
              <a:rPr lang="de-DE" sz="1800" dirty="0" smtClean="0"/>
              <a:t>:</a:t>
            </a:r>
          </a:p>
          <a:p>
            <a:pPr marL="0" indent="0">
              <a:lnSpc>
                <a:spcPts val="2500"/>
              </a:lnSpc>
              <a:buNone/>
            </a:pPr>
            <a:endParaRPr lang="de-DE" sz="1800" dirty="0"/>
          </a:p>
          <a:p>
            <a:pPr marL="0" indent="0">
              <a:lnSpc>
                <a:spcPts val="2500"/>
              </a:lnSpc>
              <a:buNone/>
            </a:pPr>
            <a:r>
              <a:rPr lang="de-DE" sz="1800" dirty="0" err="1" smtClean="0"/>
              <a:t>Whenever</a:t>
            </a:r>
            <a:r>
              <a:rPr lang="de-DE" sz="1800" dirty="0" smtClean="0"/>
              <a:t>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use</a:t>
            </a:r>
            <a:r>
              <a:rPr lang="de-DE" sz="1800" dirty="0" smtClean="0"/>
              <a:t> a </a:t>
            </a:r>
            <a:r>
              <a:rPr lang="de-DE" sz="1800" dirty="0" err="1" smtClean="0"/>
              <a:t>random</a:t>
            </a:r>
            <a:r>
              <a:rPr lang="de-DE" sz="1800" dirty="0" smtClean="0"/>
              <a:t> sample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estimate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a </a:t>
            </a:r>
            <a:r>
              <a:rPr lang="de-DE" sz="1800" dirty="0" err="1" smtClean="0"/>
              <a:t>population</a:t>
            </a:r>
            <a:r>
              <a:rPr lang="de-DE" sz="1800" dirty="0" smtClean="0"/>
              <a:t>, </a:t>
            </a:r>
            <a:r>
              <a:rPr lang="de-DE" sz="1800" dirty="0" err="1" smtClean="0"/>
              <a:t>there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a </a:t>
            </a:r>
            <a:r>
              <a:rPr lang="de-DE" sz="1800" dirty="0" err="1" smtClean="0"/>
              <a:t>good</a:t>
            </a:r>
            <a:r>
              <a:rPr lang="de-DE" sz="1800" dirty="0" smtClean="0"/>
              <a:t> </a:t>
            </a:r>
            <a:r>
              <a:rPr lang="de-DE" sz="1800" dirty="0" err="1" smtClean="0"/>
              <a:t>chance</a:t>
            </a:r>
            <a:r>
              <a:rPr lang="de-DE" sz="1800" dirty="0" smtClean="0"/>
              <a:t>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 smtClean="0"/>
              <a:t>estimate</a:t>
            </a:r>
            <a:r>
              <a:rPr lang="de-DE" sz="1800" dirty="0" smtClean="0"/>
              <a:t> will </a:t>
            </a:r>
            <a:r>
              <a:rPr lang="de-DE" sz="1800" dirty="0" err="1" smtClean="0"/>
              <a:t>contain</a:t>
            </a:r>
            <a:r>
              <a:rPr lang="de-DE" sz="1800" dirty="0" smtClean="0"/>
              <a:t> an </a:t>
            </a:r>
            <a:r>
              <a:rPr lang="de-DE" sz="1800" dirty="0" err="1" smtClean="0"/>
              <a:t>error</a:t>
            </a:r>
            <a:r>
              <a:rPr lang="de-DE" sz="1800" dirty="0" smtClean="0"/>
              <a:t>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de-DE" sz="1800" dirty="0" smtClean="0"/>
              <a:t>SEM </a:t>
            </a:r>
            <a:r>
              <a:rPr lang="de-DE" sz="1800" dirty="0" err="1" smtClean="0"/>
              <a:t>provides</a:t>
            </a:r>
            <a:r>
              <a:rPr lang="de-DE" sz="1800" dirty="0" smtClean="0"/>
              <a:t> an </a:t>
            </a:r>
            <a:r>
              <a:rPr lang="de-DE" sz="1800" dirty="0" err="1" smtClean="0"/>
              <a:t>estimate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this</a:t>
            </a:r>
            <a:r>
              <a:rPr lang="de-DE" sz="1800" dirty="0" smtClean="0"/>
              <a:t> </a:t>
            </a:r>
            <a:r>
              <a:rPr lang="de-DE" sz="1800" dirty="0" err="1" smtClean="0"/>
              <a:t>error</a:t>
            </a:r>
            <a:r>
              <a:rPr lang="de-DE" sz="1800" dirty="0" smtClean="0"/>
              <a:t>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de-DE" sz="1800" dirty="0" err="1" smtClean="0"/>
              <a:t>Typically</a:t>
            </a:r>
            <a:r>
              <a:rPr lang="de-DE" sz="1800" dirty="0" smtClean="0"/>
              <a:t>,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actually</a:t>
            </a:r>
            <a:r>
              <a:rPr lang="de-DE" sz="1800" dirty="0" smtClean="0"/>
              <a:t> </a:t>
            </a:r>
            <a:r>
              <a:rPr lang="de-DE" sz="1800" dirty="0" err="1" smtClean="0"/>
              <a:t>need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compute</a:t>
            </a:r>
            <a:r>
              <a:rPr lang="de-DE" sz="1800" dirty="0" smtClean="0"/>
              <a:t> SEM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difference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means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random</a:t>
            </a:r>
            <a:r>
              <a:rPr lang="de-DE" sz="1800" dirty="0" smtClean="0"/>
              <a:t> </a:t>
            </a:r>
            <a:r>
              <a:rPr lang="de-DE" sz="1800" dirty="0" err="1" smtClean="0"/>
              <a:t>samples</a:t>
            </a:r>
            <a:r>
              <a:rPr lang="de-DE" sz="1800" dirty="0"/>
              <a:t> </a:t>
            </a:r>
            <a:r>
              <a:rPr lang="de-DE" sz="1800" dirty="0" smtClean="0">
                <a:sym typeface="Symbol" panose="05050102010706020507" pitchFamily="18" charset="2"/>
              </a:rPr>
              <a:t> 2-sample t-test.</a:t>
            </a:r>
            <a:endParaRPr lang="de-DE" sz="1800" dirty="0" smtClean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074878"/>
              </p:ext>
            </p:extLst>
          </p:nvPr>
        </p:nvGraphicFramePr>
        <p:xfrm>
          <a:off x="2339752" y="902094"/>
          <a:ext cx="2606197" cy="92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Formel" r:id="rId6" imgW="1397000" imgH="482600" progId="Equation.3">
                  <p:embed/>
                </p:oleObj>
              </mc:Choice>
              <mc:Fallback>
                <p:oleObj name="Formel" r:id="rId6" imgW="1397000" imgH="48260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902094"/>
                        <a:ext cx="2606197" cy="920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57367"/>
              </p:ext>
            </p:extLst>
          </p:nvPr>
        </p:nvGraphicFramePr>
        <p:xfrm>
          <a:off x="2483768" y="2780929"/>
          <a:ext cx="2880320" cy="964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Formel" r:id="rId8" imgW="1511280" imgH="495000" progId="Equation.3">
                  <p:embed/>
                </p:oleObj>
              </mc:Choice>
              <mc:Fallback>
                <p:oleObj name="Formel" r:id="rId8" imgW="1511280" imgH="49500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780929"/>
                        <a:ext cx="2880320" cy="964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-tests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53698" y="567312"/>
                <a:ext cx="8809729" cy="559574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4294" tIns="32147" rIns="64294" bIns="32147" numCol="1" anchor="t" anchorCtr="0" compatLnSpc="1">
                <a:prstTxWarp prst="textNoShape">
                  <a:avLst/>
                </a:prstTxWarp>
              </a:bodyPr>
              <a:lstStyle>
                <a:lvl1pPr marL="728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1731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1617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20621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2506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29638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34210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38782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43354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223234" indent="0">
                  <a:buNone/>
                </a:pPr>
                <a:r>
                  <a:rPr lang="de-DE" sz="1800" i="1" dirty="0"/>
                  <a:t>t</a:t>
                </a:r>
                <a:r>
                  <a:rPr lang="de-DE" sz="1800" dirty="0"/>
                  <a:t>-</a:t>
                </a:r>
                <a:r>
                  <a:rPr lang="de-DE" sz="1800" dirty="0" err="1"/>
                  <a:t>value</a:t>
                </a:r>
                <a:r>
                  <a:rPr lang="de-DE" sz="1800" dirty="0"/>
                  <a:t>: </a:t>
                </a:r>
                <a:r>
                  <a:rPr lang="de-DE" sz="1800" dirty="0" err="1"/>
                  <a:t>by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how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many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standard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errors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does</a:t>
                </a:r>
                <a:r>
                  <a:rPr lang="de-DE" sz="1800" dirty="0"/>
                  <a:t> a </a:t>
                </a:r>
                <a:r>
                  <a:rPr lang="de-DE" sz="1800" dirty="0" err="1"/>
                  <a:t>difference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differ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from</a:t>
                </a:r>
                <a:r>
                  <a:rPr lang="de-DE" sz="1800" dirty="0"/>
                  <a:t> 0?</a:t>
                </a:r>
              </a:p>
              <a:p>
                <a:pPr marL="223234" indent="0">
                  <a:buNone/>
                </a:pPr>
                <a:r>
                  <a:rPr lang="de-DE" sz="1800" dirty="0" err="1"/>
                  <a:t>There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are</a:t>
                </a:r>
                <a:r>
                  <a:rPr lang="de-DE" sz="1800" dirty="0"/>
                  <a:t> 3 different </a:t>
                </a:r>
                <a:r>
                  <a:rPr lang="de-DE" sz="1800" dirty="0" err="1"/>
                  <a:t>types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t-tests:</a:t>
                </a:r>
              </a:p>
              <a:p>
                <a:pPr marL="223234" indent="0">
                  <a:buNone/>
                </a:pPr>
                <a:r>
                  <a:rPr lang="de-DE" sz="1969" b="1" dirty="0" err="1"/>
                  <a:t>Unpaired</a:t>
                </a:r>
                <a:r>
                  <a:rPr lang="de-DE" sz="1969" b="1" dirty="0"/>
                  <a:t> t-test</a:t>
                </a:r>
              </a:p>
              <a:p>
                <a:pPr marL="22323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69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969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969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1 −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𝑆𝐸𝑀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𝑑𝑖𝑓𝑓𝑒𝑟𝑒𝑛𝑐𝑒𝑠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𝑏𝑜𝑡h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DE" sz="1969" dirty="0"/>
              </a:p>
              <a:p>
                <a:pPr marL="223234" indent="0">
                  <a:buNone/>
                </a:pPr>
                <a:r>
                  <a:rPr lang="de-DE" sz="1969" dirty="0"/>
                  <a:t> </a:t>
                </a:r>
                <a:r>
                  <a:rPr lang="de-DE" sz="1969" b="1" dirty="0" err="1"/>
                  <a:t>Paired</a:t>
                </a:r>
                <a:r>
                  <a:rPr lang="de-DE" sz="1969" b="1" dirty="0"/>
                  <a:t> t-test</a:t>
                </a:r>
              </a:p>
              <a:p>
                <a:pPr marL="22323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69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969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969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𝑝𝑎𝑖𝑟𝑒𝑑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𝑑𝑖𝑓𝑓𝑒𝑟𝑒𝑛𝑐𝑒𝑠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𝑟𝑒𝑓𝑒𝑟𝑒𝑛𝑐𝑒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𝑆𝐸𝑀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𝑑𝑖𝑓𝑓𝑒𝑟𝑒𝑛𝑐𝑒𝑠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𝑝𝑎𝑖𝑟𝑒𝑑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DE" sz="1969" dirty="0"/>
              </a:p>
              <a:p>
                <a:pPr marL="223234" indent="0">
                  <a:buNone/>
                </a:pPr>
                <a:r>
                  <a:rPr lang="de-DE" sz="1969" b="1" dirty="0"/>
                  <a:t>1-sample t-test</a:t>
                </a:r>
              </a:p>
              <a:p>
                <a:pPr marL="22323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69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969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969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 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𝑟𝑒𝑓𝑒𝑟𝑒𝑛𝑐𝑒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𝑆𝐸𝑀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</m:den>
                      </m:f>
                    </m:oMath>
                  </m:oMathPara>
                </a14:m>
                <a:endParaRPr lang="de-DE" sz="1969" dirty="0"/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98" y="567312"/>
                <a:ext cx="8809729" cy="5595741"/>
              </a:xfrm>
              <a:prstGeom prst="rect">
                <a:avLst/>
              </a:prstGeom>
              <a:blipFill>
                <a:blip r:embed="rId5"/>
                <a:stretch>
                  <a:fillRect t="-871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 distribution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1190" y="566813"/>
            <a:ext cx="8961621" cy="539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728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1731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617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0621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506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9638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4210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8782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3354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223234" indent="0">
              <a:lnSpc>
                <a:spcPts val="2601"/>
              </a:lnSpc>
              <a:buNone/>
            </a:pPr>
            <a:r>
              <a:rPr lang="de-DE" sz="1800" dirty="0"/>
              <a:t>The form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i="1" dirty="0"/>
              <a:t>t</a:t>
            </a:r>
            <a:r>
              <a:rPr lang="de-DE" sz="1800" dirty="0"/>
              <a:t>-distribution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very</a:t>
            </a:r>
            <a:r>
              <a:rPr lang="de-DE" sz="1800" dirty="0"/>
              <a:t> </a:t>
            </a:r>
            <a:r>
              <a:rPr lang="de-DE" sz="1800" dirty="0" err="1"/>
              <a:t>similar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a </a:t>
            </a:r>
            <a:r>
              <a:rPr lang="de-DE" sz="1800" dirty="0" err="1"/>
              <a:t>standard</a:t>
            </a:r>
            <a:r>
              <a:rPr lang="de-DE" sz="1800" dirty="0"/>
              <a:t> normal </a:t>
            </a:r>
            <a:r>
              <a:rPr lang="de-DE" sz="1800" dirty="0" err="1"/>
              <a:t>distribution</a:t>
            </a:r>
            <a:r>
              <a:rPr lang="de-DE" sz="1800" dirty="0"/>
              <a:t> – at least </a:t>
            </a:r>
            <a:r>
              <a:rPr lang="de-DE" sz="1800" dirty="0" err="1"/>
              <a:t>for</a:t>
            </a:r>
            <a:r>
              <a:rPr lang="de-DE" sz="1800" dirty="0"/>
              <a:t> large </a:t>
            </a:r>
            <a:r>
              <a:rPr lang="de-DE" sz="1800" dirty="0" err="1"/>
              <a:t>random</a:t>
            </a:r>
            <a:r>
              <a:rPr lang="de-DE" sz="1800" dirty="0"/>
              <a:t> </a:t>
            </a:r>
            <a:r>
              <a:rPr lang="de-DE" sz="1800" dirty="0" err="1"/>
              <a:t>samples</a:t>
            </a:r>
            <a:r>
              <a:rPr lang="de-DE" sz="1800" dirty="0"/>
              <a:t>.</a:t>
            </a:r>
          </a:p>
          <a:p>
            <a:pPr marL="223234" indent="0">
              <a:lnSpc>
                <a:spcPts val="2601"/>
              </a:lnSpc>
              <a:buNone/>
            </a:pP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small</a:t>
            </a:r>
            <a:r>
              <a:rPr lang="de-DE" sz="1800" dirty="0"/>
              <a:t> </a:t>
            </a:r>
            <a:r>
              <a:rPr lang="de-DE" sz="1800" dirty="0" err="1"/>
              <a:t>random</a:t>
            </a:r>
            <a:r>
              <a:rPr lang="de-DE" sz="1800" dirty="0"/>
              <a:t> </a:t>
            </a:r>
            <a:r>
              <a:rPr lang="de-DE" sz="1800" dirty="0" err="1"/>
              <a:t>samples</a:t>
            </a:r>
            <a:r>
              <a:rPr lang="de-DE" sz="1800" dirty="0"/>
              <a:t>,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i="1" dirty="0"/>
              <a:t>t</a:t>
            </a:r>
            <a:r>
              <a:rPr lang="de-DE" sz="1800" dirty="0"/>
              <a:t>-distribution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flatter</a:t>
            </a:r>
            <a:r>
              <a:rPr lang="de-DE" sz="1800" dirty="0"/>
              <a:t> </a:t>
            </a:r>
            <a:r>
              <a:rPr lang="de-DE" sz="1800" dirty="0" err="1"/>
              <a:t>than</a:t>
            </a:r>
            <a:r>
              <a:rPr lang="de-DE" sz="1800" dirty="0"/>
              <a:t> a normal </a:t>
            </a:r>
            <a:r>
              <a:rPr lang="de-DE" sz="1800" dirty="0" err="1"/>
              <a:t>distribution</a:t>
            </a:r>
            <a:r>
              <a:rPr lang="de-DE" sz="1800" dirty="0"/>
              <a:t>.</a:t>
            </a:r>
          </a:p>
          <a:p>
            <a:pPr marL="223234" indent="0">
              <a:lnSpc>
                <a:spcPts val="2601"/>
              </a:lnSpc>
              <a:buNone/>
            </a:pPr>
            <a:endParaRPr lang="de-DE" sz="1800" dirty="0"/>
          </a:p>
          <a:p>
            <a:pPr marL="223234" indent="0">
              <a:lnSpc>
                <a:spcPts val="2601"/>
              </a:lnSpc>
              <a:buNone/>
            </a:pPr>
            <a:endParaRPr lang="de-DE" sz="1800" dirty="0"/>
          </a:p>
          <a:p>
            <a:pPr marL="223234" indent="0">
              <a:lnSpc>
                <a:spcPts val="2601"/>
              </a:lnSpc>
              <a:buNone/>
            </a:pPr>
            <a:endParaRPr lang="de-DE" sz="1800" dirty="0" smtClean="0"/>
          </a:p>
          <a:p>
            <a:pPr marL="223234" indent="0">
              <a:lnSpc>
                <a:spcPts val="2601"/>
              </a:lnSpc>
              <a:buNone/>
            </a:pPr>
            <a:endParaRPr lang="de-DE" sz="1800" dirty="0"/>
          </a:p>
          <a:p>
            <a:pPr marL="223234" indent="0">
              <a:lnSpc>
                <a:spcPts val="2601"/>
              </a:lnSpc>
              <a:buNone/>
            </a:pPr>
            <a:r>
              <a:rPr lang="de-DE" sz="1800" dirty="0" err="1"/>
              <a:t>Therefore</a:t>
            </a:r>
            <a:r>
              <a:rPr lang="de-DE" sz="1800" dirty="0"/>
              <a:t>,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i="1" dirty="0"/>
              <a:t>t</a:t>
            </a:r>
            <a:r>
              <a:rPr lang="de-DE" sz="1800" dirty="0"/>
              <a:t>-distribution </a:t>
            </a:r>
            <a:r>
              <a:rPr lang="de-DE" sz="1800" dirty="0" err="1"/>
              <a:t>needs</a:t>
            </a:r>
            <a:r>
              <a:rPr lang="de-DE" sz="1800" dirty="0"/>
              <a:t> </a:t>
            </a:r>
            <a:r>
              <a:rPr lang="de-DE" sz="1800" dirty="0" err="1"/>
              <a:t>another</a:t>
            </a:r>
            <a:r>
              <a:rPr lang="de-DE" sz="1800" dirty="0"/>
              <a:t> </a:t>
            </a:r>
            <a:r>
              <a:rPr lang="de-DE" sz="1800" dirty="0" err="1"/>
              <a:t>parameter</a:t>
            </a:r>
            <a:r>
              <a:rPr lang="de-DE" sz="1800" dirty="0"/>
              <a:t>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adjusts</a:t>
            </a:r>
            <a:r>
              <a:rPr lang="de-DE" sz="1800" dirty="0"/>
              <a:t> </a:t>
            </a:r>
            <a:r>
              <a:rPr lang="de-DE" sz="1800" dirty="0" err="1"/>
              <a:t>its</a:t>
            </a:r>
            <a:r>
              <a:rPr lang="de-DE" sz="1800" dirty="0"/>
              <a:t> </a:t>
            </a:r>
            <a:r>
              <a:rPr lang="de-DE" sz="1800" dirty="0" err="1"/>
              <a:t>variance</a:t>
            </a:r>
            <a:r>
              <a:rPr lang="de-DE" sz="1800" dirty="0"/>
              <a:t> (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thus</a:t>
            </a:r>
            <a:r>
              <a:rPr lang="de-DE" sz="1800" dirty="0"/>
              <a:t> </a:t>
            </a:r>
            <a:r>
              <a:rPr lang="de-DE" sz="1800" dirty="0" err="1"/>
              <a:t>its</a:t>
            </a:r>
            <a:r>
              <a:rPr lang="de-DE" sz="1800" dirty="0"/>
              <a:t> </a:t>
            </a:r>
            <a:r>
              <a:rPr lang="de-DE" sz="1800" dirty="0" err="1"/>
              <a:t>shape</a:t>
            </a:r>
            <a:r>
              <a:rPr lang="de-DE" sz="1800" dirty="0"/>
              <a:t>). </a:t>
            </a:r>
          </a:p>
          <a:p>
            <a:pPr marL="223234" indent="0">
              <a:lnSpc>
                <a:spcPts val="2601"/>
              </a:lnSpc>
              <a:buNone/>
            </a:pPr>
            <a:r>
              <a:rPr lang="de-DE" sz="1800" dirty="0"/>
              <a:t>This </a:t>
            </a:r>
            <a:r>
              <a:rPr lang="de-DE" sz="1800" dirty="0" err="1"/>
              <a:t>parameter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called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i="1" dirty="0" err="1"/>
              <a:t>degrees-of-freedom</a:t>
            </a:r>
            <a:r>
              <a:rPr lang="de-DE" sz="1800" dirty="0"/>
              <a:t>; </a:t>
            </a:r>
            <a:r>
              <a:rPr lang="de-DE" sz="1800" dirty="0" err="1"/>
              <a:t>abbreviated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b="1" i="1" dirty="0" err="1"/>
              <a:t>df</a:t>
            </a:r>
            <a:r>
              <a:rPr lang="de-DE" sz="1800" dirty="0"/>
              <a:t>.</a:t>
            </a:r>
            <a:endParaRPr lang="en-US" sz="1800" dirty="0"/>
          </a:p>
        </p:txBody>
      </p:sp>
      <p:sp>
        <p:nvSpPr>
          <p:cNvPr id="11" name="Rechteck 10"/>
          <p:cNvSpPr/>
          <p:nvPr/>
        </p:nvSpPr>
        <p:spPr>
          <a:xfrm>
            <a:off x="5736504" y="6053746"/>
            <a:ext cx="4572000" cy="2437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84" dirty="0"/>
              <a:t>https://matheguru.com/stochastik/t-test.html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928" y="2163235"/>
            <a:ext cx="3915011" cy="2154239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1-sample t-test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91190" y="496015"/>
                <a:ext cx="8961621" cy="5093226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4294" tIns="32147" rIns="64294" bIns="32147" numCol="1" anchor="t" anchorCtr="0" compatLnSpc="1">
                <a:prstTxWarp prst="textNoShape">
                  <a:avLst/>
                </a:prstTxWarp>
              </a:bodyPr>
              <a:lstStyle>
                <a:lvl1pPr marL="728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1731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1617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20621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2506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29638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34210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38782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43354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/>
                  <a:t>A </a:t>
                </a:r>
                <a:r>
                  <a:rPr lang="en-US" sz="1800" b="1" i="1" dirty="0"/>
                  <a:t>t</a:t>
                </a:r>
                <a:r>
                  <a:rPr lang="en-US" sz="1800" b="1" dirty="0"/>
                  <a:t>-test</a:t>
                </a:r>
                <a:r>
                  <a:rPr lang="en-US" sz="1800" dirty="0"/>
                  <a:t> is a </a:t>
                </a:r>
                <a:r>
                  <a:rPr lang="en-US" sz="1800" b="1" dirty="0"/>
                  <a:t>parametric</a:t>
                </a:r>
                <a:r>
                  <a:rPr lang="en-US" sz="1800" dirty="0"/>
                  <a:t> statistical hypothesis test that can be used when the population conforms to a </a:t>
                </a:r>
                <a:r>
                  <a:rPr lang="en-US" sz="1800" b="1" dirty="0"/>
                  <a:t>normal distribution</a:t>
                </a:r>
                <a:r>
                  <a:rPr lang="en-US" sz="1800" dirty="0"/>
                  <a:t>. </a:t>
                </a:r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/>
                  <a:t>A frequently used </a:t>
                </a:r>
                <a:r>
                  <a:rPr lang="en-US" sz="1800" i="1" dirty="0"/>
                  <a:t>t</a:t>
                </a:r>
                <a:r>
                  <a:rPr lang="en-US" sz="1800" dirty="0"/>
                  <a:t>-test is the one-sample location </a:t>
                </a:r>
                <a:r>
                  <a:rPr lang="en-US" sz="1800" i="1" dirty="0"/>
                  <a:t>t-</a:t>
                </a:r>
                <a:r>
                  <a:rPr lang="en-US" sz="1800" dirty="0"/>
                  <a:t>test that tests whether the mean of a normally distributed population has a particular value </a:t>
                </a:r>
                <a:r>
                  <a:rPr lang="en-US" sz="1800" b="1" dirty="0">
                    <a:sym typeface="Symbol" panose="05050102010706020507" pitchFamily="18" charset="2"/>
                  </a:rPr>
                  <a:t></a:t>
                </a:r>
                <a:r>
                  <a:rPr lang="en-US" sz="1800" b="1" baseline="-25000" dirty="0"/>
                  <a:t>0</a:t>
                </a:r>
                <a:r>
                  <a:rPr lang="en-US" sz="1800" dirty="0"/>
                  <a:t>,</a:t>
                </a:r>
              </a:p>
              <a:p>
                <a:pPr marL="223234" indent="0">
                  <a:lnSpc>
                    <a:spcPts val="2601"/>
                  </a:lnSpc>
                  <a:spcBef>
                    <a:spcPts val="600"/>
                  </a:spcBef>
                  <a:buNone/>
                </a:pPr>
                <a:endParaRPr lang="de-DE" sz="1969" dirty="0" smtClean="0"/>
              </a:p>
              <a:p>
                <a:pPr marL="223234" indent="0">
                  <a:lnSpc>
                    <a:spcPts val="2601"/>
                  </a:lnSpc>
                  <a:spcBef>
                    <a:spcPts val="600"/>
                  </a:spcBef>
                  <a:buNone/>
                </a:pPr>
                <a:endParaRPr lang="en-US" sz="1969" dirty="0"/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/>
                  <a:t>where 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dirty="0"/>
                  <a:t> : sample mean, </a:t>
                </a:r>
                <a:endParaRPr lang="en-US" sz="1800" dirty="0" smtClean="0"/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sz="1800" dirty="0" smtClean="0">
                    <a:sym typeface="Symbol" panose="05050102010706020507" pitchFamily="18" charset="2"/>
                  </a:rPr>
                  <a:t>	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: standard deviation of the sample, </a:t>
                </a:r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i="1" dirty="0"/>
                  <a:t>		n</a:t>
                </a:r>
                <a:r>
                  <a:rPr lang="en-US" sz="1800" dirty="0"/>
                  <a:t> : sample size. </a:t>
                </a:r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endParaRPr lang="en-US" sz="1800" dirty="0" smtClean="0"/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 smtClean="0"/>
                  <a:t>The </a:t>
                </a:r>
                <a:r>
                  <a:rPr lang="en-US" sz="1800" b="1" dirty="0"/>
                  <a:t>critical value </a:t>
                </a:r>
                <a:r>
                  <a:rPr lang="en-US" sz="1800" dirty="0"/>
                  <a:t>of the </a:t>
                </a:r>
                <a:r>
                  <a:rPr lang="en-US" sz="1800" i="1" dirty="0"/>
                  <a:t>t</a:t>
                </a:r>
                <a:r>
                  <a:rPr lang="en-US" sz="1800" dirty="0"/>
                  <a:t>-statistic </a:t>
                </a:r>
                <a:r>
                  <a:rPr lang="en-US" sz="1800" i="1" dirty="0"/>
                  <a:t>t</a:t>
                </a:r>
                <a:r>
                  <a:rPr lang="en-US" sz="1800" i="1" baseline="-25000" dirty="0"/>
                  <a:t>0</a:t>
                </a:r>
                <a:r>
                  <a:rPr lang="en-US" sz="1800" dirty="0"/>
                  <a:t> is tabulated in </a:t>
                </a:r>
                <a:r>
                  <a:rPr lang="en-US" sz="1800" i="1" dirty="0"/>
                  <a:t>t</a:t>
                </a:r>
                <a:r>
                  <a:rPr lang="en-US" sz="1800" dirty="0"/>
                  <a:t>-distribution tables. </a:t>
                </a:r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/>
                  <a:t>The hypothesis (H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is that the population mean equals </a:t>
                </a:r>
                <a:r>
                  <a:rPr lang="en-US" sz="1800" dirty="0">
                    <a:sym typeface="Symbol" panose="05050102010706020507" pitchFamily="18" charset="2"/>
                  </a:rPr>
                  <a:t>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.</a:t>
                </a:r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/>
                  <a:t>If the p-value is below a threshold, e.g. 0.05, the null hypothesis is rejected.</a:t>
                </a:r>
                <a:endParaRPr lang="de-DE" sz="1800" dirty="0"/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90" y="496015"/>
                <a:ext cx="8961621" cy="5093226"/>
              </a:xfrm>
              <a:prstGeom prst="rect">
                <a:avLst/>
              </a:prstGeom>
              <a:blipFill>
                <a:blip r:embed="rId5"/>
                <a:stretch>
                  <a:fillRect t="-478" r="-476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2850559" y="2061973"/>
                <a:ext cx="2987207" cy="756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12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812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812" i="1">
                            <a:latin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2812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de-DE" sz="281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sz="2812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812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sz="2812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DE" sz="281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de-DE" sz="2812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de-DE" sz="2812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sz="2812" i="1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2812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de-DE" sz="2812" dirty="0"/>
                  <a:t> </a:t>
                </a:r>
                <a14:m>
                  <m:oMath xmlns:m="http://schemas.openxmlformats.org/officeDocument/2006/math">
                    <m:r>
                      <a:rPr lang="de-DE" sz="2812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12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2812" i="1">
                            <a:latin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2812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de-DE" sz="281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sz="2812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812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sz="2812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DE" sz="281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sz="2812" i="1">
                            <a:latin typeface="Cambria Math" panose="02040503050406030204" pitchFamily="18" charset="0"/>
                          </a:rPr>
                          <m:t>𝑆𝐸𝑀</m:t>
                        </m:r>
                      </m:den>
                    </m:f>
                  </m:oMath>
                </a14:m>
                <a:endParaRPr lang="de-DE" sz="2812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59" y="2061973"/>
                <a:ext cx="2987207" cy="756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pPr algn="l"/>
            <a:r>
              <a:rPr lang="en-US" dirty="0" smtClean="0"/>
              <a:t>What is measured by microarrays?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6264696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Microarrays are a collection of DNA probes that are </a:t>
            </a:r>
            <a:r>
              <a:rPr lang="en-US" sz="1800" dirty="0" smtClean="0"/>
              <a:t>bound </a:t>
            </a:r>
            <a:r>
              <a:rPr lang="en-US" sz="1800" dirty="0"/>
              <a:t>in defined positions to a solid surface, such as a glass </a:t>
            </a:r>
            <a:r>
              <a:rPr lang="en-US" sz="1800" dirty="0" smtClean="0"/>
              <a:t>slide.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The </a:t>
            </a:r>
            <a:r>
              <a:rPr lang="en-US" sz="1800" dirty="0"/>
              <a:t>probes are generally </a:t>
            </a:r>
            <a:r>
              <a:rPr lang="en-US" sz="1800" dirty="0" smtClean="0"/>
              <a:t>oligonucleotides </a:t>
            </a:r>
            <a:r>
              <a:rPr lang="en-US" sz="1800" dirty="0"/>
              <a:t>that are ‘ink-jet printed’ onto slides (Agilent) or </a:t>
            </a:r>
            <a:r>
              <a:rPr lang="en-US" sz="1800" dirty="0" err="1"/>
              <a:t>synthesised</a:t>
            </a:r>
            <a:r>
              <a:rPr lang="en-US" sz="1800" dirty="0"/>
              <a:t> </a:t>
            </a:r>
            <a:r>
              <a:rPr lang="en-US" sz="1800" i="1" dirty="0"/>
              <a:t>in situ</a:t>
            </a:r>
            <a:r>
              <a:rPr lang="en-US" sz="1800" dirty="0"/>
              <a:t> (</a:t>
            </a:r>
            <a:r>
              <a:rPr lang="en-US" sz="1800" i="1" dirty="0"/>
              <a:t>Affymetrix</a:t>
            </a:r>
            <a:r>
              <a:rPr lang="en-US" sz="1800" dirty="0"/>
              <a:t>). 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Labelled </a:t>
            </a:r>
            <a:r>
              <a:rPr lang="en-US" sz="1800" dirty="0"/>
              <a:t>single-stranded DNA or antisense</a:t>
            </a:r>
            <a:r>
              <a:rPr lang="en-US" sz="1800" i="1" dirty="0"/>
              <a:t> RNA</a:t>
            </a:r>
            <a:r>
              <a:rPr lang="en-US" sz="1800" dirty="0"/>
              <a:t> fragments from a sample </a:t>
            </a:r>
            <a:r>
              <a:rPr lang="en-US" sz="1800" dirty="0" smtClean="0"/>
              <a:t>are </a:t>
            </a:r>
            <a:r>
              <a:rPr lang="en-US" sz="1800" b="1" dirty="0" err="1"/>
              <a:t>hybridised</a:t>
            </a:r>
            <a:r>
              <a:rPr lang="en-US" sz="1800" dirty="0"/>
              <a:t> to the DNA </a:t>
            </a:r>
            <a:r>
              <a:rPr lang="en-US" sz="1800" dirty="0" smtClean="0"/>
              <a:t>microarray.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The </a:t>
            </a:r>
            <a:r>
              <a:rPr lang="en-US" sz="1800" dirty="0"/>
              <a:t>amount of hybridisation detected for a specific probe is </a:t>
            </a:r>
            <a:r>
              <a:rPr lang="en-US" sz="1800" b="1" dirty="0"/>
              <a:t>proportional</a:t>
            </a:r>
            <a:r>
              <a:rPr lang="en-US" sz="1800" dirty="0"/>
              <a:t> to the number of nucleic acid fragments in the sample</a:t>
            </a:r>
            <a:r>
              <a:rPr lang="en-US" sz="1800" dirty="0" smtClean="0"/>
              <a:t>.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62214" r="84572" b="17223"/>
          <a:stretch/>
        </p:blipFill>
        <p:spPr>
          <a:xfrm>
            <a:off x="6749522" y="620688"/>
            <a:ext cx="2142958" cy="2232248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95536" y="5733256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</p:txBody>
      </p:sp>
      <p:pic>
        <p:nvPicPr>
          <p:cNvPr id="6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6"/>
          <a:stretch/>
        </p:blipFill>
        <p:spPr>
          <a:xfrm>
            <a:off x="4499992" y="4365104"/>
            <a:ext cx="2176758" cy="17855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98"/>
          <a:stretch/>
        </p:blipFill>
        <p:spPr>
          <a:xfrm>
            <a:off x="6787730" y="4581128"/>
            <a:ext cx="2176758" cy="1728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pPr algn="l"/>
            <a:r>
              <a:rPr lang="en-US" dirty="0" smtClean="0"/>
              <a:t>2-color microarrays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3"/>
          <a:stretch/>
        </p:blipFill>
        <p:spPr>
          <a:xfrm>
            <a:off x="5580112" y="44624"/>
            <a:ext cx="3355869" cy="4392488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07504" y="5661248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www.sciencedirect.com</a:t>
            </a:r>
          </a:p>
        </p:txBody>
      </p:sp>
      <p:sp>
        <p:nvSpPr>
          <p:cNvPr id="6" name="Rechteck 5"/>
          <p:cNvSpPr/>
          <p:nvPr/>
        </p:nvSpPr>
        <p:spPr>
          <a:xfrm>
            <a:off x="266055" y="688249"/>
            <a:ext cx="495401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>
                <a:latin typeface="+mn-lt"/>
              </a:rPr>
              <a:t>In </a:t>
            </a:r>
            <a:r>
              <a:rPr lang="en-US" dirty="0" smtClean="0">
                <a:latin typeface="+mn-lt"/>
              </a:rPr>
              <a:t>2-colour </a:t>
            </a:r>
            <a:r>
              <a:rPr lang="en-US" dirty="0">
                <a:latin typeface="+mn-lt"/>
              </a:rPr>
              <a:t>microarrays, </a:t>
            </a:r>
            <a:r>
              <a:rPr lang="en-US" dirty="0" smtClean="0">
                <a:latin typeface="+mn-lt"/>
              </a:rPr>
              <a:t>2 </a:t>
            </a:r>
            <a:r>
              <a:rPr lang="en-US" dirty="0">
                <a:latin typeface="+mn-lt"/>
              </a:rPr>
              <a:t>biological samples </a:t>
            </a:r>
            <a:r>
              <a:rPr lang="en-US" dirty="0" smtClean="0">
                <a:latin typeface="+mn-lt"/>
              </a:rPr>
              <a:t>are </a:t>
            </a:r>
            <a:r>
              <a:rPr lang="en-US" b="1" dirty="0">
                <a:latin typeface="+mn-lt"/>
              </a:rPr>
              <a:t>labelled</a:t>
            </a:r>
            <a:r>
              <a:rPr lang="en-US" dirty="0">
                <a:latin typeface="+mn-lt"/>
              </a:rPr>
              <a:t> with different fluorescent dyes, usually Cyanine 3 (Cy3) and Cyanine 5 (Cy5). </a:t>
            </a:r>
            <a:endParaRPr lang="en-US" dirty="0" smtClean="0">
              <a:latin typeface="+mn-lt"/>
            </a:endParaRPr>
          </a:p>
          <a:p>
            <a:pPr>
              <a:lnSpc>
                <a:spcPts val="2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+mn-lt"/>
              </a:rPr>
              <a:t>Equal </a:t>
            </a:r>
            <a:r>
              <a:rPr lang="en-US" dirty="0">
                <a:latin typeface="+mn-lt"/>
              </a:rPr>
              <a:t>amounts of labelled cDNA are then simultaneously </a:t>
            </a:r>
            <a:r>
              <a:rPr lang="en-US" b="1" dirty="0" err="1">
                <a:latin typeface="+mn-lt"/>
              </a:rPr>
              <a:t>hybridised</a:t>
            </a:r>
            <a:r>
              <a:rPr lang="en-US" dirty="0">
                <a:latin typeface="+mn-lt"/>
              </a:rPr>
              <a:t> to the same microarray chip. </a:t>
            </a:r>
            <a:endParaRPr lang="en-US" dirty="0" smtClean="0">
              <a:latin typeface="+mn-lt"/>
            </a:endParaRPr>
          </a:p>
          <a:p>
            <a:pPr>
              <a:lnSpc>
                <a:spcPts val="2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+mn-lt"/>
              </a:rPr>
              <a:t>Then, </a:t>
            </a:r>
            <a:r>
              <a:rPr lang="en-US" dirty="0">
                <a:latin typeface="+mn-lt"/>
              </a:rPr>
              <a:t>the </a:t>
            </a:r>
            <a:r>
              <a:rPr lang="en-US" dirty="0" smtClean="0">
                <a:latin typeface="+mn-lt"/>
              </a:rPr>
              <a:t>fluorescence </a:t>
            </a:r>
            <a:r>
              <a:rPr lang="en-US" dirty="0">
                <a:latin typeface="+mn-lt"/>
              </a:rPr>
              <a:t>measurements are made separately for each dye and represent the </a:t>
            </a:r>
            <a:r>
              <a:rPr lang="en-US" dirty="0" smtClean="0">
                <a:latin typeface="+mn-lt"/>
              </a:rPr>
              <a:t>abundance </a:t>
            </a:r>
            <a:r>
              <a:rPr lang="en-US" dirty="0">
                <a:latin typeface="+mn-lt"/>
              </a:rPr>
              <a:t>of each gene in </a:t>
            </a:r>
            <a:r>
              <a:rPr lang="en-US" dirty="0" smtClean="0">
                <a:latin typeface="+mn-lt"/>
              </a:rPr>
              <a:t>the test </a:t>
            </a:r>
            <a:r>
              <a:rPr lang="en-US" dirty="0">
                <a:latin typeface="+mn-lt"/>
              </a:rPr>
              <a:t>sample </a:t>
            </a:r>
            <a:r>
              <a:rPr lang="en-US" dirty="0" smtClean="0">
                <a:latin typeface="+mn-lt"/>
              </a:rPr>
              <a:t>(Cy5</a:t>
            </a:r>
            <a:r>
              <a:rPr lang="en-US" dirty="0">
                <a:latin typeface="+mn-lt"/>
              </a:rPr>
              <a:t>) relative to the </a:t>
            </a:r>
            <a:r>
              <a:rPr lang="en-US" dirty="0" smtClean="0">
                <a:latin typeface="+mn-lt"/>
              </a:rPr>
              <a:t>control sample (Cy3</a:t>
            </a:r>
            <a:r>
              <a:rPr lang="en-US" dirty="0">
                <a:latin typeface="+mn-lt"/>
              </a:rPr>
              <a:t>). </a:t>
            </a:r>
          </a:p>
        </p:txBody>
      </p:sp>
      <p:pic>
        <p:nvPicPr>
          <p:cNvPr id="11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en-US" dirty="0" err="1" smtClean="0"/>
              <a:t>MicroArray</a:t>
            </a:r>
            <a:r>
              <a:rPr lang="en-US" dirty="0" smtClean="0"/>
              <a:t> </a:t>
            </a:r>
            <a:r>
              <a:rPr lang="en-US" dirty="0"/>
              <a:t>Quality Control (MAQC) </a:t>
            </a:r>
            <a:r>
              <a:rPr lang="en-US" dirty="0" smtClean="0"/>
              <a:t>project (2006)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fr-FR" sz="1400" i="1" dirty="0"/>
              <a:t>Nature Biotechnology</a:t>
            </a:r>
            <a:r>
              <a:rPr lang="fr-FR" sz="1400" dirty="0"/>
              <a:t> </a:t>
            </a:r>
            <a:r>
              <a:rPr lang="fr-FR" sz="1400" b="1" dirty="0" smtClean="0"/>
              <a:t>24</a:t>
            </a:r>
            <a:r>
              <a:rPr lang="fr-FR" sz="1400" dirty="0"/>
              <a:t>, </a:t>
            </a:r>
            <a:r>
              <a:rPr lang="fr-FR" sz="1400" dirty="0" smtClean="0"/>
              <a:t>1151–1161(2006</a:t>
            </a:r>
            <a:r>
              <a:rPr lang="fr-FR" sz="1400" dirty="0"/>
              <a:t>)</a:t>
            </a:r>
            <a:endParaRPr lang="en-US" sz="1400" kern="0" dirty="0" smtClean="0"/>
          </a:p>
        </p:txBody>
      </p:sp>
      <p:sp>
        <p:nvSpPr>
          <p:cNvPr id="6" name="Rechteck 5"/>
          <p:cNvSpPr/>
          <p:nvPr/>
        </p:nvSpPr>
        <p:spPr>
          <a:xfrm>
            <a:off x="107504" y="692696"/>
            <a:ext cx="873613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dirty="0"/>
              <a:t>MAQC </a:t>
            </a:r>
            <a:r>
              <a:rPr lang="en-US" sz="1600" dirty="0" smtClean="0"/>
              <a:t>project: community-wide </a:t>
            </a:r>
            <a:r>
              <a:rPr lang="en-US" sz="1600" dirty="0"/>
              <a:t>effort </a:t>
            </a:r>
            <a:r>
              <a:rPr lang="en-US" sz="1600" dirty="0" smtClean="0"/>
              <a:t>that was initiated </a:t>
            </a:r>
            <a:r>
              <a:rPr lang="en-US" sz="1600" dirty="0"/>
              <a:t>and led by FDA scientists involving 137 participants from 51 organizations. </a:t>
            </a:r>
            <a:endParaRPr lang="en-US" sz="1600" dirty="0" smtClean="0"/>
          </a:p>
          <a:p>
            <a:pPr>
              <a:lnSpc>
                <a:spcPts val="2100"/>
              </a:lnSpc>
            </a:pPr>
            <a:endParaRPr lang="en-US" sz="1600" dirty="0"/>
          </a:p>
          <a:p>
            <a:pPr>
              <a:lnSpc>
                <a:spcPts val="2100"/>
              </a:lnSpc>
            </a:pPr>
            <a:r>
              <a:rPr lang="en-US" sz="1600" dirty="0" smtClean="0"/>
              <a:t>In </a:t>
            </a:r>
            <a:r>
              <a:rPr lang="en-US" sz="1600" dirty="0"/>
              <a:t>this project, gene expression levels were measured </a:t>
            </a:r>
            <a:endParaRPr lang="en-US" sz="1600" dirty="0" smtClean="0"/>
          </a:p>
          <a:p>
            <a:pPr>
              <a:lnSpc>
                <a:spcPts val="2100"/>
              </a:lnSpc>
            </a:pPr>
            <a:r>
              <a:rPr lang="en-US" sz="1600" dirty="0" smtClean="0"/>
              <a:t>- from 2 </a:t>
            </a:r>
            <a:r>
              <a:rPr lang="en-US" sz="1600" dirty="0"/>
              <a:t>high-quality, distinct RNA samples </a:t>
            </a:r>
            <a:r>
              <a:rPr lang="en-US" sz="1600" dirty="0" smtClean="0"/>
              <a:t>(</a:t>
            </a:r>
            <a:r>
              <a:rPr lang="en-US" sz="1600" dirty="0"/>
              <a:t>Universal Human Reference RNA (UHRR) from </a:t>
            </a:r>
            <a:r>
              <a:rPr lang="en-US" sz="1600" dirty="0" err="1"/>
              <a:t>Stratagene</a:t>
            </a:r>
            <a:r>
              <a:rPr lang="en-US" sz="1600" dirty="0"/>
              <a:t> and a Human Brain Reference RNA (HBRR) from </a:t>
            </a:r>
            <a:r>
              <a:rPr lang="en-US" sz="1600" dirty="0" err="1" smtClean="0"/>
              <a:t>Ambion</a:t>
            </a:r>
            <a:r>
              <a:rPr lang="en-US" sz="1600" dirty="0" smtClean="0"/>
              <a:t>) </a:t>
            </a:r>
          </a:p>
          <a:p>
            <a:pPr>
              <a:lnSpc>
                <a:spcPts val="2100"/>
              </a:lnSpc>
            </a:pPr>
            <a:r>
              <a:rPr lang="en-US" sz="1600" dirty="0" smtClean="0"/>
              <a:t>- in 4 </a:t>
            </a:r>
            <a:r>
              <a:rPr lang="en-US" sz="1600" dirty="0"/>
              <a:t>titration pools </a:t>
            </a:r>
            <a:r>
              <a:rPr lang="en-US" sz="1600" dirty="0" smtClean="0"/>
              <a:t>(</a:t>
            </a:r>
            <a:r>
              <a:rPr lang="en-US" sz="1600" dirty="0"/>
              <a:t>Sample A, 100% UHRR; Sample B, 100% HBRR; Sample C, 75% UHRR:25% HBRR; and Sample D, 25% UHRR:75% HBRR.</a:t>
            </a:r>
            <a:r>
              <a:rPr lang="en-US" sz="1600" dirty="0" smtClean="0"/>
              <a:t>)</a:t>
            </a:r>
          </a:p>
          <a:p>
            <a:pPr>
              <a:lnSpc>
                <a:spcPts val="2100"/>
              </a:lnSpc>
            </a:pPr>
            <a:r>
              <a:rPr lang="en-US" sz="1600" dirty="0" smtClean="0"/>
              <a:t>- on 7 </a:t>
            </a:r>
            <a:r>
              <a:rPr lang="en-US" sz="1600" dirty="0"/>
              <a:t>microarray platforms </a:t>
            </a:r>
            <a:r>
              <a:rPr lang="en-US" sz="1600" dirty="0" smtClean="0"/>
              <a:t>(</a:t>
            </a:r>
            <a:r>
              <a:rPr lang="en-US" sz="1600" dirty="0"/>
              <a:t>Applied </a:t>
            </a:r>
            <a:r>
              <a:rPr lang="en-US" sz="1600" dirty="0" err="1"/>
              <a:t>Biosystems</a:t>
            </a:r>
            <a:r>
              <a:rPr lang="en-US" sz="1600" dirty="0"/>
              <a:t> (ABI); </a:t>
            </a:r>
            <a:r>
              <a:rPr lang="en-US" sz="1600" dirty="0" err="1"/>
              <a:t>Affymetrix</a:t>
            </a:r>
            <a:r>
              <a:rPr lang="en-US" sz="1600" dirty="0"/>
              <a:t> (AFX); Agilent Technologies (AGL for two-color and AG1 for one-color); GE Healthcare (GEH); Illumina (ILM) and Eppendorf (EPP)</a:t>
            </a:r>
            <a:r>
              <a:rPr lang="en-US" sz="1600" dirty="0" smtClean="0"/>
              <a:t>)</a:t>
            </a:r>
          </a:p>
          <a:p>
            <a:pPr>
              <a:lnSpc>
                <a:spcPts val="2100"/>
              </a:lnSpc>
            </a:pPr>
            <a:r>
              <a:rPr lang="en-US" sz="1600" dirty="0" smtClean="0"/>
              <a:t>- and 3 </a:t>
            </a:r>
            <a:r>
              <a:rPr lang="en-US" sz="1600" dirty="0"/>
              <a:t>alternative expression </a:t>
            </a:r>
            <a:r>
              <a:rPr lang="en-US" sz="1600" dirty="0" smtClean="0"/>
              <a:t>methodologies (</a:t>
            </a:r>
            <a:r>
              <a:rPr lang="en-US" sz="1600" dirty="0" err="1"/>
              <a:t>TaqMan</a:t>
            </a:r>
            <a:r>
              <a:rPr lang="en-US" sz="1600" dirty="0"/>
              <a:t> Gene Expression </a:t>
            </a:r>
            <a:r>
              <a:rPr lang="en-US" sz="1600" dirty="0" smtClean="0"/>
              <a:t>Assays; </a:t>
            </a:r>
            <a:r>
              <a:rPr lang="en-US" sz="1600" dirty="0" err="1"/>
              <a:t>StaRT</a:t>
            </a:r>
            <a:r>
              <a:rPr lang="en-US" sz="1600" dirty="0"/>
              <a:t>-PCR from Gene Express (GEX) and </a:t>
            </a:r>
            <a:r>
              <a:rPr lang="en-US" sz="1600" dirty="0" err="1"/>
              <a:t>QuantiGene</a:t>
            </a:r>
            <a:r>
              <a:rPr lang="en-US" sz="1600" dirty="0"/>
              <a:t> assays from </a:t>
            </a:r>
            <a:r>
              <a:rPr lang="en-US" sz="1600" dirty="0" err="1"/>
              <a:t>Panomics</a:t>
            </a:r>
            <a:r>
              <a:rPr lang="en-US" sz="1600" dirty="0"/>
              <a:t> (QGN)</a:t>
            </a:r>
            <a:r>
              <a:rPr lang="en-US" sz="1600" dirty="0" smtClean="0"/>
              <a:t>). </a:t>
            </a:r>
          </a:p>
          <a:p>
            <a:pPr>
              <a:lnSpc>
                <a:spcPts val="2100"/>
              </a:lnSpc>
            </a:pPr>
            <a:endParaRPr lang="en-US" sz="1600" dirty="0"/>
          </a:p>
          <a:p>
            <a:pPr>
              <a:lnSpc>
                <a:spcPts val="2100"/>
              </a:lnSpc>
            </a:pPr>
            <a:r>
              <a:rPr lang="en-US" sz="1600" dirty="0" smtClean="0"/>
              <a:t>Each </a:t>
            </a:r>
            <a:r>
              <a:rPr lang="en-US" sz="1600" dirty="0"/>
              <a:t>microarray platform was deployed at </a:t>
            </a:r>
            <a:r>
              <a:rPr lang="en-US" sz="1600" dirty="0" smtClean="0"/>
              <a:t>3 </a:t>
            </a:r>
            <a:r>
              <a:rPr lang="en-US" sz="1600" dirty="0"/>
              <a:t>independent test sites and </a:t>
            </a:r>
            <a:r>
              <a:rPr lang="en-US" sz="1600" dirty="0" smtClean="0"/>
              <a:t>5 </a:t>
            </a:r>
            <a:r>
              <a:rPr lang="en-US" sz="1600" dirty="0"/>
              <a:t>replicates were assayed at each site. </a:t>
            </a:r>
            <a:endParaRPr lang="en-US" sz="1600" dirty="0" smtClean="0"/>
          </a:p>
          <a:p>
            <a:pPr>
              <a:lnSpc>
                <a:spcPts val="2100"/>
              </a:lnSpc>
            </a:pPr>
            <a:endParaRPr lang="de-DE" sz="1600" dirty="0"/>
          </a:p>
          <a:p>
            <a:pPr>
              <a:lnSpc>
                <a:spcPts val="2100"/>
              </a:lnSpc>
            </a:pPr>
            <a:r>
              <a:rPr lang="de-DE" sz="1600" dirty="0" err="1" smtClean="0"/>
              <a:t>Aim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study</a:t>
            </a:r>
            <a:r>
              <a:rPr lang="de-DE" sz="1600" dirty="0" smtClean="0"/>
              <a:t>: find out </a:t>
            </a:r>
            <a:r>
              <a:rPr lang="de-DE" sz="1600" dirty="0" err="1" smtClean="0"/>
              <a:t>how</a:t>
            </a:r>
            <a:r>
              <a:rPr lang="de-DE" sz="1600" dirty="0" smtClean="0"/>
              <a:t> </a:t>
            </a:r>
            <a:r>
              <a:rPr lang="de-DE" sz="1600" dirty="0" err="1" smtClean="0"/>
              <a:t>reproducable</a:t>
            </a:r>
            <a:r>
              <a:rPr lang="de-DE" sz="1600" dirty="0" smtClean="0"/>
              <a:t> MA </a:t>
            </a:r>
            <a:r>
              <a:rPr lang="de-DE" sz="1600" dirty="0" err="1" smtClean="0"/>
              <a:t>experiments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.</a:t>
            </a:r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err="1" smtClean="0"/>
              <a:t>MicroArray</a:t>
            </a:r>
            <a:r>
              <a:rPr lang="en-US" dirty="0" smtClean="0"/>
              <a:t> </a:t>
            </a:r>
            <a:r>
              <a:rPr lang="en-US" dirty="0"/>
              <a:t>Quality Control (MAQC) project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fr-FR" sz="1400" i="1" dirty="0"/>
              <a:t>Nature Biotechnology</a:t>
            </a:r>
            <a:r>
              <a:rPr lang="fr-FR" sz="1400" dirty="0"/>
              <a:t> </a:t>
            </a:r>
            <a:r>
              <a:rPr lang="fr-FR" sz="1400" b="1" dirty="0" smtClean="0"/>
              <a:t>24</a:t>
            </a:r>
            <a:r>
              <a:rPr lang="fr-FR" sz="1400" dirty="0"/>
              <a:t>, </a:t>
            </a:r>
            <a:r>
              <a:rPr lang="fr-FR" sz="1400" dirty="0" smtClean="0"/>
              <a:t>1151–1161(2006</a:t>
            </a:r>
            <a:r>
              <a:rPr lang="fr-FR" sz="1400" dirty="0"/>
              <a:t>)</a:t>
            </a:r>
            <a:endParaRPr lang="en-US" sz="1400" kern="0" dirty="0" smtClean="0"/>
          </a:p>
        </p:txBody>
      </p:sp>
      <p:sp>
        <p:nvSpPr>
          <p:cNvPr id="6" name="Rechteck 5"/>
          <p:cNvSpPr/>
          <p:nvPr/>
        </p:nvSpPr>
        <p:spPr>
          <a:xfrm>
            <a:off x="157038" y="1034197"/>
            <a:ext cx="3838898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The coefficient of variation (CV)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de-DE" dirty="0" err="1"/>
              <a:t>r</a:t>
            </a:r>
            <a:r>
              <a:rPr lang="de-DE" dirty="0" err="1" smtClean="0"/>
              <a:t>elates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.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CV</a:t>
            </a:r>
            <a:r>
              <a:rPr lang="en-US" dirty="0" smtClean="0"/>
              <a:t> of </a:t>
            </a:r>
            <a:r>
              <a:rPr lang="en-US" dirty="0"/>
              <a:t>the signal </a:t>
            </a:r>
            <a:r>
              <a:rPr lang="en-US" dirty="0" smtClean="0"/>
              <a:t>(</a:t>
            </a:r>
            <a:r>
              <a:rPr lang="en-US" dirty="0"/>
              <a:t>not log transformed) between the </a:t>
            </a:r>
            <a:r>
              <a:rPr lang="en-US" dirty="0" err="1"/>
              <a:t>intrasite</a:t>
            </a:r>
            <a:r>
              <a:rPr lang="en-US" dirty="0"/>
              <a:t> replicates (</a:t>
            </a:r>
            <a:r>
              <a:rPr lang="en-US" i="1" dirty="0"/>
              <a:t>n</a:t>
            </a:r>
            <a:r>
              <a:rPr lang="en-US" dirty="0"/>
              <a:t> ≤ 5</a:t>
            </a:r>
            <a:r>
              <a:rPr lang="en-US" dirty="0" smtClean="0"/>
              <a:t>) </a:t>
            </a:r>
            <a:r>
              <a:rPr lang="en-US" dirty="0"/>
              <a:t>for genes that were detected in at least 3</a:t>
            </a:r>
            <a:r>
              <a:rPr lang="en-US" dirty="0" smtClean="0"/>
              <a:t> </a:t>
            </a:r>
            <a:r>
              <a:rPr lang="en-US" dirty="0"/>
              <a:t>replicates of the same sample type within a test site. 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/>
          <a:stretch/>
        </p:blipFill>
        <p:spPr>
          <a:xfrm>
            <a:off x="3995936" y="934457"/>
            <a:ext cx="5137450" cy="3538582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58156"/>
              </p:ext>
            </p:extLst>
          </p:nvPr>
        </p:nvGraphicFramePr>
        <p:xfrm>
          <a:off x="1420812" y="1391940"/>
          <a:ext cx="685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Formel" r:id="rId7" imgW="685800" imgH="596880" progId="Equation.3">
                  <p:embed/>
                </p:oleObj>
              </mc:Choice>
              <mc:Fallback>
                <p:oleObj name="Formel" r:id="rId7" imgW="685800" imgH="596880" progId="Equation.3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0812" y="1391940"/>
                        <a:ext cx="6858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4255876" y="4631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Lora"/>
              </a:rPr>
              <a:t>Most of the one-color microarray platforms and test sites demonstrated similar replicate CV median values of 5–15</a:t>
            </a:r>
            <a:r>
              <a:rPr lang="en-US" dirty="0" smtClean="0">
                <a:solidFill>
                  <a:srgbClr val="222222"/>
                </a:solidFill>
                <a:latin typeface="Lora"/>
              </a:rPr>
              <a:t>%. </a:t>
            </a:r>
            <a:endParaRPr lang="en-US" dirty="0"/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/>
          <a:lstStyle/>
          <a:p>
            <a:r>
              <a:rPr lang="en-US" dirty="0" err="1" smtClean="0"/>
              <a:t>MicroArray</a:t>
            </a:r>
            <a:r>
              <a:rPr lang="en-US" dirty="0" smtClean="0"/>
              <a:t> </a:t>
            </a:r>
            <a:r>
              <a:rPr lang="en-US" dirty="0"/>
              <a:t>Quality Control (MAQC) project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fr-FR" sz="1400" i="1" dirty="0"/>
              <a:t>Nature Biotechnology</a:t>
            </a:r>
            <a:r>
              <a:rPr lang="fr-FR" sz="1400" dirty="0"/>
              <a:t> </a:t>
            </a:r>
            <a:r>
              <a:rPr lang="fr-FR" sz="1400" b="1" dirty="0" smtClean="0"/>
              <a:t>24</a:t>
            </a:r>
            <a:r>
              <a:rPr lang="fr-FR" sz="1400" dirty="0"/>
              <a:t>, </a:t>
            </a:r>
            <a:r>
              <a:rPr lang="fr-FR" sz="1400" dirty="0" smtClean="0"/>
              <a:t>1151–1161(2006</a:t>
            </a:r>
            <a:r>
              <a:rPr lang="fr-FR" sz="1400" dirty="0"/>
              <a:t>)</a:t>
            </a:r>
            <a:endParaRPr lang="en-US" sz="1400" kern="0" dirty="0" smtClean="0"/>
          </a:p>
        </p:txBody>
      </p:sp>
      <p:sp>
        <p:nvSpPr>
          <p:cNvPr id="6" name="Rechteck 5"/>
          <p:cNvSpPr/>
          <p:nvPr/>
        </p:nvSpPr>
        <p:spPr>
          <a:xfrm>
            <a:off x="179512" y="995834"/>
            <a:ext cx="3838898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C</a:t>
            </a:r>
            <a:r>
              <a:rPr lang="en-US" dirty="0" smtClean="0"/>
              <a:t>oncordance </a:t>
            </a:r>
            <a:r>
              <a:rPr lang="en-US" dirty="0"/>
              <a:t>of genes identified as differentially expressed for pairs of test sites, labeled as X and Y</a:t>
            </a:r>
            <a:r>
              <a:rPr lang="en-US" dirty="0" smtClean="0"/>
              <a:t>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light-colored square: </a:t>
            </a:r>
            <a:r>
              <a:rPr lang="en-US" dirty="0"/>
              <a:t>high percent overlap between the gene lists at both test sites.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/>
              <a:t>d</a:t>
            </a:r>
            <a:r>
              <a:rPr lang="en-US" dirty="0" smtClean="0"/>
              <a:t>ark-colored square: low </a:t>
            </a:r>
            <a:r>
              <a:rPr lang="en-US" dirty="0"/>
              <a:t>percent overlap</a:t>
            </a:r>
            <a:endParaRPr lang="de-DE" dirty="0" smtClean="0"/>
          </a:p>
        </p:txBody>
      </p:sp>
      <p:sp>
        <p:nvSpPr>
          <p:cNvPr id="10" name="Rechteck 9"/>
          <p:cNvSpPr/>
          <p:nvPr/>
        </p:nvSpPr>
        <p:spPr>
          <a:xfrm>
            <a:off x="179512" y="4631680"/>
            <a:ext cx="8648364" cy="102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For all but the NCI test sites, the gene list overlap is at least 60% for each test site comparison (both directions) with many site pairings achieving 80% or more between platforms and 90% within platforms.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44" y="929928"/>
            <a:ext cx="4484468" cy="3662315"/>
          </a:xfrm>
          <a:prstGeom prst="rect">
            <a:avLst/>
          </a:prstGeom>
        </p:spPr>
      </p:pic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Analysis of microarray data: workflow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95536" y="5733256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0825" y="626790"/>
            <a:ext cx="4491608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Microarrays can be used in many types of experiments including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- genotyping</a:t>
            </a:r>
            <a:r>
              <a:rPr lang="en-US" dirty="0"/>
              <a:t>,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- epigenetics</a:t>
            </a:r>
            <a:r>
              <a:rPr lang="en-US" dirty="0"/>
              <a:t>,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- translation </a:t>
            </a:r>
            <a:r>
              <a:rPr lang="en-US" dirty="0"/>
              <a:t>profiling and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- gene </a:t>
            </a:r>
            <a:r>
              <a:rPr lang="en-US" dirty="0"/>
              <a:t>expression profiling</a:t>
            </a:r>
            <a:r>
              <a:rPr lang="en-US" dirty="0" smtClean="0"/>
              <a:t>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b="1" dirty="0"/>
              <a:t>Gene expression profiling </a:t>
            </a:r>
            <a:r>
              <a:rPr lang="en-US" dirty="0"/>
              <a:t>is by far the most common use of microarray technology.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Both </a:t>
            </a:r>
            <a:r>
              <a:rPr lang="en-US" dirty="0"/>
              <a:t>one and two </a:t>
            </a:r>
            <a:r>
              <a:rPr lang="en-US" dirty="0" err="1"/>
              <a:t>colour</a:t>
            </a:r>
            <a:r>
              <a:rPr lang="en-US" dirty="0"/>
              <a:t> microarrays can be used for this type of experiment. </a:t>
            </a:r>
            <a:endParaRPr lang="en-US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92" y="539053"/>
            <a:ext cx="3659137" cy="5313067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Extraction of features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79512" y="5805264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7504" y="548680"/>
            <a:ext cx="316904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Feature extraction is the process of </a:t>
            </a:r>
            <a:r>
              <a:rPr lang="en-US" b="1" dirty="0"/>
              <a:t>converting</a:t>
            </a:r>
            <a:r>
              <a:rPr lang="en-US" dirty="0"/>
              <a:t> the scanned image of the microarray into </a:t>
            </a:r>
            <a:r>
              <a:rPr lang="en-US" b="1" dirty="0" smtClean="0"/>
              <a:t>quantifiable </a:t>
            </a:r>
            <a:r>
              <a:rPr lang="en-US" b="1" dirty="0"/>
              <a:t>values</a:t>
            </a:r>
            <a:r>
              <a:rPr lang="en-US" dirty="0"/>
              <a:t> and annotating it with the gene IDs, sample names and other useful information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2404"/>
            <a:ext cx="2698121" cy="79864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79512" y="4142065"/>
            <a:ext cx="295232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This process is often performed using the software provided by the microarray </a:t>
            </a:r>
            <a:r>
              <a:rPr lang="en-US" b="1" dirty="0"/>
              <a:t>manufacturer</a:t>
            </a:r>
            <a:r>
              <a:rPr lang="en-US" dirty="0"/>
              <a:t>.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02163"/>
              </p:ext>
            </p:extLst>
          </p:nvPr>
        </p:nvGraphicFramePr>
        <p:xfrm>
          <a:off x="3327822" y="901827"/>
          <a:ext cx="5565353" cy="5119798"/>
        </p:xfrm>
        <a:graphic>
          <a:graphicData uri="http://schemas.openxmlformats.org/drawingml/2006/table">
            <a:tbl>
              <a:tblPr/>
              <a:tblGrid>
                <a:gridCol w="1175208">
                  <a:extLst>
                    <a:ext uri="{9D8B030D-6E8A-4147-A177-3AD203B41FA5}">
                      <a16:colId xmlns:a16="http://schemas.microsoft.com/office/drawing/2014/main" xmlns="" val="312574350"/>
                    </a:ext>
                  </a:extLst>
                </a:gridCol>
                <a:gridCol w="2289880">
                  <a:extLst>
                    <a:ext uri="{9D8B030D-6E8A-4147-A177-3AD203B41FA5}">
                      <a16:colId xmlns:a16="http://schemas.microsoft.com/office/drawing/2014/main" xmlns="" val="1762824608"/>
                    </a:ext>
                  </a:extLst>
                </a:gridCol>
                <a:gridCol w="2100265">
                  <a:extLst>
                    <a:ext uri="{9D8B030D-6E8A-4147-A177-3AD203B41FA5}">
                      <a16:colId xmlns:a16="http://schemas.microsoft.com/office/drawing/2014/main" xmlns="" val="3610255395"/>
                    </a:ext>
                  </a:extLst>
                </a:gridCol>
              </a:tblGrid>
              <a:tr h="606282">
                <a:tc>
                  <a:txBody>
                    <a:bodyPr/>
                    <a:lstStyle/>
                    <a:p>
                      <a:pPr rtl="0"/>
                      <a:r>
                        <a:rPr lang="de-DE" sz="1400">
                          <a:effectLst/>
                        </a:rPr>
                        <a:t>Manufacturer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400" dirty="0" err="1">
                          <a:effectLst/>
                        </a:rPr>
                        <a:t>Typical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raw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data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format</a:t>
                      </a:r>
                      <a:endParaRPr lang="de-DE" sz="1400" dirty="0">
                        <a:effectLst/>
                      </a:endParaRP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effectLst/>
                        </a:rPr>
                        <a:t>How to open / Analysis software examples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7795875"/>
                  </a:ext>
                </a:extLst>
              </a:tr>
              <a:tr h="518795">
                <a:tc>
                  <a:txBody>
                    <a:bodyPr/>
                    <a:lstStyle/>
                    <a:p>
                      <a:pPr rtl="0"/>
                      <a:r>
                        <a:rPr lang="de-DE" sz="1400" b="1" dirty="0" err="1">
                          <a:effectLst/>
                        </a:rPr>
                        <a:t>Affymetrix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400">
                          <a:effectLst/>
                        </a:rPr>
                        <a:t>.CEL (binary)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400" b="1" dirty="0">
                          <a:effectLst/>
                        </a:rPr>
                        <a:t>R packages </a:t>
                      </a:r>
                      <a:r>
                        <a:rPr lang="pt-BR" sz="1400" b="0" dirty="0">
                          <a:effectLst/>
                        </a:rPr>
                        <a:t>(affy, limma, oligo…)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2342018"/>
                  </a:ext>
                </a:extLst>
              </a:tr>
              <a:tr h="985710">
                <a:tc>
                  <a:txBody>
                    <a:bodyPr/>
                    <a:lstStyle/>
                    <a:p>
                      <a:pPr rtl="0"/>
                      <a:r>
                        <a:rPr lang="de-DE" sz="1400" b="1" dirty="0">
                          <a:effectLst/>
                        </a:rPr>
                        <a:t>Agilent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effectLst/>
                        </a:rPr>
                        <a:t>feature extraction file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rtl="0"/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tab-delimited text file </a:t>
                      </a:r>
                      <a:endParaRPr lang="en-US" sz="1400" dirty="0" smtClean="0">
                        <a:effectLst/>
                      </a:endParaRPr>
                    </a:p>
                    <a:p>
                      <a:pPr rtl="0"/>
                      <a:r>
                        <a:rPr lang="en-US" sz="1400" dirty="0" smtClean="0">
                          <a:effectLst/>
                        </a:rPr>
                        <a:t>per </a:t>
                      </a:r>
                      <a:r>
                        <a:rPr lang="en-US" sz="1400" dirty="0" err="1">
                          <a:effectLst/>
                        </a:rPr>
                        <a:t>hybridisation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effectLst/>
                        </a:rPr>
                        <a:t>Spreadsheet software (Excel, OpenOffice, etc.)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78144"/>
                  </a:ext>
                </a:extLst>
              </a:tr>
              <a:tr h="830072">
                <a:tc>
                  <a:txBody>
                    <a:bodyPr/>
                    <a:lstStyle/>
                    <a:p>
                      <a:pPr rtl="0"/>
                      <a:r>
                        <a:rPr lang="de-DE" sz="1400">
                          <a:effectLst/>
                        </a:rPr>
                        <a:t>GenePix (scanner)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gpr</a:t>
                      </a:r>
                      <a:r>
                        <a:rPr lang="en-US" sz="1400" dirty="0">
                          <a:effectLst/>
                        </a:rPr>
                        <a:t> (tab-delimited text file per </a:t>
                      </a:r>
                      <a:r>
                        <a:rPr lang="en-US" sz="1400" dirty="0" err="1">
                          <a:effectLst/>
                        </a:rPr>
                        <a:t>hybridisation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effectLst/>
                        </a:rPr>
                        <a:t>Spreadsheet software (Excel, OpenOffice, etc.)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291146"/>
                  </a:ext>
                </a:extLst>
              </a:tr>
              <a:tr h="518795">
                <a:tc rowSpan="2">
                  <a:txBody>
                    <a:bodyPr/>
                    <a:lstStyle/>
                    <a:p>
                      <a:pPr rtl="0"/>
                      <a:r>
                        <a:rPr lang="de-DE" sz="1400" b="1" dirty="0" err="1">
                          <a:effectLst/>
                        </a:rPr>
                        <a:t>Illumina</a:t>
                      </a:r>
                      <a:endParaRPr lang="de-DE" sz="1400" b="1" dirty="0">
                        <a:effectLst/>
                      </a:endParaRP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400" dirty="0">
                          <a:effectLst/>
                        </a:rPr>
                        <a:t>.</a:t>
                      </a:r>
                      <a:r>
                        <a:rPr lang="de-DE" sz="1400" dirty="0" err="1">
                          <a:effectLst/>
                        </a:rPr>
                        <a:t>idat</a:t>
                      </a:r>
                      <a:r>
                        <a:rPr lang="de-DE" sz="1400" dirty="0">
                          <a:effectLst/>
                        </a:rPr>
                        <a:t> (</a:t>
                      </a:r>
                      <a:r>
                        <a:rPr lang="de-DE" sz="1400" dirty="0" err="1">
                          <a:effectLst/>
                        </a:rPr>
                        <a:t>binary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400" b="1" dirty="0">
                          <a:effectLst/>
                        </a:rPr>
                        <a:t>R </a:t>
                      </a:r>
                      <a:r>
                        <a:rPr lang="de-DE" sz="1400" b="1" dirty="0" err="1">
                          <a:effectLst/>
                        </a:rPr>
                        <a:t>packages</a:t>
                      </a:r>
                      <a:r>
                        <a:rPr lang="de-DE" sz="1400" b="1" dirty="0">
                          <a:effectLst/>
                        </a:rPr>
                        <a:t> </a:t>
                      </a:r>
                      <a:r>
                        <a:rPr lang="de-DE" sz="1400" dirty="0">
                          <a:effectLst/>
                        </a:rPr>
                        <a:t>(e.g. </a:t>
                      </a:r>
                      <a:r>
                        <a:rPr lang="de-DE" sz="1400" dirty="0" err="1">
                          <a:effectLst/>
                        </a:rPr>
                        <a:t>illuminaio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6618392"/>
                  </a:ext>
                </a:extLst>
              </a:tr>
              <a:tr h="83007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effectLst/>
                        </a:rPr>
                        <a:t>txt (tab-delimited text </a:t>
                      </a:r>
                      <a:endParaRPr lang="en-US" sz="1400" dirty="0" smtClean="0">
                        <a:effectLst/>
                      </a:endParaRPr>
                    </a:p>
                    <a:p>
                      <a:pPr rtl="0"/>
                      <a:r>
                        <a:rPr lang="en-US" sz="1400" dirty="0" smtClean="0">
                          <a:effectLst/>
                        </a:rPr>
                        <a:t>matrix </a:t>
                      </a:r>
                      <a:r>
                        <a:rPr lang="en-US" sz="1400" dirty="0">
                          <a:effectLst/>
                        </a:rPr>
                        <a:t>for all samples)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effectLst/>
                        </a:rPr>
                        <a:t>Spreadsheet software (Excel, OpenOffice, etc.)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6649494"/>
                  </a:ext>
                </a:extLst>
              </a:tr>
              <a:tr h="830072">
                <a:tc>
                  <a:txBody>
                    <a:bodyPr/>
                    <a:lstStyle/>
                    <a:p>
                      <a:pPr rtl="0"/>
                      <a:r>
                        <a:rPr lang="de-DE" sz="1400">
                          <a:effectLst/>
                        </a:rPr>
                        <a:t>Nimblegen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 err="1">
                          <a:effectLst/>
                        </a:rPr>
                        <a:t>NimbleScan</a:t>
                      </a:r>
                      <a:r>
                        <a:rPr lang="en-US" sz="1400" dirty="0">
                          <a:effectLst/>
                        </a:rPr>
                        <a:t>, .pair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rtl="0"/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tab-delimited text matrix for all samples)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effectLst/>
                        </a:rPr>
                        <a:t>Spreadsheet software (Excel, OpenOffice, etc.)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661690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211960" y="528712"/>
            <a:ext cx="4536503" cy="117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 Common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microarray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raw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data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file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types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8A8A8A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" r="5082" b="13619"/>
          <a:stretch/>
        </p:blipFill>
        <p:spPr>
          <a:xfrm>
            <a:off x="107503" y="2420888"/>
            <a:ext cx="8856985" cy="2592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Quality control (QC) is done on the raw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95536" y="5733256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0825" y="476672"/>
            <a:ext cx="864234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QC </a:t>
            </a:r>
            <a:r>
              <a:rPr lang="en-US" dirty="0"/>
              <a:t>of microarray data begins with the </a:t>
            </a:r>
            <a:r>
              <a:rPr lang="en-US" b="1" dirty="0"/>
              <a:t>visual inspection </a:t>
            </a:r>
            <a:r>
              <a:rPr lang="en-US" dirty="0"/>
              <a:t>of the scanned microarray images to make sure that there are no obvious splotches, scratches or blank </a:t>
            </a:r>
            <a:r>
              <a:rPr lang="en-US" dirty="0" smtClean="0"/>
              <a:t>areas.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b="1" dirty="0" smtClean="0"/>
              <a:t>Data </a:t>
            </a:r>
            <a:r>
              <a:rPr lang="en-US" b="1" dirty="0"/>
              <a:t>analysis software </a:t>
            </a:r>
            <a:r>
              <a:rPr lang="en-US" dirty="0"/>
              <a:t>packages </a:t>
            </a:r>
            <a:r>
              <a:rPr lang="en-US" dirty="0" smtClean="0"/>
              <a:t>produce different sorts of </a:t>
            </a:r>
            <a:r>
              <a:rPr lang="en-US" b="1" dirty="0"/>
              <a:t>diagnostic </a:t>
            </a:r>
            <a:r>
              <a:rPr lang="en-US" b="1" dirty="0" smtClean="0"/>
              <a:t>plots</a:t>
            </a:r>
            <a:r>
              <a:rPr lang="en-US" dirty="0" smtClean="0"/>
              <a:t>, e.g. </a:t>
            </a:r>
            <a:r>
              <a:rPr lang="en-US" dirty="0"/>
              <a:t>of background signal, average intensity values and percentage of genes above </a:t>
            </a:r>
            <a:r>
              <a:rPr lang="en-US" dirty="0" smtClean="0"/>
              <a:t>background </a:t>
            </a:r>
            <a:r>
              <a:rPr lang="en-US" dirty="0"/>
              <a:t>to help identify problematic arrays, reporters or </a:t>
            </a:r>
            <a:r>
              <a:rPr lang="en-US" dirty="0" smtClean="0"/>
              <a:t>samples.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261169" y="5176306"/>
            <a:ext cx="8642349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2500"/>
              </a:lnSpc>
            </a:pPr>
            <a:r>
              <a:rPr lang="en-US" dirty="0" smtClean="0"/>
              <a:t>Box plot				PCA		       Density plot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251520" y="4653136"/>
            <a:ext cx="8642349" cy="373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2500"/>
              </a:lnSpc>
            </a:pPr>
            <a:r>
              <a:rPr lang="en-US" sz="1400" dirty="0" smtClean="0"/>
              <a:t>expression						       expression</a:t>
            </a:r>
            <a:endParaRPr lang="en-US" sz="1400" dirty="0"/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2590</Words>
  <Application>Microsoft Macintosh PowerPoint</Application>
  <PresentationFormat>Bildschirmpräsentation (4:3)</PresentationFormat>
  <Paragraphs>284</Paragraphs>
  <Slides>15</Slides>
  <Notes>15</Notes>
  <HiddenSlides>0</HiddenSlides>
  <MMClips>15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Cambria Math</vt:lpstr>
      <vt:lpstr>Gill Sans</vt:lpstr>
      <vt:lpstr>Lora</vt:lpstr>
      <vt:lpstr>ＭＳ Ｐゴシック</vt:lpstr>
      <vt:lpstr>Symbol</vt:lpstr>
      <vt:lpstr>Times New Roman</vt:lpstr>
      <vt:lpstr>Standarddesign</vt:lpstr>
      <vt:lpstr>Formel</vt:lpstr>
      <vt:lpstr>V4 – differential gene expression analysis - outliers</vt:lpstr>
      <vt:lpstr>What is measured by microarrays?</vt:lpstr>
      <vt:lpstr>2-color microarrays</vt:lpstr>
      <vt:lpstr>MicroArray Quality Control (MAQC) project (2006)</vt:lpstr>
      <vt:lpstr>MicroArray Quality Control (MAQC) project</vt:lpstr>
      <vt:lpstr>MicroArray Quality Control (MAQC) project</vt:lpstr>
      <vt:lpstr>Analysis of microarray data: workflow</vt:lpstr>
      <vt:lpstr>Extraction of features</vt:lpstr>
      <vt:lpstr>Quality control (QC) is done on the raw data</vt:lpstr>
      <vt:lpstr>Normalisation</vt:lpstr>
      <vt:lpstr>Differential expression analysis: Fold change</vt:lpstr>
      <vt:lpstr>Standard error of the mean</vt:lpstr>
      <vt:lpstr>t-tests</vt:lpstr>
      <vt:lpstr>t distribution</vt:lpstr>
      <vt:lpstr>1-sample t-test</vt:lpstr>
    </vt:vector>
  </TitlesOfParts>
  <Company>MPI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Volkhard Helms</dc:creator>
  <cp:lastModifiedBy>Microsoft Office-Anwender</cp:lastModifiedBy>
  <cp:revision>683</cp:revision>
  <dcterms:created xsi:type="dcterms:W3CDTF">2015-06-11T12:33:57Z</dcterms:created>
  <dcterms:modified xsi:type="dcterms:W3CDTF">2020-05-25T10:43:34Z</dcterms:modified>
</cp:coreProperties>
</file>