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m4a" ContentType="audio/mp4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071" r:id="rId2"/>
    <p:sldId id="1095" r:id="rId3"/>
    <p:sldId id="1096" r:id="rId4"/>
    <p:sldId id="1085" r:id="rId5"/>
    <p:sldId id="1086" r:id="rId6"/>
    <p:sldId id="1087" r:id="rId7"/>
    <p:sldId id="1088" r:id="rId8"/>
    <p:sldId id="1104" r:id="rId9"/>
    <p:sldId id="1103" r:id="rId10"/>
    <p:sldId id="1084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4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00"/>
    <a:srgbClr val="CC0000"/>
    <a:srgbClr val="00FFCC"/>
    <a:srgbClr val="996633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65601" autoAdjust="0"/>
  </p:normalViewPr>
  <p:slideViewPr>
    <p:cSldViewPr>
      <p:cViewPr varScale="1">
        <p:scale>
          <a:sx n="67" d="100"/>
          <a:sy n="67" d="100"/>
        </p:scale>
        <p:origin x="2466" y="78"/>
      </p:cViewPr>
      <p:guideLst>
        <p:guide orient="horz" pos="1296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5DF043D-F419-431E-A33B-623B81FEE771}" type="datetime1">
              <a:rPr lang="de-DE"/>
              <a:pPr>
                <a:defRPr/>
              </a:pPr>
              <a:t>07.06.20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7AF2E412-65A5-4A30-A6A4-7C24E87931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821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FAFB493-04E6-4247-BA9C-29EBA33ACC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01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: https://www.nature.com/articles/nrm.2016.104</a:t>
            </a:r>
          </a:p>
          <a:p>
            <a:r>
              <a:rPr lang="de-DE" dirty="0" smtClean="0"/>
              <a:t>As </a:t>
            </a:r>
            <a:r>
              <a:rPr lang="de-DE" dirty="0" err="1" smtClean="0"/>
              <a:t>mentioned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remember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Hi-C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matrices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obtained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complicated</a:t>
            </a:r>
            <a:r>
              <a:rPr lang="de-DE" baseline="0" dirty="0" smtClean="0"/>
              <a:t> multi-</a:t>
            </a:r>
            <a:r>
              <a:rPr lang="de-DE" baseline="0" dirty="0" err="1" smtClean="0"/>
              <a:t>step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protocol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All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biases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misleading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interpretations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do not </a:t>
            </a:r>
            <a:r>
              <a:rPr lang="de-DE" baseline="0" dirty="0" err="1" smtClean="0"/>
              <a:t>correct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.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8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: https://www.nature.com/articles/nrm.2016.104</a:t>
            </a:r>
          </a:p>
          <a:p>
            <a:r>
              <a:rPr lang="de-DE" dirty="0" smtClean="0"/>
              <a:t>Schmitt et al. </a:t>
            </a:r>
            <a:r>
              <a:rPr lang="de-DE" dirty="0" err="1" smtClean="0"/>
              <a:t>recommend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researchers should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analyse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their data using both the explicit and implicit approaches to ensure the biological relevance of their findings.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46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https://bionumbers.hms.harvard.edu/bionumber.aspx?id=103112: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Job Dekker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is first author on a paper from 2002 (https://science.sciencemag.org/content/295/5558/1306) that presented the 3C method. This paper has been cited 3000 times.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Job Dekker </a:t>
            </a:r>
            <a:r>
              <a:rPr lang="de-DE" dirty="0" err="1" smtClean="0"/>
              <a:t>paper</a:t>
            </a:r>
            <a:r>
              <a:rPr lang="de-DE" dirty="0" smtClean="0"/>
              <a:t>: https://www.nature.com/articles/nmeth823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On this slide, we consider how the distance between two regions of the DNA affects the formation of contacts between them.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Job Dekker et al. reported (middle figure) that, on a length scale of many kb, the frequency decays with the inverse of the distance. For this, we consider DNA as a “cooked spaghetti”.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But is this true?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Double-stranded DNA is a polymer. The stiffness of a polymer is typically characterized by its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“persistence length” that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defines the scale over which a polymer (such as DNA) remains roughly unbent in solution. For DNA, the persistence length has a value of ~50 nm (~150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). Thus, 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length scales of kb,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thermal fluctuations result in spontaneous bending of the DNA and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DNA can be considered as a cooked spaghetti.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4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formed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neighboring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opposite</a:t>
            </a:r>
            <a:r>
              <a:rPr lang="de-DE" baseline="0" dirty="0" smtClean="0"/>
              <a:t>“ DNA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This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non-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adjacent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not form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had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formed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Dekker </a:t>
            </a:r>
            <a:r>
              <a:rPr lang="de-DE" baseline="0" dirty="0" err="1" smtClean="0"/>
              <a:t>suggests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considered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bottom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peaks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omitted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86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Yaffe</a:t>
            </a:r>
            <a:r>
              <a:rPr lang="de-DE" dirty="0" smtClean="0"/>
              <a:t> &amp; </a:t>
            </a:r>
            <a:r>
              <a:rPr lang="de-DE" dirty="0" err="1" smtClean="0"/>
              <a:t>Tanay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: https://www.nature.com/articles/ng.947</a:t>
            </a:r>
          </a:p>
          <a:p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Some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Hi-C sequence pairs likely represent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ligation products between nonspecific cleavage sites rather than restriction fragment ends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 This means that the DNA ligase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did not merge the blue and green fragments shown in (a) that are connected by a crosslink. Rather, the ligase merged two arbitrary fragments. Such cases are not useful for the analysis of chromatin contacts.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 shown 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(b)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22% of the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trans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read-pairs in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HindIII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experiment and 12% in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NcoI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experiment were mapped with a generally uniform distribution over the restriction fragments, in contrast to the majority of reads that mapped with the expected distribution within 500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(the size selection parameter) of the nearest restriction site.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cleavage and ligation events that generated these reads are unlikely to have occurred on cutter sites.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Yaffe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Tanay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therefore suggest to discard them from downstream analysis.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8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Another known major source of bias in sequencing experiments is the nucleotide composition of the DNA under study. 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Also in Hi-C,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some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key steps are likely to be affected by the GC content near the ligated fragment ends (e). Analysis of the correlation between the GC content of the 200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next to the restriction site and the probability of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trans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contact (f) shows that GC content is a source of incompatibility between the replicates. The GC-content bias maps for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HindIII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NcoI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data sets were inversely correlated (element-wise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ρ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= −0.14), providing a partial explanation for a global low correlation between the derived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trans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-contact maps.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Another genomic variable affecting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trans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-contact probabilities in a purely technical fashion is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mappability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(or genomic uniqueness) of the fragment ends (g).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 compute the fragment end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mappability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score, the whole-genome sequence was split into artificial reads (50-bp reads, starting every 10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and then mapped back to the genome using MAQ. For each fragment end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mappability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score was then defined to be the portion of artificial reads mapped uniquely to the genome (MAQ quality &gt; 30) within a 500-bp window starting at the fragment end toward the fragment.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31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introduce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HiCnorm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correction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HiCnorm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utilites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mathematical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technique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Poisson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regression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On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brief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background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0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HiCnorm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: https://academic.oup.com/bioinformatics/article/28/23/3131/192582</a:t>
            </a:r>
          </a:p>
          <a:p>
            <a:r>
              <a:rPr lang="de-DE" dirty="0" err="1" smtClean="0"/>
              <a:t>HiCnorm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explicit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Here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biases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removed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HiCnorm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attempts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correct</a:t>
            </a:r>
            <a:r>
              <a:rPr lang="de-DE" baseline="0" dirty="0" smtClean="0"/>
              <a:t> 3 </a:t>
            </a:r>
            <a:r>
              <a:rPr lang="de-DE" baseline="0" dirty="0" err="1" smtClean="0"/>
              <a:t>types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biases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independent</a:t>
            </a:r>
            <a:r>
              <a:rPr lang="de-DE" baseline="0" dirty="0" smtClean="0"/>
              <a:t> variable x, y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z.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2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HiCnorm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: https://academic.oup.com/bioinformatics/article/28/23/3131/192582</a:t>
            </a:r>
          </a:p>
          <a:p>
            <a:r>
              <a:rPr lang="de-DE" dirty="0" err="1" smtClean="0"/>
              <a:t>Shown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bottom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normalization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Poisson</a:t>
            </a:r>
            <a:r>
              <a:rPr lang="de-DE" baseline="0" dirty="0" smtClean="0"/>
              <a:t> rate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loci j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k.</a:t>
            </a:r>
          </a:p>
          <a:p>
            <a:r>
              <a:rPr lang="de-DE" b="1" baseline="0" dirty="0" smtClean="0"/>
              <a:t>Cis </a:t>
            </a:r>
            <a:r>
              <a:rPr lang="de-DE" b="1" baseline="0" dirty="0" err="1" smtClean="0"/>
              <a:t>interactions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chromosome</a:t>
            </a:r>
            <a:r>
              <a:rPr lang="de-DE" baseline="0" dirty="0" smtClean="0"/>
              <a:t>.</a:t>
            </a:r>
          </a:p>
          <a:p>
            <a:r>
              <a:rPr lang="de-DE" b="1" baseline="0" dirty="0" smtClean="0"/>
              <a:t>Trans </a:t>
            </a:r>
            <a:r>
              <a:rPr lang="de-DE" b="1" baseline="0" dirty="0" err="1" smtClean="0"/>
              <a:t>interactions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located</a:t>
            </a:r>
            <a:r>
              <a:rPr lang="de-DE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on different chromosomes.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99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61FA-6AC7-4BEE-90B2-F7DBDF0133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7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9792" y="6248400"/>
            <a:ext cx="3744416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3865-07C2-4EB0-8E37-9A4C666790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F707-3CB9-4644-805A-368CE60B1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19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50825" y="115888"/>
            <a:ext cx="8569325" cy="59801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86EE-9253-4FD6-BF87-484174474A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424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5693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C1060B16-A0DB-49DD-9992-659C19B01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20.png"/><Relationship Id="rId6" Type="http://schemas.openxmlformats.org/officeDocument/2006/relationships/image" Target="../media/image7.emf"/><Relationship Id="rId7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3.png"/><Relationship Id="rId6" Type="http://schemas.openxmlformats.org/officeDocument/2006/relationships/image" Target="../media/image1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Biases in computational analysis of Hi-C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Schmitt et al. Nature </a:t>
            </a:r>
            <a:r>
              <a:rPr lang="it-IT" sz="1400" dirty="0" err="1" smtClean="0"/>
              <a:t>Rev</a:t>
            </a:r>
            <a:r>
              <a:rPr lang="it-IT" sz="1400" dirty="0" smtClean="0"/>
              <a:t> </a:t>
            </a:r>
            <a:r>
              <a:rPr lang="it-IT" sz="1400" dirty="0" err="1" smtClean="0"/>
              <a:t>Mol</a:t>
            </a:r>
            <a:r>
              <a:rPr lang="it-IT" sz="1400" dirty="0" smtClean="0"/>
              <a:t> Cell </a:t>
            </a:r>
            <a:r>
              <a:rPr lang="it-IT" sz="1400" dirty="0" err="1" smtClean="0"/>
              <a:t>Biol</a:t>
            </a:r>
            <a:r>
              <a:rPr lang="it-IT" sz="1400" dirty="0" smtClean="0"/>
              <a:t> (2016) 17, 743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425631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de-DE" sz="1800" dirty="0"/>
              <a:t>P</a:t>
            </a:r>
            <a:r>
              <a:rPr lang="en-US" sz="1800" dirty="0" err="1" smtClean="0"/>
              <a:t>rocedures</a:t>
            </a:r>
            <a:r>
              <a:rPr lang="en-US" sz="1800" dirty="0" smtClean="0"/>
              <a:t> </a:t>
            </a:r>
            <a:r>
              <a:rPr lang="en-US" sz="1800" dirty="0"/>
              <a:t>including crosslinking, chromatin fragmentation, biotin-labelling and re‑ligation can all introduce </a:t>
            </a:r>
            <a:r>
              <a:rPr lang="en-US" sz="1800" b="1" dirty="0"/>
              <a:t>biases</a:t>
            </a:r>
            <a:r>
              <a:rPr lang="en-US" sz="1800" dirty="0"/>
              <a:t> that complicate the interpretation of observed contact </a:t>
            </a:r>
            <a:r>
              <a:rPr lang="en-US" sz="1800" dirty="0" smtClean="0"/>
              <a:t>frequencies.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Efficient </a:t>
            </a:r>
            <a:r>
              <a:rPr lang="en-US" sz="1800" dirty="0"/>
              <a:t>and effective removal of multiple systematic biases is critical for the success of any subsequent analysis of C‑data as well as for the proper interpretation of results. </a:t>
            </a:r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Biases in computational analysis of Hi-C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Schmitt et al. Nature </a:t>
            </a:r>
            <a:r>
              <a:rPr lang="it-IT" sz="1400" dirty="0" err="1" smtClean="0"/>
              <a:t>Rev</a:t>
            </a:r>
            <a:r>
              <a:rPr lang="it-IT" sz="1400" dirty="0" smtClean="0"/>
              <a:t> </a:t>
            </a:r>
            <a:r>
              <a:rPr lang="it-IT" sz="1400" dirty="0" err="1" smtClean="0"/>
              <a:t>Mol</a:t>
            </a:r>
            <a:r>
              <a:rPr lang="it-IT" sz="1400" dirty="0" smtClean="0"/>
              <a:t> Cell </a:t>
            </a:r>
            <a:r>
              <a:rPr lang="it-IT" sz="1400" dirty="0" err="1" smtClean="0"/>
              <a:t>Biol</a:t>
            </a:r>
            <a:r>
              <a:rPr lang="it-IT" sz="1400" dirty="0" smtClean="0"/>
              <a:t> (2016) 17, 743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425631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In </a:t>
            </a:r>
            <a:r>
              <a:rPr lang="en-US" sz="1800" dirty="0"/>
              <a:t>general, there </a:t>
            </a:r>
            <a:r>
              <a:rPr lang="en-US" sz="1800" dirty="0" smtClean="0"/>
              <a:t>exist </a:t>
            </a:r>
            <a:r>
              <a:rPr lang="en-US" sz="1800" dirty="0"/>
              <a:t>two types of approaches to account for biases in C‑data. 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(1) </a:t>
            </a:r>
            <a:r>
              <a:rPr lang="en-US" sz="1800" dirty="0"/>
              <a:t>account for biases in an </a:t>
            </a:r>
            <a:r>
              <a:rPr lang="en-US" sz="1800" b="1" dirty="0"/>
              <a:t>explicit fashion </a:t>
            </a:r>
            <a:r>
              <a:rPr lang="en-US" sz="1800" dirty="0"/>
              <a:t>— by assuming that all sources of systematic biases are known based on biases determined empirically from the observed </a:t>
            </a:r>
            <a:r>
              <a:rPr lang="en-US" sz="1800" dirty="0" smtClean="0"/>
              <a:t>data. 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(2) account </a:t>
            </a:r>
            <a:r>
              <a:rPr lang="en-US" sz="1800" dirty="0"/>
              <a:t>for biases in an </a:t>
            </a:r>
            <a:r>
              <a:rPr lang="en-US" sz="1800" b="1" dirty="0"/>
              <a:t>implicit way </a:t>
            </a:r>
            <a:r>
              <a:rPr lang="en-US" sz="1800" dirty="0"/>
              <a:t>— by assuming no known source (or sources) of bias, and assuming that the cumulative effect of the bias is captured in the sequencing coverage of each locus (or ‘bin’).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>A</a:t>
            </a:r>
            <a:r>
              <a:rPr lang="en-US" sz="1800" dirty="0" smtClean="0"/>
              <a:t>s </a:t>
            </a:r>
            <a:r>
              <a:rPr lang="en-US" sz="1800" dirty="0"/>
              <a:t>Hi‑C is a genome-wide assay, the implicit models assume that each locus should receive </a:t>
            </a:r>
            <a:r>
              <a:rPr lang="en-US" sz="1800" b="1" dirty="0"/>
              <a:t>equal sequence coverage </a:t>
            </a:r>
            <a:r>
              <a:rPr lang="en-US" sz="1800" dirty="0"/>
              <a:t>after biases are removed.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>I</a:t>
            </a:r>
            <a:r>
              <a:rPr lang="en-US" sz="1800" dirty="0" smtClean="0"/>
              <a:t>mplicit </a:t>
            </a:r>
            <a:r>
              <a:rPr lang="en-US" sz="1800" dirty="0"/>
              <a:t>models all rely on some implementation of </a:t>
            </a:r>
            <a:r>
              <a:rPr lang="en-US" sz="1800" b="1" dirty="0"/>
              <a:t>matrix-balancing </a:t>
            </a:r>
            <a:r>
              <a:rPr lang="en-US" sz="1800" b="1" dirty="0" smtClean="0"/>
              <a:t>algorithms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Random collisions affect chromosome capture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Job </a:t>
            </a:r>
            <a:r>
              <a:rPr lang="de-DE" sz="1400" dirty="0" smtClean="0"/>
              <a:t>Dekker, </a:t>
            </a:r>
            <a:r>
              <a:rPr lang="de-DE" sz="1400" i="1" dirty="0" smtClean="0"/>
              <a:t>Nature </a:t>
            </a:r>
            <a:r>
              <a:rPr lang="de-DE" sz="1400" i="1" dirty="0" err="1"/>
              <a:t>Methods</a:t>
            </a:r>
            <a:r>
              <a:rPr lang="de-DE" sz="1400" dirty="0"/>
              <a:t> </a:t>
            </a:r>
            <a:r>
              <a:rPr lang="de-DE" sz="1400" b="1" dirty="0" smtClean="0"/>
              <a:t>3</a:t>
            </a:r>
            <a:r>
              <a:rPr lang="de-DE" sz="1400" dirty="0"/>
              <a:t>, </a:t>
            </a:r>
            <a:r>
              <a:rPr lang="de-DE" sz="1400" dirty="0" smtClean="0"/>
              <a:t>17–21 </a:t>
            </a:r>
            <a:r>
              <a:rPr lang="de-DE" sz="1400" dirty="0"/>
              <a:t>(2006)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14536" y="620688"/>
            <a:ext cx="5725616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Detection of an interaction between two loci does not necessarily mean that they are engaged in a functional looping interaction.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-&gt; loci </a:t>
            </a:r>
            <a:r>
              <a:rPr lang="en-US" sz="1800" dirty="0"/>
              <a:t>along a chromatin fiber will also </a:t>
            </a:r>
            <a:r>
              <a:rPr lang="en-US" sz="1800" b="1" dirty="0"/>
              <a:t>randomly</a:t>
            </a:r>
            <a:r>
              <a:rPr lang="en-US" sz="1800" dirty="0"/>
              <a:t>, and quite frequently, </a:t>
            </a:r>
            <a:r>
              <a:rPr lang="en-US" sz="1800" b="1" dirty="0"/>
              <a:t>collide</a:t>
            </a:r>
            <a:r>
              <a:rPr lang="en-US" sz="1800" dirty="0"/>
              <a:t> as the result of the inherent flexibility of </a:t>
            </a:r>
            <a:r>
              <a:rPr lang="en-US" sz="1800" dirty="0" smtClean="0"/>
              <a:t>chromatin. </a:t>
            </a:r>
          </a:p>
          <a:p>
            <a:endParaRPr lang="en-US" sz="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In </a:t>
            </a:r>
            <a:r>
              <a:rPr lang="en-US" sz="1800" dirty="0"/>
              <a:t>general, the </a:t>
            </a:r>
            <a:r>
              <a:rPr lang="en-US" sz="1800" b="1" dirty="0"/>
              <a:t>frequency</a:t>
            </a:r>
            <a:r>
              <a:rPr lang="en-US" sz="1800" dirty="0"/>
              <a:t> of random collisions is inversely related to the </a:t>
            </a:r>
            <a:r>
              <a:rPr lang="en-US" sz="1800" b="1" dirty="0"/>
              <a:t>genomic distance </a:t>
            </a:r>
            <a:r>
              <a:rPr lang="en-US" sz="1800" dirty="0"/>
              <a:t>between </a:t>
            </a:r>
            <a:r>
              <a:rPr lang="en-US" sz="1800" dirty="0" smtClean="0"/>
              <a:t>loci (larger “search space” for larger radius).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Thus</a:t>
            </a:r>
            <a:r>
              <a:rPr lang="en-US" sz="1800" dirty="0"/>
              <a:t>, relatively frequent but nonfunctional interactions </a:t>
            </a:r>
            <a:r>
              <a:rPr lang="en-US" sz="1800" dirty="0" smtClean="0"/>
              <a:t>are expected for </a:t>
            </a:r>
            <a:r>
              <a:rPr lang="en-US" sz="1800" dirty="0"/>
              <a:t>loci separated by small </a:t>
            </a:r>
            <a:r>
              <a:rPr lang="en-US" sz="1800" dirty="0" smtClean="0"/>
              <a:t>distances. 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For </a:t>
            </a:r>
            <a:r>
              <a:rPr lang="en-US" sz="1800" dirty="0"/>
              <a:t>sites separated by larger genomic distances, this 'background' signal decreases </a:t>
            </a:r>
            <a:r>
              <a:rPr lang="en-US" sz="1800" dirty="0" smtClean="0"/>
              <a:t>rapidly, but </a:t>
            </a:r>
            <a:r>
              <a:rPr lang="en-US" sz="1800" dirty="0"/>
              <a:t>remains detectable for sites separated by as much as 150 kb.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11"/>
          <a:stretch/>
        </p:blipFill>
        <p:spPr>
          <a:xfrm>
            <a:off x="6148390" y="565042"/>
            <a:ext cx="2586854" cy="35388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52292"/>
            <a:ext cx="1616968" cy="1616968"/>
          </a:xfrm>
          <a:prstGeom prst="rect">
            <a:avLst/>
          </a:prstGeom>
        </p:spPr>
      </p:pic>
      <p:pic>
        <p:nvPicPr>
          <p:cNvPr id="6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Specific contacts affect neighboring loci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Job </a:t>
            </a:r>
            <a:r>
              <a:rPr lang="de-DE" sz="1400" dirty="0" smtClean="0"/>
              <a:t>Dekker, </a:t>
            </a:r>
            <a:r>
              <a:rPr lang="de-DE" sz="1400" i="1" dirty="0" smtClean="0"/>
              <a:t>Nature </a:t>
            </a:r>
            <a:r>
              <a:rPr lang="de-DE" sz="1400" i="1" dirty="0" err="1"/>
              <a:t>Methods</a:t>
            </a:r>
            <a:r>
              <a:rPr lang="de-DE" sz="1400" dirty="0"/>
              <a:t> </a:t>
            </a:r>
            <a:r>
              <a:rPr lang="de-DE" sz="1400" b="1" dirty="0" smtClean="0"/>
              <a:t>3</a:t>
            </a:r>
            <a:r>
              <a:rPr lang="de-DE" sz="1400" dirty="0"/>
              <a:t>, </a:t>
            </a:r>
            <a:r>
              <a:rPr lang="de-DE" sz="1400" dirty="0" smtClean="0"/>
              <a:t>17–21 </a:t>
            </a:r>
            <a:r>
              <a:rPr lang="de-DE" sz="1400" dirty="0"/>
              <a:t>(2006)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14536" y="620688"/>
            <a:ext cx="5725616" cy="554461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b="1" dirty="0"/>
              <a:t>specific contact </a:t>
            </a:r>
            <a:r>
              <a:rPr lang="en-US" sz="1800" dirty="0"/>
              <a:t>between two elements located on two different chromosomes—in this example between centromeres—will also </a:t>
            </a:r>
            <a:r>
              <a:rPr lang="en-US" sz="1800" b="1" dirty="0"/>
              <a:t>bring neighboring fragments </a:t>
            </a:r>
            <a:r>
              <a:rPr lang="en-US" sz="1800" dirty="0"/>
              <a:t>into </a:t>
            </a:r>
            <a:r>
              <a:rPr lang="en-US" sz="1800" b="1" dirty="0"/>
              <a:t>closer </a:t>
            </a:r>
            <a:r>
              <a:rPr lang="en-US" sz="1800" b="1" dirty="0" smtClean="0"/>
              <a:t>proximity</a:t>
            </a:r>
            <a:r>
              <a:rPr lang="en-US" sz="1800" dirty="0" smtClean="0"/>
              <a:t>.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Then, they may </a:t>
            </a:r>
            <a:r>
              <a:rPr lang="en-US" sz="1800" dirty="0"/>
              <a:t>nonspecifically interact.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Failure </a:t>
            </a:r>
            <a:r>
              <a:rPr lang="en-US" sz="1800" dirty="0"/>
              <a:t>to determine a local peak in interaction frequencies may result in incorrectly concluding that two elements specifically interact,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whereas </a:t>
            </a:r>
            <a:r>
              <a:rPr lang="en-US" sz="1800" dirty="0"/>
              <a:t>in reality it is their neighbors that are engaged in a specific interaction</a:t>
            </a:r>
            <a:r>
              <a:rPr lang="en-US" sz="1800" dirty="0" smtClean="0"/>
              <a:t>.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In this example, only </a:t>
            </a:r>
            <a:r>
              <a:rPr lang="en-US" sz="1800" dirty="0"/>
              <a:t>the interaction between the two centromeres may be </a:t>
            </a:r>
            <a:r>
              <a:rPr lang="en-US" sz="1800" dirty="0" smtClean="0"/>
              <a:t>specific (-&gt; highest peak) , </a:t>
            </a:r>
            <a:r>
              <a:rPr lang="en-US" sz="1800" dirty="0"/>
              <a:t>whereas interactions with neighboring loci are likely the result of random collisions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9" r="-959"/>
          <a:stretch/>
        </p:blipFill>
        <p:spPr>
          <a:xfrm>
            <a:off x="6146501" y="747022"/>
            <a:ext cx="2861345" cy="3906114"/>
          </a:xfrm>
          <a:prstGeom prst="rect">
            <a:avLst/>
          </a:prstGeom>
        </p:spPr>
      </p:pic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70111"/>
            <a:ext cx="8125841" cy="2570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Bias 1: restriction enzyme fragment length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Yaffe</a:t>
            </a:r>
            <a:r>
              <a:rPr lang="it-IT" sz="1400" dirty="0" smtClean="0"/>
              <a:t>, </a:t>
            </a:r>
            <a:r>
              <a:rPr lang="it-IT" sz="1400" dirty="0" err="1" smtClean="0"/>
              <a:t>Tanay</a:t>
            </a:r>
            <a:r>
              <a:rPr lang="it-IT" sz="1400" dirty="0" smtClean="0"/>
              <a:t> Nature </a:t>
            </a:r>
            <a:r>
              <a:rPr lang="it-IT" sz="1400" dirty="0" err="1" smtClean="0"/>
              <a:t>Genet</a:t>
            </a:r>
            <a:r>
              <a:rPr lang="it-IT" sz="1400" dirty="0" smtClean="0"/>
              <a:t> (2011) 43, 1059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23416" y="3198366"/>
            <a:ext cx="8669759" cy="3182962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Hi-C </a:t>
            </a:r>
            <a:r>
              <a:rPr lang="en-US" sz="1800" dirty="0"/>
              <a:t>ligation products (shown schematically in </a:t>
            </a:r>
            <a:r>
              <a:rPr lang="en-US" sz="1800" b="1" dirty="0"/>
              <a:t>a</a:t>
            </a:r>
            <a:r>
              <a:rPr lang="en-US" sz="1800" dirty="0"/>
              <a:t>) are expected to map near restriction sites because of size selection.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>(</a:t>
            </a:r>
            <a:r>
              <a:rPr lang="en-US" sz="1800" b="1" dirty="0"/>
              <a:t>b</a:t>
            </a:r>
            <a:r>
              <a:rPr lang="en-US" sz="1800" dirty="0" smtClean="0"/>
              <a:t>) For each Hi-C paired read, the sum of distances is computed from </a:t>
            </a:r>
            <a:r>
              <a:rPr lang="en-US" sz="1800" dirty="0"/>
              <a:t>mapped Hi-C sequences to the nearest restriction </a:t>
            </a:r>
            <a:r>
              <a:rPr lang="en-US" sz="1800" dirty="0" smtClean="0"/>
              <a:t>sites. Shown is </a:t>
            </a:r>
            <a:r>
              <a:rPr lang="en-US" sz="1800" dirty="0"/>
              <a:t>the distribution of </a:t>
            </a:r>
            <a:r>
              <a:rPr lang="en-US" sz="1800" dirty="0" smtClean="0"/>
              <a:t>distances. </a:t>
            </a:r>
          </a:p>
          <a:p>
            <a:endParaRPr lang="en-US" sz="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Two </a:t>
            </a:r>
            <a:r>
              <a:rPr lang="en-US" sz="1800" dirty="0"/>
              <a:t>distinct populations of reads are observed, one distributed as expected for normally ligated and size-selected products </a:t>
            </a:r>
            <a:r>
              <a:rPr lang="en-US" sz="1800" dirty="0" smtClean="0"/>
              <a:t>and </a:t>
            </a:r>
            <a:r>
              <a:rPr lang="en-US" sz="1800" dirty="0"/>
              <a:t>one including reads mapped farther away from restriction sites.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b="1" dirty="0" smtClean="0">
                <a:solidFill>
                  <a:srgbClr val="FF33CC"/>
                </a:solidFill>
              </a:rPr>
              <a:t>Solution: discard reads with distance &gt; 500 </a:t>
            </a:r>
            <a:r>
              <a:rPr lang="en-US" sz="1800" b="1" dirty="0" err="1" smtClean="0">
                <a:solidFill>
                  <a:srgbClr val="FF33CC"/>
                </a:solidFill>
              </a:rPr>
              <a:t>bp</a:t>
            </a:r>
            <a:endParaRPr lang="en-US" sz="1800" b="1" dirty="0" smtClean="0">
              <a:solidFill>
                <a:srgbClr val="FF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16016" y="465465"/>
            <a:ext cx="3805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33CC"/>
                </a:solidFill>
              </a:rPr>
              <a:t>HindIII</a:t>
            </a:r>
            <a:r>
              <a:rPr lang="en-US" sz="1400" dirty="0">
                <a:solidFill>
                  <a:srgbClr val="FF33CC"/>
                </a:solidFill>
              </a:rPr>
              <a:t> 78%, </a:t>
            </a:r>
            <a:r>
              <a:rPr lang="en-US" sz="1400" dirty="0" err="1">
                <a:solidFill>
                  <a:srgbClr val="FF33CC"/>
                </a:solidFill>
              </a:rPr>
              <a:t>NcoI</a:t>
            </a:r>
            <a:r>
              <a:rPr lang="en-US" sz="1400" dirty="0">
                <a:solidFill>
                  <a:srgbClr val="FF33CC"/>
                </a:solidFill>
              </a:rPr>
              <a:t> 88% - 2 restriction enzymes</a:t>
            </a:r>
            <a:endParaRPr lang="de-DE" sz="1400" dirty="0">
              <a:solidFill>
                <a:srgbClr val="FF33CC"/>
              </a:solidFill>
            </a:endParaRPr>
          </a:p>
        </p:txBody>
      </p:sp>
      <p:pic>
        <p:nvPicPr>
          <p:cNvPr id="6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Bias 2 : GC content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6093296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Yaffe</a:t>
            </a:r>
            <a:r>
              <a:rPr lang="it-IT" sz="1400" dirty="0" smtClean="0"/>
              <a:t>, </a:t>
            </a:r>
            <a:r>
              <a:rPr lang="it-IT" sz="1400" dirty="0" err="1" smtClean="0"/>
              <a:t>Tanay</a:t>
            </a:r>
            <a:r>
              <a:rPr lang="it-IT" sz="1400" dirty="0" smtClean="0"/>
              <a:t> Nature </a:t>
            </a:r>
            <a:r>
              <a:rPr lang="it-IT" sz="1400" dirty="0" err="1" smtClean="0"/>
              <a:t>Genet</a:t>
            </a:r>
            <a:r>
              <a:rPr lang="it-IT" sz="1400" dirty="0" smtClean="0"/>
              <a:t> (2011) 43, 1059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59184" y="3102810"/>
            <a:ext cx="8425631" cy="263044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(</a:t>
            </a:r>
            <a:r>
              <a:rPr lang="en-US" sz="1800" b="1" dirty="0" smtClean="0"/>
              <a:t>e</a:t>
            </a:r>
            <a:r>
              <a:rPr lang="en-US" sz="1800" dirty="0" smtClean="0"/>
              <a:t>) Ligation </a:t>
            </a:r>
            <a:r>
              <a:rPr lang="en-US" sz="1800" dirty="0"/>
              <a:t>product processing and sequencing may be biased by GC </a:t>
            </a:r>
            <a:r>
              <a:rPr lang="en-US" sz="1800" dirty="0" smtClean="0"/>
              <a:t>content.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In this schematic example, the GC-rich region produces many more reads.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>(</a:t>
            </a:r>
            <a:r>
              <a:rPr lang="en-US" sz="1800" b="1" dirty="0"/>
              <a:t>f</a:t>
            </a:r>
            <a:r>
              <a:rPr lang="en-US" sz="1800" dirty="0"/>
              <a:t>) </a:t>
            </a:r>
            <a:r>
              <a:rPr lang="en-US" sz="1800" dirty="0" smtClean="0"/>
              <a:t>Plotting </a:t>
            </a:r>
            <a:r>
              <a:rPr lang="en-US" sz="1800" dirty="0"/>
              <a:t>the GC content of the 200 </a:t>
            </a:r>
            <a:r>
              <a:rPr lang="en-US" sz="1800" dirty="0" err="1"/>
              <a:t>bp</a:t>
            </a:r>
            <a:r>
              <a:rPr lang="en-US" sz="1800" dirty="0"/>
              <a:t> near the restriction fragment </a:t>
            </a:r>
            <a:r>
              <a:rPr lang="en-US" sz="1800" dirty="0" smtClean="0"/>
              <a:t>ends for </a:t>
            </a:r>
            <a:r>
              <a:rPr lang="en-US" sz="1800" i="1" dirty="0" smtClean="0"/>
              <a:t>trans</a:t>
            </a:r>
            <a:r>
              <a:rPr lang="en-US" sz="1800" dirty="0" smtClean="0"/>
              <a:t>-contacts shows </a:t>
            </a:r>
            <a:r>
              <a:rPr lang="en-US" sz="1800" dirty="0"/>
              <a:t>intense and contrasting GC biases for the </a:t>
            </a:r>
            <a:r>
              <a:rPr lang="en-US" sz="1800" dirty="0" err="1"/>
              <a:t>HindIII</a:t>
            </a:r>
            <a:r>
              <a:rPr lang="en-US" sz="1800" dirty="0"/>
              <a:t> and </a:t>
            </a:r>
            <a:r>
              <a:rPr lang="en-US" sz="1800" dirty="0" err="1"/>
              <a:t>NcoI</a:t>
            </a:r>
            <a:r>
              <a:rPr lang="en-US" sz="1800" dirty="0"/>
              <a:t> </a:t>
            </a:r>
            <a:r>
              <a:rPr lang="en-US" sz="1800" dirty="0" smtClean="0"/>
              <a:t>experiments: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	</a:t>
            </a:r>
            <a:r>
              <a:rPr lang="en-US" sz="1800" dirty="0" err="1" smtClean="0"/>
              <a:t>NcoI</a:t>
            </a:r>
            <a:r>
              <a:rPr lang="en-US" sz="1800" dirty="0" smtClean="0"/>
              <a:t> “prefers” GC-rich sequences, </a:t>
            </a:r>
            <a:r>
              <a:rPr lang="en-US" sz="1800" dirty="0" err="1" smtClean="0"/>
              <a:t>HindIII</a:t>
            </a:r>
            <a:r>
              <a:rPr lang="en-US" sz="1800" dirty="0" smtClean="0"/>
              <a:t> disfavors them.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55" y="618406"/>
            <a:ext cx="8522171" cy="2445794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Bias 3 : sequence </a:t>
            </a:r>
            <a:r>
              <a:rPr lang="en-US" dirty="0" err="1" smtClean="0"/>
              <a:t>mappability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Yaffe</a:t>
            </a:r>
            <a:r>
              <a:rPr lang="it-IT" sz="1400" dirty="0" smtClean="0"/>
              <a:t>, </a:t>
            </a:r>
            <a:r>
              <a:rPr lang="it-IT" sz="1400" dirty="0" err="1" smtClean="0"/>
              <a:t>Tanay</a:t>
            </a:r>
            <a:r>
              <a:rPr lang="it-IT" sz="1400" dirty="0" smtClean="0"/>
              <a:t> Nature </a:t>
            </a:r>
            <a:r>
              <a:rPr lang="it-IT" sz="1400" dirty="0" err="1" smtClean="0"/>
              <a:t>Genet</a:t>
            </a:r>
            <a:r>
              <a:rPr lang="it-IT" sz="1400" dirty="0" smtClean="0"/>
              <a:t> (2011) 43, 1059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1520" y="2996952"/>
            <a:ext cx="8425631" cy="340354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(</a:t>
            </a:r>
            <a:r>
              <a:rPr lang="en-US" sz="1800" b="1" dirty="0" smtClean="0"/>
              <a:t>g</a:t>
            </a:r>
            <a:r>
              <a:rPr lang="en-US" sz="1800" dirty="0" smtClean="0"/>
              <a:t>) </a:t>
            </a:r>
            <a:r>
              <a:rPr lang="en-US" sz="1800" dirty="0"/>
              <a:t>Effect of sequence uniqueness. Different fractions of uniquely </a:t>
            </a:r>
            <a:r>
              <a:rPr lang="en-US" sz="1800" dirty="0" err="1"/>
              <a:t>mappable</a:t>
            </a:r>
            <a:r>
              <a:rPr lang="en-US" sz="1800" dirty="0"/>
              <a:t> short tags are observed next to restriction </a:t>
            </a:r>
            <a:r>
              <a:rPr lang="en-US" sz="1800" dirty="0" smtClean="0"/>
              <a:t>sites.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As </a:t>
            </a:r>
            <a:r>
              <a:rPr lang="en-US" sz="1800" dirty="0"/>
              <a:t>shown in </a:t>
            </a:r>
            <a:r>
              <a:rPr lang="en-US" sz="1800" b="1" dirty="0"/>
              <a:t>h</a:t>
            </a:r>
            <a:r>
              <a:rPr lang="en-US" sz="1800" dirty="0"/>
              <a:t>, this has a direct empirical linear effect on Hi-C coverage</a:t>
            </a:r>
            <a:r>
              <a:rPr lang="en-US" sz="1800" dirty="0" smtClean="0"/>
              <a:t>.</a:t>
            </a:r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err="1"/>
              <a:t>Mappability</a:t>
            </a:r>
            <a:r>
              <a:rPr lang="en-US" sz="1800" dirty="0"/>
              <a:t> is predicted and confirmed </a:t>
            </a:r>
            <a:r>
              <a:rPr lang="en-US" sz="1800" dirty="0" smtClean="0"/>
              <a:t>(</a:t>
            </a:r>
            <a:r>
              <a:rPr lang="en-US" sz="1800" b="1" dirty="0" smtClean="0"/>
              <a:t>h</a:t>
            </a:r>
            <a:r>
              <a:rPr lang="en-US" sz="1800" dirty="0"/>
              <a:t>) to have a linear effect on the estimated </a:t>
            </a:r>
            <a:r>
              <a:rPr lang="en-US" sz="1800" i="1" dirty="0"/>
              <a:t>trans</a:t>
            </a:r>
            <a:r>
              <a:rPr lang="en-US" sz="1800" dirty="0"/>
              <a:t>-contact probabilities.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err="1" smtClean="0"/>
              <a:t>Yaffe</a:t>
            </a:r>
            <a:r>
              <a:rPr lang="en-US" sz="1800" dirty="0" smtClean="0"/>
              <a:t> &amp; </a:t>
            </a:r>
            <a:r>
              <a:rPr lang="en-US" sz="1800" dirty="0" err="1" smtClean="0"/>
              <a:t>Tanay</a:t>
            </a:r>
            <a:r>
              <a:rPr lang="en-US" sz="1800" dirty="0" smtClean="0"/>
              <a:t> correct for biases 2 &amp; 3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by a maximum likelihood approach.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84" y="623739"/>
            <a:ext cx="8965654" cy="2385357"/>
          </a:xfrm>
          <a:prstGeom prst="rect">
            <a:avLst/>
          </a:prstGeom>
        </p:spPr>
      </p:pic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Poisson regression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01704" y="5929535"/>
            <a:ext cx="264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www.wikipedia.org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613071"/>
                <a:ext cx="8425631" cy="53053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n-US" sz="1800" dirty="0" smtClean="0"/>
                  <a:t>Poisson regression is a generalized linear model form of regression analysis used to model count data and contingency tables. </a:t>
                </a:r>
              </a:p>
              <a:p>
                <a:pPr>
                  <a:lnSpc>
                    <a:spcPts val="2500"/>
                  </a:lnSpc>
                </a:pPr>
                <a:r>
                  <a:rPr lang="en-US" sz="1800" dirty="0" smtClean="0"/>
                  <a:t>Poisson </a:t>
                </a:r>
                <a:r>
                  <a:rPr lang="en-US" sz="1800" dirty="0"/>
                  <a:t>regression </a:t>
                </a:r>
                <a:r>
                  <a:rPr lang="en-US" sz="1800" dirty="0" smtClean="0"/>
                  <a:t>assumes that </a:t>
                </a:r>
                <a:r>
                  <a:rPr lang="en-US" sz="1800" dirty="0"/>
                  <a:t>the response variable Y has a Poisson distribution, </a:t>
                </a:r>
                <a:endParaRPr lang="en-US" sz="1800" dirty="0" smtClean="0"/>
              </a:p>
              <a:p>
                <a:pPr>
                  <a:lnSpc>
                    <a:spcPts val="2500"/>
                  </a:lnSpc>
                </a:pPr>
                <a:endParaRPr lang="en-US" sz="1800" dirty="0"/>
              </a:p>
              <a:p>
                <a:pPr>
                  <a:lnSpc>
                    <a:spcPts val="2500"/>
                  </a:lnSpc>
                </a:pPr>
                <a:r>
                  <a:rPr lang="en-US" sz="1800" dirty="0" smtClean="0"/>
                  <a:t>and </a:t>
                </a:r>
                <a:r>
                  <a:rPr lang="en-US" sz="1800" dirty="0"/>
                  <a:t>assumes </a:t>
                </a:r>
                <a:r>
                  <a:rPr lang="en-US" sz="1800" dirty="0" smtClean="0"/>
                  <a:t>that the </a:t>
                </a:r>
                <a:r>
                  <a:rPr lang="en-US" sz="1800" dirty="0"/>
                  <a:t>logarithm of its expected value can be modeled by a linear combination of unknown parameters. </a:t>
                </a:r>
                <a:endParaRPr lang="en-US" sz="1800" dirty="0" smtClean="0"/>
              </a:p>
              <a:p>
                <a:pPr>
                  <a:lnSpc>
                    <a:spcPts val="2500"/>
                  </a:lnSpc>
                </a:pPr>
                <a:endParaRPr lang="en-US" sz="1800" dirty="0" smtClean="0"/>
              </a:p>
              <a:p>
                <a:pPr>
                  <a:lnSpc>
                    <a:spcPts val="2500"/>
                  </a:lnSpc>
                </a:pP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de-DE" sz="18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1800" b="0" i="1" smtClean="0">
                            <a:latin typeface="Cambria Math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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 smtClean="0"/>
                  <a:t> is a vector of independent variables, then we formulate</a:t>
                </a:r>
              </a:p>
              <a:p>
                <a:pPr>
                  <a:lnSpc>
                    <a:spcPts val="2500"/>
                  </a:lnSpc>
                </a:pPr>
                <a:r>
                  <a:rPr lang="en-US" sz="1800" dirty="0" smtClean="0"/>
                  <a:t>	Log (E(</a:t>
                </a:r>
                <a:r>
                  <a:rPr lang="en-US" sz="1800" dirty="0" err="1" smtClean="0"/>
                  <a:t>Y|</a:t>
                </a:r>
                <a:r>
                  <a:rPr lang="en-US" sz="1800" b="1" dirty="0" err="1" smtClean="0"/>
                  <a:t>x</a:t>
                </a:r>
                <a:r>
                  <a:rPr lang="en-US" sz="1800" dirty="0" smtClean="0"/>
                  <a:t>)) = </a:t>
                </a:r>
                <a:r>
                  <a:rPr lang="en-US" sz="1800" i="1" dirty="0" smtClean="0"/>
                  <a:t>a</a:t>
                </a:r>
                <a:r>
                  <a:rPr lang="en-US" sz="1800" dirty="0" smtClean="0"/>
                  <a:t> + </a:t>
                </a:r>
                <a:r>
                  <a:rPr lang="en-US" sz="1800" i="1" dirty="0" smtClean="0"/>
                  <a:t>b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x </a:t>
                </a:r>
                <a:r>
                  <a:rPr lang="en-US" sz="1800" dirty="0" smtClean="0"/>
                  <a:t>= </a:t>
                </a:r>
                <a:r>
                  <a:rPr lang="en-US" sz="1800" b="1" dirty="0" smtClean="0">
                    <a:sym typeface="Symbol" panose="05050102010706020507" pitchFamily="18" charset="2"/>
                  </a:rPr>
                  <a:t></a:t>
                </a:r>
                <a:r>
                  <a:rPr lang="en-US" sz="1800" dirty="0" smtClean="0">
                    <a:sym typeface="Symbol" panose="05050102010706020507" pitchFamily="18" charset="2"/>
                  </a:rPr>
                  <a:t> </a:t>
                </a:r>
                <a:r>
                  <a:rPr lang="en-US" sz="1800" b="1" dirty="0" smtClean="0">
                    <a:sym typeface="Symbol" panose="05050102010706020507" pitchFamily="18" charset="2"/>
                  </a:rPr>
                  <a:t>x</a:t>
                </a:r>
                <a:endParaRPr lang="en-US" sz="1800" b="1" dirty="0" smtClean="0"/>
              </a:p>
              <a:p>
                <a:pPr>
                  <a:lnSpc>
                    <a:spcPts val="2500"/>
                  </a:lnSpc>
                </a:pPr>
                <a:r>
                  <a:rPr lang="en-US" sz="1800" dirty="0"/>
                  <a:t>w</a:t>
                </a:r>
                <a:r>
                  <a:rPr lang="en-US" sz="1800" dirty="0" smtClean="0"/>
                  <a:t>ith coefficients</a:t>
                </a:r>
                <a:r>
                  <a:rPr lang="en-US" sz="1800" i="1" dirty="0" smtClean="0"/>
                  <a:t> a </a:t>
                </a:r>
                <a:r>
                  <a:rPr lang="en-US" sz="1800" dirty="0" smtClean="0"/>
                  <a:t>and </a:t>
                </a:r>
                <a:r>
                  <a:rPr lang="en-US" sz="1800" i="1" dirty="0" smtClean="0"/>
                  <a:t>b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which can be summarized into </a:t>
                </a:r>
                <a:r>
                  <a:rPr lang="en-US" sz="1800" b="1" dirty="0" smtClean="0">
                    <a:sym typeface="Symbol" panose="05050102010706020507" pitchFamily="18" charset="2"/>
                  </a:rPr>
                  <a:t></a:t>
                </a:r>
                <a:r>
                  <a:rPr lang="en-US" sz="1800" dirty="0" smtClean="0"/>
                  <a:t>.</a:t>
                </a:r>
              </a:p>
              <a:p>
                <a:pPr>
                  <a:lnSpc>
                    <a:spcPts val="2500"/>
                  </a:lnSpc>
                </a:pPr>
                <a:endParaRPr lang="en-US" sz="1800" dirty="0"/>
              </a:p>
              <a:p>
                <a:pPr>
                  <a:lnSpc>
                    <a:spcPts val="2500"/>
                  </a:lnSpc>
                </a:pPr>
                <a:r>
                  <a:rPr lang="en-US" sz="1800" dirty="0" smtClean="0"/>
                  <a:t>The predicted mean of the associated Poisson distribution is then</a:t>
                </a:r>
              </a:p>
              <a:p>
                <a:pPr>
                  <a:lnSpc>
                    <a:spcPts val="2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𝐸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𝑌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DE" sz="2000" b="0" i="1" smtClean="0">
                                  <a:latin typeface="Cambria Math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de-DE" sz="2000" b="1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𝐱</m:t>
                              </m:r>
                            </m:e>
                          </m:d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𝜃</m:t>
                          </m:r>
                          <m:r>
                            <a:rPr lang="de-DE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𝐱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ts val="2500"/>
                  </a:lnSpc>
                </a:pPr>
                <a:endParaRPr lang="en-US" sz="1800" dirty="0" smtClean="0"/>
              </a:p>
              <a:p>
                <a:pPr>
                  <a:lnSpc>
                    <a:spcPts val="2500"/>
                  </a:lnSpc>
                </a:pPr>
                <a:endParaRPr lang="en-US" sz="1800" dirty="0"/>
              </a:p>
              <a:p>
                <a:pPr>
                  <a:lnSpc>
                    <a:spcPts val="2500"/>
                  </a:lnSpc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1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613071"/>
                <a:ext cx="8425631" cy="5305375"/>
              </a:xfrm>
              <a:blipFill>
                <a:blip r:embed="rId5"/>
                <a:stretch>
                  <a:fillRect l="-579" t="-345" r="-217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1772816"/>
            <a:ext cx="2910420" cy="507912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err="1" smtClean="0"/>
              <a:t>HiCnorm</a:t>
            </a:r>
            <a:r>
              <a:rPr lang="en-US" dirty="0" smtClean="0"/>
              <a:t> tool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01704" y="5517232"/>
            <a:ext cx="2642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Hu</a:t>
            </a:r>
            <a:r>
              <a:rPr lang="it-IT" sz="1400" dirty="0" smtClean="0"/>
              <a:t> et al. </a:t>
            </a:r>
            <a:r>
              <a:rPr lang="it-IT" sz="1400" dirty="0" err="1" smtClean="0"/>
              <a:t>Bioinformatics</a:t>
            </a:r>
            <a:r>
              <a:rPr lang="it-IT" sz="1400" dirty="0" smtClean="0"/>
              <a:t> </a:t>
            </a:r>
            <a:r>
              <a:rPr lang="de-DE" sz="1400" dirty="0" smtClean="0"/>
              <a:t>28, 3131-3133 (2012)</a:t>
            </a:r>
          </a:p>
          <a:p>
            <a:r>
              <a:rPr lang="de-DE" sz="1400" dirty="0" smtClean="0"/>
              <a:t>www.wikipedia.org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613072"/>
                <a:ext cx="8793844" cy="46881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n-US" sz="1800" dirty="0" smtClean="0"/>
                  <a:t>HiCnorm corrects for the 3 biases (</a:t>
                </a:r>
                <a:r>
                  <a:rPr lang="en-US" sz="1800" dirty="0"/>
                  <a:t>effective length feature, the GC content feature and the </a:t>
                </a:r>
                <a:r>
                  <a:rPr lang="en-US" sz="1800" dirty="0" err="1"/>
                  <a:t>mappability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feature)</a:t>
                </a:r>
                <a:r>
                  <a:rPr lang="en-US" dirty="0" smtClean="0"/>
                  <a:t> </a:t>
                </a:r>
                <a:r>
                  <a:rPr lang="en-US" sz="1800" dirty="0" smtClean="0"/>
                  <a:t>using Poisson regression.</a:t>
                </a:r>
                <a:endParaRPr lang="en-US" sz="1800" dirty="0"/>
              </a:p>
              <a:p>
                <a:pPr>
                  <a:lnSpc>
                    <a:spcPts val="2500"/>
                  </a:lnSpc>
                </a:pPr>
                <a:endParaRPr lang="en-US" sz="1800" dirty="0" smtClean="0"/>
              </a:p>
              <a:p>
                <a:pPr>
                  <a:lnSpc>
                    <a:spcPts val="2500"/>
                  </a:lnSpc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represent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Hi-C </a:t>
                </a:r>
                <a:r>
                  <a:rPr lang="en-US" sz="1800" i="1" dirty="0"/>
                  <a:t>cis</a:t>
                </a:r>
                <a:r>
                  <a:rPr lang="en-US" sz="1800" dirty="0"/>
                  <a:t> contact map for chromosome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the number of consecutive, disjoint 1 MB bins in chromosome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pPr>
                  <a:lnSpc>
                    <a:spcPts val="2500"/>
                  </a:lnSpc>
                </a:pPr>
                <a:endParaRPr lang="en-US" sz="1800" i="1" dirty="0" smtClean="0"/>
              </a:p>
              <a:p>
                <a:pPr>
                  <a:lnSpc>
                    <a:spcPts val="25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: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number of </a:t>
                </a:r>
                <a:r>
                  <a:rPr lang="en-US" sz="1800" dirty="0" smtClean="0"/>
                  <a:t>detected paired-end </a:t>
                </a:r>
                <a:r>
                  <a:rPr lang="en-US" sz="1800" dirty="0"/>
                  <a:t>reads spanning two bins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 (“</a:t>
                </a:r>
                <a:r>
                  <a:rPr lang="en-US" sz="1800" b="1" dirty="0" smtClean="0"/>
                  <a:t>raw data</a:t>
                </a:r>
                <a:r>
                  <a:rPr lang="en-US" sz="1800" dirty="0" smtClean="0"/>
                  <a:t>”)</a:t>
                </a:r>
                <a:endParaRPr lang="en-US" sz="1800" dirty="0"/>
              </a:p>
              <a:p>
                <a:pPr>
                  <a:lnSpc>
                    <a:spcPts val="25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 smtClean="0"/>
                  <a:t> : </a:t>
                </a:r>
                <a:r>
                  <a:rPr lang="en-US" sz="1800" dirty="0"/>
                  <a:t>effective length </a:t>
                </a:r>
                <a:r>
                  <a:rPr lang="en-US" sz="1800" dirty="0" smtClean="0"/>
                  <a:t>feature </a:t>
                </a:r>
                <a:r>
                  <a:rPr lang="en-US" sz="1800" dirty="0"/>
                  <a:t>at </a:t>
                </a:r>
                <a:r>
                  <a:rPr lang="en-US" sz="1800" dirty="0" smtClean="0"/>
                  <a:t>loci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for </a:t>
                </a:r>
                <a:r>
                  <a:rPr lang="en-US" sz="1800" dirty="0"/>
                  <a:t>chromosome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 smtClean="0"/>
                  <a:t>, </a:t>
                </a:r>
                <a:endParaRPr lang="en-US" sz="1800" dirty="0"/>
              </a:p>
              <a:p>
                <a:pPr>
                  <a:lnSpc>
                    <a:spcPts val="25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: GC </a:t>
                </a:r>
                <a:r>
                  <a:rPr lang="en-US" sz="1800" dirty="0"/>
                  <a:t>content </a:t>
                </a:r>
                <a:r>
                  <a:rPr lang="en-US" sz="1800" dirty="0" smtClean="0"/>
                  <a:t>feature</a:t>
                </a:r>
                <a:r>
                  <a:rPr lang="en-US" sz="1800" dirty="0"/>
                  <a:t> at loci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for chromosome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, </a:t>
                </a:r>
                <a:endParaRPr lang="en-US" sz="1800" dirty="0" smtClean="0"/>
              </a:p>
              <a:p>
                <a:pPr>
                  <a:lnSpc>
                    <a:spcPts val="25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 smtClean="0"/>
                  <a:t> : </a:t>
                </a:r>
                <a:r>
                  <a:rPr lang="en-US" sz="1800" dirty="0" err="1" smtClean="0"/>
                  <a:t>mappability</a:t>
                </a:r>
                <a:r>
                  <a:rPr lang="en-US" sz="1800" dirty="0" smtClean="0"/>
                  <a:t> feature </a:t>
                </a:r>
                <a:r>
                  <a:rPr lang="en-US" sz="1800" dirty="0"/>
                  <a:t>at loci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for chromosome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 smtClean="0"/>
                  <a:t>. </a:t>
                </a:r>
              </a:p>
            </p:txBody>
          </p:sp>
        </mc:Choice>
        <mc:Fallback xmlns="">
          <p:sp>
            <p:nvSpPr>
              <p:cNvPr id="1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613072"/>
                <a:ext cx="8793844" cy="4688136"/>
              </a:xfrm>
              <a:blipFill>
                <a:blip r:embed="rId5"/>
                <a:stretch>
                  <a:fillRect l="-554" t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err="1" smtClean="0"/>
              <a:t>HiCnorm</a:t>
            </a:r>
            <a:r>
              <a:rPr lang="en-US" dirty="0" smtClean="0"/>
              <a:t> tool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SS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01704" y="5837520"/>
            <a:ext cx="2642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Hu</a:t>
            </a:r>
            <a:r>
              <a:rPr lang="it-IT" sz="1400" dirty="0" smtClean="0"/>
              <a:t> et al. </a:t>
            </a:r>
            <a:r>
              <a:rPr lang="it-IT" sz="1400" dirty="0" err="1" smtClean="0"/>
              <a:t>Bioinformatics</a:t>
            </a:r>
            <a:r>
              <a:rPr lang="it-IT" sz="1400" dirty="0" smtClean="0"/>
              <a:t> </a:t>
            </a:r>
            <a:r>
              <a:rPr lang="de-DE" sz="1400" dirty="0" smtClean="0"/>
              <a:t>28, 3131-3133 (2012)</a:t>
            </a:r>
          </a:p>
          <a:p>
            <a:r>
              <a:rPr lang="de-DE" sz="1400" dirty="0" smtClean="0"/>
              <a:t>www.wikipedia.org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613072"/>
                <a:ext cx="8425631" cy="5552232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We assume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follows </a:t>
                </a:r>
                <a:r>
                  <a:rPr lang="en-US" sz="1800" dirty="0" smtClean="0"/>
                  <a:t>a Poisson </a:t>
                </a:r>
                <a:r>
                  <a:rPr lang="en-US" sz="1800" dirty="0"/>
                  <a:t>distribution with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 smtClean="0"/>
                  <a:t>:</a:t>
                </a:r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𝑙𝑒𝑛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func>
                        <m:func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𝑔𝑐𝑐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func>
                        <m:func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 </a:t>
                </a:r>
              </a:p>
              <a:p>
                <a:r>
                  <a:rPr lang="en-US" sz="1800" dirty="0"/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is the intercept term. </a:t>
                </a:r>
                <a:endParaRPr lang="en-US" sz="18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𝑙𝑒𝑛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𝑔𝑐𝑐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represent the effective length bias and the GC content bias, respectively.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/>
                  <a:t> is the Poisson offset term of the </a:t>
                </a:r>
                <a:r>
                  <a:rPr lang="en-US" sz="1800" dirty="0" err="1"/>
                  <a:t>mappability</a:t>
                </a:r>
                <a:r>
                  <a:rPr lang="en-US" sz="1800" dirty="0"/>
                  <a:t> bias. </a:t>
                </a:r>
                <a:endParaRPr lang="en-US" sz="1800" dirty="0" smtClean="0"/>
              </a:p>
              <a:p>
                <a:endParaRPr lang="en-US" sz="1800" dirty="0"/>
              </a:p>
              <a:p>
                <a:r>
                  <a:rPr lang="en-US" sz="1800" dirty="0" smtClean="0"/>
                  <a:t>We </a:t>
                </a:r>
                <a:r>
                  <a:rPr lang="en-US" sz="1800" dirty="0"/>
                  <a:t>fit this Poisson regression model,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𝑙𝑒𝑛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𝑔𝑐𝑐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represent the corresponding parameter estimates. </a:t>
                </a:r>
                <a:endParaRPr lang="en-US" sz="1800" dirty="0" smtClean="0"/>
              </a:p>
              <a:p>
                <a:r>
                  <a:rPr lang="en-US" sz="1800" dirty="0" smtClean="0"/>
                  <a:t>We </a:t>
                </a:r>
                <a:r>
                  <a:rPr lang="en-US" sz="1800" dirty="0"/>
                  <a:t>further define the estimated Poisson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as following:</a:t>
                </a:r>
              </a:p>
              <a:p>
                <a:r>
                  <a:rPr lang="en-US" sz="18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𝑙𝑒𝑛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𝑔𝑐𝑐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 </a:t>
                </a:r>
              </a:p>
              <a:p>
                <a:r>
                  <a:rPr lang="en-US" sz="1800" dirty="0"/>
                  <a:t>The residual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is the </a:t>
                </a:r>
                <a:r>
                  <a:rPr lang="en-US" sz="1800" b="1" dirty="0"/>
                  <a:t>normalized </a:t>
                </a:r>
                <a:r>
                  <a:rPr lang="en-US" sz="1800" b="1" dirty="0" smtClean="0"/>
                  <a:t>interaction </a:t>
                </a:r>
                <a:r>
                  <a:rPr lang="en-US" sz="1800" dirty="0"/>
                  <a:t>between two bins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 smtClean="0"/>
                  <a:t>. This is done separately for </a:t>
                </a:r>
                <a:r>
                  <a:rPr lang="en-US" sz="1800" i="1" dirty="0" smtClean="0"/>
                  <a:t>cis</a:t>
                </a:r>
                <a:r>
                  <a:rPr lang="en-US" sz="1800" dirty="0" smtClean="0"/>
                  <a:t> and </a:t>
                </a:r>
                <a:r>
                  <a:rPr lang="en-US" sz="1800" i="1" dirty="0" smtClean="0"/>
                  <a:t>trans</a:t>
                </a:r>
                <a:r>
                  <a:rPr lang="en-US" sz="1800" dirty="0" smtClean="0"/>
                  <a:t> interactions.</a:t>
                </a:r>
              </a:p>
            </p:txBody>
          </p:sp>
        </mc:Choice>
        <mc:Fallback xmlns="">
          <p:sp>
            <p:nvSpPr>
              <p:cNvPr id="1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613072"/>
                <a:ext cx="8425631" cy="5552232"/>
              </a:xfrm>
              <a:blipFill>
                <a:blip r:embed="rId5"/>
                <a:stretch>
                  <a:fillRect l="-579" t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Microsoft Macintosh PowerPoint</Application>
  <PresentationFormat>Bildschirmpräsentation (4:3)</PresentationFormat>
  <Paragraphs>172</Paragraphs>
  <Slides>10</Slides>
  <Notes>10</Notes>
  <HiddenSlides>0</HiddenSlides>
  <MMClips>10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ＭＳ Ｐゴシック</vt:lpstr>
      <vt:lpstr>Symbol</vt:lpstr>
      <vt:lpstr>Times New Roman</vt:lpstr>
      <vt:lpstr>Standarddesign</vt:lpstr>
      <vt:lpstr>Biases in computational analysis of Hi-C data</vt:lpstr>
      <vt:lpstr>Random collisions affect chromosome capture data</vt:lpstr>
      <vt:lpstr>Specific contacts affect neighboring loci</vt:lpstr>
      <vt:lpstr>Bias 1: restriction enzyme fragment length</vt:lpstr>
      <vt:lpstr>Bias 2 : GC content</vt:lpstr>
      <vt:lpstr>Bias 3 : sequence mappability</vt:lpstr>
      <vt:lpstr>Poisson regression</vt:lpstr>
      <vt:lpstr>HiCnorm tool</vt:lpstr>
      <vt:lpstr>HiCnorm tool</vt:lpstr>
      <vt:lpstr>Biases in computational analysis of Hi-C data</vt:lpstr>
    </vt:vector>
  </TitlesOfParts>
  <Company>MPI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Volkhard Helms</dc:creator>
  <cp:lastModifiedBy>Microsoft Office-Anwender</cp:lastModifiedBy>
  <cp:revision>849</cp:revision>
  <dcterms:created xsi:type="dcterms:W3CDTF">2015-06-11T12:33:57Z</dcterms:created>
  <dcterms:modified xsi:type="dcterms:W3CDTF">2020-06-07T16:34:57Z</dcterms:modified>
</cp:coreProperties>
</file>