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1047" r:id="rId2"/>
    <p:sldId id="1089" r:id="rId3"/>
    <p:sldId id="1074" r:id="rId4"/>
    <p:sldId id="1075" r:id="rId5"/>
    <p:sldId id="1049" r:id="rId6"/>
    <p:sldId id="1048" r:id="rId7"/>
    <p:sldId id="1050" r:id="rId8"/>
    <p:sldId id="1064" r:id="rId9"/>
    <p:sldId id="1065" r:id="rId10"/>
    <p:sldId id="1066" r:id="rId11"/>
    <p:sldId id="1051" r:id="rId12"/>
    <p:sldId id="1053" r:id="rId13"/>
    <p:sldId id="1055" r:id="rId14"/>
    <p:sldId id="1056" r:id="rId15"/>
    <p:sldId id="1052" r:id="rId16"/>
    <p:sldId id="1063" r:id="rId17"/>
    <p:sldId id="1058" r:id="rId18"/>
    <p:sldId id="1090" r:id="rId19"/>
    <p:sldId id="1057" r:id="rId20"/>
    <p:sldId id="1068" r:id="rId21"/>
    <p:sldId id="1095" r:id="rId22"/>
    <p:sldId id="1069" r:id="rId23"/>
    <p:sldId id="1092" r:id="rId24"/>
    <p:sldId id="1093" r:id="rId25"/>
    <p:sldId id="1094" r:id="rId26"/>
    <p:sldId id="1073" r:id="rId27"/>
    <p:sldId id="1088" r:id="rId28"/>
    <p:sldId id="1087" r:id="rId29"/>
    <p:sldId id="1086" r:id="rId30"/>
    <p:sldId id="1077" r:id="rId31"/>
    <p:sldId id="1080" r:id="rId32"/>
    <p:sldId id="1076" r:id="rId33"/>
    <p:sldId id="1078" r:id="rId34"/>
    <p:sldId id="1081" r:id="rId35"/>
    <p:sldId id="1082" r:id="rId36"/>
    <p:sldId id="1083" r:id="rId37"/>
    <p:sldId id="1084" r:id="rId38"/>
    <p:sldId id="1085" r:id="rId39"/>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1296">
          <p15:clr>
            <a:srgbClr val="A4A3A4"/>
          </p15:clr>
        </p15:guide>
        <p15:guide id="2" pos="4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3CC"/>
    <a:srgbClr val="FF0000"/>
    <a:srgbClr val="CC0000"/>
    <a:srgbClr val="00FFCC"/>
    <a:srgbClr val="996633"/>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13" autoAdjust="0"/>
    <p:restoredTop sz="95332" autoAdjust="0"/>
  </p:normalViewPr>
  <p:slideViewPr>
    <p:cSldViewPr>
      <p:cViewPr varScale="1">
        <p:scale>
          <a:sx n="131" d="100"/>
          <a:sy n="131" d="100"/>
        </p:scale>
        <p:origin x="1592" y="184"/>
      </p:cViewPr>
      <p:guideLst>
        <p:guide orient="horz" pos="1296"/>
        <p:guide pos="499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06" charset="-128"/>
              </a:defRPr>
            </a:lvl1pPr>
          </a:lstStyle>
          <a:p>
            <a:pPr>
              <a:defRPr/>
            </a:pPr>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06" charset="-128"/>
              </a:defRPr>
            </a:lvl1pPr>
          </a:lstStyle>
          <a:p>
            <a:pPr>
              <a:defRPr/>
            </a:pPr>
            <a:fld id="{65DF043D-F419-431E-A33B-623B81FEE771}" type="datetime1">
              <a:rPr lang="de-DE"/>
              <a:pPr>
                <a:defRPr/>
              </a:pPr>
              <a:t>29.05.17</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06" charset="-128"/>
              </a:defRPr>
            </a:lvl1pPr>
          </a:lstStyle>
          <a:p>
            <a:pPr>
              <a:defRPr/>
            </a:pPr>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106" charset="-128"/>
              </a:defRPr>
            </a:lvl1pPr>
          </a:lstStyle>
          <a:p>
            <a:pPr>
              <a:defRPr/>
            </a:pPr>
            <a:fld id="{7AF2E412-65A5-4A30-A6A4-7C24E87931E1}" type="slidenum">
              <a:rPr lang="de-DE"/>
              <a:pPr>
                <a:defRPr/>
              </a:pPr>
              <a:t>‹Nr.›</a:t>
            </a:fld>
            <a:endParaRPr lang="de-DE"/>
          </a:p>
        </p:txBody>
      </p:sp>
    </p:spTree>
    <p:extLst>
      <p:ext uri="{BB962C8B-B14F-4D97-AF65-F5344CB8AC3E}">
        <p14:creationId xmlns:p14="http://schemas.microsoft.com/office/powerpoint/2010/main" val="24818214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06" charset="0"/>
                <a:ea typeface="ＭＳ Ｐゴシック" pitchFamily="-106" charset="-128"/>
              </a:defRPr>
            </a:lvl1pPr>
          </a:lstStyle>
          <a:p>
            <a:pPr>
              <a:defRPr/>
            </a:pPr>
            <a:endParaRPr lang="de-DE"/>
          </a:p>
        </p:txBody>
      </p:sp>
      <p:sp>
        <p:nvSpPr>
          <p:cNvPr id="215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06" charset="0"/>
                <a:ea typeface="ＭＳ Ｐゴシック" pitchFamily="-106" charset="-128"/>
              </a:defRPr>
            </a:lvl1pPr>
          </a:lstStyle>
          <a:p>
            <a:pPr>
              <a:defRPr/>
            </a:pPr>
            <a:endParaRPr lang="de-DE"/>
          </a:p>
        </p:txBody>
      </p:sp>
      <p:sp>
        <p:nvSpPr>
          <p:cNvPr id="1239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215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06" charset="0"/>
                <a:ea typeface="ＭＳ Ｐゴシック" pitchFamily="-106" charset="-128"/>
              </a:defRPr>
            </a:lvl1pPr>
          </a:lstStyle>
          <a:p>
            <a:pPr>
              <a:defRPr/>
            </a:pPr>
            <a:endParaRPr lang="de-DE"/>
          </a:p>
        </p:txBody>
      </p:sp>
      <p:sp>
        <p:nvSpPr>
          <p:cNvPr id="215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06" charset="0"/>
                <a:ea typeface="ＭＳ Ｐゴシック" pitchFamily="-106" charset="-128"/>
              </a:defRPr>
            </a:lvl1pPr>
          </a:lstStyle>
          <a:p>
            <a:pPr>
              <a:defRPr/>
            </a:pPr>
            <a:fld id="{4FAFB493-04E6-4247-BA9C-29EBA33ACCC5}" type="slidenum">
              <a:rPr lang="de-DE"/>
              <a:pPr>
                <a:defRPr/>
              </a:pPr>
              <a:t>‹Nr.›</a:t>
            </a:fld>
            <a:endParaRPr lang="de-DE"/>
          </a:p>
        </p:txBody>
      </p:sp>
    </p:spTree>
    <p:extLst>
      <p:ext uri="{BB962C8B-B14F-4D97-AF65-F5344CB8AC3E}">
        <p14:creationId xmlns:p14="http://schemas.microsoft.com/office/powerpoint/2010/main" val="282830182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latin typeface="+mn-lt"/>
                <a:ea typeface="+mn-ea"/>
                <a:cs typeface="+mn-cs"/>
              </a:rPr>
              <a:t>For most genes, we inherit two working copies -- one from mom and one from dad. But with imprinted genes, we inherit only one working copy. Depending on the gene, either the copy from mom or the copy from dad is epigenetically silenced. Silencing usually happens through the addition of methyl groups during egg or sperm formation. </a:t>
            </a:r>
          </a:p>
          <a:p>
            <a:pPr>
              <a:defRPr/>
            </a:pPr>
            <a:r>
              <a:rPr lang="en-US" dirty="0" smtClean="0">
                <a:latin typeface="+mn-lt"/>
                <a:ea typeface="+mn-ea"/>
                <a:cs typeface="+mn-cs"/>
              </a:rPr>
              <a:t>hypothetical imprinted gene responsible for body color</a:t>
            </a:r>
          </a:p>
          <a:p>
            <a:pPr>
              <a:defRPr/>
            </a:pPr>
            <a:r>
              <a:rPr lang="en-US" dirty="0" smtClean="0">
                <a:latin typeface="+mn-lt"/>
                <a:ea typeface="+mn-ea"/>
                <a:cs typeface="+mn-cs"/>
              </a:rPr>
              <a:t>Left :   pigment gene is maternally imprinted </a:t>
            </a:r>
          </a:p>
          <a:p>
            <a:pPr>
              <a:defRPr/>
            </a:pPr>
            <a:r>
              <a:rPr lang="en-US" dirty="0" smtClean="0">
                <a:latin typeface="+mn-lt"/>
                <a:ea typeface="+mn-ea"/>
                <a:cs typeface="+mn-cs"/>
              </a:rPr>
              <a:t>Right : pigment gene is paternally imprinted </a:t>
            </a:r>
          </a:p>
          <a:p>
            <a:pPr>
              <a:defRPr/>
            </a:pPr>
            <a:r>
              <a:rPr lang="en-US" dirty="0" smtClean="0">
                <a:latin typeface="+mn-lt"/>
                <a:ea typeface="+mn-ea"/>
                <a:cs typeface="+mn-cs"/>
              </a:rPr>
              <a:t>Reason : Epigenetic Effects</a:t>
            </a:r>
          </a:p>
          <a:p>
            <a:pPr>
              <a:defRPr/>
            </a:pPr>
            <a:endParaRPr lang="en-US" dirty="0"/>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9A9686F-80CF-4F82-B956-53D0E82BB97C}" type="slidenum">
              <a:rPr lang="en-US" smtClean="0">
                <a:latin typeface="Times New Roman" pitchFamily="18" charset="0"/>
              </a:rPr>
              <a:pPr eaLnBrk="1" hangingPunct="1"/>
              <a:t>12</a:t>
            </a:fld>
            <a:endParaRPr lang="en-US" smtClean="0">
              <a:latin typeface="Times New Roman" pitchFamily="18" charset="0"/>
            </a:endParaRPr>
          </a:p>
        </p:txBody>
      </p:sp>
    </p:spTree>
    <p:extLst>
      <p:ext uri="{BB962C8B-B14F-4D97-AF65-F5344CB8AC3E}">
        <p14:creationId xmlns:p14="http://schemas.microsoft.com/office/powerpoint/2010/main" val="2196934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latin typeface="+mn-lt"/>
                <a:ea typeface="+mn-ea"/>
                <a:cs typeface="+mn-cs"/>
              </a:rPr>
              <a:t>Scientists have come up with a number of hypotheses to explain why imprinting happens in mammals. One of these, the Genetic Conflict hypothesis, supposes that imprinting grew out of a competition between males for maternal resources.   In some species, more than one male can father offspring from the same litter. </a:t>
            </a:r>
          </a:p>
          <a:p>
            <a:pPr>
              <a:defRPr/>
            </a:pPr>
            <a:r>
              <a:rPr lang="en-US" dirty="0" smtClean="0">
                <a:latin typeface="+mn-lt"/>
                <a:ea typeface="+mn-ea"/>
                <a:cs typeface="+mn-cs"/>
              </a:rPr>
              <a:t>It turns out that many imprinted genes are involved in growth and metabolism. Paternal imprinting favors the production of larger offspring, and maternal imprinting favors smaller offspring. Often maternally and paternally imprinted genes work in the very same growth pathways. This conflict of interest sets up an epigenetic battle between the parents -- a sort of parental tug-of-war.</a:t>
            </a:r>
          </a:p>
          <a:p>
            <a:pPr>
              <a:defRPr/>
            </a:pPr>
            <a:endParaRPr lang="en-US" dirty="0"/>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2E1DFFC-5A65-410C-B212-F652E449FADE}" type="slidenum">
              <a:rPr lang="en-US" smtClean="0">
                <a:latin typeface="Times New Roman" pitchFamily="18" charset="0"/>
              </a:rPr>
              <a:pPr eaLnBrk="1" hangingPunct="1"/>
              <a:t>14</a:t>
            </a:fld>
            <a:endParaRPr lang="en-US" smtClean="0">
              <a:latin typeface="Times New Roman" pitchFamily="18" charset="0"/>
            </a:endParaRPr>
          </a:p>
        </p:txBody>
      </p:sp>
    </p:spTree>
    <p:extLst>
      <p:ext uri="{BB962C8B-B14F-4D97-AF65-F5344CB8AC3E}">
        <p14:creationId xmlns:p14="http://schemas.microsoft.com/office/powerpoint/2010/main" val="3474469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Master-Untertitelformat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V7</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Processing of Biological Data</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F96661FA-6AC7-4BEE-90B2-F7DBDF013387}" type="slidenum">
              <a:rPr lang="de-DE"/>
              <a:pPr>
                <a:defRPr/>
              </a:pPr>
              <a:t>‹Nr.›</a:t>
            </a:fld>
            <a:endParaRPr lang="de-DE"/>
          </a:p>
        </p:txBody>
      </p:sp>
    </p:spTree>
    <p:extLst>
      <p:ext uri="{BB962C8B-B14F-4D97-AF65-F5344CB8AC3E}">
        <p14:creationId xmlns:p14="http://schemas.microsoft.com/office/powerpoint/2010/main" val="3203713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V7</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Processing of Biological Data</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4E003865-07C2-4EB0-8E37-9A4C66679020}" type="slidenum">
              <a:rPr lang="de-DE"/>
              <a:pPr>
                <a:defRPr/>
              </a:pPr>
              <a:t>‹Nr.›</a:t>
            </a:fld>
            <a:endParaRPr lang="de-DE"/>
          </a:p>
        </p:txBody>
      </p:sp>
    </p:spTree>
    <p:extLst>
      <p:ext uri="{BB962C8B-B14F-4D97-AF65-F5344CB8AC3E}">
        <p14:creationId xmlns:p14="http://schemas.microsoft.com/office/powerpoint/2010/main" val="74981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r>
              <a:rPr lang="de-DE" smtClean="0"/>
              <a:t>V7</a:t>
            </a:r>
            <a:endParaRPr lang="de-DE"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Processing of Biological Data</a:t>
            </a:r>
            <a:endParaRPr lang="de-DE" dirty="0"/>
          </a:p>
        </p:txBody>
      </p:sp>
      <p:sp>
        <p:nvSpPr>
          <p:cNvPr id="5" name="Rectangle 6"/>
          <p:cNvSpPr>
            <a:spLocks noGrp="1" noChangeArrowheads="1"/>
          </p:cNvSpPr>
          <p:nvPr>
            <p:ph type="sldNum" sz="quarter" idx="12"/>
          </p:nvPr>
        </p:nvSpPr>
        <p:spPr>
          <a:ln/>
        </p:spPr>
        <p:txBody>
          <a:bodyPr/>
          <a:lstStyle>
            <a:lvl1pPr>
              <a:defRPr/>
            </a:lvl1pPr>
          </a:lstStyle>
          <a:p>
            <a:pPr>
              <a:defRPr/>
            </a:pPr>
            <a:fld id="{D572F707-3CB9-4644-805A-368CE60B1B36}" type="slidenum">
              <a:rPr lang="de-DE"/>
              <a:pPr>
                <a:defRPr/>
              </a:pPr>
              <a:t>‹Nr.›</a:t>
            </a:fld>
            <a:endParaRPr lang="de-DE"/>
          </a:p>
        </p:txBody>
      </p:sp>
    </p:spTree>
    <p:extLst>
      <p:ext uri="{BB962C8B-B14F-4D97-AF65-F5344CB8AC3E}">
        <p14:creationId xmlns:p14="http://schemas.microsoft.com/office/powerpoint/2010/main" val="1695192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250825" y="115888"/>
            <a:ext cx="8569325" cy="598011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3" name="Rectangle 4"/>
          <p:cNvSpPr>
            <a:spLocks noGrp="1" noChangeArrowheads="1"/>
          </p:cNvSpPr>
          <p:nvPr>
            <p:ph type="dt" sz="half" idx="10"/>
          </p:nvPr>
        </p:nvSpPr>
        <p:spPr>
          <a:ln/>
        </p:spPr>
        <p:txBody>
          <a:bodyPr/>
          <a:lstStyle>
            <a:lvl1pPr>
              <a:defRPr/>
            </a:lvl1pPr>
          </a:lstStyle>
          <a:p>
            <a:pPr>
              <a:defRPr/>
            </a:pPr>
            <a:r>
              <a:rPr lang="de-DE" smtClean="0"/>
              <a:t>V7</a:t>
            </a:r>
            <a:endParaRPr lang="de-DE"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Processing of Biological Data</a:t>
            </a:r>
            <a:endParaRPr lang="de-DE" dirty="0"/>
          </a:p>
        </p:txBody>
      </p:sp>
      <p:sp>
        <p:nvSpPr>
          <p:cNvPr id="5" name="Rectangle 6"/>
          <p:cNvSpPr>
            <a:spLocks noGrp="1" noChangeArrowheads="1"/>
          </p:cNvSpPr>
          <p:nvPr>
            <p:ph type="sldNum" sz="quarter" idx="12"/>
          </p:nvPr>
        </p:nvSpPr>
        <p:spPr>
          <a:ln/>
        </p:spPr>
        <p:txBody>
          <a:bodyPr/>
          <a:lstStyle>
            <a:lvl1pPr>
              <a:defRPr/>
            </a:lvl1pPr>
          </a:lstStyle>
          <a:p>
            <a:pPr>
              <a:defRPr/>
            </a:pPr>
            <a:fld id="{D0B986EE-9253-4FD6-BF87-484174474A4C}" type="slidenum">
              <a:rPr lang="de-DE"/>
              <a:pPr>
                <a:defRPr/>
              </a:pPr>
              <a:t>‹Nr.›</a:t>
            </a:fld>
            <a:endParaRPr lang="de-DE"/>
          </a:p>
        </p:txBody>
      </p:sp>
    </p:spTree>
    <p:extLst>
      <p:ext uri="{BB962C8B-B14F-4D97-AF65-F5344CB8AC3E}">
        <p14:creationId xmlns:p14="http://schemas.microsoft.com/office/powerpoint/2010/main" val="5217038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115888"/>
            <a:ext cx="842486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Klicken Sie, um das Titelformat zu bearbeiten</a:t>
            </a:r>
          </a:p>
        </p:txBody>
      </p:sp>
      <p:sp>
        <p:nvSpPr>
          <p:cNvPr id="1027" name="Rectangle 3"/>
          <p:cNvSpPr>
            <a:spLocks noGrp="1" noChangeArrowheads="1"/>
          </p:cNvSpPr>
          <p:nvPr>
            <p:ph type="body" idx="1"/>
          </p:nvPr>
        </p:nvSpPr>
        <p:spPr bwMode="auto">
          <a:xfrm>
            <a:off x="250825" y="908050"/>
            <a:ext cx="8569325"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250825" y="6248400"/>
            <a:ext cx="233997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06" charset="0"/>
                <a:ea typeface="ＭＳ Ｐゴシック" pitchFamily="-106" charset="-128"/>
              </a:defRPr>
            </a:lvl1pPr>
          </a:lstStyle>
          <a:p>
            <a:pPr>
              <a:defRPr/>
            </a:pPr>
            <a:r>
              <a:rPr lang="de-DE" smtClean="0"/>
              <a:t>V7</a:t>
            </a:r>
            <a:endParaRPr lang="de-DE"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06" charset="0"/>
                <a:ea typeface="ＭＳ Ｐゴシック" pitchFamily="-106" charset="-128"/>
              </a:defRPr>
            </a:lvl1pPr>
          </a:lstStyle>
          <a:p>
            <a:pPr>
              <a:defRPr/>
            </a:pPr>
            <a:r>
              <a:rPr lang="en-US" smtClean="0"/>
              <a:t>Processing of Biological Data</a:t>
            </a:r>
            <a:endParaRPr lang="de-DE" dirty="0"/>
          </a:p>
        </p:txBody>
      </p:sp>
      <p:sp>
        <p:nvSpPr>
          <p:cNvPr id="1030" name="Rectangle 6"/>
          <p:cNvSpPr>
            <a:spLocks noGrp="1" noChangeArrowheads="1"/>
          </p:cNvSpPr>
          <p:nvPr>
            <p:ph type="sldNum" sz="quarter" idx="4"/>
          </p:nvPr>
        </p:nvSpPr>
        <p:spPr bwMode="auto">
          <a:xfrm>
            <a:off x="6553200" y="6248400"/>
            <a:ext cx="233997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06" charset="0"/>
                <a:ea typeface="ＭＳ Ｐゴシック" pitchFamily="-106" charset="-128"/>
              </a:defRPr>
            </a:lvl1pPr>
          </a:lstStyle>
          <a:p>
            <a:pPr>
              <a:defRPr/>
            </a:pPr>
            <a:fld id="{C1060B16-A0DB-49DD-9992-659C19B01543}"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Lst>
  <p:hf hdr="0"/>
  <p:txStyles>
    <p:titleStyle>
      <a:lvl1pPr algn="ctr" rtl="0" eaLnBrk="0" fontAlgn="base" hangingPunct="0">
        <a:spcBef>
          <a:spcPct val="0"/>
        </a:spcBef>
        <a:spcAft>
          <a:spcPct val="0"/>
        </a:spcAft>
        <a:defRPr sz="2400" b="1">
          <a:solidFill>
            <a:srgbClr val="FF0000"/>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2400" b="1">
          <a:solidFill>
            <a:srgbClr val="FF0000"/>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2400" b="1">
          <a:solidFill>
            <a:srgbClr val="FF0000"/>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2400" b="1">
          <a:solidFill>
            <a:srgbClr val="FF0000"/>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2400" b="1">
          <a:solidFill>
            <a:srgbClr val="FF0000"/>
          </a:solidFill>
          <a:latin typeface="Arial" pitchFamily="-112" charset="0"/>
          <a:ea typeface="ＭＳ Ｐゴシック" pitchFamily="-112" charset="-128"/>
          <a:cs typeface="ＭＳ Ｐゴシック" pitchFamily="-112" charset="-128"/>
        </a:defRPr>
      </a:lvl5pPr>
      <a:lvl6pPr marL="457200" algn="ctr" rtl="0" fontAlgn="base">
        <a:spcBef>
          <a:spcPct val="0"/>
        </a:spcBef>
        <a:spcAft>
          <a:spcPct val="0"/>
        </a:spcAft>
        <a:defRPr sz="2400" b="1">
          <a:solidFill>
            <a:srgbClr val="FF0000"/>
          </a:solidFill>
          <a:latin typeface="Arial" pitchFamily="-112" charset="0"/>
        </a:defRPr>
      </a:lvl6pPr>
      <a:lvl7pPr marL="914400" algn="ctr" rtl="0" fontAlgn="base">
        <a:spcBef>
          <a:spcPct val="0"/>
        </a:spcBef>
        <a:spcAft>
          <a:spcPct val="0"/>
        </a:spcAft>
        <a:defRPr sz="2400" b="1">
          <a:solidFill>
            <a:srgbClr val="FF0000"/>
          </a:solidFill>
          <a:latin typeface="Arial" pitchFamily="-112" charset="0"/>
        </a:defRPr>
      </a:lvl7pPr>
      <a:lvl8pPr marL="1371600" algn="ctr" rtl="0" fontAlgn="base">
        <a:spcBef>
          <a:spcPct val="0"/>
        </a:spcBef>
        <a:spcAft>
          <a:spcPct val="0"/>
        </a:spcAft>
        <a:defRPr sz="2400" b="1">
          <a:solidFill>
            <a:srgbClr val="FF0000"/>
          </a:solidFill>
          <a:latin typeface="Arial" pitchFamily="-112" charset="0"/>
        </a:defRPr>
      </a:lvl8pPr>
      <a:lvl9pPr marL="1828800" algn="ctr" rtl="0" fontAlgn="base">
        <a:spcBef>
          <a:spcPct val="0"/>
        </a:spcBef>
        <a:spcAft>
          <a:spcPct val="0"/>
        </a:spcAft>
        <a:defRPr sz="2400" b="1">
          <a:solidFill>
            <a:srgbClr val="FF0000"/>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a:solidFill>
            <a:schemeClr val="tx1"/>
          </a:solidFill>
          <a:latin typeface="+mn-lt"/>
          <a:ea typeface="ＭＳ Ｐゴシック" pitchFamily="-112"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 Id="rId3" Type="http://schemas.openxmlformats.org/officeDocument/2006/relationships/image" Target="../media/image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 Id="rId3" Type="http://schemas.openxmlformats.org/officeDocument/2006/relationships/image" Target="../media/image1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V7 – Genomics data</a:t>
            </a:r>
            <a:endParaRPr lang="uk-UA" dirty="0"/>
          </a:p>
        </p:txBody>
      </p:sp>
      <p:sp>
        <p:nvSpPr>
          <p:cNvPr id="3" name="Содержимое 2"/>
          <p:cNvSpPr>
            <a:spLocks noGrp="1"/>
          </p:cNvSpPr>
          <p:nvPr>
            <p:ph idx="1"/>
          </p:nvPr>
        </p:nvSpPr>
        <p:spPr>
          <a:xfrm>
            <a:off x="298365" y="611399"/>
            <a:ext cx="8424936" cy="5400600"/>
          </a:xfrm>
        </p:spPr>
        <p:txBody>
          <a:bodyPr>
            <a:normAutofit/>
          </a:bodyPr>
          <a:lstStyle/>
          <a:p>
            <a:pPr>
              <a:lnSpc>
                <a:spcPts val="2900"/>
              </a:lnSpc>
            </a:pPr>
            <a:r>
              <a:rPr lang="en-US" sz="1800" dirty="0" smtClean="0"/>
              <a:t>Program for today:</a:t>
            </a:r>
          </a:p>
          <a:p>
            <a:pPr marL="285750" indent="-285750">
              <a:lnSpc>
                <a:spcPts val="2900"/>
              </a:lnSpc>
              <a:buFontTx/>
              <a:buChar char="-"/>
            </a:pPr>
            <a:r>
              <a:rPr lang="en-US" sz="1800" dirty="0" smtClean="0"/>
              <a:t>SNP </a:t>
            </a:r>
            <a:r>
              <a:rPr lang="en-US" sz="1800" dirty="0"/>
              <a:t>frequencies in 1000 Genomes </a:t>
            </a:r>
            <a:r>
              <a:rPr lang="en-US" sz="1800" dirty="0" smtClean="0"/>
              <a:t>data</a:t>
            </a:r>
          </a:p>
          <a:p>
            <a:pPr marL="285750" indent="-285750">
              <a:lnSpc>
                <a:spcPts val="2900"/>
              </a:lnSpc>
              <a:buFontTx/>
              <a:buChar char="-"/>
            </a:pPr>
            <a:r>
              <a:rPr lang="en-US" sz="1800" dirty="0" smtClean="0"/>
              <a:t>Repeats in imprinted vs. </a:t>
            </a:r>
            <a:r>
              <a:rPr lang="en-US" sz="1800" dirty="0" err="1" smtClean="0"/>
              <a:t>biallelically</a:t>
            </a:r>
            <a:r>
              <a:rPr lang="en-US" sz="1800" dirty="0" smtClean="0"/>
              <a:t> expressed genes</a:t>
            </a:r>
          </a:p>
          <a:p>
            <a:pPr marL="285750" indent="-285750">
              <a:lnSpc>
                <a:spcPts val="2900"/>
              </a:lnSpc>
              <a:buFontTx/>
              <a:buChar char="-"/>
            </a:pPr>
            <a:r>
              <a:rPr lang="en-US" sz="1800" dirty="0" smtClean="0"/>
              <a:t>Non-canonical translation</a:t>
            </a:r>
          </a:p>
          <a:p>
            <a:pPr marL="285750" indent="-285750">
              <a:lnSpc>
                <a:spcPts val="2900"/>
              </a:lnSpc>
              <a:buFontTx/>
              <a:buChar char="-"/>
            </a:pPr>
            <a:endParaRPr lang="en-US" sz="1800" dirty="0"/>
          </a:p>
          <a:p>
            <a:pPr>
              <a:lnSpc>
                <a:spcPts val="2900"/>
              </a:lnSpc>
            </a:pPr>
            <a:r>
              <a:rPr lang="en-US" sz="1800" dirty="0" smtClean="0"/>
              <a:t>It is necessary to filter / clean the gene sets so that </a:t>
            </a:r>
          </a:p>
          <a:p>
            <a:pPr>
              <a:lnSpc>
                <a:spcPts val="2900"/>
              </a:lnSpc>
            </a:pPr>
            <a:r>
              <a:rPr lang="en-US" sz="1800" dirty="0" smtClean="0"/>
              <a:t>the research question being addressed can be answered in the best way.</a:t>
            </a:r>
          </a:p>
        </p:txBody>
      </p:sp>
      <p:sp>
        <p:nvSpPr>
          <p:cNvPr id="4" name="Номер слайда 3"/>
          <p:cNvSpPr>
            <a:spLocks noGrp="1"/>
          </p:cNvSpPr>
          <p:nvPr>
            <p:ph type="sldNum" sz="quarter" idx="12"/>
          </p:nvPr>
        </p:nvSpPr>
        <p:spPr/>
        <p:txBody>
          <a:bodyPr/>
          <a:lstStyle/>
          <a:p>
            <a:fld id="{5642019C-ABE9-4D0A-8A8D-CA21D401B279}" type="slidenum">
              <a:rPr lang="en-US" smtClean="0"/>
              <a:pPr/>
              <a:t>1</a:t>
            </a:fld>
            <a:endParaRPr lang="en-US"/>
          </a:p>
        </p:txBody>
      </p:sp>
      <p:sp>
        <p:nvSpPr>
          <p:cNvPr id="7" name="Datumsplatzhalter 6"/>
          <p:cNvSpPr>
            <a:spLocks noGrp="1"/>
          </p:cNvSpPr>
          <p:nvPr>
            <p:ph type="dt" sz="half" idx="10"/>
          </p:nvPr>
        </p:nvSpPr>
        <p:spPr/>
        <p:txBody>
          <a:bodyPr/>
          <a:lstStyle/>
          <a:p>
            <a:pPr>
              <a:defRPr/>
            </a:pPr>
            <a:r>
              <a:rPr lang="de-DE" smtClean="0"/>
              <a:t>V7</a:t>
            </a:r>
            <a:endParaRPr lang="de-DE" dirty="0"/>
          </a:p>
        </p:txBody>
      </p:sp>
      <p:sp>
        <p:nvSpPr>
          <p:cNvPr id="8" name="Fußzeilenplatzhalter 7"/>
          <p:cNvSpPr>
            <a:spLocks noGrp="1"/>
          </p:cNvSpPr>
          <p:nvPr>
            <p:ph type="ftr" sz="quarter" idx="11"/>
          </p:nvPr>
        </p:nvSpPr>
        <p:spPr/>
        <p:txBody>
          <a:bodyPr/>
          <a:lstStyle/>
          <a:p>
            <a:pPr>
              <a:defRPr/>
            </a:pPr>
            <a:r>
              <a:rPr lang="en-US" dirty="0" smtClean="0"/>
              <a:t>Processing of Biological Data</a:t>
            </a:r>
            <a:endParaRPr lang="de-DE" dirty="0"/>
          </a:p>
        </p:txBody>
      </p:sp>
    </p:spTree>
    <p:extLst>
      <p:ext uri="{BB962C8B-B14F-4D97-AF65-F5344CB8AC3E}">
        <p14:creationId xmlns:p14="http://schemas.microsoft.com/office/powerpoint/2010/main" val="329014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How to deal with overlapping genes</a:t>
            </a:r>
            <a:endParaRPr lang="uk-UA" dirty="0"/>
          </a:p>
        </p:txBody>
      </p:sp>
      <p:sp>
        <p:nvSpPr>
          <p:cNvPr id="3" name="Содержимое 2"/>
          <p:cNvSpPr>
            <a:spLocks noGrp="1"/>
          </p:cNvSpPr>
          <p:nvPr>
            <p:ph idx="1"/>
          </p:nvPr>
        </p:nvSpPr>
        <p:spPr>
          <a:xfrm>
            <a:off x="298365" y="611399"/>
            <a:ext cx="8424936" cy="5400600"/>
          </a:xfrm>
        </p:spPr>
        <p:txBody>
          <a:bodyPr>
            <a:normAutofit/>
          </a:bodyPr>
          <a:lstStyle/>
          <a:p>
            <a:pPr>
              <a:lnSpc>
                <a:spcPts val="2500"/>
              </a:lnSpc>
            </a:pPr>
            <a:r>
              <a:rPr lang="en-US" sz="1800" dirty="0" smtClean="0"/>
              <a:t>In the case of overlapping genes, it is problematic to define the </a:t>
            </a:r>
            <a:r>
              <a:rPr lang="en-US" sz="1800" b="1" dirty="0" smtClean="0"/>
              <a:t>genomic regions </a:t>
            </a:r>
            <a:r>
              <a:rPr lang="en-US" sz="1800" dirty="0" smtClean="0"/>
              <a:t>because they have a different meaning for the 2 overlapping genes.</a:t>
            </a:r>
          </a:p>
          <a:p>
            <a:pPr>
              <a:lnSpc>
                <a:spcPts val="2500"/>
              </a:lnSpc>
            </a:pPr>
            <a:endParaRPr lang="en-US" sz="1800" dirty="0"/>
          </a:p>
          <a:p>
            <a:pPr>
              <a:lnSpc>
                <a:spcPts val="2500"/>
              </a:lnSpc>
            </a:pPr>
            <a:r>
              <a:rPr lang="en-US" sz="1800" dirty="0" smtClean="0"/>
              <a:t>Therefore, we distinguished 2 cases: </a:t>
            </a:r>
          </a:p>
          <a:p>
            <a:pPr marL="342900" indent="-342900">
              <a:lnSpc>
                <a:spcPts val="2500"/>
              </a:lnSpc>
              <a:buAutoNum type="arabicParenBoth"/>
            </a:pPr>
            <a:r>
              <a:rPr lang="en-US" sz="1800" dirty="0" smtClean="0"/>
              <a:t>Overlaps where one gene is </a:t>
            </a:r>
            <a:r>
              <a:rPr lang="en-US" sz="1800" dirty="0"/>
              <a:t>located inside </a:t>
            </a:r>
            <a:r>
              <a:rPr lang="en-US" sz="1800" dirty="0" smtClean="0"/>
              <a:t>another gene. </a:t>
            </a:r>
          </a:p>
          <a:p>
            <a:pPr>
              <a:lnSpc>
                <a:spcPts val="2500"/>
              </a:lnSpc>
            </a:pPr>
            <a:r>
              <a:rPr lang="en-US" sz="1800" dirty="0" smtClean="0"/>
              <a:t>Such genes </a:t>
            </a:r>
            <a:r>
              <a:rPr lang="en-US" sz="1800" dirty="0"/>
              <a:t>inside other genes were </a:t>
            </a:r>
            <a:r>
              <a:rPr lang="en-US" sz="1800" dirty="0" smtClean="0"/>
              <a:t>excluded</a:t>
            </a:r>
            <a:r>
              <a:rPr lang="en-US" sz="1800" dirty="0"/>
              <a:t> </a:t>
            </a:r>
            <a:r>
              <a:rPr lang="en-US" sz="1800" dirty="0" smtClean="0"/>
              <a:t>from the SNP analysis.</a:t>
            </a:r>
          </a:p>
          <a:p>
            <a:pPr>
              <a:lnSpc>
                <a:spcPts val="2500"/>
              </a:lnSpc>
            </a:pPr>
            <a:r>
              <a:rPr lang="en-US" sz="1800" dirty="0" smtClean="0"/>
              <a:t>(2) staggered overlaps </a:t>
            </a:r>
            <a:r>
              <a:rPr lang="en-US" sz="1800" dirty="0"/>
              <a:t>(genes overlap partially). </a:t>
            </a:r>
            <a:endParaRPr lang="en-US" sz="1800" dirty="0" smtClean="0"/>
          </a:p>
          <a:p>
            <a:pPr>
              <a:lnSpc>
                <a:spcPts val="2500"/>
              </a:lnSpc>
            </a:pPr>
            <a:r>
              <a:rPr lang="en-US" sz="1800" dirty="0" smtClean="0"/>
              <a:t>We collected all genes with </a:t>
            </a:r>
            <a:r>
              <a:rPr lang="en-US" sz="1800" dirty="0"/>
              <a:t>staggered </a:t>
            </a:r>
            <a:r>
              <a:rPr lang="en-US" sz="1800" dirty="0" smtClean="0"/>
              <a:t>overlap. </a:t>
            </a:r>
            <a:r>
              <a:rPr lang="en-US" sz="1800" dirty="0"/>
              <a:t>F</a:t>
            </a:r>
            <a:r>
              <a:rPr lang="en-US" sz="1800" dirty="0" smtClean="0"/>
              <a:t>rom </a:t>
            </a:r>
            <a:r>
              <a:rPr lang="en-US" sz="1800" dirty="0"/>
              <a:t>each </a:t>
            </a:r>
            <a:r>
              <a:rPr lang="en-US" sz="1800" dirty="0" smtClean="0"/>
              <a:t>“bundle</a:t>
            </a:r>
            <a:r>
              <a:rPr lang="en-US" sz="1800" dirty="0"/>
              <a:t>", only one gene </a:t>
            </a:r>
            <a:r>
              <a:rPr lang="en-US" sz="1800" dirty="0" smtClean="0"/>
              <a:t>was selected </a:t>
            </a:r>
            <a:r>
              <a:rPr lang="en-US" sz="1800" dirty="0"/>
              <a:t>randomly to avoid overlapping genes. </a:t>
            </a:r>
            <a:endParaRPr lang="en-US" sz="1800" dirty="0" smtClean="0"/>
          </a:p>
          <a:p>
            <a:pPr>
              <a:lnSpc>
                <a:spcPts val="2500"/>
              </a:lnSpc>
            </a:pPr>
            <a:endParaRPr lang="en-US" sz="1800" dirty="0"/>
          </a:p>
          <a:p>
            <a:pPr>
              <a:lnSpc>
                <a:spcPts val="2500"/>
              </a:lnSpc>
            </a:pPr>
            <a:r>
              <a:rPr lang="en-US" sz="1800" dirty="0" smtClean="0"/>
              <a:t>In </a:t>
            </a:r>
            <a:r>
              <a:rPr lang="en-US" sz="1800" dirty="0"/>
              <a:t>total, about 5% of all genes </a:t>
            </a:r>
            <a:r>
              <a:rPr lang="en-US" sz="1800" dirty="0" smtClean="0"/>
              <a:t>were removed </a:t>
            </a:r>
            <a:r>
              <a:rPr lang="en-US" sz="1800" dirty="0"/>
              <a:t>due to overlaps.</a:t>
            </a:r>
            <a:endParaRPr lang="en-US" sz="1800" dirty="0" smtClean="0"/>
          </a:p>
        </p:txBody>
      </p:sp>
      <p:sp>
        <p:nvSpPr>
          <p:cNvPr id="4" name="Номер слайда 3"/>
          <p:cNvSpPr>
            <a:spLocks noGrp="1"/>
          </p:cNvSpPr>
          <p:nvPr>
            <p:ph type="sldNum" sz="quarter" idx="12"/>
          </p:nvPr>
        </p:nvSpPr>
        <p:spPr/>
        <p:txBody>
          <a:bodyPr/>
          <a:lstStyle/>
          <a:p>
            <a:fld id="{5642019C-ABE9-4D0A-8A8D-CA21D401B279}" type="slidenum">
              <a:rPr lang="en-US" smtClean="0"/>
              <a:pPr/>
              <a:t>10</a:t>
            </a:fld>
            <a:endParaRPr lang="en-US"/>
          </a:p>
        </p:txBody>
      </p:sp>
      <p:sp>
        <p:nvSpPr>
          <p:cNvPr id="7" name="Datumsplatzhalter 6"/>
          <p:cNvSpPr>
            <a:spLocks noGrp="1"/>
          </p:cNvSpPr>
          <p:nvPr>
            <p:ph type="dt" sz="half" idx="10"/>
          </p:nvPr>
        </p:nvSpPr>
        <p:spPr/>
        <p:txBody>
          <a:bodyPr/>
          <a:lstStyle/>
          <a:p>
            <a:pPr>
              <a:defRPr/>
            </a:pPr>
            <a:r>
              <a:rPr lang="de-DE" smtClean="0"/>
              <a:t>V7</a:t>
            </a:r>
            <a:endParaRPr lang="de-DE" dirty="0"/>
          </a:p>
        </p:txBody>
      </p:sp>
      <p:sp>
        <p:nvSpPr>
          <p:cNvPr id="8" name="Fußzeilenplatzhalter 7"/>
          <p:cNvSpPr>
            <a:spLocks noGrp="1"/>
          </p:cNvSpPr>
          <p:nvPr>
            <p:ph type="ftr" sz="quarter" idx="11"/>
          </p:nvPr>
        </p:nvSpPr>
        <p:spPr/>
        <p:txBody>
          <a:bodyPr/>
          <a:lstStyle/>
          <a:p>
            <a:pPr>
              <a:defRPr/>
            </a:pPr>
            <a:r>
              <a:rPr lang="en-US" dirty="0" smtClean="0"/>
              <a:t>Processing of Biological Data</a:t>
            </a:r>
            <a:endParaRPr lang="de-DE" dirty="0"/>
          </a:p>
        </p:txBody>
      </p:sp>
      <p:sp>
        <p:nvSpPr>
          <p:cNvPr id="9" name="Textfeld 8"/>
          <p:cNvSpPr txBox="1"/>
          <p:nvPr/>
        </p:nvSpPr>
        <p:spPr>
          <a:xfrm>
            <a:off x="467544" y="5929535"/>
            <a:ext cx="4968552" cy="307777"/>
          </a:xfrm>
          <a:prstGeom prst="rect">
            <a:avLst/>
          </a:prstGeom>
          <a:noFill/>
        </p:spPr>
        <p:txBody>
          <a:bodyPr wrap="square" rtlCol="0">
            <a:spAutoFit/>
          </a:bodyPr>
          <a:lstStyle/>
          <a:p>
            <a:r>
              <a:rPr lang="de-DE" sz="1400" dirty="0" err="1" smtClean="0"/>
              <a:t>Neininger</a:t>
            </a:r>
            <a:r>
              <a:rPr lang="de-DE" sz="1400" dirty="0" smtClean="0"/>
              <a:t> &amp; Helms, </a:t>
            </a:r>
            <a:r>
              <a:rPr lang="de-DE" sz="1400" dirty="0" err="1" smtClean="0"/>
              <a:t>submitted</a:t>
            </a:r>
            <a:endParaRPr lang="de-DE" sz="1400" dirty="0"/>
          </a:p>
        </p:txBody>
      </p:sp>
    </p:spTree>
    <p:extLst>
      <p:ext uri="{BB962C8B-B14F-4D97-AF65-F5344CB8AC3E}">
        <p14:creationId xmlns:p14="http://schemas.microsoft.com/office/powerpoint/2010/main" val="525746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rotWithShape="1">
          <a:blip r:embed="rId2"/>
          <a:srcRect t="9486"/>
          <a:stretch/>
        </p:blipFill>
        <p:spPr>
          <a:xfrm>
            <a:off x="0" y="548680"/>
            <a:ext cx="3528557" cy="5235144"/>
          </a:xfrm>
          <a:prstGeom prst="rect">
            <a:avLst/>
          </a:prstGeom>
        </p:spPr>
      </p:pic>
      <p:sp>
        <p:nvSpPr>
          <p:cNvPr id="2" name="Заголовок 1"/>
          <p:cNvSpPr>
            <a:spLocks noGrp="1"/>
          </p:cNvSpPr>
          <p:nvPr>
            <p:ph type="title"/>
          </p:nvPr>
        </p:nvSpPr>
        <p:spPr>
          <a:xfrm>
            <a:off x="467544" y="116632"/>
            <a:ext cx="8229600" cy="504056"/>
          </a:xfrm>
        </p:spPr>
        <p:txBody>
          <a:bodyPr/>
          <a:lstStyle/>
          <a:p>
            <a:r>
              <a:rPr lang="en-US" dirty="0" smtClean="0"/>
              <a:t>SNP density in genomic regions</a:t>
            </a:r>
            <a:endParaRPr lang="uk-UA" dirty="0"/>
          </a:p>
        </p:txBody>
      </p:sp>
      <p:sp>
        <p:nvSpPr>
          <p:cNvPr id="3" name="Содержимое 2"/>
          <p:cNvSpPr>
            <a:spLocks noGrp="1"/>
          </p:cNvSpPr>
          <p:nvPr>
            <p:ph idx="1"/>
          </p:nvPr>
        </p:nvSpPr>
        <p:spPr>
          <a:xfrm>
            <a:off x="5621564" y="548679"/>
            <a:ext cx="3060340" cy="5380855"/>
          </a:xfrm>
        </p:spPr>
        <p:txBody>
          <a:bodyPr>
            <a:normAutofit fontScale="92500"/>
          </a:bodyPr>
          <a:lstStyle/>
          <a:p>
            <a:pPr>
              <a:lnSpc>
                <a:spcPts val="2500"/>
              </a:lnSpc>
            </a:pPr>
            <a:r>
              <a:rPr lang="en-US" sz="1800" dirty="0" smtClean="0"/>
              <a:t>Number of SNP variants per kb for different genomic regions.</a:t>
            </a:r>
          </a:p>
          <a:p>
            <a:pPr>
              <a:lnSpc>
                <a:spcPts val="2500"/>
              </a:lnSpc>
            </a:pPr>
            <a:endParaRPr lang="en-US" sz="1800" dirty="0"/>
          </a:p>
          <a:p>
            <a:pPr>
              <a:lnSpc>
                <a:spcPts val="2500"/>
              </a:lnSpc>
            </a:pPr>
            <a:r>
              <a:rPr lang="en-US" sz="1800" dirty="0" smtClean="0">
                <a:latin typeface="Times New Roman" panose="02020603050405020304" pitchFamily="18" charset="0"/>
                <a:cs typeface="Times New Roman" panose="02020603050405020304" pitchFamily="18" charset="0"/>
              </a:rPr>
              <a:t>→</a:t>
            </a:r>
            <a:r>
              <a:rPr lang="en-US" sz="1800" dirty="0" smtClean="0"/>
              <a:t> lowest SNP density in coding exons (green)</a:t>
            </a:r>
          </a:p>
          <a:p>
            <a:pPr>
              <a:lnSpc>
                <a:spcPts val="2500"/>
              </a:lnSpc>
            </a:pPr>
            <a:r>
              <a:rPr lang="en-US" sz="1800" dirty="0"/>
              <a:t> </a:t>
            </a:r>
            <a:endParaRPr lang="en-US" sz="1800" dirty="0" smtClean="0"/>
          </a:p>
          <a:p>
            <a:pPr>
              <a:lnSpc>
                <a:spcPts val="2500"/>
              </a:lnSpc>
            </a:pPr>
            <a:r>
              <a:rPr lang="en-US" sz="1800" dirty="0" smtClean="0">
                <a:latin typeface="Times New Roman" panose="02020603050405020304" pitchFamily="18" charset="0"/>
                <a:cs typeface="Times New Roman" panose="02020603050405020304" pitchFamily="18" charset="0"/>
              </a:rPr>
              <a:t>→</a:t>
            </a:r>
            <a:r>
              <a:rPr lang="en-US" sz="1800" dirty="0" smtClean="0"/>
              <a:t> highest SNP density in </a:t>
            </a:r>
            <a:r>
              <a:rPr lang="en-US" sz="1800" dirty="0" err="1" smtClean="0"/>
              <a:t>CpG</a:t>
            </a:r>
            <a:r>
              <a:rPr lang="en-US" sz="1800" dirty="0" smtClean="0"/>
              <a:t> islands (due to frequent deamination of methylated </a:t>
            </a:r>
            <a:r>
              <a:rPr lang="en-US" sz="1800" dirty="0" err="1" smtClean="0"/>
              <a:t>cytosines</a:t>
            </a:r>
            <a:r>
              <a:rPr lang="en-US" sz="1800" dirty="0" smtClean="0"/>
              <a:t> into </a:t>
            </a:r>
            <a:r>
              <a:rPr lang="en-US" sz="1800" dirty="0" err="1" smtClean="0"/>
              <a:t>thymines</a:t>
            </a:r>
            <a:r>
              <a:rPr lang="en-US" sz="1800" dirty="0" smtClean="0"/>
              <a:t>) </a:t>
            </a:r>
          </a:p>
          <a:p>
            <a:pPr>
              <a:lnSpc>
                <a:spcPts val="2500"/>
              </a:lnSpc>
            </a:pPr>
            <a:endParaRPr lang="en-US" sz="1800" dirty="0"/>
          </a:p>
          <a:p>
            <a:pPr>
              <a:lnSpc>
                <a:spcPts val="2500"/>
              </a:lnSpc>
            </a:pPr>
            <a:r>
              <a:rPr lang="en-US" sz="1800" dirty="0" smtClean="0"/>
              <a:t>Second-highest SNP density in intergenic regions (low evolutionary pressure)</a:t>
            </a:r>
          </a:p>
        </p:txBody>
      </p:sp>
      <p:sp>
        <p:nvSpPr>
          <p:cNvPr id="4" name="Номер слайда 3"/>
          <p:cNvSpPr>
            <a:spLocks noGrp="1"/>
          </p:cNvSpPr>
          <p:nvPr>
            <p:ph type="sldNum" sz="quarter" idx="12"/>
          </p:nvPr>
        </p:nvSpPr>
        <p:spPr/>
        <p:txBody>
          <a:bodyPr/>
          <a:lstStyle/>
          <a:p>
            <a:fld id="{5642019C-ABE9-4D0A-8A8D-CA21D401B279}" type="slidenum">
              <a:rPr lang="en-US" smtClean="0"/>
              <a:pPr/>
              <a:t>11</a:t>
            </a:fld>
            <a:endParaRPr lang="en-US"/>
          </a:p>
        </p:txBody>
      </p:sp>
      <p:sp>
        <p:nvSpPr>
          <p:cNvPr id="7" name="Datumsplatzhalter 6"/>
          <p:cNvSpPr>
            <a:spLocks noGrp="1"/>
          </p:cNvSpPr>
          <p:nvPr>
            <p:ph type="dt" sz="half" idx="10"/>
          </p:nvPr>
        </p:nvSpPr>
        <p:spPr/>
        <p:txBody>
          <a:bodyPr/>
          <a:lstStyle/>
          <a:p>
            <a:pPr>
              <a:defRPr/>
            </a:pPr>
            <a:r>
              <a:rPr lang="de-DE" smtClean="0"/>
              <a:t>V7</a:t>
            </a:r>
            <a:endParaRPr lang="de-DE" dirty="0"/>
          </a:p>
        </p:txBody>
      </p:sp>
      <p:sp>
        <p:nvSpPr>
          <p:cNvPr id="8" name="Fußzeilenplatzhalter 7"/>
          <p:cNvSpPr>
            <a:spLocks noGrp="1"/>
          </p:cNvSpPr>
          <p:nvPr>
            <p:ph type="ftr" sz="quarter" idx="11"/>
          </p:nvPr>
        </p:nvSpPr>
        <p:spPr/>
        <p:txBody>
          <a:bodyPr/>
          <a:lstStyle/>
          <a:p>
            <a:pPr>
              <a:defRPr/>
            </a:pPr>
            <a:r>
              <a:rPr lang="en-US" dirty="0" smtClean="0"/>
              <a:t>Processing of Biological Data</a:t>
            </a:r>
            <a:endParaRPr lang="de-DE" dirty="0"/>
          </a:p>
        </p:txBody>
      </p:sp>
      <p:sp>
        <p:nvSpPr>
          <p:cNvPr id="9" name="Textfeld 8"/>
          <p:cNvSpPr txBox="1"/>
          <p:nvPr/>
        </p:nvSpPr>
        <p:spPr>
          <a:xfrm>
            <a:off x="467544" y="5929535"/>
            <a:ext cx="4968552" cy="307777"/>
          </a:xfrm>
          <a:prstGeom prst="rect">
            <a:avLst/>
          </a:prstGeom>
          <a:noFill/>
        </p:spPr>
        <p:txBody>
          <a:bodyPr wrap="square" rtlCol="0">
            <a:spAutoFit/>
          </a:bodyPr>
          <a:lstStyle/>
          <a:p>
            <a:r>
              <a:rPr lang="de-DE" sz="1400" dirty="0" err="1" smtClean="0"/>
              <a:t>Neininger</a:t>
            </a:r>
            <a:r>
              <a:rPr lang="de-DE" sz="1400" dirty="0" smtClean="0"/>
              <a:t> &amp; Helms, </a:t>
            </a:r>
            <a:r>
              <a:rPr lang="de-DE" sz="1400" dirty="0" err="1" smtClean="0"/>
              <a:t>submitted</a:t>
            </a:r>
            <a:endParaRPr lang="de-DE" sz="1400" dirty="0"/>
          </a:p>
        </p:txBody>
      </p:sp>
      <p:pic>
        <p:nvPicPr>
          <p:cNvPr id="11" name="Grafik 10"/>
          <p:cNvPicPr>
            <a:picLocks noChangeAspect="1"/>
          </p:cNvPicPr>
          <p:nvPr/>
        </p:nvPicPr>
        <p:blipFill>
          <a:blip r:embed="rId3"/>
          <a:stretch>
            <a:fillRect/>
          </a:stretch>
        </p:blipFill>
        <p:spPr>
          <a:xfrm>
            <a:off x="3408696" y="737320"/>
            <a:ext cx="2027400" cy="2340407"/>
          </a:xfrm>
          <a:prstGeom prst="rect">
            <a:avLst/>
          </a:prstGeom>
        </p:spPr>
      </p:pic>
    </p:spTree>
    <p:extLst>
      <p:ext uri="{BB962C8B-B14F-4D97-AF65-F5344CB8AC3E}">
        <p14:creationId xmlns:p14="http://schemas.microsoft.com/office/powerpoint/2010/main" val="1493942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ea typeface="ＭＳ Ｐゴシック" pitchFamily="34" charset="-128"/>
              </a:rPr>
              <a:t>Imprinted genes</a:t>
            </a:r>
          </a:p>
        </p:txBody>
      </p:sp>
      <p:sp>
        <p:nvSpPr>
          <p:cNvPr id="3" name="Content Placeholder 2"/>
          <p:cNvSpPr>
            <a:spLocks noGrp="1"/>
          </p:cNvSpPr>
          <p:nvPr>
            <p:ph idx="1"/>
          </p:nvPr>
        </p:nvSpPr>
        <p:spPr>
          <a:xfrm>
            <a:off x="250825" y="689322"/>
            <a:ext cx="8893175" cy="2811686"/>
          </a:xfrm>
        </p:spPr>
        <p:txBody>
          <a:bodyPr/>
          <a:lstStyle/>
          <a:p>
            <a:pPr>
              <a:defRPr/>
            </a:pPr>
            <a:r>
              <a:rPr lang="en-US" sz="1800" dirty="0" smtClean="0"/>
              <a:t>Imprinted genes violate </a:t>
            </a:r>
            <a:r>
              <a:rPr lang="en-US" sz="1800" dirty="0"/>
              <a:t>the usual rule of </a:t>
            </a:r>
            <a:r>
              <a:rPr lang="en-US" sz="1800" dirty="0" smtClean="0"/>
              <a:t>inheritance </a:t>
            </a:r>
          </a:p>
          <a:p>
            <a:pPr>
              <a:defRPr/>
            </a:pPr>
            <a:r>
              <a:rPr lang="en-US" sz="1800" b="1" dirty="0" smtClean="0"/>
              <a:t>Bi</a:t>
            </a:r>
            <a:r>
              <a:rPr lang="en-US" sz="1800" b="1" dirty="0"/>
              <a:t>-allelic</a:t>
            </a:r>
            <a:r>
              <a:rPr lang="en-US" sz="1800" dirty="0"/>
              <a:t> </a:t>
            </a:r>
            <a:r>
              <a:rPr lang="en-US" sz="1800" dirty="0" smtClean="0"/>
              <a:t>genes </a:t>
            </a:r>
            <a:r>
              <a:rPr lang="en-US" sz="1800" dirty="0"/>
              <a:t>: </a:t>
            </a:r>
            <a:endParaRPr lang="en-US" sz="1800" dirty="0" smtClean="0"/>
          </a:p>
          <a:p>
            <a:pPr marL="0" indent="0">
              <a:buFontTx/>
              <a:buNone/>
              <a:defRPr/>
            </a:pPr>
            <a:r>
              <a:rPr lang="en-US" sz="1800" dirty="0"/>
              <a:t>	</a:t>
            </a:r>
            <a:r>
              <a:rPr lang="en-US" sz="1800" dirty="0" smtClean="0"/>
              <a:t>1 gene copy (allele) encoding e.g. hemoglobin from dad </a:t>
            </a:r>
          </a:p>
          <a:p>
            <a:pPr marL="0" indent="0">
              <a:buFontTx/>
              <a:buNone/>
              <a:defRPr/>
            </a:pPr>
            <a:r>
              <a:rPr lang="en-US" sz="1800" dirty="0"/>
              <a:t>	</a:t>
            </a:r>
            <a:r>
              <a:rPr lang="en-US" sz="1800" dirty="0" smtClean="0"/>
              <a:t>1 gene copy (allele) encoding e.g. hemoglobin from mom</a:t>
            </a:r>
            <a:endParaRPr lang="en-US" sz="1800" dirty="0"/>
          </a:p>
          <a:p>
            <a:pPr marL="0" indent="0">
              <a:buFontTx/>
              <a:buNone/>
              <a:defRPr/>
            </a:pPr>
            <a:r>
              <a:rPr lang="en-US" sz="1800" dirty="0" smtClean="0"/>
              <a:t>	Child</a:t>
            </a:r>
            <a:r>
              <a:rPr lang="en-US" sz="1800" dirty="0"/>
              <a:t>: </a:t>
            </a:r>
            <a:r>
              <a:rPr lang="en-US" sz="1800" dirty="0" smtClean="0"/>
              <a:t>expresses equal amounts </a:t>
            </a:r>
            <a:r>
              <a:rPr lang="en-US" sz="1800" dirty="0"/>
              <a:t>of the 2 types of </a:t>
            </a:r>
            <a:r>
              <a:rPr lang="en-US" sz="1800" dirty="0" smtClean="0"/>
              <a:t>hemoglobin</a:t>
            </a:r>
          </a:p>
          <a:p>
            <a:pPr marL="0" indent="0">
              <a:buFontTx/>
              <a:buNone/>
              <a:defRPr/>
            </a:pPr>
            <a:endParaRPr lang="en-US" sz="1800" dirty="0" smtClean="0"/>
          </a:p>
          <a:p>
            <a:pPr>
              <a:defRPr/>
            </a:pPr>
            <a:r>
              <a:rPr lang="en-US" sz="1800" b="1" dirty="0" smtClean="0"/>
              <a:t>Mono-allelic</a:t>
            </a:r>
            <a:r>
              <a:rPr lang="en-US" sz="1800" dirty="0" smtClean="0"/>
              <a:t> (imprinted</a:t>
            </a:r>
            <a:r>
              <a:rPr lang="en-US" sz="1800" dirty="0"/>
              <a:t>) </a:t>
            </a:r>
            <a:r>
              <a:rPr lang="en-US" sz="1800" dirty="0" smtClean="0"/>
              <a:t>genes : one allele silenced by </a:t>
            </a:r>
            <a:r>
              <a:rPr lang="en-US" sz="1800" b="1" dirty="0" smtClean="0"/>
              <a:t>DNA methylation</a:t>
            </a:r>
            <a:endParaRPr lang="en-US" sz="1800" b="1" dirty="0"/>
          </a:p>
        </p:txBody>
      </p:sp>
      <p:sp>
        <p:nvSpPr>
          <p:cNvPr id="28676" name="Slide Number Placeholder 5"/>
          <p:cNvSpPr>
            <a:spLocks noGrp="1"/>
          </p:cNvSpPr>
          <p:nvPr>
            <p:ph type="sldNum" sz="quarter" idx="12"/>
          </p:nvPr>
        </p:nvSpPr>
        <p:spPr>
          <a:xfrm>
            <a:off x="6754813"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97AA7B0-C57F-4C1B-9702-2C34165102FF}" type="slidenum">
              <a:rPr lang="en-US" smtClean="0">
                <a:latin typeface="Times New Roman" pitchFamily="18" charset="0"/>
              </a:rPr>
              <a:pPr eaLnBrk="1" hangingPunct="1"/>
              <a:t>12</a:t>
            </a:fld>
            <a:endParaRPr lang="en-US" smtClean="0">
              <a:latin typeface="Times New Roman" pitchFamily="18" charset="0"/>
            </a:endParaRPr>
          </a:p>
        </p:txBody>
      </p:sp>
      <p:pic>
        <p:nvPicPr>
          <p:cNvPr id="28677" name="Picture 6" descr="Screen shot 2011-04-12 at 12.24.02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140968"/>
            <a:ext cx="30480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ußzeilenplatzhalter 3"/>
          <p:cNvSpPr>
            <a:spLocks noGrp="1"/>
          </p:cNvSpPr>
          <p:nvPr>
            <p:ph type="ftr"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smtClean="0">
                <a:latin typeface="+mn-lt"/>
              </a:rPr>
              <a:t>Processing of Biological Data</a:t>
            </a:r>
            <a:endParaRPr lang="de-DE" dirty="0" smtClean="0">
              <a:latin typeface="+mn-lt"/>
            </a:endParaRPr>
          </a:p>
        </p:txBody>
      </p:sp>
      <p:sp>
        <p:nvSpPr>
          <p:cNvPr id="2" name="Datumsplatzhalter 1"/>
          <p:cNvSpPr>
            <a:spLocks noGrp="1"/>
          </p:cNvSpPr>
          <p:nvPr>
            <p:ph type="dt" sz="half" idx="10"/>
          </p:nvPr>
        </p:nvSpPr>
        <p:spPr/>
        <p:txBody>
          <a:bodyPr/>
          <a:lstStyle/>
          <a:p>
            <a:pPr>
              <a:defRPr/>
            </a:pPr>
            <a:r>
              <a:rPr lang="de-DE" smtClean="0"/>
              <a:t>V7</a:t>
            </a:r>
            <a:endParaRPr lang="de-DE" dirty="0"/>
          </a:p>
        </p:txBody>
      </p:sp>
    </p:spTree>
    <p:extLst>
      <p:ext uri="{BB962C8B-B14F-4D97-AF65-F5344CB8AC3E}">
        <p14:creationId xmlns:p14="http://schemas.microsoft.com/office/powerpoint/2010/main" val="3017280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2"/>
          </p:nvPr>
        </p:nvSpPr>
        <p:spPr>
          <a:xfrm>
            <a:off x="6754813"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DCFD064-52E4-4418-904B-7AB647BF282B}" type="slidenum">
              <a:rPr lang="en-US" smtClean="0">
                <a:latin typeface="Times New Roman" pitchFamily="18" charset="0"/>
              </a:rPr>
              <a:pPr eaLnBrk="1" hangingPunct="1"/>
              <a:t>13</a:t>
            </a:fld>
            <a:endParaRPr lang="en-US" smtClean="0">
              <a:latin typeface="Times New Roman" pitchFamily="18" charset="0"/>
            </a:endParaRPr>
          </a:p>
        </p:txBody>
      </p:sp>
      <p:sp>
        <p:nvSpPr>
          <p:cNvPr id="58371" name="Title 1"/>
          <p:cNvSpPr>
            <a:spLocks noGrp="1"/>
          </p:cNvSpPr>
          <p:nvPr>
            <p:ph type="title"/>
          </p:nvPr>
        </p:nvSpPr>
        <p:spPr>
          <a:xfrm>
            <a:off x="228600" y="168275"/>
            <a:ext cx="8188325" cy="452413"/>
          </a:xfrm>
        </p:spPr>
        <p:txBody>
          <a:bodyPr/>
          <a:lstStyle/>
          <a:p>
            <a:r>
              <a:rPr lang="en-US" dirty="0" smtClean="0">
                <a:ea typeface="ＭＳ Ｐゴシック" pitchFamily="34" charset="-128"/>
              </a:rPr>
              <a:t>     Imprinted genes cluster in the genome</a:t>
            </a:r>
          </a:p>
        </p:txBody>
      </p:sp>
      <p:pic>
        <p:nvPicPr>
          <p:cNvPr id="5837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92696"/>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ußzeilenplatzhalter 3"/>
          <p:cNvSpPr>
            <a:spLocks noGrp="1"/>
          </p:cNvSpPr>
          <p:nvPr>
            <p:ph type="ftr"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smtClean="0">
                <a:latin typeface="+mn-lt"/>
              </a:rPr>
              <a:t>Processing of Biological Data</a:t>
            </a:r>
            <a:endParaRPr lang="de-DE" dirty="0" smtClean="0">
              <a:latin typeface="+mn-lt"/>
            </a:endParaRPr>
          </a:p>
        </p:txBody>
      </p:sp>
      <p:sp>
        <p:nvSpPr>
          <p:cNvPr id="2" name="Datumsplatzhalter 1"/>
          <p:cNvSpPr>
            <a:spLocks noGrp="1"/>
          </p:cNvSpPr>
          <p:nvPr>
            <p:ph type="dt" sz="half" idx="10"/>
          </p:nvPr>
        </p:nvSpPr>
        <p:spPr/>
        <p:txBody>
          <a:bodyPr/>
          <a:lstStyle/>
          <a:p>
            <a:pPr>
              <a:defRPr/>
            </a:pPr>
            <a:r>
              <a:rPr lang="de-DE" smtClean="0"/>
              <a:t>V7</a:t>
            </a:r>
            <a:endParaRPr lang="de-DE" dirty="0"/>
          </a:p>
        </p:txBody>
      </p:sp>
    </p:spTree>
    <p:extLst>
      <p:ext uri="{BB962C8B-B14F-4D97-AF65-F5344CB8AC3E}">
        <p14:creationId xmlns:p14="http://schemas.microsoft.com/office/powerpoint/2010/main" val="19107263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ea typeface="ＭＳ Ｐゴシック" pitchFamily="34" charset="-128"/>
              </a:rPr>
              <a:t>    Parental conflict hypothesis = “battle of the sexes”</a:t>
            </a:r>
          </a:p>
        </p:txBody>
      </p:sp>
      <p:sp>
        <p:nvSpPr>
          <p:cNvPr id="3" name="Content Placeholder 2"/>
          <p:cNvSpPr>
            <a:spLocks noGrp="1"/>
          </p:cNvSpPr>
          <p:nvPr>
            <p:ph idx="1"/>
          </p:nvPr>
        </p:nvSpPr>
        <p:spPr/>
        <p:txBody>
          <a:bodyPr/>
          <a:lstStyle/>
          <a:p>
            <a:pPr marL="0" indent="0">
              <a:buNone/>
              <a:defRPr/>
            </a:pPr>
            <a:r>
              <a:rPr lang="en-US" sz="2000" dirty="0" smtClean="0"/>
              <a:t>Paternally expressed genes                	 Maternally expressed genes</a:t>
            </a:r>
            <a:endParaRPr lang="en-US" sz="2000" dirty="0"/>
          </a:p>
          <a:p>
            <a:pPr marL="0" indent="0">
              <a:buFontTx/>
              <a:buNone/>
              <a:defRPr/>
            </a:pPr>
            <a:endParaRPr lang="en-US" dirty="0"/>
          </a:p>
        </p:txBody>
      </p:sp>
      <p:sp>
        <p:nvSpPr>
          <p:cNvPr id="30724" name="Slide Number Placeholder 3"/>
          <p:cNvSpPr>
            <a:spLocks noGrp="1"/>
          </p:cNvSpPr>
          <p:nvPr>
            <p:ph type="sldNum" sz="quarter" idx="12"/>
          </p:nvPr>
        </p:nvSpPr>
        <p:spPr>
          <a:xfrm>
            <a:off x="6754813"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97B3644-7CA0-4EF3-85F4-65AC23B4BFD2}" type="slidenum">
              <a:rPr lang="en-US" smtClean="0">
                <a:latin typeface="Times New Roman" pitchFamily="18" charset="0"/>
              </a:rPr>
              <a:pPr eaLnBrk="1" hangingPunct="1"/>
              <a:t>14</a:t>
            </a:fld>
            <a:endParaRPr lang="en-US" smtClean="0">
              <a:latin typeface="Times New Roman" pitchFamily="18" charset="0"/>
            </a:endParaRPr>
          </a:p>
        </p:txBody>
      </p:sp>
      <p:pic>
        <p:nvPicPr>
          <p:cNvPr id="30725" name="Picture 4" descr="arrow-down.pn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022247" y="1588902"/>
            <a:ext cx="809625"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5" descr="arrow.pn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650206" y="1591336"/>
            <a:ext cx="814388"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Rectangle 6"/>
          <p:cNvSpPr>
            <a:spLocks noChangeArrowheads="1"/>
          </p:cNvSpPr>
          <p:nvPr/>
        </p:nvSpPr>
        <p:spPr bwMode="auto">
          <a:xfrm>
            <a:off x="2464595" y="2492896"/>
            <a:ext cx="153134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t>e</a:t>
            </a:r>
            <a:r>
              <a:rPr lang="en-US" dirty="0" smtClean="0"/>
              <a:t>mbryonic</a:t>
            </a:r>
          </a:p>
          <a:p>
            <a:r>
              <a:rPr lang="en-US" dirty="0"/>
              <a:t>g</a:t>
            </a:r>
            <a:r>
              <a:rPr lang="en-US" dirty="0" smtClean="0"/>
              <a:t>rowth in placenta</a:t>
            </a:r>
            <a:endParaRPr lang="en-US" dirty="0"/>
          </a:p>
        </p:txBody>
      </p:sp>
      <p:sp>
        <p:nvSpPr>
          <p:cNvPr id="30728" name="Rectangle 7"/>
          <p:cNvSpPr>
            <a:spLocks noChangeArrowheads="1"/>
          </p:cNvSpPr>
          <p:nvPr/>
        </p:nvSpPr>
        <p:spPr bwMode="auto">
          <a:xfrm>
            <a:off x="7092281" y="2468554"/>
            <a:ext cx="14401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t>e</a:t>
            </a:r>
            <a:r>
              <a:rPr lang="en-US" dirty="0" smtClean="0"/>
              <a:t>mbryonic growth in placenta</a:t>
            </a:r>
            <a:endParaRPr lang="en-US" dirty="0"/>
          </a:p>
        </p:txBody>
      </p:sp>
      <p:sp>
        <p:nvSpPr>
          <p:cNvPr id="9" name="Fußzeilenplatzhalter 3"/>
          <p:cNvSpPr>
            <a:spLocks noGrp="1"/>
          </p:cNvSpPr>
          <p:nvPr>
            <p:ph type="ftr"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smtClean="0">
                <a:latin typeface="+mn-lt"/>
              </a:rPr>
              <a:t>Processing of Biological Data</a:t>
            </a:r>
            <a:endParaRPr lang="de-DE" dirty="0" smtClean="0">
              <a:latin typeface="+mn-lt"/>
            </a:endParaRPr>
          </a:p>
        </p:txBody>
      </p:sp>
      <p:sp>
        <p:nvSpPr>
          <p:cNvPr id="2" name="Datumsplatzhalter 1"/>
          <p:cNvSpPr>
            <a:spLocks noGrp="1"/>
          </p:cNvSpPr>
          <p:nvPr>
            <p:ph type="dt" sz="half" idx="10"/>
          </p:nvPr>
        </p:nvSpPr>
        <p:spPr/>
        <p:txBody>
          <a:bodyPr/>
          <a:lstStyle/>
          <a:p>
            <a:pPr>
              <a:defRPr/>
            </a:pPr>
            <a:r>
              <a:rPr lang="de-DE" smtClean="0"/>
              <a:t>V7</a:t>
            </a:r>
            <a:endParaRPr lang="de-DE" dirty="0"/>
          </a:p>
        </p:txBody>
      </p:sp>
    </p:spTree>
    <p:extLst>
      <p:ext uri="{BB962C8B-B14F-4D97-AF65-F5344CB8AC3E}">
        <p14:creationId xmlns:p14="http://schemas.microsoft.com/office/powerpoint/2010/main" val="2132799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Aim of the study</a:t>
            </a:r>
            <a:endParaRPr lang="uk-UA" dirty="0"/>
          </a:p>
        </p:txBody>
      </p:sp>
      <p:sp>
        <p:nvSpPr>
          <p:cNvPr id="3" name="Содержимое 2"/>
          <p:cNvSpPr>
            <a:spLocks noGrp="1"/>
          </p:cNvSpPr>
          <p:nvPr>
            <p:ph idx="1"/>
          </p:nvPr>
        </p:nvSpPr>
        <p:spPr>
          <a:xfrm>
            <a:off x="323528" y="643912"/>
            <a:ext cx="8496944" cy="4248472"/>
          </a:xfrm>
        </p:spPr>
        <p:txBody>
          <a:bodyPr>
            <a:noAutofit/>
          </a:bodyPr>
          <a:lstStyle/>
          <a:p>
            <a:pPr>
              <a:lnSpc>
                <a:spcPts val="2600"/>
              </a:lnSpc>
            </a:pPr>
            <a:r>
              <a:rPr lang="de-DE" sz="1800" b="1" dirty="0" err="1" smtClean="0"/>
              <a:t>Aim</a:t>
            </a:r>
            <a:r>
              <a:rPr lang="de-DE" sz="1800" dirty="0" smtClean="0"/>
              <a:t>: </a:t>
            </a:r>
            <a:r>
              <a:rPr lang="de-DE" sz="1800" dirty="0" err="1"/>
              <a:t>d</a:t>
            </a:r>
            <a:r>
              <a:rPr lang="de-DE" sz="1800" dirty="0" err="1" smtClean="0"/>
              <a:t>istinguish</a:t>
            </a:r>
            <a:r>
              <a:rPr lang="de-DE" sz="1800" dirty="0" smtClean="0"/>
              <a:t> </a:t>
            </a:r>
            <a:r>
              <a:rPr lang="de-DE" sz="1800" dirty="0" err="1" smtClean="0"/>
              <a:t>general</a:t>
            </a:r>
            <a:r>
              <a:rPr lang="de-DE" sz="1800" dirty="0" smtClean="0"/>
              <a:t> </a:t>
            </a:r>
            <a:r>
              <a:rPr lang="de-DE" sz="1800" dirty="0" err="1" smtClean="0"/>
              <a:t>properties</a:t>
            </a:r>
            <a:r>
              <a:rPr lang="de-DE" sz="1800" dirty="0" smtClean="0"/>
              <a:t> </a:t>
            </a:r>
            <a:r>
              <a:rPr lang="de-DE" sz="1800" dirty="0" err="1" smtClean="0"/>
              <a:t>of</a:t>
            </a:r>
            <a:r>
              <a:rPr lang="de-DE" sz="1800" dirty="0" smtClean="0"/>
              <a:t> </a:t>
            </a:r>
            <a:r>
              <a:rPr lang="de-DE" sz="1800" dirty="0" err="1" smtClean="0"/>
              <a:t>imprinted</a:t>
            </a:r>
            <a:r>
              <a:rPr lang="de-DE" sz="1800" dirty="0" smtClean="0"/>
              <a:t> genes </a:t>
            </a:r>
            <a:r>
              <a:rPr lang="de-DE" sz="1800" dirty="0" err="1" smtClean="0"/>
              <a:t>from</a:t>
            </a:r>
            <a:r>
              <a:rPr lang="de-DE" sz="1800" dirty="0" smtClean="0"/>
              <a:t> </a:t>
            </a:r>
            <a:r>
              <a:rPr lang="de-DE" sz="1800" dirty="0" err="1" smtClean="0"/>
              <a:t>biallelically</a:t>
            </a:r>
            <a:r>
              <a:rPr lang="de-DE" sz="1800" dirty="0" smtClean="0"/>
              <a:t> </a:t>
            </a:r>
            <a:r>
              <a:rPr lang="de-DE" sz="1800" dirty="0" err="1" smtClean="0"/>
              <a:t>expressed</a:t>
            </a:r>
            <a:r>
              <a:rPr lang="de-DE" sz="1800" dirty="0" smtClean="0"/>
              <a:t> (BE) genes.</a:t>
            </a:r>
          </a:p>
          <a:p>
            <a:pPr>
              <a:lnSpc>
                <a:spcPts val="2600"/>
              </a:lnSpc>
            </a:pPr>
            <a:endParaRPr lang="de-DE" sz="1800" dirty="0"/>
          </a:p>
          <a:p>
            <a:pPr>
              <a:lnSpc>
                <a:spcPts val="2600"/>
              </a:lnSpc>
            </a:pPr>
            <a:r>
              <a:rPr lang="de-DE" sz="1800" dirty="0" err="1" smtClean="0"/>
              <a:t>Example</a:t>
            </a:r>
            <a:r>
              <a:rPr lang="de-DE" sz="1800" dirty="0" smtClean="0"/>
              <a:t> </a:t>
            </a:r>
            <a:r>
              <a:rPr lang="de-DE" sz="1800" dirty="0" err="1" smtClean="0"/>
              <a:t>features</a:t>
            </a:r>
            <a:r>
              <a:rPr lang="de-DE" sz="1800" dirty="0" smtClean="0"/>
              <a:t>:</a:t>
            </a:r>
          </a:p>
          <a:p>
            <a:pPr marL="285750" indent="-285750">
              <a:lnSpc>
                <a:spcPts val="2600"/>
              </a:lnSpc>
              <a:buFontTx/>
              <a:buChar char="-"/>
            </a:pPr>
            <a:r>
              <a:rPr lang="de-DE" sz="1800" dirty="0" err="1" smtClean="0"/>
              <a:t>Imprinted</a:t>
            </a:r>
            <a:r>
              <a:rPr lang="de-DE" sz="1800" dirty="0" smtClean="0"/>
              <a:t> genes </a:t>
            </a:r>
            <a:r>
              <a:rPr lang="de-DE" sz="1800" dirty="0" err="1" smtClean="0"/>
              <a:t>could</a:t>
            </a:r>
            <a:r>
              <a:rPr lang="de-DE" sz="1800" dirty="0" smtClean="0"/>
              <a:t> </a:t>
            </a:r>
            <a:r>
              <a:rPr lang="de-DE" sz="1800" dirty="0" err="1" smtClean="0"/>
              <a:t>be</a:t>
            </a:r>
            <a:r>
              <a:rPr lang="de-DE" sz="1800" dirty="0" smtClean="0"/>
              <a:t> </a:t>
            </a:r>
            <a:r>
              <a:rPr lang="de-DE" sz="1800" dirty="0" err="1" smtClean="0"/>
              <a:t>either</a:t>
            </a:r>
            <a:r>
              <a:rPr lang="de-DE" sz="1800" dirty="0" smtClean="0"/>
              <a:t> </a:t>
            </a:r>
            <a:r>
              <a:rPr lang="de-DE" sz="1800" dirty="0" err="1" smtClean="0"/>
              <a:t>more</a:t>
            </a:r>
            <a:r>
              <a:rPr lang="de-DE" sz="1800" dirty="0" smtClean="0"/>
              <a:t> </a:t>
            </a:r>
            <a:r>
              <a:rPr lang="de-DE" sz="1800" dirty="0" err="1" smtClean="0"/>
              <a:t>or</a:t>
            </a:r>
            <a:r>
              <a:rPr lang="de-DE" sz="1800" dirty="0" smtClean="0"/>
              <a:t> </a:t>
            </a:r>
            <a:r>
              <a:rPr lang="de-DE" sz="1800" dirty="0" err="1" smtClean="0"/>
              <a:t>less</a:t>
            </a:r>
            <a:r>
              <a:rPr lang="de-DE" sz="1800" dirty="0" smtClean="0"/>
              <a:t> </a:t>
            </a:r>
            <a:r>
              <a:rPr lang="de-DE" sz="1800" b="1" dirty="0" err="1" smtClean="0"/>
              <a:t>conserved</a:t>
            </a:r>
            <a:r>
              <a:rPr lang="de-DE" sz="1800" dirty="0" smtClean="0"/>
              <a:t> </a:t>
            </a:r>
            <a:r>
              <a:rPr lang="de-DE" sz="1800" dirty="0" err="1" smtClean="0"/>
              <a:t>during</a:t>
            </a:r>
            <a:r>
              <a:rPr lang="de-DE" sz="1800" dirty="0" smtClean="0"/>
              <a:t> </a:t>
            </a:r>
            <a:r>
              <a:rPr lang="de-DE" sz="1800" dirty="0" err="1" smtClean="0"/>
              <a:t>evolution</a:t>
            </a:r>
            <a:r>
              <a:rPr lang="de-DE" sz="1800" dirty="0" smtClean="0"/>
              <a:t> </a:t>
            </a:r>
            <a:r>
              <a:rPr lang="de-DE" sz="1800" dirty="0" err="1" smtClean="0"/>
              <a:t>than</a:t>
            </a:r>
            <a:r>
              <a:rPr lang="de-DE" sz="1800" dirty="0" smtClean="0"/>
              <a:t> BE genes. Note: </a:t>
            </a:r>
            <a:r>
              <a:rPr lang="de-DE" sz="1800" dirty="0" err="1" smtClean="0"/>
              <a:t>imprinting</a:t>
            </a:r>
            <a:r>
              <a:rPr lang="de-DE" sz="1800" dirty="0" smtClean="0"/>
              <a:t> </a:t>
            </a:r>
            <a:r>
              <a:rPr lang="de-DE" sz="1800" dirty="0" err="1" smtClean="0"/>
              <a:t>is</a:t>
            </a:r>
            <a:r>
              <a:rPr lang="de-DE" sz="1800" dirty="0" smtClean="0"/>
              <a:t> </a:t>
            </a:r>
            <a:r>
              <a:rPr lang="de-DE" sz="1800" dirty="0" err="1" smtClean="0"/>
              <a:t>found</a:t>
            </a:r>
            <a:r>
              <a:rPr lang="de-DE" sz="1800" dirty="0" smtClean="0"/>
              <a:t> in </a:t>
            </a:r>
            <a:r>
              <a:rPr lang="de-DE" sz="1800" dirty="0" err="1" smtClean="0"/>
              <a:t>mammals</a:t>
            </a:r>
            <a:r>
              <a:rPr lang="de-DE" sz="1800" dirty="0" smtClean="0"/>
              <a:t> </a:t>
            </a:r>
            <a:r>
              <a:rPr lang="de-DE" sz="1800" dirty="0" err="1" smtClean="0"/>
              <a:t>with</a:t>
            </a:r>
            <a:r>
              <a:rPr lang="de-DE" sz="1800" dirty="0" smtClean="0"/>
              <a:t> </a:t>
            </a:r>
            <a:r>
              <a:rPr lang="de-DE" sz="1800" dirty="0" err="1" smtClean="0"/>
              <a:t>placenta</a:t>
            </a:r>
            <a:r>
              <a:rPr lang="de-DE" sz="1800" dirty="0" smtClean="0"/>
              <a:t> – also in </a:t>
            </a:r>
            <a:r>
              <a:rPr lang="de-DE" sz="1800" dirty="0" err="1" smtClean="0"/>
              <a:t>plants</a:t>
            </a:r>
            <a:endParaRPr lang="de-DE" sz="1800" dirty="0" smtClean="0"/>
          </a:p>
          <a:p>
            <a:pPr marL="285750" indent="-285750">
              <a:lnSpc>
                <a:spcPts val="2600"/>
              </a:lnSpc>
              <a:buFontTx/>
              <a:buChar char="-"/>
            </a:pPr>
            <a:endParaRPr lang="de-DE" sz="1800" dirty="0" smtClean="0"/>
          </a:p>
          <a:p>
            <a:pPr marL="285750" indent="-285750">
              <a:lnSpc>
                <a:spcPts val="2600"/>
              </a:lnSpc>
              <a:buFontTx/>
              <a:buChar char="-"/>
            </a:pPr>
            <a:r>
              <a:rPr lang="de-DE" sz="1800" dirty="0" err="1" smtClean="0"/>
              <a:t>Imprinted</a:t>
            </a:r>
            <a:r>
              <a:rPr lang="de-DE" sz="1800" dirty="0" smtClean="0"/>
              <a:t> genes </a:t>
            </a:r>
            <a:r>
              <a:rPr lang="de-DE" sz="1800" dirty="0" err="1" smtClean="0"/>
              <a:t>may</a:t>
            </a:r>
            <a:r>
              <a:rPr lang="de-DE" sz="1800" dirty="0" smtClean="0"/>
              <a:t> </a:t>
            </a:r>
            <a:r>
              <a:rPr lang="de-DE" sz="1800" dirty="0" err="1" smtClean="0"/>
              <a:t>have</a:t>
            </a:r>
            <a:r>
              <a:rPr lang="de-DE" sz="1800" dirty="0" smtClean="0"/>
              <a:t> different </a:t>
            </a:r>
            <a:r>
              <a:rPr lang="de-DE" sz="1800" b="1" dirty="0" err="1" smtClean="0"/>
              <a:t>functions</a:t>
            </a:r>
            <a:r>
              <a:rPr lang="de-DE" sz="1800" dirty="0" smtClean="0"/>
              <a:t> </a:t>
            </a:r>
            <a:r>
              <a:rPr lang="de-DE" sz="1800" dirty="0" err="1" smtClean="0"/>
              <a:t>than</a:t>
            </a:r>
            <a:r>
              <a:rPr lang="de-DE" sz="1800" dirty="0" smtClean="0"/>
              <a:t> BE genes </a:t>
            </a:r>
            <a:r>
              <a:rPr lang="de-DE" sz="1800" dirty="0" smtClean="0">
                <a:latin typeface="Times New Roman" panose="02020603050405020304" pitchFamily="18" charset="0"/>
                <a:cs typeface="Times New Roman" panose="02020603050405020304" pitchFamily="18" charset="0"/>
              </a:rPr>
              <a:t>→ </a:t>
            </a:r>
            <a:r>
              <a:rPr lang="de-DE" sz="1800" dirty="0" smtClean="0">
                <a:cs typeface="Times New Roman" panose="02020603050405020304" pitchFamily="18" charset="0"/>
              </a:rPr>
              <a:t>V8</a:t>
            </a:r>
          </a:p>
          <a:p>
            <a:pPr marL="285750" indent="-285750">
              <a:lnSpc>
                <a:spcPts val="2600"/>
              </a:lnSpc>
              <a:buFontTx/>
              <a:buChar char="-"/>
            </a:pPr>
            <a:endParaRPr lang="de-DE" sz="1800" dirty="0" smtClean="0">
              <a:cs typeface="Times New Roman" panose="02020603050405020304" pitchFamily="18" charset="0"/>
            </a:endParaRPr>
          </a:p>
          <a:p>
            <a:pPr marL="285750" indent="-285750">
              <a:lnSpc>
                <a:spcPts val="2600"/>
              </a:lnSpc>
              <a:buFontTx/>
              <a:buChar char="-"/>
            </a:pPr>
            <a:r>
              <a:rPr lang="de-DE" sz="1800" dirty="0" err="1" smtClean="0">
                <a:cs typeface="Times New Roman" panose="02020603050405020304" pitchFamily="18" charset="0"/>
              </a:rPr>
              <a:t>Imprinted</a:t>
            </a:r>
            <a:r>
              <a:rPr lang="de-DE" sz="1800" dirty="0" smtClean="0">
                <a:cs typeface="Times New Roman" panose="02020603050405020304" pitchFamily="18" charset="0"/>
              </a:rPr>
              <a:t> genes </a:t>
            </a:r>
            <a:r>
              <a:rPr lang="de-DE" sz="1800" dirty="0" err="1" smtClean="0">
                <a:cs typeface="Times New Roman" panose="02020603050405020304" pitchFamily="18" charset="0"/>
              </a:rPr>
              <a:t>may</a:t>
            </a:r>
            <a:r>
              <a:rPr lang="de-DE" sz="1800" dirty="0" smtClean="0">
                <a:cs typeface="Times New Roman" panose="02020603050405020304" pitchFamily="18" charset="0"/>
              </a:rPr>
              <a:t> </a:t>
            </a:r>
            <a:r>
              <a:rPr lang="de-DE" sz="1800" dirty="0" err="1" smtClean="0">
                <a:cs typeface="Times New Roman" panose="02020603050405020304" pitchFamily="18" charset="0"/>
              </a:rPr>
              <a:t>have</a:t>
            </a:r>
            <a:r>
              <a:rPr lang="de-DE" sz="1800" dirty="0" smtClean="0">
                <a:cs typeface="Times New Roman" panose="02020603050405020304" pitchFamily="18" charset="0"/>
              </a:rPr>
              <a:t> </a:t>
            </a:r>
            <a:r>
              <a:rPr lang="de-DE" sz="1800" dirty="0" err="1" smtClean="0">
                <a:cs typeface="Times New Roman" panose="02020603050405020304" pitchFamily="18" charset="0"/>
              </a:rPr>
              <a:t>more</a:t>
            </a:r>
            <a:r>
              <a:rPr lang="de-DE" sz="1800" dirty="0" smtClean="0">
                <a:cs typeface="Times New Roman" panose="02020603050405020304" pitchFamily="18" charset="0"/>
              </a:rPr>
              <a:t> </a:t>
            </a:r>
            <a:r>
              <a:rPr lang="de-DE" sz="1800" dirty="0" err="1" smtClean="0">
                <a:cs typeface="Times New Roman" panose="02020603050405020304" pitchFamily="18" charset="0"/>
              </a:rPr>
              <a:t>or</a:t>
            </a:r>
            <a:r>
              <a:rPr lang="de-DE" sz="1800" dirty="0" smtClean="0">
                <a:cs typeface="Times New Roman" panose="02020603050405020304" pitchFamily="18" charset="0"/>
              </a:rPr>
              <a:t> </a:t>
            </a:r>
            <a:r>
              <a:rPr lang="de-DE" sz="1800" dirty="0" err="1" smtClean="0">
                <a:cs typeface="Times New Roman" panose="02020603050405020304" pitchFamily="18" charset="0"/>
              </a:rPr>
              <a:t>less</a:t>
            </a:r>
            <a:r>
              <a:rPr lang="de-DE" sz="1800" dirty="0" smtClean="0">
                <a:cs typeface="Times New Roman" panose="02020603050405020304" pitchFamily="18" charset="0"/>
              </a:rPr>
              <a:t> </a:t>
            </a:r>
            <a:r>
              <a:rPr lang="de-DE" sz="1800" dirty="0" err="1" smtClean="0">
                <a:cs typeface="Times New Roman" panose="02020603050405020304" pitchFamily="18" charset="0"/>
              </a:rPr>
              <a:t>CpG</a:t>
            </a:r>
            <a:r>
              <a:rPr lang="de-DE" sz="1800" dirty="0" smtClean="0">
                <a:cs typeface="Times New Roman" panose="02020603050405020304" pitchFamily="18" charset="0"/>
              </a:rPr>
              <a:t> </a:t>
            </a:r>
            <a:r>
              <a:rPr lang="de-DE" sz="1800" dirty="0" err="1" smtClean="0">
                <a:cs typeface="Times New Roman" panose="02020603050405020304" pitchFamily="18" charset="0"/>
              </a:rPr>
              <a:t>island</a:t>
            </a:r>
            <a:r>
              <a:rPr lang="de-DE" sz="1800" dirty="0" smtClean="0">
                <a:cs typeface="Times New Roman" panose="02020603050405020304" pitchFamily="18" charset="0"/>
              </a:rPr>
              <a:t> </a:t>
            </a:r>
            <a:r>
              <a:rPr lang="de-DE" sz="1800" dirty="0" err="1" smtClean="0">
                <a:cs typeface="Times New Roman" panose="02020603050405020304" pitchFamily="18" charset="0"/>
              </a:rPr>
              <a:t>promoters</a:t>
            </a:r>
            <a:r>
              <a:rPr lang="de-DE" sz="1800" dirty="0" smtClean="0">
                <a:cs typeface="Times New Roman" panose="02020603050405020304" pitchFamily="18" charset="0"/>
              </a:rPr>
              <a:t> </a:t>
            </a:r>
            <a:r>
              <a:rPr lang="de-DE" sz="1800" dirty="0" err="1" smtClean="0">
                <a:cs typeface="Times New Roman" panose="02020603050405020304" pitchFamily="18" charset="0"/>
              </a:rPr>
              <a:t>than</a:t>
            </a:r>
            <a:r>
              <a:rPr lang="de-DE" sz="1800" dirty="0" smtClean="0">
                <a:cs typeface="Times New Roman" panose="02020603050405020304" pitchFamily="18" charset="0"/>
              </a:rPr>
              <a:t> BE genes</a:t>
            </a:r>
          </a:p>
          <a:p>
            <a:pPr marL="285750" indent="-285750">
              <a:lnSpc>
                <a:spcPts val="2600"/>
              </a:lnSpc>
              <a:buFontTx/>
              <a:buChar char="-"/>
            </a:pPr>
            <a:endParaRPr lang="de-DE" sz="1800" dirty="0" smtClean="0">
              <a:cs typeface="Times New Roman" panose="02020603050405020304" pitchFamily="18" charset="0"/>
            </a:endParaRPr>
          </a:p>
          <a:p>
            <a:pPr marL="285750" indent="-285750">
              <a:lnSpc>
                <a:spcPts val="2600"/>
              </a:lnSpc>
              <a:buFontTx/>
              <a:buChar char="-"/>
            </a:pPr>
            <a:r>
              <a:rPr lang="de-DE" sz="1800" dirty="0" smtClean="0">
                <a:cs typeface="Times New Roman" panose="02020603050405020304" pitchFamily="18" charset="0"/>
              </a:rPr>
              <a:t>….</a:t>
            </a:r>
            <a:endParaRPr lang="de-DE" sz="1800" dirty="0" smtClean="0"/>
          </a:p>
          <a:p>
            <a:pPr marL="285750" indent="-285750">
              <a:lnSpc>
                <a:spcPts val="2600"/>
              </a:lnSpc>
              <a:buFontTx/>
              <a:buChar char="-"/>
            </a:pPr>
            <a:endParaRPr lang="en-US" sz="1800" dirty="0" smtClean="0"/>
          </a:p>
        </p:txBody>
      </p:sp>
      <p:sp>
        <p:nvSpPr>
          <p:cNvPr id="4" name="Номер слайда 3"/>
          <p:cNvSpPr>
            <a:spLocks noGrp="1"/>
          </p:cNvSpPr>
          <p:nvPr>
            <p:ph type="sldNum" sz="quarter" idx="12"/>
          </p:nvPr>
        </p:nvSpPr>
        <p:spPr/>
        <p:txBody>
          <a:bodyPr/>
          <a:lstStyle/>
          <a:p>
            <a:fld id="{5642019C-ABE9-4D0A-8A8D-CA21D401B279}" type="slidenum">
              <a:rPr lang="en-US" smtClean="0"/>
              <a:pPr/>
              <a:t>15</a:t>
            </a:fld>
            <a:endParaRPr lang="en-US"/>
          </a:p>
        </p:txBody>
      </p:sp>
      <p:sp>
        <p:nvSpPr>
          <p:cNvPr id="7" name="Datumsplatzhalter 6"/>
          <p:cNvSpPr>
            <a:spLocks noGrp="1"/>
          </p:cNvSpPr>
          <p:nvPr>
            <p:ph type="dt" sz="half" idx="10"/>
          </p:nvPr>
        </p:nvSpPr>
        <p:spPr/>
        <p:txBody>
          <a:bodyPr/>
          <a:lstStyle/>
          <a:p>
            <a:pPr>
              <a:defRPr/>
            </a:pPr>
            <a:r>
              <a:rPr lang="de-DE" smtClean="0"/>
              <a:t>V7</a:t>
            </a:r>
            <a:endParaRPr lang="de-DE" dirty="0"/>
          </a:p>
        </p:txBody>
      </p:sp>
      <p:sp>
        <p:nvSpPr>
          <p:cNvPr id="8" name="Fußzeilenplatzhalter 7"/>
          <p:cNvSpPr>
            <a:spLocks noGrp="1"/>
          </p:cNvSpPr>
          <p:nvPr>
            <p:ph type="ftr" sz="quarter" idx="11"/>
          </p:nvPr>
        </p:nvSpPr>
        <p:spPr/>
        <p:txBody>
          <a:bodyPr/>
          <a:lstStyle/>
          <a:p>
            <a:pPr>
              <a:defRPr/>
            </a:pPr>
            <a:r>
              <a:rPr lang="en-US" dirty="0" smtClean="0"/>
              <a:t>Processing of Biological Data</a:t>
            </a:r>
            <a:endParaRPr lang="de-DE" dirty="0"/>
          </a:p>
        </p:txBody>
      </p:sp>
      <p:sp>
        <p:nvSpPr>
          <p:cNvPr id="9" name="Textfeld 8"/>
          <p:cNvSpPr txBox="1"/>
          <p:nvPr/>
        </p:nvSpPr>
        <p:spPr>
          <a:xfrm>
            <a:off x="467544" y="5805264"/>
            <a:ext cx="4968552" cy="523220"/>
          </a:xfrm>
          <a:prstGeom prst="rect">
            <a:avLst/>
          </a:prstGeom>
          <a:noFill/>
        </p:spPr>
        <p:txBody>
          <a:bodyPr wrap="square" rtlCol="0">
            <a:spAutoFit/>
          </a:bodyPr>
          <a:lstStyle/>
          <a:p>
            <a:r>
              <a:rPr lang="de-DE" sz="1400" dirty="0" smtClean="0"/>
              <a:t>Hutter, Bieg, Helms &amp; Paulsen, </a:t>
            </a:r>
          </a:p>
          <a:p>
            <a:r>
              <a:rPr lang="de-DE" sz="1400" dirty="0" smtClean="0"/>
              <a:t>BMC </a:t>
            </a:r>
            <a:r>
              <a:rPr lang="de-DE" sz="1400" dirty="0" err="1" smtClean="0"/>
              <a:t>Genomics</a:t>
            </a:r>
            <a:r>
              <a:rPr lang="de-DE" sz="1400" dirty="0" smtClean="0"/>
              <a:t> (2010) 11, 649</a:t>
            </a:r>
            <a:endParaRPr lang="de-DE" sz="1400" dirty="0"/>
          </a:p>
        </p:txBody>
      </p:sp>
    </p:spTree>
    <p:extLst>
      <p:ext uri="{BB962C8B-B14F-4D97-AF65-F5344CB8AC3E}">
        <p14:creationId xmlns:p14="http://schemas.microsoft.com/office/powerpoint/2010/main" val="2254917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Preparation of data set</a:t>
            </a:r>
            <a:endParaRPr lang="uk-UA" dirty="0"/>
          </a:p>
        </p:txBody>
      </p:sp>
      <p:sp>
        <p:nvSpPr>
          <p:cNvPr id="3" name="Содержимое 2"/>
          <p:cNvSpPr>
            <a:spLocks noGrp="1"/>
          </p:cNvSpPr>
          <p:nvPr>
            <p:ph idx="1"/>
          </p:nvPr>
        </p:nvSpPr>
        <p:spPr>
          <a:xfrm>
            <a:off x="323528" y="643912"/>
            <a:ext cx="8496944" cy="5017336"/>
          </a:xfrm>
        </p:spPr>
        <p:txBody>
          <a:bodyPr>
            <a:noAutofit/>
          </a:bodyPr>
          <a:lstStyle/>
          <a:p>
            <a:pPr>
              <a:lnSpc>
                <a:spcPts val="2600"/>
              </a:lnSpc>
            </a:pPr>
            <a:r>
              <a:rPr lang="de-DE" sz="1800" dirty="0" err="1" smtClean="0"/>
              <a:t>If</a:t>
            </a:r>
            <a:r>
              <a:rPr lang="de-DE" sz="1800" dirty="0" smtClean="0"/>
              <a:t> </a:t>
            </a:r>
            <a:r>
              <a:rPr lang="en-US" sz="1800" dirty="0" smtClean="0"/>
              <a:t>several </a:t>
            </a:r>
            <a:r>
              <a:rPr lang="en-US" sz="1800" dirty="0"/>
              <a:t>transcripts </a:t>
            </a:r>
            <a:r>
              <a:rPr lang="en-US" sz="1800" dirty="0" smtClean="0"/>
              <a:t>are known for </a:t>
            </a:r>
            <a:r>
              <a:rPr lang="en-US" sz="1800" dirty="0"/>
              <a:t>one gene, we took the </a:t>
            </a:r>
            <a:r>
              <a:rPr lang="en-US" sz="1800" dirty="0" smtClean="0"/>
              <a:t>most 5</a:t>
            </a:r>
            <a:r>
              <a:rPr lang="en-US" sz="1800" dirty="0"/>
              <a:t>’ annotated transcriptional start site and the </a:t>
            </a:r>
            <a:r>
              <a:rPr lang="en-US" sz="1800" dirty="0" smtClean="0"/>
              <a:t>most 3</a:t>
            </a:r>
            <a:r>
              <a:rPr lang="en-US" sz="1800" dirty="0"/>
              <a:t>’ annotated transcriptional termination site </a:t>
            </a:r>
            <a:r>
              <a:rPr lang="en-US" sz="1800" dirty="0" smtClean="0"/>
              <a:t>and constructed the </a:t>
            </a:r>
            <a:r>
              <a:rPr lang="en-US" sz="1800" b="1" dirty="0"/>
              <a:t>longest possible transcript</a:t>
            </a:r>
            <a:r>
              <a:rPr lang="en-US" sz="1800" dirty="0"/>
              <a:t>. </a:t>
            </a:r>
            <a:endParaRPr lang="en-US" sz="1800" dirty="0" smtClean="0"/>
          </a:p>
          <a:p>
            <a:pPr>
              <a:lnSpc>
                <a:spcPts val="2600"/>
              </a:lnSpc>
            </a:pPr>
            <a:endParaRPr lang="en-US" sz="1800" dirty="0"/>
          </a:p>
          <a:p>
            <a:pPr>
              <a:lnSpc>
                <a:spcPts val="2600"/>
              </a:lnSpc>
            </a:pPr>
            <a:r>
              <a:rPr lang="en-US" sz="1800" dirty="0" smtClean="0"/>
              <a:t>Similarly</a:t>
            </a:r>
            <a:r>
              <a:rPr lang="en-US" sz="1800" dirty="0"/>
              <a:t>, splice </a:t>
            </a:r>
            <a:r>
              <a:rPr lang="en-US" sz="1800" dirty="0" smtClean="0"/>
              <a:t>variants and </a:t>
            </a:r>
            <a:r>
              <a:rPr lang="en-US" sz="1800" dirty="0"/>
              <a:t>overlapping exons were merged in a way </a:t>
            </a:r>
            <a:r>
              <a:rPr lang="en-US" sz="1800" dirty="0" smtClean="0"/>
              <a:t>so that the largest </a:t>
            </a:r>
            <a:r>
              <a:rPr lang="en-US" sz="1800" dirty="0"/>
              <a:t>possible coding regions </a:t>
            </a:r>
            <a:r>
              <a:rPr lang="en-US" sz="1800" dirty="0" smtClean="0"/>
              <a:t>were </a:t>
            </a:r>
            <a:r>
              <a:rPr lang="en-US" sz="1800" dirty="0"/>
              <a:t>constructed.</a:t>
            </a:r>
          </a:p>
          <a:p>
            <a:pPr>
              <a:lnSpc>
                <a:spcPts val="2600"/>
              </a:lnSpc>
            </a:pPr>
            <a:endParaRPr lang="en-US" sz="1800" dirty="0" smtClean="0"/>
          </a:p>
          <a:p>
            <a:pPr>
              <a:lnSpc>
                <a:spcPts val="2600"/>
              </a:lnSpc>
            </a:pPr>
            <a:r>
              <a:rPr lang="en-US" sz="1800" dirty="0" smtClean="0"/>
              <a:t>The </a:t>
            </a:r>
            <a:r>
              <a:rPr lang="en-US" sz="1800" dirty="0"/>
              <a:t>genomic sequence that was assigned to a </a:t>
            </a:r>
            <a:r>
              <a:rPr lang="en-US" sz="1800" dirty="0" smtClean="0"/>
              <a:t>gene contained </a:t>
            </a:r>
            <a:r>
              <a:rPr lang="en-US" sz="1800" dirty="0"/>
              <a:t>the transcribed sequence and </a:t>
            </a:r>
            <a:r>
              <a:rPr lang="en-US" sz="1800" dirty="0" smtClean="0"/>
              <a:t>intergenic regions </a:t>
            </a:r>
            <a:r>
              <a:rPr lang="en-US" sz="1800" dirty="0"/>
              <a:t>upstream and downstream of the transcription</a:t>
            </a:r>
          </a:p>
          <a:p>
            <a:pPr>
              <a:lnSpc>
                <a:spcPts val="2600"/>
              </a:lnSpc>
            </a:pPr>
            <a:r>
              <a:rPr lang="en-US" sz="1800" dirty="0"/>
              <a:t>unit. </a:t>
            </a:r>
            <a:endParaRPr lang="en-US" sz="1800" dirty="0" smtClean="0"/>
          </a:p>
          <a:p>
            <a:pPr>
              <a:lnSpc>
                <a:spcPts val="2600"/>
              </a:lnSpc>
            </a:pPr>
            <a:endParaRPr lang="en-US" sz="1800" dirty="0"/>
          </a:p>
          <a:p>
            <a:pPr>
              <a:lnSpc>
                <a:spcPts val="2600"/>
              </a:lnSpc>
            </a:pPr>
            <a:r>
              <a:rPr lang="en-US" sz="1800" dirty="0" smtClean="0"/>
              <a:t>For </a:t>
            </a:r>
            <a:r>
              <a:rPr lang="en-US" sz="1800" dirty="0"/>
              <a:t>determining the intergenic region, the </a:t>
            </a:r>
            <a:r>
              <a:rPr lang="en-US" sz="1800" dirty="0" smtClean="0"/>
              <a:t>DNA sequence </a:t>
            </a:r>
            <a:r>
              <a:rPr lang="en-US" sz="1800" dirty="0"/>
              <a:t>between two genes was cut into two </a:t>
            </a:r>
            <a:r>
              <a:rPr lang="en-US" sz="1800" dirty="0" smtClean="0"/>
              <a:t>halves, each </a:t>
            </a:r>
            <a:r>
              <a:rPr lang="en-US" sz="1800" dirty="0"/>
              <a:t>half was assigned to the nearest gene.</a:t>
            </a:r>
            <a:endParaRPr lang="en-US" sz="1800" dirty="0" smtClean="0"/>
          </a:p>
        </p:txBody>
      </p:sp>
      <p:sp>
        <p:nvSpPr>
          <p:cNvPr id="4" name="Номер слайда 3"/>
          <p:cNvSpPr>
            <a:spLocks noGrp="1"/>
          </p:cNvSpPr>
          <p:nvPr>
            <p:ph type="sldNum" sz="quarter" idx="12"/>
          </p:nvPr>
        </p:nvSpPr>
        <p:spPr/>
        <p:txBody>
          <a:bodyPr/>
          <a:lstStyle/>
          <a:p>
            <a:fld id="{5642019C-ABE9-4D0A-8A8D-CA21D401B279}" type="slidenum">
              <a:rPr lang="en-US" smtClean="0"/>
              <a:pPr/>
              <a:t>16</a:t>
            </a:fld>
            <a:endParaRPr lang="en-US"/>
          </a:p>
        </p:txBody>
      </p:sp>
      <p:sp>
        <p:nvSpPr>
          <p:cNvPr id="7" name="Datumsplatzhalter 6"/>
          <p:cNvSpPr>
            <a:spLocks noGrp="1"/>
          </p:cNvSpPr>
          <p:nvPr>
            <p:ph type="dt" sz="half" idx="10"/>
          </p:nvPr>
        </p:nvSpPr>
        <p:spPr/>
        <p:txBody>
          <a:bodyPr/>
          <a:lstStyle/>
          <a:p>
            <a:pPr>
              <a:defRPr/>
            </a:pPr>
            <a:r>
              <a:rPr lang="de-DE" smtClean="0"/>
              <a:t>V7</a:t>
            </a:r>
            <a:endParaRPr lang="de-DE" dirty="0"/>
          </a:p>
        </p:txBody>
      </p:sp>
      <p:sp>
        <p:nvSpPr>
          <p:cNvPr id="8" name="Fußzeilenplatzhalter 7"/>
          <p:cNvSpPr>
            <a:spLocks noGrp="1"/>
          </p:cNvSpPr>
          <p:nvPr>
            <p:ph type="ftr" sz="quarter" idx="11"/>
          </p:nvPr>
        </p:nvSpPr>
        <p:spPr/>
        <p:txBody>
          <a:bodyPr/>
          <a:lstStyle/>
          <a:p>
            <a:pPr>
              <a:defRPr/>
            </a:pPr>
            <a:r>
              <a:rPr lang="en-US" dirty="0" smtClean="0"/>
              <a:t>Processing of Biological Data</a:t>
            </a:r>
            <a:endParaRPr lang="de-DE" dirty="0"/>
          </a:p>
        </p:txBody>
      </p:sp>
      <p:sp>
        <p:nvSpPr>
          <p:cNvPr id="9" name="Textfeld 8"/>
          <p:cNvSpPr txBox="1"/>
          <p:nvPr/>
        </p:nvSpPr>
        <p:spPr>
          <a:xfrm>
            <a:off x="467544" y="5805264"/>
            <a:ext cx="4968552" cy="523220"/>
          </a:xfrm>
          <a:prstGeom prst="rect">
            <a:avLst/>
          </a:prstGeom>
          <a:noFill/>
        </p:spPr>
        <p:txBody>
          <a:bodyPr wrap="square" rtlCol="0">
            <a:spAutoFit/>
          </a:bodyPr>
          <a:lstStyle/>
          <a:p>
            <a:r>
              <a:rPr lang="de-DE" sz="1400" dirty="0" smtClean="0"/>
              <a:t>Hutter, Bieg, Helms &amp; Paulsen, </a:t>
            </a:r>
          </a:p>
          <a:p>
            <a:r>
              <a:rPr lang="de-DE" sz="1400" dirty="0" smtClean="0"/>
              <a:t>BMC </a:t>
            </a:r>
            <a:r>
              <a:rPr lang="de-DE" sz="1400" dirty="0" err="1" smtClean="0"/>
              <a:t>Genomics</a:t>
            </a:r>
            <a:r>
              <a:rPr lang="de-DE" sz="1400" dirty="0" smtClean="0"/>
              <a:t> (2010) 11, 649</a:t>
            </a:r>
            <a:endParaRPr lang="de-DE" sz="1400" dirty="0"/>
          </a:p>
        </p:txBody>
      </p:sp>
    </p:spTree>
    <p:extLst>
      <p:ext uri="{BB962C8B-B14F-4D97-AF65-F5344CB8AC3E}">
        <p14:creationId xmlns:p14="http://schemas.microsoft.com/office/powerpoint/2010/main" val="1932450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err="1" smtClean="0"/>
              <a:t>Phast</a:t>
            </a:r>
            <a:r>
              <a:rPr lang="en-US" dirty="0" smtClean="0"/>
              <a:t> regions</a:t>
            </a:r>
            <a:endParaRPr lang="uk-UA" dirty="0"/>
          </a:p>
        </p:txBody>
      </p:sp>
      <p:sp>
        <p:nvSpPr>
          <p:cNvPr id="3" name="Содержимое 2"/>
          <p:cNvSpPr>
            <a:spLocks noGrp="1"/>
          </p:cNvSpPr>
          <p:nvPr>
            <p:ph idx="1"/>
          </p:nvPr>
        </p:nvSpPr>
        <p:spPr>
          <a:xfrm>
            <a:off x="323528" y="643912"/>
            <a:ext cx="8496944" cy="5161352"/>
          </a:xfrm>
        </p:spPr>
        <p:txBody>
          <a:bodyPr>
            <a:noAutofit/>
          </a:bodyPr>
          <a:lstStyle/>
          <a:p>
            <a:pPr>
              <a:lnSpc>
                <a:spcPts val="2500"/>
              </a:lnSpc>
            </a:pPr>
            <a:r>
              <a:rPr lang="en-US" sz="1800" dirty="0"/>
              <a:t>As a set of sequences with high conservation in </a:t>
            </a:r>
            <a:r>
              <a:rPr lang="en-US" sz="1800" dirty="0" smtClean="0"/>
              <a:t>eutherian mammals</a:t>
            </a:r>
            <a:r>
              <a:rPr lang="en-US" sz="1800" dirty="0"/>
              <a:t>, we used the UCSC </a:t>
            </a:r>
            <a:r>
              <a:rPr lang="en-US" sz="1800" dirty="0" smtClean="0"/>
              <a:t>phastCons28wayPlacMammal most </a:t>
            </a:r>
            <a:r>
              <a:rPr lang="en-US" sz="1800" dirty="0"/>
              <a:t>conserved sequences (PCSs). </a:t>
            </a:r>
            <a:endParaRPr lang="en-US" sz="1800" dirty="0" smtClean="0"/>
          </a:p>
          <a:p>
            <a:pPr>
              <a:lnSpc>
                <a:spcPts val="2500"/>
              </a:lnSpc>
            </a:pPr>
            <a:endParaRPr lang="en-US" sz="1800" dirty="0"/>
          </a:p>
          <a:p>
            <a:pPr>
              <a:lnSpc>
                <a:spcPts val="2500"/>
              </a:lnSpc>
            </a:pPr>
            <a:r>
              <a:rPr lang="en-US" sz="1800" dirty="0" smtClean="0"/>
              <a:t>Such highly conserved </a:t>
            </a:r>
            <a:r>
              <a:rPr lang="en-US" sz="1800" dirty="0"/>
              <a:t>regions were originally identified from a </a:t>
            </a:r>
            <a:r>
              <a:rPr lang="en-US" sz="1800" dirty="0" smtClean="0"/>
              <a:t>genome-wide multiple </a:t>
            </a:r>
            <a:r>
              <a:rPr lang="en-US" sz="1800" dirty="0"/>
              <a:t>alignment of 29 vertebrate species by </a:t>
            </a:r>
            <a:r>
              <a:rPr lang="en-US" sz="1800" dirty="0" smtClean="0"/>
              <a:t>the </a:t>
            </a:r>
            <a:r>
              <a:rPr lang="en-US" sz="1800" dirty="0" err="1" smtClean="0"/>
              <a:t>Phast</a:t>
            </a:r>
            <a:r>
              <a:rPr lang="en-US" sz="1800" dirty="0" smtClean="0"/>
              <a:t> </a:t>
            </a:r>
            <a:r>
              <a:rPr lang="en-US" sz="1800" dirty="0"/>
              <a:t>program </a:t>
            </a:r>
            <a:r>
              <a:rPr lang="en-US" sz="1800" dirty="0" smtClean="0"/>
              <a:t>and </a:t>
            </a:r>
            <a:r>
              <a:rPr lang="en-US" sz="1800" dirty="0"/>
              <a:t>afterwards projected onto a </a:t>
            </a:r>
            <a:r>
              <a:rPr lang="en-US" sz="1800" dirty="0" smtClean="0"/>
              <a:t>reference genome</a:t>
            </a:r>
            <a:r>
              <a:rPr lang="en-US" sz="1800" dirty="0"/>
              <a:t>. </a:t>
            </a:r>
            <a:endParaRPr lang="en-US" sz="1800" dirty="0" smtClean="0"/>
          </a:p>
          <a:p>
            <a:pPr>
              <a:lnSpc>
                <a:spcPts val="2500"/>
              </a:lnSpc>
            </a:pPr>
            <a:endParaRPr lang="en-US" sz="1800" dirty="0"/>
          </a:p>
          <a:p>
            <a:pPr>
              <a:lnSpc>
                <a:spcPts val="2500"/>
              </a:lnSpc>
            </a:pPr>
            <a:r>
              <a:rPr lang="en-US" sz="1800" dirty="0" smtClean="0"/>
              <a:t>The </a:t>
            </a:r>
            <a:r>
              <a:rPr lang="en-US" sz="1800" dirty="0"/>
              <a:t>PCSs analyzed here are a subset of </a:t>
            </a:r>
            <a:r>
              <a:rPr lang="en-US" sz="1800" dirty="0" smtClean="0"/>
              <a:t>these regions </a:t>
            </a:r>
            <a:r>
              <a:rPr lang="en-US" sz="1800" dirty="0"/>
              <a:t>showing conservation in 18 eutherian </a:t>
            </a:r>
            <a:r>
              <a:rPr lang="en-US" sz="1800" dirty="0" smtClean="0"/>
              <a:t>mammals. </a:t>
            </a:r>
          </a:p>
          <a:p>
            <a:pPr>
              <a:lnSpc>
                <a:spcPts val="2500"/>
              </a:lnSpc>
            </a:pPr>
            <a:endParaRPr lang="en-US" sz="1800" dirty="0" smtClean="0"/>
          </a:p>
          <a:p>
            <a:pPr>
              <a:lnSpc>
                <a:spcPts val="2500"/>
              </a:lnSpc>
            </a:pPr>
            <a:r>
              <a:rPr lang="en-US" sz="1800" dirty="0" smtClean="0"/>
              <a:t>We </a:t>
            </a:r>
            <a:r>
              <a:rPr lang="en-US" sz="1800" dirty="0"/>
              <a:t>assigned </a:t>
            </a:r>
            <a:r>
              <a:rPr lang="en-US" sz="1800" dirty="0" smtClean="0"/>
              <a:t>the PCSs </a:t>
            </a:r>
            <a:r>
              <a:rPr lang="en-US" sz="1800" dirty="0"/>
              <a:t>to the longest possible </a:t>
            </a:r>
            <a:r>
              <a:rPr lang="en-US" sz="1800" dirty="0" err="1"/>
              <a:t>RefSeq</a:t>
            </a:r>
            <a:r>
              <a:rPr lang="en-US" sz="1800" dirty="0"/>
              <a:t> </a:t>
            </a:r>
            <a:r>
              <a:rPr lang="en-US" sz="1800" dirty="0" smtClean="0"/>
              <a:t>transcripts based </a:t>
            </a:r>
            <a:r>
              <a:rPr lang="en-US" sz="1800" dirty="0"/>
              <a:t>on the human genome March 2006 assembly (hg18).</a:t>
            </a:r>
          </a:p>
          <a:p>
            <a:pPr>
              <a:lnSpc>
                <a:spcPts val="2500"/>
              </a:lnSpc>
            </a:pPr>
            <a:endParaRPr lang="en-US" sz="1800"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17</a:t>
            </a:fld>
            <a:endParaRPr lang="en-US"/>
          </a:p>
        </p:txBody>
      </p:sp>
      <p:sp>
        <p:nvSpPr>
          <p:cNvPr id="7" name="Datumsplatzhalter 6"/>
          <p:cNvSpPr>
            <a:spLocks noGrp="1"/>
          </p:cNvSpPr>
          <p:nvPr>
            <p:ph type="dt" sz="half" idx="10"/>
          </p:nvPr>
        </p:nvSpPr>
        <p:spPr/>
        <p:txBody>
          <a:bodyPr/>
          <a:lstStyle/>
          <a:p>
            <a:pPr>
              <a:defRPr/>
            </a:pPr>
            <a:r>
              <a:rPr lang="de-DE" smtClean="0"/>
              <a:t>V7</a:t>
            </a:r>
            <a:endParaRPr lang="de-DE" dirty="0"/>
          </a:p>
        </p:txBody>
      </p:sp>
      <p:sp>
        <p:nvSpPr>
          <p:cNvPr id="8" name="Fußzeilenplatzhalter 7"/>
          <p:cNvSpPr>
            <a:spLocks noGrp="1"/>
          </p:cNvSpPr>
          <p:nvPr>
            <p:ph type="ftr" sz="quarter" idx="11"/>
          </p:nvPr>
        </p:nvSpPr>
        <p:spPr/>
        <p:txBody>
          <a:bodyPr/>
          <a:lstStyle/>
          <a:p>
            <a:pPr>
              <a:defRPr/>
            </a:pPr>
            <a:r>
              <a:rPr lang="en-US" dirty="0" smtClean="0"/>
              <a:t>Processing of Biological Data</a:t>
            </a:r>
            <a:endParaRPr lang="de-DE" dirty="0"/>
          </a:p>
        </p:txBody>
      </p:sp>
      <p:sp>
        <p:nvSpPr>
          <p:cNvPr id="9" name="Textfeld 8"/>
          <p:cNvSpPr txBox="1"/>
          <p:nvPr/>
        </p:nvSpPr>
        <p:spPr>
          <a:xfrm>
            <a:off x="467544" y="5805264"/>
            <a:ext cx="4968552" cy="523220"/>
          </a:xfrm>
          <a:prstGeom prst="rect">
            <a:avLst/>
          </a:prstGeom>
          <a:noFill/>
        </p:spPr>
        <p:txBody>
          <a:bodyPr wrap="square" rtlCol="0">
            <a:spAutoFit/>
          </a:bodyPr>
          <a:lstStyle/>
          <a:p>
            <a:r>
              <a:rPr lang="de-DE" sz="1400" dirty="0" smtClean="0"/>
              <a:t>Hutter, Bieg, Helms &amp; Paulsen, </a:t>
            </a:r>
          </a:p>
          <a:p>
            <a:r>
              <a:rPr lang="de-DE" sz="1400" dirty="0" smtClean="0"/>
              <a:t>BMC </a:t>
            </a:r>
            <a:r>
              <a:rPr lang="de-DE" sz="1400" dirty="0" err="1" smtClean="0"/>
              <a:t>Genomics</a:t>
            </a:r>
            <a:r>
              <a:rPr lang="de-DE" sz="1400" dirty="0" smtClean="0"/>
              <a:t> (2010) 11, 649</a:t>
            </a:r>
            <a:endParaRPr lang="de-DE" sz="1400" dirty="0"/>
          </a:p>
        </p:txBody>
      </p:sp>
    </p:spTree>
    <p:extLst>
      <p:ext uri="{BB962C8B-B14F-4D97-AF65-F5344CB8AC3E}">
        <p14:creationId xmlns:p14="http://schemas.microsoft.com/office/powerpoint/2010/main" val="1958365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ELAVL4 is a </a:t>
            </a:r>
            <a:r>
              <a:rPr lang="en-US" dirty="0" err="1" smtClean="0"/>
              <a:t>Phast</a:t>
            </a:r>
            <a:r>
              <a:rPr lang="en-US" dirty="0" smtClean="0"/>
              <a:t> region</a:t>
            </a:r>
            <a:endParaRPr lang="uk-UA" dirty="0"/>
          </a:p>
        </p:txBody>
      </p:sp>
      <p:sp>
        <p:nvSpPr>
          <p:cNvPr id="3" name="Содержимое 2"/>
          <p:cNvSpPr>
            <a:spLocks noGrp="1"/>
          </p:cNvSpPr>
          <p:nvPr>
            <p:ph idx="1"/>
          </p:nvPr>
        </p:nvSpPr>
        <p:spPr>
          <a:xfrm>
            <a:off x="250825" y="3717032"/>
            <a:ext cx="8741143" cy="1924724"/>
          </a:xfrm>
        </p:spPr>
        <p:txBody>
          <a:bodyPr>
            <a:noAutofit/>
          </a:bodyPr>
          <a:lstStyle/>
          <a:p>
            <a:pPr>
              <a:lnSpc>
                <a:spcPts val="2500"/>
              </a:lnSpc>
            </a:pPr>
            <a:r>
              <a:rPr lang="en-US" sz="1800" dirty="0"/>
              <a:t>Extreme conservation at the 3′ end of the </a:t>
            </a:r>
            <a:r>
              <a:rPr lang="en-US" sz="1800" i="1" dirty="0"/>
              <a:t>ELAVL4</a:t>
            </a:r>
            <a:r>
              <a:rPr lang="en-US" sz="1800" dirty="0"/>
              <a:t> (</a:t>
            </a:r>
            <a:r>
              <a:rPr lang="en-US" sz="1800" i="1" dirty="0" err="1"/>
              <a:t>HuD</a:t>
            </a:r>
            <a:r>
              <a:rPr lang="en-US" sz="1800" dirty="0"/>
              <a:t>) gene, an RNA-binding gene associated with paraneoplastic encephalomyelitis sensory neuropathy and homologous to </a:t>
            </a:r>
            <a:r>
              <a:rPr lang="en-US" sz="1800" i="1" dirty="0"/>
              <a:t>Drosophila</a:t>
            </a:r>
            <a:r>
              <a:rPr lang="en-US" sz="1800" dirty="0"/>
              <a:t> genes with established roles in neurogenesis and sex </a:t>
            </a:r>
            <a:r>
              <a:rPr lang="en-US" sz="1800" dirty="0" smtClean="0"/>
              <a:t>determination. </a:t>
            </a:r>
            <a:r>
              <a:rPr lang="en-US" sz="1800" dirty="0"/>
              <a:t>The 3117-bp conserved element that overlaps the 3′ UTR of this gene </a:t>
            </a:r>
            <a:r>
              <a:rPr lang="en-US" sz="1800" dirty="0" smtClean="0"/>
              <a:t>(red arrow</a:t>
            </a:r>
            <a:r>
              <a:rPr lang="en-US" sz="1800" dirty="0"/>
              <a:t>) is the fifth highest scoring conserved element in the human </a:t>
            </a:r>
            <a:r>
              <a:rPr lang="en-US" sz="1800" dirty="0" smtClean="0"/>
              <a:t>genome. </a:t>
            </a:r>
            <a:r>
              <a:rPr lang="en-US" sz="1800" dirty="0"/>
              <a:t>Several conserved elements in introns are also visible. </a:t>
            </a:r>
          </a:p>
        </p:txBody>
      </p:sp>
      <p:sp>
        <p:nvSpPr>
          <p:cNvPr id="4" name="Номер слайда 3"/>
          <p:cNvSpPr>
            <a:spLocks noGrp="1"/>
          </p:cNvSpPr>
          <p:nvPr>
            <p:ph type="sldNum" sz="quarter" idx="12"/>
          </p:nvPr>
        </p:nvSpPr>
        <p:spPr/>
        <p:txBody>
          <a:bodyPr/>
          <a:lstStyle/>
          <a:p>
            <a:fld id="{5642019C-ABE9-4D0A-8A8D-CA21D401B279}" type="slidenum">
              <a:rPr lang="en-US" smtClean="0"/>
              <a:pPr/>
              <a:t>18</a:t>
            </a:fld>
            <a:endParaRPr lang="en-US"/>
          </a:p>
        </p:txBody>
      </p:sp>
      <p:sp>
        <p:nvSpPr>
          <p:cNvPr id="7" name="Datumsplatzhalter 6"/>
          <p:cNvSpPr>
            <a:spLocks noGrp="1"/>
          </p:cNvSpPr>
          <p:nvPr>
            <p:ph type="dt" sz="half" idx="10"/>
          </p:nvPr>
        </p:nvSpPr>
        <p:spPr/>
        <p:txBody>
          <a:bodyPr/>
          <a:lstStyle/>
          <a:p>
            <a:pPr>
              <a:defRPr/>
            </a:pPr>
            <a:r>
              <a:rPr lang="de-DE" smtClean="0"/>
              <a:t>V7</a:t>
            </a:r>
            <a:endParaRPr lang="de-DE" dirty="0"/>
          </a:p>
        </p:txBody>
      </p:sp>
      <p:sp>
        <p:nvSpPr>
          <p:cNvPr id="8" name="Fußzeilenplatzhalter 7"/>
          <p:cNvSpPr>
            <a:spLocks noGrp="1"/>
          </p:cNvSpPr>
          <p:nvPr>
            <p:ph type="ftr" sz="quarter" idx="11"/>
          </p:nvPr>
        </p:nvSpPr>
        <p:spPr/>
        <p:txBody>
          <a:bodyPr/>
          <a:lstStyle/>
          <a:p>
            <a:pPr>
              <a:defRPr/>
            </a:pPr>
            <a:r>
              <a:rPr lang="en-US" dirty="0" smtClean="0"/>
              <a:t>Processing of Biological Data</a:t>
            </a:r>
            <a:endParaRPr lang="de-DE" dirty="0"/>
          </a:p>
        </p:txBody>
      </p:sp>
      <p:sp>
        <p:nvSpPr>
          <p:cNvPr id="9" name="Textfeld 8"/>
          <p:cNvSpPr txBox="1"/>
          <p:nvPr/>
        </p:nvSpPr>
        <p:spPr>
          <a:xfrm>
            <a:off x="467544" y="5805264"/>
            <a:ext cx="4968552" cy="307777"/>
          </a:xfrm>
          <a:prstGeom prst="rect">
            <a:avLst/>
          </a:prstGeom>
          <a:noFill/>
        </p:spPr>
        <p:txBody>
          <a:bodyPr wrap="square" rtlCol="0">
            <a:spAutoFit/>
          </a:bodyPr>
          <a:lstStyle/>
          <a:p>
            <a:r>
              <a:rPr lang="de-DE" sz="1400" dirty="0" err="1" smtClean="0"/>
              <a:t>Siepel</a:t>
            </a:r>
            <a:r>
              <a:rPr lang="de-DE" sz="1400" dirty="0" smtClean="0"/>
              <a:t> et </a:t>
            </a:r>
            <a:r>
              <a:rPr lang="de-DE" sz="1400" dirty="0"/>
              <a:t>al. Genome Res. </a:t>
            </a:r>
            <a:r>
              <a:rPr lang="de-DE" sz="1400" dirty="0" smtClean="0"/>
              <a:t>(2005) </a:t>
            </a:r>
            <a:r>
              <a:rPr lang="de-DE" sz="1400" dirty="0"/>
              <a:t>15: 1034-1050 </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548680"/>
            <a:ext cx="7588932" cy="3077075"/>
          </a:xfrm>
          <a:prstGeom prst="rect">
            <a:avLst/>
          </a:prstGeom>
        </p:spPr>
      </p:pic>
    </p:spTree>
    <p:extLst>
      <p:ext uri="{BB962C8B-B14F-4D97-AF65-F5344CB8AC3E}">
        <p14:creationId xmlns:p14="http://schemas.microsoft.com/office/powerpoint/2010/main" val="1783853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Length and conservation of PCS sequences</a:t>
            </a:r>
            <a:endParaRPr lang="uk-UA" dirty="0"/>
          </a:p>
        </p:txBody>
      </p:sp>
      <p:sp>
        <p:nvSpPr>
          <p:cNvPr id="3" name="Содержимое 2"/>
          <p:cNvSpPr>
            <a:spLocks noGrp="1"/>
          </p:cNvSpPr>
          <p:nvPr>
            <p:ph idx="1"/>
          </p:nvPr>
        </p:nvSpPr>
        <p:spPr>
          <a:xfrm>
            <a:off x="5148065" y="643912"/>
            <a:ext cx="3888431" cy="5377376"/>
          </a:xfrm>
        </p:spPr>
        <p:txBody>
          <a:bodyPr>
            <a:noAutofit/>
          </a:bodyPr>
          <a:lstStyle/>
          <a:p>
            <a:pPr>
              <a:lnSpc>
                <a:spcPts val="2500"/>
              </a:lnSpc>
            </a:pPr>
            <a:r>
              <a:rPr lang="en-US" sz="1800" dirty="0" smtClean="0"/>
              <a:t>(A) </a:t>
            </a:r>
            <a:r>
              <a:rPr lang="en-US" sz="1800" dirty="0"/>
              <a:t>conservation </a:t>
            </a:r>
            <a:r>
              <a:rPr lang="en-US" sz="1800" dirty="0" smtClean="0"/>
              <a:t>scores and</a:t>
            </a:r>
          </a:p>
          <a:p>
            <a:pPr>
              <a:lnSpc>
                <a:spcPts val="2500"/>
              </a:lnSpc>
            </a:pPr>
            <a:r>
              <a:rPr lang="en-US" sz="1800" dirty="0" smtClean="0"/>
              <a:t>(B)</a:t>
            </a:r>
            <a:r>
              <a:rPr lang="en-US" sz="1800" dirty="0"/>
              <a:t> </a:t>
            </a:r>
            <a:r>
              <a:rPr lang="en-US" sz="1800" dirty="0" smtClean="0"/>
              <a:t>lengths of </a:t>
            </a:r>
            <a:r>
              <a:rPr lang="en-US" sz="1800" dirty="0"/>
              <a:t>PCSs that overlap with coding </a:t>
            </a:r>
            <a:r>
              <a:rPr lang="en-US" sz="1800" dirty="0" smtClean="0"/>
              <a:t>exons. </a:t>
            </a:r>
          </a:p>
          <a:p>
            <a:pPr>
              <a:lnSpc>
                <a:spcPts val="2500"/>
              </a:lnSpc>
            </a:pPr>
            <a:endParaRPr lang="en-US" sz="1800" dirty="0" smtClean="0"/>
          </a:p>
          <a:p>
            <a:pPr>
              <a:lnSpc>
                <a:spcPts val="2500"/>
              </a:lnSpc>
            </a:pPr>
            <a:r>
              <a:rPr lang="en-US" sz="1800" dirty="0" smtClean="0"/>
              <a:t>PCSs </a:t>
            </a:r>
            <a:r>
              <a:rPr lang="en-US" sz="1800" dirty="0"/>
              <a:t>of paternally expressed ones (blue bars) are similar to </a:t>
            </a:r>
            <a:r>
              <a:rPr lang="de-DE" sz="1800" dirty="0"/>
              <a:t>PCSs </a:t>
            </a:r>
            <a:r>
              <a:rPr lang="de-DE" sz="1800" dirty="0" err="1"/>
              <a:t>of</a:t>
            </a:r>
            <a:r>
              <a:rPr lang="de-DE" sz="1800" dirty="0"/>
              <a:t> autosomal </a:t>
            </a:r>
            <a:r>
              <a:rPr lang="de-DE" sz="1800" dirty="0" smtClean="0"/>
              <a:t>genes (</a:t>
            </a:r>
            <a:r>
              <a:rPr lang="de-DE" sz="1800" dirty="0" err="1" smtClean="0"/>
              <a:t>black</a:t>
            </a:r>
            <a:r>
              <a:rPr lang="de-DE" sz="1800" dirty="0" smtClean="0"/>
              <a:t> </a:t>
            </a:r>
            <a:r>
              <a:rPr lang="de-DE" sz="1800" dirty="0" err="1" smtClean="0"/>
              <a:t>bars</a:t>
            </a:r>
            <a:r>
              <a:rPr lang="de-DE" sz="1800" dirty="0" smtClean="0"/>
              <a:t>).</a:t>
            </a:r>
            <a:endParaRPr lang="en-US" sz="1800" dirty="0"/>
          </a:p>
          <a:p>
            <a:pPr>
              <a:lnSpc>
                <a:spcPts val="2500"/>
              </a:lnSpc>
            </a:pPr>
            <a:endParaRPr lang="en-US" sz="1800" dirty="0"/>
          </a:p>
          <a:p>
            <a:pPr>
              <a:lnSpc>
                <a:spcPts val="2500"/>
              </a:lnSpc>
            </a:pPr>
            <a:r>
              <a:rPr lang="en-US" sz="1800" dirty="0" smtClean="0"/>
              <a:t>In contrast, the </a:t>
            </a:r>
            <a:r>
              <a:rPr lang="en-US" sz="1800" dirty="0"/>
              <a:t>PCSs of </a:t>
            </a:r>
            <a:r>
              <a:rPr lang="en-US" sz="1800" dirty="0" smtClean="0"/>
              <a:t>maternally expressed </a:t>
            </a:r>
            <a:r>
              <a:rPr lang="en-US" sz="1800" dirty="0"/>
              <a:t>genes (red bars) are shorter </a:t>
            </a:r>
            <a:r>
              <a:rPr lang="en-US" sz="1800" dirty="0" smtClean="0"/>
              <a:t>(they are shifted to the left) and </a:t>
            </a:r>
            <a:r>
              <a:rPr lang="en-US" sz="1800" dirty="0"/>
              <a:t>have lower conservation </a:t>
            </a:r>
            <a:r>
              <a:rPr lang="en-US" sz="1800" dirty="0" smtClean="0"/>
              <a:t>scores.</a:t>
            </a:r>
          </a:p>
          <a:p>
            <a:pPr>
              <a:lnSpc>
                <a:spcPts val="2500"/>
              </a:lnSpc>
            </a:pPr>
            <a:r>
              <a:rPr lang="en-US" sz="1800" dirty="0" smtClean="0">
                <a:latin typeface="Times New Roman" panose="02020603050405020304" pitchFamily="18" charset="0"/>
                <a:cs typeface="Times New Roman" panose="02020603050405020304" pitchFamily="18" charset="0"/>
              </a:rPr>
              <a:t>→</a:t>
            </a:r>
            <a:r>
              <a:rPr lang="en-US" sz="1800" dirty="0">
                <a:cs typeface="Times New Roman" panose="02020603050405020304" pitchFamily="18" charset="0"/>
              </a:rPr>
              <a:t> </a:t>
            </a:r>
            <a:r>
              <a:rPr lang="en-US" sz="1800" dirty="0" smtClean="0"/>
              <a:t>increased </a:t>
            </a:r>
            <a:r>
              <a:rPr lang="en-US" sz="1800" dirty="0"/>
              <a:t>divergence of maternally expressed genes </a:t>
            </a:r>
            <a:r>
              <a:rPr lang="en-US" sz="1800" dirty="0" smtClean="0"/>
              <a:t>due </a:t>
            </a:r>
            <a:r>
              <a:rPr lang="en-US" sz="1800" dirty="0"/>
              <a:t>to reduced selective </a:t>
            </a:r>
            <a:r>
              <a:rPr lang="en-US" sz="1800" dirty="0" smtClean="0"/>
              <a:t>pressure ??</a:t>
            </a:r>
          </a:p>
        </p:txBody>
      </p:sp>
      <p:sp>
        <p:nvSpPr>
          <p:cNvPr id="4" name="Номер слайда 3"/>
          <p:cNvSpPr>
            <a:spLocks noGrp="1"/>
          </p:cNvSpPr>
          <p:nvPr>
            <p:ph type="sldNum" sz="quarter" idx="12"/>
          </p:nvPr>
        </p:nvSpPr>
        <p:spPr/>
        <p:txBody>
          <a:bodyPr/>
          <a:lstStyle/>
          <a:p>
            <a:fld id="{5642019C-ABE9-4D0A-8A8D-CA21D401B279}" type="slidenum">
              <a:rPr lang="en-US" smtClean="0"/>
              <a:pPr/>
              <a:t>19</a:t>
            </a:fld>
            <a:endParaRPr lang="en-US"/>
          </a:p>
        </p:txBody>
      </p:sp>
      <p:sp>
        <p:nvSpPr>
          <p:cNvPr id="7" name="Datumsplatzhalter 6"/>
          <p:cNvSpPr>
            <a:spLocks noGrp="1"/>
          </p:cNvSpPr>
          <p:nvPr>
            <p:ph type="dt" sz="half" idx="10"/>
          </p:nvPr>
        </p:nvSpPr>
        <p:spPr/>
        <p:txBody>
          <a:bodyPr/>
          <a:lstStyle/>
          <a:p>
            <a:pPr>
              <a:defRPr/>
            </a:pPr>
            <a:r>
              <a:rPr lang="de-DE" smtClean="0"/>
              <a:t>V7</a:t>
            </a:r>
            <a:endParaRPr lang="de-DE" dirty="0"/>
          </a:p>
        </p:txBody>
      </p:sp>
      <p:sp>
        <p:nvSpPr>
          <p:cNvPr id="8" name="Fußzeilenplatzhalter 7"/>
          <p:cNvSpPr>
            <a:spLocks noGrp="1"/>
          </p:cNvSpPr>
          <p:nvPr>
            <p:ph type="ftr" sz="quarter" idx="11"/>
          </p:nvPr>
        </p:nvSpPr>
        <p:spPr/>
        <p:txBody>
          <a:bodyPr/>
          <a:lstStyle/>
          <a:p>
            <a:pPr>
              <a:defRPr/>
            </a:pPr>
            <a:r>
              <a:rPr lang="en-US" dirty="0" smtClean="0"/>
              <a:t>Processing of Biological Data</a:t>
            </a:r>
            <a:endParaRPr lang="de-DE" dirty="0"/>
          </a:p>
        </p:txBody>
      </p:sp>
      <p:sp>
        <p:nvSpPr>
          <p:cNvPr id="9" name="Textfeld 8"/>
          <p:cNvSpPr txBox="1"/>
          <p:nvPr/>
        </p:nvSpPr>
        <p:spPr>
          <a:xfrm>
            <a:off x="467544" y="5805264"/>
            <a:ext cx="4968552" cy="523220"/>
          </a:xfrm>
          <a:prstGeom prst="rect">
            <a:avLst/>
          </a:prstGeom>
          <a:noFill/>
        </p:spPr>
        <p:txBody>
          <a:bodyPr wrap="square" rtlCol="0">
            <a:spAutoFit/>
          </a:bodyPr>
          <a:lstStyle/>
          <a:p>
            <a:r>
              <a:rPr lang="de-DE" sz="1400" dirty="0" smtClean="0"/>
              <a:t>Hutter, Bieg, Helms &amp; Paulsen, </a:t>
            </a:r>
          </a:p>
          <a:p>
            <a:r>
              <a:rPr lang="de-DE" sz="1400" dirty="0" smtClean="0"/>
              <a:t>BMC </a:t>
            </a:r>
            <a:r>
              <a:rPr lang="de-DE" sz="1400" dirty="0" err="1" smtClean="0"/>
              <a:t>Genomics</a:t>
            </a:r>
            <a:r>
              <a:rPr lang="de-DE" sz="1400" dirty="0" smtClean="0"/>
              <a:t> (2010) 11, 649</a:t>
            </a:r>
            <a:endParaRPr lang="de-DE" sz="1400" dirty="0"/>
          </a:p>
        </p:txBody>
      </p:sp>
      <p:pic>
        <p:nvPicPr>
          <p:cNvPr id="5" name="Grafik 4"/>
          <p:cNvPicPr>
            <a:picLocks noChangeAspect="1"/>
          </p:cNvPicPr>
          <p:nvPr/>
        </p:nvPicPr>
        <p:blipFill>
          <a:blip r:embed="rId2"/>
          <a:stretch>
            <a:fillRect/>
          </a:stretch>
        </p:blipFill>
        <p:spPr>
          <a:xfrm>
            <a:off x="13705" y="754389"/>
            <a:ext cx="5134360" cy="2361290"/>
          </a:xfrm>
          <a:prstGeom prst="rect">
            <a:avLst/>
          </a:prstGeom>
        </p:spPr>
      </p:pic>
      <p:pic>
        <p:nvPicPr>
          <p:cNvPr id="6" name="Grafik 5"/>
          <p:cNvPicPr>
            <a:picLocks noChangeAspect="1"/>
          </p:cNvPicPr>
          <p:nvPr/>
        </p:nvPicPr>
        <p:blipFill>
          <a:blip r:embed="rId3"/>
          <a:stretch>
            <a:fillRect/>
          </a:stretch>
        </p:blipFill>
        <p:spPr>
          <a:xfrm>
            <a:off x="173243" y="3148421"/>
            <a:ext cx="5095013" cy="2656843"/>
          </a:xfrm>
          <a:prstGeom prst="rect">
            <a:avLst/>
          </a:prstGeom>
        </p:spPr>
      </p:pic>
    </p:spTree>
    <p:extLst>
      <p:ext uri="{BB962C8B-B14F-4D97-AF65-F5344CB8AC3E}">
        <p14:creationId xmlns:p14="http://schemas.microsoft.com/office/powerpoint/2010/main" val="1795637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Removing sequence redundancy</a:t>
            </a:r>
            <a:endParaRPr lang="uk-UA" dirty="0"/>
          </a:p>
        </p:txBody>
      </p:sp>
      <p:sp>
        <p:nvSpPr>
          <p:cNvPr id="3" name="Содержимое 2"/>
          <p:cNvSpPr>
            <a:spLocks noGrp="1"/>
          </p:cNvSpPr>
          <p:nvPr>
            <p:ph idx="1"/>
          </p:nvPr>
        </p:nvSpPr>
        <p:spPr>
          <a:xfrm>
            <a:off x="395536" y="643912"/>
            <a:ext cx="8424936" cy="5684572"/>
          </a:xfrm>
        </p:spPr>
        <p:txBody>
          <a:bodyPr>
            <a:normAutofit/>
          </a:bodyPr>
          <a:lstStyle/>
          <a:p>
            <a:pPr>
              <a:lnSpc>
                <a:spcPts val="2500"/>
              </a:lnSpc>
            </a:pPr>
            <a:r>
              <a:rPr lang="en-US" sz="1800" dirty="0" smtClean="0"/>
              <a:t>Let’s assume we want to know whether the </a:t>
            </a:r>
            <a:r>
              <a:rPr lang="en-US" sz="1800" b="1" dirty="0" smtClean="0"/>
              <a:t>amino acid composition </a:t>
            </a:r>
            <a:r>
              <a:rPr lang="en-US" sz="1800" dirty="0" smtClean="0"/>
              <a:t>of certain protein sequences differs in one genomic region from the other regions.  </a:t>
            </a:r>
          </a:p>
          <a:p>
            <a:pPr>
              <a:lnSpc>
                <a:spcPts val="2500"/>
              </a:lnSpc>
            </a:pPr>
            <a:r>
              <a:rPr lang="en-US" sz="1800" dirty="0" smtClean="0"/>
              <a:t>For example, we want to know whether </a:t>
            </a:r>
            <a:r>
              <a:rPr lang="en-US" sz="1800" b="1" dirty="0" smtClean="0"/>
              <a:t>transmembrane (TM) segments </a:t>
            </a:r>
            <a:r>
              <a:rPr lang="en-US" sz="1800" dirty="0" smtClean="0"/>
              <a:t>of membrane proteins are more hydrophobic than the rest of the protein sequence</a:t>
            </a:r>
          </a:p>
          <a:p>
            <a:pPr>
              <a:lnSpc>
                <a:spcPts val="2500"/>
              </a:lnSpc>
            </a:pPr>
            <a:endParaRPr lang="en-US" sz="1800" dirty="0" smtClean="0"/>
          </a:p>
          <a:p>
            <a:pPr>
              <a:lnSpc>
                <a:spcPts val="2500"/>
              </a:lnSpc>
            </a:pPr>
            <a:r>
              <a:rPr lang="en-US" sz="1800" dirty="0" smtClean="0"/>
              <a:t>To check this, we could simply analyze all protein sequences from NCBI, predict the TM segments in them and compare the amino acid compositions.</a:t>
            </a:r>
          </a:p>
          <a:p>
            <a:pPr>
              <a:lnSpc>
                <a:spcPts val="2500"/>
              </a:lnSpc>
            </a:pPr>
            <a:endParaRPr lang="en-US" sz="1800" dirty="0" smtClean="0"/>
          </a:p>
          <a:p>
            <a:pPr>
              <a:lnSpc>
                <a:spcPts val="2500"/>
              </a:lnSpc>
            </a:pPr>
            <a:r>
              <a:rPr lang="en-US" sz="1800" dirty="0" smtClean="0"/>
              <a:t>However, this search would likely be </a:t>
            </a:r>
            <a:r>
              <a:rPr lang="en-US" sz="1800" b="1" dirty="0" smtClean="0"/>
              <a:t>biased</a:t>
            </a:r>
            <a:r>
              <a:rPr lang="en-US" sz="1800" dirty="0" smtClean="0"/>
              <a:t> by </a:t>
            </a:r>
          </a:p>
          <a:p>
            <a:pPr marL="285750" indent="-285750">
              <a:lnSpc>
                <a:spcPts val="2500"/>
              </a:lnSpc>
              <a:buFontTx/>
              <a:buChar char="-"/>
            </a:pPr>
            <a:r>
              <a:rPr lang="en-US" sz="1800" dirty="0" smtClean="0"/>
              <a:t>what proteins have been sequenced and which ones not, and </a:t>
            </a:r>
          </a:p>
          <a:p>
            <a:pPr marL="285750" indent="-285750">
              <a:lnSpc>
                <a:spcPts val="2500"/>
              </a:lnSpc>
              <a:buFontTx/>
              <a:buChar char="-"/>
            </a:pPr>
            <a:r>
              <a:rPr lang="en-US" sz="1800" dirty="0" smtClean="0"/>
              <a:t>by duplicated sequencing experiments.</a:t>
            </a:r>
            <a:endParaRPr lang="en-US" sz="1800" dirty="0"/>
          </a:p>
          <a:p>
            <a:pPr>
              <a:lnSpc>
                <a:spcPts val="2500"/>
              </a:lnSpc>
            </a:pPr>
            <a:endParaRPr lang="en-US" sz="1800" dirty="0" smtClean="0">
              <a:latin typeface="Times New Roman" panose="02020603050405020304" pitchFamily="18" charset="0"/>
              <a:cs typeface="Times New Roman" panose="02020603050405020304" pitchFamily="18" charset="0"/>
            </a:endParaRPr>
          </a:p>
          <a:p>
            <a:pPr>
              <a:lnSpc>
                <a:spcPts val="2500"/>
              </a:lnSpc>
            </a:pPr>
            <a:r>
              <a:rPr lang="en-US" sz="1800" dirty="0" smtClean="0">
                <a:latin typeface="Times New Roman" panose="02020603050405020304" pitchFamily="18" charset="0"/>
                <a:cs typeface="Times New Roman" panose="02020603050405020304" pitchFamily="18" charset="0"/>
              </a:rPr>
              <a:t>→ </a:t>
            </a:r>
            <a:r>
              <a:rPr lang="en-US" sz="1800" dirty="0" smtClean="0"/>
              <a:t>It is very important to </a:t>
            </a:r>
            <a:r>
              <a:rPr lang="en-US" sz="1800" b="1" dirty="0" smtClean="0"/>
              <a:t>remove sequence redundancy </a:t>
            </a:r>
            <a:r>
              <a:rPr lang="en-US" sz="1800" dirty="0" smtClean="0"/>
              <a:t>before such analyses!</a:t>
            </a:r>
          </a:p>
          <a:p>
            <a:pPr>
              <a:lnSpc>
                <a:spcPts val="2500"/>
              </a:lnSpc>
            </a:pPr>
            <a:r>
              <a:rPr lang="en-US" sz="1800" dirty="0" smtClean="0"/>
              <a:t>This can be done by software tools such as </a:t>
            </a:r>
            <a:r>
              <a:rPr lang="en-US" sz="1800" dirty="0" err="1" smtClean="0"/>
              <a:t>CDhit</a:t>
            </a:r>
            <a:r>
              <a:rPr lang="en-US" sz="1800" dirty="0" smtClean="0"/>
              <a:t> or </a:t>
            </a:r>
            <a:r>
              <a:rPr lang="en-US" sz="1800" dirty="0" err="1" smtClean="0"/>
              <a:t>BlastClust</a:t>
            </a:r>
            <a:endParaRPr lang="en-US" sz="1800" dirty="0" smtClean="0"/>
          </a:p>
        </p:txBody>
      </p:sp>
      <p:sp>
        <p:nvSpPr>
          <p:cNvPr id="4" name="Номер слайда 3"/>
          <p:cNvSpPr>
            <a:spLocks noGrp="1"/>
          </p:cNvSpPr>
          <p:nvPr>
            <p:ph type="sldNum" sz="quarter" idx="12"/>
          </p:nvPr>
        </p:nvSpPr>
        <p:spPr/>
        <p:txBody>
          <a:bodyPr/>
          <a:lstStyle/>
          <a:p>
            <a:fld id="{5642019C-ABE9-4D0A-8A8D-CA21D401B279}" type="slidenum">
              <a:rPr lang="en-US" smtClean="0"/>
              <a:pPr/>
              <a:t>2</a:t>
            </a:fld>
            <a:endParaRPr lang="en-US"/>
          </a:p>
        </p:txBody>
      </p:sp>
      <p:sp>
        <p:nvSpPr>
          <p:cNvPr id="7" name="Datumsplatzhalter 6"/>
          <p:cNvSpPr>
            <a:spLocks noGrp="1"/>
          </p:cNvSpPr>
          <p:nvPr>
            <p:ph type="dt" sz="half" idx="10"/>
          </p:nvPr>
        </p:nvSpPr>
        <p:spPr/>
        <p:txBody>
          <a:bodyPr/>
          <a:lstStyle/>
          <a:p>
            <a:pPr>
              <a:defRPr/>
            </a:pPr>
            <a:r>
              <a:rPr lang="de-DE" smtClean="0"/>
              <a:t>V7</a:t>
            </a:r>
            <a:endParaRPr lang="de-DE" dirty="0"/>
          </a:p>
        </p:txBody>
      </p:sp>
      <p:sp>
        <p:nvSpPr>
          <p:cNvPr id="8" name="Fußzeilenplatzhalter 7"/>
          <p:cNvSpPr>
            <a:spLocks noGrp="1"/>
          </p:cNvSpPr>
          <p:nvPr>
            <p:ph type="ftr" sz="quarter" idx="11"/>
          </p:nvPr>
        </p:nvSpPr>
        <p:spPr/>
        <p:txBody>
          <a:bodyPr/>
          <a:lstStyle/>
          <a:p>
            <a:pPr>
              <a:defRPr/>
            </a:pPr>
            <a:r>
              <a:rPr lang="en-US" dirty="0" smtClean="0"/>
              <a:t>Processing of Biological Data</a:t>
            </a:r>
            <a:endParaRPr lang="de-DE" dirty="0"/>
          </a:p>
        </p:txBody>
      </p:sp>
    </p:spTree>
    <p:extLst>
      <p:ext uri="{BB962C8B-B14F-4D97-AF65-F5344CB8AC3E}">
        <p14:creationId xmlns:p14="http://schemas.microsoft.com/office/powerpoint/2010/main" val="4141438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Isoforms</a:t>
            </a:r>
            <a:endParaRPr lang="uk-UA" dirty="0"/>
          </a:p>
        </p:txBody>
      </p:sp>
      <p:sp>
        <p:nvSpPr>
          <p:cNvPr id="3" name="Содержимое 2"/>
          <p:cNvSpPr>
            <a:spLocks noGrp="1"/>
          </p:cNvSpPr>
          <p:nvPr>
            <p:ph idx="1"/>
          </p:nvPr>
        </p:nvSpPr>
        <p:spPr>
          <a:xfrm>
            <a:off x="323528" y="624748"/>
            <a:ext cx="8424936" cy="5684572"/>
          </a:xfrm>
        </p:spPr>
        <p:txBody>
          <a:bodyPr>
            <a:normAutofit/>
          </a:bodyPr>
          <a:lstStyle/>
          <a:p>
            <a:pPr>
              <a:lnSpc>
                <a:spcPts val="2500"/>
              </a:lnSpc>
            </a:pPr>
            <a:r>
              <a:rPr lang="en-US" sz="1800" b="1" dirty="0" smtClean="0"/>
              <a:t>Gene </a:t>
            </a:r>
            <a:r>
              <a:rPr lang="en-US" sz="1800" b="1" dirty="0"/>
              <a:t>isoforms</a:t>
            </a:r>
            <a:r>
              <a:rPr lang="en-US" sz="1800" dirty="0"/>
              <a:t> are mRNAs that are produced from the same locus but are different in their </a:t>
            </a:r>
            <a:endParaRPr lang="en-US" sz="1800" dirty="0" smtClean="0"/>
          </a:p>
          <a:p>
            <a:pPr marL="285750" indent="-285750">
              <a:lnSpc>
                <a:spcPts val="2500"/>
              </a:lnSpc>
              <a:buFontTx/>
              <a:buChar char="-"/>
            </a:pPr>
            <a:r>
              <a:rPr lang="en-US" sz="1800" dirty="0" smtClean="0"/>
              <a:t>transcription </a:t>
            </a:r>
            <a:r>
              <a:rPr lang="en-US" sz="1800" dirty="0"/>
              <a:t>start sites (TSSs), </a:t>
            </a:r>
            <a:endParaRPr lang="en-US" sz="1800" dirty="0" smtClean="0"/>
          </a:p>
          <a:p>
            <a:pPr marL="285750" indent="-285750">
              <a:lnSpc>
                <a:spcPts val="2500"/>
              </a:lnSpc>
              <a:buFontTx/>
              <a:buChar char="-"/>
            </a:pPr>
            <a:r>
              <a:rPr lang="en-US" sz="1800" dirty="0" smtClean="0"/>
              <a:t>protein </a:t>
            </a:r>
            <a:r>
              <a:rPr lang="en-US" sz="1800" dirty="0"/>
              <a:t>coding DNA sequences (CDSs) and/or </a:t>
            </a:r>
            <a:endParaRPr lang="en-US" sz="1800" dirty="0" smtClean="0"/>
          </a:p>
          <a:p>
            <a:pPr marL="285750" indent="-285750">
              <a:lnSpc>
                <a:spcPts val="2500"/>
              </a:lnSpc>
              <a:buFontTx/>
              <a:buChar char="-"/>
            </a:pPr>
            <a:r>
              <a:rPr lang="en-US" sz="1800" dirty="0" smtClean="0"/>
              <a:t>untranslated </a:t>
            </a:r>
            <a:r>
              <a:rPr lang="en-US" sz="1800" dirty="0"/>
              <a:t>regions (UTRs</a:t>
            </a:r>
            <a:r>
              <a:rPr lang="en-US" sz="1800" dirty="0" smtClean="0"/>
              <a:t>),</a:t>
            </a:r>
          </a:p>
          <a:p>
            <a:pPr>
              <a:lnSpc>
                <a:spcPts val="2500"/>
              </a:lnSpc>
            </a:pPr>
            <a:r>
              <a:rPr lang="en-US" sz="1800" dirty="0" smtClean="0"/>
              <a:t>All this may potentially alter </a:t>
            </a:r>
            <a:r>
              <a:rPr lang="en-US" sz="1800" dirty="0"/>
              <a:t>gene function</a:t>
            </a:r>
            <a:r>
              <a:rPr lang="en-US" sz="1800" dirty="0" smtClean="0"/>
              <a:t>.</a:t>
            </a:r>
          </a:p>
          <a:p>
            <a:pPr>
              <a:lnSpc>
                <a:spcPts val="2500"/>
              </a:lnSpc>
            </a:pPr>
            <a:endParaRPr lang="en-US" sz="1800" dirty="0"/>
          </a:p>
          <a:p>
            <a:pPr>
              <a:lnSpc>
                <a:spcPts val="2500"/>
              </a:lnSpc>
            </a:pPr>
            <a:endParaRPr lang="en-US" sz="1800" dirty="0"/>
          </a:p>
          <a:p>
            <a:pPr>
              <a:lnSpc>
                <a:spcPts val="2500"/>
              </a:lnSpc>
            </a:pPr>
            <a:endParaRPr lang="en-US" sz="1800"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20</a:t>
            </a:fld>
            <a:endParaRPr lang="en-US"/>
          </a:p>
        </p:txBody>
      </p:sp>
      <p:sp>
        <p:nvSpPr>
          <p:cNvPr id="7" name="Datumsplatzhalter 6"/>
          <p:cNvSpPr>
            <a:spLocks noGrp="1"/>
          </p:cNvSpPr>
          <p:nvPr>
            <p:ph type="dt" sz="half" idx="10"/>
          </p:nvPr>
        </p:nvSpPr>
        <p:spPr/>
        <p:txBody>
          <a:bodyPr/>
          <a:lstStyle/>
          <a:p>
            <a:pPr>
              <a:defRPr/>
            </a:pPr>
            <a:r>
              <a:rPr lang="de-DE" smtClean="0"/>
              <a:t>V7</a:t>
            </a:r>
            <a:endParaRPr lang="de-DE" dirty="0"/>
          </a:p>
        </p:txBody>
      </p:sp>
      <p:sp>
        <p:nvSpPr>
          <p:cNvPr id="8" name="Fußzeilenplatzhalter 7"/>
          <p:cNvSpPr>
            <a:spLocks noGrp="1"/>
          </p:cNvSpPr>
          <p:nvPr>
            <p:ph type="ftr" sz="quarter" idx="11"/>
          </p:nvPr>
        </p:nvSpPr>
        <p:spPr/>
        <p:txBody>
          <a:bodyPr/>
          <a:lstStyle/>
          <a:p>
            <a:pPr>
              <a:defRPr/>
            </a:pPr>
            <a:r>
              <a:rPr lang="en-US" dirty="0" smtClean="0"/>
              <a:t>Processing of Biological Data</a:t>
            </a:r>
            <a:endParaRPr lang="de-DE" dirty="0"/>
          </a:p>
        </p:txBody>
      </p:sp>
      <p:sp>
        <p:nvSpPr>
          <p:cNvPr id="9" name="Textfeld 8"/>
          <p:cNvSpPr txBox="1"/>
          <p:nvPr/>
        </p:nvSpPr>
        <p:spPr>
          <a:xfrm>
            <a:off x="467544" y="5949280"/>
            <a:ext cx="4968552" cy="307777"/>
          </a:xfrm>
          <a:prstGeom prst="rect">
            <a:avLst/>
          </a:prstGeom>
          <a:noFill/>
        </p:spPr>
        <p:txBody>
          <a:bodyPr wrap="square" rtlCol="0">
            <a:spAutoFit/>
          </a:bodyPr>
          <a:lstStyle/>
          <a:p>
            <a:r>
              <a:rPr lang="de-DE" sz="1400" dirty="0" smtClean="0"/>
              <a:t>www.wikipedia.org</a:t>
            </a:r>
            <a:endParaRPr lang="de-DE" sz="1400" dirty="0"/>
          </a:p>
        </p:txBody>
      </p:sp>
    </p:spTree>
    <p:extLst>
      <p:ext uri="{BB962C8B-B14F-4D97-AF65-F5344CB8AC3E}">
        <p14:creationId xmlns:p14="http://schemas.microsoft.com/office/powerpoint/2010/main" val="2818103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921" y="161851"/>
            <a:ext cx="8866063" cy="634008"/>
          </a:xfrm>
        </p:spPr>
        <p:txBody>
          <a:bodyPr/>
          <a:lstStyle/>
          <a:p>
            <a:pPr>
              <a:tabLst>
                <a:tab pos="1080454" algn="l"/>
              </a:tabLst>
            </a:pPr>
            <a:r>
              <a:rPr lang="de-DE" altLang="en-US" dirty="0" smtClean="0"/>
              <a:t>Alternative </a:t>
            </a:r>
            <a:r>
              <a:rPr lang="de-DE" altLang="en-US" dirty="0" err="1" smtClean="0"/>
              <a:t>splicing</a:t>
            </a:r>
            <a:r>
              <a:rPr lang="de-DE" altLang="en-US" dirty="0" smtClean="0"/>
              <a:t> </a:t>
            </a:r>
            <a:r>
              <a:rPr lang="de-DE" altLang="en-US" dirty="0" err="1" smtClean="0"/>
              <a:t>may</a:t>
            </a:r>
            <a:r>
              <a:rPr lang="de-DE" altLang="en-US" dirty="0" smtClean="0"/>
              <a:t> </a:t>
            </a:r>
            <a:r>
              <a:rPr lang="de-DE" altLang="en-US" dirty="0" err="1" smtClean="0"/>
              <a:t>affect</a:t>
            </a:r>
            <a:r>
              <a:rPr lang="de-DE" altLang="en-US" dirty="0" smtClean="0"/>
              <a:t> </a:t>
            </a:r>
            <a:br>
              <a:rPr lang="de-DE" altLang="en-US" dirty="0" smtClean="0"/>
            </a:br>
            <a:r>
              <a:rPr lang="de-DE" altLang="en-US" dirty="0" smtClean="0"/>
              <a:t>PP </a:t>
            </a:r>
            <a:r>
              <a:rPr lang="de-DE" altLang="en-US" dirty="0" err="1" smtClean="0"/>
              <a:t>interactions</a:t>
            </a:r>
            <a:r>
              <a:rPr lang="de-DE" altLang="en-US" dirty="0" smtClean="0"/>
              <a:t>: STIM2 </a:t>
            </a:r>
            <a:r>
              <a:rPr lang="de-DE" altLang="en-US" dirty="0" err="1" smtClean="0"/>
              <a:t>splice</a:t>
            </a:r>
            <a:r>
              <a:rPr lang="de-DE" altLang="en-US" dirty="0" smtClean="0"/>
              <a:t> variant</a:t>
            </a:r>
          </a:p>
        </p:txBody>
      </p:sp>
      <p:sp>
        <p:nvSpPr>
          <p:cNvPr id="27651" name="Text Box 4"/>
          <p:cNvSpPr txBox="1">
            <a:spLocks noChangeArrowheads="1"/>
          </p:cNvSpPr>
          <p:nvPr/>
        </p:nvSpPr>
        <p:spPr bwMode="auto">
          <a:xfrm>
            <a:off x="3711402" y="6207250"/>
            <a:ext cx="3962621" cy="52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lvl1pPr eaLnBrk="0" hangingPunct="0">
              <a:defRPr sz="2800">
                <a:solidFill>
                  <a:srgbClr val="000000"/>
                </a:solidFill>
                <a:latin typeface="Gill Sans" pitchFamily="-65" charset="0"/>
                <a:ea typeface="ヒラギノ角ゴ ProN W3" pitchFamily="-65" charset="-128"/>
                <a:sym typeface="Gill Sans" pitchFamily="-65" charset="0"/>
              </a:defRPr>
            </a:lvl1pPr>
            <a:lvl2pPr marL="37931725" indent="-37474525" eaLnBrk="0" hangingPunct="0">
              <a:defRPr sz="2800">
                <a:solidFill>
                  <a:srgbClr val="000000"/>
                </a:solidFill>
                <a:latin typeface="Gill Sans" pitchFamily="-65" charset="0"/>
                <a:ea typeface="ヒラギノ角ゴ ProN W3" pitchFamily="-65" charset="-128"/>
                <a:sym typeface="Gill Sans" pitchFamily="-65" charset="0"/>
              </a:defRPr>
            </a:lvl2pPr>
            <a:lvl3pPr marL="1143000" indent="-228600" eaLnBrk="0" hangingPunct="0">
              <a:defRPr sz="2800">
                <a:solidFill>
                  <a:srgbClr val="000000"/>
                </a:solidFill>
                <a:latin typeface="Gill Sans" pitchFamily="-65" charset="0"/>
                <a:ea typeface="ヒラギノ角ゴ ProN W3" pitchFamily="-65" charset="-128"/>
                <a:sym typeface="Gill Sans" pitchFamily="-65" charset="0"/>
              </a:defRPr>
            </a:lvl3pPr>
            <a:lvl4pPr marL="1600200" indent="-228600" eaLnBrk="0" hangingPunct="0">
              <a:defRPr sz="2800">
                <a:solidFill>
                  <a:srgbClr val="000000"/>
                </a:solidFill>
                <a:latin typeface="Gill Sans" pitchFamily="-65" charset="0"/>
                <a:ea typeface="ヒラギノ角ゴ ProN W3" pitchFamily="-65" charset="-128"/>
                <a:sym typeface="Gill Sans" pitchFamily="-65" charset="0"/>
              </a:defRPr>
            </a:lvl4pPr>
            <a:lvl5pPr marL="2057400" indent="-228600" eaLnBrk="0" hangingPunct="0">
              <a:defRPr sz="2800">
                <a:solidFill>
                  <a:srgbClr val="000000"/>
                </a:solidFill>
                <a:latin typeface="Gill Sans" pitchFamily="-65" charset="0"/>
                <a:ea typeface="ヒラギノ角ゴ ProN W3" pitchFamily="-65" charset="-128"/>
                <a:sym typeface="Gill Sans" pitchFamily="-65" charset="0"/>
              </a:defRPr>
            </a:lvl5pPr>
            <a:lvl6pPr marL="2514600" indent="-228600" eaLnBrk="0" fontAlgn="base" hangingPunct="0">
              <a:lnSpc>
                <a:spcPct val="110000"/>
              </a:lnSpc>
              <a:spcBef>
                <a:spcPct val="0"/>
              </a:spcBef>
              <a:spcAft>
                <a:spcPct val="0"/>
              </a:spcAft>
              <a:defRPr sz="2800">
                <a:solidFill>
                  <a:srgbClr val="000000"/>
                </a:solidFill>
                <a:latin typeface="Gill Sans" pitchFamily="-65" charset="0"/>
                <a:ea typeface="ヒラギノ角ゴ ProN W3" pitchFamily="-65" charset="-128"/>
                <a:sym typeface="Gill Sans" pitchFamily="-65" charset="0"/>
              </a:defRPr>
            </a:lvl6pPr>
            <a:lvl7pPr marL="2971800" indent="-228600" eaLnBrk="0" fontAlgn="base" hangingPunct="0">
              <a:lnSpc>
                <a:spcPct val="110000"/>
              </a:lnSpc>
              <a:spcBef>
                <a:spcPct val="0"/>
              </a:spcBef>
              <a:spcAft>
                <a:spcPct val="0"/>
              </a:spcAft>
              <a:defRPr sz="2800">
                <a:solidFill>
                  <a:srgbClr val="000000"/>
                </a:solidFill>
                <a:latin typeface="Gill Sans" pitchFamily="-65" charset="0"/>
                <a:ea typeface="ヒラギノ角ゴ ProN W3" pitchFamily="-65" charset="-128"/>
                <a:sym typeface="Gill Sans" pitchFamily="-65" charset="0"/>
              </a:defRPr>
            </a:lvl7pPr>
            <a:lvl8pPr marL="3429000" indent="-228600" eaLnBrk="0" fontAlgn="base" hangingPunct="0">
              <a:lnSpc>
                <a:spcPct val="110000"/>
              </a:lnSpc>
              <a:spcBef>
                <a:spcPct val="0"/>
              </a:spcBef>
              <a:spcAft>
                <a:spcPct val="0"/>
              </a:spcAft>
              <a:defRPr sz="2800">
                <a:solidFill>
                  <a:srgbClr val="000000"/>
                </a:solidFill>
                <a:latin typeface="Gill Sans" pitchFamily="-65" charset="0"/>
                <a:ea typeface="ヒラギノ角ゴ ProN W3" pitchFamily="-65" charset="-128"/>
                <a:sym typeface="Gill Sans" pitchFamily="-65" charset="0"/>
              </a:defRPr>
            </a:lvl8pPr>
            <a:lvl9pPr marL="3886200" indent="-228600" eaLnBrk="0" fontAlgn="base" hangingPunct="0">
              <a:lnSpc>
                <a:spcPct val="110000"/>
              </a:lnSpc>
              <a:spcBef>
                <a:spcPct val="0"/>
              </a:spcBef>
              <a:spcAft>
                <a:spcPct val="0"/>
              </a:spcAft>
              <a:defRPr sz="2800">
                <a:solidFill>
                  <a:srgbClr val="000000"/>
                </a:solidFill>
                <a:latin typeface="Gill Sans" pitchFamily="-65" charset="0"/>
                <a:ea typeface="ヒラギノ角ゴ ProN W3" pitchFamily="-65" charset="-128"/>
                <a:sym typeface="Gill Sans" pitchFamily="-65" charset="0"/>
              </a:defRPr>
            </a:lvl9pPr>
          </a:lstStyle>
          <a:p>
            <a:pPr eaLnBrk="1" hangingPunct="1"/>
            <a:r>
              <a:rPr lang="de-DE" altLang="en-US" sz="1406">
                <a:solidFill>
                  <a:schemeClr val="tx1"/>
                </a:solidFill>
              </a:rPr>
              <a:t>Miederer, ..., Lee, ..., Helms, Barbara Niemeyer</a:t>
            </a:r>
          </a:p>
          <a:p>
            <a:pPr eaLnBrk="1" hangingPunct="1"/>
            <a:r>
              <a:rPr lang="de-DE" altLang="en-US" sz="1406">
                <a:solidFill>
                  <a:schemeClr val="tx1"/>
                </a:solidFill>
              </a:rPr>
              <a:t>Nature Commun 6, 6899 (2015)</a:t>
            </a:r>
          </a:p>
        </p:txBody>
      </p:sp>
      <p:sp>
        <p:nvSpPr>
          <p:cNvPr id="27652" name="Foliennummernplatzhalt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1969">
                <a:solidFill>
                  <a:srgbClr val="000000"/>
                </a:solidFill>
                <a:latin typeface="Gill Sans" pitchFamily="-65" charset="0"/>
                <a:ea typeface="ヒラギノ角ゴ ProN W3" pitchFamily="-65" charset="-128"/>
                <a:sym typeface="Gill Sans" pitchFamily="-65" charset="0"/>
              </a:defRPr>
            </a:lvl1pPr>
            <a:lvl2pPr marL="26669796" indent="-26348339" eaLnBrk="0" hangingPunct="0">
              <a:defRPr sz="1969">
                <a:solidFill>
                  <a:srgbClr val="000000"/>
                </a:solidFill>
                <a:latin typeface="Gill Sans" pitchFamily="-65" charset="0"/>
                <a:ea typeface="ヒラギノ角ゴ ProN W3" pitchFamily="-65" charset="-128"/>
                <a:sym typeface="Gill Sans" pitchFamily="-65" charset="0"/>
              </a:defRPr>
            </a:lvl2pPr>
            <a:lvl3pPr marL="803643" indent="-160729" eaLnBrk="0" hangingPunct="0">
              <a:defRPr sz="1969">
                <a:solidFill>
                  <a:srgbClr val="000000"/>
                </a:solidFill>
                <a:latin typeface="Gill Sans" pitchFamily="-65" charset="0"/>
                <a:ea typeface="ヒラギノ角ゴ ProN W3" pitchFamily="-65" charset="-128"/>
                <a:sym typeface="Gill Sans" pitchFamily="-65" charset="0"/>
              </a:defRPr>
            </a:lvl3pPr>
            <a:lvl4pPr marL="1125101" indent="-160729" eaLnBrk="0" hangingPunct="0">
              <a:defRPr sz="1969">
                <a:solidFill>
                  <a:srgbClr val="000000"/>
                </a:solidFill>
                <a:latin typeface="Gill Sans" pitchFamily="-65" charset="0"/>
                <a:ea typeface="ヒラギノ角ゴ ProN W3" pitchFamily="-65" charset="-128"/>
                <a:sym typeface="Gill Sans" pitchFamily="-65" charset="0"/>
              </a:defRPr>
            </a:lvl4pPr>
            <a:lvl5pPr marL="1446558" indent="-160729" eaLnBrk="0" hangingPunct="0">
              <a:defRPr sz="1969">
                <a:solidFill>
                  <a:srgbClr val="000000"/>
                </a:solidFill>
                <a:latin typeface="Gill Sans" pitchFamily="-65" charset="0"/>
                <a:ea typeface="ヒラギノ角ゴ ProN W3" pitchFamily="-65" charset="-128"/>
                <a:sym typeface="Gill Sans" pitchFamily="-65" charset="0"/>
              </a:defRPr>
            </a:lvl5pPr>
            <a:lvl6pPr marL="1768015" indent="-160729" eaLnBrk="0" fontAlgn="base" hangingPunct="0">
              <a:lnSpc>
                <a:spcPct val="110000"/>
              </a:lnSpc>
              <a:spcBef>
                <a:spcPct val="0"/>
              </a:spcBef>
              <a:spcAft>
                <a:spcPct val="0"/>
              </a:spcAft>
              <a:defRPr sz="1969">
                <a:solidFill>
                  <a:srgbClr val="000000"/>
                </a:solidFill>
                <a:latin typeface="Gill Sans" pitchFamily="-65" charset="0"/>
                <a:ea typeface="ヒラギノ角ゴ ProN W3" pitchFamily="-65" charset="-128"/>
                <a:sym typeface="Gill Sans" pitchFamily="-65" charset="0"/>
              </a:defRPr>
            </a:lvl6pPr>
            <a:lvl7pPr marL="2089473" indent="-160729" eaLnBrk="0" fontAlgn="base" hangingPunct="0">
              <a:lnSpc>
                <a:spcPct val="110000"/>
              </a:lnSpc>
              <a:spcBef>
                <a:spcPct val="0"/>
              </a:spcBef>
              <a:spcAft>
                <a:spcPct val="0"/>
              </a:spcAft>
              <a:defRPr sz="1969">
                <a:solidFill>
                  <a:srgbClr val="000000"/>
                </a:solidFill>
                <a:latin typeface="Gill Sans" pitchFamily="-65" charset="0"/>
                <a:ea typeface="ヒラギノ角ゴ ProN W3" pitchFamily="-65" charset="-128"/>
                <a:sym typeface="Gill Sans" pitchFamily="-65" charset="0"/>
              </a:defRPr>
            </a:lvl7pPr>
            <a:lvl8pPr marL="2410930" indent="-160729" eaLnBrk="0" fontAlgn="base" hangingPunct="0">
              <a:lnSpc>
                <a:spcPct val="110000"/>
              </a:lnSpc>
              <a:spcBef>
                <a:spcPct val="0"/>
              </a:spcBef>
              <a:spcAft>
                <a:spcPct val="0"/>
              </a:spcAft>
              <a:defRPr sz="1969">
                <a:solidFill>
                  <a:srgbClr val="000000"/>
                </a:solidFill>
                <a:latin typeface="Gill Sans" pitchFamily="-65" charset="0"/>
                <a:ea typeface="ヒラギノ角ゴ ProN W3" pitchFamily="-65" charset="-128"/>
                <a:sym typeface="Gill Sans" pitchFamily="-65" charset="0"/>
              </a:defRPr>
            </a:lvl8pPr>
            <a:lvl9pPr marL="2732387" indent="-160729" eaLnBrk="0" fontAlgn="base" hangingPunct="0">
              <a:lnSpc>
                <a:spcPct val="110000"/>
              </a:lnSpc>
              <a:spcBef>
                <a:spcPct val="0"/>
              </a:spcBef>
              <a:spcAft>
                <a:spcPct val="0"/>
              </a:spcAft>
              <a:defRPr sz="1969">
                <a:solidFill>
                  <a:srgbClr val="000000"/>
                </a:solidFill>
                <a:latin typeface="Gill Sans" pitchFamily="-65" charset="0"/>
                <a:ea typeface="ヒラギノ角ゴ ProN W3" pitchFamily="-65" charset="-128"/>
                <a:sym typeface="Gill Sans" pitchFamily="-65" charset="0"/>
              </a:defRPr>
            </a:lvl9pPr>
          </a:lstStyle>
          <a:p>
            <a:pPr eaLnBrk="1" hangingPunct="1"/>
            <a:fld id="{9151ED5B-498C-4CF0-9B36-47ACC0EBE8B5}" type="slidenum">
              <a:rPr lang="en-US" altLang="en-US" sz="1266">
                <a:solidFill>
                  <a:schemeClr val="tx1"/>
                </a:solidFill>
              </a:rPr>
              <a:pPr eaLnBrk="1" hangingPunct="1"/>
              <a:t>21</a:t>
            </a:fld>
            <a:endParaRPr lang="en-US" altLang="en-US" sz="1266">
              <a:solidFill>
                <a:schemeClr val="tx1"/>
              </a:solidFill>
            </a:endParaRPr>
          </a:p>
        </p:txBody>
      </p:sp>
      <p:pic>
        <p:nvPicPr>
          <p:cNvPr id="27653" name="Picture 2" descr="Structural comparison of the STIM CAD domains in the presence or absence of Orai1 C-terminal peptide dom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349" y="2964656"/>
            <a:ext cx="5710535" cy="3242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hteck 3"/>
          <p:cNvSpPr>
            <a:spLocks noChangeArrowheads="1"/>
          </p:cNvSpPr>
          <p:nvPr/>
        </p:nvSpPr>
        <p:spPr bwMode="auto">
          <a:xfrm>
            <a:off x="3255988" y="2821781"/>
            <a:ext cx="2783830" cy="1670968"/>
          </a:xfrm>
          <a:prstGeom prst="rect">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eaLnBrk="0" hangingPunct="0">
              <a:defRPr sz="2800">
                <a:solidFill>
                  <a:srgbClr val="000000"/>
                </a:solidFill>
                <a:latin typeface="Gill Sans" pitchFamily="-65" charset="0"/>
                <a:ea typeface="ヒラギノ角ゴ ProN W3" pitchFamily="-65" charset="-128"/>
                <a:sym typeface="Gill Sans" pitchFamily="-65" charset="0"/>
              </a:defRPr>
            </a:lvl1pPr>
            <a:lvl2pPr marL="742950" indent="-285750" eaLnBrk="0" hangingPunct="0">
              <a:defRPr sz="2800">
                <a:solidFill>
                  <a:srgbClr val="000000"/>
                </a:solidFill>
                <a:latin typeface="Gill Sans" pitchFamily="-65" charset="0"/>
                <a:ea typeface="ヒラギノ角ゴ ProN W3" pitchFamily="-65" charset="-128"/>
                <a:sym typeface="Gill Sans" pitchFamily="-65" charset="0"/>
              </a:defRPr>
            </a:lvl2pPr>
            <a:lvl3pPr marL="1143000" indent="-228600" eaLnBrk="0" hangingPunct="0">
              <a:defRPr sz="2800">
                <a:solidFill>
                  <a:srgbClr val="000000"/>
                </a:solidFill>
                <a:latin typeface="Gill Sans" pitchFamily="-65" charset="0"/>
                <a:ea typeface="ヒラギノ角ゴ ProN W3" pitchFamily="-65" charset="-128"/>
                <a:sym typeface="Gill Sans" pitchFamily="-65" charset="0"/>
              </a:defRPr>
            </a:lvl3pPr>
            <a:lvl4pPr marL="1600200" indent="-228600" eaLnBrk="0" hangingPunct="0">
              <a:defRPr sz="2800">
                <a:solidFill>
                  <a:srgbClr val="000000"/>
                </a:solidFill>
                <a:latin typeface="Gill Sans" pitchFamily="-65" charset="0"/>
                <a:ea typeface="ヒラギノ角ゴ ProN W3" pitchFamily="-65" charset="-128"/>
                <a:sym typeface="Gill Sans" pitchFamily="-65" charset="0"/>
              </a:defRPr>
            </a:lvl4pPr>
            <a:lvl5pPr marL="2057400" indent="-228600" eaLnBrk="0" hangingPunct="0">
              <a:defRPr sz="2800">
                <a:solidFill>
                  <a:srgbClr val="000000"/>
                </a:solidFill>
                <a:latin typeface="Gill Sans" pitchFamily="-65" charset="0"/>
                <a:ea typeface="ヒラギノ角ゴ ProN W3" pitchFamily="-65" charset="-128"/>
                <a:sym typeface="Gill Sans" pitchFamily="-65" charset="0"/>
              </a:defRPr>
            </a:lvl5pPr>
            <a:lvl6pPr marL="2514600" indent="-228600" eaLnBrk="0" fontAlgn="base" hangingPunct="0">
              <a:lnSpc>
                <a:spcPct val="110000"/>
              </a:lnSpc>
              <a:spcBef>
                <a:spcPct val="0"/>
              </a:spcBef>
              <a:spcAft>
                <a:spcPct val="0"/>
              </a:spcAft>
              <a:defRPr sz="2800">
                <a:solidFill>
                  <a:srgbClr val="000000"/>
                </a:solidFill>
                <a:latin typeface="Gill Sans" pitchFamily="-65" charset="0"/>
                <a:ea typeface="ヒラギノ角ゴ ProN W3" pitchFamily="-65" charset="-128"/>
                <a:sym typeface="Gill Sans" pitchFamily="-65" charset="0"/>
              </a:defRPr>
            </a:lvl6pPr>
            <a:lvl7pPr marL="2971800" indent="-228600" eaLnBrk="0" fontAlgn="base" hangingPunct="0">
              <a:lnSpc>
                <a:spcPct val="110000"/>
              </a:lnSpc>
              <a:spcBef>
                <a:spcPct val="0"/>
              </a:spcBef>
              <a:spcAft>
                <a:spcPct val="0"/>
              </a:spcAft>
              <a:defRPr sz="2800">
                <a:solidFill>
                  <a:srgbClr val="000000"/>
                </a:solidFill>
                <a:latin typeface="Gill Sans" pitchFamily="-65" charset="0"/>
                <a:ea typeface="ヒラギノ角ゴ ProN W3" pitchFamily="-65" charset="-128"/>
                <a:sym typeface="Gill Sans" pitchFamily="-65" charset="0"/>
              </a:defRPr>
            </a:lvl7pPr>
            <a:lvl8pPr marL="3429000" indent="-228600" eaLnBrk="0" fontAlgn="base" hangingPunct="0">
              <a:lnSpc>
                <a:spcPct val="110000"/>
              </a:lnSpc>
              <a:spcBef>
                <a:spcPct val="0"/>
              </a:spcBef>
              <a:spcAft>
                <a:spcPct val="0"/>
              </a:spcAft>
              <a:defRPr sz="2800">
                <a:solidFill>
                  <a:srgbClr val="000000"/>
                </a:solidFill>
                <a:latin typeface="Gill Sans" pitchFamily="-65" charset="0"/>
                <a:ea typeface="ヒラギノ角ゴ ProN W3" pitchFamily="-65" charset="-128"/>
                <a:sym typeface="Gill Sans" pitchFamily="-65" charset="0"/>
              </a:defRPr>
            </a:lvl8pPr>
            <a:lvl9pPr marL="3886200" indent="-228600" eaLnBrk="0" fontAlgn="base" hangingPunct="0">
              <a:lnSpc>
                <a:spcPct val="110000"/>
              </a:lnSpc>
              <a:spcBef>
                <a:spcPct val="0"/>
              </a:spcBef>
              <a:spcAft>
                <a:spcPct val="0"/>
              </a:spcAft>
              <a:defRPr sz="2800">
                <a:solidFill>
                  <a:srgbClr val="000000"/>
                </a:solidFill>
                <a:latin typeface="Gill Sans" pitchFamily="-65" charset="0"/>
                <a:ea typeface="ヒラギノ角ゴ ProN W3" pitchFamily="-65" charset="-128"/>
                <a:sym typeface="Gill Sans" pitchFamily="-65" charset="0"/>
              </a:defRPr>
            </a:lvl9pPr>
          </a:lstStyle>
          <a:p>
            <a:pPr eaLnBrk="1" hangingPunct="1"/>
            <a:endParaRPr lang="en-US" altLang="en-US" sz="1969"/>
          </a:p>
        </p:txBody>
      </p:sp>
      <p:sp>
        <p:nvSpPr>
          <p:cNvPr id="27655" name="Rectangle 3"/>
          <p:cNvSpPr>
            <a:spLocks noChangeArrowheads="1"/>
          </p:cNvSpPr>
          <p:nvPr/>
        </p:nvSpPr>
        <p:spPr bwMode="auto">
          <a:xfrm>
            <a:off x="152921" y="881807"/>
            <a:ext cx="8866063" cy="201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sz="2800">
                <a:solidFill>
                  <a:srgbClr val="000000"/>
                </a:solidFill>
                <a:latin typeface="Gill Sans" pitchFamily="-65" charset="0"/>
                <a:ea typeface="ヒラギノ角ゴ ProN W3" pitchFamily="-65" charset="-128"/>
                <a:sym typeface="Gill Sans" pitchFamily="-65" charset="0"/>
              </a:defRPr>
            </a:lvl1pPr>
            <a:lvl2pPr marL="37931725" indent="-37474525" eaLnBrk="0" hangingPunct="0">
              <a:defRPr sz="2800">
                <a:solidFill>
                  <a:srgbClr val="000000"/>
                </a:solidFill>
                <a:latin typeface="Gill Sans" pitchFamily="-65" charset="0"/>
                <a:ea typeface="ヒラギノ角ゴ ProN W3" pitchFamily="-65" charset="-128"/>
                <a:sym typeface="Gill Sans" pitchFamily="-65" charset="0"/>
              </a:defRPr>
            </a:lvl2pPr>
            <a:lvl3pPr marL="1143000" indent="-228600" eaLnBrk="0" hangingPunct="0">
              <a:defRPr sz="2800">
                <a:solidFill>
                  <a:srgbClr val="000000"/>
                </a:solidFill>
                <a:latin typeface="Gill Sans" pitchFamily="-65" charset="0"/>
                <a:ea typeface="ヒラギノ角ゴ ProN W3" pitchFamily="-65" charset="-128"/>
                <a:sym typeface="Gill Sans" pitchFamily="-65" charset="0"/>
              </a:defRPr>
            </a:lvl3pPr>
            <a:lvl4pPr marL="1600200" indent="-228600" eaLnBrk="0" hangingPunct="0">
              <a:defRPr sz="2800">
                <a:solidFill>
                  <a:srgbClr val="000000"/>
                </a:solidFill>
                <a:latin typeface="Gill Sans" pitchFamily="-65" charset="0"/>
                <a:ea typeface="ヒラギノ角ゴ ProN W3" pitchFamily="-65" charset="-128"/>
                <a:sym typeface="Gill Sans" pitchFamily="-65" charset="0"/>
              </a:defRPr>
            </a:lvl4pPr>
            <a:lvl5pPr marL="2057400" indent="-228600" eaLnBrk="0" hangingPunct="0">
              <a:defRPr sz="2800">
                <a:solidFill>
                  <a:srgbClr val="000000"/>
                </a:solidFill>
                <a:latin typeface="Gill Sans" pitchFamily="-65" charset="0"/>
                <a:ea typeface="ヒラギノ角ゴ ProN W3" pitchFamily="-65" charset="-128"/>
                <a:sym typeface="Gill Sans" pitchFamily="-65" charset="0"/>
              </a:defRPr>
            </a:lvl5pPr>
            <a:lvl6pPr marL="2514600" indent="-228600" eaLnBrk="0" fontAlgn="base" hangingPunct="0">
              <a:lnSpc>
                <a:spcPct val="110000"/>
              </a:lnSpc>
              <a:spcBef>
                <a:spcPct val="0"/>
              </a:spcBef>
              <a:spcAft>
                <a:spcPct val="0"/>
              </a:spcAft>
              <a:defRPr sz="2800">
                <a:solidFill>
                  <a:srgbClr val="000000"/>
                </a:solidFill>
                <a:latin typeface="Gill Sans" pitchFamily="-65" charset="0"/>
                <a:ea typeface="ヒラギノ角ゴ ProN W3" pitchFamily="-65" charset="-128"/>
                <a:sym typeface="Gill Sans" pitchFamily="-65" charset="0"/>
              </a:defRPr>
            </a:lvl6pPr>
            <a:lvl7pPr marL="2971800" indent="-228600" eaLnBrk="0" fontAlgn="base" hangingPunct="0">
              <a:lnSpc>
                <a:spcPct val="110000"/>
              </a:lnSpc>
              <a:spcBef>
                <a:spcPct val="0"/>
              </a:spcBef>
              <a:spcAft>
                <a:spcPct val="0"/>
              </a:spcAft>
              <a:defRPr sz="2800">
                <a:solidFill>
                  <a:srgbClr val="000000"/>
                </a:solidFill>
                <a:latin typeface="Gill Sans" pitchFamily="-65" charset="0"/>
                <a:ea typeface="ヒラギノ角ゴ ProN W3" pitchFamily="-65" charset="-128"/>
                <a:sym typeface="Gill Sans" pitchFamily="-65" charset="0"/>
              </a:defRPr>
            </a:lvl7pPr>
            <a:lvl8pPr marL="3429000" indent="-228600" eaLnBrk="0" fontAlgn="base" hangingPunct="0">
              <a:lnSpc>
                <a:spcPct val="110000"/>
              </a:lnSpc>
              <a:spcBef>
                <a:spcPct val="0"/>
              </a:spcBef>
              <a:spcAft>
                <a:spcPct val="0"/>
              </a:spcAft>
              <a:defRPr sz="2800">
                <a:solidFill>
                  <a:srgbClr val="000000"/>
                </a:solidFill>
                <a:latin typeface="Gill Sans" pitchFamily="-65" charset="0"/>
                <a:ea typeface="ヒラギノ角ゴ ProN W3" pitchFamily="-65" charset="-128"/>
                <a:sym typeface="Gill Sans" pitchFamily="-65" charset="0"/>
              </a:defRPr>
            </a:lvl8pPr>
            <a:lvl9pPr marL="3886200" indent="-228600" eaLnBrk="0" fontAlgn="base" hangingPunct="0">
              <a:lnSpc>
                <a:spcPct val="110000"/>
              </a:lnSpc>
              <a:spcBef>
                <a:spcPct val="0"/>
              </a:spcBef>
              <a:spcAft>
                <a:spcPct val="0"/>
              </a:spcAft>
              <a:defRPr sz="2800">
                <a:solidFill>
                  <a:srgbClr val="000000"/>
                </a:solidFill>
                <a:latin typeface="Gill Sans" pitchFamily="-65" charset="0"/>
                <a:ea typeface="ヒラギノ角ゴ ProN W3" pitchFamily="-65" charset="-128"/>
                <a:sym typeface="Gill Sans" pitchFamily="-65" charset="0"/>
              </a:defRPr>
            </a:lvl9pPr>
          </a:lstStyle>
          <a:p>
            <a:pPr eaLnBrk="1" hangingPunct="1">
              <a:lnSpc>
                <a:spcPts val="2500"/>
              </a:lnSpc>
            </a:pPr>
            <a:r>
              <a:rPr lang="en-US" altLang="en-US" sz="1800" dirty="0"/>
              <a:t>STIM proteins regulate store-operated calcium entry (SOCE) by sensing Ca</a:t>
            </a:r>
            <a:r>
              <a:rPr lang="en-US" altLang="en-US" sz="1800" baseline="30000" dirty="0"/>
              <a:t>2+</a:t>
            </a:r>
            <a:r>
              <a:rPr lang="en-US" altLang="en-US" sz="1800" dirty="0"/>
              <a:t> concentration in the ER and forming oligomers to trigger Ca</a:t>
            </a:r>
            <a:r>
              <a:rPr lang="en-US" altLang="en-US" sz="1800" baseline="30000" dirty="0"/>
              <a:t>2+</a:t>
            </a:r>
            <a:r>
              <a:rPr lang="en-US" altLang="en-US" sz="1800" dirty="0"/>
              <a:t> entry through plasma membrane-localized Orai1 channels. </a:t>
            </a:r>
          </a:p>
          <a:p>
            <a:pPr eaLnBrk="1" hangingPunct="1">
              <a:lnSpc>
                <a:spcPts val="2500"/>
              </a:lnSpc>
            </a:pPr>
            <a:endParaRPr lang="en-US" altLang="en-US" sz="1800" dirty="0"/>
          </a:p>
          <a:p>
            <a:pPr eaLnBrk="1" hangingPunct="1">
              <a:lnSpc>
                <a:spcPts val="2500"/>
              </a:lnSpc>
            </a:pPr>
            <a:r>
              <a:rPr lang="de-DE" altLang="en-US" sz="1800" dirty="0"/>
              <a:t>Niemeyer </a:t>
            </a:r>
            <a:r>
              <a:rPr lang="de-DE" altLang="en-US" sz="1800" dirty="0" err="1"/>
              <a:t>and</a:t>
            </a:r>
            <a:r>
              <a:rPr lang="de-DE" altLang="en-US" sz="1800" dirty="0"/>
              <a:t> </a:t>
            </a:r>
            <a:r>
              <a:rPr lang="de-DE" altLang="en-US" sz="1800" dirty="0" err="1"/>
              <a:t>co-workers</a:t>
            </a:r>
            <a:r>
              <a:rPr lang="de-DE" altLang="en-US" sz="1800" dirty="0"/>
              <a:t> </a:t>
            </a:r>
            <a:r>
              <a:rPr lang="en-US" altLang="en-US" sz="1800" dirty="0"/>
              <a:t>characterized a </a:t>
            </a:r>
            <a:r>
              <a:rPr lang="en-US" altLang="en-US" sz="1800" i="1" dirty="0"/>
              <a:t>STIM2</a:t>
            </a:r>
            <a:r>
              <a:rPr lang="en-US" altLang="en-US" sz="1800" dirty="0"/>
              <a:t> splice variant which retains an additional </a:t>
            </a:r>
            <a:r>
              <a:rPr lang="en-US" altLang="en-US" sz="1800" dirty="0" smtClean="0"/>
              <a:t>8-AA exon </a:t>
            </a:r>
            <a:r>
              <a:rPr lang="en-US" altLang="en-US" sz="1800" dirty="0"/>
              <a:t>within the region encoding the channel-activating domain. </a:t>
            </a:r>
            <a:endParaRPr lang="de-DE" altLang="en-US" sz="1800" dirty="0">
              <a:solidFill>
                <a:schemeClr val="tx1"/>
              </a:solidFill>
            </a:endParaRPr>
          </a:p>
        </p:txBody>
      </p:sp>
      <p:sp>
        <p:nvSpPr>
          <p:cNvPr id="27656" name="Rechteck 2"/>
          <p:cNvSpPr>
            <a:spLocks noChangeArrowheads="1"/>
          </p:cNvSpPr>
          <p:nvPr/>
        </p:nvSpPr>
        <p:spPr bwMode="auto">
          <a:xfrm>
            <a:off x="166316" y="3023816"/>
            <a:ext cx="5523012" cy="199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Gill Sans" pitchFamily="-65" charset="0"/>
                <a:ea typeface="ヒラギノ角ゴ ProN W3" pitchFamily="-65" charset="-128"/>
                <a:sym typeface="Gill Sans" pitchFamily="-65" charset="0"/>
              </a:defRPr>
            </a:lvl1pPr>
            <a:lvl2pPr marL="742950" indent="-285750" eaLnBrk="0" hangingPunct="0">
              <a:defRPr sz="2800">
                <a:solidFill>
                  <a:srgbClr val="000000"/>
                </a:solidFill>
                <a:latin typeface="Gill Sans" pitchFamily="-65" charset="0"/>
                <a:ea typeface="ヒラギノ角ゴ ProN W3" pitchFamily="-65" charset="-128"/>
                <a:sym typeface="Gill Sans" pitchFamily="-65" charset="0"/>
              </a:defRPr>
            </a:lvl2pPr>
            <a:lvl3pPr marL="1143000" indent="-228600" eaLnBrk="0" hangingPunct="0">
              <a:defRPr sz="2800">
                <a:solidFill>
                  <a:srgbClr val="000000"/>
                </a:solidFill>
                <a:latin typeface="Gill Sans" pitchFamily="-65" charset="0"/>
                <a:ea typeface="ヒラギノ角ゴ ProN W3" pitchFamily="-65" charset="-128"/>
                <a:sym typeface="Gill Sans" pitchFamily="-65" charset="0"/>
              </a:defRPr>
            </a:lvl3pPr>
            <a:lvl4pPr marL="1600200" indent="-228600" eaLnBrk="0" hangingPunct="0">
              <a:defRPr sz="2800">
                <a:solidFill>
                  <a:srgbClr val="000000"/>
                </a:solidFill>
                <a:latin typeface="Gill Sans" pitchFamily="-65" charset="0"/>
                <a:ea typeface="ヒラギノ角ゴ ProN W3" pitchFamily="-65" charset="-128"/>
                <a:sym typeface="Gill Sans" pitchFamily="-65" charset="0"/>
              </a:defRPr>
            </a:lvl4pPr>
            <a:lvl5pPr marL="2057400" indent="-228600" eaLnBrk="0" hangingPunct="0">
              <a:defRPr sz="2800">
                <a:solidFill>
                  <a:srgbClr val="000000"/>
                </a:solidFill>
                <a:latin typeface="Gill Sans" pitchFamily="-65" charset="0"/>
                <a:ea typeface="ヒラギノ角ゴ ProN W3" pitchFamily="-65" charset="-128"/>
                <a:sym typeface="Gill Sans" pitchFamily="-65" charset="0"/>
              </a:defRPr>
            </a:lvl5pPr>
            <a:lvl6pPr marL="2514600" indent="-228600" eaLnBrk="0" fontAlgn="base" hangingPunct="0">
              <a:lnSpc>
                <a:spcPct val="110000"/>
              </a:lnSpc>
              <a:spcBef>
                <a:spcPct val="0"/>
              </a:spcBef>
              <a:spcAft>
                <a:spcPct val="0"/>
              </a:spcAft>
              <a:defRPr sz="2800">
                <a:solidFill>
                  <a:srgbClr val="000000"/>
                </a:solidFill>
                <a:latin typeface="Gill Sans" pitchFamily="-65" charset="0"/>
                <a:ea typeface="ヒラギノ角ゴ ProN W3" pitchFamily="-65" charset="-128"/>
                <a:sym typeface="Gill Sans" pitchFamily="-65" charset="0"/>
              </a:defRPr>
            </a:lvl6pPr>
            <a:lvl7pPr marL="2971800" indent="-228600" eaLnBrk="0" fontAlgn="base" hangingPunct="0">
              <a:lnSpc>
                <a:spcPct val="110000"/>
              </a:lnSpc>
              <a:spcBef>
                <a:spcPct val="0"/>
              </a:spcBef>
              <a:spcAft>
                <a:spcPct val="0"/>
              </a:spcAft>
              <a:defRPr sz="2800">
                <a:solidFill>
                  <a:srgbClr val="000000"/>
                </a:solidFill>
                <a:latin typeface="Gill Sans" pitchFamily="-65" charset="0"/>
                <a:ea typeface="ヒラギノ角ゴ ProN W3" pitchFamily="-65" charset="-128"/>
                <a:sym typeface="Gill Sans" pitchFamily="-65" charset="0"/>
              </a:defRPr>
            </a:lvl7pPr>
            <a:lvl8pPr marL="3429000" indent="-228600" eaLnBrk="0" fontAlgn="base" hangingPunct="0">
              <a:lnSpc>
                <a:spcPct val="110000"/>
              </a:lnSpc>
              <a:spcBef>
                <a:spcPct val="0"/>
              </a:spcBef>
              <a:spcAft>
                <a:spcPct val="0"/>
              </a:spcAft>
              <a:defRPr sz="2800">
                <a:solidFill>
                  <a:srgbClr val="000000"/>
                </a:solidFill>
                <a:latin typeface="Gill Sans" pitchFamily="-65" charset="0"/>
                <a:ea typeface="ヒラギノ角ゴ ProN W3" pitchFamily="-65" charset="-128"/>
                <a:sym typeface="Gill Sans" pitchFamily="-65" charset="0"/>
              </a:defRPr>
            </a:lvl8pPr>
            <a:lvl9pPr marL="3886200" indent="-228600" eaLnBrk="0" fontAlgn="base" hangingPunct="0">
              <a:lnSpc>
                <a:spcPct val="110000"/>
              </a:lnSpc>
              <a:spcBef>
                <a:spcPct val="0"/>
              </a:spcBef>
              <a:spcAft>
                <a:spcPct val="0"/>
              </a:spcAft>
              <a:defRPr sz="2800">
                <a:solidFill>
                  <a:srgbClr val="000000"/>
                </a:solidFill>
                <a:latin typeface="Gill Sans" pitchFamily="-65" charset="0"/>
                <a:ea typeface="ヒラギノ角ゴ ProN W3" pitchFamily="-65" charset="-128"/>
                <a:sym typeface="Gill Sans" pitchFamily="-65" charset="0"/>
              </a:defRPr>
            </a:lvl9pPr>
          </a:lstStyle>
          <a:p>
            <a:pPr eaLnBrk="1" hangingPunct="1">
              <a:lnSpc>
                <a:spcPts val="2500"/>
              </a:lnSpc>
            </a:pPr>
            <a:r>
              <a:rPr lang="en-US" altLang="en-US" sz="1800" dirty="0">
                <a:solidFill>
                  <a:srgbClr val="FF3399"/>
                </a:solidFill>
              </a:rPr>
              <a:t>STIM2.1 knockdown increases SOCE in naive CD4</a:t>
            </a:r>
            <a:r>
              <a:rPr lang="en-US" altLang="en-US" sz="1800" baseline="30000" dirty="0">
                <a:solidFill>
                  <a:srgbClr val="FF3399"/>
                </a:solidFill>
              </a:rPr>
              <a:t>+</a:t>
            </a:r>
            <a:r>
              <a:rPr lang="en-US" altLang="en-US" sz="1800" dirty="0">
                <a:solidFill>
                  <a:srgbClr val="FF3399"/>
                </a:solidFill>
              </a:rPr>
              <a:t> T cells, whereas knockdown of STIM2.2 decreases SOCE. </a:t>
            </a:r>
          </a:p>
          <a:p>
            <a:pPr eaLnBrk="1" hangingPunct="1">
              <a:lnSpc>
                <a:spcPts val="2500"/>
              </a:lnSpc>
            </a:pPr>
            <a:r>
              <a:rPr lang="en-US" altLang="en-US" sz="1800" dirty="0">
                <a:solidFill>
                  <a:srgbClr val="FF3399"/>
                </a:solidFill>
              </a:rPr>
              <a:t>Overexpression of STIM2.1, but not STIM2.2, decreases SOCE. </a:t>
            </a:r>
          </a:p>
          <a:p>
            <a:pPr eaLnBrk="1" hangingPunct="1"/>
            <a:endParaRPr lang="en-US" altLang="en-US" sz="1969" dirty="0">
              <a:solidFill>
                <a:srgbClr val="FF3399"/>
              </a:solidFill>
            </a:endParaRPr>
          </a:p>
        </p:txBody>
      </p:sp>
      <p:sp>
        <p:nvSpPr>
          <p:cNvPr id="27657" name="Rechteck 10"/>
          <p:cNvSpPr>
            <a:spLocks noChangeArrowheads="1"/>
          </p:cNvSpPr>
          <p:nvPr/>
        </p:nvSpPr>
        <p:spPr bwMode="auto">
          <a:xfrm>
            <a:off x="208732" y="5124525"/>
            <a:ext cx="3452440" cy="100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Gill Sans" pitchFamily="-65" charset="0"/>
                <a:ea typeface="ヒラギノ角ゴ ProN W3" pitchFamily="-65" charset="-128"/>
                <a:sym typeface="Gill Sans" pitchFamily="-65" charset="0"/>
              </a:defRPr>
            </a:lvl1pPr>
            <a:lvl2pPr marL="742950" indent="-285750" eaLnBrk="0" hangingPunct="0">
              <a:defRPr sz="2800">
                <a:solidFill>
                  <a:srgbClr val="000000"/>
                </a:solidFill>
                <a:latin typeface="Gill Sans" pitchFamily="-65" charset="0"/>
                <a:ea typeface="ヒラギノ角ゴ ProN W3" pitchFamily="-65" charset="-128"/>
                <a:sym typeface="Gill Sans" pitchFamily="-65" charset="0"/>
              </a:defRPr>
            </a:lvl2pPr>
            <a:lvl3pPr marL="1143000" indent="-228600" eaLnBrk="0" hangingPunct="0">
              <a:defRPr sz="2800">
                <a:solidFill>
                  <a:srgbClr val="000000"/>
                </a:solidFill>
                <a:latin typeface="Gill Sans" pitchFamily="-65" charset="0"/>
                <a:ea typeface="ヒラギノ角ゴ ProN W3" pitchFamily="-65" charset="-128"/>
                <a:sym typeface="Gill Sans" pitchFamily="-65" charset="0"/>
              </a:defRPr>
            </a:lvl3pPr>
            <a:lvl4pPr marL="1600200" indent="-228600" eaLnBrk="0" hangingPunct="0">
              <a:defRPr sz="2800">
                <a:solidFill>
                  <a:srgbClr val="000000"/>
                </a:solidFill>
                <a:latin typeface="Gill Sans" pitchFamily="-65" charset="0"/>
                <a:ea typeface="ヒラギノ角ゴ ProN W3" pitchFamily="-65" charset="-128"/>
                <a:sym typeface="Gill Sans" pitchFamily="-65" charset="0"/>
              </a:defRPr>
            </a:lvl4pPr>
            <a:lvl5pPr marL="2057400" indent="-228600" eaLnBrk="0" hangingPunct="0">
              <a:defRPr sz="2800">
                <a:solidFill>
                  <a:srgbClr val="000000"/>
                </a:solidFill>
                <a:latin typeface="Gill Sans" pitchFamily="-65" charset="0"/>
                <a:ea typeface="ヒラギノ角ゴ ProN W3" pitchFamily="-65" charset="-128"/>
                <a:sym typeface="Gill Sans" pitchFamily="-65" charset="0"/>
              </a:defRPr>
            </a:lvl5pPr>
            <a:lvl6pPr marL="2514600" indent="-228600" eaLnBrk="0" fontAlgn="base" hangingPunct="0">
              <a:lnSpc>
                <a:spcPct val="110000"/>
              </a:lnSpc>
              <a:spcBef>
                <a:spcPct val="0"/>
              </a:spcBef>
              <a:spcAft>
                <a:spcPct val="0"/>
              </a:spcAft>
              <a:defRPr sz="2800">
                <a:solidFill>
                  <a:srgbClr val="000000"/>
                </a:solidFill>
                <a:latin typeface="Gill Sans" pitchFamily="-65" charset="0"/>
                <a:ea typeface="ヒラギノ角ゴ ProN W3" pitchFamily="-65" charset="-128"/>
                <a:sym typeface="Gill Sans" pitchFamily="-65" charset="0"/>
              </a:defRPr>
            </a:lvl6pPr>
            <a:lvl7pPr marL="2971800" indent="-228600" eaLnBrk="0" fontAlgn="base" hangingPunct="0">
              <a:lnSpc>
                <a:spcPct val="110000"/>
              </a:lnSpc>
              <a:spcBef>
                <a:spcPct val="0"/>
              </a:spcBef>
              <a:spcAft>
                <a:spcPct val="0"/>
              </a:spcAft>
              <a:defRPr sz="2800">
                <a:solidFill>
                  <a:srgbClr val="000000"/>
                </a:solidFill>
                <a:latin typeface="Gill Sans" pitchFamily="-65" charset="0"/>
                <a:ea typeface="ヒラギノ角ゴ ProN W3" pitchFamily="-65" charset="-128"/>
                <a:sym typeface="Gill Sans" pitchFamily="-65" charset="0"/>
              </a:defRPr>
            </a:lvl7pPr>
            <a:lvl8pPr marL="3429000" indent="-228600" eaLnBrk="0" fontAlgn="base" hangingPunct="0">
              <a:lnSpc>
                <a:spcPct val="110000"/>
              </a:lnSpc>
              <a:spcBef>
                <a:spcPct val="0"/>
              </a:spcBef>
              <a:spcAft>
                <a:spcPct val="0"/>
              </a:spcAft>
              <a:defRPr sz="2800">
                <a:solidFill>
                  <a:srgbClr val="000000"/>
                </a:solidFill>
                <a:latin typeface="Gill Sans" pitchFamily="-65" charset="0"/>
                <a:ea typeface="ヒラギノ角ゴ ProN W3" pitchFamily="-65" charset="-128"/>
                <a:sym typeface="Gill Sans" pitchFamily="-65" charset="0"/>
              </a:defRPr>
            </a:lvl8pPr>
            <a:lvl9pPr marL="3886200" indent="-228600" eaLnBrk="0" fontAlgn="base" hangingPunct="0">
              <a:lnSpc>
                <a:spcPct val="110000"/>
              </a:lnSpc>
              <a:spcBef>
                <a:spcPct val="0"/>
              </a:spcBef>
              <a:spcAft>
                <a:spcPct val="0"/>
              </a:spcAft>
              <a:defRPr sz="2800">
                <a:solidFill>
                  <a:srgbClr val="000000"/>
                </a:solidFill>
                <a:latin typeface="Gill Sans" pitchFamily="-65" charset="0"/>
                <a:ea typeface="ヒラギノ角ゴ ProN W3" pitchFamily="-65" charset="-128"/>
                <a:sym typeface="Gill Sans" pitchFamily="-65" charset="0"/>
              </a:defRPr>
            </a:lvl9pPr>
          </a:lstStyle>
          <a:p>
            <a:pPr eaLnBrk="1" hangingPunct="1"/>
            <a:r>
              <a:rPr lang="en-US" altLang="en-US" sz="1969" b="1">
                <a:solidFill>
                  <a:srgbClr val="FF0000"/>
                </a:solidFill>
              </a:rPr>
              <a:t>STIM2.1 interaction with Orai1 </a:t>
            </a:r>
            <a:r>
              <a:rPr lang="en-US" altLang="en-US" sz="1969"/>
              <a:t>is impaired and prevents Orai1 activation.</a:t>
            </a:r>
            <a:endParaRPr lang="de-DE" altLang="en-US" sz="1969">
              <a:solidFill>
                <a:schemeClr val="tx1"/>
              </a:solidFill>
            </a:endParaRPr>
          </a:p>
        </p:txBody>
      </p:sp>
    </p:spTree>
    <p:extLst>
      <p:ext uri="{BB962C8B-B14F-4D97-AF65-F5344CB8AC3E}">
        <p14:creationId xmlns:p14="http://schemas.microsoft.com/office/powerpoint/2010/main" val="758382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Alternative splicing</a:t>
            </a:r>
            <a:endParaRPr lang="uk-UA" dirty="0"/>
          </a:p>
        </p:txBody>
      </p:sp>
      <p:sp>
        <p:nvSpPr>
          <p:cNvPr id="3" name="Содержимое 2"/>
          <p:cNvSpPr>
            <a:spLocks noGrp="1"/>
          </p:cNvSpPr>
          <p:nvPr>
            <p:ph idx="1"/>
          </p:nvPr>
        </p:nvSpPr>
        <p:spPr>
          <a:xfrm>
            <a:off x="74424" y="620688"/>
            <a:ext cx="8640960" cy="3960440"/>
          </a:xfrm>
        </p:spPr>
        <p:txBody>
          <a:bodyPr>
            <a:normAutofit/>
          </a:bodyPr>
          <a:lstStyle/>
          <a:p>
            <a:pPr>
              <a:lnSpc>
                <a:spcPts val="2500"/>
              </a:lnSpc>
            </a:pPr>
            <a:r>
              <a:rPr lang="en-US" sz="1800" dirty="0"/>
              <a:t>Alternative </a:t>
            </a:r>
            <a:r>
              <a:rPr lang="en-US" sz="1800" dirty="0" smtClean="0"/>
              <a:t>splicing (AS) </a:t>
            </a:r>
            <a:r>
              <a:rPr lang="en-US" sz="1800" dirty="0"/>
              <a:t>of mRNA can generate a wide range of mature RNA transcripts</a:t>
            </a:r>
            <a:r>
              <a:rPr lang="en-US" sz="1800" dirty="0" smtClean="0"/>
              <a:t>.</a:t>
            </a:r>
          </a:p>
          <a:p>
            <a:pPr>
              <a:lnSpc>
                <a:spcPts val="2500"/>
              </a:lnSpc>
            </a:pPr>
            <a:endParaRPr lang="en-US" sz="1800" dirty="0" smtClean="0"/>
          </a:p>
          <a:p>
            <a:pPr>
              <a:lnSpc>
                <a:spcPts val="2500"/>
              </a:lnSpc>
            </a:pPr>
            <a:r>
              <a:rPr lang="en-US" sz="1800" dirty="0" smtClean="0"/>
              <a:t>It is estimated that AS </a:t>
            </a:r>
            <a:r>
              <a:rPr lang="en-US" sz="1800" dirty="0"/>
              <a:t>of pre-mRNA occurs in 95% of </a:t>
            </a:r>
            <a:r>
              <a:rPr lang="en-US" sz="1800" dirty="0" smtClean="0"/>
              <a:t>multi-exon </a:t>
            </a:r>
            <a:r>
              <a:rPr lang="en-US" sz="1800" dirty="0"/>
              <a:t>human </a:t>
            </a:r>
            <a:r>
              <a:rPr lang="en-US" sz="1800" dirty="0" smtClean="0"/>
              <a:t>genes.</a:t>
            </a:r>
          </a:p>
          <a:p>
            <a:pPr>
              <a:lnSpc>
                <a:spcPts val="2500"/>
              </a:lnSpc>
            </a:pPr>
            <a:endParaRPr lang="en-US" sz="1800" dirty="0"/>
          </a:p>
          <a:p>
            <a:pPr>
              <a:lnSpc>
                <a:spcPts val="2500"/>
              </a:lnSpc>
            </a:pPr>
            <a:r>
              <a:rPr lang="en-US" sz="1800" dirty="0"/>
              <a:t>T</a:t>
            </a:r>
            <a:r>
              <a:rPr lang="en-US" sz="1800" dirty="0" smtClean="0"/>
              <a:t>here </a:t>
            </a:r>
            <a:r>
              <a:rPr lang="en-US" sz="1800" dirty="0"/>
              <a:t>is abundant evidence for the expression of </a:t>
            </a:r>
            <a:r>
              <a:rPr lang="en-US" sz="1800" b="1" dirty="0"/>
              <a:t>multiple transcripts </a:t>
            </a:r>
            <a:r>
              <a:rPr lang="en-US" sz="1800" dirty="0"/>
              <a:t>in </a:t>
            </a:r>
            <a:r>
              <a:rPr lang="en-US" sz="1800" dirty="0" smtClean="0"/>
              <a:t>cells.</a:t>
            </a:r>
          </a:p>
          <a:p>
            <a:pPr>
              <a:lnSpc>
                <a:spcPts val="2500"/>
              </a:lnSpc>
            </a:pPr>
            <a:endParaRPr lang="en-US" sz="1800" dirty="0"/>
          </a:p>
          <a:p>
            <a:pPr>
              <a:lnSpc>
                <a:spcPts val="2500"/>
              </a:lnSpc>
            </a:pPr>
            <a:r>
              <a:rPr lang="en-US" sz="1800" dirty="0" smtClean="0"/>
              <a:t>However, </a:t>
            </a:r>
            <a:r>
              <a:rPr lang="en-US" sz="1800" dirty="0"/>
              <a:t>it is less clear whether these transcripts are expressed more or less equally across tissues or whether it would be biologically relevant to designate one transcript per gene as </a:t>
            </a:r>
            <a:r>
              <a:rPr lang="en-US" sz="1800" b="1" dirty="0"/>
              <a:t>dominant</a:t>
            </a:r>
            <a:r>
              <a:rPr lang="en-US" sz="1800" dirty="0"/>
              <a:t> and the rest as </a:t>
            </a:r>
            <a:r>
              <a:rPr lang="en-US" sz="1800" b="1" dirty="0"/>
              <a:t>alternative</a:t>
            </a:r>
            <a:r>
              <a:rPr lang="en-US" sz="1800" dirty="0"/>
              <a:t>. </a:t>
            </a:r>
          </a:p>
        </p:txBody>
      </p:sp>
      <p:sp>
        <p:nvSpPr>
          <p:cNvPr id="4" name="Номер слайда 3"/>
          <p:cNvSpPr>
            <a:spLocks noGrp="1"/>
          </p:cNvSpPr>
          <p:nvPr>
            <p:ph type="sldNum" sz="quarter" idx="12"/>
          </p:nvPr>
        </p:nvSpPr>
        <p:spPr/>
        <p:txBody>
          <a:bodyPr/>
          <a:lstStyle/>
          <a:p>
            <a:fld id="{5642019C-ABE9-4D0A-8A8D-CA21D401B279}" type="slidenum">
              <a:rPr lang="en-US" smtClean="0"/>
              <a:pPr/>
              <a:t>22</a:t>
            </a:fld>
            <a:endParaRPr lang="en-US"/>
          </a:p>
        </p:txBody>
      </p:sp>
      <p:sp>
        <p:nvSpPr>
          <p:cNvPr id="7" name="Datumsplatzhalter 6"/>
          <p:cNvSpPr>
            <a:spLocks noGrp="1"/>
          </p:cNvSpPr>
          <p:nvPr>
            <p:ph type="dt" sz="half" idx="10"/>
          </p:nvPr>
        </p:nvSpPr>
        <p:spPr/>
        <p:txBody>
          <a:bodyPr/>
          <a:lstStyle/>
          <a:p>
            <a:pPr>
              <a:defRPr/>
            </a:pPr>
            <a:r>
              <a:rPr lang="de-DE" smtClean="0"/>
              <a:t>V7</a:t>
            </a:r>
            <a:endParaRPr lang="de-DE" dirty="0"/>
          </a:p>
        </p:txBody>
      </p:sp>
      <p:sp>
        <p:nvSpPr>
          <p:cNvPr id="8" name="Fußzeilenplatzhalter 7"/>
          <p:cNvSpPr>
            <a:spLocks noGrp="1"/>
          </p:cNvSpPr>
          <p:nvPr>
            <p:ph type="ftr" sz="quarter" idx="11"/>
          </p:nvPr>
        </p:nvSpPr>
        <p:spPr/>
        <p:txBody>
          <a:bodyPr/>
          <a:lstStyle/>
          <a:p>
            <a:pPr>
              <a:defRPr/>
            </a:pPr>
            <a:r>
              <a:rPr lang="en-US" dirty="0" smtClean="0"/>
              <a:t>Processing of Biological Data</a:t>
            </a:r>
            <a:endParaRPr lang="de-DE" dirty="0"/>
          </a:p>
        </p:txBody>
      </p:sp>
      <p:sp>
        <p:nvSpPr>
          <p:cNvPr id="9" name="Textfeld 8"/>
          <p:cNvSpPr txBox="1"/>
          <p:nvPr/>
        </p:nvSpPr>
        <p:spPr>
          <a:xfrm>
            <a:off x="467544" y="5949280"/>
            <a:ext cx="4968552" cy="307777"/>
          </a:xfrm>
          <a:prstGeom prst="rect">
            <a:avLst/>
          </a:prstGeom>
          <a:noFill/>
        </p:spPr>
        <p:txBody>
          <a:bodyPr wrap="square" rtlCol="0">
            <a:spAutoFit/>
          </a:bodyPr>
          <a:lstStyle/>
          <a:p>
            <a:r>
              <a:rPr lang="de-DE" sz="1400" dirty="0" err="1" smtClean="0"/>
              <a:t>Ezkurdia</a:t>
            </a:r>
            <a:r>
              <a:rPr lang="de-DE" sz="1400" dirty="0" smtClean="0"/>
              <a:t> et al </a:t>
            </a:r>
            <a:r>
              <a:rPr lang="pt-BR" sz="1400" dirty="0"/>
              <a:t>J Proteome Res. </a:t>
            </a:r>
            <a:r>
              <a:rPr lang="pt-BR" sz="1400" dirty="0" smtClean="0"/>
              <a:t>(2015) 14: </a:t>
            </a:r>
            <a:r>
              <a:rPr lang="pt-BR" sz="1400" dirty="0"/>
              <a:t>1880–1887. </a:t>
            </a:r>
            <a:endParaRPr lang="de-DE" sz="1400" dirty="0"/>
          </a:p>
        </p:txBody>
      </p:sp>
    </p:spTree>
    <p:extLst>
      <p:ext uri="{BB962C8B-B14F-4D97-AF65-F5344CB8AC3E}">
        <p14:creationId xmlns:p14="http://schemas.microsoft.com/office/powerpoint/2010/main" val="32622255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Evidence from mRNA expression</a:t>
            </a:r>
            <a:endParaRPr lang="uk-UA" dirty="0"/>
          </a:p>
        </p:txBody>
      </p:sp>
      <p:sp>
        <p:nvSpPr>
          <p:cNvPr id="3" name="Содержимое 2"/>
          <p:cNvSpPr>
            <a:spLocks noGrp="1"/>
          </p:cNvSpPr>
          <p:nvPr>
            <p:ph idx="1"/>
          </p:nvPr>
        </p:nvSpPr>
        <p:spPr>
          <a:xfrm>
            <a:off x="74424" y="620688"/>
            <a:ext cx="8640960" cy="5040560"/>
          </a:xfrm>
        </p:spPr>
        <p:txBody>
          <a:bodyPr>
            <a:normAutofit/>
          </a:bodyPr>
          <a:lstStyle/>
          <a:p>
            <a:pPr>
              <a:lnSpc>
                <a:spcPts val="2500"/>
              </a:lnSpc>
            </a:pPr>
            <a:r>
              <a:rPr lang="en-US" sz="1800" dirty="0"/>
              <a:t>Three contrasting large-scale </a:t>
            </a:r>
            <a:r>
              <a:rPr lang="en-US" sz="1800" dirty="0" smtClean="0"/>
              <a:t>expression studies </a:t>
            </a:r>
            <a:r>
              <a:rPr lang="en-US" sz="1800" dirty="0"/>
              <a:t>came to different conclusions. </a:t>
            </a:r>
            <a:endParaRPr lang="en-US" sz="1800" dirty="0" smtClean="0"/>
          </a:p>
          <a:p>
            <a:pPr>
              <a:lnSpc>
                <a:spcPts val="2500"/>
              </a:lnSpc>
            </a:pPr>
            <a:r>
              <a:rPr lang="en-US" sz="1800" dirty="0" smtClean="0"/>
              <a:t>An </a:t>
            </a:r>
            <a:r>
              <a:rPr lang="en-US" sz="1800" dirty="0"/>
              <a:t>EST-based study with 13 different </a:t>
            </a:r>
            <a:r>
              <a:rPr lang="en-US" sz="1800" dirty="0" smtClean="0"/>
              <a:t>tissues </a:t>
            </a:r>
            <a:r>
              <a:rPr lang="en-US" sz="1800" dirty="0"/>
              <a:t>predicted that primary tissues generally had a single dominant transcript per gene. </a:t>
            </a:r>
            <a:endParaRPr lang="en-US" sz="1800" dirty="0" smtClean="0"/>
          </a:p>
          <a:p>
            <a:pPr>
              <a:lnSpc>
                <a:spcPts val="2500"/>
              </a:lnSpc>
            </a:pPr>
            <a:endParaRPr lang="en-US" sz="1800" dirty="0"/>
          </a:p>
          <a:p>
            <a:pPr>
              <a:lnSpc>
                <a:spcPts val="2500"/>
              </a:lnSpc>
            </a:pPr>
            <a:r>
              <a:rPr lang="en-US" sz="1800" dirty="0" smtClean="0"/>
              <a:t>In </a:t>
            </a:r>
            <a:r>
              <a:rPr lang="en-US" sz="1800" dirty="0"/>
              <a:t>contrast, a large-scale study using </a:t>
            </a:r>
            <a:r>
              <a:rPr lang="en-US" sz="1800" dirty="0" err="1" smtClean="0"/>
              <a:t>RNAseq</a:t>
            </a:r>
            <a:r>
              <a:rPr lang="en-US" sz="1800" dirty="0" smtClean="0"/>
              <a:t> </a:t>
            </a:r>
            <a:r>
              <a:rPr lang="en-US" sz="1800" dirty="0"/>
              <a:t>found that </a:t>
            </a:r>
            <a:r>
              <a:rPr lang="en-US" sz="1800" dirty="0" smtClean="0"/>
              <a:t>&gt; 75% </a:t>
            </a:r>
            <a:r>
              <a:rPr lang="en-US" sz="1800" dirty="0"/>
              <a:t>of protein-coding genes had cell-line-specific dominant </a:t>
            </a:r>
            <a:r>
              <a:rPr lang="en-US" sz="1800" dirty="0" smtClean="0"/>
              <a:t>transcripts. </a:t>
            </a:r>
          </a:p>
          <a:p>
            <a:pPr>
              <a:lnSpc>
                <a:spcPts val="2500"/>
              </a:lnSpc>
            </a:pPr>
            <a:r>
              <a:rPr lang="en-US" sz="1800" dirty="0" smtClean="0"/>
              <a:t>Those </a:t>
            </a:r>
            <a:r>
              <a:rPr lang="en-US" sz="1800" dirty="0"/>
              <a:t>genes with the most splice variants had more dominant transcripts. </a:t>
            </a:r>
            <a:endParaRPr lang="en-US" sz="1800" dirty="0" smtClean="0"/>
          </a:p>
          <a:p>
            <a:pPr>
              <a:lnSpc>
                <a:spcPts val="2500"/>
              </a:lnSpc>
            </a:pPr>
            <a:endParaRPr lang="en-US" sz="1800" dirty="0"/>
          </a:p>
          <a:p>
            <a:pPr>
              <a:lnSpc>
                <a:spcPts val="2500"/>
              </a:lnSpc>
            </a:pPr>
            <a:r>
              <a:rPr lang="en-US" sz="1800" dirty="0"/>
              <a:t>A</a:t>
            </a:r>
            <a:r>
              <a:rPr lang="en-US" sz="1800" dirty="0" smtClean="0"/>
              <a:t> </a:t>
            </a:r>
            <a:r>
              <a:rPr lang="en-US" sz="1800" dirty="0"/>
              <a:t>second </a:t>
            </a:r>
            <a:r>
              <a:rPr lang="en-US" sz="1800" dirty="0" err="1" smtClean="0"/>
              <a:t>RNAseq</a:t>
            </a:r>
            <a:r>
              <a:rPr lang="en-US" sz="1800" dirty="0" smtClean="0"/>
              <a:t> study (Illumina </a:t>
            </a:r>
            <a:r>
              <a:rPr lang="en-US" sz="1800" dirty="0"/>
              <a:t>Human </a:t>
            </a:r>
            <a:r>
              <a:rPr lang="en-US" sz="1800" dirty="0" err="1"/>
              <a:t>BodyMap</a:t>
            </a:r>
            <a:r>
              <a:rPr lang="en-US" sz="1800" dirty="0"/>
              <a:t> </a:t>
            </a:r>
            <a:r>
              <a:rPr lang="en-US" sz="1800" dirty="0" smtClean="0"/>
              <a:t>project) </a:t>
            </a:r>
            <a:r>
              <a:rPr lang="en-US" sz="1800" dirty="0"/>
              <a:t>found that </a:t>
            </a:r>
            <a:r>
              <a:rPr lang="en-US" sz="1800" dirty="0" smtClean="0"/>
              <a:t>ca. 50% of </a:t>
            </a:r>
            <a:r>
              <a:rPr lang="en-US" sz="1800" dirty="0"/>
              <a:t>the genes expressed in the 16 tissues studied had the same major transcript in all </a:t>
            </a:r>
            <a:r>
              <a:rPr lang="en-US" sz="1800" dirty="0" smtClean="0"/>
              <a:t>tissues,</a:t>
            </a:r>
            <a:r>
              <a:rPr lang="en-US" sz="1800" baseline="30000" dirty="0"/>
              <a:t> </a:t>
            </a:r>
            <a:r>
              <a:rPr lang="en-US" sz="1800" dirty="0" smtClean="0"/>
              <a:t>whereas </a:t>
            </a:r>
            <a:r>
              <a:rPr lang="en-US" sz="1800" dirty="0"/>
              <a:t>another third of the genes had major transcripts that were tissue-dependent. </a:t>
            </a:r>
            <a:endParaRPr lang="en-US" sz="1800" dirty="0" smtClean="0"/>
          </a:p>
          <a:p>
            <a:pPr>
              <a:lnSpc>
                <a:spcPts val="2500"/>
              </a:lnSpc>
            </a:pPr>
            <a:r>
              <a:rPr lang="en-US" sz="1800" dirty="0" smtClean="0"/>
              <a:t>One </a:t>
            </a:r>
            <a:r>
              <a:rPr lang="en-US" sz="1800" dirty="0"/>
              <a:t>curious result </a:t>
            </a:r>
            <a:r>
              <a:rPr lang="en-US" sz="1800" dirty="0" smtClean="0"/>
              <a:t>in this study was </a:t>
            </a:r>
            <a:r>
              <a:rPr lang="en-US" sz="1800" dirty="0"/>
              <a:t>that the major transcript was noncoding in close to 20% of the protein-coding genes.</a:t>
            </a:r>
          </a:p>
        </p:txBody>
      </p:sp>
      <p:sp>
        <p:nvSpPr>
          <p:cNvPr id="4" name="Номер слайда 3"/>
          <p:cNvSpPr>
            <a:spLocks noGrp="1"/>
          </p:cNvSpPr>
          <p:nvPr>
            <p:ph type="sldNum" sz="quarter" idx="12"/>
          </p:nvPr>
        </p:nvSpPr>
        <p:spPr/>
        <p:txBody>
          <a:bodyPr/>
          <a:lstStyle/>
          <a:p>
            <a:fld id="{5642019C-ABE9-4D0A-8A8D-CA21D401B279}" type="slidenum">
              <a:rPr lang="en-US" smtClean="0"/>
              <a:pPr/>
              <a:t>23</a:t>
            </a:fld>
            <a:endParaRPr lang="en-US"/>
          </a:p>
        </p:txBody>
      </p:sp>
      <p:sp>
        <p:nvSpPr>
          <p:cNvPr id="7" name="Datumsplatzhalter 6"/>
          <p:cNvSpPr>
            <a:spLocks noGrp="1"/>
          </p:cNvSpPr>
          <p:nvPr>
            <p:ph type="dt" sz="half" idx="10"/>
          </p:nvPr>
        </p:nvSpPr>
        <p:spPr/>
        <p:txBody>
          <a:bodyPr/>
          <a:lstStyle/>
          <a:p>
            <a:pPr>
              <a:defRPr/>
            </a:pPr>
            <a:r>
              <a:rPr lang="de-DE" smtClean="0"/>
              <a:t>V7</a:t>
            </a:r>
            <a:endParaRPr lang="de-DE" dirty="0"/>
          </a:p>
        </p:txBody>
      </p:sp>
      <p:sp>
        <p:nvSpPr>
          <p:cNvPr id="8" name="Fußzeilenplatzhalter 7"/>
          <p:cNvSpPr>
            <a:spLocks noGrp="1"/>
          </p:cNvSpPr>
          <p:nvPr>
            <p:ph type="ftr" sz="quarter" idx="11"/>
          </p:nvPr>
        </p:nvSpPr>
        <p:spPr/>
        <p:txBody>
          <a:bodyPr/>
          <a:lstStyle/>
          <a:p>
            <a:pPr>
              <a:defRPr/>
            </a:pPr>
            <a:r>
              <a:rPr lang="en-US" dirty="0" smtClean="0"/>
              <a:t>Processing of Biological Data</a:t>
            </a:r>
            <a:endParaRPr lang="de-DE" dirty="0"/>
          </a:p>
        </p:txBody>
      </p:sp>
      <p:sp>
        <p:nvSpPr>
          <p:cNvPr id="9" name="Textfeld 8"/>
          <p:cNvSpPr txBox="1"/>
          <p:nvPr/>
        </p:nvSpPr>
        <p:spPr>
          <a:xfrm>
            <a:off x="467544" y="5949280"/>
            <a:ext cx="4968552" cy="307777"/>
          </a:xfrm>
          <a:prstGeom prst="rect">
            <a:avLst/>
          </a:prstGeom>
          <a:noFill/>
        </p:spPr>
        <p:txBody>
          <a:bodyPr wrap="square" rtlCol="0">
            <a:spAutoFit/>
          </a:bodyPr>
          <a:lstStyle/>
          <a:p>
            <a:r>
              <a:rPr lang="de-DE" sz="1400" dirty="0" err="1" smtClean="0"/>
              <a:t>Ezkurdia</a:t>
            </a:r>
            <a:r>
              <a:rPr lang="de-DE" sz="1400" dirty="0" smtClean="0"/>
              <a:t> et al </a:t>
            </a:r>
            <a:r>
              <a:rPr lang="pt-BR" sz="1400" dirty="0"/>
              <a:t>J Proteome Res. </a:t>
            </a:r>
            <a:r>
              <a:rPr lang="pt-BR" sz="1400" dirty="0" smtClean="0"/>
              <a:t>(2015) 14: </a:t>
            </a:r>
            <a:r>
              <a:rPr lang="pt-BR" sz="1400" dirty="0"/>
              <a:t>1880–1887. </a:t>
            </a:r>
            <a:endParaRPr lang="de-DE" sz="1400" dirty="0"/>
          </a:p>
        </p:txBody>
      </p:sp>
    </p:spTree>
    <p:extLst>
      <p:ext uri="{BB962C8B-B14F-4D97-AF65-F5344CB8AC3E}">
        <p14:creationId xmlns:p14="http://schemas.microsoft.com/office/powerpoint/2010/main" val="12919875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Detect isoforms in proteomic data</a:t>
            </a:r>
            <a:endParaRPr lang="uk-UA" dirty="0"/>
          </a:p>
        </p:txBody>
      </p:sp>
      <p:sp>
        <p:nvSpPr>
          <p:cNvPr id="3" name="Содержимое 2"/>
          <p:cNvSpPr>
            <a:spLocks noGrp="1"/>
          </p:cNvSpPr>
          <p:nvPr>
            <p:ph idx="1"/>
          </p:nvPr>
        </p:nvSpPr>
        <p:spPr>
          <a:xfrm>
            <a:off x="74424" y="620688"/>
            <a:ext cx="8640960" cy="3528392"/>
          </a:xfrm>
        </p:spPr>
        <p:txBody>
          <a:bodyPr>
            <a:normAutofit/>
          </a:bodyPr>
          <a:lstStyle/>
          <a:p>
            <a:pPr>
              <a:lnSpc>
                <a:spcPts val="2500"/>
              </a:lnSpc>
            </a:pPr>
            <a:r>
              <a:rPr lang="en-US" sz="1800" dirty="0" smtClean="0"/>
              <a:t>Here: re-analysis of 8 HT proteomics MS data sets. </a:t>
            </a:r>
          </a:p>
          <a:p>
            <a:pPr>
              <a:lnSpc>
                <a:spcPts val="2500"/>
              </a:lnSpc>
            </a:pPr>
            <a:endParaRPr lang="en-US" sz="1800" dirty="0"/>
          </a:p>
          <a:p>
            <a:pPr>
              <a:lnSpc>
                <a:spcPts val="2500"/>
              </a:lnSpc>
            </a:pPr>
            <a:r>
              <a:rPr lang="en-US" sz="1800" dirty="0" smtClean="0"/>
              <a:t>We </a:t>
            </a:r>
            <a:r>
              <a:rPr lang="en-US" sz="1800" dirty="0"/>
              <a:t>detected at least two peptides for 12 716 (63.9%) of the protein-coding genes but found alternative protein isoforms for just 246 genes (1.2</a:t>
            </a:r>
            <a:r>
              <a:rPr lang="en-US" sz="1800" dirty="0" smtClean="0"/>
              <a:t>%). </a:t>
            </a:r>
          </a:p>
          <a:p>
            <a:pPr>
              <a:lnSpc>
                <a:spcPts val="2500"/>
              </a:lnSpc>
            </a:pPr>
            <a:r>
              <a:rPr lang="en-US" sz="1800" dirty="0" smtClean="0">
                <a:latin typeface="Times New Roman" panose="02020603050405020304" pitchFamily="18" charset="0"/>
                <a:cs typeface="Times New Roman" panose="02020603050405020304" pitchFamily="18" charset="0"/>
              </a:rPr>
              <a:t>→ </a:t>
            </a:r>
            <a:r>
              <a:rPr lang="en-US" sz="1800" dirty="0" smtClean="0"/>
              <a:t>the </a:t>
            </a:r>
            <a:r>
              <a:rPr lang="en-US" sz="1800" dirty="0"/>
              <a:t>vast majority of genes had peptide evidence for just </a:t>
            </a:r>
            <a:r>
              <a:rPr lang="en-US" sz="1800" b="1" dirty="0"/>
              <a:t>one protein isoform</a:t>
            </a:r>
            <a:r>
              <a:rPr lang="en-US" sz="1800" dirty="0"/>
              <a:t>. </a:t>
            </a:r>
            <a:endParaRPr lang="en-US" sz="1800" dirty="0" smtClean="0"/>
          </a:p>
          <a:p>
            <a:pPr>
              <a:lnSpc>
                <a:spcPts val="2500"/>
              </a:lnSpc>
            </a:pPr>
            <a:endParaRPr lang="en-US" sz="1800" dirty="0"/>
          </a:p>
          <a:p>
            <a:pPr>
              <a:lnSpc>
                <a:spcPts val="2500"/>
              </a:lnSpc>
            </a:pPr>
            <a:r>
              <a:rPr lang="en-US" sz="1800" dirty="0"/>
              <a:t>The isoform with the highest number of peptides was the main proteomics isoform</a:t>
            </a:r>
            <a:r>
              <a:rPr lang="en-US" sz="1800" dirty="0" smtClean="0"/>
              <a:t>.</a:t>
            </a:r>
          </a:p>
          <a:p>
            <a:pPr>
              <a:lnSpc>
                <a:spcPts val="2500"/>
              </a:lnSpc>
            </a:pPr>
            <a:r>
              <a:rPr lang="en-US" sz="1800" dirty="0" smtClean="0"/>
              <a:t> </a:t>
            </a:r>
          </a:p>
          <a:p>
            <a:pPr>
              <a:lnSpc>
                <a:spcPts val="2500"/>
              </a:lnSpc>
            </a:pPr>
            <a:r>
              <a:rPr lang="en-US" sz="1800" dirty="0" smtClean="0"/>
              <a:t>In </a:t>
            </a:r>
            <a:r>
              <a:rPr lang="en-US" sz="1800" dirty="0"/>
              <a:t>this way, we could identify a unique main proteomics isoform for 5011 genes. </a:t>
            </a:r>
            <a:endParaRPr lang="en-US" sz="1800" dirty="0" smtClean="0"/>
          </a:p>
          <a:p>
            <a:pPr>
              <a:lnSpc>
                <a:spcPts val="2500"/>
              </a:lnSpc>
            </a:pPr>
            <a:endParaRPr lang="en-US" sz="1800"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24</a:t>
            </a:fld>
            <a:endParaRPr lang="en-US"/>
          </a:p>
        </p:txBody>
      </p:sp>
      <p:sp>
        <p:nvSpPr>
          <p:cNvPr id="7" name="Datumsplatzhalter 6"/>
          <p:cNvSpPr>
            <a:spLocks noGrp="1"/>
          </p:cNvSpPr>
          <p:nvPr>
            <p:ph type="dt" sz="half" idx="10"/>
          </p:nvPr>
        </p:nvSpPr>
        <p:spPr/>
        <p:txBody>
          <a:bodyPr/>
          <a:lstStyle/>
          <a:p>
            <a:pPr>
              <a:defRPr/>
            </a:pPr>
            <a:r>
              <a:rPr lang="de-DE" smtClean="0"/>
              <a:t>V7</a:t>
            </a:r>
            <a:endParaRPr lang="de-DE" dirty="0"/>
          </a:p>
        </p:txBody>
      </p:sp>
      <p:sp>
        <p:nvSpPr>
          <p:cNvPr id="8" name="Fußzeilenplatzhalter 7"/>
          <p:cNvSpPr>
            <a:spLocks noGrp="1"/>
          </p:cNvSpPr>
          <p:nvPr>
            <p:ph type="ftr" sz="quarter" idx="11"/>
          </p:nvPr>
        </p:nvSpPr>
        <p:spPr/>
        <p:txBody>
          <a:bodyPr/>
          <a:lstStyle/>
          <a:p>
            <a:pPr>
              <a:defRPr/>
            </a:pPr>
            <a:r>
              <a:rPr lang="en-US" dirty="0" smtClean="0"/>
              <a:t>Processing of Biological Data</a:t>
            </a:r>
            <a:endParaRPr lang="de-DE" dirty="0"/>
          </a:p>
        </p:txBody>
      </p:sp>
      <p:sp>
        <p:nvSpPr>
          <p:cNvPr id="9" name="Textfeld 8"/>
          <p:cNvSpPr txBox="1"/>
          <p:nvPr/>
        </p:nvSpPr>
        <p:spPr>
          <a:xfrm>
            <a:off x="467544" y="5949280"/>
            <a:ext cx="4968552" cy="307777"/>
          </a:xfrm>
          <a:prstGeom prst="rect">
            <a:avLst/>
          </a:prstGeom>
          <a:noFill/>
        </p:spPr>
        <p:txBody>
          <a:bodyPr wrap="square" rtlCol="0">
            <a:spAutoFit/>
          </a:bodyPr>
          <a:lstStyle/>
          <a:p>
            <a:r>
              <a:rPr lang="de-DE" sz="1400" dirty="0" err="1" smtClean="0"/>
              <a:t>Ezkurdia</a:t>
            </a:r>
            <a:r>
              <a:rPr lang="de-DE" sz="1400" dirty="0" smtClean="0"/>
              <a:t> et al </a:t>
            </a:r>
            <a:r>
              <a:rPr lang="pt-BR" sz="1400" dirty="0"/>
              <a:t>J Proteome Res. </a:t>
            </a:r>
            <a:r>
              <a:rPr lang="pt-BR" sz="1400" dirty="0" smtClean="0"/>
              <a:t>(2015) 14: </a:t>
            </a:r>
            <a:r>
              <a:rPr lang="pt-BR" sz="1400" dirty="0"/>
              <a:t>1880–1887. </a:t>
            </a:r>
            <a:endParaRPr lang="de-DE" sz="1400" dirty="0"/>
          </a:p>
        </p:txBody>
      </p:sp>
    </p:spTree>
    <p:extLst>
      <p:ext uri="{BB962C8B-B14F-4D97-AF65-F5344CB8AC3E}">
        <p14:creationId xmlns:p14="http://schemas.microsoft.com/office/powerpoint/2010/main" val="20265771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Comparison proteomics - </a:t>
            </a:r>
            <a:r>
              <a:rPr lang="en-US" dirty="0" err="1" smtClean="0"/>
              <a:t>RNAseq</a:t>
            </a:r>
            <a:endParaRPr lang="uk-UA" dirty="0"/>
          </a:p>
        </p:txBody>
      </p:sp>
      <p:sp>
        <p:nvSpPr>
          <p:cNvPr id="3" name="Содержимое 2"/>
          <p:cNvSpPr>
            <a:spLocks noGrp="1"/>
          </p:cNvSpPr>
          <p:nvPr>
            <p:ph idx="1"/>
          </p:nvPr>
        </p:nvSpPr>
        <p:spPr>
          <a:xfrm>
            <a:off x="74424" y="620688"/>
            <a:ext cx="8640960" cy="5472608"/>
          </a:xfrm>
        </p:spPr>
        <p:txBody>
          <a:bodyPr>
            <a:normAutofit/>
          </a:bodyPr>
          <a:lstStyle/>
          <a:p>
            <a:pPr>
              <a:lnSpc>
                <a:spcPts val="2500"/>
              </a:lnSpc>
            </a:pPr>
            <a:r>
              <a:rPr lang="en-US" sz="1800" dirty="0"/>
              <a:t>CCDS variants are based on genomic evidence and are variants that are mutually agreed on by teams of manual annotators from </a:t>
            </a:r>
            <a:r>
              <a:rPr lang="en-US" sz="1800" dirty="0" smtClean="0"/>
              <a:t>NCBI, </a:t>
            </a:r>
            <a:r>
              <a:rPr lang="en-US" sz="1800" dirty="0"/>
              <a:t>the </a:t>
            </a:r>
            <a:r>
              <a:rPr lang="en-US" sz="1800" dirty="0" smtClean="0"/>
              <a:t>Sanger Institute, EBI </a:t>
            </a:r>
            <a:r>
              <a:rPr lang="en-US" sz="1800" dirty="0"/>
              <a:t>and </a:t>
            </a:r>
            <a:r>
              <a:rPr lang="en-US" sz="1800" dirty="0" smtClean="0"/>
              <a:t>UC Santa Cruz. </a:t>
            </a:r>
          </a:p>
          <a:p>
            <a:pPr>
              <a:lnSpc>
                <a:spcPts val="2500"/>
              </a:lnSpc>
            </a:pPr>
            <a:r>
              <a:rPr lang="en-US" sz="1800" dirty="0" smtClean="0"/>
              <a:t>A </a:t>
            </a:r>
            <a:r>
              <a:rPr lang="en-US" sz="1800" dirty="0"/>
              <a:t>total of 13 297 </a:t>
            </a:r>
            <a:r>
              <a:rPr lang="en-US" sz="1800" dirty="0" smtClean="0"/>
              <a:t>genes </a:t>
            </a:r>
            <a:r>
              <a:rPr lang="en-US" sz="1800" dirty="0"/>
              <a:t>were annotated with a single CCDS variant. This unique manually curated variant agreed with the main proteomics isoform for </a:t>
            </a:r>
            <a:r>
              <a:rPr lang="en-US" sz="1800" dirty="0" smtClean="0"/>
              <a:t>98.6</a:t>
            </a:r>
            <a:r>
              <a:rPr lang="en-US" sz="1800" dirty="0"/>
              <a:t>% of the 3331 genes that we compared</a:t>
            </a:r>
            <a:r>
              <a:rPr lang="en-US" sz="1800" dirty="0" smtClean="0"/>
              <a:t>.</a:t>
            </a:r>
          </a:p>
          <a:p>
            <a:pPr>
              <a:lnSpc>
                <a:spcPts val="2500"/>
              </a:lnSpc>
            </a:pPr>
            <a:endParaRPr lang="en-US" sz="1800" dirty="0" smtClean="0"/>
          </a:p>
          <a:p>
            <a:pPr>
              <a:lnSpc>
                <a:spcPts val="2500"/>
              </a:lnSpc>
            </a:pPr>
            <a:r>
              <a:rPr lang="en-US" sz="1800" dirty="0"/>
              <a:t>APPRIS annotates principal isoforms on the basis of conservation of structure and function and selected a main isoform for 15 172 of </a:t>
            </a:r>
            <a:r>
              <a:rPr lang="en-US" sz="1800" dirty="0" smtClean="0"/>
              <a:t>the coding </a:t>
            </a:r>
            <a:r>
              <a:rPr lang="en-US" sz="1800" dirty="0"/>
              <a:t>genes. </a:t>
            </a:r>
            <a:endParaRPr lang="en-US" sz="1800" dirty="0" smtClean="0"/>
          </a:p>
          <a:p>
            <a:pPr>
              <a:lnSpc>
                <a:spcPts val="2500"/>
              </a:lnSpc>
            </a:pPr>
            <a:r>
              <a:rPr lang="en-US" sz="1800" dirty="0" smtClean="0"/>
              <a:t>We </a:t>
            </a:r>
            <a:r>
              <a:rPr lang="en-US" sz="1800" dirty="0"/>
              <a:t>were able to compare the APPRIS principal isoforms and the main proteomics isoforms over 4186 </a:t>
            </a:r>
            <a:r>
              <a:rPr lang="en-US" sz="1800" dirty="0" smtClean="0"/>
              <a:t>genes. The </a:t>
            </a:r>
            <a:r>
              <a:rPr lang="en-US" sz="1800" dirty="0"/>
              <a:t>main proteomics isoform agreed with the isoform with the most conserved protein features for 97.8% of these </a:t>
            </a:r>
            <a:r>
              <a:rPr lang="en-US" sz="1800" dirty="0" smtClean="0"/>
              <a:t>genes.</a:t>
            </a:r>
          </a:p>
          <a:p>
            <a:pPr>
              <a:lnSpc>
                <a:spcPts val="2500"/>
              </a:lnSpc>
            </a:pPr>
            <a:endParaRPr lang="en-US" sz="1800" dirty="0"/>
          </a:p>
          <a:p>
            <a:pPr>
              <a:lnSpc>
                <a:spcPts val="2500"/>
              </a:lnSpc>
            </a:pPr>
            <a:r>
              <a:rPr lang="en-US" sz="1800" dirty="0" smtClean="0"/>
              <a:t>In contrast, the </a:t>
            </a:r>
            <a:r>
              <a:rPr lang="en-US" sz="1800" dirty="0"/>
              <a:t>longest isoform coincided with the main proteomics isoform </a:t>
            </a:r>
            <a:r>
              <a:rPr lang="en-US" sz="1800" dirty="0" smtClean="0"/>
              <a:t>only for </a:t>
            </a:r>
            <a:r>
              <a:rPr lang="en-US" sz="1800" dirty="0"/>
              <a:t>89.6% of the genes.</a:t>
            </a:r>
          </a:p>
          <a:p>
            <a:pPr>
              <a:lnSpc>
                <a:spcPts val="2500"/>
              </a:lnSpc>
            </a:pPr>
            <a:endParaRPr lang="en-US" sz="1800"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25</a:t>
            </a:fld>
            <a:endParaRPr lang="en-US"/>
          </a:p>
        </p:txBody>
      </p:sp>
      <p:sp>
        <p:nvSpPr>
          <p:cNvPr id="7" name="Datumsplatzhalter 6"/>
          <p:cNvSpPr>
            <a:spLocks noGrp="1"/>
          </p:cNvSpPr>
          <p:nvPr>
            <p:ph type="dt" sz="half" idx="10"/>
          </p:nvPr>
        </p:nvSpPr>
        <p:spPr/>
        <p:txBody>
          <a:bodyPr/>
          <a:lstStyle/>
          <a:p>
            <a:pPr>
              <a:defRPr/>
            </a:pPr>
            <a:r>
              <a:rPr lang="de-DE" smtClean="0"/>
              <a:t>V7</a:t>
            </a:r>
            <a:endParaRPr lang="de-DE" dirty="0"/>
          </a:p>
        </p:txBody>
      </p:sp>
      <p:sp>
        <p:nvSpPr>
          <p:cNvPr id="8" name="Fußzeilenplatzhalter 7"/>
          <p:cNvSpPr>
            <a:spLocks noGrp="1"/>
          </p:cNvSpPr>
          <p:nvPr>
            <p:ph type="ftr" sz="quarter" idx="11"/>
          </p:nvPr>
        </p:nvSpPr>
        <p:spPr/>
        <p:txBody>
          <a:bodyPr/>
          <a:lstStyle/>
          <a:p>
            <a:pPr>
              <a:defRPr/>
            </a:pPr>
            <a:r>
              <a:rPr lang="en-US" dirty="0" smtClean="0"/>
              <a:t>Processing of Biological Data</a:t>
            </a:r>
            <a:endParaRPr lang="de-DE" dirty="0"/>
          </a:p>
        </p:txBody>
      </p:sp>
      <p:sp>
        <p:nvSpPr>
          <p:cNvPr id="9" name="Textfeld 8"/>
          <p:cNvSpPr txBox="1"/>
          <p:nvPr/>
        </p:nvSpPr>
        <p:spPr>
          <a:xfrm>
            <a:off x="467544" y="5949280"/>
            <a:ext cx="4968552" cy="307777"/>
          </a:xfrm>
          <a:prstGeom prst="rect">
            <a:avLst/>
          </a:prstGeom>
          <a:noFill/>
        </p:spPr>
        <p:txBody>
          <a:bodyPr wrap="square" rtlCol="0">
            <a:spAutoFit/>
          </a:bodyPr>
          <a:lstStyle/>
          <a:p>
            <a:r>
              <a:rPr lang="de-DE" sz="1400" dirty="0" err="1" smtClean="0"/>
              <a:t>Ezkurdia</a:t>
            </a:r>
            <a:r>
              <a:rPr lang="de-DE" sz="1400" dirty="0" smtClean="0"/>
              <a:t> et al </a:t>
            </a:r>
            <a:r>
              <a:rPr lang="pt-BR" sz="1400" dirty="0"/>
              <a:t>J Proteome Res. </a:t>
            </a:r>
            <a:r>
              <a:rPr lang="pt-BR" sz="1400" dirty="0" smtClean="0"/>
              <a:t>(2015) 14: </a:t>
            </a:r>
            <a:r>
              <a:rPr lang="pt-BR" sz="1400" dirty="0"/>
              <a:t>1880–1887. </a:t>
            </a:r>
            <a:endParaRPr lang="de-DE" sz="1400" dirty="0"/>
          </a:p>
        </p:txBody>
      </p:sp>
    </p:spTree>
    <p:extLst>
      <p:ext uri="{BB962C8B-B14F-4D97-AF65-F5344CB8AC3E}">
        <p14:creationId xmlns:p14="http://schemas.microsoft.com/office/powerpoint/2010/main" val="32227059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Alternative translation: example TrpV6 channel protein</a:t>
            </a:r>
            <a:endParaRPr lang="uk-UA" dirty="0"/>
          </a:p>
        </p:txBody>
      </p:sp>
      <p:sp>
        <p:nvSpPr>
          <p:cNvPr id="3" name="Содержимое 2"/>
          <p:cNvSpPr>
            <a:spLocks noGrp="1"/>
          </p:cNvSpPr>
          <p:nvPr>
            <p:ph idx="1"/>
          </p:nvPr>
        </p:nvSpPr>
        <p:spPr>
          <a:xfrm>
            <a:off x="8473" y="3131056"/>
            <a:ext cx="4995575" cy="3322280"/>
          </a:xfrm>
        </p:spPr>
        <p:txBody>
          <a:bodyPr>
            <a:normAutofit/>
          </a:bodyPr>
          <a:lstStyle/>
          <a:p>
            <a:pPr>
              <a:lnSpc>
                <a:spcPts val="2500"/>
              </a:lnSpc>
            </a:pPr>
            <a:r>
              <a:rPr lang="en-US" sz="1800" dirty="0" smtClean="0"/>
              <a:t>MUSCLE </a:t>
            </a:r>
            <a:r>
              <a:rPr lang="en-US" sz="1800" dirty="0"/>
              <a:t>multiple sequence alignment of the translated 5′-UTR of </a:t>
            </a:r>
            <a:r>
              <a:rPr lang="en-US" sz="1800" dirty="0" smtClean="0"/>
              <a:t>TRPV6 </a:t>
            </a:r>
          </a:p>
          <a:p>
            <a:pPr>
              <a:lnSpc>
                <a:spcPts val="2500"/>
              </a:lnSpc>
            </a:pPr>
            <a:r>
              <a:rPr lang="en-US" sz="1800" dirty="0" smtClean="0"/>
              <a:t>Identical </a:t>
            </a:r>
            <a:r>
              <a:rPr lang="en-US" sz="1800" dirty="0"/>
              <a:t>aa residues (compared with the human sequence) are </a:t>
            </a:r>
            <a:r>
              <a:rPr lang="en-US" sz="1800" i="1" dirty="0"/>
              <a:t>shaded</a:t>
            </a:r>
            <a:r>
              <a:rPr lang="en-US" sz="1800" dirty="0"/>
              <a:t>; </a:t>
            </a:r>
            <a:endParaRPr lang="en-US" sz="1800" dirty="0" smtClean="0"/>
          </a:p>
          <a:p>
            <a:pPr>
              <a:lnSpc>
                <a:spcPts val="2500"/>
              </a:lnSpc>
            </a:pPr>
            <a:r>
              <a:rPr lang="en-US" sz="1800" dirty="0" smtClean="0"/>
              <a:t>annotated </a:t>
            </a:r>
            <a:r>
              <a:rPr lang="en-US" sz="1800" dirty="0"/>
              <a:t>N termini with the first Met</a:t>
            </a:r>
            <a:r>
              <a:rPr lang="en-US" sz="1800" baseline="30000" dirty="0"/>
              <a:t>+1</a:t>
            </a:r>
            <a:r>
              <a:rPr lang="en-US" sz="1800" dirty="0"/>
              <a:t> are in </a:t>
            </a:r>
            <a:r>
              <a:rPr lang="en-US" sz="1800" b="1" i="1" dirty="0">
                <a:solidFill>
                  <a:srgbClr val="FF0000"/>
                </a:solidFill>
              </a:rPr>
              <a:t>red</a:t>
            </a:r>
            <a:r>
              <a:rPr lang="en-US" sz="1800" dirty="0"/>
              <a:t>; </a:t>
            </a:r>
            <a:endParaRPr lang="en-US" sz="1800" dirty="0" smtClean="0"/>
          </a:p>
          <a:p>
            <a:pPr>
              <a:lnSpc>
                <a:spcPts val="2500"/>
              </a:lnSpc>
            </a:pPr>
            <a:r>
              <a:rPr lang="en-US" sz="1800" dirty="0" smtClean="0"/>
              <a:t>* : </a:t>
            </a:r>
            <a:r>
              <a:rPr lang="en-US" sz="1800" dirty="0"/>
              <a:t>stop codon in </a:t>
            </a:r>
            <a:r>
              <a:rPr lang="en-US" sz="1800" dirty="0" smtClean="0"/>
              <a:t>frame</a:t>
            </a:r>
          </a:p>
          <a:p>
            <a:pPr>
              <a:lnSpc>
                <a:spcPts val="2500"/>
              </a:lnSpc>
            </a:pPr>
            <a:r>
              <a:rPr lang="en-US" sz="1800" dirty="0" smtClean="0"/>
              <a:t>−</a:t>
            </a:r>
            <a:r>
              <a:rPr lang="en-US" sz="1800" dirty="0"/>
              <a:t> </a:t>
            </a:r>
            <a:r>
              <a:rPr lang="en-US" sz="1800" dirty="0" smtClean="0"/>
              <a:t>: gap</a:t>
            </a:r>
          </a:p>
        </p:txBody>
      </p:sp>
      <p:sp>
        <p:nvSpPr>
          <p:cNvPr id="4" name="Номер слайда 3"/>
          <p:cNvSpPr>
            <a:spLocks noGrp="1"/>
          </p:cNvSpPr>
          <p:nvPr>
            <p:ph type="sldNum" sz="quarter" idx="12"/>
          </p:nvPr>
        </p:nvSpPr>
        <p:spPr/>
        <p:txBody>
          <a:bodyPr/>
          <a:lstStyle/>
          <a:p>
            <a:fld id="{5642019C-ABE9-4D0A-8A8D-CA21D401B279}" type="slidenum">
              <a:rPr lang="en-US" smtClean="0"/>
              <a:pPr/>
              <a:t>26</a:t>
            </a:fld>
            <a:endParaRPr lang="en-US"/>
          </a:p>
        </p:txBody>
      </p:sp>
      <p:sp>
        <p:nvSpPr>
          <p:cNvPr id="7" name="Datumsplatzhalter 6"/>
          <p:cNvSpPr>
            <a:spLocks noGrp="1"/>
          </p:cNvSpPr>
          <p:nvPr>
            <p:ph type="dt" sz="half" idx="10"/>
          </p:nvPr>
        </p:nvSpPr>
        <p:spPr/>
        <p:txBody>
          <a:bodyPr/>
          <a:lstStyle/>
          <a:p>
            <a:pPr>
              <a:defRPr/>
            </a:pPr>
            <a:r>
              <a:rPr lang="de-DE" smtClean="0"/>
              <a:t>V7</a:t>
            </a:r>
            <a:endParaRPr lang="de-DE" dirty="0"/>
          </a:p>
        </p:txBody>
      </p:sp>
      <p:sp>
        <p:nvSpPr>
          <p:cNvPr id="8" name="Fußzeilenplatzhalter 7"/>
          <p:cNvSpPr>
            <a:spLocks noGrp="1"/>
          </p:cNvSpPr>
          <p:nvPr>
            <p:ph type="ftr" sz="quarter" idx="11"/>
          </p:nvPr>
        </p:nvSpPr>
        <p:spPr/>
        <p:txBody>
          <a:bodyPr/>
          <a:lstStyle/>
          <a:p>
            <a:pPr>
              <a:defRPr/>
            </a:pPr>
            <a:r>
              <a:rPr lang="en-US" dirty="0" smtClean="0"/>
              <a:t>Processing of Biological Data</a:t>
            </a:r>
            <a:endParaRPr lang="de-DE" dirty="0"/>
          </a:p>
        </p:txBody>
      </p:sp>
      <p:pic>
        <p:nvPicPr>
          <p:cNvPr id="12" name="Grafik 11"/>
          <p:cNvPicPr>
            <a:picLocks noChangeAspect="1"/>
          </p:cNvPicPr>
          <p:nvPr/>
        </p:nvPicPr>
        <p:blipFill rotWithShape="1">
          <a:blip r:embed="rId2">
            <a:extLst>
              <a:ext uri="{28A0092B-C50C-407E-A947-70E740481C1C}">
                <a14:useLocalDpi xmlns:a14="http://schemas.microsoft.com/office/drawing/2010/main" val="0"/>
              </a:ext>
            </a:extLst>
          </a:blip>
          <a:srcRect l="5516" t="46457" b="33410"/>
          <a:stretch/>
        </p:blipFill>
        <p:spPr>
          <a:xfrm>
            <a:off x="250825" y="609601"/>
            <a:ext cx="8373616" cy="2490575"/>
          </a:xfrm>
          <a:prstGeom prst="rect">
            <a:avLst/>
          </a:prstGeom>
        </p:spPr>
      </p:pic>
      <p:sp>
        <p:nvSpPr>
          <p:cNvPr id="13" name="Textfeld 12"/>
          <p:cNvSpPr txBox="1"/>
          <p:nvPr/>
        </p:nvSpPr>
        <p:spPr>
          <a:xfrm>
            <a:off x="2376041" y="5794638"/>
            <a:ext cx="2339975" cy="523220"/>
          </a:xfrm>
          <a:prstGeom prst="rect">
            <a:avLst/>
          </a:prstGeom>
          <a:noFill/>
        </p:spPr>
        <p:txBody>
          <a:bodyPr wrap="square" rtlCol="0">
            <a:spAutoFit/>
          </a:bodyPr>
          <a:lstStyle/>
          <a:p>
            <a:r>
              <a:rPr lang="de-DE" sz="1400" dirty="0" err="1" smtClean="0"/>
              <a:t>Fecher</a:t>
            </a:r>
            <a:r>
              <a:rPr lang="de-DE" sz="1400" dirty="0" smtClean="0"/>
              <a:t>-Trost et al. </a:t>
            </a:r>
            <a:r>
              <a:rPr lang="en-US" sz="1400" dirty="0"/>
              <a:t>J. Biol. Chem. </a:t>
            </a:r>
            <a:r>
              <a:rPr lang="en-US" sz="1400" dirty="0" smtClean="0"/>
              <a:t>(2013) </a:t>
            </a:r>
            <a:r>
              <a:rPr lang="en-US" sz="1400" dirty="0"/>
              <a:t>288: 16629</a:t>
            </a:r>
            <a:r>
              <a:rPr lang="de-DE" sz="1400" dirty="0" smtClean="0"/>
              <a:t> </a:t>
            </a:r>
            <a:endParaRPr lang="de-DE" sz="1400" dirty="0"/>
          </a:p>
        </p:txBody>
      </p:sp>
      <p:sp>
        <p:nvSpPr>
          <p:cNvPr id="5" name="Rechteck 4"/>
          <p:cNvSpPr/>
          <p:nvPr/>
        </p:nvSpPr>
        <p:spPr>
          <a:xfrm>
            <a:off x="4716016" y="3068960"/>
            <a:ext cx="4572000" cy="3139321"/>
          </a:xfrm>
          <a:prstGeom prst="rect">
            <a:avLst/>
          </a:prstGeom>
        </p:spPr>
        <p:txBody>
          <a:bodyPr>
            <a:spAutoFit/>
          </a:bodyPr>
          <a:lstStyle/>
          <a:p>
            <a:r>
              <a:rPr lang="en-US" dirty="0"/>
              <a:t>The mammalian sequences upstream of the first AUG codon are conserved, but the one from rabbit contains an in-frame stop codon. In contrast, sequences from the other organisms </a:t>
            </a:r>
            <a:r>
              <a:rPr lang="en-US" dirty="0" smtClean="0"/>
              <a:t>contain </a:t>
            </a:r>
            <a:r>
              <a:rPr lang="en-US" dirty="0"/>
              <a:t>several stop codons upstream of the annotated AUG and are not conserved. Sequence identity is highest among the 40 amino acids upstream of the first Met residue (position +</a:t>
            </a:r>
            <a:r>
              <a:rPr lang="en-US" dirty="0" smtClean="0"/>
              <a:t>1). This suggests </a:t>
            </a:r>
            <a:r>
              <a:rPr lang="en-US" dirty="0"/>
              <a:t>that </a:t>
            </a:r>
            <a:r>
              <a:rPr lang="en-US" dirty="0" smtClean="0"/>
              <a:t>translation in mammals may start </a:t>
            </a:r>
            <a:r>
              <a:rPr lang="en-US" dirty="0"/>
              <a:t>at a </a:t>
            </a:r>
            <a:r>
              <a:rPr lang="en-US" dirty="0" smtClean="0"/>
              <a:t>non-AUG</a:t>
            </a:r>
            <a:endParaRPr lang="de-DE" dirty="0"/>
          </a:p>
        </p:txBody>
      </p:sp>
    </p:spTree>
    <p:extLst>
      <p:ext uri="{BB962C8B-B14F-4D97-AF65-F5344CB8AC3E}">
        <p14:creationId xmlns:p14="http://schemas.microsoft.com/office/powerpoint/2010/main" val="6688456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Alternative translation</a:t>
            </a:r>
            <a:r>
              <a:rPr lang="en-US" dirty="0"/>
              <a:t> </a:t>
            </a:r>
            <a:r>
              <a:rPr lang="en-US" dirty="0" smtClean="0"/>
              <a:t>of human TRPV6</a:t>
            </a:r>
            <a:endParaRPr lang="uk-UA" dirty="0"/>
          </a:p>
        </p:txBody>
      </p:sp>
      <p:sp>
        <p:nvSpPr>
          <p:cNvPr id="3" name="Содержимое 2"/>
          <p:cNvSpPr>
            <a:spLocks noGrp="1"/>
          </p:cNvSpPr>
          <p:nvPr>
            <p:ph idx="1"/>
          </p:nvPr>
        </p:nvSpPr>
        <p:spPr>
          <a:xfrm>
            <a:off x="145656" y="2276872"/>
            <a:ext cx="8551487" cy="3096344"/>
          </a:xfrm>
        </p:spPr>
        <p:txBody>
          <a:bodyPr>
            <a:normAutofit/>
          </a:bodyPr>
          <a:lstStyle/>
          <a:p>
            <a:pPr>
              <a:lnSpc>
                <a:spcPts val="2500"/>
              </a:lnSpc>
            </a:pPr>
            <a:r>
              <a:rPr lang="en-US" sz="1800" i="1" dirty="0" smtClean="0"/>
              <a:t>A</a:t>
            </a:r>
            <a:r>
              <a:rPr lang="en-US" sz="1800" dirty="0" smtClean="0"/>
              <a:t>lignment </a:t>
            </a:r>
            <a:r>
              <a:rPr lang="en-US" sz="1800" dirty="0"/>
              <a:t>of 5′-UTR TRPV6 sequences including the AUG triplet encoding the first methionine (</a:t>
            </a:r>
            <a:r>
              <a:rPr lang="en-US" sz="1800" i="1" dirty="0"/>
              <a:t>red</a:t>
            </a:r>
            <a:r>
              <a:rPr lang="en-US" sz="1800" dirty="0"/>
              <a:t>, +1) of the human protein. </a:t>
            </a:r>
            <a:endParaRPr lang="en-US" sz="1800" dirty="0" smtClean="0"/>
          </a:p>
          <a:p>
            <a:pPr>
              <a:lnSpc>
                <a:spcPts val="2500"/>
              </a:lnSpc>
            </a:pPr>
            <a:r>
              <a:rPr lang="en-US" sz="1800" i="1" dirty="0" smtClean="0"/>
              <a:t>Red</a:t>
            </a:r>
            <a:r>
              <a:rPr lang="en-US" sz="1800" dirty="0"/>
              <a:t>, putative initiation sites; </a:t>
            </a:r>
            <a:endParaRPr lang="en-US" sz="1800" dirty="0" smtClean="0"/>
          </a:p>
          <a:p>
            <a:pPr>
              <a:lnSpc>
                <a:spcPts val="2500"/>
              </a:lnSpc>
            </a:pPr>
            <a:r>
              <a:rPr lang="en-US" sz="1800" i="1" dirty="0" smtClean="0"/>
              <a:t>underlined</a:t>
            </a:r>
            <a:r>
              <a:rPr lang="en-US" sz="1800" dirty="0"/>
              <a:t>, STOP-codon in </a:t>
            </a:r>
            <a:r>
              <a:rPr lang="en-US" sz="1800" dirty="0" smtClean="0"/>
              <a:t>frame. </a:t>
            </a:r>
          </a:p>
          <a:p>
            <a:pPr>
              <a:lnSpc>
                <a:spcPts val="2500"/>
              </a:lnSpc>
            </a:pPr>
            <a:endParaRPr lang="en-US" sz="1800" dirty="0"/>
          </a:p>
          <a:p>
            <a:pPr>
              <a:lnSpc>
                <a:spcPts val="2500"/>
              </a:lnSpc>
            </a:pPr>
            <a:r>
              <a:rPr lang="en-US" sz="1800" dirty="0" smtClean="0"/>
              <a:t>Experiments in the </a:t>
            </a:r>
            <a:r>
              <a:rPr lang="en-US" sz="1800" dirty="0" err="1" smtClean="0"/>
              <a:t>Flockerzi</a:t>
            </a:r>
            <a:r>
              <a:rPr lang="en-US" sz="1800" dirty="0" smtClean="0"/>
              <a:t> group (Medical department, Homburg) showed that translation starts at Thr</a:t>
            </a:r>
            <a:r>
              <a:rPr lang="en-US" sz="1800" baseline="30000" dirty="0" smtClean="0"/>
              <a:t>-40</a:t>
            </a:r>
            <a:r>
              <a:rPr lang="en-US" sz="1800" dirty="0" smtClean="0"/>
              <a:t> .</a:t>
            </a:r>
            <a:endParaRPr lang="en-US" sz="1800"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27</a:t>
            </a:fld>
            <a:endParaRPr lang="en-US"/>
          </a:p>
        </p:txBody>
      </p:sp>
      <p:sp>
        <p:nvSpPr>
          <p:cNvPr id="7" name="Datumsplatzhalter 6"/>
          <p:cNvSpPr>
            <a:spLocks noGrp="1"/>
          </p:cNvSpPr>
          <p:nvPr>
            <p:ph type="dt" sz="half" idx="10"/>
          </p:nvPr>
        </p:nvSpPr>
        <p:spPr/>
        <p:txBody>
          <a:bodyPr/>
          <a:lstStyle/>
          <a:p>
            <a:pPr>
              <a:defRPr/>
            </a:pPr>
            <a:r>
              <a:rPr lang="de-DE" smtClean="0"/>
              <a:t>V7</a:t>
            </a:r>
            <a:endParaRPr lang="de-DE" dirty="0"/>
          </a:p>
        </p:txBody>
      </p:sp>
      <p:sp>
        <p:nvSpPr>
          <p:cNvPr id="8" name="Fußzeilenplatzhalter 7"/>
          <p:cNvSpPr>
            <a:spLocks noGrp="1"/>
          </p:cNvSpPr>
          <p:nvPr>
            <p:ph type="ftr" sz="quarter" idx="11"/>
          </p:nvPr>
        </p:nvSpPr>
        <p:spPr/>
        <p:txBody>
          <a:bodyPr/>
          <a:lstStyle/>
          <a:p>
            <a:pPr>
              <a:defRPr/>
            </a:pPr>
            <a:r>
              <a:rPr lang="en-US" dirty="0" smtClean="0"/>
              <a:t>Processing of Biological Data</a:t>
            </a:r>
            <a:endParaRPr lang="de-DE" dirty="0"/>
          </a:p>
        </p:txBody>
      </p:sp>
      <p:sp>
        <p:nvSpPr>
          <p:cNvPr id="9" name="Textfeld 8"/>
          <p:cNvSpPr txBox="1"/>
          <p:nvPr/>
        </p:nvSpPr>
        <p:spPr>
          <a:xfrm>
            <a:off x="467544" y="5805264"/>
            <a:ext cx="4968552" cy="307777"/>
          </a:xfrm>
          <a:prstGeom prst="rect">
            <a:avLst/>
          </a:prstGeom>
          <a:noFill/>
        </p:spPr>
        <p:txBody>
          <a:bodyPr wrap="square" rtlCol="0">
            <a:spAutoFit/>
          </a:bodyPr>
          <a:lstStyle/>
          <a:p>
            <a:r>
              <a:rPr lang="de-DE" sz="1400" dirty="0" err="1" smtClean="0"/>
              <a:t>Fecher</a:t>
            </a:r>
            <a:r>
              <a:rPr lang="de-DE" sz="1400" dirty="0" smtClean="0"/>
              <a:t>-Trost et al. </a:t>
            </a:r>
            <a:r>
              <a:rPr lang="en-US" sz="1400" dirty="0"/>
              <a:t>J. Biol. Chem. </a:t>
            </a:r>
            <a:r>
              <a:rPr lang="en-US" sz="1400" dirty="0" smtClean="0"/>
              <a:t>(2013) </a:t>
            </a:r>
            <a:r>
              <a:rPr lang="en-US" sz="1400" dirty="0"/>
              <a:t>288: 16629</a:t>
            </a:r>
            <a:r>
              <a:rPr lang="de-DE" sz="1400" dirty="0" smtClean="0"/>
              <a:t> </a:t>
            </a:r>
            <a:endParaRPr lang="de-DE" sz="1400" dirty="0"/>
          </a:p>
        </p:txBody>
      </p:sp>
      <p:pic>
        <p:nvPicPr>
          <p:cNvPr id="5" name="Grafik 4"/>
          <p:cNvPicPr>
            <a:picLocks noChangeAspect="1"/>
          </p:cNvPicPr>
          <p:nvPr/>
        </p:nvPicPr>
        <p:blipFill rotWithShape="1">
          <a:blip r:embed="rId2">
            <a:extLst>
              <a:ext uri="{28A0092B-C50C-407E-A947-70E740481C1C}">
                <a14:useLocalDpi xmlns:a14="http://schemas.microsoft.com/office/drawing/2010/main" val="0"/>
              </a:ext>
            </a:extLst>
          </a:blip>
          <a:srcRect l="3966" b="89550"/>
          <a:stretch/>
        </p:blipFill>
        <p:spPr>
          <a:xfrm>
            <a:off x="35496" y="616912"/>
            <a:ext cx="8754462" cy="1443936"/>
          </a:xfrm>
          <a:prstGeom prst="rect">
            <a:avLst/>
          </a:prstGeom>
        </p:spPr>
      </p:pic>
    </p:spTree>
    <p:extLst>
      <p:ext uri="{BB962C8B-B14F-4D97-AF65-F5344CB8AC3E}">
        <p14:creationId xmlns:p14="http://schemas.microsoft.com/office/powerpoint/2010/main" val="22336951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rotWithShape="1">
          <a:blip r:embed="rId2">
            <a:extLst>
              <a:ext uri="{28A0092B-C50C-407E-A947-70E740481C1C}">
                <a14:useLocalDpi xmlns:a14="http://schemas.microsoft.com/office/drawing/2010/main" val="0"/>
              </a:ext>
            </a:extLst>
          </a:blip>
          <a:srcRect r="61340" b="88174"/>
          <a:stretch/>
        </p:blipFill>
        <p:spPr>
          <a:xfrm>
            <a:off x="2987824" y="651876"/>
            <a:ext cx="3711643" cy="812568"/>
          </a:xfrm>
          <a:prstGeom prst="rect">
            <a:avLst/>
          </a:prstGeom>
        </p:spPr>
      </p:pic>
      <p:pic>
        <p:nvPicPr>
          <p:cNvPr id="11" name="Grafik 10"/>
          <p:cNvPicPr>
            <a:picLocks noChangeAspect="1"/>
          </p:cNvPicPr>
          <p:nvPr/>
        </p:nvPicPr>
        <p:blipFill rotWithShape="1">
          <a:blip r:embed="rId2">
            <a:extLst>
              <a:ext uri="{28A0092B-C50C-407E-A947-70E740481C1C}">
                <a14:useLocalDpi xmlns:a14="http://schemas.microsoft.com/office/drawing/2010/main" val="0"/>
              </a:ext>
            </a:extLst>
          </a:blip>
          <a:srcRect l="125" t="12839" r="68387"/>
          <a:stretch/>
        </p:blipFill>
        <p:spPr>
          <a:xfrm>
            <a:off x="4309254" y="1592840"/>
            <a:ext cx="2494994" cy="4942416"/>
          </a:xfrm>
          <a:prstGeom prst="rect">
            <a:avLst/>
          </a:prstGeom>
        </p:spPr>
      </p:pic>
      <p:sp>
        <p:nvSpPr>
          <p:cNvPr id="2" name="Заголовок 1"/>
          <p:cNvSpPr>
            <a:spLocks noGrp="1"/>
          </p:cNvSpPr>
          <p:nvPr>
            <p:ph type="title"/>
          </p:nvPr>
        </p:nvSpPr>
        <p:spPr>
          <a:xfrm>
            <a:off x="250825" y="116632"/>
            <a:ext cx="8893175" cy="504056"/>
          </a:xfrm>
        </p:spPr>
        <p:txBody>
          <a:bodyPr/>
          <a:lstStyle/>
          <a:p>
            <a:r>
              <a:rPr lang="en-US" dirty="0" smtClean="0"/>
              <a:t>HT discovery of </a:t>
            </a:r>
            <a:r>
              <a:rPr lang="en-US" dirty="0"/>
              <a:t>a</a:t>
            </a:r>
            <a:r>
              <a:rPr lang="en-US" dirty="0" smtClean="0"/>
              <a:t>lternative translation: ribosome profiling</a:t>
            </a:r>
            <a:endParaRPr lang="uk-UA" dirty="0"/>
          </a:p>
        </p:txBody>
      </p:sp>
      <p:sp>
        <p:nvSpPr>
          <p:cNvPr id="3" name="Содержимое 2"/>
          <p:cNvSpPr>
            <a:spLocks noGrp="1"/>
          </p:cNvSpPr>
          <p:nvPr>
            <p:ph idx="1"/>
          </p:nvPr>
        </p:nvSpPr>
        <p:spPr>
          <a:xfrm>
            <a:off x="179512" y="616912"/>
            <a:ext cx="3960440" cy="5631488"/>
          </a:xfrm>
        </p:spPr>
        <p:txBody>
          <a:bodyPr>
            <a:normAutofit/>
          </a:bodyPr>
          <a:lstStyle/>
          <a:p>
            <a:pPr>
              <a:lnSpc>
                <a:spcPts val="2300"/>
              </a:lnSpc>
            </a:pPr>
            <a:r>
              <a:rPr lang="en-US" sz="1800" dirty="0" smtClean="0"/>
              <a:t>Ribosome-bound </a:t>
            </a:r>
            <a:r>
              <a:rPr lang="en-US" sz="1800" dirty="0"/>
              <a:t>mRNAs are isolated by </a:t>
            </a:r>
            <a:r>
              <a:rPr lang="en-US" sz="1800" dirty="0" smtClean="0"/>
              <a:t>size.</a:t>
            </a:r>
          </a:p>
          <a:p>
            <a:pPr>
              <a:lnSpc>
                <a:spcPts val="2300"/>
              </a:lnSpc>
            </a:pPr>
            <a:endParaRPr lang="en-US" sz="1800" dirty="0"/>
          </a:p>
          <a:p>
            <a:pPr>
              <a:lnSpc>
                <a:spcPts val="2300"/>
              </a:lnSpc>
            </a:pPr>
            <a:r>
              <a:rPr lang="en-US" sz="1800" dirty="0" smtClean="0"/>
              <a:t>Then they are </a:t>
            </a:r>
            <a:r>
              <a:rPr lang="en-US" sz="1800" dirty="0"/>
              <a:t>treated with a nonspecific </a:t>
            </a:r>
            <a:r>
              <a:rPr lang="en-US" sz="1800" dirty="0" smtClean="0"/>
              <a:t>nuclease.</a:t>
            </a:r>
          </a:p>
          <a:p>
            <a:pPr>
              <a:lnSpc>
                <a:spcPts val="2300"/>
              </a:lnSpc>
            </a:pPr>
            <a:endParaRPr lang="en-US" sz="1800" dirty="0"/>
          </a:p>
          <a:p>
            <a:pPr>
              <a:lnSpc>
                <a:spcPts val="2300"/>
              </a:lnSpc>
            </a:pPr>
            <a:r>
              <a:rPr lang="en-US" sz="1800" dirty="0" smtClean="0"/>
              <a:t>This results </a:t>
            </a:r>
            <a:r>
              <a:rPr lang="en-US" sz="1800" dirty="0"/>
              <a:t>in protected mRNA fragments termed 'footprints'. </a:t>
            </a:r>
            <a:endParaRPr lang="en-US" sz="1800" dirty="0" smtClean="0"/>
          </a:p>
          <a:p>
            <a:pPr>
              <a:lnSpc>
                <a:spcPts val="2300"/>
              </a:lnSpc>
            </a:pPr>
            <a:endParaRPr lang="en-US" sz="1800" dirty="0"/>
          </a:p>
          <a:p>
            <a:pPr>
              <a:lnSpc>
                <a:spcPts val="2300"/>
              </a:lnSpc>
            </a:pPr>
            <a:r>
              <a:rPr lang="en-US" sz="1800" dirty="0" smtClean="0"/>
              <a:t>These </a:t>
            </a:r>
            <a:r>
              <a:rPr lang="en-US" sz="1800" dirty="0"/>
              <a:t>ribosome footprints are isolated and converted to a library for deep sequencing. </a:t>
            </a:r>
            <a:endParaRPr lang="en-US" sz="1800" dirty="0" smtClean="0"/>
          </a:p>
        </p:txBody>
      </p:sp>
      <p:sp>
        <p:nvSpPr>
          <p:cNvPr id="4" name="Номер слайда 3"/>
          <p:cNvSpPr>
            <a:spLocks noGrp="1"/>
          </p:cNvSpPr>
          <p:nvPr>
            <p:ph type="sldNum" sz="quarter" idx="12"/>
          </p:nvPr>
        </p:nvSpPr>
        <p:spPr/>
        <p:txBody>
          <a:bodyPr/>
          <a:lstStyle/>
          <a:p>
            <a:fld id="{5642019C-ABE9-4D0A-8A8D-CA21D401B279}" type="slidenum">
              <a:rPr lang="en-US" smtClean="0"/>
              <a:pPr/>
              <a:t>28</a:t>
            </a:fld>
            <a:endParaRPr lang="en-US"/>
          </a:p>
        </p:txBody>
      </p:sp>
      <p:sp>
        <p:nvSpPr>
          <p:cNvPr id="7" name="Datumsplatzhalter 6"/>
          <p:cNvSpPr>
            <a:spLocks noGrp="1"/>
          </p:cNvSpPr>
          <p:nvPr>
            <p:ph type="dt" sz="half" idx="10"/>
          </p:nvPr>
        </p:nvSpPr>
        <p:spPr/>
        <p:txBody>
          <a:bodyPr/>
          <a:lstStyle/>
          <a:p>
            <a:pPr>
              <a:defRPr/>
            </a:pPr>
            <a:r>
              <a:rPr lang="de-DE" smtClean="0"/>
              <a:t>V7</a:t>
            </a:r>
            <a:endParaRPr lang="de-DE" dirty="0"/>
          </a:p>
        </p:txBody>
      </p:sp>
      <p:sp>
        <p:nvSpPr>
          <p:cNvPr id="8" name="Fußzeilenplatzhalter 7"/>
          <p:cNvSpPr>
            <a:spLocks noGrp="1"/>
          </p:cNvSpPr>
          <p:nvPr>
            <p:ph type="ftr" sz="quarter" idx="11"/>
          </p:nvPr>
        </p:nvSpPr>
        <p:spPr/>
        <p:txBody>
          <a:bodyPr/>
          <a:lstStyle/>
          <a:p>
            <a:pPr>
              <a:defRPr/>
            </a:pPr>
            <a:r>
              <a:rPr lang="en-US" dirty="0" smtClean="0"/>
              <a:t>Processing of Biological Data</a:t>
            </a:r>
            <a:endParaRPr lang="de-DE" dirty="0"/>
          </a:p>
        </p:txBody>
      </p:sp>
      <p:sp>
        <p:nvSpPr>
          <p:cNvPr id="9" name="Textfeld 8"/>
          <p:cNvSpPr txBox="1"/>
          <p:nvPr/>
        </p:nvSpPr>
        <p:spPr>
          <a:xfrm>
            <a:off x="250825" y="5606410"/>
            <a:ext cx="4968552" cy="523220"/>
          </a:xfrm>
          <a:prstGeom prst="rect">
            <a:avLst/>
          </a:prstGeom>
          <a:noFill/>
        </p:spPr>
        <p:txBody>
          <a:bodyPr wrap="square" rtlCol="0">
            <a:spAutoFit/>
          </a:bodyPr>
          <a:lstStyle/>
          <a:p>
            <a:r>
              <a:rPr lang="de-DE" sz="1400" dirty="0" err="1" smtClean="0"/>
              <a:t>Brar</a:t>
            </a:r>
            <a:r>
              <a:rPr lang="de-DE" sz="1400" dirty="0" smtClean="0"/>
              <a:t>, </a:t>
            </a:r>
            <a:r>
              <a:rPr lang="de-DE" sz="1400" dirty="0" err="1" smtClean="0"/>
              <a:t>Weissman</a:t>
            </a:r>
            <a:r>
              <a:rPr lang="de-DE" sz="1400" dirty="0"/>
              <a:t>, Nature </a:t>
            </a:r>
            <a:r>
              <a:rPr lang="de-DE" sz="1400" dirty="0" err="1"/>
              <a:t>Rev</a:t>
            </a:r>
            <a:r>
              <a:rPr lang="de-DE" sz="1400" dirty="0"/>
              <a:t> Mol </a:t>
            </a:r>
            <a:r>
              <a:rPr lang="de-DE" sz="1400" dirty="0" err="1"/>
              <a:t>Cell</a:t>
            </a:r>
            <a:r>
              <a:rPr lang="de-DE" sz="1400" dirty="0"/>
              <a:t> </a:t>
            </a:r>
            <a:r>
              <a:rPr lang="de-DE" sz="1400" dirty="0" err="1"/>
              <a:t>Biol</a:t>
            </a:r>
            <a:r>
              <a:rPr lang="de-DE" sz="1400" dirty="0"/>
              <a:t> </a:t>
            </a:r>
            <a:endParaRPr lang="de-DE" sz="1400" dirty="0" smtClean="0"/>
          </a:p>
          <a:p>
            <a:r>
              <a:rPr lang="de-DE" sz="1400" dirty="0" smtClean="0"/>
              <a:t>16</a:t>
            </a:r>
            <a:r>
              <a:rPr lang="de-DE" sz="1400" dirty="0"/>
              <a:t>, 651–664 (2015)</a:t>
            </a:r>
          </a:p>
        </p:txBody>
      </p:sp>
    </p:spTree>
    <p:extLst>
      <p:ext uri="{BB962C8B-B14F-4D97-AF65-F5344CB8AC3E}">
        <p14:creationId xmlns:p14="http://schemas.microsoft.com/office/powerpoint/2010/main" val="33203451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err="1" smtClean="0"/>
              <a:t>PreTIS</a:t>
            </a:r>
            <a:r>
              <a:rPr lang="en-US" dirty="0" smtClean="0"/>
              <a:t>: predict alternative translation initiation sites</a:t>
            </a:r>
            <a:endParaRPr lang="uk-UA" dirty="0"/>
          </a:p>
        </p:txBody>
      </p:sp>
      <p:sp>
        <p:nvSpPr>
          <p:cNvPr id="3" name="Содержимое 2"/>
          <p:cNvSpPr>
            <a:spLocks noGrp="1"/>
          </p:cNvSpPr>
          <p:nvPr>
            <p:ph idx="1"/>
          </p:nvPr>
        </p:nvSpPr>
        <p:spPr>
          <a:xfrm>
            <a:off x="107504" y="2132856"/>
            <a:ext cx="8785671" cy="3816424"/>
          </a:xfrm>
        </p:spPr>
        <p:txBody>
          <a:bodyPr>
            <a:normAutofit fontScale="92500" lnSpcReduction="10000"/>
          </a:bodyPr>
          <a:lstStyle/>
          <a:p>
            <a:r>
              <a:rPr lang="en-US" sz="1800" dirty="0"/>
              <a:t>Example mRNA sequence showing the categorization of true </a:t>
            </a:r>
            <a:r>
              <a:rPr lang="en-US" sz="1800" dirty="0" smtClean="0"/>
              <a:t>positive (TP) </a:t>
            </a:r>
            <a:r>
              <a:rPr lang="en-US" sz="1800" dirty="0"/>
              <a:t>and true </a:t>
            </a:r>
            <a:r>
              <a:rPr lang="en-US" sz="1800" dirty="0" smtClean="0"/>
              <a:t>negative (TN) </a:t>
            </a:r>
            <a:r>
              <a:rPr lang="en-US" sz="1800" dirty="0"/>
              <a:t>start sites.</a:t>
            </a:r>
          </a:p>
          <a:p>
            <a:r>
              <a:rPr lang="en-US" sz="1800" dirty="0"/>
              <a:t>Suppose that a ribosome profiling experiment detected the following start sites for a given mRNA sequence: CUG at position -78 and CUG at position -120 (blue colored codons). These start sites a</a:t>
            </a:r>
            <a:r>
              <a:rPr lang="en-US" sz="1800" dirty="0" smtClean="0"/>
              <a:t>re </a:t>
            </a:r>
            <a:r>
              <a:rPr lang="en-US" sz="1800" dirty="0"/>
              <a:t>then assumed to be </a:t>
            </a:r>
            <a:r>
              <a:rPr lang="en-US" sz="1800" dirty="0" smtClean="0"/>
              <a:t>TP </a:t>
            </a:r>
            <a:r>
              <a:rPr lang="en-US" sz="1800" dirty="0"/>
              <a:t>start sites. In consequence, all near-cognate start sites not listed in the ribosome profiling dataset and upstream of the most downstream reported true start site were assumed to be </a:t>
            </a:r>
            <a:r>
              <a:rPr lang="en-US" sz="1800" dirty="0" smtClean="0"/>
              <a:t>TN </a:t>
            </a:r>
            <a:r>
              <a:rPr lang="en-US" sz="1800" dirty="0"/>
              <a:t>(dark red colored codons). </a:t>
            </a:r>
            <a:endParaRPr lang="en-US" sz="1800" dirty="0" smtClean="0"/>
          </a:p>
          <a:p>
            <a:r>
              <a:rPr lang="en-US" sz="1800" dirty="0" smtClean="0"/>
              <a:t>Light </a:t>
            </a:r>
            <a:r>
              <a:rPr lang="en-US" sz="1800" dirty="0"/>
              <a:t>red colored codons :</a:t>
            </a:r>
            <a:r>
              <a:rPr lang="en-US" sz="1800" dirty="0" smtClean="0"/>
              <a:t> </a:t>
            </a:r>
            <a:r>
              <a:rPr lang="en-US" sz="1800" dirty="0"/>
              <a:t>start sites not considered as false starts in the analyses since they are located downstream of the most downstream reported true start site. </a:t>
            </a:r>
            <a:endParaRPr lang="en-US" sz="1800" dirty="0" smtClean="0"/>
          </a:p>
          <a:p>
            <a:r>
              <a:rPr lang="en-US" sz="1800" dirty="0" smtClean="0"/>
              <a:t>Grey </a:t>
            </a:r>
            <a:r>
              <a:rPr lang="en-US" sz="1800" dirty="0"/>
              <a:t>colored downstream part :</a:t>
            </a:r>
            <a:r>
              <a:rPr lang="en-US" sz="1800" dirty="0" smtClean="0"/>
              <a:t> </a:t>
            </a:r>
            <a:r>
              <a:rPr lang="en-US" sz="1800" dirty="0"/>
              <a:t>annotated CDS </a:t>
            </a:r>
            <a:r>
              <a:rPr lang="en-US" sz="1800" dirty="0" smtClean="0"/>
              <a:t>sequence</a:t>
            </a:r>
          </a:p>
          <a:p>
            <a:r>
              <a:rPr lang="en-US" sz="1800" dirty="0"/>
              <a:t>I</a:t>
            </a:r>
            <a:r>
              <a:rPr lang="en-US" sz="1800" dirty="0" smtClean="0"/>
              <a:t>talic </a:t>
            </a:r>
            <a:r>
              <a:rPr lang="en-US" sz="1800" dirty="0"/>
              <a:t>(purple) upstream part :</a:t>
            </a:r>
            <a:r>
              <a:rPr lang="en-US" sz="1800" dirty="0" smtClean="0"/>
              <a:t> </a:t>
            </a:r>
            <a:r>
              <a:rPr lang="en-US" sz="1800" dirty="0"/>
              <a:t>-99 upstream window needed to calculate some </a:t>
            </a:r>
            <a:r>
              <a:rPr lang="en-US" sz="1800" dirty="0" smtClean="0"/>
              <a:t>features. </a:t>
            </a:r>
          </a:p>
          <a:p>
            <a:r>
              <a:rPr lang="en-US" sz="1800" dirty="0" smtClean="0"/>
              <a:t>All </a:t>
            </a:r>
            <a:r>
              <a:rPr lang="en-US" sz="1800" dirty="0"/>
              <a:t>marked start sites </a:t>
            </a:r>
            <a:r>
              <a:rPr lang="en-US" sz="1800" dirty="0" smtClean="0"/>
              <a:t>(TP </a:t>
            </a:r>
            <a:r>
              <a:rPr lang="en-US" sz="1800" dirty="0"/>
              <a:t>and </a:t>
            </a:r>
            <a:r>
              <a:rPr lang="en-US" sz="1800" dirty="0" smtClean="0"/>
              <a:t>TN) </a:t>
            </a:r>
            <a:r>
              <a:rPr lang="en-US" sz="1800" dirty="0"/>
              <a:t>exhibit a surrounding window of ±99 nucleotides as well as a downstream in–frame stop codon. In total, this mRNA sequence would provide 2 </a:t>
            </a:r>
            <a:r>
              <a:rPr lang="en-US" sz="1800" b="1" dirty="0">
                <a:solidFill>
                  <a:srgbClr val="0070C0"/>
                </a:solidFill>
              </a:rPr>
              <a:t>true start sites </a:t>
            </a:r>
            <a:r>
              <a:rPr lang="en-US" sz="1800" dirty="0"/>
              <a:t>and 9 </a:t>
            </a:r>
            <a:r>
              <a:rPr lang="en-US" sz="1800" b="1" dirty="0">
                <a:solidFill>
                  <a:srgbClr val="FF0000"/>
                </a:solidFill>
              </a:rPr>
              <a:t>false start sites </a:t>
            </a:r>
            <a:r>
              <a:rPr lang="en-US" sz="1800" dirty="0"/>
              <a:t>out of 23 putative starts.</a:t>
            </a:r>
            <a:endParaRPr lang="en-US" sz="1800" dirty="0">
              <a:effectLst/>
            </a:endParaRPr>
          </a:p>
        </p:txBody>
      </p:sp>
      <p:sp>
        <p:nvSpPr>
          <p:cNvPr id="4" name="Номер слайда 3"/>
          <p:cNvSpPr>
            <a:spLocks noGrp="1"/>
          </p:cNvSpPr>
          <p:nvPr>
            <p:ph type="sldNum" sz="quarter" idx="12"/>
          </p:nvPr>
        </p:nvSpPr>
        <p:spPr/>
        <p:txBody>
          <a:bodyPr/>
          <a:lstStyle/>
          <a:p>
            <a:fld id="{5642019C-ABE9-4D0A-8A8D-CA21D401B279}" type="slidenum">
              <a:rPr lang="en-US" smtClean="0"/>
              <a:pPr/>
              <a:t>29</a:t>
            </a:fld>
            <a:endParaRPr lang="en-US"/>
          </a:p>
        </p:txBody>
      </p:sp>
      <p:sp>
        <p:nvSpPr>
          <p:cNvPr id="7" name="Datumsplatzhalter 6"/>
          <p:cNvSpPr>
            <a:spLocks noGrp="1"/>
          </p:cNvSpPr>
          <p:nvPr>
            <p:ph type="dt" sz="half" idx="10"/>
          </p:nvPr>
        </p:nvSpPr>
        <p:spPr/>
        <p:txBody>
          <a:bodyPr/>
          <a:lstStyle/>
          <a:p>
            <a:pPr>
              <a:defRPr/>
            </a:pPr>
            <a:r>
              <a:rPr lang="de-DE" smtClean="0"/>
              <a:t>V7</a:t>
            </a:r>
            <a:endParaRPr lang="de-DE" dirty="0"/>
          </a:p>
        </p:txBody>
      </p:sp>
      <p:sp>
        <p:nvSpPr>
          <p:cNvPr id="8" name="Fußzeilenplatzhalter 7"/>
          <p:cNvSpPr>
            <a:spLocks noGrp="1"/>
          </p:cNvSpPr>
          <p:nvPr>
            <p:ph type="ftr" sz="quarter" idx="11"/>
          </p:nvPr>
        </p:nvSpPr>
        <p:spPr/>
        <p:txBody>
          <a:bodyPr/>
          <a:lstStyle/>
          <a:p>
            <a:pPr>
              <a:defRPr/>
            </a:pPr>
            <a:r>
              <a:rPr lang="en-US" dirty="0" smtClean="0"/>
              <a:t>Processing of Biological Data</a:t>
            </a:r>
            <a:endParaRPr lang="de-DE" dirty="0"/>
          </a:p>
        </p:txBody>
      </p:sp>
      <p:sp>
        <p:nvSpPr>
          <p:cNvPr id="9" name="Textfeld 8"/>
          <p:cNvSpPr txBox="1"/>
          <p:nvPr/>
        </p:nvSpPr>
        <p:spPr>
          <a:xfrm>
            <a:off x="467544" y="5949280"/>
            <a:ext cx="4968552" cy="307777"/>
          </a:xfrm>
          <a:prstGeom prst="rect">
            <a:avLst/>
          </a:prstGeom>
          <a:noFill/>
        </p:spPr>
        <p:txBody>
          <a:bodyPr wrap="square" rtlCol="0">
            <a:spAutoFit/>
          </a:bodyPr>
          <a:lstStyle/>
          <a:p>
            <a:r>
              <a:rPr lang="de-DE" sz="1400" dirty="0" smtClean="0"/>
              <a:t>Reuter et al </a:t>
            </a:r>
            <a:r>
              <a:rPr lang="pt-BR" sz="1400" dirty="0" smtClean="0"/>
              <a:t>Plos Comput Biol (2016) 12: e10005170</a:t>
            </a:r>
            <a:endParaRPr lang="de-DE" sz="1400"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620688"/>
            <a:ext cx="6675134" cy="1481331"/>
          </a:xfrm>
          <a:prstGeom prst="rect">
            <a:avLst/>
          </a:prstGeom>
        </p:spPr>
      </p:pic>
    </p:spTree>
    <p:extLst>
      <p:ext uri="{BB962C8B-B14F-4D97-AF65-F5344CB8AC3E}">
        <p14:creationId xmlns:p14="http://schemas.microsoft.com/office/powerpoint/2010/main" val="1875989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err="1" smtClean="0"/>
              <a:t>BlastClust</a:t>
            </a:r>
            <a:endParaRPr lang="uk-UA" dirty="0"/>
          </a:p>
        </p:txBody>
      </p:sp>
      <p:sp>
        <p:nvSpPr>
          <p:cNvPr id="3" name="Содержимое 2"/>
          <p:cNvSpPr>
            <a:spLocks noGrp="1"/>
          </p:cNvSpPr>
          <p:nvPr>
            <p:ph idx="1"/>
          </p:nvPr>
        </p:nvSpPr>
        <p:spPr>
          <a:xfrm>
            <a:off x="395536" y="643912"/>
            <a:ext cx="8424936" cy="5684572"/>
          </a:xfrm>
        </p:spPr>
        <p:txBody>
          <a:bodyPr>
            <a:normAutofit fontScale="92500"/>
          </a:bodyPr>
          <a:lstStyle/>
          <a:p>
            <a:pPr>
              <a:lnSpc>
                <a:spcPts val="2500"/>
              </a:lnSpc>
            </a:pPr>
            <a:r>
              <a:rPr lang="de-DE" sz="1800" dirty="0" err="1"/>
              <a:t>blastclust</a:t>
            </a:r>
            <a:r>
              <a:rPr lang="de-DE" sz="1800" dirty="0"/>
              <a:t> -i </a:t>
            </a:r>
            <a:r>
              <a:rPr lang="de-DE" sz="1800" dirty="0" err="1"/>
              <a:t>infile</a:t>
            </a:r>
            <a:r>
              <a:rPr lang="de-DE" sz="1800" dirty="0"/>
              <a:t> -o </a:t>
            </a:r>
            <a:r>
              <a:rPr lang="de-DE" sz="1800" dirty="0" err="1"/>
              <a:t>outfile</a:t>
            </a:r>
            <a:r>
              <a:rPr lang="de-DE" sz="1800" dirty="0"/>
              <a:t> -p F -L .9 -b T -S </a:t>
            </a:r>
            <a:r>
              <a:rPr lang="de-DE" sz="1800" dirty="0" smtClean="0"/>
              <a:t>95</a:t>
            </a:r>
          </a:p>
          <a:p>
            <a:pPr>
              <a:lnSpc>
                <a:spcPts val="2500"/>
              </a:lnSpc>
            </a:pPr>
            <a:endParaRPr lang="de-DE" sz="1800" dirty="0"/>
          </a:p>
          <a:p>
            <a:pPr>
              <a:lnSpc>
                <a:spcPts val="2500"/>
              </a:lnSpc>
            </a:pPr>
            <a:r>
              <a:rPr lang="en-US" sz="1800" dirty="0"/>
              <a:t>The sequences in "</a:t>
            </a:r>
            <a:r>
              <a:rPr lang="en-US" sz="1800" dirty="0" err="1"/>
              <a:t>infile</a:t>
            </a:r>
            <a:r>
              <a:rPr lang="en-US" sz="1800" dirty="0"/>
              <a:t>" will be clustered and the results will be written to "</a:t>
            </a:r>
            <a:r>
              <a:rPr lang="en-US" sz="1800" dirty="0" err="1"/>
              <a:t>outfile</a:t>
            </a:r>
            <a:r>
              <a:rPr lang="en-US" sz="1800" dirty="0"/>
              <a:t>". </a:t>
            </a:r>
            <a:endParaRPr lang="en-US" sz="1800" dirty="0" smtClean="0"/>
          </a:p>
          <a:p>
            <a:pPr>
              <a:lnSpc>
                <a:spcPts val="2500"/>
              </a:lnSpc>
            </a:pPr>
            <a:endParaRPr lang="en-US" sz="1800" dirty="0"/>
          </a:p>
          <a:p>
            <a:pPr>
              <a:lnSpc>
                <a:spcPts val="2500"/>
              </a:lnSpc>
            </a:pPr>
            <a:r>
              <a:rPr lang="en-US" sz="1800" dirty="0" smtClean="0"/>
              <a:t>The </a:t>
            </a:r>
            <a:r>
              <a:rPr lang="en-US" sz="1800" dirty="0"/>
              <a:t>input sequences are identified as nucleotide (-p F); "-p T", or </a:t>
            </a:r>
            <a:r>
              <a:rPr lang="en-US" sz="1800" dirty="0" smtClean="0"/>
              <a:t>protein. </a:t>
            </a:r>
          </a:p>
          <a:p>
            <a:pPr>
              <a:lnSpc>
                <a:spcPts val="2500"/>
              </a:lnSpc>
            </a:pPr>
            <a:endParaRPr lang="en-US" sz="1800" dirty="0"/>
          </a:p>
          <a:p>
            <a:pPr>
              <a:lnSpc>
                <a:spcPts val="2500"/>
              </a:lnSpc>
            </a:pPr>
            <a:r>
              <a:rPr lang="en-US" sz="1800" dirty="0" smtClean="0"/>
              <a:t>To </a:t>
            </a:r>
            <a:r>
              <a:rPr lang="en-US" sz="1800" dirty="0"/>
              <a:t>register a pairwise match two sequences will need to be 95% identical (-S 95) over an area covering 90% of the length (-L .9) of each sequence (-b T) </a:t>
            </a:r>
            <a:r>
              <a:rPr lang="en-US" sz="1800" dirty="0" smtClean="0"/>
              <a:t>.</a:t>
            </a:r>
          </a:p>
          <a:p>
            <a:pPr>
              <a:lnSpc>
                <a:spcPts val="2500"/>
              </a:lnSpc>
            </a:pPr>
            <a:endParaRPr lang="en-US" sz="1800" dirty="0"/>
          </a:p>
          <a:p>
            <a:pPr>
              <a:lnSpc>
                <a:spcPts val="2500"/>
              </a:lnSpc>
            </a:pPr>
            <a:endParaRPr lang="en-US" sz="1800" dirty="0" smtClean="0"/>
          </a:p>
          <a:p>
            <a:pPr>
              <a:lnSpc>
                <a:spcPts val="2500"/>
              </a:lnSpc>
            </a:pPr>
            <a:endParaRPr lang="en-US" sz="1800" dirty="0" smtClean="0"/>
          </a:p>
          <a:p>
            <a:pPr>
              <a:lnSpc>
                <a:spcPts val="2500"/>
              </a:lnSpc>
            </a:pPr>
            <a:endParaRPr lang="en-US" sz="1800" dirty="0"/>
          </a:p>
          <a:p>
            <a:pPr>
              <a:lnSpc>
                <a:spcPts val="2500"/>
              </a:lnSpc>
            </a:pPr>
            <a:endParaRPr lang="en-US" sz="1800" dirty="0" smtClean="0"/>
          </a:p>
          <a:p>
            <a:pPr>
              <a:lnSpc>
                <a:spcPts val="2500"/>
              </a:lnSpc>
            </a:pPr>
            <a:endParaRPr lang="en-US" sz="1800" dirty="0"/>
          </a:p>
          <a:p>
            <a:pPr>
              <a:lnSpc>
                <a:spcPts val="2500"/>
              </a:lnSpc>
            </a:pPr>
            <a:r>
              <a:rPr lang="en-US" sz="1400" dirty="0"/>
              <a:t>https://www.ncbi.nlm.nih.gov/Web/Newsltr/Spring04/blastlab.html</a:t>
            </a:r>
          </a:p>
        </p:txBody>
      </p:sp>
      <p:sp>
        <p:nvSpPr>
          <p:cNvPr id="4" name="Номер слайда 3"/>
          <p:cNvSpPr>
            <a:spLocks noGrp="1"/>
          </p:cNvSpPr>
          <p:nvPr>
            <p:ph type="sldNum" sz="quarter" idx="12"/>
          </p:nvPr>
        </p:nvSpPr>
        <p:spPr/>
        <p:txBody>
          <a:bodyPr/>
          <a:lstStyle/>
          <a:p>
            <a:fld id="{5642019C-ABE9-4D0A-8A8D-CA21D401B279}" type="slidenum">
              <a:rPr lang="en-US" smtClean="0"/>
              <a:pPr/>
              <a:t>3</a:t>
            </a:fld>
            <a:endParaRPr lang="en-US"/>
          </a:p>
        </p:txBody>
      </p:sp>
      <p:sp>
        <p:nvSpPr>
          <p:cNvPr id="7" name="Datumsplatzhalter 6"/>
          <p:cNvSpPr>
            <a:spLocks noGrp="1"/>
          </p:cNvSpPr>
          <p:nvPr>
            <p:ph type="dt" sz="half" idx="10"/>
          </p:nvPr>
        </p:nvSpPr>
        <p:spPr/>
        <p:txBody>
          <a:bodyPr/>
          <a:lstStyle/>
          <a:p>
            <a:pPr>
              <a:defRPr/>
            </a:pPr>
            <a:r>
              <a:rPr lang="de-DE" smtClean="0"/>
              <a:t>V7</a:t>
            </a:r>
            <a:endParaRPr lang="de-DE" dirty="0"/>
          </a:p>
        </p:txBody>
      </p:sp>
      <p:sp>
        <p:nvSpPr>
          <p:cNvPr id="8" name="Fußzeilenplatzhalter 7"/>
          <p:cNvSpPr>
            <a:spLocks noGrp="1"/>
          </p:cNvSpPr>
          <p:nvPr>
            <p:ph type="ftr" sz="quarter" idx="11"/>
          </p:nvPr>
        </p:nvSpPr>
        <p:spPr/>
        <p:txBody>
          <a:bodyPr/>
          <a:lstStyle/>
          <a:p>
            <a:pPr>
              <a:defRPr/>
            </a:pPr>
            <a:r>
              <a:rPr lang="en-US" dirty="0" smtClean="0"/>
              <a:t>Processing of Biological Data</a:t>
            </a:r>
            <a:endParaRPr lang="de-DE" dirty="0"/>
          </a:p>
        </p:txBody>
      </p:sp>
    </p:spTree>
    <p:extLst>
      <p:ext uri="{BB962C8B-B14F-4D97-AF65-F5344CB8AC3E}">
        <p14:creationId xmlns:p14="http://schemas.microsoft.com/office/powerpoint/2010/main" val="38248476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Data sets used for ML classifier</a:t>
            </a:r>
            <a:endParaRPr lang="uk-UA" dirty="0"/>
          </a:p>
        </p:txBody>
      </p:sp>
      <p:sp>
        <p:nvSpPr>
          <p:cNvPr id="3" name="Содержимое 2"/>
          <p:cNvSpPr>
            <a:spLocks noGrp="1"/>
          </p:cNvSpPr>
          <p:nvPr>
            <p:ph idx="1"/>
          </p:nvPr>
        </p:nvSpPr>
        <p:spPr>
          <a:xfrm>
            <a:off x="323528" y="2431976"/>
            <a:ext cx="8373616" cy="3373288"/>
          </a:xfrm>
        </p:spPr>
        <p:txBody>
          <a:bodyPr>
            <a:normAutofit/>
          </a:bodyPr>
          <a:lstStyle/>
          <a:p>
            <a:pPr>
              <a:lnSpc>
                <a:spcPts val="2500"/>
              </a:lnSpc>
            </a:pPr>
            <a:r>
              <a:rPr lang="en-US" sz="1800" dirty="0"/>
              <a:t>We only included curated mRNA sequences with available mRNA </a:t>
            </a:r>
            <a:r>
              <a:rPr lang="en-US" sz="1800" dirty="0" err="1"/>
              <a:t>RefSeq</a:t>
            </a:r>
            <a:r>
              <a:rPr lang="en-US" sz="1800" dirty="0"/>
              <a:t> identifier (starting with NM_). </a:t>
            </a:r>
            <a:endParaRPr lang="en-US" sz="1800" dirty="0" smtClean="0"/>
          </a:p>
          <a:p>
            <a:pPr>
              <a:lnSpc>
                <a:spcPts val="2500"/>
              </a:lnSpc>
            </a:pPr>
            <a:endParaRPr lang="en-US" sz="1800" dirty="0"/>
          </a:p>
          <a:p>
            <a:pPr>
              <a:lnSpc>
                <a:spcPts val="2500"/>
              </a:lnSpc>
            </a:pPr>
            <a:r>
              <a:rPr lang="en-US" sz="1800" dirty="0" smtClean="0"/>
              <a:t>Raw data is very unbalanced (number of TPs and TNs very different)</a:t>
            </a:r>
          </a:p>
          <a:p>
            <a:pPr>
              <a:lnSpc>
                <a:spcPts val="2500"/>
              </a:lnSpc>
            </a:pPr>
            <a:r>
              <a:rPr lang="en-US" sz="1800" dirty="0" smtClean="0">
                <a:latin typeface="Times New Roman" panose="02020603050405020304" pitchFamily="18" charset="0"/>
                <a:cs typeface="Times New Roman" panose="02020603050405020304" pitchFamily="18" charset="0"/>
              </a:rPr>
              <a:t>→ </a:t>
            </a:r>
            <a:r>
              <a:rPr lang="en-US" sz="1800" dirty="0" smtClean="0">
                <a:cs typeface="Times New Roman" panose="02020603050405020304" pitchFamily="18" charset="0"/>
              </a:rPr>
              <a:t> need to balance data sets (select random TN data points)</a:t>
            </a:r>
            <a:r>
              <a:rPr lang="en-US" sz="1800" dirty="0" smtClean="0"/>
              <a:t> </a:t>
            </a:r>
          </a:p>
          <a:p>
            <a:pPr>
              <a:lnSpc>
                <a:spcPts val="2500"/>
              </a:lnSpc>
            </a:pPr>
            <a:endParaRPr lang="en-US" sz="1800" dirty="0"/>
          </a:p>
          <a:p>
            <a:pPr>
              <a:lnSpc>
                <a:spcPts val="2500"/>
              </a:lnSpc>
            </a:pPr>
            <a:endParaRPr lang="en-US" sz="1800"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30</a:t>
            </a:fld>
            <a:endParaRPr lang="en-US"/>
          </a:p>
        </p:txBody>
      </p:sp>
      <p:sp>
        <p:nvSpPr>
          <p:cNvPr id="7" name="Datumsplatzhalter 6"/>
          <p:cNvSpPr>
            <a:spLocks noGrp="1"/>
          </p:cNvSpPr>
          <p:nvPr>
            <p:ph type="dt" sz="half" idx="10"/>
          </p:nvPr>
        </p:nvSpPr>
        <p:spPr/>
        <p:txBody>
          <a:bodyPr/>
          <a:lstStyle/>
          <a:p>
            <a:pPr>
              <a:defRPr/>
            </a:pPr>
            <a:r>
              <a:rPr lang="de-DE" smtClean="0"/>
              <a:t>V7</a:t>
            </a:r>
            <a:endParaRPr lang="de-DE" dirty="0"/>
          </a:p>
        </p:txBody>
      </p:sp>
      <p:sp>
        <p:nvSpPr>
          <p:cNvPr id="8" name="Fußzeilenplatzhalter 7"/>
          <p:cNvSpPr>
            <a:spLocks noGrp="1"/>
          </p:cNvSpPr>
          <p:nvPr>
            <p:ph type="ftr" sz="quarter" idx="11"/>
          </p:nvPr>
        </p:nvSpPr>
        <p:spPr/>
        <p:txBody>
          <a:bodyPr/>
          <a:lstStyle/>
          <a:p>
            <a:pPr>
              <a:defRPr/>
            </a:pPr>
            <a:r>
              <a:rPr lang="en-US" dirty="0" smtClean="0"/>
              <a:t>Processing of Biological Data</a:t>
            </a:r>
            <a:endParaRPr lang="de-DE" dirty="0"/>
          </a:p>
        </p:txBody>
      </p:sp>
      <p:sp>
        <p:nvSpPr>
          <p:cNvPr id="9" name="Textfeld 8"/>
          <p:cNvSpPr txBox="1"/>
          <p:nvPr/>
        </p:nvSpPr>
        <p:spPr>
          <a:xfrm>
            <a:off x="467544" y="5949280"/>
            <a:ext cx="4968552" cy="307777"/>
          </a:xfrm>
          <a:prstGeom prst="rect">
            <a:avLst/>
          </a:prstGeom>
          <a:noFill/>
        </p:spPr>
        <p:txBody>
          <a:bodyPr wrap="square" rtlCol="0">
            <a:spAutoFit/>
          </a:bodyPr>
          <a:lstStyle/>
          <a:p>
            <a:r>
              <a:rPr lang="de-DE" sz="1400" dirty="0" smtClean="0"/>
              <a:t>Reuter et al </a:t>
            </a:r>
            <a:r>
              <a:rPr lang="pt-BR" sz="1400" dirty="0" smtClean="0"/>
              <a:t>Plos Comput Biol (2016) 12: e10005170</a:t>
            </a:r>
            <a:endParaRPr lang="de-DE" sz="1400"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616912"/>
            <a:ext cx="8240888" cy="1515944"/>
          </a:xfrm>
          <a:prstGeom prst="rect">
            <a:avLst/>
          </a:prstGeom>
        </p:spPr>
      </p:pic>
    </p:spTree>
    <p:extLst>
      <p:ext uri="{BB962C8B-B14F-4D97-AF65-F5344CB8AC3E}">
        <p14:creationId xmlns:p14="http://schemas.microsoft.com/office/powerpoint/2010/main" val="14110692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Features used by </a:t>
            </a:r>
            <a:r>
              <a:rPr lang="en-US" dirty="0" err="1" smtClean="0"/>
              <a:t>PreTIS</a:t>
            </a:r>
            <a:endParaRPr lang="uk-UA" dirty="0"/>
          </a:p>
        </p:txBody>
      </p:sp>
      <p:sp>
        <p:nvSpPr>
          <p:cNvPr id="3" name="Содержимое 2"/>
          <p:cNvSpPr>
            <a:spLocks noGrp="1"/>
          </p:cNvSpPr>
          <p:nvPr>
            <p:ph idx="1"/>
          </p:nvPr>
        </p:nvSpPr>
        <p:spPr>
          <a:xfrm>
            <a:off x="323528" y="616912"/>
            <a:ext cx="2990306" cy="5188352"/>
          </a:xfrm>
        </p:spPr>
        <p:txBody>
          <a:bodyPr>
            <a:normAutofit fontScale="92500"/>
          </a:bodyPr>
          <a:lstStyle/>
          <a:p>
            <a:pPr>
              <a:lnSpc>
                <a:spcPts val="2500"/>
              </a:lnSpc>
            </a:pPr>
            <a:r>
              <a:rPr lang="en-US" sz="1800" dirty="0"/>
              <a:t>Mean value and standard deviation of the 44 features that were used in the best human model</a:t>
            </a:r>
            <a:r>
              <a:rPr lang="en-US" sz="1800" dirty="0" smtClean="0"/>
              <a:t>.</a:t>
            </a:r>
          </a:p>
          <a:p>
            <a:pPr>
              <a:lnSpc>
                <a:spcPts val="2500"/>
              </a:lnSpc>
            </a:pPr>
            <a:endParaRPr lang="en-US" sz="1800" dirty="0"/>
          </a:p>
          <a:p>
            <a:pPr>
              <a:lnSpc>
                <a:spcPts val="2500"/>
              </a:lnSpc>
            </a:pPr>
            <a:r>
              <a:rPr lang="en-US" sz="1800" dirty="0" smtClean="0"/>
              <a:t>PWM : probability weight matrix</a:t>
            </a:r>
          </a:p>
          <a:p>
            <a:pPr>
              <a:lnSpc>
                <a:spcPts val="2500"/>
              </a:lnSpc>
            </a:pPr>
            <a:endParaRPr lang="en-US" sz="1800" dirty="0" smtClean="0"/>
          </a:p>
          <a:p>
            <a:pPr>
              <a:lnSpc>
                <a:spcPts val="2500"/>
              </a:lnSpc>
            </a:pPr>
            <a:endParaRPr lang="en-US" sz="1800" dirty="0"/>
          </a:p>
          <a:p>
            <a:pPr>
              <a:lnSpc>
                <a:spcPts val="2500"/>
              </a:lnSpc>
            </a:pPr>
            <a:r>
              <a:rPr lang="en-US" sz="1800" dirty="0" smtClean="0"/>
              <a:t>Entries of position–frequency–matrix </a:t>
            </a:r>
            <a:r>
              <a:rPr lang="en-US" sz="1800" dirty="0"/>
              <a:t>(PFM) :</a:t>
            </a:r>
            <a:r>
              <a:rPr lang="en-US" sz="1800" dirty="0" smtClean="0"/>
              <a:t> </a:t>
            </a:r>
            <a:r>
              <a:rPr lang="en-US" sz="1800" dirty="0"/>
              <a:t>sum of occurrences of a nucleotide at position </a:t>
            </a:r>
            <a:r>
              <a:rPr lang="en-US" sz="1800" i="1" dirty="0" err="1"/>
              <a:t>i</a:t>
            </a:r>
            <a:r>
              <a:rPr lang="en-US" sz="1800" dirty="0"/>
              <a:t> </a:t>
            </a:r>
            <a:r>
              <a:rPr lang="en-US" sz="1800" dirty="0" smtClean="0"/>
              <a:t>divided by </a:t>
            </a:r>
            <a:r>
              <a:rPr lang="en-US" sz="1800" dirty="0"/>
              <a:t>the total number of sequences contained in </a:t>
            </a:r>
            <a:r>
              <a:rPr lang="en-US" sz="1800" i="1" dirty="0"/>
              <a:t>S</a:t>
            </a:r>
            <a:r>
              <a:rPr lang="en-US" sz="1800" dirty="0"/>
              <a:t>. </a:t>
            </a:r>
          </a:p>
        </p:txBody>
      </p:sp>
      <p:sp>
        <p:nvSpPr>
          <p:cNvPr id="4" name="Номер слайда 3"/>
          <p:cNvSpPr>
            <a:spLocks noGrp="1"/>
          </p:cNvSpPr>
          <p:nvPr>
            <p:ph type="sldNum" sz="quarter" idx="12"/>
          </p:nvPr>
        </p:nvSpPr>
        <p:spPr/>
        <p:txBody>
          <a:bodyPr/>
          <a:lstStyle/>
          <a:p>
            <a:fld id="{5642019C-ABE9-4D0A-8A8D-CA21D401B279}" type="slidenum">
              <a:rPr lang="en-US" smtClean="0"/>
              <a:pPr/>
              <a:t>31</a:t>
            </a:fld>
            <a:endParaRPr lang="en-US"/>
          </a:p>
        </p:txBody>
      </p:sp>
      <p:sp>
        <p:nvSpPr>
          <p:cNvPr id="7" name="Datumsplatzhalter 6"/>
          <p:cNvSpPr>
            <a:spLocks noGrp="1"/>
          </p:cNvSpPr>
          <p:nvPr>
            <p:ph type="dt" sz="half" idx="10"/>
          </p:nvPr>
        </p:nvSpPr>
        <p:spPr/>
        <p:txBody>
          <a:bodyPr/>
          <a:lstStyle/>
          <a:p>
            <a:pPr>
              <a:defRPr/>
            </a:pPr>
            <a:r>
              <a:rPr lang="de-DE" smtClean="0"/>
              <a:t>V7</a:t>
            </a:r>
            <a:endParaRPr lang="de-DE" dirty="0"/>
          </a:p>
        </p:txBody>
      </p:sp>
      <p:sp>
        <p:nvSpPr>
          <p:cNvPr id="8" name="Fußzeilenplatzhalter 7"/>
          <p:cNvSpPr>
            <a:spLocks noGrp="1"/>
          </p:cNvSpPr>
          <p:nvPr>
            <p:ph type="ftr" sz="quarter" idx="11"/>
          </p:nvPr>
        </p:nvSpPr>
        <p:spPr/>
        <p:txBody>
          <a:bodyPr/>
          <a:lstStyle/>
          <a:p>
            <a:pPr>
              <a:defRPr/>
            </a:pPr>
            <a:r>
              <a:rPr lang="en-US" dirty="0" smtClean="0"/>
              <a:t>Processing of Biological Data</a:t>
            </a:r>
            <a:endParaRPr lang="de-DE" dirty="0"/>
          </a:p>
        </p:txBody>
      </p:sp>
      <p:sp>
        <p:nvSpPr>
          <p:cNvPr id="9" name="Textfeld 8"/>
          <p:cNvSpPr txBox="1"/>
          <p:nvPr/>
        </p:nvSpPr>
        <p:spPr>
          <a:xfrm>
            <a:off x="395536" y="5805264"/>
            <a:ext cx="4968552" cy="523220"/>
          </a:xfrm>
          <a:prstGeom prst="rect">
            <a:avLst/>
          </a:prstGeom>
          <a:noFill/>
        </p:spPr>
        <p:txBody>
          <a:bodyPr wrap="square" rtlCol="0">
            <a:spAutoFit/>
          </a:bodyPr>
          <a:lstStyle/>
          <a:p>
            <a:r>
              <a:rPr lang="de-DE" sz="1400" dirty="0" smtClean="0"/>
              <a:t>Reuter et al </a:t>
            </a:r>
            <a:r>
              <a:rPr lang="pt-BR" sz="1400" dirty="0" smtClean="0"/>
              <a:t>Plos Comput Biol (2016) </a:t>
            </a:r>
          </a:p>
          <a:p>
            <a:r>
              <a:rPr lang="pt-BR" sz="1400" dirty="0" smtClean="0"/>
              <a:t>12: e10005170</a:t>
            </a:r>
            <a:endParaRPr lang="de-DE" sz="1400"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7233" y="616912"/>
            <a:ext cx="5066629" cy="5953738"/>
          </a:xfrm>
          <a:prstGeom prst="rect">
            <a:avLst/>
          </a:prstGeom>
        </p:spPr>
      </p:pic>
      <p:pic>
        <p:nvPicPr>
          <p:cNvPr id="4098" name="Picture 2" descr="http://journals.plos.org/ploscompbiol/article/file?type=thumbnail&amp;id=info:doi/10.1371/journal.pcbi.1005170.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456" y="2996952"/>
            <a:ext cx="2602670" cy="591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1478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Flow-chart of regression approach</a:t>
            </a:r>
            <a:endParaRPr lang="uk-UA"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32</a:t>
            </a:fld>
            <a:endParaRPr lang="en-US"/>
          </a:p>
        </p:txBody>
      </p:sp>
      <p:sp>
        <p:nvSpPr>
          <p:cNvPr id="7" name="Datumsplatzhalter 6"/>
          <p:cNvSpPr>
            <a:spLocks noGrp="1"/>
          </p:cNvSpPr>
          <p:nvPr>
            <p:ph type="dt" sz="half" idx="10"/>
          </p:nvPr>
        </p:nvSpPr>
        <p:spPr/>
        <p:txBody>
          <a:bodyPr/>
          <a:lstStyle/>
          <a:p>
            <a:pPr>
              <a:defRPr/>
            </a:pPr>
            <a:r>
              <a:rPr lang="de-DE" smtClean="0"/>
              <a:t>V7</a:t>
            </a:r>
            <a:endParaRPr lang="de-DE" dirty="0"/>
          </a:p>
        </p:txBody>
      </p:sp>
      <p:sp>
        <p:nvSpPr>
          <p:cNvPr id="8" name="Fußzeilenplatzhalter 7"/>
          <p:cNvSpPr>
            <a:spLocks noGrp="1"/>
          </p:cNvSpPr>
          <p:nvPr>
            <p:ph type="ftr" sz="quarter" idx="11"/>
          </p:nvPr>
        </p:nvSpPr>
        <p:spPr/>
        <p:txBody>
          <a:bodyPr/>
          <a:lstStyle/>
          <a:p>
            <a:pPr>
              <a:defRPr/>
            </a:pPr>
            <a:r>
              <a:rPr lang="en-US" dirty="0" smtClean="0"/>
              <a:t>Processing of Biological Data</a:t>
            </a:r>
            <a:endParaRPr lang="de-DE" dirty="0"/>
          </a:p>
        </p:txBody>
      </p:sp>
      <p:sp>
        <p:nvSpPr>
          <p:cNvPr id="9" name="Textfeld 8"/>
          <p:cNvSpPr txBox="1"/>
          <p:nvPr/>
        </p:nvSpPr>
        <p:spPr>
          <a:xfrm>
            <a:off x="467544" y="5949280"/>
            <a:ext cx="4968552" cy="523220"/>
          </a:xfrm>
          <a:prstGeom prst="rect">
            <a:avLst/>
          </a:prstGeom>
          <a:noFill/>
        </p:spPr>
        <p:txBody>
          <a:bodyPr wrap="square" rtlCol="0">
            <a:spAutoFit/>
          </a:bodyPr>
          <a:lstStyle/>
          <a:p>
            <a:r>
              <a:rPr lang="de-DE" sz="1400" dirty="0" smtClean="0"/>
              <a:t>Reuter et al </a:t>
            </a:r>
            <a:r>
              <a:rPr lang="pt-BR" sz="1400" dirty="0" smtClean="0"/>
              <a:t>Plos Comput Biol </a:t>
            </a:r>
          </a:p>
          <a:p>
            <a:r>
              <a:rPr lang="pt-BR" sz="1400" dirty="0" smtClean="0"/>
              <a:t>(2016) 12: e10005170</a:t>
            </a:r>
            <a:endParaRPr lang="de-DE" sz="1400"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3232" y="696397"/>
            <a:ext cx="5513047" cy="5560660"/>
          </a:xfrm>
          <a:prstGeom prst="rect">
            <a:avLst/>
          </a:prstGeom>
        </p:spPr>
      </p:pic>
      <p:sp>
        <p:nvSpPr>
          <p:cNvPr id="10" name="Rechteck 9"/>
          <p:cNvSpPr/>
          <p:nvPr/>
        </p:nvSpPr>
        <p:spPr>
          <a:xfrm>
            <a:off x="265368" y="620688"/>
            <a:ext cx="3384376" cy="2308965"/>
          </a:xfrm>
          <a:prstGeom prst="rect">
            <a:avLst/>
          </a:prstGeom>
        </p:spPr>
        <p:txBody>
          <a:bodyPr wrap="square">
            <a:spAutoFit/>
          </a:bodyPr>
          <a:lstStyle/>
          <a:p>
            <a:pPr>
              <a:lnSpc>
                <a:spcPts val="2500"/>
              </a:lnSpc>
            </a:pPr>
            <a:r>
              <a:rPr lang="en-US" dirty="0" smtClean="0"/>
              <a:t>Data </a:t>
            </a:r>
            <a:r>
              <a:rPr lang="en-US" dirty="0"/>
              <a:t>balancing was repeated ten times to investigate model robustness. </a:t>
            </a:r>
            <a:endParaRPr lang="en-US" dirty="0" smtClean="0"/>
          </a:p>
          <a:p>
            <a:pPr>
              <a:lnSpc>
                <a:spcPts val="2500"/>
              </a:lnSpc>
            </a:pPr>
            <a:endParaRPr lang="en-US" dirty="0"/>
          </a:p>
          <a:p>
            <a:pPr>
              <a:lnSpc>
                <a:spcPts val="2500"/>
              </a:lnSpc>
            </a:pPr>
            <a:r>
              <a:rPr lang="en-US" dirty="0" smtClean="0"/>
              <a:t>Significant </a:t>
            </a:r>
            <a:r>
              <a:rPr lang="en-US" dirty="0"/>
              <a:t>features were identified by the Wilcoxon-rank sum test.</a:t>
            </a:r>
            <a:endParaRPr lang="en-US" dirty="0">
              <a:effectLst/>
            </a:endParaRPr>
          </a:p>
        </p:txBody>
      </p:sp>
    </p:spTree>
    <p:extLst>
      <p:ext uri="{BB962C8B-B14F-4D97-AF65-F5344CB8AC3E}">
        <p14:creationId xmlns:p14="http://schemas.microsoft.com/office/powerpoint/2010/main" val="13541784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Evaluation</a:t>
            </a:r>
            <a:endParaRPr lang="uk-UA" dirty="0"/>
          </a:p>
        </p:txBody>
      </p:sp>
      <p:sp>
        <p:nvSpPr>
          <p:cNvPr id="3" name="Содержимое 2"/>
          <p:cNvSpPr>
            <a:spLocks noGrp="1"/>
          </p:cNvSpPr>
          <p:nvPr>
            <p:ph idx="1"/>
          </p:nvPr>
        </p:nvSpPr>
        <p:spPr>
          <a:xfrm>
            <a:off x="323528" y="3501008"/>
            <a:ext cx="8373616" cy="2380040"/>
          </a:xfrm>
        </p:spPr>
        <p:txBody>
          <a:bodyPr>
            <a:normAutofit/>
          </a:bodyPr>
          <a:lstStyle/>
          <a:p>
            <a:pPr>
              <a:lnSpc>
                <a:spcPts val="2500"/>
              </a:lnSpc>
            </a:pPr>
            <a:r>
              <a:rPr lang="en-US" sz="1800" dirty="0"/>
              <a:t>All human models perform very similarly with accuracies of about 80% </a:t>
            </a:r>
            <a:endParaRPr lang="en-US" sz="1800" dirty="0" smtClean="0"/>
          </a:p>
          <a:p>
            <a:pPr>
              <a:lnSpc>
                <a:spcPts val="2500"/>
              </a:lnSpc>
            </a:pPr>
            <a:r>
              <a:rPr lang="en-US" sz="1800" dirty="0" smtClean="0"/>
              <a:t>while </a:t>
            </a:r>
            <a:r>
              <a:rPr lang="en-US" sz="1800" dirty="0"/>
              <a:t>the average performance of the mouse model is lower with average accuracies of about 76%, </a:t>
            </a:r>
          </a:p>
        </p:txBody>
      </p:sp>
      <p:sp>
        <p:nvSpPr>
          <p:cNvPr id="4" name="Номер слайда 3"/>
          <p:cNvSpPr>
            <a:spLocks noGrp="1"/>
          </p:cNvSpPr>
          <p:nvPr>
            <p:ph type="sldNum" sz="quarter" idx="12"/>
          </p:nvPr>
        </p:nvSpPr>
        <p:spPr/>
        <p:txBody>
          <a:bodyPr/>
          <a:lstStyle/>
          <a:p>
            <a:fld id="{5642019C-ABE9-4D0A-8A8D-CA21D401B279}" type="slidenum">
              <a:rPr lang="en-US" smtClean="0"/>
              <a:pPr/>
              <a:t>33</a:t>
            </a:fld>
            <a:endParaRPr lang="en-US"/>
          </a:p>
        </p:txBody>
      </p:sp>
      <p:sp>
        <p:nvSpPr>
          <p:cNvPr id="7" name="Datumsplatzhalter 6"/>
          <p:cNvSpPr>
            <a:spLocks noGrp="1"/>
          </p:cNvSpPr>
          <p:nvPr>
            <p:ph type="dt" sz="half" idx="10"/>
          </p:nvPr>
        </p:nvSpPr>
        <p:spPr/>
        <p:txBody>
          <a:bodyPr/>
          <a:lstStyle/>
          <a:p>
            <a:pPr>
              <a:defRPr/>
            </a:pPr>
            <a:r>
              <a:rPr lang="de-DE" smtClean="0"/>
              <a:t>V7</a:t>
            </a:r>
            <a:endParaRPr lang="de-DE" dirty="0"/>
          </a:p>
        </p:txBody>
      </p:sp>
      <p:sp>
        <p:nvSpPr>
          <p:cNvPr id="8" name="Fußzeilenplatzhalter 7"/>
          <p:cNvSpPr>
            <a:spLocks noGrp="1"/>
          </p:cNvSpPr>
          <p:nvPr>
            <p:ph type="ftr" sz="quarter" idx="11"/>
          </p:nvPr>
        </p:nvSpPr>
        <p:spPr/>
        <p:txBody>
          <a:bodyPr/>
          <a:lstStyle/>
          <a:p>
            <a:pPr>
              <a:defRPr/>
            </a:pPr>
            <a:r>
              <a:rPr lang="en-US" dirty="0" smtClean="0"/>
              <a:t>Processing of Biological Data</a:t>
            </a:r>
            <a:endParaRPr lang="de-DE" dirty="0"/>
          </a:p>
        </p:txBody>
      </p:sp>
      <p:sp>
        <p:nvSpPr>
          <p:cNvPr id="9" name="Textfeld 8"/>
          <p:cNvSpPr txBox="1"/>
          <p:nvPr/>
        </p:nvSpPr>
        <p:spPr>
          <a:xfrm>
            <a:off x="467544" y="5949280"/>
            <a:ext cx="4968552" cy="307777"/>
          </a:xfrm>
          <a:prstGeom prst="rect">
            <a:avLst/>
          </a:prstGeom>
          <a:noFill/>
        </p:spPr>
        <p:txBody>
          <a:bodyPr wrap="square" rtlCol="0">
            <a:spAutoFit/>
          </a:bodyPr>
          <a:lstStyle/>
          <a:p>
            <a:r>
              <a:rPr lang="de-DE" sz="1400" dirty="0" smtClean="0"/>
              <a:t>Reuter et al </a:t>
            </a:r>
            <a:r>
              <a:rPr lang="pt-BR" sz="1400" dirty="0" smtClean="0"/>
              <a:t>Plos Comput Biol (2016) 12: e10005170</a:t>
            </a:r>
            <a:endParaRPr lang="de-DE" sz="1400"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3" y="616912"/>
            <a:ext cx="8467971" cy="2740080"/>
          </a:xfrm>
          <a:prstGeom prst="rect">
            <a:avLst/>
          </a:prstGeom>
        </p:spPr>
      </p:pic>
    </p:spTree>
    <p:extLst>
      <p:ext uri="{BB962C8B-B14F-4D97-AF65-F5344CB8AC3E}">
        <p14:creationId xmlns:p14="http://schemas.microsoft.com/office/powerpoint/2010/main" val="39369371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err="1" smtClean="0"/>
              <a:t>PWM_positive</a:t>
            </a:r>
            <a:r>
              <a:rPr lang="en-US" dirty="0" smtClean="0"/>
              <a:t> scores</a:t>
            </a:r>
            <a:endParaRPr lang="uk-UA" dirty="0"/>
          </a:p>
        </p:txBody>
      </p:sp>
      <p:sp>
        <p:nvSpPr>
          <p:cNvPr id="3" name="Содержимое 2"/>
          <p:cNvSpPr>
            <a:spLocks noGrp="1"/>
          </p:cNvSpPr>
          <p:nvPr>
            <p:ph idx="1"/>
          </p:nvPr>
        </p:nvSpPr>
        <p:spPr>
          <a:xfrm>
            <a:off x="323528" y="616912"/>
            <a:ext cx="2990306" cy="5188352"/>
          </a:xfrm>
        </p:spPr>
        <p:txBody>
          <a:bodyPr>
            <a:normAutofit/>
          </a:bodyPr>
          <a:lstStyle/>
          <a:p>
            <a:pPr>
              <a:lnSpc>
                <a:spcPts val="2500"/>
              </a:lnSpc>
            </a:pPr>
            <a:r>
              <a:rPr lang="en-US" sz="1800" dirty="0"/>
              <a:t>Frequency distribution of </a:t>
            </a:r>
            <a:r>
              <a:rPr lang="en-US" sz="1800" i="1" dirty="0" err="1"/>
              <a:t>PWM</a:t>
            </a:r>
            <a:r>
              <a:rPr lang="en-US" sz="1800" i="1" baseline="-25000" dirty="0" err="1"/>
              <a:t>positive</a:t>
            </a:r>
            <a:r>
              <a:rPr lang="en-US" sz="1800" dirty="0"/>
              <a:t> scores for the test samples of the best performing run 2</a:t>
            </a:r>
            <a:r>
              <a:rPr lang="en-US" sz="1800" dirty="0" smtClean="0"/>
              <a:t>.</a:t>
            </a:r>
          </a:p>
          <a:p>
            <a:pPr>
              <a:lnSpc>
                <a:spcPts val="2500"/>
              </a:lnSpc>
            </a:pPr>
            <a:endParaRPr lang="en-US" sz="1800" dirty="0"/>
          </a:p>
          <a:p>
            <a:pPr>
              <a:lnSpc>
                <a:spcPts val="2500"/>
              </a:lnSpc>
            </a:pPr>
            <a:r>
              <a:rPr lang="en-US" sz="1800" dirty="0"/>
              <a:t>The PWM was established using the true start sites in the training data of run 2. The difference between TPs and TNs was found to be highly significant (</a:t>
            </a:r>
            <a:r>
              <a:rPr lang="en-US" sz="1800" i="1" dirty="0"/>
              <a:t>p</a:t>
            </a:r>
            <a:r>
              <a:rPr lang="en-US" sz="1800" dirty="0"/>
              <a:t> = 5.5 × 10</a:t>
            </a:r>
            <a:r>
              <a:rPr lang="en-US" sz="1800" baseline="30000" dirty="0"/>
              <a:t>−173</a:t>
            </a:r>
            <a:r>
              <a:rPr lang="en-US" sz="1800" dirty="0"/>
              <a:t>, Wilcoxon–rank sum test).</a:t>
            </a:r>
            <a:endParaRPr lang="en-US" sz="1800" dirty="0">
              <a:effectLst/>
            </a:endParaRPr>
          </a:p>
        </p:txBody>
      </p:sp>
      <p:sp>
        <p:nvSpPr>
          <p:cNvPr id="4" name="Номер слайда 3"/>
          <p:cNvSpPr>
            <a:spLocks noGrp="1"/>
          </p:cNvSpPr>
          <p:nvPr>
            <p:ph type="sldNum" sz="quarter" idx="12"/>
          </p:nvPr>
        </p:nvSpPr>
        <p:spPr/>
        <p:txBody>
          <a:bodyPr/>
          <a:lstStyle/>
          <a:p>
            <a:fld id="{5642019C-ABE9-4D0A-8A8D-CA21D401B279}" type="slidenum">
              <a:rPr lang="en-US" smtClean="0"/>
              <a:pPr/>
              <a:t>34</a:t>
            </a:fld>
            <a:endParaRPr lang="en-US"/>
          </a:p>
        </p:txBody>
      </p:sp>
      <p:sp>
        <p:nvSpPr>
          <p:cNvPr id="7" name="Datumsplatzhalter 6"/>
          <p:cNvSpPr>
            <a:spLocks noGrp="1"/>
          </p:cNvSpPr>
          <p:nvPr>
            <p:ph type="dt" sz="half" idx="10"/>
          </p:nvPr>
        </p:nvSpPr>
        <p:spPr/>
        <p:txBody>
          <a:bodyPr/>
          <a:lstStyle/>
          <a:p>
            <a:pPr>
              <a:defRPr/>
            </a:pPr>
            <a:r>
              <a:rPr lang="de-DE" smtClean="0"/>
              <a:t>V7</a:t>
            </a:r>
            <a:endParaRPr lang="de-DE" dirty="0"/>
          </a:p>
        </p:txBody>
      </p:sp>
      <p:sp>
        <p:nvSpPr>
          <p:cNvPr id="8" name="Fußzeilenplatzhalter 7"/>
          <p:cNvSpPr>
            <a:spLocks noGrp="1"/>
          </p:cNvSpPr>
          <p:nvPr>
            <p:ph type="ftr" sz="quarter" idx="11"/>
          </p:nvPr>
        </p:nvSpPr>
        <p:spPr/>
        <p:txBody>
          <a:bodyPr/>
          <a:lstStyle/>
          <a:p>
            <a:pPr>
              <a:defRPr/>
            </a:pPr>
            <a:r>
              <a:rPr lang="en-US" dirty="0" smtClean="0"/>
              <a:t>Processing of Biological Data</a:t>
            </a:r>
            <a:endParaRPr lang="de-DE" dirty="0"/>
          </a:p>
        </p:txBody>
      </p:sp>
      <p:sp>
        <p:nvSpPr>
          <p:cNvPr id="9" name="Textfeld 8"/>
          <p:cNvSpPr txBox="1"/>
          <p:nvPr/>
        </p:nvSpPr>
        <p:spPr>
          <a:xfrm>
            <a:off x="467544" y="5949280"/>
            <a:ext cx="4968552" cy="307777"/>
          </a:xfrm>
          <a:prstGeom prst="rect">
            <a:avLst/>
          </a:prstGeom>
          <a:noFill/>
        </p:spPr>
        <p:txBody>
          <a:bodyPr wrap="square" rtlCol="0">
            <a:spAutoFit/>
          </a:bodyPr>
          <a:lstStyle/>
          <a:p>
            <a:r>
              <a:rPr lang="de-DE" sz="1400" dirty="0" smtClean="0"/>
              <a:t>Reuter et al </a:t>
            </a:r>
            <a:r>
              <a:rPr lang="pt-BR" sz="1400" dirty="0" smtClean="0"/>
              <a:t>Plos Comput Biol (2016) 12: e10005170</a:t>
            </a:r>
            <a:endParaRPr lang="de-DE" sz="1400"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795576"/>
            <a:ext cx="5306513" cy="4328143"/>
          </a:xfrm>
          <a:prstGeom prst="rect">
            <a:avLst/>
          </a:prstGeom>
        </p:spPr>
      </p:pic>
    </p:spTree>
    <p:extLst>
      <p:ext uri="{BB962C8B-B14F-4D97-AF65-F5344CB8AC3E}">
        <p14:creationId xmlns:p14="http://schemas.microsoft.com/office/powerpoint/2010/main" val="21076700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Is model transferable to other species?</a:t>
            </a:r>
            <a:endParaRPr lang="uk-UA" dirty="0"/>
          </a:p>
        </p:txBody>
      </p:sp>
      <p:sp>
        <p:nvSpPr>
          <p:cNvPr id="3" name="Содержимое 2"/>
          <p:cNvSpPr>
            <a:spLocks noGrp="1"/>
          </p:cNvSpPr>
          <p:nvPr>
            <p:ph idx="1"/>
          </p:nvPr>
        </p:nvSpPr>
        <p:spPr>
          <a:xfrm>
            <a:off x="259993" y="650392"/>
            <a:ext cx="3168352" cy="4146760"/>
          </a:xfrm>
        </p:spPr>
        <p:txBody>
          <a:bodyPr>
            <a:normAutofit/>
          </a:bodyPr>
          <a:lstStyle/>
          <a:p>
            <a:pPr>
              <a:lnSpc>
                <a:spcPts val="2500"/>
              </a:lnSpc>
            </a:pPr>
            <a:r>
              <a:rPr lang="en-US" sz="1800" dirty="0"/>
              <a:t>Performance of the best human HEK293 model applied to the mouse ES </a:t>
            </a:r>
            <a:r>
              <a:rPr lang="en-US" sz="1800" dirty="0" smtClean="0"/>
              <a:t>dataset</a:t>
            </a:r>
          </a:p>
          <a:p>
            <a:pPr>
              <a:lnSpc>
                <a:spcPts val="2500"/>
              </a:lnSpc>
            </a:pPr>
            <a:endParaRPr lang="en-US" sz="1800" dirty="0"/>
          </a:p>
          <a:p>
            <a:pPr>
              <a:lnSpc>
                <a:spcPts val="2500"/>
              </a:lnSpc>
            </a:pPr>
            <a:r>
              <a:rPr lang="en-US" sz="1800" dirty="0" smtClean="0">
                <a:latin typeface="Times New Roman" panose="02020603050405020304" pitchFamily="18" charset="0"/>
                <a:cs typeface="Times New Roman" panose="02020603050405020304" pitchFamily="18" charset="0"/>
              </a:rPr>
              <a:t>→</a:t>
            </a:r>
            <a:r>
              <a:rPr lang="en-US" sz="1800" dirty="0" smtClean="0"/>
              <a:t> model is reasonably transferable,</a:t>
            </a:r>
          </a:p>
          <a:p>
            <a:pPr>
              <a:lnSpc>
                <a:spcPts val="2500"/>
              </a:lnSpc>
            </a:pPr>
            <a:r>
              <a:rPr lang="en-US" sz="1800" dirty="0"/>
              <a:t>s</a:t>
            </a:r>
            <a:r>
              <a:rPr lang="en-US" sz="1800" dirty="0" smtClean="0"/>
              <a:t>uggests universal translation code</a:t>
            </a:r>
          </a:p>
        </p:txBody>
      </p:sp>
      <p:sp>
        <p:nvSpPr>
          <p:cNvPr id="4" name="Номер слайда 3"/>
          <p:cNvSpPr>
            <a:spLocks noGrp="1"/>
          </p:cNvSpPr>
          <p:nvPr>
            <p:ph type="sldNum" sz="quarter" idx="12"/>
          </p:nvPr>
        </p:nvSpPr>
        <p:spPr/>
        <p:txBody>
          <a:bodyPr/>
          <a:lstStyle/>
          <a:p>
            <a:fld id="{5642019C-ABE9-4D0A-8A8D-CA21D401B279}" type="slidenum">
              <a:rPr lang="en-US" smtClean="0"/>
              <a:pPr/>
              <a:t>35</a:t>
            </a:fld>
            <a:endParaRPr lang="en-US"/>
          </a:p>
        </p:txBody>
      </p:sp>
      <p:sp>
        <p:nvSpPr>
          <p:cNvPr id="7" name="Datumsplatzhalter 6"/>
          <p:cNvSpPr>
            <a:spLocks noGrp="1"/>
          </p:cNvSpPr>
          <p:nvPr>
            <p:ph type="dt" sz="half" idx="10"/>
          </p:nvPr>
        </p:nvSpPr>
        <p:spPr/>
        <p:txBody>
          <a:bodyPr/>
          <a:lstStyle/>
          <a:p>
            <a:pPr>
              <a:defRPr/>
            </a:pPr>
            <a:r>
              <a:rPr lang="de-DE" smtClean="0"/>
              <a:t>V7</a:t>
            </a:r>
            <a:endParaRPr lang="de-DE" dirty="0"/>
          </a:p>
        </p:txBody>
      </p:sp>
      <p:sp>
        <p:nvSpPr>
          <p:cNvPr id="8" name="Fußzeilenplatzhalter 7"/>
          <p:cNvSpPr>
            <a:spLocks noGrp="1"/>
          </p:cNvSpPr>
          <p:nvPr>
            <p:ph type="ftr" sz="quarter" idx="11"/>
          </p:nvPr>
        </p:nvSpPr>
        <p:spPr/>
        <p:txBody>
          <a:bodyPr/>
          <a:lstStyle/>
          <a:p>
            <a:pPr>
              <a:defRPr/>
            </a:pPr>
            <a:r>
              <a:rPr lang="en-US" dirty="0" smtClean="0"/>
              <a:t>Processing of Biological Data</a:t>
            </a:r>
            <a:endParaRPr lang="de-DE" dirty="0"/>
          </a:p>
        </p:txBody>
      </p:sp>
      <p:sp>
        <p:nvSpPr>
          <p:cNvPr id="9" name="Textfeld 8"/>
          <p:cNvSpPr txBox="1"/>
          <p:nvPr/>
        </p:nvSpPr>
        <p:spPr>
          <a:xfrm>
            <a:off x="467544" y="5949280"/>
            <a:ext cx="4968552" cy="307777"/>
          </a:xfrm>
          <a:prstGeom prst="rect">
            <a:avLst/>
          </a:prstGeom>
          <a:noFill/>
        </p:spPr>
        <p:txBody>
          <a:bodyPr wrap="square" rtlCol="0">
            <a:spAutoFit/>
          </a:bodyPr>
          <a:lstStyle/>
          <a:p>
            <a:r>
              <a:rPr lang="de-DE" sz="1400" dirty="0" smtClean="0"/>
              <a:t>Reuter et al </a:t>
            </a:r>
            <a:r>
              <a:rPr lang="pt-BR" sz="1400" dirty="0" smtClean="0"/>
              <a:t>Plos Comput Biol (2016) 12: e10005170</a:t>
            </a:r>
            <a:endParaRPr lang="de-DE" sz="1400" dirty="0"/>
          </a:p>
        </p:txBody>
      </p:sp>
      <p:pic>
        <p:nvPicPr>
          <p:cNvPr id="5" name="Grafik 4"/>
          <p:cNvPicPr>
            <a:picLocks noChangeAspect="1"/>
          </p:cNvPicPr>
          <p:nvPr/>
        </p:nvPicPr>
        <p:blipFill rotWithShape="1">
          <a:blip r:embed="rId2">
            <a:extLst>
              <a:ext uri="{28A0092B-C50C-407E-A947-70E740481C1C}">
                <a14:useLocalDpi xmlns:a14="http://schemas.microsoft.com/office/drawing/2010/main" val="0"/>
              </a:ext>
            </a:extLst>
          </a:blip>
          <a:srcRect r="37077"/>
          <a:stretch/>
        </p:blipFill>
        <p:spPr>
          <a:xfrm>
            <a:off x="3388995" y="566708"/>
            <a:ext cx="5554389" cy="4734500"/>
          </a:xfrm>
          <a:prstGeom prst="rect">
            <a:avLst/>
          </a:prstGeom>
        </p:spPr>
      </p:pic>
    </p:spTree>
    <p:extLst>
      <p:ext uri="{BB962C8B-B14F-4D97-AF65-F5344CB8AC3E}">
        <p14:creationId xmlns:p14="http://schemas.microsoft.com/office/powerpoint/2010/main" val="2645809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Alternative start codons of human gene GIMAP5</a:t>
            </a:r>
            <a:endParaRPr lang="uk-UA" dirty="0"/>
          </a:p>
        </p:txBody>
      </p:sp>
      <p:sp>
        <p:nvSpPr>
          <p:cNvPr id="3" name="Содержимое 2"/>
          <p:cNvSpPr>
            <a:spLocks noGrp="1"/>
          </p:cNvSpPr>
          <p:nvPr>
            <p:ph idx="1"/>
          </p:nvPr>
        </p:nvSpPr>
        <p:spPr>
          <a:xfrm>
            <a:off x="323528" y="4073296"/>
            <a:ext cx="8373616" cy="1947992"/>
          </a:xfrm>
        </p:spPr>
        <p:txBody>
          <a:bodyPr>
            <a:normAutofit/>
          </a:bodyPr>
          <a:lstStyle/>
          <a:p>
            <a:r>
              <a:rPr lang="en-US" sz="1800" dirty="0" smtClean="0"/>
              <a:t>Predicted </a:t>
            </a:r>
            <a:r>
              <a:rPr lang="en-US" sz="1800" dirty="0"/>
              <a:t>start sites were subdivided into </a:t>
            </a:r>
            <a:r>
              <a:rPr lang="en-US" sz="1800" dirty="0" smtClean="0"/>
              <a:t>4 </a:t>
            </a:r>
            <a:r>
              <a:rPr lang="en-US" sz="1800" dirty="0"/>
              <a:t>confidence groups and highlighted by different colors and dashed lines: very high (hot/best candidates with </a:t>
            </a:r>
            <a:r>
              <a:rPr lang="en-US" sz="1800" i="1" dirty="0"/>
              <a:t>c</a:t>
            </a:r>
            <a:r>
              <a:rPr lang="en-US" sz="1800" dirty="0"/>
              <a:t> ≥ 0.9), high (0.8 ≤ </a:t>
            </a:r>
            <a:r>
              <a:rPr lang="en-US" sz="1800" i="1" dirty="0"/>
              <a:t>c</a:t>
            </a:r>
            <a:r>
              <a:rPr lang="en-US" sz="1800" dirty="0"/>
              <a:t> &lt; 0.9), moderate (0.7 ≤ </a:t>
            </a:r>
            <a:r>
              <a:rPr lang="en-US" sz="1800" i="1" dirty="0"/>
              <a:t>c</a:t>
            </a:r>
            <a:r>
              <a:rPr lang="en-US" sz="1800" dirty="0"/>
              <a:t> &lt; 0.8) and low (</a:t>
            </a:r>
            <a:r>
              <a:rPr lang="en-US" sz="1800" i="1" dirty="0"/>
              <a:t>t</a:t>
            </a:r>
            <a:r>
              <a:rPr lang="en-US" sz="1800" dirty="0"/>
              <a:t> = 0.54 ≤ </a:t>
            </a:r>
            <a:r>
              <a:rPr lang="en-US" sz="1800" i="1" dirty="0"/>
              <a:t>c</a:t>
            </a:r>
            <a:r>
              <a:rPr lang="en-US" sz="1800" dirty="0"/>
              <a:t> &lt; 0.7) initiation confidence </a:t>
            </a:r>
            <a:r>
              <a:rPr lang="en-US" sz="1800" i="1" dirty="0"/>
              <a:t>c</a:t>
            </a:r>
            <a:r>
              <a:rPr lang="en-US" sz="1800" dirty="0"/>
              <a:t>. </a:t>
            </a:r>
            <a:endParaRPr lang="en-US" sz="1800" dirty="0" smtClean="0"/>
          </a:p>
          <a:p>
            <a:r>
              <a:rPr lang="en-US" sz="1800" dirty="0" smtClean="0"/>
              <a:t>For </a:t>
            </a:r>
            <a:r>
              <a:rPr lang="en-US" sz="1800" dirty="0"/>
              <a:t>this gene, we found one hot candidate with a very high confidence value of 0.92 of being a true start site (AUG at position -203).</a:t>
            </a:r>
            <a:endParaRPr lang="en-US" sz="1800" dirty="0">
              <a:effectLst/>
            </a:endParaRPr>
          </a:p>
        </p:txBody>
      </p:sp>
      <p:sp>
        <p:nvSpPr>
          <p:cNvPr id="4" name="Номер слайда 3"/>
          <p:cNvSpPr>
            <a:spLocks noGrp="1"/>
          </p:cNvSpPr>
          <p:nvPr>
            <p:ph type="sldNum" sz="quarter" idx="12"/>
          </p:nvPr>
        </p:nvSpPr>
        <p:spPr/>
        <p:txBody>
          <a:bodyPr/>
          <a:lstStyle/>
          <a:p>
            <a:fld id="{5642019C-ABE9-4D0A-8A8D-CA21D401B279}" type="slidenum">
              <a:rPr lang="en-US" smtClean="0"/>
              <a:pPr/>
              <a:t>36</a:t>
            </a:fld>
            <a:endParaRPr lang="en-US"/>
          </a:p>
        </p:txBody>
      </p:sp>
      <p:sp>
        <p:nvSpPr>
          <p:cNvPr id="7" name="Datumsplatzhalter 6"/>
          <p:cNvSpPr>
            <a:spLocks noGrp="1"/>
          </p:cNvSpPr>
          <p:nvPr>
            <p:ph type="dt" sz="half" idx="10"/>
          </p:nvPr>
        </p:nvSpPr>
        <p:spPr/>
        <p:txBody>
          <a:bodyPr/>
          <a:lstStyle/>
          <a:p>
            <a:pPr>
              <a:defRPr/>
            </a:pPr>
            <a:r>
              <a:rPr lang="de-DE" smtClean="0"/>
              <a:t>V7</a:t>
            </a:r>
            <a:endParaRPr lang="de-DE" dirty="0"/>
          </a:p>
        </p:txBody>
      </p:sp>
      <p:sp>
        <p:nvSpPr>
          <p:cNvPr id="8" name="Fußzeilenplatzhalter 7"/>
          <p:cNvSpPr>
            <a:spLocks noGrp="1"/>
          </p:cNvSpPr>
          <p:nvPr>
            <p:ph type="ftr" sz="quarter" idx="11"/>
          </p:nvPr>
        </p:nvSpPr>
        <p:spPr/>
        <p:txBody>
          <a:bodyPr/>
          <a:lstStyle/>
          <a:p>
            <a:pPr>
              <a:defRPr/>
            </a:pPr>
            <a:r>
              <a:rPr lang="en-US" dirty="0" smtClean="0"/>
              <a:t>Processing of Biological Data</a:t>
            </a:r>
            <a:endParaRPr lang="de-DE" dirty="0"/>
          </a:p>
        </p:txBody>
      </p:sp>
      <p:sp>
        <p:nvSpPr>
          <p:cNvPr id="9" name="Textfeld 8"/>
          <p:cNvSpPr txBox="1"/>
          <p:nvPr/>
        </p:nvSpPr>
        <p:spPr>
          <a:xfrm>
            <a:off x="467544" y="5949280"/>
            <a:ext cx="4968552" cy="307777"/>
          </a:xfrm>
          <a:prstGeom prst="rect">
            <a:avLst/>
          </a:prstGeom>
          <a:noFill/>
        </p:spPr>
        <p:txBody>
          <a:bodyPr wrap="square" rtlCol="0">
            <a:spAutoFit/>
          </a:bodyPr>
          <a:lstStyle/>
          <a:p>
            <a:r>
              <a:rPr lang="de-DE" sz="1400" dirty="0" smtClean="0"/>
              <a:t>Reuter et al </a:t>
            </a:r>
            <a:r>
              <a:rPr lang="pt-BR" sz="1400" dirty="0" smtClean="0"/>
              <a:t>Plos Comput Biol (2016) 12: e10005170</a:t>
            </a:r>
            <a:endParaRPr lang="de-DE" sz="1400"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806" y="616912"/>
            <a:ext cx="6783338" cy="3304039"/>
          </a:xfrm>
          <a:prstGeom prst="rect">
            <a:avLst/>
          </a:prstGeom>
        </p:spPr>
      </p:pic>
    </p:spTree>
    <p:extLst>
      <p:ext uri="{BB962C8B-B14F-4D97-AF65-F5344CB8AC3E}">
        <p14:creationId xmlns:p14="http://schemas.microsoft.com/office/powerpoint/2010/main" val="5197312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509733"/>
            <a:ext cx="7077472" cy="5591489"/>
          </a:xfrm>
          <a:prstGeom prst="rect">
            <a:avLst/>
          </a:prstGeom>
        </p:spPr>
      </p:pic>
      <p:sp>
        <p:nvSpPr>
          <p:cNvPr id="2" name="Заголовок 1"/>
          <p:cNvSpPr>
            <a:spLocks noGrp="1"/>
          </p:cNvSpPr>
          <p:nvPr>
            <p:ph type="title"/>
          </p:nvPr>
        </p:nvSpPr>
        <p:spPr>
          <a:xfrm>
            <a:off x="467544" y="116632"/>
            <a:ext cx="8229600" cy="504056"/>
          </a:xfrm>
        </p:spPr>
        <p:txBody>
          <a:bodyPr/>
          <a:lstStyle/>
          <a:p>
            <a:r>
              <a:rPr lang="en-US" dirty="0" smtClean="0"/>
              <a:t>Virtual SNP analysis of gene GIMAP5</a:t>
            </a:r>
            <a:endParaRPr lang="uk-UA" dirty="0"/>
          </a:p>
        </p:txBody>
      </p:sp>
      <p:sp>
        <p:nvSpPr>
          <p:cNvPr id="3" name="Содержимое 2"/>
          <p:cNvSpPr>
            <a:spLocks noGrp="1"/>
          </p:cNvSpPr>
          <p:nvPr>
            <p:ph idx="1"/>
          </p:nvPr>
        </p:nvSpPr>
        <p:spPr>
          <a:xfrm>
            <a:off x="107504" y="616911"/>
            <a:ext cx="1944216" cy="5495857"/>
          </a:xfrm>
        </p:spPr>
        <p:txBody>
          <a:bodyPr>
            <a:normAutofit fontScale="85000" lnSpcReduction="20000"/>
          </a:bodyPr>
          <a:lstStyle/>
          <a:p>
            <a:r>
              <a:rPr lang="en-US" sz="1800" dirty="0" smtClean="0"/>
              <a:t>Mutation </a:t>
            </a:r>
            <a:r>
              <a:rPr lang="en-US" sz="1800" dirty="0"/>
              <a:t>matrix showing the impact of the flanking sequence context of 4</a:t>
            </a:r>
            <a:r>
              <a:rPr lang="en-US" sz="1800" dirty="0" smtClean="0"/>
              <a:t> </a:t>
            </a:r>
            <a:r>
              <a:rPr lang="en-US" sz="1800" dirty="0"/>
              <a:t>putative start sites of gene </a:t>
            </a:r>
            <a:r>
              <a:rPr lang="en-US" sz="1800" i="1" dirty="0"/>
              <a:t>GIMAP5</a:t>
            </a:r>
            <a:r>
              <a:rPr lang="en-US" sz="1800" dirty="0"/>
              <a:t> on the predicted initiation confidence. </a:t>
            </a:r>
            <a:endParaRPr lang="en-US" sz="1800" dirty="0" smtClean="0"/>
          </a:p>
          <a:p>
            <a:r>
              <a:rPr lang="en-US" sz="1800" dirty="0" smtClean="0"/>
              <a:t>In </a:t>
            </a:r>
            <a:r>
              <a:rPr lang="en-US" sz="1800" dirty="0"/>
              <a:t>each case, only one nucleotide is mutated with respect to the reference sequence (top line). Grey :</a:t>
            </a:r>
            <a:r>
              <a:rPr lang="en-US" sz="1800" dirty="0" smtClean="0"/>
              <a:t> </a:t>
            </a:r>
            <a:r>
              <a:rPr lang="en-US" sz="1800" dirty="0"/>
              <a:t>start was predicted as true translational start (predicted initiation confidence &gt;</a:t>
            </a:r>
            <a:r>
              <a:rPr lang="en-US" sz="1800" dirty="0" smtClean="0"/>
              <a:t> </a:t>
            </a:r>
            <a:r>
              <a:rPr lang="en-US" sz="1800" dirty="0"/>
              <a:t>0.54</a:t>
            </a:r>
            <a:r>
              <a:rPr lang="en-US" sz="1800" dirty="0" smtClean="0"/>
              <a:t>). </a:t>
            </a:r>
            <a:r>
              <a:rPr lang="en-US" sz="1800" dirty="0"/>
              <a:t>white </a:t>
            </a:r>
            <a:r>
              <a:rPr lang="en-US" sz="1800" dirty="0" smtClean="0"/>
              <a:t>: </a:t>
            </a:r>
            <a:r>
              <a:rPr lang="en-US" sz="1800" dirty="0"/>
              <a:t>start was classified as false start. </a:t>
            </a:r>
            <a:endParaRPr lang="en-US" sz="1800" dirty="0" smtClean="0"/>
          </a:p>
          <a:p>
            <a:r>
              <a:rPr lang="en-US" sz="1800" dirty="0" smtClean="0"/>
              <a:t>Mutations </a:t>
            </a:r>
            <a:r>
              <a:rPr lang="en-US" sz="1800" dirty="0"/>
              <a:t>at the start sites itself were not considered. The numbers reflect the predicted initiation confidence </a:t>
            </a:r>
            <a:r>
              <a:rPr lang="en-US" sz="1800" dirty="0" smtClean="0"/>
              <a:t>values</a:t>
            </a:r>
            <a:endParaRPr lang="en-US" sz="1800"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37</a:t>
            </a:fld>
            <a:endParaRPr lang="en-US"/>
          </a:p>
        </p:txBody>
      </p:sp>
      <p:sp>
        <p:nvSpPr>
          <p:cNvPr id="7" name="Datumsplatzhalter 6"/>
          <p:cNvSpPr>
            <a:spLocks noGrp="1"/>
          </p:cNvSpPr>
          <p:nvPr>
            <p:ph type="dt" sz="half" idx="10"/>
          </p:nvPr>
        </p:nvSpPr>
        <p:spPr/>
        <p:txBody>
          <a:bodyPr/>
          <a:lstStyle/>
          <a:p>
            <a:pPr>
              <a:defRPr/>
            </a:pPr>
            <a:r>
              <a:rPr lang="de-DE" smtClean="0"/>
              <a:t>V7</a:t>
            </a:r>
            <a:endParaRPr lang="de-DE" dirty="0"/>
          </a:p>
        </p:txBody>
      </p:sp>
      <p:sp>
        <p:nvSpPr>
          <p:cNvPr id="8" name="Fußzeilenplatzhalter 7"/>
          <p:cNvSpPr>
            <a:spLocks noGrp="1"/>
          </p:cNvSpPr>
          <p:nvPr>
            <p:ph type="ftr" sz="quarter" idx="11"/>
          </p:nvPr>
        </p:nvSpPr>
        <p:spPr/>
        <p:txBody>
          <a:bodyPr/>
          <a:lstStyle/>
          <a:p>
            <a:pPr>
              <a:defRPr/>
            </a:pPr>
            <a:r>
              <a:rPr lang="en-US" dirty="0" smtClean="0"/>
              <a:t>Processing of Biological Data</a:t>
            </a:r>
            <a:endParaRPr lang="de-DE" dirty="0"/>
          </a:p>
        </p:txBody>
      </p:sp>
      <p:sp>
        <p:nvSpPr>
          <p:cNvPr id="9" name="Textfeld 8"/>
          <p:cNvSpPr txBox="1"/>
          <p:nvPr/>
        </p:nvSpPr>
        <p:spPr>
          <a:xfrm>
            <a:off x="755576" y="6218148"/>
            <a:ext cx="4968552" cy="523220"/>
          </a:xfrm>
          <a:prstGeom prst="rect">
            <a:avLst/>
          </a:prstGeom>
          <a:noFill/>
        </p:spPr>
        <p:txBody>
          <a:bodyPr wrap="square" rtlCol="0">
            <a:spAutoFit/>
          </a:bodyPr>
          <a:lstStyle/>
          <a:p>
            <a:r>
              <a:rPr lang="de-DE" sz="1400" dirty="0" smtClean="0"/>
              <a:t>Reuter et al </a:t>
            </a:r>
            <a:r>
              <a:rPr lang="pt-BR" sz="1400" dirty="0" smtClean="0"/>
              <a:t>Plos Comput Biol </a:t>
            </a:r>
          </a:p>
          <a:p>
            <a:r>
              <a:rPr lang="pt-BR" sz="1400" dirty="0" smtClean="0"/>
              <a:t>(2016) 12: e10005170</a:t>
            </a:r>
            <a:endParaRPr lang="de-DE" sz="1400" dirty="0"/>
          </a:p>
        </p:txBody>
      </p:sp>
    </p:spTree>
    <p:extLst>
      <p:ext uri="{BB962C8B-B14F-4D97-AF65-F5344CB8AC3E}">
        <p14:creationId xmlns:p14="http://schemas.microsoft.com/office/powerpoint/2010/main" val="26833377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Take home messages</a:t>
            </a:r>
            <a:endParaRPr lang="uk-UA" dirty="0"/>
          </a:p>
        </p:txBody>
      </p:sp>
      <p:sp>
        <p:nvSpPr>
          <p:cNvPr id="3" name="Содержимое 2"/>
          <p:cNvSpPr>
            <a:spLocks noGrp="1"/>
          </p:cNvSpPr>
          <p:nvPr>
            <p:ph idx="1"/>
          </p:nvPr>
        </p:nvSpPr>
        <p:spPr>
          <a:xfrm>
            <a:off x="323527" y="616912"/>
            <a:ext cx="8569647" cy="5188352"/>
          </a:xfrm>
        </p:spPr>
        <p:txBody>
          <a:bodyPr>
            <a:normAutofit/>
          </a:bodyPr>
          <a:lstStyle/>
          <a:p>
            <a:pPr marL="285750" indent="-285750">
              <a:lnSpc>
                <a:spcPts val="2500"/>
              </a:lnSpc>
              <a:buFontTx/>
              <a:buChar char="-"/>
            </a:pPr>
            <a:r>
              <a:rPr lang="en-US" sz="1800" dirty="0" smtClean="0"/>
              <a:t>You may want to remove sequence redundancy</a:t>
            </a:r>
          </a:p>
          <a:p>
            <a:pPr marL="285750" indent="-285750">
              <a:lnSpc>
                <a:spcPts val="2500"/>
              </a:lnSpc>
              <a:buFontTx/>
              <a:buChar char="-"/>
            </a:pPr>
            <a:endParaRPr lang="en-US" sz="1800" dirty="0"/>
          </a:p>
          <a:p>
            <a:pPr marL="285750" indent="-285750">
              <a:lnSpc>
                <a:spcPts val="2500"/>
              </a:lnSpc>
              <a:buFontTx/>
              <a:buChar char="-"/>
            </a:pPr>
            <a:r>
              <a:rPr lang="en-US" sz="1800" dirty="0" smtClean="0"/>
              <a:t>Check for overlapping genes</a:t>
            </a:r>
          </a:p>
          <a:p>
            <a:pPr marL="285750" indent="-285750">
              <a:lnSpc>
                <a:spcPts val="2500"/>
              </a:lnSpc>
              <a:buFontTx/>
              <a:buChar char="-"/>
            </a:pPr>
            <a:endParaRPr lang="en-US" sz="1800" dirty="0"/>
          </a:p>
          <a:p>
            <a:pPr marL="285750" indent="-285750">
              <a:lnSpc>
                <a:spcPts val="2500"/>
              </a:lnSpc>
              <a:buFontTx/>
              <a:buChar char="-"/>
            </a:pPr>
            <a:r>
              <a:rPr lang="en-US" sz="1800" dirty="0" smtClean="0"/>
              <a:t>Which isoform is relevant? </a:t>
            </a:r>
          </a:p>
          <a:p>
            <a:pPr defTabSz="265113">
              <a:lnSpc>
                <a:spcPts val="2500"/>
              </a:lnSpc>
            </a:pPr>
            <a:r>
              <a:rPr lang="en-US" sz="1800" dirty="0" smtClean="0"/>
              <a:t>	There </a:t>
            </a:r>
            <a:r>
              <a:rPr lang="en-US" sz="1800" dirty="0"/>
              <a:t>are substantial differences between what is expressed at the </a:t>
            </a:r>
            <a:r>
              <a:rPr lang="en-US" sz="1800" dirty="0" smtClean="0"/>
              <a:t>transcript	level </a:t>
            </a:r>
            <a:r>
              <a:rPr lang="en-US" sz="1800" dirty="0"/>
              <a:t>and what is expressed at the protein level</a:t>
            </a:r>
            <a:r>
              <a:rPr lang="en-US" sz="1800" dirty="0" smtClean="0"/>
              <a:t>.</a:t>
            </a:r>
          </a:p>
          <a:p>
            <a:pPr defTabSz="265113">
              <a:lnSpc>
                <a:spcPts val="2500"/>
              </a:lnSpc>
            </a:pPr>
            <a:r>
              <a:rPr lang="en-US" sz="1800" dirty="0"/>
              <a:t>	</a:t>
            </a:r>
            <a:r>
              <a:rPr lang="en-US" sz="1800" dirty="0" smtClean="0"/>
              <a:t>CCDS </a:t>
            </a:r>
            <a:r>
              <a:rPr lang="en-US" sz="1800" dirty="0"/>
              <a:t>and APPRIS appear good resources. </a:t>
            </a:r>
            <a:endParaRPr lang="en-US" sz="1800" dirty="0" smtClean="0"/>
          </a:p>
          <a:p>
            <a:pPr marL="285750" indent="-285750">
              <a:lnSpc>
                <a:spcPts val="2500"/>
              </a:lnSpc>
              <a:buFontTx/>
              <a:buChar char="-"/>
            </a:pPr>
            <a:endParaRPr lang="en-US" sz="1800" dirty="0"/>
          </a:p>
          <a:p>
            <a:pPr marL="285750" indent="-285750">
              <a:lnSpc>
                <a:spcPts val="2500"/>
              </a:lnSpc>
              <a:buFontTx/>
              <a:buChar char="-"/>
            </a:pPr>
            <a:r>
              <a:rPr lang="en-US" sz="1800" dirty="0" smtClean="0"/>
              <a:t>Which translated variant is relevant? May want to try </a:t>
            </a:r>
            <a:r>
              <a:rPr lang="en-US" sz="1800" dirty="0" err="1" smtClean="0"/>
              <a:t>PreTIS</a:t>
            </a:r>
            <a:endParaRPr lang="en-US" sz="1800"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38</a:t>
            </a:fld>
            <a:endParaRPr lang="en-US"/>
          </a:p>
        </p:txBody>
      </p:sp>
      <p:sp>
        <p:nvSpPr>
          <p:cNvPr id="7" name="Datumsplatzhalter 6"/>
          <p:cNvSpPr>
            <a:spLocks noGrp="1"/>
          </p:cNvSpPr>
          <p:nvPr>
            <p:ph type="dt" sz="half" idx="10"/>
          </p:nvPr>
        </p:nvSpPr>
        <p:spPr/>
        <p:txBody>
          <a:bodyPr/>
          <a:lstStyle/>
          <a:p>
            <a:pPr>
              <a:defRPr/>
            </a:pPr>
            <a:r>
              <a:rPr lang="de-DE" smtClean="0"/>
              <a:t>V7</a:t>
            </a:r>
            <a:endParaRPr lang="de-DE" dirty="0"/>
          </a:p>
        </p:txBody>
      </p:sp>
      <p:sp>
        <p:nvSpPr>
          <p:cNvPr id="8" name="Fußzeilenplatzhalter 7"/>
          <p:cNvSpPr>
            <a:spLocks noGrp="1"/>
          </p:cNvSpPr>
          <p:nvPr>
            <p:ph type="ftr" sz="quarter" idx="11"/>
          </p:nvPr>
        </p:nvSpPr>
        <p:spPr/>
        <p:txBody>
          <a:bodyPr/>
          <a:lstStyle/>
          <a:p>
            <a:pPr>
              <a:defRPr/>
            </a:pPr>
            <a:r>
              <a:rPr lang="en-US" dirty="0" smtClean="0"/>
              <a:t>Processing of Biological Data</a:t>
            </a:r>
            <a:endParaRPr lang="de-DE" dirty="0"/>
          </a:p>
        </p:txBody>
      </p:sp>
      <p:sp>
        <p:nvSpPr>
          <p:cNvPr id="9" name="Textfeld 8"/>
          <p:cNvSpPr txBox="1"/>
          <p:nvPr/>
        </p:nvSpPr>
        <p:spPr>
          <a:xfrm>
            <a:off x="467544" y="5949280"/>
            <a:ext cx="4968552" cy="307777"/>
          </a:xfrm>
          <a:prstGeom prst="rect">
            <a:avLst/>
          </a:prstGeom>
          <a:noFill/>
        </p:spPr>
        <p:txBody>
          <a:bodyPr wrap="square" rtlCol="0">
            <a:spAutoFit/>
          </a:bodyPr>
          <a:lstStyle/>
          <a:p>
            <a:r>
              <a:rPr lang="de-DE" sz="1400" dirty="0" smtClean="0"/>
              <a:t>Reuter et al </a:t>
            </a:r>
            <a:r>
              <a:rPr lang="pt-BR" sz="1400" dirty="0" smtClean="0"/>
              <a:t>Plos Comput Biol (2016) 12: e10005170</a:t>
            </a:r>
            <a:endParaRPr lang="de-DE" sz="1400" dirty="0"/>
          </a:p>
        </p:txBody>
      </p:sp>
    </p:spTree>
    <p:extLst>
      <p:ext uri="{BB962C8B-B14F-4D97-AF65-F5344CB8AC3E}">
        <p14:creationId xmlns:p14="http://schemas.microsoft.com/office/powerpoint/2010/main" val="3731341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err="1" smtClean="0"/>
              <a:t>Refseq</a:t>
            </a:r>
            <a:endParaRPr lang="uk-UA" dirty="0"/>
          </a:p>
        </p:txBody>
      </p:sp>
      <p:sp>
        <p:nvSpPr>
          <p:cNvPr id="3" name="Содержимое 2"/>
          <p:cNvSpPr>
            <a:spLocks noGrp="1"/>
          </p:cNvSpPr>
          <p:nvPr>
            <p:ph idx="1"/>
          </p:nvPr>
        </p:nvSpPr>
        <p:spPr>
          <a:xfrm>
            <a:off x="395536" y="643912"/>
            <a:ext cx="8424936" cy="5684572"/>
          </a:xfrm>
        </p:spPr>
        <p:txBody>
          <a:bodyPr>
            <a:noAutofit/>
          </a:bodyPr>
          <a:lstStyle/>
          <a:p>
            <a:pPr>
              <a:lnSpc>
                <a:spcPts val="2500"/>
              </a:lnSpc>
            </a:pPr>
            <a:r>
              <a:rPr lang="en-US" sz="1800" dirty="0"/>
              <a:t>The Reference Sequence (</a:t>
            </a:r>
            <a:r>
              <a:rPr lang="en-US" sz="1800" dirty="0" err="1"/>
              <a:t>RefSeq</a:t>
            </a:r>
            <a:r>
              <a:rPr lang="en-US" sz="1800" dirty="0"/>
              <a:t>) collection </a:t>
            </a:r>
            <a:r>
              <a:rPr lang="en-US" sz="1800" dirty="0" smtClean="0"/>
              <a:t>at NCBI provides a </a:t>
            </a:r>
            <a:r>
              <a:rPr lang="en-US" sz="1800" dirty="0"/>
              <a:t>comprehensive, integrated, non-redundant, well-annotated set of sequences, including genomic DNA, transcripts, and proteins</a:t>
            </a:r>
            <a:r>
              <a:rPr lang="en-US" sz="1800" dirty="0" smtClean="0"/>
              <a:t>.</a:t>
            </a:r>
          </a:p>
          <a:p>
            <a:pPr>
              <a:lnSpc>
                <a:spcPct val="120000"/>
              </a:lnSpc>
            </a:pPr>
            <a:endParaRPr lang="en-US" sz="1800" dirty="0" smtClean="0"/>
          </a:p>
          <a:p>
            <a:pPr>
              <a:lnSpc>
                <a:spcPts val="2500"/>
              </a:lnSpc>
            </a:pPr>
            <a:r>
              <a:rPr lang="de-DE" sz="1800" dirty="0" err="1"/>
              <a:t>RefSeq</a:t>
            </a:r>
            <a:r>
              <a:rPr lang="de-DE" sz="1800" dirty="0"/>
              <a:t> </a:t>
            </a:r>
            <a:r>
              <a:rPr lang="de-DE" sz="1800" dirty="0" err="1"/>
              <a:t>transcript</a:t>
            </a:r>
            <a:r>
              <a:rPr lang="de-DE" sz="1800" dirty="0"/>
              <a:t> </a:t>
            </a:r>
            <a:r>
              <a:rPr lang="de-DE" sz="1800" dirty="0" err="1"/>
              <a:t>and</a:t>
            </a:r>
            <a:r>
              <a:rPr lang="de-DE" sz="1800" dirty="0"/>
              <a:t> </a:t>
            </a:r>
            <a:r>
              <a:rPr lang="de-DE" sz="1800" dirty="0" err="1"/>
              <a:t>protein</a:t>
            </a:r>
            <a:r>
              <a:rPr lang="de-DE" sz="1800" dirty="0"/>
              <a:t> </a:t>
            </a:r>
            <a:r>
              <a:rPr lang="de-DE" sz="1800" dirty="0" err="1"/>
              <a:t>records</a:t>
            </a:r>
            <a:r>
              <a:rPr lang="de-DE" sz="1800" dirty="0"/>
              <a:t> </a:t>
            </a:r>
            <a:r>
              <a:rPr lang="de-DE" sz="1800" dirty="0" err="1"/>
              <a:t>are</a:t>
            </a:r>
            <a:r>
              <a:rPr lang="de-DE" sz="1800" dirty="0"/>
              <a:t> </a:t>
            </a:r>
            <a:r>
              <a:rPr lang="de-DE" sz="1800" dirty="0" err="1" smtClean="0"/>
              <a:t>generated</a:t>
            </a:r>
            <a:r>
              <a:rPr lang="de-DE" sz="1800" dirty="0" smtClean="0"/>
              <a:t> in different </a:t>
            </a:r>
            <a:r>
              <a:rPr lang="de-DE" sz="1800" dirty="0" err="1" smtClean="0"/>
              <a:t>ways</a:t>
            </a:r>
            <a:r>
              <a:rPr lang="de-DE" sz="1800" dirty="0" smtClean="0"/>
              <a:t>:</a:t>
            </a:r>
            <a:endParaRPr lang="de-DE" sz="1800" dirty="0"/>
          </a:p>
          <a:p>
            <a:pPr>
              <a:lnSpc>
                <a:spcPts val="2500"/>
              </a:lnSpc>
            </a:pPr>
            <a:r>
              <a:rPr lang="de-DE" sz="1800" dirty="0" smtClean="0"/>
              <a:t>- </a:t>
            </a:r>
            <a:r>
              <a:rPr lang="de-DE" sz="1800" dirty="0" err="1" smtClean="0"/>
              <a:t>Computation</a:t>
            </a:r>
            <a:r>
              <a:rPr lang="de-DE" sz="1800" dirty="0" smtClean="0"/>
              <a:t> 	</a:t>
            </a:r>
            <a:r>
              <a:rPr lang="de-DE" sz="1800" dirty="0" err="1" smtClean="0"/>
              <a:t>Eukaryotic</a:t>
            </a:r>
            <a:r>
              <a:rPr lang="de-DE" sz="1800" dirty="0" smtClean="0"/>
              <a:t> </a:t>
            </a:r>
            <a:r>
              <a:rPr lang="de-DE" sz="1800" dirty="0"/>
              <a:t>Genome Annotation Pipeline</a:t>
            </a:r>
          </a:p>
          <a:p>
            <a:pPr lvl="1">
              <a:lnSpc>
                <a:spcPts val="2500"/>
              </a:lnSpc>
            </a:pPr>
            <a:r>
              <a:rPr lang="de-DE" sz="1800" dirty="0" smtClean="0"/>
              <a:t>		Prokaryotic </a:t>
            </a:r>
            <a:r>
              <a:rPr lang="de-DE" sz="1800" dirty="0"/>
              <a:t>Genome Annotation Pipeline</a:t>
            </a:r>
          </a:p>
          <a:p>
            <a:pPr>
              <a:lnSpc>
                <a:spcPts val="2500"/>
              </a:lnSpc>
            </a:pPr>
            <a:r>
              <a:rPr lang="de-DE" sz="1800" dirty="0" smtClean="0"/>
              <a:t>- Manual </a:t>
            </a:r>
            <a:r>
              <a:rPr lang="de-DE" sz="1800" dirty="0" err="1"/>
              <a:t>curation</a:t>
            </a:r>
            <a:endParaRPr lang="de-DE" sz="1800" dirty="0"/>
          </a:p>
          <a:p>
            <a:pPr>
              <a:lnSpc>
                <a:spcPts val="2500"/>
              </a:lnSpc>
            </a:pPr>
            <a:r>
              <a:rPr lang="de-DE" sz="1800" dirty="0" smtClean="0"/>
              <a:t>- Propagation </a:t>
            </a:r>
            <a:r>
              <a:rPr lang="de-DE" sz="1800" dirty="0" err="1"/>
              <a:t>from</a:t>
            </a:r>
            <a:r>
              <a:rPr lang="de-DE" sz="1800" dirty="0"/>
              <a:t> </a:t>
            </a:r>
            <a:r>
              <a:rPr lang="de-DE" sz="1800" dirty="0" err="1"/>
              <a:t>annotated</a:t>
            </a:r>
            <a:r>
              <a:rPr lang="de-DE" sz="1800" dirty="0"/>
              <a:t> </a:t>
            </a:r>
            <a:r>
              <a:rPr lang="de-DE" sz="1800" dirty="0" err="1"/>
              <a:t>genomes</a:t>
            </a:r>
            <a:r>
              <a:rPr lang="de-DE" sz="1800" dirty="0"/>
              <a:t> </a:t>
            </a:r>
            <a:r>
              <a:rPr lang="de-DE" sz="1800" dirty="0" err="1"/>
              <a:t>that</a:t>
            </a:r>
            <a:r>
              <a:rPr lang="de-DE" sz="1800" dirty="0"/>
              <a:t> </a:t>
            </a:r>
            <a:r>
              <a:rPr lang="de-DE" sz="1800" dirty="0" err="1"/>
              <a:t>are</a:t>
            </a:r>
            <a:r>
              <a:rPr lang="de-DE" sz="1800" dirty="0"/>
              <a:t> </a:t>
            </a:r>
            <a:r>
              <a:rPr lang="de-DE" sz="1800" dirty="0" err="1"/>
              <a:t>submitted</a:t>
            </a:r>
            <a:r>
              <a:rPr lang="de-DE" sz="1800" dirty="0"/>
              <a:t> </a:t>
            </a:r>
            <a:r>
              <a:rPr lang="de-DE" sz="1800" dirty="0" err="1"/>
              <a:t>to</a:t>
            </a:r>
            <a:r>
              <a:rPr lang="de-DE" sz="1800" dirty="0"/>
              <a:t> </a:t>
            </a:r>
            <a:r>
              <a:rPr lang="de-DE" sz="1800" dirty="0" err="1"/>
              <a:t>members</a:t>
            </a:r>
            <a:r>
              <a:rPr lang="de-DE" sz="1800" dirty="0"/>
              <a:t> </a:t>
            </a:r>
            <a:r>
              <a:rPr lang="de-DE" sz="1800" dirty="0" err="1"/>
              <a:t>of</a:t>
            </a:r>
            <a:r>
              <a:rPr lang="de-DE" sz="1800" dirty="0"/>
              <a:t> </a:t>
            </a:r>
            <a:r>
              <a:rPr lang="de-DE" sz="1800" dirty="0" err="1"/>
              <a:t>the</a:t>
            </a:r>
            <a:r>
              <a:rPr lang="de-DE" sz="1800" dirty="0"/>
              <a:t> International Nucleotide </a:t>
            </a:r>
            <a:r>
              <a:rPr lang="de-DE" sz="1800" dirty="0" err="1"/>
              <a:t>Sequence</a:t>
            </a:r>
            <a:r>
              <a:rPr lang="de-DE" sz="1800" dirty="0"/>
              <a:t> Database </a:t>
            </a:r>
            <a:r>
              <a:rPr lang="de-DE" sz="1800" dirty="0" err="1"/>
              <a:t>Collaboration</a:t>
            </a:r>
            <a:r>
              <a:rPr lang="de-DE" sz="1800" dirty="0"/>
              <a:t> (INSDC)</a:t>
            </a:r>
          </a:p>
          <a:p>
            <a:pPr>
              <a:lnSpc>
                <a:spcPct val="120000"/>
              </a:lnSpc>
            </a:pPr>
            <a:endParaRPr lang="en-US" sz="1800" dirty="0"/>
          </a:p>
          <a:p>
            <a:pPr>
              <a:lnSpc>
                <a:spcPts val="2500"/>
              </a:lnSpc>
            </a:pPr>
            <a:r>
              <a:rPr lang="en-US" sz="1800" dirty="0" smtClean="0"/>
              <a:t>First research question:</a:t>
            </a:r>
          </a:p>
          <a:p>
            <a:pPr>
              <a:lnSpc>
                <a:spcPts val="2500"/>
              </a:lnSpc>
            </a:pPr>
            <a:r>
              <a:rPr lang="en-US" sz="1800" dirty="0" smtClean="0"/>
              <a:t>Are the </a:t>
            </a:r>
            <a:r>
              <a:rPr lang="en-US" sz="1800" b="1" dirty="0" smtClean="0"/>
              <a:t>Single Nucleotide Polymorphism (SNP) frequencies </a:t>
            </a:r>
            <a:r>
              <a:rPr lang="en-US" sz="1800" dirty="0" smtClean="0"/>
              <a:t>in different genomic regions similar to </a:t>
            </a:r>
            <a:r>
              <a:rPr lang="en-US" sz="1800" dirty="0" err="1" smtClean="0"/>
              <a:t>eachother</a:t>
            </a:r>
            <a:r>
              <a:rPr lang="en-US" sz="1800" dirty="0" smtClean="0"/>
              <a:t> or not?</a:t>
            </a:r>
          </a:p>
        </p:txBody>
      </p:sp>
      <p:sp>
        <p:nvSpPr>
          <p:cNvPr id="4" name="Номер слайда 3"/>
          <p:cNvSpPr>
            <a:spLocks noGrp="1"/>
          </p:cNvSpPr>
          <p:nvPr>
            <p:ph type="sldNum" sz="quarter" idx="12"/>
          </p:nvPr>
        </p:nvSpPr>
        <p:spPr/>
        <p:txBody>
          <a:bodyPr/>
          <a:lstStyle/>
          <a:p>
            <a:fld id="{5642019C-ABE9-4D0A-8A8D-CA21D401B279}" type="slidenum">
              <a:rPr lang="en-US" smtClean="0"/>
              <a:pPr/>
              <a:t>4</a:t>
            </a:fld>
            <a:endParaRPr lang="en-US"/>
          </a:p>
        </p:txBody>
      </p:sp>
      <p:sp>
        <p:nvSpPr>
          <p:cNvPr id="7" name="Datumsplatzhalter 6"/>
          <p:cNvSpPr>
            <a:spLocks noGrp="1"/>
          </p:cNvSpPr>
          <p:nvPr>
            <p:ph type="dt" sz="half" idx="10"/>
          </p:nvPr>
        </p:nvSpPr>
        <p:spPr/>
        <p:txBody>
          <a:bodyPr/>
          <a:lstStyle/>
          <a:p>
            <a:pPr>
              <a:defRPr/>
            </a:pPr>
            <a:r>
              <a:rPr lang="de-DE" smtClean="0"/>
              <a:t>V7</a:t>
            </a:r>
            <a:endParaRPr lang="de-DE" dirty="0"/>
          </a:p>
        </p:txBody>
      </p:sp>
      <p:sp>
        <p:nvSpPr>
          <p:cNvPr id="8" name="Fußzeilenplatzhalter 7"/>
          <p:cNvSpPr>
            <a:spLocks noGrp="1"/>
          </p:cNvSpPr>
          <p:nvPr>
            <p:ph type="ftr" sz="quarter" idx="11"/>
          </p:nvPr>
        </p:nvSpPr>
        <p:spPr/>
        <p:txBody>
          <a:bodyPr/>
          <a:lstStyle/>
          <a:p>
            <a:pPr>
              <a:defRPr/>
            </a:pPr>
            <a:r>
              <a:rPr lang="en-US" dirty="0" smtClean="0"/>
              <a:t>Processing of Biological Data</a:t>
            </a:r>
            <a:endParaRPr lang="de-DE" dirty="0"/>
          </a:p>
        </p:txBody>
      </p:sp>
      <p:sp>
        <p:nvSpPr>
          <p:cNvPr id="9" name="Textfeld 8"/>
          <p:cNvSpPr txBox="1"/>
          <p:nvPr/>
        </p:nvSpPr>
        <p:spPr>
          <a:xfrm>
            <a:off x="467544" y="5949280"/>
            <a:ext cx="4968552" cy="307777"/>
          </a:xfrm>
          <a:prstGeom prst="rect">
            <a:avLst/>
          </a:prstGeom>
          <a:noFill/>
        </p:spPr>
        <p:txBody>
          <a:bodyPr wrap="square" rtlCol="0">
            <a:spAutoFit/>
          </a:bodyPr>
          <a:lstStyle/>
          <a:p>
            <a:r>
              <a:rPr lang="de-DE" sz="1400" dirty="0"/>
              <a:t>https://www.ncbi.nlm.nih.gov/refseq/about/</a:t>
            </a:r>
          </a:p>
        </p:txBody>
      </p:sp>
    </p:spTree>
    <p:extLst>
      <p:ext uri="{BB962C8B-B14F-4D97-AF65-F5344CB8AC3E}">
        <p14:creationId xmlns:p14="http://schemas.microsoft.com/office/powerpoint/2010/main" val="235091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76672"/>
            <a:ext cx="7884368" cy="1514777"/>
          </a:xfrm>
          <a:prstGeom prst="rect">
            <a:avLst/>
          </a:prstGeom>
        </p:spPr>
      </p:pic>
      <p:sp>
        <p:nvSpPr>
          <p:cNvPr id="2" name="Заголовок 1"/>
          <p:cNvSpPr>
            <a:spLocks noGrp="1"/>
          </p:cNvSpPr>
          <p:nvPr>
            <p:ph type="title"/>
          </p:nvPr>
        </p:nvSpPr>
        <p:spPr>
          <a:xfrm>
            <a:off x="467544" y="116632"/>
            <a:ext cx="8229600" cy="504056"/>
          </a:xfrm>
        </p:spPr>
        <p:txBody>
          <a:bodyPr/>
          <a:lstStyle/>
          <a:p>
            <a:r>
              <a:rPr lang="en-US" dirty="0" smtClean="0"/>
              <a:t>Definition of genomic regions</a:t>
            </a:r>
            <a:endParaRPr lang="uk-UA" dirty="0"/>
          </a:p>
        </p:txBody>
      </p:sp>
      <p:sp>
        <p:nvSpPr>
          <p:cNvPr id="3" name="Содержимое 2"/>
          <p:cNvSpPr>
            <a:spLocks noGrp="1"/>
          </p:cNvSpPr>
          <p:nvPr>
            <p:ph idx="1"/>
          </p:nvPr>
        </p:nvSpPr>
        <p:spPr>
          <a:xfrm>
            <a:off x="179512" y="1844824"/>
            <a:ext cx="8424936" cy="4248472"/>
          </a:xfrm>
        </p:spPr>
        <p:txBody>
          <a:bodyPr>
            <a:noAutofit/>
          </a:bodyPr>
          <a:lstStyle/>
          <a:p>
            <a:pPr>
              <a:lnSpc>
                <a:spcPts val="2200"/>
              </a:lnSpc>
            </a:pPr>
            <a:r>
              <a:rPr lang="en-US" sz="1600" dirty="0"/>
              <a:t>E</a:t>
            </a:r>
            <a:r>
              <a:rPr lang="en-US" sz="1600" dirty="0" smtClean="0"/>
              <a:t>very </a:t>
            </a:r>
            <a:r>
              <a:rPr lang="en-US" sz="1600" b="1" dirty="0"/>
              <a:t>gene</a:t>
            </a:r>
            <a:r>
              <a:rPr lang="en-US" sz="1600" dirty="0"/>
              <a:t> is located between two </a:t>
            </a:r>
            <a:r>
              <a:rPr lang="en-US" sz="1600" b="1" dirty="0"/>
              <a:t>intergenic regions</a:t>
            </a:r>
            <a:r>
              <a:rPr lang="en-US" sz="1600" dirty="0"/>
              <a:t>. </a:t>
            </a:r>
            <a:r>
              <a:rPr lang="en-US" sz="1600" dirty="0" smtClean="0"/>
              <a:t>Our definition for these is:</a:t>
            </a:r>
          </a:p>
          <a:p>
            <a:pPr defTabSz="539750">
              <a:lnSpc>
                <a:spcPts val="2200"/>
              </a:lnSpc>
            </a:pPr>
            <a:r>
              <a:rPr lang="en-US" sz="1600" dirty="0" smtClean="0"/>
              <a:t>	First intergenic region </a:t>
            </a:r>
            <a:r>
              <a:rPr lang="en-US" sz="1600" dirty="0"/>
              <a:t>:</a:t>
            </a:r>
            <a:r>
              <a:rPr lang="en-US" sz="1600" dirty="0" smtClean="0"/>
              <a:t> interval </a:t>
            </a:r>
            <a:r>
              <a:rPr lang="en-US" sz="1600" dirty="0"/>
              <a:t>between the </a:t>
            </a:r>
            <a:r>
              <a:rPr lang="en-US" sz="1600" dirty="0" smtClean="0"/>
              <a:t>transcription start site (TSS) </a:t>
            </a:r>
            <a:r>
              <a:rPr lang="en-US" sz="1600" dirty="0"/>
              <a:t>of the </a:t>
            </a:r>
            <a:r>
              <a:rPr lang="en-US" sz="1600" dirty="0" smtClean="0"/>
              <a:t>	considered </a:t>
            </a:r>
            <a:r>
              <a:rPr lang="en-US" sz="1600" dirty="0"/>
              <a:t>gene and the </a:t>
            </a:r>
            <a:r>
              <a:rPr lang="en-US" sz="1600" dirty="0" smtClean="0"/>
              <a:t>mid-upstream position between </a:t>
            </a:r>
            <a:r>
              <a:rPr lang="en-US" sz="1600" dirty="0"/>
              <a:t>this TSS and the </a:t>
            </a:r>
            <a:r>
              <a:rPr lang="en-US" sz="1600" dirty="0" smtClean="0"/>
              <a:t>	transcription end site (TES) </a:t>
            </a:r>
            <a:r>
              <a:rPr lang="en-US" sz="1600" dirty="0"/>
              <a:t>of the </a:t>
            </a:r>
            <a:r>
              <a:rPr lang="en-US" sz="1600" dirty="0" smtClean="0"/>
              <a:t>closest </a:t>
            </a:r>
            <a:r>
              <a:rPr lang="en-US" sz="1600" dirty="0"/>
              <a:t>upstream gene. </a:t>
            </a:r>
            <a:endParaRPr lang="en-US" sz="1600" dirty="0" smtClean="0"/>
          </a:p>
          <a:p>
            <a:pPr defTabSz="539750">
              <a:lnSpc>
                <a:spcPts val="2200"/>
              </a:lnSpc>
            </a:pPr>
            <a:r>
              <a:rPr lang="en-US" sz="1600" dirty="0" smtClean="0"/>
              <a:t>	Second intergenic </a:t>
            </a:r>
            <a:r>
              <a:rPr lang="en-US" sz="1600" dirty="0"/>
              <a:t>region :</a:t>
            </a:r>
            <a:r>
              <a:rPr lang="en-US" sz="1600" dirty="0" smtClean="0"/>
              <a:t> defined </a:t>
            </a:r>
            <a:r>
              <a:rPr lang="en-US" sz="1600" dirty="0"/>
              <a:t>analogously according to the TSS of the </a:t>
            </a:r>
            <a:r>
              <a:rPr lang="en-US" sz="1600" dirty="0" smtClean="0"/>
              <a:t>closest 	downstream </a:t>
            </a:r>
            <a:r>
              <a:rPr lang="en-US" sz="1600" dirty="0"/>
              <a:t>gene.</a:t>
            </a:r>
          </a:p>
          <a:p>
            <a:pPr>
              <a:lnSpc>
                <a:spcPts val="2200"/>
              </a:lnSpc>
            </a:pPr>
            <a:r>
              <a:rPr lang="en-US" sz="1600" b="1" dirty="0"/>
              <a:t>I</a:t>
            </a:r>
            <a:r>
              <a:rPr lang="en-US" sz="1600" b="1" dirty="0" smtClean="0"/>
              <a:t>ntragenic </a:t>
            </a:r>
            <a:r>
              <a:rPr lang="en-US" sz="1600" b="1" dirty="0"/>
              <a:t>region </a:t>
            </a:r>
            <a:r>
              <a:rPr lang="en-US" sz="1600" dirty="0"/>
              <a:t>of a gene :</a:t>
            </a:r>
            <a:r>
              <a:rPr lang="en-US" sz="1600" dirty="0" smtClean="0"/>
              <a:t> </a:t>
            </a:r>
            <a:r>
              <a:rPr lang="en-US" sz="1600" dirty="0"/>
              <a:t>part between its TSS and its TES.</a:t>
            </a:r>
          </a:p>
          <a:p>
            <a:pPr>
              <a:lnSpc>
                <a:spcPts val="2200"/>
              </a:lnSpc>
            </a:pPr>
            <a:r>
              <a:rPr lang="en-US" sz="1600" dirty="0"/>
              <a:t>G</a:t>
            </a:r>
            <a:r>
              <a:rPr lang="en-US" sz="1600" dirty="0" smtClean="0"/>
              <a:t>ene </a:t>
            </a:r>
            <a:r>
              <a:rPr lang="en-US" sz="1600" b="1" dirty="0"/>
              <a:t>promoter</a:t>
            </a:r>
            <a:r>
              <a:rPr lang="en-US" sz="1600" dirty="0"/>
              <a:t> :</a:t>
            </a:r>
            <a:r>
              <a:rPr lang="en-US" sz="1600" dirty="0" smtClean="0"/>
              <a:t> </a:t>
            </a:r>
            <a:r>
              <a:rPr lang="en-US" sz="1600" dirty="0"/>
              <a:t>region from 2000 </a:t>
            </a:r>
            <a:r>
              <a:rPr lang="en-US" sz="1600" dirty="0" err="1"/>
              <a:t>bp</a:t>
            </a:r>
            <a:r>
              <a:rPr lang="en-US" sz="1600" dirty="0"/>
              <a:t> upstream to 1000 </a:t>
            </a:r>
            <a:r>
              <a:rPr lang="en-US" sz="1600" dirty="0" err="1" smtClean="0"/>
              <a:t>bp</a:t>
            </a:r>
            <a:r>
              <a:rPr lang="en-US" sz="1600" dirty="0"/>
              <a:t> </a:t>
            </a:r>
            <a:r>
              <a:rPr lang="en-US" sz="1600" dirty="0" smtClean="0"/>
              <a:t>downstream </a:t>
            </a:r>
            <a:r>
              <a:rPr lang="en-US" sz="1600" dirty="0"/>
              <a:t>of the TSS. </a:t>
            </a:r>
            <a:endParaRPr lang="en-US" sz="1600" dirty="0" smtClean="0"/>
          </a:p>
          <a:p>
            <a:pPr>
              <a:lnSpc>
                <a:spcPts val="2200"/>
              </a:lnSpc>
            </a:pPr>
            <a:r>
              <a:rPr lang="en-US" sz="1600" b="1" dirty="0"/>
              <a:t>Exons</a:t>
            </a:r>
            <a:r>
              <a:rPr lang="en-US" sz="1600" dirty="0"/>
              <a:t> : intervals between the exon start positions and exon end positions </a:t>
            </a:r>
            <a:r>
              <a:rPr lang="en-US" sz="1600" dirty="0" smtClean="0"/>
              <a:t>(taken from UCSC</a:t>
            </a:r>
            <a:r>
              <a:rPr lang="en-US" sz="1600" dirty="0"/>
              <a:t> </a:t>
            </a:r>
            <a:r>
              <a:rPr lang="en-US" sz="1600" dirty="0" smtClean="0"/>
              <a:t>genome </a:t>
            </a:r>
            <a:r>
              <a:rPr lang="en-US" sz="1600" dirty="0"/>
              <a:t>browser). </a:t>
            </a:r>
          </a:p>
          <a:p>
            <a:pPr>
              <a:lnSpc>
                <a:spcPts val="2200"/>
              </a:lnSpc>
            </a:pPr>
            <a:r>
              <a:rPr lang="en-US" sz="1600" b="1" dirty="0" smtClean="0"/>
              <a:t>5</a:t>
            </a:r>
            <a:r>
              <a:rPr lang="en-US" sz="1600" b="1" dirty="0"/>
              <a:t>' UTRs </a:t>
            </a:r>
            <a:r>
              <a:rPr lang="en-US" sz="1600" dirty="0"/>
              <a:t>:</a:t>
            </a:r>
            <a:r>
              <a:rPr lang="en-US" sz="1600" dirty="0" smtClean="0"/>
              <a:t> </a:t>
            </a:r>
            <a:r>
              <a:rPr lang="en-US" sz="1600" dirty="0" err="1"/>
              <a:t>exonic</a:t>
            </a:r>
            <a:r>
              <a:rPr lang="en-US" sz="1600" dirty="0"/>
              <a:t> </a:t>
            </a:r>
            <a:r>
              <a:rPr lang="en-US" sz="1600" dirty="0" smtClean="0"/>
              <a:t>segments </a:t>
            </a:r>
            <a:r>
              <a:rPr lang="en-US" sz="1600" dirty="0"/>
              <a:t>between </a:t>
            </a:r>
            <a:r>
              <a:rPr lang="en-US" sz="1600" dirty="0" smtClean="0"/>
              <a:t>the TSS </a:t>
            </a:r>
            <a:r>
              <a:rPr lang="en-US" sz="1600" dirty="0"/>
              <a:t>and the </a:t>
            </a:r>
            <a:r>
              <a:rPr lang="en-US" sz="1600" dirty="0" smtClean="0"/>
              <a:t>CSS </a:t>
            </a:r>
          </a:p>
          <a:p>
            <a:pPr>
              <a:lnSpc>
                <a:spcPts val="2200"/>
              </a:lnSpc>
            </a:pPr>
            <a:r>
              <a:rPr lang="en-US" sz="1600" b="1" dirty="0" smtClean="0"/>
              <a:t>3</a:t>
            </a:r>
            <a:r>
              <a:rPr lang="en-US" sz="1600" b="1" dirty="0"/>
              <a:t>' </a:t>
            </a:r>
            <a:r>
              <a:rPr lang="en-US" sz="1600" b="1" dirty="0" smtClean="0"/>
              <a:t>UTRs </a:t>
            </a:r>
            <a:r>
              <a:rPr lang="en-US" sz="1600" dirty="0"/>
              <a:t>:</a:t>
            </a:r>
            <a:r>
              <a:rPr lang="en-US" sz="1600" dirty="0" smtClean="0"/>
              <a:t> </a:t>
            </a:r>
            <a:r>
              <a:rPr lang="en-US" sz="1600" dirty="0" err="1"/>
              <a:t>exonic</a:t>
            </a:r>
            <a:r>
              <a:rPr lang="en-US" sz="1600" dirty="0"/>
              <a:t> regions </a:t>
            </a:r>
            <a:r>
              <a:rPr lang="en-US" sz="1600" dirty="0" smtClean="0"/>
              <a:t>between </a:t>
            </a:r>
            <a:r>
              <a:rPr lang="en-US" sz="1600" dirty="0"/>
              <a:t>the CES and the TES. </a:t>
            </a:r>
            <a:endParaRPr lang="en-US" sz="1600" dirty="0" smtClean="0"/>
          </a:p>
          <a:p>
            <a:pPr>
              <a:lnSpc>
                <a:spcPts val="2200"/>
              </a:lnSpc>
            </a:pPr>
            <a:r>
              <a:rPr lang="en-US" sz="1600" b="1" dirty="0"/>
              <a:t>Introns</a:t>
            </a:r>
            <a:r>
              <a:rPr lang="en-US" sz="1600" dirty="0"/>
              <a:t> : regions between the </a:t>
            </a:r>
            <a:r>
              <a:rPr lang="en-US" sz="1600" dirty="0" err="1"/>
              <a:t>exonic</a:t>
            </a:r>
            <a:r>
              <a:rPr lang="en-US" sz="1600" dirty="0"/>
              <a:t> gene parts</a:t>
            </a:r>
            <a:r>
              <a:rPr lang="en-US" sz="1600" dirty="0" smtClean="0"/>
              <a:t>.</a:t>
            </a:r>
            <a:endParaRPr lang="en-US" sz="1600"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5</a:t>
            </a:fld>
            <a:endParaRPr lang="en-US"/>
          </a:p>
        </p:txBody>
      </p:sp>
      <p:sp>
        <p:nvSpPr>
          <p:cNvPr id="7" name="Datumsplatzhalter 6"/>
          <p:cNvSpPr>
            <a:spLocks noGrp="1"/>
          </p:cNvSpPr>
          <p:nvPr>
            <p:ph type="dt" sz="half" idx="10"/>
          </p:nvPr>
        </p:nvSpPr>
        <p:spPr/>
        <p:txBody>
          <a:bodyPr/>
          <a:lstStyle/>
          <a:p>
            <a:pPr>
              <a:defRPr/>
            </a:pPr>
            <a:r>
              <a:rPr lang="de-DE" smtClean="0"/>
              <a:t>V7</a:t>
            </a:r>
            <a:endParaRPr lang="de-DE" dirty="0"/>
          </a:p>
        </p:txBody>
      </p:sp>
      <p:sp>
        <p:nvSpPr>
          <p:cNvPr id="8" name="Fußzeilenplatzhalter 7"/>
          <p:cNvSpPr>
            <a:spLocks noGrp="1"/>
          </p:cNvSpPr>
          <p:nvPr>
            <p:ph type="ftr" sz="quarter" idx="11"/>
          </p:nvPr>
        </p:nvSpPr>
        <p:spPr/>
        <p:txBody>
          <a:bodyPr/>
          <a:lstStyle/>
          <a:p>
            <a:pPr>
              <a:defRPr/>
            </a:pPr>
            <a:r>
              <a:rPr lang="en-US" dirty="0" smtClean="0"/>
              <a:t>Processing of Biological Data</a:t>
            </a:r>
            <a:endParaRPr lang="de-DE" dirty="0"/>
          </a:p>
        </p:txBody>
      </p:sp>
      <p:sp>
        <p:nvSpPr>
          <p:cNvPr id="9" name="Textfeld 8"/>
          <p:cNvSpPr txBox="1"/>
          <p:nvPr/>
        </p:nvSpPr>
        <p:spPr>
          <a:xfrm>
            <a:off x="5580112" y="5940623"/>
            <a:ext cx="4968552" cy="307777"/>
          </a:xfrm>
          <a:prstGeom prst="rect">
            <a:avLst/>
          </a:prstGeom>
          <a:noFill/>
        </p:spPr>
        <p:txBody>
          <a:bodyPr wrap="square" rtlCol="0">
            <a:spAutoFit/>
          </a:bodyPr>
          <a:lstStyle/>
          <a:p>
            <a:r>
              <a:rPr lang="de-DE" sz="1400" dirty="0" err="1" smtClean="0"/>
              <a:t>Neininger</a:t>
            </a:r>
            <a:r>
              <a:rPr lang="de-DE" sz="1400" dirty="0" smtClean="0"/>
              <a:t> &amp; Helms, </a:t>
            </a:r>
            <a:r>
              <a:rPr lang="de-DE" sz="1400" dirty="0" err="1" smtClean="0"/>
              <a:t>submitted</a:t>
            </a:r>
            <a:endParaRPr lang="de-DE" sz="1400" dirty="0"/>
          </a:p>
        </p:txBody>
      </p:sp>
    </p:spTree>
    <p:extLst>
      <p:ext uri="{BB962C8B-B14F-4D97-AF65-F5344CB8AC3E}">
        <p14:creationId xmlns:p14="http://schemas.microsoft.com/office/powerpoint/2010/main" val="4134289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1000 Genomes project</a:t>
            </a:r>
            <a:endParaRPr lang="uk-UA"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6</a:t>
            </a:fld>
            <a:endParaRPr lang="en-US"/>
          </a:p>
        </p:txBody>
      </p:sp>
      <p:sp>
        <p:nvSpPr>
          <p:cNvPr id="7" name="Datumsplatzhalter 6"/>
          <p:cNvSpPr>
            <a:spLocks noGrp="1"/>
          </p:cNvSpPr>
          <p:nvPr>
            <p:ph type="dt" sz="half" idx="10"/>
          </p:nvPr>
        </p:nvSpPr>
        <p:spPr/>
        <p:txBody>
          <a:bodyPr/>
          <a:lstStyle/>
          <a:p>
            <a:pPr>
              <a:defRPr/>
            </a:pPr>
            <a:r>
              <a:rPr lang="de-DE" smtClean="0"/>
              <a:t>V7</a:t>
            </a:r>
            <a:endParaRPr lang="de-DE" dirty="0"/>
          </a:p>
        </p:txBody>
      </p:sp>
      <p:sp>
        <p:nvSpPr>
          <p:cNvPr id="8" name="Fußzeilenplatzhalter 7"/>
          <p:cNvSpPr>
            <a:spLocks noGrp="1"/>
          </p:cNvSpPr>
          <p:nvPr>
            <p:ph type="ftr" sz="quarter" idx="11"/>
          </p:nvPr>
        </p:nvSpPr>
        <p:spPr/>
        <p:txBody>
          <a:bodyPr/>
          <a:lstStyle/>
          <a:p>
            <a:pPr>
              <a:defRPr/>
            </a:pPr>
            <a:r>
              <a:rPr lang="en-US" dirty="0" smtClean="0"/>
              <a:t>Processing of Biological Data</a:t>
            </a:r>
            <a:endParaRPr lang="de-DE" dirty="0"/>
          </a:p>
        </p:txBody>
      </p:sp>
      <p:sp>
        <p:nvSpPr>
          <p:cNvPr id="9" name="Textfeld 8"/>
          <p:cNvSpPr txBox="1"/>
          <p:nvPr/>
        </p:nvSpPr>
        <p:spPr>
          <a:xfrm>
            <a:off x="395536" y="5857527"/>
            <a:ext cx="4968552" cy="307777"/>
          </a:xfrm>
          <a:prstGeom prst="rect">
            <a:avLst/>
          </a:prstGeom>
          <a:noFill/>
        </p:spPr>
        <p:txBody>
          <a:bodyPr wrap="square" rtlCol="0">
            <a:spAutoFit/>
          </a:bodyPr>
          <a:lstStyle/>
          <a:p>
            <a:r>
              <a:rPr lang="de-DE" sz="1400" dirty="0" smtClean="0"/>
              <a:t>http</a:t>
            </a:r>
            <a:r>
              <a:rPr lang="de-DE" sz="1400" dirty="0"/>
              <a:t>://www.internationalgenome.org/</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616" y="652720"/>
            <a:ext cx="6841455" cy="3370668"/>
          </a:xfrm>
          <a:prstGeom prst="rect">
            <a:avLst/>
          </a:prstGeom>
        </p:spPr>
      </p:pic>
      <p:sp>
        <p:nvSpPr>
          <p:cNvPr id="6" name="Rechteck 5"/>
          <p:cNvSpPr/>
          <p:nvPr/>
        </p:nvSpPr>
        <p:spPr>
          <a:xfrm>
            <a:off x="305190" y="4106484"/>
            <a:ext cx="8533619" cy="1667764"/>
          </a:xfrm>
          <a:prstGeom prst="rect">
            <a:avLst/>
          </a:prstGeom>
        </p:spPr>
        <p:txBody>
          <a:bodyPr wrap="square">
            <a:spAutoFit/>
          </a:bodyPr>
          <a:lstStyle/>
          <a:p>
            <a:pPr>
              <a:lnSpc>
                <a:spcPts val="2500"/>
              </a:lnSpc>
            </a:pPr>
            <a:r>
              <a:rPr lang="en-US" dirty="0"/>
              <a:t>The 1000 Genomes Project ran between 2008 and 2015, creating the largest public catalogue of human variation and genotype </a:t>
            </a:r>
            <a:r>
              <a:rPr lang="en-US" dirty="0" smtClean="0"/>
              <a:t>data up to date. </a:t>
            </a:r>
          </a:p>
          <a:p>
            <a:pPr>
              <a:lnSpc>
                <a:spcPts val="2500"/>
              </a:lnSpc>
            </a:pPr>
            <a:endParaRPr lang="en-US" dirty="0" smtClean="0"/>
          </a:p>
          <a:p>
            <a:pPr>
              <a:lnSpc>
                <a:spcPts val="2500"/>
              </a:lnSpc>
            </a:pPr>
            <a:r>
              <a:rPr lang="en-US" dirty="0"/>
              <a:t>The goal of the 1000 Genomes Project was to find most genetic variants with frequencies of at least 1% in the populations studied.</a:t>
            </a:r>
            <a:endParaRPr lang="de-DE" dirty="0"/>
          </a:p>
        </p:txBody>
      </p:sp>
    </p:spTree>
    <p:extLst>
      <p:ext uri="{BB962C8B-B14F-4D97-AF65-F5344CB8AC3E}">
        <p14:creationId xmlns:p14="http://schemas.microsoft.com/office/powerpoint/2010/main" val="3773670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Identify SNPs in 1000 Genomes data</a:t>
            </a:r>
            <a:endParaRPr lang="uk-UA" dirty="0"/>
          </a:p>
        </p:txBody>
      </p:sp>
      <p:sp>
        <p:nvSpPr>
          <p:cNvPr id="3" name="Содержимое 2"/>
          <p:cNvSpPr>
            <a:spLocks noGrp="1"/>
          </p:cNvSpPr>
          <p:nvPr>
            <p:ph idx="1"/>
          </p:nvPr>
        </p:nvSpPr>
        <p:spPr>
          <a:xfrm>
            <a:off x="298364" y="611399"/>
            <a:ext cx="8666123" cy="4545793"/>
          </a:xfrm>
        </p:spPr>
        <p:txBody>
          <a:bodyPr>
            <a:normAutofit fontScale="92500"/>
          </a:bodyPr>
          <a:lstStyle/>
          <a:p>
            <a:pPr>
              <a:lnSpc>
                <a:spcPts val="2500"/>
              </a:lnSpc>
            </a:pPr>
            <a:r>
              <a:rPr lang="de-DE" sz="1800" dirty="0" err="1" smtClean="0"/>
              <a:t>We</a:t>
            </a:r>
            <a:r>
              <a:rPr lang="de-DE" sz="1800" dirty="0" smtClean="0"/>
              <a:t> </a:t>
            </a:r>
            <a:r>
              <a:rPr lang="de-DE" sz="1800" dirty="0" err="1" smtClean="0"/>
              <a:t>used</a:t>
            </a:r>
            <a:r>
              <a:rPr lang="de-DE" sz="1800" dirty="0" smtClean="0"/>
              <a:t> </a:t>
            </a:r>
            <a:r>
              <a:rPr lang="de-DE" sz="1800" dirty="0" err="1" smtClean="0"/>
              <a:t>only</a:t>
            </a:r>
            <a:r>
              <a:rPr lang="de-DE" sz="1800" dirty="0" smtClean="0"/>
              <a:t> </a:t>
            </a:r>
            <a:r>
              <a:rPr lang="de-DE" sz="1800" dirty="0" err="1" smtClean="0"/>
              <a:t>the</a:t>
            </a:r>
            <a:r>
              <a:rPr lang="de-DE" sz="1800" dirty="0" smtClean="0"/>
              <a:t> European super-population </a:t>
            </a:r>
            <a:r>
              <a:rPr lang="de-DE" sz="1800" dirty="0" err="1" smtClean="0"/>
              <a:t>with</a:t>
            </a:r>
            <a:r>
              <a:rPr lang="de-DE" sz="1800" dirty="0" smtClean="0"/>
              <a:t> 503 </a:t>
            </a:r>
            <a:r>
              <a:rPr lang="de-DE" sz="1800" dirty="0" err="1" smtClean="0"/>
              <a:t>individuals</a:t>
            </a:r>
            <a:r>
              <a:rPr lang="de-DE" sz="1800" dirty="0"/>
              <a:t> </a:t>
            </a:r>
            <a:r>
              <a:rPr lang="de-DE" sz="1800" dirty="0" err="1" smtClean="0"/>
              <a:t>and</a:t>
            </a:r>
            <a:r>
              <a:rPr lang="de-DE" sz="1800" dirty="0" smtClean="0"/>
              <a:t> </a:t>
            </a:r>
            <a:r>
              <a:rPr lang="de-DE" sz="1800" dirty="0" err="1" smtClean="0"/>
              <a:t>we</a:t>
            </a:r>
            <a:r>
              <a:rPr lang="de-DE" sz="1800" dirty="0" smtClean="0"/>
              <a:t> </a:t>
            </a:r>
            <a:r>
              <a:rPr lang="de-DE" sz="1800" dirty="0" err="1" smtClean="0"/>
              <a:t>focused</a:t>
            </a:r>
            <a:r>
              <a:rPr lang="de-DE" sz="1800" dirty="0" smtClean="0"/>
              <a:t> on </a:t>
            </a:r>
            <a:r>
              <a:rPr lang="de-DE" sz="1800" b="1" dirty="0" err="1" smtClean="0"/>
              <a:t>autosomes</a:t>
            </a:r>
            <a:r>
              <a:rPr lang="de-DE" sz="1800" dirty="0" smtClean="0"/>
              <a:t> (</a:t>
            </a:r>
            <a:r>
              <a:rPr lang="de-DE" sz="1800" dirty="0" err="1" smtClean="0"/>
              <a:t>chromosomes</a:t>
            </a:r>
            <a:r>
              <a:rPr lang="de-DE" sz="1800" dirty="0" smtClean="0"/>
              <a:t> 1 – 22). </a:t>
            </a:r>
            <a:r>
              <a:rPr lang="de-DE" sz="1800" dirty="0"/>
              <a:t>G</a:t>
            </a:r>
            <a:r>
              <a:rPr lang="de-DE" sz="1800" dirty="0" smtClean="0"/>
              <a:t>enes on </a:t>
            </a:r>
            <a:r>
              <a:rPr lang="de-DE" sz="1800" dirty="0" err="1" smtClean="0"/>
              <a:t>sex</a:t>
            </a:r>
            <a:r>
              <a:rPr lang="de-DE" sz="1800" dirty="0" smtClean="0"/>
              <a:t> </a:t>
            </a:r>
            <a:r>
              <a:rPr lang="de-DE" sz="1800" dirty="0" err="1" smtClean="0"/>
              <a:t>chromosomes</a:t>
            </a:r>
            <a:r>
              <a:rPr lang="de-DE" sz="1800" dirty="0" smtClean="0"/>
              <a:t> X </a:t>
            </a:r>
            <a:r>
              <a:rPr lang="de-DE" sz="1800" dirty="0" err="1" smtClean="0"/>
              <a:t>and</a:t>
            </a:r>
            <a:r>
              <a:rPr lang="de-DE" sz="1800" dirty="0" smtClean="0"/>
              <a:t> Y </a:t>
            </a:r>
            <a:r>
              <a:rPr lang="de-DE" sz="1800" dirty="0" err="1" smtClean="0"/>
              <a:t>are</a:t>
            </a:r>
            <a:r>
              <a:rPr lang="de-DE" sz="1800" dirty="0" smtClean="0"/>
              <a:t> </a:t>
            </a:r>
            <a:r>
              <a:rPr lang="de-DE" sz="1800" dirty="0" err="1" smtClean="0"/>
              <a:t>ignored</a:t>
            </a:r>
            <a:r>
              <a:rPr lang="de-DE" sz="1800" dirty="0" smtClean="0"/>
              <a:t>.</a:t>
            </a:r>
          </a:p>
          <a:p>
            <a:pPr>
              <a:lnSpc>
                <a:spcPts val="2500"/>
              </a:lnSpc>
            </a:pPr>
            <a:endParaRPr lang="de-DE" sz="1800" dirty="0" smtClean="0"/>
          </a:p>
          <a:p>
            <a:pPr>
              <a:lnSpc>
                <a:spcPts val="2500"/>
              </a:lnSpc>
            </a:pPr>
            <a:r>
              <a:rPr lang="de-DE" sz="1800" dirty="0" err="1" smtClean="0"/>
              <a:t>We</a:t>
            </a:r>
            <a:r>
              <a:rPr lang="de-DE" sz="1800" dirty="0" smtClean="0"/>
              <a:t> </a:t>
            </a:r>
            <a:r>
              <a:rPr lang="de-DE" sz="1800" dirty="0" err="1" smtClean="0"/>
              <a:t>keep</a:t>
            </a:r>
            <a:r>
              <a:rPr lang="en-US" sz="1800" dirty="0" smtClean="0"/>
              <a:t> </a:t>
            </a:r>
            <a:r>
              <a:rPr lang="en-US" sz="1800" dirty="0"/>
              <a:t>autosomal SNPs with a minor allele frequency larger than </a:t>
            </a:r>
            <a:r>
              <a:rPr lang="en-US" sz="1800" dirty="0" smtClean="0"/>
              <a:t>zero </a:t>
            </a:r>
            <a:r>
              <a:rPr lang="en-US" sz="1800" dirty="0" smtClean="0">
                <a:latin typeface="Times New Roman" panose="02020603050405020304" pitchFamily="18" charset="0"/>
                <a:cs typeface="Times New Roman" panose="02020603050405020304" pitchFamily="18" charset="0"/>
              </a:rPr>
              <a:t>→ </a:t>
            </a:r>
            <a:r>
              <a:rPr lang="en-US" sz="1800" dirty="0" smtClean="0"/>
              <a:t>SNP exists</a:t>
            </a:r>
          </a:p>
          <a:p>
            <a:pPr>
              <a:lnSpc>
                <a:spcPts val="2500"/>
              </a:lnSpc>
            </a:pPr>
            <a:r>
              <a:rPr lang="en-US" sz="1800" dirty="0" smtClean="0"/>
              <a:t>	</a:t>
            </a:r>
            <a:r>
              <a:rPr lang="en-US" sz="1800" b="1" dirty="0" smtClean="0"/>
              <a:t>allele</a:t>
            </a:r>
            <a:r>
              <a:rPr lang="en-US" sz="1800" dirty="0" smtClean="0"/>
              <a:t> : </a:t>
            </a:r>
            <a:r>
              <a:rPr lang="en-US" sz="1800" dirty="0"/>
              <a:t>variant form of a given </a:t>
            </a:r>
            <a:r>
              <a:rPr lang="en-US" sz="1800" dirty="0" smtClean="0"/>
              <a:t>gene</a:t>
            </a:r>
          </a:p>
          <a:p>
            <a:pPr>
              <a:lnSpc>
                <a:spcPts val="2500"/>
              </a:lnSpc>
            </a:pPr>
            <a:r>
              <a:rPr lang="en-US" sz="1800" dirty="0"/>
              <a:t>	</a:t>
            </a:r>
            <a:r>
              <a:rPr lang="en-US" sz="1800" dirty="0" smtClean="0"/>
              <a:t>major allele : most common variant</a:t>
            </a:r>
          </a:p>
          <a:p>
            <a:pPr>
              <a:lnSpc>
                <a:spcPts val="2500"/>
              </a:lnSpc>
            </a:pPr>
            <a:r>
              <a:rPr lang="en-US" sz="1800" dirty="0" smtClean="0"/>
              <a:t>	minor allele: second-most common variant</a:t>
            </a:r>
            <a:endParaRPr lang="en-US" sz="1800" dirty="0"/>
          </a:p>
          <a:p>
            <a:pPr>
              <a:lnSpc>
                <a:spcPts val="2500"/>
              </a:lnSpc>
            </a:pPr>
            <a:endParaRPr lang="en-US" sz="1800" dirty="0" smtClean="0"/>
          </a:p>
          <a:p>
            <a:pPr>
              <a:lnSpc>
                <a:spcPts val="2500"/>
              </a:lnSpc>
            </a:pPr>
            <a:endParaRPr lang="en-US" sz="1800" dirty="0" smtClean="0"/>
          </a:p>
          <a:p>
            <a:pPr>
              <a:lnSpc>
                <a:spcPts val="2500"/>
              </a:lnSpc>
            </a:pPr>
            <a:r>
              <a:rPr lang="en-US" sz="1800" dirty="0" smtClean="0"/>
              <a:t>We removed: </a:t>
            </a:r>
          </a:p>
          <a:p>
            <a:pPr marL="285750" indent="-285750">
              <a:lnSpc>
                <a:spcPts val="2500"/>
              </a:lnSpc>
              <a:buFontTx/>
              <a:buChar char="-"/>
            </a:pPr>
            <a:r>
              <a:rPr lang="en-US" sz="1800" dirty="0" smtClean="0"/>
              <a:t>genes </a:t>
            </a:r>
            <a:r>
              <a:rPr lang="en-US" sz="1800" dirty="0"/>
              <a:t>starting with "</a:t>
            </a:r>
            <a:r>
              <a:rPr lang="en-US" sz="1800" dirty="0" smtClean="0"/>
              <a:t>SNO“ (small nuclear RNAs) </a:t>
            </a:r>
            <a:r>
              <a:rPr lang="en-US" sz="1800" dirty="0"/>
              <a:t>or "</a:t>
            </a:r>
            <a:r>
              <a:rPr lang="en-US" sz="1800" dirty="0" smtClean="0"/>
              <a:t>MIR“ ( microRNAs) </a:t>
            </a:r>
          </a:p>
          <a:p>
            <a:pPr marL="285750" indent="-285750">
              <a:lnSpc>
                <a:spcPts val="2500"/>
              </a:lnSpc>
              <a:buFontTx/>
              <a:buChar char="-"/>
            </a:pPr>
            <a:r>
              <a:rPr lang="en-US" sz="1800" dirty="0" smtClean="0"/>
              <a:t>genes with </a:t>
            </a:r>
            <a:r>
              <a:rPr lang="en-US" sz="1800" dirty="0"/>
              <a:t>CDS start equal to the CDS </a:t>
            </a:r>
            <a:r>
              <a:rPr lang="en-US" sz="1800" dirty="0" smtClean="0"/>
              <a:t>end </a:t>
            </a:r>
          </a:p>
          <a:p>
            <a:pPr>
              <a:lnSpc>
                <a:spcPts val="2500"/>
              </a:lnSpc>
            </a:pPr>
            <a:endParaRPr lang="en-US" sz="1800" dirty="0"/>
          </a:p>
        </p:txBody>
      </p:sp>
      <p:sp>
        <p:nvSpPr>
          <p:cNvPr id="4" name="Номер слайда 3"/>
          <p:cNvSpPr>
            <a:spLocks noGrp="1"/>
          </p:cNvSpPr>
          <p:nvPr>
            <p:ph type="sldNum" sz="quarter" idx="12"/>
          </p:nvPr>
        </p:nvSpPr>
        <p:spPr/>
        <p:txBody>
          <a:bodyPr/>
          <a:lstStyle/>
          <a:p>
            <a:fld id="{5642019C-ABE9-4D0A-8A8D-CA21D401B279}" type="slidenum">
              <a:rPr lang="en-US" smtClean="0"/>
              <a:pPr/>
              <a:t>7</a:t>
            </a:fld>
            <a:endParaRPr lang="en-US"/>
          </a:p>
        </p:txBody>
      </p:sp>
      <p:sp>
        <p:nvSpPr>
          <p:cNvPr id="7" name="Datumsplatzhalter 6"/>
          <p:cNvSpPr>
            <a:spLocks noGrp="1"/>
          </p:cNvSpPr>
          <p:nvPr>
            <p:ph type="dt" sz="half" idx="10"/>
          </p:nvPr>
        </p:nvSpPr>
        <p:spPr/>
        <p:txBody>
          <a:bodyPr/>
          <a:lstStyle/>
          <a:p>
            <a:pPr>
              <a:defRPr/>
            </a:pPr>
            <a:r>
              <a:rPr lang="de-DE" smtClean="0"/>
              <a:t>V7</a:t>
            </a:r>
            <a:endParaRPr lang="de-DE" dirty="0"/>
          </a:p>
        </p:txBody>
      </p:sp>
      <p:sp>
        <p:nvSpPr>
          <p:cNvPr id="8" name="Fußzeilenplatzhalter 7"/>
          <p:cNvSpPr>
            <a:spLocks noGrp="1"/>
          </p:cNvSpPr>
          <p:nvPr>
            <p:ph type="ftr" sz="quarter" idx="11"/>
          </p:nvPr>
        </p:nvSpPr>
        <p:spPr/>
        <p:txBody>
          <a:bodyPr/>
          <a:lstStyle/>
          <a:p>
            <a:pPr>
              <a:defRPr/>
            </a:pPr>
            <a:r>
              <a:rPr lang="en-US" dirty="0" smtClean="0"/>
              <a:t>Processing of Biological Data</a:t>
            </a:r>
            <a:endParaRPr lang="de-DE" dirty="0"/>
          </a:p>
        </p:txBody>
      </p:sp>
      <p:sp>
        <p:nvSpPr>
          <p:cNvPr id="9" name="Textfeld 8"/>
          <p:cNvSpPr txBox="1"/>
          <p:nvPr/>
        </p:nvSpPr>
        <p:spPr>
          <a:xfrm>
            <a:off x="467544" y="5929535"/>
            <a:ext cx="4968552" cy="307777"/>
          </a:xfrm>
          <a:prstGeom prst="rect">
            <a:avLst/>
          </a:prstGeom>
          <a:noFill/>
        </p:spPr>
        <p:txBody>
          <a:bodyPr wrap="square" rtlCol="0">
            <a:spAutoFit/>
          </a:bodyPr>
          <a:lstStyle/>
          <a:p>
            <a:r>
              <a:rPr lang="de-DE" sz="1400" dirty="0" err="1" smtClean="0"/>
              <a:t>Neininger</a:t>
            </a:r>
            <a:r>
              <a:rPr lang="de-DE" sz="1400" dirty="0" smtClean="0"/>
              <a:t> &amp; Helms, </a:t>
            </a:r>
            <a:r>
              <a:rPr lang="de-DE" sz="1400" dirty="0" err="1" smtClean="0"/>
              <a:t>submitted</a:t>
            </a:r>
            <a:endParaRPr lang="de-DE" sz="1400" dirty="0"/>
          </a:p>
        </p:txBody>
      </p:sp>
    </p:spTree>
    <p:extLst>
      <p:ext uri="{BB962C8B-B14F-4D97-AF65-F5344CB8AC3E}">
        <p14:creationId xmlns:p14="http://schemas.microsoft.com/office/powerpoint/2010/main" val="1304290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Problem: there exist many overlapping genes</a:t>
            </a:r>
            <a:endParaRPr lang="uk-UA" dirty="0"/>
          </a:p>
        </p:txBody>
      </p:sp>
      <p:sp>
        <p:nvSpPr>
          <p:cNvPr id="3" name="Содержимое 2"/>
          <p:cNvSpPr>
            <a:spLocks noGrp="1"/>
          </p:cNvSpPr>
          <p:nvPr>
            <p:ph idx="1"/>
          </p:nvPr>
        </p:nvSpPr>
        <p:spPr>
          <a:xfrm>
            <a:off x="237952" y="548680"/>
            <a:ext cx="8424936" cy="3951151"/>
          </a:xfrm>
        </p:spPr>
        <p:txBody>
          <a:bodyPr>
            <a:normAutofit/>
          </a:bodyPr>
          <a:lstStyle/>
          <a:p>
            <a:pPr>
              <a:lnSpc>
                <a:spcPts val="2500"/>
              </a:lnSpc>
            </a:pPr>
            <a:r>
              <a:rPr lang="en-US" sz="1800" dirty="0"/>
              <a:t>Overlap between three human genes: </a:t>
            </a:r>
            <a:r>
              <a:rPr lang="en-US" sz="1800" i="1" dirty="0"/>
              <a:t>MUTH, FLJ13949</a:t>
            </a:r>
            <a:r>
              <a:rPr lang="en-US" sz="1800" dirty="0"/>
              <a:t>, and </a:t>
            </a:r>
            <a:r>
              <a:rPr lang="en-US" sz="1800" i="1" dirty="0"/>
              <a:t>TESK2</a:t>
            </a:r>
            <a:r>
              <a:rPr lang="en-US" sz="1800" dirty="0"/>
              <a:t>. </a:t>
            </a:r>
            <a:endParaRPr lang="en-US" sz="1800" dirty="0" smtClean="0"/>
          </a:p>
          <a:p>
            <a:pPr>
              <a:lnSpc>
                <a:spcPts val="2500"/>
              </a:lnSpc>
            </a:pPr>
            <a:r>
              <a:rPr lang="en-US" sz="1800" dirty="0" smtClean="0"/>
              <a:t>Dark boxes : coding </a:t>
            </a:r>
            <a:r>
              <a:rPr lang="en-US" sz="1800" dirty="0"/>
              <a:t>sequence. </a:t>
            </a:r>
            <a:endParaRPr lang="en-US" sz="1800" dirty="0" smtClean="0"/>
          </a:p>
          <a:p>
            <a:pPr>
              <a:lnSpc>
                <a:spcPts val="2500"/>
              </a:lnSpc>
            </a:pPr>
            <a:r>
              <a:rPr lang="en-US" sz="1800" dirty="0" smtClean="0"/>
              <a:t>Light </a:t>
            </a:r>
            <a:r>
              <a:rPr lang="en-US" sz="1800" dirty="0"/>
              <a:t>boxes :</a:t>
            </a:r>
            <a:r>
              <a:rPr lang="en-US" sz="1800" dirty="0" smtClean="0"/>
              <a:t> </a:t>
            </a:r>
            <a:r>
              <a:rPr lang="en-US" sz="1800" dirty="0"/>
              <a:t>untranslated regions</a:t>
            </a:r>
            <a:r>
              <a:rPr lang="en-US" sz="1800" dirty="0" smtClean="0"/>
              <a:t>.</a:t>
            </a:r>
          </a:p>
          <a:p>
            <a:pPr>
              <a:lnSpc>
                <a:spcPts val="2500"/>
              </a:lnSpc>
            </a:pPr>
            <a:endParaRPr lang="en-US" sz="1800" dirty="0"/>
          </a:p>
          <a:p>
            <a:pPr>
              <a:lnSpc>
                <a:spcPts val="2500"/>
              </a:lnSpc>
            </a:pPr>
            <a:endParaRPr lang="en-US" sz="1800" dirty="0" smtClean="0"/>
          </a:p>
        </p:txBody>
      </p:sp>
      <p:sp>
        <p:nvSpPr>
          <p:cNvPr id="4" name="Номер слайда 3"/>
          <p:cNvSpPr>
            <a:spLocks noGrp="1"/>
          </p:cNvSpPr>
          <p:nvPr>
            <p:ph type="sldNum" sz="quarter" idx="12"/>
          </p:nvPr>
        </p:nvSpPr>
        <p:spPr/>
        <p:txBody>
          <a:bodyPr/>
          <a:lstStyle/>
          <a:p>
            <a:fld id="{5642019C-ABE9-4D0A-8A8D-CA21D401B279}" type="slidenum">
              <a:rPr lang="en-US" smtClean="0"/>
              <a:pPr/>
              <a:t>8</a:t>
            </a:fld>
            <a:endParaRPr lang="en-US"/>
          </a:p>
        </p:txBody>
      </p:sp>
      <p:sp>
        <p:nvSpPr>
          <p:cNvPr id="7" name="Datumsplatzhalter 6"/>
          <p:cNvSpPr>
            <a:spLocks noGrp="1"/>
          </p:cNvSpPr>
          <p:nvPr>
            <p:ph type="dt" sz="half" idx="10"/>
          </p:nvPr>
        </p:nvSpPr>
        <p:spPr/>
        <p:txBody>
          <a:bodyPr/>
          <a:lstStyle/>
          <a:p>
            <a:pPr>
              <a:defRPr/>
            </a:pPr>
            <a:r>
              <a:rPr lang="de-DE" smtClean="0"/>
              <a:t>V7</a:t>
            </a:r>
            <a:endParaRPr lang="de-DE" dirty="0"/>
          </a:p>
        </p:txBody>
      </p:sp>
      <p:sp>
        <p:nvSpPr>
          <p:cNvPr id="8" name="Fußzeilenplatzhalter 7"/>
          <p:cNvSpPr>
            <a:spLocks noGrp="1"/>
          </p:cNvSpPr>
          <p:nvPr>
            <p:ph type="ftr" sz="quarter" idx="11"/>
          </p:nvPr>
        </p:nvSpPr>
        <p:spPr/>
        <p:txBody>
          <a:bodyPr/>
          <a:lstStyle/>
          <a:p>
            <a:pPr>
              <a:defRPr/>
            </a:pPr>
            <a:r>
              <a:rPr lang="en-US" dirty="0" smtClean="0"/>
              <a:t>Processing of Biological Data</a:t>
            </a:r>
            <a:endParaRPr lang="de-DE" dirty="0"/>
          </a:p>
        </p:txBody>
      </p:sp>
      <p:sp>
        <p:nvSpPr>
          <p:cNvPr id="9" name="Textfeld 8"/>
          <p:cNvSpPr txBox="1"/>
          <p:nvPr/>
        </p:nvSpPr>
        <p:spPr>
          <a:xfrm>
            <a:off x="467544" y="5733256"/>
            <a:ext cx="4968552" cy="523220"/>
          </a:xfrm>
          <a:prstGeom prst="rect">
            <a:avLst/>
          </a:prstGeom>
          <a:noFill/>
        </p:spPr>
        <p:txBody>
          <a:bodyPr wrap="square" rtlCol="0">
            <a:spAutoFit/>
          </a:bodyPr>
          <a:lstStyle/>
          <a:p>
            <a:r>
              <a:rPr lang="de-DE" sz="1400" dirty="0" err="1"/>
              <a:t>Veeramachaneni</a:t>
            </a:r>
            <a:r>
              <a:rPr lang="de-DE" sz="1400" dirty="0"/>
              <a:t> et al.</a:t>
            </a:r>
          </a:p>
          <a:p>
            <a:r>
              <a:rPr lang="de-DE" sz="1400" dirty="0"/>
              <a:t>Genome Res. (2004) 14: 280-286</a:t>
            </a: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456" y="1758109"/>
            <a:ext cx="8460432" cy="1137458"/>
          </a:xfrm>
          <a:prstGeom prst="rect">
            <a:avLst/>
          </a:prstGeom>
        </p:spPr>
      </p:pic>
      <p:pic>
        <p:nvPicPr>
          <p:cNvPr id="5" name="Grafik 4"/>
          <p:cNvPicPr>
            <a:picLocks noChangeAspect="1"/>
          </p:cNvPicPr>
          <p:nvPr/>
        </p:nvPicPr>
        <p:blipFill>
          <a:blip r:embed="rId3"/>
          <a:stretch>
            <a:fillRect/>
          </a:stretch>
        </p:blipFill>
        <p:spPr>
          <a:xfrm>
            <a:off x="683568" y="3042110"/>
            <a:ext cx="7720568" cy="2619138"/>
          </a:xfrm>
          <a:prstGeom prst="rect">
            <a:avLst/>
          </a:prstGeom>
        </p:spPr>
      </p:pic>
    </p:spTree>
    <p:extLst>
      <p:ext uri="{BB962C8B-B14F-4D97-AF65-F5344CB8AC3E}">
        <p14:creationId xmlns:p14="http://schemas.microsoft.com/office/powerpoint/2010/main" val="3046715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lstStyle/>
          <a:p>
            <a:r>
              <a:rPr lang="en-US" dirty="0" smtClean="0"/>
              <a:t>Overlapping genes</a:t>
            </a:r>
            <a:endParaRPr lang="uk-UA" dirty="0"/>
          </a:p>
        </p:txBody>
      </p:sp>
      <p:sp>
        <p:nvSpPr>
          <p:cNvPr id="3" name="Содержимое 2"/>
          <p:cNvSpPr>
            <a:spLocks noGrp="1"/>
          </p:cNvSpPr>
          <p:nvPr>
            <p:ph idx="1"/>
          </p:nvPr>
        </p:nvSpPr>
        <p:spPr>
          <a:xfrm>
            <a:off x="298365" y="611398"/>
            <a:ext cx="8424936" cy="5697921"/>
          </a:xfrm>
        </p:spPr>
        <p:txBody>
          <a:bodyPr>
            <a:normAutofit/>
          </a:bodyPr>
          <a:lstStyle/>
          <a:p>
            <a:pPr>
              <a:lnSpc>
                <a:spcPts val="2500"/>
              </a:lnSpc>
            </a:pPr>
            <a:r>
              <a:rPr lang="en-US" sz="1800" dirty="0" smtClean="0"/>
              <a:t>One could speculate </a:t>
            </a:r>
            <a:r>
              <a:rPr lang="en-US" sz="1800" dirty="0"/>
              <a:t>that overlapping </a:t>
            </a:r>
            <a:r>
              <a:rPr lang="en-US" sz="1800" dirty="0" smtClean="0"/>
              <a:t>genes </a:t>
            </a:r>
            <a:r>
              <a:rPr lang="en-US" sz="1800" dirty="0"/>
              <a:t>would be more conserved between species than </a:t>
            </a:r>
            <a:r>
              <a:rPr lang="en-US" sz="1800" dirty="0" smtClean="0"/>
              <a:t>non-overlapping genes because </a:t>
            </a:r>
            <a:r>
              <a:rPr lang="en-US" sz="1800" dirty="0"/>
              <a:t>a mutation in the overlapping region would cause changes in both </a:t>
            </a:r>
            <a:r>
              <a:rPr lang="en-US" sz="1800" dirty="0" smtClean="0"/>
              <a:t>genes.</a:t>
            </a:r>
          </a:p>
          <a:p>
            <a:pPr>
              <a:lnSpc>
                <a:spcPts val="2500"/>
              </a:lnSpc>
            </a:pPr>
            <a:endParaRPr lang="en-US" sz="1800" dirty="0"/>
          </a:p>
          <a:p>
            <a:pPr>
              <a:lnSpc>
                <a:spcPts val="2500"/>
              </a:lnSpc>
            </a:pPr>
            <a:r>
              <a:rPr lang="en-US" sz="1800" dirty="0" smtClean="0"/>
              <a:t>Then, one would expect that evolutionary selection </a:t>
            </a:r>
            <a:r>
              <a:rPr lang="en-US" sz="1800" dirty="0"/>
              <a:t>against these mutations </a:t>
            </a:r>
            <a:r>
              <a:rPr lang="en-US" sz="1800" dirty="0" smtClean="0"/>
              <a:t>is </a:t>
            </a:r>
            <a:r>
              <a:rPr lang="en-US" sz="1800" dirty="0"/>
              <a:t>stronger. </a:t>
            </a:r>
            <a:endParaRPr lang="en-US" sz="1800" dirty="0" smtClean="0"/>
          </a:p>
          <a:p>
            <a:pPr>
              <a:lnSpc>
                <a:spcPts val="2500"/>
              </a:lnSpc>
            </a:pPr>
            <a:endParaRPr lang="en-US" sz="1800" dirty="0"/>
          </a:p>
          <a:p>
            <a:pPr>
              <a:lnSpc>
                <a:spcPts val="2500"/>
              </a:lnSpc>
            </a:pPr>
            <a:r>
              <a:rPr lang="en-US" sz="1800" dirty="0" smtClean="0"/>
              <a:t>However, </a:t>
            </a:r>
            <a:r>
              <a:rPr lang="en-US" sz="1800" dirty="0" err="1" smtClean="0"/>
              <a:t>Veeramachaneni</a:t>
            </a:r>
            <a:r>
              <a:rPr lang="en-US" sz="1800" dirty="0"/>
              <a:t> </a:t>
            </a:r>
            <a:r>
              <a:rPr lang="en-US" sz="1800" i="1" dirty="0" smtClean="0"/>
              <a:t>et al</a:t>
            </a:r>
            <a:r>
              <a:rPr lang="en-US" sz="1800" dirty="0" smtClean="0"/>
              <a:t>. found that this is not the case. </a:t>
            </a:r>
          </a:p>
          <a:p>
            <a:pPr>
              <a:lnSpc>
                <a:spcPts val="2500"/>
              </a:lnSpc>
            </a:pPr>
            <a:r>
              <a:rPr lang="en-US" sz="1800" dirty="0" smtClean="0"/>
              <a:t>Overlapping human and mouse genes were similarly conserved as non-overlapping genes.</a:t>
            </a:r>
          </a:p>
          <a:p>
            <a:pPr>
              <a:lnSpc>
                <a:spcPts val="2500"/>
              </a:lnSpc>
            </a:pPr>
            <a:endParaRPr lang="en-US" sz="1800" dirty="0"/>
          </a:p>
          <a:p>
            <a:pPr>
              <a:lnSpc>
                <a:spcPts val="2500"/>
              </a:lnSpc>
            </a:pPr>
            <a:r>
              <a:rPr lang="en-US" sz="1800" dirty="0" smtClean="0"/>
              <a:t>Note that only </a:t>
            </a:r>
            <a:r>
              <a:rPr lang="en-US" sz="1800" dirty="0"/>
              <a:t>a small fraction of </a:t>
            </a:r>
            <a:r>
              <a:rPr lang="en-US" sz="1800" dirty="0" smtClean="0"/>
              <a:t>the analyzed </a:t>
            </a:r>
            <a:r>
              <a:rPr lang="en-US" sz="1800" dirty="0"/>
              <a:t>genes preserved exactly the same </a:t>
            </a:r>
            <a:r>
              <a:rPr lang="en-US" sz="1800" dirty="0" smtClean="0"/>
              <a:t>pattern of gene structure and overlap pattern </a:t>
            </a:r>
            <a:r>
              <a:rPr lang="en-US" sz="1800" dirty="0"/>
              <a:t>in </a:t>
            </a:r>
            <a:r>
              <a:rPr lang="en-US" sz="1800" dirty="0" smtClean="0"/>
              <a:t>human and mouse. </a:t>
            </a:r>
          </a:p>
        </p:txBody>
      </p:sp>
      <p:sp>
        <p:nvSpPr>
          <p:cNvPr id="4" name="Номер слайда 3"/>
          <p:cNvSpPr>
            <a:spLocks noGrp="1"/>
          </p:cNvSpPr>
          <p:nvPr>
            <p:ph type="sldNum" sz="quarter" idx="12"/>
          </p:nvPr>
        </p:nvSpPr>
        <p:spPr/>
        <p:txBody>
          <a:bodyPr/>
          <a:lstStyle/>
          <a:p>
            <a:fld id="{5642019C-ABE9-4D0A-8A8D-CA21D401B279}" type="slidenum">
              <a:rPr lang="en-US" smtClean="0"/>
              <a:pPr/>
              <a:t>9</a:t>
            </a:fld>
            <a:endParaRPr lang="en-US"/>
          </a:p>
        </p:txBody>
      </p:sp>
      <p:sp>
        <p:nvSpPr>
          <p:cNvPr id="7" name="Datumsplatzhalter 6"/>
          <p:cNvSpPr>
            <a:spLocks noGrp="1"/>
          </p:cNvSpPr>
          <p:nvPr>
            <p:ph type="dt" sz="half" idx="10"/>
          </p:nvPr>
        </p:nvSpPr>
        <p:spPr/>
        <p:txBody>
          <a:bodyPr/>
          <a:lstStyle/>
          <a:p>
            <a:pPr>
              <a:defRPr/>
            </a:pPr>
            <a:r>
              <a:rPr lang="de-DE" smtClean="0"/>
              <a:t>V7</a:t>
            </a:r>
            <a:endParaRPr lang="de-DE" dirty="0"/>
          </a:p>
        </p:txBody>
      </p:sp>
      <p:sp>
        <p:nvSpPr>
          <p:cNvPr id="8" name="Fußzeilenplatzhalter 7"/>
          <p:cNvSpPr>
            <a:spLocks noGrp="1"/>
          </p:cNvSpPr>
          <p:nvPr>
            <p:ph type="ftr" sz="quarter" idx="11"/>
          </p:nvPr>
        </p:nvSpPr>
        <p:spPr/>
        <p:txBody>
          <a:bodyPr/>
          <a:lstStyle/>
          <a:p>
            <a:pPr>
              <a:defRPr/>
            </a:pPr>
            <a:r>
              <a:rPr lang="en-US" dirty="0" smtClean="0"/>
              <a:t>Processing of Biological Data</a:t>
            </a:r>
            <a:endParaRPr lang="de-DE" dirty="0"/>
          </a:p>
        </p:txBody>
      </p:sp>
      <p:sp>
        <p:nvSpPr>
          <p:cNvPr id="10" name="Textfeld 9"/>
          <p:cNvSpPr txBox="1"/>
          <p:nvPr/>
        </p:nvSpPr>
        <p:spPr>
          <a:xfrm>
            <a:off x="467544" y="5714092"/>
            <a:ext cx="4968552" cy="523220"/>
          </a:xfrm>
          <a:prstGeom prst="rect">
            <a:avLst/>
          </a:prstGeom>
          <a:noFill/>
        </p:spPr>
        <p:txBody>
          <a:bodyPr wrap="square" rtlCol="0">
            <a:spAutoFit/>
          </a:bodyPr>
          <a:lstStyle/>
          <a:p>
            <a:r>
              <a:rPr lang="de-DE" sz="1400" dirty="0" err="1"/>
              <a:t>Veeramachaneni</a:t>
            </a:r>
            <a:r>
              <a:rPr lang="de-DE" sz="1400" dirty="0"/>
              <a:t> et al.</a:t>
            </a:r>
          </a:p>
          <a:p>
            <a:r>
              <a:rPr lang="de-DE" sz="1400" dirty="0"/>
              <a:t>Genome Res. (2004) 14: 280-286</a:t>
            </a:r>
          </a:p>
        </p:txBody>
      </p:sp>
    </p:spTree>
    <p:extLst>
      <p:ext uri="{BB962C8B-B14F-4D97-AF65-F5344CB8AC3E}">
        <p14:creationId xmlns:p14="http://schemas.microsoft.com/office/powerpoint/2010/main" val="2418253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3474</Words>
  <Application>Microsoft Macintosh PowerPoint</Application>
  <PresentationFormat>Bildschirmpräsentation (4:3)</PresentationFormat>
  <Paragraphs>440</Paragraphs>
  <Slides>38</Slides>
  <Notes>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38</vt:i4>
      </vt:variant>
    </vt:vector>
  </HeadingPairs>
  <TitlesOfParts>
    <vt:vector size="45" baseType="lpstr">
      <vt:lpstr>Arial</vt:lpstr>
      <vt:lpstr>Calibri</vt:lpstr>
      <vt:lpstr>Gill Sans</vt:lpstr>
      <vt:lpstr>ＭＳ Ｐゴシック</vt:lpstr>
      <vt:lpstr>Times New Roman</vt:lpstr>
      <vt:lpstr>ヒラギノ角ゴ ProN W3</vt:lpstr>
      <vt:lpstr>Standarddesign</vt:lpstr>
      <vt:lpstr>V7 – Genomics data</vt:lpstr>
      <vt:lpstr>Removing sequence redundancy</vt:lpstr>
      <vt:lpstr>BlastClust</vt:lpstr>
      <vt:lpstr>Refseq</vt:lpstr>
      <vt:lpstr>Definition of genomic regions</vt:lpstr>
      <vt:lpstr>1000 Genomes project</vt:lpstr>
      <vt:lpstr>Identify SNPs in 1000 Genomes data</vt:lpstr>
      <vt:lpstr>Problem: there exist many overlapping genes</vt:lpstr>
      <vt:lpstr>Overlapping genes</vt:lpstr>
      <vt:lpstr>How to deal with overlapping genes</vt:lpstr>
      <vt:lpstr>SNP density in genomic regions</vt:lpstr>
      <vt:lpstr>Imprinted genes</vt:lpstr>
      <vt:lpstr>     Imprinted genes cluster in the genome</vt:lpstr>
      <vt:lpstr>    Parental conflict hypothesis = “battle of the sexes”</vt:lpstr>
      <vt:lpstr>Aim of the study</vt:lpstr>
      <vt:lpstr>Preparation of data set</vt:lpstr>
      <vt:lpstr>Phast regions</vt:lpstr>
      <vt:lpstr>ELAVL4 is a Phast region</vt:lpstr>
      <vt:lpstr>Length and conservation of PCS sequences</vt:lpstr>
      <vt:lpstr>Isoforms</vt:lpstr>
      <vt:lpstr>Alternative splicing may affect  PP interactions: STIM2 splice variant</vt:lpstr>
      <vt:lpstr>Alternative splicing</vt:lpstr>
      <vt:lpstr>Evidence from mRNA expression</vt:lpstr>
      <vt:lpstr>Detect isoforms in proteomic data</vt:lpstr>
      <vt:lpstr>Comparison proteomics - RNAseq</vt:lpstr>
      <vt:lpstr>Alternative translation: example TrpV6 channel protein</vt:lpstr>
      <vt:lpstr>Alternative translation of human TRPV6</vt:lpstr>
      <vt:lpstr>HT discovery of alternative translation: ribosome profiling</vt:lpstr>
      <vt:lpstr>PreTIS: predict alternative translation initiation sites</vt:lpstr>
      <vt:lpstr>Data sets used for ML classifier</vt:lpstr>
      <vt:lpstr>Features used by PreTIS</vt:lpstr>
      <vt:lpstr>Flow-chart of regression approach</vt:lpstr>
      <vt:lpstr>Evaluation</vt:lpstr>
      <vt:lpstr>PWM_positive scores</vt:lpstr>
      <vt:lpstr>Is model transferable to other species?</vt:lpstr>
      <vt:lpstr>Alternative start codons of human gene GIMAP5</vt:lpstr>
      <vt:lpstr>Virtual SNP analysis of gene GIMAP5</vt:lpstr>
      <vt:lpstr>Take home messages</vt:lpstr>
    </vt:vector>
  </TitlesOfParts>
  <Company>MPI</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Volkhard Helms</dc:creator>
  <cp:lastModifiedBy>Microsoft Office-Anwender</cp:lastModifiedBy>
  <cp:revision>783</cp:revision>
  <dcterms:created xsi:type="dcterms:W3CDTF">2015-06-11T12:33:57Z</dcterms:created>
  <dcterms:modified xsi:type="dcterms:W3CDTF">2017-05-29T10:27:19Z</dcterms:modified>
</cp:coreProperties>
</file>