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078" r:id="rId2"/>
    <p:sldId id="1047" r:id="rId3"/>
    <p:sldId id="1079" r:id="rId4"/>
    <p:sldId id="1048" r:id="rId5"/>
    <p:sldId id="1051" r:id="rId6"/>
    <p:sldId id="1057" r:id="rId7"/>
    <p:sldId id="1085" r:id="rId8"/>
    <p:sldId id="1052" r:id="rId9"/>
    <p:sldId id="1074" r:id="rId10"/>
    <p:sldId id="1080" r:id="rId11"/>
    <p:sldId id="1073" r:id="rId12"/>
    <p:sldId id="1070" r:id="rId13"/>
    <p:sldId id="1071" r:id="rId14"/>
    <p:sldId id="1050" r:id="rId15"/>
    <p:sldId id="1053" r:id="rId16"/>
    <p:sldId id="1076" r:id="rId17"/>
    <p:sldId id="1075" r:id="rId18"/>
    <p:sldId id="1055" r:id="rId19"/>
    <p:sldId id="1054" r:id="rId20"/>
    <p:sldId id="1077" r:id="rId21"/>
    <p:sldId id="1056" r:id="rId22"/>
    <p:sldId id="1081" r:id="rId23"/>
    <p:sldId id="1082" r:id="rId24"/>
    <p:sldId id="1083" r:id="rId25"/>
    <p:sldId id="1084" r:id="rId26"/>
    <p:sldId id="1058" r:id="rId27"/>
    <p:sldId id="1066" r:id="rId28"/>
    <p:sldId id="1059" r:id="rId29"/>
    <p:sldId id="1061" r:id="rId30"/>
    <p:sldId id="1062" r:id="rId31"/>
    <p:sldId id="1063" r:id="rId32"/>
    <p:sldId id="1064" r:id="rId33"/>
    <p:sldId id="1067" r:id="rId34"/>
    <p:sldId id="1068" r:id="rId35"/>
    <p:sldId id="1069" r:id="rId36"/>
    <p:sldId id="1086" r:id="rId3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4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  <a:srgbClr val="CC0000"/>
    <a:srgbClr val="FF0066"/>
    <a:srgbClr val="00FFCC"/>
    <a:srgbClr val="9966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3" autoAdjust="0"/>
    <p:restoredTop sz="95332" autoAdjust="0"/>
  </p:normalViewPr>
  <p:slideViewPr>
    <p:cSldViewPr>
      <p:cViewPr varScale="1">
        <p:scale>
          <a:sx n="115" d="100"/>
          <a:sy n="115" d="100"/>
        </p:scale>
        <p:origin x="1470" y="114"/>
      </p:cViewPr>
      <p:guideLst>
        <p:guide orient="horz" pos="1296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5DF043D-F419-431E-A33B-623B81FEE771}" type="datetime1">
              <a:rPr lang="de-DE"/>
              <a:pPr>
                <a:defRPr/>
              </a:pPr>
              <a:t>07.01.2019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7AF2E412-65A5-4A30-A6A4-7C24E87931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821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FAFB493-04E6-4247-BA9C-29EBA33ACC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01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61FA-6AC7-4BEE-90B2-F7DBDF0133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7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3865-07C2-4EB0-8E37-9A4C666790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8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F707-3CB9-4644-805A-368CE60B1B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19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50825" y="115888"/>
            <a:ext cx="8569325" cy="59801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86EE-9253-4FD6-BF87-484174474A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424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5693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Processing of Biological Data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C1060B16-A0DB-49DD-9992-659C19B01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V10 – Protein structures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365" y="611399"/>
            <a:ext cx="8424936" cy="5400600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Program for today:</a:t>
            </a:r>
          </a:p>
          <a:p>
            <a:pPr>
              <a:lnSpc>
                <a:spcPts val="2500"/>
              </a:lnSpc>
              <a:defRPr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-	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Structures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from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sz="1800" dirty="0" err="1">
                <a:ea typeface="ＭＳ Ｐゴシック" panose="020B0600070205080204" pitchFamily="34" charset="-128"/>
              </a:rPr>
              <a:t>p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rotein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X-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ray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crystallography</a:t>
            </a:r>
            <a:endParaRPr lang="de-D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ts val="2500"/>
              </a:lnSpc>
              <a:defRPr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-	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Statistics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of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protein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structures</a:t>
            </a:r>
            <a:endParaRPr lang="de-DE" altLang="en-US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ts val="2500"/>
              </a:lnSpc>
              <a:defRPr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-	Statistical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potentials</a:t>
            </a:r>
            <a:endParaRPr lang="de-DE" altLang="en-US" sz="1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28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15" y="794871"/>
            <a:ext cx="5350885" cy="493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Water in protein structures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995936" y="5793564"/>
            <a:ext cx="4330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Persch</a:t>
            </a:r>
            <a:r>
              <a:rPr lang="de-DE" sz="1400" dirty="0" smtClean="0"/>
              <a:t> et al. </a:t>
            </a:r>
            <a:r>
              <a:rPr lang="de-DE" sz="1400" dirty="0" err="1" smtClean="0"/>
              <a:t>Angew</a:t>
            </a:r>
            <a:r>
              <a:rPr lang="de-DE" sz="1400" dirty="0" smtClean="0"/>
              <a:t>. Chemie 54, 3290-3327 (2015)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125760" y="622761"/>
            <a:ext cx="8910736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de-DE" dirty="0" smtClean="0"/>
              <a:t>Proteins </a:t>
            </a:r>
            <a:r>
              <a:rPr lang="de-DE" dirty="0"/>
              <a:t>a</a:t>
            </a:r>
            <a:r>
              <a:rPr lang="de-DE" dirty="0" smtClean="0"/>
              <a:t>lso </a:t>
            </a:r>
            <a:r>
              <a:rPr lang="de-DE" dirty="0" err="1" smtClean="0"/>
              <a:t>contain</a:t>
            </a:r>
            <a:r>
              <a:rPr lang="de-DE" dirty="0" smtClean="0"/>
              <a:t> </a:t>
            </a:r>
            <a:r>
              <a:rPr lang="de-DE" b="1" dirty="0" smtClean="0"/>
              <a:t>internal </a:t>
            </a:r>
            <a:r>
              <a:rPr lang="de-DE" b="1" dirty="0" err="1" smtClean="0"/>
              <a:t>water</a:t>
            </a:r>
            <a:r>
              <a:rPr lang="de-DE" b="1" dirty="0" smtClean="0"/>
              <a:t> </a:t>
            </a:r>
            <a:r>
              <a:rPr lang="de-DE" b="1" dirty="0" err="1" smtClean="0"/>
              <a:t>molecules</a:t>
            </a:r>
            <a:r>
              <a:rPr lang="de-DE" dirty="0" smtClean="0"/>
              <a:t>!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/>
              <a:t>-&gt; </a:t>
            </a:r>
            <a:r>
              <a:rPr lang="de-DE" dirty="0" err="1" smtClean="0"/>
              <a:t>waters</a:t>
            </a:r>
            <a:r>
              <a:rPr lang="de-DE" dirty="0" smtClean="0"/>
              <a:t> </a:t>
            </a:r>
            <a:r>
              <a:rPr lang="de-DE" dirty="0" err="1" smtClean="0"/>
              <a:t>fill</a:t>
            </a:r>
            <a:r>
              <a:rPr lang="de-DE" dirty="0" smtClean="0"/>
              <a:t> </a:t>
            </a:r>
            <a:r>
              <a:rPr lang="de-DE" dirty="0" err="1" smtClean="0"/>
              <a:t>spaces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/>
              <a:t>-&gt; </a:t>
            </a:r>
            <a:r>
              <a:rPr lang="de-DE" dirty="0" err="1" smtClean="0"/>
              <a:t>waters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aid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de-DE" dirty="0" err="1" smtClean="0"/>
              <a:t>protein</a:t>
            </a:r>
            <a:r>
              <a:rPr lang="de-DE" dirty="0" smtClean="0"/>
              <a:t> </a:t>
            </a:r>
            <a:r>
              <a:rPr lang="de-DE" dirty="0" err="1" smtClean="0"/>
              <a:t>folding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/>
              <a:t>-&gt; </a:t>
            </a:r>
            <a:r>
              <a:rPr lang="de-DE" dirty="0" err="1" smtClean="0"/>
              <a:t>waters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conformational</a:t>
            </a:r>
            <a:r>
              <a:rPr lang="de-DE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de-DE" dirty="0" err="1" smtClean="0"/>
              <a:t>flexibility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protein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/>
              <a:t>-&gt; </a:t>
            </a:r>
            <a:r>
              <a:rPr lang="de-DE" dirty="0" err="1" smtClean="0"/>
              <a:t>waters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 err="1"/>
              <a:t>b</a:t>
            </a:r>
            <a:r>
              <a:rPr lang="de-DE" dirty="0" err="1" smtClean="0"/>
              <a:t>iomolecular</a:t>
            </a:r>
            <a:r>
              <a:rPr lang="de-DE" dirty="0" smtClean="0"/>
              <a:t> </a:t>
            </a:r>
            <a:r>
              <a:rPr lang="de-DE" dirty="0" err="1" smtClean="0"/>
              <a:t>recognition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/>
              <a:t>-&gt; </a:t>
            </a:r>
            <a:r>
              <a:rPr lang="de-DE" dirty="0" err="1" smtClean="0"/>
              <a:t>waters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detected</a:t>
            </a: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/>
              <a:t>a</a:t>
            </a:r>
            <a:r>
              <a:rPr lang="de-DE" dirty="0" smtClean="0"/>
              <a:t>t </a:t>
            </a:r>
            <a:r>
              <a:rPr lang="de-DE" dirty="0" err="1" smtClean="0"/>
              <a:t>resolution</a:t>
            </a:r>
            <a:r>
              <a:rPr lang="de-DE" dirty="0" smtClean="0"/>
              <a:t> &lt; 2.3 </a:t>
            </a:r>
            <a:r>
              <a:rPr lang="de-DE" dirty="0"/>
              <a:t>Å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so.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20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Occupancy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3608" y="585868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Vitali et al. </a:t>
            </a:r>
            <a:r>
              <a:rPr lang="en-US" sz="1400" i="1" dirty="0" err="1" smtClean="0"/>
              <a:t>Nucl</a:t>
            </a:r>
            <a:r>
              <a:rPr lang="en-US" sz="1400" i="1" dirty="0" smtClean="0"/>
              <a:t> Ac Res (2002) </a:t>
            </a:r>
            <a:r>
              <a:rPr lang="en-US" sz="1400" i="1" dirty="0"/>
              <a:t>30</a:t>
            </a:r>
            <a:r>
              <a:rPr lang="en-US" sz="1400" i="1" dirty="0" smtClean="0"/>
              <a:t>, </a:t>
            </a:r>
            <a:r>
              <a:rPr lang="en-US" sz="1400" i="1" dirty="0"/>
              <a:t>1531–1538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107504" y="548680"/>
            <a:ext cx="6552728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de-DE" dirty="0" smtClean="0"/>
              <a:t>1.1 </a:t>
            </a:r>
            <a:r>
              <a:rPr lang="de-DE" dirty="0" smtClean="0">
                <a:latin typeface="+mn-lt"/>
                <a:cs typeface="Times New Roman" panose="02020603050405020304" pitchFamily="18" charset="0"/>
              </a:rPr>
              <a:t>Å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heterogeneous</a:t>
            </a:r>
            <a:r>
              <a:rPr lang="de-DE" dirty="0"/>
              <a:t> </a:t>
            </a:r>
            <a:r>
              <a:rPr lang="de-DE" dirty="0" err="1" smtClean="0"/>
              <a:t>nuclear</a:t>
            </a:r>
            <a:r>
              <a:rPr lang="de-DE" dirty="0"/>
              <a:t> </a:t>
            </a:r>
            <a:r>
              <a:rPr lang="de-DE" dirty="0" err="1" smtClean="0"/>
              <a:t>ribonucleoprotein</a:t>
            </a:r>
            <a:r>
              <a:rPr lang="de-DE" dirty="0" smtClean="0"/>
              <a:t> A1:</a:t>
            </a:r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 smtClean="0"/>
              <a:t>6 </a:t>
            </a:r>
            <a:r>
              <a:rPr lang="de-DE" dirty="0" err="1" smtClean="0"/>
              <a:t>amino</a:t>
            </a:r>
            <a:r>
              <a:rPr lang="de-DE" dirty="0" smtClean="0"/>
              <a:t> </a:t>
            </a:r>
            <a:r>
              <a:rPr lang="de-DE" dirty="0" err="1" smtClean="0"/>
              <a:t>acids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b="1" dirty="0" smtClean="0"/>
              <a:t>alternative </a:t>
            </a:r>
            <a:r>
              <a:rPr lang="de-DE" b="1" dirty="0" err="1" smtClean="0"/>
              <a:t>side</a:t>
            </a:r>
            <a:r>
              <a:rPr lang="de-DE" b="1" dirty="0" smtClean="0"/>
              <a:t> </a:t>
            </a:r>
            <a:r>
              <a:rPr lang="de-DE" b="1" dirty="0" err="1" smtClean="0"/>
              <a:t>chain</a:t>
            </a:r>
            <a:r>
              <a:rPr lang="de-DE" b="1" dirty="0" smtClean="0"/>
              <a:t> </a:t>
            </a:r>
            <a:r>
              <a:rPr lang="de-DE" b="1" dirty="0" err="1" smtClean="0"/>
              <a:t>conformations</a:t>
            </a:r>
            <a:endParaRPr lang="de-DE" b="1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- </a:t>
            </a:r>
            <a:r>
              <a:rPr lang="de-DE" dirty="0"/>
              <a:t>Glu24, Gln36, </a:t>
            </a:r>
            <a:r>
              <a:rPr lang="de-DE" dirty="0" err="1"/>
              <a:t>and</a:t>
            </a:r>
            <a:r>
              <a:rPr lang="de-DE" dirty="0"/>
              <a:t> Lys78 </a:t>
            </a:r>
            <a:r>
              <a:rPr lang="en-US" dirty="0" smtClean="0"/>
              <a:t>are </a:t>
            </a:r>
            <a:r>
              <a:rPr lang="en-US" dirty="0"/>
              <a:t>located in loop regions and are exposed </a:t>
            </a:r>
            <a:r>
              <a:rPr lang="en-US" dirty="0" smtClean="0"/>
              <a:t>to </a:t>
            </a:r>
            <a:r>
              <a:rPr lang="de-DE" dirty="0" err="1" smtClean="0"/>
              <a:t>the</a:t>
            </a:r>
            <a:r>
              <a:rPr lang="de-DE" dirty="0" smtClean="0"/>
              <a:t> solvent.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- </a:t>
            </a:r>
            <a:r>
              <a:rPr lang="en-US" dirty="0"/>
              <a:t>Phe17 on β1, Val44 on β2 and </a:t>
            </a:r>
            <a:r>
              <a:rPr lang="de-DE" dirty="0"/>
              <a:t>Phe59 on </a:t>
            </a:r>
            <a:r>
              <a:rPr lang="el-GR" dirty="0"/>
              <a:t>β3 </a:t>
            </a:r>
            <a:r>
              <a:rPr lang="en-US" dirty="0" smtClean="0"/>
              <a:t>are </a:t>
            </a:r>
            <a:r>
              <a:rPr lang="en-US" dirty="0"/>
              <a:t>located </a:t>
            </a:r>
            <a:r>
              <a:rPr lang="en-US" dirty="0" smtClean="0"/>
              <a:t>at the </a:t>
            </a:r>
            <a:r>
              <a:rPr lang="en-US" dirty="0"/>
              <a:t>RNA-binding </a:t>
            </a:r>
            <a:r>
              <a:rPr lang="en-US" dirty="0" smtClean="0"/>
              <a:t>surface</a:t>
            </a:r>
            <a:r>
              <a:rPr lang="en-US" dirty="0"/>
              <a:t>.</a:t>
            </a:r>
            <a:endParaRPr lang="de-DE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Phe17 side chain occupancies: 0.65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de-DE" dirty="0" smtClean="0"/>
              <a:t> </a:t>
            </a:r>
            <a:r>
              <a:rPr lang="de-DE" dirty="0"/>
              <a:t>0.35</a:t>
            </a:r>
            <a:r>
              <a:rPr lang="de-DE" dirty="0" smtClean="0"/>
              <a:t>.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Phe59 side chain occupancies: </a:t>
            </a:r>
            <a:r>
              <a:rPr lang="en-US" dirty="0"/>
              <a:t>0.57 </a:t>
            </a:r>
            <a:r>
              <a:rPr lang="en-US" dirty="0" smtClean="0"/>
              <a:t>and </a:t>
            </a:r>
            <a:r>
              <a:rPr lang="en-US" dirty="0"/>
              <a:t>0.43</a:t>
            </a:r>
            <a:endParaRPr lang="de-DE" sz="1400" b="1" dirty="0"/>
          </a:p>
          <a:p>
            <a:pPr>
              <a:lnSpc>
                <a:spcPts val="2500"/>
              </a:lnSpc>
            </a:pPr>
            <a:endParaRPr lang="de-DE" sz="1400" dirty="0" smtClean="0"/>
          </a:p>
          <a:p>
            <a:pPr>
              <a:lnSpc>
                <a:spcPts val="2500"/>
              </a:lnSpc>
            </a:pPr>
            <a:r>
              <a:rPr lang="de-DE" dirty="0" smtClean="0"/>
              <a:t>Not </a:t>
            </a:r>
            <a:r>
              <a:rPr lang="en-US" dirty="0" smtClean="0"/>
              <a:t>all </a:t>
            </a:r>
            <a:r>
              <a:rPr lang="en-US" dirty="0"/>
              <a:t>of </a:t>
            </a:r>
            <a:r>
              <a:rPr lang="en-US" dirty="0" smtClean="0"/>
              <a:t>these </a:t>
            </a:r>
            <a:r>
              <a:rPr lang="en-US" dirty="0"/>
              <a:t>conformations can be independently adopted by </a:t>
            </a:r>
            <a:r>
              <a:rPr lang="en-US" dirty="0" smtClean="0"/>
              <a:t>these residues </a:t>
            </a:r>
            <a:r>
              <a:rPr lang="en-US" dirty="0"/>
              <a:t>because of potential steric clashes. </a:t>
            </a:r>
            <a:r>
              <a:rPr lang="en-US" dirty="0" smtClean="0"/>
              <a:t>Permissible combinations </a:t>
            </a:r>
            <a:r>
              <a:rPr lang="en-US" dirty="0"/>
              <a:t>are: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Phe17A/Phe59A/Val44A,B,C</a:t>
            </a:r>
            <a:r>
              <a:rPr lang="en-US" dirty="0"/>
              <a:t> </a:t>
            </a:r>
            <a:r>
              <a:rPr lang="en-US" dirty="0" smtClean="0"/>
              <a:t>– occupancy 0.57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(ii) Phe17A/Phe59B/Val44A</a:t>
            </a:r>
            <a:r>
              <a:rPr lang="en-US" dirty="0"/>
              <a:t> </a:t>
            </a:r>
            <a:r>
              <a:rPr lang="en-US" dirty="0" smtClean="0"/>
              <a:t>– occupancy 0.08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(</a:t>
            </a:r>
            <a:r>
              <a:rPr lang="en-US" dirty="0"/>
              <a:t>iii) </a:t>
            </a:r>
            <a:r>
              <a:rPr lang="en-US" dirty="0" smtClean="0"/>
              <a:t>Phe17B/Phe59B/Val44A - occupancy 0.35.</a:t>
            </a:r>
            <a:endParaRPr 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657" y="332656"/>
            <a:ext cx="2362831" cy="37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Head of PDB file 1L3K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566124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Vitali et al. </a:t>
            </a:r>
            <a:r>
              <a:rPr lang="en-US" sz="1400" i="1" dirty="0" err="1" smtClean="0"/>
              <a:t>Nucl</a:t>
            </a:r>
            <a:r>
              <a:rPr lang="en-US" sz="1400" i="1" dirty="0" smtClean="0"/>
              <a:t> Ac Res (2002) </a:t>
            </a:r>
            <a:r>
              <a:rPr lang="en-US" sz="1400" i="1" dirty="0"/>
              <a:t>30</a:t>
            </a:r>
            <a:r>
              <a:rPr lang="en-US" sz="1400" i="1" dirty="0" smtClean="0"/>
              <a:t>, </a:t>
            </a:r>
            <a:r>
              <a:rPr lang="en-US" sz="1400" i="1" dirty="0"/>
              <a:t>1531–1538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80935" y="629041"/>
            <a:ext cx="8785671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REMARK 3 OTHER REFINEMENT REMARKS: RESIDUES PHE 17, VAL 44 AND PHE 59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REMARK </a:t>
            </a:r>
            <a:r>
              <a:rPr lang="en-US" sz="1600" dirty="0"/>
              <a:t>3 SHOW CORRELATED DISORDER IN THE SIDE CHAIN CONFORMATIONS AND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REMARK </a:t>
            </a:r>
            <a:r>
              <a:rPr lang="en-US" sz="1600" dirty="0"/>
              <a:t>3 THIS BEHAVIOR WAS TAKEN INTO CONSIDERATION IN REFINEMENT. THE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REMARK </a:t>
            </a:r>
            <a:r>
              <a:rPr lang="en-US" sz="1600" dirty="0"/>
              <a:t>3 RESIDUES WERE SPLIT IN FIVE PARTS -- B, C, D, K, L,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REMARK </a:t>
            </a:r>
            <a:r>
              <a:rPr lang="en-US" sz="1600" dirty="0"/>
              <a:t>3 CORRESPONDING TO THE FIVE PERMISSIBLE COMBINATIONS OF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REMARK </a:t>
            </a:r>
            <a:r>
              <a:rPr lang="en-US" sz="1600" dirty="0"/>
              <a:t>3 CONFORMATIONS OF PHE 17, PHE 59, AND VAL </a:t>
            </a:r>
            <a:r>
              <a:rPr lang="en-US" sz="1600" dirty="0" smtClean="0"/>
              <a:t>44 …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Alternative conformations are only detected in high-resolution data.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8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PDB file 1L3K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566124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Vitali et al. </a:t>
            </a:r>
            <a:r>
              <a:rPr lang="en-US" sz="1400" i="1" dirty="0" err="1" smtClean="0"/>
              <a:t>Nucl</a:t>
            </a:r>
            <a:r>
              <a:rPr lang="en-US" sz="1400" i="1" dirty="0" smtClean="0"/>
              <a:t> Ac Res (2002) </a:t>
            </a:r>
            <a:r>
              <a:rPr lang="en-US" sz="1400" i="1" dirty="0"/>
              <a:t>30</a:t>
            </a:r>
            <a:r>
              <a:rPr lang="en-US" sz="1400" i="1" dirty="0" smtClean="0"/>
              <a:t>, </a:t>
            </a:r>
            <a:r>
              <a:rPr lang="en-US" sz="1400" i="1" dirty="0"/>
              <a:t>1531–1538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107503" y="548680"/>
            <a:ext cx="878567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ATOM 338 CB </a:t>
            </a:r>
            <a:r>
              <a:rPr lang="de-DE" sz="1400" dirty="0" smtClean="0"/>
              <a:t>	BVAL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23.016 -1.594 -1.744 </a:t>
            </a:r>
            <a:r>
              <a:rPr lang="de-DE" sz="1400" dirty="0" smtClean="0"/>
              <a:t>	0.19 	17.60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339 CB </a:t>
            </a:r>
            <a:r>
              <a:rPr lang="de-DE" sz="1400" dirty="0" smtClean="0"/>
              <a:t>	CVAL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23.016 -1.594 -1.744 </a:t>
            </a:r>
            <a:r>
              <a:rPr lang="de-DE" sz="1400" dirty="0" smtClean="0"/>
              <a:t>	0.20 	17.60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340 CB </a:t>
            </a:r>
            <a:r>
              <a:rPr lang="de-DE" sz="1400" dirty="0" smtClean="0"/>
              <a:t>	DVAL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23.016 -1.594 -1.744 </a:t>
            </a:r>
            <a:r>
              <a:rPr lang="de-DE" sz="1400" dirty="0" smtClean="0"/>
              <a:t>	0.18 	17.60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341 CB </a:t>
            </a:r>
            <a:r>
              <a:rPr lang="de-DE" sz="1400" dirty="0" smtClean="0"/>
              <a:t>	KVAL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23.016 -1.594 -1.744 </a:t>
            </a:r>
            <a:r>
              <a:rPr lang="de-DE" sz="1400" dirty="0" smtClean="0"/>
              <a:t>	0.35 	17.60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342 CB </a:t>
            </a:r>
            <a:r>
              <a:rPr lang="de-DE" sz="1400" dirty="0" smtClean="0"/>
              <a:t>	LVAL </a:t>
            </a:r>
            <a:r>
              <a:rPr lang="de-DE" sz="1400" dirty="0"/>
              <a:t>A 44 </a:t>
            </a:r>
            <a:r>
              <a:rPr lang="de-DE" sz="1400" dirty="0" smtClean="0"/>
              <a:t>		-23.016 </a:t>
            </a:r>
            <a:r>
              <a:rPr lang="de-DE" sz="1400" dirty="0"/>
              <a:t>-1.594 -1.744 </a:t>
            </a:r>
            <a:r>
              <a:rPr lang="de-DE" sz="1400" dirty="0" smtClean="0"/>
              <a:t>	0.08 	17.60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 smtClean="0"/>
              <a:t>				CB </a:t>
            </a:r>
            <a:r>
              <a:rPr lang="de-DE" sz="1400" dirty="0" err="1" smtClean="0"/>
              <a:t>has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same </a:t>
            </a:r>
            <a:r>
              <a:rPr lang="de-DE" sz="1400" dirty="0" err="1" smtClean="0"/>
              <a:t>position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5 </a:t>
            </a:r>
            <a:r>
              <a:rPr lang="de-DE" sz="1400" dirty="0" err="1" smtClean="0"/>
              <a:t>conformers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343 </a:t>
            </a:r>
            <a:r>
              <a:rPr lang="de-DE" sz="1400" dirty="0" smtClean="0"/>
              <a:t>CG1	BVAL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22.101 -2.293 -0.750 </a:t>
            </a:r>
            <a:r>
              <a:rPr lang="de-DE" sz="1400" dirty="0" smtClean="0"/>
              <a:t>	0.19 	21.01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344 </a:t>
            </a:r>
            <a:r>
              <a:rPr lang="de-DE" sz="1400" dirty="0" smtClean="0"/>
              <a:t>CG1	CVAL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22.465 -1.845 -3.138 </a:t>
            </a:r>
            <a:r>
              <a:rPr lang="de-DE" sz="1400" dirty="0" smtClean="0"/>
              <a:t>	0.20 	21.66 </a:t>
            </a:r>
            <a:r>
              <a:rPr lang="de-DE" sz="1400" dirty="0"/>
              <a:t>C 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ATOM </a:t>
            </a:r>
            <a:r>
              <a:rPr lang="de-DE" sz="1400" dirty="0"/>
              <a:t>345 </a:t>
            </a:r>
            <a:r>
              <a:rPr lang="de-DE" sz="1400" dirty="0" smtClean="0"/>
              <a:t>CG1	DVAL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24.405 -2.206 -1.621 </a:t>
            </a:r>
            <a:r>
              <a:rPr lang="de-DE" sz="1400" dirty="0" smtClean="0"/>
              <a:t>	0.18 	25.18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346 </a:t>
            </a:r>
            <a:r>
              <a:rPr lang="de-DE" sz="1400" dirty="0" smtClean="0"/>
              <a:t>CG1	KVAL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24.405 -2.206 -1.621 </a:t>
            </a:r>
            <a:r>
              <a:rPr lang="de-DE" sz="1400" dirty="0" smtClean="0"/>
              <a:t>	0.35 	25.18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347 </a:t>
            </a:r>
            <a:r>
              <a:rPr lang="de-DE" sz="1400" dirty="0" smtClean="0"/>
              <a:t>CG1	LVAL </a:t>
            </a:r>
            <a:r>
              <a:rPr lang="de-DE" sz="1400" dirty="0"/>
              <a:t>A 44 </a:t>
            </a:r>
            <a:r>
              <a:rPr lang="de-DE" sz="1400" dirty="0" smtClean="0"/>
              <a:t>		-24.405 </a:t>
            </a:r>
            <a:r>
              <a:rPr lang="de-DE" sz="1400" dirty="0"/>
              <a:t>-2.206 -1.621 </a:t>
            </a:r>
            <a:r>
              <a:rPr lang="de-DE" sz="1400" dirty="0" smtClean="0"/>
              <a:t>	0.08 	25.18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/>
              <a:t>	</a:t>
            </a:r>
            <a:r>
              <a:rPr lang="de-DE" sz="1400" dirty="0" smtClean="0"/>
              <a:t>			3 alternative </a:t>
            </a:r>
            <a:r>
              <a:rPr lang="de-DE" sz="1400" dirty="0" err="1" smtClean="0"/>
              <a:t>conformations</a:t>
            </a:r>
            <a:r>
              <a:rPr lang="de-DE" sz="1400" dirty="0" smtClean="0"/>
              <a:t>: B, C, D/K/L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			D, K, L </a:t>
            </a:r>
            <a:r>
              <a:rPr lang="de-DE" sz="1400" dirty="0" err="1" smtClean="0"/>
              <a:t>conformers</a:t>
            </a:r>
            <a:r>
              <a:rPr lang="de-DE" sz="1400" dirty="0" smtClean="0"/>
              <a:t> </a:t>
            </a:r>
            <a:r>
              <a:rPr lang="de-DE" sz="1400" dirty="0" err="1" smtClean="0"/>
              <a:t>have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same </a:t>
            </a:r>
            <a:r>
              <a:rPr lang="de-DE" sz="1400" dirty="0" err="1" smtClean="0"/>
              <a:t>position</a:t>
            </a:r>
            <a:r>
              <a:rPr lang="de-DE" sz="1400" dirty="0" smtClean="0"/>
              <a:t>, but 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			different </a:t>
            </a:r>
            <a:r>
              <a:rPr lang="de-DE" sz="1400" dirty="0" err="1" smtClean="0"/>
              <a:t>occupancies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348 </a:t>
            </a:r>
            <a:r>
              <a:rPr lang="de-DE" sz="1400" dirty="0" smtClean="0"/>
              <a:t>CG2	BVAL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24.405 -2.206 -1.621 </a:t>
            </a:r>
            <a:r>
              <a:rPr lang="de-DE" sz="1400" dirty="0" smtClean="0"/>
              <a:t>	0.19 	25.18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349 </a:t>
            </a:r>
            <a:r>
              <a:rPr lang="de-DE" sz="1400" dirty="0" smtClean="0"/>
              <a:t>CG2	CVAL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22.101 -2.293 -0.750 </a:t>
            </a:r>
            <a:r>
              <a:rPr lang="de-DE" sz="1400" dirty="0" smtClean="0"/>
              <a:t>	0.20 	21.01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350 </a:t>
            </a:r>
            <a:r>
              <a:rPr lang="de-DE" sz="1400" dirty="0" smtClean="0"/>
              <a:t>CG2	DVAL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22.465 -1.845 -3.138 </a:t>
            </a:r>
            <a:r>
              <a:rPr lang="de-DE" sz="1400" dirty="0" smtClean="0"/>
              <a:t>	0.18 	21.66 </a:t>
            </a:r>
            <a:r>
              <a:rPr lang="de-DE" sz="1400" dirty="0"/>
              <a:t>C </a:t>
            </a:r>
            <a:endParaRPr lang="de-DE" sz="1400" dirty="0" smtClean="0"/>
          </a:p>
          <a:p>
            <a:r>
              <a:rPr lang="de-DE" sz="1400" dirty="0" smtClean="0"/>
              <a:t>ATOM </a:t>
            </a:r>
            <a:r>
              <a:rPr lang="de-DE" sz="1400" dirty="0"/>
              <a:t>351 </a:t>
            </a:r>
            <a:r>
              <a:rPr lang="de-DE" sz="1400" dirty="0" smtClean="0"/>
              <a:t>CG2	KVAL </a:t>
            </a:r>
            <a:r>
              <a:rPr lang="de-DE" sz="1400" dirty="0"/>
              <a:t>A 44 </a:t>
            </a:r>
            <a:r>
              <a:rPr lang="de-DE" sz="1400" dirty="0" smtClean="0"/>
              <a:t>		-</a:t>
            </a:r>
            <a:r>
              <a:rPr lang="de-DE" sz="1400" dirty="0"/>
              <a:t>22.465 -1.845 -3.138 </a:t>
            </a:r>
            <a:r>
              <a:rPr lang="de-DE" sz="1400" dirty="0" smtClean="0"/>
              <a:t>	0.35 	21.66 </a:t>
            </a:r>
            <a:r>
              <a:rPr lang="de-DE" sz="1400" dirty="0"/>
              <a:t>C </a:t>
            </a:r>
            <a:endParaRPr lang="de-DE" sz="1400" dirty="0" smtClean="0"/>
          </a:p>
          <a:p>
            <a:pPr>
              <a:tabLst>
                <a:tab pos="1252538" algn="l"/>
              </a:tabLst>
            </a:pPr>
            <a:r>
              <a:rPr lang="de-DE" sz="1400" dirty="0" smtClean="0"/>
              <a:t>ATOM </a:t>
            </a:r>
            <a:r>
              <a:rPr lang="de-DE" sz="1400" dirty="0"/>
              <a:t>352 </a:t>
            </a:r>
            <a:r>
              <a:rPr lang="de-DE" sz="1400" dirty="0" smtClean="0"/>
              <a:t>CG2	LVAL  A </a:t>
            </a:r>
            <a:r>
              <a:rPr lang="de-DE" sz="1400" dirty="0"/>
              <a:t>44 </a:t>
            </a:r>
            <a:r>
              <a:rPr lang="de-DE" sz="1400" dirty="0" smtClean="0"/>
              <a:t>		-</a:t>
            </a:r>
            <a:r>
              <a:rPr lang="de-DE" sz="1400" dirty="0"/>
              <a:t>22.465 -1.845 -3.138 </a:t>
            </a:r>
            <a:r>
              <a:rPr lang="de-DE" sz="1400" dirty="0" smtClean="0"/>
              <a:t>	0.08 	21.66 C</a:t>
            </a:r>
          </a:p>
          <a:p>
            <a:pPr>
              <a:tabLst>
                <a:tab pos="1252538" algn="l"/>
              </a:tabLst>
            </a:pPr>
            <a:r>
              <a:rPr lang="de-DE" sz="1400" dirty="0"/>
              <a:t>	</a:t>
            </a:r>
            <a:r>
              <a:rPr lang="de-DE" sz="1400" dirty="0" smtClean="0"/>
              <a:t>			3 </a:t>
            </a:r>
            <a:r>
              <a:rPr lang="de-DE" sz="1400" dirty="0"/>
              <a:t>alternative </a:t>
            </a:r>
            <a:r>
              <a:rPr lang="de-DE" sz="1400" dirty="0" err="1"/>
              <a:t>conformations</a:t>
            </a:r>
            <a:r>
              <a:rPr lang="de-DE" sz="1400" dirty="0"/>
              <a:t>: B, C, D/K/L</a:t>
            </a:r>
            <a:r>
              <a:rPr lang="de-DE" sz="1400" dirty="0" smtClean="0"/>
              <a:t> </a:t>
            </a:r>
          </a:p>
          <a:p>
            <a:pPr>
              <a:tabLst>
                <a:tab pos="1252538" algn="l"/>
              </a:tabLst>
            </a:pPr>
            <a:r>
              <a:rPr lang="de-DE" sz="1400" dirty="0"/>
              <a:t>	</a:t>
            </a:r>
            <a:r>
              <a:rPr lang="de-DE" sz="1400" dirty="0" smtClean="0"/>
              <a:t>			D, K, L </a:t>
            </a:r>
            <a:r>
              <a:rPr lang="de-DE" sz="1400" dirty="0" err="1" smtClean="0"/>
              <a:t>conformers</a:t>
            </a:r>
            <a:r>
              <a:rPr lang="de-DE" sz="1400" dirty="0" smtClean="0"/>
              <a:t> </a:t>
            </a:r>
            <a:r>
              <a:rPr lang="de-DE" sz="1400" dirty="0" err="1" smtClean="0"/>
              <a:t>have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same </a:t>
            </a:r>
            <a:r>
              <a:rPr lang="de-DE" sz="1400" dirty="0" err="1" smtClean="0"/>
              <a:t>position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319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Missing loops and tails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566124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www.rcsb.org</a:t>
            </a:r>
            <a:endParaRPr 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5" y="690377"/>
            <a:ext cx="4009883" cy="483118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788024" y="699537"/>
            <a:ext cx="3366120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Top: X-ray structure </a:t>
            </a:r>
            <a:r>
              <a:rPr lang="en-US" dirty="0"/>
              <a:t>of SIV protease solved without its active site (PDB entry 1az5</a:t>
            </a:r>
            <a:r>
              <a:rPr lang="en-US" dirty="0" smtClean="0"/>
              <a:t>).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The protein contains 2 loops (“flaps”) </a:t>
            </a:r>
            <a:r>
              <a:rPr lang="en-US" dirty="0"/>
              <a:t>that were too flexible to be </a:t>
            </a:r>
            <a:r>
              <a:rPr lang="en-US" dirty="0" smtClean="0"/>
              <a:t>detected </a:t>
            </a:r>
            <a:r>
              <a:rPr lang="en-US" dirty="0"/>
              <a:t>in the experiment (shown with </a:t>
            </a:r>
            <a:r>
              <a:rPr lang="en-US" dirty="0" smtClean="0"/>
              <a:t>stars).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b="1" dirty="0" smtClean="0">
                <a:solidFill>
                  <a:srgbClr val="FF33CC"/>
                </a:solidFill>
              </a:rPr>
              <a:t>Q: </a:t>
            </a:r>
            <a:r>
              <a:rPr lang="de-DE" b="1" dirty="0" err="1" smtClean="0">
                <a:solidFill>
                  <a:srgbClr val="FF33CC"/>
                </a:solidFill>
              </a:rPr>
              <a:t>are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the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loops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missing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from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the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protein</a:t>
            </a:r>
            <a:r>
              <a:rPr lang="de-DE" b="1" dirty="0" smtClean="0">
                <a:solidFill>
                  <a:srgbClr val="FF33CC"/>
                </a:solidFill>
              </a:rPr>
              <a:t>?</a:t>
            </a:r>
            <a:endParaRPr lang="en-US" b="1" dirty="0" smtClean="0">
              <a:solidFill>
                <a:srgbClr val="FF33CC"/>
              </a:solidFill>
            </a:endParaRP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Bottom: when </a:t>
            </a:r>
            <a:r>
              <a:rPr lang="en-US" dirty="0"/>
              <a:t>the protein was crystallized with inhibitors, however, the loops adopted a stable structure that may be </a:t>
            </a:r>
            <a:r>
              <a:rPr lang="en-US" dirty="0" smtClean="0"/>
              <a:t>detected </a:t>
            </a:r>
            <a:r>
              <a:rPr lang="en-US" dirty="0"/>
              <a:t>(PDB entry 1yti).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5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116632"/>
            <a:ext cx="8212512" cy="532592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lternative conformations compatible with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89508" y="605587"/>
            <a:ext cx="8918996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Are X-ray structures of proteins uniquely defined by the data?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Answer: only in the case of ultra-high-resolution data.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As a test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10 and 20 independent </a:t>
            </a:r>
            <a:r>
              <a:rPr lang="en-US" dirty="0" smtClean="0"/>
              <a:t>conformers of 3 proteins </a:t>
            </a:r>
            <a:r>
              <a:rPr lang="en-US" dirty="0"/>
              <a:t>were </a:t>
            </a:r>
            <a:r>
              <a:rPr lang="en-US" dirty="0" smtClean="0"/>
              <a:t>generated </a:t>
            </a:r>
            <a:r>
              <a:rPr lang="en-US" dirty="0"/>
              <a:t>with a discrete restraint-based modeling </a:t>
            </a:r>
            <a:r>
              <a:rPr lang="en-US" dirty="0" smtClean="0"/>
              <a:t>algorithm</a:t>
            </a:r>
            <a:r>
              <a:rPr lang="en-US" dirty="0"/>
              <a:t>, called RAPPER, based on propensity-weighted </a:t>
            </a:r>
            <a:r>
              <a:rPr lang="en-US" i="1" dirty="0" smtClean="0"/>
              <a:t>φ</a:t>
            </a:r>
            <a:r>
              <a:rPr lang="en-US" dirty="0" smtClean="0"/>
              <a:t>/</a:t>
            </a:r>
            <a:r>
              <a:rPr lang="en-US" dirty="0" smtClean="0">
                <a:sym typeface="Symbol" panose="05050102010706020507" pitchFamily="18" charset="2"/>
              </a:rPr>
              <a:t>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ym typeface="Symbol" panose="05050102010706020507" pitchFamily="18" charset="2"/>
              </a:rPr>
              <a:t></a:t>
            </a:r>
            <a:r>
              <a:rPr lang="en-US" dirty="0" smtClean="0"/>
              <a:t> </a:t>
            </a:r>
            <a:r>
              <a:rPr lang="en-US" dirty="0"/>
              <a:t>angle </a:t>
            </a:r>
            <a:r>
              <a:rPr lang="en-US" dirty="0" smtClean="0"/>
              <a:t>sampling of the protein backbone.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The </a:t>
            </a:r>
            <a:r>
              <a:rPr lang="en-US" dirty="0"/>
              <a:t>PDB structure was used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restrain </a:t>
            </a:r>
            <a:r>
              <a:rPr lang="en-US" dirty="0"/>
              <a:t>conformational sampling to </a:t>
            </a:r>
            <a:r>
              <a:rPr lang="en-US" dirty="0" smtClean="0"/>
              <a:t>conformations </a:t>
            </a:r>
            <a:r>
              <a:rPr lang="en-US" dirty="0"/>
              <a:t>whose </a:t>
            </a:r>
            <a:r>
              <a:rPr lang="en-US" dirty="0" smtClean="0"/>
              <a:t>C</a:t>
            </a:r>
            <a:r>
              <a:rPr lang="en-US" baseline="-25000" dirty="0">
                <a:sym typeface="Symbol" panose="05050102010706020507" pitchFamily="18" charset="2"/>
              </a:rPr>
              <a:t> </a:t>
            </a:r>
            <a:r>
              <a:rPr lang="en-US" dirty="0" smtClean="0"/>
              <a:t> </a:t>
            </a:r>
            <a:r>
              <a:rPr lang="en-US" dirty="0"/>
              <a:t>coordinates were within </a:t>
            </a:r>
            <a:r>
              <a:rPr lang="en-US" dirty="0" smtClean="0"/>
              <a:t>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C</a:t>
            </a:r>
            <a:r>
              <a:rPr lang="en-US" baseline="-25000" dirty="0" smtClean="0">
                <a:sym typeface="Symbol" panose="05050102010706020507" pitchFamily="18" charset="2"/>
              </a:rPr>
              <a:t></a:t>
            </a:r>
            <a:r>
              <a:rPr lang="en-US" dirty="0" smtClean="0">
                <a:sym typeface="Symbol" panose="05050102010706020507" pitchFamily="18" charset="2"/>
              </a:rPr>
              <a:t> atom</a:t>
            </a:r>
            <a:r>
              <a:rPr lang="en-US" dirty="0" smtClean="0"/>
              <a:t>s of the original PDB structures.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Further</a:t>
            </a:r>
            <a:r>
              <a:rPr lang="en-US" dirty="0"/>
              <a:t>, all atoms were </a:t>
            </a:r>
            <a:r>
              <a:rPr lang="en-US" dirty="0" smtClean="0"/>
              <a:t>restrained </a:t>
            </a:r>
            <a:r>
              <a:rPr lang="en-US" dirty="0"/>
              <a:t>to lie </a:t>
            </a:r>
            <a:r>
              <a:rPr lang="en-US" dirty="0" smtClean="0"/>
              <a:t>in regions of </a:t>
            </a:r>
            <a:r>
              <a:rPr lang="en-US" dirty="0"/>
              <a:t>positive electron density in a 2F</a:t>
            </a:r>
            <a:r>
              <a:rPr lang="en-US" baseline="-25000" dirty="0"/>
              <a:t>obs</a:t>
            </a:r>
            <a:r>
              <a:rPr lang="en-US" dirty="0"/>
              <a:t>-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calc</a:t>
            </a:r>
            <a:r>
              <a:rPr lang="en-US" dirty="0" smtClean="0"/>
              <a:t> </a:t>
            </a:r>
            <a:r>
              <a:rPr lang="en-US" dirty="0"/>
              <a:t>map phased with the PDB </a:t>
            </a:r>
            <a:r>
              <a:rPr lang="en-US" dirty="0" smtClean="0"/>
              <a:t>structure.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827584" y="5715253"/>
            <a:ext cx="2296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 </a:t>
            </a:r>
            <a:r>
              <a:rPr lang="de-DE" sz="1400" dirty="0" err="1" smtClean="0"/>
              <a:t>Pristo</a:t>
            </a:r>
            <a:r>
              <a:rPr lang="de-DE" sz="1400" dirty="0" smtClean="0"/>
              <a:t>, de Bakker, Blundell, </a:t>
            </a:r>
            <a:r>
              <a:rPr lang="de-DE" sz="1400" dirty="0" err="1" smtClean="0"/>
              <a:t>Structure</a:t>
            </a:r>
            <a:r>
              <a:rPr lang="de-DE" sz="1400" dirty="0" smtClean="0"/>
              <a:t> </a:t>
            </a:r>
            <a:r>
              <a:rPr lang="en-US" sz="1400" dirty="0" smtClean="0"/>
              <a:t>12 (2004) 831–838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994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116632"/>
            <a:ext cx="8212512" cy="532592"/>
          </a:xfrm>
        </p:spPr>
        <p:txBody>
          <a:bodyPr/>
          <a:lstStyle/>
          <a:p>
            <a:r>
              <a:rPr lang="en-US" dirty="0" smtClean="0"/>
              <a:t>Quality of alternative conformations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4672"/>
            <a:ext cx="2296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 </a:t>
            </a:r>
            <a:r>
              <a:rPr lang="de-DE" sz="1400" dirty="0" err="1" smtClean="0"/>
              <a:t>Pristo</a:t>
            </a:r>
            <a:r>
              <a:rPr lang="de-DE" sz="1400" dirty="0" smtClean="0"/>
              <a:t>, de Bakker, Blundell, </a:t>
            </a:r>
            <a:r>
              <a:rPr lang="de-DE" sz="1400" dirty="0" err="1" smtClean="0"/>
              <a:t>Structure</a:t>
            </a:r>
            <a:r>
              <a:rPr lang="de-DE" sz="1400" dirty="0" smtClean="0"/>
              <a:t> </a:t>
            </a:r>
            <a:r>
              <a:rPr lang="en-US" sz="1400" dirty="0" smtClean="0"/>
              <a:t>12 (2004) 831–838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219182" y="3968842"/>
            <a:ext cx="878567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Alternative conformations have equal or better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free</a:t>
            </a:r>
            <a:r>
              <a:rPr lang="en-US" dirty="0" smtClean="0"/>
              <a:t> values than the PDB structure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and lower RMS deviations of bond lengths</a:t>
            </a:r>
            <a:r>
              <a:rPr lang="en-US" dirty="0"/>
              <a:t> </a:t>
            </a:r>
            <a:r>
              <a:rPr lang="en-US" dirty="0" smtClean="0"/>
              <a:t>and bond angles from the ideal values.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they look like “better” structures</a:t>
            </a:r>
            <a:r>
              <a:rPr lang="en-US" dirty="0" smtClean="0"/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91194"/>
            <a:ext cx="8825341" cy="32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B-factors </a:t>
            </a:r>
            <a:r>
              <a:rPr lang="en-US" dirty="0"/>
              <a:t>and </a:t>
            </a:r>
            <a:r>
              <a:rPr lang="en-US" dirty="0" smtClean="0"/>
              <a:t>RMSD </a:t>
            </a:r>
            <a:r>
              <a:rPr lang="en-US" dirty="0"/>
              <a:t>per Residue for HIV Protease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092975" y="2924944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 </a:t>
            </a:r>
            <a:r>
              <a:rPr lang="de-DE" sz="1400" dirty="0" err="1" smtClean="0"/>
              <a:t>Pristo</a:t>
            </a:r>
            <a:r>
              <a:rPr lang="de-DE" sz="1400" dirty="0" smtClean="0"/>
              <a:t>, de Bakker, Blundell, </a:t>
            </a:r>
          </a:p>
          <a:p>
            <a:r>
              <a:rPr lang="de-DE" sz="1400" dirty="0" err="1" smtClean="0"/>
              <a:t>Structure</a:t>
            </a:r>
            <a:r>
              <a:rPr lang="de-DE" sz="1400" dirty="0" smtClean="0"/>
              <a:t> </a:t>
            </a:r>
            <a:r>
              <a:rPr lang="en-US" sz="1400" dirty="0" smtClean="0"/>
              <a:t>12 ( 2004) 831–838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158904" y="4005064"/>
            <a:ext cx="8785671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Averaged </a:t>
            </a:r>
            <a:r>
              <a:rPr lang="en-US" dirty="0"/>
              <a:t>B factor (A) of the PDB structure (dots) and the </a:t>
            </a:r>
            <a:r>
              <a:rPr lang="en-US" dirty="0" smtClean="0"/>
              <a:t>5 </a:t>
            </a:r>
            <a:r>
              <a:rPr lang="en-US" dirty="0"/>
              <a:t>alternate models (line). Note the similarity of the average B factors between the PDB and RAPPER models</a:t>
            </a:r>
            <a:r>
              <a:rPr lang="en-US" dirty="0" smtClean="0"/>
              <a:t>.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All-atom </a:t>
            </a:r>
            <a:r>
              <a:rPr lang="en-US" dirty="0"/>
              <a:t>(B) and main chain (C) </a:t>
            </a:r>
            <a:r>
              <a:rPr lang="en-US" dirty="0" smtClean="0"/>
              <a:t>RMSD </a:t>
            </a:r>
            <a:r>
              <a:rPr lang="en-US" dirty="0"/>
              <a:t>for each residue of the alternate models compared to the PDB structure.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Triangles: </a:t>
            </a:r>
            <a:r>
              <a:rPr lang="en-US" dirty="0"/>
              <a:t>residues in contact with the inhibitor molecule. </a:t>
            </a:r>
          </a:p>
          <a:p>
            <a:pPr>
              <a:lnSpc>
                <a:spcPts val="2500"/>
              </a:lnSpc>
            </a:pPr>
            <a:r>
              <a:rPr lang="en-US" dirty="0"/>
              <a:t>V</a:t>
            </a:r>
            <a:r>
              <a:rPr lang="en-US" dirty="0" smtClean="0"/>
              <a:t>ertical </a:t>
            </a:r>
            <a:r>
              <a:rPr lang="en-US" dirty="0"/>
              <a:t>dotted </a:t>
            </a:r>
            <a:r>
              <a:rPr lang="en-US" dirty="0" smtClean="0"/>
              <a:t>line: </a:t>
            </a:r>
            <a:r>
              <a:rPr lang="en-US" dirty="0"/>
              <a:t>break between the </a:t>
            </a:r>
            <a:r>
              <a:rPr lang="en-US" dirty="0" smtClean="0"/>
              <a:t>2 </a:t>
            </a:r>
            <a:r>
              <a:rPr lang="en-US" dirty="0"/>
              <a:t>chains of the protease dimer.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2100"/>
          <a:stretch/>
        </p:blipFill>
        <p:spPr>
          <a:xfrm>
            <a:off x="1746920" y="558470"/>
            <a:ext cx="4806280" cy="35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Difference between models and PDB structure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565120" y="707638"/>
            <a:ext cx="4104456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/>
              <a:t>Amicyanin</a:t>
            </a:r>
            <a:r>
              <a:rPr lang="en-US" dirty="0"/>
              <a:t> (1.3 Å resolution), </a:t>
            </a:r>
          </a:p>
          <a:p>
            <a:pPr>
              <a:lnSpc>
                <a:spcPts val="2500"/>
              </a:lnSpc>
            </a:pPr>
            <a:r>
              <a:rPr lang="en-US" dirty="0"/>
              <a:t>HIV protease (1.8 Å)</a:t>
            </a:r>
          </a:p>
          <a:p>
            <a:pPr>
              <a:lnSpc>
                <a:spcPts val="2500"/>
              </a:lnSpc>
            </a:pPr>
            <a:r>
              <a:rPr lang="en-US" dirty="0"/>
              <a:t>h-IL1β (2.3 Å).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Pairwise differences </a:t>
            </a:r>
            <a:r>
              <a:rPr lang="en-US" dirty="0"/>
              <a:t>among the PDB and </a:t>
            </a:r>
            <a:r>
              <a:rPr lang="en-US" dirty="0" smtClean="0"/>
              <a:t>alternate </a:t>
            </a:r>
            <a:r>
              <a:rPr lang="en-US" dirty="0"/>
              <a:t>m</a:t>
            </a:r>
            <a:r>
              <a:rPr lang="en-US" dirty="0" smtClean="0"/>
              <a:t>odels increase with lowered </a:t>
            </a:r>
            <a:r>
              <a:rPr lang="en-US" dirty="0"/>
              <a:t>r</a:t>
            </a:r>
            <a:r>
              <a:rPr lang="en-US" dirty="0" smtClean="0"/>
              <a:t>esolution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Circles: main </a:t>
            </a:r>
            <a:r>
              <a:rPr lang="en-US" dirty="0"/>
              <a:t>chain </a:t>
            </a:r>
            <a:r>
              <a:rPr lang="en-US" dirty="0" smtClean="0"/>
              <a:t>RMSD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Diamonds: all-atom RMSD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Squares: </a:t>
            </a:r>
            <a:r>
              <a:rPr lang="en-US" dirty="0" err="1" smtClean="0"/>
              <a:t>rotamer</a:t>
            </a:r>
            <a:r>
              <a:rPr lang="en-US" dirty="0" smtClean="0"/>
              <a:t> </a:t>
            </a:r>
            <a:r>
              <a:rPr lang="en-US" dirty="0"/>
              <a:t>state conservation </a:t>
            </a:r>
            <a:r>
              <a:rPr lang="en-US" dirty="0" smtClean="0"/>
              <a:t>: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fraction of residues with side chain χ</a:t>
            </a:r>
            <a:r>
              <a:rPr lang="en-US" baseline="-25000" dirty="0" smtClean="0"/>
              <a:t>1</a:t>
            </a:r>
            <a:r>
              <a:rPr lang="en-US" dirty="0" smtClean="0"/>
              <a:t> angle within 40°of the PDB structure.</a:t>
            </a:r>
            <a:endParaRPr lang="de-DE" dirty="0">
              <a:effectLst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63022"/>
            <a:ext cx="3319174" cy="2765978"/>
          </a:xfrm>
          <a:prstGeom prst="rect">
            <a:avLst/>
          </a:prstGeom>
        </p:spPr>
      </p:pic>
      <p:pic>
        <p:nvPicPr>
          <p:cNvPr id="11" name="Bild 6" descr="IMG0009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1778"/>
            <a:ext cx="2348136" cy="206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827584" y="5715253"/>
            <a:ext cx="2296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 </a:t>
            </a:r>
            <a:r>
              <a:rPr lang="de-DE" sz="1400" dirty="0" err="1" smtClean="0"/>
              <a:t>Pristo</a:t>
            </a:r>
            <a:r>
              <a:rPr lang="de-DE" sz="1400" dirty="0" smtClean="0"/>
              <a:t>, de Bakker, Blundell, </a:t>
            </a:r>
            <a:r>
              <a:rPr lang="de-DE" sz="1400" dirty="0" err="1" smtClean="0"/>
              <a:t>Structure</a:t>
            </a:r>
            <a:r>
              <a:rPr lang="de-DE" sz="1400" dirty="0" smtClean="0"/>
              <a:t> </a:t>
            </a:r>
            <a:r>
              <a:rPr lang="en-US" sz="1400" dirty="0" smtClean="0"/>
              <a:t>12 (2004) 831–838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318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504056"/>
          </a:xfrm>
        </p:spPr>
        <p:txBody>
          <a:bodyPr/>
          <a:lstStyle/>
          <a:p>
            <a:r>
              <a:rPr lang="de-DE" dirty="0"/>
              <a:t>Main Chain </a:t>
            </a:r>
            <a:r>
              <a:rPr lang="de-DE" dirty="0" err="1"/>
              <a:t>and</a:t>
            </a:r>
            <a:r>
              <a:rPr lang="de-DE" dirty="0"/>
              <a:t> Side Chain </a:t>
            </a:r>
            <a:r>
              <a:rPr lang="de-DE" dirty="0" err="1"/>
              <a:t>Heterogeneity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/>
              <a:t>Human Interleukin-1</a:t>
            </a:r>
            <a:r>
              <a:rPr lang="el-GR" dirty="0" smtClean="0"/>
              <a:t>β</a:t>
            </a:r>
            <a:r>
              <a:rPr lang="de-DE" dirty="0" smtClean="0"/>
              <a:t> (2.3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de-DE" dirty="0" smtClean="0"/>
              <a:t>)</a:t>
            </a:r>
            <a:endParaRPr lang="el-G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5253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 </a:t>
            </a:r>
            <a:r>
              <a:rPr lang="de-DE" sz="1400" dirty="0" err="1" smtClean="0"/>
              <a:t>Pristo</a:t>
            </a:r>
            <a:r>
              <a:rPr lang="de-DE" sz="1400" dirty="0" smtClean="0"/>
              <a:t>, de Bakker, Blundell, </a:t>
            </a:r>
          </a:p>
          <a:p>
            <a:r>
              <a:rPr lang="de-DE" sz="1400" dirty="0" err="1" smtClean="0"/>
              <a:t>Structure</a:t>
            </a:r>
            <a:r>
              <a:rPr lang="de-DE" sz="1400" dirty="0" smtClean="0"/>
              <a:t> </a:t>
            </a:r>
            <a:r>
              <a:rPr lang="en-US" sz="1400" dirty="0" smtClean="0"/>
              <a:t>12 ( 2004) 831–838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4603772" y="908720"/>
            <a:ext cx="4104456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residues</a:t>
            </a:r>
            <a:r>
              <a:rPr lang="de-DE" dirty="0"/>
              <a:t> 51–55 </a:t>
            </a:r>
            <a:r>
              <a:rPr lang="de-DE" dirty="0" err="1"/>
              <a:t>from</a:t>
            </a:r>
            <a:r>
              <a:rPr lang="de-DE" dirty="0"/>
              <a:t> h-IL1</a:t>
            </a:r>
            <a:r>
              <a:rPr lang="el-GR" dirty="0"/>
              <a:t>β. 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 smtClean="0"/>
              <a:t>The </a:t>
            </a:r>
            <a:r>
              <a:rPr lang="de-DE" dirty="0"/>
              <a:t>PDB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 smtClean="0"/>
              <a:t>magenta</a:t>
            </a:r>
            <a:r>
              <a:rPr lang="de-DE" dirty="0"/>
              <a:t>.</a:t>
            </a:r>
            <a:r>
              <a:rPr lang="de-DE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de-DE" dirty="0" smtClean="0"/>
              <a:t>The 5 </a:t>
            </a:r>
            <a:r>
              <a:rPr lang="de-DE" dirty="0" err="1"/>
              <a:t>alternate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RAPPER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/>
              <a:t>colored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: </a:t>
            </a:r>
            <a:r>
              <a:rPr lang="de-DE" b="1" dirty="0" err="1" smtClean="0">
                <a:solidFill>
                  <a:schemeClr val="accent2"/>
                </a:solidFill>
              </a:rPr>
              <a:t>nitrogen</a:t>
            </a:r>
            <a:r>
              <a:rPr lang="de-DE" dirty="0" smtClean="0"/>
              <a:t>; </a:t>
            </a:r>
            <a:r>
              <a:rPr lang="de-DE" b="1" dirty="0" err="1" smtClean="0">
                <a:solidFill>
                  <a:srgbClr val="FF0000"/>
                </a:solidFill>
              </a:rPr>
              <a:t>oxygen</a:t>
            </a:r>
            <a:r>
              <a:rPr lang="de-DE" dirty="0" smtClean="0"/>
              <a:t>; </a:t>
            </a:r>
            <a:r>
              <a:rPr lang="de-DE" b="1" dirty="0" err="1">
                <a:solidFill>
                  <a:srgbClr val="00B050"/>
                </a:solidFill>
              </a:rPr>
              <a:t>main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err="1">
                <a:solidFill>
                  <a:srgbClr val="00B050"/>
                </a:solidFill>
              </a:rPr>
              <a:t>chain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carbon</a:t>
            </a:r>
            <a:r>
              <a:rPr lang="de-DE" dirty="0" smtClean="0"/>
              <a:t>; </a:t>
            </a:r>
            <a:r>
              <a:rPr lang="de-DE" b="1" dirty="0" err="1">
                <a:solidFill>
                  <a:srgbClr val="FFC000"/>
                </a:solidFill>
              </a:rPr>
              <a:t>side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chain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carbon</a:t>
            </a:r>
            <a:r>
              <a:rPr lang="de-DE" dirty="0" smtClean="0"/>
              <a:t>. </a:t>
            </a:r>
            <a:endParaRPr lang="de-DE" dirty="0" smtClean="0"/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 smtClean="0"/>
              <a:t>Note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pronounced</a:t>
            </a:r>
            <a:r>
              <a:rPr lang="de-DE" dirty="0"/>
              <a:t> </a:t>
            </a:r>
            <a:r>
              <a:rPr lang="de-DE" dirty="0" err="1"/>
              <a:t>backbone</a:t>
            </a:r>
            <a:r>
              <a:rPr lang="de-DE" dirty="0"/>
              <a:t> </a:t>
            </a:r>
            <a:r>
              <a:rPr lang="de-DE" dirty="0" err="1"/>
              <a:t>variability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chains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anisotropic</a:t>
            </a:r>
            <a:r>
              <a:rPr lang="de-DE" dirty="0"/>
              <a:t> </a:t>
            </a:r>
            <a:r>
              <a:rPr lang="de-DE" dirty="0" err="1"/>
              <a:t>motion</a:t>
            </a:r>
            <a:r>
              <a:rPr lang="de-DE" dirty="0"/>
              <a:t> (Ser52, </a:t>
            </a:r>
            <a:r>
              <a:rPr lang="de-DE" dirty="0" smtClean="0"/>
              <a:t>Asn53)  </a:t>
            </a:r>
            <a:r>
              <a:rPr lang="de-DE" dirty="0" err="1"/>
              <a:t>and</a:t>
            </a:r>
            <a:r>
              <a:rPr lang="de-DE" dirty="0"/>
              <a:t> multiple </a:t>
            </a:r>
            <a:r>
              <a:rPr lang="de-DE" dirty="0" err="1"/>
              <a:t>discrete</a:t>
            </a:r>
            <a:r>
              <a:rPr lang="de-DE" dirty="0"/>
              <a:t> </a:t>
            </a:r>
            <a:r>
              <a:rPr lang="de-DE" dirty="0" err="1"/>
              <a:t>conformations</a:t>
            </a:r>
            <a:r>
              <a:rPr lang="de-DE" dirty="0"/>
              <a:t> (Glu51, Asp54, Lys55). </a:t>
            </a:r>
            <a:r>
              <a:rPr lang="de-DE" dirty="0" smtClean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9" b="51080"/>
          <a:stretch/>
        </p:blipFill>
        <p:spPr>
          <a:xfrm>
            <a:off x="161286" y="908720"/>
            <a:ext cx="4194690" cy="351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X-ray crystallography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773" y="2852936"/>
            <a:ext cx="8789100" cy="3528392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GB" sz="1800" dirty="0"/>
              <a:t>X-rays are electromagnetic waves in the ultra short (“hard”) regime with wavelengths on the order of 0.1 nm. </a:t>
            </a:r>
            <a:endParaRPr lang="en-GB" sz="1800" dirty="0" smtClean="0"/>
          </a:p>
          <a:p>
            <a:pPr>
              <a:lnSpc>
                <a:spcPts val="2500"/>
              </a:lnSpc>
            </a:pPr>
            <a:r>
              <a:rPr lang="en-GB" sz="1800" dirty="0" smtClean="0"/>
              <a:t>When X-rays </a:t>
            </a:r>
            <a:r>
              <a:rPr lang="en-GB" sz="1800" dirty="0"/>
              <a:t>hit a sample, </a:t>
            </a:r>
            <a:r>
              <a:rPr lang="en-GB" sz="1800" dirty="0" smtClean="0"/>
              <a:t>they interact weakly </a:t>
            </a:r>
            <a:r>
              <a:rPr lang="en-GB" sz="1800" dirty="0"/>
              <a:t>with the electron clouds around the atomic </a:t>
            </a:r>
            <a:r>
              <a:rPr lang="en-GB" sz="1800" dirty="0" smtClean="0"/>
              <a:t>nuclei. </a:t>
            </a:r>
          </a:p>
          <a:p>
            <a:pPr>
              <a:lnSpc>
                <a:spcPts val="2500"/>
              </a:lnSpc>
            </a:pPr>
            <a:r>
              <a:rPr lang="en-GB" sz="1800" dirty="0" smtClean="0"/>
              <a:t>This </a:t>
            </a:r>
            <a:r>
              <a:rPr lang="en-GB" sz="1800" dirty="0"/>
              <a:t>leads to partial </a:t>
            </a:r>
            <a:r>
              <a:rPr lang="en-GB" sz="1800" b="1" dirty="0"/>
              <a:t>diffraction</a:t>
            </a:r>
            <a:r>
              <a:rPr lang="en-GB" sz="1800" dirty="0"/>
              <a:t> of the incoming beam into different angles. </a:t>
            </a:r>
            <a:endParaRPr lang="en-GB" sz="1800" dirty="0" smtClean="0"/>
          </a:p>
          <a:p>
            <a:pPr>
              <a:lnSpc>
                <a:spcPts val="2500"/>
              </a:lnSpc>
            </a:pPr>
            <a:endParaRPr lang="en-GB" sz="1800" dirty="0" smtClean="0"/>
          </a:p>
          <a:p>
            <a:pPr>
              <a:lnSpc>
                <a:spcPts val="2500"/>
              </a:lnSpc>
            </a:pPr>
            <a:r>
              <a:rPr lang="en-GB" sz="1800" dirty="0" smtClean="0"/>
              <a:t>As </a:t>
            </a:r>
            <a:r>
              <a:rPr lang="en-GB" sz="1800" dirty="0"/>
              <a:t>the interaction is quite weak, a noticeable diffraction intensity can only be detected in orientations where the diffracted beams from many molecules sum up in a </a:t>
            </a:r>
            <a:r>
              <a:rPr lang="en-GB" sz="1800" b="1" dirty="0"/>
              <a:t>constructive way</a:t>
            </a:r>
            <a:r>
              <a:rPr lang="en-GB" sz="1800" dirty="0"/>
              <a:t>. </a:t>
            </a:r>
            <a:endParaRPr lang="de-DE" altLang="en-US" sz="1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10360"/>
          <a:stretch/>
        </p:blipFill>
        <p:spPr>
          <a:xfrm>
            <a:off x="1420812" y="620688"/>
            <a:ext cx="576629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504056"/>
          </a:xfrm>
        </p:spPr>
        <p:txBody>
          <a:bodyPr/>
          <a:lstStyle/>
          <a:p>
            <a:r>
              <a:rPr lang="de-DE" dirty="0"/>
              <a:t>Main Chain </a:t>
            </a:r>
            <a:r>
              <a:rPr lang="de-DE" dirty="0" err="1"/>
              <a:t>and</a:t>
            </a:r>
            <a:r>
              <a:rPr lang="de-DE" dirty="0"/>
              <a:t> Side Chain </a:t>
            </a:r>
            <a:r>
              <a:rPr lang="de-DE" dirty="0" err="1"/>
              <a:t>Heterogeneity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/>
              <a:t>Human Interleukin-1</a:t>
            </a:r>
            <a:r>
              <a:rPr lang="el-GR" dirty="0"/>
              <a:t>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5253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 </a:t>
            </a:r>
            <a:r>
              <a:rPr lang="de-DE" sz="1400" dirty="0" err="1" smtClean="0"/>
              <a:t>Pristo</a:t>
            </a:r>
            <a:r>
              <a:rPr lang="de-DE" sz="1400" dirty="0" smtClean="0"/>
              <a:t>, de Bakker, Blundell, </a:t>
            </a:r>
          </a:p>
          <a:p>
            <a:r>
              <a:rPr lang="de-DE" sz="1400" dirty="0" err="1" smtClean="0"/>
              <a:t>Structure</a:t>
            </a:r>
            <a:r>
              <a:rPr lang="de-DE" sz="1400" dirty="0" smtClean="0"/>
              <a:t> </a:t>
            </a:r>
            <a:r>
              <a:rPr lang="en-US" sz="1400" dirty="0" smtClean="0"/>
              <a:t>12 ( 2004) 831–838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4716016" y="766777"/>
            <a:ext cx="410445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de-DE" dirty="0" smtClean="0"/>
              <a:t>(</a:t>
            </a:r>
            <a:r>
              <a:rPr lang="de-DE" dirty="0"/>
              <a:t>B)–(D)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simulated-annealing</a:t>
            </a:r>
            <a:r>
              <a:rPr lang="de-DE" dirty="0"/>
              <a:t> </a:t>
            </a:r>
            <a:r>
              <a:rPr lang="de-DE" dirty="0" err="1"/>
              <a:t>omit</a:t>
            </a:r>
            <a:r>
              <a:rPr lang="de-DE" dirty="0"/>
              <a:t> </a:t>
            </a:r>
            <a:r>
              <a:rPr lang="de-DE" dirty="0" err="1"/>
              <a:t>maps</a:t>
            </a:r>
            <a:r>
              <a:rPr lang="de-DE" dirty="0"/>
              <a:t> </a:t>
            </a:r>
            <a:r>
              <a:rPr lang="de-DE" dirty="0" err="1"/>
              <a:t>contoured</a:t>
            </a:r>
            <a:r>
              <a:rPr lang="de-DE" dirty="0"/>
              <a:t> at 1 </a:t>
            </a:r>
            <a:r>
              <a:rPr lang="el-GR" dirty="0"/>
              <a:t>σ,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original PDB </a:t>
            </a:r>
            <a:r>
              <a:rPr lang="de-DE" dirty="0" err="1"/>
              <a:t>structure</a:t>
            </a:r>
            <a:r>
              <a:rPr lang="de-DE" dirty="0"/>
              <a:t> (B)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alternate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2 (C) </a:t>
            </a:r>
            <a:r>
              <a:rPr lang="de-DE" dirty="0" err="1"/>
              <a:t>and</a:t>
            </a:r>
            <a:r>
              <a:rPr lang="de-DE" dirty="0"/>
              <a:t> 3 (D</a:t>
            </a:r>
            <a:r>
              <a:rPr lang="de-DE" dirty="0" smtClean="0"/>
              <a:t>).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practically</a:t>
            </a:r>
            <a:r>
              <a:rPr lang="de-DE" dirty="0" smtClean="0"/>
              <a:t> </a:t>
            </a:r>
            <a:r>
              <a:rPr lang="de-DE" dirty="0" err="1" smtClean="0"/>
              <a:t>indistinguishable</a:t>
            </a:r>
            <a:r>
              <a:rPr lang="de-DE" dirty="0" smtClean="0"/>
              <a:t>. </a:t>
            </a:r>
            <a:endParaRPr lang="de-DE" dirty="0">
              <a:effectLst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7963"/>
            <a:ext cx="4598262" cy="394718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5496" y="692696"/>
            <a:ext cx="2448272" cy="187220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/>
              <a:t>Main Chain and Water Heterogeneity in Human </a:t>
            </a:r>
            <a:r>
              <a:rPr lang="en-US" dirty="0" smtClean="0"/>
              <a:t>IL-1β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5253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 </a:t>
            </a:r>
            <a:r>
              <a:rPr lang="de-DE" sz="1400" dirty="0" err="1" smtClean="0"/>
              <a:t>Pristo</a:t>
            </a:r>
            <a:r>
              <a:rPr lang="de-DE" sz="1400" dirty="0" smtClean="0"/>
              <a:t>, de Bakker, Blundell, </a:t>
            </a:r>
          </a:p>
          <a:p>
            <a:r>
              <a:rPr lang="de-DE" sz="1400" dirty="0" err="1" smtClean="0"/>
              <a:t>Structure</a:t>
            </a:r>
            <a:r>
              <a:rPr lang="de-DE" sz="1400" dirty="0" smtClean="0"/>
              <a:t> </a:t>
            </a:r>
            <a:r>
              <a:rPr lang="en-US" sz="1400" dirty="0" smtClean="0"/>
              <a:t>12 ( 2004) 831–838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4427984" y="602149"/>
            <a:ext cx="46085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Residues </a:t>
            </a:r>
            <a:r>
              <a:rPr lang="en-US" dirty="0"/>
              <a:t>137–141 from h-IL1β are shown, highlighting backbone variability and disordered side chains and waters.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Note </a:t>
            </a:r>
            <a:r>
              <a:rPr lang="en-US" dirty="0"/>
              <a:t>the significant variability in the main chain (Gly139 and Gly140) and side chain (Thr137 and Lys138) conformations, while Gln141 appears to be total disordered.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Waters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O-237 and H</a:t>
            </a:r>
            <a:r>
              <a:rPr lang="en-US" baseline="-25000" dirty="0"/>
              <a:t>2</a:t>
            </a:r>
            <a:r>
              <a:rPr lang="en-US" dirty="0"/>
              <a:t>O-247 are well ordered, whereas H</a:t>
            </a:r>
            <a:r>
              <a:rPr lang="en-US" baseline="-25000" dirty="0"/>
              <a:t>2</a:t>
            </a:r>
            <a:r>
              <a:rPr lang="en-US" dirty="0"/>
              <a:t>O-236 has a mean square displacement of 3.5 Å.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" y="788448"/>
            <a:ext cx="3657600" cy="264609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23528" y="3967691"/>
            <a:ext cx="3667329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solidFill>
                  <a:srgbClr val="FF33CC"/>
                </a:solidFill>
                <a:sym typeface="Symbol" panose="05050102010706020507" pitchFamily="18" charset="2"/>
              </a:rPr>
              <a:t> </a:t>
            </a:r>
            <a:r>
              <a:rPr lang="en-US" dirty="0" smtClean="0">
                <a:solidFill>
                  <a:srgbClr val="FF33CC"/>
                </a:solidFill>
              </a:rPr>
              <a:t>Mid-range </a:t>
            </a:r>
            <a:r>
              <a:rPr lang="en-US" dirty="0" smtClean="0">
                <a:solidFill>
                  <a:srgbClr val="FF33CC"/>
                </a:solidFill>
              </a:rPr>
              <a:t>resolution structures do </a:t>
            </a:r>
            <a:r>
              <a:rPr lang="en-US" b="1" dirty="0" smtClean="0">
                <a:solidFill>
                  <a:srgbClr val="FF33CC"/>
                </a:solidFill>
              </a:rPr>
              <a:t>not</a:t>
            </a:r>
            <a:r>
              <a:rPr lang="en-US" dirty="0" smtClean="0">
                <a:solidFill>
                  <a:srgbClr val="FF33CC"/>
                </a:solidFill>
              </a:rPr>
              <a:t> provide unique information about atomic positions and relative orientations. </a:t>
            </a:r>
          </a:p>
        </p:txBody>
      </p:sp>
    </p:spTree>
    <p:extLst>
      <p:ext uri="{BB962C8B-B14F-4D97-AF65-F5344CB8AC3E}">
        <p14:creationId xmlns:p14="http://schemas.microsoft.com/office/powerpoint/2010/main" val="40732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de-DE" dirty="0" err="1" smtClean="0"/>
              <a:t>Assigning</a:t>
            </a:r>
            <a:r>
              <a:rPr lang="de-DE" dirty="0" smtClean="0"/>
              <a:t> </a:t>
            </a:r>
            <a:r>
              <a:rPr lang="de-DE" dirty="0" err="1" smtClean="0"/>
              <a:t>macromolecular</a:t>
            </a:r>
            <a:r>
              <a:rPr lang="de-DE" dirty="0" smtClean="0"/>
              <a:t> </a:t>
            </a:r>
            <a:r>
              <a:rPr lang="de-DE" dirty="0" err="1" smtClean="0"/>
              <a:t>protonation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525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 et al. Proteins, 61, 704-721 (2005)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268395" y="4214322"/>
            <a:ext cx="4608512" cy="135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The determinants of the </a:t>
            </a:r>
            <a:r>
              <a:rPr lang="en-US" dirty="0" err="1"/>
              <a:t>pK</a:t>
            </a:r>
            <a:r>
              <a:rPr lang="en-US" baseline="-25000" dirty="0" err="1"/>
              <a:t>a</a:t>
            </a:r>
            <a:r>
              <a:rPr lang="en-US" dirty="0"/>
              <a:t> value of Asp102 in RNase H (2RN2): (</a:t>
            </a:r>
            <a:r>
              <a:rPr lang="en-US" b="1" dirty="0"/>
              <a:t>a</a:t>
            </a:r>
            <a:r>
              <a:rPr lang="en-US" dirty="0"/>
              <a:t>) </a:t>
            </a:r>
            <a:r>
              <a:rPr lang="en-US" dirty="0" err="1"/>
              <a:t>desolvation</a:t>
            </a:r>
            <a:r>
              <a:rPr lang="en-US" dirty="0"/>
              <a:t> effects, (</a:t>
            </a:r>
            <a:r>
              <a:rPr lang="en-US" b="1" dirty="0"/>
              <a:t>b</a:t>
            </a:r>
            <a:r>
              <a:rPr lang="en-US" dirty="0"/>
              <a:t>) hydrogen bonding, and (</a:t>
            </a:r>
            <a:r>
              <a:rPr lang="en-US" b="1" dirty="0"/>
              <a:t>c</a:t>
            </a:r>
            <a:r>
              <a:rPr lang="en-US" dirty="0"/>
              <a:t>) Coulomb interactions.</a:t>
            </a: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5" y="1346504"/>
            <a:ext cx="8421660" cy="26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57810" y="630615"/>
            <a:ext cx="8778686" cy="70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solidFill>
                  <a:srgbClr val="1C1D1E"/>
                </a:solidFill>
                <a:latin typeface="+mn-lt"/>
              </a:rPr>
              <a:t>At pH = 7, Asp and </a:t>
            </a:r>
            <a:r>
              <a:rPr lang="en-US" dirty="0" err="1" smtClean="0">
                <a:solidFill>
                  <a:srgbClr val="1C1D1E"/>
                </a:solidFill>
                <a:latin typeface="+mn-lt"/>
              </a:rPr>
              <a:t>Glu</a:t>
            </a:r>
            <a:r>
              <a:rPr lang="en-US" dirty="0" smtClean="0">
                <a:solidFill>
                  <a:srgbClr val="1C1D1E"/>
                </a:solidFill>
                <a:latin typeface="+mn-lt"/>
              </a:rPr>
              <a:t> residues are in principle negatively charged, </a:t>
            </a:r>
            <a:r>
              <a:rPr lang="en-US" dirty="0" err="1" smtClean="0">
                <a:solidFill>
                  <a:srgbClr val="1C1D1E"/>
                </a:solidFill>
                <a:latin typeface="+mn-lt"/>
              </a:rPr>
              <a:t>Arg</a:t>
            </a:r>
            <a:r>
              <a:rPr lang="en-US" dirty="0" smtClean="0">
                <a:solidFill>
                  <a:srgbClr val="1C1D1E"/>
                </a:solidFill>
                <a:latin typeface="+mn-lt"/>
              </a:rPr>
              <a:t> and Lys residues are in principle positively charged. His can be neutral or positive (</a:t>
            </a:r>
            <a:r>
              <a:rPr lang="en-US" dirty="0" err="1" smtClean="0">
                <a:solidFill>
                  <a:srgbClr val="1C1D1E"/>
                </a:solidFill>
                <a:latin typeface="+mn-lt"/>
              </a:rPr>
              <a:t>pKa</a:t>
            </a:r>
            <a:r>
              <a:rPr lang="en-US" dirty="0" smtClean="0">
                <a:solidFill>
                  <a:srgbClr val="1C1D1E"/>
                </a:solidFill>
                <a:latin typeface="+mn-lt"/>
              </a:rPr>
              <a:t> = 6.5) </a:t>
            </a:r>
            <a:endParaRPr lang="en-US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004048" y="4221088"/>
            <a:ext cx="3528392" cy="103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>
                <a:latin typeface="+mn-lt"/>
              </a:rPr>
              <a:t>Whether Asp148 titrates before or after Asp102 depends on the relative </a:t>
            </a:r>
            <a:r>
              <a:rPr lang="en-US" dirty="0" err="1">
                <a:latin typeface="+mn-lt"/>
              </a:rPr>
              <a:t>pK</a:t>
            </a:r>
            <a:r>
              <a:rPr lang="en-US" baseline="-25000" dirty="0" err="1">
                <a:latin typeface="+mn-lt"/>
              </a:rPr>
              <a:t>a</a:t>
            </a:r>
            <a:r>
              <a:rPr lang="en-US" dirty="0">
                <a:latin typeface="+mn-lt"/>
              </a:rPr>
              <a:t> values. </a:t>
            </a:r>
          </a:p>
        </p:txBody>
      </p:sp>
    </p:spTree>
    <p:extLst>
      <p:ext uri="{BB962C8B-B14F-4D97-AF65-F5344CB8AC3E}">
        <p14:creationId xmlns:p14="http://schemas.microsoft.com/office/powerpoint/2010/main" val="17417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de-DE" dirty="0" err="1" smtClean="0"/>
              <a:t>Assigning</a:t>
            </a:r>
            <a:r>
              <a:rPr lang="de-DE" dirty="0" smtClean="0"/>
              <a:t> </a:t>
            </a:r>
            <a:r>
              <a:rPr lang="de-DE" dirty="0" err="1" smtClean="0"/>
              <a:t>macromolecular</a:t>
            </a:r>
            <a:r>
              <a:rPr lang="de-DE" dirty="0" smtClean="0"/>
              <a:t> </a:t>
            </a:r>
            <a:r>
              <a:rPr lang="de-DE" dirty="0" err="1" smtClean="0"/>
              <a:t>protonation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57300" y="61823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 et al. Proteins, 61, 704-721 (2005)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>
          <a:xfrm>
            <a:off x="179512" y="524343"/>
            <a:ext cx="877868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S</a:t>
            </a:r>
            <a:r>
              <a:rPr lang="en-US" dirty="0" smtClean="0"/>
              <a:t>ites </a:t>
            </a:r>
            <a:r>
              <a:rPr lang="en-US" dirty="0"/>
              <a:t>with </a:t>
            </a:r>
            <a:r>
              <a:rPr lang="en-US" dirty="0" smtClean="0"/>
              <a:t>unusual </a:t>
            </a:r>
            <a:r>
              <a:rPr lang="en-US" dirty="0" err="1"/>
              <a:t>pK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n-US" dirty="0" smtClean="0"/>
              <a:t>values: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(</a:t>
            </a:r>
            <a:r>
              <a:rPr lang="en-US" b="1" dirty="0" smtClean="0"/>
              <a:t>a</a:t>
            </a:r>
            <a:r>
              <a:rPr lang="en-US" dirty="0" smtClean="0"/>
              <a:t>) Asp26 </a:t>
            </a:r>
            <a:r>
              <a:rPr lang="en-US" dirty="0"/>
              <a:t>of human </a:t>
            </a:r>
            <a:r>
              <a:rPr lang="en-US" dirty="0" err="1"/>
              <a:t>thioredoxin</a:t>
            </a:r>
            <a:r>
              <a:rPr lang="en-US" dirty="0"/>
              <a:t>, 1ERT;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(</a:t>
            </a:r>
            <a:r>
              <a:rPr lang="en-US" b="1" dirty="0"/>
              <a:t>b</a:t>
            </a:r>
            <a:r>
              <a:rPr lang="en-US" dirty="0"/>
              <a:t>) Asp25 of chain A and Asp25 of chain B in HIV‐1 protease </a:t>
            </a:r>
            <a:r>
              <a:rPr lang="en-US" dirty="0" smtClean="0"/>
              <a:t>dimer</a:t>
            </a:r>
            <a:r>
              <a:rPr lang="en-US" dirty="0"/>
              <a:t>, 1HPX; </a:t>
            </a:r>
            <a:endParaRPr lang="en-US" dirty="0" smtClean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" r="32752" b="52216"/>
          <a:stretch/>
        </p:blipFill>
        <p:spPr bwMode="auto">
          <a:xfrm>
            <a:off x="1873764" y="1550695"/>
            <a:ext cx="5273749" cy="22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63080" y="3819160"/>
            <a:ext cx="8895118" cy="273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srgbClr val="1C1D1E"/>
                </a:solidFill>
                <a:cs typeface="Arial" panose="020B0604020202020204" pitchFamily="34" charset="0"/>
              </a:rPr>
              <a:t>The experimental </a:t>
            </a:r>
            <a:r>
              <a:rPr lang="en-US" dirty="0" err="1">
                <a:solidFill>
                  <a:srgbClr val="1C1D1E"/>
                </a:solidFill>
                <a:cs typeface="Arial" panose="020B0604020202020204" pitchFamily="34" charset="0"/>
              </a:rPr>
              <a:t>pKa</a:t>
            </a:r>
            <a:r>
              <a:rPr lang="en-US" dirty="0">
                <a:solidFill>
                  <a:srgbClr val="1C1D1E"/>
                </a:solidFill>
                <a:cs typeface="Arial" panose="020B0604020202020204" pitchFamily="34" charset="0"/>
              </a:rPr>
              <a:t> values of </a:t>
            </a:r>
            <a:r>
              <a:rPr lang="en-US" b="1" dirty="0">
                <a:solidFill>
                  <a:srgbClr val="1C1D1E"/>
                </a:solidFill>
                <a:cs typeface="Arial" panose="020B0604020202020204" pitchFamily="34" charset="0"/>
              </a:rPr>
              <a:t>Asp26</a:t>
            </a:r>
            <a:r>
              <a:rPr lang="en-US" dirty="0">
                <a:solidFill>
                  <a:srgbClr val="1C1D1E"/>
                </a:solidFill>
                <a:cs typeface="Arial" panose="020B0604020202020204" pitchFamily="34" charset="0"/>
              </a:rPr>
              <a:t> in oxidized and reduced </a:t>
            </a:r>
            <a:r>
              <a:rPr lang="en-US" b="1" dirty="0" err="1">
                <a:solidFill>
                  <a:srgbClr val="1C1D1E"/>
                </a:solidFill>
                <a:cs typeface="Arial" panose="020B0604020202020204" pitchFamily="34" charset="0"/>
              </a:rPr>
              <a:t>thioredoxin</a:t>
            </a:r>
            <a:r>
              <a:rPr lang="en-US" dirty="0">
                <a:solidFill>
                  <a:srgbClr val="1C1D1E"/>
                </a:solidFill>
                <a:cs typeface="Arial" panose="020B0604020202020204" pitchFamily="34" charset="0"/>
              </a:rPr>
              <a:t> are 8.1 and 9.9 pH </a:t>
            </a:r>
            <a:r>
              <a:rPr lang="en-US" dirty="0" smtClean="0">
                <a:solidFill>
                  <a:srgbClr val="1C1D1E"/>
                </a:solidFill>
                <a:cs typeface="Arial" panose="020B0604020202020204" pitchFamily="34" charset="0"/>
              </a:rPr>
              <a:t>units.</a:t>
            </a:r>
            <a:r>
              <a:rPr lang="en-US" dirty="0">
                <a:solidFill>
                  <a:srgbClr val="2F7BAE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1C1D1E"/>
                </a:solidFill>
                <a:cs typeface="Arial" panose="020B0604020202020204" pitchFamily="34" charset="0"/>
              </a:rPr>
              <a:t>These are </a:t>
            </a:r>
            <a:r>
              <a:rPr lang="en-US" dirty="0">
                <a:solidFill>
                  <a:srgbClr val="1C1D1E"/>
                </a:solidFill>
                <a:cs typeface="Arial" panose="020B0604020202020204" pitchFamily="34" charset="0"/>
              </a:rPr>
              <a:t>among the highest carboxyl </a:t>
            </a:r>
            <a:r>
              <a:rPr lang="en-US" dirty="0" err="1">
                <a:solidFill>
                  <a:srgbClr val="1C1D1E"/>
                </a:solidFill>
                <a:cs typeface="Arial" panose="020B0604020202020204" pitchFamily="34" charset="0"/>
              </a:rPr>
              <a:t>pK</a:t>
            </a:r>
            <a:r>
              <a:rPr lang="en-US" baseline="-25000" dirty="0" err="1">
                <a:solidFill>
                  <a:srgbClr val="1C1D1E"/>
                </a:solidFill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1C1D1E"/>
                </a:solidFill>
                <a:cs typeface="Arial" panose="020B0604020202020204" pitchFamily="34" charset="0"/>
              </a:rPr>
              <a:t> values observed in a </a:t>
            </a:r>
            <a:r>
              <a:rPr lang="en-US" dirty="0" smtClean="0">
                <a:solidFill>
                  <a:srgbClr val="1C1D1E"/>
                </a:solidFill>
                <a:cs typeface="Arial" panose="020B0604020202020204" pitchFamily="34" charset="0"/>
              </a:rPr>
              <a:t>protein.</a:t>
            </a:r>
          </a:p>
          <a:p>
            <a:endParaRPr lang="de-DE" sz="800" dirty="0">
              <a:solidFill>
                <a:srgbClr val="1C1D1E"/>
              </a:solidFill>
              <a:latin typeface="Open Sans" panose="020B0606030504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b="1" dirty="0"/>
              <a:t>Asp25 of HIV‐1 </a:t>
            </a:r>
            <a:r>
              <a:rPr lang="en-US" b="1" dirty="0" smtClean="0"/>
              <a:t>protease: </a:t>
            </a:r>
            <a:r>
              <a:rPr lang="en-US" dirty="0" smtClean="0"/>
              <a:t>PROPKA </a:t>
            </a:r>
            <a:r>
              <a:rPr lang="en-US" dirty="0"/>
              <a:t>predicts </a:t>
            </a:r>
            <a:r>
              <a:rPr lang="en-US" dirty="0" err="1"/>
              <a:t>pK</a:t>
            </a:r>
            <a:r>
              <a:rPr lang="en-US" baseline="-25000" dirty="0" err="1"/>
              <a:t>a</a:t>
            </a:r>
            <a:r>
              <a:rPr lang="en-US" dirty="0"/>
              <a:t> values of 3.8 and </a:t>
            </a:r>
            <a:r>
              <a:rPr lang="en-US" dirty="0" smtClean="0"/>
              <a:t>9.3. </a:t>
            </a:r>
            <a:r>
              <a:rPr lang="en-US" dirty="0" err="1" smtClean="0"/>
              <a:t>Exp</a:t>
            </a:r>
            <a:r>
              <a:rPr lang="en-US" dirty="0" smtClean="0"/>
              <a:t> values are unknown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One Asp will be protonated, one Asp deprotonated.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err="1" smtClean="0"/>
              <a:t>pKa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accurately</a:t>
            </a:r>
            <a:r>
              <a:rPr lang="de-DE" dirty="0" smtClean="0"/>
              <a:t> </a:t>
            </a:r>
            <a:r>
              <a:rPr lang="de-DE" dirty="0" err="1" smtClean="0"/>
              <a:t>computed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solving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Poisson</a:t>
            </a:r>
            <a:r>
              <a:rPr lang="de-DE" dirty="0" smtClean="0"/>
              <a:t>-Boltzmann </a:t>
            </a:r>
            <a:r>
              <a:rPr lang="de-DE" dirty="0" err="1" smtClean="0"/>
              <a:t>equation</a:t>
            </a:r>
            <a:r>
              <a:rPr lang="de-DE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de-DE" dirty="0" err="1" smtClean="0"/>
              <a:t>Orienting</a:t>
            </a:r>
            <a:r>
              <a:rPr lang="de-DE" dirty="0" smtClean="0"/>
              <a:t> </a:t>
            </a:r>
            <a:r>
              <a:rPr lang="de-DE" dirty="0" err="1" smtClean="0"/>
              <a:t>Asn</a:t>
            </a:r>
            <a:r>
              <a:rPr lang="de-DE" dirty="0" smtClean="0"/>
              <a:t> / </a:t>
            </a:r>
            <a:r>
              <a:rPr lang="de-DE" dirty="0" err="1" smtClean="0"/>
              <a:t>Gln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chains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98553" y="5751493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www.wikipedia.org</a:t>
            </a:r>
          </a:p>
          <a:p>
            <a:r>
              <a:rPr lang="de-DE" sz="1400" dirty="0" smtClean="0"/>
              <a:t>Weichenberger &amp; </a:t>
            </a:r>
            <a:r>
              <a:rPr lang="de-DE" sz="1400" dirty="0" err="1" smtClean="0"/>
              <a:t>Sippl</a:t>
            </a:r>
            <a:r>
              <a:rPr lang="de-DE" sz="1400" dirty="0" smtClean="0"/>
              <a:t>, </a:t>
            </a:r>
            <a:r>
              <a:rPr lang="de-DE" sz="1400" dirty="0" err="1" smtClean="0"/>
              <a:t>Structure</a:t>
            </a:r>
            <a:r>
              <a:rPr lang="de-DE" sz="1400" dirty="0" smtClean="0"/>
              <a:t> 14, </a:t>
            </a:r>
            <a:r>
              <a:rPr lang="en-US" sz="1400" dirty="0" smtClean="0"/>
              <a:t>967-972 (2006)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>
          <a:xfrm>
            <a:off x="179512" y="602583"/>
            <a:ext cx="877868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The electron density near the nitrogen and oxygen atoms of </a:t>
            </a:r>
            <a:r>
              <a:rPr lang="en-US" dirty="0" err="1"/>
              <a:t>Asn</a:t>
            </a:r>
            <a:r>
              <a:rPr lang="en-US" dirty="0"/>
              <a:t> and </a:t>
            </a:r>
            <a:r>
              <a:rPr lang="en-US" dirty="0" err="1"/>
              <a:t>Gln</a:t>
            </a:r>
            <a:r>
              <a:rPr lang="en-US" dirty="0"/>
              <a:t> amide groups is compatible with </a:t>
            </a:r>
            <a:r>
              <a:rPr lang="en-US" dirty="0" smtClean="0"/>
              <a:t>2 </a:t>
            </a:r>
            <a:r>
              <a:rPr lang="en-US" dirty="0" err="1"/>
              <a:t>rotamers</a:t>
            </a:r>
            <a:r>
              <a:rPr lang="en-US" dirty="0"/>
              <a:t> that </a:t>
            </a:r>
            <a:r>
              <a:rPr lang="en-US" dirty="0" smtClean="0"/>
              <a:t>can be interconverted by a 180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 flip.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Therefore</a:t>
            </a:r>
            <a:r>
              <a:rPr lang="en-US" dirty="0"/>
              <a:t>, electron density maps obtained from X-ray diffraction experiments of protein crystals yield the </a:t>
            </a:r>
            <a:r>
              <a:rPr lang="en-US" b="1" dirty="0"/>
              <a:t>positions</a:t>
            </a:r>
            <a:r>
              <a:rPr lang="en-US" dirty="0"/>
              <a:t> of the oxygen and nitrogen atoms with high precision but not their </a:t>
            </a:r>
            <a:r>
              <a:rPr lang="en-US" b="1" dirty="0" smtClean="0"/>
              <a:t>identity.</a:t>
            </a:r>
            <a:r>
              <a:rPr lang="en-US" dirty="0" smtClean="0"/>
              <a:t>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This </a:t>
            </a:r>
            <a:r>
              <a:rPr lang="en-US" dirty="0" smtClean="0"/>
              <a:t>sometimes </a:t>
            </a:r>
            <a:r>
              <a:rPr lang="en-US" dirty="0" smtClean="0"/>
              <a:t>results </a:t>
            </a:r>
            <a:r>
              <a:rPr lang="en-US" dirty="0"/>
              <a:t>in the </a:t>
            </a:r>
            <a:r>
              <a:rPr lang="en-US" dirty="0" smtClean="0"/>
              <a:t>assignment </a:t>
            </a:r>
            <a:r>
              <a:rPr lang="en-US" dirty="0"/>
              <a:t>of wrong </a:t>
            </a:r>
            <a:r>
              <a:rPr lang="en-US" dirty="0" err="1"/>
              <a:t>rotamers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Rechteck 5"/>
          <p:cNvSpPr/>
          <p:nvPr/>
        </p:nvSpPr>
        <p:spPr>
          <a:xfrm>
            <a:off x="179512" y="5032290"/>
            <a:ext cx="864096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srgbClr val="1C1D1E"/>
                </a:solidFill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rgbClr val="1C1D1E"/>
                </a:solidFill>
                <a:cs typeface="Arial" panose="020B0604020202020204" pitchFamily="34" charset="0"/>
              </a:rPr>
              <a:t>sparagine			glutamine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05169"/>
            <a:ext cx="2619241" cy="154535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75248"/>
            <a:ext cx="3275856" cy="1637928"/>
          </a:xfrm>
          <a:prstGeom prst="rect">
            <a:avLst/>
          </a:prstGeom>
        </p:spPr>
      </p:pic>
      <p:sp>
        <p:nvSpPr>
          <p:cNvPr id="11" name="Bogen 10"/>
          <p:cNvSpPr/>
          <p:nvPr/>
        </p:nvSpPr>
        <p:spPr>
          <a:xfrm rot="1200000">
            <a:off x="414813" y="3946013"/>
            <a:ext cx="648072" cy="648072"/>
          </a:xfrm>
          <a:prstGeom prst="arc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ogen 12"/>
          <p:cNvSpPr/>
          <p:nvPr/>
        </p:nvSpPr>
        <p:spPr>
          <a:xfrm rot="1200000">
            <a:off x="5167342" y="3956507"/>
            <a:ext cx="648072" cy="648072"/>
          </a:xfrm>
          <a:prstGeom prst="arc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rong</a:t>
            </a:r>
            <a:r>
              <a:rPr lang="de-DE" dirty="0" smtClean="0"/>
              <a:t> </a:t>
            </a:r>
            <a:r>
              <a:rPr lang="de-DE" dirty="0" err="1" smtClean="0"/>
              <a:t>Asn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r>
              <a:rPr lang="de-DE" dirty="0" err="1" smtClean="0"/>
              <a:t>orientations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08017" y="587906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Weichenberger &amp; </a:t>
            </a:r>
            <a:r>
              <a:rPr lang="de-DE" sz="1400" dirty="0" err="1" smtClean="0"/>
              <a:t>Sippl</a:t>
            </a:r>
            <a:r>
              <a:rPr lang="de-DE" sz="1400" dirty="0" smtClean="0"/>
              <a:t>, </a:t>
            </a:r>
            <a:r>
              <a:rPr lang="de-DE" sz="1400" dirty="0" err="1" smtClean="0"/>
              <a:t>Structure</a:t>
            </a:r>
            <a:r>
              <a:rPr lang="de-DE" sz="1400" dirty="0" smtClean="0"/>
              <a:t> 14, </a:t>
            </a:r>
            <a:r>
              <a:rPr lang="en-US" sz="1400" dirty="0" smtClean="0"/>
              <a:t>967-972 (2006)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>
          <a:xfrm>
            <a:off x="52790" y="548680"/>
            <a:ext cx="3511349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(A) Asn-52 </a:t>
            </a:r>
            <a:r>
              <a:rPr lang="en-US" dirty="0"/>
              <a:t>of </a:t>
            </a:r>
            <a:r>
              <a:rPr lang="en-US" dirty="0" err="1"/>
              <a:t>dethiobiotin</a:t>
            </a:r>
            <a:r>
              <a:rPr lang="en-US" dirty="0"/>
              <a:t> </a:t>
            </a:r>
            <a:r>
              <a:rPr lang="en-US" dirty="0" err="1"/>
              <a:t>synthetase</a:t>
            </a:r>
            <a:r>
              <a:rPr lang="en-US" dirty="0"/>
              <a:t>, 1dad (resolution 1.6 Å</a:t>
            </a:r>
            <a:r>
              <a:rPr lang="en-US" dirty="0" smtClean="0"/>
              <a:t>):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its amide </a:t>
            </a:r>
            <a:r>
              <a:rPr lang="en-US" dirty="0"/>
              <a:t>oxygen and nitrogen atoms have unfavorable interactions with the main chain oxygen atoms of Ser-41 and Gly-42, and the backbone nitrogen atoms of Asp-54 and Ala-55, </a:t>
            </a:r>
            <a:r>
              <a:rPr lang="en-US" dirty="0" smtClean="0"/>
              <a:t>respectively.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dirty="0" smtClean="0"/>
              <a:t>Asn-27 </a:t>
            </a:r>
            <a:r>
              <a:rPr lang="en-US" dirty="0"/>
              <a:t>of cutinase, 1cus (resolution 1.25 Å)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(</a:t>
            </a:r>
            <a:r>
              <a:rPr lang="en-US" dirty="0"/>
              <a:t>C) </a:t>
            </a:r>
            <a:r>
              <a:rPr lang="en-US" dirty="0" smtClean="0"/>
              <a:t>Asn-138 </a:t>
            </a:r>
            <a:r>
              <a:rPr lang="en-US" dirty="0"/>
              <a:t>of </a:t>
            </a:r>
            <a:r>
              <a:rPr lang="en-US" dirty="0" err="1"/>
              <a:t>concanavalin</a:t>
            </a:r>
            <a:r>
              <a:rPr lang="en-US" dirty="0"/>
              <a:t> B, 1cnv (resolution 1.65 Å). </a:t>
            </a:r>
            <a:endParaRPr lang="en-US" dirty="0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48259"/>
            <a:ext cx="5476702" cy="3528392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300192" y="2492896"/>
            <a:ext cx="2668390" cy="16837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3887758" y="4204222"/>
            <a:ext cx="5243198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In all 3 cases, the </a:t>
            </a:r>
            <a:r>
              <a:rPr lang="en-US" dirty="0" err="1" smtClean="0"/>
              <a:t>Asn</a:t>
            </a:r>
            <a:r>
              <a:rPr lang="en-US" dirty="0" smtClean="0"/>
              <a:t> side chain should be </a:t>
            </a:r>
            <a:r>
              <a:rPr lang="en-US" b="1" dirty="0" smtClean="0"/>
              <a:t>flipped</a:t>
            </a:r>
            <a:r>
              <a:rPr lang="en-US" dirty="0" smtClean="0"/>
              <a:t> by 180°.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/>
              <a:t>Such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optimize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hydrogen </a:t>
            </a:r>
            <a:r>
              <a:rPr lang="de-DE" dirty="0" err="1" smtClean="0"/>
              <a:t>bond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6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Statistics on protein structures: </a:t>
            </a:r>
            <a:br>
              <a:rPr lang="en-US" dirty="0" smtClean="0"/>
            </a:br>
            <a:r>
              <a:rPr lang="en-US" dirty="0" smtClean="0"/>
              <a:t>derive understanding from statistical enrichment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5253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Hayat et al. </a:t>
            </a:r>
            <a:r>
              <a:rPr lang="en-US" sz="1400" dirty="0" err="1" smtClean="0"/>
              <a:t>Comput</a:t>
            </a:r>
            <a:r>
              <a:rPr lang="en-US" sz="1400" dirty="0" smtClean="0"/>
              <a:t> </a:t>
            </a:r>
            <a:r>
              <a:rPr lang="en-US" sz="1400" dirty="0" err="1" smtClean="0"/>
              <a:t>Biol</a:t>
            </a:r>
            <a:r>
              <a:rPr lang="en-US" sz="1400" dirty="0" smtClean="0"/>
              <a:t> </a:t>
            </a:r>
            <a:r>
              <a:rPr lang="en-US" sz="1400" dirty="0" err="1" smtClean="0"/>
              <a:t>Chem</a:t>
            </a:r>
            <a:r>
              <a:rPr lang="en-US" sz="1400" dirty="0" smtClean="0"/>
              <a:t> (2011) 35, 96–107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71458" y="843677"/>
            <a:ext cx="8677005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Idea: some positions in/on protein structures are energetically more favorable for certain amino acids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  these amino acids should be </a:t>
            </a:r>
            <a:r>
              <a:rPr lang="en-US" b="1" dirty="0" smtClean="0"/>
              <a:t>enriched</a:t>
            </a:r>
            <a:r>
              <a:rPr lang="en-US" dirty="0" smtClean="0"/>
              <a:t> </a:t>
            </a:r>
            <a:r>
              <a:rPr lang="en-US" dirty="0" smtClean="0"/>
              <a:t>in these regions.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The energetics is difficult to estimate.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BUT the frequency of amino acids can be easily computed as a statistical average over all known protein structures.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Statistics on protein structures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5253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Hayat et al. </a:t>
            </a:r>
            <a:r>
              <a:rPr lang="en-US" sz="1400" dirty="0" err="1" smtClean="0"/>
              <a:t>Comput</a:t>
            </a:r>
            <a:r>
              <a:rPr lang="en-US" sz="1400" dirty="0" smtClean="0"/>
              <a:t> </a:t>
            </a:r>
            <a:r>
              <a:rPr lang="en-US" sz="1400" dirty="0" err="1" smtClean="0"/>
              <a:t>Biol</a:t>
            </a:r>
            <a:r>
              <a:rPr lang="en-US" sz="1400" dirty="0" smtClean="0"/>
              <a:t> </a:t>
            </a:r>
            <a:r>
              <a:rPr lang="en-US" sz="1400" dirty="0" err="1" smtClean="0"/>
              <a:t>Chem</a:t>
            </a:r>
            <a:r>
              <a:rPr lang="en-US" sz="1400" dirty="0" smtClean="0"/>
              <a:t> (2011) 35, 96–107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71458" y="620688"/>
            <a:ext cx="8677005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b="1" dirty="0" smtClean="0">
                <a:solidFill>
                  <a:srgbClr val="FF33CC"/>
                </a:solidFill>
              </a:rPr>
              <a:t>Q: how does the amino acid composition of trans-membrane barrels (TMB) differ in the membrane from that in the cytosol?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Split the membrane into the non-polar membrane-core (aliphatic lipid tails) and the medium-polarity membrane interface region (phospholipid head-groups).</a:t>
            </a:r>
            <a:endParaRPr lang="en-US" dirty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We compiled a </a:t>
            </a:r>
            <a:r>
              <a:rPr lang="en-US" dirty="0"/>
              <a:t>non-redundant data set of known TMB </a:t>
            </a:r>
            <a:r>
              <a:rPr lang="en-US" dirty="0" smtClean="0"/>
              <a:t>structures </a:t>
            </a:r>
            <a:r>
              <a:rPr lang="en-US" dirty="0"/>
              <a:t>by removing those protein sequences for which less than 20 homologous sequences were found or where the pair-wise sequence identity of the aligned retrieved sequences was greater than 80%.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The </a:t>
            </a:r>
            <a:r>
              <a:rPr lang="en-US" dirty="0"/>
              <a:t>final data set for TMBs comprises of 20 protein </a:t>
            </a:r>
            <a:r>
              <a:rPr lang="en-US" dirty="0" smtClean="0"/>
              <a:t>chains with </a:t>
            </a:r>
            <a:r>
              <a:rPr lang="en-US" dirty="0"/>
              <a:t>1725 and 572 TM residues in the hydrophobic core and interface regions, respectively</a:t>
            </a:r>
          </a:p>
        </p:txBody>
      </p:sp>
    </p:spTree>
    <p:extLst>
      <p:ext uri="{BB962C8B-B14F-4D97-AF65-F5344CB8AC3E}">
        <p14:creationId xmlns:p14="http://schemas.microsoft.com/office/powerpoint/2010/main" val="7365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Propensity scale: over / under-representation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259632" y="610766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Hayat et al. </a:t>
            </a:r>
            <a:r>
              <a:rPr lang="en-US" sz="1400" dirty="0" err="1" smtClean="0"/>
              <a:t>Comput</a:t>
            </a:r>
            <a:r>
              <a:rPr lang="en-US" sz="1400" dirty="0" smtClean="0"/>
              <a:t> </a:t>
            </a:r>
            <a:r>
              <a:rPr lang="en-US" sz="1400" dirty="0" err="1" smtClean="0"/>
              <a:t>Biol</a:t>
            </a:r>
            <a:r>
              <a:rPr lang="en-US" sz="1400" dirty="0" smtClean="0"/>
              <a:t> </a:t>
            </a:r>
            <a:r>
              <a:rPr lang="en-US" sz="1400" dirty="0" err="1" smtClean="0"/>
              <a:t>Chem</a:t>
            </a:r>
            <a:r>
              <a:rPr lang="en-US" sz="1400" dirty="0" smtClean="0"/>
              <a:t> (2011) 35, 96–107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210557" y="540180"/>
            <a:ext cx="8825939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de-DE" dirty="0" err="1" smtClean="0"/>
              <a:t>Enrichment</a:t>
            </a:r>
            <a:r>
              <a:rPr lang="de-DE" dirty="0" smtClean="0"/>
              <a:t> / </a:t>
            </a:r>
            <a:r>
              <a:rPr lang="de-DE" dirty="0" err="1" smtClean="0"/>
              <a:t>depletion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amino</a:t>
            </a:r>
            <a:r>
              <a:rPr lang="de-DE" dirty="0" smtClean="0"/>
              <a:t> </a:t>
            </a:r>
            <a:r>
              <a:rPr lang="de-DE" dirty="0" err="1" smtClean="0"/>
              <a:t>acids</a:t>
            </a:r>
            <a:r>
              <a:rPr lang="de-DE" dirty="0" smtClean="0"/>
              <a:t> </a:t>
            </a:r>
            <a:r>
              <a:rPr lang="en-US" dirty="0" smtClean="0"/>
              <a:t>in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b="1" dirty="0" smtClean="0"/>
              <a:t>membrane </a:t>
            </a:r>
            <a:r>
              <a:rPr lang="en-US" b="1" dirty="0" smtClean="0"/>
              <a:t>core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beta-barrels (BTM</a:t>
            </a:r>
            <a:r>
              <a:rPr lang="en-US" b="1" dirty="0" smtClean="0"/>
              <a:t>C</a:t>
            </a:r>
            <a:r>
              <a:rPr lang="en-US" dirty="0" smtClean="0"/>
              <a:t>) and helical membrane proteins (</a:t>
            </a:r>
            <a:r>
              <a:rPr lang="en-US" dirty="0" smtClean="0"/>
              <a:t>HTM</a:t>
            </a:r>
            <a:r>
              <a:rPr lang="en-US" b="1" dirty="0" smtClean="0"/>
              <a:t>C</a:t>
            </a:r>
            <a:r>
              <a:rPr lang="en-US" dirty="0" smtClean="0"/>
              <a:t>) or - </a:t>
            </a:r>
            <a:r>
              <a:rPr lang="en-US" b="1" dirty="0" smtClean="0"/>
              <a:t>interface </a:t>
            </a:r>
            <a:r>
              <a:rPr lang="en-US" b="1" dirty="0" smtClean="0"/>
              <a:t>region </a:t>
            </a:r>
            <a:r>
              <a:rPr lang="en-US" dirty="0" smtClean="0"/>
              <a:t>of membrane (BTM</a:t>
            </a:r>
            <a:r>
              <a:rPr lang="en-US" b="1" dirty="0" smtClean="0"/>
              <a:t>I</a:t>
            </a:r>
            <a:r>
              <a:rPr lang="en-US" dirty="0" smtClean="0"/>
              <a:t> and HTM</a:t>
            </a:r>
            <a:r>
              <a:rPr lang="en-US" b="1" dirty="0" smtClean="0"/>
              <a:t>I</a:t>
            </a:r>
            <a:r>
              <a:rPr lang="en-US" dirty="0" smtClean="0"/>
              <a:t>).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In each case, values are log-ratios of this region vs. the </a:t>
            </a:r>
            <a:r>
              <a:rPr lang="en-US" dirty="0" smtClean="0"/>
              <a:t>full </a:t>
            </a:r>
            <a:r>
              <a:rPr lang="en-US" dirty="0" smtClean="0"/>
              <a:t>protein sequences.</a:t>
            </a:r>
            <a:endParaRPr lang="en-US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3713" y="573083"/>
            <a:ext cx="3577147" cy="70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Composition of protein interfaces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5253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Mohamed et al. </a:t>
            </a:r>
            <a:r>
              <a:rPr lang="en-US" sz="1400" dirty="0" err="1" smtClean="0"/>
              <a:t>PLoS</a:t>
            </a:r>
            <a:r>
              <a:rPr lang="en-US" sz="1400" dirty="0" smtClean="0"/>
              <a:t> ONE (2015) 10, e0140965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71458" y="620688"/>
            <a:ext cx="8677005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b="1" dirty="0" smtClean="0">
                <a:solidFill>
                  <a:srgbClr val="FF33CC"/>
                </a:solidFill>
              </a:rPr>
              <a:t>Q: Are protein-protein interfaces comparable to protein-ligand interfaces?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Dataset : 174 protein-protein </a:t>
            </a:r>
            <a:r>
              <a:rPr lang="en-US" dirty="0"/>
              <a:t>complexes and 161 </a:t>
            </a:r>
            <a:r>
              <a:rPr lang="en-US" dirty="0" smtClean="0"/>
              <a:t>protein-ligand complexes.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complementary PP and PL datasets </a:t>
            </a:r>
            <a:r>
              <a:rPr lang="en-US" dirty="0" smtClean="0"/>
              <a:t>fulfill the </a:t>
            </a:r>
            <a:r>
              <a:rPr lang="en-US" dirty="0"/>
              <a:t>following criteria: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PP</a:t>
            </a:r>
            <a:r>
              <a:rPr lang="en-US" dirty="0"/>
              <a:t>: PL pairs represent pairs of complexes, where one protein </a:t>
            </a:r>
            <a:r>
              <a:rPr lang="en-US" dirty="0" smtClean="0"/>
              <a:t>may bind </a:t>
            </a:r>
            <a:r>
              <a:rPr lang="en-US" dirty="0"/>
              <a:t>either a second protein or a small molecule ligand at the same interface,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(</a:t>
            </a:r>
            <a:r>
              <a:rPr lang="en-US" dirty="0"/>
              <a:t>ii) every pair </a:t>
            </a:r>
            <a:r>
              <a:rPr lang="en-US" dirty="0" smtClean="0"/>
              <a:t>of the </a:t>
            </a:r>
            <a:r>
              <a:rPr lang="en-US" dirty="0"/>
              <a:t>dataset is represented as (P</a:t>
            </a:r>
            <a:r>
              <a:rPr lang="en-US" baseline="-25000" dirty="0"/>
              <a:t>i1</a:t>
            </a:r>
            <a:r>
              <a:rPr lang="en-US" dirty="0"/>
              <a:t>, P</a:t>
            </a:r>
            <a:r>
              <a:rPr lang="en-US" baseline="-25000" dirty="0"/>
              <a:t>i2</a:t>
            </a:r>
            <a:r>
              <a:rPr lang="en-US" dirty="0"/>
              <a:t>): (P</a:t>
            </a:r>
            <a:r>
              <a:rPr lang="en-US" baseline="-25000" dirty="0"/>
              <a:t>i3</a:t>
            </a:r>
            <a:r>
              <a:rPr lang="en-US" dirty="0"/>
              <a:t>, </a:t>
            </a:r>
            <a:r>
              <a:rPr lang="en-US" dirty="0" err="1"/>
              <a:t>L</a:t>
            </a:r>
            <a:r>
              <a:rPr lang="en-US" baseline="-25000" dirty="0" err="1"/>
              <a:t>j</a:t>
            </a:r>
            <a:r>
              <a:rPr lang="en-US" dirty="0"/>
              <a:t>), where P</a:t>
            </a:r>
            <a:r>
              <a:rPr lang="en-US" baseline="-25000" dirty="0"/>
              <a:t>i1</a:t>
            </a:r>
            <a:r>
              <a:rPr lang="en-US" dirty="0"/>
              <a:t>, P</a:t>
            </a:r>
            <a:r>
              <a:rPr lang="en-US" baseline="-25000" dirty="0"/>
              <a:t>i2</a:t>
            </a:r>
            <a:r>
              <a:rPr lang="en-US" dirty="0"/>
              <a:t> and P</a:t>
            </a:r>
            <a:r>
              <a:rPr lang="en-US" baseline="-25000" dirty="0"/>
              <a:t>i3</a:t>
            </a:r>
            <a:r>
              <a:rPr lang="en-US" dirty="0"/>
              <a:t> are three proteins </a:t>
            </a:r>
            <a:r>
              <a:rPr lang="en-US" dirty="0" smtClean="0"/>
              <a:t>and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/>
              <a:t>is a small molecule ligand,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(</a:t>
            </a:r>
            <a:r>
              <a:rPr lang="en-US" dirty="0"/>
              <a:t>iii) P</a:t>
            </a:r>
            <a:r>
              <a:rPr lang="en-US" baseline="-25000" dirty="0"/>
              <a:t>i1</a:t>
            </a:r>
            <a:r>
              <a:rPr lang="en-US" dirty="0"/>
              <a:t> and P</a:t>
            </a:r>
            <a:r>
              <a:rPr lang="en-US" baseline="-25000" dirty="0"/>
              <a:t>i3</a:t>
            </a:r>
            <a:r>
              <a:rPr lang="en-US" dirty="0"/>
              <a:t> share at least 40% sequence identity, and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(</a:t>
            </a:r>
            <a:r>
              <a:rPr lang="en-US" dirty="0"/>
              <a:t>iv) </a:t>
            </a:r>
            <a:r>
              <a:rPr lang="en-US" dirty="0" smtClean="0"/>
              <a:t>the aligned </a:t>
            </a:r>
            <a:r>
              <a:rPr lang="en-US" dirty="0"/>
              <a:t>positions in the binding interfaces of P</a:t>
            </a:r>
            <a:r>
              <a:rPr lang="en-US" baseline="-25000" dirty="0"/>
              <a:t>i1</a:t>
            </a:r>
            <a:r>
              <a:rPr lang="en-US" dirty="0"/>
              <a:t>–P</a:t>
            </a:r>
            <a:r>
              <a:rPr lang="en-US" baseline="-25000" dirty="0"/>
              <a:t>i2</a:t>
            </a:r>
            <a:r>
              <a:rPr lang="en-US" dirty="0"/>
              <a:t> and P</a:t>
            </a:r>
            <a:r>
              <a:rPr lang="en-US" baseline="-25000" dirty="0"/>
              <a:t>i3</a:t>
            </a:r>
            <a:r>
              <a:rPr lang="en-US" dirty="0"/>
              <a:t> –</a:t>
            </a:r>
            <a:r>
              <a:rPr lang="en-US" dirty="0" err="1"/>
              <a:t>L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have at least </a:t>
            </a:r>
            <a:r>
              <a:rPr lang="en-US" dirty="0" smtClean="0"/>
              <a:t>2 </a:t>
            </a:r>
            <a:r>
              <a:rPr lang="en-US" dirty="0"/>
              <a:t>residues </a:t>
            </a:r>
            <a:r>
              <a:rPr lang="en-US" dirty="0" smtClean="0"/>
              <a:t>in </a:t>
            </a:r>
            <a:r>
              <a:rPr lang="de-DE" dirty="0" err="1" smtClean="0"/>
              <a:t>common</a:t>
            </a:r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X-ray crystallography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732" y="476672"/>
            <a:ext cx="5041268" cy="6051439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GB" sz="1800" dirty="0"/>
              <a:t>E</a:t>
            </a:r>
            <a:r>
              <a:rPr lang="en-GB" sz="1800" dirty="0" smtClean="0"/>
              <a:t>lectromagnetic </a:t>
            </a:r>
            <a:r>
              <a:rPr lang="en-GB" sz="1800" dirty="0"/>
              <a:t>waves are sinusoidal waves that may be described by an amplitude and phase. </a:t>
            </a:r>
            <a:endParaRPr lang="en-GB" sz="1800" dirty="0" smtClean="0"/>
          </a:p>
          <a:p>
            <a:endParaRPr lang="en-GB" sz="1200" dirty="0" smtClean="0"/>
          </a:p>
          <a:p>
            <a:pPr>
              <a:lnSpc>
                <a:spcPts val="2500"/>
              </a:lnSpc>
            </a:pPr>
            <a:r>
              <a:rPr lang="en-GB" sz="1800" dirty="0"/>
              <a:t>I</a:t>
            </a:r>
            <a:r>
              <a:rPr lang="en-GB" sz="1800" dirty="0" smtClean="0"/>
              <a:t>ntensities </a:t>
            </a:r>
            <a:r>
              <a:rPr lang="en-GB" sz="1800" dirty="0"/>
              <a:t>are only detected in those orientations where the path difference of waves </a:t>
            </a:r>
            <a:r>
              <a:rPr lang="en-GB" sz="1800" dirty="0" smtClean="0"/>
              <a:t>(2 × a) originating </a:t>
            </a:r>
            <a:r>
              <a:rPr lang="en-GB" sz="1800" dirty="0"/>
              <a:t>from different molecules equals integer multiples of their </a:t>
            </a:r>
            <a:r>
              <a:rPr lang="en-GB" sz="1800" dirty="0" smtClean="0"/>
              <a:t>wavelength: </a:t>
            </a:r>
          </a:p>
          <a:p>
            <a:pPr>
              <a:lnSpc>
                <a:spcPts val="2500"/>
              </a:lnSpc>
            </a:pPr>
            <a:r>
              <a:rPr lang="en-US" sz="2000" dirty="0" smtClean="0"/>
              <a:t>	n</a:t>
            </a:r>
            <a:r>
              <a:rPr lang="el-GR" sz="2000" dirty="0"/>
              <a:t>λ = 2</a:t>
            </a:r>
            <a:r>
              <a:rPr lang="en-US" sz="2000" dirty="0" smtClean="0"/>
              <a:t>a</a:t>
            </a:r>
          </a:p>
          <a:p>
            <a:pPr>
              <a:lnSpc>
                <a:spcPts val="2500"/>
              </a:lnSpc>
            </a:pPr>
            <a:r>
              <a:rPr lang="en-US" sz="2000" dirty="0" smtClean="0"/>
              <a:t>	n</a:t>
            </a:r>
            <a:r>
              <a:rPr lang="el-GR" sz="2000" dirty="0"/>
              <a:t>λ = 2</a:t>
            </a:r>
            <a:r>
              <a:rPr lang="en-US" sz="2000" dirty="0"/>
              <a:t>d sin </a:t>
            </a:r>
            <a:r>
              <a:rPr lang="el-GR" sz="2000" dirty="0" smtClean="0"/>
              <a:t>θ</a:t>
            </a:r>
            <a:endParaRPr lang="de-DE" sz="2000" dirty="0" smtClean="0"/>
          </a:p>
          <a:p>
            <a:pPr>
              <a:lnSpc>
                <a:spcPts val="2500"/>
              </a:lnSpc>
            </a:pPr>
            <a:r>
              <a:rPr lang="en-US" sz="1800" dirty="0"/>
              <a:t>This is known as </a:t>
            </a:r>
            <a:r>
              <a:rPr lang="en-US" sz="1800" b="1" dirty="0"/>
              <a:t>Bragg's Law</a:t>
            </a:r>
            <a:r>
              <a:rPr lang="en-US" sz="1800" dirty="0"/>
              <a:t> for X-ray </a:t>
            </a:r>
            <a:r>
              <a:rPr lang="en-US" sz="1800" dirty="0" smtClean="0"/>
              <a:t>diffraction.</a:t>
            </a:r>
            <a:r>
              <a:rPr lang="en-GB" sz="1800" dirty="0"/>
              <a:t> </a:t>
            </a:r>
            <a:endParaRPr lang="en-GB" sz="1800" dirty="0" smtClean="0"/>
          </a:p>
          <a:p>
            <a:endParaRPr lang="en-GB" sz="1200" dirty="0" smtClean="0"/>
          </a:p>
          <a:p>
            <a:pPr>
              <a:lnSpc>
                <a:spcPts val="2500"/>
              </a:lnSpc>
            </a:pPr>
            <a:r>
              <a:rPr lang="en-GB" sz="1800" dirty="0" smtClean="0"/>
              <a:t>This condition requires a </a:t>
            </a:r>
            <a:r>
              <a:rPr lang="en-GB" sz="1800" dirty="0"/>
              <a:t>very ordered orientation of all molecules like in a </a:t>
            </a:r>
            <a:r>
              <a:rPr lang="en-GB" sz="1800" dirty="0" smtClean="0"/>
              <a:t>3D </a:t>
            </a:r>
            <a:r>
              <a:rPr lang="en-GB" sz="1800" dirty="0"/>
              <a:t>crystal. Still, in almost all orientations, the overlap of various waves will not be constructive. </a:t>
            </a:r>
            <a:endParaRPr lang="de-DE" altLang="en-US" sz="1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8" y="674812"/>
            <a:ext cx="3815161" cy="2160240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364088" y="2951857"/>
            <a:ext cx="3725380" cy="35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GB" sz="1800" kern="0" dirty="0" smtClean="0"/>
              <a:t>Images on the photographic plate (or charge coupled display detector) are recorded for various rotational orientations of the crystal. </a:t>
            </a:r>
          </a:p>
          <a:p>
            <a:pPr>
              <a:lnSpc>
                <a:spcPts val="2500"/>
              </a:lnSpc>
            </a:pPr>
            <a:r>
              <a:rPr lang="en-GB" sz="1800" kern="0" dirty="0" smtClean="0"/>
              <a:t>Structure determination involves reconstruction of the molecular structure of the target molecule that will give rise to the observed reflections. </a:t>
            </a:r>
            <a:endParaRPr lang="de-DE" altLang="en-US" sz="1800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err="1" smtClean="0"/>
              <a:t>Protein:ligand</a:t>
            </a:r>
            <a:r>
              <a:rPr lang="en-US" dirty="0" smtClean="0"/>
              <a:t> interface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5253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Mohamed et al. </a:t>
            </a:r>
            <a:r>
              <a:rPr lang="en-US" sz="1400" dirty="0" err="1" smtClean="0"/>
              <a:t>PLoS</a:t>
            </a:r>
            <a:r>
              <a:rPr lang="en-US" sz="1400" dirty="0" smtClean="0"/>
              <a:t> ONE (2015) 10, e0140965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216170" y="4739262"/>
            <a:ext cx="867700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An interface residue propensity of </a:t>
            </a:r>
            <a:r>
              <a:rPr lang="en-US" dirty="0" smtClean="0"/>
              <a:t>&gt; 1.0 </a:t>
            </a:r>
            <a:r>
              <a:rPr lang="en-US" dirty="0"/>
              <a:t>indicates that a residue type occurs more </a:t>
            </a:r>
            <a:r>
              <a:rPr lang="en-US" dirty="0" smtClean="0"/>
              <a:t>frequently in </a:t>
            </a:r>
            <a:r>
              <a:rPr lang="en-US" dirty="0"/>
              <a:t>interfaces than on the protein surface in general.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789040"/>
            <a:ext cx="9016217" cy="6801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806542"/>
            <a:ext cx="5009401" cy="29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Frequencies vs. propensities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5253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Mohamed et al. </a:t>
            </a:r>
            <a:r>
              <a:rPr lang="en-US" sz="1400" dirty="0" err="1" smtClean="0"/>
              <a:t>PLoS</a:t>
            </a:r>
            <a:r>
              <a:rPr lang="en-US" sz="1400" dirty="0" smtClean="0"/>
              <a:t> ONE (2015) 10, e0140965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7164289" y="441144"/>
            <a:ext cx="1872208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Frequencies are raw counts.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Propensities are normalized by the proportion of the amino acids.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err="1" smtClean="0"/>
              <a:t>Trp</a:t>
            </a:r>
            <a:r>
              <a:rPr lang="en-US" dirty="0" smtClean="0"/>
              <a:t> has overall a low frequency, but is frequently found at interfaces.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548680"/>
            <a:ext cx="7245001" cy="42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75" y="4471145"/>
            <a:ext cx="8469668" cy="1525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Amino acid pairing propensity at interface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5253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Mohamed et al. </a:t>
            </a:r>
            <a:r>
              <a:rPr lang="en-US" sz="1400" dirty="0" err="1" smtClean="0"/>
              <a:t>PLoS</a:t>
            </a:r>
            <a:r>
              <a:rPr lang="en-US" sz="1400" dirty="0" smtClean="0"/>
              <a:t> ONE (2015) 10, e0140965</a:t>
            </a:r>
            <a:endParaRPr lang="en-US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33" y="652060"/>
            <a:ext cx="6134099" cy="381908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364088" y="2097905"/>
            <a:ext cx="2856299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W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W </a:t>
            </a:r>
            <a:r>
              <a:rPr lang="en-US" dirty="0" smtClean="0"/>
              <a:t>pairs and C – C pairs (inter-protein disulfide bridges) have highest propensities.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Statistical potential: Boltzmann inversion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45219" y="6199632"/>
            <a:ext cx="2339975" cy="505968"/>
          </a:xfrm>
        </p:spPr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381298" y="5631175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Sippl</a:t>
            </a:r>
            <a:r>
              <a:rPr lang="en-US" sz="1400" dirty="0"/>
              <a:t> MJ (1990). </a:t>
            </a:r>
            <a:r>
              <a:rPr lang="en-US" sz="1400" dirty="0" smtClean="0"/>
              <a:t>J </a:t>
            </a:r>
            <a:r>
              <a:rPr lang="en-US" sz="1400" dirty="0" err="1"/>
              <a:t>Mol</a:t>
            </a:r>
            <a:r>
              <a:rPr lang="en-US" sz="1400" dirty="0"/>
              <a:t> Biol. </a:t>
            </a:r>
            <a:r>
              <a:rPr lang="en-US" sz="1400" b="1" dirty="0"/>
              <a:t>213</a:t>
            </a:r>
            <a:r>
              <a:rPr lang="en-US" sz="1400" dirty="0"/>
              <a:t>: 859–883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www.wikipedia.org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215475" y="1492473"/>
            <a:ext cx="8677005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Probability </a:t>
            </a:r>
            <a:r>
              <a:rPr lang="en-US" i="1" dirty="0" smtClean="0"/>
              <a:t>P(r)</a:t>
            </a:r>
            <a:r>
              <a:rPr lang="en-US" dirty="0" smtClean="0"/>
              <a:t> at position </a:t>
            </a:r>
            <a:r>
              <a:rPr lang="en-US" i="1" dirty="0" smtClean="0"/>
              <a:t>r </a:t>
            </a:r>
            <a:r>
              <a:rPr lang="en-US" dirty="0" smtClean="0"/>
              <a:t>according to Boltzmann distribution as a function of the free energy </a:t>
            </a:r>
            <a:r>
              <a:rPr lang="en-US" i="1" dirty="0" smtClean="0"/>
              <a:t>F(r)</a:t>
            </a:r>
            <a:r>
              <a:rPr lang="en-US" dirty="0" smtClean="0"/>
              <a:t> at this position.</a:t>
            </a:r>
          </a:p>
          <a:p>
            <a:pPr>
              <a:lnSpc>
                <a:spcPts val="2500"/>
              </a:lnSpc>
            </a:pPr>
            <a:r>
              <a:rPr lang="en-US" i="1" dirty="0" smtClean="0"/>
              <a:t>k</a:t>
            </a:r>
            <a:r>
              <a:rPr lang="en-US" dirty="0" smtClean="0"/>
              <a:t> is the Boltzmann constant, </a:t>
            </a:r>
            <a:r>
              <a:rPr lang="en-US" i="1" dirty="0" smtClean="0"/>
              <a:t>T</a:t>
            </a:r>
            <a:r>
              <a:rPr lang="en-US" dirty="0" smtClean="0"/>
              <a:t> is the temperature.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This can be re-arranged into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a</a:t>
            </a:r>
            <a:r>
              <a:rPr lang="en-US" dirty="0" smtClean="0"/>
              <a:t>nd taken with respect to a reference state with distribution Q</a:t>
            </a:r>
            <a:r>
              <a:rPr lang="en-US" baseline="-25000" dirty="0" smtClean="0"/>
              <a:t>R</a:t>
            </a:r>
            <a:r>
              <a:rPr lang="en-US" dirty="0" smtClean="0"/>
              <a:t>(r).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This is called a statistical potential,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e.g. from the probability to find two amino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acids at a certain distance </a:t>
            </a:r>
            <a:r>
              <a:rPr lang="en-US" i="1" dirty="0" smtClean="0"/>
              <a:t>r</a:t>
            </a:r>
            <a:r>
              <a:rPr lang="en-US" dirty="0" smtClean="0"/>
              <a:t> from </a:t>
            </a:r>
            <a:r>
              <a:rPr lang="en-US" dirty="0" err="1" smtClean="0"/>
              <a:t>eachother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o</a:t>
            </a:r>
            <a:r>
              <a:rPr lang="en-US" dirty="0" smtClean="0"/>
              <a:t>ne can derive their effective interaction free energy.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620688"/>
            <a:ext cx="2066304" cy="6945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322807"/>
            <a:ext cx="4196938" cy="38328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t="1" r="31263" b="-3005"/>
          <a:stretch/>
        </p:blipFill>
        <p:spPr>
          <a:xfrm>
            <a:off x="4610586" y="4380816"/>
            <a:ext cx="3273782" cy="8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Rosetta energy function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23528" y="5445224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Sippl</a:t>
            </a:r>
            <a:r>
              <a:rPr lang="en-US" sz="1400" dirty="0"/>
              <a:t> MJ (1990). </a:t>
            </a:r>
            <a:r>
              <a:rPr lang="en-US" sz="1400" dirty="0" smtClean="0"/>
              <a:t>J </a:t>
            </a:r>
            <a:r>
              <a:rPr lang="en-US" sz="1400" dirty="0" err="1"/>
              <a:t>Mol</a:t>
            </a:r>
            <a:r>
              <a:rPr lang="en-US" sz="1400" dirty="0"/>
              <a:t> Biol. </a:t>
            </a:r>
            <a:r>
              <a:rPr lang="en-US" sz="1400" b="1" dirty="0"/>
              <a:t>213</a:t>
            </a:r>
            <a:r>
              <a:rPr lang="en-US" sz="1400" dirty="0"/>
              <a:t>: 859–883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www.wikipedia.org</a:t>
            </a:r>
            <a:endParaRPr lang="en-US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575992"/>
            <a:ext cx="5764492" cy="764169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51520" y="620688"/>
            <a:ext cx="8424936" cy="265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David Baker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co-workers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justified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PMFs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Bayesian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point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view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construction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coarse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grained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ROSETTA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dirty="0"/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According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Bayesian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probability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calculus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conditional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probability</a:t>
            </a:r>
            <a:endParaRPr lang="de-DE" altLang="de-DE" dirty="0"/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structure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X ,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amino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acid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A ,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written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dirty="0"/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28" y="1677566"/>
            <a:ext cx="1027204" cy="31127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653143" y="3563724"/>
            <a:ext cx="479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</a:t>
            </a:r>
            <a:r>
              <a:rPr lang="de-DE" dirty="0" err="1" smtClean="0"/>
              <a:t>s</a:t>
            </a:r>
            <a:r>
              <a:rPr lang="de-DE" dirty="0" smtClean="0"/>
              <a:t> proportional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likelihood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3592648"/>
            <a:ext cx="1008112" cy="30548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505" y="3620497"/>
            <a:ext cx="1062701" cy="312559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395536" y="3923764"/>
            <a:ext cx="479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</a:t>
            </a:r>
            <a:r>
              <a:rPr lang="de-DE" dirty="0" err="1" smtClean="0"/>
              <a:t>imes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prior</a:t>
            </a:r>
            <a:endParaRPr lang="de-DE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712" y="3934851"/>
            <a:ext cx="539080" cy="3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Rosetta energy function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23528" y="5445224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Sippl</a:t>
            </a:r>
            <a:r>
              <a:rPr lang="en-US" sz="1400" dirty="0"/>
              <a:t> MJ (1990). </a:t>
            </a:r>
            <a:r>
              <a:rPr lang="en-US" sz="1400" dirty="0" smtClean="0"/>
              <a:t>J </a:t>
            </a:r>
            <a:r>
              <a:rPr lang="en-US" sz="1400" dirty="0" err="1"/>
              <a:t>Mol</a:t>
            </a:r>
            <a:r>
              <a:rPr lang="en-US" sz="1400" dirty="0"/>
              <a:t> Biol. </a:t>
            </a:r>
            <a:r>
              <a:rPr lang="en-US" sz="1400" b="1" dirty="0"/>
              <a:t>213</a:t>
            </a:r>
            <a:r>
              <a:rPr lang="en-US" sz="1400" dirty="0"/>
              <a:t>: 859–883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www.wikipedia.org</a:t>
            </a:r>
            <a:endParaRPr lang="en-US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250825" y="620688"/>
            <a:ext cx="8353623" cy="4553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By assuming that the likelihood can be approximated as a product of pairwise probabilities, and applying Bayes' theorem, the likelihood can be written as</a:t>
            </a:r>
            <a:r>
              <a:rPr lang="en-US" dirty="0" smtClean="0"/>
              <a:t>: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/>
              <a:t>w</a:t>
            </a:r>
            <a:r>
              <a:rPr lang="en-US" dirty="0" smtClean="0"/>
              <a:t>here the product runs over all amino acid pairs </a:t>
            </a:r>
          </a:p>
          <a:p>
            <a:pPr>
              <a:lnSpc>
                <a:spcPts val="2500"/>
              </a:lnSpc>
            </a:pPr>
            <a:r>
              <a:rPr lang="de-DE" altLang="de-DE" dirty="0" smtClean="0"/>
              <a:t>(</a:t>
            </a:r>
            <a:r>
              <a:rPr lang="de-DE" altLang="de-DE" dirty="0" err="1"/>
              <a:t>with</a:t>
            </a:r>
            <a:r>
              <a:rPr lang="de-DE" altLang="de-DE" dirty="0"/>
              <a:t>  </a:t>
            </a:r>
            <a:r>
              <a:rPr lang="de-DE" altLang="de-DE" i="1" dirty="0" smtClean="0"/>
              <a:t>i &lt; j </a:t>
            </a:r>
            <a:r>
              <a:rPr lang="de-DE" altLang="de-DE" sz="1900" dirty="0"/>
              <a:t>)</a:t>
            </a:r>
            <a:r>
              <a:rPr lang="de-DE" altLang="de-DE" dirty="0"/>
              <a:t>, </a:t>
            </a:r>
            <a:r>
              <a:rPr lang="de-DE" altLang="de-DE" dirty="0" err="1"/>
              <a:t>and</a:t>
            </a:r>
            <a:r>
              <a:rPr lang="de-DE" altLang="de-DE" dirty="0"/>
              <a:t>  </a:t>
            </a:r>
            <a:r>
              <a:rPr lang="de-DE" altLang="de-DE" i="1" dirty="0" err="1" smtClean="0"/>
              <a:t>r</a:t>
            </a:r>
            <a:r>
              <a:rPr lang="de-DE" altLang="de-DE" i="1" baseline="-25000" dirty="0" err="1" smtClean="0"/>
              <a:t>ij</a:t>
            </a:r>
            <a:r>
              <a:rPr lang="de-DE" altLang="de-DE" dirty="0" smtClean="0"/>
              <a:t> </a:t>
            </a:r>
            <a:r>
              <a:rPr lang="de-DE" altLang="de-DE" sz="1900" dirty="0" smtClean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distance</a:t>
            </a:r>
            <a:r>
              <a:rPr lang="de-DE" altLang="de-DE" dirty="0"/>
              <a:t> </a:t>
            </a:r>
            <a:r>
              <a:rPr lang="de-DE" altLang="de-DE" dirty="0" err="1"/>
              <a:t>between</a:t>
            </a:r>
            <a:r>
              <a:rPr lang="de-DE" altLang="de-DE" dirty="0"/>
              <a:t> </a:t>
            </a:r>
            <a:r>
              <a:rPr lang="de-DE" altLang="de-DE" dirty="0" err="1"/>
              <a:t>amino</a:t>
            </a:r>
            <a:r>
              <a:rPr lang="de-DE" altLang="de-DE" dirty="0"/>
              <a:t> </a:t>
            </a:r>
            <a:r>
              <a:rPr lang="de-DE" altLang="de-DE" dirty="0" err="1"/>
              <a:t>acids</a:t>
            </a:r>
            <a:r>
              <a:rPr lang="de-DE" altLang="de-DE" dirty="0"/>
              <a:t> </a:t>
            </a:r>
            <a:r>
              <a:rPr lang="de-DE" altLang="de-DE" i="1" dirty="0" smtClean="0"/>
              <a:t>i</a:t>
            </a:r>
            <a:r>
              <a:rPr lang="de-DE" altLang="de-DE" sz="1900" dirty="0" smtClean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 </a:t>
            </a:r>
            <a:r>
              <a:rPr lang="de-DE" altLang="de-DE" i="1" dirty="0" smtClean="0"/>
              <a:t>j</a:t>
            </a:r>
            <a:r>
              <a:rPr lang="de-DE" altLang="de-DE" dirty="0" smtClean="0"/>
              <a:t> </a:t>
            </a:r>
            <a:r>
              <a:rPr lang="de-DE" altLang="de-DE" sz="1900" dirty="0"/>
              <a:t>.</a:t>
            </a:r>
            <a:r>
              <a:rPr lang="de-DE" altLang="de-DE" dirty="0"/>
              <a:t> </a:t>
            </a:r>
            <a:endParaRPr lang="de-DE" alt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en-US" dirty="0" smtClean="0"/>
              <a:t>The assumption that the </a:t>
            </a:r>
            <a:r>
              <a:rPr lang="en-US" dirty="0"/>
              <a:t>likelihood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can </a:t>
            </a:r>
            <a:r>
              <a:rPr lang="en-US" dirty="0"/>
              <a:t>be expressed as a product of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pairwise probabilities is </a:t>
            </a:r>
          </a:p>
          <a:p>
            <a:pPr>
              <a:lnSpc>
                <a:spcPts val="2500"/>
              </a:lnSpc>
            </a:pPr>
            <a:r>
              <a:rPr lang="en-US" dirty="0"/>
              <a:t>q</a:t>
            </a:r>
            <a:r>
              <a:rPr lang="en-US" dirty="0" smtClean="0"/>
              <a:t>uestionable.</a:t>
            </a:r>
          </a:p>
          <a:p>
            <a:pPr>
              <a:lnSpc>
                <a:spcPts val="2500"/>
              </a:lnSpc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12776"/>
            <a:ext cx="5115885" cy="732854"/>
          </a:xfrm>
          <a:prstGeom prst="rect">
            <a:avLst/>
          </a:prstGeom>
        </p:spPr>
      </p:pic>
      <p:sp>
        <p:nvSpPr>
          <p:cNvPr id="10" name="AutoShape 2" descr="a_{{i}},a_{{j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3" descr="i&lt;j"/>
          <p:cNvSpPr>
            <a:spLocks noChangeAspect="1" noChangeArrowheads="1"/>
          </p:cNvSpPr>
          <p:nvPr/>
        </p:nvSpPr>
        <p:spPr bwMode="auto">
          <a:xfrm>
            <a:off x="8953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4" descr="r_{ij}"/>
          <p:cNvSpPr>
            <a:spLocks noChangeAspect="1" noChangeArrowheads="1"/>
          </p:cNvSpPr>
          <p:nvPr/>
        </p:nvSpPr>
        <p:spPr bwMode="auto">
          <a:xfrm>
            <a:off x="16748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5" descr="i"/>
          <p:cNvSpPr>
            <a:spLocks noChangeAspect="1" noChangeArrowheads="1"/>
          </p:cNvSpPr>
          <p:nvPr/>
        </p:nvSpPr>
        <p:spPr bwMode="auto">
          <a:xfrm>
            <a:off x="56022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6" descr="j"/>
          <p:cNvSpPr>
            <a:spLocks noChangeAspect="1" noChangeArrowheads="1"/>
          </p:cNvSpPr>
          <p:nvPr/>
        </p:nvSpPr>
        <p:spPr bwMode="auto">
          <a:xfrm>
            <a:off x="6240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750" y="2625755"/>
            <a:ext cx="691875" cy="299189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22" y="3284984"/>
            <a:ext cx="4416426" cy="29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/>
              <a:t>Science of HIV project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250825" y="620688"/>
            <a:ext cx="8353623" cy="102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http</a:t>
            </a:r>
            <a:r>
              <a:rPr lang="en-US" dirty="0"/>
              <a:t>://scienceofhiv.org/wp/?page_id=20</a:t>
            </a:r>
            <a:endParaRPr lang="de-DE" dirty="0"/>
          </a:p>
        </p:txBody>
      </p:sp>
      <p:sp>
        <p:nvSpPr>
          <p:cNvPr id="10" name="AutoShape 2" descr="a_{{i}},a_{{j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3" descr="i&lt;j"/>
          <p:cNvSpPr>
            <a:spLocks noChangeAspect="1" noChangeArrowheads="1"/>
          </p:cNvSpPr>
          <p:nvPr/>
        </p:nvSpPr>
        <p:spPr bwMode="auto">
          <a:xfrm>
            <a:off x="8953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4" descr="r_{ij}"/>
          <p:cNvSpPr>
            <a:spLocks noChangeAspect="1" noChangeArrowheads="1"/>
          </p:cNvSpPr>
          <p:nvPr/>
        </p:nvSpPr>
        <p:spPr bwMode="auto">
          <a:xfrm>
            <a:off x="16748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5" descr="i"/>
          <p:cNvSpPr>
            <a:spLocks noChangeAspect="1" noChangeArrowheads="1"/>
          </p:cNvSpPr>
          <p:nvPr/>
        </p:nvSpPr>
        <p:spPr bwMode="auto">
          <a:xfrm>
            <a:off x="56022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6" descr="j"/>
          <p:cNvSpPr>
            <a:spLocks noChangeAspect="1" noChangeArrowheads="1"/>
          </p:cNvSpPr>
          <p:nvPr/>
        </p:nvSpPr>
        <p:spPr bwMode="auto">
          <a:xfrm>
            <a:off x="6240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3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PDB files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r="15329" b="10794"/>
          <a:stretch/>
        </p:blipFill>
        <p:spPr>
          <a:xfrm>
            <a:off x="129616" y="620688"/>
            <a:ext cx="3024336" cy="424847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23528" y="578551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www.rcsb.org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3183855" y="1988840"/>
            <a:ext cx="5709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35100" algn="l"/>
                <a:tab pos="3054350" algn="l"/>
              </a:tabLst>
            </a:pPr>
            <a:r>
              <a:rPr lang="de-DE" sz="1400" dirty="0" smtClean="0"/>
              <a:t>ATOM      </a:t>
            </a:r>
            <a:r>
              <a:rPr lang="de-DE" sz="1400" dirty="0"/>
              <a:t>1  N   	</a:t>
            </a:r>
            <a:r>
              <a:rPr lang="de-DE" sz="1400" dirty="0" smtClean="0"/>
              <a:t>VAL </a:t>
            </a:r>
            <a:r>
              <a:rPr lang="de-DE" sz="1400" dirty="0"/>
              <a:t>E  15      -6.512 </a:t>
            </a:r>
            <a:r>
              <a:rPr lang="de-DE" sz="1400" dirty="0" smtClean="0"/>
              <a:t>-</a:t>
            </a:r>
            <a:r>
              <a:rPr lang="de-DE" sz="1400" dirty="0"/>
              <a:t>12.177 </a:t>
            </a:r>
            <a:r>
              <a:rPr lang="de-DE" sz="1400" dirty="0" smtClean="0"/>
              <a:t> -</a:t>
            </a:r>
            <a:r>
              <a:rPr lang="de-DE" sz="1400" dirty="0"/>
              <a:t>13.595  1.00 </a:t>
            </a:r>
            <a:r>
              <a:rPr lang="de-DE" sz="1400" dirty="0" smtClean="0"/>
              <a:t>  64.39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 2  CA </a:t>
            </a:r>
            <a:r>
              <a:rPr lang="de-DE" sz="1400" dirty="0" smtClean="0"/>
              <a:t>	VAL </a:t>
            </a:r>
            <a:r>
              <a:rPr lang="de-DE" sz="1400" dirty="0"/>
              <a:t>E  15      -5.276 -11.431 </a:t>
            </a:r>
            <a:r>
              <a:rPr lang="de-DE" sz="1400" dirty="0" smtClean="0"/>
              <a:t> -</a:t>
            </a:r>
            <a:r>
              <a:rPr lang="de-DE" sz="1400" dirty="0"/>
              <a:t>13.476  1.00 </a:t>
            </a:r>
            <a:r>
              <a:rPr lang="de-DE" sz="1400" dirty="0" smtClean="0"/>
              <a:t>  47.83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 3  C   </a:t>
            </a:r>
            <a:r>
              <a:rPr lang="de-DE" sz="1400" dirty="0" smtClean="0"/>
              <a:t>  	VAL </a:t>
            </a:r>
            <a:r>
              <a:rPr lang="de-DE" sz="1400" dirty="0"/>
              <a:t>E  15      -4.815 -10.815 </a:t>
            </a:r>
            <a:r>
              <a:rPr lang="de-DE" sz="1400" dirty="0" smtClean="0"/>
              <a:t> -14.785  </a:t>
            </a:r>
            <a:r>
              <a:rPr lang="de-DE" sz="1400" dirty="0"/>
              <a:t>1.00 </a:t>
            </a:r>
            <a:r>
              <a:rPr lang="de-DE" sz="1400" dirty="0" smtClean="0"/>
              <a:t>  35.56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 4  O   </a:t>
            </a:r>
            <a:r>
              <a:rPr lang="de-DE" sz="1400" dirty="0" smtClean="0"/>
              <a:t> 	VAL </a:t>
            </a:r>
            <a:r>
              <a:rPr lang="de-DE" sz="1400" dirty="0"/>
              <a:t>E  15      -4.806  </a:t>
            </a:r>
            <a:r>
              <a:rPr lang="de-DE" sz="1400" dirty="0" smtClean="0"/>
              <a:t> -</a:t>
            </a:r>
            <a:r>
              <a:rPr lang="de-DE" sz="1400" dirty="0"/>
              <a:t>9.592 </a:t>
            </a:r>
            <a:r>
              <a:rPr lang="de-DE" sz="1400" dirty="0" smtClean="0"/>
              <a:t> -</a:t>
            </a:r>
            <a:r>
              <a:rPr lang="de-DE" sz="1400" dirty="0"/>
              <a:t>14.904  1.00 </a:t>
            </a:r>
            <a:r>
              <a:rPr lang="de-DE" sz="1400" dirty="0" smtClean="0"/>
              <a:t>  99.02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 5  CB  	</a:t>
            </a:r>
            <a:r>
              <a:rPr lang="de-DE" sz="1400" dirty="0" smtClean="0"/>
              <a:t>VAL </a:t>
            </a:r>
            <a:r>
              <a:rPr lang="de-DE" sz="1400" dirty="0"/>
              <a:t>E  15      -4.193 -12.092 </a:t>
            </a:r>
            <a:r>
              <a:rPr lang="de-DE" sz="1400" dirty="0" smtClean="0"/>
              <a:t> -</a:t>
            </a:r>
            <a:r>
              <a:rPr lang="de-DE" sz="1400" dirty="0"/>
              <a:t>12.629  </a:t>
            </a:r>
            <a:r>
              <a:rPr lang="de-DE" sz="1400" dirty="0" smtClean="0"/>
              <a:t>1.00 100.00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 6  CG1 	</a:t>
            </a:r>
            <a:r>
              <a:rPr lang="de-DE" sz="1400" dirty="0" smtClean="0"/>
              <a:t>VAL </a:t>
            </a:r>
            <a:r>
              <a:rPr lang="de-DE" sz="1400" dirty="0"/>
              <a:t>E  15      -2.823 -11.529 </a:t>
            </a:r>
            <a:r>
              <a:rPr lang="de-DE" sz="1400" dirty="0" smtClean="0"/>
              <a:t> -</a:t>
            </a:r>
            <a:r>
              <a:rPr lang="de-DE" sz="1400" dirty="0"/>
              <a:t>12.987  1.00 </a:t>
            </a:r>
            <a:r>
              <a:rPr lang="de-DE" sz="1400" dirty="0" smtClean="0"/>
              <a:t>  50.97 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 7  </a:t>
            </a:r>
            <a:r>
              <a:rPr lang="de-DE" sz="1400" dirty="0" smtClean="0"/>
              <a:t>CG2	VAL </a:t>
            </a:r>
            <a:r>
              <a:rPr lang="de-DE" sz="1400" dirty="0"/>
              <a:t>E  15      -4.494 -11.830 </a:t>
            </a:r>
            <a:r>
              <a:rPr lang="de-DE" sz="1400" dirty="0" smtClean="0"/>
              <a:t> -</a:t>
            </a:r>
            <a:r>
              <a:rPr lang="de-DE" sz="1400" dirty="0"/>
              <a:t>11.149  1.00 </a:t>
            </a:r>
            <a:r>
              <a:rPr lang="de-DE" sz="1400" dirty="0" smtClean="0"/>
              <a:t>  35.72 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 8  N  </a:t>
            </a:r>
            <a:r>
              <a:rPr lang="de-DE" sz="1400" dirty="0" smtClean="0"/>
              <a:t>	LYS </a:t>
            </a:r>
            <a:r>
              <a:rPr lang="de-DE" sz="1400" dirty="0"/>
              <a:t>E  16      -4.475 -11.641 </a:t>
            </a:r>
            <a:r>
              <a:rPr lang="de-DE" sz="1400" dirty="0" smtClean="0"/>
              <a:t> -</a:t>
            </a:r>
            <a:r>
              <a:rPr lang="de-DE" sz="1400" dirty="0"/>
              <a:t>15.778  1.00 </a:t>
            </a:r>
            <a:r>
              <a:rPr lang="de-DE" sz="1400" dirty="0" smtClean="0"/>
              <a:t>  35.94 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 9  CA </a:t>
            </a:r>
            <a:r>
              <a:rPr lang="de-DE" sz="1400" dirty="0" smtClean="0"/>
              <a:t>	LYS </a:t>
            </a:r>
            <a:r>
              <a:rPr lang="de-DE" sz="1400" dirty="0"/>
              <a:t>E  16      -4.060 -11.108 </a:t>
            </a:r>
            <a:r>
              <a:rPr lang="de-DE" sz="1400" dirty="0" smtClean="0"/>
              <a:t> -</a:t>
            </a:r>
            <a:r>
              <a:rPr lang="de-DE" sz="1400" dirty="0"/>
              <a:t>17.074  1.00 </a:t>
            </a:r>
            <a:r>
              <a:rPr lang="de-DE" sz="1400" dirty="0" smtClean="0"/>
              <a:t>  55.13 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10  C  </a:t>
            </a:r>
            <a:r>
              <a:rPr lang="de-DE" sz="1400" dirty="0" smtClean="0"/>
              <a:t>	LYS </a:t>
            </a:r>
            <a:r>
              <a:rPr lang="de-DE" sz="1400" dirty="0"/>
              <a:t>E  16      -5.100 -10.105 </a:t>
            </a:r>
            <a:r>
              <a:rPr lang="de-DE" sz="1400" dirty="0" smtClean="0"/>
              <a:t> -</a:t>
            </a:r>
            <a:r>
              <a:rPr lang="de-DE" sz="1400" dirty="0"/>
              <a:t>17.531  1.00 </a:t>
            </a:r>
            <a:r>
              <a:rPr lang="de-DE" sz="1400" dirty="0" smtClean="0"/>
              <a:t>  59.23   </a:t>
            </a:r>
            <a:endParaRPr lang="de-DE" sz="1400" dirty="0"/>
          </a:p>
          <a:p>
            <a:pPr>
              <a:tabLst>
                <a:tab pos="1435100" algn="l"/>
                <a:tab pos="3227388" algn="l"/>
              </a:tabLst>
            </a:pPr>
            <a:r>
              <a:rPr lang="de-DE" sz="1400" dirty="0"/>
              <a:t>ATOM     11  O  </a:t>
            </a:r>
            <a:r>
              <a:rPr lang="de-DE" sz="1400" dirty="0" smtClean="0"/>
              <a:t>	LYS </a:t>
            </a:r>
            <a:r>
              <a:rPr lang="de-DE" sz="1400" dirty="0"/>
              <a:t>E  16      -4.877 </a:t>
            </a:r>
            <a:r>
              <a:rPr lang="de-DE" sz="1400" dirty="0" smtClean="0"/>
              <a:t>  </a:t>
            </a:r>
            <a:r>
              <a:rPr lang="de-DE" sz="1400" dirty="0"/>
              <a:t>-9.036 </a:t>
            </a:r>
            <a:r>
              <a:rPr lang="de-DE" sz="1400" dirty="0" smtClean="0"/>
              <a:t> -</a:t>
            </a:r>
            <a:r>
              <a:rPr lang="de-DE" sz="1400" dirty="0"/>
              <a:t>18.103  1.00 </a:t>
            </a:r>
            <a:r>
              <a:rPr lang="de-DE" sz="1400" dirty="0" smtClean="0"/>
              <a:t>  35.80 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12  CB </a:t>
            </a:r>
            <a:r>
              <a:rPr lang="de-DE" sz="1400" dirty="0" smtClean="0"/>
              <a:t>	LYS </a:t>
            </a:r>
            <a:r>
              <a:rPr lang="de-DE" sz="1400" dirty="0"/>
              <a:t>E  16      -3.916 -12.209 </a:t>
            </a:r>
            <a:r>
              <a:rPr lang="de-DE" sz="1400" dirty="0" smtClean="0"/>
              <a:t> -</a:t>
            </a:r>
            <a:r>
              <a:rPr lang="de-DE" sz="1400" dirty="0"/>
              <a:t>18.110  1.00 </a:t>
            </a:r>
            <a:r>
              <a:rPr lang="de-DE" sz="1400" dirty="0" smtClean="0"/>
              <a:t>  47.57 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13  CG </a:t>
            </a:r>
            <a:r>
              <a:rPr lang="de-DE" sz="1400" dirty="0" smtClean="0"/>
              <a:t>	LYS </a:t>
            </a:r>
            <a:r>
              <a:rPr lang="de-DE" sz="1400" dirty="0"/>
              <a:t>E  16      -2.850 -11.886 </a:t>
            </a:r>
            <a:r>
              <a:rPr lang="de-DE" sz="1400" dirty="0" smtClean="0"/>
              <a:t> -</a:t>
            </a:r>
            <a:r>
              <a:rPr lang="de-DE" sz="1400" dirty="0"/>
              <a:t>19.158  </a:t>
            </a:r>
            <a:r>
              <a:rPr lang="de-DE" sz="1400" dirty="0" smtClean="0"/>
              <a:t>1.00 100.00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14  CD </a:t>
            </a:r>
            <a:r>
              <a:rPr lang="de-DE" sz="1400" dirty="0" smtClean="0"/>
              <a:t>	LYS </a:t>
            </a:r>
            <a:r>
              <a:rPr lang="de-DE" sz="1400" dirty="0"/>
              <a:t>E  16      -1.491 -12.525 </a:t>
            </a:r>
            <a:r>
              <a:rPr lang="de-DE" sz="1400" dirty="0" smtClean="0"/>
              <a:t> -</a:t>
            </a:r>
            <a:r>
              <a:rPr lang="de-DE" sz="1400" dirty="0"/>
              <a:t>18.888  1.00 </a:t>
            </a:r>
            <a:r>
              <a:rPr lang="de-DE" sz="1400" dirty="0" smtClean="0"/>
              <a:t>  94.01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15  CE </a:t>
            </a:r>
            <a:r>
              <a:rPr lang="de-DE" sz="1400" dirty="0" smtClean="0"/>
              <a:t>	LYS </a:t>
            </a:r>
            <a:r>
              <a:rPr lang="de-DE" sz="1400" dirty="0"/>
              <a:t>E  16      -0.665 -11.794 </a:t>
            </a:r>
            <a:r>
              <a:rPr lang="de-DE" sz="1400" dirty="0" smtClean="0"/>
              <a:t> -</a:t>
            </a:r>
            <a:r>
              <a:rPr lang="de-DE" sz="1400" dirty="0"/>
              <a:t>17.836  </a:t>
            </a:r>
            <a:r>
              <a:rPr lang="de-DE" sz="1400" dirty="0" smtClean="0"/>
              <a:t>1.00 100.00   </a:t>
            </a:r>
            <a:endParaRPr lang="de-DE" sz="1400" dirty="0"/>
          </a:p>
          <a:p>
            <a:pPr>
              <a:tabLst>
                <a:tab pos="1435100" algn="l"/>
              </a:tabLst>
            </a:pPr>
            <a:r>
              <a:rPr lang="de-DE" sz="1400" dirty="0"/>
              <a:t>ATOM     16  NZ </a:t>
            </a:r>
            <a:r>
              <a:rPr lang="de-DE" sz="1400" dirty="0" smtClean="0"/>
              <a:t>	LYS </a:t>
            </a:r>
            <a:r>
              <a:rPr lang="de-DE" sz="1400" dirty="0"/>
              <a:t>E  16      -0.505 -12.557 </a:t>
            </a:r>
            <a:r>
              <a:rPr lang="de-DE" sz="1400" dirty="0" smtClean="0"/>
              <a:t> -</a:t>
            </a:r>
            <a:r>
              <a:rPr lang="de-DE" sz="1400" dirty="0"/>
              <a:t>16.586  1.00 </a:t>
            </a:r>
            <a:r>
              <a:rPr lang="de-DE" sz="1400" dirty="0" smtClean="0"/>
              <a:t>  89.11 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 rot="-5400000">
            <a:off x="5560434" y="-1087825"/>
            <a:ext cx="1497526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Atom-</a:t>
            </a:r>
            <a:r>
              <a:rPr lang="de-DE" sz="1400" dirty="0" err="1" smtClean="0"/>
              <a:t>number</a:t>
            </a:r>
            <a:endParaRPr lang="de-DE" sz="1400" dirty="0" smtClean="0"/>
          </a:p>
          <a:p>
            <a:endParaRPr lang="de-DE" sz="800" dirty="0"/>
          </a:p>
          <a:p>
            <a:r>
              <a:rPr lang="de-DE" sz="1400" dirty="0" smtClean="0"/>
              <a:t>Atom type</a:t>
            </a:r>
          </a:p>
          <a:p>
            <a:endParaRPr lang="de-DE" sz="1400" dirty="0"/>
          </a:p>
          <a:p>
            <a:r>
              <a:rPr lang="de-DE" sz="1400" dirty="0" err="1" smtClean="0"/>
              <a:t>Residue</a:t>
            </a:r>
            <a:r>
              <a:rPr lang="de-DE" sz="1400" dirty="0" smtClean="0"/>
              <a:t> type</a:t>
            </a:r>
          </a:p>
          <a:p>
            <a:endParaRPr lang="de-DE" sz="800" dirty="0"/>
          </a:p>
          <a:p>
            <a:r>
              <a:rPr lang="de-DE" sz="1400" dirty="0" smtClean="0"/>
              <a:t>Chain ID</a:t>
            </a:r>
          </a:p>
          <a:p>
            <a:endParaRPr lang="de-DE" sz="800" dirty="0"/>
          </a:p>
          <a:p>
            <a:r>
              <a:rPr lang="de-DE" sz="1400" dirty="0" err="1" smtClean="0"/>
              <a:t>Residue</a:t>
            </a:r>
            <a:r>
              <a:rPr lang="de-DE" sz="1400" dirty="0" smtClean="0"/>
              <a:t> </a:t>
            </a:r>
            <a:r>
              <a:rPr lang="de-DE" sz="1400" dirty="0" err="1" smtClean="0"/>
              <a:t>number</a:t>
            </a:r>
            <a:endParaRPr lang="de-DE" sz="1400" dirty="0" smtClean="0"/>
          </a:p>
          <a:p>
            <a:endParaRPr lang="de-DE" sz="1400" dirty="0"/>
          </a:p>
          <a:p>
            <a:r>
              <a:rPr lang="de-DE" sz="1400" dirty="0" smtClean="0"/>
              <a:t>X-</a:t>
            </a:r>
            <a:r>
              <a:rPr lang="de-DE" sz="1400" dirty="0" err="1" smtClean="0"/>
              <a:t>coordinae</a:t>
            </a:r>
            <a:endParaRPr lang="de-DE" sz="1400" dirty="0" smtClean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 smtClean="0"/>
              <a:t>Y-</a:t>
            </a:r>
            <a:r>
              <a:rPr lang="de-DE" sz="1400" dirty="0" err="1" smtClean="0"/>
              <a:t>coordinate</a:t>
            </a:r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r>
              <a:rPr lang="de-DE" sz="1400" dirty="0" smtClean="0"/>
              <a:t>Z-</a:t>
            </a:r>
            <a:r>
              <a:rPr lang="de-DE" sz="1400" dirty="0" err="1" smtClean="0"/>
              <a:t>coordinate</a:t>
            </a:r>
            <a:r>
              <a:rPr lang="de-DE" sz="1400" dirty="0" smtClean="0"/>
              <a:t>  </a:t>
            </a:r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 err="1" smtClean="0"/>
              <a:t>Occupancy</a:t>
            </a:r>
            <a:endParaRPr lang="de-DE" sz="1400" dirty="0"/>
          </a:p>
          <a:p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smtClean="0"/>
              <a:t>B-</a:t>
            </a:r>
            <a:r>
              <a:rPr lang="de-DE" sz="1400" dirty="0" err="1" smtClean="0"/>
              <a:t>factor</a:t>
            </a:r>
            <a:endParaRPr lang="de-DE" sz="1400" dirty="0"/>
          </a:p>
        </p:txBody>
      </p:sp>
      <p:sp>
        <p:nvSpPr>
          <p:cNvPr id="3" name="Textfeld 2"/>
          <p:cNvSpPr txBox="1"/>
          <p:nvPr/>
        </p:nvSpPr>
        <p:spPr>
          <a:xfrm flipH="1">
            <a:off x="323528" y="4797152"/>
            <a:ext cx="2540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1atp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cAMP-dependent</a:t>
            </a:r>
            <a:r>
              <a:rPr lang="de-DE" dirty="0" smtClean="0"/>
              <a:t> </a:t>
            </a:r>
            <a:r>
              <a:rPr lang="de-DE" dirty="0" err="1" smtClean="0"/>
              <a:t>protein</a:t>
            </a:r>
            <a:r>
              <a:rPr lang="de-DE" dirty="0" smtClean="0"/>
              <a:t> </a:t>
            </a:r>
            <a:r>
              <a:rPr lang="de-DE" dirty="0" err="1" smtClean="0"/>
              <a:t>kinase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83855" y="5589240"/>
            <a:ext cx="5925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high-resolution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,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sometimes</a:t>
            </a:r>
            <a:endParaRPr lang="de-DE" dirty="0" smtClean="0"/>
          </a:p>
          <a:p>
            <a:r>
              <a:rPr lang="de-DE" dirty="0" err="1"/>
              <a:t>r</a:t>
            </a:r>
            <a:r>
              <a:rPr lang="de-DE" dirty="0" err="1" smtClean="0"/>
              <a:t>esolve</a:t>
            </a:r>
            <a:r>
              <a:rPr lang="de-DE" dirty="0" smtClean="0"/>
              <a:t> different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r>
              <a:rPr lang="de-DE" dirty="0" err="1" smtClean="0"/>
              <a:t>orientations</a:t>
            </a:r>
            <a:r>
              <a:rPr lang="de-DE" dirty="0" smtClean="0"/>
              <a:t> („</a:t>
            </a:r>
            <a:r>
              <a:rPr lang="de-DE" dirty="0" err="1" smtClean="0"/>
              <a:t>occupancies</a:t>
            </a:r>
            <a:r>
              <a:rPr lang="de-DE" dirty="0" smtClean="0"/>
              <a:t>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4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Resolution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600154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www.rcsb.org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3942183" y="2215891"/>
            <a:ext cx="509431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Electron density maps for structures with </a:t>
            </a:r>
            <a:r>
              <a:rPr lang="en-US" dirty="0" smtClean="0"/>
              <a:t>different resolutions.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The </a:t>
            </a:r>
            <a:r>
              <a:rPr lang="en-US" dirty="0"/>
              <a:t>first </a:t>
            </a:r>
            <a:r>
              <a:rPr lang="en-US" dirty="0" smtClean="0"/>
              <a:t>3 </a:t>
            </a:r>
            <a:r>
              <a:rPr lang="en-US" dirty="0"/>
              <a:t>show </a:t>
            </a:r>
            <a:r>
              <a:rPr lang="en-US" dirty="0" smtClean="0"/>
              <a:t>Tyr103 </a:t>
            </a:r>
            <a:r>
              <a:rPr lang="en-US" dirty="0"/>
              <a:t>from </a:t>
            </a:r>
            <a:r>
              <a:rPr lang="en-US" dirty="0" smtClean="0"/>
              <a:t>myoglobin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1a6m </a:t>
            </a:r>
            <a:r>
              <a:rPr lang="en-US" dirty="0"/>
              <a:t>(1.0 Å resolution),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106m </a:t>
            </a:r>
            <a:r>
              <a:rPr lang="en-US" dirty="0"/>
              <a:t>(2.0 Å resolution), and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108m </a:t>
            </a:r>
            <a:r>
              <a:rPr lang="en-US" dirty="0"/>
              <a:t>(2.7 Å resolution).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de-DE" dirty="0" err="1" smtClean="0"/>
              <a:t>Bottom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/>
              <a:t>:</a:t>
            </a:r>
            <a:r>
              <a:rPr lang="en-US" dirty="0" smtClean="0"/>
              <a:t> Tyr130 </a:t>
            </a:r>
            <a:r>
              <a:rPr lang="en-US" dirty="0"/>
              <a:t>from </a:t>
            </a:r>
            <a:r>
              <a:rPr lang="en-US" dirty="0" smtClean="0"/>
              <a:t>hemoglobin,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1s0h </a:t>
            </a:r>
            <a:r>
              <a:rPr lang="en-US" dirty="0"/>
              <a:t>(3.0 Å resolution).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Blue </a:t>
            </a:r>
            <a:r>
              <a:rPr lang="en-US" dirty="0"/>
              <a:t>and yellow contours surround regions of high electron </a:t>
            </a:r>
            <a:r>
              <a:rPr lang="en-US" dirty="0" smtClean="0"/>
              <a:t>density.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The </a:t>
            </a:r>
            <a:r>
              <a:rPr lang="en-US" dirty="0"/>
              <a:t>atomic model is shown with sticks.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5" y="2278490"/>
            <a:ext cx="3558791" cy="342662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25760" y="533579"/>
            <a:ext cx="8910736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b="1" dirty="0"/>
              <a:t>Resolution</a:t>
            </a:r>
            <a:r>
              <a:rPr lang="en-US" dirty="0"/>
              <a:t> :</a:t>
            </a:r>
            <a:r>
              <a:rPr lang="en-US" dirty="0" smtClean="0"/>
              <a:t> </a:t>
            </a:r>
            <a:r>
              <a:rPr lang="en-US" dirty="0"/>
              <a:t>measure of the quality of the data that has been collected on the crystal containing the protein or nucleic acid.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It </a:t>
            </a:r>
            <a:r>
              <a:rPr lang="en-US" dirty="0"/>
              <a:t>is defined as the </a:t>
            </a:r>
            <a:r>
              <a:rPr lang="en-US" b="1" dirty="0"/>
              <a:t>minimum plane spacing </a:t>
            </a:r>
            <a:r>
              <a:rPr lang="en-US" dirty="0" smtClean="0"/>
              <a:t>d given </a:t>
            </a:r>
            <a:r>
              <a:rPr lang="en-US" dirty="0"/>
              <a:t>by Bragg's law for a particular set of X-ray diffraction intensities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5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Ultra high resolution structure (0.48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en-US" dirty="0" smtClean="0"/>
              <a:t>) of </a:t>
            </a:r>
            <a:r>
              <a:rPr lang="en-US" dirty="0" err="1" smtClean="0"/>
              <a:t>HiPIP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71525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Takeda</a:t>
            </a:r>
            <a:r>
              <a:rPr lang="de-DE" sz="1400" dirty="0" smtClean="0"/>
              <a:t>, Miki, FEBS J. (2017) 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71458" y="3429000"/>
            <a:ext cx="8677005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/>
              <a:t>R</a:t>
            </a:r>
            <a:r>
              <a:rPr lang="en-US" baseline="-25000" dirty="0" err="1" smtClean="0"/>
              <a:t>free</a:t>
            </a:r>
            <a:r>
              <a:rPr lang="en-US" dirty="0" smtClean="0"/>
              <a:t> = 0.078!  At this resolution, enormous levels of detail can be detected.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(Left) </a:t>
            </a:r>
            <a:r>
              <a:rPr lang="en-US" dirty="0"/>
              <a:t>The overall structure of </a:t>
            </a:r>
            <a:r>
              <a:rPr lang="en-US" dirty="0" err="1"/>
              <a:t>HiPIP</a:t>
            </a:r>
            <a:r>
              <a:rPr lang="en-US" dirty="0"/>
              <a:t> is shown as a tube model, where aromatic residues and the iron–sulfur cluster are represented as green and red sticks.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(Right) </a:t>
            </a:r>
            <a:r>
              <a:rPr lang="en-US" dirty="0"/>
              <a:t>Hydrogen bonding formed between lone pair electrons of the carbonyl O of </a:t>
            </a:r>
            <a:r>
              <a:rPr lang="en-US" dirty="0" smtClean="0"/>
              <a:t>Gly73 </a:t>
            </a:r>
            <a:r>
              <a:rPr lang="en-US" dirty="0"/>
              <a:t>and the amide H atoms of </a:t>
            </a:r>
            <a:r>
              <a:rPr lang="en-US" dirty="0" smtClean="0"/>
              <a:t>Cys43. 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28"/>
          <a:stretch/>
        </p:blipFill>
        <p:spPr>
          <a:xfrm>
            <a:off x="107505" y="643552"/>
            <a:ext cx="2808312" cy="249741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8"/>
          <a:stretch/>
        </p:blipFill>
        <p:spPr>
          <a:xfrm>
            <a:off x="4561088" y="602149"/>
            <a:ext cx="2917423" cy="24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Statistics of PDB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259632" y="624840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www.rcsb.org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250825" y="4770412"/>
            <a:ext cx="867700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The resolution of protein structures has steadily improved in recent years. 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8" y="606868"/>
            <a:ext cx="7848872" cy="41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R-value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600154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www.rcsb.org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125760" y="602149"/>
            <a:ext cx="8910736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b="1" dirty="0"/>
              <a:t>R-value</a:t>
            </a:r>
            <a:r>
              <a:rPr lang="en-US" dirty="0"/>
              <a:t> is the measure of the quality of the atomic model obtained from the crystallographic data.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en-US" dirty="0" smtClean="0"/>
              <a:t>When </a:t>
            </a:r>
            <a:r>
              <a:rPr lang="en-US" dirty="0"/>
              <a:t>solving the structure of a protein, the researcher first builds an atomic model and then </a:t>
            </a:r>
            <a:r>
              <a:rPr lang="en-US" dirty="0" smtClean="0"/>
              <a:t>back-calculates </a:t>
            </a:r>
            <a:r>
              <a:rPr lang="en-US" dirty="0"/>
              <a:t>a simulated diffraction pattern based on that model.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The </a:t>
            </a:r>
            <a:r>
              <a:rPr lang="en-US" dirty="0"/>
              <a:t>R-value measures how well the simulated diffraction pattern matches the experimentally-observed diffraction pattern.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>
                <a:cs typeface="Arial" panose="020B0604020202020204" pitchFamily="34" charset="0"/>
              </a:rPr>
              <a:t>F </a:t>
            </a:r>
            <a:r>
              <a:rPr lang="de-DE" dirty="0" err="1" smtClean="0">
                <a:cs typeface="Arial" panose="020B0604020202020204" pitchFamily="34" charset="0"/>
              </a:rPr>
              <a:t>stands</a:t>
            </a:r>
            <a:r>
              <a:rPr lang="de-DE" dirty="0" smtClean="0">
                <a:cs typeface="Arial" panose="020B0604020202020204" pitchFamily="34" charset="0"/>
              </a:rPr>
              <a:t> </a:t>
            </a:r>
            <a:r>
              <a:rPr lang="de-DE" dirty="0" err="1" smtClean="0">
                <a:cs typeface="Arial" panose="020B0604020202020204" pitchFamily="34" charset="0"/>
              </a:rPr>
              <a:t>for</a:t>
            </a:r>
            <a:r>
              <a:rPr lang="de-DE" dirty="0" smtClean="0">
                <a:cs typeface="Arial" panose="020B0604020202020204" pitchFamily="34" charset="0"/>
              </a:rPr>
              <a:t> </a:t>
            </a:r>
            <a:r>
              <a:rPr lang="de-DE" dirty="0" err="1" smtClean="0">
                <a:cs typeface="Arial" panose="020B0604020202020204" pitchFamily="34" charset="0"/>
              </a:rPr>
              <a:t>the</a:t>
            </a:r>
            <a:r>
              <a:rPr lang="de-DE" dirty="0" smtClean="0">
                <a:cs typeface="Arial" panose="020B0604020202020204" pitchFamily="34" charset="0"/>
              </a:rPr>
              <a:t> „</a:t>
            </a:r>
            <a:r>
              <a:rPr lang="de-DE" dirty="0" err="1" smtClean="0">
                <a:cs typeface="Arial" panose="020B0604020202020204" pitchFamily="34" charset="0"/>
              </a:rPr>
              <a:t>structure</a:t>
            </a:r>
            <a:r>
              <a:rPr lang="de-DE" dirty="0" smtClean="0">
                <a:cs typeface="Arial" panose="020B0604020202020204" pitchFamily="34" charset="0"/>
              </a:rPr>
              <a:t> </a:t>
            </a:r>
            <a:r>
              <a:rPr lang="de-DE" dirty="0" err="1" smtClean="0">
                <a:cs typeface="Arial" panose="020B0604020202020204" pitchFamily="34" charset="0"/>
              </a:rPr>
              <a:t>factor</a:t>
            </a:r>
            <a:r>
              <a:rPr lang="de-DE" dirty="0" smtClean="0">
                <a:cs typeface="Arial" panose="020B0604020202020204" pitchFamily="34" charset="0"/>
              </a:rPr>
              <a:t>“ </a:t>
            </a:r>
            <a:r>
              <a:rPr lang="en-US" altLang="en-US" dirty="0" smtClean="0">
                <a:cs typeface="Arial" panose="020B0604020202020204" pitchFamily="34" charset="0"/>
              </a:rPr>
              <a:t>describing </a:t>
            </a:r>
            <a:r>
              <a:rPr lang="en-US" altLang="en-US" dirty="0">
                <a:cs typeface="Arial" panose="020B0604020202020204" pitchFamily="34" charset="0"/>
              </a:rPr>
              <a:t>the amplitude and phase of a wave diffracted from crystal lattice </a:t>
            </a:r>
            <a:r>
              <a:rPr lang="en-US" altLang="en-US" dirty="0" smtClean="0">
                <a:cs typeface="Arial" panose="020B0604020202020204" pitchFamily="34" charset="0"/>
              </a:rPr>
              <a:t>planes.</a:t>
            </a:r>
            <a:endParaRPr lang="en-US" dirty="0" smtClean="0"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A </a:t>
            </a:r>
            <a:r>
              <a:rPr lang="en-US" dirty="0"/>
              <a:t>totally random set of atoms will give an R-value of about 0.63,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whereas </a:t>
            </a:r>
            <a:r>
              <a:rPr lang="en-US" dirty="0"/>
              <a:t>a perfect fit would have a value of 0.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Typical </a:t>
            </a:r>
            <a:r>
              <a:rPr lang="en-US" dirty="0"/>
              <a:t>values </a:t>
            </a:r>
            <a:r>
              <a:rPr lang="en-US" dirty="0" smtClean="0"/>
              <a:t>of “well refined” protein structures are </a:t>
            </a:r>
            <a:r>
              <a:rPr lang="en-US" dirty="0"/>
              <a:t>about 0.20.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06205"/>
            <a:ext cx="2633106" cy="7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B-factor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Processing of Biological Data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7504" y="5211197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http://pldserver1.biochem.queensu.ca/~</a:t>
            </a:r>
            <a:r>
              <a:rPr lang="de-DE" sz="1400" dirty="0" smtClean="0"/>
              <a:t>rlc/work/teaching/definitions.shtml</a:t>
            </a:r>
          </a:p>
          <a:p>
            <a:r>
              <a:rPr lang="de-DE" sz="1400" dirty="0"/>
              <a:t>https://www.cgl.ucsf.edu/chimera/docs/UsersGuide/tutorials/bfactor.html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7504" y="548680"/>
            <a:ext cx="8712968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The "temperature-factor</a:t>
            </a:r>
            <a:r>
              <a:rPr lang="en-US" dirty="0"/>
              <a:t>" or "Debye-Waller </a:t>
            </a:r>
            <a:r>
              <a:rPr lang="en-US" dirty="0" smtClean="0"/>
              <a:t>factor“ describes </a:t>
            </a:r>
            <a:r>
              <a:rPr lang="en-US" dirty="0"/>
              <a:t>the degree to which the </a:t>
            </a:r>
            <a:r>
              <a:rPr lang="en-US" b="1" dirty="0"/>
              <a:t>electron </a:t>
            </a:r>
            <a:r>
              <a:rPr lang="en-US" b="1" dirty="0" smtClean="0"/>
              <a:t>density </a:t>
            </a:r>
            <a:r>
              <a:rPr lang="en-US" dirty="0" smtClean="0"/>
              <a:t>of an atom </a:t>
            </a:r>
            <a:r>
              <a:rPr lang="en-US" b="1" dirty="0"/>
              <a:t>is spread out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In theory, </a:t>
            </a:r>
            <a:r>
              <a:rPr lang="en-US" dirty="0"/>
              <a:t>the B-factor indicates the true static or dynamic </a:t>
            </a:r>
            <a:r>
              <a:rPr lang="en-US" b="1" dirty="0"/>
              <a:t>mobility</a:t>
            </a:r>
            <a:r>
              <a:rPr lang="en-US" dirty="0"/>
              <a:t> of an </a:t>
            </a:r>
            <a:r>
              <a:rPr lang="en-US" dirty="0" smtClean="0"/>
              <a:t>atom.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However, it </a:t>
            </a:r>
            <a:r>
              <a:rPr lang="en-US" dirty="0"/>
              <a:t>can also indicate where there are errors in model building.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The B-factor of atom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related to its mean square displacement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: 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		B = 8 </a:t>
            </a:r>
            <a:r>
              <a:rPr lang="en-US" dirty="0" smtClean="0">
                <a:sym typeface="Symbol" panose="05050102010706020507" pitchFamily="18" charset="2"/>
              </a:rPr>
              <a:t>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/>
              <a:t>  U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</a:p>
          <a:p>
            <a:pPr>
              <a:lnSpc>
                <a:spcPts val="2500"/>
              </a:lnSpc>
            </a:pPr>
            <a:endParaRPr lang="en-US" sz="1400" baseline="30000" dirty="0"/>
          </a:p>
          <a:p>
            <a:pPr>
              <a:lnSpc>
                <a:spcPts val="2500"/>
              </a:lnSpc>
            </a:pPr>
            <a:r>
              <a:rPr lang="en-US" dirty="0" smtClean="0"/>
              <a:t>In general, protein structures (should) have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larger B-factors in loop regions and on the</a:t>
            </a:r>
          </a:p>
          <a:p>
            <a:pPr>
              <a:lnSpc>
                <a:spcPts val="2500"/>
              </a:lnSpc>
            </a:pPr>
            <a:r>
              <a:rPr lang="en-US" dirty="0"/>
              <a:t>p</a:t>
            </a:r>
            <a:r>
              <a:rPr lang="en-US" dirty="0" smtClean="0"/>
              <a:t>rotein surface and low B-factors in</a:t>
            </a:r>
          </a:p>
          <a:p>
            <a:pPr>
              <a:lnSpc>
                <a:spcPts val="2500"/>
              </a:lnSpc>
            </a:pPr>
            <a:r>
              <a:rPr lang="en-US" dirty="0"/>
              <a:t>t</a:t>
            </a:r>
            <a:r>
              <a:rPr lang="en-US" dirty="0" smtClean="0"/>
              <a:t>he protein core.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40968"/>
            <a:ext cx="3282084" cy="25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3149</Words>
  <Application>Microsoft Office PowerPoint</Application>
  <PresentationFormat>Bildschirmpräsentation (4:3)</PresentationFormat>
  <Paragraphs>494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Open Sans</vt:lpstr>
      <vt:lpstr>Symbol</vt:lpstr>
      <vt:lpstr>Times New Roman</vt:lpstr>
      <vt:lpstr>Standarddesign</vt:lpstr>
      <vt:lpstr>V10 – Protein structures</vt:lpstr>
      <vt:lpstr>X-ray crystallography</vt:lpstr>
      <vt:lpstr>X-ray crystallography</vt:lpstr>
      <vt:lpstr>PDB files</vt:lpstr>
      <vt:lpstr>Resolution</vt:lpstr>
      <vt:lpstr>Ultra high resolution structure (0.48 Å) of HiPIP</vt:lpstr>
      <vt:lpstr>Statistics of PDB</vt:lpstr>
      <vt:lpstr>R-value</vt:lpstr>
      <vt:lpstr>B-factor</vt:lpstr>
      <vt:lpstr>Water in protein structures</vt:lpstr>
      <vt:lpstr>Occupancy</vt:lpstr>
      <vt:lpstr>Head of PDB file 1L3K</vt:lpstr>
      <vt:lpstr>PDB file 1L3K</vt:lpstr>
      <vt:lpstr>Missing loops and tails</vt:lpstr>
      <vt:lpstr>Alternative conformations compatible with data</vt:lpstr>
      <vt:lpstr>Quality of alternative conformations</vt:lpstr>
      <vt:lpstr>B-factors and RMSD per Residue for HIV Protease</vt:lpstr>
      <vt:lpstr>Difference between models and PDB structure</vt:lpstr>
      <vt:lpstr>Main Chain and Side Chain Heterogeneity  in Human Interleukin-1β (2.3 Å)</vt:lpstr>
      <vt:lpstr>Main Chain and Side Chain Heterogeneity  in Human Interleukin-1β</vt:lpstr>
      <vt:lpstr>Main Chain and Water Heterogeneity in Human IL-1β</vt:lpstr>
      <vt:lpstr>Assigning macromolecular protonation states</vt:lpstr>
      <vt:lpstr>Assigning macromolecular protonation states</vt:lpstr>
      <vt:lpstr>Orienting Asn / Gln side chains</vt:lpstr>
      <vt:lpstr>Examples of wrong Asn side chain orientations</vt:lpstr>
      <vt:lpstr>Statistics on protein structures:  derive understanding from statistical enrichment</vt:lpstr>
      <vt:lpstr>Statistics on protein structures</vt:lpstr>
      <vt:lpstr>Propensity scale: over / under-representation</vt:lpstr>
      <vt:lpstr>Composition of protein interfaces</vt:lpstr>
      <vt:lpstr>Protein:ligand interface</vt:lpstr>
      <vt:lpstr>Frequencies vs. propensities</vt:lpstr>
      <vt:lpstr>Amino acid pairing propensity at interface</vt:lpstr>
      <vt:lpstr>Statistical potential: Boltzmann inversion</vt:lpstr>
      <vt:lpstr>Rosetta energy function</vt:lpstr>
      <vt:lpstr>Rosetta energy function</vt:lpstr>
      <vt:lpstr>Science of HIV project </vt:lpstr>
    </vt:vector>
  </TitlesOfParts>
  <Company>MPI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Volkhard Helms</dc:creator>
  <cp:lastModifiedBy>Standard</cp:lastModifiedBy>
  <cp:revision>914</cp:revision>
  <dcterms:created xsi:type="dcterms:W3CDTF">2015-06-11T12:33:57Z</dcterms:created>
  <dcterms:modified xsi:type="dcterms:W3CDTF">2019-01-07T10:12:56Z</dcterms:modified>
</cp:coreProperties>
</file>