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handoutMasterIdLst>
    <p:handoutMasterId r:id="rId60"/>
  </p:handoutMasterIdLst>
  <p:sldIdLst>
    <p:sldId id="1001" r:id="rId2"/>
    <p:sldId id="964" r:id="rId3"/>
    <p:sldId id="1098" r:id="rId4"/>
    <p:sldId id="1064" r:id="rId5"/>
    <p:sldId id="1016" r:id="rId6"/>
    <p:sldId id="1014" r:id="rId7"/>
    <p:sldId id="1015" r:id="rId8"/>
    <p:sldId id="1034" r:id="rId9"/>
    <p:sldId id="1025" r:id="rId10"/>
    <p:sldId id="1102" r:id="rId11"/>
    <p:sldId id="1103" r:id="rId12"/>
    <p:sldId id="1104" r:id="rId13"/>
    <p:sldId id="1054" r:id="rId14"/>
    <p:sldId id="1055" r:id="rId15"/>
    <p:sldId id="1056" r:id="rId16"/>
    <p:sldId id="1057" r:id="rId17"/>
    <p:sldId id="1058" r:id="rId18"/>
    <p:sldId id="1105" r:id="rId19"/>
    <p:sldId id="1106" r:id="rId20"/>
    <p:sldId id="1107" r:id="rId21"/>
    <p:sldId id="1036" r:id="rId22"/>
    <p:sldId id="1028" r:id="rId23"/>
    <p:sldId id="1099" r:id="rId24"/>
    <p:sldId id="1100" r:id="rId25"/>
    <p:sldId id="1049" r:id="rId26"/>
    <p:sldId id="1059" r:id="rId27"/>
    <p:sldId id="1060" r:id="rId28"/>
    <p:sldId id="1061" r:id="rId29"/>
    <p:sldId id="1063" r:id="rId30"/>
    <p:sldId id="1031" r:id="rId31"/>
    <p:sldId id="1032" r:id="rId32"/>
    <p:sldId id="1033" r:id="rId33"/>
    <p:sldId id="1065" r:id="rId34"/>
    <p:sldId id="1088" r:id="rId35"/>
    <p:sldId id="1089" r:id="rId36"/>
    <p:sldId id="1090" r:id="rId37"/>
    <p:sldId id="1091" r:id="rId38"/>
    <p:sldId id="1092" r:id="rId39"/>
    <p:sldId id="1093" r:id="rId40"/>
    <p:sldId id="1094" r:id="rId41"/>
    <p:sldId id="1095" r:id="rId42"/>
    <p:sldId id="1096" r:id="rId43"/>
    <p:sldId id="1097" r:id="rId44"/>
    <p:sldId id="1066" r:id="rId45"/>
    <p:sldId id="1067" r:id="rId46"/>
    <p:sldId id="1068" r:id="rId47"/>
    <p:sldId id="1069" r:id="rId48"/>
    <p:sldId id="1070" r:id="rId49"/>
    <p:sldId id="1075" r:id="rId50"/>
    <p:sldId id="1076" r:id="rId51"/>
    <p:sldId id="1077" r:id="rId52"/>
    <p:sldId id="1083" r:id="rId53"/>
    <p:sldId id="1084" r:id="rId54"/>
    <p:sldId id="1085" r:id="rId55"/>
    <p:sldId id="1086" r:id="rId56"/>
    <p:sldId id="1087" r:id="rId57"/>
    <p:sldId id="1101" r:id="rId58"/>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1296">
          <p15:clr>
            <a:srgbClr val="A4A3A4"/>
          </p15:clr>
        </p15:guide>
        <p15:guide id="2" pos="4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33CCCC"/>
    <a:srgbClr val="CC3399"/>
    <a:srgbClr val="FF9933"/>
    <a:srgbClr val="FF33CC"/>
    <a:srgbClr val="FF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8"/>
      </p:cViewPr>
      <p:guideLst>
        <p:guide orient="horz" pos="1296"/>
        <p:guide pos="49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06" charset="-128"/>
              </a:defRPr>
            </a:lvl1pPr>
          </a:lstStyle>
          <a:p>
            <a:pPr>
              <a:defRPr/>
            </a:pPr>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06" charset="-128"/>
              </a:defRPr>
            </a:lvl1pPr>
          </a:lstStyle>
          <a:p>
            <a:pPr>
              <a:defRPr/>
            </a:pPr>
            <a:fld id="{65DF043D-F419-431E-A33B-623B81FEE771}" type="datetime1">
              <a:rPr lang="de-DE"/>
              <a:pPr>
                <a:defRPr/>
              </a:pPr>
              <a:t>24.10.2018</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06" charset="-128"/>
              </a:defRPr>
            </a:lvl1pPr>
          </a:lstStyle>
          <a:p>
            <a:pPr>
              <a:defRPr/>
            </a:pPr>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106" charset="-128"/>
              </a:defRPr>
            </a:lvl1pPr>
          </a:lstStyle>
          <a:p>
            <a:pPr>
              <a:defRPr/>
            </a:pPr>
            <a:fld id="{7AF2E412-65A5-4A30-A6A4-7C24E87931E1}" type="slidenum">
              <a:rPr lang="de-DE"/>
              <a:pPr>
                <a:defRPr/>
              </a:pPr>
              <a:t>‹Nr.›</a:t>
            </a:fld>
            <a:endParaRPr lang="de-DE"/>
          </a:p>
        </p:txBody>
      </p:sp>
    </p:spTree>
    <p:extLst>
      <p:ext uri="{BB962C8B-B14F-4D97-AF65-F5344CB8AC3E}">
        <p14:creationId xmlns:p14="http://schemas.microsoft.com/office/powerpoint/2010/main" val="24818214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06" charset="0"/>
                <a:ea typeface="ＭＳ Ｐゴシック" pitchFamily="-106" charset="-128"/>
              </a:defRPr>
            </a:lvl1pPr>
          </a:lstStyle>
          <a:p>
            <a:pPr>
              <a:defRPr/>
            </a:pPr>
            <a:endParaRPr lang="de-DE"/>
          </a:p>
        </p:txBody>
      </p:sp>
      <p:sp>
        <p:nvSpPr>
          <p:cNvPr id="2150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06" charset="0"/>
                <a:ea typeface="ＭＳ Ｐゴシック" pitchFamily="-106" charset="-128"/>
              </a:defRPr>
            </a:lvl1pPr>
          </a:lstStyle>
          <a:p>
            <a:pPr>
              <a:defRPr/>
            </a:pPr>
            <a:endParaRPr lang="de-DE"/>
          </a:p>
        </p:txBody>
      </p:sp>
      <p:sp>
        <p:nvSpPr>
          <p:cNvPr id="1239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2151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06" charset="0"/>
                <a:ea typeface="ＭＳ Ｐゴシック" pitchFamily="-106" charset="-128"/>
              </a:defRPr>
            </a:lvl1pPr>
          </a:lstStyle>
          <a:p>
            <a:pPr>
              <a:defRPr/>
            </a:pPr>
            <a:endParaRPr lang="de-DE"/>
          </a:p>
        </p:txBody>
      </p:sp>
      <p:sp>
        <p:nvSpPr>
          <p:cNvPr id="2151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06" charset="0"/>
                <a:ea typeface="ＭＳ Ｐゴシック" pitchFamily="-106" charset="-128"/>
              </a:defRPr>
            </a:lvl1pPr>
          </a:lstStyle>
          <a:p>
            <a:pPr>
              <a:defRPr/>
            </a:pPr>
            <a:fld id="{4FAFB493-04E6-4247-BA9C-29EBA33ACCC5}" type="slidenum">
              <a:rPr lang="de-DE"/>
              <a:pPr>
                <a:defRPr/>
              </a:pPr>
              <a:t>‹Nr.›</a:t>
            </a:fld>
            <a:endParaRPr lang="de-DE"/>
          </a:p>
        </p:txBody>
      </p:sp>
    </p:spTree>
    <p:extLst>
      <p:ext uri="{BB962C8B-B14F-4D97-AF65-F5344CB8AC3E}">
        <p14:creationId xmlns:p14="http://schemas.microsoft.com/office/powerpoint/2010/main" val="282830182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Образ слайда 1"/>
          <p:cNvSpPr>
            <a:spLocks noGrp="1" noRot="1" noChangeAspect="1" noTextEdit="1"/>
          </p:cNvSpPr>
          <p:nvPr>
            <p:ph type="sldImg"/>
          </p:nvPr>
        </p:nvSpPr>
        <p:spPr>
          <a:ln/>
        </p:spPr>
      </p:sp>
      <p:sp>
        <p:nvSpPr>
          <p:cNvPr id="12902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uk-UA" smtClean="0">
              <a:latin typeface="Times New Roman" pitchFamily="18" charset="0"/>
              <a:ea typeface="ＭＳ Ｐゴシック" pitchFamily="34" charset="-128"/>
            </a:endParaRPr>
          </a:p>
        </p:txBody>
      </p:sp>
      <p:sp>
        <p:nvSpPr>
          <p:cNvPr id="129029" name="Номер слайда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4EDD086-8E52-44DF-BBC1-C2BA40D1E1CD}" type="slidenum">
              <a:rPr lang="en-US" smtClean="0">
                <a:latin typeface="Times New Roman" pitchFamily="18" charset="0"/>
              </a:rPr>
              <a:pPr eaLnBrk="1" hangingPunct="1"/>
              <a:t>8</a:t>
            </a:fld>
            <a:endParaRPr 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Образ слайда 1"/>
          <p:cNvSpPr>
            <a:spLocks noGrp="1" noRot="1" noChangeAspect="1" noTextEdit="1"/>
          </p:cNvSpPr>
          <p:nvPr>
            <p:ph type="sldImg"/>
          </p:nvPr>
        </p:nvSpPr>
        <p:spPr>
          <a:ln/>
        </p:spPr>
      </p:sp>
      <p:sp>
        <p:nvSpPr>
          <p:cNvPr id="12902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uk-UA" smtClean="0">
              <a:latin typeface="Times New Roman" pitchFamily="18" charset="0"/>
              <a:ea typeface="ＭＳ Ｐゴシック" pitchFamily="34" charset="-128"/>
            </a:endParaRPr>
          </a:p>
        </p:txBody>
      </p:sp>
      <p:sp>
        <p:nvSpPr>
          <p:cNvPr id="129029" name="Номер слайда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4EDD086-8E52-44DF-BBC1-C2BA40D1E1CD}" type="slidenum">
              <a:rPr lang="en-US" smtClean="0">
                <a:latin typeface="Times New Roman" pitchFamily="18" charset="0"/>
              </a:rPr>
              <a:pPr eaLnBrk="1" hangingPunct="1"/>
              <a:t>18</a:t>
            </a:fld>
            <a:endParaRPr lang="en-US" smtClean="0">
              <a:latin typeface="Times New Roman" pitchFamily="18" charset="0"/>
            </a:endParaRPr>
          </a:p>
        </p:txBody>
      </p:sp>
    </p:spTree>
    <p:extLst>
      <p:ext uri="{BB962C8B-B14F-4D97-AF65-F5344CB8AC3E}">
        <p14:creationId xmlns:p14="http://schemas.microsoft.com/office/powerpoint/2010/main" val="205079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Образ слайда 1"/>
          <p:cNvSpPr>
            <a:spLocks noGrp="1" noRot="1" noChangeAspect="1" noTextEdit="1"/>
          </p:cNvSpPr>
          <p:nvPr>
            <p:ph type="sldImg"/>
          </p:nvPr>
        </p:nvSpPr>
        <p:spPr>
          <a:ln/>
        </p:spPr>
      </p:sp>
      <p:sp>
        <p:nvSpPr>
          <p:cNvPr id="12902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uk-UA" smtClean="0">
              <a:latin typeface="Times New Roman" pitchFamily="18" charset="0"/>
              <a:ea typeface="ＭＳ Ｐゴシック" pitchFamily="34" charset="-128"/>
            </a:endParaRPr>
          </a:p>
        </p:txBody>
      </p:sp>
      <p:sp>
        <p:nvSpPr>
          <p:cNvPr id="129029" name="Номер слайда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4EDD086-8E52-44DF-BBC1-C2BA40D1E1CD}" type="slidenum">
              <a:rPr lang="en-US" smtClean="0">
                <a:latin typeface="Times New Roman" pitchFamily="18" charset="0"/>
              </a:rPr>
              <a:pPr eaLnBrk="1" hangingPunct="1"/>
              <a:t>19</a:t>
            </a:fld>
            <a:endParaRPr lang="en-US" smtClean="0">
              <a:latin typeface="Times New Roman" pitchFamily="18" charset="0"/>
            </a:endParaRPr>
          </a:p>
        </p:txBody>
      </p:sp>
    </p:spTree>
    <p:extLst>
      <p:ext uri="{BB962C8B-B14F-4D97-AF65-F5344CB8AC3E}">
        <p14:creationId xmlns:p14="http://schemas.microsoft.com/office/powerpoint/2010/main" val="506564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Образ слайда 1"/>
          <p:cNvSpPr>
            <a:spLocks noGrp="1" noRot="1" noChangeAspect="1" noTextEdit="1"/>
          </p:cNvSpPr>
          <p:nvPr>
            <p:ph type="sldImg"/>
          </p:nvPr>
        </p:nvSpPr>
        <p:spPr>
          <a:ln/>
        </p:spPr>
      </p:sp>
      <p:sp>
        <p:nvSpPr>
          <p:cNvPr id="12902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uk-UA" smtClean="0">
              <a:latin typeface="Times New Roman" pitchFamily="18" charset="0"/>
              <a:ea typeface="ＭＳ Ｐゴシック" pitchFamily="34" charset="-128"/>
            </a:endParaRPr>
          </a:p>
        </p:txBody>
      </p:sp>
      <p:sp>
        <p:nvSpPr>
          <p:cNvPr id="129029" name="Номер слайда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4EDD086-8E52-44DF-BBC1-C2BA40D1E1CD}" type="slidenum">
              <a:rPr lang="en-US" smtClean="0">
                <a:latin typeface="Times New Roman" pitchFamily="18" charset="0"/>
              </a:rPr>
              <a:pPr eaLnBrk="1" hangingPunct="1"/>
              <a:t>20</a:t>
            </a:fld>
            <a:endParaRPr lang="en-US" smtClean="0">
              <a:latin typeface="Times New Roman" pitchFamily="18" charset="0"/>
            </a:endParaRPr>
          </a:p>
        </p:txBody>
      </p:sp>
    </p:spTree>
    <p:extLst>
      <p:ext uri="{BB962C8B-B14F-4D97-AF65-F5344CB8AC3E}">
        <p14:creationId xmlns:p14="http://schemas.microsoft.com/office/powerpoint/2010/main" val="1675585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Образ слайда 1"/>
          <p:cNvSpPr>
            <a:spLocks noGrp="1" noRot="1" noChangeAspect="1" noTextEdit="1"/>
          </p:cNvSpPr>
          <p:nvPr>
            <p:ph type="sldImg"/>
          </p:nvPr>
        </p:nvSpPr>
        <p:spPr>
          <a:ln/>
        </p:spPr>
      </p:sp>
      <p:sp>
        <p:nvSpPr>
          <p:cNvPr id="12902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uk-UA" smtClean="0">
              <a:latin typeface="Times New Roman" pitchFamily="18" charset="0"/>
              <a:ea typeface="ＭＳ Ｐゴシック" pitchFamily="34" charset="-128"/>
            </a:endParaRPr>
          </a:p>
        </p:txBody>
      </p:sp>
      <p:sp>
        <p:nvSpPr>
          <p:cNvPr id="129029" name="Номер слайда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4EDD086-8E52-44DF-BBC1-C2BA40D1E1CD}" type="slidenum">
              <a:rPr lang="en-US" smtClean="0">
                <a:latin typeface="Times New Roman" pitchFamily="18" charset="0"/>
              </a:rPr>
              <a:pPr eaLnBrk="1" hangingPunct="1"/>
              <a:t>22</a:t>
            </a:fld>
            <a:endParaRPr 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Образ слайда 1"/>
          <p:cNvSpPr>
            <a:spLocks noGrp="1" noRot="1" noChangeAspect="1" noTextEdit="1"/>
          </p:cNvSpPr>
          <p:nvPr>
            <p:ph type="sldImg"/>
          </p:nvPr>
        </p:nvSpPr>
        <p:spPr>
          <a:ln/>
        </p:spPr>
      </p:sp>
      <p:sp>
        <p:nvSpPr>
          <p:cNvPr id="12902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uk-UA" smtClean="0">
              <a:latin typeface="Times New Roman" pitchFamily="18" charset="0"/>
              <a:ea typeface="ＭＳ Ｐゴシック" pitchFamily="34" charset="-128"/>
            </a:endParaRPr>
          </a:p>
        </p:txBody>
      </p:sp>
      <p:sp>
        <p:nvSpPr>
          <p:cNvPr id="129029" name="Номер слайда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4EDD086-8E52-44DF-BBC1-C2BA40D1E1CD}" type="slidenum">
              <a:rPr lang="en-US" smtClean="0">
                <a:latin typeface="Times New Roman" pitchFamily="18" charset="0"/>
              </a:rPr>
              <a:pPr eaLnBrk="1" hangingPunct="1"/>
              <a:t>23</a:t>
            </a:fld>
            <a:endParaRPr lang="en-US" smtClean="0">
              <a:latin typeface="Times New Roman" pitchFamily="18" charset="0"/>
            </a:endParaRPr>
          </a:p>
        </p:txBody>
      </p:sp>
    </p:spTree>
    <p:extLst>
      <p:ext uri="{BB962C8B-B14F-4D97-AF65-F5344CB8AC3E}">
        <p14:creationId xmlns:p14="http://schemas.microsoft.com/office/powerpoint/2010/main" val="833940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Образ слайда 1"/>
          <p:cNvSpPr>
            <a:spLocks noGrp="1" noRot="1" noChangeAspect="1" noTextEdit="1"/>
          </p:cNvSpPr>
          <p:nvPr>
            <p:ph type="sldImg"/>
          </p:nvPr>
        </p:nvSpPr>
        <p:spPr>
          <a:ln/>
        </p:spPr>
      </p:sp>
      <p:sp>
        <p:nvSpPr>
          <p:cNvPr id="12902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uk-UA" smtClean="0">
              <a:latin typeface="Times New Roman" pitchFamily="18" charset="0"/>
              <a:ea typeface="ＭＳ Ｐゴシック" pitchFamily="34" charset="-128"/>
            </a:endParaRPr>
          </a:p>
        </p:txBody>
      </p:sp>
      <p:sp>
        <p:nvSpPr>
          <p:cNvPr id="129029" name="Номер слайда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4EDD086-8E52-44DF-BBC1-C2BA40D1E1CD}" type="slidenum">
              <a:rPr lang="en-US" smtClean="0">
                <a:latin typeface="Times New Roman" pitchFamily="18" charset="0"/>
              </a:rPr>
              <a:pPr eaLnBrk="1" hangingPunct="1"/>
              <a:t>24</a:t>
            </a:fld>
            <a:endParaRPr lang="en-US" smtClean="0">
              <a:latin typeface="Times New Roman" pitchFamily="18" charset="0"/>
            </a:endParaRPr>
          </a:p>
        </p:txBody>
      </p:sp>
    </p:spTree>
    <p:extLst>
      <p:ext uri="{BB962C8B-B14F-4D97-AF65-F5344CB8AC3E}">
        <p14:creationId xmlns:p14="http://schemas.microsoft.com/office/powerpoint/2010/main" val="2891607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Образ слайда 1"/>
          <p:cNvSpPr>
            <a:spLocks noGrp="1" noRot="1" noChangeAspect="1" noTextEdit="1"/>
          </p:cNvSpPr>
          <p:nvPr>
            <p:ph type="sldImg"/>
          </p:nvPr>
        </p:nvSpPr>
        <p:spPr>
          <a:ln/>
        </p:spPr>
      </p:sp>
      <p:sp>
        <p:nvSpPr>
          <p:cNvPr id="12902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uk-UA" smtClean="0">
              <a:latin typeface="Times New Roman" pitchFamily="18" charset="0"/>
              <a:ea typeface="ＭＳ Ｐゴシック" pitchFamily="34" charset="-128"/>
            </a:endParaRPr>
          </a:p>
        </p:txBody>
      </p:sp>
      <p:sp>
        <p:nvSpPr>
          <p:cNvPr id="129029" name="Номер слайда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4EDD086-8E52-44DF-BBC1-C2BA40D1E1CD}" type="slidenum">
              <a:rPr lang="en-US" smtClean="0">
                <a:latin typeface="Times New Roman" pitchFamily="18" charset="0"/>
              </a:rPr>
              <a:pPr eaLnBrk="1" hangingPunct="1"/>
              <a:t>25</a:t>
            </a:fld>
            <a:endParaRPr 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Образ слайда 1"/>
          <p:cNvSpPr>
            <a:spLocks noGrp="1" noRot="1" noChangeAspect="1" noTextEdit="1"/>
          </p:cNvSpPr>
          <p:nvPr>
            <p:ph type="sldImg"/>
          </p:nvPr>
        </p:nvSpPr>
        <p:spPr>
          <a:ln/>
        </p:spPr>
      </p:sp>
      <p:sp>
        <p:nvSpPr>
          <p:cNvPr id="12902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uk-UA" smtClean="0">
              <a:latin typeface="Times New Roman" pitchFamily="18" charset="0"/>
              <a:ea typeface="ＭＳ Ｐゴシック" pitchFamily="34" charset="-128"/>
            </a:endParaRPr>
          </a:p>
        </p:txBody>
      </p:sp>
      <p:sp>
        <p:nvSpPr>
          <p:cNvPr id="129029" name="Номер слайда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4EDD086-8E52-44DF-BBC1-C2BA40D1E1CD}" type="slidenum">
              <a:rPr lang="en-US" smtClean="0">
                <a:latin typeface="Times New Roman" pitchFamily="18" charset="0"/>
              </a:rPr>
              <a:pPr eaLnBrk="1" hangingPunct="1"/>
              <a:t>26</a:t>
            </a:fld>
            <a:endParaRPr lang="en-US" smtClean="0">
              <a:latin typeface="Times New Roman" pitchFamily="18" charset="0"/>
            </a:endParaRPr>
          </a:p>
        </p:txBody>
      </p:sp>
    </p:spTree>
    <p:extLst>
      <p:ext uri="{BB962C8B-B14F-4D97-AF65-F5344CB8AC3E}">
        <p14:creationId xmlns:p14="http://schemas.microsoft.com/office/powerpoint/2010/main" val="2624750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Образ слайда 1"/>
          <p:cNvSpPr>
            <a:spLocks noGrp="1" noRot="1" noChangeAspect="1" noTextEdit="1"/>
          </p:cNvSpPr>
          <p:nvPr>
            <p:ph type="sldImg"/>
          </p:nvPr>
        </p:nvSpPr>
        <p:spPr>
          <a:ln/>
        </p:spPr>
      </p:sp>
      <p:sp>
        <p:nvSpPr>
          <p:cNvPr id="12902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uk-UA" smtClean="0">
              <a:latin typeface="Times New Roman" pitchFamily="18" charset="0"/>
              <a:ea typeface="ＭＳ Ｐゴシック" pitchFamily="34" charset="-128"/>
            </a:endParaRPr>
          </a:p>
        </p:txBody>
      </p:sp>
      <p:sp>
        <p:nvSpPr>
          <p:cNvPr id="129029" name="Номер слайда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4EDD086-8E52-44DF-BBC1-C2BA40D1E1CD}" type="slidenum">
              <a:rPr lang="en-US" smtClean="0">
                <a:latin typeface="Times New Roman" pitchFamily="18" charset="0"/>
              </a:rPr>
              <a:pPr eaLnBrk="1" hangingPunct="1"/>
              <a:t>27</a:t>
            </a:fld>
            <a:endParaRPr lang="en-US" smtClean="0">
              <a:latin typeface="Times New Roman" pitchFamily="18" charset="0"/>
            </a:endParaRPr>
          </a:p>
        </p:txBody>
      </p:sp>
    </p:spTree>
    <p:extLst>
      <p:ext uri="{BB962C8B-B14F-4D97-AF65-F5344CB8AC3E}">
        <p14:creationId xmlns:p14="http://schemas.microsoft.com/office/powerpoint/2010/main" val="3078195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Образ слайда 1"/>
          <p:cNvSpPr>
            <a:spLocks noGrp="1" noRot="1" noChangeAspect="1" noTextEdit="1"/>
          </p:cNvSpPr>
          <p:nvPr>
            <p:ph type="sldImg"/>
          </p:nvPr>
        </p:nvSpPr>
        <p:spPr>
          <a:ln/>
        </p:spPr>
      </p:sp>
      <p:sp>
        <p:nvSpPr>
          <p:cNvPr id="12902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uk-UA" smtClean="0">
              <a:latin typeface="Times New Roman" pitchFamily="18" charset="0"/>
              <a:ea typeface="ＭＳ Ｐゴシック" pitchFamily="34" charset="-128"/>
            </a:endParaRPr>
          </a:p>
        </p:txBody>
      </p:sp>
      <p:sp>
        <p:nvSpPr>
          <p:cNvPr id="129029" name="Номер слайда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4EDD086-8E52-44DF-BBC1-C2BA40D1E1CD}" type="slidenum">
              <a:rPr lang="en-US" smtClean="0">
                <a:latin typeface="Times New Roman" pitchFamily="18" charset="0"/>
              </a:rPr>
              <a:pPr eaLnBrk="1" hangingPunct="1"/>
              <a:t>28</a:t>
            </a:fld>
            <a:endParaRPr lang="en-US" smtClean="0">
              <a:latin typeface="Times New Roman" pitchFamily="18" charset="0"/>
            </a:endParaRPr>
          </a:p>
        </p:txBody>
      </p:sp>
    </p:spTree>
    <p:extLst>
      <p:ext uri="{BB962C8B-B14F-4D97-AF65-F5344CB8AC3E}">
        <p14:creationId xmlns:p14="http://schemas.microsoft.com/office/powerpoint/2010/main" val="2177442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Образ слайда 1"/>
          <p:cNvSpPr>
            <a:spLocks noGrp="1" noRot="1" noChangeAspect="1" noTextEdit="1"/>
          </p:cNvSpPr>
          <p:nvPr>
            <p:ph type="sldImg"/>
          </p:nvPr>
        </p:nvSpPr>
        <p:spPr>
          <a:ln/>
        </p:spPr>
      </p:sp>
      <p:sp>
        <p:nvSpPr>
          <p:cNvPr id="12902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uk-UA" smtClean="0">
              <a:latin typeface="Times New Roman" pitchFamily="18" charset="0"/>
              <a:ea typeface="ＭＳ Ｐゴシック" pitchFamily="34" charset="-128"/>
            </a:endParaRPr>
          </a:p>
        </p:txBody>
      </p:sp>
      <p:sp>
        <p:nvSpPr>
          <p:cNvPr id="129029" name="Номер слайда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4EDD086-8E52-44DF-BBC1-C2BA40D1E1CD}" type="slidenum">
              <a:rPr lang="en-US" smtClean="0">
                <a:latin typeface="Times New Roman" pitchFamily="18" charset="0"/>
              </a:rPr>
              <a:pPr eaLnBrk="1" hangingPunct="1"/>
              <a:t>9</a:t>
            </a:fld>
            <a:endParaRPr lang="en-U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Образ слайда 1"/>
          <p:cNvSpPr>
            <a:spLocks noGrp="1" noRot="1" noChangeAspect="1" noTextEdit="1"/>
          </p:cNvSpPr>
          <p:nvPr>
            <p:ph type="sldImg"/>
          </p:nvPr>
        </p:nvSpPr>
        <p:spPr>
          <a:ln/>
        </p:spPr>
      </p:sp>
      <p:sp>
        <p:nvSpPr>
          <p:cNvPr id="12902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uk-UA" smtClean="0">
              <a:latin typeface="Times New Roman" pitchFamily="18" charset="0"/>
              <a:ea typeface="ＭＳ Ｐゴシック" pitchFamily="34" charset="-128"/>
            </a:endParaRPr>
          </a:p>
        </p:txBody>
      </p:sp>
      <p:sp>
        <p:nvSpPr>
          <p:cNvPr id="129029" name="Номер слайда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4EDD086-8E52-44DF-BBC1-C2BA40D1E1CD}" type="slidenum">
              <a:rPr lang="en-US" smtClean="0">
                <a:latin typeface="Times New Roman" pitchFamily="18" charset="0"/>
              </a:rPr>
              <a:pPr eaLnBrk="1" hangingPunct="1"/>
              <a:t>29</a:t>
            </a:fld>
            <a:endParaRPr lang="en-US" smtClean="0">
              <a:latin typeface="Times New Roman" pitchFamily="18" charset="0"/>
            </a:endParaRPr>
          </a:p>
        </p:txBody>
      </p:sp>
    </p:spTree>
    <p:extLst>
      <p:ext uri="{BB962C8B-B14F-4D97-AF65-F5344CB8AC3E}">
        <p14:creationId xmlns:p14="http://schemas.microsoft.com/office/powerpoint/2010/main" val="753546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Образ слайда 1"/>
          <p:cNvSpPr>
            <a:spLocks noGrp="1" noRot="1" noChangeAspect="1" noTextEdit="1"/>
          </p:cNvSpPr>
          <p:nvPr>
            <p:ph type="sldImg"/>
          </p:nvPr>
        </p:nvSpPr>
        <p:spPr>
          <a:ln/>
        </p:spPr>
      </p:sp>
      <p:sp>
        <p:nvSpPr>
          <p:cNvPr id="12902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uk-UA" smtClean="0">
              <a:latin typeface="Times New Roman" pitchFamily="18" charset="0"/>
              <a:ea typeface="ＭＳ Ｐゴシック" pitchFamily="34" charset="-128"/>
            </a:endParaRPr>
          </a:p>
        </p:txBody>
      </p:sp>
      <p:sp>
        <p:nvSpPr>
          <p:cNvPr id="129029" name="Номер слайда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4EDD086-8E52-44DF-BBC1-C2BA40D1E1CD}" type="slidenum">
              <a:rPr lang="en-US" smtClean="0">
                <a:latin typeface="Times New Roman" pitchFamily="18" charset="0"/>
              </a:rPr>
              <a:pPr eaLnBrk="1" hangingPunct="1"/>
              <a:t>30</a:t>
            </a:fld>
            <a:endParaRPr lang="en-US"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Образ слайда 1"/>
          <p:cNvSpPr>
            <a:spLocks noGrp="1" noRot="1" noChangeAspect="1" noTextEdit="1"/>
          </p:cNvSpPr>
          <p:nvPr>
            <p:ph type="sldImg"/>
          </p:nvPr>
        </p:nvSpPr>
        <p:spPr>
          <a:ln/>
        </p:spPr>
      </p:sp>
      <p:sp>
        <p:nvSpPr>
          <p:cNvPr id="12902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uk-UA" smtClean="0">
              <a:latin typeface="Times New Roman" pitchFamily="18" charset="0"/>
              <a:ea typeface="ＭＳ Ｐゴシック" pitchFamily="34" charset="-128"/>
            </a:endParaRPr>
          </a:p>
        </p:txBody>
      </p:sp>
      <p:sp>
        <p:nvSpPr>
          <p:cNvPr id="129029" name="Номер слайда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4EDD086-8E52-44DF-BBC1-C2BA40D1E1CD}" type="slidenum">
              <a:rPr lang="en-US" smtClean="0">
                <a:latin typeface="Times New Roman" pitchFamily="18" charset="0"/>
              </a:rPr>
              <a:pPr eaLnBrk="1" hangingPunct="1"/>
              <a:t>31</a:t>
            </a:fld>
            <a:endParaRPr lang="en-US"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Образ слайда 1"/>
          <p:cNvSpPr>
            <a:spLocks noGrp="1" noRot="1" noChangeAspect="1" noTextEdit="1"/>
          </p:cNvSpPr>
          <p:nvPr>
            <p:ph type="sldImg"/>
          </p:nvPr>
        </p:nvSpPr>
        <p:spPr>
          <a:ln/>
        </p:spPr>
      </p:sp>
      <p:sp>
        <p:nvSpPr>
          <p:cNvPr id="12902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uk-UA" smtClean="0">
              <a:latin typeface="Times New Roman" pitchFamily="18" charset="0"/>
              <a:ea typeface="ＭＳ Ｐゴシック" pitchFamily="34" charset="-128"/>
            </a:endParaRPr>
          </a:p>
        </p:txBody>
      </p:sp>
      <p:sp>
        <p:nvSpPr>
          <p:cNvPr id="129029" name="Номер слайда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4EDD086-8E52-44DF-BBC1-C2BA40D1E1CD}" type="slidenum">
              <a:rPr lang="en-US" smtClean="0">
                <a:latin typeface="Times New Roman" pitchFamily="18" charset="0"/>
              </a:rPr>
              <a:pPr eaLnBrk="1" hangingPunct="1"/>
              <a:t>32</a:t>
            </a:fld>
            <a:endParaRPr lang="en-US"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Образ слайда 1"/>
          <p:cNvSpPr>
            <a:spLocks noGrp="1" noRot="1" noChangeAspect="1" noTextEdit="1"/>
          </p:cNvSpPr>
          <p:nvPr>
            <p:ph type="sldImg"/>
          </p:nvPr>
        </p:nvSpPr>
        <p:spPr>
          <a:ln/>
        </p:spPr>
      </p:sp>
      <p:sp>
        <p:nvSpPr>
          <p:cNvPr id="12902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uk-UA" smtClean="0">
              <a:latin typeface="Times New Roman" pitchFamily="18" charset="0"/>
              <a:ea typeface="ＭＳ Ｐゴシック" pitchFamily="34" charset="-128"/>
            </a:endParaRPr>
          </a:p>
        </p:txBody>
      </p:sp>
      <p:sp>
        <p:nvSpPr>
          <p:cNvPr id="129029" name="Номер слайда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4EDD086-8E52-44DF-BBC1-C2BA40D1E1CD}" type="slidenum">
              <a:rPr lang="en-US" smtClean="0">
                <a:latin typeface="Times New Roman" pitchFamily="18" charset="0"/>
              </a:rPr>
              <a:pPr eaLnBrk="1" hangingPunct="1"/>
              <a:t>33</a:t>
            </a:fld>
            <a:endParaRPr lang="en-US" smtClean="0">
              <a:latin typeface="Times New Roman" pitchFamily="18" charset="0"/>
            </a:endParaRPr>
          </a:p>
        </p:txBody>
      </p:sp>
    </p:spTree>
    <p:extLst>
      <p:ext uri="{BB962C8B-B14F-4D97-AF65-F5344CB8AC3E}">
        <p14:creationId xmlns:p14="http://schemas.microsoft.com/office/powerpoint/2010/main" val="26029177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FAFB493-04E6-4247-BA9C-29EBA33ACCC5}" type="slidenum">
              <a:rPr lang="de-DE" smtClean="0"/>
              <a:pPr>
                <a:defRPr/>
              </a:pPr>
              <a:t>34</a:t>
            </a:fld>
            <a:endParaRPr lang="de-DE"/>
          </a:p>
        </p:txBody>
      </p:sp>
    </p:spTree>
    <p:extLst>
      <p:ext uri="{BB962C8B-B14F-4D97-AF65-F5344CB8AC3E}">
        <p14:creationId xmlns:p14="http://schemas.microsoft.com/office/powerpoint/2010/main" val="261788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Образ слайда 1"/>
          <p:cNvSpPr>
            <a:spLocks noGrp="1" noRot="1" noChangeAspect="1" noTextEdit="1"/>
          </p:cNvSpPr>
          <p:nvPr>
            <p:ph type="sldImg"/>
          </p:nvPr>
        </p:nvSpPr>
        <p:spPr>
          <a:ln/>
        </p:spPr>
      </p:sp>
      <p:sp>
        <p:nvSpPr>
          <p:cNvPr id="12902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uk-UA" smtClean="0">
              <a:latin typeface="Times New Roman" pitchFamily="18" charset="0"/>
              <a:ea typeface="ＭＳ Ｐゴシック" pitchFamily="34" charset="-128"/>
            </a:endParaRPr>
          </a:p>
        </p:txBody>
      </p:sp>
      <p:sp>
        <p:nvSpPr>
          <p:cNvPr id="129029" name="Номер слайда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4EDD086-8E52-44DF-BBC1-C2BA40D1E1CD}" type="slidenum">
              <a:rPr lang="en-US" smtClean="0">
                <a:latin typeface="Times New Roman" pitchFamily="18" charset="0"/>
              </a:rPr>
              <a:pPr eaLnBrk="1" hangingPunct="1"/>
              <a:t>10</a:t>
            </a:fld>
            <a:endParaRPr lang="en-US" smtClean="0">
              <a:latin typeface="Times New Roman" pitchFamily="18" charset="0"/>
            </a:endParaRPr>
          </a:p>
        </p:txBody>
      </p:sp>
    </p:spTree>
    <p:extLst>
      <p:ext uri="{BB962C8B-B14F-4D97-AF65-F5344CB8AC3E}">
        <p14:creationId xmlns:p14="http://schemas.microsoft.com/office/powerpoint/2010/main" val="959084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Образ слайда 1"/>
          <p:cNvSpPr>
            <a:spLocks noGrp="1" noRot="1" noChangeAspect="1" noTextEdit="1"/>
          </p:cNvSpPr>
          <p:nvPr>
            <p:ph type="sldImg"/>
          </p:nvPr>
        </p:nvSpPr>
        <p:spPr>
          <a:ln/>
        </p:spPr>
      </p:sp>
      <p:sp>
        <p:nvSpPr>
          <p:cNvPr id="12902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uk-UA" smtClean="0">
              <a:latin typeface="Times New Roman" pitchFamily="18" charset="0"/>
              <a:ea typeface="ＭＳ Ｐゴシック" pitchFamily="34" charset="-128"/>
            </a:endParaRPr>
          </a:p>
        </p:txBody>
      </p:sp>
      <p:sp>
        <p:nvSpPr>
          <p:cNvPr id="129029" name="Номер слайда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4EDD086-8E52-44DF-BBC1-C2BA40D1E1CD}" type="slidenum">
              <a:rPr lang="en-US" smtClean="0">
                <a:latin typeface="Times New Roman" pitchFamily="18" charset="0"/>
              </a:rPr>
              <a:pPr eaLnBrk="1" hangingPunct="1"/>
              <a:t>11</a:t>
            </a:fld>
            <a:endParaRPr lang="en-US" smtClean="0">
              <a:latin typeface="Times New Roman" pitchFamily="18" charset="0"/>
            </a:endParaRPr>
          </a:p>
        </p:txBody>
      </p:sp>
    </p:spTree>
    <p:extLst>
      <p:ext uri="{BB962C8B-B14F-4D97-AF65-F5344CB8AC3E}">
        <p14:creationId xmlns:p14="http://schemas.microsoft.com/office/powerpoint/2010/main" val="4208008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Образ слайда 1"/>
          <p:cNvSpPr>
            <a:spLocks noGrp="1" noRot="1" noChangeAspect="1" noTextEdit="1"/>
          </p:cNvSpPr>
          <p:nvPr>
            <p:ph type="sldImg"/>
          </p:nvPr>
        </p:nvSpPr>
        <p:spPr>
          <a:ln/>
        </p:spPr>
      </p:sp>
      <p:sp>
        <p:nvSpPr>
          <p:cNvPr id="12902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uk-UA" smtClean="0">
              <a:latin typeface="Times New Roman" pitchFamily="18" charset="0"/>
              <a:ea typeface="ＭＳ Ｐゴシック" pitchFamily="34" charset="-128"/>
            </a:endParaRPr>
          </a:p>
        </p:txBody>
      </p:sp>
      <p:sp>
        <p:nvSpPr>
          <p:cNvPr id="129029" name="Номер слайда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4EDD086-8E52-44DF-BBC1-C2BA40D1E1CD}" type="slidenum">
              <a:rPr lang="en-US" smtClean="0">
                <a:latin typeface="Times New Roman" pitchFamily="18" charset="0"/>
              </a:rPr>
              <a:pPr eaLnBrk="1" hangingPunct="1"/>
              <a:t>12</a:t>
            </a:fld>
            <a:endParaRPr lang="en-US" smtClean="0">
              <a:latin typeface="Times New Roman" pitchFamily="18" charset="0"/>
            </a:endParaRPr>
          </a:p>
        </p:txBody>
      </p:sp>
    </p:spTree>
    <p:extLst>
      <p:ext uri="{BB962C8B-B14F-4D97-AF65-F5344CB8AC3E}">
        <p14:creationId xmlns:p14="http://schemas.microsoft.com/office/powerpoint/2010/main" val="37999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Образ слайда 1"/>
          <p:cNvSpPr>
            <a:spLocks noGrp="1" noRot="1" noChangeAspect="1" noTextEdit="1"/>
          </p:cNvSpPr>
          <p:nvPr>
            <p:ph type="sldImg"/>
          </p:nvPr>
        </p:nvSpPr>
        <p:spPr>
          <a:ln/>
        </p:spPr>
      </p:sp>
      <p:sp>
        <p:nvSpPr>
          <p:cNvPr id="12902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uk-UA" smtClean="0">
              <a:latin typeface="Times New Roman" pitchFamily="18" charset="0"/>
              <a:ea typeface="ＭＳ Ｐゴシック" pitchFamily="34" charset="-128"/>
            </a:endParaRPr>
          </a:p>
        </p:txBody>
      </p:sp>
      <p:sp>
        <p:nvSpPr>
          <p:cNvPr id="129029" name="Номер слайда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4EDD086-8E52-44DF-BBC1-C2BA40D1E1CD}" type="slidenum">
              <a:rPr lang="en-US" smtClean="0">
                <a:latin typeface="Times New Roman" pitchFamily="18" charset="0"/>
              </a:rPr>
              <a:pPr eaLnBrk="1" hangingPunct="1"/>
              <a:t>13</a:t>
            </a:fld>
            <a:endParaRPr lang="en-US" smtClean="0">
              <a:latin typeface="Times New Roman" pitchFamily="18" charset="0"/>
            </a:endParaRPr>
          </a:p>
        </p:txBody>
      </p:sp>
    </p:spTree>
    <p:extLst>
      <p:ext uri="{BB962C8B-B14F-4D97-AF65-F5344CB8AC3E}">
        <p14:creationId xmlns:p14="http://schemas.microsoft.com/office/powerpoint/2010/main" val="2254039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Образ слайда 1"/>
          <p:cNvSpPr>
            <a:spLocks noGrp="1" noRot="1" noChangeAspect="1" noTextEdit="1"/>
          </p:cNvSpPr>
          <p:nvPr>
            <p:ph type="sldImg"/>
          </p:nvPr>
        </p:nvSpPr>
        <p:spPr>
          <a:ln/>
        </p:spPr>
      </p:sp>
      <p:sp>
        <p:nvSpPr>
          <p:cNvPr id="12902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uk-UA" smtClean="0">
              <a:latin typeface="Times New Roman" pitchFamily="18" charset="0"/>
              <a:ea typeface="ＭＳ Ｐゴシック" pitchFamily="34" charset="-128"/>
            </a:endParaRPr>
          </a:p>
        </p:txBody>
      </p:sp>
      <p:sp>
        <p:nvSpPr>
          <p:cNvPr id="129029" name="Номер слайда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4EDD086-8E52-44DF-BBC1-C2BA40D1E1CD}" type="slidenum">
              <a:rPr lang="en-US" smtClean="0">
                <a:latin typeface="Times New Roman" pitchFamily="18" charset="0"/>
              </a:rPr>
              <a:pPr eaLnBrk="1" hangingPunct="1"/>
              <a:t>15</a:t>
            </a:fld>
            <a:endParaRPr lang="en-US" smtClean="0">
              <a:latin typeface="Times New Roman" pitchFamily="18" charset="0"/>
            </a:endParaRPr>
          </a:p>
        </p:txBody>
      </p:sp>
    </p:spTree>
    <p:extLst>
      <p:ext uri="{BB962C8B-B14F-4D97-AF65-F5344CB8AC3E}">
        <p14:creationId xmlns:p14="http://schemas.microsoft.com/office/powerpoint/2010/main" val="2360248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Образ слайда 1"/>
          <p:cNvSpPr>
            <a:spLocks noGrp="1" noRot="1" noChangeAspect="1" noTextEdit="1"/>
          </p:cNvSpPr>
          <p:nvPr>
            <p:ph type="sldImg"/>
          </p:nvPr>
        </p:nvSpPr>
        <p:spPr>
          <a:ln/>
        </p:spPr>
      </p:sp>
      <p:sp>
        <p:nvSpPr>
          <p:cNvPr id="12902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uk-UA" smtClean="0">
              <a:latin typeface="Times New Roman" pitchFamily="18" charset="0"/>
              <a:ea typeface="ＭＳ Ｐゴシック" pitchFamily="34" charset="-128"/>
            </a:endParaRPr>
          </a:p>
        </p:txBody>
      </p:sp>
      <p:sp>
        <p:nvSpPr>
          <p:cNvPr id="129029" name="Номер слайда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4EDD086-8E52-44DF-BBC1-C2BA40D1E1CD}" type="slidenum">
              <a:rPr lang="en-US" smtClean="0">
                <a:latin typeface="Times New Roman" pitchFamily="18" charset="0"/>
              </a:rPr>
              <a:pPr eaLnBrk="1" hangingPunct="1"/>
              <a:t>16</a:t>
            </a:fld>
            <a:endParaRPr lang="en-US" smtClean="0">
              <a:latin typeface="Times New Roman" pitchFamily="18" charset="0"/>
            </a:endParaRPr>
          </a:p>
        </p:txBody>
      </p:sp>
    </p:spTree>
    <p:extLst>
      <p:ext uri="{BB962C8B-B14F-4D97-AF65-F5344CB8AC3E}">
        <p14:creationId xmlns:p14="http://schemas.microsoft.com/office/powerpoint/2010/main" val="341315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Образ слайда 1"/>
          <p:cNvSpPr>
            <a:spLocks noGrp="1" noRot="1" noChangeAspect="1" noTextEdit="1"/>
          </p:cNvSpPr>
          <p:nvPr>
            <p:ph type="sldImg"/>
          </p:nvPr>
        </p:nvSpPr>
        <p:spPr>
          <a:ln/>
        </p:spPr>
      </p:sp>
      <p:sp>
        <p:nvSpPr>
          <p:cNvPr id="12902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uk-UA" smtClean="0">
              <a:latin typeface="Times New Roman" pitchFamily="18" charset="0"/>
              <a:ea typeface="ＭＳ Ｐゴシック" pitchFamily="34" charset="-128"/>
            </a:endParaRPr>
          </a:p>
        </p:txBody>
      </p:sp>
      <p:sp>
        <p:nvSpPr>
          <p:cNvPr id="129029" name="Номер слайда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4EDD086-8E52-44DF-BBC1-C2BA40D1E1CD}" type="slidenum">
              <a:rPr lang="en-US" smtClean="0">
                <a:latin typeface="Times New Roman" pitchFamily="18" charset="0"/>
              </a:rPr>
              <a:pPr eaLnBrk="1" hangingPunct="1"/>
              <a:t>17</a:t>
            </a:fld>
            <a:endParaRPr lang="en-US" smtClean="0">
              <a:latin typeface="Times New Roman" pitchFamily="18" charset="0"/>
            </a:endParaRPr>
          </a:p>
        </p:txBody>
      </p:sp>
    </p:spTree>
    <p:extLst>
      <p:ext uri="{BB962C8B-B14F-4D97-AF65-F5344CB8AC3E}">
        <p14:creationId xmlns:p14="http://schemas.microsoft.com/office/powerpoint/2010/main" val="1476667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Master-Untertitelformat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smtClean="0"/>
              <a:t>V2</a:t>
            </a: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Processing of Biological Data</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F96661FA-6AC7-4BEE-90B2-F7DBDF013387}" type="slidenum">
              <a:rPr lang="de-DE"/>
              <a:pPr>
                <a:defRPr/>
              </a:pPr>
              <a:t>‹Nr.›</a:t>
            </a:fld>
            <a:endParaRPr lang="de-DE"/>
          </a:p>
        </p:txBody>
      </p:sp>
    </p:spTree>
    <p:extLst>
      <p:ext uri="{BB962C8B-B14F-4D97-AF65-F5344CB8AC3E}">
        <p14:creationId xmlns:p14="http://schemas.microsoft.com/office/powerpoint/2010/main" val="3203713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smtClean="0"/>
              <a:t>V2</a:t>
            </a: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Processing of Biological Data</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4E003865-07C2-4EB0-8E37-9A4C66679020}" type="slidenum">
              <a:rPr lang="de-DE"/>
              <a:pPr>
                <a:defRPr/>
              </a:pPr>
              <a:t>‹Nr.›</a:t>
            </a:fld>
            <a:endParaRPr lang="de-DE"/>
          </a:p>
        </p:txBody>
      </p:sp>
    </p:spTree>
    <p:extLst>
      <p:ext uri="{BB962C8B-B14F-4D97-AF65-F5344CB8AC3E}">
        <p14:creationId xmlns:p14="http://schemas.microsoft.com/office/powerpoint/2010/main" val="74981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r>
              <a:rPr lang="de-DE" smtClean="0"/>
              <a:t>V2</a:t>
            </a:r>
            <a:endParaRPr lang="de-DE"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Processing of Biological Data</a:t>
            </a:r>
            <a:endParaRPr lang="de-DE" dirty="0"/>
          </a:p>
        </p:txBody>
      </p:sp>
      <p:sp>
        <p:nvSpPr>
          <p:cNvPr id="5" name="Rectangle 6"/>
          <p:cNvSpPr>
            <a:spLocks noGrp="1" noChangeArrowheads="1"/>
          </p:cNvSpPr>
          <p:nvPr>
            <p:ph type="sldNum" sz="quarter" idx="12"/>
          </p:nvPr>
        </p:nvSpPr>
        <p:spPr>
          <a:ln/>
        </p:spPr>
        <p:txBody>
          <a:bodyPr/>
          <a:lstStyle>
            <a:lvl1pPr>
              <a:defRPr/>
            </a:lvl1pPr>
          </a:lstStyle>
          <a:p>
            <a:pPr>
              <a:defRPr/>
            </a:pPr>
            <a:fld id="{D572F707-3CB9-4644-805A-368CE60B1B36}" type="slidenum">
              <a:rPr lang="de-DE"/>
              <a:pPr>
                <a:defRPr/>
              </a:pPr>
              <a:t>‹Nr.›</a:t>
            </a:fld>
            <a:endParaRPr lang="de-DE"/>
          </a:p>
        </p:txBody>
      </p:sp>
    </p:spTree>
    <p:extLst>
      <p:ext uri="{BB962C8B-B14F-4D97-AF65-F5344CB8AC3E}">
        <p14:creationId xmlns:p14="http://schemas.microsoft.com/office/powerpoint/2010/main" val="1695192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de-DE" smtClean="0"/>
              <a:t>V2</a:t>
            </a:r>
            <a:endParaRPr lang="de-DE"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Processing of Biological Data</a:t>
            </a:r>
            <a:endParaRPr lang="de-DE" dirty="0"/>
          </a:p>
        </p:txBody>
      </p:sp>
      <p:sp>
        <p:nvSpPr>
          <p:cNvPr id="7" name="Rectangle 6"/>
          <p:cNvSpPr>
            <a:spLocks noGrp="1" noChangeArrowheads="1"/>
          </p:cNvSpPr>
          <p:nvPr>
            <p:ph type="sldNum" sz="quarter" idx="12"/>
          </p:nvPr>
        </p:nvSpPr>
        <p:spPr>
          <a:ln/>
        </p:spPr>
        <p:txBody>
          <a:bodyPr/>
          <a:lstStyle>
            <a:lvl1pPr>
              <a:defRPr/>
            </a:lvl1pPr>
          </a:lstStyle>
          <a:p>
            <a:pPr>
              <a:defRPr/>
            </a:pPr>
            <a:fld id="{22833F5C-9775-4F20-8491-9CDE0B72D910}" type="slidenum">
              <a:rPr lang="de-DE"/>
              <a:pPr>
                <a:defRPr/>
              </a:pPr>
              <a:t>‹Nr.›</a:t>
            </a:fld>
            <a:endParaRPr lang="de-DE"/>
          </a:p>
        </p:txBody>
      </p:sp>
    </p:spTree>
    <p:extLst>
      <p:ext uri="{BB962C8B-B14F-4D97-AF65-F5344CB8AC3E}">
        <p14:creationId xmlns:p14="http://schemas.microsoft.com/office/powerpoint/2010/main" val="1372437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250825" y="115888"/>
            <a:ext cx="8569325" cy="5980112"/>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r>
              <a:rPr lang="de-DE" smtClean="0"/>
              <a:t>V2</a:t>
            </a:r>
            <a:endParaRPr lang="de-DE"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Processing of Biological Data</a:t>
            </a:r>
            <a:endParaRPr lang="de-DE" dirty="0"/>
          </a:p>
        </p:txBody>
      </p:sp>
      <p:sp>
        <p:nvSpPr>
          <p:cNvPr id="5" name="Rectangle 6"/>
          <p:cNvSpPr>
            <a:spLocks noGrp="1" noChangeArrowheads="1"/>
          </p:cNvSpPr>
          <p:nvPr>
            <p:ph type="sldNum" sz="quarter" idx="12"/>
          </p:nvPr>
        </p:nvSpPr>
        <p:spPr>
          <a:ln/>
        </p:spPr>
        <p:txBody>
          <a:bodyPr/>
          <a:lstStyle>
            <a:lvl1pPr>
              <a:defRPr/>
            </a:lvl1pPr>
          </a:lstStyle>
          <a:p>
            <a:pPr>
              <a:defRPr/>
            </a:pPr>
            <a:fld id="{D0B986EE-9253-4FD6-BF87-484174474A4C}" type="slidenum">
              <a:rPr lang="de-DE"/>
              <a:pPr>
                <a:defRPr/>
              </a:pPr>
              <a:t>‹Nr.›</a:t>
            </a:fld>
            <a:endParaRPr lang="de-DE"/>
          </a:p>
        </p:txBody>
      </p:sp>
    </p:spTree>
    <p:extLst>
      <p:ext uri="{BB962C8B-B14F-4D97-AF65-F5344CB8AC3E}">
        <p14:creationId xmlns:p14="http://schemas.microsoft.com/office/powerpoint/2010/main" val="521703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r>
              <a:rPr lang="de-DE" altLang="en-US" smtClean="0"/>
              <a:t>V2</a:t>
            </a:r>
            <a:endParaRPr lang="de-DE" altLang="en-US"/>
          </a:p>
        </p:txBody>
      </p:sp>
      <p:sp>
        <p:nvSpPr>
          <p:cNvPr id="3" name="Rectangle 13"/>
          <p:cNvSpPr>
            <a:spLocks noGrp="1" noChangeArrowheads="1"/>
          </p:cNvSpPr>
          <p:nvPr>
            <p:ph type="ftr" sz="quarter" idx="11"/>
          </p:nvPr>
        </p:nvSpPr>
        <p:spPr>
          <a:ln/>
        </p:spPr>
        <p:txBody>
          <a:bodyPr/>
          <a:lstStyle>
            <a:lvl1pPr>
              <a:defRPr/>
            </a:lvl1pPr>
          </a:lstStyle>
          <a:p>
            <a:pPr>
              <a:defRPr/>
            </a:pPr>
            <a:r>
              <a:rPr lang="de-DE" altLang="en-US" smtClean="0"/>
              <a:t>Processing of Biological Data</a:t>
            </a:r>
            <a:endParaRPr lang="de-DE" altLang="en-US"/>
          </a:p>
        </p:txBody>
      </p:sp>
      <p:sp>
        <p:nvSpPr>
          <p:cNvPr id="4" name="Rectangle 14"/>
          <p:cNvSpPr>
            <a:spLocks noGrp="1" noChangeArrowheads="1"/>
          </p:cNvSpPr>
          <p:nvPr>
            <p:ph type="sldNum" sz="quarter" idx="12"/>
          </p:nvPr>
        </p:nvSpPr>
        <p:spPr>
          <a:ln/>
        </p:spPr>
        <p:txBody>
          <a:bodyPr/>
          <a:lstStyle>
            <a:lvl1pPr>
              <a:defRPr/>
            </a:lvl1pPr>
          </a:lstStyle>
          <a:p>
            <a:pPr>
              <a:defRPr/>
            </a:pPr>
            <a:endParaRPr lang="de-DE" altLang="en-US"/>
          </a:p>
        </p:txBody>
      </p:sp>
    </p:spTree>
    <p:extLst>
      <p:ext uri="{BB962C8B-B14F-4D97-AF65-F5344CB8AC3E}">
        <p14:creationId xmlns:p14="http://schemas.microsoft.com/office/powerpoint/2010/main" val="2707563368"/>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115888"/>
            <a:ext cx="842486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Klicken Sie, um das Titelformat zu bearbeiten</a:t>
            </a:r>
          </a:p>
        </p:txBody>
      </p:sp>
      <p:sp>
        <p:nvSpPr>
          <p:cNvPr id="1027" name="Rectangle 3"/>
          <p:cNvSpPr>
            <a:spLocks noGrp="1" noChangeArrowheads="1"/>
          </p:cNvSpPr>
          <p:nvPr>
            <p:ph type="body" idx="1"/>
          </p:nvPr>
        </p:nvSpPr>
        <p:spPr bwMode="auto">
          <a:xfrm>
            <a:off x="250825" y="908050"/>
            <a:ext cx="8569325"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4"/>
          <p:cNvSpPr>
            <a:spLocks noGrp="1" noChangeArrowheads="1"/>
          </p:cNvSpPr>
          <p:nvPr>
            <p:ph type="dt" sz="half" idx="2"/>
          </p:nvPr>
        </p:nvSpPr>
        <p:spPr bwMode="auto">
          <a:xfrm>
            <a:off x="250825" y="6248400"/>
            <a:ext cx="233997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06" charset="0"/>
                <a:ea typeface="ＭＳ Ｐゴシック" pitchFamily="-106" charset="-128"/>
              </a:defRPr>
            </a:lvl1pPr>
          </a:lstStyle>
          <a:p>
            <a:pPr>
              <a:defRPr/>
            </a:pPr>
            <a:r>
              <a:rPr lang="de-DE" smtClean="0"/>
              <a:t>V2</a:t>
            </a:r>
            <a:endParaRPr lang="de-DE"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06" charset="0"/>
                <a:ea typeface="ＭＳ Ｐゴシック" pitchFamily="-106" charset="-128"/>
              </a:defRPr>
            </a:lvl1pPr>
          </a:lstStyle>
          <a:p>
            <a:pPr>
              <a:defRPr/>
            </a:pPr>
            <a:r>
              <a:rPr lang="en-US" smtClean="0"/>
              <a:t>Processing of Biological Data</a:t>
            </a:r>
            <a:endParaRPr lang="de-DE" dirty="0"/>
          </a:p>
        </p:txBody>
      </p:sp>
      <p:sp>
        <p:nvSpPr>
          <p:cNvPr id="1030" name="Rectangle 6"/>
          <p:cNvSpPr>
            <a:spLocks noGrp="1" noChangeArrowheads="1"/>
          </p:cNvSpPr>
          <p:nvPr>
            <p:ph type="sldNum" sz="quarter" idx="4"/>
          </p:nvPr>
        </p:nvSpPr>
        <p:spPr bwMode="auto">
          <a:xfrm>
            <a:off x="6553200" y="6248400"/>
            <a:ext cx="233997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06" charset="0"/>
                <a:ea typeface="ＭＳ Ｐゴシック" pitchFamily="-106" charset="-128"/>
              </a:defRPr>
            </a:lvl1pPr>
          </a:lstStyle>
          <a:p>
            <a:pPr>
              <a:defRPr/>
            </a:pPr>
            <a:fld id="{C1060B16-A0DB-49DD-9992-659C19B01543}"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6" r:id="rId4"/>
    <p:sldLayoutId id="2147483660" r:id="rId5"/>
    <p:sldLayoutId id="2147483661" r:id="rId6"/>
  </p:sldLayoutIdLst>
  <p:hf hdr="0"/>
  <p:txStyles>
    <p:titleStyle>
      <a:lvl1pPr algn="ctr" rtl="0" eaLnBrk="0" fontAlgn="base" hangingPunct="0">
        <a:spcBef>
          <a:spcPct val="0"/>
        </a:spcBef>
        <a:spcAft>
          <a:spcPct val="0"/>
        </a:spcAft>
        <a:defRPr sz="2400" b="1">
          <a:solidFill>
            <a:srgbClr val="FF0000"/>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2400" b="1">
          <a:solidFill>
            <a:srgbClr val="FF0000"/>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2400" b="1">
          <a:solidFill>
            <a:srgbClr val="FF0000"/>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2400" b="1">
          <a:solidFill>
            <a:srgbClr val="FF0000"/>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2400" b="1">
          <a:solidFill>
            <a:srgbClr val="FF0000"/>
          </a:solidFill>
          <a:latin typeface="Arial" pitchFamily="-112" charset="0"/>
          <a:ea typeface="ＭＳ Ｐゴシック" pitchFamily="-112" charset="-128"/>
          <a:cs typeface="ＭＳ Ｐゴシック" pitchFamily="-112" charset="-128"/>
        </a:defRPr>
      </a:lvl5pPr>
      <a:lvl6pPr marL="457200" algn="ctr" rtl="0" fontAlgn="base">
        <a:spcBef>
          <a:spcPct val="0"/>
        </a:spcBef>
        <a:spcAft>
          <a:spcPct val="0"/>
        </a:spcAft>
        <a:defRPr sz="2400" b="1">
          <a:solidFill>
            <a:srgbClr val="FF0000"/>
          </a:solidFill>
          <a:latin typeface="Arial" pitchFamily="-112" charset="0"/>
        </a:defRPr>
      </a:lvl6pPr>
      <a:lvl7pPr marL="914400" algn="ctr" rtl="0" fontAlgn="base">
        <a:spcBef>
          <a:spcPct val="0"/>
        </a:spcBef>
        <a:spcAft>
          <a:spcPct val="0"/>
        </a:spcAft>
        <a:defRPr sz="2400" b="1">
          <a:solidFill>
            <a:srgbClr val="FF0000"/>
          </a:solidFill>
          <a:latin typeface="Arial" pitchFamily="-112" charset="0"/>
        </a:defRPr>
      </a:lvl7pPr>
      <a:lvl8pPr marL="1371600" algn="ctr" rtl="0" fontAlgn="base">
        <a:spcBef>
          <a:spcPct val="0"/>
        </a:spcBef>
        <a:spcAft>
          <a:spcPct val="0"/>
        </a:spcAft>
        <a:defRPr sz="2400" b="1">
          <a:solidFill>
            <a:srgbClr val="FF0000"/>
          </a:solidFill>
          <a:latin typeface="Arial" pitchFamily="-112" charset="0"/>
        </a:defRPr>
      </a:lvl8pPr>
      <a:lvl9pPr marL="1828800" algn="ctr" rtl="0" fontAlgn="base">
        <a:spcBef>
          <a:spcPct val="0"/>
        </a:spcBef>
        <a:spcAft>
          <a:spcPct val="0"/>
        </a:spcAft>
        <a:defRPr sz="2400" b="1">
          <a:solidFill>
            <a:srgbClr val="FF0000"/>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a:solidFill>
            <a:schemeClr val="tx1"/>
          </a:solidFill>
          <a:latin typeface="+mn-lt"/>
          <a:ea typeface="ＭＳ Ｐゴシック" pitchFamily="-112"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t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29.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35.emf"/><Relationship Id="rId7" Type="http://schemas.openxmlformats.org/officeDocument/2006/relationships/image" Target="../media/image39.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image" Target="../media/image5.png"/><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2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V2 – missing values + batch effect correction</a:t>
            </a:r>
            <a:endParaRPr lang="uk-UA" dirty="0"/>
          </a:p>
        </p:txBody>
      </p:sp>
      <p:sp>
        <p:nvSpPr>
          <p:cNvPr id="3" name="Содержимое 2"/>
          <p:cNvSpPr>
            <a:spLocks noGrp="1"/>
          </p:cNvSpPr>
          <p:nvPr>
            <p:ph idx="1"/>
          </p:nvPr>
        </p:nvSpPr>
        <p:spPr>
          <a:xfrm>
            <a:off x="395536" y="620688"/>
            <a:ext cx="8424936" cy="5400600"/>
          </a:xfrm>
        </p:spPr>
        <p:txBody>
          <a:bodyPr>
            <a:normAutofit/>
          </a:bodyPr>
          <a:lstStyle/>
          <a:p>
            <a:pPr>
              <a:lnSpc>
                <a:spcPts val="2900"/>
              </a:lnSpc>
              <a:buFontTx/>
              <a:buChar char="-"/>
            </a:pPr>
            <a:r>
              <a:rPr lang="en-US" sz="2000" dirty="0" err="1" smtClean="0"/>
              <a:t>BEclear</a:t>
            </a:r>
            <a:r>
              <a:rPr lang="en-US" sz="2000" dirty="0" smtClean="0"/>
              <a:t> / applies latent factor model to predict missing values and to remove batch effects</a:t>
            </a:r>
          </a:p>
          <a:p>
            <a:pPr lvl="1">
              <a:lnSpc>
                <a:spcPts val="2900"/>
              </a:lnSpc>
              <a:buFontTx/>
              <a:buChar char="-"/>
            </a:pPr>
            <a:r>
              <a:rPr lang="en-US" sz="1600" dirty="0" smtClean="0"/>
              <a:t>DNA microarray</a:t>
            </a:r>
          </a:p>
          <a:p>
            <a:pPr lvl="1">
              <a:lnSpc>
                <a:spcPts val="2900"/>
              </a:lnSpc>
              <a:buFontTx/>
              <a:buChar char="-"/>
            </a:pPr>
            <a:r>
              <a:rPr lang="en-US" sz="1600" dirty="0" smtClean="0"/>
              <a:t>DNA methylation</a:t>
            </a:r>
          </a:p>
          <a:p>
            <a:pPr>
              <a:lnSpc>
                <a:spcPts val="2900"/>
              </a:lnSpc>
              <a:buFontTx/>
              <a:buChar char="-"/>
            </a:pPr>
            <a:r>
              <a:rPr lang="en-US" sz="2000" dirty="0" smtClean="0"/>
              <a:t>Functional Normalization</a:t>
            </a:r>
          </a:p>
          <a:p>
            <a:pPr>
              <a:lnSpc>
                <a:spcPts val="2900"/>
              </a:lnSpc>
              <a:buFontTx/>
              <a:buChar char="-"/>
            </a:pPr>
            <a:r>
              <a:rPr lang="de-DE" sz="2000" dirty="0" err="1" smtClean="0"/>
              <a:t>gPCA</a:t>
            </a:r>
            <a:endParaRPr lang="en-US" sz="2000" dirty="0"/>
          </a:p>
          <a:p>
            <a:pPr>
              <a:lnSpc>
                <a:spcPts val="2900"/>
              </a:lnSpc>
              <a:buFontTx/>
              <a:buChar char="-"/>
            </a:pPr>
            <a:r>
              <a:rPr lang="en-US" sz="2000" dirty="0" smtClean="0"/>
              <a:t>Review of Probability Theory Basics</a:t>
            </a:r>
          </a:p>
        </p:txBody>
      </p:sp>
      <p:sp>
        <p:nvSpPr>
          <p:cNvPr id="4" name="Номер слайда 3"/>
          <p:cNvSpPr>
            <a:spLocks noGrp="1"/>
          </p:cNvSpPr>
          <p:nvPr>
            <p:ph type="sldNum" sz="quarter" idx="12"/>
          </p:nvPr>
        </p:nvSpPr>
        <p:spPr/>
        <p:txBody>
          <a:bodyPr/>
          <a:lstStyle/>
          <a:p>
            <a:fld id="{5642019C-ABE9-4D0A-8A8D-CA21D401B279}" type="slidenum">
              <a:rPr lang="en-US" smtClean="0"/>
              <a:pPr/>
              <a:t>1</a:t>
            </a:fld>
            <a:endParaRPr lang="en-US"/>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uk-UA"/>
          </a:p>
        </p:txBody>
      </p:sp>
      <p:sp>
        <p:nvSpPr>
          <p:cNvPr id="2051" name="Rectangle 3"/>
          <p:cNvSpPr>
            <a:spLocks noChangeArrowheads="1"/>
          </p:cNvSpPr>
          <p:nvPr/>
        </p:nvSpPr>
        <p:spPr bwMode="auto">
          <a:xfrm>
            <a:off x="0" y="69269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205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uk-UA"/>
          </a:p>
        </p:txBody>
      </p:sp>
      <p:sp>
        <p:nvSpPr>
          <p:cNvPr id="205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uk-UA"/>
          </a:p>
        </p:txBody>
      </p:sp>
      <p:sp>
        <p:nvSpPr>
          <p:cNvPr id="2058" name="Rectangle 10"/>
          <p:cNvSpPr>
            <a:spLocks noChangeArrowheads="1"/>
          </p:cNvSpPr>
          <p:nvPr/>
        </p:nvSpPr>
        <p:spPr bwMode="auto">
          <a:xfrm>
            <a:off x="0" y="1028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2060"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uk-UA"/>
          </a:p>
        </p:txBody>
      </p:sp>
      <p:sp>
        <p:nvSpPr>
          <p:cNvPr id="2061" name="Rectangle 13"/>
          <p:cNvSpPr>
            <a:spLocks noChangeArrowheads="1"/>
          </p:cNvSpPr>
          <p:nvPr/>
        </p:nvSpPr>
        <p:spPr bwMode="auto">
          <a:xfrm>
            <a:off x="0" y="692696"/>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2063"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uk-UA"/>
          </a:p>
        </p:txBody>
      </p:sp>
      <p:sp>
        <p:nvSpPr>
          <p:cNvPr id="2064" name="Rectangle 16"/>
          <p:cNvSpPr>
            <a:spLocks noChangeArrowheads="1"/>
          </p:cNvSpPr>
          <p:nvPr/>
        </p:nvSpPr>
        <p:spPr bwMode="auto">
          <a:xfrm>
            <a:off x="0" y="692696"/>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Datumsplatzhalter 6"/>
          <p:cNvSpPr>
            <a:spLocks noGrp="1"/>
          </p:cNvSpPr>
          <p:nvPr>
            <p:ph type="dt" sz="half" idx="10"/>
          </p:nvPr>
        </p:nvSpPr>
        <p:spPr/>
        <p:txBody>
          <a:bodyPr/>
          <a:lstStyle/>
          <a:p>
            <a:pPr>
              <a:defRPr/>
            </a:pPr>
            <a:r>
              <a:rPr lang="de-DE" smtClean="0"/>
              <a:t>V2</a:t>
            </a:r>
            <a:endParaRPr lang="de-DE" dirty="0"/>
          </a:p>
        </p:txBody>
      </p:sp>
      <p:sp>
        <p:nvSpPr>
          <p:cNvPr id="8" name="Fußzeilenplatzhalter 7"/>
          <p:cNvSpPr>
            <a:spLocks noGrp="1"/>
          </p:cNvSpPr>
          <p:nvPr>
            <p:ph type="ftr" sz="quarter" idx="11"/>
          </p:nvPr>
        </p:nvSpPr>
        <p:spPr/>
        <p:txBody>
          <a:bodyPr/>
          <a:lstStyle/>
          <a:p>
            <a:pPr>
              <a:defRPr/>
            </a:pPr>
            <a:r>
              <a:rPr lang="en-US" smtClean="0"/>
              <a:t>Processing of Biological Data</a:t>
            </a:r>
            <a:endParaRPr lang="de-DE" dirty="0"/>
          </a:p>
        </p:txBody>
      </p:sp>
    </p:spTree>
    <p:extLst>
      <p:ext uri="{BB962C8B-B14F-4D97-AF65-F5344CB8AC3E}">
        <p14:creationId xmlns:p14="http://schemas.microsoft.com/office/powerpoint/2010/main" val="1924879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r>
              <a:rPr lang="en-US" dirty="0" smtClean="0">
                <a:ea typeface="ＭＳ Ｐゴシック" pitchFamily="34" charset="-128"/>
              </a:rPr>
              <a:t>Global methods to correct batch effects</a:t>
            </a:r>
            <a:endParaRPr lang="uk-UA" dirty="0" smtClean="0">
              <a:ea typeface="ＭＳ Ｐゴシック" pitchFamily="34" charset="-128"/>
            </a:endParaRPr>
          </a:p>
        </p:txBody>
      </p:sp>
      <p:sp>
        <p:nvSpPr>
          <p:cNvPr id="18436"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6E0B978-BDD8-4CBE-88EA-8472388C21BC}" type="slidenum">
              <a:rPr lang="en-US" smtClean="0">
                <a:latin typeface="Times New Roman" pitchFamily="18" charset="0"/>
              </a:rPr>
              <a:pPr eaLnBrk="1" hangingPunct="1"/>
              <a:t>10</a:t>
            </a:fld>
            <a:endParaRPr lang="en-US" smtClean="0">
              <a:latin typeface="Times New Roman" pitchFamily="18" charset="0"/>
            </a:endParaRPr>
          </a:p>
        </p:txBody>
      </p:sp>
      <p:sp>
        <p:nvSpPr>
          <p:cNvPr id="7" name="Содержимое 4"/>
          <p:cNvSpPr txBox="1">
            <a:spLocks/>
          </p:cNvSpPr>
          <p:nvPr/>
        </p:nvSpPr>
        <p:spPr bwMode="auto">
          <a:xfrm>
            <a:off x="143321" y="567925"/>
            <a:ext cx="8857357" cy="336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a:solidFill>
                  <a:schemeClr val="tx1"/>
                </a:solidFill>
                <a:latin typeface="+mn-lt"/>
                <a:ea typeface="ＭＳ Ｐゴシック" pitchFamily="-112" charset="-128"/>
              </a:defRPr>
            </a:lvl9pPr>
          </a:lstStyle>
          <a:p>
            <a:pPr marL="0" indent="0">
              <a:lnSpc>
                <a:spcPts val="2500"/>
              </a:lnSpc>
              <a:buNone/>
            </a:pPr>
            <a:r>
              <a:rPr lang="en-US" sz="1800" b="1" dirty="0"/>
              <a:t>Mean-centering</a:t>
            </a:r>
            <a:r>
              <a:rPr lang="en-US" sz="1800" dirty="0"/>
              <a:t> </a:t>
            </a:r>
            <a:r>
              <a:rPr lang="en-US" sz="1800" dirty="0" smtClean="0"/>
              <a:t>: </a:t>
            </a:r>
            <a:r>
              <a:rPr lang="en-US" sz="1800" dirty="0"/>
              <a:t>a</a:t>
            </a:r>
            <a:r>
              <a:rPr lang="en-US" sz="1800" dirty="0" smtClean="0"/>
              <a:t>fter </a:t>
            </a:r>
            <a:r>
              <a:rPr lang="en-US" sz="1800" dirty="0"/>
              <a:t>the transformation, the mean of each feature across all the samples within each batch is set to zero. </a:t>
            </a:r>
          </a:p>
          <a:p>
            <a:pPr marL="0" indent="0">
              <a:lnSpc>
                <a:spcPts val="2500"/>
              </a:lnSpc>
              <a:buNone/>
            </a:pPr>
            <a:endParaRPr lang="en-US" sz="1800" dirty="0" smtClean="0"/>
          </a:p>
          <a:p>
            <a:pPr marL="0" indent="0">
              <a:lnSpc>
                <a:spcPts val="2500"/>
              </a:lnSpc>
              <a:buNone/>
            </a:pPr>
            <a:r>
              <a:rPr lang="en-US" sz="1800" b="1" dirty="0" smtClean="0"/>
              <a:t>Standardization:</a:t>
            </a:r>
            <a:r>
              <a:rPr lang="en-US" sz="1800" dirty="0"/>
              <a:t> </a:t>
            </a:r>
            <a:r>
              <a:rPr lang="en-US" sz="1800" dirty="0" smtClean="0"/>
              <a:t>Beyond </a:t>
            </a:r>
            <a:r>
              <a:rPr lang="en-US" sz="1800" dirty="0"/>
              <a:t>mean-centering, this approach normalizes the </a:t>
            </a:r>
            <a:r>
              <a:rPr lang="en-US" sz="1800" dirty="0" smtClean="0"/>
              <a:t>standard deviation </a:t>
            </a:r>
            <a:r>
              <a:rPr lang="en-US" sz="1800" dirty="0"/>
              <a:t>of all features across samples within each batch to unity. </a:t>
            </a:r>
          </a:p>
          <a:p>
            <a:pPr marL="0" indent="0">
              <a:lnSpc>
                <a:spcPts val="2500"/>
              </a:lnSpc>
              <a:buNone/>
            </a:pPr>
            <a:endParaRPr lang="en-US" sz="1800" dirty="0" smtClean="0"/>
          </a:p>
          <a:p>
            <a:pPr marL="0" indent="0">
              <a:lnSpc>
                <a:spcPts val="2500"/>
              </a:lnSpc>
              <a:buNone/>
            </a:pPr>
            <a:r>
              <a:rPr lang="en-US" sz="1800" b="1" dirty="0" smtClean="0"/>
              <a:t>Ratio-based: </a:t>
            </a:r>
            <a:r>
              <a:rPr lang="en-US" sz="1800" dirty="0" smtClean="0"/>
              <a:t>All </a:t>
            </a:r>
            <a:r>
              <a:rPr lang="en-US" sz="1800" dirty="0"/>
              <a:t>samples are scaled by a reference </a:t>
            </a:r>
            <a:r>
              <a:rPr lang="en-US" sz="1800" dirty="0" smtClean="0"/>
              <a:t>array. </a:t>
            </a:r>
          </a:p>
          <a:p>
            <a:pPr marL="0" indent="0">
              <a:lnSpc>
                <a:spcPts val="2500"/>
              </a:lnSpc>
              <a:buNone/>
            </a:pPr>
            <a:r>
              <a:rPr lang="en-US" sz="1800" dirty="0" smtClean="0"/>
              <a:t>This can </a:t>
            </a:r>
            <a:r>
              <a:rPr lang="en-US" sz="1800" dirty="0"/>
              <a:t>be the average of multiple reference arrays, such as the measurement of universal human reference RNA samples for clinical data and vehicle control samples for </a:t>
            </a:r>
            <a:r>
              <a:rPr lang="en-US" sz="1800" dirty="0" err="1"/>
              <a:t>toxicogenomics</a:t>
            </a:r>
            <a:r>
              <a:rPr lang="en-US" sz="1800" dirty="0"/>
              <a:t> data.</a:t>
            </a:r>
          </a:p>
          <a:p>
            <a:pPr marL="0" indent="0">
              <a:lnSpc>
                <a:spcPts val="2500"/>
              </a:lnSpc>
              <a:buNone/>
            </a:pPr>
            <a:endParaRPr lang="de-DE" sz="1800" dirty="0" smtClean="0"/>
          </a:p>
          <a:p>
            <a:pPr marL="0" indent="0">
              <a:lnSpc>
                <a:spcPts val="2500"/>
              </a:lnSpc>
              <a:buNone/>
            </a:pPr>
            <a:r>
              <a:rPr lang="de-DE" sz="1800" dirty="0" smtClean="0"/>
              <a:t>Such global </a:t>
            </a:r>
            <a:r>
              <a:rPr lang="de-DE" sz="1800" b="1" dirty="0" smtClean="0"/>
              <a:t>n</a:t>
            </a:r>
            <a:r>
              <a:rPr lang="en-US" sz="1800" b="1" dirty="0" err="1" smtClean="0"/>
              <a:t>ormalization</a:t>
            </a:r>
            <a:r>
              <a:rPr lang="en-US" sz="1800" dirty="0" smtClean="0"/>
              <a:t> methods do </a:t>
            </a:r>
            <a:r>
              <a:rPr lang="en-US" sz="1800" dirty="0"/>
              <a:t>not remove batch </a:t>
            </a:r>
            <a:r>
              <a:rPr lang="en-US" sz="1800" dirty="0" smtClean="0"/>
              <a:t>effects if these </a:t>
            </a:r>
            <a:r>
              <a:rPr lang="en-US" sz="1800" dirty="0"/>
              <a:t>affect specific subsets of genes </a:t>
            </a:r>
            <a:r>
              <a:rPr lang="en-US" sz="1800" dirty="0" smtClean="0"/>
              <a:t>so that different </a:t>
            </a:r>
            <a:r>
              <a:rPr lang="en-US" sz="1800" dirty="0"/>
              <a:t>genes </a:t>
            </a:r>
            <a:r>
              <a:rPr lang="en-US" sz="1800" dirty="0" smtClean="0"/>
              <a:t>are affected in </a:t>
            </a:r>
            <a:r>
              <a:rPr lang="en-US" sz="1800" dirty="0"/>
              <a:t>different </a:t>
            </a:r>
            <a:r>
              <a:rPr lang="en-US" sz="1800" dirty="0" smtClean="0"/>
              <a:t>ways.</a:t>
            </a:r>
          </a:p>
          <a:p>
            <a:pPr marL="0" indent="0">
              <a:lnSpc>
                <a:spcPts val="2500"/>
              </a:lnSpc>
              <a:buNone/>
            </a:pPr>
            <a:endParaRPr lang="de-DE" sz="1800" dirty="0"/>
          </a:p>
          <a:p>
            <a:pPr marL="0" indent="0">
              <a:lnSpc>
                <a:spcPts val="2500"/>
              </a:lnSpc>
              <a:buNone/>
            </a:pPr>
            <a:endParaRPr lang="de-DE" sz="1800" dirty="0"/>
          </a:p>
        </p:txBody>
      </p:sp>
      <p:sp>
        <p:nvSpPr>
          <p:cNvPr id="2" name="Datumsplatzhalter 1"/>
          <p:cNvSpPr>
            <a:spLocks noGrp="1"/>
          </p:cNvSpPr>
          <p:nvPr>
            <p:ph type="dt" sz="half" idx="10"/>
          </p:nvPr>
        </p:nvSpPr>
        <p:spPr/>
        <p:txBody>
          <a:bodyPr/>
          <a:lstStyle/>
          <a:p>
            <a:pPr>
              <a:defRPr/>
            </a:pPr>
            <a:r>
              <a:rPr lang="de-DE" smtClean="0"/>
              <a:t>V2</a:t>
            </a:r>
            <a:endParaRPr lang="de-DE" dirty="0"/>
          </a:p>
        </p:txBody>
      </p:sp>
      <p:sp>
        <p:nvSpPr>
          <p:cNvPr id="3" name="Fußzeilenplatzhalter 2"/>
          <p:cNvSpPr>
            <a:spLocks noGrp="1"/>
          </p:cNvSpPr>
          <p:nvPr>
            <p:ph type="ftr" sz="quarter" idx="11"/>
          </p:nvPr>
        </p:nvSpPr>
        <p:spPr/>
        <p:txBody>
          <a:bodyPr/>
          <a:lstStyle/>
          <a:p>
            <a:pPr>
              <a:defRPr/>
            </a:pPr>
            <a:r>
              <a:rPr lang="en-US" smtClean="0"/>
              <a:t>Processing of Biological Data</a:t>
            </a:r>
            <a:endParaRPr lang="de-DE" dirty="0"/>
          </a:p>
        </p:txBody>
      </p:sp>
      <p:sp>
        <p:nvSpPr>
          <p:cNvPr id="9" name="Содержимое 4"/>
          <p:cNvSpPr txBox="1">
            <a:spLocks/>
          </p:cNvSpPr>
          <p:nvPr/>
        </p:nvSpPr>
        <p:spPr bwMode="auto">
          <a:xfrm>
            <a:off x="251147" y="5877272"/>
            <a:ext cx="5768653" cy="40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a:solidFill>
                  <a:schemeClr val="tx1"/>
                </a:solidFill>
                <a:latin typeface="+mn-lt"/>
                <a:ea typeface="ＭＳ Ｐゴシック" pitchFamily="-112" charset="-128"/>
              </a:defRPr>
            </a:lvl9pPr>
          </a:lstStyle>
          <a:p>
            <a:pPr marL="0" indent="0" algn="just">
              <a:lnSpc>
                <a:spcPts val="2800"/>
              </a:lnSpc>
              <a:buNone/>
              <a:defRPr/>
            </a:pPr>
            <a:r>
              <a:rPr lang="de-DE" sz="1400" dirty="0" smtClean="0"/>
              <a:t>Luo et al. </a:t>
            </a:r>
            <a:r>
              <a:rPr lang="fr-FR" sz="1400" dirty="0"/>
              <a:t>Pharmacogenomics J. </a:t>
            </a:r>
            <a:r>
              <a:rPr lang="fr-FR" sz="1400" dirty="0" smtClean="0"/>
              <a:t>(2010) 10: </a:t>
            </a:r>
            <a:r>
              <a:rPr lang="fr-FR" sz="1400" dirty="0"/>
              <a:t>278–291. </a:t>
            </a:r>
            <a:endParaRPr lang="de-DE" sz="1400" dirty="0" smtClean="0"/>
          </a:p>
        </p:txBody>
      </p:sp>
    </p:spTree>
    <p:extLst>
      <p:ext uri="{BB962C8B-B14F-4D97-AF65-F5344CB8AC3E}">
        <p14:creationId xmlns:p14="http://schemas.microsoft.com/office/powerpoint/2010/main" val="29722334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r>
              <a:rPr lang="en-US" dirty="0" smtClean="0">
                <a:ea typeface="ＭＳ Ｐゴシック" pitchFamily="34" charset="-128"/>
              </a:rPr>
              <a:t>Batch effects in public MA data sets</a:t>
            </a:r>
            <a:endParaRPr lang="uk-UA" dirty="0" smtClean="0">
              <a:ea typeface="ＭＳ Ｐゴシック" pitchFamily="34" charset="-128"/>
            </a:endParaRPr>
          </a:p>
        </p:txBody>
      </p:sp>
      <p:sp>
        <p:nvSpPr>
          <p:cNvPr id="18436"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6E0B978-BDD8-4CBE-88EA-8472388C21BC}" type="slidenum">
              <a:rPr lang="en-US" smtClean="0">
                <a:latin typeface="Times New Roman" pitchFamily="18" charset="0"/>
              </a:rPr>
              <a:pPr eaLnBrk="1" hangingPunct="1"/>
              <a:t>11</a:t>
            </a:fld>
            <a:endParaRPr lang="en-US" smtClean="0">
              <a:latin typeface="Times New Roman" pitchFamily="18" charset="0"/>
            </a:endParaRPr>
          </a:p>
        </p:txBody>
      </p:sp>
      <p:sp>
        <p:nvSpPr>
          <p:cNvPr id="7" name="Содержимое 4"/>
          <p:cNvSpPr txBox="1">
            <a:spLocks/>
          </p:cNvSpPr>
          <p:nvPr/>
        </p:nvSpPr>
        <p:spPr bwMode="auto">
          <a:xfrm>
            <a:off x="4644008" y="567925"/>
            <a:ext cx="4356670" cy="336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a:solidFill>
                  <a:schemeClr val="tx1"/>
                </a:solidFill>
                <a:latin typeface="+mn-lt"/>
                <a:ea typeface="ＭＳ Ｐゴシック" pitchFamily="-112" charset="-128"/>
              </a:defRPr>
            </a:lvl9pPr>
          </a:lstStyle>
          <a:p>
            <a:pPr marL="0" indent="0">
              <a:lnSpc>
                <a:spcPts val="2500"/>
              </a:lnSpc>
              <a:buNone/>
            </a:pPr>
            <a:r>
              <a:rPr lang="en-US" sz="1800" dirty="0"/>
              <a:t>Score plot of the first two principal </a:t>
            </a:r>
            <a:r>
              <a:rPr lang="en-US" sz="1800" dirty="0" smtClean="0"/>
              <a:t>components. </a:t>
            </a:r>
            <a:r>
              <a:rPr lang="en-US" sz="1800" dirty="0"/>
              <a:t>Batches (groups) are indicated by colors. </a:t>
            </a:r>
            <a:endParaRPr lang="en-US" sz="1800" dirty="0" smtClean="0"/>
          </a:p>
          <a:p>
            <a:pPr marL="0" indent="0">
              <a:lnSpc>
                <a:spcPts val="2500"/>
              </a:lnSpc>
              <a:buNone/>
            </a:pPr>
            <a:endParaRPr lang="en-US" sz="1800" dirty="0"/>
          </a:p>
          <a:p>
            <a:pPr>
              <a:lnSpc>
                <a:spcPts val="2500"/>
              </a:lnSpc>
              <a:buAutoNum type="alphaLcParenBoth"/>
            </a:pPr>
            <a:r>
              <a:rPr lang="en-US" sz="1800" dirty="0" smtClean="0"/>
              <a:t>MD </a:t>
            </a:r>
            <a:r>
              <a:rPr lang="en-US" sz="1800" dirty="0"/>
              <a:t>Anderson breast cancer data </a:t>
            </a:r>
            <a:r>
              <a:rPr lang="en-US" sz="1800" dirty="0" smtClean="0"/>
              <a:t>set.</a:t>
            </a:r>
          </a:p>
          <a:p>
            <a:pPr>
              <a:lnSpc>
                <a:spcPts val="2500"/>
              </a:lnSpc>
              <a:buAutoNum type="alphaLcParenBoth"/>
            </a:pPr>
            <a:endParaRPr lang="en-US" sz="1800" dirty="0"/>
          </a:p>
          <a:p>
            <a:pPr>
              <a:lnSpc>
                <a:spcPts val="2500"/>
              </a:lnSpc>
              <a:buAutoNum type="alphaLcParenBoth"/>
            </a:pPr>
            <a:r>
              <a:rPr lang="en-US" sz="1800" dirty="0" err="1" smtClean="0"/>
              <a:t>Hamner</a:t>
            </a:r>
            <a:r>
              <a:rPr lang="en-US" sz="1800" dirty="0" smtClean="0"/>
              <a:t> lung carcinogen </a:t>
            </a:r>
            <a:r>
              <a:rPr lang="en-US" sz="1800" dirty="0"/>
              <a:t>data set (two batches in training set hybridized in 2005 and 2006, and two batches in test set hybridized in 2007 and 2008</a:t>
            </a:r>
            <a:r>
              <a:rPr lang="en-US" sz="1800" dirty="0" smtClean="0"/>
              <a:t>)</a:t>
            </a:r>
          </a:p>
          <a:p>
            <a:pPr>
              <a:lnSpc>
                <a:spcPts val="2500"/>
              </a:lnSpc>
              <a:buAutoNum type="alphaLcParenBoth"/>
            </a:pPr>
            <a:endParaRPr lang="en-US" sz="1800" dirty="0" smtClean="0"/>
          </a:p>
          <a:p>
            <a:pPr marL="0" indent="0">
              <a:lnSpc>
                <a:spcPts val="2500"/>
              </a:lnSpc>
              <a:buNone/>
            </a:pPr>
            <a:r>
              <a:rPr lang="en-US" sz="1800" dirty="0" smtClean="0"/>
              <a:t>(</a:t>
            </a:r>
            <a:r>
              <a:rPr lang="en-US" sz="1800" dirty="0"/>
              <a:t>d) UAMS multiple myeloma data set (the three batches represent three generations of </a:t>
            </a:r>
            <a:r>
              <a:rPr lang="en-US" sz="1800" dirty="0" err="1"/>
              <a:t>Affymetrix</a:t>
            </a:r>
            <a:r>
              <a:rPr lang="en-US" sz="1800" dirty="0"/>
              <a:t> chips on </a:t>
            </a:r>
            <a:r>
              <a:rPr lang="en-US" sz="1800" i="1" dirty="0"/>
              <a:t>Homo Sapiens</a:t>
            </a:r>
            <a:r>
              <a:rPr lang="en-US" sz="1800" dirty="0"/>
              <a:t>).</a:t>
            </a:r>
            <a:endParaRPr lang="de-DE" sz="1800" dirty="0" smtClean="0"/>
          </a:p>
          <a:p>
            <a:pPr marL="0" indent="0">
              <a:lnSpc>
                <a:spcPts val="2500"/>
              </a:lnSpc>
              <a:buNone/>
            </a:pPr>
            <a:endParaRPr lang="de-DE" sz="1800" dirty="0"/>
          </a:p>
          <a:p>
            <a:pPr marL="0" indent="0">
              <a:lnSpc>
                <a:spcPts val="2500"/>
              </a:lnSpc>
              <a:buNone/>
            </a:pPr>
            <a:endParaRPr lang="de-DE" sz="1800" dirty="0"/>
          </a:p>
        </p:txBody>
      </p:sp>
      <p:sp>
        <p:nvSpPr>
          <p:cNvPr id="2" name="Datumsplatzhalter 1"/>
          <p:cNvSpPr>
            <a:spLocks noGrp="1"/>
          </p:cNvSpPr>
          <p:nvPr>
            <p:ph type="dt" sz="half" idx="10"/>
          </p:nvPr>
        </p:nvSpPr>
        <p:spPr/>
        <p:txBody>
          <a:bodyPr/>
          <a:lstStyle/>
          <a:p>
            <a:pPr>
              <a:defRPr/>
            </a:pPr>
            <a:r>
              <a:rPr lang="de-DE" smtClean="0"/>
              <a:t>V2</a:t>
            </a:r>
            <a:endParaRPr lang="de-DE" dirty="0"/>
          </a:p>
        </p:txBody>
      </p:sp>
      <p:sp>
        <p:nvSpPr>
          <p:cNvPr id="3" name="Fußzeilenplatzhalter 2"/>
          <p:cNvSpPr>
            <a:spLocks noGrp="1"/>
          </p:cNvSpPr>
          <p:nvPr>
            <p:ph type="ftr" sz="quarter" idx="11"/>
          </p:nvPr>
        </p:nvSpPr>
        <p:spPr/>
        <p:txBody>
          <a:bodyPr/>
          <a:lstStyle/>
          <a:p>
            <a:pPr>
              <a:defRPr/>
            </a:pPr>
            <a:r>
              <a:rPr lang="en-US" dirty="0" smtClean="0"/>
              <a:t>Processing of Biological Data</a:t>
            </a:r>
            <a:endParaRPr lang="de-DE" dirty="0"/>
          </a:p>
        </p:txBody>
      </p:sp>
      <p:sp>
        <p:nvSpPr>
          <p:cNvPr id="9" name="Содержимое 4"/>
          <p:cNvSpPr txBox="1">
            <a:spLocks/>
          </p:cNvSpPr>
          <p:nvPr/>
        </p:nvSpPr>
        <p:spPr bwMode="auto">
          <a:xfrm>
            <a:off x="251147" y="5877272"/>
            <a:ext cx="5768653" cy="40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a:solidFill>
                  <a:schemeClr val="tx1"/>
                </a:solidFill>
                <a:latin typeface="+mn-lt"/>
                <a:ea typeface="ＭＳ Ｐゴシック" pitchFamily="-112" charset="-128"/>
              </a:defRPr>
            </a:lvl9pPr>
          </a:lstStyle>
          <a:p>
            <a:pPr marL="0" indent="0" algn="just">
              <a:lnSpc>
                <a:spcPts val="2800"/>
              </a:lnSpc>
              <a:buNone/>
              <a:defRPr/>
            </a:pPr>
            <a:r>
              <a:rPr lang="de-DE" sz="1400" dirty="0" smtClean="0"/>
              <a:t>Luo et al. </a:t>
            </a:r>
            <a:r>
              <a:rPr lang="fr-FR" sz="1400" dirty="0"/>
              <a:t>Pharmacogenomics J. </a:t>
            </a:r>
            <a:r>
              <a:rPr lang="fr-FR" sz="1400" dirty="0" smtClean="0"/>
              <a:t>(2010) 10: </a:t>
            </a:r>
            <a:r>
              <a:rPr lang="fr-FR" sz="1400" dirty="0"/>
              <a:t>278–291. </a:t>
            </a:r>
            <a:endParaRPr lang="de-DE" sz="1400" dirty="0" smtClean="0"/>
          </a:p>
        </p:txBody>
      </p:sp>
      <p:pic>
        <p:nvPicPr>
          <p:cNvPr id="5" name="Grafik 4"/>
          <p:cNvPicPr>
            <a:picLocks noChangeAspect="1"/>
          </p:cNvPicPr>
          <p:nvPr/>
        </p:nvPicPr>
        <p:blipFill rotWithShape="1">
          <a:blip r:embed="rId3">
            <a:extLst>
              <a:ext uri="{28A0092B-C50C-407E-A947-70E740481C1C}">
                <a14:useLocalDpi xmlns:a14="http://schemas.microsoft.com/office/drawing/2010/main" val="0"/>
              </a:ext>
            </a:extLst>
          </a:blip>
          <a:srcRect b="49843"/>
          <a:stretch/>
        </p:blipFill>
        <p:spPr>
          <a:xfrm>
            <a:off x="145301" y="643641"/>
            <a:ext cx="4406032" cy="3737033"/>
          </a:xfrm>
          <a:prstGeom prst="rect">
            <a:avLst/>
          </a:prstGeom>
        </p:spPr>
      </p:pic>
    </p:spTree>
    <p:extLst>
      <p:ext uri="{BB962C8B-B14F-4D97-AF65-F5344CB8AC3E}">
        <p14:creationId xmlns:p14="http://schemas.microsoft.com/office/powerpoint/2010/main" val="1050282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r>
              <a:rPr lang="en-US" dirty="0" smtClean="0">
                <a:ea typeface="ＭＳ Ｐゴシック" pitchFamily="34" charset="-128"/>
              </a:rPr>
              <a:t>Batch effects in public MA data sets</a:t>
            </a:r>
            <a:endParaRPr lang="uk-UA" dirty="0" smtClean="0">
              <a:ea typeface="ＭＳ Ｐゴシック" pitchFamily="34" charset="-128"/>
            </a:endParaRPr>
          </a:p>
        </p:txBody>
      </p:sp>
      <p:sp>
        <p:nvSpPr>
          <p:cNvPr id="18436"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6E0B978-BDD8-4CBE-88EA-8472388C21BC}" type="slidenum">
              <a:rPr lang="en-US" smtClean="0">
                <a:latin typeface="Times New Roman" pitchFamily="18" charset="0"/>
              </a:rPr>
              <a:pPr eaLnBrk="1" hangingPunct="1"/>
              <a:t>12</a:t>
            </a:fld>
            <a:endParaRPr lang="en-US" smtClean="0">
              <a:latin typeface="Times New Roman" pitchFamily="18" charset="0"/>
            </a:endParaRPr>
          </a:p>
        </p:txBody>
      </p:sp>
      <p:sp>
        <p:nvSpPr>
          <p:cNvPr id="7" name="Содержимое 4"/>
          <p:cNvSpPr txBox="1">
            <a:spLocks/>
          </p:cNvSpPr>
          <p:nvPr/>
        </p:nvSpPr>
        <p:spPr bwMode="auto">
          <a:xfrm>
            <a:off x="4644008" y="567925"/>
            <a:ext cx="4356670" cy="336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a:solidFill>
                  <a:schemeClr val="tx1"/>
                </a:solidFill>
                <a:latin typeface="+mn-lt"/>
                <a:ea typeface="ＭＳ Ｐゴシック" pitchFamily="-112" charset="-128"/>
              </a:defRPr>
            </a:lvl9pPr>
          </a:lstStyle>
          <a:p>
            <a:pPr marL="0" indent="0">
              <a:lnSpc>
                <a:spcPts val="2500"/>
              </a:lnSpc>
              <a:buNone/>
            </a:pPr>
            <a:r>
              <a:rPr lang="en-US" sz="1800" dirty="0"/>
              <a:t>(</a:t>
            </a:r>
            <a:r>
              <a:rPr lang="en-US" sz="1800" b="1" dirty="0"/>
              <a:t>e</a:t>
            </a:r>
            <a:r>
              <a:rPr lang="en-US" sz="1800" dirty="0"/>
              <a:t>) Cologne </a:t>
            </a:r>
            <a:r>
              <a:rPr lang="en-US" sz="1800" dirty="0" err="1"/>
              <a:t>neuroblastoma</a:t>
            </a:r>
            <a:r>
              <a:rPr lang="en-US" sz="1800" dirty="0"/>
              <a:t> data set (the two batches represent the two channels of Agilent arrays</a:t>
            </a:r>
            <a:r>
              <a:rPr lang="en-US" sz="1800" dirty="0" smtClean="0"/>
              <a:t>).</a:t>
            </a:r>
          </a:p>
          <a:p>
            <a:pPr marL="0" indent="0">
              <a:lnSpc>
                <a:spcPts val="2500"/>
              </a:lnSpc>
              <a:buNone/>
            </a:pPr>
            <a:endParaRPr lang="en-US" sz="1800" dirty="0"/>
          </a:p>
          <a:p>
            <a:pPr marL="0" indent="0">
              <a:lnSpc>
                <a:spcPts val="2500"/>
              </a:lnSpc>
              <a:buNone/>
            </a:pPr>
            <a:r>
              <a:rPr lang="en-US" sz="1800" dirty="0" smtClean="0"/>
              <a:t>(</a:t>
            </a:r>
            <a:r>
              <a:rPr lang="en-US" sz="1800" b="1" dirty="0"/>
              <a:t>f</a:t>
            </a:r>
            <a:r>
              <a:rPr lang="en-US" sz="1800" dirty="0"/>
              <a:t>) NIEHS data set (cross-platform: the two groups represent </a:t>
            </a:r>
            <a:r>
              <a:rPr lang="en-US" sz="1800" dirty="0" err="1"/>
              <a:t>Affymetrix</a:t>
            </a:r>
            <a:r>
              <a:rPr lang="en-US" sz="1800" dirty="0"/>
              <a:t> and Agilent microarray platforms. </a:t>
            </a:r>
            <a:endParaRPr lang="en-US" sz="1800" dirty="0" smtClean="0"/>
          </a:p>
          <a:p>
            <a:pPr marL="0" indent="0">
              <a:lnSpc>
                <a:spcPts val="2500"/>
              </a:lnSpc>
              <a:buNone/>
            </a:pPr>
            <a:endParaRPr lang="de-DE" sz="1800" dirty="0"/>
          </a:p>
        </p:txBody>
      </p:sp>
      <p:sp>
        <p:nvSpPr>
          <p:cNvPr id="2" name="Datumsplatzhalter 1"/>
          <p:cNvSpPr>
            <a:spLocks noGrp="1"/>
          </p:cNvSpPr>
          <p:nvPr>
            <p:ph type="dt" sz="half" idx="10"/>
          </p:nvPr>
        </p:nvSpPr>
        <p:spPr/>
        <p:txBody>
          <a:bodyPr/>
          <a:lstStyle/>
          <a:p>
            <a:pPr>
              <a:defRPr/>
            </a:pPr>
            <a:r>
              <a:rPr lang="de-DE" smtClean="0"/>
              <a:t>V2</a:t>
            </a:r>
            <a:endParaRPr lang="de-DE" dirty="0"/>
          </a:p>
        </p:txBody>
      </p:sp>
      <p:sp>
        <p:nvSpPr>
          <p:cNvPr id="3" name="Fußzeilenplatzhalter 2"/>
          <p:cNvSpPr>
            <a:spLocks noGrp="1"/>
          </p:cNvSpPr>
          <p:nvPr>
            <p:ph type="ftr" sz="quarter" idx="11"/>
          </p:nvPr>
        </p:nvSpPr>
        <p:spPr/>
        <p:txBody>
          <a:bodyPr/>
          <a:lstStyle/>
          <a:p>
            <a:pPr>
              <a:defRPr/>
            </a:pPr>
            <a:r>
              <a:rPr lang="en-US" dirty="0" smtClean="0"/>
              <a:t>Processing of Biological Data</a:t>
            </a:r>
            <a:endParaRPr lang="de-DE" dirty="0"/>
          </a:p>
        </p:txBody>
      </p:sp>
      <p:sp>
        <p:nvSpPr>
          <p:cNvPr id="9" name="Содержимое 4"/>
          <p:cNvSpPr txBox="1">
            <a:spLocks/>
          </p:cNvSpPr>
          <p:nvPr/>
        </p:nvSpPr>
        <p:spPr bwMode="auto">
          <a:xfrm>
            <a:off x="251147" y="5877272"/>
            <a:ext cx="5768653" cy="40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a:solidFill>
                  <a:schemeClr val="tx1"/>
                </a:solidFill>
                <a:latin typeface="+mn-lt"/>
                <a:ea typeface="ＭＳ Ｐゴシック" pitchFamily="-112" charset="-128"/>
              </a:defRPr>
            </a:lvl9pPr>
          </a:lstStyle>
          <a:p>
            <a:pPr marL="0" indent="0" algn="just">
              <a:lnSpc>
                <a:spcPts val="2800"/>
              </a:lnSpc>
              <a:buNone/>
              <a:defRPr/>
            </a:pPr>
            <a:r>
              <a:rPr lang="de-DE" sz="1400" dirty="0" smtClean="0"/>
              <a:t>Luo et al. </a:t>
            </a:r>
            <a:r>
              <a:rPr lang="fr-FR" sz="1400" dirty="0"/>
              <a:t>Pharmacogenomics J. </a:t>
            </a:r>
            <a:r>
              <a:rPr lang="fr-FR" sz="1400" dirty="0" smtClean="0"/>
              <a:t>(2010) 10: </a:t>
            </a:r>
            <a:r>
              <a:rPr lang="fr-FR" sz="1400" dirty="0"/>
              <a:t>278–291. </a:t>
            </a:r>
            <a:endParaRPr lang="de-DE" sz="1400" dirty="0" smtClean="0"/>
          </a:p>
        </p:txBody>
      </p:sp>
      <p:pic>
        <p:nvPicPr>
          <p:cNvPr id="5" name="Grafik 4"/>
          <p:cNvPicPr>
            <a:picLocks noChangeAspect="1"/>
          </p:cNvPicPr>
          <p:nvPr/>
        </p:nvPicPr>
        <p:blipFill rotWithShape="1">
          <a:blip r:embed="rId3">
            <a:extLst>
              <a:ext uri="{28A0092B-C50C-407E-A947-70E740481C1C}">
                <a14:useLocalDpi xmlns:a14="http://schemas.microsoft.com/office/drawing/2010/main" val="0"/>
              </a:ext>
            </a:extLst>
          </a:blip>
          <a:srcRect t="49947" b="24180"/>
          <a:stretch/>
        </p:blipFill>
        <p:spPr>
          <a:xfrm>
            <a:off x="130249" y="565207"/>
            <a:ext cx="4406032" cy="1927689"/>
          </a:xfrm>
          <a:prstGeom prst="rect">
            <a:avLst/>
          </a:prstGeom>
        </p:spPr>
      </p:pic>
    </p:spTree>
    <p:extLst>
      <p:ext uri="{BB962C8B-B14F-4D97-AF65-F5344CB8AC3E}">
        <p14:creationId xmlns:p14="http://schemas.microsoft.com/office/powerpoint/2010/main" val="9113490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755576" y="476672"/>
            <a:ext cx="6872401" cy="3435834"/>
          </a:xfrm>
          <a:prstGeom prst="rect">
            <a:avLst/>
          </a:prstGeom>
        </p:spPr>
      </p:pic>
      <p:sp>
        <p:nvSpPr>
          <p:cNvPr id="18434" name="Заголовок 1"/>
          <p:cNvSpPr>
            <a:spLocks noGrp="1"/>
          </p:cNvSpPr>
          <p:nvPr>
            <p:ph type="title"/>
          </p:nvPr>
        </p:nvSpPr>
        <p:spPr/>
        <p:txBody>
          <a:bodyPr/>
          <a:lstStyle/>
          <a:p>
            <a:r>
              <a:rPr lang="en-US" dirty="0" smtClean="0">
                <a:ea typeface="ＭＳ Ｐゴシック" pitchFamily="34" charset="-128"/>
              </a:rPr>
              <a:t>Example: bladder cancer microarray data</a:t>
            </a:r>
            <a:endParaRPr lang="uk-UA" dirty="0" smtClean="0">
              <a:ea typeface="ＭＳ Ｐゴシック" pitchFamily="34" charset="-128"/>
            </a:endParaRPr>
          </a:p>
        </p:txBody>
      </p:sp>
      <p:sp>
        <p:nvSpPr>
          <p:cNvPr id="18436"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6E0B978-BDD8-4CBE-88EA-8472388C21BC}" type="slidenum">
              <a:rPr lang="en-US" smtClean="0">
                <a:latin typeface="Times New Roman" pitchFamily="18" charset="0"/>
              </a:rPr>
              <a:pPr eaLnBrk="1" hangingPunct="1"/>
              <a:t>13</a:t>
            </a:fld>
            <a:endParaRPr lang="en-US" smtClean="0">
              <a:latin typeface="Times New Roman" pitchFamily="18" charset="0"/>
            </a:endParaRPr>
          </a:p>
        </p:txBody>
      </p:sp>
      <p:sp>
        <p:nvSpPr>
          <p:cNvPr id="7" name="Содержимое 4"/>
          <p:cNvSpPr txBox="1">
            <a:spLocks/>
          </p:cNvSpPr>
          <p:nvPr/>
        </p:nvSpPr>
        <p:spPr bwMode="auto">
          <a:xfrm>
            <a:off x="107505" y="3789040"/>
            <a:ext cx="4248472" cy="2165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a:solidFill>
                  <a:schemeClr val="tx1"/>
                </a:solidFill>
                <a:latin typeface="+mn-lt"/>
                <a:ea typeface="ＭＳ Ｐゴシック" pitchFamily="-112" charset="-128"/>
              </a:defRPr>
            </a:lvl9pPr>
          </a:lstStyle>
          <a:p>
            <a:pPr marL="0" indent="0">
              <a:lnSpc>
                <a:spcPts val="2500"/>
              </a:lnSpc>
              <a:buNone/>
            </a:pPr>
            <a:r>
              <a:rPr lang="en-US" sz="1800" dirty="0"/>
              <a:t>R</a:t>
            </a:r>
            <a:r>
              <a:rPr lang="en-US" sz="1800" dirty="0" smtClean="0"/>
              <a:t>aw data for normal samples taken from a bladder cancer </a:t>
            </a:r>
            <a:r>
              <a:rPr lang="en-US" sz="1800" dirty="0"/>
              <a:t>microarray data set (</a:t>
            </a:r>
            <a:r>
              <a:rPr lang="en-US" sz="1800" dirty="0" err="1" smtClean="0"/>
              <a:t>Affymetrix</a:t>
            </a:r>
            <a:r>
              <a:rPr lang="en-US" sz="1800" dirty="0" smtClean="0"/>
              <a:t> chip). </a:t>
            </a:r>
          </a:p>
          <a:p>
            <a:pPr marL="0" indent="0">
              <a:lnSpc>
                <a:spcPts val="2500"/>
              </a:lnSpc>
              <a:buNone/>
            </a:pPr>
            <a:r>
              <a:rPr lang="en-US" sz="1800" dirty="0" smtClean="0"/>
              <a:t>Green </a:t>
            </a:r>
            <a:r>
              <a:rPr lang="en-US" sz="1800" dirty="0"/>
              <a:t>and orange represent two different processing dates. </a:t>
            </a:r>
            <a:r>
              <a:rPr lang="en-US" sz="1800" dirty="0" smtClean="0"/>
              <a:t>Box </a:t>
            </a:r>
            <a:r>
              <a:rPr lang="en-US" sz="1800" dirty="0"/>
              <a:t>plot </a:t>
            </a:r>
            <a:r>
              <a:rPr lang="en-US" sz="1800" dirty="0" smtClean="0"/>
              <a:t>of raw </a:t>
            </a:r>
            <a:r>
              <a:rPr lang="en-US" sz="1800" dirty="0"/>
              <a:t>gene expression data (</a:t>
            </a:r>
            <a:r>
              <a:rPr lang="en-US" sz="1800" dirty="0" smtClean="0"/>
              <a:t>log</a:t>
            </a:r>
            <a:r>
              <a:rPr lang="en-US" sz="1800" baseline="-25000" dirty="0" smtClean="0"/>
              <a:t>2</a:t>
            </a:r>
            <a:r>
              <a:rPr lang="en-US" sz="1800" dirty="0" smtClean="0"/>
              <a:t> values)</a:t>
            </a:r>
            <a:endParaRPr lang="de-DE" sz="1800" dirty="0"/>
          </a:p>
        </p:txBody>
      </p:sp>
      <p:sp>
        <p:nvSpPr>
          <p:cNvPr id="2" name="Datumsplatzhalter 1"/>
          <p:cNvSpPr>
            <a:spLocks noGrp="1"/>
          </p:cNvSpPr>
          <p:nvPr>
            <p:ph type="dt" sz="half" idx="10"/>
          </p:nvPr>
        </p:nvSpPr>
        <p:spPr/>
        <p:txBody>
          <a:bodyPr/>
          <a:lstStyle/>
          <a:p>
            <a:pPr>
              <a:defRPr/>
            </a:pPr>
            <a:r>
              <a:rPr lang="de-DE" smtClean="0"/>
              <a:t>V2</a:t>
            </a:r>
            <a:endParaRPr lang="de-DE" dirty="0"/>
          </a:p>
        </p:txBody>
      </p:sp>
      <p:sp>
        <p:nvSpPr>
          <p:cNvPr id="3" name="Fußzeilenplatzhalter 2"/>
          <p:cNvSpPr>
            <a:spLocks noGrp="1"/>
          </p:cNvSpPr>
          <p:nvPr>
            <p:ph type="ftr" sz="quarter" idx="11"/>
          </p:nvPr>
        </p:nvSpPr>
        <p:spPr/>
        <p:txBody>
          <a:bodyPr/>
          <a:lstStyle/>
          <a:p>
            <a:pPr>
              <a:defRPr/>
            </a:pPr>
            <a:r>
              <a:rPr lang="en-US" smtClean="0"/>
              <a:t>Processing of Biological Data</a:t>
            </a:r>
            <a:endParaRPr lang="de-DE" dirty="0"/>
          </a:p>
        </p:txBody>
      </p:sp>
      <p:sp>
        <p:nvSpPr>
          <p:cNvPr id="8" name="Содержимое 4"/>
          <p:cNvSpPr txBox="1">
            <a:spLocks/>
          </p:cNvSpPr>
          <p:nvPr/>
        </p:nvSpPr>
        <p:spPr bwMode="auto">
          <a:xfrm>
            <a:off x="251147" y="5877272"/>
            <a:ext cx="3960813" cy="40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a:solidFill>
                  <a:schemeClr val="tx1"/>
                </a:solidFill>
                <a:latin typeface="+mn-lt"/>
                <a:ea typeface="ＭＳ Ｐゴシック" pitchFamily="-112" charset="-128"/>
              </a:defRPr>
            </a:lvl9pPr>
          </a:lstStyle>
          <a:p>
            <a:pPr marL="0" indent="0" algn="just">
              <a:lnSpc>
                <a:spcPts val="2800"/>
              </a:lnSpc>
              <a:buNone/>
              <a:defRPr/>
            </a:pPr>
            <a:r>
              <a:rPr lang="de-DE" sz="1400" dirty="0" err="1" smtClean="0"/>
              <a:t>Leek</a:t>
            </a:r>
            <a:r>
              <a:rPr lang="de-DE" sz="1400" dirty="0" smtClean="0"/>
              <a:t> et al. Nature </a:t>
            </a:r>
            <a:r>
              <a:rPr lang="de-DE" sz="1400" dirty="0" err="1" smtClean="0"/>
              <a:t>Rev</a:t>
            </a:r>
            <a:r>
              <a:rPr lang="de-DE" sz="1400" dirty="0" smtClean="0"/>
              <a:t>. Genet. 11, 733 (2010)</a:t>
            </a:r>
            <a:endParaRPr lang="de-DE" sz="1800" dirty="0" smtClean="0"/>
          </a:p>
        </p:txBody>
      </p:sp>
      <p:sp>
        <p:nvSpPr>
          <p:cNvPr id="9" name="Содержимое 4"/>
          <p:cNvSpPr txBox="1">
            <a:spLocks/>
          </p:cNvSpPr>
          <p:nvPr/>
        </p:nvSpPr>
        <p:spPr bwMode="auto">
          <a:xfrm>
            <a:off x="4499297" y="3789040"/>
            <a:ext cx="4537199" cy="2392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a:solidFill>
                  <a:schemeClr val="tx1"/>
                </a:solidFill>
                <a:latin typeface="+mn-lt"/>
                <a:ea typeface="ＭＳ Ｐゴシック" pitchFamily="-112" charset="-128"/>
              </a:defRPr>
            </a:lvl9pPr>
          </a:lstStyle>
          <a:p>
            <a:pPr marL="0" indent="0">
              <a:lnSpc>
                <a:spcPts val="2500"/>
              </a:lnSpc>
              <a:buNone/>
            </a:pPr>
            <a:r>
              <a:rPr lang="en-US" sz="1800" dirty="0" smtClean="0"/>
              <a:t>Same data after processing </a:t>
            </a:r>
            <a:r>
              <a:rPr lang="en-US" sz="1800" dirty="0"/>
              <a:t>with RMA, a widely used </a:t>
            </a:r>
            <a:r>
              <a:rPr lang="en-US" sz="1800" dirty="0" smtClean="0"/>
              <a:t>preprocessing </a:t>
            </a:r>
            <a:r>
              <a:rPr lang="de-DE" sz="1800" dirty="0" err="1" smtClean="0"/>
              <a:t>algorithm</a:t>
            </a:r>
            <a:r>
              <a:rPr lang="de-DE" sz="1800" dirty="0" smtClean="0"/>
              <a:t> </a:t>
            </a:r>
            <a:r>
              <a:rPr lang="de-DE" sz="1800" dirty="0" err="1"/>
              <a:t>for</a:t>
            </a:r>
            <a:r>
              <a:rPr lang="de-DE" sz="1800" dirty="0"/>
              <a:t> </a:t>
            </a:r>
            <a:r>
              <a:rPr lang="de-DE" sz="1800" dirty="0" err="1"/>
              <a:t>Affymetrix</a:t>
            </a:r>
            <a:r>
              <a:rPr lang="de-DE" sz="1800" dirty="0"/>
              <a:t> </a:t>
            </a:r>
            <a:r>
              <a:rPr lang="de-DE" sz="1800" dirty="0" err="1" smtClean="0"/>
              <a:t>data</a:t>
            </a:r>
            <a:r>
              <a:rPr lang="de-DE" sz="1800" dirty="0" smtClean="0"/>
              <a:t>. </a:t>
            </a:r>
          </a:p>
          <a:p>
            <a:pPr marL="0" indent="0">
              <a:lnSpc>
                <a:spcPts val="2500"/>
              </a:lnSpc>
              <a:buNone/>
            </a:pPr>
            <a:r>
              <a:rPr lang="de-DE" sz="1800" dirty="0" smtClean="0"/>
              <a:t>RMA </a:t>
            </a:r>
            <a:r>
              <a:rPr lang="de-DE" sz="1800" dirty="0" err="1"/>
              <a:t>applies</a:t>
            </a:r>
            <a:r>
              <a:rPr lang="de-DE" sz="1800" dirty="0"/>
              <a:t> </a:t>
            </a:r>
            <a:r>
              <a:rPr lang="de-DE" sz="1800" dirty="0" err="1"/>
              <a:t>quantile</a:t>
            </a:r>
            <a:r>
              <a:rPr lang="de-DE" sz="1800" dirty="0"/>
              <a:t> </a:t>
            </a:r>
            <a:r>
              <a:rPr lang="de-DE" sz="1800" dirty="0" err="1"/>
              <a:t>normalization</a:t>
            </a:r>
            <a:r>
              <a:rPr lang="de-DE" sz="1800" dirty="0"/>
              <a:t> — a </a:t>
            </a:r>
            <a:r>
              <a:rPr lang="de-DE" sz="1800" dirty="0" err="1"/>
              <a:t>technique</a:t>
            </a:r>
            <a:r>
              <a:rPr lang="de-DE" sz="1800" dirty="0"/>
              <a:t> </a:t>
            </a:r>
            <a:r>
              <a:rPr lang="de-DE" sz="1800" dirty="0" err="1"/>
              <a:t>that</a:t>
            </a:r>
            <a:r>
              <a:rPr lang="de-DE" sz="1800" dirty="0"/>
              <a:t> </a:t>
            </a:r>
            <a:r>
              <a:rPr lang="de-DE" sz="1800" dirty="0" err="1" smtClean="0"/>
              <a:t>forces</a:t>
            </a:r>
            <a:r>
              <a:rPr lang="de-DE" sz="1800" dirty="0"/>
              <a:t> </a:t>
            </a:r>
            <a:r>
              <a:rPr lang="en-US" sz="1800" dirty="0" smtClean="0"/>
              <a:t>the </a:t>
            </a:r>
            <a:r>
              <a:rPr lang="en-US" sz="1800" dirty="0"/>
              <a:t>distribution of the raw signal intensities from the microarray data to be the same in all </a:t>
            </a:r>
            <a:r>
              <a:rPr lang="en-US" sz="1800" dirty="0" smtClean="0"/>
              <a:t>samples.</a:t>
            </a:r>
            <a:endParaRPr lang="de-DE" sz="1800" dirty="0"/>
          </a:p>
        </p:txBody>
      </p:sp>
    </p:spTree>
    <p:extLst>
      <p:ext uri="{BB962C8B-B14F-4D97-AF65-F5344CB8AC3E}">
        <p14:creationId xmlns:p14="http://schemas.microsoft.com/office/powerpoint/2010/main" val="30887003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0" y="188913"/>
            <a:ext cx="8964613" cy="392112"/>
          </a:xfrm>
        </p:spPr>
        <p:txBody>
          <a:bodyPr/>
          <a:lstStyle/>
          <a:p>
            <a:r>
              <a:rPr lang="de-DE" altLang="en-US" dirty="0" err="1" smtClean="0">
                <a:ea typeface="ＭＳ Ｐゴシック" panose="020B0600070205080204" pitchFamily="34" charset="-128"/>
              </a:rPr>
              <a:t>Quantile</a:t>
            </a:r>
            <a:r>
              <a:rPr lang="de-DE" altLang="en-US" dirty="0" smtClean="0">
                <a:ea typeface="ＭＳ Ｐゴシック" panose="020B0600070205080204" pitchFamily="34" charset="-128"/>
              </a:rPr>
              <a:t> </a:t>
            </a:r>
            <a:r>
              <a:rPr lang="de-DE" altLang="en-US" dirty="0" err="1" smtClean="0">
                <a:ea typeface="ＭＳ Ｐゴシック" panose="020B0600070205080204" pitchFamily="34" charset="-128"/>
              </a:rPr>
              <a:t>normalisation</a:t>
            </a:r>
            <a:r>
              <a:rPr lang="de-DE" altLang="en-US" dirty="0" smtClean="0">
                <a:ea typeface="ＭＳ Ｐゴシック" panose="020B0600070205080204" pitchFamily="34" charset="-128"/>
              </a:rPr>
              <a:t>: </a:t>
            </a:r>
            <a:r>
              <a:rPr lang="de-DE" altLang="en-US" dirty="0" err="1" smtClean="0">
                <a:ea typeface="ＭＳ Ｐゴシック" panose="020B0600070205080204" pitchFamily="34" charset="-128"/>
              </a:rPr>
              <a:t>adjusts</a:t>
            </a:r>
            <a:r>
              <a:rPr lang="de-DE" altLang="en-US" dirty="0" smtClean="0">
                <a:ea typeface="ＭＳ Ｐゴシック" panose="020B0600070205080204" pitchFamily="34" charset="-128"/>
              </a:rPr>
              <a:t> multiple </a:t>
            </a:r>
            <a:r>
              <a:rPr lang="de-DE" altLang="en-US" dirty="0" err="1" smtClean="0">
                <a:ea typeface="ＭＳ Ｐゴシック" panose="020B0600070205080204" pitchFamily="34" charset="-128"/>
              </a:rPr>
              <a:t>distributions</a:t>
            </a:r>
            <a:endParaRPr lang="en-US" altLang="en-US" dirty="0" smtClean="0">
              <a:ea typeface="ＭＳ Ｐゴシック" panose="020B0600070205080204" pitchFamily="34" charset="-128"/>
            </a:endParaRPr>
          </a:p>
        </p:txBody>
      </p:sp>
      <p:sp>
        <p:nvSpPr>
          <p:cNvPr id="24579" name="Text Box 4"/>
          <p:cNvSpPr txBox="1">
            <a:spLocks noChangeArrowheads="1"/>
          </p:cNvSpPr>
          <p:nvPr/>
        </p:nvSpPr>
        <p:spPr bwMode="auto">
          <a:xfrm>
            <a:off x="304800" y="620713"/>
            <a:ext cx="8610600" cy="759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bg2"/>
                </a:solidFill>
                <a:latin typeface="Arial" panose="020B0604020202020204" pitchFamily="34" charset="0"/>
                <a:ea typeface="ＭＳ Ｐゴシック" panose="020B0600070205080204" pitchFamily="34" charset="-128"/>
              </a:defRPr>
            </a:lvl1pPr>
            <a:lvl2pPr marL="37931725" indent="-37474525">
              <a:spcBef>
                <a:spcPct val="20000"/>
              </a:spcBef>
              <a:buChar char="–"/>
              <a:defRPr kumimoji="1" sz="1600">
                <a:solidFill>
                  <a:schemeClr val="bg2"/>
                </a:solidFill>
                <a:latin typeface="Arial" panose="020B0604020202020204" pitchFamily="34" charset="0"/>
                <a:ea typeface="ＭＳ Ｐゴシック" panose="020B0600070205080204" pitchFamily="34" charset="-128"/>
              </a:defRPr>
            </a:lvl2pPr>
            <a:lvl3pPr marL="1143000" indent="-228600">
              <a:spcBef>
                <a:spcPct val="20000"/>
              </a:spcBef>
              <a:buChar char="•"/>
              <a:defRPr kumimoji="1" sz="2400">
                <a:solidFill>
                  <a:schemeClr val="bg2"/>
                </a:solidFill>
                <a:latin typeface="Arial" panose="020B0604020202020204" pitchFamily="34" charset="0"/>
                <a:ea typeface="ＭＳ Ｐゴシック" panose="020B0600070205080204" pitchFamily="34" charset="-128"/>
              </a:defRPr>
            </a:lvl3pPr>
            <a:lvl4pPr marL="1600200" indent="-228600">
              <a:spcBef>
                <a:spcPct val="20000"/>
              </a:spcBef>
              <a:buChar char="–"/>
              <a:defRPr kumimoji="1" sz="1600">
                <a:solidFill>
                  <a:schemeClr val="bg2"/>
                </a:solidFill>
                <a:latin typeface="Arial" panose="020B0604020202020204" pitchFamily="34" charset="0"/>
                <a:ea typeface="ＭＳ Ｐゴシック" panose="020B0600070205080204" pitchFamily="34" charset="-128"/>
              </a:defRPr>
            </a:lvl4pPr>
            <a:lvl5pPr marL="2057400" indent="-228600">
              <a:spcBef>
                <a:spcPct val="20000"/>
              </a:spcBef>
              <a:buChar char="»"/>
              <a:defRPr kumimoji="1" sz="1200">
                <a:solidFill>
                  <a:schemeClr val="tx1"/>
                </a:solidFill>
                <a:latin typeface="Andale Mono" charset="0"/>
                <a:ea typeface="ＭＳ Ｐゴシック" panose="020B0600070205080204" pitchFamily="34" charset="-128"/>
              </a:defRPr>
            </a:lvl5pPr>
            <a:lvl6pPr marL="2514600" indent="-228600" eaLnBrk="0" fontAlgn="base" hangingPunct="0">
              <a:spcBef>
                <a:spcPct val="20000"/>
              </a:spcBef>
              <a:spcAft>
                <a:spcPct val="0"/>
              </a:spcAft>
              <a:buChar char="»"/>
              <a:defRPr kumimoji="1" sz="1200">
                <a:solidFill>
                  <a:schemeClr val="tx1"/>
                </a:solidFill>
                <a:latin typeface="Andale Mono" charset="0"/>
                <a:ea typeface="ＭＳ Ｐゴシック" panose="020B0600070205080204" pitchFamily="34" charset="-128"/>
              </a:defRPr>
            </a:lvl6pPr>
            <a:lvl7pPr marL="2971800" indent="-228600" eaLnBrk="0" fontAlgn="base" hangingPunct="0">
              <a:spcBef>
                <a:spcPct val="20000"/>
              </a:spcBef>
              <a:spcAft>
                <a:spcPct val="0"/>
              </a:spcAft>
              <a:buChar char="»"/>
              <a:defRPr kumimoji="1" sz="1200">
                <a:solidFill>
                  <a:schemeClr val="tx1"/>
                </a:solidFill>
                <a:latin typeface="Andale Mono" charset="0"/>
                <a:ea typeface="ＭＳ Ｐゴシック" panose="020B0600070205080204" pitchFamily="34" charset="-128"/>
              </a:defRPr>
            </a:lvl7pPr>
            <a:lvl8pPr marL="3429000" indent="-228600" eaLnBrk="0" fontAlgn="base" hangingPunct="0">
              <a:spcBef>
                <a:spcPct val="20000"/>
              </a:spcBef>
              <a:spcAft>
                <a:spcPct val="0"/>
              </a:spcAft>
              <a:buChar char="»"/>
              <a:defRPr kumimoji="1" sz="1200">
                <a:solidFill>
                  <a:schemeClr val="tx1"/>
                </a:solidFill>
                <a:latin typeface="Andale Mono" charset="0"/>
                <a:ea typeface="ＭＳ Ｐゴシック" panose="020B0600070205080204" pitchFamily="34" charset="-128"/>
              </a:defRPr>
            </a:lvl8pPr>
            <a:lvl9pPr marL="3886200" indent="-228600" eaLnBrk="0" fontAlgn="base" hangingPunct="0">
              <a:spcBef>
                <a:spcPct val="20000"/>
              </a:spcBef>
              <a:spcAft>
                <a:spcPct val="0"/>
              </a:spcAft>
              <a:buChar char="»"/>
              <a:defRPr kumimoji="1" sz="1200">
                <a:solidFill>
                  <a:schemeClr val="tx1"/>
                </a:solidFill>
                <a:latin typeface="Andale Mono" charset="0"/>
                <a:ea typeface="ＭＳ Ｐゴシック" panose="020B0600070205080204" pitchFamily="34" charset="-128"/>
              </a:defRPr>
            </a:lvl9pPr>
          </a:lstStyle>
          <a:p>
            <a:pPr>
              <a:lnSpc>
                <a:spcPts val="2563"/>
              </a:lnSpc>
              <a:spcBef>
                <a:spcPct val="0"/>
              </a:spcBef>
              <a:buFontTx/>
              <a:buNone/>
            </a:pPr>
            <a:r>
              <a:rPr kumimoji="0" lang="de-DE" altLang="en-US" sz="1800" u="sng" dirty="0" err="1" smtClean="0">
                <a:solidFill>
                  <a:srgbClr val="000000"/>
                </a:solidFill>
              </a:rPr>
              <a:t>Given</a:t>
            </a:r>
            <a:r>
              <a:rPr kumimoji="0" lang="de-DE" altLang="en-US" sz="1800" dirty="0" smtClean="0">
                <a:solidFill>
                  <a:srgbClr val="000000"/>
                </a:solidFill>
              </a:rPr>
              <a:t>: </a:t>
            </a:r>
            <a:r>
              <a:rPr kumimoji="0" lang="de-DE" altLang="en-US" sz="1800" dirty="0">
                <a:solidFill>
                  <a:srgbClr val="000000"/>
                </a:solidFill>
              </a:rPr>
              <a:t>3 </a:t>
            </a:r>
            <a:r>
              <a:rPr kumimoji="0" lang="de-DE" altLang="en-US" sz="1800" dirty="0" err="1" smtClean="0">
                <a:solidFill>
                  <a:srgbClr val="000000"/>
                </a:solidFill>
              </a:rPr>
              <a:t>measurements</a:t>
            </a:r>
            <a:r>
              <a:rPr kumimoji="0" lang="de-DE" altLang="en-US" sz="1800" dirty="0" smtClean="0">
                <a:solidFill>
                  <a:srgbClr val="000000"/>
                </a:solidFill>
              </a:rPr>
              <a:t> </a:t>
            </a:r>
            <a:r>
              <a:rPr kumimoji="0" lang="de-DE" altLang="en-US" sz="1800" dirty="0" err="1" smtClean="0">
                <a:solidFill>
                  <a:srgbClr val="000000"/>
                </a:solidFill>
              </a:rPr>
              <a:t>of</a:t>
            </a:r>
            <a:r>
              <a:rPr kumimoji="0" lang="de-DE" altLang="en-US" sz="1800" dirty="0" smtClean="0">
                <a:solidFill>
                  <a:srgbClr val="000000"/>
                </a:solidFill>
              </a:rPr>
              <a:t> 4 variables </a:t>
            </a:r>
            <a:r>
              <a:rPr kumimoji="0" lang="de-DE" altLang="en-US" sz="1800" dirty="0">
                <a:solidFill>
                  <a:srgbClr val="000000"/>
                </a:solidFill>
              </a:rPr>
              <a:t>A – D. </a:t>
            </a:r>
          </a:p>
          <a:p>
            <a:pPr>
              <a:lnSpc>
                <a:spcPts val="2563"/>
              </a:lnSpc>
              <a:spcBef>
                <a:spcPct val="0"/>
              </a:spcBef>
              <a:buFontTx/>
              <a:buNone/>
            </a:pPr>
            <a:r>
              <a:rPr kumimoji="0" lang="de-DE" altLang="en-US" sz="1800" u="sng" dirty="0" err="1" smtClean="0">
                <a:solidFill>
                  <a:srgbClr val="000000"/>
                </a:solidFill>
              </a:rPr>
              <a:t>Aim</a:t>
            </a:r>
            <a:r>
              <a:rPr kumimoji="0" lang="de-DE" altLang="en-US" sz="1800" dirty="0" smtClean="0">
                <a:solidFill>
                  <a:srgbClr val="000000"/>
                </a:solidFill>
              </a:rPr>
              <a:t>: all </a:t>
            </a:r>
            <a:r>
              <a:rPr kumimoji="0" lang="de-DE" altLang="en-US" sz="1800" dirty="0" err="1" smtClean="0">
                <a:solidFill>
                  <a:srgbClr val="000000"/>
                </a:solidFill>
              </a:rPr>
              <a:t>measurements</a:t>
            </a:r>
            <a:r>
              <a:rPr kumimoji="0" lang="de-DE" altLang="en-US" sz="1800" dirty="0" smtClean="0">
                <a:solidFill>
                  <a:srgbClr val="000000"/>
                </a:solidFill>
              </a:rPr>
              <a:t> </a:t>
            </a:r>
            <a:r>
              <a:rPr kumimoji="0" lang="de-DE" altLang="en-US" sz="1800" dirty="0" err="1" smtClean="0">
                <a:solidFill>
                  <a:srgbClr val="000000"/>
                </a:solidFill>
              </a:rPr>
              <a:t>should</a:t>
            </a:r>
            <a:r>
              <a:rPr kumimoji="0" lang="de-DE" altLang="en-US" sz="1800" dirty="0" smtClean="0">
                <a:solidFill>
                  <a:srgbClr val="000000"/>
                </a:solidFill>
              </a:rPr>
              <a:t> </a:t>
            </a:r>
            <a:r>
              <a:rPr kumimoji="0" lang="de-DE" altLang="en-US" sz="1800" dirty="0" err="1" smtClean="0">
                <a:solidFill>
                  <a:srgbClr val="000000"/>
                </a:solidFill>
              </a:rPr>
              <a:t>get</a:t>
            </a:r>
            <a:r>
              <a:rPr kumimoji="0" lang="de-DE" altLang="en-US" sz="1800" dirty="0" smtClean="0">
                <a:solidFill>
                  <a:srgbClr val="000000"/>
                </a:solidFill>
              </a:rPr>
              <a:t> </a:t>
            </a:r>
            <a:r>
              <a:rPr kumimoji="0" lang="de-DE" altLang="en-US" sz="1800" dirty="0" err="1" smtClean="0">
                <a:solidFill>
                  <a:srgbClr val="000000"/>
                </a:solidFill>
              </a:rPr>
              <a:t>identical</a:t>
            </a:r>
            <a:r>
              <a:rPr kumimoji="0" lang="de-DE" altLang="en-US" sz="1800" dirty="0" smtClean="0">
                <a:solidFill>
                  <a:srgbClr val="000000"/>
                </a:solidFill>
              </a:rPr>
              <a:t> </a:t>
            </a:r>
            <a:r>
              <a:rPr kumimoji="0" lang="de-DE" altLang="en-US" sz="1800" dirty="0" err="1" smtClean="0">
                <a:solidFill>
                  <a:srgbClr val="000000"/>
                </a:solidFill>
              </a:rPr>
              <a:t>distributions</a:t>
            </a:r>
            <a:r>
              <a:rPr kumimoji="0" lang="de-DE" altLang="en-US" sz="1800" dirty="0" smtClean="0">
                <a:solidFill>
                  <a:srgbClr val="000000"/>
                </a:solidFill>
              </a:rPr>
              <a:t> </a:t>
            </a:r>
            <a:r>
              <a:rPr kumimoji="0" lang="de-DE" altLang="en-US" sz="1800" dirty="0" err="1" smtClean="0">
                <a:solidFill>
                  <a:srgbClr val="000000"/>
                </a:solidFill>
              </a:rPr>
              <a:t>of</a:t>
            </a:r>
            <a:r>
              <a:rPr kumimoji="0" lang="de-DE" altLang="en-US" sz="1800" dirty="0" smtClean="0">
                <a:solidFill>
                  <a:srgbClr val="000000"/>
                </a:solidFill>
              </a:rPr>
              <a:t> </a:t>
            </a:r>
            <a:r>
              <a:rPr kumimoji="0" lang="de-DE" altLang="en-US" sz="1800" dirty="0" err="1" smtClean="0">
                <a:solidFill>
                  <a:srgbClr val="000000"/>
                </a:solidFill>
              </a:rPr>
              <a:t>values</a:t>
            </a:r>
            <a:endParaRPr kumimoji="0" lang="de-DE" altLang="en-US" sz="1800" dirty="0">
              <a:solidFill>
                <a:srgbClr val="000000"/>
              </a:solidFill>
            </a:endParaRPr>
          </a:p>
        </p:txBody>
      </p:sp>
      <p:graphicFrame>
        <p:nvGraphicFramePr>
          <p:cNvPr id="2" name="Tabelle 1"/>
          <p:cNvGraphicFramePr>
            <a:graphicFrameLocks noGrp="1"/>
          </p:cNvGraphicFramePr>
          <p:nvPr>
            <p:extLst>
              <p:ext uri="{D42A27DB-BD31-4B8C-83A1-F6EECF244321}">
                <p14:modId xmlns:p14="http://schemas.microsoft.com/office/powerpoint/2010/main" val="1237242871"/>
              </p:ext>
            </p:extLst>
          </p:nvPr>
        </p:nvGraphicFramePr>
        <p:xfrm>
          <a:off x="395288" y="1700808"/>
          <a:ext cx="2592388" cy="1341440"/>
        </p:xfrm>
        <a:graphic>
          <a:graphicData uri="http://schemas.openxmlformats.org/drawingml/2006/table">
            <a:tbl>
              <a:tblPr firstRow="1" bandRow="1">
                <a:tableStyleId>{5940675A-B579-460E-94D1-54222C63F5DA}</a:tableStyleId>
              </a:tblPr>
              <a:tblGrid>
                <a:gridCol w="648097">
                  <a:extLst>
                    <a:ext uri="{9D8B030D-6E8A-4147-A177-3AD203B41FA5}">
                      <a16:colId xmlns:a16="http://schemas.microsoft.com/office/drawing/2014/main" val="3735393517"/>
                    </a:ext>
                  </a:extLst>
                </a:gridCol>
                <a:gridCol w="648097">
                  <a:extLst>
                    <a:ext uri="{9D8B030D-6E8A-4147-A177-3AD203B41FA5}">
                      <a16:colId xmlns:a16="http://schemas.microsoft.com/office/drawing/2014/main" val="3553935791"/>
                    </a:ext>
                  </a:extLst>
                </a:gridCol>
                <a:gridCol w="648097">
                  <a:extLst>
                    <a:ext uri="{9D8B030D-6E8A-4147-A177-3AD203B41FA5}">
                      <a16:colId xmlns:a16="http://schemas.microsoft.com/office/drawing/2014/main" val="2448307758"/>
                    </a:ext>
                  </a:extLst>
                </a:gridCol>
                <a:gridCol w="648097">
                  <a:extLst>
                    <a:ext uri="{9D8B030D-6E8A-4147-A177-3AD203B41FA5}">
                      <a16:colId xmlns:a16="http://schemas.microsoft.com/office/drawing/2014/main" val="4116846489"/>
                    </a:ext>
                  </a:extLst>
                </a:gridCol>
              </a:tblGrid>
              <a:tr h="335360">
                <a:tc>
                  <a:txBody>
                    <a:bodyPr/>
                    <a:lstStyle/>
                    <a:p>
                      <a:r>
                        <a:rPr lang="de-DE" sz="1600" dirty="0" smtClean="0">
                          <a:solidFill>
                            <a:srgbClr val="000000"/>
                          </a:solidFill>
                        </a:rPr>
                        <a:t>A</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5</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4</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3</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extLst>
                  <a:ext uri="{0D108BD9-81ED-4DB2-BD59-A6C34878D82A}">
                    <a16:rowId xmlns:a16="http://schemas.microsoft.com/office/drawing/2014/main" val="192977938"/>
                  </a:ext>
                </a:extLst>
              </a:tr>
              <a:tr h="335360">
                <a:tc>
                  <a:txBody>
                    <a:bodyPr/>
                    <a:lstStyle/>
                    <a:p>
                      <a:r>
                        <a:rPr lang="de-DE" sz="1600" dirty="0" smtClean="0">
                          <a:solidFill>
                            <a:srgbClr val="000000"/>
                          </a:solidFill>
                        </a:rPr>
                        <a:t>B</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2</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1</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4</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extLst>
                  <a:ext uri="{0D108BD9-81ED-4DB2-BD59-A6C34878D82A}">
                    <a16:rowId xmlns:a16="http://schemas.microsoft.com/office/drawing/2014/main" val="2057981944"/>
                  </a:ext>
                </a:extLst>
              </a:tr>
              <a:tr h="335360">
                <a:tc>
                  <a:txBody>
                    <a:bodyPr/>
                    <a:lstStyle/>
                    <a:p>
                      <a:r>
                        <a:rPr lang="de-DE" sz="1600" dirty="0" smtClean="0">
                          <a:solidFill>
                            <a:srgbClr val="000000"/>
                          </a:solidFill>
                        </a:rPr>
                        <a:t>C</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3</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4</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6</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extLst>
                  <a:ext uri="{0D108BD9-81ED-4DB2-BD59-A6C34878D82A}">
                    <a16:rowId xmlns:a16="http://schemas.microsoft.com/office/drawing/2014/main" val="3616369619"/>
                  </a:ext>
                </a:extLst>
              </a:tr>
              <a:tr h="335360">
                <a:tc>
                  <a:txBody>
                    <a:bodyPr/>
                    <a:lstStyle/>
                    <a:p>
                      <a:r>
                        <a:rPr lang="de-DE" sz="1600" dirty="0" smtClean="0">
                          <a:solidFill>
                            <a:srgbClr val="000000"/>
                          </a:solidFill>
                        </a:rPr>
                        <a:t>D</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4</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2</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8</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extLst>
                  <a:ext uri="{0D108BD9-81ED-4DB2-BD59-A6C34878D82A}">
                    <a16:rowId xmlns:a16="http://schemas.microsoft.com/office/drawing/2014/main" val="2184891214"/>
                  </a:ext>
                </a:extLst>
              </a:tr>
            </a:tbl>
          </a:graphicData>
        </a:graphic>
      </p:graphicFrame>
      <p:graphicFrame>
        <p:nvGraphicFramePr>
          <p:cNvPr id="6" name="Tabelle 5"/>
          <p:cNvGraphicFramePr>
            <a:graphicFrameLocks noGrp="1"/>
          </p:cNvGraphicFramePr>
          <p:nvPr>
            <p:extLst>
              <p:ext uri="{D42A27DB-BD31-4B8C-83A1-F6EECF244321}">
                <p14:modId xmlns:p14="http://schemas.microsoft.com/office/powerpoint/2010/main" val="3235466341"/>
              </p:ext>
            </p:extLst>
          </p:nvPr>
        </p:nvGraphicFramePr>
        <p:xfrm>
          <a:off x="4859338" y="1700808"/>
          <a:ext cx="2592388" cy="1341440"/>
        </p:xfrm>
        <a:graphic>
          <a:graphicData uri="http://schemas.openxmlformats.org/drawingml/2006/table">
            <a:tbl>
              <a:tblPr firstRow="1" bandRow="1">
                <a:tableStyleId>{5940675A-B579-460E-94D1-54222C63F5DA}</a:tableStyleId>
              </a:tblPr>
              <a:tblGrid>
                <a:gridCol w="648097">
                  <a:extLst>
                    <a:ext uri="{9D8B030D-6E8A-4147-A177-3AD203B41FA5}">
                      <a16:colId xmlns:a16="http://schemas.microsoft.com/office/drawing/2014/main" val="3735393517"/>
                    </a:ext>
                  </a:extLst>
                </a:gridCol>
                <a:gridCol w="648097">
                  <a:extLst>
                    <a:ext uri="{9D8B030D-6E8A-4147-A177-3AD203B41FA5}">
                      <a16:colId xmlns:a16="http://schemas.microsoft.com/office/drawing/2014/main" val="3553935791"/>
                    </a:ext>
                  </a:extLst>
                </a:gridCol>
                <a:gridCol w="648097">
                  <a:extLst>
                    <a:ext uri="{9D8B030D-6E8A-4147-A177-3AD203B41FA5}">
                      <a16:colId xmlns:a16="http://schemas.microsoft.com/office/drawing/2014/main" val="2448307758"/>
                    </a:ext>
                  </a:extLst>
                </a:gridCol>
                <a:gridCol w="648097">
                  <a:extLst>
                    <a:ext uri="{9D8B030D-6E8A-4147-A177-3AD203B41FA5}">
                      <a16:colId xmlns:a16="http://schemas.microsoft.com/office/drawing/2014/main" val="4116846489"/>
                    </a:ext>
                  </a:extLst>
                </a:gridCol>
              </a:tblGrid>
              <a:tr h="335360">
                <a:tc>
                  <a:txBody>
                    <a:bodyPr/>
                    <a:lstStyle/>
                    <a:p>
                      <a:r>
                        <a:rPr lang="de-DE" sz="1600" dirty="0" smtClean="0">
                          <a:solidFill>
                            <a:srgbClr val="000000"/>
                          </a:solidFill>
                        </a:rPr>
                        <a:t>A</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iv</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iii</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i</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extLst>
                  <a:ext uri="{0D108BD9-81ED-4DB2-BD59-A6C34878D82A}">
                    <a16:rowId xmlns:a16="http://schemas.microsoft.com/office/drawing/2014/main" val="192977938"/>
                  </a:ext>
                </a:extLst>
              </a:tr>
              <a:tr h="335360">
                <a:tc>
                  <a:txBody>
                    <a:bodyPr/>
                    <a:lstStyle/>
                    <a:p>
                      <a:r>
                        <a:rPr lang="de-DE" sz="1600" dirty="0" smtClean="0">
                          <a:solidFill>
                            <a:srgbClr val="000000"/>
                          </a:solidFill>
                        </a:rPr>
                        <a:t>B</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i</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i</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ii</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extLst>
                  <a:ext uri="{0D108BD9-81ED-4DB2-BD59-A6C34878D82A}">
                    <a16:rowId xmlns:a16="http://schemas.microsoft.com/office/drawing/2014/main" val="2057981944"/>
                  </a:ext>
                </a:extLst>
              </a:tr>
              <a:tr h="335360">
                <a:tc>
                  <a:txBody>
                    <a:bodyPr/>
                    <a:lstStyle/>
                    <a:p>
                      <a:r>
                        <a:rPr lang="de-DE" sz="1600" dirty="0" smtClean="0">
                          <a:solidFill>
                            <a:srgbClr val="000000"/>
                          </a:solidFill>
                        </a:rPr>
                        <a:t>C</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ii</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iii</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iii</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extLst>
                  <a:ext uri="{0D108BD9-81ED-4DB2-BD59-A6C34878D82A}">
                    <a16:rowId xmlns:a16="http://schemas.microsoft.com/office/drawing/2014/main" val="3616369619"/>
                  </a:ext>
                </a:extLst>
              </a:tr>
              <a:tr h="335360">
                <a:tc>
                  <a:txBody>
                    <a:bodyPr/>
                    <a:lstStyle/>
                    <a:p>
                      <a:r>
                        <a:rPr lang="de-DE" sz="1600" dirty="0" smtClean="0">
                          <a:solidFill>
                            <a:srgbClr val="000000"/>
                          </a:solidFill>
                        </a:rPr>
                        <a:t>D</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iii</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ii</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iv</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extLst>
                  <a:ext uri="{0D108BD9-81ED-4DB2-BD59-A6C34878D82A}">
                    <a16:rowId xmlns:a16="http://schemas.microsoft.com/office/drawing/2014/main" val="2184891214"/>
                  </a:ext>
                </a:extLst>
              </a:tr>
            </a:tbl>
          </a:graphicData>
        </a:graphic>
      </p:graphicFrame>
      <p:sp>
        <p:nvSpPr>
          <p:cNvPr id="24614" name="Textfeld 2"/>
          <p:cNvSpPr txBox="1">
            <a:spLocks noChangeArrowheads="1"/>
          </p:cNvSpPr>
          <p:nvPr/>
        </p:nvSpPr>
        <p:spPr bwMode="auto">
          <a:xfrm>
            <a:off x="4716463" y="1412776"/>
            <a:ext cx="42481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bg2"/>
                </a:solidFill>
                <a:latin typeface="Arial" panose="020B0604020202020204" pitchFamily="34" charset="0"/>
                <a:ea typeface="ＭＳ Ｐゴシック" panose="020B0600070205080204" pitchFamily="34" charset="-128"/>
              </a:defRPr>
            </a:lvl1pPr>
            <a:lvl2pPr marL="742950" indent="-285750">
              <a:spcBef>
                <a:spcPct val="20000"/>
              </a:spcBef>
              <a:buChar char="–"/>
              <a:defRPr kumimoji="1" sz="1600">
                <a:solidFill>
                  <a:schemeClr val="bg2"/>
                </a:solidFill>
                <a:latin typeface="Arial" panose="020B0604020202020204" pitchFamily="34" charset="0"/>
                <a:ea typeface="ＭＳ Ｐゴシック" panose="020B0600070205080204" pitchFamily="34" charset="-128"/>
              </a:defRPr>
            </a:lvl2pPr>
            <a:lvl3pPr marL="1143000" indent="-228600">
              <a:spcBef>
                <a:spcPct val="20000"/>
              </a:spcBef>
              <a:buChar char="•"/>
              <a:defRPr kumimoji="1" sz="2400">
                <a:solidFill>
                  <a:schemeClr val="bg2"/>
                </a:solidFill>
                <a:latin typeface="Arial" panose="020B0604020202020204" pitchFamily="34" charset="0"/>
                <a:ea typeface="ＭＳ Ｐゴシック" panose="020B0600070205080204" pitchFamily="34" charset="-128"/>
              </a:defRPr>
            </a:lvl3pPr>
            <a:lvl4pPr marL="1600200" indent="-228600">
              <a:spcBef>
                <a:spcPct val="20000"/>
              </a:spcBef>
              <a:buChar char="–"/>
              <a:defRPr kumimoji="1" sz="1600">
                <a:solidFill>
                  <a:schemeClr val="bg2"/>
                </a:solidFill>
                <a:latin typeface="Arial" panose="020B0604020202020204" pitchFamily="34" charset="0"/>
                <a:ea typeface="ＭＳ Ｐゴシック" panose="020B0600070205080204" pitchFamily="34" charset="-128"/>
              </a:defRPr>
            </a:lvl4pPr>
            <a:lvl5pPr marL="2057400" indent="-228600">
              <a:spcBef>
                <a:spcPct val="20000"/>
              </a:spcBef>
              <a:buChar char="»"/>
              <a:defRPr kumimoji="1" sz="1200">
                <a:solidFill>
                  <a:schemeClr val="tx1"/>
                </a:solidFill>
                <a:latin typeface="Andale Mono" charset="0"/>
                <a:ea typeface="ＭＳ Ｐゴシック" panose="020B0600070205080204" pitchFamily="34" charset="-128"/>
              </a:defRPr>
            </a:lvl5pPr>
            <a:lvl6pPr marL="2514600" indent="-228600" eaLnBrk="0" fontAlgn="base" hangingPunct="0">
              <a:spcBef>
                <a:spcPct val="20000"/>
              </a:spcBef>
              <a:spcAft>
                <a:spcPct val="0"/>
              </a:spcAft>
              <a:buChar char="»"/>
              <a:defRPr kumimoji="1" sz="1200">
                <a:solidFill>
                  <a:schemeClr val="tx1"/>
                </a:solidFill>
                <a:latin typeface="Andale Mono" charset="0"/>
                <a:ea typeface="ＭＳ Ｐゴシック" panose="020B0600070205080204" pitchFamily="34" charset="-128"/>
              </a:defRPr>
            </a:lvl6pPr>
            <a:lvl7pPr marL="2971800" indent="-228600" eaLnBrk="0" fontAlgn="base" hangingPunct="0">
              <a:spcBef>
                <a:spcPct val="20000"/>
              </a:spcBef>
              <a:spcAft>
                <a:spcPct val="0"/>
              </a:spcAft>
              <a:buChar char="»"/>
              <a:defRPr kumimoji="1" sz="1200">
                <a:solidFill>
                  <a:schemeClr val="tx1"/>
                </a:solidFill>
                <a:latin typeface="Andale Mono" charset="0"/>
                <a:ea typeface="ＭＳ Ｐゴシック" panose="020B0600070205080204" pitchFamily="34" charset="-128"/>
              </a:defRPr>
            </a:lvl7pPr>
            <a:lvl8pPr marL="3429000" indent="-228600" eaLnBrk="0" fontAlgn="base" hangingPunct="0">
              <a:spcBef>
                <a:spcPct val="20000"/>
              </a:spcBef>
              <a:spcAft>
                <a:spcPct val="0"/>
              </a:spcAft>
              <a:buChar char="»"/>
              <a:defRPr kumimoji="1" sz="1200">
                <a:solidFill>
                  <a:schemeClr val="tx1"/>
                </a:solidFill>
                <a:latin typeface="Andale Mono" charset="0"/>
                <a:ea typeface="ＭＳ Ｐゴシック" panose="020B0600070205080204" pitchFamily="34" charset="-128"/>
              </a:defRPr>
            </a:lvl8pPr>
            <a:lvl9pPr marL="3886200" indent="-228600" eaLnBrk="0" fontAlgn="base" hangingPunct="0">
              <a:spcBef>
                <a:spcPct val="20000"/>
              </a:spcBef>
              <a:spcAft>
                <a:spcPct val="0"/>
              </a:spcAft>
              <a:buChar char="»"/>
              <a:defRPr kumimoji="1" sz="1200">
                <a:solidFill>
                  <a:schemeClr val="tx1"/>
                </a:solidFill>
                <a:latin typeface="Andale Mono" charset="0"/>
                <a:ea typeface="ＭＳ Ｐゴシック" panose="020B0600070205080204" pitchFamily="34" charset="-128"/>
              </a:defRPr>
            </a:lvl9pPr>
          </a:lstStyle>
          <a:p>
            <a:pPr>
              <a:spcBef>
                <a:spcPct val="0"/>
              </a:spcBef>
              <a:buFontTx/>
              <a:buNone/>
            </a:pPr>
            <a:r>
              <a:rPr kumimoji="0" lang="de-DE" altLang="de-DE" sz="1400" dirty="0" err="1" smtClean="0">
                <a:solidFill>
                  <a:srgbClr val="000000"/>
                </a:solidFill>
              </a:rPr>
              <a:t>Determine</a:t>
            </a:r>
            <a:r>
              <a:rPr kumimoji="0" lang="de-DE" altLang="de-DE" sz="1400" dirty="0" smtClean="0">
                <a:solidFill>
                  <a:srgbClr val="000000"/>
                </a:solidFill>
              </a:rPr>
              <a:t> </a:t>
            </a:r>
            <a:r>
              <a:rPr kumimoji="0" lang="de-DE" altLang="de-DE" sz="1400" dirty="0">
                <a:solidFill>
                  <a:srgbClr val="000000"/>
                </a:solidFill>
              </a:rPr>
              <a:t>in </a:t>
            </a:r>
            <a:r>
              <a:rPr kumimoji="0" lang="de-DE" altLang="de-DE" sz="1400" dirty="0" err="1" smtClean="0">
                <a:solidFill>
                  <a:srgbClr val="000000"/>
                </a:solidFill>
              </a:rPr>
              <a:t>each</a:t>
            </a:r>
            <a:r>
              <a:rPr kumimoji="0" lang="de-DE" altLang="de-DE" sz="1400" dirty="0" smtClean="0">
                <a:solidFill>
                  <a:srgbClr val="000000"/>
                </a:solidFill>
              </a:rPr>
              <a:t> </a:t>
            </a:r>
            <a:r>
              <a:rPr kumimoji="0" lang="de-DE" altLang="de-DE" sz="1400" dirty="0" err="1" smtClean="0">
                <a:solidFill>
                  <a:srgbClr val="000000"/>
                </a:solidFill>
              </a:rPr>
              <a:t>column</a:t>
            </a:r>
            <a:r>
              <a:rPr kumimoji="0" lang="de-DE" altLang="de-DE" sz="1400" dirty="0" smtClean="0">
                <a:solidFill>
                  <a:srgbClr val="000000"/>
                </a:solidFill>
              </a:rPr>
              <a:t> </a:t>
            </a:r>
            <a:r>
              <a:rPr kumimoji="0" lang="de-DE" altLang="de-DE" sz="1400" dirty="0" err="1" smtClean="0">
                <a:solidFill>
                  <a:srgbClr val="000000"/>
                </a:solidFill>
              </a:rPr>
              <a:t>the</a:t>
            </a:r>
            <a:r>
              <a:rPr kumimoji="0" lang="de-DE" altLang="de-DE" sz="1400" dirty="0" smtClean="0">
                <a:solidFill>
                  <a:srgbClr val="000000"/>
                </a:solidFill>
              </a:rPr>
              <a:t> rank </a:t>
            </a:r>
            <a:r>
              <a:rPr kumimoji="0" lang="de-DE" altLang="de-DE" sz="1400" dirty="0" err="1" smtClean="0">
                <a:solidFill>
                  <a:srgbClr val="000000"/>
                </a:solidFill>
              </a:rPr>
              <a:t>of</a:t>
            </a:r>
            <a:r>
              <a:rPr kumimoji="0" lang="de-DE" altLang="de-DE" sz="1400" dirty="0" smtClean="0">
                <a:solidFill>
                  <a:srgbClr val="000000"/>
                </a:solidFill>
              </a:rPr>
              <a:t> </a:t>
            </a:r>
            <a:r>
              <a:rPr kumimoji="0" lang="de-DE" altLang="de-DE" sz="1400" dirty="0" err="1" smtClean="0">
                <a:solidFill>
                  <a:srgbClr val="000000"/>
                </a:solidFill>
              </a:rPr>
              <a:t>each</a:t>
            </a:r>
            <a:r>
              <a:rPr kumimoji="0" lang="de-DE" altLang="de-DE" sz="1400" dirty="0" smtClean="0">
                <a:solidFill>
                  <a:srgbClr val="000000"/>
                </a:solidFill>
              </a:rPr>
              <a:t> </a:t>
            </a:r>
            <a:r>
              <a:rPr kumimoji="0" lang="de-DE" altLang="de-DE" sz="1400" dirty="0" err="1" smtClean="0">
                <a:solidFill>
                  <a:srgbClr val="000000"/>
                </a:solidFill>
              </a:rPr>
              <a:t>value</a:t>
            </a:r>
            <a:endParaRPr kumimoji="0" lang="de-DE" altLang="de-DE" sz="1400" dirty="0">
              <a:solidFill>
                <a:srgbClr val="000000"/>
              </a:solidFill>
            </a:endParaRPr>
          </a:p>
        </p:txBody>
      </p:sp>
      <p:sp>
        <p:nvSpPr>
          <p:cNvPr id="24615" name="Textfeld 7"/>
          <p:cNvSpPr txBox="1">
            <a:spLocks noChangeArrowheads="1"/>
          </p:cNvSpPr>
          <p:nvPr/>
        </p:nvSpPr>
        <p:spPr bwMode="auto">
          <a:xfrm>
            <a:off x="323850" y="1412776"/>
            <a:ext cx="3584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bg2"/>
                </a:solidFill>
                <a:latin typeface="Arial" panose="020B0604020202020204" pitchFamily="34" charset="0"/>
                <a:ea typeface="ＭＳ Ｐゴシック" panose="020B0600070205080204" pitchFamily="34" charset="-128"/>
              </a:defRPr>
            </a:lvl1pPr>
            <a:lvl2pPr marL="742950" indent="-285750">
              <a:spcBef>
                <a:spcPct val="20000"/>
              </a:spcBef>
              <a:buChar char="–"/>
              <a:defRPr kumimoji="1" sz="1600">
                <a:solidFill>
                  <a:schemeClr val="bg2"/>
                </a:solidFill>
                <a:latin typeface="Arial" panose="020B0604020202020204" pitchFamily="34" charset="0"/>
                <a:ea typeface="ＭＳ Ｐゴシック" panose="020B0600070205080204" pitchFamily="34" charset="-128"/>
              </a:defRPr>
            </a:lvl2pPr>
            <a:lvl3pPr marL="1143000" indent="-228600">
              <a:spcBef>
                <a:spcPct val="20000"/>
              </a:spcBef>
              <a:buChar char="•"/>
              <a:defRPr kumimoji="1" sz="2400">
                <a:solidFill>
                  <a:schemeClr val="bg2"/>
                </a:solidFill>
                <a:latin typeface="Arial" panose="020B0604020202020204" pitchFamily="34" charset="0"/>
                <a:ea typeface="ＭＳ Ｐゴシック" panose="020B0600070205080204" pitchFamily="34" charset="-128"/>
              </a:defRPr>
            </a:lvl3pPr>
            <a:lvl4pPr marL="1600200" indent="-228600">
              <a:spcBef>
                <a:spcPct val="20000"/>
              </a:spcBef>
              <a:buChar char="–"/>
              <a:defRPr kumimoji="1" sz="1600">
                <a:solidFill>
                  <a:schemeClr val="bg2"/>
                </a:solidFill>
                <a:latin typeface="Arial" panose="020B0604020202020204" pitchFamily="34" charset="0"/>
                <a:ea typeface="ＭＳ Ｐゴシック" panose="020B0600070205080204" pitchFamily="34" charset="-128"/>
              </a:defRPr>
            </a:lvl4pPr>
            <a:lvl5pPr marL="2057400" indent="-228600">
              <a:spcBef>
                <a:spcPct val="20000"/>
              </a:spcBef>
              <a:buChar char="»"/>
              <a:defRPr kumimoji="1" sz="1200">
                <a:solidFill>
                  <a:schemeClr val="tx1"/>
                </a:solidFill>
                <a:latin typeface="Andale Mono" charset="0"/>
                <a:ea typeface="ＭＳ Ｐゴシック" panose="020B0600070205080204" pitchFamily="34" charset="-128"/>
              </a:defRPr>
            </a:lvl5pPr>
            <a:lvl6pPr marL="2514600" indent="-228600" eaLnBrk="0" fontAlgn="base" hangingPunct="0">
              <a:spcBef>
                <a:spcPct val="20000"/>
              </a:spcBef>
              <a:spcAft>
                <a:spcPct val="0"/>
              </a:spcAft>
              <a:buChar char="»"/>
              <a:defRPr kumimoji="1" sz="1200">
                <a:solidFill>
                  <a:schemeClr val="tx1"/>
                </a:solidFill>
                <a:latin typeface="Andale Mono" charset="0"/>
                <a:ea typeface="ＭＳ Ｐゴシック" panose="020B0600070205080204" pitchFamily="34" charset="-128"/>
              </a:defRPr>
            </a:lvl6pPr>
            <a:lvl7pPr marL="2971800" indent="-228600" eaLnBrk="0" fontAlgn="base" hangingPunct="0">
              <a:spcBef>
                <a:spcPct val="20000"/>
              </a:spcBef>
              <a:spcAft>
                <a:spcPct val="0"/>
              </a:spcAft>
              <a:buChar char="»"/>
              <a:defRPr kumimoji="1" sz="1200">
                <a:solidFill>
                  <a:schemeClr val="tx1"/>
                </a:solidFill>
                <a:latin typeface="Andale Mono" charset="0"/>
                <a:ea typeface="ＭＳ Ｐゴシック" panose="020B0600070205080204" pitchFamily="34" charset="-128"/>
              </a:defRPr>
            </a:lvl7pPr>
            <a:lvl8pPr marL="3429000" indent="-228600" eaLnBrk="0" fontAlgn="base" hangingPunct="0">
              <a:spcBef>
                <a:spcPct val="20000"/>
              </a:spcBef>
              <a:spcAft>
                <a:spcPct val="0"/>
              </a:spcAft>
              <a:buChar char="»"/>
              <a:defRPr kumimoji="1" sz="1200">
                <a:solidFill>
                  <a:schemeClr val="tx1"/>
                </a:solidFill>
                <a:latin typeface="Andale Mono" charset="0"/>
                <a:ea typeface="ＭＳ Ｐゴシック" panose="020B0600070205080204" pitchFamily="34" charset="-128"/>
              </a:defRPr>
            </a:lvl8pPr>
            <a:lvl9pPr marL="3886200" indent="-228600" eaLnBrk="0" fontAlgn="base" hangingPunct="0">
              <a:spcBef>
                <a:spcPct val="20000"/>
              </a:spcBef>
              <a:spcAft>
                <a:spcPct val="0"/>
              </a:spcAft>
              <a:buChar char="»"/>
              <a:defRPr kumimoji="1" sz="1200">
                <a:solidFill>
                  <a:schemeClr val="tx1"/>
                </a:solidFill>
                <a:latin typeface="Andale Mono" charset="0"/>
                <a:ea typeface="ＭＳ Ｐゴシック" panose="020B0600070205080204" pitchFamily="34" charset="-128"/>
              </a:defRPr>
            </a:lvl9pPr>
          </a:lstStyle>
          <a:p>
            <a:pPr>
              <a:spcBef>
                <a:spcPct val="0"/>
              </a:spcBef>
              <a:buFontTx/>
              <a:buNone/>
            </a:pPr>
            <a:r>
              <a:rPr kumimoji="0" lang="de-DE" altLang="de-DE" sz="1400" dirty="0" smtClean="0">
                <a:solidFill>
                  <a:srgbClr val="000000"/>
                </a:solidFill>
              </a:rPr>
              <a:t>Original </a:t>
            </a:r>
            <a:r>
              <a:rPr kumimoji="0" lang="de-DE" altLang="de-DE" sz="1400" dirty="0" err="1" smtClean="0">
                <a:solidFill>
                  <a:srgbClr val="000000"/>
                </a:solidFill>
              </a:rPr>
              <a:t>data</a:t>
            </a:r>
            <a:endParaRPr kumimoji="0" lang="de-DE" altLang="de-DE" sz="1400" dirty="0">
              <a:solidFill>
                <a:srgbClr val="000000"/>
              </a:solidFill>
            </a:endParaRPr>
          </a:p>
        </p:txBody>
      </p:sp>
      <p:sp>
        <p:nvSpPr>
          <p:cNvPr id="24616" name="Textfeld 3"/>
          <p:cNvSpPr txBox="1">
            <a:spLocks noChangeArrowheads="1"/>
          </p:cNvSpPr>
          <p:nvPr/>
        </p:nvSpPr>
        <p:spPr bwMode="auto">
          <a:xfrm>
            <a:off x="3616325" y="1806575"/>
            <a:ext cx="5953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bg2"/>
                </a:solidFill>
                <a:latin typeface="Arial" panose="020B0604020202020204" pitchFamily="34" charset="0"/>
                <a:ea typeface="ＭＳ Ｐゴシック" panose="020B0600070205080204" pitchFamily="34" charset="-128"/>
              </a:defRPr>
            </a:lvl1pPr>
            <a:lvl2pPr marL="742950" indent="-285750">
              <a:spcBef>
                <a:spcPct val="20000"/>
              </a:spcBef>
              <a:buChar char="–"/>
              <a:defRPr kumimoji="1" sz="1600">
                <a:solidFill>
                  <a:schemeClr val="bg2"/>
                </a:solidFill>
                <a:latin typeface="Arial" panose="020B0604020202020204" pitchFamily="34" charset="0"/>
                <a:ea typeface="ＭＳ Ｐゴシック" panose="020B0600070205080204" pitchFamily="34" charset="-128"/>
              </a:defRPr>
            </a:lvl2pPr>
            <a:lvl3pPr marL="1143000" indent="-228600">
              <a:spcBef>
                <a:spcPct val="20000"/>
              </a:spcBef>
              <a:buChar char="•"/>
              <a:defRPr kumimoji="1" sz="2400">
                <a:solidFill>
                  <a:schemeClr val="bg2"/>
                </a:solidFill>
                <a:latin typeface="Arial" panose="020B0604020202020204" pitchFamily="34" charset="0"/>
                <a:ea typeface="ＭＳ Ｐゴシック" panose="020B0600070205080204" pitchFamily="34" charset="-128"/>
              </a:defRPr>
            </a:lvl3pPr>
            <a:lvl4pPr marL="1600200" indent="-228600">
              <a:spcBef>
                <a:spcPct val="20000"/>
              </a:spcBef>
              <a:buChar char="–"/>
              <a:defRPr kumimoji="1" sz="1600">
                <a:solidFill>
                  <a:schemeClr val="bg2"/>
                </a:solidFill>
                <a:latin typeface="Arial" panose="020B0604020202020204" pitchFamily="34" charset="0"/>
                <a:ea typeface="ＭＳ Ｐゴシック" panose="020B0600070205080204" pitchFamily="34" charset="-128"/>
              </a:defRPr>
            </a:lvl4pPr>
            <a:lvl5pPr marL="2057400" indent="-228600">
              <a:spcBef>
                <a:spcPct val="20000"/>
              </a:spcBef>
              <a:buChar char="»"/>
              <a:defRPr kumimoji="1" sz="1200">
                <a:solidFill>
                  <a:schemeClr val="tx1"/>
                </a:solidFill>
                <a:latin typeface="Andale Mono" charset="0"/>
                <a:ea typeface="ＭＳ Ｐゴシック" panose="020B0600070205080204" pitchFamily="34" charset="-128"/>
              </a:defRPr>
            </a:lvl5pPr>
            <a:lvl6pPr marL="2514600" indent="-228600" eaLnBrk="0" fontAlgn="base" hangingPunct="0">
              <a:spcBef>
                <a:spcPct val="20000"/>
              </a:spcBef>
              <a:spcAft>
                <a:spcPct val="0"/>
              </a:spcAft>
              <a:buChar char="»"/>
              <a:defRPr kumimoji="1" sz="1200">
                <a:solidFill>
                  <a:schemeClr val="tx1"/>
                </a:solidFill>
                <a:latin typeface="Andale Mono" charset="0"/>
                <a:ea typeface="ＭＳ Ｐゴシック" panose="020B0600070205080204" pitchFamily="34" charset="-128"/>
              </a:defRPr>
            </a:lvl6pPr>
            <a:lvl7pPr marL="2971800" indent="-228600" eaLnBrk="0" fontAlgn="base" hangingPunct="0">
              <a:spcBef>
                <a:spcPct val="20000"/>
              </a:spcBef>
              <a:spcAft>
                <a:spcPct val="0"/>
              </a:spcAft>
              <a:buChar char="»"/>
              <a:defRPr kumimoji="1" sz="1200">
                <a:solidFill>
                  <a:schemeClr val="tx1"/>
                </a:solidFill>
                <a:latin typeface="Andale Mono" charset="0"/>
                <a:ea typeface="ＭＳ Ｐゴシック" panose="020B0600070205080204" pitchFamily="34" charset="-128"/>
              </a:defRPr>
            </a:lvl7pPr>
            <a:lvl8pPr marL="3429000" indent="-228600" eaLnBrk="0" fontAlgn="base" hangingPunct="0">
              <a:spcBef>
                <a:spcPct val="20000"/>
              </a:spcBef>
              <a:spcAft>
                <a:spcPct val="0"/>
              </a:spcAft>
              <a:buChar char="»"/>
              <a:defRPr kumimoji="1" sz="1200">
                <a:solidFill>
                  <a:schemeClr val="tx1"/>
                </a:solidFill>
                <a:latin typeface="Andale Mono" charset="0"/>
                <a:ea typeface="ＭＳ Ｐゴシック" panose="020B0600070205080204" pitchFamily="34" charset="-128"/>
              </a:defRPr>
            </a:lvl8pPr>
            <a:lvl9pPr marL="3886200" indent="-228600" eaLnBrk="0" fontAlgn="base" hangingPunct="0">
              <a:spcBef>
                <a:spcPct val="20000"/>
              </a:spcBef>
              <a:spcAft>
                <a:spcPct val="0"/>
              </a:spcAft>
              <a:buChar char="»"/>
              <a:defRPr kumimoji="1" sz="1200">
                <a:solidFill>
                  <a:schemeClr val="tx1"/>
                </a:solidFill>
                <a:latin typeface="Andale Mono" charset="0"/>
                <a:ea typeface="ＭＳ Ｐゴシック" panose="020B0600070205080204" pitchFamily="34" charset="-128"/>
              </a:defRPr>
            </a:lvl9pPr>
          </a:lstStyle>
          <a:p>
            <a:pPr>
              <a:spcBef>
                <a:spcPct val="0"/>
              </a:spcBef>
              <a:buFontTx/>
              <a:buNone/>
            </a:pPr>
            <a:r>
              <a:rPr kumimoji="0" lang="de-DE" altLang="de-DE">
                <a:solidFill>
                  <a:srgbClr val="000000"/>
                </a:solidFill>
                <a:latin typeface="Times New Roman" panose="02020603050405020304" pitchFamily="18" charset="0"/>
                <a:cs typeface="Times New Roman" panose="02020603050405020304" pitchFamily="18" charset="0"/>
              </a:rPr>
              <a:t>→</a:t>
            </a:r>
            <a:endParaRPr kumimoji="0" lang="de-DE" altLang="de-DE">
              <a:solidFill>
                <a:srgbClr val="000000"/>
              </a:solidFill>
              <a:cs typeface="Times New Roman" panose="02020603050405020304" pitchFamily="18" charset="0"/>
            </a:endParaRPr>
          </a:p>
        </p:txBody>
      </p:sp>
      <p:graphicFrame>
        <p:nvGraphicFramePr>
          <p:cNvPr id="10" name="Tabelle 9"/>
          <p:cNvGraphicFramePr>
            <a:graphicFrameLocks noGrp="1"/>
          </p:cNvGraphicFramePr>
          <p:nvPr>
            <p:extLst>
              <p:ext uri="{D42A27DB-BD31-4B8C-83A1-F6EECF244321}">
                <p14:modId xmlns:p14="http://schemas.microsoft.com/office/powerpoint/2010/main" val="1671066788"/>
              </p:ext>
            </p:extLst>
          </p:nvPr>
        </p:nvGraphicFramePr>
        <p:xfrm>
          <a:off x="395288" y="3383704"/>
          <a:ext cx="2592388" cy="1341440"/>
        </p:xfrm>
        <a:graphic>
          <a:graphicData uri="http://schemas.openxmlformats.org/drawingml/2006/table">
            <a:tbl>
              <a:tblPr firstRow="1" bandRow="1">
                <a:tableStyleId>{5940675A-B579-460E-94D1-54222C63F5DA}</a:tableStyleId>
              </a:tblPr>
              <a:tblGrid>
                <a:gridCol w="648097">
                  <a:extLst>
                    <a:ext uri="{9D8B030D-6E8A-4147-A177-3AD203B41FA5}">
                      <a16:colId xmlns:a16="http://schemas.microsoft.com/office/drawing/2014/main" val="3735393517"/>
                    </a:ext>
                  </a:extLst>
                </a:gridCol>
                <a:gridCol w="648097">
                  <a:extLst>
                    <a:ext uri="{9D8B030D-6E8A-4147-A177-3AD203B41FA5}">
                      <a16:colId xmlns:a16="http://schemas.microsoft.com/office/drawing/2014/main" val="3553935791"/>
                    </a:ext>
                  </a:extLst>
                </a:gridCol>
                <a:gridCol w="648097">
                  <a:extLst>
                    <a:ext uri="{9D8B030D-6E8A-4147-A177-3AD203B41FA5}">
                      <a16:colId xmlns:a16="http://schemas.microsoft.com/office/drawing/2014/main" val="2448307758"/>
                    </a:ext>
                  </a:extLst>
                </a:gridCol>
                <a:gridCol w="648097">
                  <a:extLst>
                    <a:ext uri="{9D8B030D-6E8A-4147-A177-3AD203B41FA5}">
                      <a16:colId xmlns:a16="http://schemas.microsoft.com/office/drawing/2014/main" val="4116846489"/>
                    </a:ext>
                  </a:extLst>
                </a:gridCol>
              </a:tblGrid>
              <a:tr h="335360">
                <a:tc>
                  <a:txBody>
                    <a:bodyPr/>
                    <a:lstStyle/>
                    <a:p>
                      <a:r>
                        <a:rPr lang="de-DE" sz="1600" dirty="0" smtClean="0">
                          <a:solidFill>
                            <a:srgbClr val="000000"/>
                          </a:solidFill>
                        </a:rPr>
                        <a:t>A</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2</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1</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3</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extLst>
                  <a:ext uri="{0D108BD9-81ED-4DB2-BD59-A6C34878D82A}">
                    <a16:rowId xmlns:a16="http://schemas.microsoft.com/office/drawing/2014/main" val="192977938"/>
                  </a:ext>
                </a:extLst>
              </a:tr>
              <a:tr h="335360">
                <a:tc>
                  <a:txBody>
                    <a:bodyPr/>
                    <a:lstStyle/>
                    <a:p>
                      <a:r>
                        <a:rPr lang="de-DE" sz="1600" dirty="0" smtClean="0">
                          <a:solidFill>
                            <a:srgbClr val="000000"/>
                          </a:solidFill>
                        </a:rPr>
                        <a:t>B</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3</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2</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4</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extLst>
                  <a:ext uri="{0D108BD9-81ED-4DB2-BD59-A6C34878D82A}">
                    <a16:rowId xmlns:a16="http://schemas.microsoft.com/office/drawing/2014/main" val="2057981944"/>
                  </a:ext>
                </a:extLst>
              </a:tr>
              <a:tr h="335360">
                <a:tc>
                  <a:txBody>
                    <a:bodyPr/>
                    <a:lstStyle/>
                    <a:p>
                      <a:r>
                        <a:rPr lang="de-DE" sz="1600" dirty="0" smtClean="0">
                          <a:solidFill>
                            <a:srgbClr val="000000"/>
                          </a:solidFill>
                        </a:rPr>
                        <a:t>C</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4</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4</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6</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extLst>
                  <a:ext uri="{0D108BD9-81ED-4DB2-BD59-A6C34878D82A}">
                    <a16:rowId xmlns:a16="http://schemas.microsoft.com/office/drawing/2014/main" val="3616369619"/>
                  </a:ext>
                </a:extLst>
              </a:tr>
              <a:tr h="335360">
                <a:tc>
                  <a:txBody>
                    <a:bodyPr/>
                    <a:lstStyle/>
                    <a:p>
                      <a:r>
                        <a:rPr lang="de-DE" sz="1600" dirty="0" smtClean="0">
                          <a:solidFill>
                            <a:srgbClr val="000000"/>
                          </a:solidFill>
                        </a:rPr>
                        <a:t>D</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5</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4</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8</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extLst>
                  <a:ext uri="{0D108BD9-81ED-4DB2-BD59-A6C34878D82A}">
                    <a16:rowId xmlns:a16="http://schemas.microsoft.com/office/drawing/2014/main" val="2184891214"/>
                  </a:ext>
                </a:extLst>
              </a:tr>
            </a:tbl>
          </a:graphicData>
        </a:graphic>
      </p:graphicFrame>
      <p:sp>
        <p:nvSpPr>
          <p:cNvPr id="24634" name="Textfeld 10"/>
          <p:cNvSpPr txBox="1">
            <a:spLocks noChangeArrowheads="1"/>
          </p:cNvSpPr>
          <p:nvPr/>
        </p:nvSpPr>
        <p:spPr bwMode="auto">
          <a:xfrm>
            <a:off x="323850" y="3049017"/>
            <a:ext cx="3584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bg2"/>
                </a:solidFill>
                <a:latin typeface="Arial" panose="020B0604020202020204" pitchFamily="34" charset="0"/>
                <a:ea typeface="ＭＳ Ｐゴシック" panose="020B0600070205080204" pitchFamily="34" charset="-128"/>
              </a:defRPr>
            </a:lvl1pPr>
            <a:lvl2pPr marL="742950" indent="-285750">
              <a:spcBef>
                <a:spcPct val="20000"/>
              </a:spcBef>
              <a:buChar char="–"/>
              <a:defRPr kumimoji="1" sz="1600">
                <a:solidFill>
                  <a:schemeClr val="bg2"/>
                </a:solidFill>
                <a:latin typeface="Arial" panose="020B0604020202020204" pitchFamily="34" charset="0"/>
                <a:ea typeface="ＭＳ Ｐゴシック" panose="020B0600070205080204" pitchFamily="34" charset="-128"/>
              </a:defRPr>
            </a:lvl2pPr>
            <a:lvl3pPr marL="1143000" indent="-228600">
              <a:spcBef>
                <a:spcPct val="20000"/>
              </a:spcBef>
              <a:buChar char="•"/>
              <a:defRPr kumimoji="1" sz="2400">
                <a:solidFill>
                  <a:schemeClr val="bg2"/>
                </a:solidFill>
                <a:latin typeface="Arial" panose="020B0604020202020204" pitchFamily="34" charset="0"/>
                <a:ea typeface="ＭＳ Ｐゴシック" panose="020B0600070205080204" pitchFamily="34" charset="-128"/>
              </a:defRPr>
            </a:lvl3pPr>
            <a:lvl4pPr marL="1600200" indent="-228600">
              <a:spcBef>
                <a:spcPct val="20000"/>
              </a:spcBef>
              <a:buChar char="–"/>
              <a:defRPr kumimoji="1" sz="1600">
                <a:solidFill>
                  <a:schemeClr val="bg2"/>
                </a:solidFill>
                <a:latin typeface="Arial" panose="020B0604020202020204" pitchFamily="34" charset="0"/>
                <a:ea typeface="ＭＳ Ｐゴシック" panose="020B0600070205080204" pitchFamily="34" charset="-128"/>
              </a:defRPr>
            </a:lvl4pPr>
            <a:lvl5pPr marL="2057400" indent="-228600">
              <a:spcBef>
                <a:spcPct val="20000"/>
              </a:spcBef>
              <a:buChar char="»"/>
              <a:defRPr kumimoji="1" sz="1200">
                <a:solidFill>
                  <a:schemeClr val="tx1"/>
                </a:solidFill>
                <a:latin typeface="Andale Mono" charset="0"/>
                <a:ea typeface="ＭＳ Ｐゴシック" panose="020B0600070205080204" pitchFamily="34" charset="-128"/>
              </a:defRPr>
            </a:lvl5pPr>
            <a:lvl6pPr marL="2514600" indent="-228600" eaLnBrk="0" fontAlgn="base" hangingPunct="0">
              <a:spcBef>
                <a:spcPct val="20000"/>
              </a:spcBef>
              <a:spcAft>
                <a:spcPct val="0"/>
              </a:spcAft>
              <a:buChar char="»"/>
              <a:defRPr kumimoji="1" sz="1200">
                <a:solidFill>
                  <a:schemeClr val="tx1"/>
                </a:solidFill>
                <a:latin typeface="Andale Mono" charset="0"/>
                <a:ea typeface="ＭＳ Ｐゴシック" panose="020B0600070205080204" pitchFamily="34" charset="-128"/>
              </a:defRPr>
            </a:lvl6pPr>
            <a:lvl7pPr marL="2971800" indent="-228600" eaLnBrk="0" fontAlgn="base" hangingPunct="0">
              <a:spcBef>
                <a:spcPct val="20000"/>
              </a:spcBef>
              <a:spcAft>
                <a:spcPct val="0"/>
              </a:spcAft>
              <a:buChar char="»"/>
              <a:defRPr kumimoji="1" sz="1200">
                <a:solidFill>
                  <a:schemeClr val="tx1"/>
                </a:solidFill>
                <a:latin typeface="Andale Mono" charset="0"/>
                <a:ea typeface="ＭＳ Ｐゴシック" panose="020B0600070205080204" pitchFamily="34" charset="-128"/>
              </a:defRPr>
            </a:lvl7pPr>
            <a:lvl8pPr marL="3429000" indent="-228600" eaLnBrk="0" fontAlgn="base" hangingPunct="0">
              <a:spcBef>
                <a:spcPct val="20000"/>
              </a:spcBef>
              <a:spcAft>
                <a:spcPct val="0"/>
              </a:spcAft>
              <a:buChar char="»"/>
              <a:defRPr kumimoji="1" sz="1200">
                <a:solidFill>
                  <a:schemeClr val="tx1"/>
                </a:solidFill>
                <a:latin typeface="Andale Mono" charset="0"/>
                <a:ea typeface="ＭＳ Ｐゴシック" panose="020B0600070205080204" pitchFamily="34" charset="-128"/>
              </a:defRPr>
            </a:lvl8pPr>
            <a:lvl9pPr marL="3886200" indent="-228600" eaLnBrk="0" fontAlgn="base" hangingPunct="0">
              <a:spcBef>
                <a:spcPct val="20000"/>
              </a:spcBef>
              <a:spcAft>
                <a:spcPct val="0"/>
              </a:spcAft>
              <a:buChar char="»"/>
              <a:defRPr kumimoji="1" sz="1200">
                <a:solidFill>
                  <a:schemeClr val="tx1"/>
                </a:solidFill>
                <a:latin typeface="Andale Mono" charset="0"/>
                <a:ea typeface="ＭＳ Ｐゴシック" panose="020B0600070205080204" pitchFamily="34" charset="-128"/>
              </a:defRPr>
            </a:lvl9pPr>
          </a:lstStyle>
          <a:p>
            <a:pPr>
              <a:spcBef>
                <a:spcPct val="0"/>
              </a:spcBef>
              <a:buFontTx/>
              <a:buNone/>
            </a:pPr>
            <a:r>
              <a:rPr kumimoji="0" lang="de-DE" altLang="de-DE" sz="1400" dirty="0" err="1" smtClean="0">
                <a:solidFill>
                  <a:srgbClr val="000000"/>
                </a:solidFill>
              </a:rPr>
              <a:t>Sort</a:t>
            </a:r>
            <a:r>
              <a:rPr kumimoji="0" lang="de-DE" altLang="de-DE" sz="1400" dirty="0" smtClean="0">
                <a:solidFill>
                  <a:srgbClr val="000000"/>
                </a:solidFill>
              </a:rPr>
              <a:t> </a:t>
            </a:r>
            <a:r>
              <a:rPr kumimoji="0" lang="de-DE" altLang="de-DE" sz="1400" dirty="0" err="1" smtClean="0">
                <a:solidFill>
                  <a:srgbClr val="000000"/>
                </a:solidFill>
              </a:rPr>
              <a:t>columns</a:t>
            </a:r>
            <a:r>
              <a:rPr kumimoji="0" lang="de-DE" altLang="de-DE" sz="1400" dirty="0" smtClean="0">
                <a:solidFill>
                  <a:srgbClr val="000000"/>
                </a:solidFill>
              </a:rPr>
              <a:t> </a:t>
            </a:r>
            <a:r>
              <a:rPr kumimoji="0" lang="de-DE" altLang="de-DE" sz="1400" dirty="0" err="1" smtClean="0">
                <a:solidFill>
                  <a:srgbClr val="000000"/>
                </a:solidFill>
              </a:rPr>
              <a:t>by</a:t>
            </a:r>
            <a:r>
              <a:rPr kumimoji="0" lang="de-DE" altLang="de-DE" sz="1400" dirty="0" smtClean="0">
                <a:solidFill>
                  <a:srgbClr val="000000"/>
                </a:solidFill>
              </a:rPr>
              <a:t> </a:t>
            </a:r>
            <a:r>
              <a:rPr kumimoji="0" lang="de-DE" altLang="de-DE" sz="1400" dirty="0" err="1" smtClean="0">
                <a:solidFill>
                  <a:srgbClr val="000000"/>
                </a:solidFill>
              </a:rPr>
              <a:t>magnitude</a:t>
            </a:r>
            <a:endParaRPr kumimoji="0" lang="de-DE" altLang="de-DE" sz="1400" dirty="0">
              <a:solidFill>
                <a:srgbClr val="000000"/>
              </a:solidFill>
            </a:endParaRPr>
          </a:p>
        </p:txBody>
      </p:sp>
      <p:graphicFrame>
        <p:nvGraphicFramePr>
          <p:cNvPr id="12" name="Tabelle 11"/>
          <p:cNvGraphicFramePr>
            <a:graphicFrameLocks noGrp="1"/>
          </p:cNvGraphicFramePr>
          <p:nvPr>
            <p:extLst>
              <p:ext uri="{D42A27DB-BD31-4B8C-83A1-F6EECF244321}">
                <p14:modId xmlns:p14="http://schemas.microsoft.com/office/powerpoint/2010/main" val="434776138"/>
              </p:ext>
            </p:extLst>
          </p:nvPr>
        </p:nvGraphicFramePr>
        <p:xfrm>
          <a:off x="4878388" y="3383704"/>
          <a:ext cx="2285999" cy="1341440"/>
        </p:xfrm>
        <a:graphic>
          <a:graphicData uri="http://schemas.openxmlformats.org/drawingml/2006/table">
            <a:tbl>
              <a:tblPr firstRow="1" bandRow="1">
                <a:tableStyleId>{5940675A-B579-460E-94D1-54222C63F5DA}</a:tableStyleId>
              </a:tblPr>
              <a:tblGrid>
                <a:gridCol w="557269">
                  <a:extLst>
                    <a:ext uri="{9D8B030D-6E8A-4147-A177-3AD203B41FA5}">
                      <a16:colId xmlns:a16="http://schemas.microsoft.com/office/drawing/2014/main" val="3735393517"/>
                    </a:ext>
                  </a:extLst>
                </a:gridCol>
                <a:gridCol w="648274">
                  <a:extLst>
                    <a:ext uri="{9D8B030D-6E8A-4147-A177-3AD203B41FA5}">
                      <a16:colId xmlns:a16="http://schemas.microsoft.com/office/drawing/2014/main" val="3553935791"/>
                    </a:ext>
                  </a:extLst>
                </a:gridCol>
                <a:gridCol w="1080456">
                  <a:extLst>
                    <a:ext uri="{9D8B030D-6E8A-4147-A177-3AD203B41FA5}">
                      <a16:colId xmlns:a16="http://schemas.microsoft.com/office/drawing/2014/main" val="2448307758"/>
                    </a:ext>
                  </a:extLst>
                </a:gridCol>
              </a:tblGrid>
              <a:tr h="335360">
                <a:tc>
                  <a:txBody>
                    <a:bodyPr/>
                    <a:lstStyle/>
                    <a:p>
                      <a:r>
                        <a:rPr lang="de-DE" sz="1600" dirty="0" smtClean="0">
                          <a:solidFill>
                            <a:srgbClr val="000000"/>
                          </a:solidFill>
                        </a:rPr>
                        <a:t>A</a:t>
                      </a:r>
                      <a:endParaRPr lang="de-DE" sz="1600" dirty="0">
                        <a:solidFill>
                          <a:srgbClr val="000000"/>
                        </a:solidFill>
                      </a:endParaRPr>
                    </a:p>
                  </a:txBody>
                  <a:tcPr marL="91469" marR="91469"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2</a:t>
                      </a:r>
                      <a:endParaRPr lang="de-DE" sz="1600" dirty="0">
                        <a:solidFill>
                          <a:srgbClr val="000000"/>
                        </a:solidFill>
                      </a:endParaRPr>
                    </a:p>
                  </a:txBody>
                  <a:tcPr marL="91469" marR="91469"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Rank</a:t>
                      </a:r>
                      <a:r>
                        <a:rPr lang="de-DE" sz="1600" baseline="0" dirty="0" smtClean="0">
                          <a:solidFill>
                            <a:srgbClr val="000000"/>
                          </a:solidFill>
                        </a:rPr>
                        <a:t> i</a:t>
                      </a:r>
                      <a:endParaRPr lang="de-DE" sz="1600" dirty="0">
                        <a:solidFill>
                          <a:srgbClr val="000000"/>
                        </a:solidFill>
                      </a:endParaRPr>
                    </a:p>
                  </a:txBody>
                  <a:tcPr marL="91469" marR="91469"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extLst>
                  <a:ext uri="{0D108BD9-81ED-4DB2-BD59-A6C34878D82A}">
                    <a16:rowId xmlns:a16="http://schemas.microsoft.com/office/drawing/2014/main" val="192977938"/>
                  </a:ext>
                </a:extLst>
              </a:tr>
              <a:tr h="335360">
                <a:tc>
                  <a:txBody>
                    <a:bodyPr/>
                    <a:lstStyle/>
                    <a:p>
                      <a:r>
                        <a:rPr lang="de-DE" sz="1600" dirty="0" smtClean="0">
                          <a:solidFill>
                            <a:srgbClr val="000000"/>
                          </a:solidFill>
                        </a:rPr>
                        <a:t>B</a:t>
                      </a:r>
                      <a:endParaRPr lang="de-DE" sz="1600" dirty="0">
                        <a:solidFill>
                          <a:srgbClr val="000000"/>
                        </a:solidFill>
                      </a:endParaRPr>
                    </a:p>
                  </a:txBody>
                  <a:tcPr marL="91469" marR="91469"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3</a:t>
                      </a:r>
                      <a:endParaRPr lang="de-DE" sz="1600" dirty="0">
                        <a:solidFill>
                          <a:srgbClr val="000000"/>
                        </a:solidFill>
                      </a:endParaRPr>
                    </a:p>
                  </a:txBody>
                  <a:tcPr marL="91469" marR="91469"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Rank</a:t>
                      </a:r>
                      <a:r>
                        <a:rPr lang="de-DE" sz="1600" baseline="0" dirty="0" smtClean="0">
                          <a:solidFill>
                            <a:srgbClr val="000000"/>
                          </a:solidFill>
                        </a:rPr>
                        <a:t> ii</a:t>
                      </a:r>
                      <a:endParaRPr lang="de-DE" sz="1600" dirty="0">
                        <a:solidFill>
                          <a:srgbClr val="000000"/>
                        </a:solidFill>
                      </a:endParaRPr>
                    </a:p>
                  </a:txBody>
                  <a:tcPr marL="91469" marR="91469"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extLst>
                  <a:ext uri="{0D108BD9-81ED-4DB2-BD59-A6C34878D82A}">
                    <a16:rowId xmlns:a16="http://schemas.microsoft.com/office/drawing/2014/main" val="2057981944"/>
                  </a:ext>
                </a:extLst>
              </a:tr>
              <a:tr h="335360">
                <a:tc>
                  <a:txBody>
                    <a:bodyPr/>
                    <a:lstStyle/>
                    <a:p>
                      <a:r>
                        <a:rPr lang="de-DE" sz="1600" dirty="0" smtClean="0">
                          <a:solidFill>
                            <a:srgbClr val="000000"/>
                          </a:solidFill>
                        </a:rPr>
                        <a:t>C</a:t>
                      </a:r>
                      <a:endParaRPr lang="de-DE" sz="1600" dirty="0">
                        <a:solidFill>
                          <a:srgbClr val="000000"/>
                        </a:solidFill>
                      </a:endParaRPr>
                    </a:p>
                  </a:txBody>
                  <a:tcPr marL="91469" marR="91469"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4.67</a:t>
                      </a:r>
                      <a:endParaRPr lang="de-DE" sz="1600" dirty="0">
                        <a:solidFill>
                          <a:srgbClr val="000000"/>
                        </a:solidFill>
                      </a:endParaRPr>
                    </a:p>
                  </a:txBody>
                  <a:tcPr marL="91469" marR="91469"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Rank</a:t>
                      </a:r>
                      <a:r>
                        <a:rPr lang="de-DE" sz="1600" baseline="0" dirty="0" smtClean="0">
                          <a:solidFill>
                            <a:srgbClr val="000000"/>
                          </a:solidFill>
                        </a:rPr>
                        <a:t> iii</a:t>
                      </a:r>
                      <a:endParaRPr lang="de-DE" sz="1600" dirty="0">
                        <a:solidFill>
                          <a:srgbClr val="000000"/>
                        </a:solidFill>
                      </a:endParaRPr>
                    </a:p>
                  </a:txBody>
                  <a:tcPr marL="91469" marR="91469"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extLst>
                  <a:ext uri="{0D108BD9-81ED-4DB2-BD59-A6C34878D82A}">
                    <a16:rowId xmlns:a16="http://schemas.microsoft.com/office/drawing/2014/main" val="3616369619"/>
                  </a:ext>
                </a:extLst>
              </a:tr>
              <a:tr h="335360">
                <a:tc>
                  <a:txBody>
                    <a:bodyPr/>
                    <a:lstStyle/>
                    <a:p>
                      <a:r>
                        <a:rPr lang="de-DE" sz="1600" dirty="0" smtClean="0">
                          <a:solidFill>
                            <a:srgbClr val="000000"/>
                          </a:solidFill>
                        </a:rPr>
                        <a:t>D</a:t>
                      </a:r>
                      <a:endParaRPr lang="de-DE" sz="1600" dirty="0">
                        <a:solidFill>
                          <a:srgbClr val="000000"/>
                        </a:solidFill>
                      </a:endParaRPr>
                    </a:p>
                  </a:txBody>
                  <a:tcPr marL="91469" marR="91469"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5.67</a:t>
                      </a:r>
                      <a:endParaRPr lang="de-DE" sz="1600" dirty="0">
                        <a:solidFill>
                          <a:srgbClr val="000000"/>
                        </a:solidFill>
                      </a:endParaRPr>
                    </a:p>
                  </a:txBody>
                  <a:tcPr marL="91469" marR="91469"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Rank</a:t>
                      </a:r>
                      <a:r>
                        <a:rPr lang="de-DE" sz="1600" baseline="0" dirty="0" smtClean="0">
                          <a:solidFill>
                            <a:srgbClr val="000000"/>
                          </a:solidFill>
                        </a:rPr>
                        <a:t> iv</a:t>
                      </a:r>
                      <a:endParaRPr lang="de-DE" sz="1600" dirty="0">
                        <a:solidFill>
                          <a:srgbClr val="000000"/>
                        </a:solidFill>
                      </a:endParaRPr>
                    </a:p>
                  </a:txBody>
                  <a:tcPr marL="91469" marR="91469"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extLst>
                  <a:ext uri="{0D108BD9-81ED-4DB2-BD59-A6C34878D82A}">
                    <a16:rowId xmlns:a16="http://schemas.microsoft.com/office/drawing/2014/main" val="2184891214"/>
                  </a:ext>
                </a:extLst>
              </a:tr>
            </a:tbl>
          </a:graphicData>
        </a:graphic>
      </p:graphicFrame>
      <p:sp>
        <p:nvSpPr>
          <p:cNvPr id="24648" name="Textfeld 12"/>
          <p:cNvSpPr txBox="1">
            <a:spLocks noChangeArrowheads="1"/>
          </p:cNvSpPr>
          <p:nvPr/>
        </p:nvSpPr>
        <p:spPr bwMode="auto">
          <a:xfrm>
            <a:off x="4735513" y="3068960"/>
            <a:ext cx="3584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bg2"/>
                </a:solidFill>
                <a:latin typeface="Arial" panose="020B0604020202020204" pitchFamily="34" charset="0"/>
                <a:ea typeface="ＭＳ Ｐゴシック" panose="020B0600070205080204" pitchFamily="34" charset="-128"/>
              </a:defRPr>
            </a:lvl1pPr>
            <a:lvl2pPr marL="742950" indent="-285750">
              <a:spcBef>
                <a:spcPct val="20000"/>
              </a:spcBef>
              <a:buChar char="–"/>
              <a:defRPr kumimoji="1" sz="1600">
                <a:solidFill>
                  <a:schemeClr val="bg2"/>
                </a:solidFill>
                <a:latin typeface="Arial" panose="020B0604020202020204" pitchFamily="34" charset="0"/>
                <a:ea typeface="ＭＳ Ｐゴシック" panose="020B0600070205080204" pitchFamily="34" charset="-128"/>
              </a:defRPr>
            </a:lvl2pPr>
            <a:lvl3pPr marL="1143000" indent="-228600">
              <a:spcBef>
                <a:spcPct val="20000"/>
              </a:spcBef>
              <a:buChar char="•"/>
              <a:defRPr kumimoji="1" sz="2400">
                <a:solidFill>
                  <a:schemeClr val="bg2"/>
                </a:solidFill>
                <a:latin typeface="Arial" panose="020B0604020202020204" pitchFamily="34" charset="0"/>
                <a:ea typeface="ＭＳ Ｐゴシック" panose="020B0600070205080204" pitchFamily="34" charset="-128"/>
              </a:defRPr>
            </a:lvl3pPr>
            <a:lvl4pPr marL="1600200" indent="-228600">
              <a:spcBef>
                <a:spcPct val="20000"/>
              </a:spcBef>
              <a:buChar char="–"/>
              <a:defRPr kumimoji="1" sz="1600">
                <a:solidFill>
                  <a:schemeClr val="bg2"/>
                </a:solidFill>
                <a:latin typeface="Arial" panose="020B0604020202020204" pitchFamily="34" charset="0"/>
                <a:ea typeface="ＭＳ Ｐゴシック" panose="020B0600070205080204" pitchFamily="34" charset="-128"/>
              </a:defRPr>
            </a:lvl4pPr>
            <a:lvl5pPr marL="2057400" indent="-228600">
              <a:spcBef>
                <a:spcPct val="20000"/>
              </a:spcBef>
              <a:buChar char="»"/>
              <a:defRPr kumimoji="1" sz="1200">
                <a:solidFill>
                  <a:schemeClr val="tx1"/>
                </a:solidFill>
                <a:latin typeface="Andale Mono" charset="0"/>
                <a:ea typeface="ＭＳ Ｐゴシック" panose="020B0600070205080204" pitchFamily="34" charset="-128"/>
              </a:defRPr>
            </a:lvl5pPr>
            <a:lvl6pPr marL="2514600" indent="-228600" eaLnBrk="0" fontAlgn="base" hangingPunct="0">
              <a:spcBef>
                <a:spcPct val="20000"/>
              </a:spcBef>
              <a:spcAft>
                <a:spcPct val="0"/>
              </a:spcAft>
              <a:buChar char="»"/>
              <a:defRPr kumimoji="1" sz="1200">
                <a:solidFill>
                  <a:schemeClr val="tx1"/>
                </a:solidFill>
                <a:latin typeface="Andale Mono" charset="0"/>
                <a:ea typeface="ＭＳ Ｐゴシック" panose="020B0600070205080204" pitchFamily="34" charset="-128"/>
              </a:defRPr>
            </a:lvl6pPr>
            <a:lvl7pPr marL="2971800" indent="-228600" eaLnBrk="0" fontAlgn="base" hangingPunct="0">
              <a:spcBef>
                <a:spcPct val="20000"/>
              </a:spcBef>
              <a:spcAft>
                <a:spcPct val="0"/>
              </a:spcAft>
              <a:buChar char="»"/>
              <a:defRPr kumimoji="1" sz="1200">
                <a:solidFill>
                  <a:schemeClr val="tx1"/>
                </a:solidFill>
                <a:latin typeface="Andale Mono" charset="0"/>
                <a:ea typeface="ＭＳ Ｐゴシック" panose="020B0600070205080204" pitchFamily="34" charset="-128"/>
              </a:defRPr>
            </a:lvl7pPr>
            <a:lvl8pPr marL="3429000" indent="-228600" eaLnBrk="0" fontAlgn="base" hangingPunct="0">
              <a:spcBef>
                <a:spcPct val="20000"/>
              </a:spcBef>
              <a:spcAft>
                <a:spcPct val="0"/>
              </a:spcAft>
              <a:buChar char="»"/>
              <a:defRPr kumimoji="1" sz="1200">
                <a:solidFill>
                  <a:schemeClr val="tx1"/>
                </a:solidFill>
                <a:latin typeface="Andale Mono" charset="0"/>
                <a:ea typeface="ＭＳ Ｐゴシック" panose="020B0600070205080204" pitchFamily="34" charset="-128"/>
              </a:defRPr>
            </a:lvl8pPr>
            <a:lvl9pPr marL="3886200" indent="-228600" eaLnBrk="0" fontAlgn="base" hangingPunct="0">
              <a:spcBef>
                <a:spcPct val="20000"/>
              </a:spcBef>
              <a:spcAft>
                <a:spcPct val="0"/>
              </a:spcAft>
              <a:buChar char="»"/>
              <a:defRPr kumimoji="1" sz="1200">
                <a:solidFill>
                  <a:schemeClr val="tx1"/>
                </a:solidFill>
                <a:latin typeface="Andale Mono" charset="0"/>
                <a:ea typeface="ＭＳ Ｐゴシック" panose="020B0600070205080204" pitchFamily="34" charset="-128"/>
              </a:defRPr>
            </a:lvl9pPr>
          </a:lstStyle>
          <a:p>
            <a:pPr>
              <a:spcBef>
                <a:spcPct val="0"/>
              </a:spcBef>
              <a:buFontTx/>
              <a:buNone/>
            </a:pPr>
            <a:r>
              <a:rPr kumimoji="0" lang="de-DE" altLang="de-DE" sz="1400" dirty="0" err="1" smtClean="0">
                <a:solidFill>
                  <a:srgbClr val="000000"/>
                </a:solidFill>
              </a:rPr>
              <a:t>Compute</a:t>
            </a:r>
            <a:r>
              <a:rPr kumimoji="0" lang="de-DE" altLang="de-DE" sz="1400" dirty="0" smtClean="0">
                <a:solidFill>
                  <a:srgbClr val="000000"/>
                </a:solidFill>
              </a:rPr>
              <a:t> </a:t>
            </a:r>
            <a:r>
              <a:rPr kumimoji="0" lang="de-DE" altLang="de-DE" sz="1400" dirty="0" err="1" smtClean="0">
                <a:solidFill>
                  <a:srgbClr val="000000"/>
                </a:solidFill>
              </a:rPr>
              <a:t>mean</a:t>
            </a:r>
            <a:r>
              <a:rPr kumimoji="0" lang="de-DE" altLang="de-DE" sz="1400" dirty="0" smtClean="0">
                <a:solidFill>
                  <a:srgbClr val="000000"/>
                </a:solidFill>
              </a:rPr>
              <a:t> </a:t>
            </a:r>
            <a:r>
              <a:rPr kumimoji="0" lang="de-DE" altLang="de-DE" sz="1400" dirty="0" err="1" smtClean="0">
                <a:solidFill>
                  <a:srgbClr val="000000"/>
                </a:solidFill>
              </a:rPr>
              <a:t>of</a:t>
            </a:r>
            <a:r>
              <a:rPr kumimoji="0" lang="de-DE" altLang="de-DE" sz="1400" dirty="0" smtClean="0">
                <a:solidFill>
                  <a:srgbClr val="000000"/>
                </a:solidFill>
              </a:rPr>
              <a:t> </a:t>
            </a:r>
            <a:r>
              <a:rPr kumimoji="0" lang="de-DE" altLang="de-DE" sz="1400" dirty="0" err="1" smtClean="0">
                <a:solidFill>
                  <a:srgbClr val="000000"/>
                </a:solidFill>
              </a:rPr>
              <a:t>each</a:t>
            </a:r>
            <a:r>
              <a:rPr kumimoji="0" lang="de-DE" altLang="de-DE" sz="1400" dirty="0" smtClean="0">
                <a:solidFill>
                  <a:srgbClr val="000000"/>
                </a:solidFill>
              </a:rPr>
              <a:t> </a:t>
            </a:r>
            <a:r>
              <a:rPr kumimoji="0" lang="de-DE" altLang="de-DE" sz="1400" dirty="0" err="1" smtClean="0">
                <a:solidFill>
                  <a:srgbClr val="000000"/>
                </a:solidFill>
              </a:rPr>
              <a:t>row</a:t>
            </a:r>
            <a:endParaRPr kumimoji="0" lang="de-DE" altLang="de-DE" sz="1400" dirty="0">
              <a:solidFill>
                <a:srgbClr val="000000"/>
              </a:solidFill>
            </a:endParaRPr>
          </a:p>
        </p:txBody>
      </p:sp>
      <p:sp>
        <p:nvSpPr>
          <p:cNvPr id="24649" name="Textfeld 13"/>
          <p:cNvSpPr txBox="1">
            <a:spLocks noChangeArrowheads="1"/>
          </p:cNvSpPr>
          <p:nvPr/>
        </p:nvSpPr>
        <p:spPr bwMode="auto">
          <a:xfrm>
            <a:off x="3635375" y="3390900"/>
            <a:ext cx="5953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bg2"/>
                </a:solidFill>
                <a:latin typeface="Arial" panose="020B0604020202020204" pitchFamily="34" charset="0"/>
                <a:ea typeface="ＭＳ Ｐゴシック" panose="020B0600070205080204" pitchFamily="34" charset="-128"/>
              </a:defRPr>
            </a:lvl1pPr>
            <a:lvl2pPr marL="742950" indent="-285750">
              <a:spcBef>
                <a:spcPct val="20000"/>
              </a:spcBef>
              <a:buChar char="–"/>
              <a:defRPr kumimoji="1" sz="1600">
                <a:solidFill>
                  <a:schemeClr val="bg2"/>
                </a:solidFill>
                <a:latin typeface="Arial" panose="020B0604020202020204" pitchFamily="34" charset="0"/>
                <a:ea typeface="ＭＳ Ｐゴシック" panose="020B0600070205080204" pitchFamily="34" charset="-128"/>
              </a:defRPr>
            </a:lvl2pPr>
            <a:lvl3pPr marL="1143000" indent="-228600">
              <a:spcBef>
                <a:spcPct val="20000"/>
              </a:spcBef>
              <a:buChar char="•"/>
              <a:defRPr kumimoji="1" sz="2400">
                <a:solidFill>
                  <a:schemeClr val="bg2"/>
                </a:solidFill>
                <a:latin typeface="Arial" panose="020B0604020202020204" pitchFamily="34" charset="0"/>
                <a:ea typeface="ＭＳ Ｐゴシック" panose="020B0600070205080204" pitchFamily="34" charset="-128"/>
              </a:defRPr>
            </a:lvl3pPr>
            <a:lvl4pPr marL="1600200" indent="-228600">
              <a:spcBef>
                <a:spcPct val="20000"/>
              </a:spcBef>
              <a:buChar char="–"/>
              <a:defRPr kumimoji="1" sz="1600">
                <a:solidFill>
                  <a:schemeClr val="bg2"/>
                </a:solidFill>
                <a:latin typeface="Arial" panose="020B0604020202020204" pitchFamily="34" charset="0"/>
                <a:ea typeface="ＭＳ Ｐゴシック" panose="020B0600070205080204" pitchFamily="34" charset="-128"/>
              </a:defRPr>
            </a:lvl4pPr>
            <a:lvl5pPr marL="2057400" indent="-228600">
              <a:spcBef>
                <a:spcPct val="20000"/>
              </a:spcBef>
              <a:buChar char="»"/>
              <a:defRPr kumimoji="1" sz="1200">
                <a:solidFill>
                  <a:schemeClr val="tx1"/>
                </a:solidFill>
                <a:latin typeface="Andale Mono" charset="0"/>
                <a:ea typeface="ＭＳ Ｐゴシック" panose="020B0600070205080204" pitchFamily="34" charset="-128"/>
              </a:defRPr>
            </a:lvl5pPr>
            <a:lvl6pPr marL="2514600" indent="-228600" eaLnBrk="0" fontAlgn="base" hangingPunct="0">
              <a:spcBef>
                <a:spcPct val="20000"/>
              </a:spcBef>
              <a:spcAft>
                <a:spcPct val="0"/>
              </a:spcAft>
              <a:buChar char="»"/>
              <a:defRPr kumimoji="1" sz="1200">
                <a:solidFill>
                  <a:schemeClr val="tx1"/>
                </a:solidFill>
                <a:latin typeface="Andale Mono" charset="0"/>
                <a:ea typeface="ＭＳ Ｐゴシック" panose="020B0600070205080204" pitchFamily="34" charset="-128"/>
              </a:defRPr>
            </a:lvl6pPr>
            <a:lvl7pPr marL="2971800" indent="-228600" eaLnBrk="0" fontAlgn="base" hangingPunct="0">
              <a:spcBef>
                <a:spcPct val="20000"/>
              </a:spcBef>
              <a:spcAft>
                <a:spcPct val="0"/>
              </a:spcAft>
              <a:buChar char="»"/>
              <a:defRPr kumimoji="1" sz="1200">
                <a:solidFill>
                  <a:schemeClr val="tx1"/>
                </a:solidFill>
                <a:latin typeface="Andale Mono" charset="0"/>
                <a:ea typeface="ＭＳ Ｐゴシック" panose="020B0600070205080204" pitchFamily="34" charset="-128"/>
              </a:defRPr>
            </a:lvl7pPr>
            <a:lvl8pPr marL="3429000" indent="-228600" eaLnBrk="0" fontAlgn="base" hangingPunct="0">
              <a:spcBef>
                <a:spcPct val="20000"/>
              </a:spcBef>
              <a:spcAft>
                <a:spcPct val="0"/>
              </a:spcAft>
              <a:buChar char="»"/>
              <a:defRPr kumimoji="1" sz="1200">
                <a:solidFill>
                  <a:schemeClr val="tx1"/>
                </a:solidFill>
                <a:latin typeface="Andale Mono" charset="0"/>
                <a:ea typeface="ＭＳ Ｐゴシック" panose="020B0600070205080204" pitchFamily="34" charset="-128"/>
              </a:defRPr>
            </a:lvl8pPr>
            <a:lvl9pPr marL="3886200" indent="-228600" eaLnBrk="0" fontAlgn="base" hangingPunct="0">
              <a:spcBef>
                <a:spcPct val="20000"/>
              </a:spcBef>
              <a:spcAft>
                <a:spcPct val="0"/>
              </a:spcAft>
              <a:buChar char="»"/>
              <a:defRPr kumimoji="1" sz="1200">
                <a:solidFill>
                  <a:schemeClr val="tx1"/>
                </a:solidFill>
                <a:latin typeface="Andale Mono" charset="0"/>
                <a:ea typeface="ＭＳ Ｐゴシック" panose="020B0600070205080204" pitchFamily="34" charset="-128"/>
              </a:defRPr>
            </a:lvl9pPr>
          </a:lstStyle>
          <a:p>
            <a:pPr>
              <a:spcBef>
                <a:spcPct val="0"/>
              </a:spcBef>
              <a:buFontTx/>
              <a:buNone/>
            </a:pPr>
            <a:r>
              <a:rPr kumimoji="0" lang="de-DE" altLang="de-DE">
                <a:solidFill>
                  <a:srgbClr val="000000"/>
                </a:solidFill>
                <a:latin typeface="Times New Roman" panose="02020603050405020304" pitchFamily="18" charset="0"/>
                <a:cs typeface="Times New Roman" panose="02020603050405020304" pitchFamily="18" charset="0"/>
              </a:rPr>
              <a:t>→</a:t>
            </a:r>
            <a:endParaRPr kumimoji="0" lang="de-DE" altLang="de-DE">
              <a:solidFill>
                <a:srgbClr val="000000"/>
              </a:solidFill>
              <a:cs typeface="Times New Roman" panose="02020603050405020304" pitchFamily="18" charset="0"/>
            </a:endParaRPr>
          </a:p>
        </p:txBody>
      </p:sp>
      <p:graphicFrame>
        <p:nvGraphicFramePr>
          <p:cNvPr id="15" name="Tabelle 14"/>
          <p:cNvGraphicFramePr>
            <a:graphicFrameLocks noGrp="1"/>
          </p:cNvGraphicFramePr>
          <p:nvPr>
            <p:extLst>
              <p:ext uri="{D42A27DB-BD31-4B8C-83A1-F6EECF244321}">
                <p14:modId xmlns:p14="http://schemas.microsoft.com/office/powerpoint/2010/main" val="1574101854"/>
              </p:ext>
            </p:extLst>
          </p:nvPr>
        </p:nvGraphicFramePr>
        <p:xfrm>
          <a:off x="395288" y="4941168"/>
          <a:ext cx="2592388" cy="1341440"/>
        </p:xfrm>
        <a:graphic>
          <a:graphicData uri="http://schemas.openxmlformats.org/drawingml/2006/table">
            <a:tbl>
              <a:tblPr firstRow="1" bandRow="1">
                <a:tableStyleId>{5940675A-B579-460E-94D1-54222C63F5DA}</a:tableStyleId>
              </a:tblPr>
              <a:tblGrid>
                <a:gridCol w="648097">
                  <a:extLst>
                    <a:ext uri="{9D8B030D-6E8A-4147-A177-3AD203B41FA5}">
                      <a16:colId xmlns:a16="http://schemas.microsoft.com/office/drawing/2014/main" val="3735393517"/>
                    </a:ext>
                  </a:extLst>
                </a:gridCol>
                <a:gridCol w="648097">
                  <a:extLst>
                    <a:ext uri="{9D8B030D-6E8A-4147-A177-3AD203B41FA5}">
                      <a16:colId xmlns:a16="http://schemas.microsoft.com/office/drawing/2014/main" val="3553935791"/>
                    </a:ext>
                  </a:extLst>
                </a:gridCol>
                <a:gridCol w="648097">
                  <a:extLst>
                    <a:ext uri="{9D8B030D-6E8A-4147-A177-3AD203B41FA5}">
                      <a16:colId xmlns:a16="http://schemas.microsoft.com/office/drawing/2014/main" val="2448307758"/>
                    </a:ext>
                  </a:extLst>
                </a:gridCol>
                <a:gridCol w="648097">
                  <a:extLst>
                    <a:ext uri="{9D8B030D-6E8A-4147-A177-3AD203B41FA5}">
                      <a16:colId xmlns:a16="http://schemas.microsoft.com/office/drawing/2014/main" val="4116846489"/>
                    </a:ext>
                  </a:extLst>
                </a:gridCol>
              </a:tblGrid>
              <a:tr h="335360">
                <a:tc>
                  <a:txBody>
                    <a:bodyPr/>
                    <a:lstStyle/>
                    <a:p>
                      <a:r>
                        <a:rPr lang="de-DE" sz="1600" dirty="0" smtClean="0">
                          <a:solidFill>
                            <a:srgbClr val="000000"/>
                          </a:solidFill>
                        </a:rPr>
                        <a:t>A</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5.67</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4.67</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2</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extLst>
                  <a:ext uri="{0D108BD9-81ED-4DB2-BD59-A6C34878D82A}">
                    <a16:rowId xmlns:a16="http://schemas.microsoft.com/office/drawing/2014/main" val="192977938"/>
                  </a:ext>
                </a:extLst>
              </a:tr>
              <a:tr h="335360">
                <a:tc>
                  <a:txBody>
                    <a:bodyPr/>
                    <a:lstStyle/>
                    <a:p>
                      <a:r>
                        <a:rPr lang="de-DE" sz="1600" dirty="0" smtClean="0">
                          <a:solidFill>
                            <a:srgbClr val="000000"/>
                          </a:solidFill>
                        </a:rPr>
                        <a:t>B</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2</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2</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3</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extLst>
                  <a:ext uri="{0D108BD9-81ED-4DB2-BD59-A6C34878D82A}">
                    <a16:rowId xmlns:a16="http://schemas.microsoft.com/office/drawing/2014/main" val="2057981944"/>
                  </a:ext>
                </a:extLst>
              </a:tr>
              <a:tr h="335360">
                <a:tc>
                  <a:txBody>
                    <a:bodyPr/>
                    <a:lstStyle/>
                    <a:p>
                      <a:r>
                        <a:rPr lang="de-DE" sz="1600" dirty="0" smtClean="0">
                          <a:solidFill>
                            <a:srgbClr val="000000"/>
                          </a:solidFill>
                        </a:rPr>
                        <a:t>C</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3</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4.67</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4.67</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extLst>
                  <a:ext uri="{0D108BD9-81ED-4DB2-BD59-A6C34878D82A}">
                    <a16:rowId xmlns:a16="http://schemas.microsoft.com/office/drawing/2014/main" val="3616369619"/>
                  </a:ext>
                </a:extLst>
              </a:tr>
              <a:tr h="335360">
                <a:tc>
                  <a:txBody>
                    <a:bodyPr/>
                    <a:lstStyle/>
                    <a:p>
                      <a:r>
                        <a:rPr lang="de-DE" sz="1600" dirty="0" smtClean="0">
                          <a:solidFill>
                            <a:srgbClr val="000000"/>
                          </a:solidFill>
                        </a:rPr>
                        <a:t>D</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4.67</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3</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tc>
                  <a:txBody>
                    <a:bodyPr/>
                    <a:lstStyle/>
                    <a:p>
                      <a:r>
                        <a:rPr lang="de-DE" sz="1600" dirty="0" smtClean="0">
                          <a:solidFill>
                            <a:srgbClr val="000000"/>
                          </a:solidFill>
                        </a:rPr>
                        <a:t>5.67</a:t>
                      </a:r>
                      <a:endParaRPr lang="de-DE" sz="1600" dirty="0">
                        <a:solidFill>
                          <a:srgbClr val="000000"/>
                        </a:solidFill>
                      </a:endParaRPr>
                    </a:p>
                  </a:txBody>
                  <a:tcPr marL="91443" marR="91443"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8F8F8"/>
                    </a:solidFill>
                  </a:tcPr>
                </a:tc>
                <a:extLst>
                  <a:ext uri="{0D108BD9-81ED-4DB2-BD59-A6C34878D82A}">
                    <a16:rowId xmlns:a16="http://schemas.microsoft.com/office/drawing/2014/main" val="2184891214"/>
                  </a:ext>
                </a:extLst>
              </a:tr>
            </a:tbl>
          </a:graphicData>
        </a:graphic>
      </p:graphicFrame>
      <p:sp>
        <p:nvSpPr>
          <p:cNvPr id="24667" name="Textfeld 15"/>
          <p:cNvSpPr txBox="1">
            <a:spLocks noChangeArrowheads="1"/>
          </p:cNvSpPr>
          <p:nvPr/>
        </p:nvSpPr>
        <p:spPr bwMode="auto">
          <a:xfrm>
            <a:off x="3074988" y="4924325"/>
            <a:ext cx="35845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bg2"/>
                </a:solidFill>
                <a:latin typeface="Arial" panose="020B0604020202020204" pitchFamily="34" charset="0"/>
                <a:ea typeface="ＭＳ Ｐゴシック" panose="020B0600070205080204" pitchFamily="34" charset="-128"/>
              </a:defRPr>
            </a:lvl1pPr>
            <a:lvl2pPr marL="742950" indent="-285750">
              <a:spcBef>
                <a:spcPct val="20000"/>
              </a:spcBef>
              <a:buChar char="–"/>
              <a:defRPr kumimoji="1" sz="1600">
                <a:solidFill>
                  <a:schemeClr val="bg2"/>
                </a:solidFill>
                <a:latin typeface="Arial" panose="020B0604020202020204" pitchFamily="34" charset="0"/>
                <a:ea typeface="ＭＳ Ｐゴシック" panose="020B0600070205080204" pitchFamily="34" charset="-128"/>
              </a:defRPr>
            </a:lvl2pPr>
            <a:lvl3pPr marL="1143000" indent="-228600">
              <a:spcBef>
                <a:spcPct val="20000"/>
              </a:spcBef>
              <a:buChar char="•"/>
              <a:defRPr kumimoji="1" sz="2400">
                <a:solidFill>
                  <a:schemeClr val="bg2"/>
                </a:solidFill>
                <a:latin typeface="Arial" panose="020B0604020202020204" pitchFamily="34" charset="0"/>
                <a:ea typeface="ＭＳ Ｐゴシック" panose="020B0600070205080204" pitchFamily="34" charset="-128"/>
              </a:defRPr>
            </a:lvl3pPr>
            <a:lvl4pPr marL="1600200" indent="-228600">
              <a:spcBef>
                <a:spcPct val="20000"/>
              </a:spcBef>
              <a:buChar char="–"/>
              <a:defRPr kumimoji="1" sz="1600">
                <a:solidFill>
                  <a:schemeClr val="bg2"/>
                </a:solidFill>
                <a:latin typeface="Arial" panose="020B0604020202020204" pitchFamily="34" charset="0"/>
                <a:ea typeface="ＭＳ Ｐゴシック" panose="020B0600070205080204" pitchFamily="34" charset="-128"/>
              </a:defRPr>
            </a:lvl4pPr>
            <a:lvl5pPr marL="2057400" indent="-228600">
              <a:spcBef>
                <a:spcPct val="20000"/>
              </a:spcBef>
              <a:buChar char="»"/>
              <a:defRPr kumimoji="1" sz="1200">
                <a:solidFill>
                  <a:schemeClr val="tx1"/>
                </a:solidFill>
                <a:latin typeface="Andale Mono" charset="0"/>
                <a:ea typeface="ＭＳ Ｐゴシック" panose="020B0600070205080204" pitchFamily="34" charset="-128"/>
              </a:defRPr>
            </a:lvl5pPr>
            <a:lvl6pPr marL="2514600" indent="-228600" eaLnBrk="0" fontAlgn="base" hangingPunct="0">
              <a:spcBef>
                <a:spcPct val="20000"/>
              </a:spcBef>
              <a:spcAft>
                <a:spcPct val="0"/>
              </a:spcAft>
              <a:buChar char="»"/>
              <a:defRPr kumimoji="1" sz="1200">
                <a:solidFill>
                  <a:schemeClr val="tx1"/>
                </a:solidFill>
                <a:latin typeface="Andale Mono" charset="0"/>
                <a:ea typeface="ＭＳ Ｐゴシック" panose="020B0600070205080204" pitchFamily="34" charset="-128"/>
              </a:defRPr>
            </a:lvl6pPr>
            <a:lvl7pPr marL="2971800" indent="-228600" eaLnBrk="0" fontAlgn="base" hangingPunct="0">
              <a:spcBef>
                <a:spcPct val="20000"/>
              </a:spcBef>
              <a:spcAft>
                <a:spcPct val="0"/>
              </a:spcAft>
              <a:buChar char="»"/>
              <a:defRPr kumimoji="1" sz="1200">
                <a:solidFill>
                  <a:schemeClr val="tx1"/>
                </a:solidFill>
                <a:latin typeface="Andale Mono" charset="0"/>
                <a:ea typeface="ＭＳ Ｐゴシック" panose="020B0600070205080204" pitchFamily="34" charset="-128"/>
              </a:defRPr>
            </a:lvl7pPr>
            <a:lvl8pPr marL="3429000" indent="-228600" eaLnBrk="0" fontAlgn="base" hangingPunct="0">
              <a:spcBef>
                <a:spcPct val="20000"/>
              </a:spcBef>
              <a:spcAft>
                <a:spcPct val="0"/>
              </a:spcAft>
              <a:buChar char="»"/>
              <a:defRPr kumimoji="1" sz="1200">
                <a:solidFill>
                  <a:schemeClr val="tx1"/>
                </a:solidFill>
                <a:latin typeface="Andale Mono" charset="0"/>
                <a:ea typeface="ＭＳ Ｐゴシック" panose="020B0600070205080204" pitchFamily="34" charset="-128"/>
              </a:defRPr>
            </a:lvl8pPr>
            <a:lvl9pPr marL="3886200" indent="-228600" eaLnBrk="0" fontAlgn="base" hangingPunct="0">
              <a:spcBef>
                <a:spcPct val="20000"/>
              </a:spcBef>
              <a:spcAft>
                <a:spcPct val="0"/>
              </a:spcAft>
              <a:buChar char="»"/>
              <a:defRPr kumimoji="1" sz="1200">
                <a:solidFill>
                  <a:schemeClr val="tx1"/>
                </a:solidFill>
                <a:latin typeface="Andale Mono" charset="0"/>
                <a:ea typeface="ＭＳ Ｐゴシック" panose="020B0600070205080204" pitchFamily="34" charset="-128"/>
              </a:defRPr>
            </a:lvl9pPr>
          </a:lstStyle>
          <a:p>
            <a:pPr>
              <a:spcBef>
                <a:spcPct val="0"/>
              </a:spcBef>
              <a:buFontTx/>
              <a:buNone/>
            </a:pPr>
            <a:r>
              <a:rPr kumimoji="0" lang="de-DE" altLang="de-DE" sz="1400" dirty="0" err="1" smtClean="0">
                <a:solidFill>
                  <a:srgbClr val="000000"/>
                </a:solidFill>
              </a:rPr>
              <a:t>Replace</a:t>
            </a:r>
            <a:r>
              <a:rPr kumimoji="0" lang="de-DE" altLang="de-DE" sz="1400" dirty="0" smtClean="0">
                <a:solidFill>
                  <a:srgbClr val="000000"/>
                </a:solidFill>
              </a:rPr>
              <a:t> original </a:t>
            </a:r>
            <a:r>
              <a:rPr kumimoji="0" lang="de-DE" altLang="de-DE" sz="1400" dirty="0" err="1" smtClean="0">
                <a:solidFill>
                  <a:srgbClr val="000000"/>
                </a:solidFill>
              </a:rPr>
              <a:t>values</a:t>
            </a:r>
            <a:r>
              <a:rPr kumimoji="0" lang="de-DE" altLang="de-DE" sz="1400" dirty="0" smtClean="0">
                <a:solidFill>
                  <a:srgbClr val="000000"/>
                </a:solidFill>
              </a:rPr>
              <a:t> </a:t>
            </a:r>
            <a:r>
              <a:rPr kumimoji="0" lang="de-DE" altLang="de-DE" sz="1400" dirty="0" err="1" smtClean="0">
                <a:solidFill>
                  <a:srgbClr val="000000"/>
                </a:solidFill>
              </a:rPr>
              <a:t>by</a:t>
            </a:r>
            <a:r>
              <a:rPr kumimoji="0" lang="de-DE" altLang="de-DE" sz="1400" dirty="0" smtClean="0">
                <a:solidFill>
                  <a:srgbClr val="000000"/>
                </a:solidFill>
              </a:rPr>
              <a:t> </a:t>
            </a:r>
            <a:r>
              <a:rPr kumimoji="0" lang="de-DE" altLang="de-DE" sz="1400" dirty="0" err="1" smtClean="0">
                <a:solidFill>
                  <a:srgbClr val="000000"/>
                </a:solidFill>
              </a:rPr>
              <a:t>mean</a:t>
            </a:r>
            <a:r>
              <a:rPr kumimoji="0" lang="de-DE" altLang="de-DE" sz="1400" dirty="0" smtClean="0">
                <a:solidFill>
                  <a:srgbClr val="000000"/>
                </a:solidFill>
              </a:rPr>
              <a:t> </a:t>
            </a:r>
            <a:r>
              <a:rPr kumimoji="0" lang="de-DE" altLang="de-DE" sz="1400" dirty="0" err="1" smtClean="0">
                <a:solidFill>
                  <a:srgbClr val="000000"/>
                </a:solidFill>
              </a:rPr>
              <a:t>values</a:t>
            </a:r>
            <a:r>
              <a:rPr kumimoji="0" lang="de-DE" altLang="de-DE" sz="1400" dirty="0" smtClean="0">
                <a:solidFill>
                  <a:srgbClr val="000000"/>
                </a:solidFill>
              </a:rPr>
              <a:t> </a:t>
            </a:r>
            <a:r>
              <a:rPr kumimoji="0" lang="de-DE" altLang="de-DE" sz="1400" dirty="0" err="1" smtClean="0">
                <a:solidFill>
                  <a:srgbClr val="000000"/>
                </a:solidFill>
              </a:rPr>
              <a:t>according</a:t>
            </a:r>
            <a:r>
              <a:rPr kumimoji="0" lang="de-DE" altLang="de-DE" sz="1400" dirty="0" smtClean="0">
                <a:solidFill>
                  <a:srgbClr val="000000"/>
                </a:solidFill>
              </a:rPr>
              <a:t> </a:t>
            </a:r>
            <a:r>
              <a:rPr kumimoji="0" lang="de-DE" altLang="de-DE" sz="1400" dirty="0" err="1" smtClean="0">
                <a:solidFill>
                  <a:srgbClr val="000000"/>
                </a:solidFill>
              </a:rPr>
              <a:t>to</a:t>
            </a:r>
            <a:r>
              <a:rPr kumimoji="0" lang="de-DE" altLang="de-DE" sz="1400" dirty="0" smtClean="0">
                <a:solidFill>
                  <a:srgbClr val="000000"/>
                </a:solidFill>
              </a:rPr>
              <a:t> </a:t>
            </a:r>
            <a:r>
              <a:rPr kumimoji="0" lang="de-DE" altLang="de-DE" sz="1400" dirty="0" err="1" smtClean="0">
                <a:solidFill>
                  <a:srgbClr val="000000"/>
                </a:solidFill>
              </a:rPr>
              <a:t>the</a:t>
            </a:r>
            <a:r>
              <a:rPr kumimoji="0" lang="de-DE" altLang="de-DE" sz="1400" dirty="0" smtClean="0">
                <a:solidFill>
                  <a:srgbClr val="000000"/>
                </a:solidFill>
              </a:rPr>
              <a:t> rank </a:t>
            </a:r>
            <a:r>
              <a:rPr kumimoji="0" lang="de-DE" altLang="de-DE" sz="1400" dirty="0" err="1" smtClean="0">
                <a:solidFill>
                  <a:srgbClr val="000000"/>
                </a:solidFill>
              </a:rPr>
              <a:t>of</a:t>
            </a:r>
            <a:r>
              <a:rPr kumimoji="0" lang="de-DE" altLang="de-DE" sz="1400" dirty="0" smtClean="0">
                <a:solidFill>
                  <a:srgbClr val="000000"/>
                </a:solidFill>
              </a:rPr>
              <a:t> </a:t>
            </a:r>
            <a:r>
              <a:rPr kumimoji="0" lang="de-DE" altLang="de-DE" sz="1400" dirty="0" err="1" smtClean="0">
                <a:solidFill>
                  <a:srgbClr val="000000"/>
                </a:solidFill>
              </a:rPr>
              <a:t>the</a:t>
            </a:r>
            <a:r>
              <a:rPr kumimoji="0" lang="de-DE" altLang="de-DE" sz="1400" dirty="0" smtClean="0">
                <a:solidFill>
                  <a:srgbClr val="000000"/>
                </a:solidFill>
              </a:rPr>
              <a:t> </a:t>
            </a:r>
            <a:r>
              <a:rPr kumimoji="0" lang="de-DE" altLang="de-DE" sz="1400" dirty="0" err="1" smtClean="0">
                <a:solidFill>
                  <a:srgbClr val="000000"/>
                </a:solidFill>
              </a:rPr>
              <a:t>data</a:t>
            </a:r>
            <a:r>
              <a:rPr kumimoji="0" lang="de-DE" altLang="de-DE" sz="1400" dirty="0" smtClean="0">
                <a:solidFill>
                  <a:srgbClr val="000000"/>
                </a:solidFill>
              </a:rPr>
              <a:t> </a:t>
            </a:r>
            <a:r>
              <a:rPr kumimoji="0" lang="de-DE" altLang="de-DE" sz="1400" dirty="0" err="1" smtClean="0">
                <a:solidFill>
                  <a:srgbClr val="000000"/>
                </a:solidFill>
              </a:rPr>
              <a:t>field</a:t>
            </a:r>
            <a:r>
              <a:rPr kumimoji="0" lang="de-DE" altLang="de-DE" sz="1400" dirty="0" smtClean="0">
                <a:solidFill>
                  <a:srgbClr val="000000"/>
                </a:solidFill>
              </a:rPr>
              <a:t>.</a:t>
            </a:r>
          </a:p>
          <a:p>
            <a:pPr>
              <a:spcBef>
                <a:spcPct val="0"/>
              </a:spcBef>
              <a:buFontTx/>
              <a:buNone/>
            </a:pPr>
            <a:endParaRPr kumimoji="0" lang="de-DE" altLang="de-DE" sz="1400" dirty="0">
              <a:solidFill>
                <a:srgbClr val="000000"/>
              </a:solidFill>
            </a:endParaRPr>
          </a:p>
          <a:p>
            <a:pPr>
              <a:spcBef>
                <a:spcPct val="0"/>
              </a:spcBef>
              <a:buFontTx/>
              <a:buNone/>
            </a:pPr>
            <a:r>
              <a:rPr kumimoji="0" lang="de-DE" altLang="de-DE" sz="1400" dirty="0" err="1" smtClean="0">
                <a:solidFill>
                  <a:srgbClr val="000000"/>
                </a:solidFill>
              </a:rPr>
              <a:t>Now</a:t>
            </a:r>
            <a:r>
              <a:rPr kumimoji="0" lang="de-DE" altLang="de-DE" sz="1400" dirty="0" smtClean="0">
                <a:solidFill>
                  <a:srgbClr val="000000"/>
                </a:solidFill>
              </a:rPr>
              <a:t> all </a:t>
            </a:r>
            <a:r>
              <a:rPr kumimoji="0" lang="de-DE" altLang="de-DE" sz="1400" dirty="0" err="1" smtClean="0">
                <a:solidFill>
                  <a:srgbClr val="000000"/>
                </a:solidFill>
              </a:rPr>
              <a:t>columns</a:t>
            </a:r>
            <a:r>
              <a:rPr kumimoji="0" lang="de-DE" altLang="de-DE" sz="1400" dirty="0" smtClean="0">
                <a:solidFill>
                  <a:srgbClr val="000000"/>
                </a:solidFill>
              </a:rPr>
              <a:t> </a:t>
            </a:r>
            <a:r>
              <a:rPr kumimoji="0" lang="de-DE" altLang="de-DE" sz="1400" dirty="0" err="1" smtClean="0">
                <a:solidFill>
                  <a:srgbClr val="000000"/>
                </a:solidFill>
              </a:rPr>
              <a:t>contain</a:t>
            </a:r>
            <a:r>
              <a:rPr kumimoji="0" lang="de-DE" altLang="de-DE" sz="1400" dirty="0" smtClean="0">
                <a:solidFill>
                  <a:srgbClr val="000000"/>
                </a:solidFill>
              </a:rPr>
              <a:t> </a:t>
            </a:r>
            <a:r>
              <a:rPr kumimoji="0" lang="de-DE" altLang="de-DE" sz="1400" dirty="0" err="1" smtClean="0">
                <a:solidFill>
                  <a:srgbClr val="000000"/>
                </a:solidFill>
              </a:rPr>
              <a:t>the</a:t>
            </a:r>
            <a:r>
              <a:rPr kumimoji="0" lang="de-DE" altLang="de-DE" sz="1400" dirty="0" smtClean="0">
                <a:solidFill>
                  <a:srgbClr val="000000"/>
                </a:solidFill>
              </a:rPr>
              <a:t> same </a:t>
            </a:r>
            <a:r>
              <a:rPr kumimoji="0" lang="de-DE" altLang="de-DE" sz="1400" dirty="0" err="1" smtClean="0">
                <a:solidFill>
                  <a:srgbClr val="000000"/>
                </a:solidFill>
              </a:rPr>
              <a:t>values</a:t>
            </a:r>
            <a:r>
              <a:rPr kumimoji="0" lang="de-DE" altLang="de-DE" sz="1400" dirty="0" smtClean="0">
                <a:solidFill>
                  <a:srgbClr val="000000"/>
                </a:solidFill>
              </a:rPr>
              <a:t> (</a:t>
            </a:r>
            <a:r>
              <a:rPr kumimoji="0" lang="de-DE" altLang="de-DE" sz="1400" dirty="0" err="1" smtClean="0">
                <a:solidFill>
                  <a:srgbClr val="000000"/>
                </a:solidFill>
              </a:rPr>
              <a:t>except</a:t>
            </a:r>
            <a:r>
              <a:rPr kumimoji="0" lang="de-DE" altLang="de-DE" sz="1400" dirty="0" smtClean="0">
                <a:solidFill>
                  <a:srgbClr val="000000"/>
                </a:solidFill>
              </a:rPr>
              <a:t> </a:t>
            </a:r>
            <a:r>
              <a:rPr kumimoji="0" lang="de-DE" altLang="de-DE" sz="1400" dirty="0" err="1" smtClean="0">
                <a:solidFill>
                  <a:srgbClr val="000000"/>
                </a:solidFill>
              </a:rPr>
              <a:t>of</a:t>
            </a:r>
            <a:r>
              <a:rPr kumimoji="0" lang="de-DE" altLang="de-DE" sz="1400" dirty="0" smtClean="0">
                <a:solidFill>
                  <a:srgbClr val="000000"/>
                </a:solidFill>
              </a:rPr>
              <a:t> </a:t>
            </a:r>
            <a:r>
              <a:rPr kumimoji="0" lang="de-DE" altLang="de-DE" sz="1400" dirty="0" err="1" smtClean="0">
                <a:solidFill>
                  <a:srgbClr val="000000"/>
                </a:solidFill>
              </a:rPr>
              <a:t>duplicates</a:t>
            </a:r>
            <a:r>
              <a:rPr kumimoji="0" lang="de-DE" altLang="de-DE" sz="1400" dirty="0" smtClean="0">
                <a:solidFill>
                  <a:srgbClr val="000000"/>
                </a:solidFill>
              </a:rPr>
              <a:t>) so </a:t>
            </a:r>
            <a:r>
              <a:rPr kumimoji="0" lang="de-DE" altLang="de-DE" sz="1400" dirty="0" err="1" smtClean="0">
                <a:solidFill>
                  <a:srgbClr val="000000"/>
                </a:solidFill>
              </a:rPr>
              <a:t>that</a:t>
            </a:r>
            <a:r>
              <a:rPr kumimoji="0" lang="de-DE" altLang="de-DE" sz="1400" dirty="0" smtClean="0">
                <a:solidFill>
                  <a:srgbClr val="000000"/>
                </a:solidFill>
              </a:rPr>
              <a:t> </a:t>
            </a:r>
            <a:r>
              <a:rPr kumimoji="0" lang="de-DE" altLang="de-DE" sz="1400" dirty="0" err="1" smtClean="0">
                <a:solidFill>
                  <a:srgbClr val="000000"/>
                </a:solidFill>
              </a:rPr>
              <a:t>they</a:t>
            </a:r>
            <a:r>
              <a:rPr kumimoji="0" lang="de-DE" altLang="de-DE" sz="1400" dirty="0" smtClean="0">
                <a:solidFill>
                  <a:srgbClr val="000000"/>
                </a:solidFill>
              </a:rPr>
              <a:t> </a:t>
            </a:r>
            <a:r>
              <a:rPr kumimoji="0" lang="de-DE" altLang="de-DE" sz="1400" dirty="0" err="1" smtClean="0">
                <a:solidFill>
                  <a:srgbClr val="000000"/>
                </a:solidFill>
              </a:rPr>
              <a:t>can</a:t>
            </a:r>
            <a:r>
              <a:rPr kumimoji="0" lang="de-DE" altLang="de-DE" sz="1400" dirty="0" smtClean="0">
                <a:solidFill>
                  <a:srgbClr val="000000"/>
                </a:solidFill>
              </a:rPr>
              <a:t> </a:t>
            </a:r>
            <a:r>
              <a:rPr kumimoji="0" lang="de-DE" altLang="de-DE" sz="1400" dirty="0" err="1" smtClean="0">
                <a:solidFill>
                  <a:srgbClr val="000000"/>
                </a:solidFill>
              </a:rPr>
              <a:t>be</a:t>
            </a:r>
            <a:r>
              <a:rPr kumimoji="0" lang="de-DE" altLang="de-DE" sz="1400" dirty="0" smtClean="0">
                <a:solidFill>
                  <a:srgbClr val="000000"/>
                </a:solidFill>
              </a:rPr>
              <a:t> </a:t>
            </a:r>
            <a:r>
              <a:rPr kumimoji="0" lang="de-DE" altLang="de-DE" sz="1400" dirty="0" err="1" smtClean="0">
                <a:solidFill>
                  <a:srgbClr val="000000"/>
                </a:solidFill>
              </a:rPr>
              <a:t>easily</a:t>
            </a:r>
            <a:r>
              <a:rPr kumimoji="0" lang="de-DE" altLang="de-DE" sz="1400" dirty="0" smtClean="0">
                <a:solidFill>
                  <a:srgbClr val="000000"/>
                </a:solidFill>
              </a:rPr>
              <a:t> </a:t>
            </a:r>
            <a:r>
              <a:rPr kumimoji="0" lang="de-DE" altLang="de-DE" sz="1400" dirty="0" err="1" smtClean="0">
                <a:solidFill>
                  <a:srgbClr val="000000"/>
                </a:solidFill>
              </a:rPr>
              <a:t>compared</a:t>
            </a:r>
            <a:r>
              <a:rPr kumimoji="0" lang="de-DE" altLang="de-DE" sz="1400" dirty="0" smtClean="0">
                <a:solidFill>
                  <a:srgbClr val="000000"/>
                </a:solidFill>
              </a:rPr>
              <a:t>.</a:t>
            </a:r>
            <a:endParaRPr kumimoji="0" lang="de-DE" altLang="de-DE" sz="1400" dirty="0">
              <a:solidFill>
                <a:srgbClr val="000000"/>
              </a:solidFill>
            </a:endParaRPr>
          </a:p>
        </p:txBody>
      </p:sp>
      <p:sp>
        <p:nvSpPr>
          <p:cNvPr id="3" name="Datumsplatzhalter 2"/>
          <p:cNvSpPr>
            <a:spLocks noGrp="1"/>
          </p:cNvSpPr>
          <p:nvPr>
            <p:ph type="dt" sz="half" idx="10"/>
          </p:nvPr>
        </p:nvSpPr>
        <p:spPr/>
        <p:txBody>
          <a:bodyPr/>
          <a:lstStyle/>
          <a:p>
            <a:pPr>
              <a:defRPr/>
            </a:pPr>
            <a:r>
              <a:rPr lang="de-DE" altLang="en-US" smtClean="0"/>
              <a:t>V2</a:t>
            </a:r>
            <a:endParaRPr lang="de-DE" altLang="en-US"/>
          </a:p>
        </p:txBody>
      </p:sp>
      <p:sp>
        <p:nvSpPr>
          <p:cNvPr id="4" name="Fußzeilenplatzhalter 3"/>
          <p:cNvSpPr>
            <a:spLocks noGrp="1"/>
          </p:cNvSpPr>
          <p:nvPr>
            <p:ph type="ftr" sz="quarter" idx="11"/>
          </p:nvPr>
        </p:nvSpPr>
        <p:spPr/>
        <p:txBody>
          <a:bodyPr/>
          <a:lstStyle/>
          <a:p>
            <a:pPr>
              <a:defRPr/>
            </a:pPr>
            <a:r>
              <a:rPr lang="de-DE" altLang="en-US" smtClean="0"/>
              <a:t>Processing of Biological Data</a:t>
            </a:r>
            <a:endParaRPr lang="de-DE" altLang="en-US"/>
          </a:p>
        </p:txBody>
      </p:sp>
      <p:sp>
        <p:nvSpPr>
          <p:cNvPr id="5" name="Foliennummernplatzhalter 4"/>
          <p:cNvSpPr>
            <a:spLocks noGrp="1"/>
          </p:cNvSpPr>
          <p:nvPr>
            <p:ph type="sldNum" sz="quarter" idx="12"/>
          </p:nvPr>
        </p:nvSpPr>
        <p:spPr/>
        <p:txBody>
          <a:bodyPr/>
          <a:lstStyle/>
          <a:p>
            <a:pPr>
              <a:defRPr/>
            </a:pPr>
            <a:endParaRPr lang="de-DE" altLang="en-US"/>
          </a:p>
        </p:txBody>
      </p:sp>
    </p:spTree>
    <p:extLst>
      <p:ext uri="{BB962C8B-B14F-4D97-AF65-F5344CB8AC3E}">
        <p14:creationId xmlns:p14="http://schemas.microsoft.com/office/powerpoint/2010/main" val="39398984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r>
              <a:rPr lang="en-US" dirty="0" smtClean="0">
                <a:ea typeface="ＭＳ Ｐゴシック" pitchFamily="34" charset="-128"/>
              </a:rPr>
              <a:t>Example: same bladder cancer microarray data</a:t>
            </a:r>
            <a:endParaRPr lang="uk-UA" dirty="0" smtClean="0">
              <a:ea typeface="ＭＳ Ｐゴシック" pitchFamily="34" charset="-128"/>
            </a:endParaRPr>
          </a:p>
        </p:txBody>
      </p:sp>
      <p:sp>
        <p:nvSpPr>
          <p:cNvPr id="18436"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6E0B978-BDD8-4CBE-88EA-8472388C21BC}" type="slidenum">
              <a:rPr lang="en-US" smtClean="0">
                <a:latin typeface="Times New Roman" pitchFamily="18" charset="0"/>
              </a:rPr>
              <a:pPr eaLnBrk="1" hangingPunct="1"/>
              <a:t>15</a:t>
            </a:fld>
            <a:endParaRPr lang="en-US" smtClean="0">
              <a:latin typeface="Times New Roman" pitchFamily="18" charset="0"/>
            </a:endParaRPr>
          </a:p>
        </p:txBody>
      </p:sp>
      <p:sp>
        <p:nvSpPr>
          <p:cNvPr id="7" name="Содержимое 4"/>
          <p:cNvSpPr txBox="1">
            <a:spLocks/>
          </p:cNvSpPr>
          <p:nvPr/>
        </p:nvSpPr>
        <p:spPr bwMode="auto">
          <a:xfrm>
            <a:off x="258837" y="3573016"/>
            <a:ext cx="4097139" cy="1805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a:solidFill>
                  <a:schemeClr val="tx1"/>
                </a:solidFill>
                <a:latin typeface="+mn-lt"/>
                <a:ea typeface="ＭＳ Ｐゴシック" pitchFamily="-112" charset="-128"/>
              </a:defRPr>
            </a:lvl9pPr>
          </a:lstStyle>
          <a:p>
            <a:pPr marL="0" indent="0">
              <a:lnSpc>
                <a:spcPts val="2500"/>
              </a:lnSpc>
              <a:buNone/>
            </a:pPr>
            <a:r>
              <a:rPr lang="en-US" sz="1800" dirty="0"/>
              <a:t>T</a:t>
            </a:r>
            <a:r>
              <a:rPr lang="en-US" sz="1800" dirty="0" smtClean="0"/>
              <a:t>en particular genes </a:t>
            </a:r>
            <a:r>
              <a:rPr lang="en-US" sz="1800" dirty="0"/>
              <a:t>that are susceptible to batch effects even </a:t>
            </a:r>
            <a:r>
              <a:rPr lang="en-US" sz="1800" dirty="0" smtClean="0"/>
              <a:t>after RMA  </a:t>
            </a:r>
            <a:r>
              <a:rPr lang="en-US" sz="1800" dirty="0"/>
              <a:t>normalization. </a:t>
            </a:r>
            <a:endParaRPr lang="en-US" sz="1800" dirty="0" smtClean="0"/>
          </a:p>
          <a:p>
            <a:pPr marL="0" indent="0">
              <a:lnSpc>
                <a:spcPts val="2500"/>
              </a:lnSpc>
              <a:buNone/>
            </a:pPr>
            <a:r>
              <a:rPr lang="en-US" sz="1800" dirty="0" smtClean="0"/>
              <a:t>Hundreds of other genes </a:t>
            </a:r>
            <a:r>
              <a:rPr lang="en-US" sz="1800" dirty="0"/>
              <a:t>show similar </a:t>
            </a:r>
            <a:r>
              <a:rPr lang="en-US" sz="1800" dirty="0" smtClean="0"/>
              <a:t>behavior </a:t>
            </a:r>
            <a:r>
              <a:rPr lang="en-US" sz="1800" dirty="0"/>
              <a:t>but, for clarity, are not </a:t>
            </a:r>
            <a:r>
              <a:rPr lang="en-US" sz="1800" dirty="0" smtClean="0"/>
              <a:t>shown.</a:t>
            </a:r>
            <a:endParaRPr lang="de-DE" sz="1800" dirty="0"/>
          </a:p>
        </p:txBody>
      </p:sp>
      <p:sp>
        <p:nvSpPr>
          <p:cNvPr id="2" name="Datumsplatzhalter 1"/>
          <p:cNvSpPr>
            <a:spLocks noGrp="1"/>
          </p:cNvSpPr>
          <p:nvPr>
            <p:ph type="dt" sz="half" idx="10"/>
          </p:nvPr>
        </p:nvSpPr>
        <p:spPr/>
        <p:txBody>
          <a:bodyPr/>
          <a:lstStyle/>
          <a:p>
            <a:pPr>
              <a:defRPr/>
            </a:pPr>
            <a:r>
              <a:rPr lang="de-DE" smtClean="0"/>
              <a:t>V2</a:t>
            </a:r>
            <a:endParaRPr lang="de-DE" dirty="0"/>
          </a:p>
        </p:txBody>
      </p:sp>
      <p:sp>
        <p:nvSpPr>
          <p:cNvPr id="3" name="Fußzeilenplatzhalter 2"/>
          <p:cNvSpPr>
            <a:spLocks noGrp="1"/>
          </p:cNvSpPr>
          <p:nvPr>
            <p:ph type="ftr" sz="quarter" idx="11"/>
          </p:nvPr>
        </p:nvSpPr>
        <p:spPr/>
        <p:txBody>
          <a:bodyPr/>
          <a:lstStyle/>
          <a:p>
            <a:pPr>
              <a:defRPr/>
            </a:pPr>
            <a:r>
              <a:rPr lang="en-US" smtClean="0"/>
              <a:t>Processing of Biological Data</a:t>
            </a:r>
            <a:endParaRPr lang="de-DE" dirty="0"/>
          </a:p>
        </p:txBody>
      </p:sp>
      <p:sp>
        <p:nvSpPr>
          <p:cNvPr id="8" name="Содержимое 4"/>
          <p:cNvSpPr txBox="1">
            <a:spLocks/>
          </p:cNvSpPr>
          <p:nvPr/>
        </p:nvSpPr>
        <p:spPr bwMode="auto">
          <a:xfrm>
            <a:off x="251147" y="5877272"/>
            <a:ext cx="3960813" cy="40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a:solidFill>
                  <a:schemeClr val="tx1"/>
                </a:solidFill>
                <a:latin typeface="+mn-lt"/>
                <a:ea typeface="ＭＳ Ｐゴシック" pitchFamily="-112" charset="-128"/>
              </a:defRPr>
            </a:lvl9pPr>
          </a:lstStyle>
          <a:p>
            <a:pPr marL="0" indent="0" algn="just">
              <a:lnSpc>
                <a:spcPts val="2800"/>
              </a:lnSpc>
              <a:buNone/>
              <a:defRPr/>
            </a:pPr>
            <a:r>
              <a:rPr lang="de-DE" sz="1400" dirty="0" err="1" smtClean="0"/>
              <a:t>Leek</a:t>
            </a:r>
            <a:r>
              <a:rPr lang="de-DE" sz="1400" dirty="0" smtClean="0"/>
              <a:t> et al. Nature </a:t>
            </a:r>
            <a:r>
              <a:rPr lang="de-DE" sz="1400" dirty="0" err="1" smtClean="0"/>
              <a:t>Rev</a:t>
            </a:r>
            <a:r>
              <a:rPr lang="de-DE" sz="1400" dirty="0" smtClean="0"/>
              <a:t>. Genet. 11, 733 (2010)</a:t>
            </a:r>
            <a:endParaRPr lang="de-DE" sz="1800" dirty="0" smtClean="0"/>
          </a:p>
        </p:txBody>
      </p:sp>
      <p:pic>
        <p:nvPicPr>
          <p:cNvPr id="5" name="Grafik 4"/>
          <p:cNvPicPr>
            <a:picLocks noChangeAspect="1"/>
          </p:cNvPicPr>
          <p:nvPr/>
        </p:nvPicPr>
        <p:blipFill>
          <a:blip r:embed="rId3"/>
          <a:stretch>
            <a:fillRect/>
          </a:stretch>
        </p:blipFill>
        <p:spPr>
          <a:xfrm>
            <a:off x="1115616" y="620688"/>
            <a:ext cx="5904656" cy="2930634"/>
          </a:xfrm>
          <a:prstGeom prst="rect">
            <a:avLst/>
          </a:prstGeom>
        </p:spPr>
      </p:pic>
      <p:sp>
        <p:nvSpPr>
          <p:cNvPr id="9" name="Содержимое 4"/>
          <p:cNvSpPr txBox="1">
            <a:spLocks/>
          </p:cNvSpPr>
          <p:nvPr/>
        </p:nvSpPr>
        <p:spPr bwMode="auto">
          <a:xfrm>
            <a:off x="4499297" y="3429000"/>
            <a:ext cx="4537199"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a:solidFill>
                  <a:schemeClr val="tx1"/>
                </a:solidFill>
                <a:latin typeface="+mn-lt"/>
                <a:ea typeface="ＭＳ Ｐゴシック" pitchFamily="-112" charset="-128"/>
              </a:defRPr>
            </a:lvl9pPr>
          </a:lstStyle>
          <a:p>
            <a:pPr marL="0" indent="0">
              <a:lnSpc>
                <a:spcPts val="2500"/>
              </a:lnSpc>
              <a:buNone/>
            </a:pPr>
            <a:r>
              <a:rPr lang="en-US" sz="1800" dirty="0"/>
              <a:t>Clustering of samples after normalization.</a:t>
            </a:r>
          </a:p>
          <a:p>
            <a:pPr marL="0" indent="0">
              <a:lnSpc>
                <a:spcPts val="2500"/>
              </a:lnSpc>
              <a:buNone/>
            </a:pPr>
            <a:r>
              <a:rPr lang="en-US" sz="1800" dirty="0"/>
              <a:t>T</a:t>
            </a:r>
            <a:r>
              <a:rPr lang="en-US" sz="1800" dirty="0" smtClean="0"/>
              <a:t>he </a:t>
            </a:r>
            <a:r>
              <a:rPr lang="en-US" sz="1800" dirty="0"/>
              <a:t>samples perfectly cluster by processing date</a:t>
            </a:r>
            <a:r>
              <a:rPr lang="en-US" sz="1800" dirty="0" smtClean="0"/>
              <a:t>.</a:t>
            </a:r>
          </a:p>
          <a:p>
            <a:pPr marL="0" indent="0">
              <a:buNone/>
            </a:pPr>
            <a:r>
              <a:rPr lang="en-US" sz="1800" dirty="0" smtClean="0">
                <a:latin typeface="Times New Roman" panose="02020603050405020304" pitchFamily="18" charset="0"/>
                <a:cs typeface="Times New Roman" panose="02020603050405020304" pitchFamily="18" charset="0"/>
              </a:rPr>
              <a:t>→ </a:t>
            </a:r>
            <a:r>
              <a:rPr lang="en-US" sz="1800" dirty="0" smtClean="0">
                <a:latin typeface="+mj-lt"/>
                <a:cs typeface="Times New Roman" panose="02020603050405020304" pitchFamily="18" charset="0"/>
              </a:rPr>
              <a:t>clear evidence of </a:t>
            </a:r>
            <a:r>
              <a:rPr lang="en-US" sz="1800" b="1" dirty="0" smtClean="0">
                <a:latin typeface="+mj-lt"/>
                <a:cs typeface="Times New Roman" panose="02020603050405020304" pitchFamily="18" charset="0"/>
              </a:rPr>
              <a:t>batch effect</a:t>
            </a:r>
          </a:p>
          <a:p>
            <a:pPr marL="0" indent="0">
              <a:buNone/>
            </a:pPr>
            <a:endParaRPr lang="en-US" sz="1800" b="1" dirty="0">
              <a:latin typeface="+mj-lt"/>
              <a:cs typeface="Times New Roman" panose="02020603050405020304" pitchFamily="18" charset="0"/>
            </a:endParaRPr>
          </a:p>
          <a:p>
            <a:pPr marL="0" indent="0">
              <a:lnSpc>
                <a:spcPts val="2500"/>
              </a:lnSpc>
              <a:buNone/>
            </a:pPr>
            <a:r>
              <a:rPr lang="en-US" sz="1800" dirty="0">
                <a:latin typeface="+mj-lt"/>
                <a:cs typeface="Times New Roman" panose="02020603050405020304" pitchFamily="18" charset="0"/>
              </a:rPr>
              <a:t>P</a:t>
            </a:r>
            <a:r>
              <a:rPr lang="en-US" sz="1800" dirty="0" smtClean="0">
                <a:latin typeface="+mj-lt"/>
                <a:cs typeface="Times New Roman" panose="02020603050405020304" pitchFamily="18" charset="0"/>
              </a:rPr>
              <a:t>rocessing date is likely a “</a:t>
            </a:r>
            <a:r>
              <a:rPr lang="en-US" sz="1800" b="1" dirty="0" smtClean="0">
                <a:latin typeface="+mj-lt"/>
                <a:cs typeface="Times New Roman" panose="02020603050405020304" pitchFamily="18" charset="0"/>
              </a:rPr>
              <a:t>surrogate</a:t>
            </a:r>
            <a:r>
              <a:rPr lang="en-US" sz="1800" dirty="0" smtClean="0">
                <a:latin typeface="+mj-lt"/>
                <a:cs typeface="Times New Roman" panose="02020603050405020304" pitchFamily="18" charset="0"/>
              </a:rPr>
              <a:t>” for other variations (laboratory temperature, quality of reagents etc.).</a:t>
            </a:r>
            <a:endParaRPr lang="de-DE" sz="1800" dirty="0">
              <a:latin typeface="+mj-lt"/>
            </a:endParaRPr>
          </a:p>
        </p:txBody>
      </p:sp>
    </p:spTree>
    <p:extLst>
      <p:ext uri="{BB962C8B-B14F-4D97-AF65-F5344CB8AC3E}">
        <p14:creationId xmlns:p14="http://schemas.microsoft.com/office/powerpoint/2010/main" val="1105696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r>
              <a:rPr lang="en-US" dirty="0" smtClean="0">
                <a:ea typeface="ＭＳ Ｐゴシック" pitchFamily="34" charset="-128"/>
              </a:rPr>
              <a:t>Example: sequencing data from 1000 Genomes project</a:t>
            </a:r>
            <a:endParaRPr lang="uk-UA" dirty="0" smtClean="0">
              <a:ea typeface="ＭＳ Ｐゴシック" pitchFamily="34" charset="-128"/>
            </a:endParaRPr>
          </a:p>
        </p:txBody>
      </p:sp>
      <p:sp>
        <p:nvSpPr>
          <p:cNvPr id="18436"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6E0B978-BDD8-4CBE-88EA-8472388C21BC}" type="slidenum">
              <a:rPr lang="en-US" smtClean="0">
                <a:latin typeface="Times New Roman" pitchFamily="18" charset="0"/>
              </a:rPr>
              <a:pPr eaLnBrk="1" hangingPunct="1"/>
              <a:t>16</a:t>
            </a:fld>
            <a:endParaRPr lang="en-US" smtClean="0">
              <a:latin typeface="Times New Roman" pitchFamily="18" charset="0"/>
            </a:endParaRPr>
          </a:p>
        </p:txBody>
      </p:sp>
      <p:sp>
        <p:nvSpPr>
          <p:cNvPr id="7" name="Содержимое 4"/>
          <p:cNvSpPr txBox="1">
            <a:spLocks/>
          </p:cNvSpPr>
          <p:nvPr/>
        </p:nvSpPr>
        <p:spPr bwMode="auto">
          <a:xfrm>
            <a:off x="250825" y="3927512"/>
            <a:ext cx="8497888" cy="1805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a:solidFill>
                  <a:schemeClr val="tx1"/>
                </a:solidFill>
                <a:latin typeface="+mn-lt"/>
                <a:ea typeface="ＭＳ Ｐゴシック" pitchFamily="-112" charset="-128"/>
              </a:defRPr>
            </a:lvl9pPr>
          </a:lstStyle>
          <a:p>
            <a:pPr marL="0" indent="0">
              <a:lnSpc>
                <a:spcPts val="2500"/>
              </a:lnSpc>
              <a:buNone/>
            </a:pPr>
            <a:r>
              <a:rPr lang="en-US" sz="1800" dirty="0" smtClean="0"/>
              <a:t>Each </a:t>
            </a:r>
            <a:r>
              <a:rPr lang="en-US" sz="1800" dirty="0"/>
              <a:t>row is a different </a:t>
            </a:r>
            <a:r>
              <a:rPr lang="en-US" sz="1800" dirty="0" err="1"/>
              <a:t>HapMap</a:t>
            </a:r>
            <a:r>
              <a:rPr lang="en-US" sz="1800" dirty="0"/>
              <a:t> sample processed in the same facility with the same </a:t>
            </a:r>
            <a:r>
              <a:rPr lang="en-US" sz="1800" dirty="0" smtClean="0"/>
              <a:t>platform. The samples </a:t>
            </a:r>
            <a:r>
              <a:rPr lang="en-US" sz="1800" dirty="0"/>
              <a:t>are ordered by processing date with horizontal lines dividing the different dates. </a:t>
            </a:r>
            <a:r>
              <a:rPr lang="en-US" sz="1800" dirty="0" smtClean="0"/>
              <a:t>Shown is a </a:t>
            </a:r>
            <a:r>
              <a:rPr lang="en-US" sz="1800" dirty="0"/>
              <a:t>3.5 Mb region from chromosome 16. </a:t>
            </a:r>
            <a:endParaRPr lang="en-US" sz="1800" dirty="0" smtClean="0"/>
          </a:p>
          <a:p>
            <a:pPr marL="0" indent="0">
              <a:lnSpc>
                <a:spcPts val="2500"/>
              </a:lnSpc>
              <a:buNone/>
            </a:pPr>
            <a:r>
              <a:rPr lang="en-US" sz="1800" dirty="0" smtClean="0"/>
              <a:t>Various </a:t>
            </a:r>
            <a:r>
              <a:rPr lang="en-US" sz="1800" dirty="0"/>
              <a:t>batch effects can be </a:t>
            </a:r>
            <a:r>
              <a:rPr lang="en-US" sz="1800" dirty="0" smtClean="0"/>
              <a:t>observed</a:t>
            </a:r>
            <a:r>
              <a:rPr lang="en-US" sz="1800" dirty="0"/>
              <a:t>.</a:t>
            </a:r>
            <a:r>
              <a:rPr lang="en-US" sz="1800" dirty="0" smtClean="0"/>
              <a:t> </a:t>
            </a:r>
            <a:r>
              <a:rPr lang="en-US" sz="1800" dirty="0"/>
              <a:t>T</a:t>
            </a:r>
            <a:r>
              <a:rPr lang="en-US" sz="1800" dirty="0" smtClean="0"/>
              <a:t>he </a:t>
            </a:r>
            <a:r>
              <a:rPr lang="en-US" sz="1800" dirty="0"/>
              <a:t>largest one </a:t>
            </a:r>
            <a:r>
              <a:rPr lang="en-US" sz="1800" dirty="0" smtClean="0"/>
              <a:t>occurs between </a:t>
            </a:r>
            <a:r>
              <a:rPr lang="en-US" sz="1800" dirty="0"/>
              <a:t>days 243 and 251 (the large orange horizontal streak).</a:t>
            </a:r>
            <a:endParaRPr lang="de-DE" sz="1800" dirty="0"/>
          </a:p>
        </p:txBody>
      </p:sp>
      <p:sp>
        <p:nvSpPr>
          <p:cNvPr id="2" name="Datumsplatzhalter 1"/>
          <p:cNvSpPr>
            <a:spLocks noGrp="1"/>
          </p:cNvSpPr>
          <p:nvPr>
            <p:ph type="dt" sz="half" idx="10"/>
          </p:nvPr>
        </p:nvSpPr>
        <p:spPr/>
        <p:txBody>
          <a:bodyPr/>
          <a:lstStyle/>
          <a:p>
            <a:pPr>
              <a:defRPr/>
            </a:pPr>
            <a:r>
              <a:rPr lang="de-DE" smtClean="0"/>
              <a:t>V2</a:t>
            </a:r>
            <a:endParaRPr lang="de-DE" dirty="0"/>
          </a:p>
        </p:txBody>
      </p:sp>
      <p:sp>
        <p:nvSpPr>
          <p:cNvPr id="3" name="Fußzeilenplatzhalter 2"/>
          <p:cNvSpPr>
            <a:spLocks noGrp="1"/>
          </p:cNvSpPr>
          <p:nvPr>
            <p:ph type="ftr" sz="quarter" idx="11"/>
          </p:nvPr>
        </p:nvSpPr>
        <p:spPr/>
        <p:txBody>
          <a:bodyPr/>
          <a:lstStyle/>
          <a:p>
            <a:pPr>
              <a:defRPr/>
            </a:pPr>
            <a:r>
              <a:rPr lang="en-US" smtClean="0"/>
              <a:t>Processing of Biological Data</a:t>
            </a:r>
            <a:endParaRPr lang="de-DE" dirty="0"/>
          </a:p>
        </p:txBody>
      </p:sp>
      <p:sp>
        <p:nvSpPr>
          <p:cNvPr id="8" name="Содержимое 4"/>
          <p:cNvSpPr txBox="1">
            <a:spLocks/>
          </p:cNvSpPr>
          <p:nvPr/>
        </p:nvSpPr>
        <p:spPr bwMode="auto">
          <a:xfrm>
            <a:off x="251147" y="5877272"/>
            <a:ext cx="3960813" cy="40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a:solidFill>
                  <a:schemeClr val="tx1"/>
                </a:solidFill>
                <a:latin typeface="+mn-lt"/>
                <a:ea typeface="ＭＳ Ｐゴシック" pitchFamily="-112" charset="-128"/>
              </a:defRPr>
            </a:lvl9pPr>
          </a:lstStyle>
          <a:p>
            <a:pPr marL="0" indent="0" algn="just">
              <a:lnSpc>
                <a:spcPts val="2800"/>
              </a:lnSpc>
              <a:buNone/>
              <a:defRPr/>
            </a:pPr>
            <a:r>
              <a:rPr lang="de-DE" sz="1400" dirty="0" err="1" smtClean="0"/>
              <a:t>Leek</a:t>
            </a:r>
            <a:r>
              <a:rPr lang="de-DE" sz="1400" dirty="0" smtClean="0"/>
              <a:t> et al. Nature </a:t>
            </a:r>
            <a:r>
              <a:rPr lang="de-DE" sz="1400" dirty="0" err="1" smtClean="0"/>
              <a:t>Rev</a:t>
            </a:r>
            <a:r>
              <a:rPr lang="de-DE" sz="1400" dirty="0" smtClean="0"/>
              <a:t>. Genet. 11, 733 (2010)</a:t>
            </a:r>
            <a:endParaRPr lang="de-DE" sz="1800" dirty="0" smtClean="0"/>
          </a:p>
        </p:txBody>
      </p:sp>
      <p:pic>
        <p:nvPicPr>
          <p:cNvPr id="4" name="Grafik 3"/>
          <p:cNvPicPr>
            <a:picLocks noChangeAspect="1"/>
          </p:cNvPicPr>
          <p:nvPr/>
        </p:nvPicPr>
        <p:blipFill>
          <a:blip r:embed="rId3"/>
          <a:stretch>
            <a:fillRect/>
          </a:stretch>
        </p:blipFill>
        <p:spPr>
          <a:xfrm>
            <a:off x="107504" y="561825"/>
            <a:ext cx="5040560" cy="3304068"/>
          </a:xfrm>
          <a:prstGeom prst="rect">
            <a:avLst/>
          </a:prstGeom>
        </p:spPr>
      </p:pic>
      <p:sp>
        <p:nvSpPr>
          <p:cNvPr id="6" name="Rechteck 5"/>
          <p:cNvSpPr/>
          <p:nvPr/>
        </p:nvSpPr>
        <p:spPr>
          <a:xfrm>
            <a:off x="5076055" y="660283"/>
            <a:ext cx="3817119" cy="2015936"/>
          </a:xfrm>
          <a:prstGeom prst="rect">
            <a:avLst/>
          </a:prstGeom>
        </p:spPr>
        <p:txBody>
          <a:bodyPr wrap="square">
            <a:spAutoFit/>
          </a:bodyPr>
          <a:lstStyle/>
          <a:p>
            <a:pPr marL="0" indent="0">
              <a:lnSpc>
                <a:spcPts val="2500"/>
              </a:lnSpc>
              <a:buNone/>
            </a:pPr>
            <a:r>
              <a:rPr lang="en-US" dirty="0"/>
              <a:t>Coverage </a:t>
            </a:r>
            <a:r>
              <a:rPr lang="en-US" dirty="0" smtClean="0"/>
              <a:t>data </a:t>
            </a:r>
            <a:r>
              <a:rPr lang="en-US" dirty="0"/>
              <a:t>were standardized across samples: </a:t>
            </a:r>
            <a:endParaRPr lang="en-US" dirty="0" smtClean="0"/>
          </a:p>
          <a:p>
            <a:pPr marL="0" indent="0">
              <a:lnSpc>
                <a:spcPts val="2500"/>
              </a:lnSpc>
              <a:buNone/>
            </a:pPr>
            <a:r>
              <a:rPr lang="en-US" b="1" dirty="0" smtClean="0">
                <a:solidFill>
                  <a:srgbClr val="00B0F0"/>
                </a:solidFill>
              </a:rPr>
              <a:t>blue</a:t>
            </a:r>
            <a:r>
              <a:rPr lang="en-US" dirty="0" smtClean="0"/>
              <a:t> </a:t>
            </a:r>
            <a:r>
              <a:rPr lang="en-US" dirty="0"/>
              <a:t>represents three standard deviations below average and </a:t>
            </a:r>
            <a:r>
              <a:rPr lang="en-US" b="1" dirty="0">
                <a:solidFill>
                  <a:srgbClr val="FFC000"/>
                </a:solidFill>
              </a:rPr>
              <a:t>orange</a:t>
            </a:r>
            <a:r>
              <a:rPr lang="en-US" dirty="0"/>
              <a:t> represents three standard deviations above average. </a:t>
            </a:r>
          </a:p>
        </p:txBody>
      </p:sp>
    </p:spTree>
    <p:extLst>
      <p:ext uri="{BB962C8B-B14F-4D97-AF65-F5344CB8AC3E}">
        <p14:creationId xmlns:p14="http://schemas.microsoft.com/office/powerpoint/2010/main" val="25727994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r>
              <a:rPr lang="en-US" dirty="0" smtClean="0">
                <a:ea typeface="ＭＳ Ｐゴシック" pitchFamily="34" charset="-128"/>
              </a:rPr>
              <a:t>Workflow to identify batch effects</a:t>
            </a:r>
            <a:endParaRPr lang="uk-UA" dirty="0" smtClean="0">
              <a:ea typeface="ＭＳ Ｐゴシック" pitchFamily="34" charset="-128"/>
            </a:endParaRPr>
          </a:p>
        </p:txBody>
      </p:sp>
      <p:sp>
        <p:nvSpPr>
          <p:cNvPr id="18436"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6E0B978-BDD8-4CBE-88EA-8472388C21BC}" type="slidenum">
              <a:rPr lang="en-US" smtClean="0">
                <a:latin typeface="Times New Roman" pitchFamily="18" charset="0"/>
              </a:rPr>
              <a:pPr eaLnBrk="1" hangingPunct="1"/>
              <a:t>17</a:t>
            </a:fld>
            <a:endParaRPr lang="en-US" smtClean="0">
              <a:latin typeface="Times New Roman" pitchFamily="18" charset="0"/>
            </a:endParaRPr>
          </a:p>
        </p:txBody>
      </p:sp>
      <p:sp>
        <p:nvSpPr>
          <p:cNvPr id="2" name="Datumsplatzhalter 1"/>
          <p:cNvSpPr>
            <a:spLocks noGrp="1"/>
          </p:cNvSpPr>
          <p:nvPr>
            <p:ph type="dt" sz="half" idx="10"/>
          </p:nvPr>
        </p:nvSpPr>
        <p:spPr/>
        <p:txBody>
          <a:bodyPr/>
          <a:lstStyle/>
          <a:p>
            <a:pPr>
              <a:defRPr/>
            </a:pPr>
            <a:r>
              <a:rPr lang="de-DE" smtClean="0"/>
              <a:t>V2</a:t>
            </a:r>
            <a:endParaRPr lang="de-DE" dirty="0"/>
          </a:p>
        </p:txBody>
      </p:sp>
      <p:sp>
        <p:nvSpPr>
          <p:cNvPr id="3" name="Fußzeilenplatzhalter 2"/>
          <p:cNvSpPr>
            <a:spLocks noGrp="1"/>
          </p:cNvSpPr>
          <p:nvPr>
            <p:ph type="ftr" sz="quarter" idx="11"/>
          </p:nvPr>
        </p:nvSpPr>
        <p:spPr/>
        <p:txBody>
          <a:bodyPr/>
          <a:lstStyle/>
          <a:p>
            <a:pPr>
              <a:defRPr/>
            </a:pPr>
            <a:r>
              <a:rPr lang="en-US" smtClean="0"/>
              <a:t>Processing of Biological Data</a:t>
            </a:r>
            <a:endParaRPr lang="de-DE" dirty="0"/>
          </a:p>
        </p:txBody>
      </p:sp>
      <p:sp>
        <p:nvSpPr>
          <p:cNvPr id="8" name="Содержимое 4"/>
          <p:cNvSpPr txBox="1">
            <a:spLocks/>
          </p:cNvSpPr>
          <p:nvPr/>
        </p:nvSpPr>
        <p:spPr bwMode="auto">
          <a:xfrm>
            <a:off x="251147" y="5877272"/>
            <a:ext cx="3960813" cy="40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a:solidFill>
                  <a:schemeClr val="tx1"/>
                </a:solidFill>
                <a:latin typeface="+mn-lt"/>
                <a:ea typeface="ＭＳ Ｐゴシック" pitchFamily="-112" charset="-128"/>
              </a:defRPr>
            </a:lvl9pPr>
          </a:lstStyle>
          <a:p>
            <a:pPr marL="0" indent="0" algn="just">
              <a:lnSpc>
                <a:spcPts val="2800"/>
              </a:lnSpc>
              <a:buNone/>
              <a:defRPr/>
            </a:pPr>
            <a:r>
              <a:rPr lang="de-DE" sz="1400" dirty="0" err="1" smtClean="0"/>
              <a:t>Leek</a:t>
            </a:r>
            <a:r>
              <a:rPr lang="de-DE" sz="1400" dirty="0" smtClean="0"/>
              <a:t> et al. Nature </a:t>
            </a:r>
            <a:r>
              <a:rPr lang="de-DE" sz="1400" dirty="0" err="1" smtClean="0"/>
              <a:t>Rev</a:t>
            </a:r>
            <a:r>
              <a:rPr lang="de-DE" sz="1400" dirty="0" smtClean="0"/>
              <a:t>. Genet. 11, 733 (2010)</a:t>
            </a:r>
            <a:endParaRPr lang="de-DE" sz="1800" dirty="0" smtClean="0"/>
          </a:p>
        </p:txBody>
      </p:sp>
      <p:pic>
        <p:nvPicPr>
          <p:cNvPr id="5" name="Grafik 4"/>
          <p:cNvPicPr>
            <a:picLocks noChangeAspect="1"/>
          </p:cNvPicPr>
          <p:nvPr/>
        </p:nvPicPr>
        <p:blipFill>
          <a:blip r:embed="rId3"/>
          <a:stretch>
            <a:fillRect/>
          </a:stretch>
        </p:blipFill>
        <p:spPr>
          <a:xfrm>
            <a:off x="2196430" y="586301"/>
            <a:ext cx="5615930" cy="5399967"/>
          </a:xfrm>
          <a:prstGeom prst="rect">
            <a:avLst/>
          </a:prstGeom>
        </p:spPr>
      </p:pic>
    </p:spTree>
    <p:extLst>
      <p:ext uri="{BB962C8B-B14F-4D97-AF65-F5344CB8AC3E}">
        <p14:creationId xmlns:p14="http://schemas.microsoft.com/office/powerpoint/2010/main" val="23854179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r>
              <a:rPr lang="en-US" dirty="0" smtClean="0">
                <a:ea typeface="ＭＳ Ｐゴシック" pitchFamily="34" charset="-128"/>
              </a:rPr>
              <a:t>Detect batch effects</a:t>
            </a:r>
            <a:endParaRPr lang="uk-UA" dirty="0" smtClean="0">
              <a:ea typeface="ＭＳ Ｐゴシック" pitchFamily="34" charset="-128"/>
            </a:endParaRPr>
          </a:p>
        </p:txBody>
      </p:sp>
      <p:sp>
        <p:nvSpPr>
          <p:cNvPr id="18436"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6E0B978-BDD8-4CBE-88EA-8472388C21BC}" type="slidenum">
              <a:rPr lang="en-US" smtClean="0">
                <a:latin typeface="Times New Roman" pitchFamily="18" charset="0"/>
              </a:rPr>
              <a:pPr eaLnBrk="1" hangingPunct="1"/>
              <a:t>18</a:t>
            </a:fld>
            <a:endParaRPr lang="en-US" smtClean="0">
              <a:latin typeface="Times New Roman" pitchFamily="18" charset="0"/>
            </a:endParaRPr>
          </a:p>
        </p:txBody>
      </p:sp>
      <p:sp>
        <p:nvSpPr>
          <p:cNvPr id="7" name="Содержимое 4"/>
          <p:cNvSpPr txBox="1">
            <a:spLocks/>
          </p:cNvSpPr>
          <p:nvPr/>
        </p:nvSpPr>
        <p:spPr bwMode="auto">
          <a:xfrm>
            <a:off x="279423" y="540376"/>
            <a:ext cx="8325025" cy="3320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a:solidFill>
                  <a:schemeClr val="tx1"/>
                </a:solidFill>
                <a:latin typeface="+mn-lt"/>
                <a:ea typeface="ＭＳ Ｐゴシック" pitchFamily="-112" charset="-128"/>
              </a:defRPr>
            </a:lvl9pPr>
          </a:lstStyle>
          <a:p>
            <a:pPr marL="0" indent="0">
              <a:lnSpc>
                <a:spcPts val="2500"/>
              </a:lnSpc>
              <a:buNone/>
            </a:pPr>
            <a:r>
              <a:rPr lang="en-US" sz="1800" dirty="0" smtClean="0"/>
              <a:t>PCA </a:t>
            </a:r>
            <a:r>
              <a:rPr lang="en-US" sz="1800" dirty="0"/>
              <a:t>is commonly used as a visual tool to determine whether batch effects exist after applying a global normalization method. </a:t>
            </a:r>
            <a:endParaRPr lang="en-US" sz="1800" dirty="0" smtClean="0"/>
          </a:p>
          <a:p>
            <a:pPr marL="0" indent="0">
              <a:lnSpc>
                <a:spcPts val="2500"/>
              </a:lnSpc>
              <a:buNone/>
            </a:pPr>
            <a:r>
              <a:rPr lang="en-US" sz="1800" dirty="0" smtClean="0"/>
              <a:t>However</a:t>
            </a:r>
            <a:r>
              <a:rPr lang="en-US" sz="1800" dirty="0"/>
              <a:t>, PCA yields linear combinations of the variables that contribute maximum variance and thus will not necessarily detect batch effects if they are not the largest source of variability in the data</a:t>
            </a:r>
            <a:r>
              <a:rPr lang="en-US" sz="1800" dirty="0" smtClean="0"/>
              <a:t>.</a:t>
            </a:r>
          </a:p>
          <a:p>
            <a:pPr marL="0" indent="0">
              <a:lnSpc>
                <a:spcPts val="2500"/>
              </a:lnSpc>
              <a:buNone/>
            </a:pPr>
            <a:endParaRPr lang="en-US" sz="1800" dirty="0" smtClean="0"/>
          </a:p>
          <a:p>
            <a:pPr marL="0" indent="0">
              <a:lnSpc>
                <a:spcPts val="2500"/>
              </a:lnSpc>
              <a:buNone/>
            </a:pPr>
            <a:r>
              <a:rPr lang="de-DE" sz="1800" dirty="0" smtClean="0">
                <a:sym typeface="Symbol" panose="05050102010706020507" pitchFamily="18" charset="2"/>
              </a:rPr>
              <a:t> </a:t>
            </a:r>
            <a:r>
              <a:rPr lang="de-DE" sz="1800" dirty="0" err="1" smtClean="0"/>
              <a:t>Guided</a:t>
            </a:r>
            <a:r>
              <a:rPr lang="de-DE" sz="1800" dirty="0" smtClean="0"/>
              <a:t> PCA: </a:t>
            </a:r>
            <a:r>
              <a:rPr lang="en-US" sz="1800" dirty="0"/>
              <a:t>For detecting batch effects, a more informative version of PCA is </a:t>
            </a:r>
            <a:r>
              <a:rPr lang="en-US" sz="1800" dirty="0" smtClean="0"/>
              <a:t>to perform SVD on </a:t>
            </a:r>
            <a:r>
              <a:rPr lang="en-US" sz="1800" b="1" dirty="0" smtClean="0"/>
              <a:t>Y’X</a:t>
            </a:r>
            <a:r>
              <a:rPr lang="en-US" sz="1800" dirty="0" smtClean="0"/>
              <a:t>, where </a:t>
            </a:r>
            <a:r>
              <a:rPr lang="en-US" sz="1800" b="1" dirty="0" smtClean="0"/>
              <a:t>Y</a:t>
            </a:r>
            <a:r>
              <a:rPr lang="en-US" sz="1800" dirty="0" smtClean="0"/>
              <a:t> </a:t>
            </a:r>
            <a:r>
              <a:rPr lang="en-US" sz="1800" dirty="0"/>
              <a:t>is </a:t>
            </a:r>
            <a:r>
              <a:rPr lang="en-US" sz="1800" dirty="0" smtClean="0"/>
              <a:t>an </a:t>
            </a:r>
            <a:r>
              <a:rPr lang="en-US" sz="1800" i="1" dirty="0" smtClean="0"/>
              <a:t>n</a:t>
            </a:r>
            <a:r>
              <a:rPr lang="en-US" sz="1800" dirty="0" smtClean="0"/>
              <a:t> × </a:t>
            </a:r>
            <a:r>
              <a:rPr lang="en-US" sz="1800" i="1" dirty="0" smtClean="0"/>
              <a:t>b</a:t>
            </a:r>
            <a:r>
              <a:rPr lang="en-US" sz="1800" dirty="0" smtClean="0"/>
              <a:t> indicator </a:t>
            </a:r>
            <a:r>
              <a:rPr lang="en-US" sz="1800" dirty="0" err="1"/>
              <a:t>indicator</a:t>
            </a:r>
            <a:r>
              <a:rPr lang="en-US" sz="1800" dirty="0"/>
              <a:t> </a:t>
            </a:r>
            <a:r>
              <a:rPr lang="en-US" sz="1800" dirty="0" smtClean="0"/>
              <a:t>matrix for </a:t>
            </a:r>
            <a:r>
              <a:rPr lang="en-US" sz="1800" i="1" dirty="0"/>
              <a:t>b</a:t>
            </a:r>
            <a:r>
              <a:rPr lang="en-US" sz="1800" dirty="0"/>
              <a:t> </a:t>
            </a:r>
            <a:r>
              <a:rPr lang="en-US" sz="1800" dirty="0" smtClean="0"/>
              <a:t> batches </a:t>
            </a:r>
            <a:r>
              <a:rPr lang="en-US" sz="1800" dirty="0"/>
              <a:t>and </a:t>
            </a:r>
            <a:r>
              <a:rPr lang="en-US" sz="1800" i="1" dirty="0"/>
              <a:t>n</a:t>
            </a:r>
            <a:r>
              <a:rPr lang="en-US" sz="1800" dirty="0"/>
              <a:t> </a:t>
            </a:r>
            <a:r>
              <a:rPr lang="en-US" sz="1800" dirty="0" smtClean="0"/>
              <a:t>samples.</a:t>
            </a:r>
          </a:p>
          <a:p>
            <a:pPr marL="0" indent="0">
              <a:lnSpc>
                <a:spcPts val="2500"/>
              </a:lnSpc>
              <a:buNone/>
            </a:pPr>
            <a:r>
              <a:rPr lang="en-US" sz="1800" i="1" dirty="0" err="1" smtClean="0"/>
              <a:t>y</a:t>
            </a:r>
            <a:r>
              <a:rPr lang="en-US" sz="1800" i="1" baseline="-25000" dirty="0" err="1" smtClean="0"/>
              <a:t>ik</a:t>
            </a:r>
            <a:r>
              <a:rPr lang="en-US" sz="1800" dirty="0" smtClean="0"/>
              <a:t> = 1 if sample is in batch k, </a:t>
            </a:r>
            <a:r>
              <a:rPr lang="en-US" sz="1800" i="1" dirty="0" err="1" smtClean="0"/>
              <a:t>y</a:t>
            </a:r>
            <a:r>
              <a:rPr lang="en-US" sz="1800" i="1" baseline="-25000" dirty="0" err="1" smtClean="0"/>
              <a:t>ik</a:t>
            </a:r>
            <a:r>
              <a:rPr lang="en-US" sz="1800" dirty="0" smtClean="0"/>
              <a:t> = 0 otherwise </a:t>
            </a:r>
          </a:p>
          <a:p>
            <a:pPr marL="0" indent="0">
              <a:lnSpc>
                <a:spcPts val="2500"/>
              </a:lnSpc>
              <a:buNone/>
            </a:pPr>
            <a:endParaRPr lang="de-DE" sz="1800" dirty="0"/>
          </a:p>
          <a:p>
            <a:pPr marL="0" indent="0">
              <a:lnSpc>
                <a:spcPts val="2500"/>
              </a:lnSpc>
              <a:buNone/>
            </a:pPr>
            <a:r>
              <a:rPr lang="en-US" sz="1800" dirty="0"/>
              <a:t>Large singular values imply that the batch is important for the corresponding principal component.</a:t>
            </a:r>
            <a:endParaRPr lang="de-DE" sz="1800" dirty="0"/>
          </a:p>
        </p:txBody>
      </p:sp>
      <p:sp>
        <p:nvSpPr>
          <p:cNvPr id="2" name="Datumsplatzhalter 1"/>
          <p:cNvSpPr>
            <a:spLocks noGrp="1"/>
          </p:cNvSpPr>
          <p:nvPr>
            <p:ph type="dt" sz="half" idx="10"/>
          </p:nvPr>
        </p:nvSpPr>
        <p:spPr/>
        <p:txBody>
          <a:bodyPr/>
          <a:lstStyle/>
          <a:p>
            <a:pPr>
              <a:defRPr/>
            </a:pPr>
            <a:r>
              <a:rPr lang="de-DE" smtClean="0"/>
              <a:t>V2</a:t>
            </a:r>
            <a:endParaRPr lang="de-DE" dirty="0"/>
          </a:p>
        </p:txBody>
      </p:sp>
      <p:sp>
        <p:nvSpPr>
          <p:cNvPr id="3" name="Fußzeilenplatzhalter 2"/>
          <p:cNvSpPr>
            <a:spLocks noGrp="1"/>
          </p:cNvSpPr>
          <p:nvPr>
            <p:ph type="ftr" sz="quarter" idx="11"/>
          </p:nvPr>
        </p:nvSpPr>
        <p:spPr/>
        <p:txBody>
          <a:bodyPr/>
          <a:lstStyle/>
          <a:p>
            <a:pPr>
              <a:defRPr/>
            </a:pPr>
            <a:r>
              <a:rPr lang="en-US" smtClean="0"/>
              <a:t>Processing of Biological Data</a:t>
            </a:r>
            <a:endParaRPr lang="de-DE" dirty="0"/>
          </a:p>
        </p:txBody>
      </p:sp>
      <p:sp>
        <p:nvSpPr>
          <p:cNvPr id="8" name="Содержимое 4"/>
          <p:cNvSpPr txBox="1">
            <a:spLocks/>
          </p:cNvSpPr>
          <p:nvPr/>
        </p:nvSpPr>
        <p:spPr bwMode="auto">
          <a:xfrm>
            <a:off x="251147" y="5877272"/>
            <a:ext cx="4464869" cy="40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a:solidFill>
                  <a:schemeClr val="tx1"/>
                </a:solidFill>
                <a:latin typeface="+mn-lt"/>
                <a:ea typeface="ＭＳ Ｐゴシック" pitchFamily="-112" charset="-128"/>
              </a:defRPr>
            </a:lvl9pPr>
          </a:lstStyle>
          <a:p>
            <a:pPr marL="0" indent="0" algn="just">
              <a:lnSpc>
                <a:spcPts val="2800"/>
              </a:lnSpc>
              <a:buNone/>
              <a:defRPr/>
            </a:pPr>
            <a:r>
              <a:rPr lang="de-DE" sz="1400" dirty="0" smtClean="0"/>
              <a:t>Reese et al. </a:t>
            </a:r>
            <a:r>
              <a:rPr lang="en-US" sz="1400" dirty="0" smtClean="0"/>
              <a:t>Bioinformatics (2013) 29: </a:t>
            </a:r>
            <a:r>
              <a:rPr lang="en-US" sz="1400" dirty="0"/>
              <a:t>2877–2883. </a:t>
            </a:r>
            <a:endParaRPr lang="de-DE" sz="1400" dirty="0" smtClean="0"/>
          </a:p>
        </p:txBody>
      </p:sp>
    </p:spTree>
    <p:extLst>
      <p:ext uri="{BB962C8B-B14F-4D97-AF65-F5344CB8AC3E}">
        <p14:creationId xmlns:p14="http://schemas.microsoft.com/office/powerpoint/2010/main" val="11860003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r>
              <a:rPr lang="en-US" dirty="0" smtClean="0">
                <a:ea typeface="ＭＳ Ｐゴシック" pitchFamily="34" charset="-128"/>
              </a:rPr>
              <a:t>Detect batch effects</a:t>
            </a:r>
            <a:endParaRPr lang="uk-UA" dirty="0" smtClean="0">
              <a:ea typeface="ＭＳ Ｐゴシック" pitchFamily="34" charset="-128"/>
            </a:endParaRPr>
          </a:p>
        </p:txBody>
      </p:sp>
      <p:sp>
        <p:nvSpPr>
          <p:cNvPr id="18436"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6E0B978-BDD8-4CBE-88EA-8472388C21BC}" type="slidenum">
              <a:rPr lang="en-US" smtClean="0">
                <a:latin typeface="Times New Roman" pitchFamily="18" charset="0"/>
              </a:rPr>
              <a:pPr eaLnBrk="1" hangingPunct="1"/>
              <a:t>19</a:t>
            </a:fld>
            <a:endParaRPr lang="en-US" smtClean="0">
              <a:latin typeface="Times New Roman" pitchFamily="18" charset="0"/>
            </a:endParaRPr>
          </a:p>
        </p:txBody>
      </p:sp>
      <p:sp>
        <p:nvSpPr>
          <p:cNvPr id="2" name="Datumsplatzhalter 1"/>
          <p:cNvSpPr>
            <a:spLocks noGrp="1"/>
          </p:cNvSpPr>
          <p:nvPr>
            <p:ph type="dt" sz="half" idx="10"/>
          </p:nvPr>
        </p:nvSpPr>
        <p:spPr/>
        <p:txBody>
          <a:bodyPr/>
          <a:lstStyle/>
          <a:p>
            <a:pPr>
              <a:defRPr/>
            </a:pPr>
            <a:r>
              <a:rPr lang="de-DE" smtClean="0"/>
              <a:t>V2</a:t>
            </a:r>
            <a:endParaRPr lang="de-DE" dirty="0"/>
          </a:p>
        </p:txBody>
      </p:sp>
      <p:sp>
        <p:nvSpPr>
          <p:cNvPr id="3" name="Fußzeilenplatzhalter 2"/>
          <p:cNvSpPr>
            <a:spLocks noGrp="1"/>
          </p:cNvSpPr>
          <p:nvPr>
            <p:ph type="ftr" sz="quarter" idx="11"/>
          </p:nvPr>
        </p:nvSpPr>
        <p:spPr/>
        <p:txBody>
          <a:bodyPr/>
          <a:lstStyle/>
          <a:p>
            <a:pPr>
              <a:defRPr/>
            </a:pPr>
            <a:r>
              <a:rPr lang="en-US" smtClean="0"/>
              <a:t>Processing of Biological Data</a:t>
            </a:r>
            <a:endParaRPr lang="de-DE" dirty="0"/>
          </a:p>
        </p:txBody>
      </p:sp>
      <p:sp>
        <p:nvSpPr>
          <p:cNvPr id="8" name="Содержимое 4"/>
          <p:cNvSpPr txBox="1">
            <a:spLocks/>
          </p:cNvSpPr>
          <p:nvPr/>
        </p:nvSpPr>
        <p:spPr bwMode="auto">
          <a:xfrm>
            <a:off x="251147" y="5877272"/>
            <a:ext cx="4464869" cy="40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a:solidFill>
                  <a:schemeClr val="tx1"/>
                </a:solidFill>
                <a:latin typeface="+mn-lt"/>
                <a:ea typeface="ＭＳ Ｐゴシック" pitchFamily="-112" charset="-128"/>
              </a:defRPr>
            </a:lvl9pPr>
          </a:lstStyle>
          <a:p>
            <a:pPr marL="0" indent="0" algn="just">
              <a:lnSpc>
                <a:spcPts val="2800"/>
              </a:lnSpc>
              <a:buNone/>
              <a:defRPr/>
            </a:pPr>
            <a:r>
              <a:rPr lang="de-DE" sz="1400" dirty="0" smtClean="0"/>
              <a:t>Reese et al. </a:t>
            </a:r>
            <a:r>
              <a:rPr lang="en-US" sz="1400" dirty="0" smtClean="0"/>
              <a:t>Bioinformatics (2013) 29: </a:t>
            </a:r>
            <a:r>
              <a:rPr lang="en-US" sz="1400" dirty="0"/>
              <a:t>2877–2883. </a:t>
            </a:r>
            <a:endParaRPr lang="de-DE" sz="1400" dirty="0" smtClean="0"/>
          </a:p>
        </p:txBody>
      </p:sp>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b="51014"/>
          <a:stretch/>
        </p:blipFill>
        <p:spPr>
          <a:xfrm>
            <a:off x="150937" y="580275"/>
            <a:ext cx="3052350" cy="3112704"/>
          </a:xfrm>
          <a:prstGeom prst="rect">
            <a:avLst/>
          </a:prstGeom>
        </p:spPr>
      </p:pic>
      <p:pic>
        <p:nvPicPr>
          <p:cNvPr id="9" name="Grafik 8"/>
          <p:cNvPicPr>
            <a:picLocks noChangeAspect="1"/>
          </p:cNvPicPr>
          <p:nvPr/>
        </p:nvPicPr>
        <p:blipFill rotWithShape="1">
          <a:blip r:embed="rId3">
            <a:extLst>
              <a:ext uri="{28A0092B-C50C-407E-A947-70E740481C1C}">
                <a14:useLocalDpi xmlns:a14="http://schemas.microsoft.com/office/drawing/2010/main" val="0"/>
              </a:ext>
            </a:extLst>
          </a:blip>
          <a:srcRect t="49912" b="-814"/>
          <a:stretch/>
        </p:blipFill>
        <p:spPr>
          <a:xfrm>
            <a:off x="3376200" y="525914"/>
            <a:ext cx="3021653" cy="3201954"/>
          </a:xfrm>
          <a:prstGeom prst="rect">
            <a:avLst/>
          </a:prstGeom>
        </p:spPr>
      </p:pic>
      <p:sp>
        <p:nvSpPr>
          <p:cNvPr id="5" name="Rectangle 2"/>
          <p:cNvSpPr>
            <a:spLocks noChangeArrowheads="1"/>
          </p:cNvSpPr>
          <p:nvPr/>
        </p:nvSpPr>
        <p:spPr bwMode="auto">
          <a:xfrm>
            <a:off x="150937" y="3872685"/>
            <a:ext cx="8785671" cy="192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ts val="2500"/>
              </a:lnSpc>
              <a:spcBef>
                <a:spcPct val="0"/>
              </a:spcBef>
              <a:spcAft>
                <a:spcPct val="0"/>
              </a:spcAft>
              <a:buClrTx/>
              <a:buSzTx/>
              <a:buFontTx/>
              <a:buNone/>
              <a:tabLst/>
            </a:pPr>
            <a:r>
              <a:rPr kumimoji="0" lang="en-US" altLang="en-US" b="0" i="0" u="none" strike="noStrike" cap="none" normalizeH="0" baseline="0" dirty="0" smtClean="0">
                <a:ln>
                  <a:noFill/>
                </a:ln>
                <a:solidFill>
                  <a:srgbClr val="000000"/>
                </a:solidFill>
                <a:effectLst/>
                <a:latin typeface="+mn-lt"/>
                <a:cs typeface="Times New Roman" panose="02020603050405020304" pitchFamily="18" charset="0"/>
              </a:rPr>
              <a:t>The standard use of PCA is to plot PC1 of the data versus PC2.</a:t>
            </a:r>
            <a:r>
              <a:rPr kumimoji="0" lang="en-US" altLang="en-US" b="0" i="0" u="none" strike="noStrike" cap="none" normalizeH="0" dirty="0" smtClean="0">
                <a:ln>
                  <a:noFill/>
                </a:ln>
                <a:solidFill>
                  <a:srgbClr val="000000"/>
                </a:solidFill>
                <a:effectLst/>
                <a:latin typeface="+mn-lt"/>
                <a:cs typeface="Times New Roman" panose="02020603050405020304" pitchFamily="18" charset="0"/>
              </a:rPr>
              <a:t> </a:t>
            </a:r>
            <a:r>
              <a:rPr kumimoji="0" lang="en-US" altLang="en-US" b="0" i="0" u="none" strike="noStrike" cap="none" normalizeH="0" baseline="0" dirty="0" smtClean="0">
                <a:ln>
                  <a:noFill/>
                </a:ln>
                <a:solidFill>
                  <a:srgbClr val="000000"/>
                </a:solidFill>
                <a:effectLst/>
                <a:latin typeface="+mn-lt"/>
                <a:cs typeface="Times New Roman" panose="02020603050405020304" pitchFamily="18" charset="0"/>
              </a:rPr>
              <a:t> </a:t>
            </a:r>
          </a:p>
          <a:p>
            <a:pPr marL="0" marR="0" lvl="0" indent="0" algn="l" defTabSz="914400" rtl="0" eaLnBrk="0" fontAlgn="base" latinLnBrk="0" hangingPunct="0">
              <a:lnSpc>
                <a:spcPts val="2500"/>
              </a:lnSpc>
              <a:spcBef>
                <a:spcPct val="0"/>
              </a:spcBef>
              <a:spcAft>
                <a:spcPct val="0"/>
              </a:spcAft>
              <a:buClrTx/>
              <a:buSzTx/>
              <a:buFontTx/>
              <a:buNone/>
              <a:tabLst/>
            </a:pPr>
            <a:r>
              <a:rPr kumimoji="0" lang="en-US" altLang="en-US" b="0" i="0" u="none" strike="noStrike" cap="none" normalizeH="0" baseline="0" dirty="0" smtClean="0">
                <a:ln>
                  <a:noFill/>
                </a:ln>
                <a:solidFill>
                  <a:srgbClr val="000000"/>
                </a:solidFill>
                <a:effectLst/>
                <a:latin typeface="+mn-lt"/>
                <a:cs typeface="Times New Roman" panose="02020603050405020304" pitchFamily="18" charset="0"/>
              </a:rPr>
              <a:t>The GENEMAM data have an obvious batch effect.</a:t>
            </a:r>
            <a:r>
              <a:rPr kumimoji="0" lang="en-US" altLang="en-US" b="0" i="0" u="none" strike="noStrike" cap="none" normalizeH="0" dirty="0" smtClean="0">
                <a:ln>
                  <a:noFill/>
                </a:ln>
                <a:solidFill>
                  <a:srgbClr val="000000"/>
                </a:solidFill>
                <a:effectLst/>
                <a:latin typeface="+mn-lt"/>
                <a:cs typeface="Times New Roman" panose="02020603050405020304" pitchFamily="18" charset="0"/>
              </a:rPr>
              <a:t> T</a:t>
            </a:r>
            <a:r>
              <a:rPr kumimoji="0" lang="en-US" altLang="en-US" b="0" i="0" u="none" strike="noStrike" cap="none" normalizeH="0" baseline="0" dirty="0" smtClean="0">
                <a:ln>
                  <a:noFill/>
                </a:ln>
                <a:solidFill>
                  <a:srgbClr val="000000"/>
                </a:solidFill>
                <a:effectLst/>
                <a:latin typeface="+mn-lt"/>
                <a:cs typeface="Times New Roman" panose="02020603050405020304" pitchFamily="18" charset="0"/>
              </a:rPr>
              <a:t>he PCA plot shows that</a:t>
            </a:r>
            <a:r>
              <a:rPr kumimoji="0" lang="en-US" altLang="en-US" b="0" i="0" u="none" strike="noStrike" cap="none" normalizeH="0" dirty="0" smtClean="0">
                <a:ln>
                  <a:noFill/>
                </a:ln>
                <a:solidFill>
                  <a:srgbClr val="000000"/>
                </a:solidFill>
                <a:effectLst/>
                <a:latin typeface="+mn-lt"/>
                <a:cs typeface="Times New Roman" panose="02020603050405020304" pitchFamily="18" charset="0"/>
              </a:rPr>
              <a:t> </a:t>
            </a:r>
            <a:r>
              <a:rPr kumimoji="0" lang="en-US" altLang="en-US" b="0" i="0" u="none" strike="noStrike" cap="none" normalizeH="0" baseline="0" dirty="0" smtClean="0">
                <a:ln>
                  <a:noFill/>
                </a:ln>
                <a:solidFill>
                  <a:srgbClr val="000000"/>
                </a:solidFill>
                <a:effectLst/>
                <a:latin typeface="+mn-lt"/>
                <a:cs typeface="Times New Roman" panose="02020603050405020304" pitchFamily="18" charset="0"/>
              </a:rPr>
              <a:t>this batch effect is due to the plate when colored by plate with three batches consisting of plates 1–4, </a:t>
            </a:r>
            <a:r>
              <a:rPr kumimoji="0" lang="en-US" altLang="en-US" b="1" i="0" u="none" strike="noStrike" cap="none" normalizeH="0" baseline="0" dirty="0" smtClean="0">
                <a:ln>
                  <a:noFill/>
                </a:ln>
                <a:solidFill>
                  <a:srgbClr val="FF9933"/>
                </a:solidFill>
                <a:effectLst/>
                <a:latin typeface="+mn-lt"/>
                <a:cs typeface="Times New Roman" panose="02020603050405020304" pitchFamily="18" charset="0"/>
              </a:rPr>
              <a:t>5</a:t>
            </a:r>
            <a:r>
              <a:rPr kumimoji="0" lang="en-US" altLang="en-US" b="0" i="0" u="none" strike="noStrike" cap="none" normalizeH="0" baseline="0" dirty="0" smtClean="0">
                <a:ln>
                  <a:noFill/>
                </a:ln>
                <a:solidFill>
                  <a:srgbClr val="000000"/>
                </a:solidFill>
                <a:effectLst/>
                <a:latin typeface="+mn-lt"/>
                <a:cs typeface="Times New Roman" panose="02020603050405020304" pitchFamily="18" charset="0"/>
              </a:rPr>
              <a:t> and 6–8</a:t>
            </a:r>
            <a:r>
              <a:rPr lang="en-US" altLang="en-US" dirty="0">
                <a:solidFill>
                  <a:srgbClr val="000000"/>
                </a:solidFill>
                <a:latin typeface="+mn-lt"/>
                <a:cs typeface="Times New Roman" panose="02020603050405020304" pitchFamily="18" charset="0"/>
              </a:rPr>
              <a:t> </a:t>
            </a:r>
            <a:r>
              <a:rPr lang="en-US" altLang="en-US" dirty="0" smtClean="0">
                <a:solidFill>
                  <a:srgbClr val="000000"/>
                </a:solidFill>
                <a:latin typeface="+mn-lt"/>
                <a:cs typeface="Times New Roman" panose="02020603050405020304" pitchFamily="18" charset="0"/>
              </a:rPr>
              <a:t>that were </a:t>
            </a:r>
            <a:r>
              <a:rPr kumimoji="0" lang="en-US" altLang="en-US" b="0" i="0" u="none" strike="noStrike" cap="none" normalizeH="0" baseline="0" dirty="0" smtClean="0">
                <a:ln>
                  <a:noFill/>
                </a:ln>
                <a:solidFill>
                  <a:srgbClr val="000000"/>
                </a:solidFill>
                <a:effectLst/>
                <a:latin typeface="+mn-lt"/>
                <a:cs typeface="Times New Roman" panose="02020603050405020304" pitchFamily="18" charset="0"/>
              </a:rPr>
              <a:t>run at different times. </a:t>
            </a:r>
            <a:r>
              <a:rPr lang="en-US" dirty="0"/>
              <a:t>The </a:t>
            </a:r>
            <a:r>
              <a:rPr lang="en-US" dirty="0" err="1"/>
              <a:t>gPCA</a:t>
            </a:r>
            <a:r>
              <a:rPr lang="en-US" dirty="0"/>
              <a:t> plot of the first two principal </a:t>
            </a:r>
            <a:r>
              <a:rPr lang="en-US" dirty="0" smtClean="0"/>
              <a:t>components </a:t>
            </a:r>
            <a:r>
              <a:rPr lang="en-US" dirty="0"/>
              <a:t>shows greater separation in the batches, especially of </a:t>
            </a:r>
            <a:r>
              <a:rPr lang="en-US" b="1" dirty="0">
                <a:solidFill>
                  <a:srgbClr val="CC3399"/>
                </a:solidFill>
              </a:rPr>
              <a:t>plate </a:t>
            </a:r>
            <a:r>
              <a:rPr lang="en-US" b="1" dirty="0" smtClean="0">
                <a:solidFill>
                  <a:srgbClr val="CC3399"/>
                </a:solidFill>
              </a:rPr>
              <a:t>3 (+)</a:t>
            </a:r>
            <a:r>
              <a:rPr lang="en-US" dirty="0" smtClean="0"/>
              <a:t> </a:t>
            </a:r>
            <a:r>
              <a:rPr lang="en-US" dirty="0"/>
              <a:t>from plates 1, 2 and 4, than the unguided principal component </a:t>
            </a:r>
            <a:r>
              <a:rPr lang="en-US" dirty="0" smtClean="0"/>
              <a:t>plot. </a:t>
            </a:r>
            <a:endParaRPr kumimoji="0" lang="en-US" altLang="en-US" b="0" i="0" u="none" strike="noStrike" cap="none" normalizeH="0" baseline="0" dirty="0" smtClean="0">
              <a:ln>
                <a:noFill/>
              </a:ln>
              <a:solidFill>
                <a:schemeClr val="tx1"/>
              </a:solidFill>
              <a:effectLst/>
            </a:endParaRPr>
          </a:p>
        </p:txBody>
      </p:sp>
      <p:sp>
        <p:nvSpPr>
          <p:cNvPr id="12" name="Содержимое 4"/>
          <p:cNvSpPr txBox="1">
            <a:spLocks/>
          </p:cNvSpPr>
          <p:nvPr/>
        </p:nvSpPr>
        <p:spPr bwMode="auto">
          <a:xfrm>
            <a:off x="6904854" y="640185"/>
            <a:ext cx="1988321" cy="3320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a:solidFill>
                  <a:schemeClr val="tx1"/>
                </a:solidFill>
                <a:latin typeface="+mn-lt"/>
                <a:ea typeface="ＭＳ Ｐゴシック" pitchFamily="-112" charset="-128"/>
              </a:defRPr>
            </a:lvl9pPr>
          </a:lstStyle>
          <a:p>
            <a:pPr marL="0" indent="0">
              <a:lnSpc>
                <a:spcPts val="2500"/>
              </a:lnSpc>
              <a:buNone/>
            </a:pPr>
            <a:r>
              <a:rPr lang="en-US" sz="1800" dirty="0" smtClean="0"/>
              <a:t>GENEMAM data</a:t>
            </a:r>
          </a:p>
          <a:p>
            <a:pPr>
              <a:lnSpc>
                <a:spcPts val="2500"/>
              </a:lnSpc>
              <a:buAutoNum type="alphaLcParenBoth"/>
            </a:pPr>
            <a:r>
              <a:rPr lang="en-US" sz="1800" dirty="0" smtClean="0"/>
              <a:t>Unguided </a:t>
            </a:r>
            <a:r>
              <a:rPr lang="en-US" sz="1800" dirty="0"/>
              <a:t>PCA of </a:t>
            </a:r>
            <a:r>
              <a:rPr lang="en-US" sz="1800" b="1" dirty="0"/>
              <a:t>X</a:t>
            </a:r>
            <a:r>
              <a:rPr lang="en-US" sz="1800" dirty="0"/>
              <a:t> and </a:t>
            </a:r>
            <a:endParaRPr lang="en-US" sz="1800" dirty="0" smtClean="0"/>
          </a:p>
          <a:p>
            <a:pPr marL="0" indent="0">
              <a:lnSpc>
                <a:spcPts val="2500"/>
              </a:lnSpc>
              <a:buNone/>
            </a:pPr>
            <a:r>
              <a:rPr lang="en-US" sz="1800" dirty="0" smtClean="0"/>
              <a:t>(</a:t>
            </a:r>
            <a:r>
              <a:rPr lang="en-US" sz="1800" b="1" dirty="0"/>
              <a:t>b</a:t>
            </a:r>
            <a:r>
              <a:rPr lang="en-US" sz="1800" dirty="0"/>
              <a:t>) </a:t>
            </a:r>
            <a:r>
              <a:rPr lang="en-US" sz="1800" dirty="0" err="1"/>
              <a:t>gPCA</a:t>
            </a:r>
            <a:r>
              <a:rPr lang="en-US" sz="1800" dirty="0"/>
              <a:t> </a:t>
            </a:r>
            <a:r>
              <a:rPr lang="en-US" sz="1800" dirty="0" smtClean="0"/>
              <a:t>of </a:t>
            </a:r>
            <a:r>
              <a:rPr lang="en-US" sz="1800" b="1" dirty="0" smtClean="0"/>
              <a:t>Y’X</a:t>
            </a:r>
            <a:r>
              <a:rPr lang="en-US" sz="1800" dirty="0" smtClean="0"/>
              <a:t>.</a:t>
            </a:r>
          </a:p>
          <a:p>
            <a:pPr marL="0" indent="0">
              <a:lnSpc>
                <a:spcPts val="2500"/>
              </a:lnSpc>
              <a:buNone/>
            </a:pPr>
            <a:endParaRPr lang="de-DE" sz="1800" dirty="0"/>
          </a:p>
          <a:p>
            <a:pPr marL="0" indent="0">
              <a:lnSpc>
                <a:spcPts val="2500"/>
              </a:lnSpc>
              <a:buNone/>
            </a:pPr>
            <a:endParaRPr lang="de-DE" sz="1800" dirty="0"/>
          </a:p>
        </p:txBody>
      </p:sp>
    </p:spTree>
    <p:extLst>
      <p:ext uri="{BB962C8B-B14F-4D97-AF65-F5344CB8AC3E}">
        <p14:creationId xmlns:p14="http://schemas.microsoft.com/office/powerpoint/2010/main" val="2412010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r>
              <a:rPr lang="en-US" dirty="0" smtClean="0">
                <a:ea typeface="ＭＳ Ｐゴシック" pitchFamily="34" charset="-128"/>
              </a:rPr>
              <a:t>Process </a:t>
            </a:r>
            <a:r>
              <a:rPr lang="en-US" i="1" dirty="0" smtClean="0">
                <a:ea typeface="ＭＳ Ｐゴシック" pitchFamily="34" charset="-128"/>
              </a:rPr>
              <a:t>S. aureus </a:t>
            </a:r>
            <a:r>
              <a:rPr lang="en-US" dirty="0" smtClean="0">
                <a:ea typeface="ＭＳ Ｐゴシック" pitchFamily="34" charset="-128"/>
              </a:rPr>
              <a:t>microarray data – part II</a:t>
            </a:r>
          </a:p>
        </p:txBody>
      </p:sp>
      <p:sp>
        <p:nvSpPr>
          <p:cNvPr id="15364"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8528ACB-0C23-4118-BEC9-F91F365418CC}" type="slidenum">
              <a:rPr lang="en-US" smtClean="0">
                <a:latin typeface="Times New Roman" pitchFamily="18" charset="0"/>
              </a:rPr>
              <a:pPr eaLnBrk="1" hangingPunct="1"/>
              <a:t>2</a:t>
            </a:fld>
            <a:endParaRPr lang="en-US" smtClean="0">
              <a:latin typeface="Times New Roman" pitchFamily="18" charset="0"/>
            </a:endParaRPr>
          </a:p>
        </p:txBody>
      </p:sp>
      <p:pic>
        <p:nvPicPr>
          <p:cNvPr id="15365"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r="50874"/>
          <a:stretch>
            <a:fillRect/>
          </a:stretch>
        </p:blipFill>
        <p:spPr>
          <a:xfrm>
            <a:off x="4787243" y="518144"/>
            <a:ext cx="4043363" cy="4325938"/>
          </a:xfrm>
        </p:spPr>
      </p:pic>
      <p:pic>
        <p:nvPicPr>
          <p:cNvPr id="1536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961" y="657845"/>
            <a:ext cx="3847976" cy="411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Содержимое 4"/>
          <p:cNvSpPr txBox="1">
            <a:spLocks/>
          </p:cNvSpPr>
          <p:nvPr/>
        </p:nvSpPr>
        <p:spPr bwMode="auto">
          <a:xfrm>
            <a:off x="2496902" y="4905177"/>
            <a:ext cx="6251562" cy="1404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a:solidFill>
                  <a:schemeClr val="tx1"/>
                </a:solidFill>
                <a:latin typeface="+mn-lt"/>
                <a:ea typeface="ＭＳ Ｐゴシック" pitchFamily="-112" charset="-128"/>
              </a:defRPr>
            </a:lvl9pPr>
          </a:lstStyle>
          <a:p>
            <a:pPr>
              <a:buFontTx/>
              <a:buNone/>
              <a:defRPr/>
            </a:pPr>
            <a:r>
              <a:rPr lang="en-US" sz="2000" dirty="0" smtClean="0"/>
              <a:t>Compute Euclidian distance between samples</a:t>
            </a:r>
          </a:p>
          <a:p>
            <a:pPr>
              <a:buFontTx/>
              <a:buNone/>
              <a:defRPr/>
            </a:pPr>
            <a:endParaRPr lang="en-US" sz="2000" dirty="0" smtClean="0"/>
          </a:p>
          <a:p>
            <a:pPr marL="0" indent="0">
              <a:buFontTx/>
              <a:buNone/>
              <a:defRPr/>
            </a:pPr>
            <a:r>
              <a:rPr lang="en-US" sz="2000" dirty="0" smtClean="0"/>
              <a:t>			</a:t>
            </a:r>
          </a:p>
        </p:txBody>
      </p:sp>
      <p:pic>
        <p:nvPicPr>
          <p:cNvPr id="8" name="Picture 1"/>
          <p:cNvPicPr>
            <a:picLocks noChangeAspect="1" noChangeArrowheads="1"/>
          </p:cNvPicPr>
          <p:nvPr/>
        </p:nvPicPr>
        <p:blipFill>
          <a:blip r:embed="rId4">
            <a:extLst>
              <a:ext uri="{28A0092B-C50C-407E-A947-70E740481C1C}">
                <a14:useLocalDpi xmlns:a14="http://schemas.microsoft.com/office/drawing/2010/main" val="0"/>
              </a:ext>
            </a:extLst>
          </a:blip>
          <a:srcRect l="23572" t="37885" r="17258" b="38664"/>
          <a:stretch>
            <a:fillRect/>
          </a:stretch>
        </p:blipFill>
        <p:spPr bwMode="auto">
          <a:xfrm>
            <a:off x="2638624" y="5347235"/>
            <a:ext cx="27146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llipse 1"/>
          <p:cNvSpPr/>
          <p:nvPr/>
        </p:nvSpPr>
        <p:spPr>
          <a:xfrm>
            <a:off x="6732240" y="3429000"/>
            <a:ext cx="360040" cy="792088"/>
          </a:xfrm>
          <a:prstGeom prst="ellipse">
            <a:avLst/>
          </a:prstGeom>
          <a:noFill/>
          <a:ln w="19050">
            <a:solidFill>
              <a:srgbClr val="FF33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Ellipse 10"/>
          <p:cNvSpPr/>
          <p:nvPr/>
        </p:nvSpPr>
        <p:spPr>
          <a:xfrm>
            <a:off x="6804248" y="1628800"/>
            <a:ext cx="207640" cy="198022"/>
          </a:xfrm>
          <a:prstGeom prst="ellipse">
            <a:avLst/>
          </a:prstGeom>
          <a:noFill/>
          <a:ln w="19050">
            <a:solidFill>
              <a:srgbClr val="FF33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Datumsplatzhalter 2"/>
          <p:cNvSpPr>
            <a:spLocks noGrp="1"/>
          </p:cNvSpPr>
          <p:nvPr>
            <p:ph type="dt" sz="half" idx="10"/>
          </p:nvPr>
        </p:nvSpPr>
        <p:spPr/>
        <p:txBody>
          <a:bodyPr/>
          <a:lstStyle/>
          <a:p>
            <a:pPr>
              <a:defRPr/>
            </a:pPr>
            <a:r>
              <a:rPr lang="de-DE" smtClean="0"/>
              <a:t>V2</a:t>
            </a:r>
            <a:endParaRPr lang="de-DE" dirty="0"/>
          </a:p>
        </p:txBody>
      </p:sp>
      <p:sp>
        <p:nvSpPr>
          <p:cNvPr id="4" name="Fußzeilenplatzhalter 3"/>
          <p:cNvSpPr>
            <a:spLocks noGrp="1"/>
          </p:cNvSpPr>
          <p:nvPr>
            <p:ph type="ftr" sz="quarter" idx="11"/>
          </p:nvPr>
        </p:nvSpPr>
        <p:spPr/>
        <p:txBody>
          <a:bodyPr/>
          <a:lstStyle/>
          <a:p>
            <a:pPr>
              <a:defRPr/>
            </a:pPr>
            <a:r>
              <a:rPr lang="en-US" smtClean="0"/>
              <a:t>Processing of Biological Data</a:t>
            </a:r>
            <a:endParaRPr lang="de-DE" dirty="0"/>
          </a:p>
        </p:txBody>
      </p:sp>
    </p:spTree>
    <p:extLst>
      <p:ext uri="{BB962C8B-B14F-4D97-AF65-F5344CB8AC3E}">
        <p14:creationId xmlns:p14="http://schemas.microsoft.com/office/powerpoint/2010/main" val="42416813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r>
              <a:rPr lang="en-US" dirty="0" smtClean="0">
                <a:ea typeface="ＭＳ Ｐゴシック" pitchFamily="34" charset="-128"/>
              </a:rPr>
              <a:t>Detect batch effects</a:t>
            </a:r>
            <a:endParaRPr lang="uk-UA" dirty="0" smtClean="0">
              <a:ea typeface="ＭＳ Ｐゴシック" pitchFamily="34" charset="-128"/>
            </a:endParaRPr>
          </a:p>
        </p:txBody>
      </p:sp>
      <p:sp>
        <p:nvSpPr>
          <p:cNvPr id="18436"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6E0B978-BDD8-4CBE-88EA-8472388C21BC}" type="slidenum">
              <a:rPr lang="en-US" smtClean="0">
                <a:latin typeface="Times New Roman" pitchFamily="18" charset="0"/>
              </a:rPr>
              <a:pPr eaLnBrk="1" hangingPunct="1"/>
              <a:t>20</a:t>
            </a:fld>
            <a:endParaRPr lang="en-US" smtClean="0">
              <a:latin typeface="Times New Roman" pitchFamily="18" charset="0"/>
            </a:endParaRPr>
          </a:p>
        </p:txBody>
      </p:sp>
      <p:sp>
        <p:nvSpPr>
          <p:cNvPr id="2" name="Datumsplatzhalter 1"/>
          <p:cNvSpPr>
            <a:spLocks noGrp="1"/>
          </p:cNvSpPr>
          <p:nvPr>
            <p:ph type="dt" sz="half" idx="10"/>
          </p:nvPr>
        </p:nvSpPr>
        <p:spPr/>
        <p:txBody>
          <a:bodyPr/>
          <a:lstStyle/>
          <a:p>
            <a:pPr>
              <a:defRPr/>
            </a:pPr>
            <a:r>
              <a:rPr lang="de-DE" smtClean="0"/>
              <a:t>V2</a:t>
            </a:r>
            <a:endParaRPr lang="de-DE" dirty="0"/>
          </a:p>
        </p:txBody>
      </p:sp>
      <p:sp>
        <p:nvSpPr>
          <p:cNvPr id="3" name="Fußzeilenplatzhalter 2"/>
          <p:cNvSpPr>
            <a:spLocks noGrp="1"/>
          </p:cNvSpPr>
          <p:nvPr>
            <p:ph type="ftr" sz="quarter" idx="11"/>
          </p:nvPr>
        </p:nvSpPr>
        <p:spPr/>
        <p:txBody>
          <a:bodyPr/>
          <a:lstStyle/>
          <a:p>
            <a:pPr>
              <a:defRPr/>
            </a:pPr>
            <a:r>
              <a:rPr lang="en-US" smtClean="0"/>
              <a:t>Processing of Biological Data</a:t>
            </a:r>
            <a:endParaRPr lang="de-DE" dirty="0"/>
          </a:p>
        </p:txBody>
      </p:sp>
      <p:sp>
        <p:nvSpPr>
          <p:cNvPr id="8" name="Содержимое 4"/>
          <p:cNvSpPr txBox="1">
            <a:spLocks/>
          </p:cNvSpPr>
          <p:nvPr/>
        </p:nvSpPr>
        <p:spPr bwMode="auto">
          <a:xfrm>
            <a:off x="251147" y="5877272"/>
            <a:ext cx="4464869" cy="40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a:solidFill>
                  <a:schemeClr val="tx1"/>
                </a:solidFill>
                <a:latin typeface="+mn-lt"/>
                <a:ea typeface="ＭＳ Ｐゴシック" pitchFamily="-112" charset="-128"/>
              </a:defRPr>
            </a:lvl9pPr>
          </a:lstStyle>
          <a:p>
            <a:pPr marL="0" indent="0" algn="just">
              <a:lnSpc>
                <a:spcPts val="2800"/>
              </a:lnSpc>
              <a:buNone/>
              <a:defRPr/>
            </a:pPr>
            <a:r>
              <a:rPr lang="de-DE" sz="1400" dirty="0" smtClean="0"/>
              <a:t>Reese et al. </a:t>
            </a:r>
            <a:r>
              <a:rPr lang="en-US" sz="1400" dirty="0" smtClean="0"/>
              <a:t>Bioinformatics (2013) 29: </a:t>
            </a:r>
            <a:r>
              <a:rPr lang="en-US" sz="1400" dirty="0"/>
              <a:t>2877–2883. </a:t>
            </a:r>
            <a:endParaRPr lang="de-DE" sz="1400" dirty="0" smtClean="0"/>
          </a:p>
        </p:txBody>
      </p:sp>
      <p:sp>
        <p:nvSpPr>
          <p:cNvPr id="5" name="Rectangle 2"/>
          <p:cNvSpPr>
            <a:spLocks noChangeArrowheads="1"/>
          </p:cNvSpPr>
          <p:nvPr/>
        </p:nvSpPr>
        <p:spPr bwMode="auto">
          <a:xfrm>
            <a:off x="143445" y="3518868"/>
            <a:ext cx="8785671" cy="2216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ts val="2500"/>
              </a:lnSpc>
            </a:pPr>
            <a:r>
              <a:rPr lang="en-US" dirty="0" smtClean="0"/>
              <a:t>For the GENOA data set, </a:t>
            </a:r>
            <a:r>
              <a:rPr lang="en-US" dirty="0"/>
              <a:t>batch is not so easily detected using unguided PCA. </a:t>
            </a:r>
            <a:endParaRPr lang="en-US" dirty="0" smtClean="0"/>
          </a:p>
          <a:p>
            <a:pPr lvl="0">
              <a:lnSpc>
                <a:spcPts val="2500"/>
              </a:lnSpc>
            </a:pPr>
            <a:r>
              <a:rPr lang="en-US" dirty="0" smtClean="0"/>
              <a:t>The </a:t>
            </a:r>
            <a:r>
              <a:rPr lang="en-US" dirty="0"/>
              <a:t>PCA plot of </a:t>
            </a:r>
            <a:r>
              <a:rPr lang="en-US" dirty="0" smtClean="0"/>
              <a:t>PC1 and PC2 </a:t>
            </a:r>
            <a:r>
              <a:rPr lang="en-US" dirty="0"/>
              <a:t>shows that plates 7 and 8 might be slightly separated from the rest of the plates. A </a:t>
            </a:r>
            <a:r>
              <a:rPr lang="en-US" dirty="0" err="1"/>
              <a:t>gPCA</a:t>
            </a:r>
            <a:r>
              <a:rPr lang="en-US" dirty="0"/>
              <a:t> with batch defined by plate </a:t>
            </a:r>
            <a:r>
              <a:rPr lang="en-US" dirty="0" smtClean="0"/>
              <a:t>shows </a:t>
            </a:r>
            <a:r>
              <a:rPr lang="en-US" dirty="0"/>
              <a:t>that plates 7 and 8, along with </a:t>
            </a:r>
            <a:r>
              <a:rPr lang="en-US" b="1" dirty="0">
                <a:solidFill>
                  <a:srgbClr val="009999"/>
                </a:solidFill>
              </a:rPr>
              <a:t>plate </a:t>
            </a:r>
            <a:r>
              <a:rPr lang="en-US" b="1" dirty="0" smtClean="0">
                <a:solidFill>
                  <a:srgbClr val="009999"/>
                </a:solidFill>
              </a:rPr>
              <a:t>4 (X)</a:t>
            </a:r>
            <a:r>
              <a:rPr lang="en-US" b="1" dirty="0" smtClean="0"/>
              <a:t>, </a:t>
            </a:r>
            <a:r>
              <a:rPr lang="en-US" dirty="0"/>
              <a:t>separate slightly from the other plates. </a:t>
            </a:r>
            <a:endParaRPr lang="en-US" dirty="0" smtClean="0"/>
          </a:p>
          <a:p>
            <a:pPr lvl="0">
              <a:lnSpc>
                <a:spcPts val="2500"/>
              </a:lnSpc>
            </a:pPr>
            <a:endParaRPr lang="en-US" dirty="0"/>
          </a:p>
          <a:p>
            <a:pPr lvl="0">
              <a:lnSpc>
                <a:spcPts val="2500"/>
              </a:lnSpc>
            </a:pPr>
            <a:r>
              <a:rPr lang="en-US" dirty="0" smtClean="0"/>
              <a:t>It </a:t>
            </a:r>
            <a:r>
              <a:rPr lang="en-US" dirty="0"/>
              <a:t>is not obvious from the unguided PCA that plate 4 is separate from the rest of the plates. However, </a:t>
            </a:r>
            <a:r>
              <a:rPr lang="en-US" dirty="0" err="1"/>
              <a:t>gPCA</a:t>
            </a:r>
            <a:r>
              <a:rPr lang="en-US" dirty="0"/>
              <a:t> shows a separation between plate 4 and the rest of the plates. </a:t>
            </a:r>
            <a:endParaRPr kumimoji="0" lang="en-US" altLang="en-US" b="0" i="0" u="none" strike="noStrike" cap="none" normalizeH="0" baseline="0" dirty="0" smtClean="0">
              <a:ln>
                <a:noFill/>
              </a:ln>
              <a:solidFill>
                <a:schemeClr val="tx1"/>
              </a:solidFill>
              <a:effectLst/>
            </a:endParaRPr>
          </a:p>
        </p:txBody>
      </p:sp>
      <p:sp>
        <p:nvSpPr>
          <p:cNvPr id="12" name="Содержимое 4"/>
          <p:cNvSpPr txBox="1">
            <a:spLocks/>
          </p:cNvSpPr>
          <p:nvPr/>
        </p:nvSpPr>
        <p:spPr bwMode="auto">
          <a:xfrm>
            <a:off x="6904854" y="640185"/>
            <a:ext cx="1988321" cy="16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a:solidFill>
                  <a:schemeClr val="tx1"/>
                </a:solidFill>
                <a:latin typeface="+mn-lt"/>
                <a:ea typeface="ＭＳ Ｐゴシック" pitchFamily="-112" charset="-128"/>
              </a:defRPr>
            </a:lvl9pPr>
          </a:lstStyle>
          <a:p>
            <a:pPr marL="0" indent="0">
              <a:lnSpc>
                <a:spcPts val="2500"/>
              </a:lnSpc>
              <a:buNone/>
            </a:pPr>
            <a:r>
              <a:rPr lang="en-US" sz="1800" dirty="0" smtClean="0"/>
              <a:t>GENOA data</a:t>
            </a:r>
          </a:p>
          <a:p>
            <a:pPr>
              <a:lnSpc>
                <a:spcPts val="2500"/>
              </a:lnSpc>
              <a:buAutoNum type="alphaLcParenBoth"/>
            </a:pPr>
            <a:r>
              <a:rPr lang="en-US" sz="1800" dirty="0" smtClean="0"/>
              <a:t>Unguided </a:t>
            </a:r>
            <a:r>
              <a:rPr lang="en-US" sz="1800" dirty="0"/>
              <a:t>PCA of </a:t>
            </a:r>
            <a:r>
              <a:rPr lang="en-US" sz="1800" b="1" dirty="0"/>
              <a:t>X</a:t>
            </a:r>
            <a:r>
              <a:rPr lang="en-US" sz="1800" dirty="0"/>
              <a:t> and </a:t>
            </a:r>
            <a:endParaRPr lang="en-US" sz="1800" dirty="0" smtClean="0"/>
          </a:p>
          <a:p>
            <a:pPr marL="0" indent="0">
              <a:lnSpc>
                <a:spcPts val="2500"/>
              </a:lnSpc>
              <a:buNone/>
            </a:pPr>
            <a:r>
              <a:rPr lang="en-US" sz="1800" dirty="0" smtClean="0"/>
              <a:t>(</a:t>
            </a:r>
            <a:r>
              <a:rPr lang="en-US" sz="1800" b="1" dirty="0"/>
              <a:t>b</a:t>
            </a:r>
            <a:r>
              <a:rPr lang="en-US" sz="1800" dirty="0"/>
              <a:t>) </a:t>
            </a:r>
            <a:r>
              <a:rPr lang="en-US" sz="1800" dirty="0" err="1"/>
              <a:t>gPCA</a:t>
            </a:r>
            <a:r>
              <a:rPr lang="en-US" sz="1800" dirty="0"/>
              <a:t> </a:t>
            </a:r>
            <a:r>
              <a:rPr lang="en-US" sz="1800" dirty="0" smtClean="0"/>
              <a:t>of </a:t>
            </a:r>
            <a:r>
              <a:rPr lang="en-US" sz="1800" b="1" dirty="0" smtClean="0"/>
              <a:t>Y’X</a:t>
            </a:r>
            <a:r>
              <a:rPr lang="en-US" sz="1800" dirty="0" smtClean="0"/>
              <a:t>.</a:t>
            </a:r>
          </a:p>
          <a:p>
            <a:pPr marL="0" indent="0">
              <a:lnSpc>
                <a:spcPts val="2500"/>
              </a:lnSpc>
              <a:buNone/>
            </a:pPr>
            <a:endParaRPr lang="de-DE" sz="1800" dirty="0"/>
          </a:p>
          <a:p>
            <a:pPr marL="0" indent="0">
              <a:lnSpc>
                <a:spcPts val="2500"/>
              </a:lnSpc>
              <a:buNone/>
            </a:pPr>
            <a:endParaRPr lang="de-DE" sz="1800" dirty="0"/>
          </a:p>
        </p:txBody>
      </p:sp>
      <p:pic>
        <p:nvPicPr>
          <p:cNvPr id="6" name="Grafik 5"/>
          <p:cNvPicPr>
            <a:picLocks noChangeAspect="1"/>
          </p:cNvPicPr>
          <p:nvPr/>
        </p:nvPicPr>
        <p:blipFill rotWithShape="1">
          <a:blip r:embed="rId3">
            <a:extLst>
              <a:ext uri="{28A0092B-C50C-407E-A947-70E740481C1C}">
                <a14:useLocalDpi xmlns:a14="http://schemas.microsoft.com/office/drawing/2010/main" val="0"/>
              </a:ext>
            </a:extLst>
          </a:blip>
          <a:srcRect b="50584"/>
          <a:stretch/>
        </p:blipFill>
        <p:spPr>
          <a:xfrm>
            <a:off x="159511" y="640186"/>
            <a:ext cx="2804832" cy="2916516"/>
          </a:xfrm>
          <a:prstGeom prst="rect">
            <a:avLst/>
          </a:prstGeom>
        </p:spPr>
      </p:pic>
      <p:pic>
        <p:nvPicPr>
          <p:cNvPr id="13" name="Grafik 12"/>
          <p:cNvPicPr>
            <a:picLocks noChangeAspect="1"/>
          </p:cNvPicPr>
          <p:nvPr/>
        </p:nvPicPr>
        <p:blipFill rotWithShape="1">
          <a:blip r:embed="rId3">
            <a:extLst>
              <a:ext uri="{28A0092B-C50C-407E-A947-70E740481C1C}">
                <a14:useLocalDpi xmlns:a14="http://schemas.microsoft.com/office/drawing/2010/main" val="0"/>
              </a:ext>
            </a:extLst>
          </a:blip>
          <a:srcRect t="48964"/>
          <a:stretch/>
        </p:blipFill>
        <p:spPr>
          <a:xfrm>
            <a:off x="3020226" y="545949"/>
            <a:ext cx="2775909" cy="2981011"/>
          </a:xfrm>
          <a:prstGeom prst="rect">
            <a:avLst/>
          </a:prstGeom>
        </p:spPr>
      </p:pic>
    </p:spTree>
    <p:extLst>
      <p:ext uri="{BB962C8B-B14F-4D97-AF65-F5344CB8AC3E}">
        <p14:creationId xmlns:p14="http://schemas.microsoft.com/office/powerpoint/2010/main" val="3689711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Заголовок 1"/>
          <p:cNvSpPr>
            <a:spLocks noGrp="1"/>
          </p:cNvSpPr>
          <p:nvPr>
            <p:ph type="title"/>
          </p:nvPr>
        </p:nvSpPr>
        <p:spPr/>
        <p:txBody>
          <a:bodyPr/>
          <a:lstStyle/>
          <a:p>
            <a:r>
              <a:rPr lang="en-US" dirty="0">
                <a:ea typeface="ＭＳ Ｐゴシック" pitchFamily="34" charset="-128"/>
              </a:rPr>
              <a:t>C</a:t>
            </a:r>
            <a:r>
              <a:rPr lang="en-US" dirty="0" smtClean="0">
                <a:ea typeface="ＭＳ Ｐゴシック" pitchFamily="34" charset="-128"/>
              </a:rPr>
              <a:t>orrecting batch effects in DNA methylation data</a:t>
            </a:r>
          </a:p>
        </p:txBody>
      </p:sp>
      <p:sp>
        <p:nvSpPr>
          <p:cNvPr id="105476"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66FB7F3-4A43-42C7-B83A-E268A340A4A7}" type="slidenum">
              <a:rPr lang="en-US" smtClean="0">
                <a:latin typeface="Times New Roman" pitchFamily="18" charset="0"/>
              </a:rPr>
              <a:pPr eaLnBrk="1" hangingPunct="1"/>
              <a:t>21</a:t>
            </a:fld>
            <a:endParaRPr lang="en-US" smtClean="0">
              <a:latin typeface="Times New Roman" pitchFamily="18" charset="0"/>
            </a:endParaRPr>
          </a:p>
        </p:txBody>
      </p:sp>
      <p:pic>
        <p:nvPicPr>
          <p:cNvPr id="105477" name="Picture 1"/>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t="7692"/>
          <a:stretch>
            <a:fillRect/>
          </a:stretch>
        </p:blipFill>
        <p:spPr>
          <a:xfrm>
            <a:off x="539750" y="692696"/>
            <a:ext cx="7496175" cy="3455988"/>
          </a:xfrm>
        </p:spPr>
      </p:pic>
      <p:pic>
        <p:nvPicPr>
          <p:cNvPr id="105478" name="Picture 4" descr="Infinium HumanMethylation27 BeadCh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3648621"/>
            <a:ext cx="2941638"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9" name="TextBox 8"/>
          <p:cNvSpPr txBox="1">
            <a:spLocks noChangeArrowheads="1"/>
          </p:cNvSpPr>
          <p:nvPr/>
        </p:nvSpPr>
        <p:spPr bwMode="auto">
          <a:xfrm>
            <a:off x="2843213" y="3429546"/>
            <a:ext cx="25923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b="1"/>
              <a:t>Infinium HumanMethylation27, RevB BeadChip Kits</a:t>
            </a:r>
          </a:p>
          <a:p>
            <a:pPr eaLnBrk="1" hangingPunct="1"/>
            <a:endParaRPr lang="en-US"/>
          </a:p>
        </p:txBody>
      </p:sp>
      <p:pic>
        <p:nvPicPr>
          <p:cNvPr id="105480" name="Рисунок 9" descr="E:\Документы\Аспирантура_Саарланд\Биоинформатика 3\Project\dna_che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1916659"/>
            <a:ext cx="280828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umsplatzhalter 1"/>
          <p:cNvSpPr>
            <a:spLocks noGrp="1"/>
          </p:cNvSpPr>
          <p:nvPr>
            <p:ph type="dt" sz="half" idx="10"/>
          </p:nvPr>
        </p:nvSpPr>
        <p:spPr/>
        <p:txBody>
          <a:bodyPr/>
          <a:lstStyle/>
          <a:p>
            <a:pPr>
              <a:defRPr/>
            </a:pPr>
            <a:r>
              <a:rPr lang="de-DE" smtClean="0"/>
              <a:t>V2</a:t>
            </a:r>
            <a:endParaRPr lang="de-DE" dirty="0"/>
          </a:p>
        </p:txBody>
      </p:sp>
      <p:sp>
        <p:nvSpPr>
          <p:cNvPr id="3" name="Fußzeilenplatzhalter 2"/>
          <p:cNvSpPr>
            <a:spLocks noGrp="1"/>
          </p:cNvSpPr>
          <p:nvPr>
            <p:ph type="ftr" sz="quarter" idx="11"/>
          </p:nvPr>
        </p:nvSpPr>
        <p:spPr/>
        <p:txBody>
          <a:bodyPr/>
          <a:lstStyle/>
          <a:p>
            <a:pPr>
              <a:defRPr/>
            </a:pPr>
            <a:r>
              <a:rPr lang="en-US" smtClean="0"/>
              <a:t>Processing of Biological Data</a:t>
            </a:r>
            <a:endParaRPr lang="de-DE" dirty="0"/>
          </a:p>
        </p:txBody>
      </p:sp>
    </p:spTree>
    <p:extLst>
      <p:ext uri="{BB962C8B-B14F-4D97-AF65-F5344CB8AC3E}">
        <p14:creationId xmlns:p14="http://schemas.microsoft.com/office/powerpoint/2010/main" val="26021822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r>
              <a:rPr lang="en-US" dirty="0" smtClean="0">
                <a:ea typeface="ＭＳ Ｐゴシック" pitchFamily="34" charset="-128"/>
              </a:rPr>
              <a:t>Original DNA methylation data for breast cancer (TCGA)</a:t>
            </a:r>
            <a:endParaRPr lang="uk-UA" dirty="0" smtClean="0">
              <a:ea typeface="ＭＳ Ｐゴシック" pitchFamily="34" charset="-128"/>
            </a:endParaRPr>
          </a:p>
        </p:txBody>
      </p:sp>
      <p:sp>
        <p:nvSpPr>
          <p:cNvPr id="18436"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6E0B978-BDD8-4CBE-88EA-8472388C21BC}" type="slidenum">
              <a:rPr lang="en-US" smtClean="0">
                <a:latin typeface="Times New Roman" pitchFamily="18" charset="0"/>
              </a:rPr>
              <a:pPr eaLnBrk="1" hangingPunct="1"/>
              <a:t>22</a:t>
            </a:fld>
            <a:endParaRPr lang="en-US" smtClean="0">
              <a:latin typeface="Times New Roman" pitchFamily="18" charset="0"/>
            </a:endParaRPr>
          </a:p>
        </p:txBody>
      </p:sp>
      <p:sp>
        <p:nvSpPr>
          <p:cNvPr id="7" name="Содержимое 4"/>
          <p:cNvSpPr txBox="1">
            <a:spLocks/>
          </p:cNvSpPr>
          <p:nvPr/>
        </p:nvSpPr>
        <p:spPr bwMode="auto">
          <a:xfrm>
            <a:off x="251520" y="3391236"/>
            <a:ext cx="4536504" cy="2857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a:solidFill>
                  <a:schemeClr val="tx1"/>
                </a:solidFill>
                <a:latin typeface="+mn-lt"/>
                <a:ea typeface="ＭＳ Ｐゴシック" pitchFamily="-112" charset="-128"/>
              </a:defRPr>
            </a:lvl9pPr>
          </a:lstStyle>
          <a:p>
            <a:pPr marL="0" indent="0" algn="just">
              <a:lnSpc>
                <a:spcPts val="2800"/>
              </a:lnSpc>
              <a:buNone/>
              <a:defRPr/>
            </a:pPr>
            <a:r>
              <a:rPr lang="de-DE" sz="1800" dirty="0" smtClean="0">
                <a:sym typeface="Symbol" panose="05050102010706020507" pitchFamily="18" charset="2"/>
              </a:rPr>
              <a:t></a:t>
            </a:r>
            <a:r>
              <a:rPr lang="de-DE" sz="1800" dirty="0" smtClean="0"/>
              <a:t>: </a:t>
            </a:r>
            <a:r>
              <a:rPr lang="de-DE" sz="1800" dirty="0" err="1" smtClean="0"/>
              <a:t>fraction</a:t>
            </a:r>
            <a:r>
              <a:rPr lang="de-DE" sz="1800" dirty="0" smtClean="0"/>
              <a:t> </a:t>
            </a:r>
            <a:r>
              <a:rPr lang="de-DE" sz="1800" dirty="0" err="1" smtClean="0"/>
              <a:t>of</a:t>
            </a:r>
            <a:r>
              <a:rPr lang="de-DE" sz="1800" dirty="0" smtClean="0"/>
              <a:t> </a:t>
            </a:r>
            <a:r>
              <a:rPr lang="de-DE" sz="1800" dirty="0" err="1" smtClean="0"/>
              <a:t>methylated</a:t>
            </a:r>
            <a:r>
              <a:rPr lang="de-DE" sz="1800" dirty="0" smtClean="0"/>
              <a:t> </a:t>
            </a:r>
            <a:r>
              <a:rPr lang="de-DE" sz="1800" dirty="0" err="1" smtClean="0"/>
              <a:t>cytosines</a:t>
            </a:r>
            <a:r>
              <a:rPr lang="de-DE" sz="1800" dirty="0" smtClean="0"/>
              <a:t> in </a:t>
            </a:r>
            <a:r>
              <a:rPr lang="de-DE" sz="1800" dirty="0" err="1" smtClean="0"/>
              <a:t>CpG</a:t>
            </a:r>
            <a:endParaRPr lang="de-DE" sz="1800" dirty="0" smtClean="0"/>
          </a:p>
          <a:p>
            <a:pPr marL="0" indent="0" algn="just">
              <a:lnSpc>
                <a:spcPts val="2800"/>
              </a:lnSpc>
              <a:buNone/>
              <a:defRPr/>
            </a:pPr>
            <a:endParaRPr lang="de-DE" sz="1800" dirty="0"/>
          </a:p>
          <a:p>
            <a:pPr marL="0" indent="0" algn="just">
              <a:lnSpc>
                <a:spcPts val="2800"/>
              </a:lnSpc>
              <a:buNone/>
              <a:defRPr/>
            </a:pPr>
            <a:r>
              <a:rPr lang="de-DE" sz="1800" b="1" dirty="0" smtClean="0"/>
              <a:t>Clear </a:t>
            </a:r>
            <a:r>
              <a:rPr lang="de-DE" sz="1800" b="1" dirty="0" err="1" smtClean="0"/>
              <a:t>batch</a:t>
            </a:r>
            <a:r>
              <a:rPr lang="de-DE" sz="1800" b="1" dirty="0" smtClean="0"/>
              <a:t> </a:t>
            </a:r>
            <a:r>
              <a:rPr lang="de-DE" sz="1800" b="1" dirty="0" err="1" smtClean="0"/>
              <a:t>effect</a:t>
            </a:r>
            <a:r>
              <a:rPr lang="de-DE" sz="1800" b="1" dirty="0" smtClean="0"/>
              <a:t> in </a:t>
            </a:r>
            <a:r>
              <a:rPr lang="de-DE" sz="1800" b="1" dirty="0" err="1" smtClean="0"/>
              <a:t>batch</a:t>
            </a:r>
            <a:r>
              <a:rPr lang="de-DE" sz="1800" b="1" dirty="0" smtClean="0"/>
              <a:t> 136</a:t>
            </a:r>
          </a:p>
          <a:p>
            <a:pPr marL="0" indent="0" algn="just">
              <a:lnSpc>
                <a:spcPts val="2800"/>
              </a:lnSpc>
              <a:buNone/>
              <a:defRPr/>
            </a:pPr>
            <a:r>
              <a:rPr lang="de-DE" sz="1800" dirty="0" err="1" smtClean="0"/>
              <a:t>Left</a:t>
            </a:r>
            <a:r>
              <a:rPr lang="de-DE" sz="1800" dirty="0" smtClean="0"/>
              <a:t>: box-plot</a:t>
            </a:r>
          </a:p>
          <a:p>
            <a:pPr marL="0" indent="0" algn="just">
              <a:lnSpc>
                <a:spcPts val="2800"/>
              </a:lnSpc>
              <a:buNone/>
              <a:defRPr/>
            </a:pPr>
            <a:r>
              <a:rPr lang="de-DE" sz="1800" dirty="0" err="1" smtClean="0"/>
              <a:t>Right</a:t>
            </a:r>
            <a:r>
              <a:rPr lang="de-DE" sz="1800" dirty="0" smtClean="0"/>
              <a:t>/top: </a:t>
            </a:r>
            <a:r>
              <a:rPr lang="de-DE" sz="1800" dirty="0" err="1" smtClean="0"/>
              <a:t>hierarchical</a:t>
            </a:r>
            <a:r>
              <a:rPr lang="de-DE" sz="1800" dirty="0" smtClean="0"/>
              <a:t> </a:t>
            </a:r>
            <a:r>
              <a:rPr lang="de-DE" sz="1800" dirty="0" err="1" smtClean="0"/>
              <a:t>clustering</a:t>
            </a:r>
            <a:endParaRPr lang="de-DE" sz="1800" dirty="0" smtClean="0"/>
          </a:p>
          <a:p>
            <a:pPr marL="0" indent="0" algn="just">
              <a:lnSpc>
                <a:spcPts val="2800"/>
              </a:lnSpc>
              <a:buNone/>
              <a:defRPr/>
            </a:pPr>
            <a:r>
              <a:rPr lang="de-DE" sz="1800" dirty="0" err="1" smtClean="0"/>
              <a:t>Right</a:t>
            </a:r>
            <a:r>
              <a:rPr lang="de-DE" sz="1800" dirty="0" smtClean="0"/>
              <a:t>/</a:t>
            </a:r>
            <a:r>
              <a:rPr lang="de-DE" sz="1800" dirty="0" err="1" smtClean="0"/>
              <a:t>middle</a:t>
            </a:r>
            <a:r>
              <a:rPr lang="de-DE" sz="1800" dirty="0" smtClean="0"/>
              <a:t>: PCA</a:t>
            </a:r>
          </a:p>
          <a:p>
            <a:pPr marL="0" indent="0" algn="just">
              <a:lnSpc>
                <a:spcPts val="2800"/>
              </a:lnSpc>
              <a:buNone/>
              <a:defRPr/>
            </a:pPr>
            <a:r>
              <a:rPr lang="de-DE" sz="1800" dirty="0" err="1" smtClean="0"/>
              <a:t>Right</a:t>
            </a:r>
            <a:r>
              <a:rPr lang="de-DE" sz="1800" dirty="0" smtClean="0"/>
              <a:t>/</a:t>
            </a:r>
            <a:r>
              <a:rPr lang="de-DE" sz="1800" dirty="0" err="1" smtClean="0"/>
              <a:t>bottom</a:t>
            </a:r>
            <a:r>
              <a:rPr lang="de-DE" sz="1800" dirty="0" smtClean="0"/>
              <a:t>: </a:t>
            </a:r>
            <a:r>
              <a:rPr lang="de-DE" sz="1800" dirty="0" err="1" smtClean="0"/>
              <a:t>density</a:t>
            </a:r>
            <a:r>
              <a:rPr lang="de-DE" sz="1800" dirty="0" smtClean="0"/>
              <a:t> </a:t>
            </a:r>
            <a:r>
              <a:rPr lang="de-DE" sz="1800" dirty="0" err="1" smtClean="0"/>
              <a:t>distribution</a:t>
            </a:r>
            <a:endParaRPr lang="de-DE" sz="1800" dirty="0"/>
          </a:p>
        </p:txBody>
      </p:sp>
      <p:sp>
        <p:nvSpPr>
          <p:cNvPr id="4" name="Datumsplatzhalter 3"/>
          <p:cNvSpPr>
            <a:spLocks noGrp="1"/>
          </p:cNvSpPr>
          <p:nvPr>
            <p:ph type="dt" sz="half" idx="10"/>
          </p:nvPr>
        </p:nvSpPr>
        <p:spPr/>
        <p:txBody>
          <a:bodyPr/>
          <a:lstStyle/>
          <a:p>
            <a:pPr>
              <a:defRPr/>
            </a:pPr>
            <a:r>
              <a:rPr lang="de-DE" smtClean="0"/>
              <a:t>V2</a:t>
            </a:r>
            <a:endParaRPr lang="de-DE" dirty="0"/>
          </a:p>
        </p:txBody>
      </p:sp>
      <p:sp>
        <p:nvSpPr>
          <p:cNvPr id="5" name="Fußzeilenplatzhalter 4"/>
          <p:cNvSpPr>
            <a:spLocks noGrp="1"/>
          </p:cNvSpPr>
          <p:nvPr>
            <p:ph type="ftr" sz="quarter" idx="11"/>
          </p:nvPr>
        </p:nvSpPr>
        <p:spPr/>
        <p:txBody>
          <a:bodyPr/>
          <a:lstStyle/>
          <a:p>
            <a:pPr>
              <a:defRPr/>
            </a:pPr>
            <a:r>
              <a:rPr lang="en-US" smtClean="0"/>
              <a:t>Processing of Biological Data</a:t>
            </a:r>
            <a:endParaRPr lang="de-DE" dirty="0"/>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796" y="660203"/>
            <a:ext cx="4895512" cy="2627604"/>
          </a:xfrm>
          <a:prstGeom prst="rect">
            <a:avLst/>
          </a:prstGeom>
        </p:spPr>
      </p:pic>
      <p:sp>
        <p:nvSpPr>
          <p:cNvPr id="3" name="Ellipse 2"/>
          <p:cNvSpPr/>
          <p:nvPr/>
        </p:nvSpPr>
        <p:spPr>
          <a:xfrm>
            <a:off x="3815916" y="1306874"/>
            <a:ext cx="1008112" cy="154753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Grafi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547205"/>
            <a:ext cx="3529890" cy="5688061"/>
          </a:xfrm>
          <a:prstGeom prst="rect">
            <a:avLst/>
          </a:prstGeom>
        </p:spPr>
      </p:pic>
      <p:sp>
        <p:nvSpPr>
          <p:cNvPr id="8" name="Rechteck 7"/>
          <p:cNvSpPr/>
          <p:nvPr/>
        </p:nvSpPr>
        <p:spPr>
          <a:xfrm>
            <a:off x="6265168" y="943713"/>
            <a:ext cx="288032" cy="1656184"/>
          </a:xfrm>
          <a:prstGeom prst="rect">
            <a:avLst/>
          </a:prstGeom>
          <a:noFill/>
          <a:ln>
            <a:solidFill>
              <a:srgbClr val="FF33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749379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r>
              <a:rPr lang="en-US" dirty="0" smtClean="0">
                <a:ea typeface="ＭＳ Ｐゴシック" pitchFamily="34" charset="-128"/>
              </a:rPr>
              <a:t>Batch effect correction with </a:t>
            </a:r>
            <a:r>
              <a:rPr lang="en-US" dirty="0" err="1" smtClean="0">
                <a:ea typeface="ＭＳ Ｐゴシック" pitchFamily="34" charset="-128"/>
              </a:rPr>
              <a:t>BEclear</a:t>
            </a:r>
            <a:endParaRPr lang="uk-UA" dirty="0" smtClean="0">
              <a:ea typeface="ＭＳ Ｐゴシック" pitchFamily="34" charset="-128"/>
            </a:endParaRPr>
          </a:p>
        </p:txBody>
      </p:sp>
      <p:sp>
        <p:nvSpPr>
          <p:cNvPr id="18436"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6E0B978-BDD8-4CBE-88EA-8472388C21BC}" type="slidenum">
              <a:rPr lang="en-US" smtClean="0">
                <a:latin typeface="Times New Roman" pitchFamily="18" charset="0"/>
              </a:rPr>
              <a:pPr eaLnBrk="1" hangingPunct="1"/>
              <a:t>23</a:t>
            </a:fld>
            <a:endParaRPr lang="en-US" smtClean="0">
              <a:latin typeface="Times New Roman" pitchFamily="18" charset="0"/>
            </a:endParaRPr>
          </a:p>
        </p:txBody>
      </p:sp>
      <p:sp>
        <p:nvSpPr>
          <p:cNvPr id="7" name="Содержимое 4"/>
          <p:cNvSpPr txBox="1">
            <a:spLocks/>
          </p:cNvSpPr>
          <p:nvPr/>
        </p:nvSpPr>
        <p:spPr bwMode="auto">
          <a:xfrm>
            <a:off x="307975" y="620713"/>
            <a:ext cx="8440738" cy="2857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a:solidFill>
                  <a:schemeClr val="tx1"/>
                </a:solidFill>
                <a:latin typeface="+mn-lt"/>
                <a:ea typeface="ＭＳ Ｐゴシック" pitchFamily="-112" charset="-128"/>
              </a:defRPr>
            </a:lvl9pPr>
          </a:lstStyle>
          <a:p>
            <a:pPr algn="just">
              <a:lnSpc>
                <a:spcPts val="2800"/>
              </a:lnSpc>
              <a:buAutoNum type="arabicParenBoth"/>
              <a:defRPr/>
            </a:pPr>
            <a:r>
              <a:rPr lang="en-US" sz="1800" dirty="0" smtClean="0"/>
              <a:t>Compare </a:t>
            </a:r>
            <a:r>
              <a:rPr lang="en-US" sz="1800" dirty="0"/>
              <a:t>the distribution of every gene in one batch to its distribution in all other batches using the nonparametric Kolmogorov-Smirnov (KS) </a:t>
            </a:r>
            <a:r>
              <a:rPr lang="en-US" sz="1800" dirty="0" smtClean="0"/>
              <a:t>test. P-values are </a:t>
            </a:r>
            <a:r>
              <a:rPr lang="en-US" sz="1800" dirty="0"/>
              <a:t>corrected by False Discovery </a:t>
            </a:r>
            <a:r>
              <a:rPr lang="en-US" sz="1800" dirty="0" smtClean="0"/>
              <a:t>Rate.</a:t>
            </a:r>
          </a:p>
          <a:p>
            <a:pPr marL="0" indent="0" algn="just">
              <a:lnSpc>
                <a:spcPts val="2800"/>
              </a:lnSpc>
              <a:buNone/>
              <a:defRPr/>
            </a:pPr>
            <a:endParaRPr lang="en-US" sz="1800" dirty="0" smtClean="0"/>
          </a:p>
          <a:p>
            <a:pPr marL="361950" indent="-361950" algn="just">
              <a:lnSpc>
                <a:spcPts val="2800"/>
              </a:lnSpc>
              <a:buNone/>
              <a:defRPr/>
            </a:pPr>
            <a:r>
              <a:rPr lang="en-US" sz="1800" dirty="0" smtClean="0"/>
              <a:t>(2) To </a:t>
            </a:r>
            <a:r>
              <a:rPr lang="en-US" sz="1800" dirty="0"/>
              <a:t>consider only biologically relevant differences in methylation </a:t>
            </a:r>
            <a:r>
              <a:rPr lang="en-US" sz="1800" dirty="0" smtClean="0"/>
              <a:t>levels, identify </a:t>
            </a:r>
            <a:r>
              <a:rPr lang="en-US" sz="1800" dirty="0"/>
              <a:t>the absolute difference between the median of all β-values within a batch for a specific gene and the respective median of the same gene in all other batches. </a:t>
            </a:r>
            <a:endParaRPr lang="en-US" sz="1800" dirty="0" smtClean="0"/>
          </a:p>
          <a:p>
            <a:pPr marL="0" indent="0" algn="just">
              <a:lnSpc>
                <a:spcPts val="2800"/>
              </a:lnSpc>
              <a:buNone/>
              <a:defRPr/>
            </a:pPr>
            <a:endParaRPr lang="en-US" sz="1800" dirty="0"/>
          </a:p>
          <a:p>
            <a:pPr marL="0" indent="0" algn="just">
              <a:lnSpc>
                <a:spcPts val="2800"/>
              </a:lnSpc>
              <a:buNone/>
              <a:defRPr/>
            </a:pPr>
            <a:r>
              <a:rPr lang="en-US" sz="1800" dirty="0" smtClean="0"/>
              <a:t>Those </a:t>
            </a:r>
            <a:r>
              <a:rPr lang="en-US" sz="1800" dirty="0"/>
              <a:t>genes that </a:t>
            </a:r>
            <a:r>
              <a:rPr lang="en-US" sz="1800" dirty="0" smtClean="0"/>
              <a:t>have </a:t>
            </a:r>
            <a:r>
              <a:rPr lang="en-US" sz="1800" dirty="0"/>
              <a:t>a FDR-corrected significance p-value below </a:t>
            </a:r>
            <a:r>
              <a:rPr lang="en-US" sz="1800" dirty="0" smtClean="0"/>
              <a:t>0.01 (</a:t>
            </a:r>
            <a:r>
              <a:rPr lang="en-US" sz="1800" dirty="0"/>
              <a:t>KS-test) </a:t>
            </a:r>
            <a:r>
              <a:rPr lang="en-US" sz="1800" dirty="0" smtClean="0"/>
              <a:t>AND a </a:t>
            </a:r>
            <a:r>
              <a:rPr lang="en-US" sz="1800" dirty="0"/>
              <a:t>median difference larger than 0.05 </a:t>
            </a:r>
            <a:r>
              <a:rPr lang="en-US" sz="1800" dirty="0" smtClean="0"/>
              <a:t>are </a:t>
            </a:r>
            <a:r>
              <a:rPr lang="en-US" sz="1800" dirty="0"/>
              <a:t>considered as batch </a:t>
            </a:r>
            <a:r>
              <a:rPr lang="en-US" sz="1800" dirty="0" smtClean="0"/>
              <a:t>effected (BE) </a:t>
            </a:r>
            <a:r>
              <a:rPr lang="en-US" sz="1800" dirty="0"/>
              <a:t>genes in a specific batch</a:t>
            </a:r>
            <a:r>
              <a:rPr lang="en-US" sz="1800" dirty="0" smtClean="0"/>
              <a:t>.</a:t>
            </a:r>
          </a:p>
        </p:txBody>
      </p:sp>
      <p:sp>
        <p:nvSpPr>
          <p:cNvPr id="4" name="Datumsplatzhalter 3"/>
          <p:cNvSpPr>
            <a:spLocks noGrp="1"/>
          </p:cNvSpPr>
          <p:nvPr>
            <p:ph type="dt" sz="half" idx="10"/>
          </p:nvPr>
        </p:nvSpPr>
        <p:spPr/>
        <p:txBody>
          <a:bodyPr/>
          <a:lstStyle/>
          <a:p>
            <a:pPr>
              <a:defRPr/>
            </a:pPr>
            <a:r>
              <a:rPr lang="de-DE" smtClean="0"/>
              <a:t>V2</a:t>
            </a:r>
            <a:endParaRPr lang="de-DE" dirty="0"/>
          </a:p>
        </p:txBody>
      </p:sp>
      <p:sp>
        <p:nvSpPr>
          <p:cNvPr id="5" name="Fußzeilenplatzhalter 4"/>
          <p:cNvSpPr>
            <a:spLocks noGrp="1"/>
          </p:cNvSpPr>
          <p:nvPr>
            <p:ph type="ftr" sz="quarter" idx="11"/>
          </p:nvPr>
        </p:nvSpPr>
        <p:spPr/>
        <p:txBody>
          <a:bodyPr/>
          <a:lstStyle/>
          <a:p>
            <a:pPr>
              <a:defRPr/>
            </a:pPr>
            <a:r>
              <a:rPr lang="en-US" smtClean="0"/>
              <a:t>Processing of Biological Data</a:t>
            </a:r>
            <a:endParaRPr lang="de-DE" dirty="0"/>
          </a:p>
        </p:txBody>
      </p:sp>
    </p:spTree>
    <p:extLst>
      <p:ext uri="{BB962C8B-B14F-4D97-AF65-F5344CB8AC3E}">
        <p14:creationId xmlns:p14="http://schemas.microsoft.com/office/powerpoint/2010/main" val="35605412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92475" y="1008450"/>
            <a:ext cx="3399405" cy="980390"/>
          </a:xfrm>
          <a:prstGeom prst="rect">
            <a:avLst/>
          </a:prstGeom>
        </p:spPr>
      </p:pic>
      <p:sp>
        <p:nvSpPr>
          <p:cNvPr id="18434" name="Заголовок 1"/>
          <p:cNvSpPr>
            <a:spLocks noGrp="1"/>
          </p:cNvSpPr>
          <p:nvPr>
            <p:ph type="title"/>
          </p:nvPr>
        </p:nvSpPr>
        <p:spPr/>
        <p:txBody>
          <a:bodyPr/>
          <a:lstStyle/>
          <a:p>
            <a:r>
              <a:rPr lang="en-US" dirty="0" smtClean="0">
                <a:ea typeface="ＭＳ Ｐゴシック" pitchFamily="34" charset="-128"/>
              </a:rPr>
              <a:t>Batch effect correction with </a:t>
            </a:r>
            <a:r>
              <a:rPr lang="en-US" dirty="0" err="1" smtClean="0">
                <a:ea typeface="ＭＳ Ｐゴシック" pitchFamily="34" charset="-128"/>
              </a:rPr>
              <a:t>BEclear</a:t>
            </a:r>
            <a:endParaRPr lang="uk-UA" dirty="0" smtClean="0">
              <a:ea typeface="ＭＳ Ｐゴシック" pitchFamily="34" charset="-128"/>
            </a:endParaRPr>
          </a:p>
        </p:txBody>
      </p:sp>
      <p:sp>
        <p:nvSpPr>
          <p:cNvPr id="18436"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6E0B978-BDD8-4CBE-88EA-8472388C21BC}" type="slidenum">
              <a:rPr lang="en-US" smtClean="0">
                <a:latin typeface="Times New Roman" pitchFamily="18" charset="0"/>
              </a:rPr>
              <a:pPr eaLnBrk="1" hangingPunct="1"/>
              <a:t>24</a:t>
            </a:fld>
            <a:endParaRPr lang="en-US" smtClean="0">
              <a:latin typeface="Times New Roman" pitchFamily="18" charset="0"/>
            </a:endParaRPr>
          </a:p>
        </p:txBody>
      </p:sp>
      <p:sp>
        <p:nvSpPr>
          <p:cNvPr id="7" name="Содержимое 4"/>
          <p:cNvSpPr txBox="1">
            <a:spLocks/>
          </p:cNvSpPr>
          <p:nvPr/>
        </p:nvSpPr>
        <p:spPr bwMode="auto">
          <a:xfrm>
            <a:off x="3491185" y="1104570"/>
            <a:ext cx="5545311" cy="239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a:solidFill>
                  <a:schemeClr val="tx1"/>
                </a:solidFill>
                <a:latin typeface="+mn-lt"/>
                <a:ea typeface="ＭＳ Ｐゴシック" pitchFamily="-112" charset="-128"/>
              </a:defRPr>
            </a:lvl9pPr>
          </a:lstStyle>
          <a:p>
            <a:pPr marL="0" indent="0">
              <a:buNone/>
            </a:pPr>
            <a:r>
              <a:rPr lang="en-US" sz="1600" i="1" dirty="0" smtClean="0"/>
              <a:t>N</a:t>
            </a:r>
            <a:r>
              <a:rPr lang="en-US" sz="1600" dirty="0" smtClean="0"/>
              <a:t> </a:t>
            </a:r>
            <a:r>
              <a:rPr lang="en-US" sz="1600" dirty="0"/>
              <a:t>:</a:t>
            </a:r>
            <a:r>
              <a:rPr lang="en-US" sz="1600" dirty="0" smtClean="0"/>
              <a:t> </a:t>
            </a:r>
            <a:r>
              <a:rPr lang="en-US" sz="1600" dirty="0"/>
              <a:t>total number of genes in a current batch, </a:t>
            </a:r>
            <a:endParaRPr lang="en-US" sz="1600" dirty="0" smtClean="0"/>
          </a:p>
          <a:p>
            <a:pPr marL="0" indent="0">
              <a:buNone/>
            </a:pPr>
            <a:r>
              <a:rPr lang="en-US" sz="1600" i="1" dirty="0" err="1" smtClean="0"/>
              <a:t>mdif</a:t>
            </a:r>
            <a:r>
              <a:rPr lang="en-US" sz="1600" i="1" baseline="-25000" dirty="0" err="1" smtClean="0"/>
              <a:t>cat</a:t>
            </a:r>
            <a:r>
              <a:rPr lang="en-US" sz="1600" dirty="0" smtClean="0"/>
              <a:t> </a:t>
            </a:r>
            <a:r>
              <a:rPr lang="en-US" sz="1600" dirty="0"/>
              <a:t>:</a:t>
            </a:r>
            <a:r>
              <a:rPr lang="en-US" sz="1600" dirty="0" smtClean="0"/>
              <a:t> </a:t>
            </a:r>
            <a:r>
              <a:rPr lang="en-US" sz="1600" dirty="0"/>
              <a:t>category of median differences, </a:t>
            </a:r>
            <a:endParaRPr lang="en-US" sz="1600" dirty="0" smtClean="0"/>
          </a:p>
          <a:p>
            <a:pPr marL="0" indent="0">
              <a:buNone/>
            </a:pPr>
            <a:r>
              <a:rPr lang="en-US" sz="1600" i="1" dirty="0" err="1" smtClean="0"/>
              <a:t>N</a:t>
            </a:r>
            <a:r>
              <a:rPr lang="en-US" sz="1600" i="1" baseline="-25000" dirty="0" err="1" smtClean="0"/>
              <a:t>BEgenes_i</a:t>
            </a:r>
            <a:r>
              <a:rPr lang="en-US" sz="1600" dirty="0" smtClean="0"/>
              <a:t> </a:t>
            </a:r>
            <a:r>
              <a:rPr lang="en-US" sz="1600" dirty="0"/>
              <a:t>:</a:t>
            </a:r>
            <a:r>
              <a:rPr lang="en-US" sz="1600" dirty="0" smtClean="0"/>
              <a:t> </a:t>
            </a:r>
            <a:r>
              <a:rPr lang="en-US" sz="1600" dirty="0"/>
              <a:t>#</a:t>
            </a:r>
            <a:r>
              <a:rPr lang="en-US" sz="1600" dirty="0" smtClean="0"/>
              <a:t> BE-genes in </a:t>
            </a:r>
            <a:r>
              <a:rPr lang="en-US" sz="1600" i="1" dirty="0" err="1" smtClean="0"/>
              <a:t>mdif</a:t>
            </a:r>
            <a:r>
              <a:rPr lang="en-US" sz="1600" dirty="0" smtClean="0"/>
              <a:t> category </a:t>
            </a:r>
            <a:r>
              <a:rPr lang="en-US" sz="1600" i="1" dirty="0" err="1" smtClean="0"/>
              <a:t>i</a:t>
            </a:r>
            <a:endParaRPr lang="en-US" sz="1600" dirty="0" smtClean="0"/>
          </a:p>
          <a:p>
            <a:pPr marL="0" indent="0">
              <a:buNone/>
            </a:pPr>
            <a:r>
              <a:rPr lang="en-US" sz="1600" i="1" dirty="0" err="1" smtClean="0"/>
              <a:t>w</a:t>
            </a:r>
            <a:r>
              <a:rPr lang="en-US" sz="1600" i="1" baseline="-25000" dirty="0" err="1" smtClean="0"/>
              <a:t>i</a:t>
            </a:r>
            <a:r>
              <a:rPr lang="en-US" sz="1600" dirty="0" smtClean="0"/>
              <a:t> </a:t>
            </a:r>
            <a:r>
              <a:rPr lang="en-US" sz="1600" dirty="0"/>
              <a:t>:</a:t>
            </a:r>
            <a:r>
              <a:rPr lang="en-US" sz="1600" dirty="0" smtClean="0"/>
              <a:t> </a:t>
            </a:r>
            <a:r>
              <a:rPr lang="en-US" sz="1600" dirty="0"/>
              <a:t>weight </a:t>
            </a:r>
            <a:r>
              <a:rPr lang="en-US" sz="1600" dirty="0" smtClean="0"/>
              <a:t>of </a:t>
            </a:r>
            <a:r>
              <a:rPr lang="en-US" sz="1600" i="1" dirty="0" err="1" smtClean="0"/>
              <a:t>mdif</a:t>
            </a:r>
            <a:r>
              <a:rPr lang="en-US" sz="1600" dirty="0" smtClean="0"/>
              <a:t> category </a:t>
            </a:r>
            <a:r>
              <a:rPr lang="en-US" sz="1600" i="1" dirty="0" err="1" smtClean="0"/>
              <a:t>i</a:t>
            </a:r>
            <a:r>
              <a:rPr lang="en-US" sz="1600" dirty="0" smtClean="0"/>
              <a:t> </a:t>
            </a:r>
          </a:p>
          <a:p>
            <a:pPr marL="0" indent="0">
              <a:buNone/>
            </a:pPr>
            <a:r>
              <a:rPr lang="en-US" sz="1600" dirty="0" smtClean="0"/>
              <a:t>Weight categories:</a:t>
            </a:r>
          </a:p>
          <a:p>
            <a:pPr marL="0" indent="0">
              <a:buNone/>
            </a:pPr>
            <a:r>
              <a:rPr lang="en-US" sz="1600" dirty="0"/>
              <a:t>	</a:t>
            </a:r>
            <a:r>
              <a:rPr lang="en-US" sz="1600" dirty="0" smtClean="0"/>
              <a:t>if </a:t>
            </a:r>
            <a:r>
              <a:rPr lang="en-US" sz="1600" i="1" dirty="0" err="1"/>
              <a:t>mdif</a:t>
            </a:r>
            <a:r>
              <a:rPr lang="en-US" sz="1600" dirty="0"/>
              <a:t> &lt; 0.05, then weight = 0;</a:t>
            </a:r>
          </a:p>
          <a:p>
            <a:pPr marL="0" indent="0">
              <a:buNone/>
            </a:pPr>
            <a:r>
              <a:rPr lang="en-US" sz="1600" dirty="0" smtClean="0"/>
              <a:t>	if </a:t>
            </a:r>
            <a:r>
              <a:rPr lang="en-US" sz="1600" dirty="0"/>
              <a:t>0.05 ≤ </a:t>
            </a:r>
            <a:r>
              <a:rPr lang="en-US" sz="1600" i="1" dirty="0" err="1"/>
              <a:t>mdif</a:t>
            </a:r>
            <a:r>
              <a:rPr lang="en-US" sz="1600" i="1" dirty="0"/>
              <a:t> &lt;</a:t>
            </a:r>
            <a:r>
              <a:rPr lang="en-US" sz="1600" dirty="0"/>
              <a:t> 0.1 weight = 1;</a:t>
            </a:r>
          </a:p>
          <a:p>
            <a:pPr marL="0" indent="0">
              <a:buNone/>
            </a:pPr>
            <a:r>
              <a:rPr lang="en-US" sz="1600" dirty="0" smtClean="0"/>
              <a:t>	if </a:t>
            </a:r>
            <a:r>
              <a:rPr lang="en-US" sz="1600" i="1" dirty="0"/>
              <a:t>m</a:t>
            </a:r>
            <a:r>
              <a:rPr lang="en-US" sz="1600" dirty="0"/>
              <a:t> × 0.1 ≤ </a:t>
            </a:r>
            <a:r>
              <a:rPr lang="en-US" sz="1600" i="1" dirty="0" err="1"/>
              <a:t>mdif</a:t>
            </a:r>
            <a:r>
              <a:rPr lang="en-US" sz="1600" dirty="0"/>
              <a:t> &lt; (</a:t>
            </a:r>
            <a:r>
              <a:rPr lang="en-US" sz="1600" i="1" dirty="0"/>
              <a:t>m</a:t>
            </a:r>
            <a:r>
              <a:rPr lang="en-US" sz="1600" dirty="0"/>
              <a:t> + 1) × </a:t>
            </a:r>
            <a:r>
              <a:rPr lang="en-US" sz="1600" dirty="0" smtClean="0"/>
              <a:t>0.1, </a:t>
            </a:r>
            <a:r>
              <a:rPr lang="en-US" sz="1600" i="1" dirty="0" smtClean="0"/>
              <a:t>m</a:t>
            </a:r>
            <a:r>
              <a:rPr lang="en-US" sz="1600" dirty="0" smtClean="0"/>
              <a:t> </a:t>
            </a:r>
            <a:r>
              <a:rPr lang="en-US" sz="1600" dirty="0" smtClean="0">
                <a:sym typeface="Symbol" panose="05050102010706020507" pitchFamily="18" charset="2"/>
              </a:rPr>
              <a:t></a:t>
            </a:r>
            <a:r>
              <a:rPr lang="en-US" sz="1600" dirty="0" smtClean="0"/>
              <a:t> </a:t>
            </a:r>
            <a:r>
              <a:rPr lang="en-US" sz="1600" i="1" dirty="0"/>
              <a:t>N</a:t>
            </a:r>
            <a:r>
              <a:rPr lang="en-US" sz="1600" i="1" baseline="30000" dirty="0" smtClean="0"/>
              <a:t>+</a:t>
            </a:r>
            <a:endParaRPr lang="en-US" sz="1600" dirty="0"/>
          </a:p>
        </p:txBody>
      </p:sp>
      <p:sp>
        <p:nvSpPr>
          <p:cNvPr id="4" name="Datumsplatzhalter 3"/>
          <p:cNvSpPr>
            <a:spLocks noGrp="1"/>
          </p:cNvSpPr>
          <p:nvPr>
            <p:ph type="dt" sz="half" idx="10"/>
          </p:nvPr>
        </p:nvSpPr>
        <p:spPr/>
        <p:txBody>
          <a:bodyPr/>
          <a:lstStyle/>
          <a:p>
            <a:pPr>
              <a:defRPr/>
            </a:pPr>
            <a:r>
              <a:rPr lang="de-DE" smtClean="0"/>
              <a:t>V2</a:t>
            </a:r>
            <a:endParaRPr lang="de-DE" dirty="0"/>
          </a:p>
        </p:txBody>
      </p:sp>
      <p:sp>
        <p:nvSpPr>
          <p:cNvPr id="5" name="Fußzeilenplatzhalter 4"/>
          <p:cNvSpPr>
            <a:spLocks noGrp="1"/>
          </p:cNvSpPr>
          <p:nvPr>
            <p:ph type="ftr" sz="quarter" idx="11"/>
          </p:nvPr>
        </p:nvSpPr>
        <p:spPr/>
        <p:txBody>
          <a:bodyPr/>
          <a:lstStyle/>
          <a:p>
            <a:pPr>
              <a:defRPr/>
            </a:pPr>
            <a:r>
              <a:rPr lang="en-US" smtClean="0"/>
              <a:t>Processing of Biological Data</a:t>
            </a:r>
            <a:endParaRPr lang="de-DE" dirty="0"/>
          </a:p>
        </p:txBody>
      </p:sp>
      <p:sp>
        <p:nvSpPr>
          <p:cNvPr id="9" name="Содержимое 4"/>
          <p:cNvSpPr txBox="1">
            <a:spLocks/>
          </p:cNvSpPr>
          <p:nvPr/>
        </p:nvSpPr>
        <p:spPr bwMode="auto">
          <a:xfrm>
            <a:off x="107504" y="548680"/>
            <a:ext cx="8440738" cy="411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a:solidFill>
                  <a:schemeClr val="tx1"/>
                </a:solidFill>
                <a:latin typeface="+mn-lt"/>
                <a:ea typeface="ＭＳ Ｐゴシック" pitchFamily="-112" charset="-128"/>
              </a:defRPr>
            </a:lvl9pPr>
          </a:lstStyle>
          <a:p>
            <a:pPr marL="0" indent="0" algn="just">
              <a:lnSpc>
                <a:spcPts val="2800"/>
              </a:lnSpc>
              <a:buNone/>
              <a:defRPr/>
            </a:pPr>
            <a:r>
              <a:rPr lang="en-US" sz="1800" dirty="0" smtClean="0"/>
              <a:t>(3) Score </a:t>
            </a:r>
            <a:r>
              <a:rPr lang="en-US" sz="1800" dirty="0" err="1" smtClean="0"/>
              <a:t>severeness</a:t>
            </a:r>
            <a:r>
              <a:rPr lang="en-US" sz="1800" dirty="0" smtClean="0"/>
              <a:t> </a:t>
            </a:r>
            <a:r>
              <a:rPr lang="en-US" sz="1800" dirty="0"/>
              <a:t>of batch effect in single batches by a weighting-scheme </a:t>
            </a:r>
            <a:r>
              <a:rPr lang="en-US" sz="1800" dirty="0" smtClean="0"/>
              <a:t>:</a:t>
            </a:r>
          </a:p>
        </p:txBody>
      </p:sp>
      <p:sp>
        <p:nvSpPr>
          <p:cNvPr id="10" name="Содержимое 4"/>
          <p:cNvSpPr txBox="1">
            <a:spLocks/>
          </p:cNvSpPr>
          <p:nvPr/>
        </p:nvSpPr>
        <p:spPr bwMode="auto">
          <a:xfrm>
            <a:off x="88529" y="3717032"/>
            <a:ext cx="8660184" cy="241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a:solidFill>
                  <a:schemeClr val="tx1"/>
                </a:solidFill>
                <a:latin typeface="+mn-lt"/>
                <a:ea typeface="ＭＳ Ｐゴシック" pitchFamily="-112" charset="-128"/>
              </a:defRPr>
            </a:lvl9pPr>
          </a:lstStyle>
          <a:p>
            <a:pPr marL="0" indent="0">
              <a:lnSpc>
                <a:spcPts val="2500"/>
              </a:lnSpc>
              <a:buNone/>
            </a:pPr>
            <a:r>
              <a:rPr lang="en-US" sz="1800" dirty="0"/>
              <a:t>S</a:t>
            </a:r>
            <a:r>
              <a:rPr lang="en-US" sz="1800" dirty="0" smtClean="0"/>
              <a:t>coring </a:t>
            </a:r>
            <a:r>
              <a:rPr lang="en-US" sz="1800" dirty="0"/>
              <a:t>scheme considers </a:t>
            </a:r>
            <a:r>
              <a:rPr lang="en-US" sz="1800" dirty="0" smtClean="0"/>
              <a:t>number </a:t>
            </a:r>
            <a:r>
              <a:rPr lang="en-US" sz="1800" dirty="0"/>
              <a:t>of BE-genes in the batch +</a:t>
            </a:r>
            <a:r>
              <a:rPr lang="en-US" sz="1800" dirty="0" smtClean="0"/>
              <a:t> </a:t>
            </a:r>
            <a:r>
              <a:rPr lang="en-US" sz="1800" dirty="0"/>
              <a:t>magnitude of </a:t>
            </a:r>
            <a:r>
              <a:rPr lang="en-US" sz="1800" dirty="0" smtClean="0"/>
              <a:t> </a:t>
            </a:r>
            <a:r>
              <a:rPr lang="en-US" sz="1800" dirty="0"/>
              <a:t>deviation of the medians of BE-genes in one batch compared to all other batches</a:t>
            </a:r>
            <a:r>
              <a:rPr lang="en-US" sz="1800" dirty="0" smtClean="0"/>
              <a:t>.</a:t>
            </a:r>
          </a:p>
          <a:p>
            <a:pPr marL="0" indent="0">
              <a:lnSpc>
                <a:spcPts val="2500"/>
              </a:lnSpc>
              <a:buNone/>
            </a:pPr>
            <a:endParaRPr lang="en-US" sz="800" dirty="0"/>
          </a:p>
          <a:p>
            <a:pPr marL="0" indent="0">
              <a:lnSpc>
                <a:spcPts val="2500"/>
              </a:lnSpc>
              <a:buNone/>
            </a:pPr>
            <a:r>
              <a:rPr lang="en-US" sz="1800" dirty="0"/>
              <a:t>Based on the BE-scores of all batches, </a:t>
            </a:r>
            <a:r>
              <a:rPr lang="en-US" sz="1800" dirty="0" smtClean="0"/>
              <a:t>identify using the Dixon test </a:t>
            </a:r>
            <a:r>
              <a:rPr lang="en-US" sz="1800" dirty="0"/>
              <a:t>which batches have BE-scores that deviate significantly from the BE-scores of the other </a:t>
            </a:r>
            <a:r>
              <a:rPr lang="en-US" sz="1800" dirty="0" smtClean="0"/>
              <a:t>batches.</a:t>
            </a:r>
          </a:p>
          <a:p>
            <a:pPr marL="0" indent="0">
              <a:lnSpc>
                <a:spcPts val="2500"/>
              </a:lnSpc>
              <a:buNone/>
            </a:pPr>
            <a:r>
              <a:rPr lang="en-US" sz="1800" dirty="0" smtClean="0"/>
              <a:t> </a:t>
            </a:r>
          </a:p>
          <a:p>
            <a:pPr marL="0" indent="0">
              <a:lnSpc>
                <a:spcPts val="2500"/>
              </a:lnSpc>
              <a:buNone/>
            </a:pPr>
            <a:r>
              <a:rPr lang="en-US" sz="1800" dirty="0" smtClean="0"/>
              <a:t>All </a:t>
            </a:r>
            <a:r>
              <a:rPr lang="en-US" sz="1800" dirty="0"/>
              <a:t>BE-gene entries in these affected batches a</a:t>
            </a:r>
            <a:r>
              <a:rPr lang="en-US" sz="1800" dirty="0" smtClean="0"/>
              <a:t>re </a:t>
            </a:r>
            <a:r>
              <a:rPr lang="en-US" sz="1800" b="1" dirty="0"/>
              <a:t>replaced</a:t>
            </a:r>
            <a:r>
              <a:rPr lang="en-US" sz="1800" dirty="0"/>
              <a:t> by </a:t>
            </a:r>
            <a:r>
              <a:rPr lang="en-US" sz="1800" b="1" dirty="0" smtClean="0"/>
              <a:t>LFM</a:t>
            </a:r>
            <a:r>
              <a:rPr lang="en-US" sz="1800" b="1" dirty="0"/>
              <a:t> </a:t>
            </a:r>
            <a:r>
              <a:rPr lang="en-US" sz="1800" b="1" dirty="0" smtClean="0"/>
              <a:t>predictions</a:t>
            </a:r>
            <a:r>
              <a:rPr lang="en-US" sz="1800" dirty="0" smtClean="0"/>
              <a:t>.</a:t>
            </a:r>
            <a:endParaRPr lang="en-US" sz="1800" dirty="0"/>
          </a:p>
        </p:txBody>
      </p:sp>
    </p:spTree>
    <p:extLst>
      <p:ext uri="{BB962C8B-B14F-4D97-AF65-F5344CB8AC3E}">
        <p14:creationId xmlns:p14="http://schemas.microsoft.com/office/powerpoint/2010/main" val="843353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r>
              <a:rPr lang="en-US" dirty="0" smtClean="0">
                <a:ea typeface="ＭＳ Ｐゴシック" pitchFamily="34" charset="-128"/>
              </a:rPr>
              <a:t>TCGA data for breast cancer – batch affected entries predicted by LFM/</a:t>
            </a:r>
            <a:r>
              <a:rPr lang="en-US" dirty="0" err="1" smtClean="0">
                <a:ea typeface="ＭＳ Ｐゴシック" pitchFamily="34" charset="-128"/>
              </a:rPr>
              <a:t>BEclear</a:t>
            </a:r>
            <a:endParaRPr lang="uk-UA" dirty="0" smtClean="0">
              <a:ea typeface="ＭＳ Ｐゴシック" pitchFamily="34" charset="-128"/>
            </a:endParaRPr>
          </a:p>
        </p:txBody>
      </p:sp>
      <p:sp>
        <p:nvSpPr>
          <p:cNvPr id="18436"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6E0B978-BDD8-4CBE-88EA-8472388C21BC}" type="slidenum">
              <a:rPr lang="en-US" smtClean="0">
                <a:latin typeface="Times New Roman" pitchFamily="18" charset="0"/>
              </a:rPr>
              <a:pPr eaLnBrk="1" hangingPunct="1"/>
              <a:t>25</a:t>
            </a:fld>
            <a:endParaRPr lang="en-US" smtClean="0">
              <a:latin typeface="Times New Roman" pitchFamily="18" charset="0"/>
            </a:endParaRPr>
          </a:p>
        </p:txBody>
      </p:sp>
      <p:sp>
        <p:nvSpPr>
          <p:cNvPr id="7" name="Содержимое 4"/>
          <p:cNvSpPr txBox="1">
            <a:spLocks/>
          </p:cNvSpPr>
          <p:nvPr/>
        </p:nvSpPr>
        <p:spPr bwMode="auto">
          <a:xfrm>
            <a:off x="242813" y="4776482"/>
            <a:ext cx="4612754"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a:solidFill>
                  <a:schemeClr val="tx1"/>
                </a:solidFill>
                <a:latin typeface="+mn-lt"/>
                <a:ea typeface="ＭＳ Ｐゴシック" pitchFamily="-112" charset="-128"/>
              </a:defRPr>
            </a:lvl9pPr>
          </a:lstStyle>
          <a:p>
            <a:pPr marL="0" indent="0" algn="just">
              <a:lnSpc>
                <a:spcPts val="2800"/>
              </a:lnSpc>
              <a:buNone/>
              <a:defRPr/>
            </a:pPr>
            <a:r>
              <a:rPr lang="de-DE" sz="1800" dirty="0"/>
              <a:t>B</a:t>
            </a:r>
            <a:r>
              <a:rPr lang="de-DE" sz="1800" dirty="0" smtClean="0"/>
              <a:t>atch 136 </a:t>
            </a:r>
            <a:r>
              <a:rPr lang="de-DE" sz="1800" dirty="0" err="1" smtClean="0"/>
              <a:t>has</a:t>
            </a:r>
            <a:r>
              <a:rPr lang="de-DE" sz="1800" dirty="0" smtClean="0"/>
              <a:t> still </a:t>
            </a:r>
            <a:r>
              <a:rPr lang="de-DE" sz="1800" dirty="0" err="1" smtClean="0"/>
              <a:t>slightly</a:t>
            </a:r>
            <a:r>
              <a:rPr lang="de-DE" sz="1800" dirty="0" smtClean="0"/>
              <a:t> larger </a:t>
            </a:r>
            <a:r>
              <a:rPr lang="de-DE" sz="1800" dirty="0" err="1" smtClean="0"/>
              <a:t>values</a:t>
            </a:r>
            <a:r>
              <a:rPr lang="de-DE" sz="1800" dirty="0" smtClean="0"/>
              <a:t> </a:t>
            </a:r>
            <a:r>
              <a:rPr lang="de-DE" sz="1800" dirty="0" err="1" smtClean="0"/>
              <a:t>than</a:t>
            </a:r>
            <a:r>
              <a:rPr lang="de-DE" sz="1800" dirty="0" smtClean="0"/>
              <a:t> </a:t>
            </a:r>
            <a:r>
              <a:rPr lang="de-DE" sz="1800" dirty="0" err="1" smtClean="0"/>
              <a:t>other</a:t>
            </a:r>
            <a:r>
              <a:rPr lang="de-DE" sz="1800" dirty="0" smtClean="0"/>
              <a:t> </a:t>
            </a:r>
            <a:r>
              <a:rPr lang="de-DE" sz="1800" dirty="0" err="1" smtClean="0"/>
              <a:t>batches</a:t>
            </a:r>
            <a:r>
              <a:rPr lang="de-DE" sz="1800" dirty="0" smtClean="0"/>
              <a:t>, </a:t>
            </a:r>
          </a:p>
          <a:p>
            <a:pPr marL="0" indent="0" algn="just">
              <a:lnSpc>
                <a:spcPts val="2800"/>
              </a:lnSpc>
              <a:buNone/>
              <a:defRPr/>
            </a:pPr>
            <a:r>
              <a:rPr lang="de-DE" sz="1800" dirty="0"/>
              <a:t>b</a:t>
            </a:r>
            <a:r>
              <a:rPr lang="de-DE" sz="1800" dirty="0" smtClean="0"/>
              <a:t>ut </a:t>
            </a:r>
            <a:r>
              <a:rPr lang="de-DE" sz="1800" dirty="0" err="1" smtClean="0"/>
              <a:t>the</a:t>
            </a:r>
            <a:r>
              <a:rPr lang="de-DE" sz="1800" dirty="0" smtClean="0"/>
              <a:t> </a:t>
            </a:r>
            <a:r>
              <a:rPr lang="de-DE" sz="1800" dirty="0" err="1" smtClean="0"/>
              <a:t>deviation</a:t>
            </a:r>
            <a:r>
              <a:rPr lang="de-DE" sz="1800" dirty="0" smtClean="0"/>
              <a:t> </a:t>
            </a:r>
            <a:r>
              <a:rPr lang="de-DE" sz="1800" dirty="0" err="1" smtClean="0"/>
              <a:t>is</a:t>
            </a:r>
            <a:r>
              <a:rPr lang="de-DE" sz="1800" dirty="0" smtClean="0"/>
              <a:t> </a:t>
            </a:r>
            <a:r>
              <a:rPr lang="de-DE" sz="1800" dirty="0" err="1" smtClean="0"/>
              <a:t>no</a:t>
            </a:r>
            <a:r>
              <a:rPr lang="de-DE" sz="1800" dirty="0" smtClean="0"/>
              <a:t> </a:t>
            </a:r>
            <a:r>
              <a:rPr lang="de-DE" sz="1800" dirty="0" err="1" smtClean="0"/>
              <a:t>longer</a:t>
            </a:r>
            <a:r>
              <a:rPr lang="de-DE" sz="1800" dirty="0" smtClean="0"/>
              <a:t> </a:t>
            </a:r>
            <a:r>
              <a:rPr lang="de-DE" sz="1800" dirty="0" err="1" smtClean="0"/>
              <a:t>statistically</a:t>
            </a:r>
            <a:r>
              <a:rPr lang="de-DE" sz="1800" dirty="0" smtClean="0"/>
              <a:t> </a:t>
            </a:r>
            <a:r>
              <a:rPr lang="de-DE" sz="1800" dirty="0" err="1" smtClean="0"/>
              <a:t>significant</a:t>
            </a:r>
            <a:r>
              <a:rPr lang="de-DE" sz="1800" dirty="0" smtClean="0"/>
              <a:t>.</a:t>
            </a:r>
            <a:endParaRPr lang="de-DE" sz="1800" dirty="0"/>
          </a:p>
        </p:txBody>
      </p:sp>
      <p:sp>
        <p:nvSpPr>
          <p:cNvPr id="2" name="Datumsplatzhalter 1"/>
          <p:cNvSpPr>
            <a:spLocks noGrp="1"/>
          </p:cNvSpPr>
          <p:nvPr>
            <p:ph type="dt" sz="half" idx="10"/>
          </p:nvPr>
        </p:nvSpPr>
        <p:spPr/>
        <p:txBody>
          <a:bodyPr/>
          <a:lstStyle/>
          <a:p>
            <a:pPr>
              <a:defRPr/>
            </a:pPr>
            <a:r>
              <a:rPr lang="de-DE" smtClean="0"/>
              <a:t>V2</a:t>
            </a:r>
            <a:endParaRPr lang="de-DE" dirty="0"/>
          </a:p>
        </p:txBody>
      </p:sp>
      <p:sp>
        <p:nvSpPr>
          <p:cNvPr id="4" name="Fußzeilenplatzhalter 3"/>
          <p:cNvSpPr>
            <a:spLocks noGrp="1"/>
          </p:cNvSpPr>
          <p:nvPr>
            <p:ph type="ftr" sz="quarter" idx="11"/>
          </p:nvPr>
        </p:nvSpPr>
        <p:spPr/>
        <p:txBody>
          <a:bodyPr/>
          <a:lstStyle/>
          <a:p>
            <a:pPr>
              <a:defRPr/>
            </a:pPr>
            <a:r>
              <a:rPr lang="en-US" smtClean="0"/>
              <a:t>Processing of Biological Data</a:t>
            </a:r>
            <a:endParaRPr lang="de-DE"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099" y="812463"/>
            <a:ext cx="7352413" cy="3932261"/>
          </a:xfrm>
          <a:prstGeom prst="rect">
            <a:avLst/>
          </a:prstGeom>
        </p:spPr>
      </p:pic>
      <p:sp>
        <p:nvSpPr>
          <p:cNvPr id="3" name="Ellipse 2"/>
          <p:cNvSpPr/>
          <p:nvPr/>
        </p:nvSpPr>
        <p:spPr>
          <a:xfrm>
            <a:off x="6019800" y="2348880"/>
            <a:ext cx="1008112" cy="154753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93890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179512" y="115888"/>
            <a:ext cx="8713663" cy="504825"/>
          </a:xfrm>
        </p:spPr>
        <p:txBody>
          <a:bodyPr/>
          <a:lstStyle/>
          <a:p>
            <a:r>
              <a:rPr lang="en-US" dirty="0" smtClean="0">
                <a:ea typeface="ＭＳ Ｐゴシック" pitchFamily="34" charset="-128"/>
              </a:rPr>
              <a:t>TCGA data for breast cancer – data corrected by </a:t>
            </a:r>
            <a:r>
              <a:rPr lang="en-US" dirty="0" err="1" smtClean="0">
                <a:ea typeface="ＭＳ Ｐゴシック" pitchFamily="34" charset="-128"/>
              </a:rPr>
              <a:t>FunNorm</a:t>
            </a:r>
            <a:endParaRPr lang="uk-UA" dirty="0" smtClean="0">
              <a:ea typeface="ＭＳ Ｐゴシック" pitchFamily="34" charset="-128"/>
            </a:endParaRPr>
          </a:p>
        </p:txBody>
      </p:sp>
      <p:sp>
        <p:nvSpPr>
          <p:cNvPr id="18436"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6E0B978-BDD8-4CBE-88EA-8472388C21BC}" type="slidenum">
              <a:rPr lang="en-US" smtClean="0">
                <a:latin typeface="Times New Roman" pitchFamily="18" charset="0"/>
              </a:rPr>
              <a:pPr eaLnBrk="1" hangingPunct="1"/>
              <a:t>26</a:t>
            </a:fld>
            <a:endParaRPr lang="en-US" smtClean="0">
              <a:latin typeface="Times New Roman" pitchFamily="18" charset="0"/>
            </a:endParaRPr>
          </a:p>
        </p:txBody>
      </p:sp>
      <p:sp>
        <p:nvSpPr>
          <p:cNvPr id="7" name="Содержимое 4"/>
          <p:cNvSpPr txBox="1">
            <a:spLocks/>
          </p:cNvSpPr>
          <p:nvPr/>
        </p:nvSpPr>
        <p:spPr bwMode="auto">
          <a:xfrm>
            <a:off x="5483944" y="692696"/>
            <a:ext cx="3528392"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a:solidFill>
                  <a:schemeClr val="tx1"/>
                </a:solidFill>
                <a:latin typeface="+mn-lt"/>
                <a:ea typeface="ＭＳ Ｐゴシック" pitchFamily="-112" charset="-128"/>
              </a:defRPr>
            </a:lvl9pPr>
          </a:lstStyle>
          <a:p>
            <a:pPr marL="0" indent="0">
              <a:lnSpc>
                <a:spcPts val="2500"/>
              </a:lnSpc>
              <a:buNone/>
            </a:pPr>
            <a:r>
              <a:rPr lang="en-US" sz="1800" dirty="0" smtClean="0"/>
              <a:t>A. Per </a:t>
            </a:r>
            <a:r>
              <a:rPr lang="en-US" sz="1800" dirty="0"/>
              <a:t>sample boxplot </a:t>
            </a:r>
            <a:endParaRPr lang="en-US" sz="1800" dirty="0" smtClean="0"/>
          </a:p>
          <a:p>
            <a:pPr marL="0" indent="0">
              <a:lnSpc>
                <a:spcPts val="2500"/>
              </a:lnSpc>
              <a:buNone/>
            </a:pPr>
            <a:r>
              <a:rPr lang="en-US" sz="1800" dirty="0" smtClean="0"/>
              <a:t>B</a:t>
            </a:r>
            <a:r>
              <a:rPr lang="en-US" sz="1800" dirty="0"/>
              <a:t>. Density plot. </a:t>
            </a:r>
            <a:endParaRPr lang="en-US" sz="1800" dirty="0" smtClean="0"/>
          </a:p>
          <a:p>
            <a:pPr marL="0" indent="0">
              <a:lnSpc>
                <a:spcPts val="2500"/>
              </a:lnSpc>
              <a:buNone/>
            </a:pPr>
            <a:r>
              <a:rPr lang="en-US" sz="1800" dirty="0" smtClean="0"/>
              <a:t>Functional </a:t>
            </a:r>
            <a:r>
              <a:rPr lang="en-US" sz="1800" dirty="0"/>
              <a:t>normalization was able to adjust the batch effect equally well as </a:t>
            </a:r>
            <a:r>
              <a:rPr lang="en-US" sz="1800" dirty="0" err="1"/>
              <a:t>BEclear</a:t>
            </a:r>
            <a:r>
              <a:rPr lang="en-US" sz="1800" dirty="0"/>
              <a:t> </a:t>
            </a:r>
          </a:p>
        </p:txBody>
      </p:sp>
      <p:sp>
        <p:nvSpPr>
          <p:cNvPr id="2" name="Datumsplatzhalter 1"/>
          <p:cNvSpPr>
            <a:spLocks noGrp="1"/>
          </p:cNvSpPr>
          <p:nvPr>
            <p:ph type="dt" sz="half" idx="10"/>
          </p:nvPr>
        </p:nvSpPr>
        <p:spPr/>
        <p:txBody>
          <a:bodyPr/>
          <a:lstStyle/>
          <a:p>
            <a:pPr>
              <a:defRPr/>
            </a:pPr>
            <a:r>
              <a:rPr lang="de-DE" smtClean="0"/>
              <a:t>V2</a:t>
            </a:r>
            <a:endParaRPr lang="de-DE" dirty="0"/>
          </a:p>
        </p:txBody>
      </p:sp>
      <p:sp>
        <p:nvSpPr>
          <p:cNvPr id="4" name="Fußzeilenplatzhalter 3"/>
          <p:cNvSpPr>
            <a:spLocks noGrp="1"/>
          </p:cNvSpPr>
          <p:nvPr>
            <p:ph type="ftr" sz="quarter" idx="11"/>
          </p:nvPr>
        </p:nvSpPr>
        <p:spPr/>
        <p:txBody>
          <a:bodyPr/>
          <a:lstStyle/>
          <a:p>
            <a:pPr>
              <a:defRPr/>
            </a:pPr>
            <a:r>
              <a:rPr lang="en-US" smtClean="0"/>
              <a:t>Processing of Biological Data</a:t>
            </a:r>
            <a:endParaRPr lang="de-DE"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6" y="614924"/>
            <a:ext cx="5325414" cy="5626608"/>
          </a:xfrm>
          <a:prstGeom prst="rect">
            <a:avLst/>
          </a:prstGeom>
        </p:spPr>
      </p:pic>
    </p:spTree>
    <p:extLst>
      <p:ext uri="{BB962C8B-B14F-4D97-AF65-F5344CB8AC3E}">
        <p14:creationId xmlns:p14="http://schemas.microsoft.com/office/powerpoint/2010/main" val="3391538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323850" y="115888"/>
            <a:ext cx="8569325" cy="504825"/>
          </a:xfrm>
        </p:spPr>
        <p:txBody>
          <a:bodyPr/>
          <a:lstStyle/>
          <a:p>
            <a:r>
              <a:rPr lang="en-US" dirty="0" smtClean="0">
                <a:ea typeface="ＭＳ Ｐゴシック" pitchFamily="34" charset="-128"/>
              </a:rPr>
              <a:t>Functional Normalization</a:t>
            </a:r>
            <a:endParaRPr lang="uk-UA" dirty="0" smtClean="0">
              <a:ea typeface="ＭＳ Ｐゴシック" pitchFamily="34" charset="-128"/>
            </a:endParaRPr>
          </a:p>
        </p:txBody>
      </p:sp>
      <p:sp>
        <p:nvSpPr>
          <p:cNvPr id="18436"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6E0B978-BDD8-4CBE-88EA-8472388C21BC}" type="slidenum">
              <a:rPr lang="en-US" smtClean="0">
                <a:latin typeface="Times New Roman" pitchFamily="18" charset="0"/>
              </a:rPr>
              <a:pPr eaLnBrk="1" hangingPunct="1"/>
              <a:t>27</a:t>
            </a:fld>
            <a:endParaRPr lang="en-US" smtClean="0">
              <a:latin typeface="Times New Roman" pitchFamily="18" charset="0"/>
            </a:endParaRPr>
          </a:p>
        </p:txBody>
      </p:sp>
      <p:sp>
        <p:nvSpPr>
          <p:cNvPr id="7" name="Содержимое 4"/>
          <p:cNvSpPr txBox="1">
            <a:spLocks/>
          </p:cNvSpPr>
          <p:nvPr/>
        </p:nvSpPr>
        <p:spPr bwMode="auto">
          <a:xfrm>
            <a:off x="323850" y="620713"/>
            <a:ext cx="8496622"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a:solidFill>
                  <a:schemeClr val="tx1"/>
                </a:solidFill>
                <a:latin typeface="+mn-lt"/>
                <a:ea typeface="ＭＳ Ｐゴシック" pitchFamily="-112" charset="-128"/>
              </a:defRPr>
            </a:lvl9pPr>
          </a:lstStyle>
          <a:p>
            <a:pPr marL="0" indent="0">
              <a:lnSpc>
                <a:spcPts val="2500"/>
              </a:lnSpc>
              <a:buNone/>
            </a:pPr>
            <a:r>
              <a:rPr lang="en-US" sz="1800" dirty="0"/>
              <a:t>Functional normalization uses information from </a:t>
            </a:r>
            <a:r>
              <a:rPr lang="en-US" sz="1800" dirty="0" smtClean="0"/>
              <a:t>848 </a:t>
            </a:r>
            <a:r>
              <a:rPr lang="en-US" sz="1800" dirty="0"/>
              <a:t>control probes on </a:t>
            </a:r>
            <a:r>
              <a:rPr lang="en-US" sz="1800" dirty="0" smtClean="0"/>
              <a:t>450k array.</a:t>
            </a:r>
          </a:p>
          <a:p>
            <a:pPr marL="0" indent="0">
              <a:lnSpc>
                <a:spcPts val="2500"/>
              </a:lnSpc>
              <a:buNone/>
            </a:pPr>
            <a:endParaRPr lang="en-US" sz="1800" dirty="0"/>
          </a:p>
          <a:p>
            <a:pPr marL="0" indent="0">
              <a:lnSpc>
                <a:spcPts val="2500"/>
              </a:lnSpc>
              <a:buNone/>
            </a:pPr>
            <a:r>
              <a:rPr lang="en-US" sz="1800" dirty="0" smtClean="0"/>
              <a:t>The method extends </a:t>
            </a:r>
            <a:r>
              <a:rPr lang="en-US" sz="1800" dirty="0"/>
              <a:t>the idea of quantile normalization by adjusting for known covariates measuring unwanted variation</a:t>
            </a:r>
            <a:r>
              <a:rPr lang="en-US" sz="1800" dirty="0" smtClean="0"/>
              <a:t>.</a:t>
            </a:r>
          </a:p>
          <a:p>
            <a:pPr marL="0" indent="0">
              <a:lnSpc>
                <a:spcPts val="2500"/>
              </a:lnSpc>
              <a:buNone/>
            </a:pPr>
            <a:endParaRPr lang="en-US" sz="1800" dirty="0"/>
          </a:p>
          <a:p>
            <a:pPr marL="0" lvl="0" indent="0">
              <a:lnSpc>
                <a:spcPts val="2500"/>
              </a:lnSpc>
              <a:spcBef>
                <a:spcPct val="0"/>
              </a:spcBef>
              <a:buNone/>
              <a:tabLst>
                <a:tab pos="447675" algn="l"/>
              </a:tabLst>
            </a:pPr>
            <a:r>
              <a:rPr lang="de-DE" altLang="de-DE" sz="1800" dirty="0" err="1">
                <a:latin typeface="Arial" panose="020B0604020202020204" pitchFamily="34" charset="0"/>
              </a:rPr>
              <a:t>Consider</a:t>
            </a:r>
            <a:r>
              <a:rPr lang="de-DE" altLang="de-DE" sz="1800" dirty="0">
                <a:latin typeface="Arial" panose="020B0604020202020204" pitchFamily="34" charset="0"/>
              </a:rPr>
              <a:t> </a:t>
            </a:r>
            <a:r>
              <a:rPr lang="de-DE" altLang="de-DE" sz="1800" b="1" dirty="0">
                <a:latin typeface="Arial" panose="020B0604020202020204" pitchFamily="34" charset="0"/>
              </a:rPr>
              <a:t>Y</a:t>
            </a:r>
            <a:r>
              <a:rPr lang="de-DE" altLang="de-DE" sz="1800" baseline="-30000" dirty="0">
                <a:latin typeface="Arial" panose="020B0604020202020204" pitchFamily="34" charset="0"/>
              </a:rPr>
              <a:t>1</a:t>
            </a:r>
            <a:r>
              <a:rPr lang="de-DE" altLang="de-DE" sz="1800" dirty="0">
                <a:latin typeface="Arial" panose="020B0604020202020204" pitchFamily="34" charset="0"/>
              </a:rPr>
              <a:t>,…,</a:t>
            </a:r>
            <a:r>
              <a:rPr lang="de-DE" altLang="de-DE" sz="1800" b="1" dirty="0" err="1">
                <a:latin typeface="Arial" panose="020B0604020202020204" pitchFamily="34" charset="0"/>
              </a:rPr>
              <a:t>Y</a:t>
            </a:r>
            <a:r>
              <a:rPr lang="de-DE" altLang="de-DE" sz="1800" i="1" baseline="-30000" dirty="0" err="1">
                <a:latin typeface="Arial" panose="020B0604020202020204" pitchFamily="34" charset="0"/>
              </a:rPr>
              <a:t>n</a:t>
            </a:r>
            <a:r>
              <a:rPr lang="de-DE" altLang="de-DE" sz="1800" dirty="0">
                <a:latin typeface="Arial" panose="020B0604020202020204" pitchFamily="34" charset="0"/>
              </a:rPr>
              <a:t> high-dimensional </a:t>
            </a:r>
            <a:r>
              <a:rPr lang="de-DE" altLang="de-DE" sz="1800" dirty="0" err="1">
                <a:latin typeface="Arial" panose="020B0604020202020204" pitchFamily="34" charset="0"/>
              </a:rPr>
              <a:t>vectors</a:t>
            </a:r>
            <a:r>
              <a:rPr lang="de-DE" altLang="de-DE" sz="1800" dirty="0">
                <a:latin typeface="Arial" panose="020B0604020202020204" pitchFamily="34" charset="0"/>
              </a:rPr>
              <a:t> </a:t>
            </a:r>
            <a:r>
              <a:rPr lang="de-DE" altLang="de-DE" sz="1800" dirty="0" err="1">
                <a:latin typeface="Arial" panose="020B0604020202020204" pitchFamily="34" charset="0"/>
              </a:rPr>
              <a:t>each</a:t>
            </a:r>
            <a:r>
              <a:rPr lang="de-DE" altLang="de-DE" sz="1800" dirty="0">
                <a:latin typeface="Arial" panose="020B0604020202020204" pitchFamily="34" charset="0"/>
              </a:rPr>
              <a:t> </a:t>
            </a:r>
            <a:r>
              <a:rPr lang="de-DE" altLang="de-DE" sz="1800" dirty="0" err="1">
                <a:latin typeface="Arial" panose="020B0604020202020204" pitchFamily="34" charset="0"/>
              </a:rPr>
              <a:t>associated</a:t>
            </a:r>
            <a:r>
              <a:rPr lang="de-DE" altLang="de-DE" sz="1800" dirty="0">
                <a:latin typeface="Arial" panose="020B0604020202020204" pitchFamily="34" charset="0"/>
              </a:rPr>
              <a:t> </a:t>
            </a:r>
            <a:endParaRPr lang="de-DE" altLang="de-DE" sz="1800" dirty="0" smtClean="0">
              <a:latin typeface="Arial" panose="020B0604020202020204" pitchFamily="34" charset="0"/>
            </a:endParaRPr>
          </a:p>
          <a:p>
            <a:pPr marL="0" lvl="0" indent="0">
              <a:lnSpc>
                <a:spcPts val="2500"/>
              </a:lnSpc>
              <a:spcBef>
                <a:spcPct val="0"/>
              </a:spcBef>
              <a:buNone/>
              <a:tabLst>
                <a:tab pos="447675" algn="l"/>
              </a:tabLst>
            </a:pPr>
            <a:r>
              <a:rPr lang="de-DE" altLang="de-DE" sz="1800" dirty="0" err="1" smtClean="0">
                <a:latin typeface="Arial" panose="020B0604020202020204" pitchFamily="34" charset="0"/>
              </a:rPr>
              <a:t>with</a:t>
            </a:r>
            <a:r>
              <a:rPr lang="de-DE" altLang="de-DE" sz="1800" dirty="0" smtClean="0">
                <a:latin typeface="Arial" panose="020B0604020202020204" pitchFamily="34" charset="0"/>
              </a:rPr>
              <a:t> </a:t>
            </a:r>
            <a:r>
              <a:rPr lang="de-DE" altLang="de-DE" sz="1800" dirty="0">
                <a:latin typeface="Arial" panose="020B0604020202020204" pitchFamily="34" charset="0"/>
              </a:rPr>
              <a:t>a </a:t>
            </a:r>
            <a:r>
              <a:rPr lang="de-DE" altLang="de-DE" sz="1800" dirty="0" err="1">
                <a:latin typeface="Arial" panose="020B0604020202020204" pitchFamily="34" charset="0"/>
              </a:rPr>
              <a:t>set</a:t>
            </a:r>
            <a:r>
              <a:rPr lang="de-DE" altLang="de-DE" sz="1800" dirty="0">
                <a:latin typeface="Arial" panose="020B0604020202020204" pitchFamily="34" charset="0"/>
              </a:rPr>
              <a:t> </a:t>
            </a:r>
            <a:r>
              <a:rPr lang="de-DE" altLang="de-DE" sz="1800" dirty="0" err="1">
                <a:latin typeface="Arial" panose="020B0604020202020204" pitchFamily="34" charset="0"/>
              </a:rPr>
              <a:t>of</a:t>
            </a:r>
            <a:r>
              <a:rPr lang="de-DE" altLang="de-DE" sz="1800" dirty="0">
                <a:latin typeface="Arial" panose="020B0604020202020204" pitchFamily="34" charset="0"/>
              </a:rPr>
              <a:t> </a:t>
            </a:r>
            <a:r>
              <a:rPr lang="de-DE" altLang="de-DE" sz="1800" dirty="0" err="1">
                <a:latin typeface="Arial" panose="020B0604020202020204" pitchFamily="34" charset="0"/>
              </a:rPr>
              <a:t>scalar</a:t>
            </a:r>
            <a:r>
              <a:rPr lang="de-DE" altLang="de-DE" sz="1800" dirty="0">
                <a:latin typeface="Arial" panose="020B0604020202020204" pitchFamily="34" charset="0"/>
              </a:rPr>
              <a:t> </a:t>
            </a:r>
            <a:r>
              <a:rPr lang="de-DE" altLang="de-DE" sz="1800" b="1" dirty="0" err="1">
                <a:latin typeface="Arial" panose="020B0604020202020204" pitchFamily="34" charset="0"/>
              </a:rPr>
              <a:t>covariates</a:t>
            </a:r>
            <a:r>
              <a:rPr lang="de-DE" altLang="de-DE" sz="1800" dirty="0">
                <a:latin typeface="Arial" panose="020B0604020202020204" pitchFamily="34" charset="0"/>
              </a:rPr>
              <a:t> </a:t>
            </a:r>
            <a:r>
              <a:rPr lang="de-DE" altLang="de-DE" sz="1800" i="1" dirty="0" err="1">
                <a:latin typeface="Arial" panose="020B0604020202020204" pitchFamily="34" charset="0"/>
              </a:rPr>
              <a:t>Z</a:t>
            </a:r>
            <a:r>
              <a:rPr lang="de-DE" altLang="de-DE" sz="1800" i="1" baseline="-30000" dirty="0" err="1">
                <a:latin typeface="Arial" panose="020B0604020202020204" pitchFamily="34" charset="0"/>
              </a:rPr>
              <a:t>i</a:t>
            </a:r>
            <a:r>
              <a:rPr lang="de-DE" altLang="de-DE" sz="1800" baseline="-30000" dirty="0" err="1">
                <a:latin typeface="Arial" panose="020B0604020202020204" pitchFamily="34" charset="0"/>
              </a:rPr>
              <a:t>,</a:t>
            </a:r>
            <a:r>
              <a:rPr lang="de-DE" altLang="de-DE" sz="1800" i="1" baseline="-30000" dirty="0" err="1">
                <a:latin typeface="Arial" panose="020B0604020202020204" pitchFamily="34" charset="0"/>
              </a:rPr>
              <a:t>j</a:t>
            </a:r>
            <a:r>
              <a:rPr lang="de-DE" altLang="de-DE" sz="1800" dirty="0">
                <a:latin typeface="Arial" panose="020B0604020202020204" pitchFamily="34" charset="0"/>
              </a:rPr>
              <a:t> </a:t>
            </a:r>
            <a:r>
              <a:rPr lang="de-DE" altLang="de-DE" sz="1800" dirty="0" err="1">
                <a:latin typeface="Arial" panose="020B0604020202020204" pitchFamily="34" charset="0"/>
              </a:rPr>
              <a:t>with</a:t>
            </a:r>
            <a:r>
              <a:rPr lang="de-DE" altLang="de-DE" sz="1800" dirty="0">
                <a:latin typeface="Arial" panose="020B0604020202020204" pitchFamily="34" charset="0"/>
              </a:rPr>
              <a:t> </a:t>
            </a:r>
            <a:r>
              <a:rPr lang="de-DE" altLang="de-DE" sz="1800" i="1" dirty="0">
                <a:latin typeface="Arial" panose="020B0604020202020204" pitchFamily="34" charset="0"/>
              </a:rPr>
              <a:t>i </a:t>
            </a:r>
            <a:r>
              <a:rPr lang="de-DE" altLang="de-DE" sz="1800" dirty="0">
                <a:latin typeface="Arial" panose="020B0604020202020204" pitchFamily="34" charset="0"/>
              </a:rPr>
              <a:t>= 1,…,</a:t>
            </a:r>
            <a:r>
              <a:rPr lang="de-DE" altLang="de-DE" sz="1800" i="1" dirty="0">
                <a:latin typeface="Arial" panose="020B0604020202020204" pitchFamily="34" charset="0"/>
              </a:rPr>
              <a:t>n</a:t>
            </a:r>
            <a:r>
              <a:rPr lang="de-DE" altLang="de-DE" sz="1800" dirty="0">
                <a:latin typeface="Arial" panose="020B0604020202020204" pitchFamily="34" charset="0"/>
              </a:rPr>
              <a:t> </a:t>
            </a:r>
            <a:r>
              <a:rPr lang="de-DE" altLang="de-DE" sz="1800" dirty="0" err="1">
                <a:latin typeface="Arial" panose="020B0604020202020204" pitchFamily="34" charset="0"/>
              </a:rPr>
              <a:t>indexing</a:t>
            </a:r>
            <a:r>
              <a:rPr lang="de-DE" altLang="de-DE" sz="1800" dirty="0">
                <a:latin typeface="Arial" panose="020B0604020202020204" pitchFamily="34" charset="0"/>
              </a:rPr>
              <a:t> </a:t>
            </a:r>
            <a:r>
              <a:rPr lang="de-DE" altLang="de-DE" sz="1800" dirty="0" err="1">
                <a:latin typeface="Arial" panose="020B0604020202020204" pitchFamily="34" charset="0"/>
              </a:rPr>
              <a:t>samples</a:t>
            </a:r>
            <a:r>
              <a:rPr lang="de-DE" altLang="de-DE" sz="1800" dirty="0">
                <a:latin typeface="Arial" panose="020B0604020202020204" pitchFamily="34" charset="0"/>
              </a:rPr>
              <a:t> </a:t>
            </a:r>
            <a:endParaRPr lang="de-DE" altLang="de-DE" sz="1800" dirty="0" smtClean="0">
              <a:latin typeface="Arial" panose="020B0604020202020204" pitchFamily="34" charset="0"/>
            </a:endParaRPr>
          </a:p>
          <a:p>
            <a:pPr marL="0" lvl="0" indent="0">
              <a:lnSpc>
                <a:spcPts val="2500"/>
              </a:lnSpc>
              <a:spcBef>
                <a:spcPct val="0"/>
              </a:spcBef>
              <a:buNone/>
              <a:tabLst>
                <a:tab pos="447675" algn="l"/>
              </a:tabLst>
            </a:pPr>
            <a:r>
              <a:rPr lang="de-DE" altLang="de-DE" sz="1800" dirty="0" err="1" smtClean="0">
                <a:latin typeface="Arial" panose="020B0604020202020204" pitchFamily="34" charset="0"/>
              </a:rPr>
              <a:t>and</a:t>
            </a:r>
            <a:r>
              <a:rPr lang="de-DE" altLang="de-DE" sz="1800" dirty="0" smtClean="0">
                <a:latin typeface="Arial" panose="020B0604020202020204" pitchFamily="34" charset="0"/>
              </a:rPr>
              <a:t> </a:t>
            </a:r>
            <a:r>
              <a:rPr lang="de-DE" altLang="de-DE" sz="1800" i="1" dirty="0">
                <a:latin typeface="Arial" panose="020B0604020202020204" pitchFamily="34" charset="0"/>
              </a:rPr>
              <a:t>j </a:t>
            </a:r>
            <a:r>
              <a:rPr lang="de-DE" altLang="de-DE" sz="1800" dirty="0">
                <a:latin typeface="Arial" panose="020B0604020202020204" pitchFamily="34" charset="0"/>
              </a:rPr>
              <a:t>= 1,…,</a:t>
            </a:r>
            <a:r>
              <a:rPr lang="de-DE" altLang="de-DE" sz="1800" i="1" dirty="0">
                <a:latin typeface="Arial" panose="020B0604020202020204" pitchFamily="34" charset="0"/>
              </a:rPr>
              <a:t>m</a:t>
            </a:r>
            <a:r>
              <a:rPr lang="de-DE" altLang="de-DE" sz="1800" dirty="0">
                <a:latin typeface="Arial" panose="020B0604020202020204" pitchFamily="34" charset="0"/>
              </a:rPr>
              <a:t> </a:t>
            </a:r>
            <a:r>
              <a:rPr lang="de-DE" altLang="de-DE" sz="1800" dirty="0" err="1">
                <a:latin typeface="Arial" panose="020B0604020202020204" pitchFamily="34" charset="0"/>
              </a:rPr>
              <a:t>indexing</a:t>
            </a:r>
            <a:r>
              <a:rPr lang="de-DE" altLang="de-DE" sz="1800" dirty="0">
                <a:latin typeface="Arial" panose="020B0604020202020204" pitchFamily="34" charset="0"/>
              </a:rPr>
              <a:t> </a:t>
            </a:r>
            <a:r>
              <a:rPr lang="de-DE" altLang="de-DE" sz="1800" dirty="0" err="1">
                <a:latin typeface="Arial" panose="020B0604020202020204" pitchFamily="34" charset="0"/>
              </a:rPr>
              <a:t>covariates</a:t>
            </a:r>
            <a:r>
              <a:rPr lang="de-DE" altLang="de-DE" sz="1800" dirty="0">
                <a:latin typeface="Arial" panose="020B0604020202020204" pitchFamily="34" charset="0"/>
              </a:rPr>
              <a:t>. </a:t>
            </a:r>
          </a:p>
          <a:p>
            <a:pPr marL="0" lvl="0" indent="0">
              <a:lnSpc>
                <a:spcPts val="2500"/>
              </a:lnSpc>
              <a:spcBef>
                <a:spcPct val="0"/>
              </a:spcBef>
              <a:buNone/>
              <a:tabLst>
                <a:tab pos="447675" algn="l"/>
              </a:tabLst>
            </a:pPr>
            <a:endParaRPr lang="de-DE" altLang="de-DE" sz="1800" dirty="0" smtClean="0">
              <a:latin typeface="Arial" panose="020B0604020202020204" pitchFamily="34" charset="0"/>
            </a:endParaRPr>
          </a:p>
          <a:p>
            <a:pPr marL="0" lvl="0" indent="0">
              <a:lnSpc>
                <a:spcPts val="2500"/>
              </a:lnSpc>
              <a:spcBef>
                <a:spcPct val="0"/>
              </a:spcBef>
              <a:buNone/>
              <a:tabLst>
                <a:tab pos="447675" algn="l"/>
              </a:tabLst>
            </a:pPr>
            <a:r>
              <a:rPr lang="de-DE" altLang="de-DE" sz="1800" dirty="0" err="1" smtClean="0">
                <a:latin typeface="Arial" panose="020B0604020202020204" pitchFamily="34" charset="0"/>
              </a:rPr>
              <a:t>Ideally</a:t>
            </a:r>
            <a:r>
              <a:rPr lang="de-DE" altLang="de-DE" sz="1800" dirty="0" smtClean="0">
                <a:latin typeface="Arial" panose="020B0604020202020204" pitchFamily="34" charset="0"/>
              </a:rPr>
              <a:t> </a:t>
            </a:r>
            <a:r>
              <a:rPr lang="de-DE" altLang="de-DE" sz="1800" dirty="0" err="1">
                <a:latin typeface="Arial" panose="020B0604020202020204" pitchFamily="34" charset="0"/>
              </a:rPr>
              <a:t>these</a:t>
            </a:r>
            <a:r>
              <a:rPr lang="de-DE" altLang="de-DE" sz="1800" dirty="0">
                <a:latin typeface="Arial" panose="020B0604020202020204" pitchFamily="34" charset="0"/>
              </a:rPr>
              <a:t> </a:t>
            </a:r>
            <a:r>
              <a:rPr lang="de-DE" altLang="de-DE" sz="1800" dirty="0" err="1">
                <a:latin typeface="Arial" panose="020B0604020202020204" pitchFamily="34" charset="0"/>
              </a:rPr>
              <a:t>known</a:t>
            </a:r>
            <a:r>
              <a:rPr lang="de-DE" altLang="de-DE" sz="1800" dirty="0">
                <a:latin typeface="Arial" panose="020B0604020202020204" pitchFamily="34" charset="0"/>
              </a:rPr>
              <a:t> </a:t>
            </a:r>
            <a:r>
              <a:rPr lang="de-DE" altLang="de-DE" sz="1800" dirty="0" err="1">
                <a:latin typeface="Arial" panose="020B0604020202020204" pitchFamily="34" charset="0"/>
              </a:rPr>
              <a:t>covariates</a:t>
            </a:r>
            <a:r>
              <a:rPr lang="de-DE" altLang="de-DE" sz="1800" dirty="0">
                <a:latin typeface="Arial" panose="020B0604020202020204" pitchFamily="34" charset="0"/>
              </a:rPr>
              <a:t> </a:t>
            </a:r>
            <a:r>
              <a:rPr lang="de-DE" altLang="de-DE" sz="1800" dirty="0" err="1">
                <a:latin typeface="Arial" panose="020B0604020202020204" pitchFamily="34" charset="0"/>
              </a:rPr>
              <a:t>are</a:t>
            </a:r>
            <a:r>
              <a:rPr lang="de-DE" altLang="de-DE" sz="1800" dirty="0">
                <a:latin typeface="Arial" panose="020B0604020202020204" pitchFamily="34" charset="0"/>
              </a:rPr>
              <a:t> </a:t>
            </a:r>
            <a:r>
              <a:rPr lang="de-DE" altLang="de-DE" sz="1800" dirty="0" err="1">
                <a:latin typeface="Arial" panose="020B0604020202020204" pitchFamily="34" charset="0"/>
              </a:rPr>
              <a:t>associated</a:t>
            </a:r>
            <a:r>
              <a:rPr lang="de-DE" altLang="de-DE" sz="1800" dirty="0">
                <a:latin typeface="Arial" panose="020B0604020202020204" pitchFamily="34" charset="0"/>
              </a:rPr>
              <a:t> </a:t>
            </a:r>
            <a:r>
              <a:rPr lang="de-DE" altLang="de-DE" sz="1800" dirty="0" err="1">
                <a:latin typeface="Arial" panose="020B0604020202020204" pitchFamily="34" charset="0"/>
              </a:rPr>
              <a:t>with</a:t>
            </a:r>
            <a:r>
              <a:rPr lang="de-DE" altLang="de-DE" sz="1800" dirty="0">
                <a:latin typeface="Arial" panose="020B0604020202020204" pitchFamily="34" charset="0"/>
              </a:rPr>
              <a:t> </a:t>
            </a:r>
            <a:r>
              <a:rPr lang="de-DE" altLang="de-DE" sz="1800" dirty="0" err="1">
                <a:latin typeface="Arial" panose="020B0604020202020204" pitchFamily="34" charset="0"/>
              </a:rPr>
              <a:t>unwanted</a:t>
            </a:r>
            <a:r>
              <a:rPr lang="de-DE" altLang="de-DE" sz="1800" dirty="0">
                <a:latin typeface="Arial" panose="020B0604020202020204" pitchFamily="34" charset="0"/>
              </a:rPr>
              <a:t> </a:t>
            </a:r>
            <a:r>
              <a:rPr lang="de-DE" altLang="de-DE" sz="1800" dirty="0" err="1">
                <a:latin typeface="Arial" panose="020B0604020202020204" pitchFamily="34" charset="0"/>
              </a:rPr>
              <a:t>variation</a:t>
            </a:r>
            <a:r>
              <a:rPr lang="de-DE" altLang="de-DE" sz="1800" dirty="0">
                <a:latin typeface="Arial" panose="020B0604020202020204" pitchFamily="34" charset="0"/>
              </a:rPr>
              <a:t> </a:t>
            </a:r>
            <a:r>
              <a:rPr lang="de-DE" altLang="de-DE" sz="1800" dirty="0" err="1">
                <a:latin typeface="Arial" panose="020B0604020202020204" pitchFamily="34" charset="0"/>
              </a:rPr>
              <a:t>and</a:t>
            </a:r>
            <a:r>
              <a:rPr lang="de-DE" altLang="de-DE" sz="1800" dirty="0">
                <a:latin typeface="Arial" panose="020B0604020202020204" pitchFamily="34" charset="0"/>
              </a:rPr>
              <a:t> </a:t>
            </a:r>
            <a:r>
              <a:rPr lang="de-DE" altLang="de-DE" sz="1800" dirty="0" err="1">
                <a:latin typeface="Arial" panose="020B0604020202020204" pitchFamily="34" charset="0"/>
              </a:rPr>
              <a:t>unassociated</a:t>
            </a:r>
            <a:r>
              <a:rPr lang="de-DE" altLang="de-DE" sz="1800" dirty="0">
                <a:latin typeface="Arial" panose="020B0604020202020204" pitchFamily="34" charset="0"/>
              </a:rPr>
              <a:t> </a:t>
            </a:r>
            <a:r>
              <a:rPr lang="de-DE" altLang="de-DE" sz="1800" dirty="0" err="1">
                <a:latin typeface="Arial" panose="020B0604020202020204" pitchFamily="34" charset="0"/>
              </a:rPr>
              <a:t>with</a:t>
            </a:r>
            <a:r>
              <a:rPr lang="de-DE" altLang="de-DE" sz="1800" dirty="0">
                <a:latin typeface="Arial" panose="020B0604020202020204" pitchFamily="34" charset="0"/>
              </a:rPr>
              <a:t> </a:t>
            </a:r>
            <a:r>
              <a:rPr lang="de-DE" altLang="de-DE" sz="1800" dirty="0" err="1">
                <a:latin typeface="Arial" panose="020B0604020202020204" pitchFamily="34" charset="0"/>
              </a:rPr>
              <a:t>biological</a:t>
            </a:r>
            <a:r>
              <a:rPr lang="de-DE" altLang="de-DE" sz="1800" dirty="0">
                <a:latin typeface="Arial" panose="020B0604020202020204" pitchFamily="34" charset="0"/>
              </a:rPr>
              <a:t> </a:t>
            </a:r>
            <a:r>
              <a:rPr lang="de-DE" altLang="de-DE" sz="1800" dirty="0" err="1" smtClean="0">
                <a:latin typeface="Arial" panose="020B0604020202020204" pitchFamily="34" charset="0"/>
              </a:rPr>
              <a:t>variation</a:t>
            </a:r>
            <a:r>
              <a:rPr lang="de-DE" altLang="de-DE" sz="1800" dirty="0">
                <a:latin typeface="Arial" panose="020B0604020202020204" pitchFamily="34" charset="0"/>
              </a:rPr>
              <a:t>.</a:t>
            </a:r>
            <a:endParaRPr lang="de-DE" altLang="de-DE" sz="1800" dirty="0" smtClean="0">
              <a:latin typeface="Arial" panose="020B0604020202020204" pitchFamily="34" charset="0"/>
            </a:endParaRPr>
          </a:p>
          <a:p>
            <a:pPr marL="0" lvl="0" indent="0">
              <a:lnSpc>
                <a:spcPts val="2500"/>
              </a:lnSpc>
              <a:spcBef>
                <a:spcPct val="0"/>
              </a:spcBef>
              <a:buNone/>
              <a:tabLst>
                <a:tab pos="447675" algn="l"/>
              </a:tabLst>
            </a:pPr>
            <a:endParaRPr lang="de-DE" altLang="de-DE" sz="1800" dirty="0" smtClean="0">
              <a:latin typeface="Arial" panose="020B0604020202020204" pitchFamily="34" charset="0"/>
            </a:endParaRPr>
          </a:p>
          <a:p>
            <a:pPr marL="0" lvl="0" indent="0">
              <a:lnSpc>
                <a:spcPts val="2500"/>
              </a:lnSpc>
              <a:spcBef>
                <a:spcPct val="0"/>
              </a:spcBef>
              <a:buNone/>
              <a:tabLst>
                <a:tab pos="447675" algn="l"/>
              </a:tabLst>
            </a:pPr>
            <a:r>
              <a:rPr lang="de-DE" altLang="de-DE" sz="1800" dirty="0" err="1" smtClean="0">
                <a:latin typeface="Arial" panose="020B0604020202020204" pitchFamily="34" charset="0"/>
              </a:rPr>
              <a:t>Functional</a:t>
            </a:r>
            <a:r>
              <a:rPr lang="de-DE" altLang="de-DE" sz="1800" dirty="0" smtClean="0">
                <a:latin typeface="Arial" panose="020B0604020202020204" pitchFamily="34" charset="0"/>
              </a:rPr>
              <a:t> </a:t>
            </a:r>
            <a:r>
              <a:rPr lang="de-DE" altLang="de-DE" sz="1800" dirty="0" err="1">
                <a:latin typeface="Arial" panose="020B0604020202020204" pitchFamily="34" charset="0"/>
              </a:rPr>
              <a:t>normalization</a:t>
            </a:r>
            <a:r>
              <a:rPr lang="de-DE" altLang="de-DE" sz="1800" dirty="0">
                <a:latin typeface="Arial" panose="020B0604020202020204" pitchFamily="34" charset="0"/>
              </a:rPr>
              <a:t> </a:t>
            </a:r>
            <a:r>
              <a:rPr lang="de-DE" altLang="de-DE" sz="1800" dirty="0" err="1">
                <a:latin typeface="Arial" panose="020B0604020202020204" pitchFamily="34" charset="0"/>
              </a:rPr>
              <a:t>attempts</a:t>
            </a:r>
            <a:r>
              <a:rPr lang="de-DE" altLang="de-DE" sz="1800" dirty="0">
                <a:latin typeface="Arial" panose="020B0604020202020204" pitchFamily="34" charset="0"/>
              </a:rPr>
              <a:t> </a:t>
            </a:r>
            <a:r>
              <a:rPr lang="de-DE" altLang="de-DE" sz="1800" dirty="0" err="1">
                <a:latin typeface="Arial" panose="020B0604020202020204" pitchFamily="34" charset="0"/>
              </a:rPr>
              <a:t>to</a:t>
            </a:r>
            <a:r>
              <a:rPr lang="de-DE" altLang="de-DE" sz="1800" dirty="0">
                <a:latin typeface="Arial" panose="020B0604020202020204" pitchFamily="34" charset="0"/>
              </a:rPr>
              <a:t> </a:t>
            </a:r>
            <a:r>
              <a:rPr lang="de-DE" altLang="de-DE" sz="1800" dirty="0" err="1">
                <a:latin typeface="Arial" panose="020B0604020202020204" pitchFamily="34" charset="0"/>
              </a:rPr>
              <a:t>remove</a:t>
            </a:r>
            <a:r>
              <a:rPr lang="de-DE" altLang="de-DE" sz="1800" dirty="0">
                <a:latin typeface="Arial" panose="020B0604020202020204" pitchFamily="34" charset="0"/>
              </a:rPr>
              <a:t> </a:t>
            </a:r>
            <a:r>
              <a:rPr lang="de-DE" altLang="de-DE" sz="1800" dirty="0" err="1">
                <a:latin typeface="Arial" panose="020B0604020202020204" pitchFamily="34" charset="0"/>
              </a:rPr>
              <a:t>their</a:t>
            </a:r>
            <a:r>
              <a:rPr lang="de-DE" altLang="de-DE" sz="1800" dirty="0">
                <a:latin typeface="Arial" panose="020B0604020202020204" pitchFamily="34" charset="0"/>
              </a:rPr>
              <a:t> </a:t>
            </a:r>
            <a:r>
              <a:rPr lang="de-DE" altLang="de-DE" sz="1800" dirty="0" err="1">
                <a:latin typeface="Arial" panose="020B0604020202020204" pitchFamily="34" charset="0"/>
              </a:rPr>
              <a:t>influence</a:t>
            </a:r>
            <a:r>
              <a:rPr lang="de-DE" altLang="de-DE" sz="1800" dirty="0">
                <a:latin typeface="Arial" panose="020B0604020202020204" pitchFamily="34" charset="0"/>
              </a:rPr>
              <a:t>. </a:t>
            </a:r>
            <a:endParaRPr lang="de-DE" altLang="de-DE" sz="1800" dirty="0" smtClean="0">
              <a:latin typeface="Arial" panose="020B0604020202020204" pitchFamily="34" charset="0"/>
            </a:endParaRPr>
          </a:p>
          <a:p>
            <a:pPr marL="0" lvl="0" indent="0">
              <a:lnSpc>
                <a:spcPts val="2500"/>
              </a:lnSpc>
              <a:spcBef>
                <a:spcPct val="0"/>
              </a:spcBef>
              <a:buNone/>
              <a:tabLst>
                <a:tab pos="447675" algn="l"/>
              </a:tabLst>
            </a:pPr>
            <a:endParaRPr lang="de-DE" altLang="de-DE" sz="1800" dirty="0">
              <a:latin typeface="Arial" panose="020B0604020202020204" pitchFamily="34" charset="0"/>
            </a:endParaRPr>
          </a:p>
          <a:p>
            <a:pPr marL="0" indent="0">
              <a:lnSpc>
                <a:spcPts val="2500"/>
              </a:lnSpc>
              <a:buNone/>
            </a:pPr>
            <a:endParaRPr lang="en-US" sz="1800" dirty="0" smtClean="0"/>
          </a:p>
          <a:p>
            <a:pPr marL="0" indent="0">
              <a:lnSpc>
                <a:spcPts val="2500"/>
              </a:lnSpc>
              <a:buNone/>
            </a:pPr>
            <a:endParaRPr lang="en-US" sz="1800" dirty="0"/>
          </a:p>
          <a:p>
            <a:pPr marL="0" indent="0">
              <a:lnSpc>
                <a:spcPts val="2500"/>
              </a:lnSpc>
              <a:buNone/>
            </a:pPr>
            <a:endParaRPr lang="en-US" sz="1800" dirty="0"/>
          </a:p>
        </p:txBody>
      </p:sp>
      <p:sp>
        <p:nvSpPr>
          <p:cNvPr id="2" name="Datumsplatzhalter 1"/>
          <p:cNvSpPr>
            <a:spLocks noGrp="1"/>
          </p:cNvSpPr>
          <p:nvPr>
            <p:ph type="dt" sz="half" idx="10"/>
          </p:nvPr>
        </p:nvSpPr>
        <p:spPr/>
        <p:txBody>
          <a:bodyPr/>
          <a:lstStyle/>
          <a:p>
            <a:pPr>
              <a:defRPr/>
            </a:pPr>
            <a:r>
              <a:rPr lang="de-DE" smtClean="0"/>
              <a:t>V2</a:t>
            </a:r>
            <a:endParaRPr lang="de-DE" dirty="0"/>
          </a:p>
        </p:txBody>
      </p:sp>
      <p:sp>
        <p:nvSpPr>
          <p:cNvPr id="4" name="Fußzeilenplatzhalter 3"/>
          <p:cNvSpPr>
            <a:spLocks noGrp="1"/>
          </p:cNvSpPr>
          <p:nvPr>
            <p:ph type="ftr" sz="quarter" idx="11"/>
          </p:nvPr>
        </p:nvSpPr>
        <p:spPr/>
        <p:txBody>
          <a:bodyPr/>
          <a:lstStyle/>
          <a:p>
            <a:pPr>
              <a:defRPr/>
            </a:pPr>
            <a:r>
              <a:rPr lang="en-US" smtClean="0"/>
              <a:t>Processing of Biological Data</a:t>
            </a:r>
            <a:endParaRPr lang="de-DE" dirty="0"/>
          </a:p>
        </p:txBody>
      </p:sp>
    </p:spTree>
    <p:extLst>
      <p:ext uri="{BB962C8B-B14F-4D97-AF65-F5344CB8AC3E}">
        <p14:creationId xmlns:p14="http://schemas.microsoft.com/office/powerpoint/2010/main" val="3813491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323850" y="115888"/>
            <a:ext cx="8569325" cy="504825"/>
          </a:xfrm>
        </p:spPr>
        <p:txBody>
          <a:bodyPr/>
          <a:lstStyle/>
          <a:p>
            <a:r>
              <a:rPr lang="en-US" dirty="0" smtClean="0">
                <a:ea typeface="ＭＳ Ｐゴシック" pitchFamily="34" charset="-128"/>
              </a:rPr>
              <a:t>Functional Normalization</a:t>
            </a:r>
            <a:endParaRPr lang="uk-UA" dirty="0" smtClean="0">
              <a:ea typeface="ＭＳ Ｐゴシック" pitchFamily="34" charset="-128"/>
            </a:endParaRPr>
          </a:p>
        </p:txBody>
      </p:sp>
      <p:sp>
        <p:nvSpPr>
          <p:cNvPr id="18436"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6E0B978-BDD8-4CBE-88EA-8472388C21BC}" type="slidenum">
              <a:rPr lang="en-US" smtClean="0">
                <a:latin typeface="Times New Roman" pitchFamily="18" charset="0"/>
              </a:rPr>
              <a:pPr eaLnBrk="1" hangingPunct="1"/>
              <a:t>28</a:t>
            </a:fld>
            <a:endParaRPr lang="en-US" smtClean="0">
              <a:latin typeface="Times New Roman" pitchFamily="18" charset="0"/>
            </a:endParaRPr>
          </a:p>
        </p:txBody>
      </p:sp>
      <p:sp>
        <p:nvSpPr>
          <p:cNvPr id="7" name="Содержимое 4"/>
          <p:cNvSpPr txBox="1">
            <a:spLocks/>
          </p:cNvSpPr>
          <p:nvPr/>
        </p:nvSpPr>
        <p:spPr bwMode="auto">
          <a:xfrm>
            <a:off x="323850" y="620712"/>
            <a:ext cx="8569325" cy="518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a:solidFill>
                  <a:schemeClr val="tx1"/>
                </a:solidFill>
                <a:latin typeface="+mn-lt"/>
                <a:ea typeface="ＭＳ Ｐゴシック" pitchFamily="-112" charset="-128"/>
              </a:defRPr>
            </a:lvl9pPr>
          </a:lstStyle>
          <a:p>
            <a:pPr marL="0" indent="0">
              <a:lnSpc>
                <a:spcPts val="2500"/>
              </a:lnSpc>
              <a:spcBef>
                <a:spcPct val="0"/>
              </a:spcBef>
              <a:buNone/>
            </a:pPr>
            <a:r>
              <a:rPr lang="de-DE" altLang="de-DE" sz="1800" dirty="0" err="1">
                <a:latin typeface="Arial" panose="020B0604020202020204" pitchFamily="34" charset="0"/>
              </a:rPr>
              <a:t>For</a:t>
            </a:r>
            <a:r>
              <a:rPr lang="de-DE" altLang="de-DE" sz="1800" dirty="0">
                <a:latin typeface="Arial" panose="020B0604020202020204" pitchFamily="34" charset="0"/>
              </a:rPr>
              <a:t> </a:t>
            </a:r>
            <a:r>
              <a:rPr lang="de-DE" altLang="de-DE" sz="1800" dirty="0" err="1">
                <a:latin typeface="Arial" panose="020B0604020202020204" pitchFamily="34" charset="0"/>
              </a:rPr>
              <a:t>each</a:t>
            </a:r>
            <a:r>
              <a:rPr lang="de-DE" altLang="de-DE" sz="1800" dirty="0">
                <a:latin typeface="Arial" panose="020B0604020202020204" pitchFamily="34" charset="0"/>
              </a:rPr>
              <a:t> high-dimensional </a:t>
            </a:r>
            <a:r>
              <a:rPr lang="de-DE" altLang="de-DE" sz="1800" dirty="0" err="1">
                <a:latin typeface="Arial" panose="020B0604020202020204" pitchFamily="34" charset="0"/>
              </a:rPr>
              <a:t>observation</a:t>
            </a:r>
            <a:r>
              <a:rPr lang="de-DE" altLang="de-DE" sz="1800" dirty="0">
                <a:latin typeface="Arial" panose="020B0604020202020204" pitchFamily="34" charset="0"/>
              </a:rPr>
              <a:t> </a:t>
            </a:r>
            <a:r>
              <a:rPr lang="de-DE" altLang="de-DE" sz="1800" b="1" dirty="0">
                <a:latin typeface="Arial" panose="020B0604020202020204" pitchFamily="34" charset="0"/>
              </a:rPr>
              <a:t>Y</a:t>
            </a:r>
            <a:r>
              <a:rPr lang="de-DE" altLang="de-DE" sz="1800" i="1" baseline="-30000" dirty="0">
                <a:latin typeface="Arial" panose="020B0604020202020204" pitchFamily="34" charset="0"/>
              </a:rPr>
              <a:t>i</a:t>
            </a:r>
            <a:r>
              <a:rPr lang="de-DE" altLang="de-DE" sz="1800" dirty="0">
                <a:latin typeface="Arial" panose="020B0604020202020204" pitchFamily="34" charset="0"/>
              </a:rPr>
              <a:t>, </a:t>
            </a:r>
            <a:r>
              <a:rPr lang="de-DE" altLang="de-DE" sz="1800" dirty="0" err="1">
                <a:latin typeface="Arial" panose="020B0604020202020204" pitchFamily="34" charset="0"/>
              </a:rPr>
              <a:t>we</a:t>
            </a:r>
            <a:r>
              <a:rPr lang="de-DE" altLang="de-DE" sz="1800" dirty="0">
                <a:latin typeface="Arial" panose="020B0604020202020204" pitchFamily="34" charset="0"/>
              </a:rPr>
              <a:t> form </a:t>
            </a:r>
            <a:r>
              <a:rPr lang="de-DE" altLang="de-DE" sz="1800" dirty="0" err="1">
                <a:latin typeface="Arial" panose="020B0604020202020204" pitchFamily="34" charset="0"/>
              </a:rPr>
              <a:t>the</a:t>
            </a:r>
            <a:r>
              <a:rPr lang="de-DE" altLang="de-DE" sz="1800" dirty="0">
                <a:latin typeface="Arial" panose="020B0604020202020204" pitchFamily="34" charset="0"/>
              </a:rPr>
              <a:t> </a:t>
            </a:r>
            <a:r>
              <a:rPr lang="de-DE" altLang="de-DE" sz="1800" dirty="0" err="1">
                <a:latin typeface="Arial" panose="020B0604020202020204" pitchFamily="34" charset="0"/>
              </a:rPr>
              <a:t>empirical</a:t>
            </a:r>
            <a:r>
              <a:rPr lang="de-DE" altLang="de-DE" sz="1800" dirty="0">
                <a:latin typeface="Arial" panose="020B0604020202020204" pitchFamily="34" charset="0"/>
              </a:rPr>
              <a:t> </a:t>
            </a:r>
            <a:r>
              <a:rPr lang="de-DE" altLang="de-DE" sz="1800" dirty="0" err="1">
                <a:latin typeface="Arial" panose="020B0604020202020204" pitchFamily="34" charset="0"/>
              </a:rPr>
              <a:t>quantile</a:t>
            </a:r>
            <a:r>
              <a:rPr lang="de-DE" altLang="de-DE" sz="1800" dirty="0">
                <a:latin typeface="Arial" panose="020B0604020202020204" pitchFamily="34" charset="0"/>
              </a:rPr>
              <a:t> </a:t>
            </a:r>
            <a:r>
              <a:rPr lang="de-DE" altLang="de-DE" sz="1800" dirty="0" err="1">
                <a:latin typeface="Arial" panose="020B0604020202020204" pitchFamily="34" charset="0"/>
              </a:rPr>
              <a:t>function</a:t>
            </a:r>
            <a:r>
              <a:rPr lang="de-DE" altLang="de-DE" sz="1800" dirty="0">
                <a:latin typeface="Arial" panose="020B0604020202020204" pitchFamily="34" charset="0"/>
              </a:rPr>
              <a:t> </a:t>
            </a:r>
            <a:endParaRPr lang="de-DE" altLang="de-DE" sz="1800" dirty="0" smtClean="0">
              <a:latin typeface="Arial" panose="020B0604020202020204" pitchFamily="34" charset="0"/>
            </a:endParaRPr>
          </a:p>
          <a:p>
            <a:pPr marL="0" indent="0">
              <a:lnSpc>
                <a:spcPts val="2500"/>
              </a:lnSpc>
              <a:spcBef>
                <a:spcPct val="0"/>
              </a:spcBef>
              <a:buNone/>
            </a:pPr>
            <a:r>
              <a:rPr lang="de-DE" altLang="de-DE" sz="1800" i="1" dirty="0" smtClean="0">
                <a:latin typeface="Arial" panose="020B0604020202020204" pitchFamily="34" charset="0"/>
              </a:rPr>
              <a:t>r </a:t>
            </a:r>
            <a:r>
              <a:rPr lang="de-DE" altLang="de-DE" sz="1800" dirty="0" smtClean="0">
                <a:latin typeface="Arial" panose="020B0604020202020204" pitchFamily="34" charset="0"/>
              </a:rPr>
              <a:t>∈ [</a:t>
            </a:r>
            <a:r>
              <a:rPr lang="de-DE" altLang="de-DE" sz="1800" dirty="0">
                <a:latin typeface="Arial" panose="020B0604020202020204" pitchFamily="34" charset="0"/>
              </a:rPr>
              <a:t>0,1] </a:t>
            </a:r>
            <a:r>
              <a:rPr lang="de-DE" altLang="de-DE" sz="1800" dirty="0" err="1" smtClean="0">
                <a:latin typeface="Arial" panose="020B0604020202020204" pitchFamily="34" charset="0"/>
              </a:rPr>
              <a:t>for</a:t>
            </a:r>
            <a:r>
              <a:rPr lang="de-DE" altLang="de-DE" sz="1800" dirty="0" smtClean="0">
                <a:latin typeface="Arial" panose="020B0604020202020204" pitchFamily="34" charset="0"/>
              </a:rPr>
              <a:t> </a:t>
            </a:r>
            <a:r>
              <a:rPr lang="de-DE" altLang="de-DE" sz="1800" dirty="0" err="1">
                <a:latin typeface="Arial" panose="020B0604020202020204" pitchFamily="34" charset="0"/>
              </a:rPr>
              <a:t>its</a:t>
            </a:r>
            <a:r>
              <a:rPr lang="de-DE" altLang="de-DE" sz="1800" dirty="0">
                <a:latin typeface="Arial" panose="020B0604020202020204" pitchFamily="34" charset="0"/>
              </a:rPr>
              <a:t> marginal </a:t>
            </a:r>
            <a:r>
              <a:rPr lang="de-DE" altLang="de-DE" sz="1800" dirty="0" err="1">
                <a:latin typeface="Arial" panose="020B0604020202020204" pitchFamily="34" charset="0"/>
              </a:rPr>
              <a:t>distribution</a:t>
            </a:r>
            <a:r>
              <a:rPr lang="de-DE" altLang="de-DE" sz="1800" dirty="0">
                <a:latin typeface="Arial" panose="020B0604020202020204" pitchFamily="34" charset="0"/>
              </a:rPr>
              <a:t>, </a:t>
            </a:r>
            <a:r>
              <a:rPr lang="de-DE" altLang="de-DE" sz="1800" dirty="0" err="1">
                <a:latin typeface="Arial" panose="020B0604020202020204" pitchFamily="34" charset="0"/>
              </a:rPr>
              <a:t>and</a:t>
            </a:r>
            <a:r>
              <a:rPr lang="de-DE" altLang="de-DE" sz="1800" dirty="0">
                <a:latin typeface="Arial" panose="020B0604020202020204" pitchFamily="34" charset="0"/>
              </a:rPr>
              <a:t> </a:t>
            </a:r>
            <a:r>
              <a:rPr lang="de-DE" altLang="de-DE" sz="1800" dirty="0" err="1">
                <a:latin typeface="Arial" panose="020B0604020202020204" pitchFamily="34" charset="0"/>
              </a:rPr>
              <a:t>denote</a:t>
            </a:r>
            <a:r>
              <a:rPr lang="de-DE" altLang="de-DE" sz="1800" dirty="0">
                <a:latin typeface="Arial" panose="020B0604020202020204" pitchFamily="34" charset="0"/>
              </a:rPr>
              <a:t> </a:t>
            </a:r>
            <a:r>
              <a:rPr lang="de-DE" altLang="de-DE" sz="1800" dirty="0" err="1">
                <a:latin typeface="Arial" panose="020B0604020202020204" pitchFamily="34" charset="0"/>
              </a:rPr>
              <a:t>it</a:t>
            </a:r>
            <a:r>
              <a:rPr lang="de-DE" altLang="de-DE" sz="1800" dirty="0">
                <a:latin typeface="Arial" panose="020B0604020202020204" pitchFamily="34" charset="0"/>
              </a:rPr>
              <a:t> </a:t>
            </a:r>
            <a:r>
              <a:rPr lang="de-DE" altLang="de-DE" sz="1800" dirty="0" err="1">
                <a:latin typeface="Arial" panose="020B0604020202020204" pitchFamily="34" charset="0"/>
              </a:rPr>
              <a:t>by</a:t>
            </a:r>
            <a:r>
              <a:rPr lang="de-DE" altLang="de-DE" sz="1800" dirty="0">
                <a:latin typeface="Arial" panose="020B0604020202020204" pitchFamily="34" charset="0"/>
              </a:rPr>
              <a:t> </a:t>
            </a:r>
            <a:r>
              <a:rPr lang="de-DE" altLang="de-DE" sz="1800" i="1" dirty="0" err="1">
                <a:latin typeface="Arial" panose="020B0604020202020204" pitchFamily="34" charset="0"/>
              </a:rPr>
              <a:t>q</a:t>
            </a:r>
            <a:r>
              <a:rPr lang="de-DE" altLang="de-DE" sz="1800" i="1" baseline="-25000" dirty="0" err="1">
                <a:latin typeface="Arial" panose="020B0604020202020204" pitchFamily="34" charset="0"/>
              </a:rPr>
              <a:t>i</a:t>
            </a:r>
            <a:r>
              <a:rPr lang="de-DE" altLang="de-DE" sz="1800" i="1" baseline="30000" dirty="0" err="1">
                <a:latin typeface="Arial" panose="020B0604020202020204" pitchFamily="34" charset="0"/>
              </a:rPr>
              <a:t>emp</a:t>
            </a:r>
            <a:r>
              <a:rPr lang="de-DE" altLang="de-DE" sz="1800" dirty="0">
                <a:latin typeface="Arial" panose="020B0604020202020204" pitchFamily="34" charset="0"/>
              </a:rPr>
              <a:t>  </a:t>
            </a:r>
            <a:r>
              <a:rPr lang="de-DE" altLang="de-DE" sz="1800" dirty="0" smtClean="0">
                <a:latin typeface="Arial" panose="020B0604020202020204" pitchFamily="34" charset="0"/>
              </a:rPr>
              <a:t>.</a:t>
            </a:r>
          </a:p>
          <a:p>
            <a:pPr marL="0" lvl="0" indent="0">
              <a:lnSpc>
                <a:spcPts val="2500"/>
              </a:lnSpc>
              <a:spcBef>
                <a:spcPct val="0"/>
              </a:spcBef>
              <a:buNone/>
            </a:pPr>
            <a:endParaRPr lang="de-DE" altLang="de-DE" sz="1800" dirty="0">
              <a:latin typeface="Arial" panose="020B0604020202020204" pitchFamily="34" charset="0"/>
            </a:endParaRPr>
          </a:p>
          <a:p>
            <a:pPr marL="0" lvl="0" indent="0">
              <a:lnSpc>
                <a:spcPts val="2500"/>
              </a:lnSpc>
              <a:spcBef>
                <a:spcPct val="0"/>
              </a:spcBef>
              <a:buNone/>
            </a:pPr>
            <a:r>
              <a:rPr lang="de-DE" altLang="de-DE" sz="1800" dirty="0" err="1" smtClean="0">
                <a:latin typeface="Arial" panose="020B0604020202020204" pitchFamily="34" charset="0"/>
              </a:rPr>
              <a:t>We</a:t>
            </a:r>
            <a:r>
              <a:rPr lang="de-DE" altLang="de-DE" sz="1800" dirty="0" smtClean="0">
                <a:latin typeface="Arial" panose="020B0604020202020204" pitchFamily="34" charset="0"/>
              </a:rPr>
              <a:t> </a:t>
            </a:r>
            <a:r>
              <a:rPr lang="de-DE" altLang="de-DE" sz="1800" dirty="0" err="1">
                <a:latin typeface="Arial" panose="020B0604020202020204" pitchFamily="34" charset="0"/>
              </a:rPr>
              <a:t>assume</a:t>
            </a:r>
            <a:r>
              <a:rPr lang="de-DE" altLang="de-DE" sz="1800" dirty="0">
                <a:latin typeface="Arial" panose="020B0604020202020204" pitchFamily="34" charset="0"/>
              </a:rPr>
              <a:t> </a:t>
            </a:r>
            <a:r>
              <a:rPr lang="de-DE" altLang="de-DE" sz="1800" dirty="0" err="1">
                <a:latin typeface="Arial" panose="020B0604020202020204" pitchFamily="34" charset="0"/>
              </a:rPr>
              <a:t>the</a:t>
            </a:r>
            <a:r>
              <a:rPr lang="de-DE" altLang="de-DE" sz="1800" dirty="0">
                <a:latin typeface="Arial" panose="020B0604020202020204" pitchFamily="34" charset="0"/>
              </a:rPr>
              <a:t> </a:t>
            </a:r>
            <a:r>
              <a:rPr lang="de-DE" altLang="de-DE" sz="1800" dirty="0" err="1">
                <a:latin typeface="Arial" panose="020B0604020202020204" pitchFamily="34" charset="0"/>
              </a:rPr>
              <a:t>following</a:t>
            </a:r>
            <a:r>
              <a:rPr lang="de-DE" altLang="de-DE" sz="1800" dirty="0">
                <a:latin typeface="Arial" panose="020B0604020202020204" pitchFamily="34" charset="0"/>
              </a:rPr>
              <a:t> </a:t>
            </a:r>
            <a:r>
              <a:rPr lang="de-DE" altLang="de-DE" sz="1800" dirty="0" err="1" smtClean="0">
                <a:latin typeface="Arial" panose="020B0604020202020204" pitchFamily="34" charset="0"/>
              </a:rPr>
              <a:t>model</a:t>
            </a:r>
            <a:endParaRPr lang="de-DE" altLang="de-DE" sz="1800" dirty="0" smtClean="0">
              <a:latin typeface="Arial" panose="020B0604020202020204" pitchFamily="34" charset="0"/>
            </a:endParaRPr>
          </a:p>
          <a:p>
            <a:pPr marL="0" lvl="0" indent="0">
              <a:lnSpc>
                <a:spcPts val="2500"/>
              </a:lnSpc>
              <a:spcBef>
                <a:spcPct val="0"/>
              </a:spcBef>
              <a:buNone/>
            </a:pPr>
            <a:endParaRPr lang="de-DE" altLang="de-DE" sz="1800" dirty="0">
              <a:latin typeface="Arial" panose="020B0604020202020204" pitchFamily="34" charset="0"/>
            </a:endParaRPr>
          </a:p>
          <a:p>
            <a:pPr marL="0" indent="0">
              <a:lnSpc>
                <a:spcPts val="2500"/>
              </a:lnSpc>
              <a:buNone/>
            </a:pPr>
            <a:r>
              <a:rPr lang="en-US" sz="1800" i="1" dirty="0" smtClean="0">
                <a:latin typeface="+mj-lt"/>
              </a:rPr>
              <a:t>α </a:t>
            </a:r>
            <a:r>
              <a:rPr lang="en-US" sz="1800" dirty="0">
                <a:latin typeface="+mj-lt"/>
              </a:rPr>
              <a:t>:</a:t>
            </a:r>
            <a:r>
              <a:rPr lang="en-US" sz="1800" dirty="0" smtClean="0">
                <a:latin typeface="+mj-lt"/>
              </a:rPr>
              <a:t> </a:t>
            </a:r>
            <a:r>
              <a:rPr lang="en-US" sz="1800" dirty="0">
                <a:latin typeface="+mj-lt"/>
              </a:rPr>
              <a:t>mean of the </a:t>
            </a:r>
            <a:r>
              <a:rPr lang="en-US" sz="1800" dirty="0" smtClean="0">
                <a:latin typeface="+mj-lt"/>
              </a:rPr>
              <a:t>quantile functions </a:t>
            </a:r>
            <a:r>
              <a:rPr lang="en-US" sz="1800" dirty="0">
                <a:latin typeface="+mj-lt"/>
              </a:rPr>
              <a:t>across </a:t>
            </a:r>
            <a:r>
              <a:rPr lang="en-US" sz="1800" dirty="0" smtClean="0">
                <a:latin typeface="+mj-lt"/>
              </a:rPr>
              <a:t>all samples</a:t>
            </a:r>
            <a:r>
              <a:rPr lang="en-US" sz="1800" dirty="0">
                <a:latin typeface="+mj-lt"/>
              </a:rPr>
              <a:t>, </a:t>
            </a:r>
            <a:endParaRPr lang="en-US" sz="1800" dirty="0" smtClean="0">
              <a:latin typeface="+mj-lt"/>
            </a:endParaRPr>
          </a:p>
          <a:p>
            <a:pPr marL="0" indent="0">
              <a:lnSpc>
                <a:spcPts val="2500"/>
              </a:lnSpc>
              <a:buNone/>
            </a:pPr>
            <a:r>
              <a:rPr lang="en-US" sz="1800" i="1" dirty="0" smtClean="0">
                <a:latin typeface="+mj-lt"/>
              </a:rPr>
              <a:t>β</a:t>
            </a:r>
            <a:r>
              <a:rPr lang="en-US" sz="1800" i="1" baseline="-25000" dirty="0" smtClean="0">
                <a:latin typeface="+mj-lt"/>
              </a:rPr>
              <a:t>j</a:t>
            </a:r>
            <a:r>
              <a:rPr lang="en-US" sz="1800" i="1" dirty="0" smtClean="0">
                <a:latin typeface="+mj-lt"/>
              </a:rPr>
              <a:t> </a:t>
            </a:r>
            <a:r>
              <a:rPr lang="en-US" sz="1800" dirty="0">
                <a:latin typeface="+mj-lt"/>
              </a:rPr>
              <a:t>:</a:t>
            </a:r>
            <a:r>
              <a:rPr lang="en-US" sz="1800" dirty="0" smtClean="0">
                <a:latin typeface="+mj-lt"/>
              </a:rPr>
              <a:t> coefficient functions </a:t>
            </a:r>
            <a:r>
              <a:rPr lang="en-US" sz="1800" dirty="0">
                <a:latin typeface="+mj-lt"/>
              </a:rPr>
              <a:t>associated with the covariates and </a:t>
            </a:r>
            <a:endParaRPr lang="en-US" sz="1800" dirty="0" smtClean="0">
              <a:latin typeface="+mj-lt"/>
            </a:endParaRPr>
          </a:p>
          <a:p>
            <a:pPr marL="0" indent="0">
              <a:lnSpc>
                <a:spcPts val="2500"/>
              </a:lnSpc>
              <a:buNone/>
            </a:pPr>
            <a:r>
              <a:rPr lang="en-US" sz="1800" dirty="0" smtClean="0">
                <a:latin typeface="+mj-lt"/>
                <a:sym typeface="Symbol" panose="05050102010706020507" pitchFamily="18" charset="2"/>
              </a:rPr>
              <a:t></a:t>
            </a:r>
            <a:r>
              <a:rPr lang="en-US" sz="1800" i="1" baseline="-25000" dirty="0" err="1" smtClean="0">
                <a:latin typeface="+mj-lt"/>
              </a:rPr>
              <a:t>i</a:t>
            </a:r>
            <a:r>
              <a:rPr lang="en-US" sz="1800" i="1" dirty="0" smtClean="0">
                <a:latin typeface="+mj-lt"/>
              </a:rPr>
              <a:t> </a:t>
            </a:r>
            <a:r>
              <a:rPr lang="en-US" sz="1800" dirty="0">
                <a:latin typeface="+mj-lt"/>
              </a:rPr>
              <a:t>:</a:t>
            </a:r>
            <a:r>
              <a:rPr lang="en-US" sz="1800" dirty="0" smtClean="0">
                <a:latin typeface="+mj-lt"/>
              </a:rPr>
              <a:t> error </a:t>
            </a:r>
            <a:r>
              <a:rPr lang="en-US" sz="1800" dirty="0">
                <a:latin typeface="+mj-lt"/>
              </a:rPr>
              <a:t>functions, which are assumed to be independent </a:t>
            </a:r>
            <a:r>
              <a:rPr lang="en-US" sz="1800" dirty="0" smtClean="0">
                <a:latin typeface="+mj-lt"/>
              </a:rPr>
              <a:t>and </a:t>
            </a:r>
            <a:r>
              <a:rPr lang="de-DE" sz="1800" dirty="0" err="1" smtClean="0">
                <a:latin typeface="+mj-lt"/>
              </a:rPr>
              <a:t>centered</a:t>
            </a:r>
            <a:r>
              <a:rPr lang="de-DE" sz="1800" dirty="0" smtClean="0">
                <a:latin typeface="+mj-lt"/>
              </a:rPr>
              <a:t> </a:t>
            </a:r>
            <a:r>
              <a:rPr lang="de-DE" sz="1800" dirty="0" err="1">
                <a:latin typeface="+mj-lt"/>
              </a:rPr>
              <a:t>around</a:t>
            </a:r>
            <a:r>
              <a:rPr lang="de-DE" sz="1800" dirty="0">
                <a:latin typeface="+mj-lt"/>
              </a:rPr>
              <a:t> 0</a:t>
            </a:r>
            <a:r>
              <a:rPr lang="de-DE" sz="1800" dirty="0" smtClean="0">
                <a:latin typeface="+mj-lt"/>
              </a:rPr>
              <a:t>.</a:t>
            </a:r>
          </a:p>
          <a:p>
            <a:pPr marL="0" indent="0">
              <a:lnSpc>
                <a:spcPts val="2500"/>
              </a:lnSpc>
              <a:buNone/>
            </a:pPr>
            <a:endParaRPr lang="de-DE" altLang="de-DE" sz="1800" dirty="0">
              <a:latin typeface="+mj-lt"/>
            </a:endParaRPr>
          </a:p>
          <a:p>
            <a:pPr marL="0" indent="0">
              <a:lnSpc>
                <a:spcPts val="2500"/>
              </a:lnSpc>
              <a:buNone/>
            </a:pPr>
            <a:r>
              <a:rPr lang="en-US" sz="1800" dirty="0"/>
              <a:t>In this model, the term</a:t>
            </a:r>
          </a:p>
          <a:p>
            <a:pPr marL="0" indent="0">
              <a:lnSpc>
                <a:spcPts val="2500"/>
              </a:lnSpc>
              <a:buNone/>
            </a:pPr>
            <a:endParaRPr lang="en-US" sz="1800" dirty="0"/>
          </a:p>
          <a:p>
            <a:pPr marL="0" indent="0">
              <a:lnSpc>
                <a:spcPts val="2500"/>
              </a:lnSpc>
              <a:buNone/>
            </a:pPr>
            <a:r>
              <a:rPr lang="en-US" sz="1800" dirty="0" smtClean="0"/>
              <a:t>represents </a:t>
            </a:r>
            <a:r>
              <a:rPr lang="en-US" sz="1800" dirty="0"/>
              <a:t>variation in the quantile functions explained by the covariates. </a:t>
            </a:r>
            <a:endParaRPr lang="en-US" sz="1800" dirty="0" smtClean="0"/>
          </a:p>
          <a:p>
            <a:pPr marL="0" indent="0">
              <a:lnSpc>
                <a:spcPts val="2500"/>
              </a:lnSpc>
              <a:buNone/>
            </a:pPr>
            <a:endParaRPr lang="en-US" sz="1800" dirty="0" smtClean="0"/>
          </a:p>
          <a:p>
            <a:pPr marL="0" indent="0">
              <a:lnSpc>
                <a:spcPts val="2500"/>
              </a:lnSpc>
              <a:buNone/>
            </a:pPr>
            <a:r>
              <a:rPr lang="en-US" sz="1800" dirty="0" smtClean="0"/>
              <a:t>Functional </a:t>
            </a:r>
            <a:r>
              <a:rPr lang="en-US" sz="1800" dirty="0"/>
              <a:t>normalization </a:t>
            </a:r>
            <a:r>
              <a:rPr lang="en-US" sz="1800" dirty="0" smtClean="0"/>
              <a:t>removes unwanted </a:t>
            </a:r>
            <a:r>
              <a:rPr lang="en-US" sz="1800" dirty="0"/>
              <a:t>variation by regressing out </a:t>
            </a:r>
            <a:r>
              <a:rPr lang="en-US" sz="1800" dirty="0" smtClean="0"/>
              <a:t>this term.</a:t>
            </a:r>
            <a:endParaRPr lang="de-DE" altLang="de-DE" sz="1800" dirty="0">
              <a:latin typeface="+mj-lt"/>
            </a:endParaRPr>
          </a:p>
          <a:p>
            <a:pPr marL="0" indent="0">
              <a:lnSpc>
                <a:spcPts val="2500"/>
              </a:lnSpc>
              <a:buNone/>
            </a:pPr>
            <a:endParaRPr lang="en-US" sz="1800" dirty="0" smtClean="0"/>
          </a:p>
          <a:p>
            <a:pPr marL="0" indent="0">
              <a:lnSpc>
                <a:spcPts val="2500"/>
              </a:lnSpc>
              <a:buNone/>
            </a:pPr>
            <a:endParaRPr lang="en-US" sz="1800" dirty="0"/>
          </a:p>
          <a:p>
            <a:pPr marL="0" indent="0">
              <a:lnSpc>
                <a:spcPts val="2500"/>
              </a:lnSpc>
              <a:buNone/>
            </a:pPr>
            <a:endParaRPr lang="en-US" sz="1800" dirty="0"/>
          </a:p>
        </p:txBody>
      </p:sp>
      <p:sp>
        <p:nvSpPr>
          <p:cNvPr id="2" name="Datumsplatzhalter 1"/>
          <p:cNvSpPr>
            <a:spLocks noGrp="1"/>
          </p:cNvSpPr>
          <p:nvPr>
            <p:ph type="dt" sz="half" idx="10"/>
          </p:nvPr>
        </p:nvSpPr>
        <p:spPr/>
        <p:txBody>
          <a:bodyPr/>
          <a:lstStyle/>
          <a:p>
            <a:pPr>
              <a:defRPr/>
            </a:pPr>
            <a:r>
              <a:rPr lang="de-DE" smtClean="0"/>
              <a:t>V2</a:t>
            </a:r>
            <a:endParaRPr lang="de-DE" dirty="0"/>
          </a:p>
        </p:txBody>
      </p:sp>
      <p:sp>
        <p:nvSpPr>
          <p:cNvPr id="4" name="Fußzeilenplatzhalter 3"/>
          <p:cNvSpPr>
            <a:spLocks noGrp="1"/>
          </p:cNvSpPr>
          <p:nvPr>
            <p:ph type="ftr" sz="quarter" idx="11"/>
          </p:nvPr>
        </p:nvSpPr>
        <p:spPr/>
        <p:txBody>
          <a:bodyPr/>
          <a:lstStyle/>
          <a:p>
            <a:pPr>
              <a:defRPr/>
            </a:pPr>
            <a:r>
              <a:rPr lang="en-US" smtClean="0"/>
              <a:t>Processing of Biological Data</a:t>
            </a:r>
            <a:endParaRPr lang="de-DE" dirty="0"/>
          </a:p>
        </p:txBody>
      </p:sp>
      <p:pic>
        <p:nvPicPr>
          <p:cNvPr id="6" name="Grafik 5"/>
          <p:cNvPicPr>
            <a:picLocks noChangeAspect="1"/>
          </p:cNvPicPr>
          <p:nvPr/>
        </p:nvPicPr>
        <p:blipFill>
          <a:blip r:embed="rId3"/>
          <a:stretch>
            <a:fillRect/>
          </a:stretch>
        </p:blipFill>
        <p:spPr>
          <a:xfrm>
            <a:off x="3995936" y="1340768"/>
            <a:ext cx="3871526" cy="935716"/>
          </a:xfrm>
          <a:prstGeom prst="rect">
            <a:avLst/>
          </a:prstGeom>
        </p:spPr>
      </p:pic>
      <p:pic>
        <p:nvPicPr>
          <p:cNvPr id="10" name="Grafik 9"/>
          <p:cNvPicPr>
            <a:picLocks noChangeAspect="1"/>
          </p:cNvPicPr>
          <p:nvPr/>
        </p:nvPicPr>
        <p:blipFill>
          <a:blip r:embed="rId4"/>
          <a:stretch>
            <a:fillRect/>
          </a:stretch>
        </p:blipFill>
        <p:spPr>
          <a:xfrm>
            <a:off x="2915816" y="3498320"/>
            <a:ext cx="1283400" cy="1074667"/>
          </a:xfrm>
          <a:prstGeom prst="rect">
            <a:avLst/>
          </a:prstGeom>
        </p:spPr>
      </p:pic>
    </p:spTree>
    <p:extLst>
      <p:ext uri="{BB962C8B-B14F-4D97-AF65-F5344CB8AC3E}">
        <p14:creationId xmlns:p14="http://schemas.microsoft.com/office/powerpoint/2010/main" val="5793333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323850" y="115888"/>
            <a:ext cx="8569325" cy="504825"/>
          </a:xfrm>
        </p:spPr>
        <p:txBody>
          <a:bodyPr/>
          <a:lstStyle/>
          <a:p>
            <a:r>
              <a:rPr lang="en-US" dirty="0" smtClean="0">
                <a:ea typeface="ＭＳ Ｐゴシック" pitchFamily="34" charset="-128"/>
              </a:rPr>
              <a:t>Functional Normalization</a:t>
            </a:r>
            <a:endParaRPr lang="uk-UA" dirty="0" smtClean="0">
              <a:ea typeface="ＭＳ Ｐゴシック" pitchFamily="34" charset="-128"/>
            </a:endParaRPr>
          </a:p>
        </p:txBody>
      </p:sp>
      <p:sp>
        <p:nvSpPr>
          <p:cNvPr id="18436"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6E0B978-BDD8-4CBE-88EA-8472388C21BC}" type="slidenum">
              <a:rPr lang="en-US" smtClean="0">
                <a:latin typeface="Times New Roman" pitchFamily="18" charset="0"/>
              </a:rPr>
              <a:pPr eaLnBrk="1" hangingPunct="1"/>
              <a:t>29</a:t>
            </a:fld>
            <a:endParaRPr lang="en-US" smtClean="0">
              <a:latin typeface="Times New Roman" pitchFamily="18" charset="0"/>
            </a:endParaRPr>
          </a:p>
        </p:txBody>
      </p:sp>
      <p:sp>
        <p:nvSpPr>
          <p:cNvPr id="7" name="Содержимое 4"/>
          <p:cNvSpPr txBox="1">
            <a:spLocks/>
          </p:cNvSpPr>
          <p:nvPr/>
        </p:nvSpPr>
        <p:spPr bwMode="auto">
          <a:xfrm>
            <a:off x="545604" y="692696"/>
            <a:ext cx="8280920"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a:solidFill>
                  <a:schemeClr val="tx1"/>
                </a:solidFill>
                <a:latin typeface="+mn-lt"/>
                <a:ea typeface="ＭＳ Ｐゴシック" pitchFamily="-112" charset="-128"/>
              </a:defRPr>
            </a:lvl9pPr>
          </a:lstStyle>
          <a:p>
            <a:pPr marL="0" indent="0">
              <a:lnSpc>
                <a:spcPts val="2500"/>
              </a:lnSpc>
              <a:buNone/>
            </a:pPr>
            <a:r>
              <a:rPr lang="en-US" sz="1800" dirty="0" smtClean="0"/>
              <a:t>                         1</a:t>
            </a:r>
            <a:r>
              <a:rPr lang="en-US" sz="1800" dirty="0"/>
              <a:t>, …., m</a:t>
            </a:r>
          </a:p>
          <a:p>
            <a:pPr marL="0" indent="0">
              <a:lnSpc>
                <a:spcPts val="2500"/>
              </a:lnSpc>
              <a:buNone/>
            </a:pPr>
            <a:r>
              <a:rPr lang="en-US" sz="1800" dirty="0"/>
              <a:t>are estimated using </a:t>
            </a:r>
            <a:r>
              <a:rPr lang="de-DE" sz="1800" dirty="0" err="1"/>
              <a:t>regression</a:t>
            </a:r>
            <a:r>
              <a:rPr lang="de-DE" sz="1800" dirty="0"/>
              <a:t> </a:t>
            </a:r>
            <a:r>
              <a:rPr lang="de-DE" sz="1800" dirty="0" err="1" smtClean="0"/>
              <a:t>from</a:t>
            </a:r>
            <a:r>
              <a:rPr lang="de-DE" sz="1800" dirty="0" smtClean="0"/>
              <a:t> </a:t>
            </a:r>
            <a:r>
              <a:rPr lang="de-DE" sz="1800" dirty="0" err="1"/>
              <a:t>the</a:t>
            </a:r>
            <a:r>
              <a:rPr lang="de-DE" sz="1800" dirty="0"/>
              <a:t> </a:t>
            </a:r>
            <a:r>
              <a:rPr lang="de-DE" sz="1800" dirty="0" err="1" smtClean="0"/>
              <a:t>values</a:t>
            </a:r>
            <a:r>
              <a:rPr lang="de-DE" sz="1800" dirty="0" smtClean="0"/>
              <a:t> </a:t>
            </a:r>
            <a:r>
              <a:rPr lang="de-DE" sz="1800" dirty="0" err="1" smtClean="0"/>
              <a:t>observed</a:t>
            </a:r>
            <a:r>
              <a:rPr lang="de-DE" sz="1800" dirty="0" smtClean="0"/>
              <a:t> </a:t>
            </a:r>
            <a:r>
              <a:rPr lang="de-DE" sz="1800" dirty="0" err="1" smtClean="0"/>
              <a:t>for</a:t>
            </a:r>
            <a:r>
              <a:rPr lang="de-DE" sz="1800" dirty="0" smtClean="0"/>
              <a:t> </a:t>
            </a:r>
            <a:r>
              <a:rPr lang="de-DE" sz="1800" dirty="0" err="1"/>
              <a:t>the</a:t>
            </a:r>
            <a:r>
              <a:rPr lang="de-DE" sz="1800" dirty="0"/>
              <a:t> </a:t>
            </a:r>
            <a:r>
              <a:rPr lang="de-DE" sz="1800" dirty="0" err="1"/>
              <a:t>control</a:t>
            </a:r>
            <a:r>
              <a:rPr lang="de-DE" sz="1800" dirty="0"/>
              <a:t> </a:t>
            </a:r>
            <a:r>
              <a:rPr lang="de-DE" sz="1800" dirty="0" err="1"/>
              <a:t>probes</a:t>
            </a:r>
            <a:r>
              <a:rPr lang="de-DE" sz="1800" dirty="0"/>
              <a:t>.</a:t>
            </a:r>
            <a:endParaRPr lang="en-US" sz="1800" dirty="0"/>
          </a:p>
          <a:p>
            <a:pPr marL="0" indent="0">
              <a:lnSpc>
                <a:spcPts val="2500"/>
              </a:lnSpc>
              <a:buNone/>
            </a:pPr>
            <a:endParaRPr lang="en-US" sz="1800" dirty="0"/>
          </a:p>
          <a:p>
            <a:pPr marL="0" indent="0">
              <a:lnSpc>
                <a:spcPts val="2500"/>
              </a:lnSpc>
              <a:buNone/>
            </a:pPr>
            <a:r>
              <a:rPr lang="en-US" sz="1800" dirty="0" smtClean="0"/>
              <a:t>Assuming </a:t>
            </a:r>
            <a:r>
              <a:rPr lang="en-US" sz="1800" dirty="0"/>
              <a:t>we have obtained estimates </a:t>
            </a:r>
            <a:r>
              <a:rPr lang="en-US" sz="1800" i="1" dirty="0" smtClean="0"/>
              <a:t>       </a:t>
            </a:r>
            <a:r>
              <a:rPr lang="en-US" sz="1800" dirty="0" smtClean="0"/>
              <a:t>for </a:t>
            </a:r>
            <a:r>
              <a:rPr lang="en-US" sz="1800" i="1" dirty="0"/>
              <a:t>j </a:t>
            </a:r>
            <a:r>
              <a:rPr lang="en-US" sz="1800" dirty="0"/>
              <a:t>= 1, </a:t>
            </a:r>
            <a:r>
              <a:rPr lang="en-US" sz="1800" i="1" dirty="0"/>
              <a:t>. . . </a:t>
            </a:r>
            <a:r>
              <a:rPr lang="en-US" sz="1800" dirty="0"/>
              <a:t>,</a:t>
            </a:r>
            <a:r>
              <a:rPr lang="en-US" sz="1800" i="1" dirty="0"/>
              <a:t>m</a:t>
            </a:r>
            <a:r>
              <a:rPr lang="en-US" sz="1800" dirty="0"/>
              <a:t>, we form the functional </a:t>
            </a:r>
            <a:r>
              <a:rPr lang="en-US" sz="1800" dirty="0" smtClean="0"/>
              <a:t>normalized </a:t>
            </a:r>
            <a:r>
              <a:rPr lang="de-DE" sz="1800" dirty="0" err="1" smtClean="0"/>
              <a:t>quantiles</a:t>
            </a:r>
            <a:r>
              <a:rPr lang="de-DE" sz="1800" dirty="0" smtClean="0"/>
              <a:t> </a:t>
            </a:r>
            <a:r>
              <a:rPr lang="de-DE" sz="1800" dirty="0" err="1" smtClean="0"/>
              <a:t>by</a:t>
            </a:r>
            <a:r>
              <a:rPr lang="en-US" sz="1800" dirty="0" smtClean="0"/>
              <a:t> </a:t>
            </a:r>
          </a:p>
          <a:p>
            <a:pPr marL="0" indent="0">
              <a:lnSpc>
                <a:spcPts val="2500"/>
              </a:lnSpc>
              <a:buNone/>
            </a:pPr>
            <a:endParaRPr lang="en-US" sz="1800" dirty="0"/>
          </a:p>
          <a:p>
            <a:pPr marL="0" indent="0">
              <a:lnSpc>
                <a:spcPts val="2500"/>
              </a:lnSpc>
              <a:buNone/>
            </a:pPr>
            <a:endParaRPr lang="en-US" sz="1800" dirty="0" smtClean="0"/>
          </a:p>
          <a:p>
            <a:pPr marL="0" indent="0">
              <a:lnSpc>
                <a:spcPts val="2500"/>
              </a:lnSpc>
              <a:buNone/>
            </a:pPr>
            <a:endParaRPr lang="en-US" sz="1800" dirty="0" smtClean="0"/>
          </a:p>
          <a:p>
            <a:pPr marL="0" indent="0">
              <a:lnSpc>
                <a:spcPts val="2500"/>
              </a:lnSpc>
              <a:buNone/>
            </a:pPr>
            <a:r>
              <a:rPr lang="en-US" sz="1800" dirty="0"/>
              <a:t>We then transform </a:t>
            </a:r>
            <a:r>
              <a:rPr lang="en-US" sz="1800" b="1" dirty="0"/>
              <a:t>Y</a:t>
            </a:r>
            <a:r>
              <a:rPr lang="en-US" sz="1800" i="1" baseline="-25000" dirty="0"/>
              <a:t>i </a:t>
            </a:r>
            <a:r>
              <a:rPr lang="en-US" sz="1800" dirty="0"/>
              <a:t>into the functional </a:t>
            </a:r>
            <a:r>
              <a:rPr lang="en-US" sz="1800" dirty="0" smtClean="0"/>
              <a:t>normalized quantity          using </a:t>
            </a:r>
            <a:r>
              <a:rPr lang="en-US" sz="1800" dirty="0"/>
              <a:t>the </a:t>
            </a:r>
            <a:r>
              <a:rPr lang="en-US" sz="1800" dirty="0" smtClean="0"/>
              <a:t>formula </a:t>
            </a:r>
            <a:endParaRPr lang="de-DE" sz="1800" dirty="0"/>
          </a:p>
          <a:p>
            <a:pPr marL="0" indent="0">
              <a:lnSpc>
                <a:spcPts val="2500"/>
              </a:lnSpc>
              <a:buNone/>
            </a:pPr>
            <a:endParaRPr lang="de-DE" sz="1800" i="1" dirty="0" smtClean="0"/>
          </a:p>
          <a:p>
            <a:pPr marL="0" indent="0">
              <a:lnSpc>
                <a:spcPts val="2500"/>
              </a:lnSpc>
              <a:buNone/>
            </a:pPr>
            <a:endParaRPr lang="en-US" sz="1800" dirty="0" smtClean="0"/>
          </a:p>
          <a:p>
            <a:pPr marL="0" indent="0">
              <a:lnSpc>
                <a:spcPts val="2500"/>
              </a:lnSpc>
              <a:buNone/>
            </a:pPr>
            <a:r>
              <a:rPr lang="en-US" sz="1800" dirty="0" smtClean="0"/>
              <a:t>This </a:t>
            </a:r>
            <a:r>
              <a:rPr lang="en-US" sz="1800" dirty="0"/>
              <a:t>ensures that the marginal distribution </a:t>
            </a:r>
            <a:r>
              <a:rPr lang="en-US" sz="1800" dirty="0" smtClean="0"/>
              <a:t>of </a:t>
            </a:r>
            <a:r>
              <a:rPr lang="en-US" sz="1800" i="1" dirty="0" smtClean="0"/>
              <a:t> </a:t>
            </a:r>
            <a:r>
              <a:rPr lang="en-US" sz="1800" dirty="0" smtClean="0"/>
              <a:t>h      has </a:t>
            </a:r>
          </a:p>
          <a:p>
            <a:pPr marL="0" indent="0">
              <a:lnSpc>
                <a:spcPts val="2500"/>
              </a:lnSpc>
              <a:buNone/>
            </a:pPr>
            <a:r>
              <a:rPr lang="en-US" sz="1800" dirty="0" smtClean="0"/>
              <a:t>as </a:t>
            </a:r>
            <a:r>
              <a:rPr lang="en-US" sz="1800" dirty="0"/>
              <a:t>its quantile </a:t>
            </a:r>
            <a:r>
              <a:rPr lang="en-US" sz="1800" dirty="0" smtClean="0"/>
              <a:t>function. </a:t>
            </a:r>
          </a:p>
          <a:p>
            <a:pPr marL="0" indent="0">
              <a:lnSpc>
                <a:spcPts val="2500"/>
              </a:lnSpc>
              <a:buNone/>
            </a:pPr>
            <a:endParaRPr lang="en-US" sz="1800" dirty="0"/>
          </a:p>
          <a:p>
            <a:pPr marL="0" indent="0">
              <a:lnSpc>
                <a:spcPts val="2500"/>
              </a:lnSpc>
              <a:buNone/>
            </a:pPr>
            <a:r>
              <a:rPr lang="en-US" sz="1800" dirty="0" smtClean="0"/>
              <a:t>                         </a:t>
            </a:r>
            <a:endParaRPr lang="en-US" sz="1800" dirty="0"/>
          </a:p>
        </p:txBody>
      </p:sp>
      <p:sp>
        <p:nvSpPr>
          <p:cNvPr id="2" name="Datumsplatzhalter 1"/>
          <p:cNvSpPr>
            <a:spLocks noGrp="1"/>
          </p:cNvSpPr>
          <p:nvPr>
            <p:ph type="dt" sz="half" idx="10"/>
          </p:nvPr>
        </p:nvSpPr>
        <p:spPr/>
        <p:txBody>
          <a:bodyPr/>
          <a:lstStyle/>
          <a:p>
            <a:pPr>
              <a:defRPr/>
            </a:pPr>
            <a:r>
              <a:rPr lang="de-DE" smtClean="0"/>
              <a:t>V2</a:t>
            </a:r>
            <a:endParaRPr lang="de-DE" dirty="0"/>
          </a:p>
        </p:txBody>
      </p:sp>
      <p:sp>
        <p:nvSpPr>
          <p:cNvPr id="4" name="Fußzeilenplatzhalter 3"/>
          <p:cNvSpPr>
            <a:spLocks noGrp="1"/>
          </p:cNvSpPr>
          <p:nvPr>
            <p:ph type="ftr" sz="quarter" idx="11"/>
          </p:nvPr>
        </p:nvSpPr>
        <p:spPr/>
        <p:txBody>
          <a:bodyPr/>
          <a:lstStyle/>
          <a:p>
            <a:pPr>
              <a:defRPr/>
            </a:pPr>
            <a:r>
              <a:rPr lang="en-US" smtClean="0"/>
              <a:t>Processing of Biological Data</a:t>
            </a:r>
            <a:endParaRPr lang="de-DE" dirty="0"/>
          </a:p>
        </p:txBody>
      </p:sp>
      <p:pic>
        <p:nvPicPr>
          <p:cNvPr id="3" name="Grafik 2"/>
          <p:cNvPicPr>
            <a:picLocks noChangeAspect="1"/>
          </p:cNvPicPr>
          <p:nvPr/>
        </p:nvPicPr>
        <p:blipFill>
          <a:blip r:embed="rId3"/>
          <a:stretch>
            <a:fillRect/>
          </a:stretch>
        </p:blipFill>
        <p:spPr>
          <a:xfrm>
            <a:off x="2497764" y="2492896"/>
            <a:ext cx="4574700" cy="1095333"/>
          </a:xfrm>
          <a:prstGeom prst="rect">
            <a:avLst/>
          </a:prstGeom>
        </p:spPr>
      </p:pic>
      <p:pic>
        <p:nvPicPr>
          <p:cNvPr id="5" name="Grafik 4"/>
          <p:cNvPicPr>
            <a:picLocks noChangeAspect="1"/>
          </p:cNvPicPr>
          <p:nvPr/>
        </p:nvPicPr>
        <p:blipFill>
          <a:blip r:embed="rId4"/>
          <a:stretch>
            <a:fillRect/>
          </a:stretch>
        </p:blipFill>
        <p:spPr>
          <a:xfrm>
            <a:off x="1513625" y="4005064"/>
            <a:ext cx="3932379" cy="745644"/>
          </a:xfrm>
          <a:prstGeom prst="rect">
            <a:avLst/>
          </a:prstGeom>
        </p:spPr>
      </p:pic>
      <p:pic>
        <p:nvPicPr>
          <p:cNvPr id="8" name="Grafik 7"/>
          <p:cNvPicPr>
            <a:picLocks noChangeAspect="1"/>
          </p:cNvPicPr>
          <p:nvPr/>
        </p:nvPicPr>
        <p:blipFill>
          <a:blip r:embed="rId5"/>
          <a:stretch>
            <a:fillRect/>
          </a:stretch>
        </p:blipFill>
        <p:spPr>
          <a:xfrm>
            <a:off x="6752056" y="3573016"/>
            <a:ext cx="412232" cy="420143"/>
          </a:xfrm>
          <a:prstGeom prst="rect">
            <a:avLst/>
          </a:prstGeom>
        </p:spPr>
      </p:pic>
      <p:pic>
        <p:nvPicPr>
          <p:cNvPr id="11" name="Grafik 10"/>
          <p:cNvPicPr>
            <a:picLocks noChangeAspect="1"/>
          </p:cNvPicPr>
          <p:nvPr/>
        </p:nvPicPr>
        <p:blipFill>
          <a:blip r:embed="rId5"/>
          <a:stretch>
            <a:fillRect/>
          </a:stretch>
        </p:blipFill>
        <p:spPr>
          <a:xfrm>
            <a:off x="5263479" y="5025081"/>
            <a:ext cx="412232" cy="420143"/>
          </a:xfrm>
          <a:prstGeom prst="rect">
            <a:avLst/>
          </a:prstGeom>
        </p:spPr>
      </p:pic>
      <p:pic>
        <p:nvPicPr>
          <p:cNvPr id="9" name="Grafik 8"/>
          <p:cNvPicPr>
            <a:picLocks noChangeAspect="1"/>
          </p:cNvPicPr>
          <p:nvPr/>
        </p:nvPicPr>
        <p:blipFill rotWithShape="1">
          <a:blip r:embed="rId6"/>
          <a:srcRect t="17698"/>
          <a:stretch/>
        </p:blipFill>
        <p:spPr>
          <a:xfrm>
            <a:off x="6292749" y="5085184"/>
            <a:ext cx="1147198" cy="432048"/>
          </a:xfrm>
          <a:prstGeom prst="rect">
            <a:avLst/>
          </a:prstGeom>
        </p:spPr>
      </p:pic>
      <p:pic>
        <p:nvPicPr>
          <p:cNvPr id="10" name="Grafik 9"/>
          <p:cNvPicPr>
            <a:picLocks noChangeAspect="1"/>
          </p:cNvPicPr>
          <p:nvPr/>
        </p:nvPicPr>
        <p:blipFill>
          <a:blip r:embed="rId7"/>
          <a:stretch>
            <a:fillRect/>
          </a:stretch>
        </p:blipFill>
        <p:spPr>
          <a:xfrm>
            <a:off x="718105" y="660600"/>
            <a:ext cx="1405413" cy="485131"/>
          </a:xfrm>
          <a:prstGeom prst="rect">
            <a:avLst/>
          </a:prstGeom>
        </p:spPr>
      </p:pic>
      <p:pic>
        <p:nvPicPr>
          <p:cNvPr id="6" name="Grafik 5"/>
          <p:cNvPicPr>
            <a:picLocks noChangeAspect="1"/>
          </p:cNvPicPr>
          <p:nvPr/>
        </p:nvPicPr>
        <p:blipFill>
          <a:blip r:embed="rId8"/>
          <a:stretch>
            <a:fillRect/>
          </a:stretch>
        </p:blipFill>
        <p:spPr>
          <a:xfrm>
            <a:off x="4610748" y="1781197"/>
            <a:ext cx="393300" cy="423667"/>
          </a:xfrm>
          <a:prstGeom prst="rect">
            <a:avLst/>
          </a:prstGeom>
        </p:spPr>
      </p:pic>
    </p:spTree>
    <p:extLst>
      <p:ext uri="{BB962C8B-B14F-4D97-AF65-F5344CB8AC3E}">
        <p14:creationId xmlns:p14="http://schemas.microsoft.com/office/powerpoint/2010/main" val="1165609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Ambiguous values</a:t>
            </a:r>
            <a:endParaRPr lang="uk-UA" dirty="0"/>
          </a:p>
        </p:txBody>
      </p:sp>
      <p:sp>
        <p:nvSpPr>
          <p:cNvPr id="3" name="Содержимое 2"/>
          <p:cNvSpPr>
            <a:spLocks noGrp="1"/>
          </p:cNvSpPr>
          <p:nvPr>
            <p:ph idx="1"/>
          </p:nvPr>
        </p:nvSpPr>
        <p:spPr>
          <a:xfrm>
            <a:off x="395536" y="620688"/>
            <a:ext cx="8424936" cy="5400600"/>
          </a:xfrm>
        </p:spPr>
        <p:txBody>
          <a:bodyPr>
            <a:normAutofit/>
          </a:bodyPr>
          <a:lstStyle/>
          <a:p>
            <a:pPr marL="0" indent="0">
              <a:lnSpc>
                <a:spcPts val="2500"/>
              </a:lnSpc>
              <a:buNone/>
            </a:pPr>
            <a:r>
              <a:rPr lang="en-US" sz="1800" dirty="0"/>
              <a:t>In the </a:t>
            </a:r>
            <a:r>
              <a:rPr lang="en-US" sz="1800" i="1" dirty="0"/>
              <a:t>S. aureus </a:t>
            </a:r>
            <a:r>
              <a:rPr lang="en-US" sz="1800" dirty="0"/>
              <a:t>genotyping test report</a:t>
            </a:r>
            <a:r>
              <a:rPr lang="en-US" sz="1800" dirty="0" smtClean="0"/>
              <a:t>, individual markers can be  </a:t>
            </a:r>
            <a:r>
              <a:rPr lang="en-US" sz="1800" dirty="0"/>
              <a:t>“</a:t>
            </a:r>
            <a:r>
              <a:rPr lang="en-US" sz="1800" b="1" dirty="0"/>
              <a:t>positive</a:t>
            </a:r>
            <a:r>
              <a:rPr lang="en-US" sz="1800" dirty="0"/>
              <a:t>” or “</a:t>
            </a:r>
            <a:r>
              <a:rPr lang="en-US" sz="1800" b="1" dirty="0"/>
              <a:t>negative</a:t>
            </a:r>
            <a:r>
              <a:rPr lang="en-US" sz="1800" dirty="0"/>
              <a:t>” </a:t>
            </a:r>
            <a:r>
              <a:rPr lang="en-US" sz="1800" dirty="0" smtClean="0"/>
              <a:t>and </a:t>
            </a:r>
            <a:r>
              <a:rPr lang="en-US" sz="1800" dirty="0"/>
              <a:t>also </a:t>
            </a:r>
            <a:r>
              <a:rPr lang="en-US" sz="1800" dirty="0" smtClean="0"/>
              <a:t>“</a:t>
            </a:r>
            <a:r>
              <a:rPr lang="en-US" sz="1800" b="1" dirty="0" smtClean="0"/>
              <a:t>ambiguous</a:t>
            </a:r>
            <a:r>
              <a:rPr lang="en-US" sz="1800" dirty="0"/>
              <a:t>”.  </a:t>
            </a:r>
          </a:p>
          <a:p>
            <a:pPr marL="0" indent="0">
              <a:lnSpc>
                <a:spcPts val="2500"/>
              </a:lnSpc>
              <a:buNone/>
            </a:pPr>
            <a:endParaRPr lang="en-US" sz="1800" dirty="0" smtClean="0"/>
          </a:p>
          <a:p>
            <a:pPr marL="0" indent="0">
              <a:lnSpc>
                <a:spcPts val="2500"/>
              </a:lnSpc>
              <a:buNone/>
            </a:pPr>
            <a:r>
              <a:rPr lang="en-US" sz="1800" dirty="0" smtClean="0"/>
              <a:t>Such ambiguous classifications </a:t>
            </a:r>
            <a:r>
              <a:rPr lang="en-US" sz="1800" dirty="0"/>
              <a:t>can be caused </a:t>
            </a:r>
            <a:r>
              <a:rPr lang="en-US" sz="1800" dirty="0" smtClean="0"/>
              <a:t>by:</a:t>
            </a:r>
          </a:p>
          <a:p>
            <a:pPr>
              <a:lnSpc>
                <a:spcPts val="2500"/>
              </a:lnSpc>
              <a:buFontTx/>
              <a:buChar char="-"/>
            </a:pPr>
            <a:r>
              <a:rPr lang="en-US" sz="1800" dirty="0" smtClean="0"/>
              <a:t>poor </a:t>
            </a:r>
            <a:r>
              <a:rPr lang="en-US" sz="1800" dirty="0"/>
              <a:t>sample quality, </a:t>
            </a:r>
            <a:r>
              <a:rPr lang="en-US" sz="1800" dirty="0" smtClean="0"/>
              <a:t>or</a:t>
            </a:r>
          </a:p>
          <a:p>
            <a:pPr>
              <a:lnSpc>
                <a:spcPts val="2500"/>
              </a:lnSpc>
              <a:buFontTx/>
              <a:buChar char="-"/>
            </a:pPr>
            <a:r>
              <a:rPr lang="en-US" sz="1800" dirty="0" smtClean="0"/>
              <a:t>poor </a:t>
            </a:r>
            <a:r>
              <a:rPr lang="en-US" sz="1800" dirty="0"/>
              <a:t>signal </a:t>
            </a:r>
            <a:r>
              <a:rPr lang="en-US" sz="1800" dirty="0" smtClean="0"/>
              <a:t>quality, or </a:t>
            </a:r>
          </a:p>
          <a:p>
            <a:pPr marL="0" indent="0">
              <a:lnSpc>
                <a:spcPts val="2500"/>
              </a:lnSpc>
              <a:buNone/>
            </a:pPr>
            <a:r>
              <a:rPr lang="en-US" sz="1800" dirty="0" smtClean="0"/>
              <a:t>-    by </a:t>
            </a:r>
            <a:r>
              <a:rPr lang="en-US" sz="1800" dirty="0"/>
              <a:t>the presence of </a:t>
            </a:r>
            <a:r>
              <a:rPr lang="en-US" sz="1800" dirty="0" smtClean="0"/>
              <a:t>plasmids </a:t>
            </a:r>
            <a:r>
              <a:rPr lang="en-US" sz="1800" dirty="0"/>
              <a:t>in low copy </a:t>
            </a:r>
            <a:r>
              <a:rPr lang="en-US" sz="1800" dirty="0" smtClean="0"/>
              <a:t>numbers.</a:t>
            </a:r>
          </a:p>
          <a:p>
            <a:pPr marL="0" indent="0">
              <a:lnSpc>
                <a:spcPts val="2900"/>
              </a:lnSpc>
              <a:buNone/>
            </a:pPr>
            <a:endParaRPr lang="en-US" sz="2000" dirty="0"/>
          </a:p>
          <a:p>
            <a:pPr marL="0" indent="0">
              <a:lnSpc>
                <a:spcPts val="2900"/>
              </a:lnSpc>
              <a:buNone/>
            </a:pPr>
            <a:endParaRPr lang="en-US" sz="1600" dirty="0" smtClean="0"/>
          </a:p>
          <a:p>
            <a:pPr marL="0" indent="0">
              <a:lnSpc>
                <a:spcPts val="2900"/>
              </a:lnSpc>
              <a:buNone/>
            </a:pPr>
            <a:endParaRPr lang="en-US" sz="1600" dirty="0"/>
          </a:p>
          <a:p>
            <a:pPr marL="0" indent="0">
              <a:lnSpc>
                <a:spcPts val="2900"/>
              </a:lnSpc>
              <a:buNone/>
            </a:pPr>
            <a:endParaRPr lang="en-US" sz="1600" dirty="0" smtClean="0"/>
          </a:p>
          <a:p>
            <a:pPr marL="0" indent="0">
              <a:lnSpc>
                <a:spcPts val="2900"/>
              </a:lnSpc>
              <a:buNone/>
            </a:pPr>
            <a:endParaRPr lang="en-US" sz="1600" dirty="0"/>
          </a:p>
          <a:p>
            <a:pPr marL="0" indent="0">
              <a:lnSpc>
                <a:spcPts val="2900"/>
              </a:lnSpc>
              <a:buNone/>
            </a:pPr>
            <a:r>
              <a:rPr lang="en-US" sz="1600" dirty="0" smtClean="0"/>
              <a:t>www.alere-technologies.com</a:t>
            </a:r>
          </a:p>
        </p:txBody>
      </p:sp>
      <p:sp>
        <p:nvSpPr>
          <p:cNvPr id="4" name="Номер слайда 3"/>
          <p:cNvSpPr>
            <a:spLocks noGrp="1"/>
          </p:cNvSpPr>
          <p:nvPr>
            <p:ph type="sldNum" sz="quarter" idx="12"/>
          </p:nvPr>
        </p:nvSpPr>
        <p:spPr/>
        <p:txBody>
          <a:bodyPr/>
          <a:lstStyle/>
          <a:p>
            <a:fld id="{5642019C-ABE9-4D0A-8A8D-CA21D401B279}" type="slidenum">
              <a:rPr lang="en-US" smtClean="0"/>
              <a:pPr/>
              <a:t>3</a:t>
            </a:fld>
            <a:endParaRPr lang="en-US"/>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uk-UA"/>
          </a:p>
        </p:txBody>
      </p:sp>
      <p:sp>
        <p:nvSpPr>
          <p:cNvPr id="2051" name="Rectangle 3"/>
          <p:cNvSpPr>
            <a:spLocks noChangeArrowheads="1"/>
          </p:cNvSpPr>
          <p:nvPr/>
        </p:nvSpPr>
        <p:spPr bwMode="auto">
          <a:xfrm>
            <a:off x="0" y="69269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205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uk-UA"/>
          </a:p>
        </p:txBody>
      </p:sp>
      <p:sp>
        <p:nvSpPr>
          <p:cNvPr id="205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uk-UA"/>
          </a:p>
        </p:txBody>
      </p:sp>
      <p:sp>
        <p:nvSpPr>
          <p:cNvPr id="2058" name="Rectangle 10"/>
          <p:cNvSpPr>
            <a:spLocks noChangeArrowheads="1"/>
          </p:cNvSpPr>
          <p:nvPr/>
        </p:nvSpPr>
        <p:spPr bwMode="auto">
          <a:xfrm>
            <a:off x="0" y="1028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2060"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uk-UA"/>
          </a:p>
        </p:txBody>
      </p:sp>
      <p:sp>
        <p:nvSpPr>
          <p:cNvPr id="2061" name="Rectangle 13"/>
          <p:cNvSpPr>
            <a:spLocks noChangeArrowheads="1"/>
          </p:cNvSpPr>
          <p:nvPr/>
        </p:nvSpPr>
        <p:spPr bwMode="auto">
          <a:xfrm>
            <a:off x="0" y="692696"/>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2063"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uk-UA"/>
          </a:p>
        </p:txBody>
      </p:sp>
      <p:sp>
        <p:nvSpPr>
          <p:cNvPr id="2064" name="Rectangle 16"/>
          <p:cNvSpPr>
            <a:spLocks noChangeArrowheads="1"/>
          </p:cNvSpPr>
          <p:nvPr/>
        </p:nvSpPr>
        <p:spPr bwMode="auto">
          <a:xfrm>
            <a:off x="0" y="692696"/>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Datumsplatzhalter 6"/>
          <p:cNvSpPr>
            <a:spLocks noGrp="1"/>
          </p:cNvSpPr>
          <p:nvPr>
            <p:ph type="dt" sz="half" idx="10"/>
          </p:nvPr>
        </p:nvSpPr>
        <p:spPr/>
        <p:txBody>
          <a:bodyPr/>
          <a:lstStyle/>
          <a:p>
            <a:pPr>
              <a:defRPr/>
            </a:pPr>
            <a:r>
              <a:rPr lang="de-DE" smtClean="0"/>
              <a:t>V2</a:t>
            </a:r>
            <a:endParaRPr lang="de-DE" dirty="0"/>
          </a:p>
        </p:txBody>
      </p:sp>
      <p:sp>
        <p:nvSpPr>
          <p:cNvPr id="8" name="Fußzeilenplatzhalter 7"/>
          <p:cNvSpPr>
            <a:spLocks noGrp="1"/>
          </p:cNvSpPr>
          <p:nvPr>
            <p:ph type="ftr" sz="quarter" idx="11"/>
          </p:nvPr>
        </p:nvSpPr>
        <p:spPr/>
        <p:txBody>
          <a:bodyPr/>
          <a:lstStyle/>
          <a:p>
            <a:pPr>
              <a:defRPr/>
            </a:pPr>
            <a:r>
              <a:rPr lang="en-US" smtClean="0"/>
              <a:t>Processing of Biological Data</a:t>
            </a:r>
            <a:endParaRPr lang="de-DE" dirty="0"/>
          </a:p>
        </p:txBody>
      </p:sp>
    </p:spTree>
    <p:extLst>
      <p:ext uri="{BB962C8B-B14F-4D97-AF65-F5344CB8AC3E}">
        <p14:creationId xmlns:p14="http://schemas.microsoft.com/office/powerpoint/2010/main" val="1543597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r>
              <a:rPr lang="en-US" dirty="0" smtClean="0">
                <a:ea typeface="ＭＳ Ｐゴシック" pitchFamily="34" charset="-128"/>
              </a:rPr>
              <a:t> Benchmarking </a:t>
            </a:r>
            <a:r>
              <a:rPr lang="en-US" dirty="0" err="1" smtClean="0">
                <a:ea typeface="ＭＳ Ｐゴシック" pitchFamily="34" charset="-128"/>
              </a:rPr>
              <a:t>BEclear</a:t>
            </a:r>
            <a:endParaRPr lang="uk-UA" dirty="0" smtClean="0">
              <a:ea typeface="ＭＳ Ｐゴシック" pitchFamily="34" charset="-128"/>
            </a:endParaRPr>
          </a:p>
        </p:txBody>
      </p:sp>
      <p:sp>
        <p:nvSpPr>
          <p:cNvPr id="18436"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6E0B978-BDD8-4CBE-88EA-8472388C21BC}" type="slidenum">
              <a:rPr lang="en-US" smtClean="0">
                <a:latin typeface="Times New Roman" pitchFamily="18" charset="0"/>
              </a:rPr>
              <a:pPr eaLnBrk="1" hangingPunct="1"/>
              <a:t>30</a:t>
            </a:fld>
            <a:endParaRPr lang="en-US" smtClean="0">
              <a:latin typeface="Times New Roman" pitchFamily="18" charset="0"/>
            </a:endParaRPr>
          </a:p>
        </p:txBody>
      </p:sp>
      <p:sp>
        <p:nvSpPr>
          <p:cNvPr id="2" name="Textfeld 1"/>
          <p:cNvSpPr txBox="1"/>
          <p:nvPr/>
        </p:nvSpPr>
        <p:spPr>
          <a:xfrm>
            <a:off x="6938974" y="1196752"/>
            <a:ext cx="1953506" cy="3939540"/>
          </a:xfrm>
          <a:prstGeom prst="rect">
            <a:avLst/>
          </a:prstGeom>
          <a:noFill/>
        </p:spPr>
        <p:txBody>
          <a:bodyPr wrap="square" rtlCol="0">
            <a:spAutoFit/>
          </a:bodyPr>
          <a:lstStyle/>
          <a:p>
            <a:pPr>
              <a:lnSpc>
                <a:spcPts val="3000"/>
              </a:lnSpc>
            </a:pPr>
            <a:r>
              <a:rPr lang="de-DE" sz="2000" dirty="0" err="1" smtClean="0"/>
              <a:t>Funnorm</a:t>
            </a:r>
            <a:r>
              <a:rPr lang="de-DE" sz="2000" dirty="0" smtClean="0"/>
              <a:t>, </a:t>
            </a:r>
          </a:p>
          <a:p>
            <a:pPr>
              <a:lnSpc>
                <a:spcPts val="3000"/>
              </a:lnSpc>
            </a:pPr>
            <a:r>
              <a:rPr lang="de-DE" sz="2000" dirty="0" err="1" smtClean="0"/>
              <a:t>ComBat</a:t>
            </a:r>
            <a:r>
              <a:rPr lang="de-DE" sz="2000" dirty="0" smtClean="0"/>
              <a:t> </a:t>
            </a:r>
            <a:r>
              <a:rPr lang="de-DE" sz="2000" dirty="0" err="1" smtClean="0"/>
              <a:t>and</a:t>
            </a:r>
            <a:r>
              <a:rPr lang="de-DE" sz="2000" dirty="0" smtClean="0"/>
              <a:t> SVA </a:t>
            </a:r>
            <a:r>
              <a:rPr lang="de-DE" sz="2000" dirty="0" err="1" smtClean="0"/>
              <a:t>scale</a:t>
            </a:r>
            <a:r>
              <a:rPr lang="de-DE" sz="2000" dirty="0" smtClean="0"/>
              <a:t> all </a:t>
            </a:r>
            <a:r>
              <a:rPr lang="de-DE" sz="2000" dirty="0" err="1" smtClean="0"/>
              <a:t>values</a:t>
            </a:r>
            <a:endParaRPr lang="de-DE" sz="2000" dirty="0" smtClean="0"/>
          </a:p>
          <a:p>
            <a:pPr>
              <a:lnSpc>
                <a:spcPts val="3000"/>
              </a:lnSpc>
            </a:pPr>
            <a:r>
              <a:rPr lang="de-DE" sz="2000" dirty="0" smtClean="0"/>
              <a:t>-&gt; large total</a:t>
            </a:r>
          </a:p>
          <a:p>
            <a:pPr>
              <a:lnSpc>
                <a:spcPts val="3000"/>
              </a:lnSpc>
            </a:pPr>
            <a:r>
              <a:rPr lang="de-DE" sz="2000" dirty="0" err="1"/>
              <a:t>d</a:t>
            </a:r>
            <a:r>
              <a:rPr lang="de-DE" sz="2000" dirty="0" err="1" smtClean="0"/>
              <a:t>eviation</a:t>
            </a:r>
            <a:endParaRPr lang="de-DE" sz="2000" dirty="0" smtClean="0"/>
          </a:p>
          <a:p>
            <a:pPr>
              <a:lnSpc>
                <a:spcPts val="3000"/>
              </a:lnSpc>
            </a:pPr>
            <a:endParaRPr lang="de-DE" sz="2000" dirty="0"/>
          </a:p>
          <a:p>
            <a:pPr>
              <a:lnSpc>
                <a:spcPts val="3000"/>
              </a:lnSpc>
            </a:pPr>
            <a:r>
              <a:rPr lang="de-DE" sz="2000" dirty="0" err="1" smtClean="0"/>
              <a:t>BEclear</a:t>
            </a:r>
            <a:r>
              <a:rPr lang="de-DE" sz="2000" dirty="0" smtClean="0"/>
              <a:t> </a:t>
            </a:r>
            <a:r>
              <a:rPr lang="de-DE" sz="2000" dirty="0" err="1" smtClean="0"/>
              <a:t>corrects</a:t>
            </a:r>
            <a:r>
              <a:rPr lang="de-DE" sz="2000" dirty="0" smtClean="0"/>
              <a:t> </a:t>
            </a:r>
            <a:r>
              <a:rPr lang="de-DE" sz="2000" dirty="0" err="1" smtClean="0"/>
              <a:t>only</a:t>
            </a:r>
            <a:r>
              <a:rPr lang="de-DE" sz="2000" dirty="0" smtClean="0"/>
              <a:t> </a:t>
            </a:r>
            <a:r>
              <a:rPr lang="de-DE" sz="2000" dirty="0" err="1" smtClean="0"/>
              <a:t>affected</a:t>
            </a:r>
            <a:r>
              <a:rPr lang="de-DE" sz="2000" dirty="0" smtClean="0"/>
              <a:t> </a:t>
            </a:r>
            <a:r>
              <a:rPr lang="de-DE" sz="2000" dirty="0" err="1" smtClean="0"/>
              <a:t>entries</a:t>
            </a:r>
            <a:endParaRPr lang="en-US" sz="2000" dirty="0"/>
          </a:p>
        </p:txBody>
      </p:sp>
      <p:sp>
        <p:nvSpPr>
          <p:cNvPr id="4" name="Datumsplatzhalter 3"/>
          <p:cNvSpPr>
            <a:spLocks noGrp="1"/>
          </p:cNvSpPr>
          <p:nvPr>
            <p:ph type="dt" sz="half" idx="10"/>
          </p:nvPr>
        </p:nvSpPr>
        <p:spPr/>
        <p:txBody>
          <a:bodyPr/>
          <a:lstStyle/>
          <a:p>
            <a:pPr>
              <a:defRPr/>
            </a:pPr>
            <a:r>
              <a:rPr lang="de-DE" smtClean="0"/>
              <a:t>V2</a:t>
            </a:r>
            <a:endParaRPr lang="de-DE" dirty="0"/>
          </a:p>
        </p:txBody>
      </p:sp>
      <p:sp>
        <p:nvSpPr>
          <p:cNvPr id="5" name="Fußzeilenplatzhalter 4"/>
          <p:cNvSpPr>
            <a:spLocks noGrp="1"/>
          </p:cNvSpPr>
          <p:nvPr>
            <p:ph type="ftr" sz="quarter" idx="11"/>
          </p:nvPr>
        </p:nvSpPr>
        <p:spPr/>
        <p:txBody>
          <a:bodyPr/>
          <a:lstStyle/>
          <a:p>
            <a:pPr>
              <a:defRPr/>
            </a:pPr>
            <a:r>
              <a:rPr lang="en-US" smtClean="0"/>
              <a:t>Processing of Biological Data</a:t>
            </a:r>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825" y="810214"/>
            <a:ext cx="6663506" cy="4712616"/>
          </a:xfrm>
          <a:prstGeom prst="rect">
            <a:avLst/>
          </a:prstGeom>
        </p:spPr>
      </p:pic>
    </p:spTree>
    <p:extLst>
      <p:ext uri="{BB962C8B-B14F-4D97-AF65-F5344CB8AC3E}">
        <p14:creationId xmlns:p14="http://schemas.microsoft.com/office/powerpoint/2010/main" val="38418018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r>
              <a:rPr lang="en-US" dirty="0" smtClean="0">
                <a:ea typeface="ＭＳ Ｐゴシック" pitchFamily="34" charset="-128"/>
              </a:rPr>
              <a:t>Effect on corrected entries only</a:t>
            </a:r>
            <a:endParaRPr lang="uk-UA" dirty="0" smtClean="0">
              <a:ea typeface="ＭＳ Ｐゴシック" pitchFamily="34" charset="-128"/>
            </a:endParaRPr>
          </a:p>
        </p:txBody>
      </p:sp>
      <p:sp>
        <p:nvSpPr>
          <p:cNvPr id="18436"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6E0B978-BDD8-4CBE-88EA-8472388C21BC}" type="slidenum">
              <a:rPr lang="en-US" smtClean="0">
                <a:latin typeface="Times New Roman" pitchFamily="18" charset="0"/>
              </a:rPr>
              <a:pPr eaLnBrk="1" hangingPunct="1"/>
              <a:t>31</a:t>
            </a:fld>
            <a:endParaRPr lang="en-US" smtClean="0">
              <a:latin typeface="Times New Roman" pitchFamily="18" charset="0"/>
            </a:endParaRPr>
          </a:p>
        </p:txBody>
      </p:sp>
      <p:sp>
        <p:nvSpPr>
          <p:cNvPr id="8" name="Textfeld 7"/>
          <p:cNvSpPr txBox="1"/>
          <p:nvPr/>
        </p:nvSpPr>
        <p:spPr>
          <a:xfrm>
            <a:off x="6551712" y="1196752"/>
            <a:ext cx="2340768" cy="3939540"/>
          </a:xfrm>
          <a:prstGeom prst="rect">
            <a:avLst/>
          </a:prstGeom>
          <a:noFill/>
        </p:spPr>
        <p:txBody>
          <a:bodyPr wrap="square" rtlCol="0">
            <a:spAutoFit/>
          </a:bodyPr>
          <a:lstStyle/>
          <a:p>
            <a:pPr>
              <a:lnSpc>
                <a:spcPts val="3000"/>
              </a:lnSpc>
            </a:pPr>
            <a:r>
              <a:rPr lang="de-DE" dirty="0" smtClean="0"/>
              <a:t>Even </a:t>
            </a:r>
            <a:r>
              <a:rPr lang="de-DE" dirty="0" err="1"/>
              <a:t>f</a:t>
            </a:r>
            <a:r>
              <a:rPr lang="de-DE" dirty="0" err="1" smtClean="0"/>
              <a:t>or</a:t>
            </a:r>
            <a:r>
              <a:rPr lang="de-DE" dirty="0" smtClean="0"/>
              <a:t> </a:t>
            </a:r>
            <a:r>
              <a:rPr lang="de-DE" dirty="0" err="1" smtClean="0"/>
              <a:t>affected</a:t>
            </a:r>
            <a:r>
              <a:rPr lang="de-DE" dirty="0" smtClean="0"/>
              <a:t> </a:t>
            </a:r>
            <a:r>
              <a:rPr lang="de-DE" dirty="0" err="1" smtClean="0"/>
              <a:t>entries</a:t>
            </a:r>
            <a:r>
              <a:rPr lang="de-DE" dirty="0" smtClean="0"/>
              <a:t>, </a:t>
            </a:r>
          </a:p>
          <a:p>
            <a:pPr>
              <a:lnSpc>
                <a:spcPts val="3000"/>
              </a:lnSpc>
            </a:pPr>
            <a:r>
              <a:rPr lang="de-DE" dirty="0" err="1" smtClean="0"/>
              <a:t>BEclear</a:t>
            </a:r>
            <a:r>
              <a:rPr lang="de-DE" dirty="0" smtClean="0"/>
              <a:t> </a:t>
            </a:r>
            <a:r>
              <a:rPr lang="de-DE" dirty="0" err="1" smtClean="0"/>
              <a:t>predicts</a:t>
            </a:r>
            <a:r>
              <a:rPr lang="de-DE" dirty="0" smtClean="0"/>
              <a:t> </a:t>
            </a:r>
            <a:r>
              <a:rPr lang="de-DE" dirty="0" err="1" smtClean="0"/>
              <a:t>smallest</a:t>
            </a:r>
            <a:r>
              <a:rPr lang="de-DE" dirty="0" smtClean="0"/>
              <a:t> </a:t>
            </a:r>
            <a:r>
              <a:rPr lang="de-DE" dirty="0" err="1" smtClean="0"/>
              <a:t>changes</a:t>
            </a:r>
            <a:r>
              <a:rPr lang="de-DE" dirty="0" smtClean="0"/>
              <a:t> </a:t>
            </a:r>
            <a:r>
              <a:rPr lang="de-DE" dirty="0" err="1" smtClean="0"/>
              <a:t>for</a:t>
            </a:r>
            <a:r>
              <a:rPr lang="de-DE" dirty="0" smtClean="0"/>
              <a:t> </a:t>
            </a:r>
            <a:r>
              <a:rPr lang="de-DE" dirty="0" err="1" smtClean="0"/>
              <a:t>batch</a:t>
            </a:r>
            <a:r>
              <a:rPr lang="de-DE" dirty="0" smtClean="0"/>
              <a:t> </a:t>
            </a:r>
            <a:r>
              <a:rPr lang="de-DE" dirty="0" err="1" smtClean="0"/>
              <a:t>effects</a:t>
            </a:r>
            <a:endParaRPr lang="de-DE" dirty="0" smtClean="0"/>
          </a:p>
          <a:p>
            <a:pPr>
              <a:lnSpc>
                <a:spcPts val="3000"/>
              </a:lnSpc>
            </a:pPr>
            <a:r>
              <a:rPr lang="de-DE" dirty="0" err="1"/>
              <a:t>u</a:t>
            </a:r>
            <a:r>
              <a:rPr lang="de-DE" dirty="0" err="1" smtClean="0"/>
              <a:t>p</a:t>
            </a:r>
            <a:r>
              <a:rPr lang="de-DE" dirty="0" smtClean="0"/>
              <a:t> </a:t>
            </a:r>
            <a:r>
              <a:rPr lang="de-DE" dirty="0" err="1" smtClean="0"/>
              <a:t>to</a:t>
            </a:r>
            <a:r>
              <a:rPr lang="de-DE" dirty="0" smtClean="0"/>
              <a:t> 2 </a:t>
            </a:r>
            <a:r>
              <a:rPr lang="de-DE" dirty="0" err="1" smtClean="0"/>
              <a:t>s.dev</a:t>
            </a:r>
            <a:r>
              <a:rPr lang="de-DE" dirty="0" smtClean="0"/>
              <a:t>.</a:t>
            </a:r>
          </a:p>
          <a:p>
            <a:pPr>
              <a:lnSpc>
                <a:spcPts val="3000"/>
              </a:lnSpc>
            </a:pPr>
            <a:endParaRPr lang="de-DE" dirty="0"/>
          </a:p>
          <a:p>
            <a:pPr>
              <a:lnSpc>
                <a:spcPts val="3000"/>
              </a:lnSpc>
            </a:pPr>
            <a:r>
              <a:rPr lang="de-DE" dirty="0" err="1"/>
              <a:t>w</a:t>
            </a:r>
            <a:r>
              <a:rPr lang="de-DE" dirty="0" err="1" smtClean="0"/>
              <a:t>hich</a:t>
            </a:r>
            <a:r>
              <a:rPr lang="de-DE" dirty="0" smtClean="0"/>
              <a:t> </a:t>
            </a:r>
            <a:r>
              <a:rPr lang="de-DE" dirty="0" err="1" smtClean="0"/>
              <a:t>is</a:t>
            </a:r>
            <a:r>
              <a:rPr lang="de-DE" dirty="0" smtClean="0"/>
              <a:t> a </a:t>
            </a:r>
            <a:r>
              <a:rPr lang="de-DE" dirty="0" err="1" smtClean="0"/>
              <a:t>typical</a:t>
            </a:r>
            <a:r>
              <a:rPr lang="de-DE" dirty="0" smtClean="0"/>
              <a:t> </a:t>
            </a:r>
            <a:r>
              <a:rPr lang="de-DE" dirty="0" err="1" smtClean="0"/>
              <a:t>magnitude</a:t>
            </a:r>
            <a:r>
              <a:rPr lang="de-DE" dirty="0" smtClean="0"/>
              <a:t> </a:t>
            </a:r>
            <a:r>
              <a:rPr lang="de-DE" dirty="0" err="1" smtClean="0"/>
              <a:t>of</a:t>
            </a:r>
            <a:r>
              <a:rPr lang="de-DE" dirty="0" smtClean="0"/>
              <a:t> </a:t>
            </a:r>
            <a:r>
              <a:rPr lang="de-DE" dirty="0" err="1" smtClean="0"/>
              <a:t>batch</a:t>
            </a:r>
            <a:r>
              <a:rPr lang="de-DE" dirty="0" smtClean="0"/>
              <a:t> </a:t>
            </a:r>
            <a:r>
              <a:rPr lang="de-DE" dirty="0" err="1" smtClean="0"/>
              <a:t>effects</a:t>
            </a:r>
            <a:r>
              <a:rPr lang="de-DE" dirty="0" smtClean="0"/>
              <a:t>.</a:t>
            </a:r>
          </a:p>
        </p:txBody>
      </p:sp>
      <p:sp>
        <p:nvSpPr>
          <p:cNvPr id="3" name="Datumsplatzhalter 2"/>
          <p:cNvSpPr>
            <a:spLocks noGrp="1"/>
          </p:cNvSpPr>
          <p:nvPr>
            <p:ph type="dt" sz="half" idx="10"/>
          </p:nvPr>
        </p:nvSpPr>
        <p:spPr/>
        <p:txBody>
          <a:bodyPr/>
          <a:lstStyle/>
          <a:p>
            <a:pPr>
              <a:defRPr/>
            </a:pPr>
            <a:r>
              <a:rPr lang="de-DE" smtClean="0"/>
              <a:t>V2</a:t>
            </a:r>
            <a:endParaRPr lang="de-DE" dirty="0"/>
          </a:p>
        </p:txBody>
      </p:sp>
      <p:sp>
        <p:nvSpPr>
          <p:cNvPr id="4" name="Fußzeilenplatzhalter 3"/>
          <p:cNvSpPr>
            <a:spLocks noGrp="1"/>
          </p:cNvSpPr>
          <p:nvPr>
            <p:ph type="ftr" sz="quarter" idx="11"/>
          </p:nvPr>
        </p:nvSpPr>
        <p:spPr/>
        <p:txBody>
          <a:bodyPr/>
          <a:lstStyle/>
          <a:p>
            <a:pPr>
              <a:defRPr/>
            </a:pPr>
            <a:r>
              <a:rPr lang="en-US" smtClean="0"/>
              <a:t>Processing of Biological Data</a:t>
            </a:r>
            <a:endParaRPr lang="de-DE"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81" y="764704"/>
            <a:ext cx="6444031" cy="4560203"/>
          </a:xfrm>
          <a:prstGeom prst="rect">
            <a:avLst/>
          </a:prstGeom>
        </p:spPr>
      </p:pic>
    </p:spTree>
    <p:extLst>
      <p:ext uri="{BB962C8B-B14F-4D97-AF65-F5344CB8AC3E}">
        <p14:creationId xmlns:p14="http://schemas.microsoft.com/office/powerpoint/2010/main" val="30747170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r>
              <a:rPr lang="en-US" dirty="0" smtClean="0">
                <a:ea typeface="ＭＳ Ｐゴシック" pitchFamily="34" charset="-128"/>
              </a:rPr>
              <a:t>Accuracy of differential methylation analysis</a:t>
            </a:r>
            <a:endParaRPr lang="uk-UA" dirty="0" smtClean="0">
              <a:ea typeface="ＭＳ Ｐゴシック" pitchFamily="34" charset="-128"/>
            </a:endParaRPr>
          </a:p>
        </p:txBody>
      </p:sp>
      <p:sp>
        <p:nvSpPr>
          <p:cNvPr id="18436"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6E0B978-BDD8-4CBE-88EA-8472388C21BC}" type="slidenum">
              <a:rPr lang="en-US" smtClean="0">
                <a:latin typeface="Times New Roman" pitchFamily="18" charset="0"/>
              </a:rPr>
              <a:pPr eaLnBrk="1" hangingPunct="1"/>
              <a:t>32</a:t>
            </a:fld>
            <a:endParaRPr lang="en-US" smtClean="0">
              <a:latin typeface="Times New Roman" pitchFamily="18" charset="0"/>
            </a:endParaRPr>
          </a:p>
        </p:txBody>
      </p:sp>
      <p:sp>
        <p:nvSpPr>
          <p:cNvPr id="2" name="Textfeld 1"/>
          <p:cNvSpPr txBox="1"/>
          <p:nvPr/>
        </p:nvSpPr>
        <p:spPr>
          <a:xfrm>
            <a:off x="251520" y="548680"/>
            <a:ext cx="8640960" cy="1354217"/>
          </a:xfrm>
          <a:prstGeom prst="rect">
            <a:avLst/>
          </a:prstGeom>
          <a:noFill/>
        </p:spPr>
        <p:txBody>
          <a:bodyPr wrap="square" rtlCol="0">
            <a:spAutoFit/>
          </a:bodyPr>
          <a:lstStyle/>
          <a:p>
            <a:r>
              <a:rPr lang="de-DE" dirty="0" err="1" smtClean="0"/>
              <a:t>Identify</a:t>
            </a:r>
            <a:r>
              <a:rPr lang="de-DE" dirty="0" smtClean="0"/>
              <a:t> </a:t>
            </a:r>
            <a:r>
              <a:rPr lang="de-DE" dirty="0" err="1" smtClean="0"/>
              <a:t>differentially</a:t>
            </a:r>
            <a:r>
              <a:rPr lang="de-DE" dirty="0" smtClean="0"/>
              <a:t> </a:t>
            </a:r>
            <a:r>
              <a:rPr lang="de-DE" dirty="0" err="1" smtClean="0"/>
              <a:t>methylated</a:t>
            </a:r>
            <a:r>
              <a:rPr lang="de-DE" dirty="0" smtClean="0"/>
              <a:t> </a:t>
            </a:r>
            <a:r>
              <a:rPr lang="de-DE" dirty="0" err="1" smtClean="0"/>
              <a:t>CpG</a:t>
            </a:r>
            <a:r>
              <a:rPr lang="de-DE" dirty="0" smtClean="0"/>
              <a:t> </a:t>
            </a:r>
            <a:r>
              <a:rPr lang="de-DE" dirty="0" err="1" smtClean="0"/>
              <a:t>probes</a:t>
            </a:r>
            <a:r>
              <a:rPr lang="de-DE" dirty="0" smtClean="0"/>
              <a:t> (</a:t>
            </a:r>
            <a:r>
              <a:rPr lang="de-DE" dirty="0" err="1" smtClean="0"/>
              <a:t>tumor</a:t>
            </a:r>
            <a:r>
              <a:rPr lang="de-DE" dirty="0" smtClean="0"/>
              <a:t> vs. normal) in original </a:t>
            </a:r>
            <a:r>
              <a:rPr lang="de-DE" dirty="0" err="1" smtClean="0"/>
              <a:t>data</a:t>
            </a:r>
            <a:endParaRPr lang="de-DE" dirty="0" smtClean="0"/>
          </a:p>
          <a:p>
            <a:endParaRPr lang="de-DE" sz="1400" dirty="0"/>
          </a:p>
          <a:p>
            <a:r>
              <a:rPr lang="de-DE" dirty="0" err="1" smtClean="0"/>
              <a:t>Then</a:t>
            </a:r>
            <a:r>
              <a:rPr lang="de-DE" dirty="0" smtClean="0"/>
              <a:t> </a:t>
            </a:r>
            <a:r>
              <a:rPr lang="de-DE" dirty="0" err="1" smtClean="0"/>
              <a:t>introduce</a:t>
            </a:r>
            <a:r>
              <a:rPr lang="de-DE" dirty="0" smtClean="0"/>
              <a:t> </a:t>
            </a:r>
            <a:r>
              <a:rPr lang="de-DE" dirty="0" err="1" smtClean="0"/>
              <a:t>synthetic</a:t>
            </a:r>
            <a:r>
              <a:rPr lang="de-DE" dirty="0" smtClean="0"/>
              <a:t> </a:t>
            </a:r>
            <a:r>
              <a:rPr lang="de-DE" dirty="0" err="1" smtClean="0"/>
              <a:t>batch</a:t>
            </a:r>
            <a:r>
              <a:rPr lang="de-DE" dirty="0" smtClean="0"/>
              <a:t> </a:t>
            </a:r>
            <a:r>
              <a:rPr lang="de-DE" dirty="0" err="1" smtClean="0"/>
              <a:t>effect</a:t>
            </a:r>
            <a:r>
              <a:rPr lang="de-DE" dirty="0" smtClean="0"/>
              <a:t> (</a:t>
            </a:r>
            <a:r>
              <a:rPr lang="de-DE" i="1" dirty="0" smtClean="0"/>
              <a:t>n</a:t>
            </a:r>
            <a:r>
              <a:rPr lang="de-DE" dirty="0" smtClean="0"/>
              <a:t> x </a:t>
            </a:r>
            <a:r>
              <a:rPr lang="de-DE" dirty="0" err="1" smtClean="0"/>
              <a:t>st.dev</a:t>
            </a:r>
            <a:r>
              <a:rPr lang="de-DE" dirty="0" smtClean="0"/>
              <a:t>.) + </a:t>
            </a:r>
            <a:r>
              <a:rPr lang="de-DE" dirty="0" err="1" smtClean="0"/>
              <a:t>noise</a:t>
            </a:r>
            <a:r>
              <a:rPr lang="de-DE" dirty="0" smtClean="0"/>
              <a:t> </a:t>
            </a:r>
            <a:r>
              <a:rPr lang="de-DE" dirty="0" err="1" smtClean="0"/>
              <a:t>term</a:t>
            </a:r>
            <a:endParaRPr lang="de-DE" dirty="0" smtClean="0"/>
          </a:p>
          <a:p>
            <a:endParaRPr lang="de-DE" sz="1400" dirty="0"/>
          </a:p>
          <a:p>
            <a:r>
              <a:rPr lang="de-DE" dirty="0" err="1" smtClean="0"/>
              <a:t>Identify</a:t>
            </a:r>
            <a:r>
              <a:rPr lang="de-DE" dirty="0" smtClean="0"/>
              <a:t> </a:t>
            </a:r>
            <a:r>
              <a:rPr lang="de-DE" dirty="0" err="1"/>
              <a:t>differentially</a:t>
            </a:r>
            <a:r>
              <a:rPr lang="de-DE" dirty="0"/>
              <a:t> </a:t>
            </a:r>
            <a:r>
              <a:rPr lang="de-DE" dirty="0" err="1"/>
              <a:t>methylated</a:t>
            </a:r>
            <a:r>
              <a:rPr lang="de-DE" dirty="0"/>
              <a:t> </a:t>
            </a:r>
            <a:r>
              <a:rPr lang="de-DE" dirty="0" err="1"/>
              <a:t>CpG</a:t>
            </a:r>
            <a:r>
              <a:rPr lang="de-DE" dirty="0"/>
              <a:t> </a:t>
            </a:r>
            <a:r>
              <a:rPr lang="de-DE" dirty="0" err="1"/>
              <a:t>probes</a:t>
            </a:r>
            <a:r>
              <a:rPr lang="de-DE" dirty="0"/>
              <a:t> </a:t>
            </a:r>
            <a:r>
              <a:rPr lang="de-DE" dirty="0" err="1" smtClean="0"/>
              <a:t>again</a:t>
            </a:r>
            <a:r>
              <a:rPr lang="de-DE" dirty="0" smtClean="0"/>
              <a:t> + </a:t>
            </a:r>
            <a:r>
              <a:rPr lang="de-DE" dirty="0" err="1" smtClean="0"/>
              <a:t>compare</a:t>
            </a:r>
            <a:r>
              <a:rPr lang="de-DE" dirty="0" smtClean="0"/>
              <a:t> </a:t>
            </a:r>
            <a:r>
              <a:rPr lang="de-DE" dirty="0" err="1" smtClean="0"/>
              <a:t>to</a:t>
            </a:r>
            <a:r>
              <a:rPr lang="de-DE" dirty="0" smtClean="0"/>
              <a:t> </a:t>
            </a:r>
            <a:r>
              <a:rPr lang="de-DE" dirty="0" err="1" smtClean="0"/>
              <a:t>reference</a:t>
            </a:r>
            <a:endParaRPr lang="en-US" dirty="0"/>
          </a:p>
        </p:txBody>
      </p:sp>
      <p:sp>
        <p:nvSpPr>
          <p:cNvPr id="4" name="Datumsplatzhalter 3"/>
          <p:cNvSpPr>
            <a:spLocks noGrp="1"/>
          </p:cNvSpPr>
          <p:nvPr>
            <p:ph type="dt" sz="half" idx="10"/>
          </p:nvPr>
        </p:nvSpPr>
        <p:spPr/>
        <p:txBody>
          <a:bodyPr/>
          <a:lstStyle/>
          <a:p>
            <a:pPr>
              <a:defRPr/>
            </a:pPr>
            <a:r>
              <a:rPr lang="de-DE" smtClean="0"/>
              <a:t>V2</a:t>
            </a:r>
            <a:endParaRPr lang="de-DE" dirty="0"/>
          </a:p>
        </p:txBody>
      </p:sp>
      <p:sp>
        <p:nvSpPr>
          <p:cNvPr id="5" name="Fußzeilenplatzhalter 4"/>
          <p:cNvSpPr>
            <a:spLocks noGrp="1"/>
          </p:cNvSpPr>
          <p:nvPr>
            <p:ph type="ftr" sz="quarter" idx="11"/>
          </p:nvPr>
        </p:nvSpPr>
        <p:spPr/>
        <p:txBody>
          <a:bodyPr/>
          <a:lstStyle/>
          <a:p>
            <a:pPr>
              <a:defRPr/>
            </a:pPr>
            <a:r>
              <a:rPr lang="en-US" smtClean="0"/>
              <a:t>Processing of Biological Data</a:t>
            </a:r>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8609" y="2050773"/>
            <a:ext cx="5895343" cy="4170025"/>
          </a:xfrm>
          <a:prstGeom prst="rect">
            <a:avLst/>
          </a:prstGeom>
        </p:spPr>
      </p:pic>
    </p:spTree>
    <p:extLst>
      <p:ext uri="{BB962C8B-B14F-4D97-AF65-F5344CB8AC3E}">
        <p14:creationId xmlns:p14="http://schemas.microsoft.com/office/powerpoint/2010/main" val="33284151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r>
              <a:rPr lang="en-US" dirty="0" smtClean="0">
                <a:ea typeface="ＭＳ Ｐゴシック" pitchFamily="34" charset="-128"/>
              </a:rPr>
              <a:t>Conclusions</a:t>
            </a:r>
            <a:endParaRPr lang="uk-UA" dirty="0" smtClean="0">
              <a:ea typeface="ＭＳ Ｐゴシック" pitchFamily="34" charset="-128"/>
            </a:endParaRPr>
          </a:p>
        </p:txBody>
      </p:sp>
      <p:sp>
        <p:nvSpPr>
          <p:cNvPr id="18436"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6E0B978-BDD8-4CBE-88EA-8472388C21BC}" type="slidenum">
              <a:rPr lang="en-US" smtClean="0">
                <a:latin typeface="Times New Roman" pitchFamily="18" charset="0"/>
              </a:rPr>
              <a:pPr eaLnBrk="1" hangingPunct="1"/>
              <a:t>33</a:t>
            </a:fld>
            <a:endParaRPr lang="en-US" smtClean="0">
              <a:latin typeface="Times New Roman" pitchFamily="18" charset="0"/>
            </a:endParaRPr>
          </a:p>
        </p:txBody>
      </p:sp>
      <p:sp>
        <p:nvSpPr>
          <p:cNvPr id="7" name="Содержимое 4"/>
          <p:cNvSpPr txBox="1">
            <a:spLocks/>
          </p:cNvSpPr>
          <p:nvPr/>
        </p:nvSpPr>
        <p:spPr bwMode="auto">
          <a:xfrm>
            <a:off x="107504" y="188640"/>
            <a:ext cx="8857357" cy="583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a:solidFill>
                  <a:schemeClr val="tx1"/>
                </a:solidFill>
                <a:latin typeface="+mn-lt"/>
                <a:ea typeface="ＭＳ Ｐゴシック" pitchFamily="-112" charset="-128"/>
              </a:defRPr>
            </a:lvl9pPr>
          </a:lstStyle>
          <a:p>
            <a:pPr algn="just">
              <a:lnSpc>
                <a:spcPts val="2800"/>
              </a:lnSpc>
              <a:buFontTx/>
              <a:buChar char="-"/>
              <a:defRPr/>
            </a:pPr>
            <a:endParaRPr lang="de-DE" sz="1800" dirty="0" smtClean="0"/>
          </a:p>
          <a:p>
            <a:pPr marL="0" indent="0" algn="just">
              <a:lnSpc>
                <a:spcPts val="2800"/>
              </a:lnSpc>
              <a:buNone/>
              <a:defRPr/>
            </a:pPr>
            <a:r>
              <a:rPr lang="de-DE" sz="1800" dirty="0" err="1" smtClean="0"/>
              <a:t>Predicting</a:t>
            </a:r>
            <a:r>
              <a:rPr lang="de-DE" sz="1800" dirty="0" smtClean="0"/>
              <a:t> </a:t>
            </a:r>
            <a:r>
              <a:rPr lang="de-DE" sz="1800" b="1" dirty="0" err="1"/>
              <a:t>missing</a:t>
            </a:r>
            <a:r>
              <a:rPr lang="de-DE" sz="1800" b="1" dirty="0"/>
              <a:t> </a:t>
            </a:r>
            <a:r>
              <a:rPr lang="de-DE" sz="1800" b="1" dirty="0" err="1"/>
              <a:t>values</a:t>
            </a:r>
            <a:r>
              <a:rPr lang="de-DE" sz="1800" b="1" dirty="0"/>
              <a:t> </a:t>
            </a:r>
            <a:r>
              <a:rPr lang="de-DE" sz="1800" b="1" dirty="0" err="1" smtClean="0"/>
              <a:t>or</a:t>
            </a:r>
            <a:r>
              <a:rPr lang="de-DE" sz="1800" b="1" dirty="0" smtClean="0"/>
              <a:t> batch-</a:t>
            </a:r>
            <a:r>
              <a:rPr lang="de-DE" sz="1800" b="1" dirty="0" err="1" smtClean="0"/>
              <a:t>effected</a:t>
            </a:r>
            <a:r>
              <a:rPr lang="de-DE" sz="1800" b="1" dirty="0" smtClean="0"/>
              <a:t> </a:t>
            </a:r>
            <a:r>
              <a:rPr lang="de-DE" sz="1800" b="1" dirty="0" err="1" smtClean="0"/>
              <a:t>values</a:t>
            </a:r>
            <a:r>
              <a:rPr lang="de-DE" sz="1800" b="1" dirty="0" smtClean="0"/>
              <a:t> </a:t>
            </a:r>
            <a:r>
              <a:rPr lang="de-DE" sz="1800" dirty="0" err="1" smtClean="0"/>
              <a:t>by</a:t>
            </a:r>
            <a:r>
              <a:rPr lang="de-DE" sz="1800" dirty="0" smtClean="0"/>
              <a:t> </a:t>
            </a:r>
            <a:r>
              <a:rPr lang="de-DE" sz="1800" b="1" dirty="0"/>
              <a:t>Latent </a:t>
            </a:r>
            <a:r>
              <a:rPr lang="de-DE" sz="1800" b="1" dirty="0" err="1"/>
              <a:t>Factor</a:t>
            </a:r>
            <a:r>
              <a:rPr lang="de-DE" sz="1800" b="1" dirty="0"/>
              <a:t> Model </a:t>
            </a:r>
            <a:r>
              <a:rPr lang="de-DE" sz="1800" dirty="0"/>
              <a:t>(</a:t>
            </a:r>
            <a:r>
              <a:rPr lang="de-DE" sz="1800" b="1" dirty="0" err="1"/>
              <a:t>BEClear</a:t>
            </a:r>
            <a:r>
              <a:rPr lang="de-DE" sz="1800" b="1" dirty="0"/>
              <a:t> </a:t>
            </a:r>
            <a:r>
              <a:rPr lang="de-DE" sz="1800" b="1" dirty="0" err="1"/>
              <a:t>software</a:t>
            </a:r>
            <a:r>
              <a:rPr lang="de-DE" sz="1800" dirty="0" smtClean="0"/>
              <a:t>):</a:t>
            </a:r>
          </a:p>
          <a:p>
            <a:pPr marL="720725" indent="-360363" algn="just">
              <a:lnSpc>
                <a:spcPts val="2800"/>
              </a:lnSpc>
              <a:buFontTx/>
              <a:buChar char="-"/>
              <a:defRPr/>
            </a:pPr>
            <a:r>
              <a:rPr lang="de-DE" sz="1800" dirty="0" err="1" smtClean="0"/>
              <a:t>Accuracy</a:t>
            </a:r>
            <a:r>
              <a:rPr lang="de-DE" sz="1800" dirty="0" smtClean="0"/>
              <a:t> </a:t>
            </a:r>
            <a:r>
              <a:rPr lang="de-DE" sz="1800" dirty="0" err="1" smtClean="0"/>
              <a:t>of</a:t>
            </a:r>
            <a:r>
              <a:rPr lang="de-DE" sz="1800" dirty="0" smtClean="0"/>
              <a:t> MA </a:t>
            </a:r>
            <a:r>
              <a:rPr lang="de-DE" sz="1800" dirty="0" err="1" smtClean="0"/>
              <a:t>hybridization</a:t>
            </a:r>
            <a:r>
              <a:rPr lang="de-DE" sz="1800" dirty="0" smtClean="0"/>
              <a:t> </a:t>
            </a:r>
            <a:r>
              <a:rPr lang="de-DE" sz="1800" dirty="0" err="1" smtClean="0"/>
              <a:t>prediction</a:t>
            </a:r>
            <a:r>
              <a:rPr lang="de-DE" sz="1800" dirty="0" smtClean="0"/>
              <a:t> </a:t>
            </a:r>
            <a:r>
              <a:rPr lang="de-DE" sz="1800" dirty="0" err="1" smtClean="0"/>
              <a:t>confirmed</a:t>
            </a:r>
            <a:r>
              <a:rPr lang="de-DE" sz="1800" dirty="0" smtClean="0"/>
              <a:t>  </a:t>
            </a:r>
            <a:r>
              <a:rPr lang="de-DE" sz="1800" dirty="0" err="1" smtClean="0"/>
              <a:t>by</a:t>
            </a:r>
            <a:r>
              <a:rPr lang="de-DE" sz="1800" dirty="0" smtClean="0"/>
              <a:t> WGS (97%), </a:t>
            </a:r>
          </a:p>
          <a:p>
            <a:pPr marL="720725" indent="-361950" algn="just">
              <a:lnSpc>
                <a:spcPts val="2800"/>
              </a:lnSpc>
              <a:buNone/>
              <a:defRPr/>
            </a:pPr>
            <a:r>
              <a:rPr lang="de-DE" sz="1800" dirty="0" smtClean="0"/>
              <a:t>	</a:t>
            </a:r>
            <a:r>
              <a:rPr lang="de-DE" sz="1800" dirty="0" err="1" smtClean="0"/>
              <a:t>low</a:t>
            </a:r>
            <a:r>
              <a:rPr lang="de-DE" sz="1800" dirty="0" smtClean="0"/>
              <a:t> LFM </a:t>
            </a:r>
            <a:r>
              <a:rPr lang="de-DE" sz="1800" dirty="0" err="1" smtClean="0"/>
              <a:t>error</a:t>
            </a:r>
            <a:endParaRPr lang="de-DE" sz="1800" dirty="0" smtClean="0"/>
          </a:p>
          <a:p>
            <a:pPr marL="720725" indent="-360363" algn="just">
              <a:lnSpc>
                <a:spcPts val="2800"/>
              </a:lnSpc>
              <a:buFontTx/>
              <a:buChar char="-"/>
              <a:defRPr/>
            </a:pPr>
            <a:r>
              <a:rPr lang="de-DE" sz="1800" dirty="0" smtClean="0"/>
              <a:t>Superior </a:t>
            </a:r>
            <a:r>
              <a:rPr lang="de-DE" sz="1800" dirty="0" err="1"/>
              <a:t>a</a:t>
            </a:r>
            <a:r>
              <a:rPr lang="de-DE" sz="1800" dirty="0" err="1" smtClean="0"/>
              <a:t>ccuracy</a:t>
            </a:r>
            <a:r>
              <a:rPr lang="de-DE" sz="1800" dirty="0" smtClean="0"/>
              <a:t> </a:t>
            </a:r>
            <a:r>
              <a:rPr lang="de-DE" sz="1800" dirty="0" err="1" smtClean="0"/>
              <a:t>of</a:t>
            </a:r>
            <a:r>
              <a:rPr lang="de-DE" sz="1800" dirty="0" smtClean="0"/>
              <a:t> </a:t>
            </a:r>
            <a:r>
              <a:rPr lang="de-DE" sz="1800" dirty="0" err="1" smtClean="0"/>
              <a:t>predicting</a:t>
            </a:r>
            <a:r>
              <a:rPr lang="de-DE" sz="1800" dirty="0" smtClean="0"/>
              <a:t> DNA </a:t>
            </a:r>
            <a:r>
              <a:rPr lang="de-DE" sz="1800" dirty="0" err="1" smtClean="0"/>
              <a:t>methylation</a:t>
            </a:r>
            <a:r>
              <a:rPr lang="de-DE" sz="1800" dirty="0" smtClean="0"/>
              <a:t> </a:t>
            </a:r>
            <a:r>
              <a:rPr lang="de-DE" sz="1800" dirty="0" err="1" smtClean="0"/>
              <a:t>levels</a:t>
            </a:r>
            <a:r>
              <a:rPr lang="de-DE" sz="1800" dirty="0" smtClean="0"/>
              <a:t> </a:t>
            </a:r>
            <a:r>
              <a:rPr lang="de-DE" sz="1800" dirty="0" err="1" smtClean="0"/>
              <a:t>by</a:t>
            </a:r>
            <a:r>
              <a:rPr lang="de-DE" sz="1800" dirty="0" smtClean="0"/>
              <a:t> LFM </a:t>
            </a:r>
            <a:r>
              <a:rPr lang="de-DE" sz="1800" dirty="0" err="1" smtClean="0"/>
              <a:t>confirmed</a:t>
            </a:r>
            <a:r>
              <a:rPr lang="de-DE" sz="1800" dirty="0" smtClean="0"/>
              <a:t> in </a:t>
            </a:r>
            <a:r>
              <a:rPr lang="de-DE" sz="1800" dirty="0" err="1" smtClean="0"/>
              <a:t>benchmark</a:t>
            </a:r>
            <a:r>
              <a:rPr lang="de-DE" sz="1800" dirty="0" smtClean="0"/>
              <a:t> </a:t>
            </a:r>
            <a:r>
              <a:rPr lang="de-DE" sz="1800" dirty="0" err="1" smtClean="0"/>
              <a:t>against</a:t>
            </a:r>
            <a:r>
              <a:rPr lang="de-DE" sz="1800" dirty="0" smtClean="0"/>
              <a:t> SVA, </a:t>
            </a:r>
            <a:r>
              <a:rPr lang="de-DE" sz="1800" dirty="0" err="1" smtClean="0"/>
              <a:t>Combat</a:t>
            </a:r>
            <a:r>
              <a:rPr lang="de-DE" sz="1800" dirty="0" smtClean="0"/>
              <a:t>, </a:t>
            </a:r>
            <a:r>
              <a:rPr lang="de-DE" sz="1800" dirty="0" err="1" smtClean="0"/>
              <a:t>FunNorm</a:t>
            </a:r>
            <a:r>
              <a:rPr lang="de-DE" sz="1800" dirty="0" smtClean="0"/>
              <a:t> </a:t>
            </a:r>
            <a:r>
              <a:rPr lang="de-DE" sz="1800" dirty="0" err="1" smtClean="0"/>
              <a:t>softwares</a:t>
            </a:r>
            <a:endParaRPr lang="de-DE" sz="1800" dirty="0"/>
          </a:p>
        </p:txBody>
      </p:sp>
      <p:sp>
        <p:nvSpPr>
          <p:cNvPr id="2" name="Datumsplatzhalter 1"/>
          <p:cNvSpPr>
            <a:spLocks noGrp="1"/>
          </p:cNvSpPr>
          <p:nvPr>
            <p:ph type="dt" sz="half" idx="10"/>
          </p:nvPr>
        </p:nvSpPr>
        <p:spPr/>
        <p:txBody>
          <a:bodyPr/>
          <a:lstStyle/>
          <a:p>
            <a:pPr>
              <a:defRPr/>
            </a:pPr>
            <a:r>
              <a:rPr lang="de-DE" smtClean="0"/>
              <a:t>V2</a:t>
            </a:r>
            <a:endParaRPr lang="de-DE" dirty="0"/>
          </a:p>
        </p:txBody>
      </p:sp>
      <p:sp>
        <p:nvSpPr>
          <p:cNvPr id="3" name="Fußzeilenplatzhalter 2"/>
          <p:cNvSpPr>
            <a:spLocks noGrp="1"/>
          </p:cNvSpPr>
          <p:nvPr>
            <p:ph type="ftr" sz="quarter" idx="11"/>
          </p:nvPr>
        </p:nvSpPr>
        <p:spPr/>
        <p:txBody>
          <a:bodyPr/>
          <a:lstStyle/>
          <a:p>
            <a:pPr>
              <a:defRPr/>
            </a:pPr>
            <a:r>
              <a:rPr lang="en-US" smtClean="0"/>
              <a:t>Processing of Biological Data</a:t>
            </a:r>
            <a:endParaRPr lang="de-DE" dirty="0"/>
          </a:p>
        </p:txBody>
      </p:sp>
    </p:spTree>
    <p:extLst>
      <p:ext uri="{BB962C8B-B14F-4D97-AF65-F5344CB8AC3E}">
        <p14:creationId xmlns:p14="http://schemas.microsoft.com/office/powerpoint/2010/main" val="4369153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smtClean="0">
                <a:ea typeface="ＭＳ Ｐゴシック" pitchFamily="34" charset="-128"/>
              </a:rPr>
              <a:t>Review: </a:t>
            </a:r>
            <a:r>
              <a:rPr lang="de-DE" altLang="de-DE" dirty="0" err="1" smtClean="0">
                <a:ea typeface="ＭＳ Ｐゴシック" pitchFamily="34" charset="-128"/>
              </a:rPr>
              <a:t>Foundations</a:t>
            </a:r>
            <a:r>
              <a:rPr lang="de-DE" altLang="de-DE" dirty="0" smtClean="0">
                <a:ea typeface="ＭＳ Ｐゴシック" pitchFamily="34" charset="-128"/>
              </a:rPr>
              <a:t> </a:t>
            </a:r>
            <a:r>
              <a:rPr lang="de-DE" altLang="de-DE" dirty="0" err="1" smtClean="0">
                <a:ea typeface="ＭＳ Ｐゴシック" pitchFamily="34" charset="-128"/>
              </a:rPr>
              <a:t>of</a:t>
            </a:r>
            <a:r>
              <a:rPr lang="de-DE" altLang="de-DE" dirty="0" smtClean="0">
                <a:ea typeface="ＭＳ Ｐゴシック" pitchFamily="34" charset="-128"/>
              </a:rPr>
              <a:t> </a:t>
            </a:r>
            <a:r>
              <a:rPr lang="de-DE" altLang="de-DE" dirty="0" err="1" smtClean="0">
                <a:ea typeface="ＭＳ Ｐゴシック" pitchFamily="34" charset="-128"/>
              </a:rPr>
              <a:t>Probability</a:t>
            </a:r>
            <a:r>
              <a:rPr lang="de-DE" altLang="de-DE" dirty="0" smtClean="0">
                <a:ea typeface="ＭＳ Ｐゴシック" pitchFamily="34" charset="-128"/>
              </a:rPr>
              <a:t> </a:t>
            </a:r>
            <a:r>
              <a:rPr lang="de-DE" altLang="de-DE" dirty="0" err="1" smtClean="0">
                <a:ea typeface="ＭＳ Ｐゴシック" pitchFamily="34" charset="-128"/>
              </a:rPr>
              <a:t>Theory</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p:sp>
        <p:nvSpPr>
          <p:cNvPr id="15364" name="Text Box 4"/>
          <p:cNvSpPr txBox="1">
            <a:spLocks noChangeArrowheads="1"/>
          </p:cNvSpPr>
          <p:nvPr/>
        </p:nvSpPr>
        <p:spPr bwMode="auto">
          <a:xfrm>
            <a:off x="323850" y="658813"/>
            <a:ext cx="8569325" cy="4413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a:t>
            </a:r>
            <a:r>
              <a:rPr lang="de-DE" altLang="de-DE" sz="1800" b="1" dirty="0" err="1" smtClean="0">
                <a:ea typeface="Cambria Math"/>
                <a:sym typeface="Symbol"/>
              </a:rPr>
              <a:t>Probability</a:t>
            </a:r>
            <a:r>
              <a:rPr lang="de-DE" altLang="de-DE" sz="1800" dirty="0" smtClean="0">
                <a:ea typeface="Cambria Math"/>
                <a:sym typeface="Symbol"/>
              </a:rPr>
              <a:t>“ : </a:t>
            </a:r>
            <a:r>
              <a:rPr lang="de-DE" altLang="de-DE" sz="1800" dirty="0" err="1" smtClean="0">
                <a:ea typeface="Cambria Math"/>
                <a:sym typeface="Symbol"/>
              </a:rPr>
              <a:t>degree</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confidence</a:t>
            </a:r>
            <a:r>
              <a:rPr lang="de-DE" altLang="de-DE" sz="1800" dirty="0" smtClean="0">
                <a:ea typeface="Cambria Math"/>
                <a:sym typeface="Symbol"/>
              </a:rPr>
              <a:t> </a:t>
            </a:r>
            <a:r>
              <a:rPr lang="de-DE" altLang="de-DE" sz="1800" dirty="0" err="1" smtClean="0">
                <a:ea typeface="Cambria Math"/>
                <a:sym typeface="Symbol"/>
              </a:rPr>
              <a:t>that</a:t>
            </a:r>
            <a:r>
              <a:rPr lang="de-DE" altLang="de-DE" sz="1800" dirty="0" smtClean="0">
                <a:ea typeface="Cambria Math"/>
                <a:sym typeface="Symbol"/>
              </a:rPr>
              <a:t> an </a:t>
            </a:r>
            <a:r>
              <a:rPr lang="de-DE" altLang="de-DE" sz="1800" dirty="0" err="1" smtClean="0">
                <a:ea typeface="Cambria Math"/>
                <a:sym typeface="Symbol"/>
              </a:rPr>
              <a:t>event</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an </a:t>
            </a:r>
            <a:r>
              <a:rPr lang="de-DE" altLang="de-DE" sz="1800" dirty="0" err="1" smtClean="0">
                <a:ea typeface="Cambria Math"/>
                <a:sym typeface="Symbol"/>
              </a:rPr>
              <a:t>uncertain</a:t>
            </a:r>
            <a:r>
              <a:rPr lang="de-DE" altLang="de-DE" sz="1800" dirty="0" smtClean="0">
                <a:ea typeface="Cambria Math"/>
                <a:sym typeface="Symbol"/>
              </a:rPr>
              <a:t> </a:t>
            </a:r>
            <a:r>
              <a:rPr lang="de-DE" altLang="de-DE" sz="1800" dirty="0" err="1" smtClean="0">
                <a:ea typeface="Cambria Math"/>
                <a:sym typeface="Symbol"/>
              </a:rPr>
              <a:t>nature</a:t>
            </a:r>
            <a:r>
              <a:rPr lang="de-DE" altLang="de-DE" sz="1800" dirty="0" smtClean="0">
                <a:ea typeface="Cambria Math"/>
                <a:sym typeface="Symbol"/>
              </a:rPr>
              <a:t> will </a:t>
            </a:r>
            <a:r>
              <a:rPr lang="de-DE" altLang="de-DE" sz="1800" dirty="0" err="1" smtClean="0">
                <a:ea typeface="Cambria Math"/>
                <a:sym typeface="Symbol"/>
              </a:rPr>
              <a:t>occur</a:t>
            </a:r>
            <a:r>
              <a:rPr lang="de-DE" altLang="de-DE" sz="1800" dirty="0" smtClean="0">
                <a:ea typeface="Cambria Math"/>
                <a:sym typeface="Symbol"/>
              </a:rPr>
              <a:t>.</a:t>
            </a:r>
          </a:p>
          <a:p>
            <a:pPr eaLnBrk="1" hangingPunct="1">
              <a:lnSpc>
                <a:spcPct val="120000"/>
              </a:lnSpc>
              <a:spcBef>
                <a:spcPct val="0"/>
              </a:spcBef>
              <a:buNone/>
            </a:pPr>
            <a:endParaRPr lang="de-DE" altLang="de-DE" sz="1800" b="0" dirty="0">
              <a:ea typeface="Cambria Math"/>
              <a:sym typeface="Symbol"/>
            </a:endParaRPr>
          </a:p>
          <a:p>
            <a:pPr eaLnBrk="1" hangingPunct="1">
              <a:lnSpc>
                <a:spcPct val="120000"/>
              </a:lnSpc>
              <a:spcBef>
                <a:spcPct val="0"/>
              </a:spcBef>
              <a:buNone/>
            </a:pPr>
            <a:r>
              <a:rPr lang="de-DE" altLang="de-DE" sz="1800" b="1" dirty="0" smtClean="0">
                <a:ea typeface="Cambria Math"/>
                <a:sym typeface="Symbol"/>
              </a:rPr>
              <a:t>„Events“</a:t>
            </a:r>
            <a:r>
              <a:rPr lang="de-DE" altLang="de-DE" sz="1800" dirty="0" smtClean="0">
                <a:ea typeface="Cambria Math"/>
                <a:sym typeface="Symbol"/>
              </a:rPr>
              <a:t> : </a:t>
            </a:r>
            <a:r>
              <a:rPr lang="de-DE" altLang="de-DE" sz="1800" dirty="0" err="1" smtClean="0">
                <a:ea typeface="Cambria Math"/>
                <a:sym typeface="Symbol"/>
              </a:rPr>
              <a:t>we</a:t>
            </a:r>
            <a:r>
              <a:rPr lang="de-DE" altLang="de-DE" sz="1800" dirty="0" smtClean="0">
                <a:ea typeface="Cambria Math"/>
                <a:sym typeface="Symbol"/>
              </a:rPr>
              <a:t> will </a:t>
            </a:r>
            <a:r>
              <a:rPr lang="de-DE" altLang="de-DE" sz="1800" dirty="0" err="1" smtClean="0">
                <a:ea typeface="Cambria Math"/>
                <a:sym typeface="Symbol"/>
              </a:rPr>
              <a:t>assume</a:t>
            </a:r>
            <a:r>
              <a:rPr lang="de-DE" altLang="de-DE" sz="1800" dirty="0" smtClean="0">
                <a:ea typeface="Cambria Math"/>
                <a:sym typeface="Symbol"/>
              </a:rPr>
              <a:t> </a:t>
            </a:r>
            <a:r>
              <a:rPr lang="de-DE" altLang="de-DE" sz="1800" dirty="0" err="1" smtClean="0">
                <a:ea typeface="Cambria Math"/>
                <a:sym typeface="Symbol"/>
              </a:rPr>
              <a:t>that</a:t>
            </a:r>
            <a:r>
              <a:rPr lang="de-DE" altLang="de-DE" sz="1800" dirty="0" smtClean="0">
                <a:ea typeface="Cambria Math"/>
                <a:sym typeface="Symbol"/>
              </a:rPr>
              <a:t> </a:t>
            </a:r>
            <a:r>
              <a:rPr lang="de-DE" altLang="de-DE" sz="1800" dirty="0" err="1" smtClean="0">
                <a:ea typeface="Cambria Math"/>
                <a:sym typeface="Symbol"/>
              </a:rPr>
              <a:t>there</a:t>
            </a:r>
            <a:r>
              <a:rPr lang="de-DE" altLang="de-DE" sz="1800" dirty="0" smtClean="0">
                <a:ea typeface="Cambria Math"/>
                <a:sym typeface="Symbol"/>
              </a:rPr>
              <a:t> </a:t>
            </a:r>
            <a:r>
              <a:rPr lang="de-DE" altLang="de-DE" sz="1800" dirty="0" err="1" smtClean="0">
                <a:ea typeface="Cambria Math"/>
                <a:sym typeface="Symbol"/>
              </a:rPr>
              <a:t>is</a:t>
            </a:r>
            <a:r>
              <a:rPr lang="de-DE" altLang="de-DE" sz="1800" dirty="0" smtClean="0">
                <a:ea typeface="Cambria Math"/>
                <a:sym typeface="Symbol"/>
              </a:rPr>
              <a:t> </a:t>
            </a:r>
          </a:p>
          <a:p>
            <a:pPr eaLnBrk="1" hangingPunct="1">
              <a:lnSpc>
                <a:spcPct val="120000"/>
              </a:lnSpc>
              <a:spcBef>
                <a:spcPct val="0"/>
              </a:spcBef>
              <a:buNone/>
            </a:pPr>
            <a:r>
              <a:rPr lang="de-DE" altLang="de-DE" sz="1800" dirty="0" smtClean="0">
                <a:ea typeface="Cambria Math"/>
                <a:sym typeface="Symbol"/>
              </a:rPr>
              <a:t>an </a:t>
            </a:r>
            <a:r>
              <a:rPr lang="de-DE" altLang="de-DE" sz="1800" dirty="0" err="1" smtClean="0">
                <a:ea typeface="Cambria Math"/>
                <a:sym typeface="Symbol"/>
              </a:rPr>
              <a:t>agreed</a:t>
            </a:r>
            <a:r>
              <a:rPr lang="de-DE" altLang="de-DE" sz="1800" dirty="0" smtClean="0">
                <a:ea typeface="Cambria Math"/>
                <a:sym typeface="Symbol"/>
              </a:rPr>
              <a:t> upon </a:t>
            </a:r>
            <a:r>
              <a:rPr lang="de-DE" altLang="de-DE" sz="1800" b="1" dirty="0" err="1" smtClean="0">
                <a:ea typeface="Cambria Math"/>
                <a:sym typeface="Symbol"/>
              </a:rPr>
              <a:t>space</a:t>
            </a:r>
            <a:r>
              <a:rPr lang="de-DE" altLang="de-DE" sz="1800" dirty="0" smtClean="0">
                <a:ea typeface="Cambria Math"/>
                <a:sym typeface="Symbol"/>
              </a:rPr>
              <a:t> </a:t>
            </a:r>
            <a:r>
              <a:rPr lang="de-DE" altLang="de-DE" sz="1800" b="1" dirty="0" smtClean="0">
                <a:ea typeface="Cambria Math"/>
                <a:sym typeface="Symbol"/>
              </a:rPr>
              <a:t></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possible</a:t>
            </a:r>
            <a:r>
              <a:rPr lang="de-DE" altLang="de-DE" sz="1800" dirty="0" smtClean="0">
                <a:ea typeface="Cambria Math"/>
                <a:sym typeface="Symbol"/>
              </a:rPr>
              <a:t> </a:t>
            </a:r>
            <a:r>
              <a:rPr lang="de-DE" altLang="de-DE" sz="1800" dirty="0" err="1" smtClean="0">
                <a:ea typeface="Cambria Math"/>
                <a:sym typeface="Symbol"/>
              </a:rPr>
              <a:t>outcomes</a:t>
            </a:r>
            <a:r>
              <a:rPr lang="de-DE" altLang="de-DE" sz="1800" dirty="0">
                <a:ea typeface="Cambria Math"/>
                <a:sym typeface="Symbol"/>
              </a:rPr>
              <a:t> </a:t>
            </a:r>
            <a:r>
              <a:rPr lang="de-DE" altLang="de-DE" sz="1800" dirty="0" smtClean="0">
                <a:ea typeface="Cambria Math"/>
                <a:sym typeface="Symbol"/>
              </a:rPr>
              <a:t>(„</a:t>
            </a:r>
            <a:r>
              <a:rPr lang="de-DE" altLang="de-DE" sz="1800" dirty="0" err="1" smtClean="0">
                <a:ea typeface="Cambria Math"/>
                <a:sym typeface="Symbol"/>
              </a:rPr>
              <a:t>events</a:t>
            </a:r>
            <a:r>
              <a:rPr lang="de-DE" altLang="de-DE" sz="1800" dirty="0" smtClean="0">
                <a:ea typeface="Cambria Math"/>
                <a:sym typeface="Symbol"/>
              </a:rPr>
              <a:t>“).</a:t>
            </a:r>
          </a:p>
          <a:p>
            <a:pPr eaLnBrk="1" hangingPunct="1">
              <a:lnSpc>
                <a:spcPct val="120000"/>
              </a:lnSpc>
              <a:spcBef>
                <a:spcPct val="0"/>
              </a:spcBef>
              <a:buNone/>
            </a:pPr>
            <a:endParaRPr lang="de-DE" altLang="de-DE" sz="1800" b="0" dirty="0">
              <a:ea typeface="Cambria Math"/>
              <a:sym typeface="Symbol"/>
            </a:endParaRPr>
          </a:p>
          <a:p>
            <a:pPr eaLnBrk="1" hangingPunct="1">
              <a:lnSpc>
                <a:spcPct val="120000"/>
              </a:lnSpc>
              <a:spcBef>
                <a:spcPct val="0"/>
              </a:spcBef>
              <a:buNone/>
            </a:pPr>
            <a:r>
              <a:rPr lang="de-DE" altLang="de-DE" sz="1800" dirty="0" smtClean="0">
                <a:ea typeface="Cambria Math"/>
                <a:sym typeface="Symbol"/>
              </a:rPr>
              <a:t>E.g. a normal die (</a:t>
            </a:r>
            <a:r>
              <a:rPr lang="de-DE" altLang="de-DE" sz="1800" i="1" dirty="0" smtClean="0">
                <a:ea typeface="Cambria Math"/>
                <a:sym typeface="Symbol"/>
              </a:rPr>
              <a:t>dt. Würfel</a:t>
            </a:r>
            <a:r>
              <a:rPr lang="de-DE" altLang="de-DE" sz="1800" dirty="0" smtClean="0">
                <a:ea typeface="Cambria Math"/>
                <a:sym typeface="Symbol"/>
              </a:rPr>
              <a:t>) </a:t>
            </a:r>
            <a:r>
              <a:rPr lang="de-DE" altLang="de-DE" sz="1800" dirty="0" err="1" smtClean="0">
                <a:ea typeface="Cambria Math"/>
                <a:sym typeface="Symbol"/>
              </a:rPr>
              <a:t>has</a:t>
            </a:r>
            <a:r>
              <a:rPr lang="de-DE" altLang="de-DE" sz="1800" dirty="0" smtClean="0">
                <a:ea typeface="Cambria Math"/>
                <a:sym typeface="Symbol"/>
              </a:rPr>
              <a:t> a </a:t>
            </a:r>
            <a:r>
              <a:rPr lang="de-DE" altLang="de-DE" sz="1800" dirty="0" err="1" smtClean="0">
                <a:ea typeface="Cambria Math"/>
                <a:sym typeface="Symbol"/>
              </a:rPr>
              <a:t>space</a:t>
            </a:r>
            <a:r>
              <a:rPr lang="de-DE" altLang="de-DE" sz="1800" dirty="0" smtClean="0">
                <a:ea typeface="Cambria Math"/>
                <a:sym typeface="Symbol"/>
              </a:rPr>
              <a:t>   1,2,3,4,5,6</a:t>
            </a:r>
          </a:p>
          <a:p>
            <a:pPr eaLnBrk="1" hangingPunct="1">
              <a:lnSpc>
                <a:spcPct val="120000"/>
              </a:lnSpc>
              <a:spcBef>
                <a:spcPct val="0"/>
              </a:spcBef>
              <a:buNone/>
            </a:pPr>
            <a:endParaRPr lang="de-DE" altLang="de-DE" sz="1800" b="0" dirty="0">
              <a:ea typeface="Cambria Math"/>
              <a:sym typeface="Symbol"/>
            </a:endParaRPr>
          </a:p>
          <a:p>
            <a:pPr eaLnBrk="1" hangingPunct="1">
              <a:lnSpc>
                <a:spcPct val="120000"/>
              </a:lnSpc>
              <a:spcBef>
                <a:spcPct val="0"/>
              </a:spcBef>
              <a:buNone/>
            </a:pPr>
            <a:r>
              <a:rPr lang="de-DE" altLang="de-DE" sz="1800" dirty="0" smtClean="0">
                <a:ea typeface="Cambria Math"/>
                <a:sym typeface="Symbol"/>
              </a:rPr>
              <a:t>Also </a:t>
            </a:r>
            <a:r>
              <a:rPr lang="de-DE" altLang="de-DE" sz="1800" dirty="0" err="1" smtClean="0">
                <a:ea typeface="Cambria Math"/>
                <a:sym typeface="Symbol"/>
              </a:rPr>
              <a:t>we</a:t>
            </a:r>
            <a:r>
              <a:rPr lang="de-DE" altLang="de-DE" sz="1800" dirty="0" smtClean="0">
                <a:ea typeface="Cambria Math"/>
                <a:sym typeface="Symbol"/>
              </a:rPr>
              <a:t> </a:t>
            </a:r>
            <a:r>
              <a:rPr lang="de-DE" altLang="de-DE" sz="1800" dirty="0" err="1" smtClean="0">
                <a:ea typeface="Cambria Math"/>
                <a:sym typeface="Symbol"/>
              </a:rPr>
              <a:t>assume</a:t>
            </a:r>
            <a:r>
              <a:rPr lang="de-DE" altLang="de-DE" sz="1800" dirty="0" smtClean="0">
                <a:ea typeface="Cambria Math"/>
                <a:sym typeface="Symbol"/>
              </a:rPr>
              <a:t> </a:t>
            </a:r>
            <a:r>
              <a:rPr lang="de-DE" altLang="de-DE" sz="1800" dirty="0" err="1" smtClean="0">
                <a:ea typeface="Cambria Math"/>
                <a:sym typeface="Symbol"/>
              </a:rPr>
              <a:t>that</a:t>
            </a:r>
            <a:r>
              <a:rPr lang="de-DE" altLang="de-DE" sz="1800" dirty="0" smtClean="0">
                <a:ea typeface="Cambria Math"/>
                <a:sym typeface="Symbol"/>
              </a:rPr>
              <a:t> </a:t>
            </a:r>
            <a:r>
              <a:rPr lang="de-DE" altLang="de-DE" sz="1800" dirty="0" err="1" smtClean="0">
                <a:ea typeface="Cambria Math"/>
                <a:sym typeface="Symbol"/>
              </a:rPr>
              <a:t>there</a:t>
            </a:r>
            <a:r>
              <a:rPr lang="de-DE" altLang="de-DE" sz="1800" dirty="0" smtClean="0">
                <a:ea typeface="Cambria Math"/>
                <a:sym typeface="Symbol"/>
              </a:rPr>
              <a:t> </a:t>
            </a:r>
            <a:r>
              <a:rPr lang="de-DE" altLang="de-DE" sz="1800" dirty="0" err="1" smtClean="0">
                <a:ea typeface="Cambria Math"/>
                <a:sym typeface="Symbol"/>
              </a:rPr>
              <a:t>is</a:t>
            </a:r>
            <a:r>
              <a:rPr lang="de-DE" altLang="de-DE" sz="1800" dirty="0" smtClean="0">
                <a:ea typeface="Cambria Math"/>
                <a:sym typeface="Symbol"/>
              </a:rPr>
              <a:t> a </a:t>
            </a:r>
            <a:r>
              <a:rPr lang="de-DE" altLang="de-DE" sz="1800" dirty="0" err="1" smtClean="0">
                <a:ea typeface="Cambria Math"/>
                <a:sym typeface="Symbol"/>
              </a:rPr>
              <a:t>set</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b="1" dirty="0" err="1" smtClean="0">
                <a:ea typeface="Cambria Math"/>
                <a:sym typeface="Symbol"/>
              </a:rPr>
              <a:t>measurable</a:t>
            </a:r>
            <a:r>
              <a:rPr lang="de-DE" altLang="de-DE" sz="1800" b="1" dirty="0" smtClean="0">
                <a:ea typeface="Cambria Math"/>
                <a:sym typeface="Symbol"/>
              </a:rPr>
              <a:t> </a:t>
            </a:r>
            <a:r>
              <a:rPr lang="de-DE" altLang="de-DE" sz="1800" b="1" dirty="0" err="1" smtClean="0">
                <a:ea typeface="Cambria Math"/>
                <a:sym typeface="Symbol"/>
              </a:rPr>
              <a:t>events</a:t>
            </a:r>
            <a:r>
              <a:rPr lang="de-DE" altLang="de-DE" sz="1800" b="1" dirty="0" smtClean="0">
                <a:ea typeface="Cambria Math"/>
                <a:sym typeface="Symbol"/>
              </a:rPr>
              <a:t> S</a:t>
            </a:r>
            <a:r>
              <a:rPr lang="de-DE" altLang="de-DE" sz="1800" dirty="0" smtClean="0">
                <a:ea typeface="Cambria Math"/>
                <a:sym typeface="Symbol"/>
              </a:rPr>
              <a:t> </a:t>
            </a:r>
          </a:p>
          <a:p>
            <a:pPr eaLnBrk="1" hangingPunct="1">
              <a:lnSpc>
                <a:spcPct val="120000"/>
              </a:lnSpc>
              <a:spcBef>
                <a:spcPct val="0"/>
              </a:spcBef>
              <a:buNone/>
            </a:pPr>
            <a:r>
              <a:rPr lang="de-DE" altLang="de-DE" sz="1800" dirty="0" err="1" smtClean="0">
                <a:ea typeface="Cambria Math"/>
                <a:sym typeface="Symbol"/>
              </a:rPr>
              <a:t>to</a:t>
            </a:r>
            <a:r>
              <a:rPr lang="de-DE" altLang="de-DE" sz="1800" dirty="0" smtClean="0">
                <a:ea typeface="Cambria Math"/>
                <a:sym typeface="Symbol"/>
              </a:rPr>
              <a:t> </a:t>
            </a:r>
            <a:r>
              <a:rPr lang="de-DE" altLang="de-DE" sz="1800" dirty="0" err="1" smtClean="0">
                <a:ea typeface="Cambria Math"/>
                <a:sym typeface="Symbol"/>
              </a:rPr>
              <a:t>which</a:t>
            </a:r>
            <a:r>
              <a:rPr lang="de-DE" altLang="de-DE" sz="1800" dirty="0" smtClean="0">
                <a:ea typeface="Cambria Math"/>
                <a:sym typeface="Symbol"/>
              </a:rPr>
              <a:t> </a:t>
            </a:r>
            <a:r>
              <a:rPr lang="de-DE" altLang="de-DE" sz="1800" dirty="0" err="1" smtClean="0">
                <a:ea typeface="Cambria Math"/>
                <a:sym typeface="Symbol"/>
              </a:rPr>
              <a:t>we</a:t>
            </a:r>
            <a:r>
              <a:rPr lang="de-DE" altLang="de-DE" sz="1800" dirty="0" smtClean="0">
                <a:ea typeface="Cambria Math"/>
                <a:sym typeface="Symbol"/>
              </a:rPr>
              <a:t> </a:t>
            </a:r>
            <a:r>
              <a:rPr lang="de-DE" altLang="de-DE" sz="1800" dirty="0" err="1" smtClean="0">
                <a:ea typeface="Cambria Math"/>
                <a:sym typeface="Symbol"/>
              </a:rPr>
              <a:t>are</a:t>
            </a:r>
            <a:r>
              <a:rPr lang="de-DE" altLang="de-DE" sz="1800" dirty="0" smtClean="0">
                <a:ea typeface="Cambria Math"/>
                <a:sym typeface="Symbol"/>
              </a:rPr>
              <a:t> </a:t>
            </a:r>
            <a:r>
              <a:rPr lang="de-DE" altLang="de-DE" sz="1800" dirty="0" err="1" smtClean="0">
                <a:ea typeface="Cambria Math"/>
                <a:sym typeface="Symbol"/>
              </a:rPr>
              <a:t>willing</a:t>
            </a:r>
            <a:r>
              <a:rPr lang="de-DE" altLang="de-DE" sz="1800" dirty="0" smtClean="0">
                <a:ea typeface="Cambria Math"/>
                <a:sym typeface="Symbol"/>
              </a:rPr>
              <a:t> </a:t>
            </a:r>
            <a:r>
              <a:rPr lang="de-DE" altLang="de-DE" sz="1800" dirty="0" err="1" smtClean="0">
                <a:ea typeface="Cambria Math"/>
                <a:sym typeface="Symbol"/>
              </a:rPr>
              <a:t>to</a:t>
            </a:r>
            <a:r>
              <a:rPr lang="de-DE" altLang="de-DE" sz="1800" dirty="0" smtClean="0">
                <a:ea typeface="Cambria Math"/>
                <a:sym typeface="Symbol"/>
              </a:rPr>
              <a:t> </a:t>
            </a:r>
            <a:r>
              <a:rPr lang="de-DE" altLang="de-DE" sz="1800" dirty="0" err="1" smtClean="0">
                <a:ea typeface="Cambria Math"/>
                <a:sym typeface="Symbol"/>
              </a:rPr>
              <a:t>assign</a:t>
            </a:r>
            <a:r>
              <a:rPr lang="de-DE" altLang="de-DE" sz="1800" dirty="0" smtClean="0">
                <a:ea typeface="Cambria Math"/>
                <a:sym typeface="Symbol"/>
              </a:rPr>
              <a:t> </a:t>
            </a:r>
            <a:r>
              <a:rPr lang="de-DE" altLang="de-DE" sz="1800" dirty="0" err="1" smtClean="0">
                <a:ea typeface="Cambria Math"/>
                <a:sym typeface="Symbol"/>
              </a:rPr>
              <a:t>probabilities</a:t>
            </a:r>
            <a:r>
              <a:rPr lang="de-DE" altLang="de-DE" sz="1800" dirty="0" smtClean="0">
                <a:ea typeface="Cambria Math"/>
                <a:sym typeface="Symbol"/>
              </a:rPr>
              <a:t>.</a:t>
            </a:r>
          </a:p>
          <a:p>
            <a:pPr eaLnBrk="1" hangingPunct="1">
              <a:lnSpc>
                <a:spcPct val="120000"/>
              </a:lnSpc>
              <a:spcBef>
                <a:spcPct val="0"/>
              </a:spcBef>
              <a:buNone/>
            </a:pPr>
            <a:endParaRPr lang="de-DE" altLang="de-DE" sz="1800" b="0" dirty="0">
              <a:ea typeface="Cambria Math"/>
              <a:sym typeface="Symbol"/>
            </a:endParaRPr>
          </a:p>
          <a:p>
            <a:pPr eaLnBrk="1" hangingPunct="1">
              <a:lnSpc>
                <a:spcPct val="120000"/>
              </a:lnSpc>
              <a:spcBef>
                <a:spcPct val="0"/>
              </a:spcBef>
              <a:buNone/>
            </a:pPr>
            <a:r>
              <a:rPr lang="de-DE" altLang="de-DE" sz="1800" dirty="0" smtClean="0">
                <a:ea typeface="Cambria Math"/>
                <a:sym typeface="Symbol"/>
              </a:rPr>
              <a:t>In </a:t>
            </a:r>
            <a:r>
              <a:rPr lang="de-DE" altLang="de-DE" sz="1800" dirty="0" err="1" smtClean="0">
                <a:ea typeface="Cambria Math"/>
                <a:sym typeface="Symbol"/>
              </a:rPr>
              <a:t>the</a:t>
            </a:r>
            <a:r>
              <a:rPr lang="de-DE" altLang="de-DE" sz="1800" dirty="0" smtClean="0">
                <a:ea typeface="Cambria Math"/>
                <a:sym typeface="Symbol"/>
              </a:rPr>
              <a:t> die </a:t>
            </a:r>
            <a:r>
              <a:rPr lang="de-DE" altLang="de-DE" sz="1800" dirty="0" err="1" smtClean="0">
                <a:ea typeface="Cambria Math"/>
                <a:sym typeface="Symbol"/>
              </a:rPr>
              <a:t>example</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event</a:t>
            </a:r>
            <a:r>
              <a:rPr lang="de-DE" altLang="de-DE" sz="1800" dirty="0">
                <a:ea typeface="Cambria Math"/>
                <a:sym typeface="Symbol"/>
              </a:rPr>
              <a:t> </a:t>
            </a:r>
            <a:r>
              <a:rPr lang="de-DE" altLang="de-DE" sz="1800" dirty="0" smtClean="0">
                <a:ea typeface="Cambria Math"/>
                <a:sym typeface="Symbol"/>
              </a:rPr>
              <a:t>6 </a:t>
            </a:r>
            <a:r>
              <a:rPr lang="de-DE" altLang="de-DE" sz="1800" dirty="0" err="1" smtClean="0">
                <a:ea typeface="Cambria Math"/>
                <a:sym typeface="Symbol"/>
              </a:rPr>
              <a:t>is</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case</a:t>
            </a:r>
            <a:r>
              <a:rPr lang="de-DE" altLang="de-DE" sz="1800" dirty="0" smtClean="0">
                <a:ea typeface="Cambria Math"/>
                <a:sym typeface="Symbol"/>
              </a:rPr>
              <a:t> </a:t>
            </a:r>
            <a:r>
              <a:rPr lang="de-DE" altLang="de-DE" sz="1800" dirty="0" err="1" smtClean="0">
                <a:ea typeface="Cambria Math"/>
                <a:sym typeface="Symbol"/>
              </a:rPr>
              <a:t>where</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die </a:t>
            </a:r>
            <a:r>
              <a:rPr lang="de-DE" altLang="de-DE" sz="1800" dirty="0" err="1" smtClean="0">
                <a:ea typeface="Cambria Math"/>
                <a:sym typeface="Symbol"/>
              </a:rPr>
              <a:t>shows</a:t>
            </a:r>
            <a:r>
              <a:rPr lang="de-DE" altLang="de-DE" sz="1800" dirty="0" smtClean="0">
                <a:ea typeface="Cambria Math"/>
                <a:sym typeface="Symbol"/>
              </a:rPr>
              <a:t> 6.</a:t>
            </a:r>
          </a:p>
          <a:p>
            <a:pPr eaLnBrk="1" hangingPunct="1">
              <a:lnSpc>
                <a:spcPct val="120000"/>
              </a:lnSpc>
              <a:spcBef>
                <a:spcPct val="0"/>
              </a:spcBef>
              <a:buNone/>
            </a:pPr>
            <a:endParaRPr lang="de-DE" altLang="de-DE" sz="1800" dirty="0" smtClean="0">
              <a:ea typeface="Cambria Math"/>
              <a:sym typeface="Symbol"/>
            </a:endParaRPr>
          </a:p>
          <a:p>
            <a:pPr eaLnBrk="1" hangingPunct="1">
              <a:lnSpc>
                <a:spcPct val="120000"/>
              </a:lnSpc>
              <a:spcBef>
                <a:spcPct val="0"/>
              </a:spcBef>
              <a:buNone/>
            </a:pPr>
            <a:r>
              <a:rPr lang="de-DE" altLang="de-DE" sz="1800" dirty="0" smtClean="0">
                <a:ea typeface="Cambria Math"/>
                <a:sym typeface="Symbol"/>
              </a:rPr>
              <a:t>The </a:t>
            </a:r>
            <a:r>
              <a:rPr lang="de-DE" altLang="de-DE" sz="1800" dirty="0" err="1" smtClean="0">
                <a:ea typeface="Cambria Math"/>
                <a:sym typeface="Symbol"/>
              </a:rPr>
              <a:t>event</a:t>
            </a:r>
            <a:r>
              <a:rPr lang="de-DE" altLang="de-DE" sz="1800" dirty="0" smtClean="0">
                <a:ea typeface="Cambria Math"/>
                <a:sym typeface="Symbol"/>
              </a:rPr>
              <a:t> 1,3,5 </a:t>
            </a:r>
            <a:r>
              <a:rPr lang="de-DE" altLang="de-DE" sz="1800" dirty="0" err="1" smtClean="0">
                <a:ea typeface="Cambria Math"/>
                <a:sym typeface="Symbol"/>
              </a:rPr>
              <a:t>represents</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case</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an </a:t>
            </a:r>
            <a:r>
              <a:rPr lang="de-DE" altLang="de-DE" sz="1800" dirty="0" err="1" smtClean="0">
                <a:ea typeface="Cambria Math"/>
                <a:sym typeface="Symbol"/>
              </a:rPr>
              <a:t>odd</a:t>
            </a:r>
            <a:r>
              <a:rPr lang="de-DE" altLang="de-DE" sz="1800" dirty="0" smtClean="0">
                <a:ea typeface="Cambria Math"/>
                <a:sym typeface="Symbol"/>
              </a:rPr>
              <a:t> </a:t>
            </a:r>
            <a:r>
              <a:rPr lang="de-DE" altLang="de-DE" sz="1800" dirty="0" err="1" smtClean="0">
                <a:ea typeface="Cambria Math"/>
                <a:sym typeface="Symbol"/>
              </a:rPr>
              <a:t>outcome</a:t>
            </a:r>
            <a:r>
              <a:rPr lang="de-DE" altLang="de-DE" sz="1800" dirty="0" smtClean="0">
                <a:ea typeface="Cambria Math"/>
                <a:sym typeface="Symbol"/>
              </a:rPr>
              <a:t>.</a:t>
            </a:r>
            <a:endParaRPr lang="de-DE" altLang="de-DE" sz="1800" dirty="0">
              <a:ea typeface="Cambria Math"/>
              <a:sym typeface="Symbol"/>
            </a:endParaRPr>
          </a:p>
        </p:txBody>
      </p:sp>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34</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V2</a:t>
            </a:r>
            <a:endParaRPr lang="de-DE" altLang="de-DE" sz="1000" dirty="0" smtClean="0"/>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Processing of Biological Data</a:t>
            </a:r>
          </a:p>
        </p:txBody>
      </p:sp>
    </p:spTree>
    <p:extLst>
      <p:ext uri="{BB962C8B-B14F-4D97-AF65-F5344CB8AC3E}">
        <p14:creationId xmlns:p14="http://schemas.microsoft.com/office/powerpoint/2010/main" val="41034826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err="1" smtClean="0">
                <a:ea typeface="ＭＳ Ｐゴシック" pitchFamily="34" charset="-128"/>
              </a:rPr>
              <a:t>Foundations</a:t>
            </a:r>
            <a:r>
              <a:rPr lang="de-DE" altLang="de-DE" dirty="0" smtClean="0">
                <a:ea typeface="ＭＳ Ｐゴシック" pitchFamily="34" charset="-128"/>
              </a:rPr>
              <a:t> </a:t>
            </a:r>
            <a:r>
              <a:rPr lang="de-DE" altLang="de-DE" dirty="0" err="1" smtClean="0">
                <a:ea typeface="ＭＳ Ｐゴシック" pitchFamily="34" charset="-128"/>
              </a:rPr>
              <a:t>of</a:t>
            </a:r>
            <a:r>
              <a:rPr lang="de-DE" altLang="de-DE" dirty="0" smtClean="0">
                <a:ea typeface="ＭＳ Ｐゴシック" pitchFamily="34" charset="-128"/>
              </a:rPr>
              <a:t> </a:t>
            </a:r>
            <a:r>
              <a:rPr lang="de-DE" altLang="de-DE" dirty="0" err="1" smtClean="0">
                <a:ea typeface="ＭＳ Ｐゴシック" pitchFamily="34" charset="-128"/>
              </a:rPr>
              <a:t>Probability</a:t>
            </a:r>
            <a:r>
              <a:rPr lang="de-DE" altLang="de-DE" dirty="0" smtClean="0">
                <a:ea typeface="ＭＳ Ｐゴシック" pitchFamily="34" charset="-128"/>
              </a:rPr>
              <a:t> </a:t>
            </a:r>
            <a:r>
              <a:rPr lang="de-DE" altLang="de-DE" dirty="0" err="1" smtClean="0">
                <a:ea typeface="ＭＳ Ｐゴシック" pitchFamily="34" charset="-128"/>
              </a:rPr>
              <a:t>Theory</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p:sp>
        <p:nvSpPr>
          <p:cNvPr id="15364" name="Text Box 4"/>
          <p:cNvSpPr txBox="1">
            <a:spLocks noChangeArrowheads="1"/>
          </p:cNvSpPr>
          <p:nvPr/>
        </p:nvSpPr>
        <p:spPr bwMode="auto">
          <a:xfrm>
            <a:off x="323850" y="658813"/>
            <a:ext cx="8569325" cy="374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err="1" smtClean="0">
                <a:ea typeface="Cambria Math"/>
                <a:sym typeface="Symbol"/>
              </a:rPr>
              <a:t>Probability</a:t>
            </a:r>
            <a:r>
              <a:rPr lang="de-DE" altLang="de-DE" sz="1800" dirty="0" smtClean="0">
                <a:ea typeface="Cambria Math"/>
                <a:sym typeface="Symbol"/>
              </a:rPr>
              <a:t> </a:t>
            </a:r>
            <a:r>
              <a:rPr lang="de-DE" altLang="de-DE" sz="1800" dirty="0" err="1" smtClean="0">
                <a:ea typeface="Cambria Math"/>
                <a:sym typeface="Symbol"/>
              </a:rPr>
              <a:t>theory</a:t>
            </a:r>
            <a:r>
              <a:rPr lang="de-DE" altLang="de-DE" sz="1800" dirty="0" smtClean="0">
                <a:ea typeface="Cambria Math"/>
                <a:sym typeface="Symbol"/>
              </a:rPr>
              <a:t> </a:t>
            </a:r>
            <a:r>
              <a:rPr lang="de-DE" altLang="de-DE" sz="1800" dirty="0" err="1" smtClean="0">
                <a:ea typeface="Cambria Math"/>
                <a:sym typeface="Symbol"/>
              </a:rPr>
              <a:t>requires</a:t>
            </a:r>
            <a:r>
              <a:rPr lang="de-DE" altLang="de-DE" sz="1800" dirty="0" smtClean="0">
                <a:ea typeface="Cambria Math"/>
                <a:sym typeface="Symbol"/>
              </a:rPr>
              <a:t> </a:t>
            </a:r>
            <a:r>
              <a:rPr lang="de-DE" altLang="de-DE" sz="1800" dirty="0" err="1" smtClean="0">
                <a:ea typeface="Cambria Math"/>
                <a:sym typeface="Symbol"/>
              </a:rPr>
              <a:t>that</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b="1" dirty="0" err="1" smtClean="0">
                <a:ea typeface="Cambria Math"/>
                <a:sym typeface="Symbol"/>
              </a:rPr>
              <a:t>event</a:t>
            </a:r>
            <a:r>
              <a:rPr lang="de-DE" altLang="de-DE" sz="1800" b="1" dirty="0" smtClean="0">
                <a:ea typeface="Cambria Math"/>
                <a:sym typeface="Symbol"/>
              </a:rPr>
              <a:t> </a:t>
            </a:r>
            <a:r>
              <a:rPr lang="de-DE" altLang="de-DE" sz="1800" b="1" dirty="0" err="1" smtClean="0">
                <a:ea typeface="Cambria Math"/>
                <a:sym typeface="Symbol"/>
              </a:rPr>
              <a:t>space</a:t>
            </a:r>
            <a:r>
              <a:rPr lang="de-DE" altLang="de-DE" sz="1800" b="1" dirty="0" smtClean="0">
                <a:ea typeface="Cambria Math"/>
                <a:sym typeface="Symbol"/>
              </a:rPr>
              <a:t> </a:t>
            </a:r>
            <a:r>
              <a:rPr lang="de-DE" altLang="de-DE" sz="1800" dirty="0" err="1" smtClean="0">
                <a:ea typeface="Cambria Math"/>
                <a:sym typeface="Symbol"/>
              </a:rPr>
              <a:t>satisfies</a:t>
            </a:r>
            <a:r>
              <a:rPr lang="de-DE" altLang="de-DE" sz="1800" dirty="0" smtClean="0">
                <a:ea typeface="Cambria Math"/>
                <a:sym typeface="Symbol"/>
              </a:rPr>
              <a:t> 3 </a:t>
            </a:r>
            <a:r>
              <a:rPr lang="de-DE" altLang="de-DE" sz="1800" dirty="0" err="1" smtClean="0">
                <a:ea typeface="Cambria Math"/>
                <a:sym typeface="Symbol"/>
              </a:rPr>
              <a:t>basic</a:t>
            </a:r>
            <a:r>
              <a:rPr lang="de-DE" altLang="de-DE" sz="1800" dirty="0" smtClean="0">
                <a:ea typeface="Cambria Math"/>
                <a:sym typeface="Symbol"/>
              </a:rPr>
              <a:t> </a:t>
            </a:r>
            <a:r>
              <a:rPr lang="de-DE" altLang="de-DE" sz="1800" dirty="0" err="1" smtClean="0">
                <a:ea typeface="Cambria Math"/>
                <a:sym typeface="Symbol"/>
              </a:rPr>
              <a:t>properties</a:t>
            </a:r>
            <a:r>
              <a:rPr lang="de-DE" altLang="de-DE" sz="1800" dirty="0" smtClean="0">
                <a:ea typeface="Cambria Math"/>
                <a:sym typeface="Symbol"/>
              </a:rPr>
              <a:t>:</a:t>
            </a:r>
          </a:p>
          <a:p>
            <a:pPr eaLnBrk="1" hangingPunct="1">
              <a:lnSpc>
                <a:spcPct val="120000"/>
              </a:lnSpc>
              <a:spcBef>
                <a:spcPct val="0"/>
              </a:spcBef>
              <a:buNone/>
            </a:pPr>
            <a:endParaRPr lang="de-DE" altLang="de-DE" sz="1800" dirty="0">
              <a:ea typeface="Cambria Math"/>
              <a:sym typeface="Symbol"/>
            </a:endParaRPr>
          </a:p>
          <a:p>
            <a:pPr marL="285750" indent="-285750" eaLnBrk="1" hangingPunct="1">
              <a:lnSpc>
                <a:spcPct val="120000"/>
              </a:lnSpc>
              <a:spcBef>
                <a:spcPct val="0"/>
              </a:spcBef>
              <a:buFontTx/>
              <a:buChar char="-"/>
            </a:pPr>
            <a:r>
              <a:rPr lang="de-DE" altLang="de-DE" sz="1800" dirty="0" err="1" smtClean="0">
                <a:ea typeface="Cambria Math"/>
                <a:sym typeface="Symbol"/>
              </a:rPr>
              <a:t>It</a:t>
            </a:r>
            <a:r>
              <a:rPr lang="de-DE" altLang="de-DE" sz="1800" dirty="0" smtClean="0">
                <a:ea typeface="Cambria Math"/>
                <a:sym typeface="Symbol"/>
              </a:rPr>
              <a:t> </a:t>
            </a:r>
            <a:r>
              <a:rPr lang="de-DE" altLang="de-DE" sz="1800" dirty="0" err="1" smtClean="0">
                <a:ea typeface="Cambria Math"/>
                <a:sym typeface="Symbol"/>
              </a:rPr>
              <a:t>contains</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b="1" dirty="0" err="1" smtClean="0">
                <a:ea typeface="Cambria Math"/>
                <a:sym typeface="Symbol"/>
              </a:rPr>
              <a:t>empty</a:t>
            </a:r>
            <a:r>
              <a:rPr lang="de-DE" altLang="de-DE" sz="1800" b="1" dirty="0" smtClean="0">
                <a:ea typeface="Cambria Math"/>
                <a:sym typeface="Symbol"/>
              </a:rPr>
              <a:t> </a:t>
            </a:r>
            <a:r>
              <a:rPr lang="de-DE" altLang="de-DE" sz="1800" b="1" dirty="0" err="1" smtClean="0">
                <a:ea typeface="Cambria Math"/>
                <a:sym typeface="Symbol"/>
              </a:rPr>
              <a:t>event</a:t>
            </a:r>
            <a:r>
              <a:rPr lang="de-DE" altLang="de-DE" sz="1800" b="1" dirty="0" smtClean="0">
                <a:ea typeface="Cambria Math"/>
                <a:sym typeface="Symbol"/>
              </a:rPr>
              <a:t> </a:t>
            </a:r>
            <a:r>
              <a:rPr lang="de-DE" altLang="de-DE" sz="1800" dirty="0" smtClean="0">
                <a:ea typeface="Cambria Math"/>
                <a:sym typeface="Symbol"/>
              </a:rPr>
              <a:t> </a:t>
            </a:r>
            <a:r>
              <a:rPr lang="de-DE" altLang="de-DE" sz="1800" dirty="0" err="1" smtClean="0">
                <a:ea typeface="Cambria Math"/>
                <a:sym typeface="Symbol"/>
              </a:rPr>
              <a:t>and</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b="1" dirty="0" smtClean="0">
                <a:ea typeface="Cambria Math"/>
                <a:sym typeface="Symbol"/>
              </a:rPr>
              <a:t>trivial </a:t>
            </a:r>
            <a:r>
              <a:rPr lang="de-DE" altLang="de-DE" sz="1800" b="1" dirty="0" err="1" smtClean="0">
                <a:ea typeface="Cambria Math"/>
                <a:sym typeface="Symbol"/>
              </a:rPr>
              <a:t>event</a:t>
            </a:r>
            <a:r>
              <a:rPr lang="de-DE" altLang="de-DE" sz="1800" b="1" dirty="0" smtClean="0">
                <a:ea typeface="Cambria Math"/>
                <a:sym typeface="Symbol"/>
              </a:rPr>
              <a:t> </a:t>
            </a:r>
            <a:r>
              <a:rPr lang="de-DE" altLang="de-DE" sz="1800" dirty="0" smtClean="0">
                <a:ea typeface="Cambria Math"/>
                <a:sym typeface="Symbol"/>
              </a:rPr>
              <a:t>.</a:t>
            </a:r>
          </a:p>
          <a:p>
            <a:pPr marL="285750" indent="-285750" eaLnBrk="1" hangingPunct="1">
              <a:lnSpc>
                <a:spcPct val="120000"/>
              </a:lnSpc>
              <a:spcBef>
                <a:spcPct val="0"/>
              </a:spcBef>
              <a:buFontTx/>
              <a:buChar char="-"/>
            </a:pPr>
            <a:endParaRPr lang="de-DE" altLang="de-DE" sz="1800" dirty="0" smtClean="0">
              <a:ea typeface="Cambria Math"/>
              <a:sym typeface="Symbol"/>
            </a:endParaRPr>
          </a:p>
          <a:p>
            <a:pPr marL="285750" indent="-285750" eaLnBrk="1" hangingPunct="1">
              <a:lnSpc>
                <a:spcPct val="120000"/>
              </a:lnSpc>
              <a:spcBef>
                <a:spcPct val="0"/>
              </a:spcBef>
              <a:buFontTx/>
              <a:buChar char="-"/>
            </a:pPr>
            <a:r>
              <a:rPr lang="de-DE" altLang="de-DE" sz="1800" dirty="0" err="1" smtClean="0">
                <a:ea typeface="Cambria Math"/>
                <a:sym typeface="Symbol"/>
              </a:rPr>
              <a:t>It</a:t>
            </a:r>
            <a:r>
              <a:rPr lang="de-DE" altLang="de-DE" sz="1800" dirty="0" smtClean="0">
                <a:ea typeface="Cambria Math"/>
                <a:sym typeface="Symbol"/>
              </a:rPr>
              <a:t> </a:t>
            </a:r>
            <a:r>
              <a:rPr lang="de-DE" altLang="de-DE" sz="1800" dirty="0" err="1" smtClean="0">
                <a:ea typeface="Cambria Math"/>
                <a:sym typeface="Symbol"/>
              </a:rPr>
              <a:t>is</a:t>
            </a:r>
            <a:r>
              <a:rPr lang="de-DE" altLang="de-DE" sz="1800" dirty="0" smtClean="0">
                <a:ea typeface="Cambria Math"/>
                <a:sym typeface="Symbol"/>
              </a:rPr>
              <a:t> </a:t>
            </a:r>
            <a:r>
              <a:rPr lang="de-DE" altLang="de-DE" sz="1800" b="1" dirty="0" err="1" smtClean="0">
                <a:ea typeface="Cambria Math"/>
                <a:sym typeface="Symbol"/>
              </a:rPr>
              <a:t>closed</a:t>
            </a:r>
            <a:r>
              <a:rPr lang="de-DE" altLang="de-DE" sz="1800" b="1" dirty="0" smtClean="0">
                <a:ea typeface="Cambria Math"/>
                <a:sym typeface="Symbol"/>
              </a:rPr>
              <a:t> </a:t>
            </a:r>
            <a:r>
              <a:rPr lang="de-DE" altLang="de-DE" sz="1800" b="1" dirty="0" err="1" smtClean="0">
                <a:ea typeface="Cambria Math"/>
                <a:sym typeface="Symbol"/>
              </a:rPr>
              <a:t>under</a:t>
            </a:r>
            <a:r>
              <a:rPr lang="de-DE" altLang="de-DE" sz="1800" b="1" dirty="0" smtClean="0">
                <a:ea typeface="Cambria Math"/>
                <a:sym typeface="Symbol"/>
              </a:rPr>
              <a:t> </a:t>
            </a:r>
            <a:r>
              <a:rPr lang="de-DE" altLang="de-DE" sz="1800" b="1" dirty="0" err="1" smtClean="0">
                <a:ea typeface="Cambria Math"/>
                <a:sym typeface="Symbol"/>
              </a:rPr>
              <a:t>union</a:t>
            </a:r>
            <a:r>
              <a:rPr lang="de-DE" altLang="de-DE" sz="1800" b="1" dirty="0">
                <a:ea typeface="Cambria Math"/>
                <a:sym typeface="Symbol"/>
              </a:rPr>
              <a:t> </a:t>
            </a:r>
            <a:r>
              <a:rPr lang="de-DE" altLang="de-DE" sz="1800" dirty="0" smtClean="0">
                <a:latin typeface="Arial"/>
                <a:ea typeface="Cambria Math"/>
                <a:cs typeface="Arial"/>
                <a:sym typeface="Symbol"/>
              </a:rPr>
              <a:t>→ </a:t>
            </a:r>
            <a:r>
              <a:rPr lang="de-DE" altLang="de-DE" sz="1800" dirty="0" err="1" smtClean="0">
                <a:latin typeface="Arial"/>
                <a:ea typeface="Cambria Math"/>
                <a:cs typeface="Arial"/>
                <a:sym typeface="Symbol"/>
              </a:rPr>
              <a:t>if</a:t>
            </a:r>
            <a:r>
              <a:rPr lang="de-DE" altLang="de-DE" sz="1800" dirty="0" smtClean="0">
                <a:latin typeface="Arial"/>
                <a:ea typeface="Cambria Math"/>
                <a:cs typeface="Arial"/>
                <a:sym typeface="Symbol"/>
              </a:rPr>
              <a:t> ,   S, </a:t>
            </a:r>
            <a:r>
              <a:rPr lang="de-DE" altLang="de-DE" sz="1800" dirty="0" err="1" smtClean="0">
                <a:latin typeface="Arial"/>
                <a:ea typeface="Cambria Math"/>
                <a:cs typeface="Arial"/>
                <a:sym typeface="Symbol"/>
              </a:rPr>
              <a:t>then</a:t>
            </a:r>
            <a:r>
              <a:rPr lang="de-DE" altLang="de-DE" sz="1800" dirty="0" smtClean="0">
                <a:latin typeface="Arial"/>
                <a:ea typeface="Cambria Math"/>
                <a:cs typeface="Arial"/>
                <a:sym typeface="Symbol"/>
              </a:rPr>
              <a:t> so </a:t>
            </a:r>
            <a:r>
              <a:rPr lang="de-DE" altLang="de-DE" sz="1800" dirty="0" err="1" smtClean="0">
                <a:latin typeface="Arial"/>
                <a:ea typeface="Cambria Math"/>
                <a:cs typeface="Arial"/>
                <a:sym typeface="Symbol"/>
              </a:rPr>
              <a:t>is</a:t>
            </a:r>
            <a:r>
              <a:rPr lang="de-DE" altLang="de-DE" sz="1800" dirty="0" smtClean="0">
                <a:latin typeface="Arial"/>
                <a:ea typeface="Cambria Math"/>
                <a:cs typeface="Arial"/>
                <a:sym typeface="Symbol"/>
              </a:rPr>
              <a:t>   </a:t>
            </a:r>
            <a:r>
              <a:rPr lang="de-DE" altLang="de-DE" sz="1800" dirty="0">
                <a:latin typeface="Arial"/>
                <a:ea typeface="Cambria Math"/>
                <a:cs typeface="Arial"/>
                <a:sym typeface="Symbol"/>
              </a:rPr>
              <a:t>  S, </a:t>
            </a:r>
            <a:endParaRPr lang="de-DE" altLang="de-DE" sz="1800" dirty="0" smtClean="0">
              <a:latin typeface="Arial"/>
              <a:ea typeface="Cambria Math"/>
              <a:cs typeface="Arial"/>
              <a:sym typeface="Symbol"/>
            </a:endParaRPr>
          </a:p>
          <a:p>
            <a:pPr marL="285750" indent="-285750" eaLnBrk="1" hangingPunct="1">
              <a:lnSpc>
                <a:spcPct val="120000"/>
              </a:lnSpc>
              <a:spcBef>
                <a:spcPct val="0"/>
              </a:spcBef>
              <a:buFontTx/>
              <a:buChar char="-"/>
            </a:pPr>
            <a:endParaRPr lang="de-DE" altLang="de-DE" sz="1800" dirty="0">
              <a:latin typeface="Arial"/>
              <a:ea typeface="Cambria Math"/>
              <a:cs typeface="Arial"/>
              <a:sym typeface="Symbol"/>
            </a:endParaRPr>
          </a:p>
          <a:p>
            <a:pPr marL="285750" indent="-285750" eaLnBrk="1" hangingPunct="1">
              <a:lnSpc>
                <a:spcPct val="120000"/>
              </a:lnSpc>
              <a:spcBef>
                <a:spcPct val="0"/>
              </a:spcBef>
              <a:buFontTx/>
              <a:buChar char="-"/>
            </a:pPr>
            <a:r>
              <a:rPr lang="de-DE" altLang="de-DE" sz="1800" dirty="0" err="1" smtClean="0">
                <a:latin typeface="Arial"/>
                <a:ea typeface="Cambria Math"/>
                <a:cs typeface="Arial"/>
                <a:sym typeface="Symbol"/>
              </a:rPr>
              <a:t>It</a:t>
            </a:r>
            <a:r>
              <a:rPr lang="de-DE" altLang="de-DE" sz="1800" dirty="0" smtClean="0">
                <a:latin typeface="Arial"/>
                <a:ea typeface="Cambria Math"/>
                <a:cs typeface="Arial"/>
                <a:sym typeface="Symbol"/>
              </a:rPr>
              <a:t> </a:t>
            </a:r>
            <a:r>
              <a:rPr lang="de-DE" altLang="de-DE" sz="1800" dirty="0" err="1" smtClean="0">
                <a:latin typeface="Arial"/>
                <a:ea typeface="Cambria Math"/>
                <a:cs typeface="Arial"/>
                <a:sym typeface="Symbol"/>
              </a:rPr>
              <a:t>is</a:t>
            </a:r>
            <a:r>
              <a:rPr lang="de-DE" altLang="de-DE" sz="1800" dirty="0" smtClean="0">
                <a:latin typeface="Arial"/>
                <a:ea typeface="Cambria Math"/>
                <a:cs typeface="Arial"/>
                <a:sym typeface="Symbol"/>
              </a:rPr>
              <a:t> </a:t>
            </a:r>
            <a:r>
              <a:rPr lang="de-DE" altLang="de-DE" sz="1800" b="1" dirty="0" err="1" smtClean="0">
                <a:latin typeface="Arial"/>
                <a:ea typeface="Cambria Math"/>
                <a:cs typeface="Arial"/>
                <a:sym typeface="Symbol"/>
              </a:rPr>
              <a:t>closed</a:t>
            </a:r>
            <a:r>
              <a:rPr lang="de-DE" altLang="de-DE" sz="1800" b="1" dirty="0" smtClean="0">
                <a:latin typeface="Arial"/>
                <a:ea typeface="Cambria Math"/>
                <a:cs typeface="Arial"/>
                <a:sym typeface="Symbol"/>
              </a:rPr>
              <a:t> </a:t>
            </a:r>
            <a:r>
              <a:rPr lang="de-DE" altLang="de-DE" sz="1800" b="1" dirty="0" err="1" smtClean="0">
                <a:latin typeface="Arial"/>
                <a:ea typeface="Cambria Math"/>
                <a:cs typeface="Arial"/>
                <a:sym typeface="Symbol"/>
              </a:rPr>
              <a:t>under</a:t>
            </a:r>
            <a:r>
              <a:rPr lang="de-DE" altLang="de-DE" sz="1800" b="1" dirty="0" smtClean="0">
                <a:latin typeface="Arial"/>
                <a:ea typeface="Cambria Math"/>
                <a:cs typeface="Arial"/>
                <a:sym typeface="Symbol"/>
              </a:rPr>
              <a:t> </a:t>
            </a:r>
            <a:r>
              <a:rPr lang="de-DE" altLang="de-DE" sz="1800" b="1" dirty="0" err="1" smtClean="0">
                <a:latin typeface="Arial"/>
                <a:ea typeface="Cambria Math"/>
                <a:cs typeface="Arial"/>
                <a:sym typeface="Symbol"/>
              </a:rPr>
              <a:t>complementation</a:t>
            </a:r>
            <a:r>
              <a:rPr lang="de-DE" altLang="de-DE" sz="1800" b="1" dirty="0" smtClean="0">
                <a:latin typeface="Arial"/>
                <a:ea typeface="Cambria Math"/>
                <a:cs typeface="Arial"/>
                <a:sym typeface="Symbol"/>
              </a:rPr>
              <a:t> </a:t>
            </a:r>
            <a:r>
              <a:rPr lang="de-DE" altLang="de-DE" sz="1800" dirty="0">
                <a:latin typeface="Arial"/>
                <a:ea typeface="Cambria Math"/>
                <a:cs typeface="Arial"/>
                <a:sym typeface="Symbol"/>
              </a:rPr>
              <a:t>→</a:t>
            </a:r>
            <a:r>
              <a:rPr lang="de-DE" altLang="de-DE" sz="1800" dirty="0" smtClean="0">
                <a:latin typeface="Arial"/>
                <a:ea typeface="Cambria Math"/>
                <a:cs typeface="Arial"/>
                <a:sym typeface="Symbol"/>
              </a:rPr>
              <a:t> </a:t>
            </a:r>
            <a:r>
              <a:rPr lang="de-DE" altLang="de-DE" sz="1800" dirty="0" err="1">
                <a:latin typeface="Arial"/>
                <a:ea typeface="Cambria Math"/>
                <a:cs typeface="Arial"/>
                <a:sym typeface="Symbol"/>
              </a:rPr>
              <a:t>if</a:t>
            </a:r>
            <a:r>
              <a:rPr lang="de-DE" altLang="de-DE" sz="1800" dirty="0">
                <a:latin typeface="Arial"/>
                <a:ea typeface="Cambria Math"/>
                <a:cs typeface="Arial"/>
                <a:sym typeface="Symbol"/>
              </a:rPr>
              <a:t> </a:t>
            </a:r>
            <a:r>
              <a:rPr lang="de-DE" altLang="de-DE" sz="1800" dirty="0" smtClean="0">
                <a:latin typeface="Arial"/>
                <a:ea typeface="Cambria Math"/>
                <a:cs typeface="Arial"/>
                <a:sym typeface="Symbol"/>
              </a:rPr>
              <a:t> </a:t>
            </a:r>
            <a:r>
              <a:rPr lang="de-DE" altLang="de-DE" sz="1800" dirty="0">
                <a:latin typeface="Arial"/>
                <a:ea typeface="Cambria Math"/>
                <a:cs typeface="Arial"/>
                <a:sym typeface="Symbol"/>
              </a:rPr>
              <a:t> S, </a:t>
            </a:r>
            <a:r>
              <a:rPr lang="de-DE" altLang="de-DE" sz="1800" dirty="0" err="1">
                <a:latin typeface="Arial"/>
                <a:ea typeface="Cambria Math"/>
                <a:cs typeface="Arial"/>
                <a:sym typeface="Symbol"/>
              </a:rPr>
              <a:t>then</a:t>
            </a:r>
            <a:r>
              <a:rPr lang="de-DE" altLang="de-DE" sz="1800" dirty="0">
                <a:latin typeface="Arial"/>
                <a:ea typeface="Cambria Math"/>
                <a:cs typeface="Arial"/>
                <a:sym typeface="Symbol"/>
              </a:rPr>
              <a:t> so </a:t>
            </a:r>
            <a:r>
              <a:rPr lang="de-DE" altLang="de-DE" sz="1800" dirty="0" err="1">
                <a:latin typeface="Arial"/>
                <a:ea typeface="Cambria Math"/>
                <a:cs typeface="Arial"/>
                <a:sym typeface="Symbol"/>
              </a:rPr>
              <a:t>is</a:t>
            </a:r>
            <a:r>
              <a:rPr lang="de-DE" altLang="de-DE" sz="1800" dirty="0">
                <a:latin typeface="Arial"/>
                <a:ea typeface="Cambria Math"/>
                <a:cs typeface="Arial"/>
                <a:sym typeface="Symbol"/>
              </a:rPr>
              <a:t> </a:t>
            </a:r>
            <a:r>
              <a:rPr lang="de-DE" altLang="de-DE" sz="1800" dirty="0" smtClean="0">
                <a:ea typeface="Cambria Math"/>
                <a:sym typeface="Symbol"/>
              </a:rPr>
              <a:t> </a:t>
            </a:r>
            <a:r>
              <a:rPr lang="de-DE" altLang="de-DE" sz="1800" dirty="0" smtClean="0">
                <a:latin typeface="Arial"/>
                <a:ea typeface="Cambria Math"/>
                <a:cs typeface="Arial"/>
                <a:sym typeface="Symbol"/>
              </a:rPr>
              <a:t>  </a:t>
            </a:r>
            <a:r>
              <a:rPr lang="de-DE" altLang="de-DE" sz="1800" dirty="0">
                <a:latin typeface="Arial"/>
                <a:ea typeface="Cambria Math"/>
                <a:cs typeface="Arial"/>
                <a:sym typeface="Symbol"/>
              </a:rPr>
              <a:t> </a:t>
            </a:r>
            <a:r>
              <a:rPr lang="de-DE" altLang="de-DE" sz="1800" dirty="0" smtClean="0">
                <a:latin typeface="Arial"/>
                <a:ea typeface="Cambria Math"/>
                <a:cs typeface="Arial"/>
                <a:sym typeface="Symbol"/>
              </a:rPr>
              <a:t>S</a:t>
            </a:r>
          </a:p>
          <a:p>
            <a:pPr marL="285750" indent="-285750" eaLnBrk="1" hangingPunct="1">
              <a:lnSpc>
                <a:spcPct val="120000"/>
              </a:lnSpc>
              <a:spcBef>
                <a:spcPct val="0"/>
              </a:spcBef>
              <a:buFontTx/>
              <a:buChar char="-"/>
            </a:pPr>
            <a:endParaRPr lang="de-DE" altLang="de-DE" sz="1800" dirty="0">
              <a:latin typeface="Arial"/>
              <a:ea typeface="Cambria Math"/>
              <a:cs typeface="Arial"/>
              <a:sym typeface="Symbol"/>
            </a:endParaRPr>
          </a:p>
          <a:p>
            <a:pPr eaLnBrk="1" hangingPunct="1">
              <a:lnSpc>
                <a:spcPct val="120000"/>
              </a:lnSpc>
              <a:spcBef>
                <a:spcPct val="0"/>
              </a:spcBef>
              <a:buNone/>
            </a:pPr>
            <a:r>
              <a:rPr lang="de-DE" altLang="de-DE" sz="1800" dirty="0" smtClean="0">
                <a:latin typeface="Arial"/>
                <a:ea typeface="Cambria Math"/>
                <a:cs typeface="Arial"/>
                <a:sym typeface="Symbol"/>
              </a:rPr>
              <a:t>The </a:t>
            </a:r>
            <a:r>
              <a:rPr lang="de-DE" altLang="de-DE" sz="1800" dirty="0" err="1" smtClean="0">
                <a:latin typeface="Arial"/>
                <a:ea typeface="Cambria Math"/>
                <a:cs typeface="Arial"/>
                <a:sym typeface="Symbol"/>
              </a:rPr>
              <a:t>requirement</a:t>
            </a:r>
            <a:r>
              <a:rPr lang="de-DE" altLang="de-DE" sz="1800" dirty="0" smtClean="0">
                <a:latin typeface="Arial"/>
                <a:ea typeface="Cambria Math"/>
                <a:cs typeface="Arial"/>
                <a:sym typeface="Symbol"/>
              </a:rPr>
              <a:t> </a:t>
            </a:r>
            <a:r>
              <a:rPr lang="de-DE" altLang="de-DE" sz="1800" dirty="0" err="1" smtClean="0">
                <a:latin typeface="Arial"/>
                <a:ea typeface="Cambria Math"/>
                <a:cs typeface="Arial"/>
                <a:sym typeface="Symbol"/>
              </a:rPr>
              <a:t>that</a:t>
            </a:r>
            <a:r>
              <a:rPr lang="de-DE" altLang="de-DE" sz="1800" dirty="0" smtClean="0">
                <a:latin typeface="Arial"/>
                <a:ea typeface="Cambria Math"/>
                <a:cs typeface="Arial"/>
                <a:sym typeface="Symbol"/>
              </a:rPr>
              <a:t> </a:t>
            </a:r>
            <a:r>
              <a:rPr lang="de-DE" altLang="de-DE" sz="1800" dirty="0" err="1" smtClean="0">
                <a:latin typeface="Arial"/>
                <a:ea typeface="Cambria Math"/>
                <a:cs typeface="Arial"/>
                <a:sym typeface="Symbol"/>
              </a:rPr>
              <a:t>the</a:t>
            </a:r>
            <a:r>
              <a:rPr lang="de-DE" altLang="de-DE" sz="1800" dirty="0" smtClean="0">
                <a:latin typeface="Arial"/>
                <a:ea typeface="Cambria Math"/>
                <a:cs typeface="Arial"/>
                <a:sym typeface="Symbol"/>
              </a:rPr>
              <a:t> </a:t>
            </a:r>
            <a:r>
              <a:rPr lang="de-DE" altLang="de-DE" sz="1800" dirty="0" err="1" smtClean="0">
                <a:latin typeface="Arial"/>
                <a:ea typeface="Cambria Math"/>
                <a:cs typeface="Arial"/>
                <a:sym typeface="Symbol"/>
              </a:rPr>
              <a:t>event</a:t>
            </a:r>
            <a:r>
              <a:rPr lang="de-DE" altLang="de-DE" sz="1800" dirty="0" smtClean="0">
                <a:latin typeface="Arial"/>
                <a:ea typeface="Cambria Math"/>
                <a:cs typeface="Arial"/>
                <a:sym typeface="Symbol"/>
              </a:rPr>
              <a:t> </a:t>
            </a:r>
            <a:r>
              <a:rPr lang="de-DE" altLang="de-DE" sz="1800" dirty="0" err="1" smtClean="0">
                <a:latin typeface="Arial"/>
                <a:ea typeface="Cambria Math"/>
                <a:cs typeface="Arial"/>
                <a:sym typeface="Symbol"/>
              </a:rPr>
              <a:t>space</a:t>
            </a:r>
            <a:r>
              <a:rPr lang="de-DE" altLang="de-DE" sz="1800" dirty="0" smtClean="0">
                <a:latin typeface="Arial"/>
                <a:ea typeface="Cambria Math"/>
                <a:cs typeface="Arial"/>
                <a:sym typeface="Symbol"/>
              </a:rPr>
              <a:t> </a:t>
            </a:r>
            <a:r>
              <a:rPr lang="de-DE" altLang="de-DE" sz="1800" dirty="0" err="1" smtClean="0">
                <a:latin typeface="Arial"/>
                <a:ea typeface="Cambria Math"/>
                <a:cs typeface="Arial"/>
                <a:sym typeface="Symbol"/>
              </a:rPr>
              <a:t>is</a:t>
            </a:r>
            <a:r>
              <a:rPr lang="de-DE" altLang="de-DE" sz="1800" dirty="0" smtClean="0">
                <a:latin typeface="Arial"/>
                <a:ea typeface="Cambria Math"/>
                <a:cs typeface="Arial"/>
                <a:sym typeface="Symbol"/>
              </a:rPr>
              <a:t> </a:t>
            </a:r>
            <a:r>
              <a:rPr lang="de-DE" altLang="de-DE" sz="1800" dirty="0" err="1" smtClean="0">
                <a:latin typeface="Arial"/>
                <a:ea typeface="Cambria Math"/>
                <a:cs typeface="Arial"/>
                <a:sym typeface="Symbol"/>
              </a:rPr>
              <a:t>closed</a:t>
            </a:r>
            <a:r>
              <a:rPr lang="de-DE" altLang="de-DE" sz="1800" dirty="0" smtClean="0">
                <a:latin typeface="Arial"/>
                <a:ea typeface="Cambria Math"/>
                <a:cs typeface="Arial"/>
                <a:sym typeface="Symbol"/>
              </a:rPr>
              <a:t> </a:t>
            </a:r>
            <a:r>
              <a:rPr lang="de-DE" altLang="de-DE" sz="1800" dirty="0" err="1" smtClean="0">
                <a:latin typeface="Arial"/>
                <a:ea typeface="Cambria Math"/>
                <a:cs typeface="Arial"/>
                <a:sym typeface="Symbol"/>
              </a:rPr>
              <a:t>under</a:t>
            </a:r>
            <a:r>
              <a:rPr lang="de-DE" altLang="de-DE" sz="1800" dirty="0" smtClean="0">
                <a:latin typeface="Arial"/>
                <a:ea typeface="Cambria Math"/>
                <a:cs typeface="Arial"/>
                <a:sym typeface="Symbol"/>
              </a:rPr>
              <a:t> </a:t>
            </a:r>
            <a:r>
              <a:rPr lang="de-DE" altLang="de-DE" sz="1800" dirty="0" err="1" smtClean="0">
                <a:latin typeface="Arial"/>
                <a:ea typeface="Cambria Math"/>
                <a:cs typeface="Arial"/>
                <a:sym typeface="Symbol"/>
              </a:rPr>
              <a:t>union</a:t>
            </a:r>
            <a:r>
              <a:rPr lang="de-DE" altLang="de-DE" sz="1800" dirty="0" smtClean="0">
                <a:latin typeface="Arial"/>
                <a:ea typeface="Cambria Math"/>
                <a:cs typeface="Arial"/>
                <a:sym typeface="Symbol"/>
              </a:rPr>
              <a:t> </a:t>
            </a:r>
          </a:p>
          <a:p>
            <a:pPr eaLnBrk="1" hangingPunct="1">
              <a:lnSpc>
                <a:spcPct val="120000"/>
              </a:lnSpc>
              <a:spcBef>
                <a:spcPct val="0"/>
              </a:spcBef>
              <a:buNone/>
            </a:pPr>
            <a:r>
              <a:rPr lang="de-DE" altLang="de-DE" sz="1800" dirty="0" err="1" smtClean="0">
                <a:latin typeface="Arial"/>
                <a:ea typeface="Cambria Math"/>
                <a:cs typeface="Arial"/>
                <a:sym typeface="Symbol"/>
              </a:rPr>
              <a:t>and</a:t>
            </a:r>
            <a:r>
              <a:rPr lang="de-DE" altLang="de-DE" sz="1800" dirty="0" smtClean="0">
                <a:latin typeface="Arial"/>
                <a:ea typeface="Cambria Math"/>
                <a:cs typeface="Arial"/>
                <a:sym typeface="Symbol"/>
              </a:rPr>
              <a:t> </a:t>
            </a:r>
            <a:r>
              <a:rPr lang="de-DE" altLang="de-DE" sz="1800" dirty="0" err="1" smtClean="0">
                <a:latin typeface="Arial"/>
                <a:ea typeface="Cambria Math"/>
                <a:cs typeface="Arial"/>
                <a:sym typeface="Symbol"/>
              </a:rPr>
              <a:t>complementation</a:t>
            </a:r>
            <a:r>
              <a:rPr lang="de-DE" altLang="de-DE" sz="1800" dirty="0" smtClean="0">
                <a:latin typeface="Arial"/>
                <a:ea typeface="Cambria Math"/>
                <a:cs typeface="Arial"/>
                <a:sym typeface="Symbol"/>
              </a:rPr>
              <a:t> </a:t>
            </a:r>
            <a:r>
              <a:rPr lang="de-DE" altLang="de-DE" sz="1800" dirty="0" err="1" smtClean="0">
                <a:latin typeface="Arial"/>
                <a:ea typeface="Cambria Math"/>
                <a:cs typeface="Arial"/>
                <a:sym typeface="Symbol"/>
              </a:rPr>
              <a:t>implies</a:t>
            </a:r>
            <a:r>
              <a:rPr lang="de-DE" altLang="de-DE" sz="1800" dirty="0" smtClean="0">
                <a:latin typeface="Arial"/>
                <a:ea typeface="Cambria Math"/>
                <a:cs typeface="Arial"/>
                <a:sym typeface="Symbol"/>
              </a:rPr>
              <a:t> </a:t>
            </a:r>
            <a:r>
              <a:rPr lang="de-DE" altLang="de-DE" sz="1800" dirty="0" err="1" smtClean="0">
                <a:latin typeface="Arial"/>
                <a:ea typeface="Cambria Math"/>
                <a:cs typeface="Arial"/>
                <a:sym typeface="Symbol"/>
              </a:rPr>
              <a:t>that</a:t>
            </a:r>
            <a:r>
              <a:rPr lang="de-DE" altLang="de-DE" sz="1800" dirty="0" smtClean="0">
                <a:latin typeface="Arial"/>
                <a:ea typeface="Cambria Math"/>
                <a:cs typeface="Arial"/>
                <a:sym typeface="Symbol"/>
              </a:rPr>
              <a:t> </a:t>
            </a:r>
            <a:r>
              <a:rPr lang="de-DE" altLang="de-DE" sz="1800" dirty="0" err="1" smtClean="0">
                <a:latin typeface="Arial"/>
                <a:ea typeface="Cambria Math"/>
                <a:cs typeface="Arial"/>
                <a:sym typeface="Symbol"/>
              </a:rPr>
              <a:t>it</a:t>
            </a:r>
            <a:r>
              <a:rPr lang="de-DE" altLang="de-DE" sz="1800" dirty="0" smtClean="0">
                <a:latin typeface="Arial"/>
                <a:ea typeface="Cambria Math"/>
                <a:cs typeface="Arial"/>
                <a:sym typeface="Symbol"/>
              </a:rPr>
              <a:t> </a:t>
            </a:r>
            <a:r>
              <a:rPr lang="de-DE" altLang="de-DE" sz="1800" dirty="0" err="1" smtClean="0">
                <a:latin typeface="Arial"/>
                <a:ea typeface="Cambria Math"/>
                <a:cs typeface="Arial"/>
                <a:sym typeface="Symbol"/>
              </a:rPr>
              <a:t>is</a:t>
            </a:r>
            <a:r>
              <a:rPr lang="de-DE" altLang="de-DE" sz="1800" dirty="0" smtClean="0">
                <a:latin typeface="Arial"/>
                <a:ea typeface="Cambria Math"/>
                <a:cs typeface="Arial"/>
                <a:sym typeface="Symbol"/>
              </a:rPr>
              <a:t> also </a:t>
            </a:r>
            <a:r>
              <a:rPr lang="de-DE" altLang="de-DE" sz="1800" dirty="0" err="1" smtClean="0">
                <a:latin typeface="Arial"/>
                <a:ea typeface="Cambria Math"/>
                <a:cs typeface="Arial"/>
                <a:sym typeface="Symbol"/>
              </a:rPr>
              <a:t>closed</a:t>
            </a:r>
            <a:r>
              <a:rPr lang="de-DE" altLang="de-DE" sz="1800" dirty="0" smtClean="0">
                <a:latin typeface="Arial"/>
                <a:ea typeface="Cambria Math"/>
                <a:cs typeface="Arial"/>
                <a:sym typeface="Symbol"/>
              </a:rPr>
              <a:t> </a:t>
            </a:r>
            <a:r>
              <a:rPr lang="de-DE" altLang="de-DE" sz="1800" dirty="0" err="1" smtClean="0">
                <a:latin typeface="Arial"/>
                <a:ea typeface="Cambria Math"/>
                <a:cs typeface="Arial"/>
                <a:sym typeface="Symbol"/>
              </a:rPr>
              <a:t>under</a:t>
            </a:r>
            <a:r>
              <a:rPr lang="de-DE" altLang="de-DE" sz="1800" dirty="0" smtClean="0">
                <a:latin typeface="Arial"/>
                <a:ea typeface="Cambria Math"/>
                <a:cs typeface="Arial"/>
                <a:sym typeface="Symbol"/>
              </a:rPr>
              <a:t> </a:t>
            </a:r>
            <a:r>
              <a:rPr lang="de-DE" altLang="de-DE" sz="1800" dirty="0" err="1" smtClean="0">
                <a:latin typeface="Arial"/>
                <a:ea typeface="Cambria Math"/>
                <a:cs typeface="Arial"/>
                <a:sym typeface="Symbol"/>
              </a:rPr>
              <a:t>other</a:t>
            </a:r>
            <a:r>
              <a:rPr lang="de-DE" altLang="de-DE" sz="1800" dirty="0" smtClean="0">
                <a:latin typeface="Arial"/>
                <a:ea typeface="Cambria Math"/>
                <a:cs typeface="Arial"/>
                <a:sym typeface="Symbol"/>
              </a:rPr>
              <a:t> </a:t>
            </a:r>
          </a:p>
          <a:p>
            <a:pPr eaLnBrk="1" hangingPunct="1">
              <a:lnSpc>
                <a:spcPct val="120000"/>
              </a:lnSpc>
              <a:spcBef>
                <a:spcPct val="0"/>
              </a:spcBef>
              <a:buNone/>
            </a:pPr>
            <a:r>
              <a:rPr lang="de-DE" altLang="de-DE" sz="1800" dirty="0" smtClean="0">
                <a:latin typeface="Arial"/>
                <a:ea typeface="Cambria Math"/>
                <a:cs typeface="Arial"/>
                <a:sym typeface="Symbol"/>
              </a:rPr>
              <a:t>Boolean </a:t>
            </a:r>
            <a:r>
              <a:rPr lang="de-DE" altLang="de-DE" sz="1800" dirty="0" err="1" smtClean="0">
                <a:latin typeface="Arial"/>
                <a:ea typeface="Cambria Math"/>
                <a:cs typeface="Arial"/>
                <a:sym typeface="Symbol"/>
              </a:rPr>
              <a:t>operations</a:t>
            </a:r>
            <a:r>
              <a:rPr lang="de-DE" altLang="de-DE" sz="1800" dirty="0" smtClean="0">
                <a:latin typeface="Arial"/>
                <a:ea typeface="Cambria Math"/>
                <a:cs typeface="Arial"/>
                <a:sym typeface="Symbol"/>
              </a:rPr>
              <a:t>, such </a:t>
            </a:r>
            <a:r>
              <a:rPr lang="de-DE" altLang="de-DE" sz="1800" dirty="0" err="1" smtClean="0">
                <a:latin typeface="Arial"/>
                <a:ea typeface="Cambria Math"/>
                <a:cs typeface="Arial"/>
                <a:sym typeface="Symbol"/>
              </a:rPr>
              <a:t>as</a:t>
            </a:r>
            <a:r>
              <a:rPr lang="de-DE" altLang="de-DE" sz="1800" dirty="0" smtClean="0">
                <a:latin typeface="Arial"/>
                <a:ea typeface="Cambria Math"/>
                <a:cs typeface="Arial"/>
                <a:sym typeface="Symbol"/>
              </a:rPr>
              <a:t> </a:t>
            </a:r>
            <a:r>
              <a:rPr lang="de-DE" altLang="de-DE" sz="1800" dirty="0" err="1" smtClean="0">
                <a:latin typeface="Arial"/>
                <a:ea typeface="Cambria Math"/>
                <a:cs typeface="Arial"/>
                <a:sym typeface="Symbol"/>
              </a:rPr>
              <a:t>intersection</a:t>
            </a:r>
            <a:r>
              <a:rPr lang="de-DE" altLang="de-DE" sz="1800" dirty="0" smtClean="0">
                <a:latin typeface="Arial"/>
                <a:ea typeface="Cambria Math"/>
                <a:cs typeface="Arial"/>
                <a:sym typeface="Symbol"/>
              </a:rPr>
              <a:t> </a:t>
            </a:r>
            <a:r>
              <a:rPr lang="de-DE" altLang="de-DE" sz="1800" dirty="0" err="1" smtClean="0">
                <a:latin typeface="Arial"/>
                <a:ea typeface="Cambria Math"/>
                <a:cs typeface="Arial"/>
                <a:sym typeface="Symbol"/>
              </a:rPr>
              <a:t>and</a:t>
            </a:r>
            <a:r>
              <a:rPr lang="de-DE" altLang="de-DE" sz="1800" dirty="0" smtClean="0">
                <a:latin typeface="Arial"/>
                <a:ea typeface="Cambria Math"/>
                <a:cs typeface="Arial"/>
                <a:sym typeface="Symbol"/>
              </a:rPr>
              <a:t> </a:t>
            </a:r>
            <a:r>
              <a:rPr lang="de-DE" altLang="de-DE" sz="1800" dirty="0" err="1" smtClean="0">
                <a:latin typeface="Arial"/>
                <a:ea typeface="Cambria Math"/>
                <a:cs typeface="Arial"/>
                <a:sym typeface="Symbol"/>
              </a:rPr>
              <a:t>set</a:t>
            </a:r>
            <a:r>
              <a:rPr lang="de-DE" altLang="de-DE" sz="1800" dirty="0" smtClean="0">
                <a:latin typeface="Arial"/>
                <a:ea typeface="Cambria Math"/>
                <a:cs typeface="Arial"/>
                <a:sym typeface="Symbol"/>
              </a:rPr>
              <a:t> </a:t>
            </a:r>
            <a:r>
              <a:rPr lang="de-DE" altLang="de-DE" sz="1800" dirty="0" err="1" smtClean="0">
                <a:latin typeface="Arial"/>
                <a:ea typeface="Cambria Math"/>
                <a:cs typeface="Arial"/>
                <a:sym typeface="Symbol"/>
              </a:rPr>
              <a:t>difference</a:t>
            </a:r>
            <a:r>
              <a:rPr lang="de-DE" altLang="de-DE" sz="1800" dirty="0" smtClean="0">
                <a:latin typeface="Arial"/>
                <a:ea typeface="Cambria Math"/>
                <a:cs typeface="Arial"/>
                <a:sym typeface="Symbol"/>
              </a:rPr>
              <a:t>.</a:t>
            </a:r>
            <a:endParaRPr lang="de-DE" altLang="de-DE" sz="1800" dirty="0">
              <a:ea typeface="Cambria Math"/>
              <a:sym typeface="Symbol"/>
            </a:endParaRPr>
          </a:p>
        </p:txBody>
      </p:sp>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35</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V2</a:t>
            </a:r>
            <a:endParaRPr lang="de-DE" altLang="de-DE" sz="1000" dirty="0" smtClean="0"/>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Processing of Biological Data</a:t>
            </a:r>
          </a:p>
        </p:txBody>
      </p:sp>
    </p:spTree>
    <p:extLst>
      <p:ext uri="{BB962C8B-B14F-4D97-AF65-F5344CB8AC3E}">
        <p14:creationId xmlns:p14="http://schemas.microsoft.com/office/powerpoint/2010/main" val="14763629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err="1" smtClean="0">
                <a:ea typeface="ＭＳ Ｐゴシック" pitchFamily="34" charset="-128"/>
              </a:rPr>
              <a:t>Probability</a:t>
            </a:r>
            <a:r>
              <a:rPr lang="de-DE" altLang="de-DE" dirty="0" smtClean="0">
                <a:ea typeface="ＭＳ Ｐゴシック" pitchFamily="34" charset="-128"/>
              </a:rPr>
              <a:t> </a:t>
            </a:r>
            <a:r>
              <a:rPr lang="de-DE" altLang="de-DE" dirty="0" err="1" smtClean="0">
                <a:ea typeface="ＭＳ Ｐゴシック" pitchFamily="34" charset="-128"/>
              </a:rPr>
              <a:t>distributions</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p:sp>
        <p:nvSpPr>
          <p:cNvPr id="15364" name="Text Box 4"/>
          <p:cNvSpPr txBox="1">
            <a:spLocks noChangeArrowheads="1"/>
          </p:cNvSpPr>
          <p:nvPr/>
        </p:nvSpPr>
        <p:spPr bwMode="auto">
          <a:xfrm>
            <a:off x="107504" y="658813"/>
            <a:ext cx="9036496" cy="308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A </a:t>
            </a:r>
            <a:r>
              <a:rPr lang="de-DE" altLang="de-DE" sz="1800" b="1" dirty="0" err="1" smtClean="0">
                <a:ea typeface="Cambria Math"/>
                <a:sym typeface="Symbol"/>
              </a:rPr>
              <a:t>probability</a:t>
            </a:r>
            <a:r>
              <a:rPr lang="de-DE" altLang="de-DE" sz="1800" b="1" dirty="0" smtClean="0">
                <a:ea typeface="Cambria Math"/>
                <a:sym typeface="Symbol"/>
              </a:rPr>
              <a:t> </a:t>
            </a:r>
            <a:r>
              <a:rPr lang="de-DE" altLang="de-DE" sz="1800" b="1" dirty="0" err="1" smtClean="0">
                <a:ea typeface="Cambria Math"/>
                <a:sym typeface="Symbol"/>
              </a:rPr>
              <a:t>distribution</a:t>
            </a:r>
            <a:r>
              <a:rPr lang="de-DE" altLang="de-DE" sz="1800" b="1" dirty="0" smtClean="0">
                <a:ea typeface="Cambria Math"/>
                <a:sym typeface="Symbol"/>
              </a:rPr>
              <a:t> </a:t>
            </a:r>
            <a:r>
              <a:rPr lang="de-DE" altLang="de-DE" sz="1800" dirty="0" smtClean="0">
                <a:ea typeface="Cambria Math"/>
                <a:sym typeface="Symbol"/>
              </a:rPr>
              <a:t>P </a:t>
            </a:r>
            <a:r>
              <a:rPr lang="de-DE" altLang="de-DE" sz="1800" i="1" dirty="0" err="1" smtClean="0">
                <a:ea typeface="Cambria Math"/>
                <a:sym typeface="Symbol"/>
              </a:rPr>
              <a:t>over</a:t>
            </a:r>
            <a:r>
              <a:rPr lang="de-DE" altLang="de-DE" sz="1800" dirty="0" smtClean="0">
                <a:ea typeface="Cambria Math"/>
                <a:sym typeface="Symbol"/>
              </a:rPr>
              <a:t> (, S) </a:t>
            </a:r>
            <a:r>
              <a:rPr lang="de-DE" altLang="de-DE" sz="1800" dirty="0" err="1" smtClean="0">
                <a:ea typeface="Cambria Math"/>
                <a:sym typeface="Symbol"/>
              </a:rPr>
              <a:t>is</a:t>
            </a:r>
            <a:r>
              <a:rPr lang="de-DE" altLang="de-DE" sz="1800" dirty="0" smtClean="0">
                <a:ea typeface="Cambria Math"/>
                <a:sym typeface="Symbol"/>
              </a:rPr>
              <a:t> a </a:t>
            </a:r>
            <a:r>
              <a:rPr lang="de-DE" altLang="de-DE" sz="1800" dirty="0" err="1" smtClean="0">
                <a:ea typeface="Cambria Math"/>
                <a:sym typeface="Symbol"/>
              </a:rPr>
              <a:t>mapping</a:t>
            </a:r>
            <a:r>
              <a:rPr lang="de-DE" altLang="de-DE" sz="1800" dirty="0" smtClean="0">
                <a:ea typeface="Cambria Math"/>
                <a:sym typeface="Symbol"/>
              </a:rPr>
              <a:t> </a:t>
            </a:r>
            <a:r>
              <a:rPr lang="de-DE" altLang="de-DE" sz="1800" dirty="0" err="1" smtClean="0">
                <a:ea typeface="Cambria Math"/>
                <a:sym typeface="Symbol"/>
              </a:rPr>
              <a:t>from</a:t>
            </a:r>
            <a:r>
              <a:rPr lang="de-DE" altLang="de-DE" sz="1800" dirty="0" smtClean="0">
                <a:ea typeface="Cambria Math"/>
                <a:sym typeface="Symbol"/>
              </a:rPr>
              <a:t> </a:t>
            </a:r>
            <a:r>
              <a:rPr lang="de-DE" altLang="de-DE" sz="1800" dirty="0" err="1" smtClean="0">
                <a:ea typeface="Cambria Math"/>
                <a:sym typeface="Symbol"/>
              </a:rPr>
              <a:t>events</a:t>
            </a:r>
            <a:r>
              <a:rPr lang="de-DE" altLang="de-DE" sz="1800" dirty="0" smtClean="0">
                <a:ea typeface="Cambria Math"/>
                <a:sym typeface="Symbol"/>
              </a:rPr>
              <a:t> in S </a:t>
            </a:r>
          </a:p>
          <a:p>
            <a:pPr eaLnBrk="1" hangingPunct="1">
              <a:lnSpc>
                <a:spcPct val="120000"/>
              </a:lnSpc>
              <a:spcBef>
                <a:spcPct val="0"/>
              </a:spcBef>
              <a:buNone/>
            </a:pPr>
            <a:r>
              <a:rPr lang="de-DE" altLang="de-DE" sz="1800" dirty="0" err="1" smtClean="0">
                <a:ea typeface="Cambria Math"/>
                <a:sym typeface="Symbol"/>
              </a:rPr>
              <a:t>to</a:t>
            </a:r>
            <a:r>
              <a:rPr lang="de-DE" altLang="de-DE" sz="1800" dirty="0" smtClean="0">
                <a:ea typeface="Cambria Math"/>
                <a:sym typeface="Symbol"/>
              </a:rPr>
              <a:t> real </a:t>
            </a:r>
            <a:r>
              <a:rPr lang="de-DE" altLang="de-DE" sz="1800" dirty="0" err="1" smtClean="0">
                <a:ea typeface="Cambria Math"/>
                <a:sym typeface="Symbol"/>
              </a:rPr>
              <a:t>values</a:t>
            </a:r>
            <a:r>
              <a:rPr lang="de-DE" altLang="de-DE" sz="1800" dirty="0" smtClean="0">
                <a:ea typeface="Cambria Math"/>
                <a:sym typeface="Symbol"/>
              </a:rPr>
              <a:t>. The </a:t>
            </a:r>
            <a:r>
              <a:rPr lang="de-DE" altLang="de-DE" sz="1800" dirty="0" err="1" smtClean="0">
                <a:ea typeface="Cambria Math"/>
                <a:sym typeface="Symbol"/>
              </a:rPr>
              <a:t>mapping</a:t>
            </a:r>
            <a:r>
              <a:rPr lang="de-DE" altLang="de-DE" sz="1800" dirty="0" smtClean="0">
                <a:ea typeface="Cambria Math"/>
                <a:sym typeface="Symbol"/>
              </a:rPr>
              <a:t> must </a:t>
            </a:r>
            <a:r>
              <a:rPr lang="de-DE" altLang="de-DE" sz="1800" dirty="0" err="1" smtClean="0">
                <a:ea typeface="Cambria Math"/>
                <a:sym typeface="Symbol"/>
              </a:rPr>
              <a:t>satisfy</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following</a:t>
            </a:r>
            <a:r>
              <a:rPr lang="de-DE" altLang="de-DE" sz="1800" dirty="0" smtClean="0">
                <a:ea typeface="Cambria Math"/>
                <a:sym typeface="Symbol"/>
              </a:rPr>
              <a:t> </a:t>
            </a:r>
            <a:r>
              <a:rPr lang="de-DE" altLang="de-DE" sz="1800" dirty="0" err="1" smtClean="0">
                <a:ea typeface="Cambria Math"/>
                <a:sym typeface="Symbol"/>
              </a:rPr>
              <a:t>conditions</a:t>
            </a:r>
            <a:r>
              <a:rPr lang="de-DE" altLang="de-DE" sz="1800" dirty="0" smtClean="0">
                <a:ea typeface="Cambria Math"/>
                <a:sym typeface="Symbol"/>
              </a:rPr>
              <a:t>:</a:t>
            </a:r>
          </a:p>
          <a:p>
            <a:pPr eaLnBrk="1" hangingPunct="1">
              <a:lnSpc>
                <a:spcPct val="120000"/>
              </a:lnSpc>
              <a:spcBef>
                <a:spcPct val="0"/>
              </a:spcBef>
              <a:buNone/>
            </a:pPr>
            <a:endParaRPr lang="de-DE" altLang="de-DE" sz="1800" dirty="0" smtClean="0">
              <a:ea typeface="Cambria Math"/>
              <a:sym typeface="Symbol"/>
            </a:endParaRPr>
          </a:p>
          <a:p>
            <a:pPr eaLnBrk="1" hangingPunct="1">
              <a:lnSpc>
                <a:spcPct val="120000"/>
              </a:lnSpc>
              <a:spcBef>
                <a:spcPct val="0"/>
              </a:spcBef>
              <a:buNone/>
            </a:pPr>
            <a:r>
              <a:rPr lang="de-DE" altLang="de-DE" sz="1800" dirty="0" smtClean="0">
                <a:ea typeface="Cambria Math"/>
                <a:sym typeface="Symbol"/>
              </a:rPr>
              <a:t>(1)  P(  0 </a:t>
            </a:r>
            <a:r>
              <a:rPr lang="de-DE" altLang="de-DE" sz="1800" dirty="0" err="1" smtClean="0">
                <a:ea typeface="Cambria Math"/>
                <a:sym typeface="Symbol"/>
              </a:rPr>
              <a:t>for</a:t>
            </a:r>
            <a:r>
              <a:rPr lang="de-DE" altLang="de-DE" sz="1800" dirty="0" smtClean="0">
                <a:ea typeface="Cambria Math"/>
                <a:sym typeface="Symbol"/>
              </a:rPr>
              <a:t> all  S	</a:t>
            </a:r>
            <a:r>
              <a:rPr lang="de-DE" altLang="de-DE" sz="1800" dirty="0" smtClean="0">
                <a:latin typeface="Arial"/>
                <a:ea typeface="Cambria Math"/>
                <a:cs typeface="Arial"/>
                <a:sym typeface="Symbol"/>
              </a:rPr>
              <a:t> </a:t>
            </a:r>
            <a:r>
              <a:rPr lang="de-DE" altLang="de-DE" sz="1800" i="1" dirty="0">
                <a:solidFill>
                  <a:schemeClr val="bg1">
                    <a:lumMod val="65000"/>
                  </a:schemeClr>
                </a:solidFill>
                <a:latin typeface="Arial"/>
                <a:ea typeface="Cambria Math"/>
                <a:cs typeface="Arial"/>
                <a:sym typeface="Symbol"/>
              </a:rPr>
              <a:t>→ </a:t>
            </a:r>
            <a:r>
              <a:rPr lang="de-DE" altLang="de-DE" sz="1800" i="1" dirty="0" err="1" smtClean="0">
                <a:ea typeface="Cambria Math"/>
                <a:sym typeface="Symbol"/>
              </a:rPr>
              <a:t>Probabilities</a:t>
            </a:r>
            <a:r>
              <a:rPr lang="de-DE" altLang="de-DE" sz="1800" i="1" dirty="0" smtClean="0">
                <a:ea typeface="Cambria Math"/>
                <a:sym typeface="Symbol"/>
              </a:rPr>
              <a:t> </a:t>
            </a:r>
            <a:r>
              <a:rPr lang="de-DE" altLang="de-DE" sz="1800" i="1" dirty="0" err="1" smtClean="0">
                <a:ea typeface="Cambria Math"/>
                <a:sym typeface="Symbol"/>
              </a:rPr>
              <a:t>are</a:t>
            </a:r>
            <a:r>
              <a:rPr lang="de-DE" altLang="de-DE" sz="1800" i="1" dirty="0" smtClean="0">
                <a:ea typeface="Cambria Math"/>
                <a:sym typeface="Symbol"/>
              </a:rPr>
              <a:t> not negative</a:t>
            </a:r>
          </a:p>
          <a:p>
            <a:pPr marL="285750" indent="-285750" eaLnBrk="1" hangingPunct="1">
              <a:lnSpc>
                <a:spcPct val="120000"/>
              </a:lnSpc>
              <a:spcBef>
                <a:spcPct val="0"/>
              </a:spcBef>
              <a:buFontTx/>
              <a:buChar char="-"/>
            </a:pPr>
            <a:endParaRPr lang="de-DE" altLang="de-DE" sz="1800" dirty="0">
              <a:ea typeface="Cambria Math"/>
              <a:sym typeface="Symbol"/>
            </a:endParaRPr>
          </a:p>
          <a:p>
            <a:pPr eaLnBrk="1" hangingPunct="1">
              <a:lnSpc>
                <a:spcPct val="120000"/>
              </a:lnSpc>
              <a:spcBef>
                <a:spcPct val="0"/>
              </a:spcBef>
              <a:buNone/>
            </a:pPr>
            <a:r>
              <a:rPr lang="de-DE" altLang="de-DE" sz="1800" dirty="0" smtClean="0">
                <a:ea typeface="Cambria Math"/>
                <a:sym typeface="Symbol"/>
              </a:rPr>
              <a:t>(2)  P() = 1		</a:t>
            </a:r>
            <a:r>
              <a:rPr lang="de-DE" altLang="de-DE" sz="1800" i="1" dirty="0" smtClean="0">
                <a:solidFill>
                  <a:schemeClr val="bg1">
                    <a:lumMod val="65000"/>
                  </a:schemeClr>
                </a:solidFill>
                <a:latin typeface="Arial"/>
                <a:ea typeface="Cambria Math"/>
                <a:cs typeface="Arial"/>
                <a:sym typeface="Symbol"/>
              </a:rPr>
              <a:t> </a:t>
            </a:r>
            <a:r>
              <a:rPr lang="de-DE" altLang="de-DE" sz="1800" i="1" dirty="0">
                <a:solidFill>
                  <a:schemeClr val="bg1">
                    <a:lumMod val="50000"/>
                  </a:schemeClr>
                </a:solidFill>
                <a:latin typeface="Arial"/>
                <a:ea typeface="Cambria Math"/>
                <a:cs typeface="Arial"/>
                <a:sym typeface="Symbol"/>
              </a:rPr>
              <a:t>→ </a:t>
            </a:r>
            <a:r>
              <a:rPr lang="de-DE" altLang="de-DE" sz="1800" i="1" dirty="0" smtClean="0">
                <a:latin typeface="Arial"/>
                <a:ea typeface="Cambria Math"/>
                <a:cs typeface="Arial"/>
                <a:sym typeface="Symbol"/>
              </a:rPr>
              <a:t>The </a:t>
            </a:r>
            <a:r>
              <a:rPr lang="de-DE" altLang="de-DE" sz="1800" i="1" dirty="0" err="1" smtClean="0">
                <a:ea typeface="Cambria Math"/>
                <a:sym typeface="Symbol"/>
              </a:rPr>
              <a:t>probability</a:t>
            </a:r>
            <a:r>
              <a:rPr lang="de-DE" altLang="de-DE" sz="1800" i="1" dirty="0" smtClean="0">
                <a:ea typeface="Cambria Math"/>
                <a:sym typeface="Symbol"/>
              </a:rPr>
              <a:t> </a:t>
            </a:r>
            <a:r>
              <a:rPr lang="de-DE" altLang="de-DE" sz="1800" i="1" dirty="0" err="1" smtClean="0">
                <a:ea typeface="Cambria Math"/>
                <a:sym typeface="Symbol"/>
              </a:rPr>
              <a:t>of</a:t>
            </a:r>
            <a:r>
              <a:rPr lang="de-DE" altLang="de-DE" sz="1800" i="1" dirty="0" smtClean="0">
                <a:ea typeface="Cambria Math"/>
                <a:sym typeface="Symbol"/>
              </a:rPr>
              <a:t> </a:t>
            </a:r>
            <a:r>
              <a:rPr lang="de-DE" altLang="de-DE" sz="1800" i="1" dirty="0" err="1" smtClean="0">
                <a:ea typeface="Cambria Math"/>
                <a:sym typeface="Symbol"/>
              </a:rPr>
              <a:t>the</a:t>
            </a:r>
            <a:r>
              <a:rPr lang="de-DE" altLang="de-DE" sz="1800" i="1" dirty="0" smtClean="0">
                <a:ea typeface="Cambria Math"/>
                <a:sym typeface="Symbol"/>
              </a:rPr>
              <a:t> trivial </a:t>
            </a:r>
            <a:r>
              <a:rPr lang="de-DE" altLang="de-DE" sz="1800" i="1" dirty="0" err="1" smtClean="0">
                <a:ea typeface="Cambria Math"/>
                <a:sym typeface="Symbol"/>
              </a:rPr>
              <a:t>event</a:t>
            </a:r>
            <a:r>
              <a:rPr lang="de-DE" altLang="de-DE" sz="1800" i="1" dirty="0" smtClean="0">
                <a:ea typeface="Cambria Math"/>
                <a:sym typeface="Symbol"/>
              </a:rPr>
              <a:t> </a:t>
            </a:r>
            <a:r>
              <a:rPr lang="de-DE" altLang="de-DE" sz="1800" i="1" dirty="0" err="1" smtClean="0">
                <a:ea typeface="Cambria Math"/>
                <a:sym typeface="Symbol"/>
              </a:rPr>
              <a:t>which</a:t>
            </a:r>
            <a:r>
              <a:rPr lang="de-DE" altLang="de-DE" sz="1800" i="1" dirty="0" smtClean="0">
                <a:ea typeface="Cambria Math"/>
                <a:sym typeface="Symbol"/>
              </a:rPr>
              <a:t> </a:t>
            </a:r>
            <a:r>
              <a:rPr lang="de-DE" altLang="de-DE" sz="1800" i="1" dirty="0" err="1" smtClean="0">
                <a:ea typeface="Cambria Math"/>
                <a:sym typeface="Symbol"/>
              </a:rPr>
              <a:t>allows</a:t>
            </a:r>
            <a:r>
              <a:rPr lang="de-DE" altLang="de-DE" sz="1800" i="1" dirty="0" smtClean="0">
                <a:ea typeface="Cambria Math"/>
                <a:sym typeface="Symbol"/>
              </a:rPr>
              <a:t> all 			</a:t>
            </a:r>
            <a:r>
              <a:rPr lang="de-DE" altLang="de-DE" sz="1800" i="1" dirty="0" err="1" smtClean="0">
                <a:ea typeface="Cambria Math"/>
                <a:sym typeface="Symbol"/>
              </a:rPr>
              <a:t>possible</a:t>
            </a:r>
            <a:r>
              <a:rPr lang="de-DE" altLang="de-DE" sz="1800" i="1" dirty="0" smtClean="0">
                <a:ea typeface="Cambria Math"/>
                <a:sym typeface="Symbol"/>
              </a:rPr>
              <a:t> </a:t>
            </a:r>
            <a:r>
              <a:rPr lang="de-DE" altLang="de-DE" sz="1800" i="1" dirty="0" err="1" smtClean="0">
                <a:ea typeface="Cambria Math"/>
                <a:sym typeface="Symbol"/>
              </a:rPr>
              <a:t>outcomes</a:t>
            </a:r>
            <a:r>
              <a:rPr lang="de-DE" altLang="de-DE" sz="1800" i="1" dirty="0" smtClean="0">
                <a:ea typeface="Cambria Math"/>
                <a:sym typeface="Symbol"/>
              </a:rPr>
              <a:t> </a:t>
            </a:r>
            <a:r>
              <a:rPr lang="de-DE" altLang="de-DE" sz="1800" i="1" dirty="0" err="1" smtClean="0">
                <a:ea typeface="Cambria Math"/>
                <a:sym typeface="Symbol"/>
              </a:rPr>
              <a:t>has</a:t>
            </a:r>
            <a:r>
              <a:rPr lang="de-DE" altLang="de-DE" sz="1800" i="1" dirty="0" smtClean="0">
                <a:ea typeface="Cambria Math"/>
                <a:sym typeface="Symbol"/>
              </a:rPr>
              <a:t> </a:t>
            </a:r>
            <a:r>
              <a:rPr lang="de-DE" altLang="de-DE" sz="1800" i="1" dirty="0" err="1" smtClean="0">
                <a:ea typeface="Cambria Math"/>
                <a:sym typeface="Symbol"/>
              </a:rPr>
              <a:t>the</a:t>
            </a:r>
            <a:r>
              <a:rPr lang="de-DE" altLang="de-DE" sz="1800" i="1" dirty="0" smtClean="0">
                <a:ea typeface="Cambria Math"/>
                <a:sym typeface="Symbol"/>
              </a:rPr>
              <a:t> maximal </a:t>
            </a:r>
            <a:r>
              <a:rPr lang="de-DE" altLang="de-DE" sz="1800" i="1" dirty="0" err="1" smtClean="0">
                <a:ea typeface="Cambria Math"/>
                <a:sym typeface="Symbol"/>
              </a:rPr>
              <a:t>possible</a:t>
            </a:r>
            <a:r>
              <a:rPr lang="de-DE" altLang="de-DE" sz="1800" i="1" dirty="0" smtClean="0">
                <a:ea typeface="Cambria Math"/>
                <a:sym typeface="Symbol"/>
              </a:rPr>
              <a:t> </a:t>
            </a:r>
            <a:r>
              <a:rPr lang="de-DE" altLang="de-DE" sz="1800" i="1" dirty="0" err="1" smtClean="0">
                <a:ea typeface="Cambria Math"/>
                <a:sym typeface="Symbol"/>
              </a:rPr>
              <a:t>probability</a:t>
            </a:r>
            <a:r>
              <a:rPr lang="de-DE" altLang="de-DE" sz="1800" i="1" dirty="0" smtClean="0">
                <a:ea typeface="Cambria Math"/>
                <a:sym typeface="Symbol"/>
              </a:rPr>
              <a:t> </a:t>
            </a:r>
            <a:r>
              <a:rPr lang="de-DE" altLang="de-DE" sz="1800" i="1" dirty="0" err="1" smtClean="0">
                <a:ea typeface="Cambria Math"/>
                <a:sym typeface="Symbol"/>
              </a:rPr>
              <a:t>of</a:t>
            </a:r>
            <a:r>
              <a:rPr lang="de-DE" altLang="de-DE" sz="1800" i="1" dirty="0" smtClean="0">
                <a:ea typeface="Cambria Math"/>
                <a:sym typeface="Symbol"/>
              </a:rPr>
              <a:t> 1.</a:t>
            </a:r>
            <a:endParaRPr lang="de-DE" altLang="de-DE" sz="1800" dirty="0" smtClean="0">
              <a:ea typeface="Cambria Math"/>
              <a:sym typeface="Symbol"/>
            </a:endParaRPr>
          </a:p>
          <a:p>
            <a:pPr marL="285750" indent="-285750" eaLnBrk="1" hangingPunct="1">
              <a:lnSpc>
                <a:spcPct val="120000"/>
              </a:lnSpc>
              <a:spcBef>
                <a:spcPct val="0"/>
              </a:spcBef>
              <a:buFontTx/>
              <a:buChar char="-"/>
            </a:pPr>
            <a:endParaRPr lang="de-DE" altLang="de-DE" sz="1800" dirty="0">
              <a:ea typeface="Cambria Math"/>
              <a:sym typeface="Symbol"/>
            </a:endParaRPr>
          </a:p>
          <a:p>
            <a:pPr eaLnBrk="1" hangingPunct="1">
              <a:lnSpc>
                <a:spcPct val="120000"/>
              </a:lnSpc>
              <a:spcBef>
                <a:spcPct val="0"/>
              </a:spcBef>
              <a:buNone/>
            </a:pPr>
            <a:r>
              <a:rPr lang="de-DE" altLang="de-DE" sz="1800" dirty="0" smtClean="0">
                <a:ea typeface="Cambria Math"/>
                <a:sym typeface="Symbol"/>
              </a:rPr>
              <a:t>(3)  </a:t>
            </a:r>
            <a:r>
              <a:rPr lang="de-DE" altLang="de-DE" sz="1800" dirty="0" err="1" smtClean="0">
                <a:ea typeface="Cambria Math"/>
                <a:sym typeface="Symbol"/>
              </a:rPr>
              <a:t>If</a:t>
            </a:r>
            <a:r>
              <a:rPr lang="de-DE" altLang="de-DE" sz="1800" dirty="0" smtClean="0">
                <a:ea typeface="Cambria Math"/>
                <a:sym typeface="Symbol"/>
              </a:rPr>
              <a:t> </a:t>
            </a:r>
            <a:r>
              <a:rPr lang="de-DE" altLang="de-DE" sz="1800" dirty="0">
                <a:latin typeface="Arial"/>
                <a:ea typeface="Cambria Math"/>
                <a:cs typeface="Arial"/>
                <a:sym typeface="Symbol"/>
              </a:rPr>
              <a:t>,   </a:t>
            </a:r>
            <a:r>
              <a:rPr lang="de-DE" altLang="de-DE" sz="1800" dirty="0" smtClean="0">
                <a:latin typeface="Arial"/>
                <a:ea typeface="Cambria Math"/>
                <a:cs typeface="Arial"/>
                <a:sym typeface="Symbol"/>
              </a:rPr>
              <a:t>S </a:t>
            </a:r>
            <a:r>
              <a:rPr lang="de-DE" altLang="de-DE" sz="1800" dirty="0" err="1" smtClean="0">
                <a:latin typeface="Arial"/>
                <a:ea typeface="Cambria Math"/>
                <a:cs typeface="Arial"/>
                <a:sym typeface="Symbol"/>
              </a:rPr>
              <a:t>and</a:t>
            </a:r>
            <a:r>
              <a:rPr lang="de-DE" altLang="de-DE" sz="1800" dirty="0" smtClean="0">
                <a:latin typeface="Arial"/>
                <a:ea typeface="Cambria Math"/>
                <a:cs typeface="Arial"/>
                <a:sym typeface="Symbol"/>
              </a:rPr>
              <a:t>   </a:t>
            </a:r>
            <a:r>
              <a:rPr lang="de-DE" altLang="de-DE" sz="1800" dirty="0">
                <a:latin typeface="Arial"/>
                <a:ea typeface="Cambria Math"/>
                <a:cs typeface="Arial"/>
                <a:sym typeface="Symbol"/>
              </a:rPr>
              <a:t> </a:t>
            </a:r>
            <a:r>
              <a:rPr lang="de-DE" altLang="de-DE" sz="1800" dirty="0" smtClean="0">
                <a:latin typeface="Arial"/>
                <a:ea typeface="Cambria Math"/>
                <a:cs typeface="Arial"/>
                <a:sym typeface="Symbol"/>
              </a:rPr>
              <a:t>= 0 </a:t>
            </a:r>
            <a:r>
              <a:rPr lang="de-DE" altLang="de-DE" sz="1800" dirty="0" err="1" smtClean="0">
                <a:latin typeface="Arial"/>
                <a:ea typeface="Cambria Math"/>
                <a:cs typeface="Arial"/>
                <a:sym typeface="Symbol"/>
              </a:rPr>
              <a:t>then</a:t>
            </a:r>
            <a:r>
              <a:rPr lang="de-DE" altLang="de-DE" sz="1800" dirty="0" smtClean="0">
                <a:latin typeface="Arial"/>
                <a:ea typeface="Cambria Math"/>
                <a:cs typeface="Arial"/>
                <a:sym typeface="Symbol"/>
              </a:rPr>
              <a:t> P(</a:t>
            </a:r>
            <a:r>
              <a:rPr lang="de-DE" altLang="de-DE" sz="1800" dirty="0" smtClean="0">
                <a:ea typeface="Cambria Math"/>
                <a:sym typeface="Symbol"/>
              </a:rPr>
              <a:t> </a:t>
            </a:r>
            <a:r>
              <a:rPr lang="de-DE" altLang="de-DE" sz="1800" dirty="0">
                <a:latin typeface="Arial"/>
                <a:ea typeface="Cambria Math"/>
                <a:cs typeface="Arial"/>
                <a:sym typeface="Symbol"/>
              </a:rPr>
              <a:t> </a:t>
            </a:r>
            <a:r>
              <a:rPr lang="de-DE" altLang="de-DE" sz="1800" dirty="0" smtClean="0">
                <a:latin typeface="Arial"/>
                <a:ea typeface="Cambria Math"/>
                <a:cs typeface="Arial"/>
                <a:sym typeface="Symbol"/>
              </a:rPr>
              <a:t>) = P(</a:t>
            </a:r>
            <a:r>
              <a:rPr lang="de-DE" altLang="de-DE" sz="1800" dirty="0" smtClean="0">
                <a:ea typeface="Cambria Math"/>
                <a:sym typeface="Symbol"/>
              </a:rPr>
              <a:t>) + P(</a:t>
            </a:r>
            <a:r>
              <a:rPr lang="de-DE" altLang="de-DE" sz="1800" dirty="0" smtClean="0">
                <a:latin typeface="Arial"/>
                <a:ea typeface="Cambria Math"/>
                <a:cs typeface="Arial"/>
                <a:sym typeface="Symbol"/>
              </a:rPr>
              <a:t>)</a:t>
            </a:r>
            <a:endParaRPr lang="de-DE" altLang="de-DE" sz="1800" dirty="0">
              <a:ea typeface="Cambria Math"/>
              <a:sym typeface="Symbol"/>
            </a:endParaRPr>
          </a:p>
        </p:txBody>
      </p:sp>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36</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V2</a:t>
            </a:r>
            <a:endParaRPr lang="de-DE" altLang="de-DE" sz="1000" dirty="0" smtClean="0"/>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Processing of Biological Data</a:t>
            </a:r>
          </a:p>
        </p:txBody>
      </p:sp>
    </p:spTree>
    <p:extLst>
      <p:ext uri="{BB962C8B-B14F-4D97-AF65-F5344CB8AC3E}">
        <p14:creationId xmlns:p14="http://schemas.microsoft.com/office/powerpoint/2010/main" val="26643523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smtClean="0">
                <a:ea typeface="ＭＳ Ｐゴシック" pitchFamily="34" charset="-128"/>
              </a:rPr>
              <a:t>Interpretation </a:t>
            </a:r>
            <a:r>
              <a:rPr lang="de-DE" altLang="de-DE" dirty="0" err="1" smtClean="0">
                <a:ea typeface="ＭＳ Ｐゴシック" pitchFamily="34" charset="-128"/>
              </a:rPr>
              <a:t>of</a:t>
            </a:r>
            <a:r>
              <a:rPr lang="de-DE" altLang="de-DE" dirty="0" smtClean="0">
                <a:ea typeface="ＭＳ Ｐゴシック" pitchFamily="34" charset="-128"/>
              </a:rPr>
              <a:t> </a:t>
            </a:r>
            <a:r>
              <a:rPr lang="de-DE" altLang="de-DE" dirty="0" err="1" smtClean="0">
                <a:ea typeface="ＭＳ Ｐゴシック" pitchFamily="34" charset="-128"/>
              </a:rPr>
              <a:t>probabilities</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p:sp>
        <p:nvSpPr>
          <p:cNvPr id="15364" name="Text Box 4"/>
          <p:cNvSpPr txBox="1">
            <a:spLocks noChangeArrowheads="1"/>
          </p:cNvSpPr>
          <p:nvPr/>
        </p:nvSpPr>
        <p:spPr bwMode="auto">
          <a:xfrm>
            <a:off x="107504" y="658813"/>
            <a:ext cx="8856984"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50000"/>
              </a:lnSpc>
              <a:spcBef>
                <a:spcPct val="0"/>
              </a:spcBef>
              <a:buNone/>
            </a:pPr>
            <a:r>
              <a:rPr lang="de-DE" altLang="de-DE" sz="1800" dirty="0" smtClean="0">
                <a:ea typeface="Cambria Math"/>
                <a:sym typeface="Symbol"/>
              </a:rPr>
              <a:t>The </a:t>
            </a:r>
            <a:r>
              <a:rPr lang="de-DE" altLang="de-DE" sz="1800" b="1" dirty="0" err="1" smtClean="0">
                <a:ea typeface="Cambria Math"/>
                <a:sym typeface="Symbol"/>
              </a:rPr>
              <a:t>frequentist‘s</a:t>
            </a:r>
            <a:r>
              <a:rPr lang="de-DE" altLang="de-DE" sz="1800" dirty="0" smtClean="0">
                <a:ea typeface="Cambria Math"/>
                <a:sym typeface="Symbol"/>
              </a:rPr>
              <a:t> </a:t>
            </a:r>
            <a:r>
              <a:rPr lang="de-DE" altLang="de-DE" sz="1800" dirty="0" err="1" smtClean="0">
                <a:ea typeface="Cambria Math"/>
                <a:sym typeface="Symbol"/>
              </a:rPr>
              <a:t>interpretation</a:t>
            </a:r>
            <a:r>
              <a:rPr lang="de-DE" altLang="de-DE" sz="1800" dirty="0" smtClean="0">
                <a:ea typeface="Cambria Math"/>
                <a:sym typeface="Symbol"/>
              </a:rPr>
              <a:t>:</a:t>
            </a:r>
          </a:p>
          <a:p>
            <a:pPr eaLnBrk="1" hangingPunct="1">
              <a:lnSpc>
                <a:spcPct val="150000"/>
              </a:lnSpc>
              <a:spcBef>
                <a:spcPct val="0"/>
              </a:spcBef>
              <a:buNone/>
            </a:pPr>
            <a:endParaRPr lang="de-DE" altLang="de-DE" sz="1800" dirty="0">
              <a:ea typeface="Cambria Math"/>
              <a:sym typeface="Symbol"/>
            </a:endParaRPr>
          </a:p>
          <a:p>
            <a:pPr eaLnBrk="1" hangingPunct="1">
              <a:lnSpc>
                <a:spcPct val="150000"/>
              </a:lnSpc>
              <a:spcBef>
                <a:spcPct val="0"/>
              </a:spcBef>
              <a:buNone/>
            </a:pPr>
            <a:r>
              <a:rPr lang="de-DE" altLang="de-DE" sz="1800" dirty="0" smtClean="0">
                <a:ea typeface="Cambria Math"/>
                <a:sym typeface="Symbol"/>
              </a:rPr>
              <a:t>The </a:t>
            </a:r>
            <a:r>
              <a:rPr lang="de-DE" altLang="de-DE" sz="1800" b="1" dirty="0" err="1" smtClean="0">
                <a:ea typeface="Cambria Math"/>
                <a:sym typeface="Symbol"/>
              </a:rPr>
              <a:t>probability</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an </a:t>
            </a:r>
            <a:r>
              <a:rPr lang="de-DE" altLang="de-DE" sz="1800" dirty="0" err="1" smtClean="0">
                <a:ea typeface="Cambria Math"/>
                <a:sym typeface="Symbol"/>
              </a:rPr>
              <a:t>event</a:t>
            </a:r>
            <a:r>
              <a:rPr lang="de-DE" altLang="de-DE" sz="1800" dirty="0" smtClean="0">
                <a:ea typeface="Cambria Math"/>
                <a:sym typeface="Symbol"/>
              </a:rPr>
              <a:t> </a:t>
            </a:r>
            <a:r>
              <a:rPr lang="de-DE" altLang="de-DE" sz="1800" dirty="0" err="1" smtClean="0">
                <a:ea typeface="Cambria Math"/>
                <a:sym typeface="Symbol"/>
              </a:rPr>
              <a:t>is</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b="1" dirty="0" err="1" smtClean="0">
                <a:ea typeface="Cambria Math"/>
                <a:sym typeface="Symbol"/>
              </a:rPr>
              <a:t>fraction</a:t>
            </a:r>
            <a:r>
              <a:rPr lang="de-DE" altLang="de-DE" sz="1800" b="1" dirty="0" smtClean="0">
                <a:ea typeface="Cambria Math"/>
                <a:sym typeface="Symbol"/>
              </a:rPr>
              <a:t> </a:t>
            </a:r>
            <a:r>
              <a:rPr lang="de-DE" altLang="de-DE" sz="1800" b="1" dirty="0" err="1" smtClean="0">
                <a:ea typeface="Cambria Math"/>
                <a:sym typeface="Symbol"/>
              </a:rPr>
              <a:t>of</a:t>
            </a:r>
            <a:r>
              <a:rPr lang="de-DE" altLang="de-DE" sz="1800" b="1" dirty="0" smtClean="0">
                <a:ea typeface="Cambria Math"/>
                <a:sym typeface="Symbol"/>
              </a:rPr>
              <a:t> </a:t>
            </a:r>
            <a:r>
              <a:rPr lang="de-DE" altLang="de-DE" sz="1800" b="1" dirty="0" err="1" smtClean="0">
                <a:ea typeface="Cambria Math"/>
                <a:sym typeface="Symbol"/>
              </a:rPr>
              <a:t>times</a:t>
            </a:r>
            <a:r>
              <a:rPr lang="de-DE" altLang="de-DE" sz="1800" b="1" dirty="0" smtClean="0">
                <a:ea typeface="Cambria Math"/>
                <a:sym typeface="Symbol"/>
              </a:rPr>
              <a:t> </a:t>
            </a:r>
          </a:p>
          <a:p>
            <a:pPr eaLnBrk="1" hangingPunct="1">
              <a:lnSpc>
                <a:spcPct val="150000"/>
              </a:lnSpc>
              <a:spcBef>
                <a:spcPct val="0"/>
              </a:spcBef>
              <a:buNone/>
            </a:pP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event</a:t>
            </a:r>
            <a:r>
              <a:rPr lang="de-DE" altLang="de-DE" sz="1800" dirty="0" smtClean="0">
                <a:ea typeface="Cambria Math"/>
                <a:sym typeface="Symbol"/>
              </a:rPr>
              <a:t> </a:t>
            </a:r>
            <a:r>
              <a:rPr lang="de-DE" altLang="de-DE" sz="1800" dirty="0" err="1" smtClean="0">
                <a:ea typeface="Cambria Math"/>
                <a:sym typeface="Symbol"/>
              </a:rPr>
              <a:t>occurs</a:t>
            </a:r>
            <a:r>
              <a:rPr lang="de-DE" altLang="de-DE" sz="1800" dirty="0" smtClean="0">
                <a:ea typeface="Cambria Math"/>
                <a:sym typeface="Symbol"/>
              </a:rPr>
              <a:t> </a:t>
            </a:r>
            <a:r>
              <a:rPr lang="de-DE" altLang="de-DE" sz="1800" dirty="0" err="1" smtClean="0">
                <a:ea typeface="Cambria Math"/>
                <a:sym typeface="Symbol"/>
              </a:rPr>
              <a:t>if</a:t>
            </a:r>
            <a:r>
              <a:rPr lang="de-DE" altLang="de-DE" sz="1800" dirty="0" smtClean="0">
                <a:ea typeface="Cambria Math"/>
                <a:sym typeface="Symbol"/>
              </a:rPr>
              <a:t> </a:t>
            </a:r>
            <a:r>
              <a:rPr lang="de-DE" altLang="de-DE" sz="1800" dirty="0" err="1" smtClean="0">
                <a:ea typeface="Cambria Math"/>
                <a:sym typeface="Symbol"/>
              </a:rPr>
              <a:t>we</a:t>
            </a:r>
            <a:r>
              <a:rPr lang="de-DE" altLang="de-DE" sz="1800" dirty="0" smtClean="0">
                <a:ea typeface="Cambria Math"/>
                <a:sym typeface="Symbol"/>
              </a:rPr>
              <a:t> </a:t>
            </a:r>
            <a:r>
              <a:rPr lang="de-DE" altLang="de-DE" sz="1800" dirty="0" err="1" smtClean="0">
                <a:ea typeface="Cambria Math"/>
                <a:sym typeface="Symbol"/>
              </a:rPr>
              <a:t>repeat</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experiment</a:t>
            </a:r>
            <a:r>
              <a:rPr lang="de-DE" altLang="de-DE" sz="1800" dirty="0" smtClean="0">
                <a:ea typeface="Cambria Math"/>
                <a:sym typeface="Symbol"/>
              </a:rPr>
              <a:t> </a:t>
            </a:r>
            <a:r>
              <a:rPr lang="de-DE" altLang="de-DE" sz="1800" dirty="0" err="1" smtClean="0">
                <a:ea typeface="Cambria Math"/>
                <a:sym typeface="Symbol"/>
              </a:rPr>
              <a:t>indefinitely</a:t>
            </a:r>
            <a:r>
              <a:rPr lang="de-DE" altLang="de-DE" sz="1800" dirty="0" smtClean="0">
                <a:ea typeface="Cambria Math"/>
                <a:sym typeface="Symbol"/>
              </a:rPr>
              <a:t>.</a:t>
            </a:r>
          </a:p>
          <a:p>
            <a:pPr eaLnBrk="1" hangingPunct="1">
              <a:lnSpc>
                <a:spcPct val="150000"/>
              </a:lnSpc>
              <a:spcBef>
                <a:spcPct val="0"/>
              </a:spcBef>
              <a:buNone/>
            </a:pPr>
            <a:endParaRPr lang="de-DE" altLang="de-DE" sz="1800" dirty="0">
              <a:ea typeface="Cambria Math"/>
              <a:sym typeface="Symbol"/>
            </a:endParaRPr>
          </a:p>
          <a:p>
            <a:pPr eaLnBrk="1" hangingPunct="1">
              <a:lnSpc>
                <a:spcPct val="150000"/>
              </a:lnSpc>
              <a:spcBef>
                <a:spcPct val="0"/>
              </a:spcBef>
              <a:buNone/>
            </a:pPr>
            <a:r>
              <a:rPr lang="de-DE" altLang="de-DE" sz="1800" dirty="0" smtClean="0">
                <a:ea typeface="Cambria Math"/>
                <a:sym typeface="Symbol"/>
              </a:rPr>
              <a:t>E.g. </a:t>
            </a:r>
            <a:r>
              <a:rPr lang="de-DE" altLang="de-DE" sz="1800" dirty="0" err="1" smtClean="0">
                <a:ea typeface="Cambria Math"/>
                <a:sym typeface="Symbol"/>
              </a:rPr>
              <a:t>throwing</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dice</a:t>
            </a:r>
            <a:r>
              <a:rPr lang="de-DE" altLang="de-DE" sz="1800" dirty="0" smtClean="0">
                <a:ea typeface="Cambria Math"/>
                <a:sym typeface="Symbol"/>
              </a:rPr>
              <a:t>, </a:t>
            </a:r>
            <a:r>
              <a:rPr lang="de-DE" altLang="de-DE" sz="1800" dirty="0" err="1" smtClean="0">
                <a:ea typeface="Cambria Math"/>
                <a:sym typeface="Symbol"/>
              </a:rPr>
              <a:t>coin</a:t>
            </a:r>
            <a:r>
              <a:rPr lang="de-DE" altLang="de-DE" sz="1800" dirty="0" smtClean="0">
                <a:ea typeface="Cambria Math"/>
                <a:sym typeface="Symbol"/>
              </a:rPr>
              <a:t> </a:t>
            </a:r>
            <a:r>
              <a:rPr lang="de-DE" altLang="de-DE" sz="1800" dirty="0" err="1" smtClean="0">
                <a:ea typeface="Cambria Math"/>
                <a:sym typeface="Symbol"/>
              </a:rPr>
              <a:t>flips</a:t>
            </a:r>
            <a:r>
              <a:rPr lang="de-DE" altLang="de-DE" sz="1800" dirty="0" smtClean="0">
                <a:ea typeface="Cambria Math"/>
                <a:sym typeface="Symbol"/>
              </a:rPr>
              <a:t>, </a:t>
            </a:r>
            <a:r>
              <a:rPr lang="de-DE" altLang="de-DE" sz="1800" dirty="0" err="1" smtClean="0">
                <a:ea typeface="Cambria Math"/>
                <a:sym typeface="Symbol"/>
              </a:rPr>
              <a:t>card</a:t>
            </a:r>
            <a:r>
              <a:rPr lang="de-DE" altLang="de-DE" sz="1800" dirty="0" smtClean="0">
                <a:ea typeface="Cambria Math"/>
                <a:sym typeface="Symbol"/>
              </a:rPr>
              <a:t> </a:t>
            </a:r>
            <a:r>
              <a:rPr lang="de-DE" altLang="de-DE" sz="1800" dirty="0" err="1" smtClean="0">
                <a:ea typeface="Cambria Math"/>
                <a:sym typeface="Symbol"/>
              </a:rPr>
              <a:t>games</a:t>
            </a:r>
            <a:r>
              <a:rPr lang="de-DE" altLang="de-DE" sz="1800" dirty="0" smtClean="0">
                <a:ea typeface="Cambria Math"/>
                <a:sym typeface="Symbol"/>
              </a:rPr>
              <a:t>, … </a:t>
            </a:r>
          </a:p>
          <a:p>
            <a:pPr eaLnBrk="1" hangingPunct="1">
              <a:lnSpc>
                <a:spcPct val="150000"/>
              </a:lnSpc>
              <a:spcBef>
                <a:spcPct val="0"/>
              </a:spcBef>
              <a:buNone/>
            </a:pPr>
            <a:r>
              <a:rPr lang="de-DE" altLang="de-DE" sz="1800" dirty="0" err="1" smtClean="0">
                <a:ea typeface="Cambria Math"/>
                <a:sym typeface="Symbol"/>
              </a:rPr>
              <a:t>where</a:t>
            </a:r>
            <a:r>
              <a:rPr lang="de-DE" altLang="de-DE" sz="1800" dirty="0" smtClean="0">
                <a:ea typeface="Cambria Math"/>
                <a:sym typeface="Symbol"/>
              </a:rPr>
              <a:t> </a:t>
            </a:r>
            <a:r>
              <a:rPr lang="de-DE" altLang="de-DE" sz="1800" dirty="0" err="1" smtClean="0">
                <a:ea typeface="Cambria Math"/>
                <a:sym typeface="Symbol"/>
              </a:rPr>
              <a:t>frequencies</a:t>
            </a:r>
            <a:r>
              <a:rPr lang="de-DE" altLang="de-DE" sz="1800" dirty="0" smtClean="0">
                <a:ea typeface="Cambria Math"/>
                <a:sym typeface="Symbol"/>
              </a:rPr>
              <a:t> will </a:t>
            </a:r>
            <a:r>
              <a:rPr lang="de-DE" altLang="de-DE" sz="1800" dirty="0" err="1" smtClean="0">
                <a:ea typeface="Cambria Math"/>
                <a:sym typeface="Symbol"/>
              </a:rPr>
              <a:t>satisfy</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requirements</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proper </a:t>
            </a:r>
            <a:r>
              <a:rPr lang="de-DE" altLang="de-DE" sz="1800" dirty="0" err="1" smtClean="0">
                <a:ea typeface="Cambria Math"/>
                <a:sym typeface="Symbol"/>
              </a:rPr>
              <a:t>distributions</a:t>
            </a:r>
            <a:r>
              <a:rPr lang="de-DE" altLang="de-DE" sz="1800" dirty="0" smtClean="0">
                <a:ea typeface="Cambria Math"/>
                <a:sym typeface="Symbol"/>
              </a:rPr>
              <a:t>.</a:t>
            </a:r>
          </a:p>
          <a:p>
            <a:pPr eaLnBrk="1" hangingPunct="1">
              <a:lnSpc>
                <a:spcPct val="150000"/>
              </a:lnSpc>
              <a:spcBef>
                <a:spcPct val="0"/>
              </a:spcBef>
              <a:buNone/>
            </a:pPr>
            <a:endParaRPr lang="de-DE" altLang="de-DE" sz="1800" dirty="0">
              <a:ea typeface="Cambria Math"/>
              <a:sym typeface="Symbol"/>
            </a:endParaRPr>
          </a:p>
          <a:p>
            <a:pPr eaLnBrk="1" hangingPunct="1">
              <a:lnSpc>
                <a:spcPct val="150000"/>
              </a:lnSpc>
              <a:spcBef>
                <a:spcPct val="0"/>
              </a:spcBef>
              <a:buNone/>
            </a:pPr>
            <a:r>
              <a:rPr lang="de-DE" altLang="de-DE" sz="1800" dirty="0" err="1" smtClean="0">
                <a:ea typeface="Cambria Math"/>
                <a:sym typeface="Symbol"/>
              </a:rPr>
              <a:t>For</a:t>
            </a:r>
            <a:r>
              <a:rPr lang="de-DE" altLang="de-DE" sz="1800" dirty="0" smtClean="0">
                <a:ea typeface="Cambria Math"/>
                <a:sym typeface="Symbol"/>
              </a:rPr>
              <a:t> an </a:t>
            </a:r>
            <a:r>
              <a:rPr lang="de-DE" altLang="de-DE" sz="1800" dirty="0" err="1" smtClean="0">
                <a:ea typeface="Cambria Math"/>
                <a:sym typeface="Symbol"/>
              </a:rPr>
              <a:t>event</a:t>
            </a:r>
            <a:r>
              <a:rPr lang="de-DE" altLang="de-DE" sz="1800" dirty="0" smtClean="0">
                <a:ea typeface="Cambria Math"/>
                <a:sym typeface="Symbol"/>
              </a:rPr>
              <a:t> such </a:t>
            </a:r>
            <a:r>
              <a:rPr lang="de-DE" altLang="de-DE" sz="1800" dirty="0" err="1" smtClean="0">
                <a:ea typeface="Cambria Math"/>
                <a:sym typeface="Symbol"/>
              </a:rPr>
              <a:t>as</a:t>
            </a:r>
            <a:r>
              <a:rPr lang="de-DE" altLang="de-DE" sz="1800" dirty="0" smtClean="0">
                <a:ea typeface="Cambria Math"/>
                <a:sym typeface="Symbol"/>
              </a:rPr>
              <a:t> „</a:t>
            </a:r>
            <a:r>
              <a:rPr lang="de-DE" altLang="de-DE" sz="1800" dirty="0" err="1" smtClean="0">
                <a:ea typeface="Cambria Math"/>
                <a:sym typeface="Symbol"/>
              </a:rPr>
              <a:t>It</a:t>
            </a:r>
            <a:r>
              <a:rPr lang="de-DE" altLang="de-DE" sz="1800" dirty="0" smtClean="0">
                <a:ea typeface="Cambria Math"/>
                <a:sym typeface="Symbol"/>
              </a:rPr>
              <a:t> will rain </a:t>
            </a:r>
            <a:r>
              <a:rPr lang="de-DE" altLang="de-DE" sz="1800" dirty="0" err="1" smtClean="0">
                <a:ea typeface="Cambria Math"/>
                <a:sym typeface="Symbol"/>
              </a:rPr>
              <a:t>tomorrow</a:t>
            </a:r>
            <a:r>
              <a:rPr lang="de-DE" altLang="de-DE" sz="1800" dirty="0" smtClean="0">
                <a:ea typeface="Cambria Math"/>
                <a:sym typeface="Symbol"/>
              </a:rPr>
              <a:t> </a:t>
            </a:r>
            <a:r>
              <a:rPr lang="de-DE" altLang="de-DE" sz="1800" dirty="0" err="1" smtClean="0">
                <a:ea typeface="Cambria Math"/>
                <a:sym typeface="Symbol"/>
              </a:rPr>
              <a:t>afternoon</a:t>
            </a:r>
            <a:r>
              <a:rPr lang="de-DE" altLang="de-DE" sz="1800" dirty="0" smtClean="0">
                <a:ea typeface="Cambria Math"/>
                <a:sym typeface="Symbol"/>
              </a:rPr>
              <a:t>“, </a:t>
            </a:r>
          </a:p>
          <a:p>
            <a:pPr eaLnBrk="1" hangingPunct="1">
              <a:lnSpc>
                <a:spcPct val="150000"/>
              </a:lnSpc>
              <a:spcBef>
                <a:spcPct val="0"/>
              </a:spcBef>
              <a:buNone/>
            </a:pP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frequentist</a:t>
            </a:r>
            <a:r>
              <a:rPr lang="de-DE" altLang="de-DE" sz="1800" dirty="0" smtClean="0">
                <a:ea typeface="Cambria Math"/>
                <a:sym typeface="Symbol"/>
              </a:rPr>
              <a:t> </a:t>
            </a:r>
            <a:r>
              <a:rPr lang="de-DE" altLang="de-DE" sz="1800" dirty="0" err="1" smtClean="0">
                <a:ea typeface="Cambria Math"/>
                <a:sym typeface="Symbol"/>
              </a:rPr>
              <a:t>approach</a:t>
            </a:r>
            <a:r>
              <a:rPr lang="de-DE" altLang="de-DE" sz="1800" dirty="0" smtClean="0">
                <a:ea typeface="Cambria Math"/>
                <a:sym typeface="Symbol"/>
              </a:rPr>
              <a:t> </a:t>
            </a:r>
            <a:r>
              <a:rPr lang="de-DE" altLang="de-DE" sz="1800" dirty="0" err="1" smtClean="0">
                <a:ea typeface="Cambria Math"/>
                <a:sym typeface="Symbol"/>
              </a:rPr>
              <a:t>does</a:t>
            </a:r>
            <a:r>
              <a:rPr lang="de-DE" altLang="de-DE" sz="1800" dirty="0" smtClean="0">
                <a:ea typeface="Cambria Math"/>
                <a:sym typeface="Symbol"/>
              </a:rPr>
              <a:t> not </a:t>
            </a:r>
            <a:r>
              <a:rPr lang="de-DE" altLang="de-DE" sz="1800" dirty="0" err="1" smtClean="0">
                <a:ea typeface="Cambria Math"/>
                <a:sym typeface="Symbol"/>
              </a:rPr>
              <a:t>provide</a:t>
            </a:r>
            <a:r>
              <a:rPr lang="de-DE" altLang="de-DE" sz="1800" dirty="0" smtClean="0">
                <a:ea typeface="Cambria Math"/>
                <a:sym typeface="Symbol"/>
              </a:rPr>
              <a:t> a </a:t>
            </a:r>
            <a:r>
              <a:rPr lang="de-DE" altLang="de-DE" sz="1800" dirty="0" err="1" smtClean="0">
                <a:ea typeface="Cambria Math"/>
                <a:sym typeface="Symbol"/>
              </a:rPr>
              <a:t>satisfactory</a:t>
            </a:r>
            <a:r>
              <a:rPr lang="de-DE" altLang="de-DE" sz="1800" dirty="0" smtClean="0">
                <a:ea typeface="Cambria Math"/>
                <a:sym typeface="Symbol"/>
              </a:rPr>
              <a:t> </a:t>
            </a:r>
            <a:r>
              <a:rPr lang="de-DE" altLang="de-DE" sz="1800" dirty="0" err="1" smtClean="0">
                <a:ea typeface="Cambria Math"/>
                <a:sym typeface="Symbol"/>
              </a:rPr>
              <a:t>interpretation</a:t>
            </a:r>
            <a:r>
              <a:rPr lang="de-DE" altLang="de-DE" sz="1800" dirty="0" smtClean="0">
                <a:ea typeface="Cambria Math"/>
                <a:sym typeface="Symbol"/>
              </a:rPr>
              <a:t>.</a:t>
            </a:r>
            <a:endParaRPr lang="de-DE" altLang="de-DE" sz="1800" dirty="0">
              <a:ea typeface="Cambria Math"/>
              <a:sym typeface="Symbol"/>
            </a:endParaRPr>
          </a:p>
        </p:txBody>
      </p:sp>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37</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V2</a:t>
            </a:r>
            <a:endParaRPr lang="de-DE" altLang="de-DE" sz="1000" dirty="0" smtClean="0"/>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Processing of Biological Data</a:t>
            </a:r>
          </a:p>
        </p:txBody>
      </p:sp>
    </p:spTree>
    <p:extLst>
      <p:ext uri="{BB962C8B-B14F-4D97-AF65-F5344CB8AC3E}">
        <p14:creationId xmlns:p14="http://schemas.microsoft.com/office/powerpoint/2010/main" val="16694520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smtClean="0">
                <a:ea typeface="ＭＳ Ｐゴシック" pitchFamily="34" charset="-128"/>
              </a:rPr>
              <a:t>Interpretation </a:t>
            </a:r>
            <a:r>
              <a:rPr lang="de-DE" altLang="de-DE" dirty="0" err="1" smtClean="0">
                <a:ea typeface="ＭＳ Ｐゴシック" pitchFamily="34" charset="-128"/>
              </a:rPr>
              <a:t>of</a:t>
            </a:r>
            <a:r>
              <a:rPr lang="de-DE" altLang="de-DE" dirty="0" smtClean="0">
                <a:ea typeface="ＭＳ Ｐゴシック" pitchFamily="34" charset="-128"/>
              </a:rPr>
              <a:t> </a:t>
            </a:r>
            <a:r>
              <a:rPr lang="de-DE" altLang="de-DE" dirty="0" err="1" smtClean="0">
                <a:ea typeface="ＭＳ Ｐゴシック" pitchFamily="34" charset="-128"/>
              </a:rPr>
              <a:t>probabilities</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p:sp>
        <p:nvSpPr>
          <p:cNvPr id="15364" name="Text Box 4"/>
          <p:cNvSpPr txBox="1">
            <a:spLocks noChangeArrowheads="1"/>
          </p:cNvSpPr>
          <p:nvPr/>
        </p:nvSpPr>
        <p:spPr bwMode="auto">
          <a:xfrm>
            <a:off x="107504" y="658813"/>
            <a:ext cx="885698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50000"/>
              </a:lnSpc>
              <a:spcBef>
                <a:spcPct val="0"/>
              </a:spcBef>
              <a:buNone/>
            </a:pPr>
            <a:r>
              <a:rPr lang="de-DE" altLang="de-DE" sz="1800" dirty="0" smtClean="0">
                <a:ea typeface="Cambria Math"/>
                <a:sym typeface="Symbol"/>
              </a:rPr>
              <a:t>An alternative </a:t>
            </a:r>
            <a:r>
              <a:rPr lang="de-DE" altLang="de-DE" sz="1800" dirty="0" err="1" smtClean="0">
                <a:ea typeface="Cambria Math"/>
                <a:sym typeface="Symbol"/>
              </a:rPr>
              <a:t>interpretation</a:t>
            </a:r>
            <a:r>
              <a:rPr lang="de-DE" altLang="de-DE" sz="1800" dirty="0" smtClean="0">
                <a:ea typeface="Cambria Math"/>
                <a:sym typeface="Symbol"/>
              </a:rPr>
              <a:t> </a:t>
            </a:r>
            <a:r>
              <a:rPr lang="de-DE" altLang="de-DE" sz="1800" dirty="0" err="1" smtClean="0">
                <a:ea typeface="Cambria Math"/>
                <a:sym typeface="Symbol"/>
              </a:rPr>
              <a:t>views</a:t>
            </a:r>
            <a:r>
              <a:rPr lang="de-DE" altLang="de-DE" sz="1800" dirty="0" smtClean="0">
                <a:ea typeface="Cambria Math"/>
                <a:sym typeface="Symbol"/>
              </a:rPr>
              <a:t> </a:t>
            </a:r>
            <a:r>
              <a:rPr lang="de-DE" altLang="de-DE" sz="1800" dirty="0" err="1" smtClean="0">
                <a:ea typeface="Cambria Math"/>
                <a:sym typeface="Symbol"/>
              </a:rPr>
              <a:t>probabilities</a:t>
            </a:r>
            <a:r>
              <a:rPr lang="de-DE" altLang="de-DE" sz="1800" dirty="0" smtClean="0">
                <a:ea typeface="Cambria Math"/>
                <a:sym typeface="Symbol"/>
              </a:rPr>
              <a:t> </a:t>
            </a:r>
            <a:r>
              <a:rPr lang="de-DE" altLang="de-DE" sz="1800" dirty="0" err="1" smtClean="0">
                <a:ea typeface="Cambria Math"/>
                <a:sym typeface="Symbol"/>
              </a:rPr>
              <a:t>as</a:t>
            </a:r>
            <a:r>
              <a:rPr lang="de-DE" altLang="de-DE" sz="1800" dirty="0" smtClean="0">
                <a:ea typeface="Cambria Math"/>
                <a:sym typeface="Symbol"/>
              </a:rPr>
              <a:t> </a:t>
            </a:r>
            <a:r>
              <a:rPr lang="de-DE" altLang="de-DE" sz="1800" b="1" dirty="0" err="1" smtClean="0">
                <a:ea typeface="Cambria Math"/>
                <a:sym typeface="Symbol"/>
              </a:rPr>
              <a:t>subjective</a:t>
            </a:r>
            <a:r>
              <a:rPr lang="de-DE" altLang="de-DE" sz="1800" b="1" dirty="0" smtClean="0">
                <a:ea typeface="Cambria Math"/>
                <a:sym typeface="Symbol"/>
              </a:rPr>
              <a:t> </a:t>
            </a:r>
            <a:r>
              <a:rPr lang="de-DE" altLang="de-DE" sz="1800" b="1" dirty="0" err="1" smtClean="0">
                <a:ea typeface="Cambria Math"/>
                <a:sym typeface="Symbol"/>
              </a:rPr>
              <a:t>degrees</a:t>
            </a:r>
            <a:r>
              <a:rPr lang="de-DE" altLang="de-DE" sz="1800" b="1" dirty="0" smtClean="0">
                <a:ea typeface="Cambria Math"/>
                <a:sym typeface="Symbol"/>
              </a:rPr>
              <a:t> </a:t>
            </a:r>
            <a:r>
              <a:rPr lang="de-DE" altLang="de-DE" sz="1800" b="1" dirty="0" err="1" smtClean="0">
                <a:ea typeface="Cambria Math"/>
                <a:sym typeface="Symbol"/>
              </a:rPr>
              <a:t>of</a:t>
            </a:r>
            <a:r>
              <a:rPr lang="de-DE" altLang="de-DE" sz="1800" b="1" dirty="0" smtClean="0">
                <a:ea typeface="Cambria Math"/>
                <a:sym typeface="Symbol"/>
              </a:rPr>
              <a:t> belief</a:t>
            </a:r>
            <a:r>
              <a:rPr lang="de-DE" altLang="de-DE" sz="1800" dirty="0" smtClean="0">
                <a:ea typeface="Cambria Math"/>
                <a:sym typeface="Symbol"/>
              </a:rPr>
              <a:t>.</a:t>
            </a:r>
          </a:p>
          <a:p>
            <a:pPr eaLnBrk="1" hangingPunct="1">
              <a:lnSpc>
                <a:spcPct val="150000"/>
              </a:lnSpc>
              <a:spcBef>
                <a:spcPct val="0"/>
              </a:spcBef>
              <a:buNone/>
            </a:pPr>
            <a:endParaRPr lang="de-DE" altLang="de-DE" sz="1800" dirty="0">
              <a:ea typeface="Cambria Math"/>
              <a:sym typeface="Symbol"/>
            </a:endParaRPr>
          </a:p>
          <a:p>
            <a:pPr eaLnBrk="1" hangingPunct="1">
              <a:lnSpc>
                <a:spcPct val="150000"/>
              </a:lnSpc>
              <a:spcBef>
                <a:spcPct val="0"/>
              </a:spcBef>
              <a:buNone/>
            </a:pPr>
            <a:r>
              <a:rPr lang="de-DE" altLang="de-DE" sz="1800" dirty="0" smtClean="0">
                <a:ea typeface="Cambria Math"/>
                <a:sym typeface="Symbol"/>
              </a:rPr>
              <a:t>E.g.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statement</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probability</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rain </a:t>
            </a:r>
            <a:r>
              <a:rPr lang="de-DE" altLang="de-DE" sz="1800" dirty="0" err="1" smtClean="0">
                <a:ea typeface="Cambria Math"/>
                <a:sym typeface="Symbol"/>
              </a:rPr>
              <a:t>tomorrow</a:t>
            </a:r>
            <a:r>
              <a:rPr lang="de-DE" altLang="de-DE" sz="1800" dirty="0" smtClean="0">
                <a:ea typeface="Cambria Math"/>
                <a:sym typeface="Symbol"/>
              </a:rPr>
              <a:t> </a:t>
            </a:r>
            <a:r>
              <a:rPr lang="de-DE" altLang="de-DE" sz="1800" dirty="0" err="1" smtClean="0">
                <a:ea typeface="Cambria Math"/>
                <a:sym typeface="Symbol"/>
              </a:rPr>
              <a:t>afternoon</a:t>
            </a:r>
            <a:r>
              <a:rPr lang="de-DE" altLang="de-DE" sz="1800" dirty="0" smtClean="0">
                <a:ea typeface="Cambria Math"/>
                <a:sym typeface="Symbol"/>
              </a:rPr>
              <a:t> </a:t>
            </a:r>
            <a:r>
              <a:rPr lang="de-DE" altLang="de-DE" sz="1800" dirty="0" err="1" smtClean="0">
                <a:ea typeface="Cambria Math"/>
                <a:sym typeface="Symbol"/>
              </a:rPr>
              <a:t>is</a:t>
            </a:r>
            <a:r>
              <a:rPr lang="de-DE" altLang="de-DE" sz="1800" dirty="0" smtClean="0">
                <a:ea typeface="Cambria Math"/>
                <a:sym typeface="Symbol"/>
              </a:rPr>
              <a:t> 50 </a:t>
            </a:r>
            <a:r>
              <a:rPr lang="de-DE" altLang="de-DE" sz="1800" dirty="0" err="1" smtClean="0">
                <a:ea typeface="Cambria Math"/>
                <a:sym typeface="Symbol"/>
              </a:rPr>
              <a:t>percent</a:t>
            </a:r>
            <a:r>
              <a:rPr lang="de-DE" altLang="de-DE" sz="1800" dirty="0" smtClean="0">
                <a:ea typeface="Cambria Math"/>
                <a:sym typeface="Symbol"/>
              </a:rPr>
              <a:t>“ </a:t>
            </a:r>
          </a:p>
          <a:p>
            <a:pPr eaLnBrk="1" hangingPunct="1">
              <a:lnSpc>
                <a:spcPct val="150000"/>
              </a:lnSpc>
              <a:spcBef>
                <a:spcPct val="0"/>
              </a:spcBef>
              <a:buNone/>
            </a:pPr>
            <a:r>
              <a:rPr lang="de-DE" altLang="de-DE" sz="1800" dirty="0" err="1" smtClean="0">
                <a:ea typeface="Cambria Math"/>
                <a:sym typeface="Symbol"/>
              </a:rPr>
              <a:t>tells</a:t>
            </a:r>
            <a:r>
              <a:rPr lang="de-DE" altLang="de-DE" sz="1800" dirty="0" smtClean="0">
                <a:ea typeface="Cambria Math"/>
                <a:sym typeface="Symbol"/>
              </a:rPr>
              <a:t> </a:t>
            </a:r>
            <a:r>
              <a:rPr lang="de-DE" altLang="de-DE" sz="1800" dirty="0" err="1" smtClean="0">
                <a:ea typeface="Cambria Math"/>
                <a:sym typeface="Symbol"/>
              </a:rPr>
              <a:t>us</a:t>
            </a:r>
            <a:r>
              <a:rPr lang="de-DE" altLang="de-DE" sz="1800" dirty="0" smtClean="0">
                <a:ea typeface="Cambria Math"/>
                <a:sym typeface="Symbol"/>
              </a:rPr>
              <a:t> </a:t>
            </a:r>
            <a:r>
              <a:rPr lang="de-DE" altLang="de-DE" sz="1800" dirty="0" err="1" smtClean="0">
                <a:ea typeface="Cambria Math"/>
                <a:sym typeface="Symbol"/>
              </a:rPr>
              <a:t>that</a:t>
            </a:r>
            <a:r>
              <a:rPr lang="de-DE" altLang="de-DE" sz="1800" dirty="0" smtClean="0">
                <a:ea typeface="Cambria Math"/>
                <a:sym typeface="Symbol"/>
              </a:rPr>
              <a:t> - in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opinion</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speaker</a:t>
            </a:r>
            <a:r>
              <a:rPr lang="de-DE" altLang="de-DE" sz="1800" dirty="0" smtClean="0">
                <a:ea typeface="Cambria Math"/>
                <a:sym typeface="Symbol"/>
              </a:rPr>
              <a:t> -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chances</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rain </a:t>
            </a:r>
            <a:r>
              <a:rPr lang="de-DE" altLang="de-DE" sz="1800" dirty="0" err="1" smtClean="0">
                <a:ea typeface="Cambria Math"/>
                <a:sym typeface="Symbol"/>
              </a:rPr>
              <a:t>and</a:t>
            </a:r>
            <a:r>
              <a:rPr lang="de-DE" altLang="de-DE" sz="1800" dirty="0" smtClean="0">
                <a:ea typeface="Cambria Math"/>
                <a:sym typeface="Symbol"/>
              </a:rPr>
              <a:t> </a:t>
            </a:r>
            <a:r>
              <a:rPr lang="de-DE" altLang="de-DE" sz="1800" dirty="0" err="1" smtClean="0">
                <a:ea typeface="Cambria Math"/>
                <a:sym typeface="Symbol"/>
              </a:rPr>
              <a:t>no</a:t>
            </a:r>
            <a:r>
              <a:rPr lang="de-DE" altLang="de-DE" sz="1800" dirty="0" smtClean="0">
                <a:ea typeface="Cambria Math"/>
                <a:sym typeface="Symbol"/>
              </a:rPr>
              <a:t> rain </a:t>
            </a:r>
          </a:p>
          <a:p>
            <a:pPr eaLnBrk="1" hangingPunct="1">
              <a:lnSpc>
                <a:spcPct val="150000"/>
              </a:lnSpc>
              <a:spcBef>
                <a:spcPct val="0"/>
              </a:spcBef>
              <a:buNone/>
            </a:pPr>
            <a:r>
              <a:rPr lang="de-DE" altLang="de-DE" sz="1800" dirty="0" err="1" smtClean="0">
                <a:ea typeface="Cambria Math"/>
                <a:sym typeface="Symbol"/>
              </a:rPr>
              <a:t>tomorrow</a:t>
            </a:r>
            <a:r>
              <a:rPr lang="de-DE" altLang="de-DE" sz="1800" dirty="0" smtClean="0">
                <a:ea typeface="Cambria Math"/>
                <a:sym typeface="Symbol"/>
              </a:rPr>
              <a:t> </a:t>
            </a:r>
            <a:r>
              <a:rPr lang="de-DE" altLang="de-DE" sz="1800" dirty="0" err="1" smtClean="0">
                <a:ea typeface="Cambria Math"/>
                <a:sym typeface="Symbol"/>
              </a:rPr>
              <a:t>afternoon</a:t>
            </a:r>
            <a:r>
              <a:rPr lang="de-DE" altLang="de-DE" sz="1800" dirty="0" smtClean="0">
                <a:ea typeface="Cambria Math"/>
                <a:sym typeface="Symbol"/>
              </a:rPr>
              <a:t> </a:t>
            </a:r>
            <a:r>
              <a:rPr lang="de-DE" altLang="de-DE" sz="1800" dirty="0" err="1" smtClean="0">
                <a:ea typeface="Cambria Math"/>
                <a:sym typeface="Symbol"/>
              </a:rPr>
              <a:t>are</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same.</a:t>
            </a:r>
          </a:p>
          <a:p>
            <a:pPr eaLnBrk="1" hangingPunct="1">
              <a:lnSpc>
                <a:spcPct val="150000"/>
              </a:lnSpc>
              <a:spcBef>
                <a:spcPct val="0"/>
              </a:spcBef>
              <a:buNone/>
            </a:pPr>
            <a:endParaRPr lang="de-DE" altLang="de-DE" sz="1800" dirty="0">
              <a:ea typeface="Cambria Math"/>
              <a:sym typeface="Symbol"/>
            </a:endParaRPr>
          </a:p>
          <a:p>
            <a:pPr eaLnBrk="1" hangingPunct="1">
              <a:lnSpc>
                <a:spcPct val="150000"/>
              </a:lnSpc>
              <a:spcBef>
                <a:spcPct val="0"/>
              </a:spcBef>
              <a:buNone/>
            </a:pPr>
            <a:r>
              <a:rPr lang="de-DE" altLang="de-DE" sz="1800" dirty="0" err="1" smtClean="0">
                <a:ea typeface="Cambria Math"/>
                <a:sym typeface="Symbol"/>
              </a:rPr>
              <a:t>When</a:t>
            </a:r>
            <a:r>
              <a:rPr lang="de-DE" altLang="de-DE" sz="1800" dirty="0" smtClean="0">
                <a:ea typeface="Cambria Math"/>
                <a:sym typeface="Symbol"/>
              </a:rPr>
              <a:t> </a:t>
            </a:r>
            <a:r>
              <a:rPr lang="de-DE" altLang="de-DE" sz="1800" dirty="0" err="1" smtClean="0">
                <a:ea typeface="Cambria Math"/>
                <a:sym typeface="Symbol"/>
              </a:rPr>
              <a:t>we</a:t>
            </a:r>
            <a:r>
              <a:rPr lang="de-DE" altLang="de-DE" sz="1800" dirty="0" smtClean="0">
                <a:ea typeface="Cambria Math"/>
                <a:sym typeface="Symbol"/>
              </a:rPr>
              <a:t> </a:t>
            </a:r>
            <a:r>
              <a:rPr lang="de-DE" altLang="de-DE" sz="1800" dirty="0" err="1" smtClean="0">
                <a:ea typeface="Cambria Math"/>
                <a:sym typeface="Symbol"/>
              </a:rPr>
              <a:t>discuss</a:t>
            </a:r>
            <a:r>
              <a:rPr lang="de-DE" altLang="de-DE" sz="1800" dirty="0" smtClean="0">
                <a:ea typeface="Cambria Math"/>
                <a:sym typeface="Symbol"/>
              </a:rPr>
              <a:t> </a:t>
            </a:r>
            <a:r>
              <a:rPr lang="de-DE" altLang="de-DE" sz="1800" dirty="0" err="1" smtClean="0">
                <a:ea typeface="Cambria Math"/>
                <a:sym typeface="Symbol"/>
              </a:rPr>
              <a:t>probabilities</a:t>
            </a:r>
            <a:r>
              <a:rPr lang="de-DE" altLang="de-DE" sz="1800" dirty="0" smtClean="0">
                <a:ea typeface="Cambria Math"/>
                <a:sym typeface="Symbol"/>
              </a:rPr>
              <a:t> in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following</a:t>
            </a:r>
            <a:r>
              <a:rPr lang="de-DE" altLang="de-DE" sz="1800" dirty="0" smtClean="0">
                <a:ea typeface="Cambria Math"/>
                <a:sym typeface="Symbol"/>
              </a:rPr>
              <a:t> </a:t>
            </a:r>
            <a:r>
              <a:rPr lang="de-DE" altLang="de-DE" sz="1800" dirty="0" err="1" smtClean="0">
                <a:ea typeface="Cambria Math"/>
                <a:sym typeface="Symbol"/>
              </a:rPr>
              <a:t>we</a:t>
            </a:r>
            <a:r>
              <a:rPr lang="de-DE" altLang="de-DE" sz="1800" dirty="0" smtClean="0">
                <a:ea typeface="Cambria Math"/>
                <a:sym typeface="Symbol"/>
              </a:rPr>
              <a:t> </a:t>
            </a:r>
            <a:r>
              <a:rPr lang="de-DE" altLang="de-DE" sz="1800" dirty="0" err="1" smtClean="0">
                <a:ea typeface="Cambria Math"/>
                <a:sym typeface="Symbol"/>
              </a:rPr>
              <a:t>usually</a:t>
            </a:r>
            <a:r>
              <a:rPr lang="de-DE" altLang="de-DE" sz="1800" dirty="0" smtClean="0">
                <a:ea typeface="Cambria Math"/>
                <a:sym typeface="Symbol"/>
              </a:rPr>
              <a:t> do not </a:t>
            </a:r>
            <a:r>
              <a:rPr lang="de-DE" altLang="de-DE" sz="1800" dirty="0" err="1" smtClean="0">
                <a:ea typeface="Cambria Math"/>
                <a:sym typeface="Symbol"/>
              </a:rPr>
              <a:t>explicitly</a:t>
            </a:r>
            <a:r>
              <a:rPr lang="de-DE" altLang="de-DE" sz="1800" dirty="0" smtClean="0">
                <a:ea typeface="Cambria Math"/>
                <a:sym typeface="Symbol"/>
              </a:rPr>
              <a:t> </a:t>
            </a:r>
            <a:r>
              <a:rPr lang="de-DE" altLang="de-DE" sz="1800" dirty="0" err="1" smtClean="0">
                <a:ea typeface="Cambria Math"/>
                <a:sym typeface="Symbol"/>
              </a:rPr>
              <a:t>state</a:t>
            </a:r>
            <a:r>
              <a:rPr lang="de-DE" altLang="de-DE" sz="1800" dirty="0" smtClean="0">
                <a:ea typeface="Cambria Math"/>
                <a:sym typeface="Symbol"/>
              </a:rPr>
              <a:t> </a:t>
            </a:r>
          </a:p>
          <a:p>
            <a:pPr eaLnBrk="1" hangingPunct="1">
              <a:lnSpc>
                <a:spcPct val="150000"/>
              </a:lnSpc>
              <a:spcBef>
                <a:spcPct val="0"/>
              </a:spcBef>
              <a:buNone/>
            </a:pPr>
            <a:r>
              <a:rPr lang="de-DE" altLang="de-DE" sz="1800" dirty="0" err="1" smtClean="0">
                <a:ea typeface="Cambria Math"/>
                <a:sym typeface="Symbol"/>
              </a:rPr>
              <a:t>their</a:t>
            </a:r>
            <a:r>
              <a:rPr lang="de-DE" altLang="de-DE" sz="1800" dirty="0" smtClean="0">
                <a:ea typeface="Cambria Math"/>
                <a:sym typeface="Symbol"/>
              </a:rPr>
              <a:t> </a:t>
            </a:r>
            <a:r>
              <a:rPr lang="de-DE" altLang="de-DE" sz="1800" dirty="0" err="1" smtClean="0">
                <a:ea typeface="Cambria Math"/>
                <a:sym typeface="Symbol"/>
              </a:rPr>
              <a:t>interpretation</a:t>
            </a:r>
            <a:r>
              <a:rPr lang="de-DE" altLang="de-DE" sz="1800" dirty="0" smtClean="0">
                <a:ea typeface="Cambria Math"/>
                <a:sym typeface="Symbol"/>
              </a:rPr>
              <a:t> </a:t>
            </a:r>
            <a:r>
              <a:rPr lang="de-DE" altLang="de-DE" sz="1800" dirty="0" err="1" smtClean="0">
                <a:ea typeface="Cambria Math"/>
                <a:sym typeface="Symbol"/>
              </a:rPr>
              <a:t>since</a:t>
            </a:r>
            <a:r>
              <a:rPr lang="de-DE" altLang="de-DE" sz="1800" dirty="0" smtClean="0">
                <a:ea typeface="Cambria Math"/>
                <a:sym typeface="Symbol"/>
              </a:rPr>
              <a:t> </a:t>
            </a:r>
            <a:r>
              <a:rPr lang="de-DE" altLang="de-DE" sz="1800" dirty="0" err="1" smtClean="0">
                <a:ea typeface="Cambria Math"/>
                <a:sym typeface="Symbol"/>
              </a:rPr>
              <a:t>both</a:t>
            </a:r>
            <a:r>
              <a:rPr lang="de-DE" altLang="de-DE" sz="1800" dirty="0" smtClean="0">
                <a:ea typeface="Cambria Math"/>
                <a:sym typeface="Symbol"/>
              </a:rPr>
              <a:t> </a:t>
            </a:r>
            <a:r>
              <a:rPr lang="de-DE" altLang="de-DE" sz="1800" dirty="0" err="1" smtClean="0">
                <a:ea typeface="Cambria Math"/>
                <a:sym typeface="Symbol"/>
              </a:rPr>
              <a:t>interpretations</a:t>
            </a:r>
            <a:r>
              <a:rPr lang="de-DE" altLang="de-DE" sz="1800" dirty="0" smtClean="0">
                <a:ea typeface="Cambria Math"/>
                <a:sym typeface="Symbol"/>
              </a:rPr>
              <a:t> </a:t>
            </a:r>
            <a:r>
              <a:rPr lang="de-DE" altLang="de-DE" sz="1800" dirty="0" err="1" smtClean="0">
                <a:ea typeface="Cambria Math"/>
                <a:sym typeface="Symbol"/>
              </a:rPr>
              <a:t>lead</a:t>
            </a:r>
            <a:r>
              <a:rPr lang="de-DE" altLang="de-DE" sz="1800" dirty="0" smtClean="0">
                <a:ea typeface="Cambria Math"/>
                <a:sym typeface="Symbol"/>
              </a:rPr>
              <a:t> </a:t>
            </a:r>
            <a:r>
              <a:rPr lang="de-DE" altLang="de-DE" sz="1800" dirty="0" err="1" smtClean="0">
                <a:ea typeface="Cambria Math"/>
                <a:sym typeface="Symbol"/>
              </a:rPr>
              <a:t>to</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same </a:t>
            </a:r>
            <a:r>
              <a:rPr lang="de-DE" altLang="de-DE" sz="1800" dirty="0" err="1" smtClean="0">
                <a:ea typeface="Cambria Math"/>
                <a:sym typeface="Symbol"/>
              </a:rPr>
              <a:t>mathematical</a:t>
            </a:r>
            <a:r>
              <a:rPr lang="de-DE" altLang="de-DE" sz="1800" dirty="0" smtClean="0">
                <a:ea typeface="Cambria Math"/>
                <a:sym typeface="Symbol"/>
              </a:rPr>
              <a:t> </a:t>
            </a:r>
            <a:r>
              <a:rPr lang="de-DE" altLang="de-DE" sz="1800" dirty="0" err="1" smtClean="0">
                <a:ea typeface="Cambria Math"/>
                <a:sym typeface="Symbol"/>
              </a:rPr>
              <a:t>rules</a:t>
            </a:r>
            <a:r>
              <a:rPr lang="de-DE" altLang="de-DE" sz="1800" dirty="0" smtClean="0">
                <a:ea typeface="Cambria Math"/>
                <a:sym typeface="Symbol"/>
              </a:rPr>
              <a:t>.</a:t>
            </a:r>
            <a:endParaRPr lang="de-DE" altLang="de-DE" sz="1800" dirty="0">
              <a:ea typeface="Cambria Math"/>
              <a:sym typeface="Symbol"/>
            </a:endParaRPr>
          </a:p>
        </p:txBody>
      </p:sp>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38</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V2</a:t>
            </a:r>
            <a:endParaRPr lang="de-DE" altLang="de-DE" sz="1000" dirty="0" smtClean="0"/>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Processing of Biological Data</a:t>
            </a:r>
          </a:p>
        </p:txBody>
      </p:sp>
    </p:spTree>
    <p:extLst>
      <p:ext uri="{BB962C8B-B14F-4D97-AF65-F5344CB8AC3E}">
        <p14:creationId xmlns:p14="http://schemas.microsoft.com/office/powerpoint/2010/main" val="8297424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err="1" smtClean="0">
                <a:ea typeface="ＭＳ Ｐゴシック" pitchFamily="34" charset="-128"/>
              </a:rPr>
              <a:t>Conditional</a:t>
            </a:r>
            <a:r>
              <a:rPr lang="de-DE" altLang="de-DE" dirty="0" smtClean="0">
                <a:ea typeface="ＭＳ Ｐゴシック" pitchFamily="34" charset="-128"/>
              </a:rPr>
              <a:t> </a:t>
            </a:r>
            <a:r>
              <a:rPr lang="de-DE" altLang="de-DE" dirty="0" err="1" smtClean="0">
                <a:ea typeface="ＭＳ Ｐゴシック" pitchFamily="34" charset="-128"/>
              </a:rPr>
              <a:t>probability</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mc:AlternateContent xmlns:mc="http://schemas.openxmlformats.org/markup-compatibility/2006" xmlns:a14="http://schemas.microsoft.com/office/drawing/2010/main">
        <mc:Choice Requires="a14">
          <p:sp>
            <p:nvSpPr>
              <p:cNvPr id="15364" name="Text Box 4"/>
              <p:cNvSpPr txBox="1">
                <a:spLocks noChangeArrowheads="1"/>
              </p:cNvSpPr>
              <p:nvPr/>
            </p:nvSpPr>
            <p:spPr bwMode="auto">
              <a:xfrm>
                <a:off x="107504" y="658813"/>
                <a:ext cx="8856984" cy="47732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The </a:t>
                </a:r>
                <a:r>
                  <a:rPr lang="de-DE" altLang="de-DE" sz="1800" b="1" dirty="0" err="1" smtClean="0">
                    <a:ea typeface="Cambria Math"/>
                    <a:sym typeface="Symbol"/>
                  </a:rPr>
                  <a:t>conditional</a:t>
                </a:r>
                <a:r>
                  <a:rPr lang="de-DE" altLang="de-DE" sz="1800" b="1" dirty="0" smtClean="0">
                    <a:ea typeface="Cambria Math"/>
                    <a:sym typeface="Symbol"/>
                  </a:rPr>
                  <a:t> </a:t>
                </a:r>
                <a:r>
                  <a:rPr lang="de-DE" altLang="de-DE" sz="1800" b="1" dirty="0" err="1" smtClean="0">
                    <a:ea typeface="Cambria Math"/>
                    <a:sym typeface="Symbol"/>
                  </a:rPr>
                  <a:t>probability</a:t>
                </a:r>
                <a:r>
                  <a:rPr lang="de-DE" altLang="de-DE" sz="1800" b="1"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 </a:t>
                </a:r>
                <a:r>
                  <a:rPr lang="de-DE" altLang="de-DE" sz="1800" dirty="0" err="1" smtClean="0">
                    <a:ea typeface="Cambria Math"/>
                    <a:sym typeface="Symbol"/>
                  </a:rPr>
                  <a:t>given</a:t>
                </a:r>
                <a:r>
                  <a:rPr lang="de-DE" altLang="de-DE" sz="1800" dirty="0" smtClean="0">
                    <a:ea typeface="Cambria Math"/>
                    <a:sym typeface="Symbol"/>
                  </a:rPr>
                  <a:t>  </a:t>
                </a:r>
                <a:r>
                  <a:rPr lang="de-DE" altLang="de-DE" sz="1800" dirty="0" err="1" smtClean="0">
                    <a:ea typeface="Cambria Math"/>
                    <a:sym typeface="Symbol"/>
                  </a:rPr>
                  <a:t>is</a:t>
                </a:r>
                <a:r>
                  <a:rPr lang="de-DE" altLang="de-DE" sz="1800" dirty="0" smtClean="0">
                    <a:ea typeface="Cambria Math"/>
                    <a:sym typeface="Symbol"/>
                  </a:rPr>
                  <a:t> </a:t>
                </a:r>
                <a:r>
                  <a:rPr lang="de-DE" altLang="de-DE" sz="1800" dirty="0" err="1" smtClean="0">
                    <a:ea typeface="Cambria Math"/>
                    <a:sym typeface="Symbol"/>
                  </a:rPr>
                  <a:t>defined</a:t>
                </a:r>
                <a:r>
                  <a:rPr lang="de-DE" altLang="de-DE" sz="1800" dirty="0" smtClean="0">
                    <a:ea typeface="Cambria Math"/>
                    <a:sym typeface="Symbol"/>
                  </a:rPr>
                  <a:t> </a:t>
                </a:r>
                <a:r>
                  <a:rPr lang="de-DE" altLang="de-DE" sz="1800" dirty="0" err="1" smtClean="0">
                    <a:ea typeface="Cambria Math"/>
                    <a:sym typeface="Symbol"/>
                  </a:rPr>
                  <a:t>as</a:t>
                </a:r>
                <a:endParaRPr lang="de-DE" altLang="de-DE" sz="1800" dirty="0" smtClean="0">
                  <a:ea typeface="Cambria Math"/>
                  <a:sym typeface="Symbol"/>
                </a:endParaRPr>
              </a:p>
              <a:p>
                <a:pPr eaLnBrk="1" hangingPunct="1">
                  <a:lnSpc>
                    <a:spcPct val="120000"/>
                  </a:lnSpc>
                  <a:spcBef>
                    <a:spcPct val="0"/>
                  </a:spcBef>
                  <a:buNone/>
                </a:pPr>
                <a14:m>
                  <m:oMathPara xmlns:m="http://schemas.openxmlformats.org/officeDocument/2006/math">
                    <m:oMathParaPr>
                      <m:jc m:val="centerGroup"/>
                    </m:oMathParaPr>
                    <m:oMath xmlns:m="http://schemas.openxmlformats.org/officeDocument/2006/math">
                      <m:r>
                        <a:rPr lang="de-DE" altLang="de-DE" sz="1800" b="0" i="1" smtClean="0">
                          <a:latin typeface="Cambria Math"/>
                          <a:ea typeface="Cambria Math"/>
                          <a:sym typeface="Symbol"/>
                        </a:rPr>
                        <m:t>𝑃</m:t>
                      </m:r>
                      <m:d>
                        <m:dPr>
                          <m:ctrlPr>
                            <a:rPr lang="de-DE" altLang="de-DE" sz="1800" b="0" i="1" smtClean="0">
                              <a:latin typeface="Cambria Math" panose="02040503050406030204" pitchFamily="18" charset="0"/>
                              <a:ea typeface="Cambria Math"/>
                              <a:sym typeface="Symbol"/>
                            </a:rPr>
                          </m:ctrlPr>
                        </m:dPr>
                        <m:e>
                          <m:r>
                            <a:rPr lang="de-DE" altLang="de-DE" sz="1800" b="0" i="1" smtClean="0">
                              <a:latin typeface="Cambria Math"/>
                              <a:ea typeface="Cambria Math"/>
                              <a:sym typeface="Symbol"/>
                            </a:rPr>
                            <m:t>𝛽</m:t>
                          </m:r>
                          <m:d>
                            <m:dPr>
                              <m:begChr m:val="|"/>
                              <m:endChr m:val=""/>
                              <m:ctrlPr>
                                <a:rPr lang="de-DE" altLang="de-DE" sz="1800" b="0" i="1" smtClean="0">
                                  <a:latin typeface="Cambria Math" panose="02040503050406030204" pitchFamily="18" charset="0"/>
                                  <a:ea typeface="Cambria Math"/>
                                  <a:sym typeface="Symbol"/>
                                </a:rPr>
                              </m:ctrlPr>
                            </m:dPr>
                            <m:e>
                              <m:r>
                                <a:rPr lang="de-DE" altLang="de-DE" sz="1800" b="0" i="1" smtClean="0">
                                  <a:latin typeface="Cambria Math"/>
                                  <a:ea typeface="Cambria Math"/>
                                  <a:sym typeface="Symbol"/>
                                </a:rPr>
                                <m:t>𝛼</m:t>
                              </m:r>
                            </m:e>
                          </m:d>
                        </m:e>
                      </m:d>
                      <m:r>
                        <a:rPr lang="de-DE" altLang="de-DE" sz="1800" b="0" i="1" smtClean="0">
                          <a:latin typeface="Cambria Math"/>
                          <a:ea typeface="Cambria Math"/>
                          <a:sym typeface="Symbol"/>
                        </a:rPr>
                        <m:t>=</m:t>
                      </m:r>
                      <m:f>
                        <m:fPr>
                          <m:ctrlPr>
                            <a:rPr lang="de-DE" altLang="de-DE" sz="1800" b="0" i="1" smtClean="0">
                              <a:latin typeface="Cambria Math" panose="02040503050406030204" pitchFamily="18" charset="0"/>
                              <a:ea typeface="Cambria Math"/>
                              <a:sym typeface="Symbol"/>
                            </a:rPr>
                          </m:ctrlPr>
                        </m:fPr>
                        <m:num>
                          <m:r>
                            <a:rPr lang="de-DE" altLang="de-DE" sz="1800" b="0" i="1" smtClean="0">
                              <a:latin typeface="Cambria Math"/>
                              <a:ea typeface="Cambria Math"/>
                              <a:sym typeface="Symbol"/>
                            </a:rPr>
                            <m:t>𝑃</m:t>
                          </m:r>
                          <m:d>
                            <m:dPr>
                              <m:ctrlPr>
                                <a:rPr lang="de-DE" altLang="de-DE" sz="1800" b="0" i="1" smtClean="0">
                                  <a:latin typeface="Cambria Math" panose="02040503050406030204" pitchFamily="18" charset="0"/>
                                  <a:ea typeface="Cambria Math"/>
                                  <a:sym typeface="Symbol"/>
                                </a:rPr>
                              </m:ctrlPr>
                            </m:dPr>
                            <m:e>
                              <m:r>
                                <a:rPr lang="de-DE" altLang="de-DE" sz="1800" b="0" i="1" smtClean="0">
                                  <a:latin typeface="Cambria Math"/>
                                  <a:ea typeface="Cambria Math"/>
                                  <a:sym typeface="Symbol"/>
                                </a:rPr>
                                <m:t>𝛼</m:t>
                              </m:r>
                              <m:r>
                                <a:rPr lang="de-DE" altLang="de-DE" sz="1800" b="0" i="1" smtClean="0">
                                  <a:latin typeface="Cambria Math"/>
                                  <a:ea typeface="Cambria Math"/>
                                  <a:sym typeface="Symbol"/>
                                </a:rPr>
                                <m:t>∩</m:t>
                              </m:r>
                              <m:r>
                                <a:rPr lang="de-DE" altLang="de-DE" sz="1800" b="0" i="1" smtClean="0">
                                  <a:latin typeface="Cambria Math"/>
                                  <a:ea typeface="Cambria Math"/>
                                  <a:sym typeface="Symbol"/>
                                </a:rPr>
                                <m:t>𝛽</m:t>
                              </m:r>
                            </m:e>
                          </m:d>
                        </m:num>
                        <m:den>
                          <m:r>
                            <a:rPr lang="de-DE" altLang="de-DE" sz="1800" b="0" i="1" smtClean="0">
                              <a:latin typeface="Cambria Math"/>
                              <a:ea typeface="Cambria Math"/>
                              <a:sym typeface="Symbol"/>
                            </a:rPr>
                            <m:t>𝑃</m:t>
                          </m:r>
                          <m:d>
                            <m:dPr>
                              <m:ctrlPr>
                                <a:rPr lang="de-DE" altLang="de-DE" sz="1800" b="0" i="1" smtClean="0">
                                  <a:latin typeface="Cambria Math" panose="02040503050406030204" pitchFamily="18" charset="0"/>
                                  <a:ea typeface="Cambria Math"/>
                                  <a:sym typeface="Symbol"/>
                                </a:rPr>
                              </m:ctrlPr>
                            </m:dPr>
                            <m:e>
                              <m:r>
                                <a:rPr lang="de-DE" altLang="de-DE" sz="1800" b="0" i="1" smtClean="0">
                                  <a:latin typeface="Cambria Math"/>
                                  <a:ea typeface="Cambria Math"/>
                                  <a:sym typeface="Symbol"/>
                                </a:rPr>
                                <m:t>𝛼</m:t>
                              </m:r>
                            </m:e>
                          </m:d>
                        </m:den>
                      </m:f>
                    </m:oMath>
                  </m:oMathPara>
                </a14:m>
                <a:endParaRPr lang="de-DE" altLang="de-DE" sz="1800" dirty="0" smtClean="0">
                  <a:ea typeface="Cambria Math"/>
                  <a:sym typeface="Symbol"/>
                </a:endParaRPr>
              </a:p>
              <a:p>
                <a:pPr eaLnBrk="1" hangingPunct="1">
                  <a:lnSpc>
                    <a:spcPct val="120000"/>
                  </a:lnSpc>
                  <a:spcBef>
                    <a:spcPct val="0"/>
                  </a:spcBef>
                  <a:buNone/>
                </a:pPr>
                <a:r>
                  <a:rPr lang="de-DE" altLang="de-DE" sz="1800" dirty="0" smtClean="0">
                    <a:ea typeface="Cambria Math"/>
                    <a:sym typeface="Symbol"/>
                  </a:rPr>
                  <a:t>The </a:t>
                </a:r>
                <a:r>
                  <a:rPr lang="de-DE" altLang="de-DE" sz="1800" dirty="0" err="1" smtClean="0">
                    <a:ea typeface="Cambria Math"/>
                    <a:sym typeface="Symbol"/>
                  </a:rPr>
                  <a:t>probability</a:t>
                </a:r>
                <a:r>
                  <a:rPr lang="de-DE" altLang="de-DE" sz="1800" dirty="0" smtClean="0">
                    <a:ea typeface="Cambria Math"/>
                    <a:sym typeface="Symbol"/>
                  </a:rPr>
                  <a:t> </a:t>
                </a:r>
                <a:r>
                  <a:rPr lang="de-DE" altLang="de-DE" sz="1800" dirty="0" err="1" smtClean="0">
                    <a:ea typeface="Cambria Math"/>
                    <a:sym typeface="Symbol"/>
                  </a:rPr>
                  <a:t>that</a:t>
                </a:r>
                <a:r>
                  <a:rPr lang="de-DE" altLang="de-DE" sz="1800" dirty="0" smtClean="0">
                    <a:ea typeface="Cambria Math"/>
                    <a:sym typeface="Symbol"/>
                  </a:rPr>
                  <a:t>  </a:t>
                </a:r>
                <a:r>
                  <a:rPr lang="de-DE" altLang="de-DE" sz="1800" dirty="0" err="1" smtClean="0">
                    <a:ea typeface="Cambria Math"/>
                    <a:sym typeface="Symbol"/>
                  </a:rPr>
                  <a:t>is</a:t>
                </a:r>
                <a:r>
                  <a:rPr lang="de-DE" altLang="de-DE" sz="1800" dirty="0" smtClean="0">
                    <a:ea typeface="Cambria Math"/>
                    <a:sym typeface="Symbol"/>
                  </a:rPr>
                  <a:t> </a:t>
                </a:r>
                <a:r>
                  <a:rPr lang="de-DE" altLang="de-DE" sz="1800" dirty="0" err="1" smtClean="0">
                    <a:ea typeface="Cambria Math"/>
                    <a:sym typeface="Symbol"/>
                  </a:rPr>
                  <a:t>true</a:t>
                </a:r>
                <a:r>
                  <a:rPr lang="de-DE" altLang="de-DE" sz="1800" dirty="0" smtClean="0">
                    <a:ea typeface="Cambria Math"/>
                    <a:sym typeface="Symbol"/>
                  </a:rPr>
                  <a:t> </a:t>
                </a:r>
                <a:r>
                  <a:rPr lang="de-DE" altLang="de-DE" sz="1800" dirty="0" err="1" smtClean="0">
                    <a:ea typeface="Cambria Math"/>
                    <a:sym typeface="Symbol"/>
                  </a:rPr>
                  <a:t>given</a:t>
                </a:r>
                <a:r>
                  <a:rPr lang="de-DE" altLang="de-DE" sz="1800" dirty="0" smtClean="0">
                    <a:ea typeface="Cambria Math"/>
                    <a:sym typeface="Symbol"/>
                  </a:rPr>
                  <a:t> </a:t>
                </a:r>
                <a:r>
                  <a:rPr lang="de-DE" altLang="de-DE" sz="1800" dirty="0" err="1" smtClean="0">
                    <a:ea typeface="Cambria Math"/>
                    <a:sym typeface="Symbol"/>
                  </a:rPr>
                  <a:t>that</a:t>
                </a:r>
                <a:r>
                  <a:rPr lang="de-DE" altLang="de-DE" sz="1800" dirty="0" smtClean="0">
                    <a:ea typeface="Cambria Math"/>
                    <a:sym typeface="Symbol"/>
                  </a:rPr>
                  <a:t> </a:t>
                </a:r>
                <a:r>
                  <a:rPr lang="de-DE" altLang="de-DE" sz="1800" dirty="0" err="1" smtClean="0">
                    <a:ea typeface="Cambria Math"/>
                    <a:sym typeface="Symbol"/>
                  </a:rPr>
                  <a:t>we</a:t>
                </a:r>
                <a:r>
                  <a:rPr lang="de-DE" altLang="de-DE" sz="1800" dirty="0" smtClean="0">
                    <a:ea typeface="Cambria Math"/>
                    <a:sym typeface="Symbol"/>
                  </a:rPr>
                  <a:t> </a:t>
                </a:r>
                <a:r>
                  <a:rPr lang="de-DE" altLang="de-DE" sz="1800" dirty="0" err="1" smtClean="0">
                    <a:ea typeface="Cambria Math"/>
                    <a:sym typeface="Symbol"/>
                  </a:rPr>
                  <a:t>know</a:t>
                </a:r>
                <a:r>
                  <a:rPr lang="de-DE" altLang="de-DE" sz="1800" dirty="0" smtClean="0">
                    <a:ea typeface="Cambria Math"/>
                    <a:sym typeface="Symbol"/>
                  </a:rPr>
                  <a:t>  </a:t>
                </a:r>
                <a:r>
                  <a:rPr lang="de-DE" altLang="de-DE" sz="1800" dirty="0" err="1" smtClean="0">
                    <a:ea typeface="Cambria Math"/>
                    <a:sym typeface="Symbol"/>
                  </a:rPr>
                  <a:t>is</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relative </a:t>
                </a:r>
                <a:r>
                  <a:rPr lang="de-DE" altLang="de-DE" sz="1800" dirty="0" err="1" smtClean="0">
                    <a:ea typeface="Cambria Math"/>
                    <a:sym typeface="Symbol"/>
                  </a:rPr>
                  <a:t>proportion</a:t>
                </a:r>
                <a:r>
                  <a:rPr lang="de-DE" altLang="de-DE" sz="1800" dirty="0" smtClean="0">
                    <a:ea typeface="Cambria Math"/>
                    <a:sym typeface="Symbol"/>
                  </a:rPr>
                  <a:t> </a:t>
                </a:r>
              </a:p>
              <a:p>
                <a:pPr eaLnBrk="1" hangingPunct="1">
                  <a:lnSpc>
                    <a:spcPct val="120000"/>
                  </a:lnSpc>
                  <a:spcBef>
                    <a:spcPct val="0"/>
                  </a:spcBef>
                  <a:buNone/>
                </a:pP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outcomes</a:t>
                </a:r>
                <a:r>
                  <a:rPr lang="de-DE" altLang="de-DE" sz="1800" dirty="0" smtClean="0">
                    <a:ea typeface="Cambria Math"/>
                    <a:sym typeface="Symbol"/>
                  </a:rPr>
                  <a:t> </a:t>
                </a:r>
                <a:r>
                  <a:rPr lang="de-DE" altLang="de-DE" sz="1800" dirty="0" err="1" smtClean="0">
                    <a:ea typeface="Cambria Math"/>
                    <a:sym typeface="Symbol"/>
                  </a:rPr>
                  <a:t>satisfying</a:t>
                </a:r>
                <a:r>
                  <a:rPr lang="de-DE" altLang="de-DE" sz="1800" dirty="0" smtClean="0">
                    <a:ea typeface="Cambria Math"/>
                    <a:sym typeface="Symbol"/>
                  </a:rPr>
                  <a:t>  </a:t>
                </a:r>
                <a:r>
                  <a:rPr lang="de-DE" altLang="de-DE" sz="1800" dirty="0" err="1" smtClean="0">
                    <a:ea typeface="Cambria Math"/>
                    <a:sym typeface="Symbol"/>
                  </a:rPr>
                  <a:t>among</a:t>
                </a:r>
                <a:r>
                  <a:rPr lang="de-DE" altLang="de-DE" sz="1800" dirty="0" smtClean="0">
                    <a:ea typeface="Cambria Math"/>
                    <a:sym typeface="Symbol"/>
                  </a:rPr>
                  <a:t> </a:t>
                </a:r>
                <a:r>
                  <a:rPr lang="de-DE" altLang="de-DE" sz="1800" dirty="0" err="1" smtClean="0">
                    <a:ea typeface="Cambria Math"/>
                    <a:sym typeface="Symbol"/>
                  </a:rPr>
                  <a:t>these</a:t>
                </a:r>
                <a:r>
                  <a:rPr lang="de-DE" altLang="de-DE" sz="1800" dirty="0" smtClean="0">
                    <a:ea typeface="Cambria Math"/>
                    <a:sym typeface="Symbol"/>
                  </a:rPr>
                  <a:t> </a:t>
                </a:r>
                <a:r>
                  <a:rPr lang="de-DE" altLang="de-DE" sz="1800" dirty="0" err="1" smtClean="0">
                    <a:ea typeface="Cambria Math"/>
                    <a:sym typeface="Symbol"/>
                  </a:rPr>
                  <a:t>that</a:t>
                </a:r>
                <a:r>
                  <a:rPr lang="de-DE" altLang="de-DE" sz="1800" dirty="0" smtClean="0">
                    <a:ea typeface="Cambria Math"/>
                    <a:sym typeface="Symbol"/>
                  </a:rPr>
                  <a:t> </a:t>
                </a:r>
                <a:r>
                  <a:rPr lang="de-DE" altLang="de-DE" sz="1800" dirty="0" err="1" smtClean="0">
                    <a:ea typeface="Cambria Math"/>
                    <a:sym typeface="Symbol"/>
                  </a:rPr>
                  <a:t>satisfy</a:t>
                </a:r>
                <a:r>
                  <a:rPr lang="de-DE" altLang="de-DE" sz="1800" dirty="0" smtClean="0">
                    <a:ea typeface="Cambria Math"/>
                    <a:sym typeface="Symbol"/>
                  </a:rPr>
                  <a:t> .</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err="1" smtClean="0">
                    <a:ea typeface="Cambria Math"/>
                    <a:sym typeface="Symbol"/>
                  </a:rPr>
                  <a:t>From</a:t>
                </a:r>
                <a:r>
                  <a:rPr lang="de-DE" altLang="de-DE" sz="1800" dirty="0" smtClean="0">
                    <a:ea typeface="Cambria Math"/>
                    <a:sym typeface="Symbol"/>
                  </a:rPr>
                  <a:t> </a:t>
                </a:r>
                <a:r>
                  <a:rPr lang="de-DE" altLang="de-DE" sz="1800" dirty="0" err="1" smtClean="0">
                    <a:ea typeface="Cambria Math"/>
                    <a:sym typeface="Symbol"/>
                  </a:rPr>
                  <a:t>this</a:t>
                </a:r>
                <a:r>
                  <a:rPr lang="de-DE" altLang="de-DE" sz="1800" dirty="0" smtClean="0">
                    <a:ea typeface="Cambria Math"/>
                    <a:sym typeface="Symbol"/>
                  </a:rPr>
                  <a:t> </a:t>
                </a:r>
                <a:r>
                  <a:rPr lang="de-DE" altLang="de-DE" sz="1800" dirty="0" err="1" smtClean="0">
                    <a:ea typeface="Cambria Math"/>
                    <a:sym typeface="Symbol"/>
                  </a:rPr>
                  <a:t>we</a:t>
                </a:r>
                <a:r>
                  <a:rPr lang="de-DE" altLang="de-DE" sz="1800" dirty="0" smtClean="0">
                    <a:ea typeface="Cambria Math"/>
                    <a:sym typeface="Symbol"/>
                  </a:rPr>
                  <a:t> </a:t>
                </a:r>
                <a:r>
                  <a:rPr lang="de-DE" altLang="de-DE" sz="1800" dirty="0" err="1" smtClean="0">
                    <a:ea typeface="Cambria Math"/>
                    <a:sym typeface="Symbol"/>
                  </a:rPr>
                  <a:t>immediately</a:t>
                </a:r>
                <a:r>
                  <a:rPr lang="de-DE" altLang="de-DE" sz="1800" dirty="0" smtClean="0">
                    <a:ea typeface="Cambria Math"/>
                    <a:sym typeface="Symbol"/>
                  </a:rPr>
                  <a:t> </a:t>
                </a:r>
                <a:r>
                  <a:rPr lang="de-DE" altLang="de-DE" sz="1800" dirty="0" err="1" smtClean="0">
                    <a:ea typeface="Cambria Math"/>
                    <a:sym typeface="Symbol"/>
                  </a:rPr>
                  <a:t>see</a:t>
                </a:r>
                <a:r>
                  <a:rPr lang="de-DE" altLang="de-DE" sz="1800" dirty="0" smtClean="0">
                    <a:ea typeface="Cambria Math"/>
                    <a:sym typeface="Symbol"/>
                  </a:rPr>
                  <a:t> </a:t>
                </a:r>
                <a:r>
                  <a:rPr lang="de-DE" altLang="de-DE" sz="1800" dirty="0" err="1" smtClean="0">
                    <a:ea typeface="Cambria Math"/>
                    <a:sym typeface="Symbol"/>
                  </a:rPr>
                  <a:t>that</a:t>
                </a:r>
                <a:endParaRPr lang="de-DE" altLang="de-DE" sz="1800" dirty="0" smtClean="0">
                  <a:ea typeface="Cambria Math"/>
                  <a:sym typeface="Symbol"/>
                </a:endParaRPr>
              </a:p>
              <a:p>
                <a:pPr eaLnBrk="1" hangingPunct="1">
                  <a:lnSpc>
                    <a:spcPct val="120000"/>
                  </a:lnSpc>
                  <a:spcBef>
                    <a:spcPct val="0"/>
                  </a:spcBef>
                  <a:buNone/>
                </a:pPr>
                <a14:m>
                  <m:oMathPara xmlns:m="http://schemas.openxmlformats.org/officeDocument/2006/math">
                    <m:oMathParaPr>
                      <m:jc m:val="centerGroup"/>
                    </m:oMathParaPr>
                    <m:oMath xmlns:m="http://schemas.openxmlformats.org/officeDocument/2006/math">
                      <m:r>
                        <a:rPr lang="de-DE" altLang="de-DE" sz="1800" b="0" i="1" smtClean="0">
                          <a:latin typeface="Cambria Math"/>
                          <a:ea typeface="Cambria Math"/>
                          <a:sym typeface="Symbol"/>
                        </a:rPr>
                        <m:t>𝑃</m:t>
                      </m:r>
                      <m:d>
                        <m:dPr>
                          <m:ctrlPr>
                            <a:rPr lang="de-DE" altLang="de-DE" sz="1800" b="0" i="1" smtClean="0">
                              <a:latin typeface="Cambria Math" panose="02040503050406030204" pitchFamily="18" charset="0"/>
                              <a:ea typeface="Cambria Math"/>
                              <a:sym typeface="Symbol"/>
                            </a:rPr>
                          </m:ctrlPr>
                        </m:dPr>
                        <m:e>
                          <m:r>
                            <a:rPr lang="de-DE" altLang="de-DE" sz="1800" b="0" i="1" smtClean="0">
                              <a:latin typeface="Cambria Math"/>
                              <a:ea typeface="Cambria Math"/>
                              <a:sym typeface="Symbol"/>
                            </a:rPr>
                            <m:t>𝛼</m:t>
                          </m:r>
                          <m:r>
                            <a:rPr lang="de-DE" altLang="de-DE" sz="1800" b="0" i="1" smtClean="0">
                              <a:latin typeface="Cambria Math"/>
                              <a:ea typeface="Cambria Math"/>
                              <a:sym typeface="Symbol"/>
                            </a:rPr>
                            <m:t>∩</m:t>
                          </m:r>
                          <m:r>
                            <a:rPr lang="de-DE" altLang="de-DE" sz="1800" b="0" i="1" smtClean="0">
                              <a:latin typeface="Cambria Math"/>
                              <a:ea typeface="Cambria Math"/>
                              <a:sym typeface="Symbol"/>
                            </a:rPr>
                            <m:t>𝛽</m:t>
                          </m:r>
                        </m:e>
                      </m:d>
                      <m:r>
                        <a:rPr lang="de-DE" altLang="de-DE" sz="1800" b="0" i="1" smtClean="0">
                          <a:latin typeface="Cambria Math"/>
                          <a:ea typeface="Cambria Math"/>
                          <a:sym typeface="Symbol"/>
                        </a:rPr>
                        <m:t>=</m:t>
                      </m:r>
                      <m:r>
                        <a:rPr lang="de-DE" altLang="de-DE" sz="1800" b="0" i="1" smtClean="0">
                          <a:latin typeface="Cambria Math"/>
                          <a:ea typeface="Cambria Math"/>
                          <a:sym typeface="Symbol"/>
                        </a:rPr>
                        <m:t>𝑃</m:t>
                      </m:r>
                      <m:d>
                        <m:dPr>
                          <m:ctrlPr>
                            <a:rPr lang="de-DE" altLang="de-DE" sz="1800" b="0" i="1" smtClean="0">
                              <a:latin typeface="Cambria Math" panose="02040503050406030204" pitchFamily="18" charset="0"/>
                              <a:ea typeface="Cambria Math"/>
                              <a:sym typeface="Symbol"/>
                            </a:rPr>
                          </m:ctrlPr>
                        </m:dPr>
                        <m:e>
                          <m:r>
                            <a:rPr lang="de-DE" altLang="de-DE" sz="1800" b="0" i="1" smtClean="0">
                              <a:latin typeface="Cambria Math"/>
                              <a:ea typeface="Cambria Math"/>
                              <a:sym typeface="Symbol"/>
                            </a:rPr>
                            <m:t>𝛼</m:t>
                          </m:r>
                        </m:e>
                      </m:d>
                      <m:r>
                        <a:rPr lang="de-DE" altLang="de-DE" sz="1800" b="0" i="1" smtClean="0">
                          <a:latin typeface="Cambria Math"/>
                          <a:ea typeface="Cambria Math"/>
                          <a:sym typeface="Symbol"/>
                        </a:rPr>
                        <m:t>𝑃</m:t>
                      </m:r>
                      <m:d>
                        <m:dPr>
                          <m:ctrlPr>
                            <a:rPr lang="de-DE" altLang="de-DE" sz="1800" i="1">
                              <a:latin typeface="Cambria Math" panose="02040503050406030204" pitchFamily="18" charset="0"/>
                              <a:ea typeface="Cambria Math"/>
                              <a:sym typeface="Symbol"/>
                            </a:rPr>
                          </m:ctrlPr>
                        </m:dPr>
                        <m:e>
                          <m:r>
                            <a:rPr lang="de-DE" altLang="de-DE" sz="1800" i="1" smtClean="0">
                              <a:latin typeface="Cambria Math"/>
                              <a:ea typeface="Cambria Math"/>
                              <a:sym typeface="Symbol"/>
                            </a:rPr>
                            <m:t>𝛽</m:t>
                          </m:r>
                          <m:d>
                            <m:dPr>
                              <m:begChr m:val="|"/>
                              <m:endChr m:val=""/>
                              <m:ctrlPr>
                                <a:rPr lang="de-DE" altLang="de-DE" sz="1800" i="1">
                                  <a:latin typeface="Cambria Math" panose="02040503050406030204" pitchFamily="18" charset="0"/>
                                  <a:ea typeface="Cambria Math"/>
                                  <a:sym typeface="Symbol"/>
                                </a:rPr>
                              </m:ctrlPr>
                            </m:dPr>
                            <m:e>
                              <m:r>
                                <a:rPr lang="de-DE" altLang="de-DE" sz="1800" i="1" smtClean="0">
                                  <a:latin typeface="Cambria Math"/>
                                  <a:ea typeface="Cambria Math"/>
                                  <a:sym typeface="Symbol"/>
                                </a:rPr>
                                <m:t>𝛼</m:t>
                              </m:r>
                            </m:e>
                          </m:d>
                        </m:e>
                      </m:d>
                    </m:oMath>
                  </m:oMathPara>
                </a14:m>
                <a:endParaRPr lang="de-DE" altLang="de-DE" sz="1800" dirty="0" smtClean="0">
                  <a:ea typeface="Cambria Math"/>
                  <a:sym typeface="Symbol"/>
                </a:endParaRPr>
              </a:p>
              <a:p>
                <a:pPr eaLnBrk="1" hangingPunct="1">
                  <a:lnSpc>
                    <a:spcPct val="120000"/>
                  </a:lnSpc>
                  <a:spcBef>
                    <a:spcPct val="0"/>
                  </a:spcBef>
                  <a:buNone/>
                </a:pPr>
                <a:r>
                  <a:rPr lang="de-DE" altLang="de-DE" sz="1800" dirty="0" smtClean="0">
                    <a:ea typeface="Cambria Math"/>
                    <a:sym typeface="Symbol"/>
                  </a:rPr>
                  <a:t>This </a:t>
                </a:r>
                <a:r>
                  <a:rPr lang="de-DE" altLang="de-DE" sz="1800" dirty="0" err="1" smtClean="0">
                    <a:ea typeface="Cambria Math"/>
                    <a:sym typeface="Symbol"/>
                  </a:rPr>
                  <a:t>equality</a:t>
                </a:r>
                <a:r>
                  <a:rPr lang="de-DE" altLang="de-DE" sz="1800" dirty="0" smtClean="0">
                    <a:ea typeface="Cambria Math"/>
                    <a:sym typeface="Symbol"/>
                  </a:rPr>
                  <a:t> </a:t>
                </a:r>
                <a:r>
                  <a:rPr lang="de-DE" altLang="de-DE" sz="1800" dirty="0" err="1" smtClean="0">
                    <a:ea typeface="Cambria Math"/>
                    <a:sym typeface="Symbol"/>
                  </a:rPr>
                  <a:t>is</a:t>
                </a:r>
                <a:r>
                  <a:rPr lang="de-DE" altLang="de-DE" sz="1800" dirty="0" smtClean="0">
                    <a:ea typeface="Cambria Math"/>
                    <a:sym typeface="Symbol"/>
                  </a:rPr>
                  <a:t> </a:t>
                </a:r>
                <a:r>
                  <a:rPr lang="de-DE" altLang="de-DE" sz="1800" dirty="0" err="1" smtClean="0">
                    <a:ea typeface="Cambria Math"/>
                    <a:sym typeface="Symbol"/>
                  </a:rPr>
                  <a:t>know</a:t>
                </a:r>
                <a:r>
                  <a:rPr lang="de-DE" altLang="de-DE" sz="1800" dirty="0" smtClean="0">
                    <a:ea typeface="Cambria Math"/>
                    <a:sym typeface="Symbol"/>
                  </a:rPr>
                  <a:t> </a:t>
                </a:r>
                <a:r>
                  <a:rPr lang="de-DE" altLang="de-DE" sz="1800" dirty="0" err="1" smtClean="0">
                    <a:ea typeface="Cambria Math"/>
                    <a:sym typeface="Symbol"/>
                  </a:rPr>
                  <a:t>as</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b="1" dirty="0" err="1" smtClean="0">
                    <a:ea typeface="Cambria Math"/>
                    <a:sym typeface="Symbol"/>
                  </a:rPr>
                  <a:t>chain</a:t>
                </a:r>
                <a:r>
                  <a:rPr lang="de-DE" altLang="de-DE" sz="1800" b="1" dirty="0" smtClean="0">
                    <a:ea typeface="Cambria Math"/>
                    <a:sym typeface="Symbol"/>
                  </a:rPr>
                  <a:t> </a:t>
                </a:r>
                <a:r>
                  <a:rPr lang="de-DE" altLang="de-DE" sz="1800" b="1" dirty="0" err="1" smtClean="0">
                    <a:ea typeface="Cambria Math"/>
                    <a:sym typeface="Symbol"/>
                  </a:rPr>
                  <a:t>rule</a:t>
                </a:r>
                <a:r>
                  <a:rPr lang="de-DE" altLang="de-DE" sz="1800" b="1"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conditional</a:t>
                </a:r>
                <a:r>
                  <a:rPr lang="de-DE" altLang="de-DE" sz="1800" dirty="0" smtClean="0">
                    <a:ea typeface="Cambria Math"/>
                    <a:sym typeface="Symbol"/>
                  </a:rPr>
                  <a:t> </a:t>
                </a:r>
                <a:r>
                  <a:rPr lang="de-DE" altLang="de-DE" sz="1800" dirty="0" err="1" smtClean="0">
                    <a:ea typeface="Cambria Math"/>
                    <a:sym typeface="Symbol"/>
                  </a:rPr>
                  <a:t>probabilities</a:t>
                </a:r>
                <a:r>
                  <a:rPr lang="de-DE" altLang="de-DE" sz="1800" dirty="0" smtClean="0">
                    <a:ea typeface="Cambria Math"/>
                    <a:sym typeface="Symbol"/>
                  </a:rPr>
                  <a:t>.</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smtClean="0">
                    <a:ea typeface="Cambria Math"/>
                    <a:sym typeface="Symbol"/>
                  </a:rPr>
                  <a:t>More </a:t>
                </a:r>
                <a:r>
                  <a:rPr lang="de-DE" altLang="de-DE" sz="1800" dirty="0" err="1" smtClean="0">
                    <a:ea typeface="Cambria Math"/>
                    <a:sym typeface="Symbol"/>
                  </a:rPr>
                  <a:t>generally</a:t>
                </a:r>
                <a:r>
                  <a:rPr lang="de-DE" altLang="de-DE" sz="1800" dirty="0" smtClean="0">
                    <a:ea typeface="Cambria Math"/>
                    <a:sym typeface="Symbol"/>
                  </a:rPr>
                  <a:t>, </a:t>
                </a:r>
                <a:r>
                  <a:rPr lang="de-DE" altLang="de-DE" sz="1800" dirty="0" err="1" smtClean="0">
                    <a:ea typeface="Cambria Math"/>
                    <a:sym typeface="Symbol"/>
                  </a:rPr>
                  <a:t>if</a:t>
                </a:r>
                <a:r>
                  <a:rPr lang="de-DE" altLang="de-DE" sz="1800" dirty="0" smtClean="0">
                    <a:ea typeface="Cambria Math"/>
                    <a:sym typeface="Symbol"/>
                  </a:rPr>
                  <a:t> </a:t>
                </a:r>
                <a:r>
                  <a:rPr lang="de-DE" altLang="de-DE" sz="1800" baseline="-25000" dirty="0" smtClean="0">
                    <a:ea typeface="Cambria Math"/>
                    <a:sym typeface="Symbol"/>
                  </a:rPr>
                  <a:t>1</a:t>
                </a:r>
                <a:r>
                  <a:rPr lang="de-DE" altLang="de-DE" sz="1800" dirty="0" smtClean="0">
                    <a:ea typeface="Cambria Math"/>
                    <a:sym typeface="Symbol"/>
                  </a:rPr>
                  <a:t>, </a:t>
                </a:r>
                <a:r>
                  <a:rPr lang="de-DE" altLang="de-DE" sz="1800" baseline="-25000" dirty="0" smtClean="0">
                    <a:ea typeface="Cambria Math"/>
                    <a:sym typeface="Symbol"/>
                  </a:rPr>
                  <a:t>2</a:t>
                </a:r>
                <a:r>
                  <a:rPr lang="de-DE" altLang="de-DE" sz="1800" dirty="0" smtClean="0">
                    <a:ea typeface="Cambria Math"/>
                    <a:sym typeface="Symbol"/>
                  </a:rPr>
                  <a:t>, … </a:t>
                </a:r>
                <a:r>
                  <a:rPr lang="de-DE" altLang="de-DE" sz="1800" baseline="-25000" dirty="0" smtClean="0">
                    <a:ea typeface="Cambria Math"/>
                    <a:sym typeface="Symbol"/>
                  </a:rPr>
                  <a:t>k</a:t>
                </a:r>
                <a:r>
                  <a:rPr lang="de-DE" altLang="de-DE" sz="1800" dirty="0">
                    <a:ea typeface="Cambria Math"/>
                    <a:sym typeface="Symbol"/>
                  </a:rPr>
                  <a:t> </a:t>
                </a:r>
                <a:r>
                  <a:rPr lang="de-DE" altLang="de-DE" sz="1800" dirty="0" err="1" smtClean="0">
                    <a:ea typeface="Cambria Math"/>
                    <a:sym typeface="Symbol"/>
                  </a:rPr>
                  <a:t>are</a:t>
                </a:r>
                <a:r>
                  <a:rPr lang="de-DE" altLang="de-DE" sz="1800" dirty="0" smtClean="0">
                    <a:ea typeface="Cambria Math"/>
                    <a:sym typeface="Symbol"/>
                  </a:rPr>
                  <a:t> </a:t>
                </a:r>
                <a:r>
                  <a:rPr lang="de-DE" altLang="de-DE" sz="1800" dirty="0" err="1" smtClean="0">
                    <a:ea typeface="Cambria Math"/>
                    <a:sym typeface="Symbol"/>
                  </a:rPr>
                  <a:t>events</a:t>
                </a:r>
                <a:r>
                  <a:rPr lang="de-DE" altLang="de-DE" sz="1800" dirty="0" smtClean="0">
                    <a:ea typeface="Cambria Math"/>
                    <a:sym typeface="Symbol"/>
                  </a:rPr>
                  <a:t>, </a:t>
                </a:r>
                <a:r>
                  <a:rPr lang="de-DE" altLang="de-DE" sz="1800" dirty="0" err="1" smtClean="0">
                    <a:ea typeface="Cambria Math"/>
                    <a:sym typeface="Symbol"/>
                  </a:rPr>
                  <a:t>we</a:t>
                </a:r>
                <a:r>
                  <a:rPr lang="de-DE" altLang="de-DE" sz="1800" dirty="0" smtClean="0">
                    <a:ea typeface="Cambria Math"/>
                    <a:sym typeface="Symbol"/>
                  </a:rPr>
                  <a:t> </a:t>
                </a:r>
                <a:r>
                  <a:rPr lang="de-DE" altLang="de-DE" sz="1800" dirty="0" err="1" smtClean="0">
                    <a:ea typeface="Cambria Math"/>
                    <a:sym typeface="Symbol"/>
                  </a:rPr>
                  <a:t>can</a:t>
                </a:r>
                <a:r>
                  <a:rPr lang="de-DE" altLang="de-DE" sz="1800" dirty="0" smtClean="0">
                    <a:ea typeface="Cambria Math"/>
                    <a:sym typeface="Symbol"/>
                  </a:rPr>
                  <a:t> </a:t>
                </a:r>
                <a:r>
                  <a:rPr lang="de-DE" altLang="de-DE" sz="1800" dirty="0" err="1" smtClean="0">
                    <a:ea typeface="Cambria Math"/>
                    <a:sym typeface="Symbol"/>
                  </a:rPr>
                  <a:t>write</a:t>
                </a:r>
                <a:endParaRPr lang="de-DE" altLang="de-DE" sz="1800" dirty="0" smtClean="0">
                  <a:ea typeface="Cambria Math"/>
                  <a:sym typeface="Symbol"/>
                </a:endParaRP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14:m>
                  <m:oMathPara xmlns:m="http://schemas.openxmlformats.org/officeDocument/2006/math">
                    <m:oMathParaPr>
                      <m:jc m:val="centerGroup"/>
                    </m:oMathParaPr>
                    <m:oMath xmlns:m="http://schemas.openxmlformats.org/officeDocument/2006/math">
                      <m:r>
                        <a:rPr lang="de-DE" altLang="de-DE" sz="1800" b="0" i="1" smtClean="0">
                          <a:latin typeface="Cambria Math"/>
                          <a:ea typeface="Cambria Math"/>
                          <a:sym typeface="Symbol"/>
                        </a:rPr>
                        <m:t>𝑃</m:t>
                      </m:r>
                      <m:d>
                        <m:dPr>
                          <m:ctrlPr>
                            <a:rPr lang="de-DE" altLang="de-DE" sz="1800" b="0" i="1" smtClean="0">
                              <a:latin typeface="Cambria Math" panose="02040503050406030204" pitchFamily="18" charset="0"/>
                              <a:ea typeface="Cambria Math"/>
                              <a:sym typeface="Symbol"/>
                            </a:rPr>
                          </m:ctrlPr>
                        </m:dPr>
                        <m:e>
                          <m:sSub>
                            <m:sSubPr>
                              <m:ctrlPr>
                                <a:rPr lang="de-DE" altLang="de-DE" sz="1800" b="0" i="1" smtClean="0">
                                  <a:latin typeface="Cambria Math" panose="02040503050406030204" pitchFamily="18" charset="0"/>
                                  <a:ea typeface="Cambria Math"/>
                                  <a:sym typeface="Symbol"/>
                                </a:rPr>
                              </m:ctrlPr>
                            </m:sSubPr>
                            <m:e>
                              <m:r>
                                <a:rPr lang="de-DE" altLang="de-DE" sz="1800" b="0" i="1" smtClean="0">
                                  <a:latin typeface="Cambria Math"/>
                                  <a:ea typeface="Cambria Math"/>
                                  <a:sym typeface="Symbol"/>
                                </a:rPr>
                                <m:t>𝛼</m:t>
                              </m:r>
                            </m:e>
                            <m:sub>
                              <m:r>
                                <a:rPr lang="de-DE" altLang="de-DE" sz="1800" b="0" i="1" smtClean="0">
                                  <a:latin typeface="Cambria Math"/>
                                  <a:ea typeface="Cambria Math"/>
                                  <a:sym typeface="Symbol"/>
                                </a:rPr>
                                <m:t>1</m:t>
                              </m:r>
                            </m:sub>
                          </m:sSub>
                          <m:r>
                            <a:rPr lang="de-DE" altLang="de-DE" sz="1800" b="0" i="1" smtClean="0">
                              <a:latin typeface="Cambria Math"/>
                              <a:ea typeface="Cambria Math"/>
                              <a:sym typeface="Symbol"/>
                            </a:rPr>
                            <m:t>∩</m:t>
                          </m:r>
                          <m:sSub>
                            <m:sSubPr>
                              <m:ctrlPr>
                                <a:rPr lang="de-DE" altLang="de-DE" sz="1800" i="1">
                                  <a:latin typeface="Cambria Math" panose="02040503050406030204" pitchFamily="18" charset="0"/>
                                  <a:ea typeface="Cambria Math"/>
                                  <a:sym typeface="Symbol"/>
                                </a:rPr>
                              </m:ctrlPr>
                            </m:sSubPr>
                            <m:e>
                              <m:r>
                                <a:rPr lang="de-DE" altLang="de-DE" sz="1800" i="1">
                                  <a:latin typeface="Cambria Math"/>
                                  <a:ea typeface="Cambria Math"/>
                                  <a:sym typeface="Symbol"/>
                                </a:rPr>
                                <m:t>𝛼</m:t>
                              </m:r>
                            </m:e>
                            <m:sub>
                              <m:r>
                                <a:rPr lang="de-DE" altLang="de-DE" sz="1800" b="0" i="1" smtClean="0">
                                  <a:latin typeface="Cambria Math"/>
                                  <a:ea typeface="Cambria Math"/>
                                  <a:sym typeface="Symbol"/>
                                </a:rPr>
                                <m:t>2</m:t>
                              </m:r>
                            </m:sub>
                          </m:sSub>
                          <m:r>
                            <a:rPr lang="de-DE" altLang="de-DE" sz="1800" i="1" smtClean="0">
                              <a:latin typeface="Cambria Math"/>
                              <a:ea typeface="Cambria Math"/>
                              <a:sym typeface="Symbol"/>
                            </a:rPr>
                            <m:t>∩</m:t>
                          </m:r>
                          <m:r>
                            <a:rPr lang="de-DE" altLang="de-DE" sz="1800" b="0" i="1" smtClean="0">
                              <a:latin typeface="Cambria Math"/>
                              <a:ea typeface="Cambria Math"/>
                              <a:sym typeface="Symbol"/>
                            </a:rPr>
                            <m:t>…∩</m:t>
                          </m:r>
                          <m:sSub>
                            <m:sSubPr>
                              <m:ctrlPr>
                                <a:rPr lang="de-DE" altLang="de-DE" sz="1800" i="1">
                                  <a:latin typeface="Cambria Math" panose="02040503050406030204" pitchFamily="18" charset="0"/>
                                  <a:ea typeface="Cambria Math"/>
                                  <a:sym typeface="Symbol"/>
                                </a:rPr>
                              </m:ctrlPr>
                            </m:sSubPr>
                            <m:e>
                              <m:r>
                                <a:rPr lang="de-DE" altLang="de-DE" sz="1800" i="1">
                                  <a:latin typeface="Cambria Math"/>
                                  <a:ea typeface="Cambria Math"/>
                                  <a:sym typeface="Symbol"/>
                                </a:rPr>
                                <m:t>𝛼</m:t>
                              </m:r>
                            </m:e>
                            <m:sub>
                              <m:r>
                                <a:rPr lang="de-DE" altLang="de-DE" sz="1800" b="0" i="1" smtClean="0">
                                  <a:latin typeface="Cambria Math"/>
                                  <a:ea typeface="Cambria Math"/>
                                  <a:sym typeface="Symbol"/>
                                </a:rPr>
                                <m:t>𝑘</m:t>
                              </m:r>
                            </m:sub>
                          </m:sSub>
                        </m:e>
                      </m:d>
                      <m:r>
                        <a:rPr lang="de-DE" altLang="de-DE" sz="1800" b="0" i="1" smtClean="0">
                          <a:latin typeface="Cambria Math"/>
                          <a:ea typeface="Cambria Math"/>
                          <a:sym typeface="Symbol"/>
                        </a:rPr>
                        <m:t>=</m:t>
                      </m:r>
                      <m:r>
                        <a:rPr lang="de-DE" altLang="de-DE" sz="1800" i="1">
                          <a:latin typeface="Cambria Math"/>
                          <a:ea typeface="Cambria Math"/>
                          <a:sym typeface="Symbol"/>
                        </a:rPr>
                        <m:t>𝑃</m:t>
                      </m:r>
                      <m:d>
                        <m:dPr>
                          <m:ctrlPr>
                            <a:rPr lang="de-DE" altLang="de-DE" sz="1800" i="1">
                              <a:latin typeface="Cambria Math" panose="02040503050406030204" pitchFamily="18" charset="0"/>
                              <a:ea typeface="Cambria Math"/>
                              <a:sym typeface="Symbol"/>
                            </a:rPr>
                          </m:ctrlPr>
                        </m:dPr>
                        <m:e>
                          <m:sSub>
                            <m:sSubPr>
                              <m:ctrlPr>
                                <a:rPr lang="de-DE" altLang="de-DE" sz="1800" i="1" smtClean="0">
                                  <a:latin typeface="Cambria Math" panose="02040503050406030204" pitchFamily="18" charset="0"/>
                                  <a:ea typeface="Cambria Math"/>
                                  <a:sym typeface="Symbol"/>
                                </a:rPr>
                              </m:ctrlPr>
                            </m:sSubPr>
                            <m:e>
                              <m:r>
                                <a:rPr lang="de-DE" altLang="de-DE" sz="1800" i="1" smtClean="0">
                                  <a:latin typeface="Cambria Math"/>
                                  <a:ea typeface="Cambria Math"/>
                                  <a:sym typeface="Symbol"/>
                                </a:rPr>
                                <m:t>𝛼</m:t>
                              </m:r>
                            </m:e>
                            <m:sub>
                              <m:r>
                                <a:rPr lang="de-DE" altLang="de-DE" sz="1800" b="0" i="1" smtClean="0">
                                  <a:latin typeface="Cambria Math"/>
                                  <a:ea typeface="Cambria Math"/>
                                  <a:sym typeface="Symbol"/>
                                </a:rPr>
                                <m:t>1</m:t>
                              </m:r>
                            </m:sub>
                          </m:sSub>
                        </m:e>
                      </m:d>
                      <m:r>
                        <a:rPr lang="de-DE" altLang="de-DE" sz="1800" i="1">
                          <a:latin typeface="Cambria Math"/>
                          <a:ea typeface="Cambria Math"/>
                          <a:sym typeface="Symbol"/>
                        </a:rPr>
                        <m:t>𝑃</m:t>
                      </m:r>
                      <m:d>
                        <m:dPr>
                          <m:ctrlPr>
                            <a:rPr lang="de-DE" altLang="de-DE" sz="1800" i="1">
                              <a:latin typeface="Cambria Math" panose="02040503050406030204" pitchFamily="18" charset="0"/>
                              <a:ea typeface="Cambria Math"/>
                              <a:sym typeface="Symbol"/>
                            </a:rPr>
                          </m:ctrlPr>
                        </m:dPr>
                        <m:e>
                          <m:sSub>
                            <m:sSubPr>
                              <m:ctrlPr>
                                <a:rPr lang="de-DE" altLang="de-DE" sz="1800" i="1" smtClean="0">
                                  <a:latin typeface="Cambria Math" panose="02040503050406030204" pitchFamily="18" charset="0"/>
                                  <a:ea typeface="Cambria Math"/>
                                  <a:sym typeface="Symbol"/>
                                </a:rPr>
                              </m:ctrlPr>
                            </m:sSubPr>
                            <m:e>
                              <m:r>
                                <a:rPr lang="de-DE" altLang="de-DE" sz="1800" i="1" smtClean="0">
                                  <a:latin typeface="Cambria Math"/>
                                  <a:ea typeface="Cambria Math"/>
                                  <a:sym typeface="Symbol"/>
                                </a:rPr>
                                <m:t>𝛼</m:t>
                              </m:r>
                            </m:e>
                            <m:sub>
                              <m:r>
                                <a:rPr lang="de-DE" altLang="de-DE" sz="1800" b="0" i="1" smtClean="0">
                                  <a:latin typeface="Cambria Math"/>
                                  <a:ea typeface="Cambria Math"/>
                                  <a:sym typeface="Symbol"/>
                                </a:rPr>
                                <m:t>2</m:t>
                              </m:r>
                            </m:sub>
                          </m:sSub>
                          <m:d>
                            <m:dPr>
                              <m:begChr m:val="|"/>
                              <m:endChr m:val=""/>
                              <m:ctrlPr>
                                <a:rPr lang="de-DE" altLang="de-DE" sz="1800" i="1">
                                  <a:latin typeface="Cambria Math" panose="02040503050406030204" pitchFamily="18" charset="0"/>
                                  <a:ea typeface="Cambria Math"/>
                                  <a:sym typeface="Symbol"/>
                                </a:rPr>
                              </m:ctrlPr>
                            </m:dPr>
                            <m:e>
                              <m:sSub>
                                <m:sSubPr>
                                  <m:ctrlPr>
                                    <a:rPr lang="de-DE" altLang="de-DE" sz="1800" i="1" smtClean="0">
                                      <a:latin typeface="Cambria Math" panose="02040503050406030204" pitchFamily="18" charset="0"/>
                                      <a:ea typeface="Cambria Math"/>
                                      <a:sym typeface="Symbol"/>
                                    </a:rPr>
                                  </m:ctrlPr>
                                </m:sSubPr>
                                <m:e>
                                  <m:r>
                                    <a:rPr lang="de-DE" altLang="de-DE" sz="1800" i="1" smtClean="0">
                                      <a:latin typeface="Cambria Math"/>
                                      <a:ea typeface="Cambria Math"/>
                                      <a:sym typeface="Symbol"/>
                                    </a:rPr>
                                    <m:t>𝛼</m:t>
                                  </m:r>
                                </m:e>
                                <m:sub>
                                  <m:r>
                                    <a:rPr lang="de-DE" altLang="de-DE" sz="1800" b="0" i="1" smtClean="0">
                                      <a:latin typeface="Cambria Math"/>
                                      <a:ea typeface="Cambria Math"/>
                                      <a:sym typeface="Symbol"/>
                                    </a:rPr>
                                    <m:t>1</m:t>
                                  </m:r>
                                </m:sub>
                              </m:sSub>
                            </m:e>
                          </m:d>
                        </m:e>
                      </m:d>
                      <m:r>
                        <a:rPr lang="de-DE" altLang="de-DE" sz="1800" b="0" i="1" smtClean="0">
                          <a:latin typeface="Cambria Math"/>
                          <a:ea typeface="Cambria Math"/>
                          <a:sym typeface="Symbol"/>
                        </a:rPr>
                        <m:t>…</m:t>
                      </m:r>
                      <m:r>
                        <a:rPr lang="de-DE" altLang="de-DE" sz="1800" i="1">
                          <a:latin typeface="Cambria Math"/>
                          <a:ea typeface="Cambria Math"/>
                          <a:sym typeface="Symbol"/>
                        </a:rPr>
                        <m:t>𝑃</m:t>
                      </m:r>
                      <m:d>
                        <m:dPr>
                          <m:ctrlPr>
                            <a:rPr lang="de-DE" altLang="de-DE" sz="1800" i="1">
                              <a:latin typeface="Cambria Math" panose="02040503050406030204" pitchFamily="18" charset="0"/>
                              <a:ea typeface="Cambria Math"/>
                              <a:sym typeface="Symbol"/>
                            </a:rPr>
                          </m:ctrlPr>
                        </m:dPr>
                        <m:e>
                          <m:sSub>
                            <m:sSubPr>
                              <m:ctrlPr>
                                <a:rPr lang="de-DE" altLang="de-DE" sz="1800" i="1" smtClean="0">
                                  <a:latin typeface="Cambria Math" panose="02040503050406030204" pitchFamily="18" charset="0"/>
                                  <a:ea typeface="Cambria Math"/>
                                  <a:sym typeface="Symbol"/>
                                </a:rPr>
                              </m:ctrlPr>
                            </m:sSubPr>
                            <m:e>
                              <m:r>
                                <a:rPr lang="de-DE" altLang="de-DE" sz="1800" i="1" smtClean="0">
                                  <a:latin typeface="Cambria Math"/>
                                  <a:ea typeface="Cambria Math"/>
                                  <a:sym typeface="Symbol"/>
                                </a:rPr>
                                <m:t>𝛼</m:t>
                              </m:r>
                            </m:e>
                            <m:sub>
                              <m:r>
                                <a:rPr lang="de-DE" altLang="de-DE" sz="1800" b="0" i="1" smtClean="0">
                                  <a:latin typeface="Cambria Math"/>
                                  <a:ea typeface="Cambria Math"/>
                                  <a:sym typeface="Symbol"/>
                                </a:rPr>
                                <m:t>𝑘</m:t>
                              </m:r>
                            </m:sub>
                          </m:sSub>
                          <m:d>
                            <m:dPr>
                              <m:begChr m:val="|"/>
                              <m:endChr m:val=""/>
                              <m:ctrlPr>
                                <a:rPr lang="de-DE" altLang="de-DE" sz="1800" i="1">
                                  <a:latin typeface="Cambria Math" panose="02040503050406030204" pitchFamily="18" charset="0"/>
                                  <a:ea typeface="Cambria Math"/>
                                  <a:sym typeface="Symbol"/>
                                </a:rPr>
                              </m:ctrlPr>
                            </m:dPr>
                            <m:e>
                              <m:sSub>
                                <m:sSubPr>
                                  <m:ctrlPr>
                                    <a:rPr lang="de-DE" altLang="de-DE" sz="1800" i="1" smtClean="0">
                                      <a:latin typeface="Cambria Math" panose="02040503050406030204" pitchFamily="18" charset="0"/>
                                      <a:ea typeface="Cambria Math"/>
                                      <a:sym typeface="Symbol"/>
                                    </a:rPr>
                                  </m:ctrlPr>
                                </m:sSubPr>
                                <m:e>
                                  <m:r>
                                    <a:rPr lang="de-DE" altLang="de-DE" sz="1800" i="1" smtClean="0">
                                      <a:latin typeface="Cambria Math"/>
                                      <a:ea typeface="Cambria Math"/>
                                      <a:sym typeface="Symbol"/>
                                    </a:rPr>
                                    <m:t>𝛼</m:t>
                                  </m:r>
                                </m:e>
                                <m:sub>
                                  <m:r>
                                    <a:rPr lang="de-DE" altLang="de-DE" sz="1800" b="0" i="1" smtClean="0">
                                      <a:latin typeface="Cambria Math"/>
                                      <a:ea typeface="Cambria Math"/>
                                      <a:sym typeface="Symbol"/>
                                    </a:rPr>
                                    <m:t>1</m:t>
                                  </m:r>
                                </m:sub>
                              </m:sSub>
                              <m:r>
                                <a:rPr lang="de-DE" altLang="de-DE" sz="1800" i="1" smtClean="0">
                                  <a:latin typeface="Cambria Math"/>
                                  <a:ea typeface="Cambria Math"/>
                                  <a:sym typeface="Symbol"/>
                                </a:rPr>
                                <m:t>∩</m:t>
                              </m:r>
                              <m:r>
                                <a:rPr lang="de-DE" altLang="de-DE" sz="1800" b="0" i="1" smtClean="0">
                                  <a:latin typeface="Cambria Math"/>
                                  <a:ea typeface="Cambria Math"/>
                                  <a:sym typeface="Symbol"/>
                                </a:rPr>
                                <m:t>…∩</m:t>
                              </m:r>
                              <m:sSub>
                                <m:sSubPr>
                                  <m:ctrlPr>
                                    <a:rPr lang="de-DE" altLang="de-DE" sz="1800" b="0" i="1" smtClean="0">
                                      <a:latin typeface="Cambria Math" panose="02040503050406030204" pitchFamily="18" charset="0"/>
                                      <a:ea typeface="Cambria Math"/>
                                      <a:sym typeface="Symbol"/>
                                    </a:rPr>
                                  </m:ctrlPr>
                                </m:sSubPr>
                                <m:e>
                                  <m:r>
                                    <a:rPr lang="de-DE" altLang="de-DE" sz="1800" b="0" i="1" smtClean="0">
                                      <a:latin typeface="Cambria Math"/>
                                      <a:ea typeface="Cambria Math"/>
                                      <a:sym typeface="Symbol"/>
                                    </a:rPr>
                                    <m:t>𝛼</m:t>
                                  </m:r>
                                </m:e>
                                <m:sub>
                                  <m:r>
                                    <a:rPr lang="de-DE" altLang="de-DE" sz="1800" b="0" i="1" smtClean="0">
                                      <a:latin typeface="Cambria Math"/>
                                      <a:ea typeface="Cambria Math"/>
                                      <a:sym typeface="Symbol"/>
                                    </a:rPr>
                                    <m:t>𝑘</m:t>
                                  </m:r>
                                  <m:r>
                                    <a:rPr lang="de-DE" altLang="de-DE" sz="1800" b="0" i="1" smtClean="0">
                                      <a:latin typeface="Cambria Math"/>
                                      <a:ea typeface="Cambria Math"/>
                                      <a:sym typeface="Symbol"/>
                                    </a:rPr>
                                    <m:t>−1</m:t>
                                  </m:r>
                                </m:sub>
                              </m:sSub>
                            </m:e>
                          </m:d>
                        </m:e>
                      </m:d>
                    </m:oMath>
                  </m:oMathPara>
                </a14:m>
                <a:endParaRPr lang="de-DE" altLang="de-DE" sz="1800" dirty="0">
                  <a:ea typeface="Cambria Math"/>
                  <a:sym typeface="Symbol"/>
                </a:endParaRPr>
              </a:p>
              <a:p>
                <a:pPr eaLnBrk="1" hangingPunct="1">
                  <a:lnSpc>
                    <a:spcPct val="120000"/>
                  </a:lnSpc>
                  <a:spcBef>
                    <a:spcPct val="0"/>
                  </a:spcBef>
                  <a:buNone/>
                </a:pPr>
                <a:endParaRPr lang="de-DE" altLang="de-DE" sz="1800" dirty="0">
                  <a:ea typeface="Cambria Math"/>
                  <a:sym typeface="Symbol"/>
                </a:endParaRPr>
              </a:p>
            </p:txBody>
          </p:sp>
        </mc:Choice>
        <mc:Fallback xmlns="">
          <p:sp>
            <p:nvSpPr>
              <p:cNvPr id="15364" name="Text Box 4"/>
              <p:cNvSpPr txBox="1">
                <a:spLocks noRot="1" noChangeAspect="1" noMove="1" noResize="1" noEditPoints="1" noAdjustHandles="1" noChangeArrowheads="1" noChangeShapeType="1" noTextEdit="1"/>
              </p:cNvSpPr>
              <p:nvPr/>
            </p:nvSpPr>
            <p:spPr bwMode="auto">
              <a:xfrm>
                <a:off x="107504" y="658813"/>
                <a:ext cx="8856984" cy="4773230"/>
              </a:xfrm>
              <a:prstGeom prst="rect">
                <a:avLst/>
              </a:prstGeom>
              <a:blipFill rotWithShape="1">
                <a:blip r:embed="rId2"/>
                <a:stretch>
                  <a:fillRect l="-619" t="-128" b="-613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noFill/>
                  </a:rPr>
                  <a:t> </a:t>
                </a:r>
              </a:p>
            </p:txBody>
          </p:sp>
        </mc:Fallback>
      </mc:AlternateContent>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39</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V2</a:t>
            </a:r>
            <a:endParaRPr lang="de-DE" altLang="de-DE" sz="1000" dirty="0" smtClean="0"/>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Processing of Biological Data</a:t>
            </a:r>
          </a:p>
        </p:txBody>
      </p:sp>
    </p:spTree>
    <p:extLst>
      <p:ext uri="{BB962C8B-B14F-4D97-AF65-F5344CB8AC3E}">
        <p14:creationId xmlns:p14="http://schemas.microsoft.com/office/powerpoint/2010/main" val="2159343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Re-Assign ambiguous values in DNA microarray</a:t>
            </a:r>
            <a:endParaRPr lang="uk-UA" dirty="0"/>
          </a:p>
        </p:txBody>
      </p:sp>
      <p:sp>
        <p:nvSpPr>
          <p:cNvPr id="3" name="Содержимое 2"/>
          <p:cNvSpPr>
            <a:spLocks noGrp="1"/>
          </p:cNvSpPr>
          <p:nvPr>
            <p:ph idx="1"/>
          </p:nvPr>
        </p:nvSpPr>
        <p:spPr>
          <a:xfrm>
            <a:off x="395536" y="620688"/>
            <a:ext cx="8640960" cy="5400600"/>
          </a:xfrm>
        </p:spPr>
        <p:txBody>
          <a:bodyPr>
            <a:normAutofit fontScale="92500" lnSpcReduction="10000"/>
          </a:bodyPr>
          <a:lstStyle/>
          <a:p>
            <a:pPr>
              <a:buNone/>
            </a:pPr>
            <a:r>
              <a:rPr lang="en-US" sz="2000" b="1" dirty="0" smtClean="0"/>
              <a:t>Task</a:t>
            </a:r>
            <a:r>
              <a:rPr lang="en-US" sz="2000" dirty="0" smtClean="0"/>
              <a:t> – predict ambiguous values. </a:t>
            </a:r>
          </a:p>
          <a:p>
            <a:pPr>
              <a:buNone/>
            </a:pPr>
            <a:r>
              <a:rPr lang="en-US" sz="2000" dirty="0" smtClean="0"/>
              <a:t>Simple idea:  </a:t>
            </a:r>
            <a:r>
              <a:rPr lang="en-US" sz="2000" b="1" dirty="0" smtClean="0"/>
              <a:t>baseline prediction</a:t>
            </a:r>
            <a:r>
              <a:rPr lang="en-US" sz="2000" dirty="0" smtClean="0"/>
              <a:t> using average values</a:t>
            </a:r>
          </a:p>
          <a:p>
            <a:pPr>
              <a:buNone/>
            </a:pPr>
            <a:endParaRPr lang="en-US" sz="2000" dirty="0" smtClean="0"/>
          </a:p>
          <a:p>
            <a:pPr>
              <a:buNone/>
            </a:pPr>
            <a:r>
              <a:rPr lang="en-US" sz="2000" dirty="0" smtClean="0"/>
              <a:t>total average	    	sample average	         	gene average</a:t>
            </a:r>
          </a:p>
          <a:p>
            <a:pPr>
              <a:buNone/>
            </a:pPr>
            <a:endParaRPr lang="en-US" sz="2000" dirty="0" smtClean="0"/>
          </a:p>
          <a:p>
            <a:pPr>
              <a:buNone/>
            </a:pPr>
            <a:endParaRPr lang="en-US" sz="2000" dirty="0" smtClean="0"/>
          </a:p>
          <a:p>
            <a:pPr>
              <a:buNone/>
            </a:pPr>
            <a:endParaRPr lang="en-US" sz="2000" dirty="0" smtClean="0"/>
          </a:p>
          <a:p>
            <a:pPr>
              <a:buNone/>
            </a:pPr>
            <a:r>
              <a:rPr lang="en-US" sz="2000" dirty="0" smtClean="0"/>
              <a:t>						</a:t>
            </a:r>
          </a:p>
          <a:p>
            <a:pPr>
              <a:buNone/>
            </a:pPr>
            <a:r>
              <a:rPr lang="en-US" sz="2000" dirty="0"/>
              <a:t>	</a:t>
            </a:r>
            <a:r>
              <a:rPr lang="en-US" sz="2000" dirty="0" smtClean="0"/>
              <a:t>					</a:t>
            </a:r>
          </a:p>
          <a:p>
            <a:pPr>
              <a:buNone/>
            </a:pPr>
            <a:r>
              <a:rPr lang="en-US" sz="2000" b="1" dirty="0" smtClean="0"/>
              <a:t>						</a:t>
            </a:r>
            <a:r>
              <a:rPr lang="en-US" sz="2000" dirty="0" smtClean="0"/>
              <a:t>replace small fraction of known</a:t>
            </a:r>
            <a:endParaRPr lang="en-US" sz="2000" b="1" dirty="0" smtClean="0"/>
          </a:p>
          <a:p>
            <a:pPr>
              <a:buNone/>
            </a:pPr>
            <a:r>
              <a:rPr lang="en-US" sz="2000" b="1" dirty="0" smtClean="0"/>
              <a:t>						</a:t>
            </a:r>
            <a:r>
              <a:rPr lang="en-US" sz="2000" dirty="0" smtClean="0"/>
              <a:t>values by (</a:t>
            </a:r>
            <a:r>
              <a:rPr lang="en-US" sz="2000" dirty="0" err="1" smtClean="0"/>
              <a:t>thresholded</a:t>
            </a:r>
            <a:r>
              <a:rPr lang="en-US" sz="2000" dirty="0" smtClean="0"/>
              <a:t>) baseline 						values</a:t>
            </a:r>
            <a:r>
              <a:rPr lang="en-US" sz="2000" dirty="0"/>
              <a:t> </a:t>
            </a:r>
            <a:r>
              <a:rPr lang="en-US" sz="2000" dirty="0" smtClean="0"/>
              <a:t>-&gt; </a:t>
            </a:r>
            <a:r>
              <a:rPr lang="en-US" sz="2000" dirty="0"/>
              <a:t>~85% correct </a:t>
            </a:r>
            <a:r>
              <a:rPr lang="en-US" sz="2000" dirty="0" smtClean="0"/>
              <a:t>predictions</a:t>
            </a:r>
            <a:endParaRPr lang="en-US" sz="2000" b="1" dirty="0" smtClean="0"/>
          </a:p>
          <a:p>
            <a:pPr>
              <a:buNone/>
            </a:pPr>
            <a:endParaRPr lang="en-US" sz="2000" b="1" dirty="0" smtClean="0"/>
          </a:p>
          <a:p>
            <a:pPr>
              <a:buNone/>
            </a:pPr>
            <a:r>
              <a:rPr lang="de-DE" sz="2000" b="1" dirty="0" smtClean="0">
                <a:solidFill>
                  <a:srgbClr val="FF33CC"/>
                </a:solidFill>
              </a:rPr>
              <a:t>But </a:t>
            </a:r>
            <a:r>
              <a:rPr lang="de-DE" sz="2000" b="1" dirty="0" err="1" smtClean="0">
                <a:solidFill>
                  <a:srgbClr val="FF33CC"/>
                </a:solidFill>
              </a:rPr>
              <a:t>better</a:t>
            </a:r>
            <a:r>
              <a:rPr lang="de-DE" sz="2000" b="1" dirty="0" smtClean="0">
                <a:solidFill>
                  <a:srgbClr val="FF33CC"/>
                </a:solidFill>
              </a:rPr>
              <a:t> </a:t>
            </a:r>
            <a:r>
              <a:rPr lang="de-DE" sz="2000" b="1" dirty="0" err="1" smtClean="0">
                <a:solidFill>
                  <a:srgbClr val="FF33CC"/>
                </a:solidFill>
              </a:rPr>
              <a:t>results</a:t>
            </a:r>
            <a:r>
              <a:rPr lang="de-DE" sz="2000" b="1" dirty="0" smtClean="0">
                <a:solidFill>
                  <a:srgbClr val="FF33CC"/>
                </a:solidFill>
              </a:rPr>
              <a:t> </a:t>
            </a:r>
            <a:r>
              <a:rPr lang="de-DE" sz="2000" b="1" dirty="0" err="1" smtClean="0">
                <a:solidFill>
                  <a:srgbClr val="FF33CC"/>
                </a:solidFill>
              </a:rPr>
              <a:t>are</a:t>
            </a:r>
            <a:r>
              <a:rPr lang="de-DE" sz="2000" b="1" dirty="0" smtClean="0">
                <a:solidFill>
                  <a:srgbClr val="FF33CC"/>
                </a:solidFill>
              </a:rPr>
              <a:t> </a:t>
            </a:r>
            <a:r>
              <a:rPr lang="de-DE" sz="2000" b="1" dirty="0" err="1" smtClean="0">
                <a:solidFill>
                  <a:srgbClr val="FF33CC"/>
                </a:solidFill>
              </a:rPr>
              <a:t>obtained</a:t>
            </a:r>
            <a:r>
              <a:rPr lang="de-DE" sz="2000" b="1" dirty="0" smtClean="0">
                <a:solidFill>
                  <a:srgbClr val="FF33CC"/>
                </a:solidFill>
              </a:rPr>
              <a:t> </a:t>
            </a:r>
            <a:r>
              <a:rPr lang="de-DE" sz="2000" b="1" dirty="0" err="1" smtClean="0">
                <a:solidFill>
                  <a:srgbClr val="FF33CC"/>
                </a:solidFill>
              </a:rPr>
              <a:t>with</a:t>
            </a:r>
            <a:r>
              <a:rPr lang="de-DE" sz="2000" b="1" dirty="0" smtClean="0">
                <a:solidFill>
                  <a:srgbClr val="FF33CC"/>
                </a:solidFill>
              </a:rPr>
              <a:t>: </a:t>
            </a:r>
            <a:endParaRPr lang="en-US" sz="2000" b="1" dirty="0">
              <a:solidFill>
                <a:srgbClr val="FF33CC"/>
              </a:solidFill>
            </a:endParaRPr>
          </a:p>
          <a:p>
            <a:pPr>
              <a:buNone/>
            </a:pPr>
            <a:r>
              <a:rPr lang="en-US" sz="2000" b="1" dirty="0" smtClean="0"/>
              <a:t>Latent Factor Model (LFM)</a:t>
            </a:r>
          </a:p>
          <a:p>
            <a:pPr>
              <a:buNone/>
            </a:pPr>
            <a:r>
              <a:rPr lang="en-US" sz="2000" dirty="0" smtClean="0"/>
              <a:t>~95% correct predictions</a:t>
            </a:r>
          </a:p>
        </p:txBody>
      </p:sp>
      <p:sp>
        <p:nvSpPr>
          <p:cNvPr id="4" name="Номер слайда 3"/>
          <p:cNvSpPr>
            <a:spLocks noGrp="1"/>
          </p:cNvSpPr>
          <p:nvPr>
            <p:ph type="sldNum" sz="quarter" idx="12"/>
          </p:nvPr>
        </p:nvSpPr>
        <p:spPr/>
        <p:txBody>
          <a:bodyPr/>
          <a:lstStyle/>
          <a:p>
            <a:fld id="{5642019C-ABE9-4D0A-8A8D-CA21D401B279}" type="slidenum">
              <a:rPr lang="en-US" smtClean="0"/>
              <a:pPr/>
              <a:t>4</a:t>
            </a:fld>
            <a:endParaRPr lang="en-US"/>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uk-UA"/>
          </a:p>
        </p:txBody>
      </p:sp>
      <p:pic>
        <p:nvPicPr>
          <p:cNvPr id="2049"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83568" y="2385417"/>
            <a:ext cx="1866713" cy="900000"/>
          </a:xfrm>
          <a:prstGeom prst="rect">
            <a:avLst/>
          </a:prstGeom>
          <a:noFill/>
        </p:spPr>
      </p:pic>
      <p:sp>
        <p:nvSpPr>
          <p:cNvPr id="2051" name="Rectangle 3"/>
          <p:cNvSpPr>
            <a:spLocks noChangeArrowheads="1"/>
          </p:cNvSpPr>
          <p:nvPr/>
        </p:nvSpPr>
        <p:spPr bwMode="auto">
          <a:xfrm>
            <a:off x="0" y="492641"/>
            <a:ext cx="184731"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2000" b="0" i="0" u="none" strike="noStrike" cap="none" normalizeH="0" baseline="0" smtClean="0">
              <a:ln>
                <a:noFill/>
              </a:ln>
              <a:solidFill>
                <a:schemeClr val="tx1"/>
              </a:solidFill>
              <a:effectLst/>
              <a:latin typeface="Arial" pitchFamily="34" charset="0"/>
              <a:cs typeface="Arial" pitchFamily="34" charset="0"/>
            </a:endParaRPr>
          </a:p>
        </p:txBody>
      </p:sp>
      <p:sp>
        <p:nvSpPr>
          <p:cNvPr id="205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uk-UA"/>
          </a:p>
        </p:txBody>
      </p:sp>
      <p:sp>
        <p:nvSpPr>
          <p:cNvPr id="205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uk-UA"/>
          </a:p>
        </p:txBody>
      </p:sp>
      <p:pic>
        <p:nvPicPr>
          <p:cNvPr id="2056" name="Picture 8"/>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55576" y="3429000"/>
            <a:ext cx="3597275" cy="571500"/>
          </a:xfrm>
          <a:prstGeom prst="rect">
            <a:avLst/>
          </a:prstGeom>
          <a:noFill/>
        </p:spPr>
      </p:pic>
      <p:sp>
        <p:nvSpPr>
          <p:cNvPr id="2058" name="Rectangle 10"/>
          <p:cNvSpPr>
            <a:spLocks noChangeArrowheads="1"/>
          </p:cNvSpPr>
          <p:nvPr/>
        </p:nvSpPr>
        <p:spPr bwMode="auto">
          <a:xfrm>
            <a:off x="0" y="1057245"/>
            <a:ext cx="184731"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2000" b="0" i="0" u="none" strike="noStrike" cap="none" normalizeH="0" baseline="0" smtClean="0">
              <a:ln>
                <a:noFill/>
              </a:ln>
              <a:solidFill>
                <a:schemeClr val="tx1"/>
              </a:solidFill>
              <a:effectLst/>
              <a:latin typeface="Arial" pitchFamily="34" charset="0"/>
              <a:cs typeface="Arial" pitchFamily="34" charset="0"/>
            </a:endParaRPr>
          </a:p>
        </p:txBody>
      </p:sp>
      <p:sp>
        <p:nvSpPr>
          <p:cNvPr id="2060"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uk-UA"/>
          </a:p>
        </p:txBody>
      </p:sp>
      <p:pic>
        <p:nvPicPr>
          <p:cNvPr id="2059" name="Picture 1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156176" y="2313409"/>
            <a:ext cx="2520000" cy="910921"/>
          </a:xfrm>
          <a:prstGeom prst="rect">
            <a:avLst/>
          </a:prstGeom>
          <a:noFill/>
        </p:spPr>
      </p:pic>
      <p:sp>
        <p:nvSpPr>
          <p:cNvPr id="2061" name="Rectangle 13"/>
          <p:cNvSpPr>
            <a:spLocks noChangeArrowheads="1"/>
          </p:cNvSpPr>
          <p:nvPr/>
        </p:nvSpPr>
        <p:spPr bwMode="auto">
          <a:xfrm>
            <a:off x="0" y="721241"/>
            <a:ext cx="184731"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2000" b="0" i="0" u="none" strike="noStrike" cap="none" normalizeH="0" baseline="0" smtClean="0">
              <a:ln>
                <a:noFill/>
              </a:ln>
              <a:solidFill>
                <a:schemeClr val="tx1"/>
              </a:solidFill>
              <a:effectLst/>
              <a:latin typeface="Arial" pitchFamily="34" charset="0"/>
              <a:cs typeface="Arial" pitchFamily="34" charset="0"/>
            </a:endParaRPr>
          </a:p>
        </p:txBody>
      </p:sp>
      <p:sp>
        <p:nvSpPr>
          <p:cNvPr id="2063"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uk-UA"/>
          </a:p>
        </p:txBody>
      </p:sp>
      <p:pic>
        <p:nvPicPr>
          <p:cNvPr id="2062" name="Picture 14"/>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203848" y="2313409"/>
            <a:ext cx="2520000" cy="910921"/>
          </a:xfrm>
          <a:prstGeom prst="rect">
            <a:avLst/>
          </a:prstGeom>
          <a:noFill/>
        </p:spPr>
      </p:pic>
      <p:sp>
        <p:nvSpPr>
          <p:cNvPr id="2064" name="Rectangle 16"/>
          <p:cNvSpPr>
            <a:spLocks noChangeArrowheads="1"/>
          </p:cNvSpPr>
          <p:nvPr/>
        </p:nvSpPr>
        <p:spPr bwMode="auto">
          <a:xfrm>
            <a:off x="0" y="721241"/>
            <a:ext cx="184731"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20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6" name="Objekt 5"/>
          <p:cNvGraphicFramePr>
            <a:graphicFrameLocks noChangeAspect="1"/>
          </p:cNvGraphicFramePr>
          <p:nvPr>
            <p:extLst>
              <p:ext uri="{D42A27DB-BD31-4B8C-83A1-F6EECF244321}">
                <p14:modId xmlns:p14="http://schemas.microsoft.com/office/powerpoint/2010/main" val="2877919807"/>
              </p:ext>
            </p:extLst>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08939" name="Formel" r:id="rId7" imgW="114120" imgH="215640" progId="Equation.3">
                  <p:embed/>
                </p:oleObj>
              </mc:Choice>
              <mc:Fallback>
                <p:oleObj name="Formel" r:id="rId7" imgW="114120" imgH="215640" progId="Equation.3">
                  <p:embed/>
                  <p:pic>
                    <p:nvPicPr>
                      <p:cNvPr id="6" name="Objekt 5"/>
                      <p:cNvPicPr/>
                      <p:nvPr/>
                    </p:nvPicPr>
                    <p:blipFill>
                      <a:blip r:embed="rId8"/>
                      <a:stretch>
                        <a:fillRect/>
                      </a:stretch>
                    </p:blipFill>
                    <p:spPr>
                      <a:xfrm>
                        <a:off x="4514850" y="3321050"/>
                        <a:ext cx="114300" cy="215900"/>
                      </a:xfrm>
                      <a:prstGeom prst="rect">
                        <a:avLst/>
                      </a:prstGeom>
                    </p:spPr>
                  </p:pic>
                </p:oleObj>
              </mc:Fallback>
            </mc:AlternateContent>
          </a:graphicData>
        </a:graphic>
      </p:graphicFrame>
      <p:pic>
        <p:nvPicPr>
          <p:cNvPr id="207876" name="Picture 4" descr="http://rogercortesi.com/eqn/tempimagedir/eqn9119.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3797" y="3468921"/>
            <a:ext cx="3886195" cy="752167"/>
          </a:xfrm>
          <a:prstGeom prst="rect">
            <a:avLst/>
          </a:prstGeom>
          <a:noFill/>
          <a:extLst>
            <a:ext uri="{909E8E84-426E-40DD-AFC4-6F175D3DCCD1}">
              <a14:hiddenFill xmlns:a14="http://schemas.microsoft.com/office/drawing/2010/main">
                <a:solidFill>
                  <a:srgbClr val="FFFFFF"/>
                </a:solidFill>
              </a14:hiddenFill>
            </a:ext>
          </a:extLst>
        </p:spPr>
      </p:pic>
      <p:sp>
        <p:nvSpPr>
          <p:cNvPr id="7" name="Datumsplatzhalter 6"/>
          <p:cNvSpPr>
            <a:spLocks noGrp="1"/>
          </p:cNvSpPr>
          <p:nvPr>
            <p:ph type="dt" sz="half" idx="10"/>
          </p:nvPr>
        </p:nvSpPr>
        <p:spPr/>
        <p:txBody>
          <a:bodyPr/>
          <a:lstStyle/>
          <a:p>
            <a:pPr>
              <a:defRPr/>
            </a:pPr>
            <a:r>
              <a:rPr lang="de-DE" smtClean="0"/>
              <a:t>V2</a:t>
            </a:r>
            <a:endParaRPr lang="de-DE" dirty="0"/>
          </a:p>
        </p:txBody>
      </p:sp>
      <p:sp>
        <p:nvSpPr>
          <p:cNvPr id="8" name="Fußzeilenplatzhalter 7"/>
          <p:cNvSpPr>
            <a:spLocks noGrp="1"/>
          </p:cNvSpPr>
          <p:nvPr>
            <p:ph type="ftr" sz="quarter" idx="11"/>
          </p:nvPr>
        </p:nvSpPr>
        <p:spPr/>
        <p:txBody>
          <a:bodyPr/>
          <a:lstStyle/>
          <a:p>
            <a:pPr>
              <a:defRPr/>
            </a:pPr>
            <a:r>
              <a:rPr lang="en-US" smtClean="0"/>
              <a:t>Processing of Biological Data</a:t>
            </a:r>
            <a:endParaRPr lang="de-DE" dirty="0"/>
          </a:p>
        </p:txBody>
      </p:sp>
    </p:spTree>
    <p:extLst>
      <p:ext uri="{BB962C8B-B14F-4D97-AF65-F5344CB8AC3E}">
        <p14:creationId xmlns:p14="http://schemas.microsoft.com/office/powerpoint/2010/main" val="4161959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err="1" smtClean="0">
                <a:ea typeface="ＭＳ Ｐゴシック" pitchFamily="34" charset="-128"/>
              </a:rPr>
              <a:t>Bayes</a:t>
            </a:r>
            <a:r>
              <a:rPr lang="de-DE" altLang="de-DE" dirty="0" smtClean="0">
                <a:ea typeface="ＭＳ Ｐゴシック" pitchFamily="34" charset="-128"/>
              </a:rPr>
              <a:t> </a:t>
            </a:r>
            <a:r>
              <a:rPr lang="de-DE" altLang="de-DE" dirty="0" err="1" smtClean="0">
                <a:ea typeface="ＭＳ Ｐゴシック" pitchFamily="34" charset="-128"/>
              </a:rPr>
              <a:t>rule</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mc:AlternateContent xmlns:mc="http://schemas.openxmlformats.org/markup-compatibility/2006" xmlns:a14="http://schemas.microsoft.com/office/drawing/2010/main">
        <mc:Choice Requires="a14">
          <p:sp>
            <p:nvSpPr>
              <p:cNvPr id="15364" name="Text Box 4"/>
              <p:cNvSpPr txBox="1">
                <a:spLocks noChangeArrowheads="1"/>
              </p:cNvSpPr>
              <p:nvPr/>
            </p:nvSpPr>
            <p:spPr bwMode="auto">
              <a:xfrm>
                <a:off x="107504" y="658813"/>
                <a:ext cx="8856984" cy="508139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Another immediate </a:t>
                </a:r>
                <a:r>
                  <a:rPr lang="de-DE" altLang="de-DE" sz="1800" dirty="0" err="1" smtClean="0">
                    <a:ea typeface="Cambria Math"/>
                    <a:sym typeface="Symbol"/>
                  </a:rPr>
                  <a:t>consequence</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definition</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conditional</a:t>
                </a:r>
                <a:r>
                  <a:rPr lang="de-DE" altLang="de-DE" sz="1800" dirty="0" smtClean="0">
                    <a:ea typeface="Cambria Math"/>
                    <a:sym typeface="Symbol"/>
                  </a:rPr>
                  <a:t> </a:t>
                </a:r>
                <a:r>
                  <a:rPr lang="de-DE" altLang="de-DE" sz="1800" dirty="0" err="1" smtClean="0">
                    <a:ea typeface="Cambria Math"/>
                    <a:sym typeface="Symbol"/>
                  </a:rPr>
                  <a:t>probability</a:t>
                </a:r>
                <a:r>
                  <a:rPr lang="de-DE" altLang="de-DE" sz="1800" dirty="0" smtClean="0">
                    <a:ea typeface="Cambria Math"/>
                    <a:sym typeface="Symbol"/>
                  </a:rPr>
                  <a:t> </a:t>
                </a:r>
                <a:r>
                  <a:rPr lang="de-DE" altLang="de-DE" sz="1800" dirty="0" err="1" smtClean="0">
                    <a:ea typeface="Cambria Math"/>
                    <a:sym typeface="Symbol"/>
                  </a:rPr>
                  <a:t>is</a:t>
                </a:r>
                <a:endParaRPr lang="de-DE" altLang="de-DE" sz="1800" dirty="0" smtClean="0">
                  <a:ea typeface="Cambria Math"/>
                  <a:sym typeface="Symbol"/>
                </a:endParaRPr>
              </a:p>
              <a:p>
                <a:pPr eaLnBrk="1" hangingPunct="1">
                  <a:lnSpc>
                    <a:spcPct val="120000"/>
                  </a:lnSpc>
                  <a:spcBef>
                    <a:spcPct val="0"/>
                  </a:spcBef>
                  <a:buNone/>
                </a:pPr>
                <a:r>
                  <a:rPr lang="de-DE" altLang="de-DE" sz="1800" b="1" dirty="0" err="1" smtClean="0">
                    <a:ea typeface="Cambria Math"/>
                    <a:sym typeface="Symbol"/>
                  </a:rPr>
                  <a:t>Bayes</a:t>
                </a:r>
                <a:r>
                  <a:rPr lang="de-DE" altLang="de-DE" sz="1800" b="1" dirty="0" smtClean="0">
                    <a:ea typeface="Cambria Math"/>
                    <a:sym typeface="Symbol"/>
                  </a:rPr>
                  <a:t>‘ </a:t>
                </a:r>
                <a:r>
                  <a:rPr lang="de-DE" altLang="de-DE" sz="1800" b="1" dirty="0" err="1" smtClean="0">
                    <a:ea typeface="Cambria Math"/>
                    <a:sym typeface="Symbol"/>
                  </a:rPr>
                  <a:t>rule</a:t>
                </a:r>
                <a:r>
                  <a:rPr lang="de-DE" altLang="de-DE" sz="1800" dirty="0" smtClean="0">
                    <a:ea typeface="Cambria Math"/>
                    <a:sym typeface="Symbol"/>
                  </a:rPr>
                  <a:t>. </a:t>
                </a:r>
                <a:endParaRPr lang="de-DE" altLang="de-DE" sz="1800" dirty="0">
                  <a:ea typeface="Cambria Math"/>
                  <a:sym typeface="Symbol"/>
                </a:endParaRPr>
              </a:p>
              <a:p>
                <a:pPr eaLnBrk="1" hangingPunct="1">
                  <a:lnSpc>
                    <a:spcPct val="120000"/>
                  </a:lnSpc>
                  <a:spcBef>
                    <a:spcPct val="0"/>
                  </a:spcBef>
                  <a:buNone/>
                </a:pPr>
                <a:endParaRPr lang="de-DE" altLang="de-DE" sz="1800" dirty="0" smtClean="0">
                  <a:ea typeface="Cambria Math"/>
                  <a:sym typeface="Symbol"/>
                </a:endParaRPr>
              </a:p>
              <a:p>
                <a:pPr eaLnBrk="1" hangingPunct="1">
                  <a:lnSpc>
                    <a:spcPct val="120000"/>
                  </a:lnSpc>
                  <a:spcBef>
                    <a:spcPct val="0"/>
                  </a:spcBef>
                  <a:buNone/>
                </a:pPr>
                <a:r>
                  <a:rPr lang="de-DE" altLang="de-DE" sz="1800" dirty="0" smtClean="0">
                    <a:ea typeface="Cambria Math"/>
                    <a:sym typeface="Symbol"/>
                  </a:rPr>
                  <a:t>Due </a:t>
                </a:r>
                <a:r>
                  <a:rPr lang="de-DE" altLang="de-DE" sz="1800" dirty="0" err="1" smtClean="0">
                    <a:ea typeface="Cambria Math"/>
                    <a:sym typeface="Symbol"/>
                  </a:rPr>
                  <a:t>to</a:t>
                </a:r>
                <a:r>
                  <a:rPr lang="de-DE" altLang="de-DE" sz="1800" dirty="0" smtClean="0">
                    <a:ea typeface="Cambria Math"/>
                    <a:sym typeface="Symbol"/>
                  </a:rPr>
                  <a:t> </a:t>
                </a:r>
                <a:r>
                  <a:rPr lang="de-DE" altLang="de-DE" sz="1800" dirty="0" err="1" smtClean="0">
                    <a:ea typeface="Cambria Math"/>
                    <a:sym typeface="Symbol"/>
                  </a:rPr>
                  <a:t>symmetry</a:t>
                </a:r>
                <a:r>
                  <a:rPr lang="de-DE" altLang="de-DE" sz="1800" dirty="0" smtClean="0">
                    <a:ea typeface="Cambria Math"/>
                    <a:sym typeface="Symbol"/>
                  </a:rPr>
                  <a:t>, </a:t>
                </a:r>
                <a:r>
                  <a:rPr lang="de-DE" altLang="de-DE" sz="1800" dirty="0" err="1" smtClean="0">
                    <a:ea typeface="Cambria Math"/>
                    <a:sym typeface="Symbol"/>
                  </a:rPr>
                  <a:t>we</a:t>
                </a:r>
                <a:r>
                  <a:rPr lang="de-DE" altLang="de-DE" sz="1800" dirty="0" smtClean="0">
                    <a:ea typeface="Cambria Math"/>
                    <a:sym typeface="Symbol"/>
                  </a:rPr>
                  <a:t> </a:t>
                </a:r>
                <a:r>
                  <a:rPr lang="de-DE" altLang="de-DE" sz="1800" dirty="0" err="1" smtClean="0">
                    <a:ea typeface="Cambria Math"/>
                    <a:sym typeface="Symbol"/>
                  </a:rPr>
                  <a:t>can</a:t>
                </a:r>
                <a:r>
                  <a:rPr lang="de-DE" altLang="de-DE" sz="1800" dirty="0" smtClean="0">
                    <a:ea typeface="Cambria Math"/>
                    <a:sym typeface="Symbol"/>
                  </a:rPr>
                  <a:t> </a:t>
                </a:r>
                <a:r>
                  <a:rPr lang="de-DE" altLang="de-DE" sz="1800" dirty="0" err="1" smtClean="0">
                    <a:ea typeface="Cambria Math"/>
                    <a:sym typeface="Symbol"/>
                  </a:rPr>
                  <a:t>swap</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2 variables  </a:t>
                </a:r>
                <a:r>
                  <a:rPr lang="de-DE" altLang="de-DE" sz="1800" dirty="0" err="1" smtClean="0">
                    <a:ea typeface="Cambria Math"/>
                    <a:sym typeface="Symbol"/>
                  </a:rPr>
                  <a:t>and</a:t>
                </a:r>
                <a:r>
                  <a:rPr lang="de-DE" altLang="de-DE" sz="1800" dirty="0" smtClean="0">
                    <a:ea typeface="Cambria Math"/>
                    <a:sym typeface="Symbol"/>
                  </a:rPr>
                  <a:t>  in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definition</a:t>
                </a:r>
                <a:endParaRPr lang="de-DE" altLang="de-DE" sz="1800" dirty="0" smtClean="0">
                  <a:ea typeface="Cambria Math"/>
                  <a:sym typeface="Symbol"/>
                </a:endParaRPr>
              </a:p>
              <a:p>
                <a:pPr eaLnBrk="1" hangingPunct="1">
                  <a:lnSpc>
                    <a:spcPct val="120000"/>
                  </a:lnSpc>
                  <a:spcBef>
                    <a:spcPct val="0"/>
                  </a:spcBef>
                  <a:buNone/>
                </a:pPr>
                <a:r>
                  <a:rPr lang="de-DE" altLang="de-DE" sz="2000" dirty="0" smtClean="0">
                    <a:ea typeface="Cambria Math"/>
                    <a:sym typeface="Symbol"/>
                  </a:rPr>
                  <a:t> </a:t>
                </a:r>
                <a14:m>
                  <m:oMath xmlns:m="http://schemas.openxmlformats.org/officeDocument/2006/math">
                    <m:r>
                      <a:rPr lang="de-DE" altLang="de-DE" sz="2000" i="1">
                        <a:latin typeface="Cambria Math"/>
                        <a:ea typeface="Cambria Math"/>
                        <a:sym typeface="Symbol"/>
                      </a:rPr>
                      <m:t>𝑃</m:t>
                    </m:r>
                    <m:d>
                      <m:dPr>
                        <m:ctrlPr>
                          <a:rPr lang="de-DE" altLang="de-DE" sz="2000" i="1">
                            <a:latin typeface="Cambria Math" panose="02040503050406030204" pitchFamily="18" charset="0"/>
                            <a:ea typeface="Cambria Math"/>
                            <a:sym typeface="Symbol"/>
                          </a:rPr>
                        </m:ctrlPr>
                      </m:dPr>
                      <m:e>
                        <m:r>
                          <a:rPr lang="de-DE" altLang="de-DE" sz="2000" i="1">
                            <a:latin typeface="Cambria Math"/>
                            <a:ea typeface="Cambria Math"/>
                            <a:sym typeface="Symbol"/>
                          </a:rPr>
                          <m:t>𝛽</m:t>
                        </m:r>
                        <m:d>
                          <m:dPr>
                            <m:begChr m:val="|"/>
                            <m:endChr m:val=""/>
                            <m:ctrlPr>
                              <a:rPr lang="de-DE" altLang="de-DE" sz="2000" i="1">
                                <a:latin typeface="Cambria Math" panose="02040503050406030204" pitchFamily="18" charset="0"/>
                                <a:ea typeface="Cambria Math"/>
                                <a:sym typeface="Symbol"/>
                              </a:rPr>
                            </m:ctrlPr>
                          </m:dPr>
                          <m:e>
                            <m:r>
                              <a:rPr lang="de-DE" altLang="de-DE" sz="2000" i="1">
                                <a:latin typeface="Cambria Math"/>
                                <a:ea typeface="Cambria Math"/>
                                <a:sym typeface="Symbol"/>
                              </a:rPr>
                              <m:t>𝛼</m:t>
                            </m:r>
                          </m:e>
                        </m:d>
                      </m:e>
                    </m:d>
                    <m:r>
                      <a:rPr lang="de-DE" altLang="de-DE" sz="2000" i="1">
                        <a:latin typeface="Cambria Math"/>
                        <a:ea typeface="Cambria Math"/>
                        <a:sym typeface="Symbol"/>
                      </a:rPr>
                      <m:t>=</m:t>
                    </m:r>
                    <m:f>
                      <m:fPr>
                        <m:ctrlPr>
                          <a:rPr lang="de-DE" altLang="de-DE" sz="2000" i="1">
                            <a:latin typeface="Cambria Math" panose="02040503050406030204" pitchFamily="18" charset="0"/>
                            <a:ea typeface="Cambria Math"/>
                            <a:sym typeface="Symbol"/>
                          </a:rPr>
                        </m:ctrlPr>
                      </m:fPr>
                      <m:num>
                        <m:r>
                          <a:rPr lang="de-DE" altLang="de-DE" sz="2000" i="1">
                            <a:latin typeface="Cambria Math"/>
                            <a:ea typeface="Cambria Math"/>
                            <a:sym typeface="Symbol"/>
                          </a:rPr>
                          <m:t>𝑃</m:t>
                        </m:r>
                        <m:d>
                          <m:dPr>
                            <m:ctrlPr>
                              <a:rPr lang="de-DE" altLang="de-DE" sz="2000" i="1">
                                <a:latin typeface="Cambria Math" panose="02040503050406030204" pitchFamily="18" charset="0"/>
                                <a:ea typeface="Cambria Math"/>
                                <a:sym typeface="Symbol"/>
                              </a:rPr>
                            </m:ctrlPr>
                          </m:dPr>
                          <m:e>
                            <m:r>
                              <a:rPr lang="de-DE" altLang="de-DE" sz="2000" i="1">
                                <a:latin typeface="Cambria Math"/>
                                <a:ea typeface="Cambria Math"/>
                                <a:sym typeface="Symbol"/>
                              </a:rPr>
                              <m:t>𝛼</m:t>
                            </m:r>
                            <m:r>
                              <a:rPr lang="de-DE" altLang="de-DE" sz="2000" i="1">
                                <a:latin typeface="Cambria Math"/>
                                <a:ea typeface="Cambria Math"/>
                                <a:sym typeface="Symbol"/>
                              </a:rPr>
                              <m:t>∩</m:t>
                            </m:r>
                            <m:r>
                              <a:rPr lang="de-DE" altLang="de-DE" sz="2000" i="1">
                                <a:latin typeface="Cambria Math"/>
                                <a:ea typeface="Cambria Math"/>
                                <a:sym typeface="Symbol"/>
                              </a:rPr>
                              <m:t>𝛽</m:t>
                            </m:r>
                          </m:e>
                        </m:d>
                      </m:num>
                      <m:den>
                        <m:r>
                          <a:rPr lang="de-DE" altLang="de-DE" sz="2000" i="1">
                            <a:latin typeface="Cambria Math"/>
                            <a:ea typeface="Cambria Math"/>
                            <a:sym typeface="Symbol"/>
                          </a:rPr>
                          <m:t>𝑃</m:t>
                        </m:r>
                        <m:d>
                          <m:dPr>
                            <m:ctrlPr>
                              <a:rPr lang="de-DE" altLang="de-DE" sz="2000" i="1">
                                <a:latin typeface="Cambria Math" panose="02040503050406030204" pitchFamily="18" charset="0"/>
                                <a:ea typeface="Cambria Math"/>
                                <a:sym typeface="Symbol"/>
                              </a:rPr>
                            </m:ctrlPr>
                          </m:dPr>
                          <m:e>
                            <m:r>
                              <a:rPr lang="de-DE" altLang="de-DE" sz="2000" i="1">
                                <a:latin typeface="Cambria Math"/>
                                <a:ea typeface="Cambria Math"/>
                                <a:sym typeface="Symbol"/>
                              </a:rPr>
                              <m:t>𝛼</m:t>
                            </m:r>
                          </m:e>
                        </m:d>
                      </m:den>
                    </m:f>
                  </m:oMath>
                </a14:m>
                <a:r>
                  <a:rPr lang="de-DE" altLang="de-DE" sz="2000" dirty="0">
                    <a:ea typeface="Cambria Math"/>
                    <a:sym typeface="Symbol"/>
                  </a:rPr>
                  <a:t> </a:t>
                </a:r>
                <a:r>
                  <a:rPr lang="de-DE" altLang="de-DE" sz="1800" dirty="0" err="1" smtClean="0">
                    <a:ea typeface="Cambria Math"/>
                    <a:sym typeface="Symbol"/>
                  </a:rPr>
                  <a:t>and</a:t>
                </a:r>
                <a:r>
                  <a:rPr lang="de-DE" altLang="de-DE" sz="1800" dirty="0" smtClean="0">
                    <a:ea typeface="Cambria Math"/>
                    <a:sym typeface="Symbol"/>
                  </a:rPr>
                  <a:t> </a:t>
                </a:r>
                <a:r>
                  <a:rPr lang="de-DE" altLang="de-DE" sz="1800" dirty="0" err="1" smtClean="0">
                    <a:ea typeface="Cambria Math"/>
                    <a:sym typeface="Symbol"/>
                  </a:rPr>
                  <a:t>get</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equivalent</a:t>
                </a:r>
                <a:r>
                  <a:rPr lang="de-DE" altLang="de-DE" sz="1800" dirty="0" smtClean="0">
                    <a:ea typeface="Cambria Math"/>
                    <a:sym typeface="Symbol"/>
                  </a:rPr>
                  <a:t> </a:t>
                </a:r>
                <a:r>
                  <a:rPr lang="de-DE" altLang="de-DE" sz="1800" dirty="0" err="1" smtClean="0">
                    <a:ea typeface="Cambria Math"/>
                    <a:sym typeface="Symbol"/>
                  </a:rPr>
                  <a:t>expression</a:t>
                </a:r>
                <a:r>
                  <a:rPr lang="de-DE" altLang="de-DE" sz="1800" dirty="0" smtClean="0">
                    <a:ea typeface="Cambria Math"/>
                    <a:sym typeface="Symbol"/>
                  </a:rPr>
                  <a:t> </a:t>
                </a:r>
                <a14:m>
                  <m:oMath xmlns:m="http://schemas.openxmlformats.org/officeDocument/2006/math">
                    <m:r>
                      <a:rPr lang="de-DE" altLang="de-DE" sz="2000" i="1">
                        <a:latin typeface="Cambria Math"/>
                        <a:ea typeface="Cambria Math"/>
                        <a:sym typeface="Symbol"/>
                      </a:rPr>
                      <m:t>𝑃</m:t>
                    </m:r>
                    <m:d>
                      <m:dPr>
                        <m:ctrlPr>
                          <a:rPr lang="de-DE" altLang="de-DE" sz="2000" i="1">
                            <a:latin typeface="Cambria Math" panose="02040503050406030204" pitchFamily="18" charset="0"/>
                            <a:ea typeface="Cambria Math"/>
                            <a:sym typeface="Symbol"/>
                          </a:rPr>
                        </m:ctrlPr>
                      </m:dPr>
                      <m:e>
                        <m:r>
                          <a:rPr lang="de-DE" altLang="de-DE" sz="2000" i="1" smtClean="0">
                            <a:latin typeface="Cambria Math"/>
                            <a:ea typeface="Cambria Math"/>
                            <a:sym typeface="Symbol"/>
                          </a:rPr>
                          <m:t>𝛼</m:t>
                        </m:r>
                        <m:d>
                          <m:dPr>
                            <m:begChr m:val="|"/>
                            <m:endChr m:val=""/>
                            <m:ctrlPr>
                              <a:rPr lang="de-DE" altLang="de-DE" sz="2000" i="1">
                                <a:latin typeface="Cambria Math" panose="02040503050406030204" pitchFamily="18" charset="0"/>
                                <a:ea typeface="Cambria Math"/>
                                <a:sym typeface="Symbol"/>
                              </a:rPr>
                            </m:ctrlPr>
                          </m:dPr>
                          <m:e>
                            <m:r>
                              <a:rPr lang="de-DE" altLang="de-DE" sz="2000" i="1" smtClean="0">
                                <a:latin typeface="Cambria Math"/>
                                <a:ea typeface="Cambria Math"/>
                                <a:sym typeface="Symbol"/>
                              </a:rPr>
                              <m:t>𝛽</m:t>
                            </m:r>
                          </m:e>
                        </m:d>
                      </m:e>
                    </m:d>
                    <m:r>
                      <a:rPr lang="de-DE" altLang="de-DE" sz="2000" i="1">
                        <a:latin typeface="Cambria Math"/>
                        <a:ea typeface="Cambria Math"/>
                        <a:sym typeface="Symbol"/>
                      </a:rPr>
                      <m:t>=</m:t>
                    </m:r>
                    <m:f>
                      <m:fPr>
                        <m:ctrlPr>
                          <a:rPr lang="de-DE" altLang="de-DE" sz="2000" i="1">
                            <a:latin typeface="Cambria Math" panose="02040503050406030204" pitchFamily="18" charset="0"/>
                            <a:ea typeface="Cambria Math"/>
                            <a:sym typeface="Symbol"/>
                          </a:rPr>
                        </m:ctrlPr>
                      </m:fPr>
                      <m:num>
                        <m:r>
                          <a:rPr lang="de-DE" altLang="de-DE" sz="2000" i="1">
                            <a:latin typeface="Cambria Math"/>
                            <a:ea typeface="Cambria Math"/>
                            <a:sym typeface="Symbol"/>
                          </a:rPr>
                          <m:t>𝑃</m:t>
                        </m:r>
                        <m:d>
                          <m:dPr>
                            <m:ctrlPr>
                              <a:rPr lang="de-DE" altLang="de-DE" sz="2000" i="1">
                                <a:latin typeface="Cambria Math" panose="02040503050406030204" pitchFamily="18" charset="0"/>
                                <a:ea typeface="Cambria Math"/>
                                <a:sym typeface="Symbol"/>
                              </a:rPr>
                            </m:ctrlPr>
                          </m:dPr>
                          <m:e>
                            <m:r>
                              <a:rPr lang="de-DE" altLang="de-DE" sz="2000" i="1" smtClean="0">
                                <a:latin typeface="Cambria Math"/>
                                <a:ea typeface="Cambria Math"/>
                                <a:sym typeface="Symbol"/>
                              </a:rPr>
                              <m:t>𝛽</m:t>
                            </m:r>
                            <m:r>
                              <a:rPr lang="de-DE" altLang="de-DE" sz="2000" i="1">
                                <a:latin typeface="Cambria Math"/>
                                <a:ea typeface="Cambria Math"/>
                                <a:sym typeface="Symbol"/>
                              </a:rPr>
                              <m:t>∩</m:t>
                            </m:r>
                            <m:r>
                              <a:rPr lang="de-DE" altLang="de-DE" sz="2000" i="1" smtClean="0">
                                <a:latin typeface="Cambria Math"/>
                                <a:ea typeface="Cambria Math"/>
                                <a:sym typeface="Symbol"/>
                              </a:rPr>
                              <m:t>𝛼</m:t>
                            </m:r>
                          </m:e>
                        </m:d>
                      </m:num>
                      <m:den>
                        <m:r>
                          <a:rPr lang="de-DE" altLang="de-DE" sz="2000" i="1">
                            <a:latin typeface="Cambria Math"/>
                            <a:ea typeface="Cambria Math"/>
                            <a:sym typeface="Symbol"/>
                          </a:rPr>
                          <m:t>𝑃</m:t>
                        </m:r>
                        <m:d>
                          <m:dPr>
                            <m:ctrlPr>
                              <a:rPr lang="de-DE" altLang="de-DE" sz="2000" i="1">
                                <a:latin typeface="Cambria Math" panose="02040503050406030204" pitchFamily="18" charset="0"/>
                                <a:ea typeface="Cambria Math"/>
                                <a:sym typeface="Symbol"/>
                              </a:rPr>
                            </m:ctrlPr>
                          </m:dPr>
                          <m:e>
                            <m:r>
                              <a:rPr lang="de-DE" altLang="de-DE" sz="2000" i="1" smtClean="0">
                                <a:latin typeface="Cambria Math"/>
                                <a:ea typeface="Cambria Math"/>
                                <a:sym typeface="Symbol"/>
                              </a:rPr>
                              <m:t>𝛽</m:t>
                            </m:r>
                          </m:e>
                        </m:d>
                      </m:den>
                    </m:f>
                  </m:oMath>
                </a14:m>
                <a:endParaRPr lang="de-DE" altLang="de-DE" sz="2000" dirty="0" smtClean="0">
                  <a:ea typeface="Cambria Math"/>
                  <a:sym typeface="Symbol"/>
                </a:endParaRP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err="1" smtClean="0">
                    <a:ea typeface="Cambria Math"/>
                    <a:sym typeface="Symbol"/>
                  </a:rPr>
                  <a:t>If</a:t>
                </a:r>
                <a:r>
                  <a:rPr lang="de-DE" altLang="de-DE" sz="1800" dirty="0" smtClean="0">
                    <a:ea typeface="Cambria Math"/>
                    <a:sym typeface="Symbol"/>
                  </a:rPr>
                  <a:t> </a:t>
                </a:r>
                <a:r>
                  <a:rPr lang="de-DE" altLang="de-DE" sz="1800" dirty="0" err="1" smtClean="0">
                    <a:ea typeface="Cambria Math"/>
                    <a:sym typeface="Symbol"/>
                  </a:rPr>
                  <a:t>we</a:t>
                </a:r>
                <a:r>
                  <a:rPr lang="de-DE" altLang="de-DE" sz="1800" dirty="0" smtClean="0">
                    <a:ea typeface="Cambria Math"/>
                    <a:sym typeface="Symbol"/>
                  </a:rPr>
                  <a:t> </a:t>
                </a:r>
                <a:r>
                  <a:rPr lang="de-DE" altLang="de-DE" sz="1800" dirty="0" err="1" smtClean="0">
                    <a:ea typeface="Cambria Math"/>
                    <a:sym typeface="Symbol"/>
                  </a:rPr>
                  <a:t>rearrange</a:t>
                </a:r>
                <a:r>
                  <a:rPr lang="de-DE" altLang="de-DE" sz="1800" dirty="0" smtClean="0">
                    <a:ea typeface="Cambria Math"/>
                    <a:sym typeface="Symbol"/>
                  </a:rPr>
                  <a:t>, </a:t>
                </a:r>
                <a:r>
                  <a:rPr lang="de-DE" altLang="de-DE" sz="1800" dirty="0" err="1" smtClean="0">
                    <a:ea typeface="Cambria Math"/>
                    <a:sym typeface="Symbol"/>
                  </a:rPr>
                  <a:t>we</a:t>
                </a:r>
                <a:r>
                  <a:rPr lang="de-DE" altLang="de-DE" sz="1800" dirty="0" smtClean="0">
                    <a:ea typeface="Cambria Math"/>
                    <a:sym typeface="Symbol"/>
                  </a:rPr>
                  <a:t> </a:t>
                </a:r>
                <a:r>
                  <a:rPr lang="de-DE" altLang="de-DE" sz="1800" dirty="0" err="1" smtClean="0">
                    <a:ea typeface="Cambria Math"/>
                    <a:sym typeface="Symbol"/>
                  </a:rPr>
                  <a:t>get</a:t>
                </a:r>
                <a:r>
                  <a:rPr lang="de-DE" altLang="de-DE" sz="1800" dirty="0" smtClean="0">
                    <a:ea typeface="Cambria Math"/>
                    <a:sym typeface="Symbol"/>
                  </a:rPr>
                  <a:t> </a:t>
                </a:r>
                <a:r>
                  <a:rPr lang="de-DE" altLang="de-DE" sz="1800" dirty="0" err="1" smtClean="0">
                    <a:ea typeface="Cambria Math"/>
                    <a:sym typeface="Symbol"/>
                  </a:rPr>
                  <a:t>Bayes</a:t>
                </a:r>
                <a:r>
                  <a:rPr lang="de-DE" altLang="de-DE" sz="1800" dirty="0" smtClean="0">
                    <a:ea typeface="Cambria Math"/>
                    <a:sym typeface="Symbol"/>
                  </a:rPr>
                  <a:t>‘ </a:t>
                </a:r>
                <a:r>
                  <a:rPr lang="de-DE" altLang="de-DE" sz="1800" dirty="0" err="1" smtClean="0">
                    <a:ea typeface="Cambria Math"/>
                    <a:sym typeface="Symbol"/>
                  </a:rPr>
                  <a:t>rule</a:t>
                </a:r>
                <a:r>
                  <a:rPr lang="de-DE" altLang="de-DE" sz="1800" dirty="0" smtClean="0">
                    <a:ea typeface="Cambria Math"/>
                    <a:sym typeface="Symbol"/>
                  </a:rPr>
                  <a:t>   </a:t>
                </a:r>
                <a14:m>
                  <m:oMath xmlns:m="http://schemas.openxmlformats.org/officeDocument/2006/math">
                    <m:r>
                      <a:rPr lang="de-DE" altLang="de-DE" sz="1800" i="1">
                        <a:latin typeface="Cambria Math"/>
                        <a:ea typeface="Cambria Math"/>
                        <a:sym typeface="Symbol"/>
                      </a:rPr>
                      <m:t>𝑃</m:t>
                    </m:r>
                    <m:d>
                      <m:dPr>
                        <m:ctrlPr>
                          <a:rPr lang="de-DE" altLang="de-DE" sz="1800" i="1">
                            <a:latin typeface="Cambria Math" panose="02040503050406030204" pitchFamily="18" charset="0"/>
                            <a:ea typeface="Cambria Math"/>
                            <a:sym typeface="Symbol"/>
                          </a:rPr>
                        </m:ctrlPr>
                      </m:dPr>
                      <m:e>
                        <m:r>
                          <a:rPr lang="de-DE" altLang="de-DE" sz="1800" i="1" smtClean="0">
                            <a:latin typeface="Cambria Math"/>
                            <a:ea typeface="Cambria Math"/>
                            <a:sym typeface="Symbol"/>
                          </a:rPr>
                          <m:t>𝛽</m:t>
                        </m:r>
                        <m:d>
                          <m:dPr>
                            <m:begChr m:val="|"/>
                            <m:endChr m:val=""/>
                            <m:ctrlPr>
                              <a:rPr lang="de-DE" altLang="de-DE" sz="1800" i="1">
                                <a:latin typeface="Cambria Math" panose="02040503050406030204" pitchFamily="18" charset="0"/>
                                <a:ea typeface="Cambria Math"/>
                                <a:sym typeface="Symbol"/>
                              </a:rPr>
                            </m:ctrlPr>
                          </m:dPr>
                          <m:e>
                            <m:r>
                              <a:rPr lang="de-DE" altLang="de-DE" sz="1800" i="1" smtClean="0">
                                <a:latin typeface="Cambria Math"/>
                                <a:ea typeface="Cambria Math"/>
                                <a:sym typeface="Symbol"/>
                              </a:rPr>
                              <m:t>𝛼</m:t>
                            </m:r>
                          </m:e>
                        </m:d>
                      </m:e>
                    </m:d>
                    <m:r>
                      <a:rPr lang="de-DE" altLang="de-DE" sz="1800" i="1">
                        <a:latin typeface="Cambria Math"/>
                        <a:ea typeface="Cambria Math"/>
                        <a:sym typeface="Symbol"/>
                      </a:rPr>
                      <m:t>𝑃</m:t>
                    </m:r>
                    <m:d>
                      <m:dPr>
                        <m:ctrlPr>
                          <a:rPr lang="de-DE" altLang="de-DE" sz="1800" i="1">
                            <a:latin typeface="Cambria Math" panose="02040503050406030204" pitchFamily="18" charset="0"/>
                            <a:ea typeface="Cambria Math"/>
                            <a:sym typeface="Symbol"/>
                          </a:rPr>
                        </m:ctrlPr>
                      </m:dPr>
                      <m:e>
                        <m:r>
                          <a:rPr lang="de-DE" altLang="de-DE" sz="1800" i="1">
                            <a:latin typeface="Cambria Math"/>
                            <a:ea typeface="Cambria Math"/>
                            <a:sym typeface="Symbol"/>
                          </a:rPr>
                          <m:t>𝛼</m:t>
                        </m:r>
                      </m:e>
                    </m:d>
                    <m:r>
                      <a:rPr lang="de-DE" altLang="de-DE" sz="1800" b="0" i="1" smtClean="0">
                        <a:latin typeface="Cambria Math"/>
                        <a:ea typeface="Cambria Math"/>
                        <a:sym typeface="Symbol"/>
                      </a:rPr>
                      <m:t>=</m:t>
                    </m:r>
                    <m:r>
                      <a:rPr lang="de-DE" altLang="de-DE" sz="1800" i="1">
                        <a:latin typeface="Cambria Math"/>
                        <a:ea typeface="Cambria Math"/>
                        <a:sym typeface="Symbol"/>
                      </a:rPr>
                      <m:t>𝑃</m:t>
                    </m:r>
                    <m:d>
                      <m:dPr>
                        <m:ctrlPr>
                          <a:rPr lang="de-DE" altLang="de-DE" sz="1800" i="1">
                            <a:latin typeface="Cambria Math" panose="02040503050406030204" pitchFamily="18" charset="0"/>
                            <a:ea typeface="Cambria Math"/>
                            <a:sym typeface="Symbol"/>
                          </a:rPr>
                        </m:ctrlPr>
                      </m:dPr>
                      <m:e>
                        <m:r>
                          <a:rPr lang="de-DE" altLang="de-DE" sz="1800" i="1" smtClean="0">
                            <a:latin typeface="Cambria Math"/>
                            <a:ea typeface="Cambria Math"/>
                            <a:sym typeface="Symbol"/>
                          </a:rPr>
                          <m:t>𝛼</m:t>
                        </m:r>
                        <m:d>
                          <m:dPr>
                            <m:begChr m:val="|"/>
                            <m:endChr m:val=""/>
                            <m:ctrlPr>
                              <a:rPr lang="de-DE" altLang="de-DE" sz="1800" i="1">
                                <a:latin typeface="Cambria Math" panose="02040503050406030204" pitchFamily="18" charset="0"/>
                                <a:ea typeface="Cambria Math"/>
                                <a:sym typeface="Symbol"/>
                              </a:rPr>
                            </m:ctrlPr>
                          </m:dPr>
                          <m:e>
                            <m:r>
                              <a:rPr lang="de-DE" altLang="de-DE" sz="1800" i="1" smtClean="0">
                                <a:latin typeface="Cambria Math"/>
                                <a:ea typeface="Cambria Math"/>
                                <a:sym typeface="Symbol"/>
                              </a:rPr>
                              <m:t>𝛽</m:t>
                            </m:r>
                          </m:e>
                        </m:d>
                      </m:e>
                    </m:d>
                    <m:r>
                      <a:rPr lang="de-DE" altLang="de-DE" sz="1800" i="1">
                        <a:latin typeface="Cambria Math"/>
                        <a:ea typeface="Cambria Math"/>
                        <a:sym typeface="Symbol"/>
                      </a:rPr>
                      <m:t>𝑃</m:t>
                    </m:r>
                    <m:d>
                      <m:dPr>
                        <m:ctrlPr>
                          <a:rPr lang="de-DE" altLang="de-DE" sz="1800" i="1">
                            <a:latin typeface="Cambria Math" panose="02040503050406030204" pitchFamily="18" charset="0"/>
                            <a:ea typeface="Cambria Math"/>
                            <a:sym typeface="Symbol"/>
                          </a:rPr>
                        </m:ctrlPr>
                      </m:dPr>
                      <m:e>
                        <m:r>
                          <a:rPr lang="de-DE" altLang="de-DE" sz="1800" i="1">
                            <a:latin typeface="Cambria Math"/>
                            <a:ea typeface="Cambria Math"/>
                            <a:sym typeface="Symbol"/>
                          </a:rPr>
                          <m:t>𝛽</m:t>
                        </m:r>
                      </m:e>
                    </m:d>
                    <m:r>
                      <a:rPr lang="de-DE" altLang="de-DE" sz="1800" b="0" i="0" smtClean="0">
                        <a:latin typeface="Cambria Math"/>
                        <a:ea typeface="Cambria Math"/>
                        <a:sym typeface="Symbol"/>
                      </a:rPr>
                      <m:t>   </m:t>
                    </m:r>
                  </m:oMath>
                </a14:m>
                <a:r>
                  <a:rPr lang="de-DE" altLang="de-DE" sz="1800" dirty="0" err="1" smtClean="0">
                    <a:ea typeface="Cambria Math"/>
                    <a:sym typeface="Symbol"/>
                  </a:rPr>
                  <a:t>or</a:t>
                </a:r>
                <a:endParaRPr lang="de-DE" altLang="de-DE" sz="1800" dirty="0" smtClean="0">
                  <a:ea typeface="Cambria Math"/>
                  <a:sym typeface="Symbol"/>
                </a:endParaRPr>
              </a:p>
              <a:p>
                <a:pPr eaLnBrk="1" hangingPunct="1">
                  <a:lnSpc>
                    <a:spcPct val="120000"/>
                  </a:lnSpc>
                  <a:spcBef>
                    <a:spcPct val="0"/>
                  </a:spcBef>
                  <a:buNone/>
                </a:pPr>
                <a14:m>
                  <m:oMathPara xmlns:m="http://schemas.openxmlformats.org/officeDocument/2006/math">
                    <m:oMathParaPr>
                      <m:jc m:val="centerGroup"/>
                    </m:oMathParaPr>
                    <m:oMath xmlns:m="http://schemas.openxmlformats.org/officeDocument/2006/math">
                      <m:r>
                        <a:rPr lang="de-DE" altLang="de-DE" sz="1800" i="1">
                          <a:latin typeface="Cambria Math"/>
                          <a:ea typeface="Cambria Math"/>
                          <a:sym typeface="Symbol"/>
                        </a:rPr>
                        <m:t>𝑃</m:t>
                      </m:r>
                      <m:d>
                        <m:dPr>
                          <m:ctrlPr>
                            <a:rPr lang="de-DE" altLang="de-DE" sz="1800" i="1">
                              <a:latin typeface="Cambria Math" panose="02040503050406030204" pitchFamily="18" charset="0"/>
                              <a:ea typeface="Cambria Math"/>
                              <a:sym typeface="Symbol"/>
                            </a:rPr>
                          </m:ctrlPr>
                        </m:dPr>
                        <m:e>
                          <m:r>
                            <a:rPr lang="de-DE" altLang="de-DE" sz="1800" i="1">
                              <a:latin typeface="Cambria Math"/>
                              <a:ea typeface="Cambria Math"/>
                              <a:sym typeface="Symbol"/>
                            </a:rPr>
                            <m:t>𝛼</m:t>
                          </m:r>
                          <m:d>
                            <m:dPr>
                              <m:begChr m:val="|"/>
                              <m:endChr m:val=""/>
                              <m:ctrlPr>
                                <a:rPr lang="de-DE" altLang="de-DE" sz="1800" i="1">
                                  <a:latin typeface="Cambria Math" panose="02040503050406030204" pitchFamily="18" charset="0"/>
                                  <a:ea typeface="Cambria Math"/>
                                  <a:sym typeface="Symbol"/>
                                </a:rPr>
                              </m:ctrlPr>
                            </m:dPr>
                            <m:e>
                              <m:r>
                                <a:rPr lang="de-DE" altLang="de-DE" sz="1800" i="1">
                                  <a:latin typeface="Cambria Math"/>
                                  <a:ea typeface="Cambria Math"/>
                                  <a:sym typeface="Symbol"/>
                                </a:rPr>
                                <m:t>𝛽</m:t>
                              </m:r>
                            </m:e>
                          </m:d>
                        </m:e>
                      </m:d>
                      <m:r>
                        <a:rPr lang="de-DE" altLang="de-DE" sz="1800" b="0" i="1" smtClean="0">
                          <a:latin typeface="Cambria Math"/>
                          <a:ea typeface="Cambria Math"/>
                          <a:sym typeface="Symbol"/>
                        </a:rPr>
                        <m:t>=</m:t>
                      </m:r>
                      <m:f>
                        <m:fPr>
                          <m:ctrlPr>
                            <a:rPr lang="de-DE" altLang="de-DE" sz="1800" b="0" i="1" smtClean="0">
                              <a:latin typeface="Cambria Math" panose="02040503050406030204" pitchFamily="18" charset="0"/>
                              <a:ea typeface="Cambria Math"/>
                              <a:sym typeface="Symbol"/>
                            </a:rPr>
                          </m:ctrlPr>
                        </m:fPr>
                        <m:num>
                          <m:r>
                            <a:rPr lang="de-DE" altLang="de-DE" sz="1800" i="1">
                              <a:latin typeface="Cambria Math"/>
                              <a:ea typeface="Cambria Math"/>
                              <a:sym typeface="Symbol"/>
                            </a:rPr>
                            <m:t>𝑃</m:t>
                          </m:r>
                          <m:d>
                            <m:dPr>
                              <m:ctrlPr>
                                <a:rPr lang="de-DE" altLang="de-DE" sz="1800" i="1">
                                  <a:latin typeface="Cambria Math" panose="02040503050406030204" pitchFamily="18" charset="0"/>
                                  <a:ea typeface="Cambria Math"/>
                                  <a:sym typeface="Symbol"/>
                                </a:rPr>
                              </m:ctrlPr>
                            </m:dPr>
                            <m:e>
                              <m:r>
                                <a:rPr lang="de-DE" altLang="de-DE" sz="1800" i="1">
                                  <a:latin typeface="Cambria Math"/>
                                  <a:ea typeface="Cambria Math"/>
                                  <a:sym typeface="Symbol"/>
                                </a:rPr>
                                <m:t>𝛽</m:t>
                              </m:r>
                              <m:d>
                                <m:dPr>
                                  <m:begChr m:val="|"/>
                                  <m:endChr m:val=""/>
                                  <m:ctrlPr>
                                    <a:rPr lang="de-DE" altLang="de-DE" sz="1800" i="1">
                                      <a:latin typeface="Cambria Math" panose="02040503050406030204" pitchFamily="18" charset="0"/>
                                      <a:ea typeface="Cambria Math"/>
                                      <a:sym typeface="Symbol"/>
                                    </a:rPr>
                                  </m:ctrlPr>
                                </m:dPr>
                                <m:e>
                                  <m:r>
                                    <a:rPr lang="de-DE" altLang="de-DE" sz="1800" i="1">
                                      <a:latin typeface="Cambria Math"/>
                                      <a:ea typeface="Cambria Math"/>
                                      <a:sym typeface="Symbol"/>
                                    </a:rPr>
                                    <m:t>𝛼</m:t>
                                  </m:r>
                                </m:e>
                              </m:d>
                            </m:e>
                          </m:d>
                          <m:r>
                            <a:rPr lang="de-DE" altLang="de-DE" sz="1800" i="1">
                              <a:latin typeface="Cambria Math"/>
                              <a:ea typeface="Cambria Math"/>
                              <a:sym typeface="Symbol"/>
                            </a:rPr>
                            <m:t>𝑃</m:t>
                          </m:r>
                          <m:d>
                            <m:dPr>
                              <m:ctrlPr>
                                <a:rPr lang="de-DE" altLang="de-DE" sz="1800" i="1">
                                  <a:latin typeface="Cambria Math" panose="02040503050406030204" pitchFamily="18" charset="0"/>
                                  <a:ea typeface="Cambria Math"/>
                                  <a:sym typeface="Symbol"/>
                                </a:rPr>
                              </m:ctrlPr>
                            </m:dPr>
                            <m:e>
                              <m:r>
                                <a:rPr lang="de-DE" altLang="de-DE" sz="1800" i="1">
                                  <a:latin typeface="Cambria Math"/>
                                  <a:ea typeface="Cambria Math"/>
                                  <a:sym typeface="Symbol"/>
                                </a:rPr>
                                <m:t>𝛼</m:t>
                              </m:r>
                            </m:e>
                          </m:d>
                        </m:num>
                        <m:den>
                          <m:r>
                            <a:rPr lang="de-DE" altLang="de-DE" sz="1800" i="1">
                              <a:latin typeface="Cambria Math"/>
                              <a:ea typeface="Cambria Math"/>
                              <a:sym typeface="Symbol"/>
                            </a:rPr>
                            <m:t>𝑃</m:t>
                          </m:r>
                          <m:d>
                            <m:dPr>
                              <m:ctrlPr>
                                <a:rPr lang="de-DE" altLang="de-DE" sz="1800" i="1">
                                  <a:latin typeface="Cambria Math" panose="02040503050406030204" pitchFamily="18" charset="0"/>
                                  <a:ea typeface="Cambria Math"/>
                                  <a:sym typeface="Symbol"/>
                                </a:rPr>
                              </m:ctrlPr>
                            </m:dPr>
                            <m:e>
                              <m:r>
                                <a:rPr lang="de-DE" altLang="de-DE" sz="1800" i="1">
                                  <a:latin typeface="Cambria Math"/>
                                  <a:ea typeface="Cambria Math"/>
                                  <a:sym typeface="Symbol"/>
                                </a:rPr>
                                <m:t>𝛽</m:t>
                              </m:r>
                            </m:e>
                          </m:d>
                        </m:den>
                      </m:f>
                    </m:oMath>
                  </m:oMathPara>
                </a14:m>
                <a:endParaRPr lang="de-DE" altLang="de-DE" sz="1800" dirty="0" smtClean="0">
                  <a:ea typeface="Cambria Math"/>
                  <a:sym typeface="Symbol"/>
                </a:endParaRP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smtClean="0">
                    <a:ea typeface="Cambria Math"/>
                    <a:sym typeface="Symbol"/>
                  </a:rPr>
                  <a:t>A </a:t>
                </a:r>
                <a:r>
                  <a:rPr lang="de-DE" altLang="de-DE" sz="1800" dirty="0" err="1" smtClean="0">
                    <a:ea typeface="Cambria Math"/>
                    <a:sym typeface="Symbol"/>
                  </a:rPr>
                  <a:t>more</a:t>
                </a:r>
                <a:r>
                  <a:rPr lang="de-DE" altLang="de-DE" sz="1800" dirty="0" smtClean="0">
                    <a:ea typeface="Cambria Math"/>
                    <a:sym typeface="Symbol"/>
                  </a:rPr>
                  <a:t> </a:t>
                </a:r>
                <a:r>
                  <a:rPr lang="de-DE" altLang="de-DE" sz="1800" dirty="0" err="1" smtClean="0">
                    <a:ea typeface="Cambria Math"/>
                    <a:sym typeface="Symbol"/>
                  </a:rPr>
                  <a:t>general</a:t>
                </a:r>
                <a:r>
                  <a:rPr lang="de-DE" altLang="de-DE" sz="1800" dirty="0" smtClean="0">
                    <a:ea typeface="Cambria Math"/>
                    <a:sym typeface="Symbol"/>
                  </a:rPr>
                  <a:t> </a:t>
                </a:r>
                <a:r>
                  <a:rPr lang="de-DE" altLang="de-DE" sz="1800" dirty="0" err="1" smtClean="0">
                    <a:ea typeface="Cambria Math"/>
                    <a:sym typeface="Symbol"/>
                  </a:rPr>
                  <a:t>conditional</a:t>
                </a:r>
                <a:r>
                  <a:rPr lang="de-DE" altLang="de-DE" sz="1800" dirty="0" smtClean="0">
                    <a:ea typeface="Cambria Math"/>
                    <a:sym typeface="Symbol"/>
                  </a:rPr>
                  <a:t> </a:t>
                </a:r>
                <a:r>
                  <a:rPr lang="de-DE" altLang="de-DE" sz="1800" dirty="0" err="1" smtClean="0">
                    <a:ea typeface="Cambria Math"/>
                    <a:sym typeface="Symbol"/>
                  </a:rPr>
                  <a:t>version</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Bayes</a:t>
                </a:r>
                <a:r>
                  <a:rPr lang="de-DE" altLang="de-DE" sz="1800" dirty="0" smtClean="0">
                    <a:ea typeface="Cambria Math"/>
                    <a:sym typeface="Symbol"/>
                  </a:rPr>
                  <a:t>‘ </a:t>
                </a:r>
                <a:r>
                  <a:rPr lang="de-DE" altLang="de-DE" sz="1800" dirty="0" err="1" smtClean="0">
                    <a:ea typeface="Cambria Math"/>
                    <a:sym typeface="Symbol"/>
                  </a:rPr>
                  <a:t>rule</a:t>
                </a:r>
                <a:r>
                  <a:rPr lang="de-DE" altLang="de-DE" sz="1800" dirty="0" smtClean="0">
                    <a:ea typeface="Cambria Math"/>
                    <a:sym typeface="Symbol"/>
                  </a:rPr>
                  <a:t> </a:t>
                </a:r>
                <a:r>
                  <a:rPr lang="de-DE" altLang="de-DE" sz="1800" dirty="0" err="1" smtClean="0">
                    <a:ea typeface="Cambria Math"/>
                    <a:sym typeface="Symbol"/>
                  </a:rPr>
                  <a:t>where</a:t>
                </a:r>
                <a:r>
                  <a:rPr lang="de-DE" altLang="de-DE" sz="1800" dirty="0" smtClean="0">
                    <a:ea typeface="Cambria Math"/>
                    <a:sym typeface="Symbol"/>
                  </a:rPr>
                  <a:t> all </a:t>
                </a:r>
                <a:r>
                  <a:rPr lang="de-DE" altLang="de-DE" sz="1800" dirty="0" err="1" smtClean="0">
                    <a:ea typeface="Cambria Math"/>
                    <a:sym typeface="Symbol"/>
                  </a:rPr>
                  <a:t>probabilities</a:t>
                </a:r>
                <a:r>
                  <a:rPr lang="de-DE" altLang="de-DE" sz="1800" dirty="0" smtClean="0">
                    <a:ea typeface="Cambria Math"/>
                    <a:sym typeface="Symbol"/>
                  </a:rPr>
                  <a:t> </a:t>
                </a:r>
                <a:r>
                  <a:rPr lang="de-DE" altLang="de-DE" sz="1800" dirty="0" err="1" smtClean="0">
                    <a:ea typeface="Cambria Math"/>
                    <a:sym typeface="Symbol"/>
                  </a:rPr>
                  <a:t>are</a:t>
                </a:r>
                <a:r>
                  <a:rPr lang="de-DE" altLang="de-DE" sz="1800" dirty="0" smtClean="0">
                    <a:ea typeface="Cambria Math"/>
                    <a:sym typeface="Symbol"/>
                  </a:rPr>
                  <a:t> </a:t>
                </a:r>
                <a:r>
                  <a:rPr lang="de-DE" altLang="de-DE" sz="1800" dirty="0" err="1" smtClean="0">
                    <a:ea typeface="Cambria Math"/>
                    <a:sym typeface="Symbol"/>
                  </a:rPr>
                  <a:t>conditioned</a:t>
                </a:r>
                <a:r>
                  <a:rPr lang="de-DE" altLang="de-DE" sz="1800" dirty="0" smtClean="0">
                    <a:ea typeface="Cambria Math"/>
                    <a:sym typeface="Symbol"/>
                  </a:rPr>
                  <a:t> on </a:t>
                </a:r>
                <a:r>
                  <a:rPr lang="de-DE" altLang="de-DE" sz="1800" dirty="0" err="1" smtClean="0">
                    <a:ea typeface="Cambria Math"/>
                    <a:sym typeface="Symbol"/>
                  </a:rPr>
                  <a:t>some</a:t>
                </a:r>
                <a:r>
                  <a:rPr lang="de-DE" altLang="de-DE" sz="1800" dirty="0" smtClean="0">
                    <a:ea typeface="Cambria Math"/>
                    <a:sym typeface="Symbol"/>
                  </a:rPr>
                  <a:t> </a:t>
                </a:r>
                <a:r>
                  <a:rPr lang="de-DE" altLang="de-DE" sz="1800" dirty="0" err="1" smtClean="0">
                    <a:ea typeface="Cambria Math"/>
                    <a:sym typeface="Symbol"/>
                  </a:rPr>
                  <a:t>background</a:t>
                </a:r>
                <a:r>
                  <a:rPr lang="de-DE" altLang="de-DE" sz="1800" dirty="0" smtClean="0">
                    <a:ea typeface="Cambria Math"/>
                    <a:sym typeface="Symbol"/>
                  </a:rPr>
                  <a:t> </a:t>
                </a:r>
                <a:r>
                  <a:rPr lang="de-DE" altLang="de-DE" sz="1800" dirty="0" err="1" smtClean="0">
                    <a:ea typeface="Cambria Math"/>
                    <a:sym typeface="Symbol"/>
                  </a:rPr>
                  <a:t>event</a:t>
                </a:r>
                <a:r>
                  <a:rPr lang="de-DE" altLang="de-DE" sz="1800" dirty="0" smtClean="0">
                    <a:ea typeface="Cambria Math"/>
                    <a:sym typeface="Symbol"/>
                  </a:rPr>
                  <a:t>  also </a:t>
                </a:r>
                <a:r>
                  <a:rPr lang="de-DE" altLang="de-DE" sz="1800" dirty="0" err="1" smtClean="0">
                    <a:ea typeface="Cambria Math"/>
                    <a:sym typeface="Symbol"/>
                  </a:rPr>
                  <a:t>holds</a:t>
                </a:r>
                <a:r>
                  <a:rPr lang="de-DE" altLang="de-DE" sz="1800" dirty="0" smtClean="0">
                    <a:ea typeface="Cambria Math"/>
                    <a:sym typeface="Symbol"/>
                  </a:rPr>
                  <a:t>:</a:t>
                </a:r>
              </a:p>
              <a:p>
                <a:pPr eaLnBrk="1" hangingPunct="1">
                  <a:lnSpc>
                    <a:spcPct val="120000"/>
                  </a:lnSpc>
                  <a:spcBef>
                    <a:spcPct val="0"/>
                  </a:spcBef>
                  <a:buNone/>
                </a:pPr>
                <a14:m>
                  <m:oMathPara xmlns:m="http://schemas.openxmlformats.org/officeDocument/2006/math">
                    <m:oMathParaPr>
                      <m:jc m:val="centerGroup"/>
                    </m:oMathParaPr>
                    <m:oMath xmlns:m="http://schemas.openxmlformats.org/officeDocument/2006/math">
                      <m:r>
                        <a:rPr lang="de-DE" altLang="de-DE" sz="1800" b="0" i="1" smtClean="0">
                          <a:latin typeface="Cambria Math"/>
                          <a:ea typeface="Cambria Math"/>
                          <a:sym typeface="Symbol"/>
                        </a:rPr>
                        <m:t>𝑃</m:t>
                      </m:r>
                      <m:d>
                        <m:dPr>
                          <m:ctrlPr>
                            <a:rPr lang="de-DE" altLang="de-DE" sz="1800" b="0" i="1" smtClean="0">
                              <a:latin typeface="Cambria Math" panose="02040503050406030204" pitchFamily="18" charset="0"/>
                              <a:ea typeface="Cambria Math"/>
                              <a:sym typeface="Symbol"/>
                            </a:rPr>
                          </m:ctrlPr>
                        </m:dPr>
                        <m:e>
                          <m:r>
                            <a:rPr lang="de-DE" altLang="de-DE" sz="1800" i="1">
                              <a:latin typeface="Cambria Math"/>
                              <a:ea typeface="Cambria Math"/>
                              <a:sym typeface="Symbol"/>
                            </a:rPr>
                            <m:t>𝛼</m:t>
                          </m:r>
                          <m:d>
                            <m:dPr>
                              <m:begChr m:val="|"/>
                              <m:endChr m:val=""/>
                              <m:ctrlPr>
                                <a:rPr lang="de-DE" altLang="de-DE" sz="1800" i="1">
                                  <a:latin typeface="Cambria Math" panose="02040503050406030204" pitchFamily="18" charset="0"/>
                                  <a:ea typeface="Cambria Math"/>
                                  <a:sym typeface="Symbol"/>
                                </a:rPr>
                              </m:ctrlPr>
                            </m:dPr>
                            <m:e>
                              <m:r>
                                <a:rPr lang="de-DE" altLang="de-DE" sz="1800" i="1">
                                  <a:latin typeface="Cambria Math"/>
                                  <a:ea typeface="Cambria Math"/>
                                  <a:sym typeface="Symbol"/>
                                </a:rPr>
                                <m:t>𝛽</m:t>
                              </m:r>
                              <m:r>
                                <a:rPr lang="de-DE" altLang="de-DE" sz="1800" i="1">
                                  <a:latin typeface="Cambria Math"/>
                                  <a:ea typeface="Cambria Math"/>
                                  <a:sym typeface="Symbol"/>
                                </a:rPr>
                                <m:t>∩</m:t>
                              </m:r>
                              <m:r>
                                <a:rPr lang="de-DE" altLang="de-DE" sz="1800" i="1">
                                  <a:latin typeface="Cambria Math"/>
                                  <a:ea typeface="Cambria Math"/>
                                  <a:sym typeface="Symbol"/>
                                </a:rPr>
                                <m:t>𝛾</m:t>
                              </m:r>
                            </m:e>
                          </m:d>
                        </m:e>
                      </m:d>
                      <m:r>
                        <a:rPr lang="de-DE" altLang="de-DE" sz="1800" b="0" i="1" smtClean="0">
                          <a:latin typeface="Cambria Math"/>
                          <a:ea typeface="Cambria Math"/>
                          <a:sym typeface="Symbol"/>
                        </a:rPr>
                        <m:t>=</m:t>
                      </m:r>
                      <m:f>
                        <m:fPr>
                          <m:ctrlPr>
                            <a:rPr lang="de-DE" altLang="de-DE" sz="1800" i="1">
                              <a:latin typeface="Cambria Math" panose="02040503050406030204" pitchFamily="18" charset="0"/>
                              <a:ea typeface="Cambria Math"/>
                              <a:sym typeface="Symbol"/>
                            </a:rPr>
                          </m:ctrlPr>
                        </m:fPr>
                        <m:num>
                          <m:r>
                            <a:rPr lang="de-DE" altLang="de-DE" sz="1800" i="1">
                              <a:latin typeface="Cambria Math"/>
                              <a:ea typeface="Cambria Math"/>
                              <a:sym typeface="Symbol"/>
                            </a:rPr>
                            <m:t>𝑃</m:t>
                          </m:r>
                          <m:d>
                            <m:dPr>
                              <m:ctrlPr>
                                <a:rPr lang="de-DE" altLang="de-DE" sz="1800" i="1">
                                  <a:latin typeface="Cambria Math" panose="02040503050406030204" pitchFamily="18" charset="0"/>
                                  <a:ea typeface="Cambria Math"/>
                                  <a:sym typeface="Symbol"/>
                                </a:rPr>
                              </m:ctrlPr>
                            </m:dPr>
                            <m:e>
                              <m:r>
                                <a:rPr lang="de-DE" altLang="de-DE" sz="1800" i="1">
                                  <a:latin typeface="Cambria Math"/>
                                  <a:ea typeface="Cambria Math"/>
                                  <a:sym typeface="Symbol"/>
                                </a:rPr>
                                <m:t>𝛽</m:t>
                              </m:r>
                              <m:d>
                                <m:dPr>
                                  <m:begChr m:val="|"/>
                                  <m:endChr m:val=""/>
                                  <m:ctrlPr>
                                    <a:rPr lang="de-DE" altLang="de-DE" sz="1800" i="1">
                                      <a:latin typeface="Cambria Math" panose="02040503050406030204" pitchFamily="18" charset="0"/>
                                      <a:ea typeface="Cambria Math"/>
                                      <a:sym typeface="Symbol"/>
                                    </a:rPr>
                                  </m:ctrlPr>
                                </m:dPr>
                                <m:e>
                                  <m:r>
                                    <a:rPr lang="de-DE" altLang="de-DE" sz="1800" i="1">
                                      <a:latin typeface="Cambria Math"/>
                                      <a:ea typeface="Cambria Math"/>
                                      <a:sym typeface="Symbol"/>
                                    </a:rPr>
                                    <m:t>𝛼</m:t>
                                  </m:r>
                                </m:e>
                              </m:d>
                              <m:r>
                                <a:rPr lang="de-DE" altLang="de-DE" sz="1800" i="1">
                                  <a:latin typeface="Cambria Math"/>
                                  <a:ea typeface="Cambria Math"/>
                                  <a:sym typeface="Symbol"/>
                                </a:rPr>
                                <m:t>∩</m:t>
                              </m:r>
                              <m:r>
                                <a:rPr lang="de-DE" altLang="de-DE" sz="1800" i="1">
                                  <a:latin typeface="Cambria Math"/>
                                  <a:ea typeface="Cambria Math"/>
                                  <a:sym typeface="Symbol"/>
                                </a:rPr>
                                <m:t>𝛾</m:t>
                              </m:r>
                            </m:e>
                          </m:d>
                          <m:r>
                            <a:rPr lang="de-DE" altLang="de-DE" sz="1800" i="1">
                              <a:latin typeface="Cambria Math"/>
                              <a:ea typeface="Cambria Math"/>
                              <a:sym typeface="Symbol"/>
                            </a:rPr>
                            <m:t>𝑃</m:t>
                          </m:r>
                          <m:d>
                            <m:dPr>
                              <m:ctrlPr>
                                <a:rPr lang="de-DE" altLang="de-DE" sz="1800" i="1">
                                  <a:latin typeface="Cambria Math" panose="02040503050406030204" pitchFamily="18" charset="0"/>
                                  <a:ea typeface="Cambria Math"/>
                                  <a:sym typeface="Symbol"/>
                                </a:rPr>
                              </m:ctrlPr>
                            </m:dPr>
                            <m:e>
                              <m:r>
                                <a:rPr lang="de-DE" altLang="de-DE" sz="1800" i="1">
                                  <a:latin typeface="Cambria Math"/>
                                  <a:ea typeface="Cambria Math"/>
                                  <a:sym typeface="Symbol"/>
                                </a:rPr>
                                <m:t>𝛼</m:t>
                              </m:r>
                              <m:d>
                                <m:dPr>
                                  <m:begChr m:val="|"/>
                                  <m:endChr m:val=""/>
                                  <m:ctrlPr>
                                    <a:rPr lang="de-DE" altLang="de-DE" sz="1800" i="1">
                                      <a:latin typeface="Cambria Math" panose="02040503050406030204" pitchFamily="18" charset="0"/>
                                      <a:ea typeface="Cambria Math"/>
                                      <a:sym typeface="Symbol"/>
                                    </a:rPr>
                                  </m:ctrlPr>
                                </m:dPr>
                                <m:e>
                                  <m:r>
                                    <a:rPr lang="de-DE" altLang="de-DE" sz="1800" i="1">
                                      <a:latin typeface="Cambria Math"/>
                                      <a:ea typeface="Cambria Math"/>
                                      <a:sym typeface="Symbol"/>
                                    </a:rPr>
                                    <m:t>𝛾</m:t>
                                  </m:r>
                                </m:e>
                              </m:d>
                            </m:e>
                          </m:d>
                        </m:num>
                        <m:den>
                          <m:r>
                            <a:rPr lang="de-DE" altLang="de-DE" sz="1800" i="1">
                              <a:latin typeface="Cambria Math"/>
                              <a:ea typeface="Cambria Math"/>
                              <a:sym typeface="Symbol"/>
                            </a:rPr>
                            <m:t>𝑃</m:t>
                          </m:r>
                          <m:d>
                            <m:dPr>
                              <m:ctrlPr>
                                <a:rPr lang="de-DE" altLang="de-DE" sz="1800" i="1">
                                  <a:latin typeface="Cambria Math" panose="02040503050406030204" pitchFamily="18" charset="0"/>
                                  <a:ea typeface="Cambria Math"/>
                                  <a:sym typeface="Symbol"/>
                                </a:rPr>
                              </m:ctrlPr>
                            </m:dPr>
                            <m:e>
                              <m:r>
                                <a:rPr lang="de-DE" altLang="de-DE" sz="1800" i="1">
                                  <a:latin typeface="Cambria Math"/>
                                  <a:ea typeface="Cambria Math"/>
                                  <a:sym typeface="Symbol"/>
                                </a:rPr>
                                <m:t>𝛽</m:t>
                              </m:r>
                              <m:d>
                                <m:dPr>
                                  <m:begChr m:val="|"/>
                                  <m:endChr m:val=""/>
                                  <m:ctrlPr>
                                    <a:rPr lang="de-DE" altLang="de-DE" sz="1800" i="1">
                                      <a:latin typeface="Cambria Math" panose="02040503050406030204" pitchFamily="18" charset="0"/>
                                      <a:ea typeface="Cambria Math"/>
                                      <a:sym typeface="Symbol"/>
                                    </a:rPr>
                                  </m:ctrlPr>
                                </m:dPr>
                                <m:e>
                                  <m:r>
                                    <a:rPr lang="de-DE" altLang="de-DE" sz="1800" i="1">
                                      <a:latin typeface="Cambria Math"/>
                                      <a:ea typeface="Cambria Math"/>
                                      <a:sym typeface="Symbol"/>
                                    </a:rPr>
                                    <m:t>𝛾</m:t>
                                  </m:r>
                                </m:e>
                              </m:d>
                            </m:e>
                          </m:d>
                        </m:den>
                      </m:f>
                    </m:oMath>
                  </m:oMathPara>
                </a14:m>
                <a:endParaRPr lang="de-DE" altLang="de-DE" sz="1800" dirty="0" smtClean="0">
                  <a:ea typeface="Cambria Math"/>
                  <a:sym typeface="Symbol"/>
                </a:endParaRPr>
              </a:p>
            </p:txBody>
          </p:sp>
        </mc:Choice>
        <mc:Fallback xmlns="">
          <p:sp>
            <p:nvSpPr>
              <p:cNvPr id="15364" name="Text Box 4"/>
              <p:cNvSpPr txBox="1">
                <a:spLocks noRot="1" noChangeAspect="1" noMove="1" noResize="1" noEditPoints="1" noAdjustHandles="1" noChangeArrowheads="1" noChangeShapeType="1" noTextEdit="1"/>
              </p:cNvSpPr>
              <p:nvPr/>
            </p:nvSpPr>
            <p:spPr bwMode="auto">
              <a:xfrm>
                <a:off x="107504" y="658813"/>
                <a:ext cx="8856984" cy="5081391"/>
              </a:xfrm>
              <a:prstGeom prst="rect">
                <a:avLst/>
              </a:prstGeom>
              <a:blipFill rotWithShape="1">
                <a:blip r:embed="rId2"/>
                <a:stretch>
                  <a:fillRect l="-61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noFill/>
                  </a:rPr>
                  <a:t> </a:t>
                </a:r>
              </a:p>
            </p:txBody>
          </p:sp>
        </mc:Fallback>
      </mc:AlternateContent>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40</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V2</a:t>
            </a:r>
            <a:endParaRPr lang="de-DE" altLang="de-DE" sz="1000" dirty="0" smtClean="0"/>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Processing of Biological Data</a:t>
            </a:r>
          </a:p>
        </p:txBody>
      </p:sp>
    </p:spTree>
    <p:extLst>
      <p:ext uri="{BB962C8B-B14F-4D97-AF65-F5344CB8AC3E}">
        <p14:creationId xmlns:p14="http://schemas.microsoft.com/office/powerpoint/2010/main" val="1642656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err="1" smtClean="0">
                <a:ea typeface="ＭＳ Ｐゴシック" pitchFamily="34" charset="-128"/>
              </a:rPr>
              <a:t>Example</a:t>
            </a:r>
            <a:r>
              <a:rPr lang="de-DE" altLang="de-DE" dirty="0" smtClean="0">
                <a:ea typeface="ＭＳ Ｐゴシック" pitchFamily="34" charset="-128"/>
              </a:rPr>
              <a:t> 1 </a:t>
            </a:r>
            <a:r>
              <a:rPr lang="de-DE" altLang="de-DE" dirty="0" err="1" smtClean="0">
                <a:ea typeface="ＭＳ Ｐゴシック" pitchFamily="34" charset="-128"/>
              </a:rPr>
              <a:t>for</a:t>
            </a:r>
            <a:r>
              <a:rPr lang="de-DE" altLang="de-DE" dirty="0" smtClean="0">
                <a:ea typeface="ＭＳ Ｐゴシック" pitchFamily="34" charset="-128"/>
              </a:rPr>
              <a:t> </a:t>
            </a:r>
            <a:r>
              <a:rPr lang="de-DE" altLang="de-DE" dirty="0" err="1" smtClean="0">
                <a:ea typeface="ＭＳ Ｐゴシック" pitchFamily="34" charset="-128"/>
              </a:rPr>
              <a:t>Bayes</a:t>
            </a:r>
            <a:r>
              <a:rPr lang="de-DE" altLang="de-DE" dirty="0" smtClean="0">
                <a:ea typeface="ＭＳ Ｐゴシック" pitchFamily="34" charset="-128"/>
              </a:rPr>
              <a:t> </a:t>
            </a:r>
            <a:r>
              <a:rPr lang="de-DE" altLang="de-DE" dirty="0" err="1" smtClean="0">
                <a:ea typeface="ＭＳ Ｐゴシック" pitchFamily="34" charset="-128"/>
              </a:rPr>
              <a:t>rule</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p:sp>
        <p:nvSpPr>
          <p:cNvPr id="15364" name="Text Box 4"/>
          <p:cNvSpPr txBox="1">
            <a:spLocks noChangeArrowheads="1"/>
          </p:cNvSpPr>
          <p:nvPr/>
        </p:nvSpPr>
        <p:spPr bwMode="auto">
          <a:xfrm>
            <a:off x="107504" y="658813"/>
            <a:ext cx="8856984" cy="541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err="1" smtClean="0">
                <a:ea typeface="Cambria Math"/>
                <a:sym typeface="Symbol"/>
              </a:rPr>
              <a:t>Consider</a:t>
            </a:r>
            <a:r>
              <a:rPr lang="de-DE" altLang="de-DE" sz="1800" dirty="0" smtClean="0">
                <a:ea typeface="Cambria Math"/>
                <a:sym typeface="Symbol"/>
              </a:rPr>
              <a:t> a </a:t>
            </a:r>
            <a:r>
              <a:rPr lang="de-DE" altLang="de-DE" sz="1800" dirty="0" err="1" smtClean="0">
                <a:ea typeface="Cambria Math"/>
                <a:sym typeface="Symbol"/>
              </a:rPr>
              <a:t>student</a:t>
            </a:r>
            <a:r>
              <a:rPr lang="de-DE" altLang="de-DE" sz="1800" dirty="0" smtClean="0">
                <a:ea typeface="Cambria Math"/>
                <a:sym typeface="Symbol"/>
              </a:rPr>
              <a:t> </a:t>
            </a:r>
            <a:r>
              <a:rPr lang="de-DE" altLang="de-DE" sz="1800" dirty="0" err="1" smtClean="0">
                <a:ea typeface="Cambria Math"/>
                <a:sym typeface="Symbol"/>
              </a:rPr>
              <a:t>population</a:t>
            </a:r>
            <a:r>
              <a:rPr lang="de-DE" altLang="de-DE" sz="1800" dirty="0" smtClean="0">
                <a:ea typeface="Cambria Math"/>
                <a:sym typeface="Symbol"/>
              </a:rPr>
              <a:t>.</a:t>
            </a:r>
            <a:endParaRPr lang="de-DE" altLang="de-DE" sz="1800" dirty="0">
              <a:ea typeface="Cambria Math"/>
              <a:sym typeface="Symbol"/>
            </a:endParaRPr>
          </a:p>
          <a:p>
            <a:pPr eaLnBrk="1" hangingPunct="1">
              <a:lnSpc>
                <a:spcPct val="120000"/>
              </a:lnSpc>
              <a:spcBef>
                <a:spcPct val="0"/>
              </a:spcBef>
              <a:buNone/>
            </a:pPr>
            <a:r>
              <a:rPr lang="de-DE" altLang="de-DE" sz="1800" dirty="0" err="1" smtClean="0">
                <a:ea typeface="Cambria Math"/>
                <a:sym typeface="Symbol"/>
              </a:rPr>
              <a:t>Let</a:t>
            </a:r>
            <a:r>
              <a:rPr lang="de-DE" altLang="de-DE" sz="1800" dirty="0" smtClean="0">
                <a:ea typeface="Cambria Math"/>
                <a:sym typeface="Symbol"/>
              </a:rPr>
              <a:t> </a:t>
            </a:r>
            <a:r>
              <a:rPr lang="de-DE" altLang="de-DE" sz="1800" dirty="0" smtClean="0">
                <a:latin typeface="Courier New" panose="02070309020205020404" pitchFamily="49" charset="0"/>
                <a:ea typeface="Cambria Math"/>
                <a:cs typeface="Courier New" panose="02070309020205020404" pitchFamily="49" charset="0"/>
                <a:sym typeface="Symbol"/>
              </a:rPr>
              <a:t>Smart</a:t>
            </a:r>
            <a:r>
              <a:rPr lang="de-DE" altLang="de-DE" sz="1800" dirty="0" smtClean="0">
                <a:ea typeface="Cambria Math"/>
                <a:sym typeface="Symbol"/>
              </a:rPr>
              <a:t> </a:t>
            </a:r>
            <a:r>
              <a:rPr lang="de-DE" altLang="de-DE" sz="1800" dirty="0" err="1" smtClean="0">
                <a:ea typeface="Cambria Math"/>
                <a:sym typeface="Symbol"/>
              </a:rPr>
              <a:t>denote</a:t>
            </a:r>
            <a:r>
              <a:rPr lang="de-DE" altLang="de-DE" sz="1800" dirty="0" smtClean="0">
                <a:ea typeface="Cambria Math"/>
                <a:sym typeface="Symbol"/>
              </a:rPr>
              <a:t> smart </a:t>
            </a:r>
            <a:r>
              <a:rPr lang="de-DE" altLang="de-DE" sz="1800" dirty="0" err="1" smtClean="0">
                <a:ea typeface="Cambria Math"/>
                <a:sym typeface="Symbol"/>
              </a:rPr>
              <a:t>students</a:t>
            </a:r>
            <a:r>
              <a:rPr lang="de-DE" altLang="de-DE" sz="1800" dirty="0" smtClean="0">
                <a:ea typeface="Cambria Math"/>
                <a:sym typeface="Symbol"/>
              </a:rPr>
              <a:t> </a:t>
            </a:r>
            <a:r>
              <a:rPr lang="de-DE" altLang="de-DE" sz="1800" dirty="0" err="1" smtClean="0">
                <a:ea typeface="Cambria Math"/>
                <a:sym typeface="Symbol"/>
              </a:rPr>
              <a:t>and</a:t>
            </a:r>
            <a:r>
              <a:rPr lang="de-DE" altLang="de-DE" sz="1800" dirty="0" smtClean="0">
                <a:ea typeface="Cambria Math"/>
                <a:sym typeface="Symbol"/>
              </a:rPr>
              <a:t> </a:t>
            </a:r>
            <a:r>
              <a:rPr lang="de-DE" altLang="de-DE" sz="1800" dirty="0" err="1" smtClean="0">
                <a:latin typeface="Courier New" panose="02070309020205020404" pitchFamily="49" charset="0"/>
                <a:ea typeface="Cambria Math"/>
                <a:cs typeface="Courier New" panose="02070309020205020404" pitchFamily="49" charset="0"/>
                <a:sym typeface="Symbol"/>
              </a:rPr>
              <a:t>GradeA</a:t>
            </a:r>
            <a:r>
              <a:rPr lang="de-DE" altLang="de-DE" sz="1800" dirty="0" smtClean="0">
                <a:ea typeface="Cambria Math"/>
                <a:sym typeface="Symbol"/>
              </a:rPr>
              <a:t> </a:t>
            </a:r>
            <a:r>
              <a:rPr lang="de-DE" altLang="de-DE" sz="1800" dirty="0" err="1" smtClean="0">
                <a:ea typeface="Cambria Math"/>
                <a:sym typeface="Symbol"/>
              </a:rPr>
              <a:t>denote</a:t>
            </a:r>
            <a:r>
              <a:rPr lang="de-DE" altLang="de-DE" sz="1800" dirty="0" smtClean="0">
                <a:ea typeface="Cambria Math"/>
                <a:sym typeface="Symbol"/>
              </a:rPr>
              <a:t> </a:t>
            </a:r>
            <a:r>
              <a:rPr lang="de-DE" altLang="de-DE" sz="1800" dirty="0" err="1" smtClean="0">
                <a:ea typeface="Cambria Math"/>
                <a:sym typeface="Symbol"/>
              </a:rPr>
              <a:t>students</a:t>
            </a:r>
            <a:r>
              <a:rPr lang="de-DE" altLang="de-DE" sz="1800" dirty="0" smtClean="0">
                <a:ea typeface="Cambria Math"/>
                <a:sym typeface="Symbol"/>
              </a:rPr>
              <a:t> </a:t>
            </a:r>
            <a:r>
              <a:rPr lang="de-DE" altLang="de-DE" sz="1800" dirty="0" err="1" smtClean="0">
                <a:ea typeface="Cambria Math"/>
                <a:sym typeface="Symbol"/>
              </a:rPr>
              <a:t>who</a:t>
            </a:r>
            <a:r>
              <a:rPr lang="de-DE" altLang="de-DE" sz="1800" dirty="0" smtClean="0">
                <a:ea typeface="Cambria Math"/>
                <a:sym typeface="Symbol"/>
              </a:rPr>
              <a:t> </a:t>
            </a:r>
            <a:r>
              <a:rPr lang="de-DE" altLang="de-DE" sz="1800" dirty="0" err="1" smtClean="0">
                <a:ea typeface="Cambria Math"/>
                <a:sym typeface="Symbol"/>
              </a:rPr>
              <a:t>got</a:t>
            </a:r>
            <a:r>
              <a:rPr lang="de-DE" altLang="de-DE" sz="1800" dirty="0" smtClean="0">
                <a:ea typeface="Cambria Math"/>
                <a:sym typeface="Symbol"/>
              </a:rPr>
              <a:t> grade A.</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err="1" smtClean="0">
                <a:ea typeface="Cambria Math"/>
                <a:sym typeface="Symbol"/>
              </a:rPr>
              <a:t>Assume</a:t>
            </a:r>
            <a:r>
              <a:rPr lang="de-DE" altLang="de-DE" sz="1800" dirty="0" smtClean="0">
                <a:ea typeface="Cambria Math"/>
                <a:sym typeface="Symbol"/>
              </a:rPr>
              <a:t> </a:t>
            </a:r>
            <a:r>
              <a:rPr lang="de-DE" altLang="de-DE" sz="1800" dirty="0" err="1" smtClean="0">
                <a:ea typeface="Cambria Math"/>
                <a:sym typeface="Symbol"/>
              </a:rPr>
              <a:t>we</a:t>
            </a:r>
            <a:r>
              <a:rPr lang="de-DE" altLang="de-DE" sz="1800" dirty="0" smtClean="0">
                <a:ea typeface="Cambria Math"/>
                <a:sym typeface="Symbol"/>
              </a:rPr>
              <a:t> </a:t>
            </a:r>
            <a:r>
              <a:rPr lang="de-DE" altLang="de-DE" sz="1800" dirty="0" err="1" smtClean="0">
                <a:ea typeface="Cambria Math"/>
                <a:sym typeface="Symbol"/>
              </a:rPr>
              <a:t>believe</a:t>
            </a:r>
            <a:r>
              <a:rPr lang="de-DE" altLang="de-DE" sz="1800" dirty="0" smtClean="0">
                <a:ea typeface="Cambria Math"/>
                <a:sym typeface="Symbol"/>
              </a:rPr>
              <a:t> </a:t>
            </a:r>
            <a:r>
              <a:rPr lang="de-DE" altLang="de-DE" sz="1800" dirty="0" err="1" smtClean="0">
                <a:ea typeface="Cambria Math"/>
                <a:sym typeface="Symbol"/>
              </a:rPr>
              <a:t>that</a:t>
            </a:r>
            <a:r>
              <a:rPr lang="de-DE" altLang="de-DE" sz="1800" dirty="0" smtClean="0">
                <a:ea typeface="Cambria Math"/>
                <a:sym typeface="Symbol"/>
              </a:rPr>
              <a:t> P(</a:t>
            </a:r>
            <a:r>
              <a:rPr lang="de-DE" altLang="de-DE" sz="1800" dirty="0" err="1" smtClean="0">
                <a:latin typeface="Courier New" panose="02070309020205020404" pitchFamily="49" charset="0"/>
                <a:ea typeface="Cambria Math"/>
                <a:cs typeface="Courier New" panose="02070309020205020404" pitchFamily="49" charset="0"/>
                <a:sym typeface="Symbol"/>
              </a:rPr>
              <a:t>GradeA|Smart</a:t>
            </a:r>
            <a:r>
              <a:rPr lang="de-DE" altLang="de-DE" sz="1800" dirty="0" smtClean="0">
                <a:ea typeface="Cambria Math"/>
                <a:sym typeface="Symbol"/>
              </a:rPr>
              <a:t>) = 0.6, </a:t>
            </a:r>
            <a:r>
              <a:rPr lang="de-DE" altLang="de-DE" sz="1800" dirty="0" err="1" smtClean="0">
                <a:ea typeface="Cambria Math"/>
                <a:sym typeface="Symbol"/>
              </a:rPr>
              <a:t>and</a:t>
            </a:r>
            <a:r>
              <a:rPr lang="de-DE" altLang="de-DE" sz="1800" dirty="0" smtClean="0">
                <a:ea typeface="Cambria Math"/>
                <a:sym typeface="Symbol"/>
              </a:rPr>
              <a:t> </a:t>
            </a:r>
            <a:r>
              <a:rPr lang="de-DE" altLang="de-DE" sz="1800" dirty="0" err="1" smtClean="0">
                <a:ea typeface="Cambria Math"/>
                <a:sym typeface="Symbol"/>
              </a:rPr>
              <a:t>that</a:t>
            </a:r>
            <a:r>
              <a:rPr lang="de-DE" altLang="de-DE" sz="1800" dirty="0" smtClean="0">
                <a:ea typeface="Cambria Math"/>
                <a:sym typeface="Symbol"/>
              </a:rPr>
              <a:t> </a:t>
            </a:r>
            <a:r>
              <a:rPr lang="de-DE" altLang="de-DE" sz="1800" dirty="0" err="1" smtClean="0">
                <a:ea typeface="Cambria Math"/>
                <a:sym typeface="Symbol"/>
              </a:rPr>
              <a:t>we</a:t>
            </a:r>
            <a:r>
              <a:rPr lang="de-DE" altLang="de-DE" sz="1800" dirty="0" smtClean="0">
                <a:ea typeface="Cambria Math"/>
                <a:sym typeface="Symbol"/>
              </a:rPr>
              <a:t> </a:t>
            </a:r>
            <a:r>
              <a:rPr lang="de-DE" altLang="de-DE" sz="1800" dirty="0" err="1" smtClean="0">
                <a:ea typeface="Cambria Math"/>
                <a:sym typeface="Symbol"/>
              </a:rPr>
              <a:t>get</a:t>
            </a:r>
            <a:r>
              <a:rPr lang="de-DE" altLang="de-DE" sz="1800" dirty="0" smtClean="0">
                <a:ea typeface="Cambria Math"/>
                <a:sym typeface="Symbol"/>
              </a:rPr>
              <a:t> </a:t>
            </a:r>
            <a:r>
              <a:rPr lang="de-DE" altLang="de-DE" sz="1800" dirty="0" err="1" smtClean="0">
                <a:ea typeface="Cambria Math"/>
                <a:sym typeface="Symbol"/>
              </a:rPr>
              <a:t>to</a:t>
            </a:r>
            <a:r>
              <a:rPr lang="de-DE" altLang="de-DE" sz="1800" dirty="0" smtClean="0">
                <a:ea typeface="Cambria Math"/>
                <a:sym typeface="Symbol"/>
              </a:rPr>
              <a:t> </a:t>
            </a:r>
            <a:r>
              <a:rPr lang="de-DE" altLang="de-DE" sz="1800" dirty="0" err="1" smtClean="0">
                <a:ea typeface="Cambria Math"/>
                <a:sym typeface="Symbol"/>
              </a:rPr>
              <a:t>know</a:t>
            </a:r>
            <a:r>
              <a:rPr lang="de-DE" altLang="de-DE" sz="1800" dirty="0" smtClean="0">
                <a:ea typeface="Cambria Math"/>
                <a:sym typeface="Symbol"/>
              </a:rPr>
              <a:t> </a:t>
            </a:r>
          </a:p>
          <a:p>
            <a:pPr eaLnBrk="1" hangingPunct="1">
              <a:lnSpc>
                <a:spcPct val="120000"/>
              </a:lnSpc>
              <a:spcBef>
                <a:spcPct val="0"/>
              </a:spcBef>
              <a:buNone/>
            </a:pPr>
            <a:r>
              <a:rPr lang="de-DE" altLang="de-DE" sz="1800" dirty="0" err="1" smtClean="0">
                <a:ea typeface="Cambria Math"/>
                <a:sym typeface="Symbol"/>
              </a:rPr>
              <a:t>that</a:t>
            </a:r>
            <a:r>
              <a:rPr lang="de-DE" altLang="de-DE" sz="1800" dirty="0" smtClean="0">
                <a:ea typeface="Cambria Math"/>
                <a:sym typeface="Symbol"/>
              </a:rPr>
              <a:t> a </a:t>
            </a:r>
            <a:r>
              <a:rPr lang="de-DE" altLang="de-DE" sz="1800" dirty="0" err="1" smtClean="0">
                <a:ea typeface="Cambria Math"/>
                <a:sym typeface="Symbol"/>
              </a:rPr>
              <a:t>particular</a:t>
            </a:r>
            <a:r>
              <a:rPr lang="de-DE" altLang="de-DE" sz="1800" dirty="0" smtClean="0">
                <a:ea typeface="Cambria Math"/>
                <a:sym typeface="Symbol"/>
              </a:rPr>
              <a:t> </a:t>
            </a:r>
            <a:r>
              <a:rPr lang="de-DE" altLang="de-DE" sz="1800" dirty="0" err="1" smtClean="0">
                <a:ea typeface="Cambria Math"/>
                <a:sym typeface="Symbol"/>
              </a:rPr>
              <a:t>student</a:t>
            </a:r>
            <a:r>
              <a:rPr lang="de-DE" altLang="de-DE" sz="1800" dirty="0" smtClean="0">
                <a:ea typeface="Cambria Math"/>
                <a:sym typeface="Symbol"/>
              </a:rPr>
              <a:t> </a:t>
            </a:r>
            <a:r>
              <a:rPr lang="de-DE" altLang="de-DE" sz="1800" dirty="0" err="1" smtClean="0">
                <a:ea typeface="Cambria Math"/>
                <a:sym typeface="Symbol"/>
              </a:rPr>
              <a:t>received</a:t>
            </a:r>
            <a:r>
              <a:rPr lang="de-DE" altLang="de-DE" sz="1800" dirty="0" smtClean="0">
                <a:ea typeface="Cambria Math"/>
                <a:sym typeface="Symbol"/>
              </a:rPr>
              <a:t> grade A.</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err="1" smtClean="0">
                <a:ea typeface="Cambria Math"/>
                <a:sym typeface="Symbol"/>
              </a:rPr>
              <a:t>Suppose</a:t>
            </a:r>
            <a:r>
              <a:rPr lang="de-DE" altLang="de-DE" sz="1800" dirty="0" smtClean="0">
                <a:ea typeface="Cambria Math"/>
                <a:sym typeface="Symbol"/>
              </a:rPr>
              <a:t> </a:t>
            </a:r>
            <a:r>
              <a:rPr lang="de-DE" altLang="de-DE" sz="1800" dirty="0" err="1" smtClean="0">
                <a:ea typeface="Cambria Math"/>
                <a:sym typeface="Symbol"/>
              </a:rPr>
              <a:t>that</a:t>
            </a:r>
            <a:r>
              <a:rPr lang="de-DE" altLang="de-DE" sz="1800" dirty="0" smtClean="0">
                <a:ea typeface="Cambria Math"/>
                <a:sym typeface="Symbol"/>
              </a:rPr>
              <a:t> </a:t>
            </a:r>
            <a:r>
              <a:rPr lang="de-DE" altLang="de-DE" sz="1800" dirty="0" smtClean="0">
                <a:latin typeface="+mn-lt"/>
                <a:ea typeface="Cambria Math"/>
                <a:cs typeface="Courier New" panose="02070309020205020404" pitchFamily="49" charset="0"/>
                <a:sym typeface="Symbol"/>
              </a:rPr>
              <a:t>P</a:t>
            </a:r>
            <a:r>
              <a:rPr lang="de-DE" altLang="de-DE" sz="1800" dirty="0" smtClean="0">
                <a:latin typeface="Courier New" panose="02070309020205020404" pitchFamily="49" charset="0"/>
                <a:ea typeface="Cambria Math"/>
                <a:cs typeface="Courier New" panose="02070309020205020404" pitchFamily="49" charset="0"/>
                <a:sym typeface="Symbol"/>
              </a:rPr>
              <a:t>(Smart</a:t>
            </a:r>
            <a:r>
              <a:rPr lang="de-DE" altLang="de-DE" sz="1800" dirty="0" smtClean="0">
                <a:ea typeface="Cambria Math"/>
                <a:sym typeface="Symbol"/>
              </a:rPr>
              <a:t>) = 0.3 </a:t>
            </a:r>
            <a:r>
              <a:rPr lang="de-DE" altLang="de-DE" sz="1800" dirty="0" err="1" smtClean="0">
                <a:ea typeface="Cambria Math"/>
                <a:sym typeface="Symbol"/>
              </a:rPr>
              <a:t>and</a:t>
            </a:r>
            <a:r>
              <a:rPr lang="de-DE" altLang="de-DE" sz="1800" dirty="0" smtClean="0">
                <a:ea typeface="Cambria Math"/>
                <a:sym typeface="Symbol"/>
              </a:rPr>
              <a:t> </a:t>
            </a:r>
            <a:r>
              <a:rPr lang="de-DE" altLang="de-DE" sz="1800" dirty="0" smtClean="0">
                <a:latin typeface="+mn-lt"/>
                <a:ea typeface="Cambria Math"/>
                <a:cs typeface="Courier New" panose="02070309020205020404" pitchFamily="49" charset="0"/>
                <a:sym typeface="Symbol"/>
              </a:rPr>
              <a:t>P</a:t>
            </a:r>
            <a:r>
              <a:rPr lang="de-DE" altLang="de-DE" sz="1800" dirty="0" smtClean="0">
                <a:latin typeface="Courier New" panose="02070309020205020404" pitchFamily="49" charset="0"/>
                <a:ea typeface="Cambria Math"/>
                <a:cs typeface="Courier New" panose="02070309020205020404" pitchFamily="49" charset="0"/>
                <a:sym typeface="Symbol"/>
              </a:rPr>
              <a:t>(</a:t>
            </a:r>
            <a:r>
              <a:rPr lang="de-DE" altLang="de-DE" sz="1800" dirty="0" err="1" smtClean="0">
                <a:latin typeface="Courier New" panose="02070309020205020404" pitchFamily="49" charset="0"/>
                <a:ea typeface="Cambria Math"/>
                <a:cs typeface="Courier New" panose="02070309020205020404" pitchFamily="49" charset="0"/>
                <a:sym typeface="Symbol"/>
              </a:rPr>
              <a:t>GradeA</a:t>
            </a:r>
            <a:r>
              <a:rPr lang="de-DE" altLang="de-DE" sz="1800" dirty="0" smtClean="0">
                <a:ea typeface="Cambria Math"/>
                <a:sym typeface="Symbol"/>
              </a:rPr>
              <a:t>) = 0.2</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err="1" smtClean="0">
                <a:ea typeface="Cambria Math"/>
                <a:sym typeface="Symbol"/>
              </a:rPr>
              <a:t>Then</a:t>
            </a:r>
            <a:r>
              <a:rPr lang="de-DE" altLang="de-DE" sz="1800" dirty="0" smtClean="0">
                <a:ea typeface="Cambria Math"/>
                <a:sym typeface="Symbol"/>
              </a:rPr>
              <a:t> </a:t>
            </a:r>
            <a:r>
              <a:rPr lang="de-DE" altLang="de-DE" sz="1800" dirty="0" err="1" smtClean="0">
                <a:ea typeface="Cambria Math"/>
                <a:sym typeface="Symbol"/>
              </a:rPr>
              <a:t>we</a:t>
            </a:r>
            <a:r>
              <a:rPr lang="de-DE" altLang="de-DE" sz="1800" dirty="0" smtClean="0">
                <a:ea typeface="Cambria Math"/>
                <a:sym typeface="Symbol"/>
              </a:rPr>
              <a:t> </a:t>
            </a:r>
            <a:r>
              <a:rPr lang="de-DE" altLang="de-DE" sz="1800" dirty="0" err="1" smtClean="0">
                <a:ea typeface="Cambria Math"/>
                <a:sym typeface="Symbol"/>
              </a:rPr>
              <a:t>have</a:t>
            </a:r>
            <a:r>
              <a:rPr lang="de-DE" altLang="de-DE" sz="1800" dirty="0" smtClean="0">
                <a:ea typeface="Cambria Math"/>
                <a:sym typeface="Symbol"/>
              </a:rPr>
              <a:t> P(</a:t>
            </a:r>
            <a:r>
              <a:rPr lang="de-DE" altLang="de-DE" sz="1800" dirty="0" err="1" smtClean="0">
                <a:latin typeface="Courier New" panose="02070309020205020404" pitchFamily="49" charset="0"/>
                <a:ea typeface="Cambria Math"/>
                <a:cs typeface="Courier New" panose="02070309020205020404" pitchFamily="49" charset="0"/>
                <a:sym typeface="Symbol"/>
              </a:rPr>
              <a:t>Smart|GradeA</a:t>
            </a:r>
            <a:r>
              <a:rPr lang="de-DE" altLang="de-DE" sz="1800" dirty="0" smtClean="0">
                <a:ea typeface="Cambria Math"/>
                <a:sym typeface="Symbol"/>
              </a:rPr>
              <a:t>) = 0.6  0.3 / 0.2 = 0.9</a:t>
            </a:r>
          </a:p>
          <a:p>
            <a:pPr eaLnBrk="1" hangingPunct="1">
              <a:lnSpc>
                <a:spcPct val="120000"/>
              </a:lnSpc>
              <a:spcBef>
                <a:spcPct val="0"/>
              </a:spcBef>
              <a:buNone/>
            </a:pPr>
            <a:endParaRPr lang="de-DE" altLang="de-DE" sz="1800" dirty="0" smtClean="0">
              <a:ea typeface="Cambria Math"/>
              <a:sym typeface="Symbol"/>
            </a:endParaRPr>
          </a:p>
          <a:p>
            <a:pPr eaLnBrk="1" hangingPunct="1">
              <a:lnSpc>
                <a:spcPct val="120000"/>
              </a:lnSpc>
              <a:spcBef>
                <a:spcPct val="0"/>
              </a:spcBef>
              <a:buNone/>
            </a:pPr>
            <a:r>
              <a:rPr lang="de-DE" altLang="de-DE" sz="1800" dirty="0" smtClean="0">
                <a:ea typeface="Cambria Math"/>
                <a:sym typeface="Symbol"/>
              </a:rPr>
              <a:t>In </a:t>
            </a:r>
            <a:r>
              <a:rPr lang="de-DE" altLang="de-DE" sz="1800" dirty="0" err="1" smtClean="0">
                <a:ea typeface="Cambria Math"/>
                <a:sym typeface="Symbol"/>
              </a:rPr>
              <a:t>this</a:t>
            </a:r>
            <a:r>
              <a:rPr lang="de-DE" altLang="de-DE" sz="1800" dirty="0" smtClean="0">
                <a:ea typeface="Cambria Math"/>
                <a:sym typeface="Symbol"/>
              </a:rPr>
              <a:t> </a:t>
            </a:r>
            <a:r>
              <a:rPr lang="de-DE" altLang="de-DE" sz="1800" dirty="0" err="1" smtClean="0">
                <a:ea typeface="Cambria Math"/>
                <a:sym typeface="Symbol"/>
              </a:rPr>
              <a:t>model</a:t>
            </a:r>
            <a:r>
              <a:rPr lang="de-DE" altLang="de-DE" sz="1800" dirty="0" smtClean="0">
                <a:ea typeface="Cambria Math"/>
                <a:sym typeface="Symbol"/>
              </a:rPr>
              <a:t>, an A grade </a:t>
            </a:r>
            <a:r>
              <a:rPr lang="de-DE" altLang="de-DE" sz="1800" dirty="0" err="1" smtClean="0">
                <a:ea typeface="Cambria Math"/>
                <a:sym typeface="Symbol"/>
              </a:rPr>
              <a:t>strongly</a:t>
            </a:r>
            <a:r>
              <a:rPr lang="de-DE" altLang="de-DE" sz="1800" dirty="0" smtClean="0">
                <a:ea typeface="Cambria Math"/>
                <a:sym typeface="Symbol"/>
              </a:rPr>
              <a:t> </a:t>
            </a:r>
            <a:r>
              <a:rPr lang="de-DE" altLang="de-DE" sz="1800" dirty="0" err="1" smtClean="0">
                <a:ea typeface="Cambria Math"/>
                <a:sym typeface="Symbol"/>
              </a:rPr>
              <a:t>suggests</a:t>
            </a:r>
            <a:r>
              <a:rPr lang="de-DE" altLang="de-DE" sz="1800" dirty="0" smtClean="0">
                <a:ea typeface="Cambria Math"/>
                <a:sym typeface="Symbol"/>
              </a:rPr>
              <a:t> </a:t>
            </a:r>
            <a:r>
              <a:rPr lang="de-DE" altLang="de-DE" sz="1800" dirty="0" err="1" smtClean="0">
                <a:ea typeface="Cambria Math"/>
                <a:sym typeface="Symbol"/>
              </a:rPr>
              <a:t>that</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student</a:t>
            </a:r>
            <a:r>
              <a:rPr lang="de-DE" altLang="de-DE" sz="1800" dirty="0" smtClean="0">
                <a:ea typeface="Cambria Math"/>
                <a:sym typeface="Symbol"/>
              </a:rPr>
              <a:t> </a:t>
            </a:r>
            <a:r>
              <a:rPr lang="de-DE" altLang="de-DE" sz="1800" dirty="0" err="1" smtClean="0">
                <a:ea typeface="Cambria Math"/>
                <a:sym typeface="Symbol"/>
              </a:rPr>
              <a:t>is</a:t>
            </a:r>
            <a:r>
              <a:rPr lang="de-DE" altLang="de-DE" sz="1800" dirty="0" smtClean="0">
                <a:ea typeface="Cambria Math"/>
                <a:sym typeface="Symbol"/>
              </a:rPr>
              <a:t> smart.</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smtClean="0">
                <a:ea typeface="Cambria Math"/>
                <a:sym typeface="Symbol"/>
              </a:rPr>
              <a:t>On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other</a:t>
            </a:r>
            <a:r>
              <a:rPr lang="de-DE" altLang="de-DE" sz="1800" dirty="0" smtClean="0">
                <a:ea typeface="Cambria Math"/>
                <a:sym typeface="Symbol"/>
              </a:rPr>
              <a:t> </a:t>
            </a:r>
            <a:r>
              <a:rPr lang="de-DE" altLang="de-DE" sz="1800" dirty="0" err="1" smtClean="0">
                <a:ea typeface="Cambria Math"/>
                <a:sym typeface="Symbol"/>
              </a:rPr>
              <a:t>hand</a:t>
            </a:r>
            <a:r>
              <a:rPr lang="de-DE" altLang="de-DE" sz="1800" dirty="0" smtClean="0">
                <a:ea typeface="Cambria Math"/>
                <a:sym typeface="Symbol"/>
              </a:rPr>
              <a:t>, </a:t>
            </a:r>
            <a:r>
              <a:rPr lang="de-DE" altLang="de-DE" sz="1800" dirty="0" err="1" smtClean="0">
                <a:ea typeface="Cambria Math"/>
                <a:sym typeface="Symbol"/>
              </a:rPr>
              <a:t>if</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test</a:t>
            </a:r>
            <a:r>
              <a:rPr lang="de-DE" altLang="de-DE" sz="1800" dirty="0" smtClean="0">
                <a:ea typeface="Cambria Math"/>
                <a:sym typeface="Symbol"/>
              </a:rPr>
              <a:t> was </a:t>
            </a:r>
            <a:r>
              <a:rPr lang="de-DE" altLang="de-DE" sz="1800" dirty="0" err="1" smtClean="0">
                <a:ea typeface="Cambria Math"/>
                <a:sym typeface="Symbol"/>
              </a:rPr>
              <a:t>easier</a:t>
            </a:r>
            <a:r>
              <a:rPr lang="de-DE" altLang="de-DE" sz="1800" dirty="0" smtClean="0">
                <a:ea typeface="Cambria Math"/>
                <a:sym typeface="Symbol"/>
              </a:rPr>
              <a:t> </a:t>
            </a:r>
            <a:r>
              <a:rPr lang="de-DE" altLang="de-DE" sz="1800" dirty="0" err="1" smtClean="0">
                <a:ea typeface="Cambria Math"/>
                <a:sym typeface="Symbol"/>
              </a:rPr>
              <a:t>and</a:t>
            </a:r>
            <a:r>
              <a:rPr lang="de-DE" altLang="de-DE" sz="1800" dirty="0" smtClean="0">
                <a:ea typeface="Cambria Math"/>
                <a:sym typeface="Symbol"/>
              </a:rPr>
              <a:t> high grades </a:t>
            </a:r>
            <a:r>
              <a:rPr lang="de-DE" altLang="de-DE" sz="1800" dirty="0" err="1" smtClean="0">
                <a:ea typeface="Cambria Math"/>
                <a:sym typeface="Symbol"/>
              </a:rPr>
              <a:t>were</a:t>
            </a:r>
            <a:r>
              <a:rPr lang="de-DE" altLang="de-DE" sz="1800" dirty="0" smtClean="0">
                <a:ea typeface="Cambria Math"/>
                <a:sym typeface="Symbol"/>
              </a:rPr>
              <a:t> </a:t>
            </a:r>
            <a:r>
              <a:rPr lang="de-DE" altLang="de-DE" sz="1800" dirty="0" err="1" smtClean="0">
                <a:ea typeface="Cambria Math"/>
                <a:sym typeface="Symbol"/>
              </a:rPr>
              <a:t>more</a:t>
            </a:r>
            <a:r>
              <a:rPr lang="de-DE" altLang="de-DE" sz="1800" dirty="0" smtClean="0">
                <a:ea typeface="Cambria Math"/>
                <a:sym typeface="Symbol"/>
              </a:rPr>
              <a:t> </a:t>
            </a:r>
            <a:r>
              <a:rPr lang="de-DE" altLang="de-DE" sz="1800" dirty="0" err="1" smtClean="0">
                <a:ea typeface="Cambria Math"/>
                <a:sym typeface="Symbol"/>
              </a:rPr>
              <a:t>common</a:t>
            </a:r>
            <a:r>
              <a:rPr lang="de-DE" altLang="de-DE" sz="1800" dirty="0" smtClean="0">
                <a:ea typeface="Cambria Math"/>
                <a:sym typeface="Symbol"/>
              </a:rPr>
              <a:t>, </a:t>
            </a:r>
          </a:p>
          <a:p>
            <a:pPr eaLnBrk="1" hangingPunct="1">
              <a:lnSpc>
                <a:spcPct val="120000"/>
              </a:lnSpc>
              <a:spcBef>
                <a:spcPct val="0"/>
              </a:spcBef>
              <a:buNone/>
            </a:pPr>
            <a:r>
              <a:rPr lang="de-DE" altLang="de-DE" sz="1800" dirty="0" smtClean="0">
                <a:ea typeface="Cambria Math"/>
                <a:sym typeface="Symbol"/>
              </a:rPr>
              <a:t>e.g. </a:t>
            </a:r>
            <a:r>
              <a:rPr lang="de-DE" altLang="de-DE" sz="1800" dirty="0" smtClean="0">
                <a:ea typeface="Cambria Math"/>
                <a:cs typeface="Courier New" panose="02070309020205020404" pitchFamily="49" charset="0"/>
                <a:sym typeface="Symbol"/>
              </a:rPr>
              <a:t>P</a:t>
            </a:r>
            <a:r>
              <a:rPr lang="de-DE" altLang="de-DE" sz="1800" dirty="0" smtClean="0">
                <a:latin typeface="Courier New" panose="02070309020205020404" pitchFamily="49" charset="0"/>
                <a:ea typeface="Cambria Math"/>
                <a:cs typeface="Courier New" panose="02070309020205020404" pitchFamily="49" charset="0"/>
                <a:sym typeface="Symbol"/>
              </a:rPr>
              <a:t>(</a:t>
            </a:r>
            <a:r>
              <a:rPr lang="de-DE" altLang="de-DE" sz="1800" dirty="0" err="1" smtClean="0">
                <a:latin typeface="Courier New" panose="02070309020205020404" pitchFamily="49" charset="0"/>
                <a:ea typeface="Cambria Math"/>
                <a:cs typeface="Courier New" panose="02070309020205020404" pitchFamily="49" charset="0"/>
                <a:sym typeface="Symbol"/>
              </a:rPr>
              <a:t>GradeA</a:t>
            </a:r>
            <a:r>
              <a:rPr lang="de-DE" altLang="de-DE" sz="1800" dirty="0">
                <a:ea typeface="Cambria Math"/>
                <a:sym typeface="Symbol"/>
              </a:rPr>
              <a:t>) = </a:t>
            </a:r>
            <a:r>
              <a:rPr lang="de-DE" altLang="de-DE" sz="1800" dirty="0" smtClean="0">
                <a:ea typeface="Cambria Math"/>
                <a:sym typeface="Symbol"/>
              </a:rPr>
              <a:t>0.4, </a:t>
            </a:r>
            <a:r>
              <a:rPr lang="de-DE" altLang="de-DE" sz="1800" dirty="0" err="1" smtClean="0">
                <a:ea typeface="Cambria Math"/>
                <a:sym typeface="Symbol"/>
              </a:rPr>
              <a:t>then</a:t>
            </a:r>
            <a:r>
              <a:rPr lang="de-DE" altLang="de-DE" sz="1800" dirty="0" smtClean="0">
                <a:ea typeface="Cambria Math"/>
                <a:sym typeface="Symbol"/>
              </a:rPr>
              <a:t> </a:t>
            </a:r>
            <a:r>
              <a:rPr lang="de-DE" altLang="de-DE" sz="1800" dirty="0" err="1" smtClean="0">
                <a:ea typeface="Cambria Math"/>
                <a:sym typeface="Symbol"/>
              </a:rPr>
              <a:t>we</a:t>
            </a:r>
            <a:r>
              <a:rPr lang="de-DE" altLang="de-DE" sz="1800" dirty="0" smtClean="0">
                <a:ea typeface="Cambria Math"/>
                <a:sym typeface="Symbol"/>
              </a:rPr>
              <a:t> </a:t>
            </a:r>
            <a:r>
              <a:rPr lang="de-DE" altLang="de-DE" sz="1800" dirty="0" err="1" smtClean="0">
                <a:ea typeface="Cambria Math"/>
                <a:sym typeface="Symbol"/>
              </a:rPr>
              <a:t>would</a:t>
            </a:r>
            <a:r>
              <a:rPr lang="de-DE" altLang="de-DE" sz="1800" dirty="0" smtClean="0">
                <a:ea typeface="Cambria Math"/>
                <a:sym typeface="Symbol"/>
              </a:rPr>
              <a:t> </a:t>
            </a:r>
            <a:r>
              <a:rPr lang="de-DE" altLang="de-DE" sz="1800" dirty="0" err="1" smtClean="0">
                <a:ea typeface="Cambria Math"/>
                <a:sym typeface="Symbol"/>
              </a:rPr>
              <a:t>get</a:t>
            </a:r>
            <a:r>
              <a:rPr lang="de-DE" altLang="de-DE" sz="1800" dirty="0" smtClean="0">
                <a:ea typeface="Cambria Math"/>
                <a:sym typeface="Symbol"/>
              </a:rPr>
              <a:t> </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a:ea typeface="Cambria Math"/>
                <a:sym typeface="Symbol"/>
              </a:rPr>
              <a:t>P(</a:t>
            </a:r>
            <a:r>
              <a:rPr lang="de-DE" altLang="de-DE" sz="1800" dirty="0" err="1">
                <a:latin typeface="Courier New" panose="02070309020205020404" pitchFamily="49" charset="0"/>
                <a:ea typeface="Cambria Math"/>
                <a:cs typeface="Courier New" panose="02070309020205020404" pitchFamily="49" charset="0"/>
                <a:sym typeface="Symbol"/>
              </a:rPr>
              <a:t>Smart|GradeA</a:t>
            </a:r>
            <a:r>
              <a:rPr lang="de-DE" altLang="de-DE" sz="1800" dirty="0">
                <a:ea typeface="Cambria Math"/>
                <a:sym typeface="Symbol"/>
              </a:rPr>
              <a:t>) = 0.6  0.3 / </a:t>
            </a:r>
            <a:r>
              <a:rPr lang="de-DE" altLang="de-DE" sz="1800" dirty="0" smtClean="0">
                <a:ea typeface="Cambria Math"/>
                <a:sym typeface="Symbol"/>
              </a:rPr>
              <a:t>0.4 </a:t>
            </a:r>
            <a:r>
              <a:rPr lang="de-DE" altLang="de-DE" sz="1800" dirty="0">
                <a:ea typeface="Cambria Math"/>
                <a:sym typeface="Symbol"/>
              </a:rPr>
              <a:t>= </a:t>
            </a:r>
            <a:r>
              <a:rPr lang="de-DE" altLang="de-DE" sz="1800" dirty="0" smtClean="0">
                <a:ea typeface="Cambria Math"/>
                <a:sym typeface="Symbol"/>
              </a:rPr>
              <a:t>0.45</a:t>
            </a:r>
            <a:r>
              <a:rPr lang="de-DE" altLang="de-DE" sz="1800" dirty="0">
                <a:ea typeface="Cambria Math"/>
                <a:sym typeface="Symbol"/>
              </a:rPr>
              <a:t> </a:t>
            </a:r>
            <a:r>
              <a:rPr lang="de-DE" altLang="de-DE" sz="1800" dirty="0" smtClean="0">
                <a:ea typeface="Cambria Math"/>
                <a:sym typeface="Symbol"/>
              </a:rPr>
              <a:t>   </a:t>
            </a:r>
            <a:r>
              <a:rPr lang="de-DE" altLang="de-DE" sz="1800" dirty="0" err="1" smtClean="0">
                <a:ea typeface="Cambria Math"/>
                <a:sym typeface="Symbol"/>
              </a:rPr>
              <a:t>which</a:t>
            </a:r>
            <a:r>
              <a:rPr lang="de-DE" altLang="de-DE" sz="1800" dirty="0" smtClean="0">
                <a:ea typeface="Cambria Math"/>
                <a:sym typeface="Symbol"/>
              </a:rPr>
              <a:t> </a:t>
            </a:r>
            <a:r>
              <a:rPr lang="de-DE" altLang="de-DE" sz="1800" dirty="0" err="1" smtClean="0">
                <a:ea typeface="Cambria Math"/>
                <a:sym typeface="Symbol"/>
              </a:rPr>
              <a:t>is</a:t>
            </a:r>
            <a:r>
              <a:rPr lang="de-DE" altLang="de-DE" sz="1800" dirty="0" smtClean="0">
                <a:ea typeface="Cambria Math"/>
                <a:sym typeface="Symbol"/>
              </a:rPr>
              <a:t> </a:t>
            </a:r>
            <a:r>
              <a:rPr lang="de-DE" altLang="de-DE" sz="1800" dirty="0" err="1" smtClean="0">
                <a:ea typeface="Cambria Math"/>
                <a:sym typeface="Symbol"/>
              </a:rPr>
              <a:t>much</a:t>
            </a:r>
            <a:r>
              <a:rPr lang="de-DE" altLang="de-DE" sz="1800" dirty="0" smtClean="0">
                <a:ea typeface="Cambria Math"/>
                <a:sym typeface="Symbol"/>
              </a:rPr>
              <a:t> </a:t>
            </a:r>
            <a:r>
              <a:rPr lang="de-DE" altLang="de-DE" sz="1800" dirty="0" err="1" smtClean="0">
                <a:ea typeface="Cambria Math"/>
                <a:sym typeface="Symbol"/>
              </a:rPr>
              <a:t>less</a:t>
            </a:r>
            <a:r>
              <a:rPr lang="de-DE" altLang="de-DE" sz="1800" dirty="0" smtClean="0">
                <a:ea typeface="Cambria Math"/>
                <a:sym typeface="Symbol"/>
              </a:rPr>
              <a:t> </a:t>
            </a:r>
            <a:r>
              <a:rPr lang="de-DE" altLang="de-DE" sz="1800" dirty="0" err="1" smtClean="0">
                <a:ea typeface="Cambria Math"/>
                <a:sym typeface="Symbol"/>
              </a:rPr>
              <a:t>conclusive</a:t>
            </a:r>
            <a:r>
              <a:rPr lang="de-DE" altLang="de-DE" sz="1800" dirty="0" smtClean="0">
                <a:ea typeface="Cambria Math"/>
                <a:sym typeface="Symbol"/>
              </a:rPr>
              <a:t>.</a:t>
            </a:r>
            <a:endParaRPr lang="de-DE" altLang="de-DE" sz="1800" dirty="0">
              <a:ea typeface="Cambria Math"/>
              <a:sym typeface="Symbol"/>
            </a:endParaRPr>
          </a:p>
        </p:txBody>
      </p:sp>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41</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V2</a:t>
            </a:r>
            <a:endParaRPr lang="de-DE" altLang="de-DE" sz="1000" dirty="0" smtClean="0"/>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Processing of Biological Data</a:t>
            </a:r>
          </a:p>
        </p:txBody>
      </p:sp>
    </p:spTree>
    <p:extLst>
      <p:ext uri="{BB962C8B-B14F-4D97-AF65-F5344CB8AC3E}">
        <p14:creationId xmlns:p14="http://schemas.microsoft.com/office/powerpoint/2010/main" val="191649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err="1" smtClean="0">
                <a:ea typeface="ＭＳ Ｐゴシック" pitchFamily="34" charset="-128"/>
              </a:rPr>
              <a:t>Example</a:t>
            </a:r>
            <a:r>
              <a:rPr lang="de-DE" altLang="de-DE" dirty="0" smtClean="0">
                <a:ea typeface="ＭＳ Ｐゴシック" pitchFamily="34" charset="-128"/>
              </a:rPr>
              <a:t> 2 </a:t>
            </a:r>
            <a:r>
              <a:rPr lang="de-DE" altLang="de-DE" dirty="0" err="1" smtClean="0">
                <a:ea typeface="ＭＳ Ｐゴシック" pitchFamily="34" charset="-128"/>
              </a:rPr>
              <a:t>for</a:t>
            </a:r>
            <a:r>
              <a:rPr lang="de-DE" altLang="de-DE" dirty="0" smtClean="0">
                <a:ea typeface="ＭＳ Ｐゴシック" pitchFamily="34" charset="-128"/>
              </a:rPr>
              <a:t> </a:t>
            </a:r>
            <a:r>
              <a:rPr lang="de-DE" altLang="de-DE" dirty="0" err="1" smtClean="0">
                <a:ea typeface="ＭＳ Ｐゴシック" pitchFamily="34" charset="-128"/>
              </a:rPr>
              <a:t>Bayes</a:t>
            </a:r>
            <a:r>
              <a:rPr lang="de-DE" altLang="de-DE" dirty="0" smtClean="0">
                <a:ea typeface="ＭＳ Ｐゴシック" pitchFamily="34" charset="-128"/>
              </a:rPr>
              <a:t> </a:t>
            </a:r>
            <a:r>
              <a:rPr lang="de-DE" altLang="de-DE" dirty="0" err="1" smtClean="0">
                <a:ea typeface="ＭＳ Ｐゴシック" pitchFamily="34" charset="-128"/>
              </a:rPr>
              <a:t>rule</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p:sp>
        <p:nvSpPr>
          <p:cNvPr id="15364" name="Text Box 4"/>
          <p:cNvSpPr txBox="1">
            <a:spLocks noChangeArrowheads="1"/>
          </p:cNvSpPr>
          <p:nvPr/>
        </p:nvSpPr>
        <p:spPr bwMode="auto">
          <a:xfrm>
            <a:off x="107504" y="658813"/>
            <a:ext cx="8856984" cy="4413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err="1" smtClean="0">
                <a:ea typeface="Cambria Math"/>
                <a:sym typeface="Symbol"/>
              </a:rPr>
              <a:t>Suppose</a:t>
            </a:r>
            <a:r>
              <a:rPr lang="de-DE" altLang="de-DE" sz="1800" dirty="0" smtClean="0">
                <a:ea typeface="Cambria Math"/>
                <a:sym typeface="Symbol"/>
              </a:rPr>
              <a:t> </a:t>
            </a:r>
            <a:r>
              <a:rPr lang="de-DE" altLang="de-DE" sz="1800" dirty="0" err="1" smtClean="0">
                <a:ea typeface="Cambria Math"/>
                <a:sym typeface="Symbol"/>
              </a:rPr>
              <a:t>that</a:t>
            </a:r>
            <a:r>
              <a:rPr lang="de-DE" altLang="de-DE" sz="1800" dirty="0" smtClean="0">
                <a:ea typeface="Cambria Math"/>
                <a:sym typeface="Symbol"/>
              </a:rPr>
              <a:t> a </a:t>
            </a:r>
            <a:r>
              <a:rPr lang="de-DE" altLang="de-DE" sz="1800" dirty="0" err="1" smtClean="0">
                <a:ea typeface="Cambria Math"/>
                <a:sym typeface="Symbol"/>
              </a:rPr>
              <a:t>tuberculosis</a:t>
            </a:r>
            <a:r>
              <a:rPr lang="de-DE" altLang="de-DE" sz="1800" dirty="0" smtClean="0">
                <a:ea typeface="Cambria Math"/>
                <a:sym typeface="Symbol"/>
              </a:rPr>
              <a:t> </a:t>
            </a:r>
            <a:r>
              <a:rPr lang="de-DE" altLang="de-DE" sz="1800" dirty="0" err="1" smtClean="0">
                <a:ea typeface="Cambria Math"/>
                <a:sym typeface="Symbol"/>
              </a:rPr>
              <a:t>skin</a:t>
            </a:r>
            <a:r>
              <a:rPr lang="de-DE" altLang="de-DE" sz="1800" dirty="0" smtClean="0">
                <a:ea typeface="Cambria Math"/>
                <a:sym typeface="Symbol"/>
              </a:rPr>
              <a:t> </a:t>
            </a:r>
            <a:r>
              <a:rPr lang="de-DE" altLang="de-DE" sz="1800" dirty="0" err="1" smtClean="0">
                <a:ea typeface="Cambria Math"/>
                <a:sym typeface="Symbol"/>
              </a:rPr>
              <a:t>test</a:t>
            </a:r>
            <a:r>
              <a:rPr lang="de-DE" altLang="de-DE" sz="1800" dirty="0" smtClean="0">
                <a:ea typeface="Cambria Math"/>
                <a:sym typeface="Symbol"/>
              </a:rPr>
              <a:t> </a:t>
            </a:r>
            <a:r>
              <a:rPr lang="de-DE" altLang="de-DE" sz="1800" dirty="0" err="1" smtClean="0">
                <a:ea typeface="Cambria Math"/>
                <a:sym typeface="Symbol"/>
              </a:rPr>
              <a:t>is</a:t>
            </a:r>
            <a:r>
              <a:rPr lang="de-DE" altLang="de-DE" sz="1800" dirty="0" smtClean="0">
                <a:ea typeface="Cambria Math"/>
                <a:sym typeface="Symbol"/>
              </a:rPr>
              <a:t> 95% </a:t>
            </a:r>
            <a:r>
              <a:rPr lang="de-DE" altLang="de-DE" sz="1800" dirty="0" err="1" smtClean="0">
                <a:ea typeface="Cambria Math"/>
                <a:sym typeface="Symbol"/>
              </a:rPr>
              <a:t>percent</a:t>
            </a:r>
            <a:r>
              <a:rPr lang="de-DE" altLang="de-DE" sz="1800" dirty="0" smtClean="0">
                <a:ea typeface="Cambria Math"/>
                <a:sym typeface="Symbol"/>
              </a:rPr>
              <a:t> </a:t>
            </a:r>
            <a:r>
              <a:rPr lang="de-DE" altLang="de-DE" sz="1800" dirty="0" err="1" smtClean="0">
                <a:ea typeface="Cambria Math"/>
                <a:sym typeface="Symbol"/>
              </a:rPr>
              <a:t>accurate</a:t>
            </a:r>
            <a:r>
              <a:rPr lang="de-DE" altLang="de-DE" sz="1800" dirty="0" smtClean="0">
                <a:ea typeface="Cambria Math"/>
                <a:sym typeface="Symbol"/>
              </a:rPr>
              <a:t>.</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err="1" smtClean="0">
                <a:ea typeface="Cambria Math"/>
                <a:sym typeface="Symbol"/>
              </a:rPr>
              <a:t>That</a:t>
            </a:r>
            <a:r>
              <a:rPr lang="de-DE" altLang="de-DE" sz="1800" dirty="0" smtClean="0">
                <a:ea typeface="Cambria Math"/>
                <a:sym typeface="Symbol"/>
              </a:rPr>
              <a:t> </a:t>
            </a:r>
            <a:r>
              <a:rPr lang="de-DE" altLang="de-DE" sz="1800" dirty="0" err="1" smtClean="0">
                <a:ea typeface="Cambria Math"/>
                <a:sym typeface="Symbol"/>
              </a:rPr>
              <a:t>is</a:t>
            </a:r>
            <a:r>
              <a:rPr lang="de-DE" altLang="de-DE" sz="1800" dirty="0" smtClean="0">
                <a:ea typeface="Cambria Math"/>
                <a:sym typeface="Symbol"/>
              </a:rPr>
              <a:t>, </a:t>
            </a:r>
            <a:r>
              <a:rPr lang="de-DE" altLang="de-DE" sz="1800" dirty="0" err="1" smtClean="0">
                <a:ea typeface="Cambria Math"/>
                <a:sym typeface="Symbol"/>
              </a:rPr>
              <a:t>if</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patient</a:t>
            </a:r>
            <a:r>
              <a:rPr lang="de-DE" altLang="de-DE" sz="1800" dirty="0" smtClean="0">
                <a:ea typeface="Cambria Math"/>
                <a:sym typeface="Symbol"/>
              </a:rPr>
              <a:t> </a:t>
            </a:r>
            <a:r>
              <a:rPr lang="de-DE" altLang="de-DE" sz="1800" dirty="0" err="1" smtClean="0">
                <a:ea typeface="Cambria Math"/>
                <a:sym typeface="Symbol"/>
              </a:rPr>
              <a:t>is</a:t>
            </a:r>
            <a:r>
              <a:rPr lang="de-DE" altLang="de-DE" sz="1800" dirty="0" smtClean="0">
                <a:ea typeface="Cambria Math"/>
                <a:sym typeface="Symbol"/>
              </a:rPr>
              <a:t> TB-</a:t>
            </a:r>
            <a:r>
              <a:rPr lang="de-DE" altLang="de-DE" sz="1800" dirty="0" err="1" smtClean="0">
                <a:ea typeface="Cambria Math"/>
                <a:sym typeface="Symbol"/>
              </a:rPr>
              <a:t>infected</a:t>
            </a:r>
            <a:r>
              <a:rPr lang="de-DE" altLang="de-DE" sz="1800" dirty="0" smtClean="0">
                <a:ea typeface="Cambria Math"/>
                <a:sym typeface="Symbol"/>
              </a:rPr>
              <a:t>, </a:t>
            </a:r>
            <a:r>
              <a:rPr lang="de-DE" altLang="de-DE" sz="1800" dirty="0" err="1" smtClean="0">
                <a:ea typeface="Cambria Math"/>
                <a:sym typeface="Symbol"/>
              </a:rPr>
              <a:t>then</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test</a:t>
            </a:r>
            <a:r>
              <a:rPr lang="de-DE" altLang="de-DE" sz="1800" dirty="0" smtClean="0">
                <a:ea typeface="Cambria Math"/>
                <a:sym typeface="Symbol"/>
              </a:rPr>
              <a:t> will </a:t>
            </a:r>
            <a:r>
              <a:rPr lang="de-DE" altLang="de-DE" sz="1800" dirty="0" err="1" smtClean="0">
                <a:ea typeface="Cambria Math"/>
                <a:sym typeface="Symbol"/>
              </a:rPr>
              <a:t>be</a:t>
            </a:r>
            <a:r>
              <a:rPr lang="de-DE" altLang="de-DE" sz="1800" dirty="0" smtClean="0">
                <a:ea typeface="Cambria Math"/>
                <a:sym typeface="Symbol"/>
              </a:rPr>
              <a:t> positive </a:t>
            </a:r>
            <a:r>
              <a:rPr lang="de-DE" altLang="de-DE" sz="1800" dirty="0" err="1" smtClean="0">
                <a:ea typeface="Cambria Math"/>
                <a:sym typeface="Symbol"/>
              </a:rPr>
              <a:t>with</a:t>
            </a:r>
            <a:r>
              <a:rPr lang="de-DE" altLang="de-DE" sz="1800" dirty="0" smtClean="0">
                <a:ea typeface="Cambria Math"/>
                <a:sym typeface="Symbol"/>
              </a:rPr>
              <a:t> </a:t>
            </a:r>
            <a:r>
              <a:rPr lang="de-DE" altLang="de-DE" sz="1800" dirty="0" err="1" smtClean="0">
                <a:ea typeface="Cambria Math"/>
                <a:sym typeface="Symbol"/>
              </a:rPr>
              <a:t>probability</a:t>
            </a:r>
            <a:r>
              <a:rPr lang="de-DE" altLang="de-DE" sz="1800" dirty="0" smtClean="0">
                <a:ea typeface="Cambria Math"/>
                <a:sym typeface="Symbol"/>
              </a:rPr>
              <a:t> 0.95</a:t>
            </a:r>
          </a:p>
          <a:p>
            <a:pPr eaLnBrk="1" hangingPunct="1">
              <a:lnSpc>
                <a:spcPct val="120000"/>
              </a:lnSpc>
              <a:spcBef>
                <a:spcPct val="0"/>
              </a:spcBef>
              <a:buNone/>
            </a:pPr>
            <a:r>
              <a:rPr lang="de-DE" altLang="de-DE" sz="1800" dirty="0" err="1">
                <a:ea typeface="Cambria Math"/>
                <a:sym typeface="Symbol"/>
              </a:rPr>
              <a:t>a</a:t>
            </a:r>
            <a:r>
              <a:rPr lang="de-DE" altLang="de-DE" sz="1800" dirty="0" err="1" smtClean="0">
                <a:ea typeface="Cambria Math"/>
                <a:sym typeface="Symbol"/>
              </a:rPr>
              <a:t>nd</a:t>
            </a:r>
            <a:r>
              <a:rPr lang="de-DE" altLang="de-DE" sz="1800" dirty="0" smtClean="0">
                <a:ea typeface="Cambria Math"/>
                <a:sym typeface="Symbol"/>
              </a:rPr>
              <a:t> </a:t>
            </a:r>
            <a:r>
              <a:rPr lang="de-DE" altLang="de-DE" sz="1800" dirty="0" err="1" smtClean="0">
                <a:ea typeface="Cambria Math"/>
                <a:sym typeface="Symbol"/>
              </a:rPr>
              <a:t>if</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patient</a:t>
            </a:r>
            <a:r>
              <a:rPr lang="de-DE" altLang="de-DE" sz="1800" dirty="0" smtClean="0">
                <a:ea typeface="Cambria Math"/>
                <a:sym typeface="Symbol"/>
              </a:rPr>
              <a:t> </a:t>
            </a:r>
            <a:r>
              <a:rPr lang="de-DE" altLang="de-DE" sz="1800" dirty="0" err="1" smtClean="0">
                <a:ea typeface="Cambria Math"/>
                <a:sym typeface="Symbol"/>
              </a:rPr>
              <a:t>is</a:t>
            </a:r>
            <a:r>
              <a:rPr lang="de-DE" altLang="de-DE" sz="1800" dirty="0" smtClean="0">
                <a:ea typeface="Cambria Math"/>
                <a:sym typeface="Symbol"/>
              </a:rPr>
              <a:t> not </a:t>
            </a:r>
            <a:r>
              <a:rPr lang="de-DE" altLang="de-DE" sz="1800" dirty="0" err="1" smtClean="0">
                <a:ea typeface="Cambria Math"/>
                <a:sym typeface="Symbol"/>
              </a:rPr>
              <a:t>infected</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test</a:t>
            </a:r>
            <a:r>
              <a:rPr lang="de-DE" altLang="de-DE" sz="1800" dirty="0" smtClean="0">
                <a:ea typeface="Cambria Math"/>
                <a:sym typeface="Symbol"/>
              </a:rPr>
              <a:t> will </a:t>
            </a:r>
            <a:r>
              <a:rPr lang="de-DE" altLang="de-DE" sz="1800" dirty="0" err="1" smtClean="0">
                <a:ea typeface="Cambria Math"/>
                <a:sym typeface="Symbol"/>
              </a:rPr>
              <a:t>be</a:t>
            </a:r>
            <a:r>
              <a:rPr lang="de-DE" altLang="de-DE" sz="1800" dirty="0" smtClean="0">
                <a:ea typeface="Cambria Math"/>
                <a:sym typeface="Symbol"/>
              </a:rPr>
              <a:t> negative </a:t>
            </a:r>
            <a:r>
              <a:rPr lang="de-DE" altLang="de-DE" sz="1800" dirty="0" err="1" smtClean="0">
                <a:ea typeface="Cambria Math"/>
                <a:sym typeface="Symbol"/>
              </a:rPr>
              <a:t>with</a:t>
            </a:r>
            <a:r>
              <a:rPr lang="de-DE" altLang="de-DE" sz="1800" dirty="0" smtClean="0">
                <a:ea typeface="Cambria Math"/>
                <a:sym typeface="Symbol"/>
              </a:rPr>
              <a:t> </a:t>
            </a:r>
            <a:r>
              <a:rPr lang="de-DE" altLang="de-DE" sz="1800" dirty="0" err="1" smtClean="0">
                <a:ea typeface="Cambria Math"/>
                <a:sym typeface="Symbol"/>
              </a:rPr>
              <a:t>probability</a:t>
            </a:r>
            <a:r>
              <a:rPr lang="de-DE" altLang="de-DE" sz="1800" dirty="0" smtClean="0">
                <a:ea typeface="Cambria Math"/>
                <a:sym typeface="Symbol"/>
              </a:rPr>
              <a:t> 0.95.</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err="1" smtClean="0">
                <a:ea typeface="Cambria Math"/>
                <a:sym typeface="Symbol"/>
              </a:rPr>
              <a:t>Now</a:t>
            </a:r>
            <a:r>
              <a:rPr lang="de-DE" altLang="de-DE" sz="1800" dirty="0" smtClean="0">
                <a:ea typeface="Cambria Math"/>
                <a:sym typeface="Symbol"/>
              </a:rPr>
              <a:t> </a:t>
            </a:r>
            <a:r>
              <a:rPr lang="de-DE" altLang="de-DE" sz="1800" dirty="0" err="1" smtClean="0">
                <a:ea typeface="Cambria Math"/>
                <a:sym typeface="Symbol"/>
              </a:rPr>
              <a:t>suppose</a:t>
            </a:r>
            <a:r>
              <a:rPr lang="de-DE" altLang="de-DE" sz="1800" dirty="0" smtClean="0">
                <a:ea typeface="Cambria Math"/>
                <a:sym typeface="Symbol"/>
              </a:rPr>
              <a:t> </a:t>
            </a:r>
            <a:r>
              <a:rPr lang="de-DE" altLang="de-DE" sz="1800" dirty="0" err="1" smtClean="0">
                <a:ea typeface="Cambria Math"/>
                <a:sym typeface="Symbol"/>
              </a:rPr>
              <a:t>that</a:t>
            </a:r>
            <a:r>
              <a:rPr lang="de-DE" altLang="de-DE" sz="1800" dirty="0" smtClean="0">
                <a:ea typeface="Cambria Math"/>
                <a:sym typeface="Symbol"/>
              </a:rPr>
              <a:t> a </a:t>
            </a:r>
            <a:r>
              <a:rPr lang="de-DE" altLang="de-DE" sz="1800" dirty="0" err="1" smtClean="0">
                <a:ea typeface="Cambria Math"/>
                <a:sym typeface="Symbol"/>
              </a:rPr>
              <a:t>person</a:t>
            </a:r>
            <a:r>
              <a:rPr lang="de-DE" altLang="de-DE" sz="1800" dirty="0" smtClean="0">
                <a:ea typeface="Cambria Math"/>
                <a:sym typeface="Symbol"/>
              </a:rPr>
              <a:t> </a:t>
            </a:r>
            <a:r>
              <a:rPr lang="de-DE" altLang="de-DE" sz="1800" dirty="0" err="1" smtClean="0">
                <a:ea typeface="Cambria Math"/>
                <a:sym typeface="Symbol"/>
              </a:rPr>
              <a:t>gets</a:t>
            </a:r>
            <a:r>
              <a:rPr lang="de-DE" altLang="de-DE" sz="1800" dirty="0" smtClean="0">
                <a:ea typeface="Cambria Math"/>
                <a:sym typeface="Symbol"/>
              </a:rPr>
              <a:t> a positive </a:t>
            </a:r>
            <a:r>
              <a:rPr lang="de-DE" altLang="de-DE" sz="1800" dirty="0" err="1" smtClean="0">
                <a:ea typeface="Cambria Math"/>
                <a:sym typeface="Symbol"/>
              </a:rPr>
              <a:t>test</a:t>
            </a:r>
            <a:r>
              <a:rPr lang="de-DE" altLang="de-DE" sz="1800" dirty="0" smtClean="0">
                <a:ea typeface="Cambria Math"/>
                <a:sym typeface="Symbol"/>
              </a:rPr>
              <a:t> </a:t>
            </a:r>
            <a:r>
              <a:rPr lang="de-DE" altLang="de-DE" sz="1800" dirty="0" err="1" smtClean="0">
                <a:ea typeface="Cambria Math"/>
                <a:sym typeface="Symbol"/>
              </a:rPr>
              <a:t>result</a:t>
            </a:r>
            <a:r>
              <a:rPr lang="de-DE" altLang="de-DE" sz="1800" dirty="0" smtClean="0">
                <a:ea typeface="Cambria Math"/>
                <a:sym typeface="Symbol"/>
              </a:rPr>
              <a:t>.</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err="1" smtClean="0">
                <a:ea typeface="Cambria Math"/>
                <a:sym typeface="Symbol"/>
              </a:rPr>
              <a:t>What</a:t>
            </a:r>
            <a:r>
              <a:rPr lang="de-DE" altLang="de-DE" sz="1800" dirty="0" smtClean="0">
                <a:ea typeface="Cambria Math"/>
                <a:sym typeface="Symbol"/>
              </a:rPr>
              <a:t> </a:t>
            </a:r>
            <a:r>
              <a:rPr lang="de-DE" altLang="de-DE" sz="1800" dirty="0" err="1" smtClean="0">
                <a:ea typeface="Cambria Math"/>
                <a:sym typeface="Symbol"/>
              </a:rPr>
              <a:t>is</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probability</a:t>
            </a:r>
            <a:r>
              <a:rPr lang="de-DE" altLang="de-DE" sz="1800" dirty="0" smtClean="0">
                <a:ea typeface="Cambria Math"/>
                <a:sym typeface="Symbol"/>
              </a:rPr>
              <a:t> </a:t>
            </a:r>
            <a:r>
              <a:rPr lang="de-DE" altLang="de-DE" sz="1800" dirty="0" err="1" smtClean="0">
                <a:ea typeface="Cambria Math"/>
                <a:sym typeface="Symbol"/>
              </a:rPr>
              <a:t>that</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person</a:t>
            </a:r>
            <a:r>
              <a:rPr lang="de-DE" altLang="de-DE" sz="1800" dirty="0" smtClean="0">
                <a:ea typeface="Cambria Math"/>
                <a:sym typeface="Symbol"/>
              </a:rPr>
              <a:t> </a:t>
            </a:r>
            <a:r>
              <a:rPr lang="de-DE" altLang="de-DE" sz="1800" dirty="0" err="1" smtClean="0">
                <a:ea typeface="Cambria Math"/>
                <a:sym typeface="Symbol"/>
              </a:rPr>
              <a:t>is</a:t>
            </a:r>
            <a:r>
              <a:rPr lang="de-DE" altLang="de-DE" sz="1800" dirty="0" smtClean="0">
                <a:ea typeface="Cambria Math"/>
                <a:sym typeface="Symbol"/>
              </a:rPr>
              <a:t> </a:t>
            </a:r>
            <a:r>
              <a:rPr lang="de-DE" altLang="de-DE" sz="1800" dirty="0" err="1" smtClean="0">
                <a:ea typeface="Cambria Math"/>
                <a:sym typeface="Symbol"/>
              </a:rPr>
              <a:t>infected</a:t>
            </a:r>
            <a:r>
              <a:rPr lang="de-DE" altLang="de-DE" sz="1800" dirty="0" smtClean="0">
                <a:ea typeface="Cambria Math"/>
                <a:sym typeface="Symbol"/>
              </a:rPr>
              <a:t>?</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smtClean="0">
                <a:ea typeface="Cambria Math"/>
                <a:sym typeface="Symbol"/>
              </a:rPr>
              <a:t>Naive </a:t>
            </a:r>
            <a:r>
              <a:rPr lang="de-DE" altLang="de-DE" sz="1800" dirty="0" err="1" smtClean="0">
                <a:ea typeface="Cambria Math"/>
                <a:sym typeface="Symbol"/>
              </a:rPr>
              <a:t>reasoning</a:t>
            </a:r>
            <a:r>
              <a:rPr lang="de-DE" altLang="de-DE" sz="1800" dirty="0" smtClean="0">
                <a:ea typeface="Cambria Math"/>
                <a:sym typeface="Symbol"/>
              </a:rPr>
              <a:t> </a:t>
            </a:r>
            <a:r>
              <a:rPr lang="de-DE" altLang="de-DE" sz="1800" dirty="0" err="1" smtClean="0">
                <a:ea typeface="Cambria Math"/>
                <a:sym typeface="Symbol"/>
              </a:rPr>
              <a:t>suggests</a:t>
            </a:r>
            <a:r>
              <a:rPr lang="de-DE" altLang="de-DE" sz="1800" dirty="0" smtClean="0">
                <a:ea typeface="Cambria Math"/>
                <a:sym typeface="Symbol"/>
              </a:rPr>
              <a:t> </a:t>
            </a:r>
            <a:r>
              <a:rPr lang="de-DE" altLang="de-DE" sz="1800" dirty="0" err="1" smtClean="0">
                <a:ea typeface="Cambria Math"/>
                <a:sym typeface="Symbol"/>
              </a:rPr>
              <a:t>that</a:t>
            </a:r>
            <a:r>
              <a:rPr lang="de-DE" altLang="de-DE" sz="1800" dirty="0" smtClean="0">
                <a:ea typeface="Cambria Math"/>
                <a:sym typeface="Symbol"/>
              </a:rPr>
              <a:t> </a:t>
            </a:r>
            <a:r>
              <a:rPr lang="de-DE" altLang="de-DE" sz="1800" dirty="0" err="1" smtClean="0">
                <a:ea typeface="Cambria Math"/>
                <a:sym typeface="Symbol"/>
              </a:rPr>
              <a:t>if</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test</a:t>
            </a:r>
            <a:r>
              <a:rPr lang="de-DE" altLang="de-DE" sz="1800" dirty="0" smtClean="0">
                <a:ea typeface="Cambria Math"/>
                <a:sym typeface="Symbol"/>
              </a:rPr>
              <a:t> </a:t>
            </a:r>
            <a:r>
              <a:rPr lang="de-DE" altLang="de-DE" sz="1800" dirty="0" err="1" smtClean="0">
                <a:ea typeface="Cambria Math"/>
                <a:sym typeface="Symbol"/>
              </a:rPr>
              <a:t>result</a:t>
            </a:r>
            <a:r>
              <a:rPr lang="de-DE" altLang="de-DE" sz="1800" dirty="0" smtClean="0">
                <a:ea typeface="Cambria Math"/>
                <a:sym typeface="Symbol"/>
              </a:rPr>
              <a:t> </a:t>
            </a:r>
            <a:r>
              <a:rPr lang="de-DE" altLang="de-DE" sz="1800" dirty="0" err="1" smtClean="0">
                <a:ea typeface="Cambria Math"/>
                <a:sym typeface="Symbol"/>
              </a:rPr>
              <a:t>is</a:t>
            </a:r>
            <a:r>
              <a:rPr lang="de-DE" altLang="de-DE" sz="1800" dirty="0" smtClean="0">
                <a:ea typeface="Cambria Math"/>
                <a:sym typeface="Symbol"/>
              </a:rPr>
              <a:t> </a:t>
            </a:r>
            <a:r>
              <a:rPr lang="de-DE" altLang="de-DE" sz="1800" dirty="0" err="1" smtClean="0">
                <a:ea typeface="Cambria Math"/>
                <a:sym typeface="Symbol"/>
              </a:rPr>
              <a:t>wrong</a:t>
            </a:r>
            <a:r>
              <a:rPr lang="de-DE" altLang="de-DE" sz="1800" dirty="0">
                <a:ea typeface="Cambria Math"/>
                <a:sym typeface="Symbol"/>
              </a:rPr>
              <a:t> </a:t>
            </a:r>
            <a:r>
              <a:rPr lang="de-DE" altLang="de-DE" sz="1800" dirty="0" smtClean="0">
                <a:ea typeface="Cambria Math"/>
                <a:sym typeface="Symbol"/>
              </a:rPr>
              <a:t>5%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time, </a:t>
            </a:r>
            <a:r>
              <a:rPr lang="de-DE" altLang="de-DE" sz="1800" dirty="0" err="1" smtClean="0">
                <a:ea typeface="Cambria Math"/>
                <a:sym typeface="Symbol"/>
              </a:rPr>
              <a:t>then</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probability</a:t>
            </a:r>
            <a:r>
              <a:rPr lang="de-DE" altLang="de-DE" sz="1800" dirty="0" smtClean="0">
                <a:ea typeface="Cambria Math"/>
                <a:sym typeface="Symbol"/>
              </a:rPr>
              <a:t> </a:t>
            </a:r>
            <a:r>
              <a:rPr lang="de-DE" altLang="de-DE" sz="1800" dirty="0" err="1" smtClean="0">
                <a:ea typeface="Cambria Math"/>
                <a:sym typeface="Symbol"/>
              </a:rPr>
              <a:t>that</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subject</a:t>
            </a:r>
            <a:r>
              <a:rPr lang="de-DE" altLang="de-DE" sz="1800" dirty="0" smtClean="0">
                <a:ea typeface="Cambria Math"/>
                <a:sym typeface="Symbol"/>
              </a:rPr>
              <a:t> </a:t>
            </a:r>
            <a:r>
              <a:rPr lang="de-DE" altLang="de-DE" sz="1800" dirty="0" err="1" smtClean="0">
                <a:ea typeface="Cambria Math"/>
                <a:sym typeface="Symbol"/>
              </a:rPr>
              <a:t>is</a:t>
            </a:r>
            <a:r>
              <a:rPr lang="de-DE" altLang="de-DE" sz="1800" dirty="0" smtClean="0">
                <a:ea typeface="Cambria Math"/>
                <a:sym typeface="Symbol"/>
              </a:rPr>
              <a:t> </a:t>
            </a:r>
            <a:r>
              <a:rPr lang="de-DE" altLang="de-DE" sz="1800" dirty="0" err="1" smtClean="0">
                <a:ea typeface="Cambria Math"/>
                <a:sym typeface="Symbol"/>
              </a:rPr>
              <a:t>infected</a:t>
            </a:r>
            <a:r>
              <a:rPr lang="de-DE" altLang="de-DE" sz="1800" dirty="0" smtClean="0">
                <a:ea typeface="Cambria Math"/>
                <a:sym typeface="Symbol"/>
              </a:rPr>
              <a:t> </a:t>
            </a:r>
            <a:r>
              <a:rPr lang="de-DE" altLang="de-DE" sz="1800" dirty="0" err="1" smtClean="0">
                <a:ea typeface="Cambria Math"/>
                <a:sym typeface="Symbol"/>
              </a:rPr>
              <a:t>is</a:t>
            </a:r>
            <a:r>
              <a:rPr lang="de-DE" altLang="de-DE" sz="1800" dirty="0" smtClean="0">
                <a:ea typeface="Cambria Math"/>
                <a:sym typeface="Symbol"/>
              </a:rPr>
              <a:t> 0.95. </a:t>
            </a:r>
          </a:p>
          <a:p>
            <a:pPr eaLnBrk="1" hangingPunct="1">
              <a:lnSpc>
                <a:spcPct val="120000"/>
              </a:lnSpc>
              <a:spcBef>
                <a:spcPct val="0"/>
              </a:spcBef>
              <a:buNone/>
            </a:pPr>
            <a:endParaRPr lang="de-DE" altLang="de-DE" sz="1800" dirty="0" smtClean="0">
              <a:ea typeface="Cambria Math"/>
              <a:sym typeface="Symbol"/>
            </a:endParaRPr>
          </a:p>
          <a:p>
            <a:pPr eaLnBrk="1" hangingPunct="1">
              <a:lnSpc>
                <a:spcPct val="120000"/>
              </a:lnSpc>
              <a:spcBef>
                <a:spcPct val="0"/>
              </a:spcBef>
              <a:buNone/>
            </a:pPr>
            <a:r>
              <a:rPr lang="de-DE" altLang="de-DE" sz="1800" dirty="0" err="1" smtClean="0">
                <a:ea typeface="Cambria Math"/>
                <a:sym typeface="Symbol"/>
              </a:rPr>
              <a:t>That</a:t>
            </a:r>
            <a:r>
              <a:rPr lang="de-DE" altLang="de-DE" sz="1800" dirty="0" smtClean="0">
                <a:ea typeface="Cambria Math"/>
                <a:sym typeface="Symbol"/>
              </a:rPr>
              <a:t> </a:t>
            </a:r>
            <a:r>
              <a:rPr lang="de-DE" altLang="de-DE" sz="1800" dirty="0" err="1" smtClean="0">
                <a:ea typeface="Cambria Math"/>
                <a:sym typeface="Symbol"/>
              </a:rPr>
              <a:t>would</a:t>
            </a:r>
            <a:r>
              <a:rPr lang="de-DE" altLang="de-DE" sz="1800" dirty="0" smtClean="0">
                <a:ea typeface="Cambria Math"/>
                <a:sym typeface="Symbol"/>
              </a:rPr>
              <a:t> </a:t>
            </a:r>
            <a:r>
              <a:rPr lang="de-DE" altLang="de-DE" sz="1800" dirty="0" err="1" smtClean="0">
                <a:ea typeface="Cambria Math"/>
                <a:sym typeface="Symbol"/>
              </a:rPr>
              <a:t>mean</a:t>
            </a:r>
            <a:r>
              <a:rPr lang="de-DE" altLang="de-DE" sz="1800" dirty="0" smtClean="0">
                <a:ea typeface="Cambria Math"/>
                <a:sym typeface="Symbol"/>
              </a:rPr>
              <a:t> </a:t>
            </a:r>
            <a:r>
              <a:rPr lang="de-DE" altLang="de-DE" sz="1800" dirty="0" err="1" smtClean="0">
                <a:ea typeface="Cambria Math"/>
                <a:sym typeface="Symbol"/>
              </a:rPr>
              <a:t>that</a:t>
            </a:r>
            <a:r>
              <a:rPr lang="de-DE" altLang="de-DE" sz="1800" dirty="0" smtClean="0">
                <a:ea typeface="Cambria Math"/>
                <a:sym typeface="Symbol"/>
              </a:rPr>
              <a:t> 95%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subjects</a:t>
            </a:r>
            <a:r>
              <a:rPr lang="de-DE" altLang="de-DE" sz="1800" dirty="0" smtClean="0">
                <a:ea typeface="Cambria Math"/>
                <a:sym typeface="Symbol"/>
              </a:rPr>
              <a:t> </a:t>
            </a:r>
            <a:r>
              <a:rPr lang="de-DE" altLang="de-DE" sz="1800" dirty="0" err="1" smtClean="0">
                <a:ea typeface="Cambria Math"/>
                <a:sym typeface="Symbol"/>
              </a:rPr>
              <a:t>with</a:t>
            </a:r>
            <a:r>
              <a:rPr lang="de-DE" altLang="de-DE" sz="1800" dirty="0" smtClean="0">
                <a:ea typeface="Cambria Math"/>
                <a:sym typeface="Symbol"/>
              </a:rPr>
              <a:t> positive </a:t>
            </a:r>
            <a:r>
              <a:rPr lang="de-DE" altLang="de-DE" sz="1800" dirty="0" err="1" smtClean="0">
                <a:ea typeface="Cambria Math"/>
                <a:sym typeface="Symbol"/>
              </a:rPr>
              <a:t>results</a:t>
            </a:r>
            <a:r>
              <a:rPr lang="de-DE" altLang="de-DE" sz="1800" dirty="0" smtClean="0">
                <a:ea typeface="Cambria Math"/>
                <a:sym typeface="Symbol"/>
              </a:rPr>
              <a:t> </a:t>
            </a:r>
            <a:r>
              <a:rPr lang="de-DE" altLang="de-DE" sz="1800" dirty="0" err="1" smtClean="0">
                <a:ea typeface="Cambria Math"/>
                <a:sym typeface="Symbol"/>
              </a:rPr>
              <a:t>have</a:t>
            </a:r>
            <a:r>
              <a:rPr lang="de-DE" altLang="de-DE" sz="1800" dirty="0" smtClean="0">
                <a:ea typeface="Cambria Math"/>
                <a:sym typeface="Symbol"/>
              </a:rPr>
              <a:t> TB.</a:t>
            </a:r>
            <a:endParaRPr lang="de-DE" altLang="de-DE" sz="1800" dirty="0">
              <a:ea typeface="Cambria Math"/>
              <a:sym typeface="Symbol"/>
            </a:endParaRPr>
          </a:p>
        </p:txBody>
      </p:sp>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42</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V2</a:t>
            </a:r>
            <a:endParaRPr lang="de-DE" altLang="de-DE" sz="1000" dirty="0" smtClean="0"/>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Processing of Biological Data</a:t>
            </a:r>
          </a:p>
        </p:txBody>
      </p:sp>
    </p:spTree>
    <p:extLst>
      <p:ext uri="{BB962C8B-B14F-4D97-AF65-F5344CB8AC3E}">
        <p14:creationId xmlns:p14="http://schemas.microsoft.com/office/powerpoint/2010/main" val="8917946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err="1" smtClean="0">
                <a:ea typeface="ＭＳ Ｐゴシック" pitchFamily="34" charset="-128"/>
              </a:rPr>
              <a:t>Example</a:t>
            </a:r>
            <a:r>
              <a:rPr lang="de-DE" altLang="de-DE" dirty="0" smtClean="0">
                <a:ea typeface="ＭＳ Ｐゴシック" pitchFamily="34" charset="-128"/>
              </a:rPr>
              <a:t> 2 </a:t>
            </a:r>
            <a:r>
              <a:rPr lang="de-DE" altLang="de-DE" dirty="0" err="1" smtClean="0">
                <a:ea typeface="ＭＳ Ｐゴシック" pitchFamily="34" charset="-128"/>
              </a:rPr>
              <a:t>for</a:t>
            </a:r>
            <a:r>
              <a:rPr lang="de-DE" altLang="de-DE" dirty="0" smtClean="0">
                <a:ea typeface="ＭＳ Ｐゴシック" pitchFamily="34" charset="-128"/>
              </a:rPr>
              <a:t> </a:t>
            </a:r>
            <a:r>
              <a:rPr lang="de-DE" altLang="de-DE" dirty="0" err="1" smtClean="0">
                <a:ea typeface="ＭＳ Ｐゴシック" pitchFamily="34" charset="-128"/>
              </a:rPr>
              <a:t>Bayes</a:t>
            </a:r>
            <a:r>
              <a:rPr lang="de-DE" altLang="de-DE" dirty="0" smtClean="0">
                <a:ea typeface="ＭＳ Ｐゴシック" pitchFamily="34" charset="-128"/>
              </a:rPr>
              <a:t> </a:t>
            </a:r>
            <a:r>
              <a:rPr lang="de-DE" altLang="de-DE" dirty="0" err="1" smtClean="0">
                <a:ea typeface="ＭＳ Ｐゴシック" pitchFamily="34" charset="-128"/>
              </a:rPr>
              <a:t>rule</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p:sp>
        <p:nvSpPr>
          <p:cNvPr id="15364" name="Text Box 4"/>
          <p:cNvSpPr txBox="1">
            <a:spLocks noChangeArrowheads="1"/>
          </p:cNvSpPr>
          <p:nvPr/>
        </p:nvSpPr>
        <p:spPr bwMode="auto">
          <a:xfrm>
            <a:off x="107504" y="658813"/>
            <a:ext cx="8856984"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err="1" smtClean="0">
                <a:ea typeface="Cambria Math"/>
                <a:sym typeface="Symbol"/>
              </a:rPr>
              <a:t>If</a:t>
            </a:r>
            <a:r>
              <a:rPr lang="de-DE" altLang="de-DE" sz="1800" dirty="0" smtClean="0">
                <a:ea typeface="Cambria Math"/>
                <a:sym typeface="Symbol"/>
              </a:rPr>
              <a:t> </a:t>
            </a:r>
            <a:r>
              <a:rPr lang="de-DE" altLang="de-DE" sz="1800" dirty="0" err="1" smtClean="0">
                <a:ea typeface="Cambria Math"/>
                <a:sym typeface="Symbol"/>
              </a:rPr>
              <a:t>we</a:t>
            </a:r>
            <a:r>
              <a:rPr lang="de-DE" altLang="de-DE" sz="1800" dirty="0" smtClean="0">
                <a:ea typeface="Cambria Math"/>
                <a:sym typeface="Symbol"/>
              </a:rPr>
              <a:t> </a:t>
            </a:r>
            <a:r>
              <a:rPr lang="de-DE" altLang="de-DE" sz="1800" dirty="0" err="1" smtClean="0">
                <a:ea typeface="Cambria Math"/>
                <a:sym typeface="Symbol"/>
              </a:rPr>
              <a:t>consider</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problem</a:t>
            </a:r>
            <a:r>
              <a:rPr lang="de-DE" altLang="de-DE" sz="1800" dirty="0" smtClean="0">
                <a:ea typeface="Cambria Math"/>
                <a:sym typeface="Symbol"/>
              </a:rPr>
              <a:t> </a:t>
            </a:r>
            <a:r>
              <a:rPr lang="de-DE" altLang="de-DE" sz="1800" dirty="0" err="1" smtClean="0">
                <a:ea typeface="Cambria Math"/>
                <a:sym typeface="Symbol"/>
              </a:rPr>
              <a:t>by</a:t>
            </a:r>
            <a:r>
              <a:rPr lang="de-DE" altLang="de-DE" sz="1800" dirty="0" smtClean="0">
                <a:ea typeface="Cambria Math"/>
                <a:sym typeface="Symbol"/>
              </a:rPr>
              <a:t> </a:t>
            </a:r>
            <a:r>
              <a:rPr lang="de-DE" altLang="de-DE" sz="1800" dirty="0" err="1" smtClean="0">
                <a:ea typeface="Cambria Math"/>
                <a:sym typeface="Symbol"/>
              </a:rPr>
              <a:t>applying</a:t>
            </a:r>
            <a:r>
              <a:rPr lang="de-DE" altLang="de-DE" sz="1800" dirty="0" smtClean="0">
                <a:ea typeface="Cambria Math"/>
                <a:sym typeface="Symbol"/>
              </a:rPr>
              <a:t> </a:t>
            </a:r>
            <a:r>
              <a:rPr lang="de-DE" altLang="de-DE" sz="1800" dirty="0" err="1" smtClean="0">
                <a:ea typeface="Cambria Math"/>
                <a:sym typeface="Symbol"/>
              </a:rPr>
              <a:t>Bayes</a:t>
            </a:r>
            <a:r>
              <a:rPr lang="de-DE" altLang="de-DE" sz="1800" dirty="0" smtClean="0">
                <a:ea typeface="Cambria Math"/>
                <a:sym typeface="Symbol"/>
              </a:rPr>
              <a:t>‘ </a:t>
            </a:r>
            <a:r>
              <a:rPr lang="de-DE" altLang="de-DE" sz="1800" dirty="0" err="1" smtClean="0">
                <a:ea typeface="Cambria Math"/>
                <a:sym typeface="Symbol"/>
              </a:rPr>
              <a:t>rule</a:t>
            </a:r>
            <a:r>
              <a:rPr lang="de-DE" altLang="de-DE" sz="1800" dirty="0" smtClean="0">
                <a:ea typeface="Cambria Math"/>
                <a:sym typeface="Symbol"/>
              </a:rPr>
              <a:t>, </a:t>
            </a:r>
            <a:r>
              <a:rPr lang="de-DE" altLang="de-DE" sz="1800" dirty="0" err="1" smtClean="0">
                <a:ea typeface="Cambria Math"/>
                <a:sym typeface="Symbol"/>
              </a:rPr>
              <a:t>we</a:t>
            </a:r>
            <a:r>
              <a:rPr lang="de-DE" altLang="de-DE" sz="1800" dirty="0" smtClean="0">
                <a:ea typeface="Cambria Math"/>
                <a:sym typeface="Symbol"/>
              </a:rPr>
              <a:t> </a:t>
            </a:r>
            <a:r>
              <a:rPr lang="de-DE" altLang="de-DE" sz="1800" dirty="0" err="1" smtClean="0">
                <a:ea typeface="Cambria Math"/>
                <a:sym typeface="Symbol"/>
              </a:rPr>
              <a:t>need</a:t>
            </a:r>
            <a:r>
              <a:rPr lang="de-DE" altLang="de-DE" sz="1800" dirty="0" smtClean="0">
                <a:ea typeface="Cambria Math"/>
                <a:sym typeface="Symbol"/>
              </a:rPr>
              <a:t> </a:t>
            </a:r>
            <a:r>
              <a:rPr lang="de-DE" altLang="de-DE" sz="1800" dirty="0" err="1" smtClean="0">
                <a:ea typeface="Cambria Math"/>
                <a:sym typeface="Symbol"/>
              </a:rPr>
              <a:t>to</a:t>
            </a:r>
            <a:r>
              <a:rPr lang="de-DE" altLang="de-DE" sz="1800" dirty="0" smtClean="0">
                <a:ea typeface="Cambria Math"/>
                <a:sym typeface="Symbol"/>
              </a:rPr>
              <a:t> </a:t>
            </a:r>
            <a:r>
              <a:rPr lang="de-DE" altLang="de-DE" sz="1800" dirty="0" err="1" smtClean="0">
                <a:ea typeface="Cambria Math"/>
                <a:sym typeface="Symbol"/>
              </a:rPr>
              <a:t>consider</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prior</a:t>
            </a:r>
            <a:r>
              <a:rPr lang="de-DE" altLang="de-DE" sz="1800" dirty="0" smtClean="0">
                <a:ea typeface="Cambria Math"/>
                <a:sym typeface="Symbol"/>
              </a:rPr>
              <a:t> </a:t>
            </a:r>
            <a:r>
              <a:rPr lang="de-DE" altLang="de-DE" sz="1800" dirty="0" err="1" smtClean="0">
                <a:ea typeface="Cambria Math"/>
                <a:sym typeface="Symbol"/>
              </a:rPr>
              <a:t>probability</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TB </a:t>
            </a:r>
            <a:r>
              <a:rPr lang="de-DE" altLang="de-DE" sz="1800" dirty="0" err="1" smtClean="0">
                <a:ea typeface="Cambria Math"/>
                <a:sym typeface="Symbol"/>
              </a:rPr>
              <a:t>infection</a:t>
            </a:r>
            <a:r>
              <a:rPr lang="de-DE" altLang="de-DE" sz="1800" dirty="0" smtClean="0">
                <a:ea typeface="Cambria Math"/>
                <a:sym typeface="Symbol"/>
              </a:rPr>
              <a:t>, </a:t>
            </a:r>
            <a:r>
              <a:rPr lang="de-DE" altLang="de-DE" sz="1800" dirty="0" err="1" smtClean="0">
                <a:ea typeface="Cambria Math"/>
                <a:sym typeface="Symbol"/>
              </a:rPr>
              <a:t>and</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probability</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getting</a:t>
            </a:r>
            <a:r>
              <a:rPr lang="de-DE" altLang="de-DE" sz="1800" dirty="0" smtClean="0">
                <a:ea typeface="Cambria Math"/>
                <a:sym typeface="Symbol"/>
              </a:rPr>
              <a:t> a positive </a:t>
            </a:r>
            <a:r>
              <a:rPr lang="de-DE" altLang="de-DE" sz="1800" dirty="0" err="1" smtClean="0">
                <a:ea typeface="Cambria Math"/>
                <a:sym typeface="Symbol"/>
              </a:rPr>
              <a:t>test</a:t>
            </a:r>
            <a:r>
              <a:rPr lang="de-DE" altLang="de-DE" sz="1800" dirty="0" smtClean="0">
                <a:ea typeface="Cambria Math"/>
                <a:sym typeface="Symbol"/>
              </a:rPr>
              <a:t> </a:t>
            </a:r>
            <a:r>
              <a:rPr lang="de-DE" altLang="de-DE" sz="1800" dirty="0" err="1" smtClean="0">
                <a:ea typeface="Cambria Math"/>
                <a:sym typeface="Symbol"/>
              </a:rPr>
              <a:t>result</a:t>
            </a:r>
            <a:r>
              <a:rPr lang="de-DE" altLang="de-DE" sz="1800" dirty="0" smtClean="0">
                <a:ea typeface="Cambria Math"/>
                <a:sym typeface="Symbol"/>
              </a:rPr>
              <a:t>.</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err="1" smtClean="0">
                <a:ea typeface="Cambria Math"/>
                <a:sym typeface="Symbol"/>
              </a:rPr>
              <a:t>Suppose</a:t>
            </a:r>
            <a:r>
              <a:rPr lang="de-DE" altLang="de-DE" sz="1800" dirty="0" smtClean="0">
                <a:ea typeface="Cambria Math"/>
                <a:sym typeface="Symbol"/>
              </a:rPr>
              <a:t> </a:t>
            </a:r>
            <a:r>
              <a:rPr lang="de-DE" altLang="de-DE" sz="1800" dirty="0" err="1" smtClean="0">
                <a:ea typeface="Cambria Math"/>
                <a:sym typeface="Symbol"/>
              </a:rPr>
              <a:t>that</a:t>
            </a:r>
            <a:r>
              <a:rPr lang="de-DE" altLang="de-DE" sz="1800" dirty="0" smtClean="0">
                <a:ea typeface="Cambria Math"/>
                <a:sym typeface="Symbol"/>
              </a:rPr>
              <a:t> 1 in 1000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subjects</a:t>
            </a:r>
            <a:r>
              <a:rPr lang="de-DE" altLang="de-DE" sz="1800" dirty="0" smtClean="0">
                <a:ea typeface="Cambria Math"/>
                <a:sym typeface="Symbol"/>
              </a:rPr>
              <a:t> </a:t>
            </a:r>
            <a:r>
              <a:rPr lang="de-DE" altLang="de-DE" sz="1800" dirty="0" err="1" smtClean="0">
                <a:ea typeface="Cambria Math"/>
                <a:sym typeface="Symbol"/>
              </a:rPr>
              <a:t>who</a:t>
            </a:r>
            <a:r>
              <a:rPr lang="de-DE" altLang="de-DE" sz="1800" dirty="0" smtClean="0">
                <a:ea typeface="Cambria Math"/>
                <a:sym typeface="Symbol"/>
              </a:rPr>
              <a:t> </a:t>
            </a:r>
            <a:r>
              <a:rPr lang="de-DE" altLang="de-DE" sz="1800" dirty="0" err="1" smtClean="0">
                <a:ea typeface="Cambria Math"/>
                <a:sym typeface="Symbol"/>
              </a:rPr>
              <a:t>get</a:t>
            </a:r>
            <a:r>
              <a:rPr lang="de-DE" altLang="de-DE" sz="1800" dirty="0" smtClean="0">
                <a:ea typeface="Cambria Math"/>
                <a:sym typeface="Symbol"/>
              </a:rPr>
              <a:t> </a:t>
            </a:r>
            <a:r>
              <a:rPr lang="de-DE" altLang="de-DE" sz="1800" dirty="0" err="1" smtClean="0">
                <a:ea typeface="Cambria Math"/>
                <a:sym typeface="Symbol"/>
              </a:rPr>
              <a:t>tested</a:t>
            </a:r>
            <a:r>
              <a:rPr lang="de-DE" altLang="de-DE" sz="1800" dirty="0" smtClean="0">
                <a:ea typeface="Cambria Math"/>
                <a:sym typeface="Symbol"/>
              </a:rPr>
              <a:t> </a:t>
            </a:r>
            <a:r>
              <a:rPr lang="de-DE" altLang="de-DE" sz="1800" dirty="0" err="1" smtClean="0">
                <a:ea typeface="Cambria Math"/>
                <a:sym typeface="Symbol"/>
              </a:rPr>
              <a:t>is</a:t>
            </a:r>
            <a:r>
              <a:rPr lang="de-DE" altLang="de-DE" sz="1800" dirty="0" smtClean="0">
                <a:ea typeface="Cambria Math"/>
                <a:sym typeface="Symbol"/>
              </a:rPr>
              <a:t> </a:t>
            </a:r>
            <a:r>
              <a:rPr lang="de-DE" altLang="de-DE" sz="1800" dirty="0" err="1" smtClean="0">
                <a:ea typeface="Cambria Math"/>
                <a:sym typeface="Symbol"/>
              </a:rPr>
              <a:t>infected</a:t>
            </a:r>
            <a:r>
              <a:rPr lang="de-DE" altLang="de-DE" sz="1800" dirty="0" smtClean="0">
                <a:ea typeface="Cambria Math"/>
                <a:sym typeface="Symbol"/>
              </a:rPr>
              <a:t> </a:t>
            </a:r>
            <a:r>
              <a:rPr lang="de-DE" altLang="de-DE" sz="1800" dirty="0" smtClean="0">
                <a:latin typeface="Arial"/>
                <a:ea typeface="Cambria Math"/>
                <a:cs typeface="Arial"/>
                <a:sym typeface="Symbol"/>
              </a:rPr>
              <a:t>→ P(TB) = 0.001</a:t>
            </a:r>
          </a:p>
          <a:p>
            <a:pPr eaLnBrk="1" hangingPunct="1">
              <a:lnSpc>
                <a:spcPct val="120000"/>
              </a:lnSpc>
              <a:spcBef>
                <a:spcPct val="0"/>
              </a:spcBef>
              <a:buNone/>
            </a:pPr>
            <a:endParaRPr lang="de-DE" altLang="de-DE" sz="1800" dirty="0">
              <a:latin typeface="Arial"/>
              <a:ea typeface="Cambria Math"/>
              <a:cs typeface="Arial"/>
              <a:sym typeface="Symbol"/>
            </a:endParaRPr>
          </a:p>
          <a:p>
            <a:pPr eaLnBrk="1" hangingPunct="1">
              <a:lnSpc>
                <a:spcPct val="120000"/>
              </a:lnSpc>
              <a:spcBef>
                <a:spcPct val="0"/>
              </a:spcBef>
              <a:buNone/>
            </a:pPr>
            <a:r>
              <a:rPr lang="de-DE" altLang="de-DE" sz="1800" dirty="0" err="1" smtClean="0">
                <a:latin typeface="Arial"/>
                <a:ea typeface="Cambria Math"/>
                <a:cs typeface="Arial"/>
                <a:sym typeface="Symbol"/>
              </a:rPr>
              <a:t>We</a:t>
            </a:r>
            <a:r>
              <a:rPr lang="de-DE" altLang="de-DE" sz="1800" dirty="0" smtClean="0">
                <a:latin typeface="Arial"/>
                <a:ea typeface="Cambria Math"/>
                <a:cs typeface="Arial"/>
                <a:sym typeface="Symbol"/>
              </a:rPr>
              <a:t> </a:t>
            </a:r>
            <a:r>
              <a:rPr lang="de-DE" altLang="de-DE" sz="1800" dirty="0" err="1" smtClean="0">
                <a:latin typeface="Arial"/>
                <a:ea typeface="Cambria Math"/>
                <a:cs typeface="Arial"/>
                <a:sym typeface="Symbol"/>
              </a:rPr>
              <a:t>see</a:t>
            </a:r>
            <a:r>
              <a:rPr lang="de-DE" altLang="de-DE" sz="1800" dirty="0" smtClean="0">
                <a:latin typeface="Arial"/>
                <a:ea typeface="Cambria Math"/>
                <a:cs typeface="Arial"/>
                <a:sym typeface="Symbol"/>
              </a:rPr>
              <a:t> </a:t>
            </a:r>
            <a:r>
              <a:rPr lang="de-DE" altLang="de-DE" sz="1800" dirty="0" err="1" smtClean="0">
                <a:latin typeface="Arial"/>
                <a:ea typeface="Cambria Math"/>
                <a:cs typeface="Arial"/>
                <a:sym typeface="Symbol"/>
              </a:rPr>
              <a:t>that</a:t>
            </a:r>
            <a:r>
              <a:rPr lang="de-DE" altLang="de-DE" sz="1800" dirty="0" smtClean="0">
                <a:latin typeface="Arial"/>
                <a:ea typeface="Cambria Math"/>
                <a:cs typeface="Arial"/>
                <a:sym typeface="Symbol"/>
              </a:rPr>
              <a:t> 0.001  0.95 </a:t>
            </a:r>
            <a:r>
              <a:rPr lang="de-DE" altLang="de-DE" sz="1800" dirty="0" err="1" smtClean="0">
                <a:latin typeface="Arial"/>
                <a:ea typeface="Cambria Math"/>
                <a:cs typeface="Arial"/>
                <a:sym typeface="Symbol"/>
              </a:rPr>
              <a:t>infected</a:t>
            </a:r>
            <a:r>
              <a:rPr lang="de-DE" altLang="de-DE" sz="1800" dirty="0" smtClean="0">
                <a:latin typeface="Arial"/>
                <a:ea typeface="Cambria Math"/>
                <a:cs typeface="Arial"/>
                <a:sym typeface="Symbol"/>
              </a:rPr>
              <a:t> </a:t>
            </a:r>
            <a:r>
              <a:rPr lang="de-DE" altLang="de-DE" sz="1800" dirty="0" err="1" smtClean="0">
                <a:latin typeface="Arial"/>
                <a:ea typeface="Cambria Math"/>
                <a:cs typeface="Arial"/>
                <a:sym typeface="Symbol"/>
              </a:rPr>
              <a:t>subjects</a:t>
            </a:r>
            <a:r>
              <a:rPr lang="de-DE" altLang="de-DE" sz="1800" dirty="0" smtClean="0">
                <a:latin typeface="Arial"/>
                <a:ea typeface="Cambria Math"/>
                <a:cs typeface="Arial"/>
                <a:sym typeface="Symbol"/>
              </a:rPr>
              <a:t> </a:t>
            </a:r>
            <a:r>
              <a:rPr lang="de-DE" altLang="de-DE" sz="1800" dirty="0" err="1" smtClean="0">
                <a:latin typeface="Arial"/>
                <a:ea typeface="Cambria Math"/>
                <a:cs typeface="Arial"/>
                <a:sym typeface="Symbol"/>
              </a:rPr>
              <a:t>get</a:t>
            </a:r>
            <a:r>
              <a:rPr lang="de-DE" altLang="de-DE" sz="1800" dirty="0" smtClean="0">
                <a:latin typeface="Arial"/>
                <a:ea typeface="Cambria Math"/>
                <a:cs typeface="Arial"/>
                <a:sym typeface="Symbol"/>
              </a:rPr>
              <a:t> a positive </a:t>
            </a:r>
            <a:r>
              <a:rPr lang="de-DE" altLang="de-DE" sz="1800" dirty="0" err="1" smtClean="0">
                <a:latin typeface="Arial"/>
                <a:ea typeface="Cambria Math"/>
                <a:cs typeface="Arial"/>
                <a:sym typeface="Symbol"/>
              </a:rPr>
              <a:t>result</a:t>
            </a:r>
            <a:r>
              <a:rPr lang="de-DE" altLang="de-DE" sz="1800" dirty="0" smtClean="0">
                <a:latin typeface="Arial"/>
                <a:ea typeface="Cambria Math"/>
                <a:cs typeface="Arial"/>
                <a:sym typeface="Symbol"/>
              </a:rPr>
              <a:t> </a:t>
            </a:r>
          </a:p>
          <a:p>
            <a:pPr eaLnBrk="1" hangingPunct="1">
              <a:lnSpc>
                <a:spcPct val="120000"/>
              </a:lnSpc>
              <a:spcBef>
                <a:spcPct val="0"/>
              </a:spcBef>
              <a:buNone/>
            </a:pPr>
            <a:r>
              <a:rPr lang="de-DE" altLang="de-DE" sz="1800" dirty="0" err="1">
                <a:latin typeface="Arial"/>
                <a:ea typeface="Cambria Math"/>
                <a:cs typeface="Arial"/>
                <a:sym typeface="Symbol"/>
              </a:rPr>
              <a:t>a</a:t>
            </a:r>
            <a:r>
              <a:rPr lang="de-DE" altLang="de-DE" sz="1800" dirty="0" err="1" smtClean="0">
                <a:latin typeface="Arial"/>
                <a:ea typeface="Cambria Math"/>
                <a:cs typeface="Arial"/>
                <a:sym typeface="Symbol"/>
              </a:rPr>
              <a:t>nd</a:t>
            </a:r>
            <a:r>
              <a:rPr lang="de-DE" altLang="de-DE" sz="1800" dirty="0" smtClean="0">
                <a:latin typeface="Arial"/>
                <a:ea typeface="Cambria Math"/>
                <a:cs typeface="Arial"/>
                <a:sym typeface="Symbol"/>
              </a:rPr>
              <a:t> 0.999 </a:t>
            </a:r>
            <a:r>
              <a:rPr lang="de-DE" altLang="de-DE" sz="1800" dirty="0">
                <a:latin typeface="Arial"/>
                <a:ea typeface="Cambria Math"/>
                <a:cs typeface="Arial"/>
                <a:sym typeface="Symbol"/>
              </a:rPr>
              <a:t> </a:t>
            </a:r>
            <a:r>
              <a:rPr lang="de-DE" altLang="de-DE" sz="1800" dirty="0" smtClean="0">
                <a:latin typeface="Arial"/>
                <a:ea typeface="Cambria Math"/>
                <a:cs typeface="Arial"/>
                <a:sym typeface="Symbol"/>
              </a:rPr>
              <a:t>0.05 </a:t>
            </a:r>
            <a:r>
              <a:rPr lang="de-DE" altLang="de-DE" sz="1800" dirty="0" err="1" smtClean="0">
                <a:latin typeface="Arial"/>
                <a:ea typeface="Cambria Math"/>
                <a:cs typeface="Arial"/>
                <a:sym typeface="Symbol"/>
              </a:rPr>
              <a:t>uninfected</a:t>
            </a:r>
            <a:r>
              <a:rPr lang="de-DE" altLang="de-DE" sz="1800" dirty="0" smtClean="0">
                <a:latin typeface="Arial"/>
                <a:ea typeface="Cambria Math"/>
                <a:cs typeface="Arial"/>
                <a:sym typeface="Symbol"/>
              </a:rPr>
              <a:t> </a:t>
            </a:r>
            <a:r>
              <a:rPr lang="de-DE" altLang="de-DE" sz="1800" dirty="0" err="1" smtClean="0">
                <a:latin typeface="Arial"/>
                <a:ea typeface="Cambria Math"/>
                <a:cs typeface="Arial"/>
                <a:sym typeface="Symbol"/>
              </a:rPr>
              <a:t>subjects</a:t>
            </a:r>
            <a:r>
              <a:rPr lang="de-DE" altLang="de-DE" sz="1800" dirty="0" smtClean="0">
                <a:latin typeface="Arial"/>
                <a:ea typeface="Cambria Math"/>
                <a:cs typeface="Arial"/>
                <a:sym typeface="Symbol"/>
              </a:rPr>
              <a:t> </a:t>
            </a:r>
            <a:r>
              <a:rPr lang="de-DE" altLang="de-DE" sz="1800" dirty="0" err="1" smtClean="0">
                <a:latin typeface="Arial"/>
                <a:ea typeface="Cambria Math"/>
                <a:cs typeface="Arial"/>
                <a:sym typeface="Symbol"/>
              </a:rPr>
              <a:t>get</a:t>
            </a:r>
            <a:r>
              <a:rPr lang="de-DE" altLang="de-DE" sz="1800" dirty="0" smtClean="0">
                <a:latin typeface="Arial"/>
                <a:ea typeface="Cambria Math"/>
                <a:cs typeface="Arial"/>
                <a:sym typeface="Symbol"/>
              </a:rPr>
              <a:t> a positive </a:t>
            </a:r>
            <a:r>
              <a:rPr lang="de-DE" altLang="de-DE" sz="1800" dirty="0" err="1" smtClean="0">
                <a:latin typeface="Arial"/>
                <a:ea typeface="Cambria Math"/>
                <a:cs typeface="Arial"/>
                <a:sym typeface="Symbol"/>
              </a:rPr>
              <a:t>result</a:t>
            </a:r>
            <a:r>
              <a:rPr lang="de-DE" altLang="de-DE" sz="1800" dirty="0" smtClean="0">
                <a:latin typeface="Arial"/>
                <a:ea typeface="Cambria Math"/>
                <a:cs typeface="Arial"/>
                <a:sym typeface="Symbol"/>
              </a:rPr>
              <a:t>.</a:t>
            </a:r>
          </a:p>
          <a:p>
            <a:pPr eaLnBrk="1" hangingPunct="1">
              <a:lnSpc>
                <a:spcPct val="120000"/>
              </a:lnSpc>
              <a:spcBef>
                <a:spcPct val="0"/>
              </a:spcBef>
              <a:buNone/>
            </a:pPr>
            <a:endParaRPr lang="de-DE" altLang="de-DE" sz="1800" dirty="0">
              <a:latin typeface="Arial"/>
              <a:ea typeface="Cambria Math"/>
              <a:cs typeface="Arial"/>
              <a:sym typeface="Symbol"/>
            </a:endParaRPr>
          </a:p>
          <a:p>
            <a:pPr eaLnBrk="1" hangingPunct="1">
              <a:lnSpc>
                <a:spcPct val="120000"/>
              </a:lnSpc>
              <a:spcBef>
                <a:spcPct val="0"/>
              </a:spcBef>
              <a:buNone/>
            </a:pPr>
            <a:r>
              <a:rPr lang="de-DE" altLang="de-DE" sz="1800" dirty="0" smtClean="0">
                <a:latin typeface="Arial"/>
                <a:ea typeface="Cambria Math"/>
                <a:cs typeface="Arial"/>
                <a:sym typeface="Symbol"/>
              </a:rPr>
              <a:t>Thus P(Positive) = 0.001 </a:t>
            </a:r>
            <a:r>
              <a:rPr lang="de-DE" altLang="de-DE" sz="1800" dirty="0">
                <a:latin typeface="Arial"/>
                <a:ea typeface="Cambria Math"/>
                <a:cs typeface="Arial"/>
                <a:sym typeface="Symbol"/>
              </a:rPr>
              <a:t> </a:t>
            </a:r>
            <a:r>
              <a:rPr lang="de-DE" altLang="de-DE" sz="1800" dirty="0" smtClean="0">
                <a:latin typeface="Arial"/>
                <a:ea typeface="Cambria Math"/>
                <a:cs typeface="Arial"/>
                <a:sym typeface="Symbol"/>
              </a:rPr>
              <a:t>0.95 + 0.999 </a:t>
            </a:r>
            <a:r>
              <a:rPr lang="de-DE" altLang="de-DE" sz="1800" dirty="0">
                <a:latin typeface="Arial"/>
                <a:ea typeface="Cambria Math"/>
                <a:cs typeface="Arial"/>
                <a:sym typeface="Symbol"/>
              </a:rPr>
              <a:t> </a:t>
            </a:r>
            <a:r>
              <a:rPr lang="de-DE" altLang="de-DE" sz="1800" dirty="0" smtClean="0">
                <a:latin typeface="Arial"/>
                <a:ea typeface="Cambria Math"/>
                <a:cs typeface="Arial"/>
                <a:sym typeface="Symbol"/>
              </a:rPr>
              <a:t>0.05 = 0.0509</a:t>
            </a:r>
          </a:p>
          <a:p>
            <a:pPr eaLnBrk="1" hangingPunct="1">
              <a:lnSpc>
                <a:spcPct val="120000"/>
              </a:lnSpc>
              <a:spcBef>
                <a:spcPct val="0"/>
              </a:spcBef>
              <a:buNone/>
            </a:pPr>
            <a:endParaRPr lang="de-DE" altLang="de-DE" sz="1800" dirty="0">
              <a:latin typeface="Arial"/>
              <a:ea typeface="Cambria Math"/>
              <a:cs typeface="Arial"/>
              <a:sym typeface="Symbol"/>
            </a:endParaRPr>
          </a:p>
          <a:p>
            <a:pPr eaLnBrk="1" hangingPunct="1">
              <a:lnSpc>
                <a:spcPct val="120000"/>
              </a:lnSpc>
              <a:spcBef>
                <a:spcPct val="0"/>
              </a:spcBef>
              <a:buNone/>
            </a:pPr>
            <a:r>
              <a:rPr lang="de-DE" altLang="de-DE" sz="1800" dirty="0" err="1" smtClean="0">
                <a:latin typeface="Arial"/>
                <a:ea typeface="Cambria Math"/>
                <a:cs typeface="Arial"/>
                <a:sym typeface="Symbol"/>
              </a:rPr>
              <a:t>Applying</a:t>
            </a:r>
            <a:r>
              <a:rPr lang="de-DE" altLang="de-DE" sz="1800" dirty="0" smtClean="0">
                <a:latin typeface="Arial"/>
                <a:ea typeface="Cambria Math"/>
                <a:cs typeface="Arial"/>
                <a:sym typeface="Symbol"/>
              </a:rPr>
              <a:t> </a:t>
            </a:r>
            <a:r>
              <a:rPr lang="de-DE" altLang="de-DE" sz="1800" dirty="0" err="1" smtClean="0">
                <a:latin typeface="Arial"/>
                <a:ea typeface="Cambria Math"/>
                <a:cs typeface="Arial"/>
                <a:sym typeface="Symbol"/>
              </a:rPr>
              <a:t>Bayes</a:t>
            </a:r>
            <a:r>
              <a:rPr lang="de-DE" altLang="de-DE" sz="1800" dirty="0" smtClean="0">
                <a:latin typeface="Arial"/>
                <a:ea typeface="Cambria Math"/>
                <a:cs typeface="Arial"/>
                <a:sym typeface="Symbol"/>
              </a:rPr>
              <a:t>‘ </a:t>
            </a:r>
            <a:r>
              <a:rPr lang="de-DE" altLang="de-DE" sz="1800" dirty="0" err="1" smtClean="0">
                <a:latin typeface="Arial"/>
                <a:ea typeface="Cambria Math"/>
                <a:cs typeface="Arial"/>
                <a:sym typeface="Symbol"/>
              </a:rPr>
              <a:t>rule</a:t>
            </a:r>
            <a:r>
              <a:rPr lang="de-DE" altLang="de-DE" sz="1800" dirty="0" smtClean="0">
                <a:latin typeface="Arial"/>
                <a:ea typeface="Cambria Math"/>
                <a:cs typeface="Arial"/>
                <a:sym typeface="Symbol"/>
              </a:rPr>
              <a:t>, </a:t>
            </a:r>
            <a:r>
              <a:rPr lang="de-DE" altLang="de-DE" sz="1800" dirty="0" err="1" smtClean="0">
                <a:latin typeface="Arial"/>
                <a:ea typeface="Cambria Math"/>
                <a:cs typeface="Arial"/>
                <a:sym typeface="Symbol"/>
              </a:rPr>
              <a:t>we</a:t>
            </a:r>
            <a:r>
              <a:rPr lang="de-DE" altLang="de-DE" sz="1800" dirty="0" smtClean="0">
                <a:latin typeface="Arial"/>
                <a:ea typeface="Cambria Math"/>
                <a:cs typeface="Arial"/>
                <a:sym typeface="Symbol"/>
              </a:rPr>
              <a:t> </a:t>
            </a:r>
            <a:r>
              <a:rPr lang="de-DE" altLang="de-DE" sz="1800" dirty="0" err="1" smtClean="0">
                <a:latin typeface="Arial"/>
                <a:ea typeface="Cambria Math"/>
                <a:cs typeface="Arial"/>
                <a:sym typeface="Symbol"/>
              </a:rPr>
              <a:t>get</a:t>
            </a:r>
            <a:r>
              <a:rPr lang="de-DE" altLang="de-DE" sz="1800" dirty="0" smtClean="0">
                <a:latin typeface="Arial"/>
                <a:ea typeface="Cambria Math"/>
                <a:cs typeface="Arial"/>
                <a:sym typeface="Symbol"/>
              </a:rPr>
              <a:t> P(</a:t>
            </a:r>
            <a:r>
              <a:rPr lang="de-DE" altLang="de-DE" sz="1800" dirty="0" err="1" smtClean="0">
                <a:latin typeface="Arial"/>
                <a:ea typeface="Cambria Math"/>
                <a:cs typeface="Arial"/>
                <a:sym typeface="Symbol"/>
              </a:rPr>
              <a:t>TB|Positive</a:t>
            </a:r>
            <a:r>
              <a:rPr lang="de-DE" altLang="de-DE" sz="1800" dirty="0" smtClean="0">
                <a:latin typeface="Arial"/>
                <a:ea typeface="Cambria Math"/>
                <a:cs typeface="Arial"/>
                <a:sym typeface="Symbol"/>
              </a:rPr>
              <a:t>) 	= P(TB</a:t>
            </a:r>
            <a:r>
              <a:rPr lang="de-DE" altLang="de-DE" sz="1800" dirty="0">
                <a:latin typeface="Arial"/>
                <a:ea typeface="Cambria Math"/>
                <a:cs typeface="Arial"/>
                <a:sym typeface="Symbol"/>
              </a:rPr>
              <a:t>)  </a:t>
            </a:r>
            <a:r>
              <a:rPr lang="de-DE" altLang="de-DE" sz="1800" dirty="0" smtClean="0">
                <a:latin typeface="Arial"/>
                <a:ea typeface="Cambria Math"/>
                <a:cs typeface="Arial"/>
                <a:sym typeface="Symbol"/>
              </a:rPr>
              <a:t>P(</a:t>
            </a:r>
            <a:r>
              <a:rPr lang="de-DE" altLang="de-DE" sz="1800" dirty="0" err="1" smtClean="0">
                <a:latin typeface="Arial"/>
                <a:ea typeface="Cambria Math"/>
                <a:cs typeface="Arial"/>
                <a:sym typeface="Symbol"/>
              </a:rPr>
              <a:t>Positive|TB</a:t>
            </a:r>
            <a:r>
              <a:rPr lang="de-DE" altLang="de-DE" sz="1800" dirty="0" smtClean="0">
                <a:latin typeface="Arial"/>
                <a:ea typeface="Cambria Math"/>
                <a:cs typeface="Arial"/>
                <a:sym typeface="Symbol"/>
              </a:rPr>
              <a:t>) / P(Positive)</a:t>
            </a:r>
          </a:p>
          <a:p>
            <a:pPr eaLnBrk="1" hangingPunct="1">
              <a:lnSpc>
                <a:spcPct val="120000"/>
              </a:lnSpc>
              <a:spcBef>
                <a:spcPct val="0"/>
              </a:spcBef>
              <a:buNone/>
            </a:pPr>
            <a:r>
              <a:rPr lang="de-DE" altLang="de-DE" sz="1800" dirty="0" smtClean="0">
                <a:latin typeface="Arial"/>
                <a:ea typeface="Cambria Math"/>
                <a:cs typeface="Arial"/>
                <a:sym typeface="Symbol"/>
              </a:rPr>
              <a:t>					= 0.001 </a:t>
            </a:r>
            <a:r>
              <a:rPr lang="de-DE" altLang="de-DE" sz="1800" dirty="0">
                <a:latin typeface="Arial"/>
                <a:ea typeface="Cambria Math"/>
                <a:cs typeface="Arial"/>
                <a:sym typeface="Symbol"/>
              </a:rPr>
              <a:t> </a:t>
            </a:r>
            <a:r>
              <a:rPr lang="de-DE" altLang="de-DE" sz="1800" dirty="0" smtClean="0">
                <a:latin typeface="Arial"/>
                <a:ea typeface="Cambria Math"/>
                <a:cs typeface="Arial"/>
                <a:sym typeface="Symbol"/>
              </a:rPr>
              <a:t>0.95 / 0.0509  0.0187</a:t>
            </a:r>
          </a:p>
          <a:p>
            <a:pPr eaLnBrk="1" hangingPunct="1">
              <a:lnSpc>
                <a:spcPct val="120000"/>
              </a:lnSpc>
              <a:spcBef>
                <a:spcPct val="0"/>
              </a:spcBef>
              <a:buNone/>
            </a:pPr>
            <a:endParaRPr lang="de-DE" altLang="de-DE" sz="1800" dirty="0">
              <a:latin typeface="Arial"/>
              <a:ea typeface="Cambria Math"/>
              <a:cs typeface="Arial"/>
              <a:sym typeface="Symbol"/>
            </a:endParaRPr>
          </a:p>
          <a:p>
            <a:pPr eaLnBrk="1" hangingPunct="1">
              <a:lnSpc>
                <a:spcPct val="120000"/>
              </a:lnSpc>
              <a:spcBef>
                <a:spcPct val="0"/>
              </a:spcBef>
              <a:buNone/>
            </a:pPr>
            <a:r>
              <a:rPr lang="de-DE" altLang="de-DE" sz="1800" dirty="0" smtClean="0">
                <a:latin typeface="Arial"/>
                <a:ea typeface="Cambria Math"/>
                <a:cs typeface="Arial"/>
                <a:sym typeface="Symbol"/>
              </a:rPr>
              <a:t>Thus, </a:t>
            </a:r>
            <a:r>
              <a:rPr lang="de-DE" altLang="de-DE" sz="1800" dirty="0" err="1" smtClean="0">
                <a:latin typeface="Arial"/>
                <a:ea typeface="Cambria Math"/>
                <a:cs typeface="Arial"/>
                <a:sym typeface="Symbol"/>
              </a:rPr>
              <a:t>although</a:t>
            </a:r>
            <a:r>
              <a:rPr lang="de-DE" altLang="de-DE" sz="1800" dirty="0" smtClean="0">
                <a:latin typeface="Arial"/>
                <a:ea typeface="Cambria Math"/>
                <a:cs typeface="Arial"/>
                <a:sym typeface="Symbol"/>
              </a:rPr>
              <a:t> a </a:t>
            </a:r>
            <a:r>
              <a:rPr lang="de-DE" altLang="de-DE" sz="1800" dirty="0" err="1" smtClean="0">
                <a:latin typeface="Arial"/>
                <a:ea typeface="Cambria Math"/>
                <a:cs typeface="Arial"/>
                <a:sym typeface="Symbol"/>
              </a:rPr>
              <a:t>subject</a:t>
            </a:r>
            <a:r>
              <a:rPr lang="de-DE" altLang="de-DE" sz="1800" dirty="0" smtClean="0">
                <a:latin typeface="Arial"/>
                <a:ea typeface="Cambria Math"/>
                <a:cs typeface="Arial"/>
                <a:sym typeface="Symbol"/>
              </a:rPr>
              <a:t> </a:t>
            </a:r>
            <a:r>
              <a:rPr lang="de-DE" altLang="de-DE" sz="1800" dirty="0" err="1" smtClean="0">
                <a:latin typeface="Arial"/>
                <a:ea typeface="Cambria Math"/>
                <a:cs typeface="Arial"/>
                <a:sym typeface="Symbol"/>
              </a:rPr>
              <a:t>with</a:t>
            </a:r>
            <a:r>
              <a:rPr lang="de-DE" altLang="de-DE" sz="1800" dirty="0" smtClean="0">
                <a:latin typeface="Arial"/>
                <a:ea typeface="Cambria Math"/>
                <a:cs typeface="Arial"/>
                <a:sym typeface="Symbol"/>
              </a:rPr>
              <a:t> a positive </a:t>
            </a:r>
            <a:r>
              <a:rPr lang="de-DE" altLang="de-DE" sz="1800" dirty="0" err="1" smtClean="0">
                <a:latin typeface="Arial"/>
                <a:ea typeface="Cambria Math"/>
                <a:cs typeface="Arial"/>
                <a:sym typeface="Symbol"/>
              </a:rPr>
              <a:t>test</a:t>
            </a:r>
            <a:r>
              <a:rPr lang="de-DE" altLang="de-DE" sz="1800" dirty="0" smtClean="0">
                <a:latin typeface="Arial"/>
                <a:ea typeface="Cambria Math"/>
                <a:cs typeface="Arial"/>
                <a:sym typeface="Symbol"/>
              </a:rPr>
              <a:t> </a:t>
            </a:r>
            <a:r>
              <a:rPr lang="de-DE" altLang="de-DE" sz="1800" dirty="0" err="1" smtClean="0">
                <a:latin typeface="Arial"/>
                <a:ea typeface="Cambria Math"/>
                <a:cs typeface="Arial"/>
                <a:sym typeface="Symbol"/>
              </a:rPr>
              <a:t>is</a:t>
            </a:r>
            <a:r>
              <a:rPr lang="de-DE" altLang="de-DE" sz="1800" dirty="0" smtClean="0">
                <a:latin typeface="Arial"/>
                <a:ea typeface="Cambria Math"/>
                <a:cs typeface="Arial"/>
                <a:sym typeface="Symbol"/>
              </a:rPr>
              <a:t> </a:t>
            </a:r>
            <a:r>
              <a:rPr lang="de-DE" altLang="de-DE" sz="1800" dirty="0" err="1" smtClean="0">
                <a:latin typeface="Arial"/>
                <a:ea typeface="Cambria Math"/>
                <a:cs typeface="Arial"/>
                <a:sym typeface="Symbol"/>
              </a:rPr>
              <a:t>much</a:t>
            </a:r>
            <a:r>
              <a:rPr lang="de-DE" altLang="de-DE" sz="1800" dirty="0" smtClean="0">
                <a:latin typeface="Arial"/>
                <a:ea typeface="Cambria Math"/>
                <a:cs typeface="Arial"/>
                <a:sym typeface="Symbol"/>
              </a:rPr>
              <a:t> </a:t>
            </a:r>
            <a:r>
              <a:rPr lang="de-DE" altLang="de-DE" sz="1800" dirty="0" err="1" smtClean="0">
                <a:latin typeface="Arial"/>
                <a:ea typeface="Cambria Math"/>
                <a:cs typeface="Arial"/>
                <a:sym typeface="Symbol"/>
              </a:rPr>
              <a:t>more</a:t>
            </a:r>
            <a:r>
              <a:rPr lang="de-DE" altLang="de-DE" sz="1800" dirty="0" smtClean="0">
                <a:latin typeface="Arial"/>
                <a:ea typeface="Cambria Math"/>
                <a:cs typeface="Arial"/>
                <a:sym typeface="Symbol"/>
              </a:rPr>
              <a:t> probable </a:t>
            </a:r>
            <a:r>
              <a:rPr lang="de-DE" altLang="de-DE" sz="1800" dirty="0" err="1" smtClean="0">
                <a:latin typeface="Arial"/>
                <a:ea typeface="Cambria Math"/>
                <a:cs typeface="Arial"/>
                <a:sym typeface="Symbol"/>
              </a:rPr>
              <a:t>to</a:t>
            </a:r>
            <a:r>
              <a:rPr lang="de-DE" altLang="de-DE" sz="1800" dirty="0" smtClean="0">
                <a:latin typeface="Arial"/>
                <a:ea typeface="Cambria Math"/>
                <a:cs typeface="Arial"/>
                <a:sym typeface="Symbol"/>
              </a:rPr>
              <a:t> </a:t>
            </a:r>
            <a:r>
              <a:rPr lang="de-DE" altLang="de-DE" sz="1800" dirty="0" err="1" smtClean="0">
                <a:latin typeface="Arial"/>
                <a:ea typeface="Cambria Math"/>
                <a:cs typeface="Arial"/>
                <a:sym typeface="Symbol"/>
              </a:rPr>
              <a:t>be</a:t>
            </a:r>
            <a:r>
              <a:rPr lang="de-DE" altLang="de-DE" sz="1800" dirty="0" smtClean="0">
                <a:latin typeface="Arial"/>
                <a:ea typeface="Cambria Math"/>
                <a:cs typeface="Arial"/>
                <a:sym typeface="Symbol"/>
              </a:rPr>
              <a:t> TB-</a:t>
            </a:r>
            <a:r>
              <a:rPr lang="de-DE" altLang="de-DE" sz="1800" dirty="0" err="1" smtClean="0">
                <a:latin typeface="Arial"/>
                <a:ea typeface="Cambria Math"/>
                <a:cs typeface="Arial"/>
                <a:sym typeface="Symbol"/>
              </a:rPr>
              <a:t>infected</a:t>
            </a:r>
            <a:r>
              <a:rPr lang="de-DE" altLang="de-DE" sz="1800" dirty="0" smtClean="0">
                <a:latin typeface="Arial"/>
                <a:ea typeface="Cambria Math"/>
                <a:cs typeface="Arial"/>
                <a:sym typeface="Symbol"/>
              </a:rPr>
              <a:t> </a:t>
            </a:r>
            <a:r>
              <a:rPr lang="de-DE" altLang="de-DE" sz="1800" dirty="0" err="1" smtClean="0">
                <a:latin typeface="Arial"/>
                <a:ea typeface="Cambria Math"/>
                <a:cs typeface="Arial"/>
                <a:sym typeface="Symbol"/>
              </a:rPr>
              <a:t>than</a:t>
            </a:r>
            <a:r>
              <a:rPr lang="de-DE" altLang="de-DE" sz="1800" dirty="0" smtClean="0">
                <a:latin typeface="Arial"/>
                <a:ea typeface="Cambria Math"/>
                <a:cs typeface="Arial"/>
                <a:sym typeface="Symbol"/>
              </a:rPr>
              <a:t> </a:t>
            </a:r>
            <a:r>
              <a:rPr lang="de-DE" altLang="de-DE" sz="1800" dirty="0" err="1" smtClean="0">
                <a:latin typeface="Arial"/>
                <a:ea typeface="Cambria Math"/>
                <a:cs typeface="Arial"/>
                <a:sym typeface="Symbol"/>
              </a:rPr>
              <a:t>is</a:t>
            </a:r>
            <a:r>
              <a:rPr lang="de-DE" altLang="de-DE" sz="1800" dirty="0" smtClean="0">
                <a:latin typeface="Arial"/>
                <a:ea typeface="Cambria Math"/>
                <a:cs typeface="Arial"/>
                <a:sym typeface="Symbol"/>
              </a:rPr>
              <a:t> a </a:t>
            </a:r>
            <a:r>
              <a:rPr lang="de-DE" altLang="de-DE" sz="1800" dirty="0" err="1" smtClean="0">
                <a:latin typeface="Arial"/>
                <a:ea typeface="Cambria Math"/>
                <a:cs typeface="Arial"/>
                <a:sym typeface="Symbol"/>
              </a:rPr>
              <a:t>random</a:t>
            </a:r>
            <a:r>
              <a:rPr lang="de-DE" altLang="de-DE" sz="1800" dirty="0" smtClean="0">
                <a:latin typeface="Arial"/>
                <a:ea typeface="Cambria Math"/>
                <a:cs typeface="Arial"/>
                <a:sym typeface="Symbol"/>
              </a:rPr>
              <a:t> </a:t>
            </a:r>
            <a:r>
              <a:rPr lang="de-DE" altLang="de-DE" sz="1800" dirty="0" err="1" smtClean="0">
                <a:latin typeface="Arial"/>
                <a:ea typeface="Cambria Math"/>
                <a:cs typeface="Arial"/>
                <a:sym typeface="Symbol"/>
              </a:rPr>
              <a:t>subject</a:t>
            </a:r>
            <a:r>
              <a:rPr lang="de-DE" altLang="de-DE" sz="1800" dirty="0" smtClean="0">
                <a:latin typeface="Arial"/>
                <a:ea typeface="Cambria Math"/>
                <a:cs typeface="Arial"/>
                <a:sym typeface="Symbol"/>
              </a:rPr>
              <a:t>, </a:t>
            </a:r>
            <a:r>
              <a:rPr lang="de-DE" altLang="de-DE" sz="1800" dirty="0" err="1" smtClean="0">
                <a:latin typeface="Arial"/>
                <a:ea typeface="Cambria Math"/>
                <a:cs typeface="Arial"/>
                <a:sym typeface="Symbol"/>
              </a:rPr>
              <a:t>fewer</a:t>
            </a:r>
            <a:r>
              <a:rPr lang="de-DE" altLang="de-DE" sz="1800" dirty="0" smtClean="0">
                <a:latin typeface="Arial"/>
                <a:ea typeface="Cambria Math"/>
                <a:cs typeface="Arial"/>
                <a:sym typeface="Symbol"/>
              </a:rPr>
              <a:t> </a:t>
            </a:r>
            <a:r>
              <a:rPr lang="de-DE" altLang="de-DE" sz="1800" dirty="0" err="1" smtClean="0">
                <a:latin typeface="Arial"/>
                <a:ea typeface="Cambria Math"/>
                <a:cs typeface="Arial"/>
                <a:sym typeface="Symbol"/>
              </a:rPr>
              <a:t>than</a:t>
            </a:r>
            <a:r>
              <a:rPr lang="de-DE" altLang="de-DE" sz="1800" dirty="0" smtClean="0">
                <a:latin typeface="Arial"/>
                <a:ea typeface="Cambria Math"/>
                <a:cs typeface="Arial"/>
                <a:sym typeface="Symbol"/>
              </a:rPr>
              <a:t> 2% </a:t>
            </a:r>
            <a:r>
              <a:rPr lang="de-DE" altLang="de-DE" sz="1800" dirty="0" err="1" smtClean="0">
                <a:latin typeface="Arial"/>
                <a:ea typeface="Cambria Math"/>
                <a:cs typeface="Arial"/>
                <a:sym typeface="Symbol"/>
              </a:rPr>
              <a:t>of</a:t>
            </a:r>
            <a:r>
              <a:rPr lang="de-DE" altLang="de-DE" sz="1800" dirty="0" smtClean="0">
                <a:latin typeface="Arial"/>
                <a:ea typeface="Cambria Math"/>
                <a:cs typeface="Arial"/>
                <a:sym typeface="Symbol"/>
              </a:rPr>
              <a:t> </a:t>
            </a:r>
            <a:r>
              <a:rPr lang="de-DE" altLang="de-DE" sz="1800" dirty="0" err="1" smtClean="0">
                <a:latin typeface="Arial"/>
                <a:ea typeface="Cambria Math"/>
                <a:cs typeface="Arial"/>
                <a:sym typeface="Symbol"/>
              </a:rPr>
              <a:t>these</a:t>
            </a:r>
            <a:r>
              <a:rPr lang="de-DE" altLang="de-DE" sz="1800" dirty="0" smtClean="0">
                <a:latin typeface="Arial"/>
                <a:ea typeface="Cambria Math"/>
                <a:cs typeface="Arial"/>
                <a:sym typeface="Symbol"/>
              </a:rPr>
              <a:t> </a:t>
            </a:r>
            <a:r>
              <a:rPr lang="de-DE" altLang="de-DE" sz="1800" dirty="0" err="1" smtClean="0">
                <a:latin typeface="Arial"/>
                <a:ea typeface="Cambria Math"/>
                <a:cs typeface="Arial"/>
                <a:sym typeface="Symbol"/>
              </a:rPr>
              <a:t>subjects</a:t>
            </a:r>
            <a:r>
              <a:rPr lang="de-DE" altLang="de-DE" sz="1800" dirty="0" smtClean="0">
                <a:latin typeface="Arial"/>
                <a:ea typeface="Cambria Math"/>
                <a:cs typeface="Arial"/>
                <a:sym typeface="Symbol"/>
              </a:rPr>
              <a:t> </a:t>
            </a:r>
            <a:r>
              <a:rPr lang="de-DE" altLang="de-DE" sz="1800" dirty="0" err="1" smtClean="0">
                <a:latin typeface="Arial"/>
                <a:ea typeface="Cambria Math"/>
                <a:cs typeface="Arial"/>
                <a:sym typeface="Symbol"/>
              </a:rPr>
              <a:t>are</a:t>
            </a:r>
            <a:r>
              <a:rPr lang="de-DE" altLang="de-DE" sz="1800" dirty="0" smtClean="0">
                <a:latin typeface="Arial"/>
                <a:ea typeface="Cambria Math"/>
                <a:cs typeface="Arial"/>
                <a:sym typeface="Symbol"/>
              </a:rPr>
              <a:t> TB-</a:t>
            </a:r>
            <a:r>
              <a:rPr lang="de-DE" altLang="de-DE" sz="1800" dirty="0" err="1" smtClean="0">
                <a:latin typeface="Arial"/>
                <a:ea typeface="Cambria Math"/>
                <a:cs typeface="Arial"/>
                <a:sym typeface="Symbol"/>
              </a:rPr>
              <a:t>infected</a:t>
            </a:r>
            <a:r>
              <a:rPr lang="de-DE" altLang="de-DE" sz="1800" dirty="0" smtClean="0">
                <a:latin typeface="Arial"/>
                <a:ea typeface="Cambria Math"/>
                <a:cs typeface="Arial"/>
                <a:sym typeface="Symbol"/>
              </a:rPr>
              <a:t>.</a:t>
            </a:r>
            <a:endParaRPr lang="de-DE" altLang="de-DE" sz="1800" dirty="0">
              <a:ea typeface="Cambria Math"/>
              <a:sym typeface="Symbol"/>
            </a:endParaRPr>
          </a:p>
        </p:txBody>
      </p:sp>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43</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V2</a:t>
            </a:r>
            <a:endParaRPr lang="de-DE" altLang="de-DE" sz="1000" dirty="0" smtClean="0"/>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Processing of Biological Data</a:t>
            </a:r>
          </a:p>
        </p:txBody>
      </p:sp>
    </p:spTree>
    <p:extLst>
      <p:ext uri="{BB962C8B-B14F-4D97-AF65-F5344CB8AC3E}">
        <p14:creationId xmlns:p14="http://schemas.microsoft.com/office/powerpoint/2010/main" val="18396360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smtClean="0">
                <a:ea typeface="ＭＳ Ｐゴシック" pitchFamily="34" charset="-128"/>
              </a:rPr>
              <a:t>Random Variables</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mc:AlternateContent xmlns:mc="http://schemas.openxmlformats.org/markup-compatibility/2006" xmlns:a14="http://schemas.microsoft.com/office/drawing/2010/main">
        <mc:Choice Requires="a14">
          <p:sp>
            <p:nvSpPr>
              <p:cNvPr id="15364" name="Text Box 4"/>
              <p:cNvSpPr txBox="1">
                <a:spLocks noChangeArrowheads="1"/>
              </p:cNvSpPr>
              <p:nvPr/>
            </p:nvSpPr>
            <p:spPr bwMode="auto">
              <a:xfrm>
                <a:off x="107504" y="658813"/>
                <a:ext cx="8856984" cy="51553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A </a:t>
                </a:r>
                <a:r>
                  <a:rPr lang="de-DE" altLang="de-DE" sz="1800" b="1" dirty="0" err="1" smtClean="0">
                    <a:ea typeface="Cambria Math"/>
                    <a:sym typeface="Symbol"/>
                  </a:rPr>
                  <a:t>random</a:t>
                </a:r>
                <a:r>
                  <a:rPr lang="de-DE" altLang="de-DE" sz="1800" b="1" dirty="0" smtClean="0">
                    <a:ea typeface="Cambria Math"/>
                    <a:sym typeface="Symbol"/>
                  </a:rPr>
                  <a:t> variable </a:t>
                </a:r>
                <a:r>
                  <a:rPr lang="de-DE" altLang="de-DE" sz="1800" dirty="0" err="1" smtClean="0">
                    <a:ea typeface="Cambria Math"/>
                    <a:sym typeface="Symbol"/>
                  </a:rPr>
                  <a:t>is</a:t>
                </a:r>
                <a:r>
                  <a:rPr lang="de-DE" altLang="de-DE" sz="1800" dirty="0" smtClean="0">
                    <a:ea typeface="Cambria Math"/>
                    <a:sym typeface="Symbol"/>
                  </a:rPr>
                  <a:t> </a:t>
                </a:r>
                <a:r>
                  <a:rPr lang="de-DE" altLang="de-DE" sz="1800" dirty="0" err="1" smtClean="0">
                    <a:ea typeface="Cambria Math"/>
                    <a:sym typeface="Symbol"/>
                  </a:rPr>
                  <a:t>defined</a:t>
                </a:r>
                <a:r>
                  <a:rPr lang="de-DE" altLang="de-DE" sz="1800" dirty="0" smtClean="0">
                    <a:ea typeface="Cambria Math"/>
                    <a:sym typeface="Symbol"/>
                  </a:rPr>
                  <a:t> </a:t>
                </a:r>
                <a:r>
                  <a:rPr lang="de-DE" altLang="de-DE" sz="1800" dirty="0" err="1" smtClean="0">
                    <a:ea typeface="Cambria Math"/>
                    <a:sym typeface="Symbol"/>
                  </a:rPr>
                  <a:t>by</a:t>
                </a:r>
                <a:r>
                  <a:rPr lang="de-DE" altLang="de-DE" sz="1800" dirty="0" smtClean="0">
                    <a:ea typeface="Cambria Math"/>
                    <a:sym typeface="Symbol"/>
                  </a:rPr>
                  <a:t> a </a:t>
                </a:r>
                <a:r>
                  <a:rPr lang="de-DE" altLang="de-DE" sz="1800" dirty="0" err="1" smtClean="0">
                    <a:ea typeface="Cambria Math"/>
                    <a:sym typeface="Symbol"/>
                  </a:rPr>
                  <a:t>function</a:t>
                </a:r>
                <a:r>
                  <a:rPr lang="de-DE" altLang="de-DE" sz="1800" dirty="0" smtClean="0">
                    <a:ea typeface="Cambria Math"/>
                    <a:sym typeface="Symbol"/>
                  </a:rPr>
                  <a:t> </a:t>
                </a:r>
              </a:p>
              <a:p>
                <a:pPr eaLnBrk="1" hangingPunct="1">
                  <a:lnSpc>
                    <a:spcPct val="120000"/>
                  </a:lnSpc>
                  <a:spcBef>
                    <a:spcPct val="0"/>
                  </a:spcBef>
                  <a:buNone/>
                </a:pPr>
                <a:r>
                  <a:rPr lang="de-DE" altLang="de-DE" sz="1800" dirty="0" err="1" smtClean="0">
                    <a:ea typeface="Cambria Math"/>
                    <a:sym typeface="Symbol"/>
                  </a:rPr>
                  <a:t>that</a:t>
                </a:r>
                <a:r>
                  <a:rPr lang="de-DE" altLang="de-DE" sz="1800" dirty="0" smtClean="0">
                    <a:ea typeface="Cambria Math"/>
                    <a:sym typeface="Symbol"/>
                  </a:rPr>
                  <a:t> </a:t>
                </a:r>
                <a:r>
                  <a:rPr lang="de-DE" altLang="de-DE" sz="1800" dirty="0" err="1" smtClean="0">
                    <a:ea typeface="Cambria Math"/>
                    <a:sym typeface="Symbol"/>
                  </a:rPr>
                  <a:t>associates</a:t>
                </a:r>
                <a:r>
                  <a:rPr lang="de-DE" altLang="de-DE" sz="1800" dirty="0" smtClean="0">
                    <a:ea typeface="Cambria Math"/>
                    <a:sym typeface="Symbol"/>
                  </a:rPr>
                  <a:t> </a:t>
                </a:r>
                <a:r>
                  <a:rPr lang="de-DE" altLang="de-DE" sz="1800" dirty="0" err="1" smtClean="0">
                    <a:ea typeface="Cambria Math"/>
                    <a:sym typeface="Symbol"/>
                  </a:rPr>
                  <a:t>with</a:t>
                </a:r>
                <a:r>
                  <a:rPr lang="de-DE" altLang="de-DE" sz="1800" dirty="0" smtClean="0">
                    <a:ea typeface="Cambria Math"/>
                    <a:sym typeface="Symbol"/>
                  </a:rPr>
                  <a:t> </a:t>
                </a:r>
                <a:r>
                  <a:rPr lang="de-DE" altLang="de-DE" sz="1800" dirty="0" err="1" smtClean="0">
                    <a:ea typeface="Cambria Math"/>
                    <a:sym typeface="Symbol"/>
                  </a:rPr>
                  <a:t>each</a:t>
                </a:r>
                <a:r>
                  <a:rPr lang="de-DE" altLang="de-DE" sz="1800" dirty="0" smtClean="0">
                    <a:ea typeface="Cambria Math"/>
                    <a:sym typeface="Symbol"/>
                  </a:rPr>
                  <a:t> </a:t>
                </a:r>
                <a:r>
                  <a:rPr lang="de-DE" altLang="de-DE" sz="1800" dirty="0" err="1" smtClean="0">
                    <a:ea typeface="Cambria Math"/>
                    <a:sym typeface="Symbol"/>
                  </a:rPr>
                  <a:t>outcome</a:t>
                </a:r>
                <a:r>
                  <a:rPr lang="de-DE" altLang="de-DE" sz="1800" dirty="0" smtClean="0">
                    <a:ea typeface="Cambria Math"/>
                    <a:sym typeface="Symbol"/>
                  </a:rPr>
                  <a:t> in  a </a:t>
                </a:r>
                <a:r>
                  <a:rPr lang="de-DE" altLang="de-DE" sz="1800" dirty="0" err="1" smtClean="0">
                    <a:ea typeface="Cambria Math"/>
                    <a:sym typeface="Symbol"/>
                  </a:rPr>
                  <a:t>value</a:t>
                </a:r>
                <a:r>
                  <a:rPr lang="de-DE" altLang="de-DE" sz="1800" dirty="0" smtClean="0">
                    <a:ea typeface="Cambria Math"/>
                    <a:sym typeface="Symbol"/>
                  </a:rPr>
                  <a:t>.</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err="1" smtClean="0">
                    <a:ea typeface="Cambria Math"/>
                    <a:sym typeface="Symbol"/>
                  </a:rPr>
                  <a:t>For</a:t>
                </a:r>
                <a:r>
                  <a:rPr lang="de-DE" altLang="de-DE" sz="1800" dirty="0" smtClean="0">
                    <a:ea typeface="Cambria Math"/>
                    <a:sym typeface="Symbol"/>
                  </a:rPr>
                  <a:t> </a:t>
                </a:r>
                <a:r>
                  <a:rPr lang="de-DE" altLang="de-DE" sz="1800" dirty="0" err="1" smtClean="0">
                    <a:ea typeface="Cambria Math"/>
                    <a:sym typeface="Symbol"/>
                  </a:rPr>
                  <a:t>students</a:t>
                </a:r>
                <a:r>
                  <a:rPr lang="de-DE" altLang="de-DE" sz="1800" dirty="0" smtClean="0">
                    <a:ea typeface="Cambria Math"/>
                    <a:sym typeface="Symbol"/>
                  </a:rPr>
                  <a:t> in a </a:t>
                </a:r>
                <a:r>
                  <a:rPr lang="de-DE" altLang="de-DE" sz="1800" dirty="0" err="1" smtClean="0">
                    <a:ea typeface="Cambria Math"/>
                    <a:sym typeface="Symbol"/>
                  </a:rPr>
                  <a:t>class</a:t>
                </a:r>
                <a:r>
                  <a:rPr lang="de-DE" altLang="de-DE" sz="1800" dirty="0" smtClean="0">
                    <a:ea typeface="Cambria Math"/>
                    <a:sym typeface="Symbol"/>
                  </a:rPr>
                  <a:t>, </a:t>
                </a:r>
                <a:r>
                  <a:rPr lang="de-DE" altLang="de-DE" sz="1800" dirty="0" err="1" smtClean="0">
                    <a:ea typeface="Cambria Math"/>
                    <a:sym typeface="Symbol"/>
                  </a:rPr>
                  <a:t>this</a:t>
                </a:r>
                <a:r>
                  <a:rPr lang="de-DE" altLang="de-DE" sz="1800" dirty="0" smtClean="0">
                    <a:ea typeface="Cambria Math"/>
                    <a:sym typeface="Symbol"/>
                  </a:rPr>
                  <a:t> </a:t>
                </a:r>
                <a:r>
                  <a:rPr lang="de-DE" altLang="de-DE" sz="1800" dirty="0" err="1" smtClean="0">
                    <a:ea typeface="Cambria Math"/>
                    <a:sym typeface="Symbol"/>
                  </a:rPr>
                  <a:t>could</a:t>
                </a:r>
                <a:r>
                  <a:rPr lang="de-DE" altLang="de-DE" sz="1800" dirty="0" smtClean="0">
                    <a:ea typeface="Cambria Math"/>
                    <a:sym typeface="Symbol"/>
                  </a:rPr>
                  <a:t> </a:t>
                </a:r>
                <a:r>
                  <a:rPr lang="de-DE" altLang="de-DE" sz="1800" dirty="0" err="1" smtClean="0">
                    <a:ea typeface="Cambria Math"/>
                    <a:sym typeface="Symbol"/>
                  </a:rPr>
                  <a:t>be</a:t>
                </a:r>
                <a:r>
                  <a:rPr lang="de-DE" altLang="de-DE" sz="1800" dirty="0" smtClean="0">
                    <a:ea typeface="Cambria Math"/>
                    <a:sym typeface="Symbol"/>
                  </a:rPr>
                  <a:t> a </a:t>
                </a:r>
                <a:r>
                  <a:rPr lang="de-DE" altLang="de-DE" sz="1800" dirty="0" err="1" smtClean="0">
                    <a:ea typeface="Cambria Math"/>
                    <a:sym typeface="Symbol"/>
                  </a:rPr>
                  <a:t>function</a:t>
                </a:r>
                <a:r>
                  <a:rPr lang="de-DE" altLang="de-DE" sz="1800" dirty="0" smtClean="0">
                    <a:ea typeface="Cambria Math"/>
                    <a:sym typeface="Symbol"/>
                  </a:rPr>
                  <a:t> </a:t>
                </a:r>
                <a14:m>
                  <m:oMath xmlns:m="http://schemas.openxmlformats.org/officeDocument/2006/math">
                    <m:sSub>
                      <m:sSubPr>
                        <m:ctrlPr>
                          <a:rPr lang="de-DE" altLang="de-DE" sz="1800" i="1" smtClean="0">
                            <a:latin typeface="Cambria Math" panose="02040503050406030204" pitchFamily="18" charset="0"/>
                            <a:ea typeface="Cambria Math"/>
                            <a:sym typeface="Symbol"/>
                          </a:rPr>
                        </m:ctrlPr>
                      </m:sSubPr>
                      <m:e>
                        <m:r>
                          <a:rPr lang="de-DE" altLang="de-DE" sz="1800" b="0" i="1" smtClean="0">
                            <a:latin typeface="Cambria Math"/>
                            <a:ea typeface="Cambria Math"/>
                            <a:sym typeface="Symbol"/>
                          </a:rPr>
                          <m:t>𝑓</m:t>
                        </m:r>
                      </m:e>
                      <m:sub>
                        <m:r>
                          <a:rPr lang="de-DE" altLang="de-DE" sz="1800" b="0" i="1" smtClean="0">
                            <a:latin typeface="Cambria Math"/>
                            <a:ea typeface="Cambria Math"/>
                            <a:sym typeface="Symbol"/>
                          </a:rPr>
                          <m:t>𝑔𝑟𝑎𝑑𝑒</m:t>
                        </m:r>
                      </m:sub>
                    </m:sSub>
                  </m:oMath>
                </a14:m>
                <a:r>
                  <a:rPr lang="de-DE" altLang="de-DE" sz="1800" dirty="0" smtClean="0">
                    <a:ea typeface="Cambria Math"/>
                    <a:sym typeface="Symbol"/>
                  </a:rPr>
                  <a:t>  </a:t>
                </a:r>
                <a:r>
                  <a:rPr lang="de-DE" altLang="de-DE" sz="1800" dirty="0" err="1" smtClean="0">
                    <a:ea typeface="Cambria Math"/>
                    <a:sym typeface="Symbol"/>
                  </a:rPr>
                  <a:t>that</a:t>
                </a:r>
                <a:r>
                  <a:rPr lang="de-DE" altLang="de-DE" sz="1800" dirty="0" smtClean="0">
                    <a:ea typeface="Cambria Math"/>
                    <a:sym typeface="Symbol"/>
                  </a:rPr>
                  <a:t> </a:t>
                </a:r>
                <a:r>
                  <a:rPr lang="de-DE" altLang="de-DE" sz="1800" dirty="0" err="1" smtClean="0">
                    <a:ea typeface="Cambria Math"/>
                    <a:sym typeface="Symbol"/>
                  </a:rPr>
                  <a:t>maps</a:t>
                </a:r>
                <a:r>
                  <a:rPr lang="de-DE" altLang="de-DE" sz="1800" dirty="0" smtClean="0">
                    <a:ea typeface="Cambria Math"/>
                    <a:sym typeface="Symbol"/>
                  </a:rPr>
                  <a:t> </a:t>
                </a:r>
              </a:p>
              <a:p>
                <a:pPr eaLnBrk="1" hangingPunct="1">
                  <a:lnSpc>
                    <a:spcPct val="120000"/>
                  </a:lnSpc>
                  <a:spcBef>
                    <a:spcPct val="0"/>
                  </a:spcBef>
                  <a:buNone/>
                </a:pPr>
                <a:r>
                  <a:rPr lang="de-DE" altLang="de-DE" sz="1800" dirty="0" err="1" smtClean="0">
                    <a:ea typeface="Cambria Math"/>
                    <a:sym typeface="Symbol"/>
                  </a:rPr>
                  <a:t>each</a:t>
                </a:r>
                <a:r>
                  <a:rPr lang="de-DE" altLang="de-DE" sz="1800" dirty="0" smtClean="0">
                    <a:ea typeface="Cambria Math"/>
                    <a:sym typeface="Symbol"/>
                  </a:rPr>
                  <a:t> </a:t>
                </a:r>
                <a:r>
                  <a:rPr lang="de-DE" altLang="de-DE" sz="1800" dirty="0" err="1" smtClean="0">
                    <a:ea typeface="Cambria Math"/>
                    <a:sym typeface="Symbol"/>
                  </a:rPr>
                  <a:t>student</a:t>
                </a:r>
                <a:r>
                  <a:rPr lang="de-DE" altLang="de-DE" sz="1800" dirty="0" smtClean="0">
                    <a:ea typeface="Cambria Math"/>
                    <a:sym typeface="Symbol"/>
                  </a:rPr>
                  <a:t> in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class</a:t>
                </a:r>
                <a:r>
                  <a:rPr lang="de-DE" altLang="de-DE" sz="1800" dirty="0" smtClean="0">
                    <a:ea typeface="Cambria Math"/>
                    <a:sym typeface="Symbol"/>
                  </a:rPr>
                  <a:t> (in ) </a:t>
                </a:r>
                <a:r>
                  <a:rPr lang="de-DE" altLang="de-DE" sz="1800" dirty="0" err="1" smtClean="0">
                    <a:ea typeface="Cambria Math"/>
                    <a:sym typeface="Symbol"/>
                  </a:rPr>
                  <a:t>to</a:t>
                </a:r>
                <a:r>
                  <a:rPr lang="de-DE" altLang="de-DE" sz="1800" dirty="0" smtClean="0">
                    <a:ea typeface="Cambria Math"/>
                    <a:sym typeface="Symbol"/>
                  </a:rPr>
                  <a:t> </a:t>
                </a:r>
                <a:r>
                  <a:rPr lang="de-DE" altLang="de-DE" sz="1800" dirty="0" err="1" smtClean="0">
                    <a:ea typeface="Cambria Math"/>
                    <a:sym typeface="Symbol"/>
                  </a:rPr>
                  <a:t>his</a:t>
                </a:r>
                <a:r>
                  <a:rPr lang="de-DE" altLang="de-DE" sz="1800" dirty="0" smtClean="0">
                    <a:ea typeface="Cambria Math"/>
                    <a:sym typeface="Symbol"/>
                  </a:rPr>
                  <a:t> </a:t>
                </a:r>
                <a:r>
                  <a:rPr lang="de-DE" altLang="de-DE" sz="1800" dirty="0" err="1" smtClean="0">
                    <a:ea typeface="Cambria Math"/>
                    <a:sym typeface="Symbol"/>
                  </a:rPr>
                  <a:t>or</a:t>
                </a:r>
                <a:r>
                  <a:rPr lang="de-DE" altLang="de-DE" sz="1800" dirty="0" smtClean="0">
                    <a:ea typeface="Cambria Math"/>
                    <a:sym typeface="Symbol"/>
                  </a:rPr>
                  <a:t> her grade (1, …, 5).</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smtClean="0">
                    <a:ea typeface="Cambria Math"/>
                    <a:sym typeface="Symbol"/>
                  </a:rPr>
                  <a:t>The </a:t>
                </a:r>
                <a:r>
                  <a:rPr lang="de-DE" altLang="de-DE" sz="1800" dirty="0" err="1" smtClean="0">
                    <a:ea typeface="Cambria Math"/>
                    <a:sym typeface="Symbol"/>
                  </a:rPr>
                  <a:t>event</a:t>
                </a:r>
                <a:r>
                  <a:rPr lang="de-DE" altLang="de-DE" sz="1800" dirty="0" smtClean="0">
                    <a:ea typeface="Cambria Math"/>
                    <a:sym typeface="Symbol"/>
                  </a:rPr>
                  <a:t> </a:t>
                </a:r>
                <a:r>
                  <a:rPr lang="de-DE" altLang="de-DE" sz="1800" dirty="0" smtClean="0">
                    <a:latin typeface="Courier New" panose="02070309020205020404" pitchFamily="49" charset="0"/>
                    <a:ea typeface="Cambria Math"/>
                    <a:cs typeface="Courier New" panose="02070309020205020404" pitchFamily="49" charset="0"/>
                    <a:sym typeface="Symbol"/>
                  </a:rPr>
                  <a:t>grade = A</a:t>
                </a:r>
                <a:r>
                  <a:rPr lang="de-DE" altLang="de-DE" sz="1800" dirty="0" smtClean="0">
                    <a:ea typeface="Cambria Math"/>
                    <a:sym typeface="Symbol"/>
                  </a:rPr>
                  <a:t> </a:t>
                </a:r>
                <a:r>
                  <a:rPr lang="de-DE" altLang="de-DE" sz="1800" dirty="0" err="1" smtClean="0">
                    <a:ea typeface="Cambria Math"/>
                    <a:sym typeface="Symbol"/>
                  </a:rPr>
                  <a:t>is</a:t>
                </a:r>
                <a:r>
                  <a:rPr lang="de-DE" altLang="de-DE" sz="1800" dirty="0" smtClean="0">
                    <a:ea typeface="Cambria Math"/>
                    <a:sym typeface="Symbol"/>
                  </a:rPr>
                  <a:t> a </a:t>
                </a:r>
                <a:r>
                  <a:rPr lang="de-DE" altLang="de-DE" sz="1800" dirty="0" err="1" smtClean="0">
                    <a:ea typeface="Cambria Math"/>
                    <a:sym typeface="Symbol"/>
                  </a:rPr>
                  <a:t>shorthand</a:t>
                </a:r>
                <a:r>
                  <a:rPr lang="de-DE" altLang="de-DE" sz="1800" dirty="0" smtClean="0">
                    <a:ea typeface="Cambria Math"/>
                    <a:sym typeface="Symbol"/>
                  </a:rPr>
                  <a:t> </a:t>
                </a:r>
                <a:r>
                  <a:rPr lang="de-DE" altLang="de-DE" sz="1800" dirty="0" err="1" smtClean="0">
                    <a:ea typeface="Cambria Math"/>
                    <a:sym typeface="Symbol"/>
                  </a:rPr>
                  <a:t>for</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event</a:t>
                </a:r>
                <a:r>
                  <a:rPr lang="de-DE" altLang="de-DE" sz="1800" dirty="0" smtClean="0">
                    <a:ea typeface="Cambria Math"/>
                    <a:sym typeface="Symbol"/>
                  </a:rPr>
                  <a:t> </a:t>
                </a:r>
                <a14:m>
                  <m:oMath xmlns:m="http://schemas.openxmlformats.org/officeDocument/2006/math">
                    <m:d>
                      <m:dPr>
                        <m:begChr m:val="{"/>
                        <m:endChr m:val="}"/>
                        <m:ctrlPr>
                          <a:rPr lang="de-DE" altLang="de-DE" sz="1800" i="1" smtClean="0">
                            <a:latin typeface="Cambria Math" panose="02040503050406030204" pitchFamily="18" charset="0"/>
                            <a:ea typeface="Cambria Math"/>
                            <a:sym typeface="Symbol"/>
                          </a:rPr>
                        </m:ctrlPr>
                      </m:dPr>
                      <m:e>
                        <m:r>
                          <a:rPr lang="de-DE" altLang="de-DE" sz="1800" i="1" smtClean="0">
                            <a:latin typeface="Cambria Math"/>
                            <a:ea typeface="Cambria Math"/>
                            <a:sym typeface="Symbol"/>
                          </a:rPr>
                          <m:t>𝜔</m:t>
                        </m:r>
                        <m:r>
                          <a:rPr lang="de-DE" altLang="de-DE" sz="1800" i="1" smtClean="0">
                            <a:latin typeface="Cambria Math"/>
                            <a:ea typeface="Cambria Math"/>
                            <a:sym typeface="Symbol"/>
                          </a:rPr>
                          <m:t>∈</m:t>
                        </m:r>
                        <m:r>
                          <m:rPr>
                            <m:sty m:val="p"/>
                          </m:rPr>
                          <a:rPr lang="el-GR" altLang="de-DE" sz="1800" i="1" smtClean="0">
                            <a:latin typeface="Cambria Math"/>
                            <a:ea typeface="Cambria Math"/>
                            <a:sym typeface="Symbol"/>
                          </a:rPr>
                          <m:t>Ω</m:t>
                        </m:r>
                        <m:r>
                          <a:rPr lang="de-DE" altLang="de-DE" sz="1800" b="0" i="1" smtClean="0">
                            <a:latin typeface="Cambria Math"/>
                            <a:ea typeface="Cambria Math"/>
                            <a:sym typeface="Symbol"/>
                          </a:rPr>
                          <m:t>:</m:t>
                        </m:r>
                        <m:sSub>
                          <m:sSubPr>
                            <m:ctrlPr>
                              <a:rPr lang="de-DE" altLang="de-DE" sz="1800" b="0" i="1" smtClean="0">
                                <a:latin typeface="Cambria Math" panose="02040503050406030204" pitchFamily="18" charset="0"/>
                                <a:ea typeface="Cambria Math"/>
                                <a:sym typeface="Symbol"/>
                              </a:rPr>
                            </m:ctrlPr>
                          </m:sSubPr>
                          <m:e>
                            <m:r>
                              <a:rPr lang="de-DE" altLang="de-DE" sz="1800" b="0" i="1" smtClean="0">
                                <a:latin typeface="Cambria Math"/>
                                <a:ea typeface="Cambria Math"/>
                                <a:sym typeface="Symbol"/>
                              </a:rPr>
                              <m:t>𝑓</m:t>
                            </m:r>
                          </m:e>
                          <m:sub>
                            <m:r>
                              <a:rPr lang="de-DE" altLang="de-DE" sz="1800" b="0" i="1" smtClean="0">
                                <a:latin typeface="Cambria Math"/>
                                <a:ea typeface="Cambria Math"/>
                                <a:sym typeface="Symbol"/>
                              </a:rPr>
                              <m:t>𝑔𝑟𝑎𝑑𝑒</m:t>
                            </m:r>
                          </m:sub>
                        </m:sSub>
                        <m:d>
                          <m:dPr>
                            <m:ctrlPr>
                              <a:rPr lang="de-DE" altLang="de-DE" sz="1800" b="0" i="1" smtClean="0">
                                <a:latin typeface="Cambria Math" panose="02040503050406030204" pitchFamily="18" charset="0"/>
                                <a:ea typeface="Cambria Math"/>
                                <a:sym typeface="Symbol"/>
                              </a:rPr>
                            </m:ctrlPr>
                          </m:dPr>
                          <m:e>
                            <m:r>
                              <a:rPr lang="de-DE" altLang="de-DE" sz="1800" b="0" i="1" smtClean="0">
                                <a:latin typeface="Cambria Math"/>
                                <a:ea typeface="Cambria Math"/>
                                <a:sym typeface="Symbol"/>
                              </a:rPr>
                              <m:t>𝜔</m:t>
                            </m:r>
                          </m:e>
                        </m:d>
                        <m:r>
                          <a:rPr lang="de-DE" altLang="de-DE" sz="1800" b="0" i="1" smtClean="0">
                            <a:latin typeface="Cambria Math"/>
                            <a:ea typeface="Cambria Math"/>
                            <a:sym typeface="Symbol"/>
                          </a:rPr>
                          <m:t>=</m:t>
                        </m:r>
                        <m:r>
                          <a:rPr lang="de-DE" altLang="de-DE" sz="1800" b="0" i="1" smtClean="0">
                            <a:latin typeface="Cambria Math"/>
                            <a:ea typeface="Cambria Math"/>
                            <a:sym typeface="Symbol"/>
                          </a:rPr>
                          <m:t>𝐴</m:t>
                        </m:r>
                      </m:e>
                    </m:d>
                  </m:oMath>
                </a14:m>
                <a:r>
                  <a:rPr lang="de-DE" altLang="de-DE" sz="1800" dirty="0" smtClean="0">
                    <a:ea typeface="Cambria Math"/>
                    <a:sym typeface="Symbol"/>
                  </a:rPr>
                  <a:t>.</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err="1" smtClean="0">
                    <a:ea typeface="Cambria Math"/>
                    <a:sym typeface="Symbol"/>
                  </a:rPr>
                  <a:t>There</a:t>
                </a:r>
                <a:r>
                  <a:rPr lang="de-DE" altLang="de-DE" sz="1800" dirty="0" smtClean="0">
                    <a:ea typeface="Cambria Math"/>
                    <a:sym typeface="Symbol"/>
                  </a:rPr>
                  <a:t> </a:t>
                </a:r>
                <a:r>
                  <a:rPr lang="de-DE" altLang="de-DE" sz="1800" dirty="0" err="1" smtClean="0">
                    <a:ea typeface="Cambria Math"/>
                    <a:sym typeface="Symbol"/>
                  </a:rPr>
                  <a:t>exist</a:t>
                </a:r>
                <a:r>
                  <a:rPr lang="de-DE" altLang="de-DE" sz="1800" dirty="0" smtClean="0">
                    <a:ea typeface="Cambria Math"/>
                    <a:sym typeface="Symbol"/>
                  </a:rPr>
                  <a:t> </a:t>
                </a:r>
                <a:r>
                  <a:rPr lang="de-DE" altLang="de-DE" sz="1800" b="1" dirty="0" err="1" smtClean="0">
                    <a:ea typeface="Cambria Math"/>
                    <a:sym typeface="Symbol"/>
                  </a:rPr>
                  <a:t>categorical</a:t>
                </a:r>
                <a:r>
                  <a:rPr lang="de-DE" altLang="de-DE" sz="1800" b="1" dirty="0" smtClean="0">
                    <a:ea typeface="Cambria Math"/>
                    <a:sym typeface="Symbol"/>
                  </a:rPr>
                  <a:t> (</a:t>
                </a:r>
                <a:r>
                  <a:rPr lang="de-DE" altLang="de-DE" sz="1800" b="1" dirty="0" err="1" smtClean="0">
                    <a:ea typeface="Cambria Math"/>
                    <a:sym typeface="Symbol"/>
                  </a:rPr>
                  <a:t>or</a:t>
                </a:r>
                <a:r>
                  <a:rPr lang="de-DE" altLang="de-DE" sz="1800" b="1" dirty="0" smtClean="0">
                    <a:ea typeface="Cambria Math"/>
                    <a:sym typeface="Symbol"/>
                  </a:rPr>
                  <a:t> </a:t>
                </a:r>
                <a:r>
                  <a:rPr lang="de-DE" altLang="de-DE" sz="1800" b="1" dirty="0" err="1" smtClean="0">
                    <a:ea typeface="Cambria Math"/>
                    <a:sym typeface="Symbol"/>
                  </a:rPr>
                  <a:t>discrete</a:t>
                </a:r>
                <a:r>
                  <a:rPr lang="de-DE" altLang="de-DE" sz="1800" b="1" dirty="0" smtClean="0">
                    <a:ea typeface="Cambria Math"/>
                    <a:sym typeface="Symbol"/>
                  </a:rPr>
                  <a:t>) </a:t>
                </a:r>
                <a:r>
                  <a:rPr lang="de-DE" altLang="de-DE" sz="1800" b="1" dirty="0" err="1" smtClean="0">
                    <a:ea typeface="Cambria Math"/>
                    <a:sym typeface="Symbol"/>
                  </a:rPr>
                  <a:t>random</a:t>
                </a:r>
                <a:r>
                  <a:rPr lang="de-DE" altLang="de-DE" sz="1800" b="1" dirty="0" smtClean="0">
                    <a:ea typeface="Cambria Math"/>
                    <a:sym typeface="Symbol"/>
                  </a:rPr>
                  <a:t> </a:t>
                </a:r>
                <a:r>
                  <a:rPr lang="de-DE" altLang="de-DE" sz="1800" b="1" dirty="0" err="1" smtClean="0">
                    <a:ea typeface="Cambria Math"/>
                    <a:sym typeface="Symbol"/>
                  </a:rPr>
                  <a:t>values</a:t>
                </a:r>
                <a:r>
                  <a:rPr lang="de-DE" altLang="de-DE" sz="1800" b="1" dirty="0" smtClean="0">
                    <a:ea typeface="Cambria Math"/>
                    <a:sym typeface="Symbol"/>
                  </a:rPr>
                  <a:t> </a:t>
                </a:r>
                <a:r>
                  <a:rPr lang="de-DE" altLang="de-DE" sz="1800" dirty="0" err="1" smtClean="0">
                    <a:ea typeface="Cambria Math"/>
                    <a:sym typeface="Symbol"/>
                  </a:rPr>
                  <a:t>that</a:t>
                </a:r>
                <a:r>
                  <a:rPr lang="de-DE" altLang="de-DE" sz="1800" dirty="0" smtClean="0">
                    <a:ea typeface="Cambria Math"/>
                    <a:sym typeface="Symbol"/>
                  </a:rPr>
                  <a:t> </a:t>
                </a:r>
                <a:r>
                  <a:rPr lang="de-DE" altLang="de-DE" sz="1800" dirty="0" err="1" smtClean="0">
                    <a:ea typeface="Cambria Math"/>
                    <a:sym typeface="Symbol"/>
                  </a:rPr>
                  <a:t>take</a:t>
                </a:r>
                <a:r>
                  <a:rPr lang="de-DE" altLang="de-DE" sz="1800" dirty="0" smtClean="0">
                    <a:ea typeface="Cambria Math"/>
                    <a:sym typeface="Symbol"/>
                  </a:rPr>
                  <a:t> on </a:t>
                </a:r>
              </a:p>
              <a:p>
                <a:pPr eaLnBrk="1" hangingPunct="1">
                  <a:lnSpc>
                    <a:spcPct val="120000"/>
                  </a:lnSpc>
                  <a:spcBef>
                    <a:spcPct val="0"/>
                  </a:spcBef>
                  <a:buNone/>
                </a:pPr>
                <a:r>
                  <a:rPr lang="de-DE" altLang="de-DE" sz="1800" dirty="0" err="1" smtClean="0">
                    <a:ea typeface="Cambria Math"/>
                    <a:sym typeface="Symbol"/>
                  </a:rPr>
                  <a:t>one</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 </a:t>
                </a:r>
                <a:r>
                  <a:rPr lang="de-DE" altLang="de-DE" sz="1800" dirty="0" err="1" smtClean="0">
                    <a:ea typeface="Cambria Math"/>
                    <a:sym typeface="Symbol"/>
                  </a:rPr>
                  <a:t>few</a:t>
                </a:r>
                <a:r>
                  <a:rPr lang="de-DE" altLang="de-DE" sz="1800" dirty="0" smtClean="0">
                    <a:ea typeface="Cambria Math"/>
                    <a:sym typeface="Symbol"/>
                  </a:rPr>
                  <a:t> </a:t>
                </a:r>
                <a:r>
                  <a:rPr lang="de-DE" altLang="de-DE" sz="1800" dirty="0" err="1" smtClean="0">
                    <a:ea typeface="Cambria Math"/>
                    <a:sym typeface="Symbol"/>
                  </a:rPr>
                  <a:t>values</a:t>
                </a:r>
                <a:r>
                  <a:rPr lang="de-DE" altLang="de-DE" sz="1800" dirty="0" smtClean="0">
                    <a:ea typeface="Cambria Math"/>
                    <a:sym typeface="Symbol"/>
                  </a:rPr>
                  <a:t>, e.g. </a:t>
                </a:r>
                <a:r>
                  <a:rPr lang="de-DE" altLang="de-DE" sz="1800" dirty="0" err="1" smtClean="0">
                    <a:ea typeface="Cambria Math"/>
                    <a:sym typeface="Symbol"/>
                  </a:rPr>
                  <a:t>intelligence</a:t>
                </a:r>
                <a:r>
                  <a:rPr lang="de-DE" altLang="de-DE" sz="1800" dirty="0" smtClean="0">
                    <a:ea typeface="Cambria Math"/>
                    <a:sym typeface="Symbol"/>
                  </a:rPr>
                  <a:t> </a:t>
                </a:r>
                <a:r>
                  <a:rPr lang="de-DE" altLang="de-DE" sz="1800" dirty="0" err="1" smtClean="0">
                    <a:ea typeface="Cambria Math"/>
                    <a:sym typeface="Symbol"/>
                  </a:rPr>
                  <a:t>could</a:t>
                </a:r>
                <a:r>
                  <a:rPr lang="de-DE" altLang="de-DE" sz="1800" dirty="0" smtClean="0">
                    <a:ea typeface="Cambria Math"/>
                    <a:sym typeface="Symbol"/>
                  </a:rPr>
                  <a:t> </a:t>
                </a:r>
                <a:r>
                  <a:rPr lang="de-DE" altLang="de-DE" sz="1800" dirty="0" err="1" smtClean="0">
                    <a:ea typeface="Cambria Math"/>
                    <a:sym typeface="Symbol"/>
                  </a:rPr>
                  <a:t>be</a:t>
                </a:r>
                <a:r>
                  <a:rPr lang="de-DE" altLang="de-DE" sz="1800" dirty="0" smtClean="0">
                    <a:ea typeface="Cambria Math"/>
                    <a:sym typeface="Symbol"/>
                  </a:rPr>
                  <a:t> „high“ </a:t>
                </a:r>
                <a:r>
                  <a:rPr lang="de-DE" altLang="de-DE" sz="1800" dirty="0" err="1" smtClean="0">
                    <a:ea typeface="Cambria Math"/>
                    <a:sym typeface="Symbol"/>
                  </a:rPr>
                  <a:t>or</a:t>
                </a:r>
                <a:r>
                  <a:rPr lang="de-DE" altLang="de-DE" sz="1800" dirty="0" smtClean="0">
                    <a:ea typeface="Cambria Math"/>
                    <a:sym typeface="Symbol"/>
                  </a:rPr>
                  <a:t> „</a:t>
                </a:r>
                <a:r>
                  <a:rPr lang="de-DE" altLang="de-DE" sz="1800" dirty="0" err="1" smtClean="0">
                    <a:ea typeface="Cambria Math"/>
                    <a:sym typeface="Symbol"/>
                  </a:rPr>
                  <a:t>low</a:t>
                </a:r>
                <a:r>
                  <a:rPr lang="de-DE" altLang="de-DE" sz="1800" dirty="0" smtClean="0">
                    <a:ea typeface="Cambria Math"/>
                    <a:sym typeface="Symbol"/>
                  </a:rPr>
                  <a:t>“.</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err="1" smtClean="0">
                    <a:ea typeface="Cambria Math"/>
                    <a:sym typeface="Symbol"/>
                  </a:rPr>
                  <a:t>There</a:t>
                </a:r>
                <a:r>
                  <a:rPr lang="de-DE" altLang="de-DE" sz="1800" dirty="0" smtClean="0">
                    <a:ea typeface="Cambria Math"/>
                    <a:sym typeface="Symbol"/>
                  </a:rPr>
                  <a:t> also </a:t>
                </a:r>
                <a:r>
                  <a:rPr lang="de-DE" altLang="de-DE" sz="1800" dirty="0" err="1" smtClean="0">
                    <a:ea typeface="Cambria Math"/>
                    <a:sym typeface="Symbol"/>
                  </a:rPr>
                  <a:t>exist</a:t>
                </a:r>
                <a:r>
                  <a:rPr lang="de-DE" altLang="de-DE" sz="1800" dirty="0">
                    <a:ea typeface="Cambria Math"/>
                    <a:sym typeface="Symbol"/>
                  </a:rPr>
                  <a:t> </a:t>
                </a:r>
                <a:r>
                  <a:rPr lang="de-DE" altLang="de-DE" sz="1800" b="1" dirty="0" smtClean="0">
                    <a:ea typeface="Cambria Math"/>
                    <a:sym typeface="Symbol"/>
                  </a:rPr>
                  <a:t>integer </a:t>
                </a:r>
                <a:r>
                  <a:rPr lang="de-DE" altLang="de-DE" sz="1800" b="1" dirty="0" err="1" smtClean="0">
                    <a:ea typeface="Cambria Math"/>
                    <a:sym typeface="Symbol"/>
                  </a:rPr>
                  <a:t>or</a:t>
                </a:r>
                <a:r>
                  <a:rPr lang="de-DE" altLang="de-DE" sz="1800" b="1" dirty="0" smtClean="0">
                    <a:ea typeface="Cambria Math"/>
                    <a:sym typeface="Symbol"/>
                  </a:rPr>
                  <a:t> real </a:t>
                </a:r>
                <a:r>
                  <a:rPr lang="de-DE" altLang="de-DE" sz="1800" b="1" dirty="0" err="1" smtClean="0">
                    <a:ea typeface="Cambria Math"/>
                    <a:sym typeface="Symbol"/>
                  </a:rPr>
                  <a:t>random</a:t>
                </a:r>
                <a:r>
                  <a:rPr lang="de-DE" altLang="de-DE" sz="1800" b="1" dirty="0" smtClean="0">
                    <a:ea typeface="Cambria Math"/>
                    <a:sym typeface="Symbol"/>
                  </a:rPr>
                  <a:t> variable </a:t>
                </a:r>
                <a:r>
                  <a:rPr lang="de-DE" altLang="de-DE" sz="1800" dirty="0" err="1" smtClean="0">
                    <a:ea typeface="Cambria Math"/>
                    <a:sym typeface="Symbol"/>
                  </a:rPr>
                  <a:t>that</a:t>
                </a:r>
                <a:r>
                  <a:rPr lang="de-DE" altLang="de-DE" sz="1800" dirty="0" smtClean="0">
                    <a:ea typeface="Cambria Math"/>
                    <a:sym typeface="Symbol"/>
                  </a:rPr>
                  <a:t> </a:t>
                </a:r>
                <a:r>
                  <a:rPr lang="de-DE" altLang="de-DE" sz="1800" dirty="0" err="1" smtClean="0">
                    <a:ea typeface="Cambria Math"/>
                    <a:sym typeface="Symbol"/>
                  </a:rPr>
                  <a:t>can</a:t>
                </a:r>
                <a:r>
                  <a:rPr lang="de-DE" altLang="de-DE" sz="1800" dirty="0" smtClean="0">
                    <a:ea typeface="Cambria Math"/>
                    <a:sym typeface="Symbol"/>
                  </a:rPr>
                  <a:t> </a:t>
                </a:r>
                <a:r>
                  <a:rPr lang="de-DE" altLang="de-DE" sz="1800" dirty="0" err="1" smtClean="0">
                    <a:ea typeface="Cambria Math"/>
                    <a:sym typeface="Symbol"/>
                  </a:rPr>
                  <a:t>take</a:t>
                </a:r>
                <a:r>
                  <a:rPr lang="de-DE" altLang="de-DE" sz="1800" dirty="0" smtClean="0">
                    <a:ea typeface="Cambria Math"/>
                    <a:sym typeface="Symbol"/>
                  </a:rPr>
                  <a:t> on </a:t>
                </a:r>
              </a:p>
              <a:p>
                <a:pPr eaLnBrk="1" hangingPunct="1">
                  <a:lnSpc>
                    <a:spcPct val="120000"/>
                  </a:lnSpc>
                  <a:spcBef>
                    <a:spcPct val="0"/>
                  </a:spcBef>
                  <a:buNone/>
                </a:pPr>
                <a:r>
                  <a:rPr lang="de-DE" altLang="de-DE" sz="1800" dirty="0" smtClean="0">
                    <a:ea typeface="Cambria Math"/>
                    <a:sym typeface="Symbol"/>
                  </a:rPr>
                  <a:t>an infinite </a:t>
                </a:r>
                <a:r>
                  <a:rPr lang="de-DE" altLang="de-DE" sz="1800" dirty="0" err="1" smtClean="0">
                    <a:ea typeface="Cambria Math"/>
                    <a:sym typeface="Symbol"/>
                  </a:rPr>
                  <a:t>number</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continuous</a:t>
                </a:r>
                <a:r>
                  <a:rPr lang="de-DE" altLang="de-DE" sz="1800" dirty="0" smtClean="0">
                    <a:ea typeface="Cambria Math"/>
                    <a:sym typeface="Symbol"/>
                  </a:rPr>
                  <a:t> </a:t>
                </a:r>
                <a:r>
                  <a:rPr lang="de-DE" altLang="de-DE" sz="1800" dirty="0" err="1" smtClean="0">
                    <a:ea typeface="Cambria Math"/>
                    <a:sym typeface="Symbol"/>
                  </a:rPr>
                  <a:t>values</a:t>
                </a:r>
                <a:r>
                  <a:rPr lang="de-DE" altLang="de-DE" sz="1800" dirty="0" smtClean="0">
                    <a:ea typeface="Cambria Math"/>
                    <a:sym typeface="Symbol"/>
                  </a:rPr>
                  <a:t>, e.g.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height</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students</a:t>
                </a:r>
                <a:r>
                  <a:rPr lang="de-DE" altLang="de-DE" sz="1800" dirty="0" smtClean="0">
                    <a:ea typeface="Cambria Math"/>
                    <a:sym typeface="Symbol"/>
                  </a:rPr>
                  <a:t>.</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err="1" smtClean="0">
                    <a:ea typeface="Cambria Math"/>
                    <a:sym typeface="Symbol"/>
                  </a:rPr>
                  <a:t>By</a:t>
                </a:r>
                <a:r>
                  <a:rPr lang="de-DE" altLang="de-DE" sz="1800" dirty="0" smtClean="0">
                    <a:ea typeface="Cambria Math"/>
                    <a:sym typeface="Symbol"/>
                  </a:rPr>
                  <a:t> Val(X) </a:t>
                </a:r>
                <a:r>
                  <a:rPr lang="de-DE" altLang="de-DE" sz="1800" dirty="0" err="1" smtClean="0">
                    <a:ea typeface="Cambria Math"/>
                    <a:sym typeface="Symbol"/>
                  </a:rPr>
                  <a:t>we</a:t>
                </a:r>
                <a:r>
                  <a:rPr lang="de-DE" altLang="de-DE" sz="1800" dirty="0" smtClean="0">
                    <a:ea typeface="Cambria Math"/>
                    <a:sym typeface="Symbol"/>
                  </a:rPr>
                  <a:t> </a:t>
                </a:r>
                <a:r>
                  <a:rPr lang="de-DE" altLang="de-DE" sz="1800" dirty="0" err="1" smtClean="0">
                    <a:ea typeface="Cambria Math"/>
                    <a:sym typeface="Symbol"/>
                  </a:rPr>
                  <a:t>denote</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set</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values</a:t>
                </a:r>
                <a:r>
                  <a:rPr lang="de-DE" altLang="de-DE" sz="1800" dirty="0" smtClean="0">
                    <a:ea typeface="Cambria Math"/>
                    <a:sym typeface="Symbol"/>
                  </a:rPr>
                  <a:t> </a:t>
                </a:r>
                <a:r>
                  <a:rPr lang="de-DE" altLang="de-DE" sz="1800" dirty="0" err="1" smtClean="0">
                    <a:ea typeface="Cambria Math"/>
                    <a:sym typeface="Symbol"/>
                  </a:rPr>
                  <a:t>that</a:t>
                </a:r>
                <a:r>
                  <a:rPr lang="de-DE" altLang="de-DE" sz="1800" dirty="0" smtClean="0">
                    <a:ea typeface="Cambria Math"/>
                    <a:sym typeface="Symbol"/>
                  </a:rPr>
                  <a:t> a </a:t>
                </a:r>
                <a:r>
                  <a:rPr lang="de-DE" altLang="de-DE" sz="1800" dirty="0" err="1" smtClean="0">
                    <a:ea typeface="Cambria Math"/>
                    <a:sym typeface="Symbol"/>
                  </a:rPr>
                  <a:t>random</a:t>
                </a:r>
                <a:r>
                  <a:rPr lang="de-DE" altLang="de-DE" sz="1800" dirty="0" smtClean="0">
                    <a:ea typeface="Cambria Math"/>
                    <a:sym typeface="Symbol"/>
                  </a:rPr>
                  <a:t> variable X </a:t>
                </a:r>
                <a:r>
                  <a:rPr lang="de-DE" altLang="de-DE" sz="1800" dirty="0" err="1" smtClean="0">
                    <a:ea typeface="Cambria Math"/>
                    <a:sym typeface="Symbol"/>
                  </a:rPr>
                  <a:t>can</a:t>
                </a:r>
                <a:r>
                  <a:rPr lang="de-DE" altLang="de-DE" sz="1800" dirty="0" smtClean="0">
                    <a:ea typeface="Cambria Math"/>
                    <a:sym typeface="Symbol"/>
                  </a:rPr>
                  <a:t> </a:t>
                </a:r>
                <a:r>
                  <a:rPr lang="de-DE" altLang="de-DE" sz="1800" dirty="0" err="1" smtClean="0">
                    <a:ea typeface="Cambria Math"/>
                    <a:sym typeface="Symbol"/>
                  </a:rPr>
                  <a:t>take</a:t>
                </a:r>
                <a:r>
                  <a:rPr lang="de-DE" altLang="de-DE" sz="1800" dirty="0" smtClean="0">
                    <a:ea typeface="Cambria Math"/>
                    <a:sym typeface="Symbol"/>
                  </a:rPr>
                  <a:t>.</a:t>
                </a:r>
              </a:p>
            </p:txBody>
          </p:sp>
        </mc:Choice>
        <mc:Fallback xmlns="">
          <p:sp>
            <p:nvSpPr>
              <p:cNvPr id="15364" name="Text Box 4"/>
              <p:cNvSpPr txBox="1">
                <a:spLocks noRot="1" noChangeAspect="1" noMove="1" noResize="1" noEditPoints="1" noAdjustHandles="1" noChangeArrowheads="1" noChangeShapeType="1" noTextEdit="1"/>
              </p:cNvSpPr>
              <p:nvPr/>
            </p:nvSpPr>
            <p:spPr bwMode="auto">
              <a:xfrm>
                <a:off x="107504" y="658813"/>
                <a:ext cx="8856984" cy="5155386"/>
              </a:xfrm>
              <a:prstGeom prst="rect">
                <a:avLst/>
              </a:prstGeom>
              <a:blipFill>
                <a:blip r:embed="rId2"/>
                <a:stretch>
                  <a:fillRect l="-619" b="-35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noFill/>
                  </a:rPr>
                  <a:t> </a:t>
                </a:r>
              </a:p>
            </p:txBody>
          </p:sp>
        </mc:Fallback>
      </mc:AlternateContent>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44</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V2</a:t>
            </a:r>
            <a:endParaRPr lang="de-DE" altLang="de-DE" sz="1000" dirty="0" smtClean="0"/>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Processing of Biological Data</a:t>
            </a:r>
          </a:p>
        </p:txBody>
      </p:sp>
    </p:spTree>
    <p:extLst>
      <p:ext uri="{BB962C8B-B14F-4D97-AF65-F5344CB8AC3E}">
        <p14:creationId xmlns:p14="http://schemas.microsoft.com/office/powerpoint/2010/main" val="26397318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smtClean="0">
                <a:ea typeface="ＭＳ Ｐゴシック" pitchFamily="34" charset="-128"/>
              </a:rPr>
              <a:t>Random Variables</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mc:AlternateContent xmlns:mc="http://schemas.openxmlformats.org/markup-compatibility/2006" xmlns:a14="http://schemas.microsoft.com/office/drawing/2010/main">
        <mc:Choice Requires="a14">
          <p:sp>
            <p:nvSpPr>
              <p:cNvPr id="15364" name="Text Box 4"/>
              <p:cNvSpPr txBox="1">
                <a:spLocks noChangeArrowheads="1"/>
              </p:cNvSpPr>
              <p:nvPr/>
            </p:nvSpPr>
            <p:spPr bwMode="auto">
              <a:xfrm>
                <a:off x="107504" y="658813"/>
                <a:ext cx="8856984" cy="47459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In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following</a:t>
                </a:r>
                <a:r>
                  <a:rPr lang="de-DE" altLang="de-DE" sz="1800" dirty="0" smtClean="0">
                    <a:ea typeface="Cambria Math"/>
                    <a:sym typeface="Symbol"/>
                  </a:rPr>
                  <a:t>, </a:t>
                </a:r>
                <a:r>
                  <a:rPr lang="de-DE" altLang="de-DE" sz="1800" dirty="0" err="1" smtClean="0">
                    <a:ea typeface="Cambria Math"/>
                    <a:sym typeface="Symbol"/>
                  </a:rPr>
                  <a:t>we</a:t>
                </a:r>
                <a:r>
                  <a:rPr lang="de-DE" altLang="de-DE" sz="1800" dirty="0" smtClean="0">
                    <a:ea typeface="Cambria Math"/>
                    <a:sym typeface="Symbol"/>
                  </a:rPr>
                  <a:t> will </a:t>
                </a:r>
                <a:r>
                  <a:rPr lang="de-DE" altLang="de-DE" sz="1800" dirty="0" err="1" smtClean="0">
                    <a:ea typeface="Cambria Math"/>
                    <a:sym typeface="Symbol"/>
                  </a:rPr>
                  <a:t>either</a:t>
                </a:r>
                <a:r>
                  <a:rPr lang="de-DE" altLang="de-DE" sz="1800" dirty="0" smtClean="0">
                    <a:ea typeface="Cambria Math"/>
                    <a:sym typeface="Symbol"/>
                  </a:rPr>
                  <a:t> </a:t>
                </a:r>
                <a:r>
                  <a:rPr lang="de-DE" altLang="de-DE" sz="1800" dirty="0" err="1" smtClean="0">
                    <a:ea typeface="Cambria Math"/>
                    <a:sym typeface="Symbol"/>
                  </a:rPr>
                  <a:t>consider</a:t>
                </a:r>
                <a:r>
                  <a:rPr lang="de-DE" altLang="de-DE" sz="1800" dirty="0" smtClean="0">
                    <a:ea typeface="Cambria Math"/>
                    <a:sym typeface="Symbol"/>
                  </a:rPr>
                  <a:t> </a:t>
                </a:r>
                <a:r>
                  <a:rPr lang="de-DE" altLang="de-DE" sz="1800" dirty="0" err="1" smtClean="0">
                    <a:ea typeface="Cambria Math"/>
                    <a:sym typeface="Symbol"/>
                  </a:rPr>
                  <a:t>categorical</a:t>
                </a:r>
                <a:r>
                  <a:rPr lang="de-DE" altLang="de-DE" sz="1800" dirty="0" smtClean="0">
                    <a:ea typeface="Cambria Math"/>
                    <a:sym typeface="Symbol"/>
                  </a:rPr>
                  <a:t> </a:t>
                </a:r>
                <a:r>
                  <a:rPr lang="de-DE" altLang="de-DE" sz="1800" dirty="0" err="1" smtClean="0">
                    <a:ea typeface="Cambria Math"/>
                    <a:sym typeface="Symbol"/>
                  </a:rPr>
                  <a:t>random</a:t>
                </a:r>
                <a:r>
                  <a:rPr lang="de-DE" altLang="de-DE" sz="1800" dirty="0" smtClean="0">
                    <a:ea typeface="Cambria Math"/>
                    <a:sym typeface="Symbol"/>
                  </a:rPr>
                  <a:t> variables </a:t>
                </a:r>
              </a:p>
              <a:p>
                <a:pPr eaLnBrk="1" hangingPunct="1">
                  <a:lnSpc>
                    <a:spcPct val="120000"/>
                  </a:lnSpc>
                  <a:spcBef>
                    <a:spcPct val="0"/>
                  </a:spcBef>
                  <a:buNone/>
                </a:pPr>
                <a:r>
                  <a:rPr lang="de-DE" altLang="de-DE" sz="1800" dirty="0" err="1" smtClean="0">
                    <a:ea typeface="Cambria Math"/>
                    <a:sym typeface="Symbol"/>
                  </a:rPr>
                  <a:t>or</a:t>
                </a:r>
                <a:r>
                  <a:rPr lang="de-DE" altLang="de-DE" sz="1800" dirty="0" smtClean="0">
                    <a:ea typeface="Cambria Math"/>
                    <a:sym typeface="Symbol"/>
                  </a:rPr>
                  <a:t> </a:t>
                </a:r>
                <a:r>
                  <a:rPr lang="de-DE" altLang="de-DE" sz="1800" dirty="0" err="1" smtClean="0">
                    <a:ea typeface="Cambria Math"/>
                    <a:sym typeface="Symbol"/>
                  </a:rPr>
                  <a:t>random</a:t>
                </a:r>
                <a:r>
                  <a:rPr lang="de-DE" altLang="de-DE" sz="1800" dirty="0" smtClean="0">
                    <a:ea typeface="Cambria Math"/>
                    <a:sym typeface="Symbol"/>
                  </a:rPr>
                  <a:t> variables </a:t>
                </a:r>
                <a:r>
                  <a:rPr lang="de-DE" altLang="de-DE" sz="1800" dirty="0" err="1" smtClean="0">
                    <a:ea typeface="Cambria Math"/>
                    <a:sym typeface="Symbol"/>
                  </a:rPr>
                  <a:t>that</a:t>
                </a:r>
                <a:r>
                  <a:rPr lang="de-DE" altLang="de-DE" sz="1800" dirty="0" smtClean="0">
                    <a:ea typeface="Cambria Math"/>
                    <a:sym typeface="Symbol"/>
                  </a:rPr>
                  <a:t> </a:t>
                </a:r>
                <a:r>
                  <a:rPr lang="de-DE" altLang="de-DE" sz="1800" dirty="0" err="1" smtClean="0">
                    <a:ea typeface="Cambria Math"/>
                    <a:sym typeface="Symbol"/>
                  </a:rPr>
                  <a:t>take</a:t>
                </a:r>
                <a:r>
                  <a:rPr lang="de-DE" altLang="de-DE" sz="1800" dirty="0" smtClean="0">
                    <a:ea typeface="Cambria Math"/>
                    <a:sym typeface="Symbol"/>
                  </a:rPr>
                  <a:t> real </a:t>
                </a:r>
                <a:r>
                  <a:rPr lang="de-DE" altLang="de-DE" sz="1800" dirty="0" err="1" smtClean="0">
                    <a:ea typeface="Cambria Math"/>
                    <a:sym typeface="Symbol"/>
                  </a:rPr>
                  <a:t>values</a:t>
                </a:r>
                <a:r>
                  <a:rPr lang="de-DE" altLang="de-DE" sz="1800" dirty="0" smtClean="0">
                    <a:ea typeface="Cambria Math"/>
                    <a:sym typeface="Symbol"/>
                  </a:rPr>
                  <a:t>.</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err="1" smtClean="0">
                    <a:ea typeface="Cambria Math"/>
                    <a:sym typeface="Symbol"/>
                  </a:rPr>
                  <a:t>We</a:t>
                </a:r>
                <a:r>
                  <a:rPr lang="de-DE" altLang="de-DE" sz="1800" dirty="0" smtClean="0">
                    <a:ea typeface="Cambria Math"/>
                    <a:sym typeface="Symbol"/>
                  </a:rPr>
                  <a:t> will </a:t>
                </a:r>
                <a:r>
                  <a:rPr lang="de-DE" altLang="de-DE" sz="1800" dirty="0" err="1" smtClean="0">
                    <a:ea typeface="Cambria Math"/>
                    <a:sym typeface="Symbol"/>
                  </a:rPr>
                  <a:t>use</a:t>
                </a:r>
                <a:r>
                  <a:rPr lang="de-DE" altLang="de-DE" sz="1800" dirty="0" smtClean="0">
                    <a:ea typeface="Cambria Math"/>
                    <a:sym typeface="Symbol"/>
                  </a:rPr>
                  <a:t> </a:t>
                </a:r>
                <a:r>
                  <a:rPr lang="de-DE" altLang="de-DE" sz="1800" dirty="0" err="1" smtClean="0">
                    <a:ea typeface="Cambria Math"/>
                    <a:sym typeface="Symbol"/>
                  </a:rPr>
                  <a:t>capital</a:t>
                </a:r>
                <a:r>
                  <a:rPr lang="de-DE" altLang="de-DE" sz="1800" dirty="0" smtClean="0">
                    <a:ea typeface="Cambria Math"/>
                    <a:sym typeface="Symbol"/>
                  </a:rPr>
                  <a:t> </a:t>
                </a:r>
                <a:r>
                  <a:rPr lang="de-DE" altLang="de-DE" sz="1800" dirty="0" err="1" smtClean="0">
                    <a:ea typeface="Cambria Math"/>
                    <a:sym typeface="Symbol"/>
                  </a:rPr>
                  <a:t>letters</a:t>
                </a:r>
                <a:r>
                  <a:rPr lang="de-DE" altLang="de-DE" sz="1800" dirty="0" smtClean="0">
                    <a:ea typeface="Cambria Math"/>
                    <a:sym typeface="Symbol"/>
                  </a:rPr>
                  <a:t> X, Y, Z </a:t>
                </a:r>
                <a:r>
                  <a:rPr lang="de-DE" altLang="de-DE" sz="1800" dirty="0" err="1" smtClean="0">
                    <a:ea typeface="Cambria Math"/>
                    <a:sym typeface="Symbol"/>
                  </a:rPr>
                  <a:t>to</a:t>
                </a:r>
                <a:r>
                  <a:rPr lang="de-DE" altLang="de-DE" sz="1800" dirty="0" smtClean="0">
                    <a:ea typeface="Cambria Math"/>
                    <a:sym typeface="Symbol"/>
                  </a:rPr>
                  <a:t> </a:t>
                </a:r>
                <a:r>
                  <a:rPr lang="de-DE" altLang="de-DE" sz="1800" dirty="0" err="1" smtClean="0">
                    <a:ea typeface="Cambria Math"/>
                    <a:sym typeface="Symbol"/>
                  </a:rPr>
                  <a:t>denote</a:t>
                </a:r>
                <a:r>
                  <a:rPr lang="de-DE" altLang="de-DE" sz="1800" dirty="0" smtClean="0">
                    <a:ea typeface="Cambria Math"/>
                    <a:sym typeface="Symbol"/>
                  </a:rPr>
                  <a:t> </a:t>
                </a:r>
                <a:r>
                  <a:rPr lang="de-DE" altLang="de-DE" sz="1800" dirty="0" err="1" smtClean="0">
                    <a:ea typeface="Cambria Math"/>
                    <a:sym typeface="Symbol"/>
                  </a:rPr>
                  <a:t>random</a:t>
                </a:r>
                <a:r>
                  <a:rPr lang="de-DE" altLang="de-DE" sz="1800" dirty="0" smtClean="0">
                    <a:ea typeface="Cambria Math"/>
                    <a:sym typeface="Symbol"/>
                  </a:rPr>
                  <a:t> variables.</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err="1" smtClean="0">
                    <a:ea typeface="Cambria Math"/>
                    <a:sym typeface="Symbol"/>
                  </a:rPr>
                  <a:t>Lowercase</a:t>
                </a:r>
                <a:r>
                  <a:rPr lang="de-DE" altLang="de-DE" sz="1800" dirty="0" smtClean="0">
                    <a:ea typeface="Cambria Math"/>
                    <a:sym typeface="Symbol"/>
                  </a:rPr>
                  <a:t> </a:t>
                </a:r>
                <a:r>
                  <a:rPr lang="de-DE" altLang="de-DE" sz="1800" dirty="0" err="1" smtClean="0">
                    <a:ea typeface="Cambria Math"/>
                    <a:sym typeface="Symbol"/>
                  </a:rPr>
                  <a:t>values</a:t>
                </a:r>
                <a:r>
                  <a:rPr lang="de-DE" altLang="de-DE" sz="1800" dirty="0" smtClean="0">
                    <a:ea typeface="Cambria Math"/>
                    <a:sym typeface="Symbol"/>
                  </a:rPr>
                  <a:t> will </a:t>
                </a:r>
                <a:r>
                  <a:rPr lang="de-DE" altLang="de-DE" sz="1800" dirty="0" err="1" smtClean="0">
                    <a:ea typeface="Cambria Math"/>
                    <a:sym typeface="Symbol"/>
                  </a:rPr>
                  <a:t>refer</a:t>
                </a:r>
                <a:r>
                  <a:rPr lang="de-DE" altLang="de-DE" sz="1800" dirty="0" smtClean="0">
                    <a:ea typeface="Cambria Math"/>
                    <a:sym typeface="Symbol"/>
                  </a:rPr>
                  <a:t> </a:t>
                </a:r>
                <a:r>
                  <a:rPr lang="de-DE" altLang="de-DE" sz="1800" dirty="0" err="1" smtClean="0">
                    <a:ea typeface="Cambria Math"/>
                    <a:sym typeface="Symbol"/>
                  </a:rPr>
                  <a:t>to</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values</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random</a:t>
                </a:r>
                <a:r>
                  <a:rPr lang="de-DE" altLang="de-DE" sz="1800" dirty="0" smtClean="0">
                    <a:ea typeface="Cambria Math"/>
                    <a:sym typeface="Symbol"/>
                  </a:rPr>
                  <a:t> variables.</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smtClean="0">
                    <a:ea typeface="Cambria Math"/>
                    <a:sym typeface="Symbol"/>
                  </a:rPr>
                  <a:t>E.g. </a:t>
                </a:r>
                <a14:m>
                  <m:oMath xmlns:m="http://schemas.openxmlformats.org/officeDocument/2006/math">
                    <m:r>
                      <a:rPr lang="de-DE" altLang="de-DE" sz="1800" b="0" i="1" smtClean="0">
                        <a:latin typeface="Cambria Math"/>
                        <a:ea typeface="Cambria Math"/>
                        <a:sym typeface="Symbol"/>
                      </a:rPr>
                      <m:t>𝑃</m:t>
                    </m:r>
                    <m:d>
                      <m:dPr>
                        <m:ctrlPr>
                          <a:rPr lang="de-DE" altLang="de-DE" sz="1800" b="0" i="1" smtClean="0">
                            <a:latin typeface="Cambria Math" panose="02040503050406030204" pitchFamily="18" charset="0"/>
                            <a:ea typeface="Cambria Math"/>
                            <a:sym typeface="Symbol"/>
                          </a:rPr>
                        </m:ctrlPr>
                      </m:dPr>
                      <m:e>
                        <m:r>
                          <a:rPr lang="de-DE" altLang="de-DE" sz="1800" b="0" i="1" smtClean="0">
                            <a:latin typeface="Cambria Math"/>
                            <a:ea typeface="Cambria Math"/>
                            <a:sym typeface="Symbol"/>
                          </a:rPr>
                          <m:t>𝑋</m:t>
                        </m:r>
                        <m:r>
                          <a:rPr lang="de-DE" altLang="de-DE" sz="1800" b="0" i="1" smtClean="0">
                            <a:latin typeface="Cambria Math"/>
                            <a:ea typeface="Cambria Math"/>
                            <a:sym typeface="Symbol"/>
                          </a:rPr>
                          <m:t>=</m:t>
                        </m:r>
                        <m:r>
                          <a:rPr lang="de-DE" altLang="de-DE" sz="1800" b="0" i="1" smtClean="0">
                            <a:latin typeface="Cambria Math"/>
                            <a:ea typeface="Cambria Math"/>
                            <a:sym typeface="Symbol"/>
                          </a:rPr>
                          <m:t>𝑥</m:t>
                        </m:r>
                      </m:e>
                    </m:d>
                    <m:r>
                      <a:rPr lang="de-DE" altLang="de-DE" sz="1800" b="0" i="1" smtClean="0">
                        <a:latin typeface="Cambria Math"/>
                        <a:ea typeface="Cambria Math"/>
                        <a:sym typeface="Symbol"/>
                      </a:rPr>
                      <m:t>≥0 </m:t>
                    </m:r>
                    <m:r>
                      <m:rPr>
                        <m:nor/>
                      </m:rPr>
                      <a:rPr lang="de-DE" altLang="de-DE" sz="1800" b="0" i="0" smtClean="0">
                        <a:latin typeface="Cambria Math"/>
                        <a:ea typeface="Cambria Math"/>
                        <a:sym typeface="Symbol"/>
                      </a:rPr>
                      <m:t>for</m:t>
                    </m:r>
                    <m:r>
                      <m:rPr>
                        <m:nor/>
                      </m:rPr>
                      <a:rPr lang="de-DE" altLang="de-DE" sz="1800" b="0" i="0" smtClean="0">
                        <a:latin typeface="Cambria Math"/>
                        <a:ea typeface="Cambria Math"/>
                        <a:sym typeface="Symbol"/>
                      </a:rPr>
                      <m:t> </m:t>
                    </m:r>
                    <m:r>
                      <m:rPr>
                        <m:nor/>
                      </m:rPr>
                      <a:rPr lang="de-DE" altLang="de-DE" sz="1800" b="0" i="0" smtClean="0">
                        <a:latin typeface="Cambria Math"/>
                        <a:ea typeface="Cambria Math"/>
                        <a:sym typeface="Symbol"/>
                      </a:rPr>
                      <m:t>all</m:t>
                    </m:r>
                    <m:r>
                      <m:rPr>
                        <m:nor/>
                      </m:rPr>
                      <a:rPr lang="de-DE" altLang="de-DE" sz="1800" b="0" i="0" smtClean="0">
                        <a:latin typeface="Cambria Math"/>
                        <a:ea typeface="Cambria Math"/>
                        <a:sym typeface="Symbol"/>
                      </a:rPr>
                      <m:t> </m:t>
                    </m:r>
                    <m:r>
                      <a:rPr lang="de-DE" altLang="de-DE" sz="1800" b="0" i="1" smtClean="0">
                        <a:latin typeface="Cambria Math"/>
                        <a:ea typeface="Cambria Math"/>
                        <a:sym typeface="Symbol"/>
                      </a:rPr>
                      <m:t>𝑥</m:t>
                    </m:r>
                    <m:r>
                      <a:rPr lang="de-DE" altLang="de-DE" sz="1800" b="0" i="1" smtClean="0">
                        <a:latin typeface="Cambria Math"/>
                        <a:ea typeface="Cambria Math"/>
                        <a:sym typeface="Symbol"/>
                      </a:rPr>
                      <m:t>∈</m:t>
                    </m:r>
                    <m:r>
                      <a:rPr lang="de-DE" altLang="de-DE" sz="1800" b="0" i="1" smtClean="0">
                        <a:latin typeface="Cambria Math"/>
                        <a:ea typeface="Cambria Math"/>
                        <a:sym typeface="Symbol"/>
                      </a:rPr>
                      <m:t>𝑉𝑎𝑙</m:t>
                    </m:r>
                    <m:d>
                      <m:dPr>
                        <m:ctrlPr>
                          <a:rPr lang="de-DE" altLang="de-DE" sz="1800" b="0" i="1" smtClean="0">
                            <a:latin typeface="Cambria Math" panose="02040503050406030204" pitchFamily="18" charset="0"/>
                            <a:ea typeface="Cambria Math"/>
                            <a:sym typeface="Symbol"/>
                          </a:rPr>
                        </m:ctrlPr>
                      </m:dPr>
                      <m:e>
                        <m:r>
                          <a:rPr lang="de-DE" altLang="de-DE" sz="1800" b="0" i="1" smtClean="0">
                            <a:latin typeface="Cambria Math"/>
                            <a:ea typeface="Cambria Math"/>
                            <a:sym typeface="Symbol"/>
                          </a:rPr>
                          <m:t>𝑋</m:t>
                        </m:r>
                      </m:e>
                    </m:d>
                  </m:oMath>
                </a14:m>
                <a:endParaRPr lang="de-DE" altLang="de-DE" sz="1800" dirty="0" smtClean="0">
                  <a:ea typeface="Cambria Math"/>
                  <a:sym typeface="Symbol"/>
                </a:endParaRP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err="1" smtClean="0">
                    <a:ea typeface="Cambria Math"/>
                    <a:sym typeface="Symbol"/>
                  </a:rPr>
                  <a:t>When</a:t>
                </a:r>
                <a:r>
                  <a:rPr lang="de-DE" altLang="de-DE" sz="1800" dirty="0" smtClean="0">
                    <a:ea typeface="Cambria Math"/>
                    <a:sym typeface="Symbol"/>
                  </a:rPr>
                  <a:t> </a:t>
                </a:r>
                <a:r>
                  <a:rPr lang="de-DE" altLang="de-DE" sz="1800" dirty="0" err="1" smtClean="0">
                    <a:ea typeface="Cambria Math"/>
                    <a:sym typeface="Symbol"/>
                  </a:rPr>
                  <a:t>we</a:t>
                </a:r>
                <a:r>
                  <a:rPr lang="de-DE" altLang="de-DE" sz="1800" dirty="0" smtClean="0">
                    <a:ea typeface="Cambria Math"/>
                    <a:sym typeface="Symbol"/>
                  </a:rPr>
                  <a:t> </a:t>
                </a:r>
                <a:r>
                  <a:rPr lang="de-DE" altLang="de-DE" sz="1800" dirty="0" err="1" smtClean="0">
                    <a:ea typeface="Cambria Math"/>
                    <a:sym typeface="Symbol"/>
                  </a:rPr>
                  <a:t>discuss</a:t>
                </a:r>
                <a:r>
                  <a:rPr lang="de-DE" altLang="de-DE" sz="1800" dirty="0" smtClean="0">
                    <a:ea typeface="Cambria Math"/>
                    <a:sym typeface="Symbol"/>
                  </a:rPr>
                  <a:t> </a:t>
                </a:r>
                <a:r>
                  <a:rPr lang="de-DE" altLang="de-DE" sz="1800" dirty="0" err="1" smtClean="0">
                    <a:ea typeface="Cambria Math"/>
                    <a:sym typeface="Symbol"/>
                  </a:rPr>
                  <a:t>categorical</a:t>
                </a:r>
                <a:r>
                  <a:rPr lang="de-DE" altLang="de-DE" sz="1800" dirty="0" smtClean="0">
                    <a:ea typeface="Cambria Math"/>
                    <a:sym typeface="Symbol"/>
                  </a:rPr>
                  <a:t> </a:t>
                </a:r>
                <a:r>
                  <a:rPr lang="de-DE" altLang="de-DE" sz="1800" dirty="0" err="1" smtClean="0">
                    <a:ea typeface="Cambria Math"/>
                    <a:sym typeface="Symbol"/>
                  </a:rPr>
                  <a:t>random</a:t>
                </a:r>
                <a:r>
                  <a:rPr lang="de-DE" altLang="de-DE" sz="1800" dirty="0" smtClean="0">
                    <a:ea typeface="Cambria Math"/>
                    <a:sym typeface="Symbol"/>
                  </a:rPr>
                  <a:t> </a:t>
                </a:r>
                <a:r>
                  <a:rPr lang="de-DE" altLang="de-DE" sz="1800" dirty="0" err="1" smtClean="0">
                    <a:ea typeface="Cambria Math"/>
                    <a:sym typeface="Symbol"/>
                  </a:rPr>
                  <a:t>numbers</a:t>
                </a:r>
                <a:r>
                  <a:rPr lang="de-DE" altLang="de-DE" sz="1800" dirty="0" smtClean="0">
                    <a:ea typeface="Cambria Math"/>
                    <a:sym typeface="Symbol"/>
                  </a:rPr>
                  <a:t>, </a:t>
                </a:r>
                <a:r>
                  <a:rPr lang="de-DE" altLang="de-DE" sz="1800" dirty="0" err="1" smtClean="0">
                    <a:ea typeface="Cambria Math"/>
                    <a:sym typeface="Symbol"/>
                  </a:rPr>
                  <a:t>we</a:t>
                </a:r>
                <a:r>
                  <a:rPr lang="de-DE" altLang="de-DE" sz="1800" dirty="0" smtClean="0">
                    <a:ea typeface="Cambria Math"/>
                    <a:sym typeface="Symbol"/>
                  </a:rPr>
                  <a:t> will </a:t>
                </a:r>
                <a:r>
                  <a:rPr lang="de-DE" altLang="de-DE" sz="1800" dirty="0" err="1" smtClean="0">
                    <a:ea typeface="Cambria Math"/>
                    <a:sym typeface="Symbol"/>
                  </a:rPr>
                  <a:t>denote</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i="1" dirty="0" smtClean="0">
                    <a:ea typeface="Cambria Math"/>
                    <a:sym typeface="Symbol"/>
                  </a:rPr>
                  <a:t>i-</a:t>
                </a:r>
                <a:r>
                  <a:rPr lang="de-DE" altLang="de-DE" sz="1800" i="1" dirty="0" err="1" smtClean="0">
                    <a:ea typeface="Cambria Math"/>
                    <a:sym typeface="Symbol"/>
                  </a:rPr>
                  <a:t>th</a:t>
                </a:r>
                <a:r>
                  <a:rPr lang="de-DE" altLang="de-DE" sz="1800" i="1" dirty="0" smtClean="0">
                    <a:ea typeface="Cambria Math"/>
                    <a:sym typeface="Symbol"/>
                  </a:rPr>
                  <a:t> </a:t>
                </a:r>
                <a:r>
                  <a:rPr lang="de-DE" altLang="de-DE" sz="1800" dirty="0" err="1" smtClean="0">
                    <a:ea typeface="Cambria Math"/>
                    <a:sym typeface="Symbol"/>
                  </a:rPr>
                  <a:t>value</a:t>
                </a:r>
                <a:r>
                  <a:rPr lang="de-DE" altLang="de-DE" sz="1800" dirty="0" smtClean="0">
                    <a:ea typeface="Cambria Math"/>
                    <a:sym typeface="Symbol"/>
                  </a:rPr>
                  <a:t> </a:t>
                </a:r>
                <a:r>
                  <a:rPr lang="de-DE" altLang="de-DE" sz="1800" dirty="0" err="1" smtClean="0">
                    <a:ea typeface="Cambria Math"/>
                    <a:sym typeface="Symbol"/>
                  </a:rPr>
                  <a:t>as</a:t>
                </a:r>
                <a:r>
                  <a:rPr lang="de-DE" altLang="de-DE" sz="1800" dirty="0" smtClean="0">
                    <a:ea typeface="Cambria Math"/>
                    <a:sym typeface="Symbol"/>
                  </a:rPr>
                  <a:t> </a:t>
                </a:r>
                <a:r>
                  <a:rPr lang="de-DE" altLang="de-DE" sz="1800" i="1" dirty="0" smtClean="0">
                    <a:ea typeface="Cambria Math"/>
                    <a:sym typeface="Symbol"/>
                  </a:rPr>
                  <a:t>x</a:t>
                </a:r>
                <a:r>
                  <a:rPr lang="de-DE" altLang="de-DE" sz="1800" i="1" baseline="30000" dirty="0" smtClean="0">
                    <a:ea typeface="Cambria Math"/>
                    <a:sym typeface="Symbol"/>
                  </a:rPr>
                  <a:t>i</a:t>
                </a:r>
                <a:r>
                  <a:rPr lang="de-DE" altLang="de-DE" sz="1800" dirty="0" smtClean="0">
                    <a:ea typeface="Cambria Math"/>
                    <a:sym typeface="Symbol"/>
                  </a:rPr>
                  <a:t>.</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err="1" smtClean="0">
                    <a:ea typeface="Cambria Math"/>
                    <a:sym typeface="Symbol"/>
                  </a:rPr>
                  <a:t>Bold</a:t>
                </a:r>
                <a:r>
                  <a:rPr lang="de-DE" altLang="de-DE" sz="1800" dirty="0" smtClean="0">
                    <a:ea typeface="Cambria Math"/>
                    <a:sym typeface="Symbol"/>
                  </a:rPr>
                  <a:t> </a:t>
                </a:r>
                <a:r>
                  <a:rPr lang="de-DE" altLang="de-DE" sz="1800" dirty="0" err="1" smtClean="0">
                    <a:ea typeface="Cambria Math"/>
                    <a:sym typeface="Symbol"/>
                  </a:rPr>
                  <a:t>capital</a:t>
                </a:r>
                <a:r>
                  <a:rPr lang="de-DE" altLang="de-DE" sz="1800" dirty="0" smtClean="0">
                    <a:ea typeface="Cambria Math"/>
                    <a:sym typeface="Symbol"/>
                  </a:rPr>
                  <a:t> </a:t>
                </a:r>
                <a:r>
                  <a:rPr lang="de-DE" altLang="de-DE" sz="1800" dirty="0" err="1" smtClean="0">
                    <a:ea typeface="Cambria Math"/>
                    <a:sym typeface="Symbol"/>
                  </a:rPr>
                  <a:t>letters</a:t>
                </a:r>
                <a:r>
                  <a:rPr lang="de-DE" altLang="de-DE" sz="1800" dirty="0" smtClean="0">
                    <a:ea typeface="Cambria Math"/>
                    <a:sym typeface="Symbol"/>
                  </a:rPr>
                  <a:t> </a:t>
                </a:r>
                <a:r>
                  <a:rPr lang="de-DE" altLang="de-DE" sz="1800" dirty="0" err="1" smtClean="0">
                    <a:ea typeface="Cambria Math"/>
                    <a:sym typeface="Symbol"/>
                  </a:rPr>
                  <a:t>are</a:t>
                </a:r>
                <a:r>
                  <a:rPr lang="de-DE" altLang="de-DE" sz="1800" dirty="0" smtClean="0">
                    <a:ea typeface="Cambria Math"/>
                    <a:sym typeface="Symbol"/>
                  </a:rPr>
                  <a:t> </a:t>
                </a:r>
                <a:r>
                  <a:rPr lang="de-DE" altLang="de-DE" sz="1800" dirty="0" err="1" smtClean="0">
                    <a:ea typeface="Cambria Math"/>
                    <a:sym typeface="Symbol"/>
                  </a:rPr>
                  <a:t>used</a:t>
                </a:r>
                <a:r>
                  <a:rPr lang="de-DE" altLang="de-DE" sz="1800" dirty="0" smtClean="0">
                    <a:ea typeface="Cambria Math"/>
                    <a:sym typeface="Symbol"/>
                  </a:rPr>
                  <a:t> </a:t>
                </a:r>
                <a:r>
                  <a:rPr lang="de-DE" altLang="de-DE" sz="1800" dirty="0" err="1" smtClean="0">
                    <a:ea typeface="Cambria Math"/>
                    <a:sym typeface="Symbol"/>
                  </a:rPr>
                  <a:t>for</a:t>
                </a:r>
                <a:r>
                  <a:rPr lang="de-DE" altLang="de-DE" sz="1800" dirty="0" smtClean="0">
                    <a:ea typeface="Cambria Math"/>
                    <a:sym typeface="Symbol"/>
                  </a:rPr>
                  <a:t> </a:t>
                </a:r>
                <a:r>
                  <a:rPr lang="de-DE" altLang="de-DE" sz="1800" dirty="0" err="1" smtClean="0">
                    <a:ea typeface="Cambria Math"/>
                    <a:sym typeface="Symbol"/>
                  </a:rPr>
                  <a:t>sets</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random</a:t>
                </a:r>
                <a:r>
                  <a:rPr lang="de-DE" altLang="de-DE" sz="1800" dirty="0" smtClean="0">
                    <a:ea typeface="Cambria Math"/>
                    <a:sym typeface="Symbol"/>
                  </a:rPr>
                  <a:t> variables: </a:t>
                </a:r>
                <a:r>
                  <a:rPr lang="de-DE" altLang="de-DE" sz="1800" b="1" dirty="0" smtClean="0">
                    <a:ea typeface="Cambria Math"/>
                    <a:sym typeface="Symbol"/>
                  </a:rPr>
                  <a:t>X, Y, Z</a:t>
                </a:r>
                <a:r>
                  <a:rPr lang="de-DE" altLang="de-DE" sz="1800" dirty="0" smtClean="0">
                    <a:ea typeface="Cambria Math"/>
                    <a:sym typeface="Symbol"/>
                  </a:rPr>
                  <a:t>.</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endParaRPr lang="de-DE" altLang="de-DE" sz="1800" dirty="0" smtClean="0">
                  <a:ea typeface="Cambria Math"/>
                  <a:sym typeface="Symbol"/>
                </a:endParaRPr>
              </a:p>
            </p:txBody>
          </p:sp>
        </mc:Choice>
        <mc:Fallback xmlns="">
          <p:sp>
            <p:nvSpPr>
              <p:cNvPr id="15364" name="Text Box 4"/>
              <p:cNvSpPr txBox="1">
                <a:spLocks noRot="1" noChangeAspect="1" noMove="1" noResize="1" noEditPoints="1" noAdjustHandles="1" noChangeArrowheads="1" noChangeShapeType="1" noTextEdit="1"/>
              </p:cNvSpPr>
              <p:nvPr/>
            </p:nvSpPr>
            <p:spPr bwMode="auto">
              <a:xfrm>
                <a:off x="107504" y="658813"/>
                <a:ext cx="8856984" cy="4745915"/>
              </a:xfrm>
              <a:prstGeom prst="rect">
                <a:avLst/>
              </a:prstGeom>
              <a:blipFill>
                <a:blip r:embed="rId2"/>
                <a:stretch>
                  <a:fillRect l="-61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noFill/>
                  </a:rPr>
                  <a:t> </a:t>
                </a:r>
              </a:p>
            </p:txBody>
          </p:sp>
        </mc:Fallback>
      </mc:AlternateContent>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45</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V2</a:t>
            </a:r>
            <a:endParaRPr lang="de-DE" altLang="de-DE" sz="1000" dirty="0" smtClean="0"/>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Processing of Biological Data</a:t>
            </a:r>
          </a:p>
        </p:txBody>
      </p:sp>
    </p:spTree>
    <p:extLst>
      <p:ext uri="{BB962C8B-B14F-4D97-AF65-F5344CB8AC3E}">
        <p14:creationId xmlns:p14="http://schemas.microsoft.com/office/powerpoint/2010/main" val="15643586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smtClean="0">
                <a:ea typeface="ＭＳ Ｐゴシック" pitchFamily="34" charset="-128"/>
              </a:rPr>
              <a:t>Marginal </a:t>
            </a:r>
            <a:r>
              <a:rPr lang="de-DE" altLang="de-DE" dirty="0" err="1" smtClean="0">
                <a:ea typeface="ＭＳ Ｐゴシック" pitchFamily="34" charset="-128"/>
              </a:rPr>
              <a:t>Distributions</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mc:AlternateContent xmlns:mc="http://schemas.openxmlformats.org/markup-compatibility/2006" xmlns:a14="http://schemas.microsoft.com/office/drawing/2010/main">
        <mc:Choice Requires="a14">
          <p:sp>
            <p:nvSpPr>
              <p:cNvPr id="15364" name="Text Box 4"/>
              <p:cNvSpPr txBox="1">
                <a:spLocks noChangeArrowheads="1"/>
              </p:cNvSpPr>
              <p:nvPr/>
            </p:nvSpPr>
            <p:spPr bwMode="auto">
              <a:xfrm>
                <a:off x="107504" y="658813"/>
                <a:ext cx="8856984" cy="5410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Once </a:t>
                </a:r>
                <a:r>
                  <a:rPr lang="de-DE" altLang="de-DE" sz="1800" dirty="0" err="1" smtClean="0">
                    <a:ea typeface="Cambria Math"/>
                    <a:sym typeface="Symbol"/>
                  </a:rPr>
                  <a:t>we</a:t>
                </a:r>
                <a:r>
                  <a:rPr lang="de-DE" altLang="de-DE" sz="1800" dirty="0" smtClean="0">
                    <a:ea typeface="Cambria Math"/>
                    <a:sym typeface="Symbol"/>
                  </a:rPr>
                  <a:t> </a:t>
                </a:r>
                <a:r>
                  <a:rPr lang="de-DE" altLang="de-DE" sz="1800" dirty="0" err="1" smtClean="0">
                    <a:ea typeface="Cambria Math"/>
                    <a:sym typeface="Symbol"/>
                  </a:rPr>
                  <a:t>define</a:t>
                </a:r>
                <a:r>
                  <a:rPr lang="de-DE" altLang="de-DE" sz="1800" dirty="0" smtClean="0">
                    <a:ea typeface="Cambria Math"/>
                    <a:sym typeface="Symbol"/>
                  </a:rPr>
                  <a:t> a </a:t>
                </a:r>
                <a:r>
                  <a:rPr lang="de-DE" altLang="de-DE" sz="1800" dirty="0" err="1" smtClean="0">
                    <a:ea typeface="Cambria Math"/>
                    <a:sym typeface="Symbol"/>
                  </a:rPr>
                  <a:t>random</a:t>
                </a:r>
                <a:r>
                  <a:rPr lang="de-DE" altLang="de-DE" sz="1800" dirty="0" smtClean="0">
                    <a:ea typeface="Cambria Math"/>
                    <a:sym typeface="Symbol"/>
                  </a:rPr>
                  <a:t> variable X, </a:t>
                </a:r>
                <a:r>
                  <a:rPr lang="de-DE" altLang="de-DE" sz="1800" dirty="0" err="1" smtClean="0">
                    <a:ea typeface="Cambria Math"/>
                    <a:sym typeface="Symbol"/>
                  </a:rPr>
                  <a:t>we</a:t>
                </a:r>
                <a:r>
                  <a:rPr lang="de-DE" altLang="de-DE" sz="1800" dirty="0" smtClean="0">
                    <a:ea typeface="Cambria Math"/>
                    <a:sym typeface="Symbol"/>
                  </a:rPr>
                  <a:t> </a:t>
                </a:r>
                <a:r>
                  <a:rPr lang="de-DE" altLang="de-DE" sz="1800" dirty="0" err="1" smtClean="0">
                    <a:ea typeface="Cambria Math"/>
                    <a:sym typeface="Symbol"/>
                  </a:rPr>
                  <a:t>can</a:t>
                </a:r>
                <a:r>
                  <a:rPr lang="de-DE" altLang="de-DE" sz="1800" dirty="0" smtClean="0">
                    <a:ea typeface="Cambria Math"/>
                    <a:sym typeface="Symbol"/>
                  </a:rPr>
                  <a:t> </a:t>
                </a:r>
                <a:r>
                  <a:rPr lang="de-DE" altLang="de-DE" sz="1800" dirty="0" err="1" smtClean="0">
                    <a:ea typeface="Cambria Math"/>
                    <a:sym typeface="Symbol"/>
                  </a:rPr>
                  <a:t>consider</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p>
              <a:p>
                <a:pPr eaLnBrk="1" hangingPunct="1">
                  <a:lnSpc>
                    <a:spcPct val="120000"/>
                  </a:lnSpc>
                  <a:spcBef>
                    <a:spcPct val="0"/>
                  </a:spcBef>
                  <a:buNone/>
                </a:pPr>
                <a:r>
                  <a:rPr lang="de-DE" altLang="de-DE" sz="1800" b="1" dirty="0" smtClean="0">
                    <a:ea typeface="Cambria Math"/>
                    <a:sym typeface="Symbol"/>
                  </a:rPr>
                  <a:t>marginal </a:t>
                </a:r>
                <a:r>
                  <a:rPr lang="de-DE" altLang="de-DE" sz="1800" b="1" dirty="0" err="1" smtClean="0">
                    <a:ea typeface="Cambria Math"/>
                    <a:sym typeface="Symbol"/>
                  </a:rPr>
                  <a:t>distribution</a:t>
                </a:r>
                <a:r>
                  <a:rPr lang="de-DE" altLang="de-DE" sz="1800" b="1" dirty="0" smtClean="0">
                    <a:ea typeface="Cambria Math"/>
                    <a:sym typeface="Symbol"/>
                  </a:rPr>
                  <a:t> </a:t>
                </a:r>
                <a:r>
                  <a:rPr lang="de-DE" altLang="de-DE" sz="1800" i="1" dirty="0" smtClean="0">
                    <a:ea typeface="Cambria Math"/>
                    <a:sym typeface="Symbol"/>
                  </a:rPr>
                  <a:t>P(</a:t>
                </a:r>
                <a:r>
                  <a:rPr lang="de-DE" altLang="de-DE" sz="1800" dirty="0" smtClean="0">
                    <a:ea typeface="Cambria Math"/>
                    <a:sym typeface="Symbol"/>
                  </a:rPr>
                  <a:t>X</a:t>
                </a:r>
                <a:r>
                  <a:rPr lang="de-DE" altLang="de-DE" sz="1800" i="1" dirty="0" smtClean="0">
                    <a:ea typeface="Cambria Math"/>
                    <a:sym typeface="Symbol"/>
                  </a:rPr>
                  <a:t>)</a:t>
                </a:r>
                <a:r>
                  <a:rPr lang="de-DE" altLang="de-DE" sz="1800" dirty="0" smtClean="0">
                    <a:ea typeface="Cambria Math"/>
                    <a:sym typeface="Symbol"/>
                  </a:rPr>
                  <a:t> </a:t>
                </a:r>
                <a:r>
                  <a:rPr lang="de-DE" altLang="de-DE" sz="1800" dirty="0" err="1" smtClean="0">
                    <a:ea typeface="Cambria Math"/>
                    <a:sym typeface="Symbol"/>
                  </a:rPr>
                  <a:t>over</a:t>
                </a:r>
                <a:r>
                  <a:rPr lang="de-DE" altLang="de-DE" sz="1800" dirty="0" smtClean="0">
                    <a:ea typeface="Cambria Math"/>
                    <a:sym typeface="Symbol"/>
                  </a:rPr>
                  <a:t> </a:t>
                </a:r>
                <a:r>
                  <a:rPr lang="de-DE" altLang="de-DE" sz="1800" dirty="0" err="1" smtClean="0">
                    <a:ea typeface="Cambria Math"/>
                    <a:sym typeface="Symbol"/>
                  </a:rPr>
                  <a:t>events</a:t>
                </a:r>
                <a:r>
                  <a:rPr lang="de-DE" altLang="de-DE" sz="1800" dirty="0" smtClean="0">
                    <a:ea typeface="Cambria Math"/>
                    <a:sym typeface="Symbol"/>
                  </a:rPr>
                  <a:t> </a:t>
                </a:r>
                <a:r>
                  <a:rPr lang="de-DE" altLang="de-DE" sz="1800" dirty="0" err="1" smtClean="0">
                    <a:ea typeface="Cambria Math"/>
                    <a:sym typeface="Symbol"/>
                  </a:rPr>
                  <a:t>that</a:t>
                </a:r>
                <a:r>
                  <a:rPr lang="de-DE" altLang="de-DE" sz="1800" dirty="0" smtClean="0">
                    <a:ea typeface="Cambria Math"/>
                    <a:sym typeface="Symbol"/>
                  </a:rPr>
                  <a:t> </a:t>
                </a:r>
                <a:r>
                  <a:rPr lang="de-DE" altLang="de-DE" sz="1800" dirty="0" err="1" smtClean="0">
                    <a:ea typeface="Cambria Math"/>
                    <a:sym typeface="Symbol"/>
                  </a:rPr>
                  <a:t>can</a:t>
                </a:r>
                <a:r>
                  <a:rPr lang="de-DE" altLang="de-DE" sz="1800" dirty="0" smtClean="0">
                    <a:ea typeface="Cambria Math"/>
                    <a:sym typeface="Symbol"/>
                  </a:rPr>
                  <a:t> </a:t>
                </a:r>
                <a:r>
                  <a:rPr lang="de-DE" altLang="de-DE" sz="1800" dirty="0" err="1" smtClean="0">
                    <a:ea typeface="Cambria Math"/>
                    <a:sym typeface="Symbol"/>
                  </a:rPr>
                  <a:t>be</a:t>
                </a:r>
                <a:r>
                  <a:rPr lang="de-DE" altLang="de-DE" sz="1800" dirty="0" smtClean="0">
                    <a:ea typeface="Cambria Math"/>
                    <a:sym typeface="Symbol"/>
                  </a:rPr>
                  <a:t> </a:t>
                </a:r>
                <a:r>
                  <a:rPr lang="de-DE" altLang="de-DE" sz="1800" dirty="0" err="1" smtClean="0">
                    <a:ea typeface="Cambria Math"/>
                    <a:sym typeface="Symbol"/>
                  </a:rPr>
                  <a:t>described</a:t>
                </a:r>
                <a:r>
                  <a:rPr lang="de-DE" altLang="de-DE" sz="1800" dirty="0" smtClean="0">
                    <a:ea typeface="Cambria Math"/>
                    <a:sym typeface="Symbol"/>
                  </a:rPr>
                  <a:t> </a:t>
                </a:r>
                <a:r>
                  <a:rPr lang="de-DE" altLang="de-DE" sz="1800" dirty="0" err="1" smtClean="0">
                    <a:ea typeface="Cambria Math"/>
                    <a:sym typeface="Symbol"/>
                  </a:rPr>
                  <a:t>using</a:t>
                </a:r>
                <a:r>
                  <a:rPr lang="de-DE" altLang="de-DE" sz="1800" dirty="0" smtClean="0">
                    <a:ea typeface="Cambria Math"/>
                    <a:sym typeface="Symbol"/>
                  </a:rPr>
                  <a:t> X.</a:t>
                </a:r>
              </a:p>
              <a:p>
                <a:pPr eaLnBrk="1" hangingPunct="1">
                  <a:lnSpc>
                    <a:spcPct val="120000"/>
                  </a:lnSpc>
                  <a:spcBef>
                    <a:spcPct val="0"/>
                  </a:spcBef>
                  <a:buNone/>
                </a:pPr>
                <a:endParaRPr lang="de-DE" altLang="de-DE" sz="1800" dirty="0" smtClean="0">
                  <a:ea typeface="Cambria Math"/>
                  <a:sym typeface="Symbol"/>
                </a:endParaRPr>
              </a:p>
              <a:p>
                <a:pPr eaLnBrk="1" hangingPunct="1">
                  <a:lnSpc>
                    <a:spcPct val="120000"/>
                  </a:lnSpc>
                  <a:spcBef>
                    <a:spcPct val="0"/>
                  </a:spcBef>
                  <a:buNone/>
                </a:pPr>
                <a:r>
                  <a:rPr lang="de-DE" altLang="de-DE" sz="1800" dirty="0" smtClean="0">
                    <a:ea typeface="Cambria Math"/>
                    <a:sym typeface="Symbol"/>
                  </a:rPr>
                  <a:t>E.g. </a:t>
                </a:r>
                <a:r>
                  <a:rPr lang="de-DE" altLang="de-DE" sz="1800" dirty="0" err="1" smtClean="0">
                    <a:ea typeface="Cambria Math"/>
                    <a:sym typeface="Symbol"/>
                  </a:rPr>
                  <a:t>let</a:t>
                </a:r>
                <a:r>
                  <a:rPr lang="de-DE" altLang="de-DE" sz="1800" dirty="0" smtClean="0">
                    <a:ea typeface="Cambria Math"/>
                    <a:sym typeface="Symbol"/>
                  </a:rPr>
                  <a:t> </a:t>
                </a:r>
                <a:r>
                  <a:rPr lang="de-DE" altLang="de-DE" sz="1800" dirty="0" err="1" smtClean="0">
                    <a:ea typeface="Cambria Math"/>
                    <a:sym typeface="Symbol"/>
                  </a:rPr>
                  <a:t>us</a:t>
                </a:r>
                <a:r>
                  <a:rPr lang="de-DE" altLang="de-DE" sz="1800" dirty="0" smtClean="0">
                    <a:ea typeface="Cambria Math"/>
                    <a:sym typeface="Symbol"/>
                  </a:rPr>
                  <a:t> </a:t>
                </a:r>
                <a:r>
                  <a:rPr lang="de-DE" altLang="de-DE" sz="1800" dirty="0" err="1" smtClean="0">
                    <a:ea typeface="Cambria Math"/>
                    <a:sym typeface="Symbol"/>
                  </a:rPr>
                  <a:t>take</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two</a:t>
                </a:r>
                <a:r>
                  <a:rPr lang="de-DE" altLang="de-DE" sz="1800" dirty="0" smtClean="0">
                    <a:ea typeface="Cambria Math"/>
                    <a:sym typeface="Symbol"/>
                  </a:rPr>
                  <a:t> </a:t>
                </a:r>
                <a:r>
                  <a:rPr lang="de-DE" altLang="de-DE" sz="1800" dirty="0" err="1" smtClean="0">
                    <a:ea typeface="Cambria Math"/>
                    <a:sym typeface="Symbol"/>
                  </a:rPr>
                  <a:t>random</a:t>
                </a:r>
                <a:r>
                  <a:rPr lang="de-DE" altLang="de-DE" sz="1800" dirty="0" smtClean="0">
                    <a:ea typeface="Cambria Math"/>
                    <a:sym typeface="Symbol"/>
                  </a:rPr>
                  <a:t> variables </a:t>
                </a:r>
                <a:r>
                  <a:rPr lang="de-DE" altLang="de-DE" sz="1800" dirty="0" err="1" smtClean="0">
                    <a:latin typeface="Courier New" panose="02070309020205020404" pitchFamily="49" charset="0"/>
                    <a:ea typeface="Cambria Math"/>
                    <a:cs typeface="Courier New" panose="02070309020205020404" pitchFamily="49" charset="0"/>
                    <a:sym typeface="Symbol"/>
                  </a:rPr>
                  <a:t>Intelligence</a:t>
                </a:r>
                <a:r>
                  <a:rPr lang="de-DE" altLang="de-DE" sz="1800" dirty="0" smtClean="0">
                    <a:ea typeface="Cambria Math"/>
                    <a:sym typeface="Symbol"/>
                  </a:rPr>
                  <a:t> </a:t>
                </a:r>
                <a:r>
                  <a:rPr lang="de-DE" altLang="de-DE" sz="1800" dirty="0" err="1" smtClean="0">
                    <a:ea typeface="Cambria Math"/>
                    <a:sym typeface="Symbol"/>
                  </a:rPr>
                  <a:t>and</a:t>
                </a:r>
                <a:r>
                  <a:rPr lang="de-DE" altLang="de-DE" sz="1800" dirty="0" smtClean="0">
                    <a:ea typeface="Cambria Math"/>
                    <a:sym typeface="Symbol"/>
                  </a:rPr>
                  <a:t> </a:t>
                </a:r>
                <a:r>
                  <a:rPr lang="de-DE" altLang="de-DE" sz="1800" dirty="0" smtClean="0">
                    <a:latin typeface="Courier New" panose="02070309020205020404" pitchFamily="49" charset="0"/>
                    <a:ea typeface="Cambria Math"/>
                    <a:cs typeface="Courier New" panose="02070309020205020404" pitchFamily="49" charset="0"/>
                    <a:sym typeface="Symbol"/>
                  </a:rPr>
                  <a:t>Grade</a:t>
                </a:r>
                <a:r>
                  <a:rPr lang="de-DE" altLang="de-DE" sz="1800" dirty="0">
                    <a:ea typeface="Cambria Math"/>
                    <a:sym typeface="Symbol"/>
                  </a:rPr>
                  <a:t> </a:t>
                </a:r>
                <a:endParaRPr lang="de-DE" altLang="de-DE" sz="1800" dirty="0" smtClean="0">
                  <a:ea typeface="Cambria Math"/>
                  <a:sym typeface="Symbol"/>
                </a:endParaRPr>
              </a:p>
              <a:p>
                <a:pPr eaLnBrk="1" hangingPunct="1">
                  <a:lnSpc>
                    <a:spcPct val="120000"/>
                  </a:lnSpc>
                  <a:spcBef>
                    <a:spcPct val="0"/>
                  </a:spcBef>
                  <a:buNone/>
                </a:pPr>
                <a:r>
                  <a:rPr lang="de-DE" altLang="de-DE" sz="1800" dirty="0" err="1" smtClean="0">
                    <a:ea typeface="Cambria Math"/>
                    <a:sym typeface="Symbol"/>
                  </a:rPr>
                  <a:t>and</a:t>
                </a:r>
                <a:r>
                  <a:rPr lang="de-DE" altLang="de-DE" sz="1800" dirty="0" smtClean="0">
                    <a:ea typeface="Cambria Math"/>
                    <a:sym typeface="Symbol"/>
                  </a:rPr>
                  <a:t> </a:t>
                </a:r>
                <a:r>
                  <a:rPr lang="de-DE" altLang="de-DE" sz="1800" dirty="0" err="1" smtClean="0">
                    <a:ea typeface="Cambria Math"/>
                    <a:sym typeface="Symbol"/>
                  </a:rPr>
                  <a:t>their</a:t>
                </a:r>
                <a:r>
                  <a:rPr lang="de-DE" altLang="de-DE" sz="1800" dirty="0" smtClean="0">
                    <a:ea typeface="Cambria Math"/>
                    <a:sym typeface="Symbol"/>
                  </a:rPr>
                  <a:t> marginal </a:t>
                </a:r>
                <a:r>
                  <a:rPr lang="de-DE" altLang="de-DE" sz="1800" dirty="0" err="1" smtClean="0">
                    <a:ea typeface="Cambria Math"/>
                    <a:sym typeface="Symbol"/>
                  </a:rPr>
                  <a:t>distributions</a:t>
                </a:r>
                <a:r>
                  <a:rPr lang="de-DE" altLang="de-DE" sz="1800" dirty="0" smtClean="0">
                    <a:ea typeface="Cambria Math"/>
                    <a:sym typeface="Symbol"/>
                  </a:rPr>
                  <a:t> </a:t>
                </a:r>
                <a:r>
                  <a:rPr lang="de-DE" altLang="de-DE" sz="1800" dirty="0" smtClean="0">
                    <a:latin typeface="Courier New" panose="02070309020205020404" pitchFamily="49" charset="0"/>
                    <a:ea typeface="Cambria Math"/>
                    <a:cs typeface="Courier New" panose="02070309020205020404" pitchFamily="49" charset="0"/>
                    <a:sym typeface="Symbol"/>
                  </a:rPr>
                  <a:t>P(</a:t>
                </a:r>
                <a:r>
                  <a:rPr lang="de-DE" altLang="de-DE" sz="1800" dirty="0" err="1" smtClean="0">
                    <a:latin typeface="Courier New" panose="02070309020205020404" pitchFamily="49" charset="0"/>
                    <a:ea typeface="Cambria Math"/>
                    <a:cs typeface="Courier New" panose="02070309020205020404" pitchFamily="49" charset="0"/>
                    <a:sym typeface="Symbol"/>
                  </a:rPr>
                  <a:t>Intelligence</a:t>
                </a:r>
                <a:r>
                  <a:rPr lang="de-DE" altLang="de-DE" sz="1800" dirty="0" smtClean="0">
                    <a:ea typeface="Cambria Math"/>
                    <a:sym typeface="Symbol"/>
                  </a:rPr>
                  <a:t>) </a:t>
                </a:r>
                <a:r>
                  <a:rPr lang="de-DE" altLang="de-DE" sz="1800" dirty="0" err="1" smtClean="0">
                    <a:ea typeface="Cambria Math"/>
                    <a:sym typeface="Symbol"/>
                  </a:rPr>
                  <a:t>and</a:t>
                </a:r>
                <a:r>
                  <a:rPr lang="de-DE" altLang="de-DE" sz="1800" dirty="0" smtClean="0">
                    <a:ea typeface="Cambria Math"/>
                    <a:sym typeface="Symbol"/>
                  </a:rPr>
                  <a:t> </a:t>
                </a:r>
                <a:r>
                  <a:rPr lang="de-DE" altLang="de-DE" sz="1800" dirty="0" smtClean="0">
                    <a:latin typeface="Courier New" panose="02070309020205020404" pitchFamily="49" charset="0"/>
                    <a:ea typeface="Cambria Math"/>
                    <a:cs typeface="Courier New" panose="02070309020205020404" pitchFamily="49" charset="0"/>
                    <a:sym typeface="Symbol"/>
                  </a:rPr>
                  <a:t>P(Grade</a:t>
                </a:r>
                <a:r>
                  <a:rPr lang="de-DE" altLang="de-DE" sz="1800" dirty="0" smtClean="0">
                    <a:ea typeface="Cambria Math"/>
                    <a:sym typeface="Symbol"/>
                  </a:rPr>
                  <a:t>)</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err="1" smtClean="0">
                    <a:ea typeface="Cambria Math"/>
                    <a:sym typeface="Symbol"/>
                  </a:rPr>
                  <a:t>Let</a:t>
                </a:r>
                <a:r>
                  <a:rPr lang="de-DE" altLang="de-DE" sz="1800" dirty="0" smtClean="0">
                    <a:ea typeface="Cambria Math"/>
                    <a:sym typeface="Symbol"/>
                  </a:rPr>
                  <a:t> </a:t>
                </a:r>
                <a:r>
                  <a:rPr lang="de-DE" altLang="de-DE" sz="1800" dirty="0" err="1" smtClean="0">
                    <a:ea typeface="Cambria Math"/>
                    <a:sym typeface="Symbol"/>
                  </a:rPr>
                  <a:t>us</a:t>
                </a:r>
                <a:r>
                  <a:rPr lang="de-DE" altLang="de-DE" sz="1800" dirty="0" smtClean="0">
                    <a:ea typeface="Cambria Math"/>
                    <a:sym typeface="Symbol"/>
                  </a:rPr>
                  <a:t> </a:t>
                </a:r>
                <a:r>
                  <a:rPr lang="de-DE" altLang="de-DE" sz="1800" dirty="0" err="1" smtClean="0">
                    <a:ea typeface="Cambria Math"/>
                    <a:sym typeface="Symbol"/>
                  </a:rPr>
                  <a:t>suppose</a:t>
                </a:r>
                <a:r>
                  <a:rPr lang="de-DE" altLang="de-DE" sz="1800" dirty="0" smtClean="0">
                    <a:ea typeface="Cambria Math"/>
                    <a:sym typeface="Symbol"/>
                  </a:rPr>
                  <a:t> </a:t>
                </a:r>
                <a:r>
                  <a:rPr lang="de-DE" altLang="de-DE" sz="1800" dirty="0" err="1" smtClean="0">
                    <a:ea typeface="Cambria Math"/>
                    <a:sym typeface="Symbol"/>
                  </a:rPr>
                  <a:t>that</a:t>
                </a:r>
                <a:endParaRPr lang="de-DE" altLang="de-DE" sz="1800" dirty="0" smtClean="0">
                  <a:ea typeface="Cambria Math"/>
                  <a:sym typeface="Symbol"/>
                </a:endParaRPr>
              </a:p>
              <a:p>
                <a:pPr eaLnBrk="1" hangingPunct="1">
                  <a:lnSpc>
                    <a:spcPct val="120000"/>
                  </a:lnSpc>
                  <a:spcBef>
                    <a:spcPct val="0"/>
                  </a:spcBef>
                  <a:buNone/>
                </a:pPr>
                <a:endParaRPr lang="de-DE" altLang="de-DE" sz="1800" dirty="0" smtClean="0">
                  <a:ea typeface="Cambria Math"/>
                  <a:sym typeface="Symbol"/>
                </a:endParaRPr>
              </a:p>
              <a:p>
                <a:pPr eaLnBrk="1" hangingPunct="1">
                  <a:lnSpc>
                    <a:spcPct val="120000"/>
                  </a:lnSpc>
                  <a:spcBef>
                    <a:spcPct val="0"/>
                  </a:spcBef>
                  <a:buNone/>
                </a:pPr>
                <a:r>
                  <a:rPr lang="de-DE" altLang="de-DE" sz="1800" dirty="0">
                    <a:ea typeface="Cambria Math"/>
                    <a:sym typeface="Symbol"/>
                  </a:rPr>
                  <a:t>	</a:t>
                </a:r>
                <a14:m>
                  <m:oMath xmlns:m="http://schemas.openxmlformats.org/officeDocument/2006/math">
                    <m:r>
                      <a:rPr lang="de-DE" altLang="de-DE" sz="1800" b="0" i="1" smtClean="0">
                        <a:latin typeface="Cambria Math"/>
                        <a:ea typeface="Cambria Math"/>
                        <a:sym typeface="Symbol"/>
                      </a:rPr>
                      <m:t>𝑃</m:t>
                    </m:r>
                    <m:d>
                      <m:dPr>
                        <m:ctrlPr>
                          <a:rPr lang="de-DE" altLang="de-DE" sz="1800" b="0" i="1" smtClean="0">
                            <a:latin typeface="Cambria Math" panose="02040503050406030204" pitchFamily="18" charset="0"/>
                            <a:ea typeface="Cambria Math"/>
                            <a:sym typeface="Symbol"/>
                          </a:rPr>
                        </m:ctrlPr>
                      </m:dPr>
                      <m:e>
                        <m:r>
                          <m:rPr>
                            <m:nor/>
                          </m:rPr>
                          <a:rPr lang="de-DE" altLang="de-DE" sz="1800" b="0" i="0" smtClean="0">
                            <a:latin typeface="Cambria Math"/>
                            <a:ea typeface="Cambria Math"/>
                            <a:sym typeface="Symbol"/>
                          </a:rPr>
                          <m:t>Intelligence</m:t>
                        </m:r>
                        <m:r>
                          <m:rPr>
                            <m:nor/>
                          </m:rPr>
                          <a:rPr lang="de-DE" altLang="de-DE" sz="1800" b="0" i="0" smtClean="0">
                            <a:latin typeface="Cambria Math"/>
                            <a:ea typeface="Cambria Math"/>
                            <a:sym typeface="Symbol"/>
                          </a:rPr>
                          <m:t>=</m:t>
                        </m:r>
                        <m:r>
                          <m:rPr>
                            <m:nor/>
                          </m:rPr>
                          <a:rPr lang="de-DE" altLang="de-DE" sz="1800" b="0" i="0" smtClean="0">
                            <a:latin typeface="Cambria Math"/>
                            <a:ea typeface="Cambria Math"/>
                            <a:sym typeface="Symbol"/>
                          </a:rPr>
                          <m:t>high</m:t>
                        </m:r>
                      </m:e>
                    </m:d>
                    <m:r>
                      <a:rPr lang="de-DE" altLang="de-DE" sz="1800" b="0" i="1" smtClean="0">
                        <a:latin typeface="Cambria Math"/>
                        <a:ea typeface="Cambria Math"/>
                        <a:sym typeface="Symbol"/>
                      </a:rPr>
                      <m:t>=0.3</m:t>
                    </m:r>
                  </m:oMath>
                </a14:m>
                <a:endParaRPr lang="de-DE" altLang="de-DE" sz="1800" b="0" dirty="0" smtClean="0">
                  <a:ea typeface="Cambria Math"/>
                  <a:sym typeface="Symbol"/>
                </a:endParaRPr>
              </a:p>
              <a:p>
                <a:pPr eaLnBrk="1" hangingPunct="1">
                  <a:lnSpc>
                    <a:spcPct val="120000"/>
                  </a:lnSpc>
                  <a:spcBef>
                    <a:spcPct val="0"/>
                  </a:spcBef>
                  <a:buNone/>
                </a:pPr>
                <a:r>
                  <a:rPr lang="de-DE" altLang="de-DE" sz="1800" b="0" dirty="0" smtClean="0">
                    <a:ea typeface="Cambria Math"/>
                    <a:sym typeface="Symbol"/>
                  </a:rPr>
                  <a:t>	</a:t>
                </a:r>
                <a14:m>
                  <m:oMath xmlns:m="http://schemas.openxmlformats.org/officeDocument/2006/math">
                    <m:r>
                      <a:rPr lang="de-DE" altLang="de-DE" sz="1800" b="0" i="1" smtClean="0">
                        <a:latin typeface="Cambria Math"/>
                        <a:ea typeface="Cambria Math"/>
                        <a:sym typeface="Symbol"/>
                      </a:rPr>
                      <m:t>𝑃</m:t>
                    </m:r>
                    <m:d>
                      <m:dPr>
                        <m:ctrlPr>
                          <a:rPr lang="de-DE" altLang="de-DE" sz="1800" b="0" i="1" smtClean="0">
                            <a:latin typeface="Cambria Math" panose="02040503050406030204" pitchFamily="18" charset="0"/>
                            <a:ea typeface="Cambria Math"/>
                            <a:sym typeface="Symbol"/>
                          </a:rPr>
                        </m:ctrlPr>
                      </m:dPr>
                      <m:e>
                        <m:r>
                          <m:rPr>
                            <m:nor/>
                          </m:rPr>
                          <a:rPr lang="de-DE" altLang="de-DE" sz="1800" b="0" i="0" smtClean="0">
                            <a:latin typeface="Cambria Math"/>
                            <a:ea typeface="Cambria Math"/>
                            <a:sym typeface="Symbol"/>
                          </a:rPr>
                          <m:t>Intelligence</m:t>
                        </m:r>
                        <m:r>
                          <m:rPr>
                            <m:nor/>
                          </m:rPr>
                          <a:rPr lang="de-DE" altLang="de-DE" sz="1800" b="0" i="0" smtClean="0">
                            <a:latin typeface="Cambria Math"/>
                            <a:ea typeface="Cambria Math"/>
                            <a:sym typeface="Symbol"/>
                          </a:rPr>
                          <m:t>=</m:t>
                        </m:r>
                        <m:r>
                          <m:rPr>
                            <m:nor/>
                          </m:rPr>
                          <a:rPr lang="de-DE" altLang="de-DE" sz="1800" b="0" i="0" smtClean="0">
                            <a:latin typeface="Cambria Math"/>
                            <a:ea typeface="Cambria Math"/>
                            <a:sym typeface="Symbol"/>
                          </a:rPr>
                          <m:t>low</m:t>
                        </m:r>
                      </m:e>
                    </m:d>
                    <m:r>
                      <a:rPr lang="de-DE" altLang="de-DE" sz="1800" b="0" i="1" smtClean="0">
                        <a:latin typeface="Cambria Math"/>
                        <a:ea typeface="Cambria Math"/>
                        <a:sym typeface="Symbol"/>
                      </a:rPr>
                      <m:t>=0.7</m:t>
                    </m:r>
                  </m:oMath>
                </a14:m>
                <a:endParaRPr lang="de-DE" altLang="de-DE" sz="1800" b="0" dirty="0" smtClean="0">
                  <a:ea typeface="Cambria Math"/>
                  <a:sym typeface="Symbol"/>
                </a:endParaRP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b="0" dirty="0" smtClean="0">
                    <a:ea typeface="Cambria Math"/>
                    <a:sym typeface="Symbol"/>
                  </a:rPr>
                  <a:t>	</a:t>
                </a:r>
                <a14:m>
                  <m:oMath xmlns:m="http://schemas.openxmlformats.org/officeDocument/2006/math">
                    <m:r>
                      <a:rPr lang="de-DE" altLang="de-DE" sz="1800" b="0" i="1" smtClean="0">
                        <a:latin typeface="Cambria Math"/>
                        <a:ea typeface="Cambria Math"/>
                        <a:sym typeface="Symbol"/>
                      </a:rPr>
                      <m:t>𝑃</m:t>
                    </m:r>
                    <m:d>
                      <m:dPr>
                        <m:ctrlPr>
                          <a:rPr lang="de-DE" altLang="de-DE" sz="1800" b="0" i="1" smtClean="0">
                            <a:latin typeface="Cambria Math" panose="02040503050406030204" pitchFamily="18" charset="0"/>
                            <a:ea typeface="Cambria Math"/>
                            <a:sym typeface="Symbol"/>
                          </a:rPr>
                        </m:ctrlPr>
                      </m:dPr>
                      <m:e>
                        <m:r>
                          <m:rPr>
                            <m:nor/>
                          </m:rPr>
                          <a:rPr lang="de-DE" altLang="de-DE" sz="1800" b="0" i="0" smtClean="0">
                            <a:latin typeface="Cambria Math"/>
                            <a:ea typeface="Cambria Math"/>
                            <a:sym typeface="Symbol"/>
                          </a:rPr>
                          <m:t>Grade</m:t>
                        </m:r>
                        <m:r>
                          <m:rPr>
                            <m:nor/>
                          </m:rPr>
                          <a:rPr lang="de-DE" altLang="de-DE" sz="1800" b="0" i="0" smtClean="0">
                            <a:latin typeface="Cambria Math"/>
                            <a:ea typeface="Cambria Math"/>
                            <a:sym typeface="Symbol"/>
                          </a:rPr>
                          <m:t>=</m:t>
                        </m:r>
                        <m:r>
                          <m:rPr>
                            <m:nor/>
                          </m:rPr>
                          <a:rPr lang="de-DE" altLang="de-DE" sz="1800" b="0" i="0" smtClean="0">
                            <a:latin typeface="Cambria Math"/>
                            <a:ea typeface="Cambria Math"/>
                            <a:sym typeface="Symbol"/>
                          </a:rPr>
                          <m:t>A</m:t>
                        </m:r>
                      </m:e>
                    </m:d>
                    <m:r>
                      <a:rPr lang="de-DE" altLang="de-DE" sz="1800" b="0" i="1" smtClean="0">
                        <a:latin typeface="Cambria Math"/>
                        <a:ea typeface="Cambria Math"/>
                        <a:sym typeface="Symbol"/>
                      </a:rPr>
                      <m:t>=0.25</m:t>
                    </m:r>
                  </m:oMath>
                </a14:m>
                <a:endParaRPr lang="de-DE" altLang="de-DE" sz="1800" dirty="0">
                  <a:ea typeface="Cambria Math"/>
                  <a:sym typeface="Symbol"/>
                </a:endParaRPr>
              </a:p>
              <a:p>
                <a:pPr eaLnBrk="1" hangingPunct="1">
                  <a:lnSpc>
                    <a:spcPct val="120000"/>
                  </a:lnSpc>
                  <a:spcBef>
                    <a:spcPct val="0"/>
                  </a:spcBef>
                  <a:buNone/>
                </a:pPr>
                <a:r>
                  <a:rPr lang="de-DE" altLang="de-DE" sz="1800" b="0" dirty="0" smtClean="0">
                    <a:ea typeface="Cambria Math"/>
                    <a:sym typeface="Symbol"/>
                  </a:rPr>
                  <a:t>	</a:t>
                </a:r>
                <a14:m>
                  <m:oMath xmlns:m="http://schemas.openxmlformats.org/officeDocument/2006/math">
                    <m:r>
                      <a:rPr lang="de-DE" altLang="de-DE" sz="1800" i="1">
                        <a:latin typeface="Cambria Math"/>
                        <a:ea typeface="Cambria Math"/>
                        <a:sym typeface="Symbol"/>
                      </a:rPr>
                      <m:t>𝑃</m:t>
                    </m:r>
                    <m:d>
                      <m:dPr>
                        <m:ctrlPr>
                          <a:rPr lang="de-DE" altLang="de-DE" sz="1800" i="1">
                            <a:latin typeface="Cambria Math" panose="02040503050406030204" pitchFamily="18" charset="0"/>
                            <a:ea typeface="Cambria Math"/>
                            <a:sym typeface="Symbol"/>
                          </a:rPr>
                        </m:ctrlPr>
                      </m:dPr>
                      <m:e>
                        <m:r>
                          <m:rPr>
                            <m:nor/>
                          </m:rPr>
                          <a:rPr lang="de-DE" altLang="de-DE" sz="1800">
                            <a:latin typeface="Cambria Math"/>
                            <a:ea typeface="Cambria Math"/>
                            <a:sym typeface="Symbol"/>
                          </a:rPr>
                          <m:t>Grade</m:t>
                        </m:r>
                        <m:r>
                          <m:rPr>
                            <m:nor/>
                          </m:rPr>
                          <a:rPr lang="de-DE" altLang="de-DE" sz="1800">
                            <a:latin typeface="Cambria Math"/>
                            <a:ea typeface="Cambria Math"/>
                            <a:sym typeface="Symbol"/>
                          </a:rPr>
                          <m:t>=</m:t>
                        </m:r>
                        <m:r>
                          <m:rPr>
                            <m:nor/>
                          </m:rPr>
                          <a:rPr lang="de-DE" altLang="de-DE" sz="1800" b="0" i="0" smtClean="0">
                            <a:latin typeface="Cambria Math"/>
                            <a:ea typeface="Cambria Math"/>
                            <a:sym typeface="Symbol"/>
                          </a:rPr>
                          <m:t>B</m:t>
                        </m:r>
                      </m:e>
                    </m:d>
                    <m:r>
                      <a:rPr lang="de-DE" altLang="de-DE" sz="1800" i="1">
                        <a:latin typeface="Cambria Math"/>
                        <a:ea typeface="Cambria Math"/>
                        <a:sym typeface="Symbol"/>
                      </a:rPr>
                      <m:t>=0.</m:t>
                    </m:r>
                    <m:r>
                      <a:rPr lang="de-DE" altLang="de-DE" sz="1800" b="0" i="1" smtClean="0">
                        <a:latin typeface="Cambria Math"/>
                        <a:ea typeface="Cambria Math"/>
                        <a:sym typeface="Symbol"/>
                      </a:rPr>
                      <m:t>37</m:t>
                    </m:r>
                  </m:oMath>
                </a14:m>
                <a:endParaRPr lang="de-DE" altLang="de-DE" sz="1800" b="0" dirty="0" smtClean="0">
                  <a:ea typeface="Cambria Math"/>
                  <a:sym typeface="Symbol"/>
                </a:endParaRPr>
              </a:p>
              <a:p>
                <a:pPr eaLnBrk="1" hangingPunct="1">
                  <a:lnSpc>
                    <a:spcPct val="120000"/>
                  </a:lnSpc>
                  <a:spcBef>
                    <a:spcPct val="0"/>
                  </a:spcBef>
                  <a:buNone/>
                </a:pPr>
                <a:r>
                  <a:rPr lang="de-DE" altLang="de-DE" sz="1800" dirty="0" smtClean="0">
                    <a:ea typeface="Cambria Math"/>
                    <a:sym typeface="Symbol"/>
                  </a:rPr>
                  <a:t>	</a:t>
                </a:r>
                <a14:m>
                  <m:oMath xmlns:m="http://schemas.openxmlformats.org/officeDocument/2006/math">
                    <m:r>
                      <a:rPr lang="de-DE" altLang="de-DE" sz="1800" i="1">
                        <a:latin typeface="Cambria Math"/>
                        <a:ea typeface="Cambria Math"/>
                        <a:sym typeface="Symbol"/>
                      </a:rPr>
                      <m:t>𝑃</m:t>
                    </m:r>
                    <m:d>
                      <m:dPr>
                        <m:ctrlPr>
                          <a:rPr lang="de-DE" altLang="de-DE" sz="1800" i="1">
                            <a:latin typeface="Cambria Math" panose="02040503050406030204" pitchFamily="18" charset="0"/>
                            <a:ea typeface="Cambria Math"/>
                            <a:sym typeface="Symbol"/>
                          </a:rPr>
                        </m:ctrlPr>
                      </m:dPr>
                      <m:e>
                        <m:r>
                          <m:rPr>
                            <m:nor/>
                          </m:rPr>
                          <a:rPr lang="de-DE" altLang="de-DE" sz="1800">
                            <a:latin typeface="Cambria Math"/>
                            <a:ea typeface="Cambria Math"/>
                            <a:sym typeface="Symbol"/>
                          </a:rPr>
                          <m:t>Grade</m:t>
                        </m:r>
                        <m:r>
                          <m:rPr>
                            <m:nor/>
                          </m:rPr>
                          <a:rPr lang="de-DE" altLang="de-DE" sz="1800">
                            <a:latin typeface="Cambria Math"/>
                            <a:ea typeface="Cambria Math"/>
                            <a:sym typeface="Symbol"/>
                          </a:rPr>
                          <m:t>=</m:t>
                        </m:r>
                        <m:r>
                          <m:rPr>
                            <m:nor/>
                          </m:rPr>
                          <a:rPr lang="de-DE" altLang="de-DE" sz="1800" b="0" i="0" smtClean="0">
                            <a:latin typeface="Cambria Math"/>
                            <a:ea typeface="Cambria Math"/>
                            <a:sym typeface="Symbol"/>
                          </a:rPr>
                          <m:t>C</m:t>
                        </m:r>
                      </m:e>
                    </m:d>
                    <m:r>
                      <a:rPr lang="de-DE" altLang="de-DE" sz="1800" i="1">
                        <a:latin typeface="Cambria Math"/>
                        <a:ea typeface="Cambria Math"/>
                        <a:sym typeface="Symbol"/>
                      </a:rPr>
                      <m:t>=0.</m:t>
                    </m:r>
                    <m:r>
                      <a:rPr lang="de-DE" altLang="de-DE" sz="1800" b="0" i="1" smtClean="0">
                        <a:latin typeface="Cambria Math"/>
                        <a:ea typeface="Cambria Math"/>
                        <a:sym typeface="Symbol"/>
                      </a:rPr>
                      <m:t>38</m:t>
                    </m:r>
                  </m:oMath>
                </a14:m>
                <a:endParaRPr lang="de-DE" altLang="de-DE" sz="1800" dirty="0" smtClean="0">
                  <a:ea typeface="Cambria Math"/>
                  <a:sym typeface="Symbol"/>
                </a:endParaRPr>
              </a:p>
              <a:p>
                <a:pPr eaLnBrk="1" hangingPunct="1">
                  <a:lnSpc>
                    <a:spcPct val="120000"/>
                  </a:lnSpc>
                  <a:spcBef>
                    <a:spcPct val="0"/>
                  </a:spcBef>
                  <a:buNone/>
                </a:pPr>
                <a:endParaRPr lang="de-DE" altLang="de-DE" sz="1800" dirty="0" smtClean="0">
                  <a:ea typeface="Cambria Math"/>
                  <a:sym typeface="Symbol"/>
                </a:endParaRPr>
              </a:p>
              <a:p>
                <a:pPr eaLnBrk="1" hangingPunct="1">
                  <a:lnSpc>
                    <a:spcPct val="120000"/>
                  </a:lnSpc>
                  <a:spcBef>
                    <a:spcPct val="0"/>
                  </a:spcBef>
                  <a:buNone/>
                </a:pPr>
                <a:r>
                  <a:rPr lang="de-DE" altLang="de-DE" sz="1800" dirty="0" smtClean="0">
                    <a:ea typeface="Cambria Math"/>
                    <a:sym typeface="Symbol"/>
                  </a:rPr>
                  <a:t>These marginal </a:t>
                </a:r>
                <a:r>
                  <a:rPr lang="de-DE" altLang="de-DE" sz="1800" dirty="0" err="1" smtClean="0">
                    <a:ea typeface="Cambria Math"/>
                    <a:sym typeface="Symbol"/>
                  </a:rPr>
                  <a:t>distributions</a:t>
                </a:r>
                <a:r>
                  <a:rPr lang="de-DE" altLang="de-DE" sz="1800" dirty="0" smtClean="0">
                    <a:ea typeface="Cambria Math"/>
                    <a:sym typeface="Symbol"/>
                  </a:rPr>
                  <a:t> </a:t>
                </a:r>
                <a:r>
                  <a:rPr lang="de-DE" altLang="de-DE" sz="1800" dirty="0" err="1" smtClean="0">
                    <a:ea typeface="Cambria Math"/>
                    <a:sym typeface="Symbol"/>
                  </a:rPr>
                  <a:t>are</a:t>
                </a:r>
                <a:r>
                  <a:rPr lang="de-DE" altLang="de-DE" sz="1800" dirty="0" smtClean="0">
                    <a:ea typeface="Cambria Math"/>
                    <a:sym typeface="Symbol"/>
                  </a:rPr>
                  <a:t> </a:t>
                </a:r>
                <a:r>
                  <a:rPr lang="de-DE" altLang="de-DE" sz="1800" dirty="0" err="1" smtClean="0">
                    <a:ea typeface="Cambria Math"/>
                    <a:sym typeface="Symbol"/>
                  </a:rPr>
                  <a:t>probability</a:t>
                </a:r>
                <a:r>
                  <a:rPr lang="de-DE" altLang="de-DE" sz="1800" dirty="0" smtClean="0">
                    <a:ea typeface="Cambria Math"/>
                    <a:sym typeface="Symbol"/>
                  </a:rPr>
                  <a:t> </a:t>
                </a:r>
                <a:r>
                  <a:rPr lang="de-DE" altLang="de-DE" sz="1800" dirty="0" err="1" smtClean="0">
                    <a:ea typeface="Cambria Math"/>
                    <a:sym typeface="Symbol"/>
                  </a:rPr>
                  <a:t>distributions</a:t>
                </a:r>
                <a:r>
                  <a:rPr lang="de-DE" altLang="de-DE" sz="1800" dirty="0" smtClean="0">
                    <a:ea typeface="Cambria Math"/>
                    <a:sym typeface="Symbol"/>
                  </a:rPr>
                  <a:t> </a:t>
                </a:r>
                <a:r>
                  <a:rPr lang="de-DE" altLang="de-DE" sz="1800" dirty="0" err="1" smtClean="0">
                    <a:ea typeface="Cambria Math"/>
                    <a:sym typeface="Symbol"/>
                  </a:rPr>
                  <a:t>satisfying</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3 </a:t>
                </a:r>
                <a:r>
                  <a:rPr lang="de-DE" altLang="de-DE" sz="1800" dirty="0" err="1" smtClean="0">
                    <a:ea typeface="Cambria Math"/>
                    <a:sym typeface="Symbol"/>
                  </a:rPr>
                  <a:t>properties</a:t>
                </a:r>
                <a:r>
                  <a:rPr lang="de-DE" altLang="de-DE" sz="1800" dirty="0" smtClean="0">
                    <a:ea typeface="Cambria Math"/>
                    <a:sym typeface="Symbol"/>
                  </a:rPr>
                  <a:t>.</a:t>
                </a:r>
              </a:p>
            </p:txBody>
          </p:sp>
        </mc:Choice>
        <mc:Fallback xmlns="">
          <p:sp>
            <p:nvSpPr>
              <p:cNvPr id="15364" name="Text Box 4"/>
              <p:cNvSpPr txBox="1">
                <a:spLocks noRot="1" noChangeAspect="1" noMove="1" noResize="1" noEditPoints="1" noAdjustHandles="1" noChangeArrowheads="1" noChangeShapeType="1" noTextEdit="1"/>
              </p:cNvSpPr>
              <p:nvPr/>
            </p:nvSpPr>
            <p:spPr bwMode="auto">
              <a:xfrm>
                <a:off x="107504" y="658813"/>
                <a:ext cx="8856984" cy="5410712"/>
              </a:xfrm>
              <a:prstGeom prst="rect">
                <a:avLst/>
              </a:prstGeom>
              <a:blipFill rotWithShape="1">
                <a:blip r:embed="rId2"/>
                <a:stretch>
                  <a:fillRect l="-619" b="-3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noFill/>
                  </a:rPr>
                  <a:t> </a:t>
                </a:r>
              </a:p>
            </p:txBody>
          </p:sp>
        </mc:Fallback>
      </mc:AlternateContent>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46</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V2</a:t>
            </a:r>
            <a:endParaRPr lang="de-DE" altLang="de-DE" sz="1000" dirty="0" smtClean="0"/>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Processing of Biological Data</a:t>
            </a:r>
          </a:p>
        </p:txBody>
      </p:sp>
    </p:spTree>
    <p:extLst>
      <p:ext uri="{BB962C8B-B14F-4D97-AF65-F5344CB8AC3E}">
        <p14:creationId xmlns:p14="http://schemas.microsoft.com/office/powerpoint/2010/main" val="39353832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smtClean="0">
                <a:ea typeface="ＭＳ Ｐゴシック" pitchFamily="34" charset="-128"/>
              </a:rPr>
              <a:t>Joint </a:t>
            </a:r>
            <a:r>
              <a:rPr lang="de-DE" altLang="de-DE" dirty="0" err="1" smtClean="0">
                <a:ea typeface="ＭＳ Ｐゴシック" pitchFamily="34" charset="-128"/>
              </a:rPr>
              <a:t>Distributions</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mc:AlternateContent xmlns:mc="http://schemas.openxmlformats.org/markup-compatibility/2006" xmlns:a14="http://schemas.microsoft.com/office/drawing/2010/main">
        <mc:Choice Requires="a14">
          <p:sp>
            <p:nvSpPr>
              <p:cNvPr id="15364" name="Text Box 4"/>
              <p:cNvSpPr txBox="1">
                <a:spLocks noChangeArrowheads="1"/>
              </p:cNvSpPr>
              <p:nvPr/>
            </p:nvSpPr>
            <p:spPr bwMode="auto">
              <a:xfrm>
                <a:off x="107504" y="548680"/>
                <a:ext cx="9036496" cy="34822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Often </a:t>
                </a:r>
                <a:r>
                  <a:rPr lang="de-DE" altLang="de-DE" sz="1800" dirty="0" err="1" smtClean="0">
                    <a:ea typeface="Cambria Math"/>
                    <a:sym typeface="Symbol"/>
                  </a:rPr>
                  <a:t>we</a:t>
                </a:r>
                <a:r>
                  <a:rPr lang="de-DE" altLang="de-DE" sz="1800" dirty="0" smtClean="0">
                    <a:ea typeface="Cambria Math"/>
                    <a:sym typeface="Symbol"/>
                  </a:rPr>
                  <a:t> </a:t>
                </a:r>
                <a:r>
                  <a:rPr lang="de-DE" altLang="de-DE" sz="1800" dirty="0" err="1" smtClean="0">
                    <a:ea typeface="Cambria Math"/>
                    <a:sym typeface="Symbol"/>
                  </a:rPr>
                  <a:t>are</a:t>
                </a:r>
                <a:r>
                  <a:rPr lang="de-DE" altLang="de-DE" sz="1800" dirty="0">
                    <a:ea typeface="Cambria Math"/>
                    <a:sym typeface="Symbol"/>
                  </a:rPr>
                  <a:t> </a:t>
                </a:r>
                <a:r>
                  <a:rPr lang="de-DE" altLang="de-DE" sz="1800" dirty="0" err="1" smtClean="0">
                    <a:ea typeface="Cambria Math"/>
                    <a:sym typeface="Symbol"/>
                  </a:rPr>
                  <a:t>interested</a:t>
                </a:r>
                <a:r>
                  <a:rPr lang="de-DE" altLang="de-DE" sz="1800" dirty="0" smtClean="0">
                    <a:ea typeface="Cambria Math"/>
                    <a:sym typeface="Symbol"/>
                  </a:rPr>
                  <a:t> in </a:t>
                </a:r>
                <a:r>
                  <a:rPr lang="de-DE" altLang="de-DE" sz="1800" dirty="0" err="1" smtClean="0">
                    <a:ea typeface="Cambria Math"/>
                    <a:sym typeface="Symbol"/>
                  </a:rPr>
                  <a:t>questions</a:t>
                </a:r>
                <a:r>
                  <a:rPr lang="de-DE" altLang="de-DE" sz="1800" dirty="0" smtClean="0">
                    <a:ea typeface="Cambria Math"/>
                    <a:sym typeface="Symbol"/>
                  </a:rPr>
                  <a:t> </a:t>
                </a:r>
                <a:r>
                  <a:rPr lang="de-DE" altLang="de-DE" sz="1800" dirty="0" err="1" smtClean="0">
                    <a:ea typeface="Cambria Math"/>
                    <a:sym typeface="Symbol"/>
                  </a:rPr>
                  <a:t>that</a:t>
                </a:r>
                <a:r>
                  <a:rPr lang="de-DE" altLang="de-DE" sz="1800" dirty="0" smtClean="0">
                    <a:ea typeface="Cambria Math"/>
                    <a:sym typeface="Symbol"/>
                  </a:rPr>
                  <a:t> </a:t>
                </a:r>
              </a:p>
              <a:p>
                <a:pPr eaLnBrk="1" hangingPunct="1">
                  <a:lnSpc>
                    <a:spcPct val="120000"/>
                  </a:lnSpc>
                  <a:spcBef>
                    <a:spcPct val="0"/>
                  </a:spcBef>
                  <a:buNone/>
                </a:pPr>
                <a:r>
                  <a:rPr lang="de-DE" altLang="de-DE" sz="1800" dirty="0" err="1" smtClean="0">
                    <a:ea typeface="Cambria Math"/>
                    <a:sym typeface="Symbol"/>
                  </a:rPr>
                  <a:t>involve</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values</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several</a:t>
                </a:r>
                <a:r>
                  <a:rPr lang="de-DE" altLang="de-DE" sz="1800" dirty="0" smtClean="0">
                    <a:ea typeface="Cambria Math"/>
                    <a:sym typeface="Symbol"/>
                  </a:rPr>
                  <a:t> </a:t>
                </a:r>
                <a:r>
                  <a:rPr lang="de-DE" altLang="de-DE" sz="1800" dirty="0" err="1" smtClean="0">
                    <a:ea typeface="Cambria Math"/>
                    <a:sym typeface="Symbol"/>
                  </a:rPr>
                  <a:t>random</a:t>
                </a:r>
                <a:r>
                  <a:rPr lang="de-DE" altLang="de-DE" sz="1800" dirty="0" smtClean="0">
                    <a:ea typeface="Cambria Math"/>
                    <a:sym typeface="Symbol"/>
                  </a:rPr>
                  <a:t> variables.</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smtClean="0">
                    <a:ea typeface="Cambria Math"/>
                    <a:sym typeface="Symbol"/>
                  </a:rPr>
                  <a:t>E.g. </a:t>
                </a:r>
                <a:r>
                  <a:rPr lang="de-DE" altLang="de-DE" sz="1800" dirty="0" err="1" smtClean="0">
                    <a:ea typeface="Cambria Math"/>
                    <a:sym typeface="Symbol"/>
                  </a:rPr>
                  <a:t>we</a:t>
                </a:r>
                <a:r>
                  <a:rPr lang="de-DE" altLang="de-DE" sz="1800" dirty="0" smtClean="0">
                    <a:ea typeface="Cambria Math"/>
                    <a:sym typeface="Symbol"/>
                  </a:rPr>
                  <a:t> </a:t>
                </a:r>
                <a:r>
                  <a:rPr lang="de-DE" altLang="de-DE" sz="1800" dirty="0" err="1" smtClean="0">
                    <a:ea typeface="Cambria Math"/>
                    <a:sym typeface="Symbol"/>
                  </a:rPr>
                  <a:t>might</a:t>
                </a:r>
                <a:r>
                  <a:rPr lang="de-DE" altLang="de-DE" sz="1800" dirty="0" smtClean="0">
                    <a:ea typeface="Cambria Math"/>
                    <a:sym typeface="Symbol"/>
                  </a:rPr>
                  <a:t> </a:t>
                </a:r>
                <a:r>
                  <a:rPr lang="de-DE" altLang="de-DE" sz="1800" dirty="0" err="1" smtClean="0">
                    <a:ea typeface="Cambria Math"/>
                    <a:sym typeface="Symbol"/>
                  </a:rPr>
                  <a:t>be</a:t>
                </a:r>
                <a:r>
                  <a:rPr lang="de-DE" altLang="de-DE" sz="1800" dirty="0" smtClean="0">
                    <a:ea typeface="Cambria Math"/>
                    <a:sym typeface="Symbol"/>
                  </a:rPr>
                  <a:t> </a:t>
                </a:r>
                <a:r>
                  <a:rPr lang="de-DE" altLang="de-DE" sz="1800" dirty="0" err="1" smtClean="0">
                    <a:ea typeface="Cambria Math"/>
                    <a:sym typeface="Symbol"/>
                  </a:rPr>
                  <a:t>interested</a:t>
                </a:r>
                <a:r>
                  <a:rPr lang="de-DE" altLang="de-DE" sz="1800" dirty="0" smtClean="0">
                    <a:ea typeface="Cambria Math"/>
                    <a:sym typeface="Symbol"/>
                  </a:rPr>
                  <a:t> in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event</a:t>
                </a:r>
                <a:r>
                  <a:rPr lang="de-DE" altLang="de-DE" sz="1800" dirty="0" smtClean="0">
                    <a:ea typeface="Cambria Math"/>
                    <a:sym typeface="Symbol"/>
                  </a:rPr>
                  <a:t> „</a:t>
                </a:r>
                <a:r>
                  <a:rPr lang="de-DE" altLang="de-DE" sz="1800" dirty="0" err="1" smtClean="0">
                    <a:latin typeface="Courier New" panose="02070309020205020404" pitchFamily="49" charset="0"/>
                    <a:ea typeface="Cambria Math"/>
                    <a:cs typeface="Courier New" panose="02070309020205020404" pitchFamily="49" charset="0"/>
                    <a:sym typeface="Symbol"/>
                  </a:rPr>
                  <a:t>Intelligence</a:t>
                </a:r>
                <a:r>
                  <a:rPr lang="de-DE" altLang="de-DE" sz="1800" dirty="0" smtClean="0">
                    <a:latin typeface="Courier New" panose="02070309020205020404" pitchFamily="49" charset="0"/>
                    <a:ea typeface="Cambria Math"/>
                    <a:cs typeface="Courier New" panose="02070309020205020404" pitchFamily="49" charset="0"/>
                    <a:sym typeface="Symbol"/>
                  </a:rPr>
                  <a:t> = high </a:t>
                </a:r>
                <a:r>
                  <a:rPr lang="de-DE" altLang="de-DE" sz="1800" dirty="0" err="1" smtClean="0">
                    <a:ea typeface="Cambria Math"/>
                    <a:sym typeface="Symbol"/>
                  </a:rPr>
                  <a:t>and</a:t>
                </a:r>
                <a:r>
                  <a:rPr lang="de-DE" altLang="de-DE" sz="1800" dirty="0" smtClean="0">
                    <a:ea typeface="Cambria Math"/>
                    <a:sym typeface="Symbol"/>
                  </a:rPr>
                  <a:t> </a:t>
                </a:r>
                <a:r>
                  <a:rPr lang="de-DE" altLang="de-DE" sz="1800" dirty="0" smtClean="0">
                    <a:latin typeface="Courier New" panose="02070309020205020404" pitchFamily="49" charset="0"/>
                    <a:ea typeface="Cambria Math"/>
                    <a:cs typeface="Courier New" panose="02070309020205020404" pitchFamily="49" charset="0"/>
                    <a:sym typeface="Symbol"/>
                  </a:rPr>
                  <a:t>Grade = A</a:t>
                </a:r>
                <a:r>
                  <a:rPr lang="de-DE" altLang="de-DE" sz="1800" dirty="0" smtClean="0">
                    <a:ea typeface="Cambria Math"/>
                    <a:sym typeface="Symbol"/>
                  </a:rPr>
                  <a:t>“.</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smtClean="0">
                    <a:ea typeface="Cambria Math"/>
                    <a:sym typeface="Symbol"/>
                  </a:rPr>
                  <a:t>In </a:t>
                </a:r>
                <a:r>
                  <a:rPr lang="de-DE" altLang="de-DE" sz="1800" dirty="0" err="1" smtClean="0">
                    <a:ea typeface="Cambria Math"/>
                    <a:sym typeface="Symbol"/>
                  </a:rPr>
                  <a:t>that</a:t>
                </a:r>
                <a:r>
                  <a:rPr lang="de-DE" altLang="de-DE" sz="1800" dirty="0" smtClean="0">
                    <a:ea typeface="Cambria Math"/>
                    <a:sym typeface="Symbol"/>
                  </a:rPr>
                  <a:t> </a:t>
                </a:r>
                <a:r>
                  <a:rPr lang="de-DE" altLang="de-DE" sz="1800" dirty="0" err="1" smtClean="0">
                    <a:ea typeface="Cambria Math"/>
                    <a:sym typeface="Symbol"/>
                  </a:rPr>
                  <a:t>case</a:t>
                </a:r>
                <a:r>
                  <a:rPr lang="de-DE" altLang="de-DE" sz="1800" dirty="0" smtClean="0">
                    <a:ea typeface="Cambria Math"/>
                    <a:sym typeface="Symbol"/>
                  </a:rPr>
                  <a:t> </a:t>
                </a:r>
                <a:r>
                  <a:rPr lang="de-DE" altLang="de-DE" sz="1800" dirty="0" err="1" smtClean="0">
                    <a:ea typeface="Cambria Math"/>
                    <a:sym typeface="Symbol"/>
                  </a:rPr>
                  <a:t>we</a:t>
                </a:r>
                <a:r>
                  <a:rPr lang="de-DE" altLang="de-DE" sz="1800" dirty="0" smtClean="0">
                    <a:ea typeface="Cambria Math"/>
                    <a:sym typeface="Symbol"/>
                  </a:rPr>
                  <a:t> </a:t>
                </a:r>
                <a:r>
                  <a:rPr lang="de-DE" altLang="de-DE" sz="1800" dirty="0" err="1" smtClean="0">
                    <a:ea typeface="Cambria Math"/>
                    <a:sym typeface="Symbol"/>
                  </a:rPr>
                  <a:t>need</a:t>
                </a:r>
                <a:r>
                  <a:rPr lang="de-DE" altLang="de-DE" sz="1800" dirty="0" smtClean="0">
                    <a:ea typeface="Cambria Math"/>
                    <a:sym typeface="Symbol"/>
                  </a:rPr>
                  <a:t> </a:t>
                </a:r>
                <a:r>
                  <a:rPr lang="de-DE" altLang="de-DE" sz="1800" dirty="0" err="1" smtClean="0">
                    <a:ea typeface="Cambria Math"/>
                    <a:sym typeface="Symbol"/>
                  </a:rPr>
                  <a:t>to</a:t>
                </a:r>
                <a:r>
                  <a:rPr lang="de-DE" altLang="de-DE" sz="1800" dirty="0" smtClean="0">
                    <a:ea typeface="Cambria Math"/>
                    <a:sym typeface="Symbol"/>
                  </a:rPr>
                  <a:t> </a:t>
                </a:r>
                <a:r>
                  <a:rPr lang="de-DE" altLang="de-DE" sz="1800" dirty="0" err="1" smtClean="0">
                    <a:ea typeface="Cambria Math"/>
                    <a:sym typeface="Symbol"/>
                  </a:rPr>
                  <a:t>consider</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b="1" dirty="0" err="1" smtClean="0">
                    <a:ea typeface="Cambria Math"/>
                    <a:sym typeface="Symbol"/>
                  </a:rPr>
                  <a:t>joint</a:t>
                </a:r>
                <a:r>
                  <a:rPr lang="de-DE" altLang="de-DE" sz="1800" b="1" dirty="0" smtClean="0">
                    <a:ea typeface="Cambria Math"/>
                    <a:sym typeface="Symbol"/>
                  </a:rPr>
                  <a:t> </a:t>
                </a:r>
                <a:r>
                  <a:rPr lang="de-DE" altLang="de-DE" sz="1800" b="1" dirty="0" err="1" smtClean="0">
                    <a:ea typeface="Cambria Math"/>
                    <a:sym typeface="Symbol"/>
                  </a:rPr>
                  <a:t>distribution</a:t>
                </a:r>
                <a:r>
                  <a:rPr lang="de-DE" altLang="de-DE" sz="1800" b="1" dirty="0" smtClean="0">
                    <a:ea typeface="Cambria Math"/>
                    <a:sym typeface="Symbol"/>
                  </a:rPr>
                  <a:t> </a:t>
                </a:r>
                <a14:m>
                  <m:oMath xmlns:m="http://schemas.openxmlformats.org/officeDocument/2006/math">
                    <m:r>
                      <a:rPr lang="de-DE" altLang="de-DE" sz="1800" b="0" i="1" smtClean="0">
                        <a:latin typeface="Cambria Math"/>
                        <a:ea typeface="Cambria Math"/>
                        <a:sym typeface="Symbol"/>
                      </a:rPr>
                      <m:t>𝑃</m:t>
                    </m:r>
                    <m:d>
                      <m:dPr>
                        <m:ctrlPr>
                          <a:rPr lang="de-DE" altLang="de-DE" sz="1800" b="0" i="1" smtClean="0">
                            <a:latin typeface="Cambria Math" panose="02040503050406030204" pitchFamily="18" charset="0"/>
                            <a:ea typeface="Cambria Math"/>
                            <a:sym typeface="Symbol"/>
                          </a:rPr>
                        </m:ctrlPr>
                      </m:dPr>
                      <m:e>
                        <m:sSub>
                          <m:sSubPr>
                            <m:ctrlPr>
                              <a:rPr lang="de-DE" altLang="de-DE" sz="1800" b="0" i="1" smtClean="0">
                                <a:latin typeface="Cambria Math" panose="02040503050406030204" pitchFamily="18" charset="0"/>
                                <a:ea typeface="Cambria Math"/>
                                <a:sym typeface="Symbol"/>
                              </a:rPr>
                            </m:ctrlPr>
                          </m:sSubPr>
                          <m:e>
                            <m:r>
                              <a:rPr lang="de-DE" altLang="de-DE" sz="1800" b="0" i="1" smtClean="0">
                                <a:latin typeface="Cambria Math"/>
                                <a:ea typeface="Cambria Math"/>
                                <a:sym typeface="Symbol"/>
                              </a:rPr>
                              <m:t>𝑋</m:t>
                            </m:r>
                          </m:e>
                          <m:sub>
                            <m:r>
                              <a:rPr lang="de-DE" altLang="de-DE" sz="1800" b="0" i="1" smtClean="0">
                                <a:latin typeface="Cambria Math"/>
                                <a:ea typeface="Cambria Math"/>
                                <a:sym typeface="Symbol"/>
                              </a:rPr>
                              <m:t>1</m:t>
                            </m:r>
                          </m:sub>
                        </m:sSub>
                        <m:r>
                          <a:rPr lang="de-DE" altLang="de-DE" sz="1800" b="0" i="1" smtClean="0">
                            <a:latin typeface="Cambria Math"/>
                            <a:ea typeface="Cambria Math"/>
                            <a:sym typeface="Symbol"/>
                          </a:rPr>
                          <m:t>,…,</m:t>
                        </m:r>
                        <m:sSub>
                          <m:sSubPr>
                            <m:ctrlPr>
                              <a:rPr lang="de-DE" altLang="de-DE" sz="1800" b="0" i="1" smtClean="0">
                                <a:latin typeface="Cambria Math" panose="02040503050406030204" pitchFamily="18" charset="0"/>
                                <a:ea typeface="Cambria Math"/>
                                <a:sym typeface="Symbol"/>
                              </a:rPr>
                            </m:ctrlPr>
                          </m:sSubPr>
                          <m:e>
                            <m:r>
                              <a:rPr lang="de-DE" altLang="de-DE" sz="1800" b="0" i="1" smtClean="0">
                                <a:latin typeface="Cambria Math"/>
                                <a:ea typeface="Cambria Math"/>
                                <a:sym typeface="Symbol"/>
                              </a:rPr>
                              <m:t>𝑋</m:t>
                            </m:r>
                          </m:e>
                          <m:sub>
                            <m:r>
                              <a:rPr lang="de-DE" altLang="de-DE" sz="1800" b="0" i="1" smtClean="0">
                                <a:latin typeface="Cambria Math"/>
                                <a:ea typeface="Cambria Math"/>
                                <a:sym typeface="Symbol"/>
                              </a:rPr>
                              <m:t>𝑛</m:t>
                            </m:r>
                          </m:sub>
                        </m:sSub>
                      </m:e>
                    </m:d>
                  </m:oMath>
                </a14:m>
                <a:r>
                  <a:rPr lang="de-DE" altLang="de-DE" sz="1800" dirty="0" smtClean="0">
                    <a:ea typeface="Cambria Math"/>
                    <a:sym typeface="Symbol"/>
                  </a:rPr>
                  <a:t> </a:t>
                </a:r>
              </a:p>
              <a:p>
                <a:pPr eaLnBrk="1" hangingPunct="1">
                  <a:lnSpc>
                    <a:spcPct val="120000"/>
                  </a:lnSpc>
                  <a:spcBef>
                    <a:spcPct val="0"/>
                  </a:spcBef>
                  <a:buNone/>
                </a:pPr>
                <a:r>
                  <a:rPr lang="de-DE" altLang="de-DE" sz="1800" dirty="0" smtClean="0">
                    <a:ea typeface="Cambria Math"/>
                    <a:sym typeface="Symbol"/>
                  </a:rPr>
                  <a:t>over </a:t>
                </a:r>
                <a:r>
                  <a:rPr lang="de-DE" altLang="de-DE" sz="1800" dirty="0" err="1" smtClean="0">
                    <a:ea typeface="Cambria Math"/>
                    <a:sym typeface="Symbol"/>
                  </a:rPr>
                  <a:t>these</a:t>
                </a:r>
                <a:r>
                  <a:rPr lang="de-DE" altLang="de-DE" sz="1800" dirty="0" smtClean="0">
                    <a:ea typeface="Cambria Math"/>
                    <a:sym typeface="Symbol"/>
                  </a:rPr>
                  <a:t> </a:t>
                </a:r>
                <a:r>
                  <a:rPr lang="de-DE" altLang="de-DE" sz="1800" dirty="0" err="1" smtClean="0">
                    <a:ea typeface="Cambria Math"/>
                    <a:sym typeface="Symbol"/>
                  </a:rPr>
                  <a:t>two</a:t>
                </a:r>
                <a:r>
                  <a:rPr lang="de-DE" altLang="de-DE" sz="1800" dirty="0" smtClean="0">
                    <a:ea typeface="Cambria Math"/>
                    <a:sym typeface="Symbol"/>
                  </a:rPr>
                  <a:t> </a:t>
                </a:r>
                <a:r>
                  <a:rPr lang="de-DE" altLang="de-DE" sz="1800" dirty="0" err="1" smtClean="0">
                    <a:ea typeface="Cambria Math"/>
                    <a:sym typeface="Symbol"/>
                  </a:rPr>
                  <a:t>random</a:t>
                </a:r>
                <a:r>
                  <a:rPr lang="de-DE" altLang="de-DE" sz="1800" dirty="0" smtClean="0">
                    <a:ea typeface="Cambria Math"/>
                    <a:sym typeface="Symbol"/>
                  </a:rPr>
                  <a:t> variables.</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smtClean="0">
                    <a:ea typeface="Cambria Math"/>
                    <a:sym typeface="Symbol"/>
                  </a:rPr>
                  <a:t>The </a:t>
                </a:r>
                <a:r>
                  <a:rPr lang="de-DE" altLang="de-DE" sz="1800" dirty="0" err="1" smtClean="0">
                    <a:ea typeface="Cambria Math"/>
                    <a:sym typeface="Symbol"/>
                  </a:rPr>
                  <a:t>joint</a:t>
                </a:r>
                <a:r>
                  <a:rPr lang="de-DE" altLang="de-DE" sz="1800" dirty="0" smtClean="0">
                    <a:ea typeface="Cambria Math"/>
                    <a:sym typeface="Symbol"/>
                  </a:rPr>
                  <a:t> </a:t>
                </a:r>
                <a:r>
                  <a:rPr lang="de-DE" altLang="de-DE" sz="1800" dirty="0" err="1" smtClean="0">
                    <a:ea typeface="Cambria Math"/>
                    <a:sym typeface="Symbol"/>
                  </a:rPr>
                  <a:t>distribution</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2 </a:t>
                </a:r>
                <a:r>
                  <a:rPr lang="de-DE" altLang="de-DE" sz="1800" dirty="0" err="1" smtClean="0">
                    <a:ea typeface="Cambria Math"/>
                    <a:sym typeface="Symbol"/>
                  </a:rPr>
                  <a:t>random</a:t>
                </a:r>
                <a:r>
                  <a:rPr lang="de-DE" altLang="de-DE" sz="1800" dirty="0" smtClean="0">
                    <a:ea typeface="Cambria Math"/>
                    <a:sym typeface="Symbol"/>
                  </a:rPr>
                  <a:t> variables </a:t>
                </a:r>
                <a:r>
                  <a:rPr lang="de-DE" altLang="de-DE" sz="1800" dirty="0" err="1" smtClean="0">
                    <a:ea typeface="Cambria Math"/>
                    <a:sym typeface="Symbol"/>
                  </a:rPr>
                  <a:t>has</a:t>
                </a:r>
                <a:r>
                  <a:rPr lang="de-DE" altLang="de-DE" sz="1800" dirty="0" smtClean="0">
                    <a:ea typeface="Cambria Math"/>
                    <a:sym typeface="Symbol"/>
                  </a:rPr>
                  <a:t> </a:t>
                </a:r>
                <a:r>
                  <a:rPr lang="de-DE" altLang="de-DE" sz="1800" dirty="0" err="1" smtClean="0">
                    <a:ea typeface="Cambria Math"/>
                    <a:sym typeface="Symbol"/>
                  </a:rPr>
                  <a:t>to</a:t>
                </a:r>
                <a:r>
                  <a:rPr lang="de-DE" altLang="de-DE" sz="1800" dirty="0" smtClean="0">
                    <a:ea typeface="Cambria Math"/>
                    <a:sym typeface="Symbol"/>
                  </a:rPr>
                  <a:t> </a:t>
                </a:r>
                <a:r>
                  <a:rPr lang="de-DE" altLang="de-DE" sz="1800" dirty="0" err="1" smtClean="0">
                    <a:ea typeface="Cambria Math"/>
                    <a:sym typeface="Symbol"/>
                  </a:rPr>
                  <a:t>be</a:t>
                </a:r>
                <a:r>
                  <a:rPr lang="de-DE" altLang="de-DE" sz="1800" dirty="0" smtClean="0">
                    <a:ea typeface="Cambria Math"/>
                    <a:sym typeface="Symbol"/>
                  </a:rPr>
                  <a:t> </a:t>
                </a:r>
                <a:r>
                  <a:rPr lang="de-DE" altLang="de-DE" sz="1800" dirty="0" err="1" smtClean="0">
                    <a:ea typeface="Cambria Math"/>
                    <a:sym typeface="Symbol"/>
                  </a:rPr>
                  <a:t>consistent</a:t>
                </a:r>
                <a:r>
                  <a:rPr lang="de-DE" altLang="de-DE" sz="1800" dirty="0" smtClean="0">
                    <a:ea typeface="Cambria Math"/>
                    <a:sym typeface="Symbol"/>
                  </a:rPr>
                  <a:t> </a:t>
                </a:r>
              </a:p>
              <a:p>
                <a:pPr eaLnBrk="1" hangingPunct="1">
                  <a:lnSpc>
                    <a:spcPct val="120000"/>
                  </a:lnSpc>
                  <a:spcBef>
                    <a:spcPct val="0"/>
                  </a:spcBef>
                  <a:buNone/>
                </a:pPr>
                <a:r>
                  <a:rPr lang="de-DE" altLang="de-DE" sz="1800" dirty="0" err="1" smtClean="0">
                    <a:ea typeface="Cambria Math"/>
                    <a:sym typeface="Symbol"/>
                  </a:rPr>
                  <a:t>with</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marginal </a:t>
                </a:r>
                <a:r>
                  <a:rPr lang="de-DE" altLang="de-DE" sz="1800" dirty="0" err="1" smtClean="0">
                    <a:ea typeface="Cambria Math"/>
                    <a:sym typeface="Symbol"/>
                  </a:rPr>
                  <a:t>distribution</a:t>
                </a:r>
                <a:r>
                  <a:rPr lang="de-DE" altLang="de-DE" sz="1800" dirty="0" smtClean="0">
                    <a:ea typeface="Cambria Math"/>
                    <a:sym typeface="Symbol"/>
                  </a:rPr>
                  <a:t> in </a:t>
                </a:r>
                <a:r>
                  <a:rPr lang="de-DE" altLang="de-DE" sz="1800" dirty="0" err="1" smtClean="0">
                    <a:ea typeface="Cambria Math"/>
                    <a:sym typeface="Symbol"/>
                  </a:rPr>
                  <a:t>that</a:t>
                </a:r>
                <a:r>
                  <a:rPr lang="de-DE" altLang="de-DE" sz="1800" dirty="0" smtClean="0">
                    <a:ea typeface="Cambria Math"/>
                    <a:sym typeface="Symbol"/>
                  </a:rPr>
                  <a:t> </a:t>
                </a:r>
                <a14:m>
                  <m:oMath xmlns:m="http://schemas.openxmlformats.org/officeDocument/2006/math">
                    <m:r>
                      <a:rPr lang="de-DE" altLang="de-DE" sz="2000" b="0" i="1" smtClean="0">
                        <a:latin typeface="Cambria Math"/>
                        <a:ea typeface="Cambria Math"/>
                        <a:sym typeface="Symbol"/>
                      </a:rPr>
                      <m:t>𝑃</m:t>
                    </m:r>
                    <m:d>
                      <m:dPr>
                        <m:ctrlPr>
                          <a:rPr lang="de-DE" altLang="de-DE" sz="2000" b="0" i="1" smtClean="0">
                            <a:latin typeface="Cambria Math" panose="02040503050406030204" pitchFamily="18" charset="0"/>
                            <a:ea typeface="Cambria Math"/>
                            <a:sym typeface="Symbol"/>
                          </a:rPr>
                        </m:ctrlPr>
                      </m:dPr>
                      <m:e>
                        <m:r>
                          <a:rPr lang="de-DE" altLang="de-DE" sz="2000" b="0" i="1" smtClean="0">
                            <a:latin typeface="Cambria Math"/>
                            <a:ea typeface="Cambria Math"/>
                            <a:sym typeface="Symbol"/>
                          </a:rPr>
                          <m:t>𝑥</m:t>
                        </m:r>
                      </m:e>
                    </m:d>
                    <m:r>
                      <a:rPr lang="de-DE" altLang="de-DE" sz="2000" b="0" i="1" smtClean="0">
                        <a:latin typeface="Cambria Math"/>
                        <a:ea typeface="Cambria Math"/>
                        <a:sym typeface="Symbol"/>
                      </a:rPr>
                      <m:t>=</m:t>
                    </m:r>
                    <m:nary>
                      <m:naryPr>
                        <m:chr m:val="∑"/>
                        <m:supHide m:val="on"/>
                        <m:ctrlPr>
                          <a:rPr lang="de-DE" altLang="de-DE" sz="2000" b="0" i="1" smtClean="0">
                            <a:latin typeface="Cambria Math" panose="02040503050406030204" pitchFamily="18" charset="0"/>
                            <a:ea typeface="Cambria Math"/>
                            <a:sym typeface="Symbol"/>
                          </a:rPr>
                        </m:ctrlPr>
                      </m:naryPr>
                      <m:sub>
                        <m:r>
                          <m:rPr>
                            <m:brk m:alnAt="7"/>
                          </m:rPr>
                          <a:rPr lang="de-DE" altLang="de-DE" sz="2000" b="0" i="1" smtClean="0">
                            <a:latin typeface="Cambria Math"/>
                            <a:ea typeface="Cambria Math"/>
                            <a:sym typeface="Symbol"/>
                          </a:rPr>
                          <m:t>𝑦</m:t>
                        </m:r>
                      </m:sub>
                      <m:sup/>
                      <m:e>
                        <m:r>
                          <a:rPr lang="de-DE" altLang="de-DE" sz="2000" b="0" i="1" smtClean="0">
                            <a:latin typeface="Cambria Math"/>
                            <a:ea typeface="Cambria Math"/>
                            <a:sym typeface="Symbol"/>
                          </a:rPr>
                          <m:t>𝑃</m:t>
                        </m:r>
                        <m:d>
                          <m:dPr>
                            <m:ctrlPr>
                              <a:rPr lang="de-DE" altLang="de-DE" sz="2000" b="0" i="1" smtClean="0">
                                <a:latin typeface="Cambria Math" panose="02040503050406030204" pitchFamily="18" charset="0"/>
                                <a:ea typeface="Cambria Math"/>
                                <a:sym typeface="Symbol"/>
                              </a:rPr>
                            </m:ctrlPr>
                          </m:dPr>
                          <m:e>
                            <m:r>
                              <a:rPr lang="de-DE" altLang="de-DE" sz="2000" b="0" i="1" smtClean="0">
                                <a:latin typeface="Cambria Math"/>
                                <a:ea typeface="Cambria Math"/>
                                <a:sym typeface="Symbol"/>
                              </a:rPr>
                              <m:t>𝑥</m:t>
                            </m:r>
                            <m:r>
                              <a:rPr lang="de-DE" altLang="de-DE" sz="2000" b="0" i="1" smtClean="0">
                                <a:latin typeface="Cambria Math"/>
                                <a:ea typeface="Cambria Math"/>
                                <a:sym typeface="Symbol"/>
                              </a:rPr>
                              <m:t>,</m:t>
                            </m:r>
                            <m:r>
                              <a:rPr lang="de-DE" altLang="de-DE" sz="2000" b="0" i="1" smtClean="0">
                                <a:latin typeface="Cambria Math"/>
                                <a:ea typeface="Cambria Math"/>
                                <a:sym typeface="Symbol"/>
                              </a:rPr>
                              <m:t>𝑦</m:t>
                            </m:r>
                          </m:e>
                        </m:d>
                        <m:r>
                          <a:rPr lang="de-DE" altLang="de-DE" sz="2000" b="0" i="1" smtClean="0">
                            <a:latin typeface="Cambria Math"/>
                            <a:ea typeface="Cambria Math"/>
                            <a:sym typeface="Symbol"/>
                          </a:rPr>
                          <m:t>.</m:t>
                        </m:r>
                      </m:e>
                    </m:nary>
                  </m:oMath>
                </a14:m>
                <a:endParaRPr lang="de-DE" altLang="de-DE" sz="2000" dirty="0" smtClean="0">
                  <a:ea typeface="Cambria Math"/>
                  <a:sym typeface="Symbol"/>
                </a:endParaRPr>
              </a:p>
            </p:txBody>
          </p:sp>
        </mc:Choice>
        <mc:Fallback xmlns="">
          <p:sp>
            <p:nvSpPr>
              <p:cNvPr id="15364" name="Text Box 4"/>
              <p:cNvSpPr txBox="1">
                <a:spLocks noRot="1" noChangeAspect="1" noMove="1" noResize="1" noEditPoints="1" noAdjustHandles="1" noChangeArrowheads="1" noChangeShapeType="1" noTextEdit="1"/>
              </p:cNvSpPr>
              <p:nvPr/>
            </p:nvSpPr>
            <p:spPr bwMode="auto">
              <a:xfrm>
                <a:off x="107504" y="548680"/>
                <a:ext cx="9036496" cy="3482235"/>
              </a:xfrm>
              <a:prstGeom prst="rect">
                <a:avLst/>
              </a:prstGeom>
              <a:blipFill>
                <a:blip r:embed="rId2"/>
                <a:stretch>
                  <a:fillRect l="-607" b="-1926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noFill/>
                  </a:rPr>
                  <a:t> </a:t>
                </a:r>
              </a:p>
            </p:txBody>
          </p:sp>
        </mc:Fallback>
      </mc:AlternateContent>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47</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V2</a:t>
            </a:r>
            <a:endParaRPr lang="de-DE" altLang="de-DE" sz="1000" dirty="0" smtClean="0"/>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Processing of Biological Data</a:t>
            </a:r>
          </a:p>
        </p:txBody>
      </p:sp>
      <p:graphicFrame>
        <p:nvGraphicFramePr>
          <p:cNvPr id="2" name="Tabelle 1"/>
          <p:cNvGraphicFramePr>
            <a:graphicFrameLocks noGrp="1"/>
          </p:cNvGraphicFramePr>
          <p:nvPr>
            <p:extLst>
              <p:ext uri="{D42A27DB-BD31-4B8C-83A1-F6EECF244321}">
                <p14:modId xmlns:p14="http://schemas.microsoft.com/office/powerpoint/2010/main" val="2942820328"/>
              </p:ext>
            </p:extLst>
          </p:nvPr>
        </p:nvGraphicFramePr>
        <p:xfrm>
          <a:off x="1259632" y="4005064"/>
          <a:ext cx="6096000" cy="2225040"/>
        </p:xfrm>
        <a:graphic>
          <a:graphicData uri="http://schemas.openxmlformats.org/drawingml/2006/table">
            <a:tbl>
              <a:tblPr firstRow="1" bandRow="1">
                <a:tableStyleId>{EB344D84-9AFB-497E-A393-DC336BA19D2E}</a:tableStyleId>
              </a:tblPr>
              <a:tblGrid>
                <a:gridCol w="1219200">
                  <a:extLst>
                    <a:ext uri="{9D8B030D-6E8A-4147-A177-3AD203B41FA5}">
                      <a16:colId xmlns:a16="http://schemas.microsoft.com/office/drawing/2014/main" val="2313257494"/>
                    </a:ext>
                  </a:extLst>
                </a:gridCol>
                <a:gridCol w="1219200">
                  <a:extLst>
                    <a:ext uri="{9D8B030D-6E8A-4147-A177-3AD203B41FA5}">
                      <a16:colId xmlns:a16="http://schemas.microsoft.com/office/drawing/2014/main" val="1179137709"/>
                    </a:ext>
                  </a:extLst>
                </a:gridCol>
                <a:gridCol w="1219200">
                  <a:extLst>
                    <a:ext uri="{9D8B030D-6E8A-4147-A177-3AD203B41FA5}">
                      <a16:colId xmlns:a16="http://schemas.microsoft.com/office/drawing/2014/main" val="3347020404"/>
                    </a:ext>
                  </a:extLst>
                </a:gridCol>
                <a:gridCol w="1219200">
                  <a:extLst>
                    <a:ext uri="{9D8B030D-6E8A-4147-A177-3AD203B41FA5}">
                      <a16:colId xmlns:a16="http://schemas.microsoft.com/office/drawing/2014/main" val="4034704328"/>
                    </a:ext>
                  </a:extLst>
                </a:gridCol>
                <a:gridCol w="1219200">
                  <a:extLst>
                    <a:ext uri="{9D8B030D-6E8A-4147-A177-3AD203B41FA5}">
                      <a16:colId xmlns:a16="http://schemas.microsoft.com/office/drawing/2014/main" val="1985451685"/>
                    </a:ext>
                  </a:extLst>
                </a:gridCol>
              </a:tblGrid>
              <a:tr h="370840">
                <a:tc>
                  <a:txBody>
                    <a:bodyPr/>
                    <a:lstStyle/>
                    <a:p>
                      <a:endParaRPr lang="de-DE" dirty="0"/>
                    </a:p>
                  </a:txBody>
                  <a:tcPr>
                    <a:lnL>
                      <a:noFill/>
                    </a:lnL>
                    <a:lnR w="12700" cap="flat" cmpd="sng" algn="ctr">
                      <a:no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de-DE" dirty="0" err="1" smtClean="0">
                          <a:solidFill>
                            <a:schemeClr val="tx1"/>
                          </a:solidFill>
                        </a:rPr>
                        <a:t>Intelligence</a:t>
                      </a:r>
                      <a:endParaRPr lang="de-DE" dirty="0">
                        <a:solidFill>
                          <a:schemeClr val="tx1"/>
                        </a:solidFill>
                      </a:endParaRPr>
                    </a:p>
                  </a:txBody>
                  <a:tcPr>
                    <a:lnL w="12700" cap="flat" cmpd="sng" algn="ctr">
                      <a:noFill/>
                      <a:prstDash val="solid"/>
                      <a:round/>
                      <a:headEnd type="none" w="med" len="med"/>
                      <a:tailEnd type="none" w="med" len="med"/>
                    </a:lnL>
                    <a:lnR>
                      <a:noFill/>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de-DE" dirty="0"/>
                    </a:p>
                  </a:txBody>
                  <a:tcPr/>
                </a:tc>
                <a:tc>
                  <a:txBody>
                    <a:bodyPr/>
                    <a:lstStyle/>
                    <a:p>
                      <a:endParaRPr lang="de-DE" dirty="0"/>
                    </a:p>
                  </a:txBody>
                  <a:tcPr>
                    <a:lnL>
                      <a:noFill/>
                    </a:lnL>
                    <a:lnR>
                      <a:noFill/>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3348991"/>
                  </a:ext>
                </a:extLst>
              </a:tr>
              <a:tr h="370840">
                <a:tc>
                  <a:txBody>
                    <a:bodyPr/>
                    <a:lstStyle/>
                    <a:p>
                      <a:endParaRPr lang="de-DE" dirty="0"/>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err="1" smtClean="0"/>
                        <a:t>low</a:t>
                      </a:r>
                      <a:endParaRPr lang="de-DE" dirty="0"/>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smtClean="0"/>
                        <a:t>high</a:t>
                      </a:r>
                      <a:endParaRPr lang="de-DE" dirty="0"/>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dirty="0"/>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3260596"/>
                  </a:ext>
                </a:extLst>
              </a:tr>
              <a:tr h="370840">
                <a:tc>
                  <a:txBody>
                    <a:bodyPr/>
                    <a:lstStyle/>
                    <a:p>
                      <a:endParaRPr lang="de-DE"/>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de-DE" dirty="0" smtClean="0"/>
                        <a:t>A</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de-DE" dirty="0" smtClean="0"/>
                        <a:t>0.07</a:t>
                      </a:r>
                      <a:endParaRPr lang="de-DE"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de-DE" dirty="0" smtClean="0"/>
                        <a:t>0.18</a:t>
                      </a:r>
                      <a:endParaRPr lang="de-DE"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de-DE" dirty="0" smtClean="0"/>
                        <a:t>0.25</a:t>
                      </a:r>
                      <a:endParaRPr lang="de-DE"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28403610"/>
                  </a:ext>
                </a:extLst>
              </a:tr>
              <a:tr h="370840">
                <a:tc>
                  <a:txBody>
                    <a:bodyPr/>
                    <a:lstStyle/>
                    <a:p>
                      <a:r>
                        <a:rPr lang="de-DE" dirty="0" smtClean="0"/>
                        <a:t>Grade</a:t>
                      </a:r>
                      <a:endParaRPr lang="de-DE" dirty="0"/>
                    </a:p>
                  </a:txBody>
                  <a:tcPr>
                    <a:lnR w="12700" cap="flat" cmpd="sng" algn="ctr">
                      <a:solidFill>
                        <a:schemeClr val="tx1"/>
                      </a:solidFill>
                      <a:prstDash val="solid"/>
                      <a:round/>
                      <a:headEnd type="none" w="med" len="med"/>
                      <a:tailEnd type="none" w="med" len="med"/>
                    </a:lnR>
                  </a:tcPr>
                </a:tc>
                <a:tc>
                  <a:txBody>
                    <a:bodyPr/>
                    <a:lstStyle/>
                    <a:p>
                      <a:r>
                        <a:rPr lang="de-DE" dirty="0" smtClean="0"/>
                        <a:t>B</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de-DE" dirty="0" smtClean="0"/>
                        <a:t>0.28</a:t>
                      </a:r>
                      <a:endParaRPr lang="de-DE" dirty="0"/>
                    </a:p>
                  </a:txBody>
                  <a:tcPr>
                    <a:lnL w="12700" cap="flat" cmpd="sng" algn="ctr">
                      <a:solidFill>
                        <a:schemeClr val="tx1"/>
                      </a:solidFill>
                      <a:prstDash val="solid"/>
                      <a:round/>
                      <a:headEnd type="none" w="med" len="med"/>
                      <a:tailEnd type="none" w="med" len="med"/>
                    </a:lnL>
                  </a:tcPr>
                </a:tc>
                <a:tc>
                  <a:txBody>
                    <a:bodyPr/>
                    <a:lstStyle/>
                    <a:p>
                      <a:r>
                        <a:rPr lang="de-DE" dirty="0" smtClean="0"/>
                        <a:t>0.09</a:t>
                      </a:r>
                      <a:endParaRPr lang="de-DE" dirty="0"/>
                    </a:p>
                  </a:txBody>
                  <a:tcPr>
                    <a:lnR w="12700" cap="flat" cmpd="sng" algn="ctr">
                      <a:solidFill>
                        <a:schemeClr val="tx1"/>
                      </a:solidFill>
                      <a:prstDash val="solid"/>
                      <a:round/>
                      <a:headEnd type="none" w="med" len="med"/>
                      <a:tailEnd type="none" w="med" len="med"/>
                    </a:lnR>
                  </a:tcPr>
                </a:tc>
                <a:tc>
                  <a:txBody>
                    <a:bodyPr/>
                    <a:lstStyle/>
                    <a:p>
                      <a:r>
                        <a:rPr lang="de-DE" dirty="0" smtClean="0"/>
                        <a:t>0.37</a:t>
                      </a:r>
                      <a:endParaRPr lang="de-DE"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09296422"/>
                  </a:ext>
                </a:extLst>
              </a:tr>
              <a:tr h="370840">
                <a:tc>
                  <a:txBody>
                    <a:bodyPr/>
                    <a:lstStyle/>
                    <a:p>
                      <a:endParaRPr lang="de-DE"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de-DE" dirty="0" smtClean="0"/>
                        <a:t>C</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de-DE" dirty="0" smtClean="0"/>
                        <a:t>0.35</a:t>
                      </a:r>
                      <a:endParaRPr lang="de-DE"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de-DE" dirty="0" smtClean="0"/>
                        <a:t>0.03</a:t>
                      </a:r>
                      <a:endParaRPr lang="de-DE"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de-DE" dirty="0" smtClean="0"/>
                        <a:t>0.38</a:t>
                      </a:r>
                      <a:endParaRPr lang="de-DE"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8442925"/>
                  </a:ext>
                </a:extLst>
              </a:tr>
              <a:tr h="370840">
                <a:tc>
                  <a:txBody>
                    <a:bodyPr/>
                    <a:lstStyle/>
                    <a:p>
                      <a:endParaRPr lang="de-DE"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de-DE" dirty="0" smtClean="0"/>
                        <a:t>0.7</a:t>
                      </a:r>
                      <a:endParaRPr lang="de-DE"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de-DE" dirty="0" smtClean="0"/>
                        <a:t>0.3</a:t>
                      </a:r>
                      <a:endParaRPr lang="de-DE"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de-DE" dirty="0" smtClean="0"/>
                        <a:t>1</a:t>
                      </a:r>
                      <a:endParaRPr lang="de-DE"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78265483"/>
                  </a:ext>
                </a:extLst>
              </a:tr>
            </a:tbl>
          </a:graphicData>
        </a:graphic>
      </p:graphicFrame>
    </p:spTree>
    <p:extLst>
      <p:ext uri="{BB962C8B-B14F-4D97-AF65-F5344CB8AC3E}">
        <p14:creationId xmlns:p14="http://schemas.microsoft.com/office/powerpoint/2010/main" val="15256529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err="1" smtClean="0">
                <a:ea typeface="ＭＳ Ｐゴシック" pitchFamily="34" charset="-128"/>
              </a:rPr>
              <a:t>Conditional</a:t>
            </a:r>
            <a:r>
              <a:rPr lang="de-DE" altLang="de-DE" dirty="0" smtClean="0">
                <a:ea typeface="ＭＳ Ｐゴシック" pitchFamily="34" charset="-128"/>
              </a:rPr>
              <a:t> </a:t>
            </a:r>
            <a:r>
              <a:rPr lang="de-DE" altLang="de-DE" dirty="0" err="1" smtClean="0">
                <a:ea typeface="ＭＳ Ｐゴシック" pitchFamily="34" charset="-128"/>
              </a:rPr>
              <a:t>Probability</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mc:AlternateContent xmlns:mc="http://schemas.openxmlformats.org/markup-compatibility/2006" xmlns:a14="http://schemas.microsoft.com/office/drawing/2010/main">
        <mc:Choice Requires="a14">
          <p:sp>
            <p:nvSpPr>
              <p:cNvPr id="15364" name="Text Box 4"/>
              <p:cNvSpPr txBox="1">
                <a:spLocks noChangeArrowheads="1"/>
              </p:cNvSpPr>
              <p:nvPr/>
            </p:nvSpPr>
            <p:spPr bwMode="auto">
              <a:xfrm>
                <a:off x="107504" y="658813"/>
                <a:ext cx="9036496" cy="49129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The </a:t>
                </a:r>
                <a:r>
                  <a:rPr lang="de-DE" altLang="de-DE" sz="1800" dirty="0" err="1" smtClean="0">
                    <a:ea typeface="Cambria Math"/>
                    <a:sym typeface="Symbol"/>
                  </a:rPr>
                  <a:t>notion</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conditional</a:t>
                </a:r>
                <a:r>
                  <a:rPr lang="de-DE" altLang="de-DE" sz="1800" dirty="0" smtClean="0">
                    <a:ea typeface="Cambria Math"/>
                    <a:sym typeface="Symbol"/>
                  </a:rPr>
                  <a:t> </a:t>
                </a:r>
                <a:r>
                  <a:rPr lang="de-DE" altLang="de-DE" sz="1800" dirty="0" err="1" smtClean="0">
                    <a:ea typeface="Cambria Math"/>
                    <a:sym typeface="Symbol"/>
                  </a:rPr>
                  <a:t>probability</a:t>
                </a:r>
                <a:r>
                  <a:rPr lang="de-DE" altLang="de-DE" sz="1800" dirty="0" smtClean="0">
                    <a:ea typeface="Cambria Math"/>
                    <a:sym typeface="Symbol"/>
                  </a:rPr>
                  <a:t> </a:t>
                </a:r>
                <a:r>
                  <a:rPr lang="de-DE" altLang="de-DE" sz="1800" dirty="0" err="1" smtClean="0">
                    <a:ea typeface="Cambria Math"/>
                    <a:sym typeface="Symbol"/>
                  </a:rPr>
                  <a:t>extends</a:t>
                </a:r>
                <a:r>
                  <a:rPr lang="de-DE" altLang="de-DE" sz="1800" dirty="0" smtClean="0">
                    <a:ea typeface="Cambria Math"/>
                    <a:sym typeface="Symbol"/>
                  </a:rPr>
                  <a:t> </a:t>
                </a:r>
                <a:r>
                  <a:rPr lang="de-DE" altLang="de-DE" sz="1800" dirty="0" err="1" smtClean="0">
                    <a:ea typeface="Cambria Math"/>
                    <a:sym typeface="Symbol"/>
                  </a:rPr>
                  <a:t>to</a:t>
                </a:r>
                <a:r>
                  <a:rPr lang="de-DE" altLang="de-DE" sz="1800" dirty="0" smtClean="0">
                    <a:ea typeface="Cambria Math"/>
                    <a:sym typeface="Symbol"/>
                  </a:rPr>
                  <a:t> </a:t>
                </a:r>
              </a:p>
              <a:p>
                <a:pPr eaLnBrk="1" hangingPunct="1">
                  <a:lnSpc>
                    <a:spcPct val="120000"/>
                  </a:lnSpc>
                  <a:spcBef>
                    <a:spcPct val="0"/>
                  </a:spcBef>
                  <a:buNone/>
                </a:pPr>
                <a:r>
                  <a:rPr lang="de-DE" altLang="de-DE" sz="1800" dirty="0" err="1" smtClean="0">
                    <a:ea typeface="Cambria Math"/>
                    <a:sym typeface="Symbol"/>
                  </a:rPr>
                  <a:t>induced</a:t>
                </a:r>
                <a:r>
                  <a:rPr lang="de-DE" altLang="de-DE" sz="1800" dirty="0" smtClean="0">
                    <a:ea typeface="Cambria Math"/>
                    <a:sym typeface="Symbol"/>
                  </a:rPr>
                  <a:t> </a:t>
                </a:r>
                <a:r>
                  <a:rPr lang="de-DE" altLang="de-DE" sz="1800" dirty="0" err="1" smtClean="0">
                    <a:ea typeface="Cambria Math"/>
                    <a:sym typeface="Symbol"/>
                  </a:rPr>
                  <a:t>distributions</a:t>
                </a:r>
                <a:r>
                  <a:rPr lang="de-DE" altLang="de-DE" sz="1800" dirty="0" smtClean="0">
                    <a:ea typeface="Cambria Math"/>
                    <a:sym typeface="Symbol"/>
                  </a:rPr>
                  <a:t> </a:t>
                </a:r>
                <a:r>
                  <a:rPr lang="de-DE" altLang="de-DE" sz="1800" dirty="0" err="1" smtClean="0">
                    <a:ea typeface="Cambria Math"/>
                    <a:sym typeface="Symbol"/>
                  </a:rPr>
                  <a:t>over</a:t>
                </a:r>
                <a:r>
                  <a:rPr lang="de-DE" altLang="de-DE" sz="1800" dirty="0" smtClean="0">
                    <a:ea typeface="Cambria Math"/>
                    <a:sym typeface="Symbol"/>
                  </a:rPr>
                  <a:t> </a:t>
                </a:r>
                <a:r>
                  <a:rPr lang="de-DE" altLang="de-DE" sz="1800" dirty="0" err="1" smtClean="0">
                    <a:ea typeface="Cambria Math"/>
                    <a:sym typeface="Symbol"/>
                  </a:rPr>
                  <a:t>random</a:t>
                </a:r>
                <a:r>
                  <a:rPr lang="de-DE" altLang="de-DE" sz="1800" dirty="0" smtClean="0">
                    <a:ea typeface="Cambria Math"/>
                    <a:sym typeface="Symbol"/>
                  </a:rPr>
                  <a:t> variables.</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14:m>
                  <m:oMath xmlns:m="http://schemas.openxmlformats.org/officeDocument/2006/math">
                    <m:r>
                      <a:rPr lang="de-DE" altLang="de-DE" sz="1800" b="0" i="1" smtClean="0">
                        <a:latin typeface="Cambria Math"/>
                        <a:ea typeface="Cambria Math"/>
                        <a:sym typeface="Symbol"/>
                      </a:rPr>
                      <m:t>𝑃</m:t>
                    </m:r>
                    <m:d>
                      <m:dPr>
                        <m:ctrlPr>
                          <a:rPr lang="de-DE" altLang="de-DE" sz="1800" b="0" i="1" smtClean="0">
                            <a:latin typeface="Cambria Math" panose="02040503050406030204" pitchFamily="18" charset="0"/>
                            <a:ea typeface="Cambria Math"/>
                            <a:sym typeface="Symbol"/>
                          </a:rPr>
                        </m:ctrlPr>
                      </m:dPr>
                      <m:e>
                        <m:r>
                          <m:rPr>
                            <m:nor/>
                          </m:rPr>
                          <a:rPr lang="de-DE" altLang="de-DE" sz="1800" b="0" i="0" smtClean="0">
                            <a:latin typeface="Cambria Math"/>
                            <a:ea typeface="Cambria Math"/>
                            <a:sym typeface="Symbol"/>
                          </a:rPr>
                          <m:t>Intelligence</m:t>
                        </m:r>
                        <m:d>
                          <m:dPr>
                            <m:begChr m:val="|"/>
                            <m:endChr m:val=""/>
                            <m:ctrlPr>
                              <a:rPr lang="de-DE" altLang="de-DE" sz="1800" b="0" i="1" smtClean="0">
                                <a:latin typeface="Cambria Math" panose="02040503050406030204" pitchFamily="18" charset="0"/>
                                <a:ea typeface="Cambria Math"/>
                                <a:sym typeface="Symbol"/>
                              </a:rPr>
                            </m:ctrlPr>
                          </m:dPr>
                          <m:e>
                            <m:r>
                              <m:rPr>
                                <m:nor/>
                              </m:rPr>
                              <a:rPr lang="de-DE" altLang="de-DE" sz="1800" b="0" i="0" smtClean="0">
                                <a:latin typeface="Cambria Math"/>
                                <a:ea typeface="Cambria Math"/>
                                <a:sym typeface="Symbol"/>
                              </a:rPr>
                              <m:t>Grade</m:t>
                            </m:r>
                            <m:r>
                              <m:rPr>
                                <m:nor/>
                              </m:rPr>
                              <a:rPr lang="de-DE" altLang="de-DE" sz="1800" b="0" i="0" smtClean="0">
                                <a:latin typeface="Cambria Math"/>
                                <a:ea typeface="Cambria Math"/>
                                <a:sym typeface="Symbol"/>
                              </a:rPr>
                              <m:t>=</m:t>
                            </m:r>
                            <m:r>
                              <m:rPr>
                                <m:nor/>
                              </m:rPr>
                              <a:rPr lang="de-DE" altLang="de-DE" sz="1800" b="0" i="0" smtClean="0">
                                <a:latin typeface="Cambria Math"/>
                                <a:ea typeface="Cambria Math"/>
                                <a:sym typeface="Symbol"/>
                              </a:rPr>
                              <m:t>A</m:t>
                            </m:r>
                          </m:e>
                        </m:d>
                      </m:e>
                    </m:d>
                  </m:oMath>
                </a14:m>
                <a:r>
                  <a:rPr lang="de-DE" altLang="de-DE" sz="1800" dirty="0" smtClean="0">
                    <a:ea typeface="Cambria Math"/>
                    <a:sym typeface="Symbol"/>
                  </a:rPr>
                  <a:t> </a:t>
                </a:r>
                <a:r>
                  <a:rPr lang="de-DE" altLang="de-DE" sz="1800" dirty="0" err="1" smtClean="0">
                    <a:ea typeface="Cambria Math"/>
                    <a:sym typeface="Symbol"/>
                  </a:rPr>
                  <a:t>denotes</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conditional</a:t>
                </a:r>
                <a:r>
                  <a:rPr lang="de-DE" altLang="de-DE" sz="1800" dirty="0" smtClean="0">
                    <a:ea typeface="Cambria Math"/>
                    <a:sym typeface="Symbol"/>
                  </a:rPr>
                  <a:t> </a:t>
                </a:r>
                <a:r>
                  <a:rPr lang="de-DE" altLang="de-DE" sz="1800" dirty="0" err="1" smtClean="0">
                    <a:ea typeface="Cambria Math"/>
                    <a:sym typeface="Symbol"/>
                  </a:rPr>
                  <a:t>distribution</a:t>
                </a:r>
                <a:r>
                  <a:rPr lang="de-DE" altLang="de-DE" sz="1800" dirty="0" smtClean="0">
                    <a:ea typeface="Cambria Math"/>
                    <a:sym typeface="Symbol"/>
                  </a:rPr>
                  <a:t> </a:t>
                </a:r>
                <a:r>
                  <a:rPr lang="de-DE" altLang="de-DE" sz="1800" dirty="0" err="1" smtClean="0">
                    <a:ea typeface="Cambria Math"/>
                    <a:sym typeface="Symbol"/>
                  </a:rPr>
                  <a:t>over</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events</a:t>
                </a:r>
                <a:r>
                  <a:rPr lang="de-DE" altLang="de-DE" sz="1800" dirty="0" smtClean="0">
                    <a:ea typeface="Cambria Math"/>
                    <a:sym typeface="Symbol"/>
                  </a:rPr>
                  <a:t> </a:t>
                </a:r>
                <a:r>
                  <a:rPr lang="de-DE" altLang="de-DE" sz="1800" dirty="0" err="1" smtClean="0">
                    <a:ea typeface="Cambria Math"/>
                    <a:sym typeface="Symbol"/>
                  </a:rPr>
                  <a:t>describable</a:t>
                </a:r>
                <a:r>
                  <a:rPr lang="de-DE" altLang="de-DE" sz="1800" dirty="0" smtClean="0">
                    <a:ea typeface="Cambria Math"/>
                    <a:sym typeface="Symbol"/>
                  </a:rPr>
                  <a:t> </a:t>
                </a:r>
                <a:r>
                  <a:rPr lang="de-DE" altLang="de-DE" sz="1800" dirty="0" err="1" smtClean="0">
                    <a:ea typeface="Cambria Math"/>
                    <a:sym typeface="Symbol"/>
                  </a:rPr>
                  <a:t>by</a:t>
                </a:r>
                <a:r>
                  <a:rPr lang="de-DE" altLang="de-DE" sz="1800" dirty="0" smtClean="0">
                    <a:ea typeface="Cambria Math"/>
                    <a:sym typeface="Symbol"/>
                  </a:rPr>
                  <a:t> </a:t>
                </a:r>
                <a:r>
                  <a:rPr lang="de-DE" altLang="de-DE" sz="1800" dirty="0" err="1" smtClean="0">
                    <a:latin typeface="Courier New" panose="02070309020205020404" pitchFamily="49" charset="0"/>
                    <a:ea typeface="Cambria Math"/>
                    <a:cs typeface="Courier New" panose="02070309020205020404" pitchFamily="49" charset="0"/>
                    <a:sym typeface="Symbol"/>
                  </a:rPr>
                  <a:t>Intelligence</a:t>
                </a:r>
                <a:r>
                  <a:rPr lang="de-DE" altLang="de-DE" sz="1800" dirty="0" smtClean="0">
                    <a:ea typeface="Cambria Math"/>
                    <a:sym typeface="Symbol"/>
                  </a:rPr>
                  <a:t> </a:t>
                </a:r>
                <a:r>
                  <a:rPr lang="de-DE" altLang="de-DE" sz="1800" dirty="0" err="1" smtClean="0">
                    <a:ea typeface="Cambria Math"/>
                    <a:sym typeface="Symbol"/>
                  </a:rPr>
                  <a:t>given</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knowledge</a:t>
                </a:r>
                <a:r>
                  <a:rPr lang="de-DE" altLang="de-DE" sz="1800" dirty="0" smtClean="0">
                    <a:ea typeface="Cambria Math"/>
                    <a:sym typeface="Symbol"/>
                  </a:rPr>
                  <a:t> </a:t>
                </a:r>
                <a:r>
                  <a:rPr lang="de-DE" altLang="de-DE" sz="1800" dirty="0" err="1" smtClean="0">
                    <a:ea typeface="Cambria Math"/>
                    <a:sym typeface="Symbol"/>
                  </a:rPr>
                  <a:t>that</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student‘s</a:t>
                </a:r>
                <a:r>
                  <a:rPr lang="de-DE" altLang="de-DE" sz="1800" dirty="0" smtClean="0">
                    <a:ea typeface="Cambria Math"/>
                    <a:sym typeface="Symbol"/>
                  </a:rPr>
                  <a:t> grade </a:t>
                </a:r>
                <a:r>
                  <a:rPr lang="de-DE" altLang="de-DE" sz="1800" dirty="0" err="1" smtClean="0">
                    <a:ea typeface="Cambria Math"/>
                    <a:sym typeface="Symbol"/>
                  </a:rPr>
                  <a:t>is</a:t>
                </a:r>
                <a:r>
                  <a:rPr lang="de-DE" altLang="de-DE" sz="1800" dirty="0" smtClean="0">
                    <a:ea typeface="Cambria Math"/>
                    <a:sym typeface="Symbol"/>
                  </a:rPr>
                  <a:t> A.</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smtClean="0">
                    <a:ea typeface="Cambria Math"/>
                    <a:sym typeface="Symbol"/>
                  </a:rPr>
                  <a:t>Note </a:t>
                </a:r>
                <a:r>
                  <a:rPr lang="de-DE" altLang="de-DE" sz="1800" dirty="0" err="1" smtClean="0">
                    <a:ea typeface="Cambria Math"/>
                    <a:sym typeface="Symbol"/>
                  </a:rPr>
                  <a:t>that</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conditional</a:t>
                </a:r>
                <a:r>
                  <a:rPr lang="de-DE" altLang="de-DE" sz="1800" dirty="0" smtClean="0">
                    <a:ea typeface="Cambria Math"/>
                    <a:sym typeface="Symbol"/>
                  </a:rPr>
                  <a:t> </a:t>
                </a:r>
                <a:r>
                  <a:rPr lang="de-DE" altLang="de-DE" sz="1800" dirty="0" err="1" smtClean="0">
                    <a:ea typeface="Cambria Math"/>
                    <a:sym typeface="Symbol"/>
                  </a:rPr>
                  <a:t>probability</a:t>
                </a:r>
                <a:r>
                  <a:rPr lang="de-DE" altLang="de-DE" sz="1800" dirty="0" smtClean="0">
                    <a:ea typeface="Cambria Math"/>
                    <a:sym typeface="Symbol"/>
                  </a:rPr>
                  <a:t> </a:t>
                </a:r>
                <a14:m>
                  <m:oMath xmlns:m="http://schemas.openxmlformats.org/officeDocument/2006/math">
                    <m:r>
                      <a:rPr lang="de-DE" altLang="de-DE" sz="1800" i="1">
                        <a:latin typeface="Cambria Math"/>
                        <a:ea typeface="Cambria Math"/>
                        <a:sym typeface="Symbol"/>
                      </a:rPr>
                      <m:t>𝑃</m:t>
                    </m:r>
                    <m:d>
                      <m:dPr>
                        <m:ctrlPr>
                          <a:rPr lang="de-DE" altLang="de-DE" sz="1800" i="1">
                            <a:latin typeface="Cambria Math" panose="02040503050406030204" pitchFamily="18" charset="0"/>
                            <a:ea typeface="Cambria Math"/>
                            <a:sym typeface="Symbol"/>
                          </a:rPr>
                        </m:ctrlPr>
                      </m:dPr>
                      <m:e>
                        <m:r>
                          <m:rPr>
                            <m:nor/>
                          </m:rPr>
                          <a:rPr lang="de-DE" altLang="de-DE" sz="1800">
                            <a:latin typeface="Cambria Math"/>
                            <a:ea typeface="Cambria Math"/>
                            <a:sym typeface="Symbol"/>
                          </a:rPr>
                          <m:t>Intelligence</m:t>
                        </m:r>
                        <m:r>
                          <m:rPr>
                            <m:nor/>
                          </m:rPr>
                          <a:rPr lang="de-DE" altLang="de-DE" sz="1800" b="0" i="0" smtClean="0">
                            <a:latin typeface="Cambria Math"/>
                            <a:ea typeface="Cambria Math"/>
                            <a:sym typeface="Symbol"/>
                          </a:rPr>
                          <m:t>=</m:t>
                        </m:r>
                        <m:r>
                          <m:rPr>
                            <m:nor/>
                          </m:rPr>
                          <a:rPr lang="de-DE" altLang="de-DE" sz="1800" b="0" i="0" smtClean="0">
                            <a:latin typeface="Cambria Math"/>
                            <a:ea typeface="Cambria Math"/>
                            <a:sym typeface="Symbol"/>
                          </a:rPr>
                          <m:t>high</m:t>
                        </m:r>
                        <m:d>
                          <m:dPr>
                            <m:begChr m:val="|"/>
                            <m:endChr m:val=""/>
                            <m:ctrlPr>
                              <a:rPr lang="de-DE" altLang="de-DE" sz="1800" i="1">
                                <a:latin typeface="Cambria Math" panose="02040503050406030204" pitchFamily="18" charset="0"/>
                                <a:ea typeface="Cambria Math"/>
                                <a:sym typeface="Symbol"/>
                              </a:rPr>
                            </m:ctrlPr>
                          </m:dPr>
                          <m:e>
                            <m:r>
                              <m:rPr>
                                <m:nor/>
                              </m:rPr>
                              <a:rPr lang="de-DE" altLang="de-DE" sz="1800">
                                <a:latin typeface="Cambria Math"/>
                                <a:ea typeface="Cambria Math"/>
                                <a:sym typeface="Symbol"/>
                              </a:rPr>
                              <m:t>Grade</m:t>
                            </m:r>
                            <m:r>
                              <m:rPr>
                                <m:nor/>
                              </m:rPr>
                              <a:rPr lang="de-DE" altLang="de-DE" sz="1800">
                                <a:latin typeface="Cambria Math"/>
                                <a:ea typeface="Cambria Math"/>
                                <a:sym typeface="Symbol"/>
                              </a:rPr>
                              <m:t>=</m:t>
                            </m:r>
                            <m:r>
                              <m:rPr>
                                <m:nor/>
                              </m:rPr>
                              <a:rPr lang="de-DE" altLang="de-DE" sz="1800">
                                <a:latin typeface="Cambria Math"/>
                                <a:ea typeface="Cambria Math"/>
                                <a:sym typeface="Symbol"/>
                              </a:rPr>
                              <m:t>A</m:t>
                            </m:r>
                          </m:e>
                        </m:d>
                      </m:e>
                    </m:d>
                    <m:r>
                      <a:rPr lang="de-DE" altLang="de-DE" sz="1800" b="0" i="1" smtClean="0">
                        <a:latin typeface="Cambria Math"/>
                        <a:ea typeface="Cambria Math"/>
                        <a:sym typeface="Symbol"/>
                      </a:rPr>
                      <m:t>=</m:t>
                    </m:r>
                    <m:f>
                      <m:fPr>
                        <m:ctrlPr>
                          <a:rPr lang="de-DE" altLang="de-DE" sz="1800" b="0" i="1" smtClean="0">
                            <a:latin typeface="Cambria Math" panose="02040503050406030204" pitchFamily="18" charset="0"/>
                            <a:ea typeface="Cambria Math"/>
                            <a:sym typeface="Symbol"/>
                          </a:rPr>
                        </m:ctrlPr>
                      </m:fPr>
                      <m:num>
                        <m:r>
                          <a:rPr lang="de-DE" altLang="de-DE" sz="1800" b="0" i="1" smtClean="0">
                            <a:latin typeface="Cambria Math"/>
                            <a:ea typeface="Cambria Math"/>
                            <a:sym typeface="Symbol"/>
                          </a:rPr>
                          <m:t>0.18</m:t>
                        </m:r>
                      </m:num>
                      <m:den>
                        <m:r>
                          <a:rPr lang="de-DE" altLang="de-DE" sz="1800" b="0" i="1" smtClean="0">
                            <a:latin typeface="Cambria Math"/>
                            <a:ea typeface="Cambria Math"/>
                            <a:sym typeface="Symbol"/>
                          </a:rPr>
                          <m:t>0.25</m:t>
                        </m:r>
                      </m:den>
                    </m:f>
                    <m:r>
                      <a:rPr lang="de-DE" altLang="de-DE" sz="1800" b="0" i="1" smtClean="0">
                        <a:latin typeface="Cambria Math"/>
                        <a:ea typeface="Cambria Math"/>
                        <a:sym typeface="Symbol"/>
                      </a:rPr>
                      <m:t>=0.72 </m:t>
                    </m:r>
                  </m:oMath>
                </a14:m>
                <a:endParaRPr lang="de-DE" altLang="de-DE" sz="1800" dirty="0" smtClean="0">
                  <a:ea typeface="Cambria Math"/>
                  <a:sym typeface="Symbol"/>
                </a:endParaRPr>
              </a:p>
              <a:p>
                <a:pPr eaLnBrk="1" hangingPunct="1">
                  <a:lnSpc>
                    <a:spcPct val="120000"/>
                  </a:lnSpc>
                  <a:spcBef>
                    <a:spcPct val="0"/>
                  </a:spcBef>
                  <a:buNone/>
                </a:pPr>
                <a:r>
                  <a:rPr lang="de-DE" altLang="de-DE" sz="1800" dirty="0" smtClean="0">
                    <a:ea typeface="Cambria Math"/>
                    <a:sym typeface="Symbol"/>
                  </a:rPr>
                  <a:t>is </a:t>
                </a:r>
                <a:r>
                  <a:rPr lang="de-DE" altLang="de-DE" sz="1800" dirty="0" err="1" smtClean="0">
                    <a:ea typeface="Cambria Math"/>
                    <a:sym typeface="Symbol"/>
                  </a:rPr>
                  <a:t>quite</a:t>
                </a:r>
                <a:r>
                  <a:rPr lang="de-DE" altLang="de-DE" sz="1800" dirty="0" smtClean="0">
                    <a:ea typeface="Cambria Math"/>
                    <a:sym typeface="Symbol"/>
                  </a:rPr>
                  <a:t> different </a:t>
                </a:r>
                <a:r>
                  <a:rPr lang="de-DE" altLang="de-DE" sz="1800" dirty="0" err="1" smtClean="0">
                    <a:ea typeface="Cambria Math"/>
                    <a:sym typeface="Symbol"/>
                  </a:rPr>
                  <a:t>from</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marginal </a:t>
                </a:r>
                <a:r>
                  <a:rPr lang="de-DE" altLang="de-DE" sz="1800" dirty="0" err="1" smtClean="0">
                    <a:ea typeface="Cambria Math"/>
                    <a:sym typeface="Symbol"/>
                  </a:rPr>
                  <a:t>distribution</a:t>
                </a:r>
                <a:r>
                  <a:rPr lang="de-DE" altLang="de-DE" sz="1800" dirty="0" smtClean="0">
                    <a:ea typeface="Cambria Math"/>
                    <a:sym typeface="Symbol"/>
                  </a:rPr>
                  <a:t> </a:t>
                </a:r>
                <a14:m>
                  <m:oMath xmlns:m="http://schemas.openxmlformats.org/officeDocument/2006/math">
                    <m:r>
                      <a:rPr lang="de-DE" altLang="de-DE" sz="1800" i="1">
                        <a:latin typeface="Cambria Math"/>
                        <a:ea typeface="Cambria Math"/>
                        <a:sym typeface="Symbol"/>
                      </a:rPr>
                      <m:t>𝑃</m:t>
                    </m:r>
                    <m:d>
                      <m:dPr>
                        <m:ctrlPr>
                          <a:rPr lang="de-DE" altLang="de-DE" sz="1800" i="1">
                            <a:latin typeface="Cambria Math" panose="02040503050406030204" pitchFamily="18" charset="0"/>
                            <a:ea typeface="Cambria Math"/>
                            <a:sym typeface="Symbol"/>
                          </a:rPr>
                        </m:ctrlPr>
                      </m:dPr>
                      <m:e>
                        <m:r>
                          <m:rPr>
                            <m:nor/>
                          </m:rPr>
                          <a:rPr lang="de-DE" altLang="de-DE" sz="1800">
                            <a:latin typeface="Cambria Math"/>
                            <a:ea typeface="Cambria Math"/>
                            <a:sym typeface="Symbol"/>
                          </a:rPr>
                          <m:t>Intelligence</m:t>
                        </m:r>
                        <m:r>
                          <m:rPr>
                            <m:nor/>
                          </m:rPr>
                          <a:rPr lang="de-DE" altLang="de-DE" sz="1800">
                            <a:latin typeface="Cambria Math"/>
                            <a:ea typeface="Cambria Math"/>
                            <a:sym typeface="Symbol"/>
                          </a:rPr>
                          <m:t>=</m:t>
                        </m:r>
                        <m:r>
                          <m:rPr>
                            <m:nor/>
                          </m:rPr>
                          <a:rPr lang="de-DE" altLang="de-DE" sz="1800">
                            <a:latin typeface="Cambria Math"/>
                            <a:ea typeface="Cambria Math"/>
                            <a:sym typeface="Symbol"/>
                          </a:rPr>
                          <m:t>high</m:t>
                        </m:r>
                      </m:e>
                    </m:d>
                    <m:r>
                      <a:rPr lang="de-DE" altLang="de-DE" sz="1800" b="0" i="1" smtClean="0">
                        <a:latin typeface="Cambria Math"/>
                        <a:ea typeface="Cambria Math"/>
                        <a:sym typeface="Symbol"/>
                      </a:rPr>
                      <m:t>=0.3</m:t>
                    </m:r>
                  </m:oMath>
                </a14:m>
                <a:r>
                  <a:rPr lang="de-DE" altLang="de-DE" sz="1800" dirty="0" smtClean="0">
                    <a:ea typeface="Cambria Math"/>
                    <a:sym typeface="Symbol"/>
                  </a:rPr>
                  <a:t>.</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err="1" smtClean="0">
                    <a:ea typeface="Cambria Math"/>
                    <a:sym typeface="Symbol"/>
                  </a:rPr>
                  <a:t>We</a:t>
                </a:r>
                <a:r>
                  <a:rPr lang="de-DE" altLang="de-DE" sz="1800" dirty="0" smtClean="0">
                    <a:ea typeface="Cambria Math"/>
                    <a:sym typeface="Symbol"/>
                  </a:rPr>
                  <a:t> will </a:t>
                </a:r>
                <a:r>
                  <a:rPr lang="de-DE" altLang="de-DE" sz="1800" dirty="0" err="1" smtClean="0">
                    <a:ea typeface="Cambria Math"/>
                    <a:sym typeface="Symbol"/>
                  </a:rPr>
                  <a:t>use</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notation</a:t>
                </a:r>
                <a:r>
                  <a:rPr lang="de-DE" altLang="de-DE" sz="1800" dirty="0" smtClean="0">
                    <a:ea typeface="Cambria Math"/>
                    <a:sym typeface="Symbol"/>
                  </a:rPr>
                  <a:t> </a:t>
                </a:r>
                <a14:m>
                  <m:oMath xmlns:m="http://schemas.openxmlformats.org/officeDocument/2006/math">
                    <m:r>
                      <a:rPr lang="de-DE" altLang="de-DE" sz="1800" b="0" i="1" smtClean="0">
                        <a:latin typeface="Cambria Math"/>
                        <a:ea typeface="Cambria Math"/>
                        <a:sym typeface="Symbol"/>
                      </a:rPr>
                      <m:t>𝑃</m:t>
                    </m:r>
                    <m:d>
                      <m:dPr>
                        <m:ctrlPr>
                          <a:rPr lang="de-DE" altLang="de-DE" sz="1800" b="0" i="1" smtClean="0">
                            <a:latin typeface="Cambria Math" panose="02040503050406030204" pitchFamily="18" charset="0"/>
                            <a:ea typeface="Cambria Math"/>
                            <a:sym typeface="Symbol"/>
                          </a:rPr>
                        </m:ctrlPr>
                      </m:dPr>
                      <m:e>
                        <m:r>
                          <a:rPr lang="de-DE" altLang="de-DE" sz="1800" b="0" i="1" smtClean="0">
                            <a:latin typeface="Cambria Math"/>
                            <a:ea typeface="Cambria Math"/>
                            <a:sym typeface="Symbol"/>
                          </a:rPr>
                          <m:t>𝑋</m:t>
                        </m:r>
                        <m:d>
                          <m:dPr>
                            <m:begChr m:val="|"/>
                            <m:endChr m:val=""/>
                            <m:ctrlPr>
                              <a:rPr lang="de-DE" altLang="de-DE" sz="1800" b="0" i="1" smtClean="0">
                                <a:latin typeface="Cambria Math" panose="02040503050406030204" pitchFamily="18" charset="0"/>
                                <a:ea typeface="Cambria Math"/>
                                <a:sym typeface="Symbol"/>
                              </a:rPr>
                            </m:ctrlPr>
                          </m:dPr>
                          <m:e>
                            <m:r>
                              <a:rPr lang="de-DE" altLang="de-DE" sz="1800" b="0" i="1" smtClean="0">
                                <a:latin typeface="Cambria Math"/>
                                <a:ea typeface="Cambria Math"/>
                                <a:sym typeface="Symbol"/>
                              </a:rPr>
                              <m:t>𝑌</m:t>
                            </m:r>
                          </m:e>
                        </m:d>
                      </m:e>
                    </m:d>
                  </m:oMath>
                </a14:m>
                <a:r>
                  <a:rPr lang="de-DE" altLang="de-DE" sz="1800" dirty="0" smtClean="0">
                    <a:ea typeface="Cambria Math"/>
                    <a:sym typeface="Symbol"/>
                  </a:rPr>
                  <a:t> </a:t>
                </a:r>
                <a:r>
                  <a:rPr lang="de-DE" altLang="de-DE" sz="1800" dirty="0" err="1" smtClean="0">
                    <a:ea typeface="Cambria Math"/>
                    <a:sym typeface="Symbol"/>
                  </a:rPr>
                  <a:t>to</a:t>
                </a:r>
                <a:r>
                  <a:rPr lang="de-DE" altLang="de-DE" sz="1800" dirty="0" smtClean="0">
                    <a:ea typeface="Cambria Math"/>
                    <a:sym typeface="Symbol"/>
                  </a:rPr>
                  <a:t> </a:t>
                </a:r>
                <a:r>
                  <a:rPr lang="de-DE" altLang="de-DE" sz="1800" dirty="0" err="1" smtClean="0">
                    <a:ea typeface="Cambria Math"/>
                    <a:sym typeface="Symbol"/>
                  </a:rPr>
                  <a:t>present</a:t>
                </a:r>
                <a:r>
                  <a:rPr lang="de-DE" altLang="de-DE" sz="1800" dirty="0" smtClean="0">
                    <a:ea typeface="Cambria Math"/>
                    <a:sym typeface="Symbol"/>
                  </a:rPr>
                  <a:t> a </a:t>
                </a:r>
                <a:r>
                  <a:rPr lang="de-DE" altLang="de-DE" sz="1800" dirty="0" err="1" smtClean="0">
                    <a:ea typeface="Cambria Math"/>
                    <a:sym typeface="Symbol"/>
                  </a:rPr>
                  <a:t>set</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conditional</a:t>
                </a:r>
                <a:r>
                  <a:rPr lang="de-DE" altLang="de-DE" sz="1800" dirty="0" smtClean="0">
                    <a:ea typeface="Cambria Math"/>
                    <a:sym typeface="Symbol"/>
                  </a:rPr>
                  <a:t> </a:t>
                </a:r>
                <a:r>
                  <a:rPr lang="de-DE" altLang="de-DE" sz="1800" dirty="0" err="1" smtClean="0">
                    <a:ea typeface="Cambria Math"/>
                    <a:sym typeface="Symbol"/>
                  </a:rPr>
                  <a:t>probability</a:t>
                </a:r>
                <a:r>
                  <a:rPr lang="de-DE" altLang="de-DE" sz="1800" dirty="0" smtClean="0">
                    <a:ea typeface="Cambria Math"/>
                    <a:sym typeface="Symbol"/>
                  </a:rPr>
                  <a:t> </a:t>
                </a:r>
                <a:r>
                  <a:rPr lang="de-DE" altLang="de-DE" sz="1800" dirty="0" err="1" smtClean="0">
                    <a:ea typeface="Cambria Math"/>
                    <a:sym typeface="Symbol"/>
                  </a:rPr>
                  <a:t>distributions</a:t>
                </a:r>
                <a:r>
                  <a:rPr lang="de-DE" altLang="de-DE" sz="1800" dirty="0" smtClean="0">
                    <a:ea typeface="Cambria Math"/>
                    <a:sym typeface="Symbol"/>
                  </a:rPr>
                  <a:t>.</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err="1" smtClean="0">
                    <a:ea typeface="Cambria Math"/>
                    <a:sym typeface="Symbol"/>
                  </a:rPr>
                  <a:t>Bayes</a:t>
                </a:r>
                <a:r>
                  <a:rPr lang="de-DE" altLang="de-DE" sz="1800" dirty="0" smtClean="0">
                    <a:ea typeface="Cambria Math"/>
                    <a:sym typeface="Symbol"/>
                  </a:rPr>
                  <a:t>‘ </a:t>
                </a:r>
                <a:r>
                  <a:rPr lang="de-DE" altLang="de-DE" sz="1800" dirty="0" err="1" smtClean="0">
                    <a:ea typeface="Cambria Math"/>
                    <a:sym typeface="Symbol"/>
                  </a:rPr>
                  <a:t>rule</a:t>
                </a:r>
                <a:r>
                  <a:rPr lang="de-DE" altLang="de-DE" sz="1800" dirty="0" smtClean="0">
                    <a:ea typeface="Cambria Math"/>
                    <a:sym typeface="Symbol"/>
                  </a:rPr>
                  <a:t> in </a:t>
                </a:r>
                <a:r>
                  <a:rPr lang="de-DE" altLang="de-DE" sz="1800" dirty="0" err="1" smtClean="0">
                    <a:ea typeface="Cambria Math"/>
                    <a:sym typeface="Symbol"/>
                  </a:rPr>
                  <a:t>terms</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conditional</a:t>
                </a:r>
                <a:r>
                  <a:rPr lang="de-DE" altLang="de-DE" sz="1800" dirty="0" smtClean="0">
                    <a:ea typeface="Cambria Math"/>
                    <a:sym typeface="Symbol"/>
                  </a:rPr>
                  <a:t> </a:t>
                </a:r>
                <a:r>
                  <a:rPr lang="de-DE" altLang="de-DE" sz="1800" dirty="0" err="1" smtClean="0">
                    <a:ea typeface="Cambria Math"/>
                    <a:sym typeface="Symbol"/>
                  </a:rPr>
                  <a:t>probability</a:t>
                </a:r>
                <a:r>
                  <a:rPr lang="de-DE" altLang="de-DE" sz="1800" dirty="0" smtClean="0">
                    <a:ea typeface="Cambria Math"/>
                    <a:sym typeface="Symbol"/>
                  </a:rPr>
                  <a:t> </a:t>
                </a:r>
                <a:r>
                  <a:rPr lang="de-DE" altLang="de-DE" sz="1800" dirty="0" err="1" smtClean="0">
                    <a:ea typeface="Cambria Math"/>
                    <a:sym typeface="Symbol"/>
                  </a:rPr>
                  <a:t>distributions</a:t>
                </a:r>
                <a:r>
                  <a:rPr lang="de-DE" altLang="de-DE" sz="1800" dirty="0" smtClean="0">
                    <a:ea typeface="Cambria Math"/>
                    <a:sym typeface="Symbol"/>
                  </a:rPr>
                  <a:t> </a:t>
                </a:r>
                <a:r>
                  <a:rPr lang="de-DE" altLang="de-DE" sz="1800" dirty="0" err="1" smtClean="0">
                    <a:ea typeface="Cambria Math"/>
                    <a:sym typeface="Symbol"/>
                  </a:rPr>
                  <a:t>reads</a:t>
                </a:r>
                <a:endParaRPr lang="de-DE" altLang="de-DE" sz="1800" dirty="0" smtClean="0">
                  <a:ea typeface="Cambria Math"/>
                  <a:sym typeface="Symbol"/>
                </a:endParaRPr>
              </a:p>
              <a:p>
                <a:pPr eaLnBrk="1" hangingPunct="1">
                  <a:lnSpc>
                    <a:spcPct val="120000"/>
                  </a:lnSpc>
                  <a:spcBef>
                    <a:spcPct val="0"/>
                  </a:spcBef>
                  <a:buNone/>
                </a:pPr>
                <a14:m>
                  <m:oMathPara xmlns:m="http://schemas.openxmlformats.org/officeDocument/2006/math">
                    <m:oMathParaPr>
                      <m:jc m:val="centerGroup"/>
                    </m:oMathParaPr>
                    <m:oMath xmlns:m="http://schemas.openxmlformats.org/officeDocument/2006/math">
                      <m:r>
                        <a:rPr lang="de-DE" altLang="de-DE" sz="1800" b="0" i="1" smtClean="0">
                          <a:latin typeface="Cambria Math"/>
                          <a:ea typeface="Cambria Math"/>
                          <a:sym typeface="Symbol"/>
                        </a:rPr>
                        <m:t>𝑃</m:t>
                      </m:r>
                      <m:d>
                        <m:dPr>
                          <m:ctrlPr>
                            <a:rPr lang="de-DE" altLang="de-DE" sz="1800" b="0" i="1" smtClean="0">
                              <a:latin typeface="Cambria Math" panose="02040503050406030204" pitchFamily="18" charset="0"/>
                              <a:ea typeface="Cambria Math"/>
                              <a:sym typeface="Symbol"/>
                            </a:rPr>
                          </m:ctrlPr>
                        </m:dPr>
                        <m:e>
                          <m:r>
                            <a:rPr lang="de-DE" altLang="de-DE" sz="1800" b="0" i="1" smtClean="0">
                              <a:latin typeface="Cambria Math"/>
                              <a:ea typeface="Cambria Math"/>
                              <a:sym typeface="Symbol"/>
                            </a:rPr>
                            <m:t>𝑋</m:t>
                          </m:r>
                          <m:d>
                            <m:dPr>
                              <m:begChr m:val="|"/>
                              <m:endChr m:val=""/>
                              <m:ctrlPr>
                                <a:rPr lang="de-DE" altLang="de-DE" sz="1800" b="0" i="1" smtClean="0">
                                  <a:latin typeface="Cambria Math" panose="02040503050406030204" pitchFamily="18" charset="0"/>
                                  <a:ea typeface="Cambria Math"/>
                                  <a:sym typeface="Symbol"/>
                                </a:rPr>
                              </m:ctrlPr>
                            </m:dPr>
                            <m:e>
                              <m:r>
                                <a:rPr lang="de-DE" altLang="de-DE" sz="1800" b="0" i="1" smtClean="0">
                                  <a:latin typeface="Cambria Math"/>
                                  <a:ea typeface="Cambria Math"/>
                                  <a:sym typeface="Symbol"/>
                                </a:rPr>
                                <m:t>𝑌</m:t>
                              </m:r>
                            </m:e>
                          </m:d>
                        </m:e>
                      </m:d>
                      <m:r>
                        <a:rPr lang="de-DE" altLang="de-DE" sz="1800" b="0" i="1" smtClean="0">
                          <a:latin typeface="Cambria Math"/>
                          <a:ea typeface="Cambria Math"/>
                          <a:sym typeface="Symbol"/>
                        </a:rPr>
                        <m:t>=</m:t>
                      </m:r>
                      <m:f>
                        <m:fPr>
                          <m:ctrlPr>
                            <a:rPr lang="de-DE" altLang="de-DE" sz="1800" b="0" i="1" smtClean="0">
                              <a:latin typeface="Cambria Math" panose="02040503050406030204" pitchFamily="18" charset="0"/>
                              <a:ea typeface="Cambria Math"/>
                              <a:sym typeface="Symbol"/>
                            </a:rPr>
                          </m:ctrlPr>
                        </m:fPr>
                        <m:num>
                          <m:r>
                            <a:rPr lang="de-DE" altLang="de-DE" sz="1800" b="0" i="1" smtClean="0">
                              <a:latin typeface="Cambria Math"/>
                              <a:ea typeface="Cambria Math"/>
                              <a:sym typeface="Symbol"/>
                            </a:rPr>
                            <m:t>𝑃</m:t>
                          </m:r>
                          <m:d>
                            <m:dPr>
                              <m:ctrlPr>
                                <a:rPr lang="de-DE" altLang="de-DE" sz="1800" b="0" i="1" smtClean="0">
                                  <a:latin typeface="Cambria Math" panose="02040503050406030204" pitchFamily="18" charset="0"/>
                                  <a:ea typeface="Cambria Math"/>
                                  <a:sym typeface="Symbol"/>
                                </a:rPr>
                              </m:ctrlPr>
                            </m:dPr>
                            <m:e>
                              <m:r>
                                <a:rPr lang="de-DE" altLang="de-DE" sz="1800" b="0" i="1" smtClean="0">
                                  <a:latin typeface="Cambria Math"/>
                                  <a:ea typeface="Cambria Math"/>
                                  <a:sym typeface="Symbol"/>
                                </a:rPr>
                                <m:t>𝑋</m:t>
                              </m:r>
                            </m:e>
                          </m:d>
                          <m:r>
                            <a:rPr lang="de-DE" altLang="de-DE" sz="1800" b="0" i="1" smtClean="0">
                              <a:latin typeface="Cambria Math"/>
                              <a:ea typeface="Cambria Math"/>
                              <a:sym typeface="Symbol"/>
                            </a:rPr>
                            <m:t>𝑃</m:t>
                          </m:r>
                          <m:d>
                            <m:dPr>
                              <m:ctrlPr>
                                <a:rPr lang="de-DE" altLang="de-DE" sz="1800" i="1">
                                  <a:latin typeface="Cambria Math" panose="02040503050406030204" pitchFamily="18" charset="0"/>
                                  <a:ea typeface="Cambria Math"/>
                                  <a:sym typeface="Symbol"/>
                                </a:rPr>
                              </m:ctrlPr>
                            </m:dPr>
                            <m:e>
                              <m:r>
                                <a:rPr lang="de-DE" altLang="de-DE" sz="1800" b="0" i="1" smtClean="0">
                                  <a:latin typeface="Cambria Math"/>
                                  <a:ea typeface="Cambria Math"/>
                                  <a:sym typeface="Symbol"/>
                                </a:rPr>
                                <m:t>𝑌</m:t>
                              </m:r>
                              <m:d>
                                <m:dPr>
                                  <m:begChr m:val="|"/>
                                  <m:endChr m:val=""/>
                                  <m:ctrlPr>
                                    <a:rPr lang="de-DE" altLang="de-DE" sz="1800" i="1">
                                      <a:latin typeface="Cambria Math" panose="02040503050406030204" pitchFamily="18" charset="0"/>
                                      <a:ea typeface="Cambria Math"/>
                                      <a:sym typeface="Symbol"/>
                                    </a:rPr>
                                  </m:ctrlPr>
                                </m:dPr>
                                <m:e>
                                  <m:r>
                                    <a:rPr lang="de-DE" altLang="de-DE" sz="1800" b="0" i="1" smtClean="0">
                                      <a:latin typeface="Cambria Math"/>
                                      <a:ea typeface="Cambria Math"/>
                                      <a:sym typeface="Symbol"/>
                                    </a:rPr>
                                    <m:t>𝑋</m:t>
                                  </m:r>
                                </m:e>
                              </m:d>
                            </m:e>
                          </m:d>
                        </m:num>
                        <m:den>
                          <m:r>
                            <a:rPr lang="de-DE" altLang="de-DE" sz="1800" b="0" i="1" smtClean="0">
                              <a:latin typeface="Cambria Math"/>
                              <a:ea typeface="Cambria Math"/>
                              <a:sym typeface="Symbol"/>
                            </a:rPr>
                            <m:t>𝑃</m:t>
                          </m:r>
                          <m:d>
                            <m:dPr>
                              <m:ctrlPr>
                                <a:rPr lang="de-DE" altLang="de-DE" sz="1800" b="0" i="1" smtClean="0">
                                  <a:latin typeface="Cambria Math" panose="02040503050406030204" pitchFamily="18" charset="0"/>
                                  <a:ea typeface="Cambria Math"/>
                                  <a:sym typeface="Symbol"/>
                                </a:rPr>
                              </m:ctrlPr>
                            </m:dPr>
                            <m:e>
                              <m:r>
                                <a:rPr lang="de-DE" altLang="de-DE" sz="1800" b="0" i="1" smtClean="0">
                                  <a:latin typeface="Cambria Math"/>
                                  <a:ea typeface="Cambria Math"/>
                                  <a:sym typeface="Symbol"/>
                                </a:rPr>
                                <m:t>𝑌</m:t>
                              </m:r>
                            </m:e>
                          </m:d>
                        </m:den>
                      </m:f>
                    </m:oMath>
                  </m:oMathPara>
                </a14:m>
                <a:endParaRPr lang="de-DE" altLang="de-DE" sz="1800" dirty="0" smtClean="0">
                  <a:ea typeface="Cambria Math"/>
                  <a:sym typeface="Symbol"/>
                </a:endParaRPr>
              </a:p>
            </p:txBody>
          </p:sp>
        </mc:Choice>
        <mc:Fallback xmlns="">
          <p:sp>
            <p:nvSpPr>
              <p:cNvPr id="15364" name="Text Box 4"/>
              <p:cNvSpPr txBox="1">
                <a:spLocks noRot="1" noChangeAspect="1" noMove="1" noResize="1" noEditPoints="1" noAdjustHandles="1" noChangeArrowheads="1" noChangeShapeType="1" noTextEdit="1"/>
              </p:cNvSpPr>
              <p:nvPr/>
            </p:nvSpPr>
            <p:spPr bwMode="auto">
              <a:xfrm>
                <a:off x="107504" y="658813"/>
                <a:ext cx="9036496" cy="4912948"/>
              </a:xfrm>
              <a:prstGeom prst="rect">
                <a:avLst/>
              </a:prstGeom>
              <a:blipFill rotWithShape="1">
                <a:blip r:embed="rId2"/>
                <a:stretch>
                  <a:fillRect l="-60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noFill/>
                  </a:rPr>
                  <a:t> </a:t>
                </a:r>
              </a:p>
            </p:txBody>
          </p:sp>
        </mc:Fallback>
      </mc:AlternateContent>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48</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V2</a:t>
            </a:r>
            <a:endParaRPr lang="de-DE" altLang="de-DE" sz="1000" dirty="0" smtClean="0"/>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Processing of Biological Data</a:t>
            </a:r>
          </a:p>
        </p:txBody>
      </p:sp>
    </p:spTree>
    <p:extLst>
      <p:ext uri="{BB962C8B-B14F-4D97-AF65-F5344CB8AC3E}">
        <p14:creationId xmlns:p14="http://schemas.microsoft.com/office/powerpoint/2010/main" val="15049600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err="1" smtClean="0">
                <a:ea typeface="ＭＳ Ｐゴシック" pitchFamily="34" charset="-128"/>
              </a:rPr>
              <a:t>Probability</a:t>
            </a:r>
            <a:r>
              <a:rPr lang="de-DE" altLang="de-DE" dirty="0" smtClean="0">
                <a:ea typeface="ＭＳ Ｐゴシック" pitchFamily="34" charset="-128"/>
              </a:rPr>
              <a:t> </a:t>
            </a:r>
            <a:r>
              <a:rPr lang="de-DE" altLang="de-DE" dirty="0" err="1" smtClean="0">
                <a:ea typeface="ＭＳ Ｐゴシック" pitchFamily="34" charset="-128"/>
              </a:rPr>
              <a:t>Density</a:t>
            </a:r>
            <a:r>
              <a:rPr lang="de-DE" altLang="de-DE" dirty="0" smtClean="0">
                <a:ea typeface="ＭＳ Ｐゴシック" pitchFamily="34" charset="-128"/>
              </a:rPr>
              <a:t> </a:t>
            </a:r>
            <a:r>
              <a:rPr lang="de-DE" altLang="de-DE" dirty="0" err="1" smtClean="0">
                <a:ea typeface="ＭＳ Ｐゴシック" pitchFamily="34" charset="-128"/>
              </a:rPr>
              <a:t>Functions</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mc:AlternateContent xmlns:mc="http://schemas.openxmlformats.org/markup-compatibility/2006" xmlns:a14="http://schemas.microsoft.com/office/drawing/2010/main">
        <mc:Choice Requires="a14">
          <p:sp>
            <p:nvSpPr>
              <p:cNvPr id="15364" name="Text Box 4"/>
              <p:cNvSpPr txBox="1">
                <a:spLocks noChangeArrowheads="1"/>
              </p:cNvSpPr>
              <p:nvPr/>
            </p:nvSpPr>
            <p:spPr bwMode="auto">
              <a:xfrm>
                <a:off x="107504" y="658526"/>
                <a:ext cx="8928992" cy="40321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A </a:t>
                </a:r>
                <a:r>
                  <a:rPr lang="de-DE" altLang="de-DE" sz="1800" dirty="0" err="1" smtClean="0">
                    <a:ea typeface="Cambria Math"/>
                    <a:sym typeface="Symbol"/>
                  </a:rPr>
                  <a:t>function</a:t>
                </a:r>
                <a:r>
                  <a:rPr lang="de-DE" altLang="de-DE" sz="1800" dirty="0">
                    <a:ea typeface="Cambria Math"/>
                    <a:sym typeface="Symbol"/>
                  </a:rPr>
                  <a:t> </a:t>
                </a:r>
                <a:r>
                  <a:rPr lang="de-DE" altLang="de-DE" sz="1800" dirty="0" smtClean="0">
                    <a:ea typeface="Cambria Math"/>
                    <a:sym typeface="Symbol"/>
                  </a:rPr>
                  <a:t> </a:t>
                </a:r>
                <a14:m>
                  <m:oMath xmlns:m="http://schemas.openxmlformats.org/officeDocument/2006/math">
                    <m:r>
                      <a:rPr lang="de-DE" altLang="de-DE" sz="2000" b="0" i="1" smtClean="0">
                        <a:latin typeface="Cambria Math"/>
                        <a:ea typeface="Cambria Math"/>
                        <a:sym typeface="Symbol"/>
                      </a:rPr>
                      <m:t>𝑝</m:t>
                    </m:r>
                    <m:r>
                      <a:rPr lang="de-DE" altLang="de-DE" sz="2000" b="0" i="1" smtClean="0">
                        <a:latin typeface="Cambria Math"/>
                        <a:ea typeface="Cambria Math"/>
                        <a:sym typeface="Symbol"/>
                      </a:rPr>
                      <m:t>:</m:t>
                    </m:r>
                    <m:r>
                      <a:rPr lang="de-DE" altLang="de-DE" sz="2000" b="0" i="1" smtClean="0">
                        <a:latin typeface="Cambria Math"/>
                        <a:ea typeface="Cambria Math"/>
                        <a:sym typeface="Symbol"/>
                      </a:rPr>
                      <m:t>ℝ</m:t>
                    </m:r>
                    <m:r>
                      <a:rPr lang="de-DE" altLang="de-DE" sz="2000" b="0" i="1" smtClean="0">
                        <a:latin typeface="Cambria Math"/>
                        <a:ea typeface="Cambria Math"/>
                        <a:sym typeface="Symbol"/>
                      </a:rPr>
                      <m:t>→</m:t>
                    </m:r>
                    <m:r>
                      <a:rPr lang="de-DE" altLang="de-DE" sz="2000" b="0" i="1" smtClean="0">
                        <a:latin typeface="Cambria Math"/>
                        <a:ea typeface="Cambria Math"/>
                        <a:sym typeface="Symbol"/>
                      </a:rPr>
                      <m:t>ℝ</m:t>
                    </m:r>
                  </m:oMath>
                </a14:m>
                <a:endParaRPr lang="de-DE" altLang="de-DE" sz="2000" dirty="0" smtClean="0">
                  <a:ea typeface="Cambria Math"/>
                  <a:sym typeface="Symbol"/>
                </a:endParaRPr>
              </a:p>
              <a:p>
                <a:pPr eaLnBrk="1" hangingPunct="1">
                  <a:lnSpc>
                    <a:spcPct val="120000"/>
                  </a:lnSpc>
                  <a:spcBef>
                    <a:spcPct val="0"/>
                  </a:spcBef>
                  <a:buNone/>
                </a:pPr>
                <a:r>
                  <a:rPr lang="de-DE" altLang="de-DE" sz="1800" dirty="0" err="1" smtClean="0">
                    <a:ea typeface="Cambria Math"/>
                    <a:sym typeface="Symbol"/>
                  </a:rPr>
                  <a:t>is</a:t>
                </a:r>
                <a:r>
                  <a:rPr lang="de-DE" altLang="de-DE" sz="1800" dirty="0" smtClean="0">
                    <a:ea typeface="Cambria Math"/>
                    <a:sym typeface="Symbol"/>
                  </a:rPr>
                  <a:t> a </a:t>
                </a:r>
                <a:r>
                  <a:rPr lang="de-DE" altLang="de-DE" sz="1800" b="1" dirty="0" err="1" smtClean="0">
                    <a:ea typeface="Cambria Math"/>
                    <a:sym typeface="Symbol"/>
                  </a:rPr>
                  <a:t>probability</a:t>
                </a:r>
                <a:r>
                  <a:rPr lang="de-DE" altLang="de-DE" sz="1800" b="1" dirty="0" smtClean="0">
                    <a:ea typeface="Cambria Math"/>
                    <a:sym typeface="Symbol"/>
                  </a:rPr>
                  <a:t> </a:t>
                </a:r>
                <a:r>
                  <a:rPr lang="de-DE" altLang="de-DE" sz="1800" b="1" dirty="0" err="1" smtClean="0">
                    <a:ea typeface="Cambria Math"/>
                    <a:sym typeface="Symbol"/>
                  </a:rPr>
                  <a:t>density</a:t>
                </a:r>
                <a:r>
                  <a:rPr lang="de-DE" altLang="de-DE" sz="1800" b="1" dirty="0" smtClean="0">
                    <a:ea typeface="Cambria Math"/>
                    <a:sym typeface="Symbol"/>
                  </a:rPr>
                  <a:t> </a:t>
                </a:r>
                <a:r>
                  <a:rPr lang="de-DE" altLang="de-DE" sz="1800" b="1" dirty="0" err="1" smtClean="0">
                    <a:ea typeface="Cambria Math"/>
                    <a:sym typeface="Symbol"/>
                  </a:rPr>
                  <a:t>function</a:t>
                </a:r>
                <a:r>
                  <a:rPr lang="de-DE" altLang="de-DE" sz="1800" b="1" dirty="0" smtClean="0">
                    <a:ea typeface="Cambria Math"/>
                    <a:sym typeface="Symbol"/>
                  </a:rPr>
                  <a:t> </a:t>
                </a:r>
                <a:r>
                  <a:rPr lang="de-DE" altLang="de-DE" sz="1800" dirty="0" smtClean="0">
                    <a:ea typeface="Cambria Math"/>
                    <a:sym typeface="Symbol"/>
                  </a:rPr>
                  <a:t>(PDF) </a:t>
                </a:r>
                <a:r>
                  <a:rPr lang="de-DE" altLang="de-DE" sz="1800" dirty="0" err="1" smtClean="0">
                    <a:ea typeface="Cambria Math"/>
                    <a:sym typeface="Symbol"/>
                  </a:rPr>
                  <a:t>for</a:t>
                </a:r>
                <a:r>
                  <a:rPr lang="de-DE" altLang="de-DE" sz="1800" dirty="0" smtClean="0">
                    <a:ea typeface="Cambria Math"/>
                    <a:sym typeface="Symbol"/>
                  </a:rPr>
                  <a:t> X </a:t>
                </a:r>
              </a:p>
              <a:p>
                <a:pPr eaLnBrk="1" hangingPunct="1">
                  <a:lnSpc>
                    <a:spcPct val="120000"/>
                  </a:lnSpc>
                  <a:spcBef>
                    <a:spcPct val="0"/>
                  </a:spcBef>
                  <a:buNone/>
                </a:pPr>
                <a:r>
                  <a:rPr lang="de-DE" altLang="de-DE" sz="1800" dirty="0" err="1" smtClean="0">
                    <a:ea typeface="Cambria Math"/>
                    <a:sym typeface="Symbol"/>
                  </a:rPr>
                  <a:t>if</a:t>
                </a:r>
                <a:r>
                  <a:rPr lang="de-DE" altLang="de-DE" sz="1800" dirty="0" smtClean="0">
                    <a:ea typeface="Cambria Math"/>
                    <a:sym typeface="Symbol"/>
                  </a:rPr>
                  <a:t> </a:t>
                </a:r>
                <a:r>
                  <a:rPr lang="de-DE" altLang="de-DE" sz="1800" dirty="0" err="1" smtClean="0">
                    <a:ea typeface="Cambria Math"/>
                    <a:sym typeface="Symbol"/>
                  </a:rPr>
                  <a:t>it</a:t>
                </a:r>
                <a:r>
                  <a:rPr lang="de-DE" altLang="de-DE" sz="1800" dirty="0" smtClean="0">
                    <a:ea typeface="Cambria Math"/>
                    <a:sym typeface="Symbol"/>
                  </a:rPr>
                  <a:t> </a:t>
                </a:r>
                <a:r>
                  <a:rPr lang="de-DE" altLang="de-DE" sz="1800" dirty="0" err="1" smtClean="0">
                    <a:ea typeface="Cambria Math"/>
                    <a:sym typeface="Symbol"/>
                  </a:rPr>
                  <a:t>is</a:t>
                </a:r>
                <a:r>
                  <a:rPr lang="de-DE" altLang="de-DE" sz="1800" dirty="0" smtClean="0">
                    <a:ea typeface="Cambria Math"/>
                    <a:sym typeface="Symbol"/>
                  </a:rPr>
                  <a:t> a </a:t>
                </a:r>
                <a:r>
                  <a:rPr lang="de-DE" altLang="de-DE" sz="1800" dirty="0" err="1" smtClean="0">
                    <a:ea typeface="Cambria Math"/>
                    <a:sym typeface="Symbol"/>
                  </a:rPr>
                  <a:t>nonnegative</a:t>
                </a:r>
                <a:r>
                  <a:rPr lang="de-DE" altLang="de-DE" sz="1800" dirty="0" smtClean="0">
                    <a:ea typeface="Cambria Math"/>
                    <a:sym typeface="Symbol"/>
                  </a:rPr>
                  <a:t> </a:t>
                </a:r>
                <a:r>
                  <a:rPr lang="de-DE" altLang="de-DE" sz="1800" dirty="0" err="1" smtClean="0">
                    <a:ea typeface="Cambria Math"/>
                    <a:sym typeface="Symbol"/>
                  </a:rPr>
                  <a:t>integrable</a:t>
                </a:r>
                <a:r>
                  <a:rPr lang="de-DE" altLang="de-DE" sz="1800" dirty="0" smtClean="0">
                    <a:ea typeface="Cambria Math"/>
                    <a:sym typeface="Symbol"/>
                  </a:rPr>
                  <a:t> </a:t>
                </a:r>
                <a:r>
                  <a:rPr lang="de-DE" altLang="de-DE" sz="1800" dirty="0" err="1" smtClean="0">
                    <a:ea typeface="Cambria Math"/>
                    <a:sym typeface="Symbol"/>
                  </a:rPr>
                  <a:t>function</a:t>
                </a:r>
                <a:r>
                  <a:rPr lang="de-DE" altLang="de-DE" sz="1800" dirty="0" smtClean="0">
                    <a:ea typeface="Cambria Math"/>
                    <a:sym typeface="Symbol"/>
                  </a:rPr>
                  <a:t> so </a:t>
                </a:r>
                <a:r>
                  <a:rPr lang="de-DE" altLang="de-DE" sz="1800" dirty="0" err="1" smtClean="0">
                    <a:ea typeface="Cambria Math"/>
                    <a:sym typeface="Symbol"/>
                  </a:rPr>
                  <a:t>that</a:t>
                </a:r>
                <a:r>
                  <a:rPr lang="de-DE" altLang="de-DE" sz="1800" dirty="0" smtClean="0">
                    <a:ea typeface="Cambria Math"/>
                    <a:sym typeface="Symbol"/>
                  </a:rPr>
                  <a:t> </a:t>
                </a:r>
                <a14:m>
                  <m:oMath xmlns:m="http://schemas.openxmlformats.org/officeDocument/2006/math">
                    <m:nary>
                      <m:naryPr>
                        <m:limLoc m:val="undOvr"/>
                        <m:ctrlPr>
                          <a:rPr lang="de-DE" altLang="de-DE" sz="1800" i="1" smtClean="0">
                            <a:latin typeface="Cambria Math" panose="02040503050406030204" pitchFamily="18" charset="0"/>
                            <a:ea typeface="Cambria Math"/>
                            <a:sym typeface="Symbol"/>
                          </a:rPr>
                        </m:ctrlPr>
                      </m:naryPr>
                      <m:sub>
                        <m:r>
                          <m:rPr>
                            <m:brk m:alnAt="24"/>
                          </m:rPr>
                          <a:rPr lang="de-DE" altLang="de-DE" sz="1800" b="0" i="1" smtClean="0">
                            <a:latin typeface="Cambria Math"/>
                            <a:ea typeface="Cambria Math"/>
                            <a:sym typeface="Symbol"/>
                          </a:rPr>
                          <m:t>𝑉</m:t>
                        </m:r>
                        <m:r>
                          <a:rPr lang="de-DE" altLang="de-DE" sz="1800" b="0" i="1" smtClean="0">
                            <a:latin typeface="Cambria Math"/>
                            <a:ea typeface="Cambria Math"/>
                            <a:sym typeface="Symbol"/>
                          </a:rPr>
                          <m:t>𝑎𝑙</m:t>
                        </m:r>
                        <m:d>
                          <m:dPr>
                            <m:ctrlPr>
                              <a:rPr lang="de-DE" altLang="de-DE" sz="1800" b="0" i="1" smtClean="0">
                                <a:latin typeface="Cambria Math" panose="02040503050406030204" pitchFamily="18" charset="0"/>
                                <a:ea typeface="Cambria Math"/>
                                <a:sym typeface="Symbol"/>
                              </a:rPr>
                            </m:ctrlPr>
                          </m:dPr>
                          <m:e>
                            <m:r>
                              <a:rPr lang="de-DE" altLang="de-DE" sz="1800" b="0" i="1" smtClean="0">
                                <a:latin typeface="Cambria Math"/>
                                <a:ea typeface="Cambria Math"/>
                                <a:sym typeface="Symbol"/>
                              </a:rPr>
                              <m:t>𝑋</m:t>
                            </m:r>
                          </m:e>
                        </m:d>
                      </m:sub>
                      <m:sup/>
                      <m:e>
                        <m:r>
                          <a:rPr lang="de-DE" altLang="de-DE" sz="1800" b="0" i="1" smtClean="0">
                            <a:latin typeface="Cambria Math"/>
                            <a:ea typeface="Cambria Math"/>
                            <a:sym typeface="Symbol"/>
                          </a:rPr>
                          <m:t>𝑝</m:t>
                        </m:r>
                        <m:d>
                          <m:dPr>
                            <m:ctrlPr>
                              <a:rPr lang="de-DE" altLang="de-DE" sz="1800" b="0" i="1" smtClean="0">
                                <a:latin typeface="Cambria Math" panose="02040503050406030204" pitchFamily="18" charset="0"/>
                                <a:ea typeface="Cambria Math"/>
                                <a:sym typeface="Symbol"/>
                              </a:rPr>
                            </m:ctrlPr>
                          </m:dPr>
                          <m:e>
                            <m:r>
                              <a:rPr lang="de-DE" altLang="de-DE" sz="1800" b="0" i="1" smtClean="0">
                                <a:latin typeface="Cambria Math"/>
                                <a:ea typeface="Cambria Math"/>
                                <a:sym typeface="Symbol"/>
                              </a:rPr>
                              <m:t>𝑥</m:t>
                            </m:r>
                          </m:e>
                        </m:d>
                        <m:r>
                          <a:rPr lang="de-DE" altLang="de-DE" sz="1800" b="0" i="1" smtClean="0">
                            <a:latin typeface="Cambria Math"/>
                            <a:ea typeface="Cambria Math"/>
                            <a:sym typeface="Symbol"/>
                          </a:rPr>
                          <m:t>𝑑𝑥</m:t>
                        </m:r>
                        <m:r>
                          <a:rPr lang="de-DE" altLang="de-DE" sz="1800" b="0" i="1" smtClean="0">
                            <a:latin typeface="Cambria Math"/>
                            <a:ea typeface="Cambria Math"/>
                            <a:sym typeface="Symbol"/>
                          </a:rPr>
                          <m:t>=1</m:t>
                        </m:r>
                      </m:e>
                    </m:nary>
                  </m:oMath>
                </a14:m>
                <a:endParaRPr lang="de-DE" altLang="de-DE" sz="1800" dirty="0" smtClean="0">
                  <a:ea typeface="Cambria Math"/>
                  <a:sym typeface="Symbol"/>
                </a:endParaRP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smtClean="0">
                    <a:ea typeface="Cambria Math"/>
                    <a:sym typeface="Symbol"/>
                  </a:rPr>
                  <a:t>The </a:t>
                </a:r>
                <a:r>
                  <a:rPr lang="de-DE" altLang="de-DE" sz="1800" dirty="0" err="1" smtClean="0">
                    <a:ea typeface="Cambria Math"/>
                    <a:sym typeface="Symbol"/>
                  </a:rPr>
                  <a:t>function</a:t>
                </a:r>
                <a:r>
                  <a:rPr lang="de-DE" altLang="de-DE" sz="1800" dirty="0" smtClean="0">
                    <a:ea typeface="Cambria Math"/>
                    <a:sym typeface="Symbol"/>
                  </a:rPr>
                  <a:t> </a:t>
                </a:r>
                <a14:m>
                  <m:oMath xmlns:m="http://schemas.openxmlformats.org/officeDocument/2006/math">
                    <m:r>
                      <m:rPr>
                        <m:sty m:val="p"/>
                      </m:rPr>
                      <a:rPr lang="de-DE" altLang="de-DE" sz="1800" b="0" i="0" smtClean="0">
                        <a:latin typeface="Cambria Math"/>
                        <a:ea typeface="Cambria Math"/>
                        <a:sym typeface="Symbol"/>
                      </a:rPr>
                      <m:t>P</m:t>
                    </m:r>
                    <m:d>
                      <m:dPr>
                        <m:ctrlPr>
                          <a:rPr lang="de-DE" altLang="de-DE" sz="1800" b="0" i="1" smtClean="0">
                            <a:latin typeface="Cambria Math" panose="02040503050406030204" pitchFamily="18" charset="0"/>
                            <a:ea typeface="Cambria Math"/>
                            <a:sym typeface="Symbol"/>
                          </a:rPr>
                        </m:ctrlPr>
                      </m:dPr>
                      <m:e>
                        <m:r>
                          <a:rPr lang="de-DE" altLang="de-DE" sz="1800" b="0" i="1" smtClean="0">
                            <a:latin typeface="Cambria Math"/>
                            <a:ea typeface="Cambria Math"/>
                            <a:sym typeface="Symbol"/>
                          </a:rPr>
                          <m:t>𝑋</m:t>
                        </m:r>
                        <m:r>
                          <a:rPr lang="de-DE" altLang="de-DE" sz="1800" b="0" i="1" smtClean="0">
                            <a:latin typeface="Cambria Math"/>
                            <a:ea typeface="Cambria Math"/>
                            <a:sym typeface="Symbol"/>
                          </a:rPr>
                          <m:t>≤</m:t>
                        </m:r>
                        <m:r>
                          <a:rPr lang="de-DE" altLang="de-DE" sz="1800" b="0" i="1" smtClean="0">
                            <a:latin typeface="Cambria Math"/>
                            <a:ea typeface="Cambria Math"/>
                            <a:sym typeface="Symbol"/>
                          </a:rPr>
                          <m:t>𝑎</m:t>
                        </m:r>
                      </m:e>
                    </m:d>
                    <m:r>
                      <a:rPr lang="de-DE" altLang="de-DE" sz="1800" b="0" i="1" smtClean="0">
                        <a:latin typeface="Cambria Math"/>
                        <a:ea typeface="Cambria Math"/>
                        <a:sym typeface="Symbol"/>
                      </a:rPr>
                      <m:t>=</m:t>
                    </m:r>
                    <m:nary>
                      <m:naryPr>
                        <m:limLoc m:val="undOvr"/>
                        <m:ctrlPr>
                          <a:rPr lang="de-DE" altLang="de-DE" sz="1800" i="1" smtClean="0">
                            <a:latin typeface="Cambria Math" panose="02040503050406030204" pitchFamily="18" charset="0"/>
                            <a:ea typeface="Cambria Math"/>
                            <a:sym typeface="Symbol"/>
                          </a:rPr>
                        </m:ctrlPr>
                      </m:naryPr>
                      <m:sub>
                        <m:r>
                          <m:rPr>
                            <m:brk m:alnAt="24"/>
                          </m:rPr>
                          <a:rPr lang="de-DE" altLang="de-DE" sz="1800" b="0" i="1" smtClean="0">
                            <a:latin typeface="Cambria Math"/>
                            <a:ea typeface="Cambria Math"/>
                            <a:sym typeface="Symbol"/>
                          </a:rPr>
                          <m:t>−</m:t>
                        </m:r>
                        <m:r>
                          <a:rPr lang="de-DE" altLang="de-DE" sz="1800" b="0" i="1" smtClean="0">
                            <a:latin typeface="Cambria Math"/>
                            <a:ea typeface="Cambria Math"/>
                            <a:sym typeface="Symbol"/>
                          </a:rPr>
                          <m:t>∞</m:t>
                        </m:r>
                      </m:sub>
                      <m:sup>
                        <m:r>
                          <a:rPr lang="de-DE" altLang="de-DE" sz="1800" b="0" i="1" smtClean="0">
                            <a:latin typeface="Cambria Math"/>
                            <a:ea typeface="Cambria Math"/>
                            <a:sym typeface="Symbol"/>
                          </a:rPr>
                          <m:t>𝑎</m:t>
                        </m:r>
                      </m:sup>
                      <m:e>
                        <m:r>
                          <a:rPr lang="de-DE" altLang="de-DE" sz="1800" b="0" i="1" smtClean="0">
                            <a:latin typeface="Cambria Math"/>
                            <a:ea typeface="Cambria Math"/>
                            <a:sym typeface="Symbol"/>
                          </a:rPr>
                          <m:t>𝑝</m:t>
                        </m:r>
                        <m:d>
                          <m:dPr>
                            <m:ctrlPr>
                              <a:rPr lang="de-DE" altLang="de-DE" sz="1800" b="0" i="1" smtClean="0">
                                <a:latin typeface="Cambria Math" panose="02040503050406030204" pitchFamily="18" charset="0"/>
                                <a:ea typeface="Cambria Math"/>
                                <a:sym typeface="Symbol"/>
                              </a:rPr>
                            </m:ctrlPr>
                          </m:dPr>
                          <m:e>
                            <m:r>
                              <a:rPr lang="de-DE" altLang="de-DE" sz="1800" b="0" i="1" smtClean="0">
                                <a:latin typeface="Cambria Math"/>
                                <a:ea typeface="Cambria Math"/>
                                <a:sym typeface="Symbol"/>
                              </a:rPr>
                              <m:t>𝑥</m:t>
                            </m:r>
                          </m:e>
                        </m:d>
                        <m:r>
                          <a:rPr lang="de-DE" altLang="de-DE" sz="1800" b="0" i="1" smtClean="0">
                            <a:latin typeface="Cambria Math"/>
                            <a:ea typeface="Cambria Math"/>
                            <a:sym typeface="Symbol"/>
                          </a:rPr>
                          <m:t>𝑑𝑥</m:t>
                        </m:r>
                      </m:e>
                    </m:nary>
                  </m:oMath>
                </a14:m>
                <a:r>
                  <a:rPr lang="de-DE" altLang="de-DE" sz="1800" dirty="0" smtClean="0">
                    <a:ea typeface="Cambria Math"/>
                    <a:sym typeface="Symbol"/>
                  </a:rPr>
                  <a:t>   </a:t>
                </a:r>
                <a:r>
                  <a:rPr lang="de-DE" altLang="de-DE" sz="1800" dirty="0" err="1" smtClean="0">
                    <a:ea typeface="Cambria Math"/>
                    <a:sym typeface="Symbol"/>
                  </a:rPr>
                  <a:t>is</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b="1" dirty="0" err="1" smtClean="0">
                    <a:ea typeface="Cambria Math"/>
                    <a:sym typeface="Symbol"/>
                  </a:rPr>
                  <a:t>cumulative</a:t>
                </a:r>
                <a:r>
                  <a:rPr lang="de-DE" altLang="de-DE" sz="1800" b="1" dirty="0" smtClean="0">
                    <a:ea typeface="Cambria Math"/>
                    <a:sym typeface="Symbol"/>
                  </a:rPr>
                  <a:t> </a:t>
                </a:r>
                <a:r>
                  <a:rPr lang="de-DE" altLang="de-DE" sz="1800" b="1" dirty="0" err="1" smtClean="0">
                    <a:ea typeface="Cambria Math"/>
                    <a:sym typeface="Symbol"/>
                  </a:rPr>
                  <a:t>distribution</a:t>
                </a:r>
                <a:r>
                  <a:rPr lang="de-DE" altLang="de-DE" sz="1800" b="1" dirty="0" smtClean="0">
                    <a:ea typeface="Cambria Math"/>
                    <a:sym typeface="Symbol"/>
                  </a:rPr>
                  <a:t> </a:t>
                </a:r>
                <a:r>
                  <a:rPr lang="de-DE" altLang="de-DE" sz="1800" dirty="0" err="1" smtClean="0">
                    <a:ea typeface="Cambria Math"/>
                    <a:sym typeface="Symbol"/>
                  </a:rPr>
                  <a:t>for</a:t>
                </a:r>
                <a:r>
                  <a:rPr lang="de-DE" altLang="de-DE" sz="1800" dirty="0" smtClean="0">
                    <a:ea typeface="Cambria Math"/>
                    <a:sym typeface="Symbol"/>
                  </a:rPr>
                  <a:t> X.</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endParaRPr lang="de-DE" altLang="de-DE" sz="1800" dirty="0" smtClean="0">
                  <a:ea typeface="Cambria Math"/>
                  <a:sym typeface="Symbol"/>
                </a:endParaRPr>
              </a:p>
              <a:p>
                <a:pPr eaLnBrk="1" hangingPunct="1">
                  <a:lnSpc>
                    <a:spcPct val="120000"/>
                  </a:lnSpc>
                  <a:spcBef>
                    <a:spcPct val="0"/>
                  </a:spcBef>
                  <a:buNone/>
                </a:pPr>
                <a:r>
                  <a:rPr lang="de-DE" altLang="de-DE" sz="1800" dirty="0" err="1" smtClean="0">
                    <a:ea typeface="Cambria Math"/>
                    <a:sym typeface="Symbol"/>
                  </a:rPr>
                  <a:t>By</a:t>
                </a:r>
                <a:r>
                  <a:rPr lang="de-DE" altLang="de-DE" sz="1800" dirty="0" smtClean="0">
                    <a:ea typeface="Cambria Math"/>
                    <a:sym typeface="Symbol"/>
                  </a:rPr>
                  <a:t> </a:t>
                </a:r>
                <a:r>
                  <a:rPr lang="de-DE" altLang="de-DE" sz="1800" dirty="0" err="1" smtClean="0">
                    <a:ea typeface="Cambria Math"/>
                    <a:sym typeface="Symbol"/>
                  </a:rPr>
                  <a:t>using</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density</a:t>
                </a:r>
                <a:r>
                  <a:rPr lang="de-DE" altLang="de-DE" sz="1800" dirty="0" smtClean="0">
                    <a:ea typeface="Cambria Math"/>
                    <a:sym typeface="Symbol"/>
                  </a:rPr>
                  <a:t> </a:t>
                </a:r>
                <a:r>
                  <a:rPr lang="de-DE" altLang="de-DE" sz="1800" dirty="0" err="1" smtClean="0">
                    <a:ea typeface="Cambria Math"/>
                    <a:sym typeface="Symbol"/>
                  </a:rPr>
                  <a:t>function</a:t>
                </a:r>
                <a:r>
                  <a:rPr lang="de-DE" altLang="de-DE" sz="1800" dirty="0" smtClean="0">
                    <a:ea typeface="Cambria Math"/>
                    <a:sym typeface="Symbol"/>
                  </a:rPr>
                  <a:t> </a:t>
                </a:r>
                <a:r>
                  <a:rPr lang="de-DE" altLang="de-DE" sz="1800" dirty="0" err="1" smtClean="0">
                    <a:ea typeface="Cambria Math"/>
                    <a:sym typeface="Symbol"/>
                  </a:rPr>
                  <a:t>we</a:t>
                </a:r>
                <a:r>
                  <a:rPr lang="de-DE" altLang="de-DE" sz="1800" dirty="0" smtClean="0">
                    <a:ea typeface="Cambria Math"/>
                    <a:sym typeface="Symbol"/>
                  </a:rPr>
                  <a:t> </a:t>
                </a:r>
                <a:r>
                  <a:rPr lang="de-DE" altLang="de-DE" sz="1800" dirty="0" err="1" smtClean="0">
                    <a:ea typeface="Cambria Math"/>
                    <a:sym typeface="Symbol"/>
                  </a:rPr>
                  <a:t>can</a:t>
                </a:r>
                <a:r>
                  <a:rPr lang="de-DE" altLang="de-DE" sz="1800" dirty="0" smtClean="0">
                    <a:ea typeface="Cambria Math"/>
                    <a:sym typeface="Symbol"/>
                  </a:rPr>
                  <a:t> </a:t>
                </a:r>
                <a:r>
                  <a:rPr lang="de-DE" altLang="de-DE" sz="1800" dirty="0" err="1" smtClean="0">
                    <a:ea typeface="Cambria Math"/>
                    <a:sym typeface="Symbol"/>
                  </a:rPr>
                  <a:t>evaluate</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probability</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other</a:t>
                </a:r>
                <a:r>
                  <a:rPr lang="de-DE" altLang="de-DE" sz="1800" dirty="0" smtClean="0">
                    <a:ea typeface="Cambria Math"/>
                    <a:sym typeface="Symbol"/>
                  </a:rPr>
                  <a:t> </a:t>
                </a:r>
                <a:r>
                  <a:rPr lang="de-DE" altLang="de-DE" sz="1800" dirty="0" err="1" smtClean="0">
                    <a:ea typeface="Cambria Math"/>
                    <a:sym typeface="Symbol"/>
                  </a:rPr>
                  <a:t>events</a:t>
                </a:r>
                <a:r>
                  <a:rPr lang="de-DE" altLang="de-DE" sz="1800" dirty="0" smtClean="0">
                    <a:ea typeface="Cambria Math"/>
                    <a:sym typeface="Symbol"/>
                  </a:rPr>
                  <a:t>. E.g.</a:t>
                </a:r>
              </a:p>
              <a:p>
                <a:pPr eaLnBrk="1" hangingPunct="1">
                  <a:lnSpc>
                    <a:spcPct val="120000"/>
                  </a:lnSpc>
                  <a:spcBef>
                    <a:spcPct val="0"/>
                  </a:spcBef>
                  <a:buNone/>
                </a:pPr>
                <a14:m>
                  <m:oMathPara xmlns:m="http://schemas.openxmlformats.org/officeDocument/2006/math">
                    <m:oMathParaPr>
                      <m:jc m:val="centerGroup"/>
                    </m:oMathParaPr>
                    <m:oMath xmlns:m="http://schemas.openxmlformats.org/officeDocument/2006/math">
                      <m:r>
                        <m:rPr>
                          <m:sty m:val="p"/>
                        </m:rPr>
                        <a:rPr lang="de-DE" altLang="de-DE" sz="1800">
                          <a:latin typeface="Cambria Math"/>
                          <a:ea typeface="Cambria Math"/>
                          <a:sym typeface="Symbol"/>
                        </a:rPr>
                        <m:t>P</m:t>
                      </m:r>
                      <m:d>
                        <m:dPr>
                          <m:ctrlPr>
                            <a:rPr lang="de-DE" altLang="de-DE" sz="1800" i="1">
                              <a:latin typeface="Cambria Math" panose="02040503050406030204" pitchFamily="18" charset="0"/>
                              <a:ea typeface="Cambria Math"/>
                              <a:sym typeface="Symbol"/>
                            </a:rPr>
                          </m:ctrlPr>
                        </m:dPr>
                        <m:e>
                          <m:r>
                            <a:rPr lang="de-DE" altLang="de-DE" sz="1800" b="0" i="1" smtClean="0">
                              <a:latin typeface="Cambria Math"/>
                              <a:ea typeface="Cambria Math"/>
                              <a:sym typeface="Symbol"/>
                            </a:rPr>
                            <m:t>𝑎</m:t>
                          </m:r>
                          <m:r>
                            <a:rPr lang="de-DE" altLang="de-DE" sz="1800" i="1" smtClean="0">
                              <a:latin typeface="Cambria Math"/>
                              <a:ea typeface="Cambria Math"/>
                              <a:sym typeface="Symbol"/>
                            </a:rPr>
                            <m:t>≤</m:t>
                          </m:r>
                          <m:r>
                            <a:rPr lang="de-DE" altLang="de-DE" sz="1800" i="1">
                              <a:latin typeface="Cambria Math"/>
                              <a:ea typeface="Cambria Math"/>
                              <a:sym typeface="Symbol"/>
                            </a:rPr>
                            <m:t>𝑋</m:t>
                          </m:r>
                          <m:r>
                            <a:rPr lang="de-DE" altLang="de-DE" sz="1800" i="1">
                              <a:latin typeface="Cambria Math"/>
                              <a:ea typeface="Cambria Math"/>
                              <a:sym typeface="Symbol"/>
                            </a:rPr>
                            <m:t>≤</m:t>
                          </m:r>
                          <m:r>
                            <a:rPr lang="de-DE" altLang="de-DE" sz="1800" b="0" i="1" smtClean="0">
                              <a:latin typeface="Cambria Math"/>
                              <a:ea typeface="Cambria Math"/>
                              <a:sym typeface="Symbol"/>
                            </a:rPr>
                            <m:t>𝑏</m:t>
                          </m:r>
                        </m:e>
                      </m:d>
                      <m:r>
                        <a:rPr lang="de-DE" altLang="de-DE" sz="1800" i="1">
                          <a:latin typeface="Cambria Math"/>
                          <a:ea typeface="Cambria Math"/>
                          <a:sym typeface="Symbol"/>
                        </a:rPr>
                        <m:t>=</m:t>
                      </m:r>
                      <m:nary>
                        <m:naryPr>
                          <m:limLoc m:val="undOvr"/>
                          <m:ctrlPr>
                            <a:rPr lang="de-DE" altLang="de-DE" sz="1800" i="1">
                              <a:latin typeface="Cambria Math" panose="02040503050406030204" pitchFamily="18" charset="0"/>
                              <a:ea typeface="Cambria Math"/>
                              <a:sym typeface="Symbol"/>
                            </a:rPr>
                          </m:ctrlPr>
                        </m:naryPr>
                        <m:sub>
                          <m:r>
                            <a:rPr lang="de-DE" altLang="de-DE" sz="1800" b="0" i="1" smtClean="0">
                              <a:latin typeface="Cambria Math"/>
                              <a:ea typeface="Cambria Math"/>
                              <a:sym typeface="Symbol"/>
                            </a:rPr>
                            <m:t>𝑎</m:t>
                          </m:r>
                        </m:sub>
                        <m:sup>
                          <m:r>
                            <a:rPr lang="de-DE" altLang="de-DE" sz="1800" b="0" i="1" smtClean="0">
                              <a:latin typeface="Cambria Math"/>
                              <a:ea typeface="Cambria Math"/>
                              <a:sym typeface="Symbol"/>
                            </a:rPr>
                            <m:t>𝑏</m:t>
                          </m:r>
                        </m:sup>
                        <m:e>
                          <m:r>
                            <a:rPr lang="de-DE" altLang="de-DE" sz="1800" i="1">
                              <a:latin typeface="Cambria Math"/>
                              <a:ea typeface="Cambria Math"/>
                              <a:sym typeface="Symbol"/>
                            </a:rPr>
                            <m:t>𝑝</m:t>
                          </m:r>
                          <m:d>
                            <m:dPr>
                              <m:ctrlPr>
                                <a:rPr lang="de-DE" altLang="de-DE" sz="1800" i="1">
                                  <a:latin typeface="Cambria Math" panose="02040503050406030204" pitchFamily="18" charset="0"/>
                                  <a:ea typeface="Cambria Math"/>
                                  <a:sym typeface="Symbol"/>
                                </a:rPr>
                              </m:ctrlPr>
                            </m:dPr>
                            <m:e>
                              <m:r>
                                <a:rPr lang="de-DE" altLang="de-DE" sz="1800" i="1">
                                  <a:latin typeface="Cambria Math"/>
                                  <a:ea typeface="Cambria Math"/>
                                  <a:sym typeface="Symbol"/>
                                </a:rPr>
                                <m:t>𝑥</m:t>
                              </m:r>
                            </m:e>
                          </m:d>
                          <m:r>
                            <a:rPr lang="de-DE" altLang="de-DE" sz="1800" i="1">
                              <a:latin typeface="Cambria Math"/>
                              <a:ea typeface="Cambria Math"/>
                              <a:sym typeface="Symbol"/>
                            </a:rPr>
                            <m:t>𝑑𝑥</m:t>
                          </m:r>
                        </m:e>
                      </m:nary>
                    </m:oMath>
                  </m:oMathPara>
                </a14:m>
                <a:endParaRPr lang="de-DE" altLang="de-DE" sz="1800" dirty="0">
                  <a:ea typeface="Cambria Math"/>
                  <a:sym typeface="Symbol"/>
                </a:endParaRPr>
              </a:p>
            </p:txBody>
          </p:sp>
        </mc:Choice>
        <mc:Fallback xmlns="">
          <p:sp>
            <p:nvSpPr>
              <p:cNvPr id="15364" name="Text Box 4"/>
              <p:cNvSpPr txBox="1">
                <a:spLocks noRot="1" noChangeAspect="1" noMove="1" noResize="1" noEditPoints="1" noAdjustHandles="1" noChangeArrowheads="1" noChangeShapeType="1" noTextEdit="1"/>
              </p:cNvSpPr>
              <p:nvPr/>
            </p:nvSpPr>
            <p:spPr bwMode="auto">
              <a:xfrm>
                <a:off x="107504" y="658526"/>
                <a:ext cx="8928992" cy="4032194"/>
              </a:xfrm>
              <a:prstGeom prst="rect">
                <a:avLst/>
              </a:prstGeom>
              <a:blipFill rotWithShape="1">
                <a:blip r:embed="rId2"/>
                <a:stretch>
                  <a:fillRect l="-61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noFill/>
                  </a:rPr>
                  <a:t> </a:t>
                </a:r>
              </a:p>
            </p:txBody>
          </p:sp>
        </mc:Fallback>
      </mc:AlternateContent>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49</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V2</a:t>
            </a:r>
            <a:endParaRPr lang="de-DE" altLang="de-DE" sz="1000" dirty="0" smtClean="0"/>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Processing of Biological Data</a:t>
            </a:r>
          </a:p>
        </p:txBody>
      </p:sp>
    </p:spTree>
    <p:extLst>
      <p:ext uri="{BB962C8B-B14F-4D97-AF65-F5344CB8AC3E}">
        <p14:creationId xmlns:p14="http://schemas.microsoft.com/office/powerpoint/2010/main" val="902715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76064"/>
          </a:xfrm>
        </p:spPr>
        <p:txBody>
          <a:bodyPr/>
          <a:lstStyle/>
          <a:p>
            <a:r>
              <a:rPr lang="en-US" dirty="0" smtClean="0"/>
              <a:t>Latent Factor Models in image reconstruction</a:t>
            </a:r>
            <a:endParaRPr lang="uk-UA"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5</a:t>
            </a:fld>
            <a:endParaRPr lang="en-US"/>
          </a:p>
        </p:txBody>
      </p:sp>
      <p:pic>
        <p:nvPicPr>
          <p:cNvPr id="47105" name="Picture 1"/>
          <p:cNvPicPr>
            <a:picLocks noChangeAspect="1" noChangeArrowheads="1"/>
          </p:cNvPicPr>
          <p:nvPr/>
        </p:nvPicPr>
        <p:blipFill>
          <a:blip r:embed="rId2"/>
          <a:srcRect/>
          <a:stretch>
            <a:fillRect/>
          </a:stretch>
        </p:blipFill>
        <p:spPr bwMode="auto">
          <a:xfrm>
            <a:off x="899592" y="692696"/>
            <a:ext cx="6121400" cy="2451100"/>
          </a:xfrm>
          <a:prstGeom prst="rect">
            <a:avLst/>
          </a:prstGeom>
          <a:noFill/>
          <a:ln w="9525">
            <a:noFill/>
            <a:miter lim="800000"/>
            <a:headEnd/>
            <a:tailEnd/>
          </a:ln>
        </p:spPr>
      </p:pic>
      <p:pic>
        <p:nvPicPr>
          <p:cNvPr id="47106" name="Picture 2"/>
          <p:cNvPicPr>
            <a:picLocks noChangeAspect="1" noChangeArrowheads="1"/>
          </p:cNvPicPr>
          <p:nvPr/>
        </p:nvPicPr>
        <p:blipFill>
          <a:blip r:embed="rId3"/>
          <a:srcRect/>
          <a:stretch>
            <a:fillRect/>
          </a:stretch>
        </p:blipFill>
        <p:spPr bwMode="auto">
          <a:xfrm>
            <a:off x="899592" y="3212976"/>
            <a:ext cx="6108700" cy="2432050"/>
          </a:xfrm>
          <a:prstGeom prst="rect">
            <a:avLst/>
          </a:prstGeom>
          <a:noFill/>
          <a:ln w="9525">
            <a:noFill/>
            <a:miter lim="800000"/>
            <a:headEnd/>
            <a:tailEnd/>
          </a:ln>
        </p:spPr>
      </p:pic>
      <p:sp>
        <p:nvSpPr>
          <p:cNvPr id="7" name="Прямоугольник 6"/>
          <p:cNvSpPr/>
          <p:nvPr/>
        </p:nvSpPr>
        <p:spPr>
          <a:xfrm>
            <a:off x="3671392" y="5589240"/>
            <a:ext cx="547260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DMM course by R. </a:t>
            </a:r>
            <a:r>
              <a:rPr lang="en-US" sz="1600" dirty="0" err="1" smtClean="0">
                <a:solidFill>
                  <a:schemeClr val="tx1"/>
                </a:solidFill>
              </a:rPr>
              <a:t>Gemulla</a:t>
            </a:r>
            <a:r>
              <a:rPr lang="en-US" sz="1600" dirty="0" smtClean="0">
                <a:solidFill>
                  <a:schemeClr val="tx1"/>
                </a:solidFill>
              </a:rPr>
              <a:t> and P. </a:t>
            </a:r>
            <a:r>
              <a:rPr lang="en-US" sz="1600" dirty="0" err="1" smtClean="0">
                <a:solidFill>
                  <a:schemeClr val="tx1"/>
                </a:solidFill>
              </a:rPr>
              <a:t>Miettinen</a:t>
            </a:r>
            <a:endParaRPr lang="ru-RU" sz="1600" dirty="0">
              <a:solidFill>
                <a:schemeClr val="tx1"/>
              </a:solidFill>
            </a:endParaRPr>
          </a:p>
        </p:txBody>
      </p:sp>
      <p:sp>
        <p:nvSpPr>
          <p:cNvPr id="5" name="Datumsplatzhalter 4"/>
          <p:cNvSpPr>
            <a:spLocks noGrp="1"/>
          </p:cNvSpPr>
          <p:nvPr>
            <p:ph type="dt" sz="half" idx="10"/>
          </p:nvPr>
        </p:nvSpPr>
        <p:spPr/>
        <p:txBody>
          <a:bodyPr/>
          <a:lstStyle/>
          <a:p>
            <a:pPr>
              <a:defRPr/>
            </a:pPr>
            <a:r>
              <a:rPr lang="de-DE" smtClean="0"/>
              <a:t>V2</a:t>
            </a:r>
            <a:endParaRPr lang="de-DE" dirty="0"/>
          </a:p>
        </p:txBody>
      </p:sp>
      <p:sp>
        <p:nvSpPr>
          <p:cNvPr id="6" name="Fußzeilenplatzhalter 5"/>
          <p:cNvSpPr>
            <a:spLocks noGrp="1"/>
          </p:cNvSpPr>
          <p:nvPr>
            <p:ph type="ftr" sz="quarter" idx="11"/>
          </p:nvPr>
        </p:nvSpPr>
        <p:spPr/>
        <p:txBody>
          <a:bodyPr/>
          <a:lstStyle/>
          <a:p>
            <a:pPr>
              <a:defRPr/>
            </a:pPr>
            <a:r>
              <a:rPr lang="en-US" smtClean="0"/>
              <a:t>Processing of Biological Data</a:t>
            </a:r>
            <a:endParaRPr lang="de-DE" dirty="0"/>
          </a:p>
        </p:txBody>
      </p:sp>
    </p:spTree>
    <p:extLst>
      <p:ext uri="{BB962C8B-B14F-4D97-AF65-F5344CB8AC3E}">
        <p14:creationId xmlns:p14="http://schemas.microsoft.com/office/powerpoint/2010/main" val="20756693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smtClean="0">
                <a:ea typeface="ＭＳ Ｐゴシック" pitchFamily="34" charset="-128"/>
              </a:rPr>
              <a:t>Uniform </a:t>
            </a:r>
            <a:r>
              <a:rPr lang="de-DE" altLang="de-DE" dirty="0" err="1" smtClean="0">
                <a:ea typeface="ＭＳ Ｐゴシック" pitchFamily="34" charset="-128"/>
              </a:rPr>
              <a:t>distribution</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mc:AlternateContent xmlns:mc="http://schemas.openxmlformats.org/markup-compatibility/2006" xmlns:a14="http://schemas.microsoft.com/office/drawing/2010/main">
        <mc:Choice Requires="a14">
          <p:sp>
            <p:nvSpPr>
              <p:cNvPr id="15364" name="Text Box 4"/>
              <p:cNvSpPr txBox="1">
                <a:spLocks noChangeArrowheads="1"/>
              </p:cNvSpPr>
              <p:nvPr/>
            </p:nvSpPr>
            <p:spPr bwMode="auto">
              <a:xfrm>
                <a:off x="107504" y="658526"/>
                <a:ext cx="8928992" cy="48098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The </a:t>
                </a:r>
                <a:r>
                  <a:rPr lang="de-DE" altLang="de-DE" sz="1800" dirty="0" err="1" smtClean="0">
                    <a:ea typeface="Cambria Math"/>
                    <a:sym typeface="Symbol"/>
                  </a:rPr>
                  <a:t>simplest</a:t>
                </a:r>
                <a:r>
                  <a:rPr lang="de-DE" altLang="de-DE" sz="1800" dirty="0" smtClean="0">
                    <a:ea typeface="Cambria Math"/>
                    <a:sym typeface="Symbol"/>
                  </a:rPr>
                  <a:t> PDF </a:t>
                </a:r>
                <a:r>
                  <a:rPr lang="de-DE" altLang="de-DE" sz="1800" dirty="0" err="1" smtClean="0">
                    <a:ea typeface="Cambria Math"/>
                    <a:sym typeface="Symbol"/>
                  </a:rPr>
                  <a:t>is</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b="1" dirty="0" smtClean="0">
                    <a:ea typeface="Cambria Math"/>
                    <a:sym typeface="Symbol"/>
                  </a:rPr>
                  <a:t>uniform </a:t>
                </a:r>
                <a:r>
                  <a:rPr lang="de-DE" altLang="de-DE" sz="1800" b="1" dirty="0" err="1" smtClean="0">
                    <a:ea typeface="Cambria Math"/>
                    <a:sym typeface="Symbol"/>
                  </a:rPr>
                  <a:t>distribution</a:t>
                </a:r>
                <a:endParaRPr lang="de-DE" altLang="de-DE" sz="1800" b="1" dirty="0" smtClean="0">
                  <a:ea typeface="Cambria Math"/>
                  <a:sym typeface="Symbol"/>
                </a:endParaRP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u="sng" dirty="0" smtClean="0">
                    <a:ea typeface="Cambria Math"/>
                    <a:sym typeface="Symbol"/>
                  </a:rPr>
                  <a:t>Definition</a:t>
                </a:r>
                <a:r>
                  <a:rPr lang="de-DE" altLang="de-DE" sz="1800" dirty="0" smtClean="0">
                    <a:ea typeface="Cambria Math"/>
                    <a:sym typeface="Symbol"/>
                  </a:rPr>
                  <a:t>: A variable X </a:t>
                </a:r>
                <a:r>
                  <a:rPr lang="de-DE" altLang="de-DE" sz="1800" dirty="0" err="1" smtClean="0">
                    <a:ea typeface="Cambria Math"/>
                    <a:sym typeface="Symbol"/>
                  </a:rPr>
                  <a:t>has</a:t>
                </a:r>
                <a:r>
                  <a:rPr lang="de-DE" altLang="de-DE" sz="1800" dirty="0" smtClean="0">
                    <a:ea typeface="Cambria Math"/>
                    <a:sym typeface="Symbol"/>
                  </a:rPr>
                  <a:t> a uniform </a:t>
                </a:r>
                <a:r>
                  <a:rPr lang="de-DE" altLang="de-DE" sz="1800" dirty="0" err="1" smtClean="0">
                    <a:ea typeface="Cambria Math"/>
                    <a:sym typeface="Symbol"/>
                  </a:rPr>
                  <a:t>distribution</a:t>
                </a:r>
                <a:r>
                  <a:rPr lang="de-DE" altLang="de-DE" sz="1800" dirty="0" smtClean="0">
                    <a:ea typeface="Cambria Math"/>
                    <a:sym typeface="Symbol"/>
                  </a:rPr>
                  <a:t> </a:t>
                </a:r>
                <a:r>
                  <a:rPr lang="de-DE" altLang="de-DE" sz="1800" dirty="0" err="1" smtClean="0">
                    <a:ea typeface="Cambria Math"/>
                    <a:sym typeface="Symbol"/>
                  </a:rPr>
                  <a:t>over</a:t>
                </a:r>
                <a:r>
                  <a:rPr lang="de-DE" altLang="de-DE" sz="1800" dirty="0" smtClean="0">
                    <a:ea typeface="Cambria Math"/>
                    <a:sym typeface="Symbol"/>
                  </a:rPr>
                  <a:t> [</a:t>
                </a:r>
                <a:r>
                  <a:rPr lang="de-DE" altLang="de-DE" sz="1800" dirty="0" err="1" smtClean="0">
                    <a:ea typeface="Cambria Math"/>
                    <a:sym typeface="Symbol"/>
                  </a:rPr>
                  <a:t>a,b</a:t>
                </a:r>
                <a:r>
                  <a:rPr lang="de-DE" altLang="de-DE" sz="1800" dirty="0" smtClean="0">
                    <a:ea typeface="Cambria Math"/>
                    <a:sym typeface="Symbol"/>
                  </a:rPr>
                  <a:t>] </a:t>
                </a:r>
                <a:r>
                  <a:rPr lang="de-DE" altLang="de-DE" sz="1800" dirty="0" err="1" smtClean="0">
                    <a:ea typeface="Cambria Math"/>
                    <a:sym typeface="Symbol"/>
                  </a:rPr>
                  <a:t>denoted</a:t>
                </a:r>
                <a:r>
                  <a:rPr lang="de-DE" altLang="de-DE" sz="1800" dirty="0" smtClean="0">
                    <a:ea typeface="Cambria Math"/>
                    <a:sym typeface="Symbol"/>
                  </a:rPr>
                  <a:t> X  </a:t>
                </a:r>
                <a:r>
                  <a:rPr lang="de-DE" altLang="de-DE" sz="1800" dirty="0" err="1" smtClean="0">
                    <a:ea typeface="Cambria Math"/>
                    <a:sym typeface="Symbol"/>
                  </a:rPr>
                  <a:t>Unif</a:t>
                </a:r>
                <a:r>
                  <a:rPr lang="de-DE" altLang="de-DE" sz="1800" dirty="0" smtClean="0">
                    <a:ea typeface="Cambria Math"/>
                    <a:sym typeface="Symbol"/>
                  </a:rPr>
                  <a:t>[</a:t>
                </a:r>
                <a:r>
                  <a:rPr lang="de-DE" altLang="de-DE" sz="1800" dirty="0" err="1" smtClean="0">
                    <a:ea typeface="Cambria Math"/>
                    <a:sym typeface="Symbol"/>
                  </a:rPr>
                  <a:t>a,b</a:t>
                </a:r>
                <a:r>
                  <a:rPr lang="de-DE" altLang="de-DE" sz="1800" dirty="0" smtClean="0">
                    <a:ea typeface="Cambria Math"/>
                    <a:sym typeface="Symbol"/>
                  </a:rPr>
                  <a:t>] </a:t>
                </a:r>
              </a:p>
              <a:p>
                <a:pPr eaLnBrk="1" hangingPunct="1">
                  <a:lnSpc>
                    <a:spcPct val="120000"/>
                  </a:lnSpc>
                  <a:spcBef>
                    <a:spcPct val="0"/>
                  </a:spcBef>
                  <a:buNone/>
                </a:pPr>
                <a:r>
                  <a:rPr lang="de-DE" altLang="de-DE" sz="1800" dirty="0" err="1" smtClean="0">
                    <a:ea typeface="Cambria Math"/>
                    <a:sym typeface="Symbol"/>
                  </a:rPr>
                  <a:t>if</a:t>
                </a:r>
                <a:r>
                  <a:rPr lang="de-DE" altLang="de-DE" sz="1800" dirty="0" smtClean="0">
                    <a:ea typeface="Cambria Math"/>
                    <a:sym typeface="Symbol"/>
                  </a:rPr>
                  <a:t> </a:t>
                </a:r>
                <a:r>
                  <a:rPr lang="de-DE" altLang="de-DE" sz="1800" dirty="0" err="1" smtClean="0">
                    <a:ea typeface="Cambria Math"/>
                    <a:sym typeface="Symbol"/>
                  </a:rPr>
                  <a:t>it</a:t>
                </a:r>
                <a:r>
                  <a:rPr lang="de-DE" altLang="de-DE" sz="1800" dirty="0" smtClean="0">
                    <a:ea typeface="Cambria Math"/>
                    <a:sym typeface="Symbol"/>
                  </a:rPr>
                  <a:t> </a:t>
                </a:r>
                <a:r>
                  <a:rPr lang="de-DE" altLang="de-DE" sz="1800" dirty="0" err="1" smtClean="0">
                    <a:ea typeface="Cambria Math"/>
                    <a:sym typeface="Symbol"/>
                  </a:rPr>
                  <a:t>has</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PDF</a:t>
                </a:r>
              </a:p>
              <a:p>
                <a:pPr eaLnBrk="1" hangingPunct="1">
                  <a:lnSpc>
                    <a:spcPct val="120000"/>
                  </a:lnSpc>
                  <a:spcBef>
                    <a:spcPct val="0"/>
                  </a:spcBef>
                  <a:buNone/>
                </a:pPr>
                <a14:m>
                  <m:oMathPara xmlns:m="http://schemas.openxmlformats.org/officeDocument/2006/math">
                    <m:oMathParaPr>
                      <m:jc m:val="centerGroup"/>
                    </m:oMathParaPr>
                    <m:oMath xmlns:m="http://schemas.openxmlformats.org/officeDocument/2006/math">
                      <m:r>
                        <a:rPr lang="de-DE" altLang="de-DE" sz="1800" b="0" i="1" smtClean="0">
                          <a:latin typeface="Cambria Math"/>
                          <a:ea typeface="Cambria Math"/>
                          <a:sym typeface="Symbol"/>
                        </a:rPr>
                        <m:t>𝑝</m:t>
                      </m:r>
                      <m:d>
                        <m:dPr>
                          <m:ctrlPr>
                            <a:rPr lang="de-DE" altLang="de-DE" sz="1800" b="0" i="1" smtClean="0">
                              <a:latin typeface="Cambria Math" panose="02040503050406030204" pitchFamily="18" charset="0"/>
                              <a:ea typeface="Cambria Math"/>
                              <a:sym typeface="Symbol"/>
                            </a:rPr>
                          </m:ctrlPr>
                        </m:dPr>
                        <m:e>
                          <m:r>
                            <a:rPr lang="de-DE" altLang="de-DE" sz="1800" b="0" i="1" smtClean="0">
                              <a:latin typeface="Cambria Math"/>
                              <a:ea typeface="Cambria Math"/>
                              <a:sym typeface="Symbol"/>
                            </a:rPr>
                            <m:t>𝑥</m:t>
                          </m:r>
                        </m:e>
                      </m:d>
                      <m:r>
                        <a:rPr lang="de-DE" altLang="de-DE" sz="1800" b="0" i="1" smtClean="0">
                          <a:latin typeface="Cambria Math"/>
                          <a:ea typeface="Cambria Math"/>
                          <a:sym typeface="Symbol"/>
                        </a:rPr>
                        <m:t>=</m:t>
                      </m:r>
                      <m:d>
                        <m:dPr>
                          <m:begChr m:val="{"/>
                          <m:endChr m:val=""/>
                          <m:ctrlPr>
                            <a:rPr lang="de-DE" altLang="de-DE" sz="1800" b="0" i="1" smtClean="0">
                              <a:latin typeface="Cambria Math" panose="02040503050406030204" pitchFamily="18" charset="0"/>
                              <a:ea typeface="Cambria Math"/>
                              <a:sym typeface="Symbol"/>
                            </a:rPr>
                          </m:ctrlPr>
                        </m:dPr>
                        <m:e>
                          <m:m>
                            <m:mPr>
                              <m:mcs>
                                <m:mc>
                                  <m:mcPr>
                                    <m:count m:val="2"/>
                                    <m:mcJc m:val="center"/>
                                  </m:mcPr>
                                </m:mc>
                              </m:mcs>
                              <m:ctrlPr>
                                <a:rPr lang="de-DE" altLang="de-DE" sz="1800" b="0" i="1" smtClean="0">
                                  <a:latin typeface="Cambria Math" panose="02040503050406030204" pitchFamily="18" charset="0"/>
                                  <a:ea typeface="Cambria Math"/>
                                  <a:sym typeface="Symbol"/>
                                </a:rPr>
                              </m:ctrlPr>
                            </m:mPr>
                            <m:mr>
                              <m:e>
                                <m:f>
                                  <m:fPr>
                                    <m:ctrlPr>
                                      <a:rPr lang="de-DE" altLang="de-DE" sz="1800" b="0" i="1" smtClean="0">
                                        <a:latin typeface="Cambria Math" panose="02040503050406030204" pitchFamily="18" charset="0"/>
                                        <a:ea typeface="Cambria Math"/>
                                        <a:sym typeface="Symbol"/>
                                      </a:rPr>
                                    </m:ctrlPr>
                                  </m:fPr>
                                  <m:num>
                                    <m:r>
                                      <a:rPr lang="de-DE" altLang="de-DE" sz="1800" b="0" i="1" smtClean="0">
                                        <a:latin typeface="Cambria Math"/>
                                        <a:ea typeface="Cambria Math"/>
                                        <a:sym typeface="Symbol"/>
                                      </a:rPr>
                                      <m:t>1</m:t>
                                    </m:r>
                                  </m:num>
                                  <m:den>
                                    <m:r>
                                      <a:rPr lang="de-DE" altLang="de-DE" sz="1800" b="0" i="1" smtClean="0">
                                        <a:latin typeface="Cambria Math"/>
                                        <a:ea typeface="Cambria Math"/>
                                        <a:sym typeface="Symbol"/>
                                      </a:rPr>
                                      <m:t>𝑏</m:t>
                                    </m:r>
                                    <m:r>
                                      <a:rPr lang="de-DE" altLang="de-DE" sz="1800" b="0" i="1" smtClean="0">
                                        <a:latin typeface="Cambria Math"/>
                                        <a:ea typeface="Cambria Math"/>
                                        <a:sym typeface="Symbol"/>
                                      </a:rPr>
                                      <m:t>−</m:t>
                                    </m:r>
                                    <m:r>
                                      <a:rPr lang="de-DE" altLang="de-DE" sz="1800" b="0" i="1" smtClean="0">
                                        <a:latin typeface="Cambria Math"/>
                                        <a:ea typeface="Cambria Math"/>
                                        <a:sym typeface="Symbol"/>
                                      </a:rPr>
                                      <m:t>𝑎</m:t>
                                    </m:r>
                                  </m:den>
                                </m:f>
                              </m:e>
                              <m:e>
                                <m:r>
                                  <a:rPr lang="de-DE" altLang="de-DE" sz="1800" b="0" i="1" smtClean="0">
                                    <a:latin typeface="Cambria Math"/>
                                    <a:ea typeface="Cambria Math"/>
                                    <a:sym typeface="Symbol"/>
                                  </a:rPr>
                                  <m:t>𝑏</m:t>
                                </m:r>
                                <m:r>
                                  <a:rPr lang="de-DE" altLang="de-DE" sz="1800" b="0" i="1" smtClean="0">
                                    <a:latin typeface="Cambria Math"/>
                                    <a:ea typeface="Cambria Math"/>
                                    <a:sym typeface="Symbol"/>
                                  </a:rPr>
                                  <m:t>≥</m:t>
                                </m:r>
                                <m:r>
                                  <a:rPr lang="de-DE" altLang="de-DE" sz="1800" b="0" i="1" smtClean="0">
                                    <a:latin typeface="Cambria Math"/>
                                    <a:ea typeface="Cambria Math"/>
                                    <a:sym typeface="Symbol"/>
                                  </a:rPr>
                                  <m:t>𝑥</m:t>
                                </m:r>
                                <m:r>
                                  <a:rPr lang="de-DE" altLang="de-DE" sz="1800" b="0" i="1" smtClean="0">
                                    <a:latin typeface="Cambria Math"/>
                                    <a:ea typeface="Cambria Math"/>
                                    <a:sym typeface="Symbol"/>
                                  </a:rPr>
                                  <m:t>≥</m:t>
                                </m:r>
                                <m:r>
                                  <a:rPr lang="de-DE" altLang="de-DE" sz="1800" b="0" i="1" smtClean="0">
                                    <a:latin typeface="Cambria Math"/>
                                    <a:ea typeface="Cambria Math"/>
                                    <a:sym typeface="Symbol"/>
                                  </a:rPr>
                                  <m:t>𝑎</m:t>
                                </m:r>
                              </m:e>
                            </m:mr>
                            <m:mr>
                              <m:e>
                                <m:r>
                                  <a:rPr lang="de-DE" altLang="de-DE" sz="1800" b="0" i="1" smtClean="0">
                                    <a:latin typeface="Cambria Math"/>
                                    <a:ea typeface="Cambria Math"/>
                                    <a:sym typeface="Symbol"/>
                                  </a:rPr>
                                  <m:t>0</m:t>
                                </m:r>
                              </m:e>
                              <m:e>
                                <m:r>
                                  <m:rPr>
                                    <m:nor/>
                                  </m:rPr>
                                  <a:rPr lang="de-DE" altLang="de-DE" sz="1800" b="0" i="0" smtClean="0">
                                    <a:latin typeface="Cambria Math"/>
                                    <a:ea typeface="Cambria Math"/>
                                    <a:sym typeface="Symbol"/>
                                  </a:rPr>
                                  <m:t>otherwise</m:t>
                                </m:r>
                              </m:e>
                            </m:mr>
                          </m:m>
                        </m:e>
                      </m:d>
                    </m:oMath>
                  </m:oMathPara>
                </a14:m>
                <a:endParaRPr lang="de-DE" altLang="de-DE" sz="1800" dirty="0" smtClean="0">
                  <a:ea typeface="Cambria Math"/>
                  <a:sym typeface="Symbol"/>
                </a:endParaRP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smtClean="0">
                    <a:ea typeface="Cambria Math"/>
                    <a:sym typeface="Symbol"/>
                  </a:rPr>
                  <a:t>Thus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probability</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any</a:t>
                </a:r>
                <a:r>
                  <a:rPr lang="de-DE" altLang="de-DE" sz="1800" dirty="0" smtClean="0">
                    <a:ea typeface="Cambria Math"/>
                    <a:sym typeface="Symbol"/>
                  </a:rPr>
                  <a:t> </a:t>
                </a:r>
                <a:r>
                  <a:rPr lang="de-DE" altLang="de-DE" sz="1800" dirty="0" err="1" smtClean="0">
                    <a:ea typeface="Cambria Math"/>
                    <a:sym typeface="Symbol"/>
                  </a:rPr>
                  <a:t>subinterval</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i="1" dirty="0" err="1" smtClean="0">
                    <a:ea typeface="Cambria Math"/>
                    <a:sym typeface="Symbol"/>
                  </a:rPr>
                  <a:t>a,b</a:t>
                </a:r>
                <a:r>
                  <a:rPr lang="de-DE" altLang="de-DE" sz="1800" dirty="0" smtClean="0">
                    <a:ea typeface="Cambria Math"/>
                    <a:sym typeface="Symbol"/>
                  </a:rPr>
                  <a:t>] </a:t>
                </a:r>
                <a:r>
                  <a:rPr lang="de-DE" altLang="de-DE" sz="1800" dirty="0" err="1" smtClean="0">
                    <a:ea typeface="Cambria Math"/>
                    <a:sym typeface="Symbol"/>
                  </a:rPr>
                  <a:t>is</a:t>
                </a:r>
                <a:r>
                  <a:rPr lang="de-DE" altLang="de-DE" sz="1800" dirty="0" smtClean="0">
                    <a:ea typeface="Cambria Math"/>
                    <a:sym typeface="Symbol"/>
                  </a:rPr>
                  <a:t> proportional </a:t>
                </a:r>
              </a:p>
              <a:p>
                <a:pPr eaLnBrk="1" hangingPunct="1">
                  <a:lnSpc>
                    <a:spcPct val="120000"/>
                  </a:lnSpc>
                  <a:spcBef>
                    <a:spcPct val="0"/>
                  </a:spcBef>
                  <a:buNone/>
                </a:pPr>
                <a:r>
                  <a:rPr lang="de-DE" altLang="de-DE" sz="1800" dirty="0" err="1">
                    <a:ea typeface="Cambria Math"/>
                    <a:sym typeface="Symbol"/>
                  </a:rPr>
                  <a:t>t</a:t>
                </a:r>
                <a:r>
                  <a:rPr lang="de-DE" altLang="de-DE" sz="1800" dirty="0" err="1" smtClean="0">
                    <a:ea typeface="Cambria Math"/>
                    <a:sym typeface="Symbol"/>
                  </a:rPr>
                  <a:t>o</a:t>
                </a:r>
                <a:r>
                  <a:rPr lang="de-DE" altLang="de-DE" sz="1800" dirty="0" smtClean="0">
                    <a:ea typeface="Cambria Math"/>
                    <a:sym typeface="Symbol"/>
                  </a:rPr>
                  <a:t> </a:t>
                </a:r>
                <a:r>
                  <a:rPr lang="de-DE" altLang="de-DE" sz="1800" dirty="0" err="1" smtClean="0">
                    <a:ea typeface="Cambria Math"/>
                    <a:sym typeface="Symbol"/>
                  </a:rPr>
                  <a:t>its</a:t>
                </a:r>
                <a:r>
                  <a:rPr lang="de-DE" altLang="de-DE" sz="1800" dirty="0" smtClean="0">
                    <a:ea typeface="Cambria Math"/>
                    <a:sym typeface="Symbol"/>
                  </a:rPr>
                  <a:t> </a:t>
                </a:r>
                <a:r>
                  <a:rPr lang="de-DE" altLang="de-DE" sz="1800" dirty="0" err="1" smtClean="0">
                    <a:ea typeface="Cambria Math"/>
                    <a:sym typeface="Symbol"/>
                  </a:rPr>
                  <a:t>size</a:t>
                </a:r>
                <a:r>
                  <a:rPr lang="de-DE" altLang="de-DE" sz="1800" dirty="0" smtClean="0">
                    <a:ea typeface="Cambria Math"/>
                    <a:sym typeface="Symbol"/>
                  </a:rPr>
                  <a:t> relative </a:t>
                </a:r>
                <a:r>
                  <a:rPr lang="de-DE" altLang="de-DE" sz="1800" dirty="0" err="1" smtClean="0">
                    <a:ea typeface="Cambria Math"/>
                    <a:sym typeface="Symbol"/>
                  </a:rPr>
                  <a:t>to</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size</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i="1" dirty="0" err="1" smtClean="0">
                    <a:ea typeface="Cambria Math"/>
                    <a:sym typeface="Symbol"/>
                  </a:rPr>
                  <a:t>a,b</a:t>
                </a:r>
                <a:r>
                  <a:rPr lang="de-DE" altLang="de-DE" sz="1800" dirty="0" smtClean="0">
                    <a:ea typeface="Cambria Math"/>
                    <a:sym typeface="Symbol"/>
                  </a:rPr>
                  <a:t>].</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err="1" smtClean="0">
                    <a:ea typeface="Cambria Math"/>
                    <a:sym typeface="Symbol"/>
                  </a:rPr>
                  <a:t>If</a:t>
                </a:r>
                <a:r>
                  <a:rPr lang="de-DE" altLang="de-DE" sz="1800" dirty="0" smtClean="0">
                    <a:ea typeface="Cambria Math"/>
                    <a:sym typeface="Symbol"/>
                  </a:rPr>
                  <a:t> </a:t>
                </a:r>
                <a:r>
                  <a:rPr lang="de-DE" altLang="de-DE" sz="1800" i="1" dirty="0" smtClean="0">
                    <a:ea typeface="Cambria Math"/>
                    <a:sym typeface="Symbol"/>
                  </a:rPr>
                  <a:t>b – a &lt; </a:t>
                </a:r>
                <a:r>
                  <a:rPr lang="de-DE" altLang="de-DE" sz="1800" dirty="0" smtClean="0">
                    <a:ea typeface="Cambria Math"/>
                    <a:sym typeface="Symbol"/>
                  </a:rPr>
                  <a:t>1,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density</a:t>
                </a:r>
                <a:r>
                  <a:rPr lang="de-DE" altLang="de-DE" sz="1800" dirty="0" smtClean="0">
                    <a:ea typeface="Cambria Math"/>
                    <a:sym typeface="Symbol"/>
                  </a:rPr>
                  <a:t> </a:t>
                </a:r>
                <a:r>
                  <a:rPr lang="de-DE" altLang="de-DE" sz="1800" dirty="0" err="1" smtClean="0">
                    <a:ea typeface="Cambria Math"/>
                    <a:sym typeface="Symbol"/>
                  </a:rPr>
                  <a:t>can</a:t>
                </a:r>
                <a:r>
                  <a:rPr lang="de-DE" altLang="de-DE" sz="1800" dirty="0" smtClean="0">
                    <a:ea typeface="Cambria Math"/>
                    <a:sym typeface="Symbol"/>
                  </a:rPr>
                  <a:t> </a:t>
                </a:r>
                <a:r>
                  <a:rPr lang="de-DE" altLang="de-DE" sz="1800" dirty="0" err="1" smtClean="0">
                    <a:ea typeface="Cambria Math"/>
                    <a:sym typeface="Symbol"/>
                  </a:rPr>
                  <a:t>be</a:t>
                </a:r>
                <a:r>
                  <a:rPr lang="de-DE" altLang="de-DE" sz="1800" dirty="0" smtClean="0">
                    <a:ea typeface="Cambria Math"/>
                    <a:sym typeface="Symbol"/>
                  </a:rPr>
                  <a:t> </a:t>
                </a:r>
                <a:r>
                  <a:rPr lang="de-DE" altLang="de-DE" sz="1800" dirty="0" err="1" smtClean="0">
                    <a:ea typeface="Cambria Math"/>
                    <a:sym typeface="Symbol"/>
                  </a:rPr>
                  <a:t>greater</a:t>
                </a:r>
                <a:r>
                  <a:rPr lang="de-DE" altLang="de-DE" sz="1800" dirty="0" smtClean="0">
                    <a:ea typeface="Cambria Math"/>
                    <a:sym typeface="Symbol"/>
                  </a:rPr>
                  <a:t> </a:t>
                </a:r>
                <a:r>
                  <a:rPr lang="de-DE" altLang="de-DE" sz="1800" dirty="0" err="1" smtClean="0">
                    <a:ea typeface="Cambria Math"/>
                    <a:sym typeface="Symbol"/>
                  </a:rPr>
                  <a:t>than</a:t>
                </a:r>
                <a:r>
                  <a:rPr lang="de-DE" altLang="de-DE" sz="1800" dirty="0" smtClean="0">
                    <a:ea typeface="Cambria Math"/>
                    <a:sym typeface="Symbol"/>
                  </a:rPr>
                  <a:t> 1. </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err="1" smtClean="0">
                    <a:ea typeface="Cambria Math"/>
                    <a:sym typeface="Symbol"/>
                  </a:rPr>
                  <a:t>We</a:t>
                </a:r>
                <a:r>
                  <a:rPr lang="de-DE" altLang="de-DE" sz="1800" dirty="0" smtClean="0">
                    <a:ea typeface="Cambria Math"/>
                    <a:sym typeface="Symbol"/>
                  </a:rPr>
                  <a:t> </a:t>
                </a:r>
                <a:r>
                  <a:rPr lang="de-DE" altLang="de-DE" sz="1800" dirty="0" err="1" smtClean="0">
                    <a:ea typeface="Cambria Math"/>
                    <a:sym typeface="Symbol"/>
                  </a:rPr>
                  <a:t>only</a:t>
                </a:r>
                <a:r>
                  <a:rPr lang="de-DE" altLang="de-DE" sz="1800" dirty="0" smtClean="0">
                    <a:ea typeface="Cambria Math"/>
                    <a:sym typeface="Symbol"/>
                  </a:rPr>
                  <a:t> </a:t>
                </a:r>
                <a:r>
                  <a:rPr lang="de-DE" altLang="de-DE" sz="1800" dirty="0" err="1" smtClean="0">
                    <a:ea typeface="Cambria Math"/>
                    <a:sym typeface="Symbol"/>
                  </a:rPr>
                  <a:t>have</a:t>
                </a:r>
                <a:r>
                  <a:rPr lang="de-DE" altLang="de-DE" sz="1800" dirty="0" smtClean="0">
                    <a:ea typeface="Cambria Math"/>
                    <a:sym typeface="Symbol"/>
                  </a:rPr>
                  <a:t> </a:t>
                </a:r>
                <a:r>
                  <a:rPr lang="de-DE" altLang="de-DE" sz="1800" dirty="0" err="1" smtClean="0">
                    <a:ea typeface="Cambria Math"/>
                    <a:sym typeface="Symbol"/>
                  </a:rPr>
                  <a:t>to</a:t>
                </a:r>
                <a:r>
                  <a:rPr lang="de-DE" altLang="de-DE" sz="1800" dirty="0" smtClean="0">
                    <a:ea typeface="Cambria Math"/>
                    <a:sym typeface="Symbol"/>
                  </a:rPr>
                  <a:t> </a:t>
                </a:r>
                <a:r>
                  <a:rPr lang="de-DE" altLang="de-DE" sz="1800" dirty="0" err="1" smtClean="0">
                    <a:ea typeface="Cambria Math"/>
                    <a:sym typeface="Symbol"/>
                  </a:rPr>
                  <a:t>satisfy</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constraint</a:t>
                </a:r>
                <a:r>
                  <a:rPr lang="de-DE" altLang="de-DE" sz="1800" dirty="0" smtClean="0">
                    <a:ea typeface="Cambria Math"/>
                    <a:sym typeface="Symbol"/>
                  </a:rPr>
                  <a:t> </a:t>
                </a:r>
                <a:r>
                  <a:rPr lang="de-DE" altLang="de-DE" sz="1800" dirty="0" err="1" smtClean="0">
                    <a:ea typeface="Cambria Math"/>
                    <a:sym typeface="Symbol"/>
                  </a:rPr>
                  <a:t>that</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total </a:t>
                </a:r>
                <a:r>
                  <a:rPr lang="de-DE" altLang="de-DE" sz="1800" dirty="0" err="1" smtClean="0">
                    <a:ea typeface="Cambria Math"/>
                    <a:sym typeface="Symbol"/>
                  </a:rPr>
                  <a:t>area</a:t>
                </a:r>
                <a:r>
                  <a:rPr lang="de-DE" altLang="de-DE" sz="1800" dirty="0" smtClean="0">
                    <a:ea typeface="Cambria Math"/>
                    <a:sym typeface="Symbol"/>
                  </a:rPr>
                  <a:t> </a:t>
                </a:r>
                <a:r>
                  <a:rPr lang="de-DE" altLang="de-DE" sz="1800" dirty="0" err="1" smtClean="0">
                    <a:ea typeface="Cambria Math"/>
                    <a:sym typeface="Symbol"/>
                  </a:rPr>
                  <a:t>under</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PDF </a:t>
                </a:r>
                <a:r>
                  <a:rPr lang="de-DE" altLang="de-DE" sz="1800" dirty="0" err="1" smtClean="0">
                    <a:ea typeface="Cambria Math"/>
                    <a:sym typeface="Symbol"/>
                  </a:rPr>
                  <a:t>is</a:t>
                </a:r>
                <a:r>
                  <a:rPr lang="de-DE" altLang="de-DE" sz="1800" dirty="0" smtClean="0">
                    <a:ea typeface="Cambria Math"/>
                    <a:sym typeface="Symbol"/>
                  </a:rPr>
                  <a:t> 1.</a:t>
                </a:r>
                <a:endParaRPr lang="de-DE" altLang="de-DE" sz="1800" dirty="0">
                  <a:ea typeface="Cambria Math"/>
                  <a:sym typeface="Symbol"/>
                </a:endParaRPr>
              </a:p>
            </p:txBody>
          </p:sp>
        </mc:Choice>
        <mc:Fallback xmlns="">
          <p:sp>
            <p:nvSpPr>
              <p:cNvPr id="15364" name="Text Box 4"/>
              <p:cNvSpPr txBox="1">
                <a:spLocks noRot="1" noChangeAspect="1" noMove="1" noResize="1" noEditPoints="1" noAdjustHandles="1" noChangeArrowheads="1" noChangeShapeType="1" noTextEdit="1"/>
              </p:cNvSpPr>
              <p:nvPr/>
            </p:nvSpPr>
            <p:spPr bwMode="auto">
              <a:xfrm>
                <a:off x="107504" y="658526"/>
                <a:ext cx="8928992" cy="4809843"/>
              </a:xfrm>
              <a:prstGeom prst="rect">
                <a:avLst/>
              </a:prstGeom>
              <a:blipFill>
                <a:blip r:embed="rId2"/>
                <a:stretch>
                  <a:fillRect l="-615" b="-50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noFill/>
                  </a:rPr>
                  <a:t> </a:t>
                </a:r>
              </a:p>
            </p:txBody>
          </p:sp>
        </mc:Fallback>
      </mc:AlternateContent>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50</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V2</a:t>
            </a:r>
            <a:endParaRPr lang="de-DE" altLang="de-DE" sz="1000" dirty="0" smtClean="0"/>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Processing of Biological Data</a:t>
            </a:r>
          </a:p>
        </p:txBody>
      </p:sp>
    </p:spTree>
    <p:extLst>
      <p:ext uri="{BB962C8B-B14F-4D97-AF65-F5344CB8AC3E}">
        <p14:creationId xmlns:p14="http://schemas.microsoft.com/office/powerpoint/2010/main" val="37756786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err="1" smtClean="0">
                <a:ea typeface="ＭＳ Ｐゴシック" pitchFamily="34" charset="-128"/>
              </a:rPr>
              <a:t>Gaussian</a:t>
            </a:r>
            <a:r>
              <a:rPr lang="de-DE" altLang="de-DE" dirty="0" smtClean="0">
                <a:ea typeface="ＭＳ Ｐゴシック" pitchFamily="34" charset="-128"/>
              </a:rPr>
              <a:t> </a:t>
            </a:r>
            <a:r>
              <a:rPr lang="de-DE" altLang="de-DE" dirty="0" err="1" smtClean="0">
                <a:ea typeface="ＭＳ Ｐゴシック" pitchFamily="34" charset="-128"/>
              </a:rPr>
              <a:t>distribution</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mc:AlternateContent xmlns:mc="http://schemas.openxmlformats.org/markup-compatibility/2006" xmlns:a14="http://schemas.microsoft.com/office/drawing/2010/main">
        <mc:Choice Requires="a14">
          <p:sp>
            <p:nvSpPr>
              <p:cNvPr id="15364" name="Text Box 4"/>
              <p:cNvSpPr txBox="1">
                <a:spLocks noChangeArrowheads="1"/>
              </p:cNvSpPr>
              <p:nvPr/>
            </p:nvSpPr>
            <p:spPr bwMode="auto">
              <a:xfrm>
                <a:off x="107504" y="658526"/>
                <a:ext cx="8928992" cy="38237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A </a:t>
                </a:r>
                <a:r>
                  <a:rPr lang="de-DE" altLang="de-DE" sz="1800" dirty="0" err="1" smtClean="0">
                    <a:ea typeface="Cambria Math"/>
                    <a:sym typeface="Symbol"/>
                  </a:rPr>
                  <a:t>random</a:t>
                </a:r>
                <a:r>
                  <a:rPr lang="de-DE" altLang="de-DE" sz="1800" dirty="0" smtClean="0">
                    <a:ea typeface="Cambria Math"/>
                    <a:sym typeface="Symbol"/>
                  </a:rPr>
                  <a:t> variable X </a:t>
                </a:r>
                <a:r>
                  <a:rPr lang="de-DE" altLang="de-DE" sz="1800" dirty="0" err="1" smtClean="0">
                    <a:ea typeface="Cambria Math"/>
                    <a:sym typeface="Symbol"/>
                  </a:rPr>
                  <a:t>has</a:t>
                </a:r>
                <a:r>
                  <a:rPr lang="de-DE" altLang="de-DE" sz="1800" dirty="0" smtClean="0">
                    <a:ea typeface="Cambria Math"/>
                    <a:sym typeface="Symbol"/>
                  </a:rPr>
                  <a:t> a </a:t>
                </a:r>
                <a:r>
                  <a:rPr lang="de-DE" altLang="de-DE" sz="1800" dirty="0" err="1" smtClean="0">
                    <a:ea typeface="Cambria Math"/>
                    <a:sym typeface="Symbol"/>
                  </a:rPr>
                  <a:t>Gaussian</a:t>
                </a:r>
                <a:r>
                  <a:rPr lang="de-DE" altLang="de-DE" sz="1800" dirty="0" smtClean="0">
                    <a:ea typeface="Cambria Math"/>
                    <a:sym typeface="Symbol"/>
                  </a:rPr>
                  <a:t> </a:t>
                </a:r>
                <a:r>
                  <a:rPr lang="de-DE" altLang="de-DE" sz="1800" dirty="0" err="1" smtClean="0">
                    <a:ea typeface="Cambria Math"/>
                    <a:sym typeface="Symbol"/>
                  </a:rPr>
                  <a:t>distribution</a:t>
                </a:r>
                <a:r>
                  <a:rPr lang="de-DE" altLang="de-DE" sz="1800" dirty="0" smtClean="0">
                    <a:ea typeface="Cambria Math"/>
                    <a:sym typeface="Symbol"/>
                  </a:rPr>
                  <a:t> </a:t>
                </a:r>
                <a:r>
                  <a:rPr lang="de-DE" altLang="de-DE" sz="1800" dirty="0" err="1" smtClean="0">
                    <a:ea typeface="Cambria Math"/>
                    <a:sym typeface="Symbol"/>
                  </a:rPr>
                  <a:t>with</a:t>
                </a:r>
                <a:r>
                  <a:rPr lang="de-DE" altLang="de-DE" sz="1800" dirty="0" smtClean="0">
                    <a:ea typeface="Cambria Math"/>
                    <a:sym typeface="Symbol"/>
                  </a:rPr>
                  <a:t> </a:t>
                </a:r>
                <a:r>
                  <a:rPr lang="de-DE" altLang="de-DE" sz="1800" dirty="0" err="1" smtClean="0">
                    <a:ea typeface="Cambria Math"/>
                    <a:sym typeface="Symbol"/>
                  </a:rPr>
                  <a:t>mean</a:t>
                </a:r>
                <a:r>
                  <a:rPr lang="de-DE" altLang="de-DE" sz="1800" dirty="0" smtClean="0">
                    <a:ea typeface="Cambria Math"/>
                    <a:sym typeface="Symbol"/>
                  </a:rPr>
                  <a:t>  </a:t>
                </a:r>
                <a:r>
                  <a:rPr lang="de-DE" altLang="de-DE" sz="1800" dirty="0" err="1" smtClean="0">
                    <a:ea typeface="Cambria Math"/>
                    <a:sym typeface="Symbol"/>
                  </a:rPr>
                  <a:t>and</a:t>
                </a:r>
                <a:r>
                  <a:rPr lang="de-DE" altLang="de-DE" sz="1800" dirty="0" smtClean="0">
                    <a:ea typeface="Cambria Math"/>
                    <a:sym typeface="Symbol"/>
                  </a:rPr>
                  <a:t> </a:t>
                </a:r>
                <a:r>
                  <a:rPr lang="de-DE" altLang="de-DE" sz="1800" dirty="0" err="1" smtClean="0">
                    <a:ea typeface="Cambria Math"/>
                    <a:sym typeface="Symbol"/>
                  </a:rPr>
                  <a:t>variance</a:t>
                </a:r>
                <a:r>
                  <a:rPr lang="de-DE" altLang="de-DE" sz="1800" dirty="0" smtClean="0">
                    <a:ea typeface="Cambria Math"/>
                    <a:sym typeface="Symbol"/>
                  </a:rPr>
                  <a:t> </a:t>
                </a:r>
                <a:r>
                  <a:rPr lang="de-DE" altLang="de-DE" sz="1800" baseline="30000" dirty="0" smtClean="0">
                    <a:ea typeface="Cambria Math"/>
                    <a:sym typeface="Symbol"/>
                  </a:rPr>
                  <a:t>2</a:t>
                </a:r>
                <a:r>
                  <a:rPr lang="de-DE" altLang="de-DE" sz="1800" dirty="0" smtClean="0">
                    <a:ea typeface="Cambria Math"/>
                    <a:sym typeface="Symbol"/>
                  </a:rPr>
                  <a:t> ,</a:t>
                </a:r>
              </a:p>
              <a:p>
                <a:pPr eaLnBrk="1" hangingPunct="1">
                  <a:lnSpc>
                    <a:spcPct val="120000"/>
                  </a:lnSpc>
                  <a:spcBef>
                    <a:spcPct val="0"/>
                  </a:spcBef>
                  <a:buNone/>
                </a:pPr>
                <a:r>
                  <a:rPr lang="de-DE" altLang="de-DE" sz="1800" dirty="0" err="1">
                    <a:ea typeface="Cambria Math"/>
                    <a:sym typeface="Symbol"/>
                  </a:rPr>
                  <a:t>d</a:t>
                </a:r>
                <a:r>
                  <a:rPr lang="de-DE" altLang="de-DE" sz="1800" dirty="0" err="1" smtClean="0">
                    <a:ea typeface="Cambria Math"/>
                    <a:sym typeface="Symbol"/>
                  </a:rPr>
                  <a:t>enoted</a:t>
                </a:r>
                <a:r>
                  <a:rPr lang="de-DE" altLang="de-DE" sz="1800" dirty="0" smtClean="0">
                    <a:ea typeface="Cambria Math"/>
                    <a:sym typeface="Symbol"/>
                  </a:rPr>
                  <a:t> X  N(;</a:t>
                </a:r>
                <a:r>
                  <a:rPr lang="de-DE" altLang="de-DE" sz="1800" baseline="30000" dirty="0" smtClean="0">
                    <a:ea typeface="Cambria Math"/>
                    <a:sym typeface="Symbol"/>
                  </a:rPr>
                  <a:t>2</a:t>
                </a:r>
                <a:r>
                  <a:rPr lang="de-DE" altLang="de-DE" sz="1800" dirty="0" smtClean="0">
                    <a:ea typeface="Cambria Math"/>
                    <a:sym typeface="Symbol"/>
                  </a:rPr>
                  <a:t>) </a:t>
                </a:r>
                <a:r>
                  <a:rPr lang="de-DE" altLang="de-DE" sz="1800" dirty="0" err="1" smtClean="0">
                    <a:ea typeface="Cambria Math"/>
                    <a:sym typeface="Symbol"/>
                  </a:rPr>
                  <a:t>if</a:t>
                </a:r>
                <a:r>
                  <a:rPr lang="de-DE" altLang="de-DE" sz="1800" dirty="0" smtClean="0">
                    <a:ea typeface="Cambria Math"/>
                    <a:sym typeface="Symbol"/>
                  </a:rPr>
                  <a:t> </a:t>
                </a:r>
                <a:r>
                  <a:rPr lang="de-DE" altLang="de-DE" sz="1800" dirty="0" err="1" smtClean="0">
                    <a:ea typeface="Cambria Math"/>
                    <a:sym typeface="Symbol"/>
                  </a:rPr>
                  <a:t>it</a:t>
                </a:r>
                <a:r>
                  <a:rPr lang="de-DE" altLang="de-DE" sz="1800" dirty="0" smtClean="0">
                    <a:ea typeface="Cambria Math"/>
                    <a:sym typeface="Symbol"/>
                  </a:rPr>
                  <a:t> </a:t>
                </a:r>
                <a:r>
                  <a:rPr lang="de-DE" altLang="de-DE" sz="1800" dirty="0" err="1" smtClean="0">
                    <a:ea typeface="Cambria Math"/>
                    <a:sym typeface="Symbol"/>
                  </a:rPr>
                  <a:t>has</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PDF</a:t>
                </a:r>
              </a:p>
              <a:p>
                <a:pPr eaLnBrk="1" hangingPunct="1">
                  <a:lnSpc>
                    <a:spcPct val="120000"/>
                  </a:lnSpc>
                  <a:spcBef>
                    <a:spcPct val="0"/>
                  </a:spcBef>
                  <a:buNone/>
                </a:pPr>
                <a14:m>
                  <m:oMathPara xmlns:m="http://schemas.openxmlformats.org/officeDocument/2006/math">
                    <m:oMathParaPr>
                      <m:jc m:val="centerGroup"/>
                    </m:oMathParaPr>
                    <m:oMath xmlns:m="http://schemas.openxmlformats.org/officeDocument/2006/math">
                      <m:r>
                        <a:rPr lang="de-DE" altLang="de-DE" sz="1800" b="0" i="1" smtClean="0">
                          <a:latin typeface="Cambria Math"/>
                          <a:ea typeface="Cambria Math"/>
                          <a:sym typeface="Symbol"/>
                        </a:rPr>
                        <m:t>𝑝</m:t>
                      </m:r>
                      <m:d>
                        <m:dPr>
                          <m:ctrlPr>
                            <a:rPr lang="de-DE" altLang="de-DE" sz="1800" b="0" i="1" smtClean="0">
                              <a:latin typeface="Cambria Math" panose="02040503050406030204" pitchFamily="18" charset="0"/>
                              <a:ea typeface="Cambria Math"/>
                              <a:sym typeface="Symbol"/>
                            </a:rPr>
                          </m:ctrlPr>
                        </m:dPr>
                        <m:e>
                          <m:r>
                            <a:rPr lang="de-DE" altLang="de-DE" sz="1800" b="0" i="1" smtClean="0">
                              <a:latin typeface="Cambria Math"/>
                              <a:ea typeface="Cambria Math"/>
                              <a:sym typeface="Symbol"/>
                            </a:rPr>
                            <m:t>𝑥</m:t>
                          </m:r>
                        </m:e>
                      </m:d>
                      <m:r>
                        <a:rPr lang="de-DE" altLang="de-DE" sz="1800" b="0" i="1" smtClean="0">
                          <a:latin typeface="Cambria Math"/>
                          <a:ea typeface="Cambria Math"/>
                          <a:sym typeface="Symbol"/>
                        </a:rPr>
                        <m:t>=</m:t>
                      </m:r>
                      <m:f>
                        <m:fPr>
                          <m:ctrlPr>
                            <a:rPr lang="de-DE" altLang="de-DE" sz="1800" b="0" i="1" smtClean="0">
                              <a:latin typeface="Cambria Math" panose="02040503050406030204" pitchFamily="18" charset="0"/>
                              <a:ea typeface="Cambria Math"/>
                              <a:sym typeface="Symbol"/>
                            </a:rPr>
                          </m:ctrlPr>
                        </m:fPr>
                        <m:num>
                          <m:r>
                            <a:rPr lang="de-DE" altLang="de-DE" sz="1800" b="0" i="1" smtClean="0">
                              <a:latin typeface="Cambria Math"/>
                              <a:ea typeface="Cambria Math"/>
                              <a:sym typeface="Symbol"/>
                            </a:rPr>
                            <m:t>1</m:t>
                          </m:r>
                        </m:num>
                        <m:den>
                          <m:rad>
                            <m:radPr>
                              <m:degHide m:val="on"/>
                              <m:ctrlPr>
                                <a:rPr lang="de-DE" altLang="de-DE" sz="1800" b="0" i="1" smtClean="0">
                                  <a:latin typeface="Cambria Math" panose="02040503050406030204" pitchFamily="18" charset="0"/>
                                  <a:ea typeface="Cambria Math"/>
                                  <a:sym typeface="Symbol"/>
                                </a:rPr>
                              </m:ctrlPr>
                            </m:radPr>
                            <m:deg/>
                            <m:e>
                              <m:r>
                                <a:rPr lang="de-DE" altLang="de-DE" sz="1800" b="0" i="1" smtClean="0">
                                  <a:latin typeface="Cambria Math"/>
                                  <a:ea typeface="Cambria Math"/>
                                  <a:sym typeface="Symbol"/>
                                </a:rPr>
                                <m:t>2</m:t>
                              </m:r>
                              <m:r>
                                <a:rPr lang="de-DE" altLang="de-DE" sz="1800" b="0" i="1" smtClean="0">
                                  <a:latin typeface="Cambria Math"/>
                                  <a:ea typeface="Cambria Math"/>
                                  <a:sym typeface="Symbol"/>
                                </a:rPr>
                                <m:t>𝜋</m:t>
                              </m:r>
                            </m:e>
                          </m:rad>
                          <m:r>
                            <a:rPr lang="de-DE" altLang="de-DE" sz="1800" b="0" i="1" smtClean="0">
                              <a:latin typeface="Cambria Math"/>
                              <a:ea typeface="Cambria Math"/>
                              <a:sym typeface="Symbol"/>
                            </a:rPr>
                            <m:t>𝜎</m:t>
                          </m:r>
                        </m:den>
                      </m:f>
                      <m:sSup>
                        <m:sSupPr>
                          <m:ctrlPr>
                            <a:rPr lang="de-DE" altLang="de-DE" sz="1800" b="0" i="1" smtClean="0">
                              <a:latin typeface="Cambria Math" panose="02040503050406030204" pitchFamily="18" charset="0"/>
                              <a:ea typeface="Cambria Math"/>
                              <a:sym typeface="Symbol"/>
                            </a:rPr>
                          </m:ctrlPr>
                        </m:sSupPr>
                        <m:e>
                          <m:r>
                            <a:rPr lang="de-DE" altLang="de-DE" sz="1800" b="0" i="1" smtClean="0">
                              <a:latin typeface="Cambria Math"/>
                              <a:ea typeface="Cambria Math"/>
                              <a:sym typeface="Symbol"/>
                            </a:rPr>
                            <m:t>𝑒</m:t>
                          </m:r>
                        </m:e>
                        <m:sup>
                          <m:r>
                            <a:rPr lang="de-DE" altLang="de-DE" sz="1800" b="0" i="1" smtClean="0">
                              <a:latin typeface="Cambria Math"/>
                              <a:ea typeface="Cambria Math"/>
                              <a:sym typeface="Symbol"/>
                            </a:rPr>
                            <m:t>−</m:t>
                          </m:r>
                          <m:f>
                            <m:fPr>
                              <m:ctrlPr>
                                <a:rPr lang="de-DE" altLang="de-DE" sz="1800" b="0" i="1" smtClean="0">
                                  <a:latin typeface="Cambria Math" panose="02040503050406030204" pitchFamily="18" charset="0"/>
                                  <a:ea typeface="Cambria Math"/>
                                  <a:sym typeface="Symbol"/>
                                </a:rPr>
                              </m:ctrlPr>
                            </m:fPr>
                            <m:num>
                              <m:sSup>
                                <m:sSupPr>
                                  <m:ctrlPr>
                                    <a:rPr lang="de-DE" altLang="de-DE" sz="1800" b="0" i="1" smtClean="0">
                                      <a:latin typeface="Cambria Math" panose="02040503050406030204" pitchFamily="18" charset="0"/>
                                      <a:ea typeface="Cambria Math"/>
                                      <a:sym typeface="Symbol"/>
                                    </a:rPr>
                                  </m:ctrlPr>
                                </m:sSupPr>
                                <m:e>
                                  <m:d>
                                    <m:dPr>
                                      <m:ctrlPr>
                                        <a:rPr lang="de-DE" altLang="de-DE" sz="1800" b="0" i="1" smtClean="0">
                                          <a:latin typeface="Cambria Math" panose="02040503050406030204" pitchFamily="18" charset="0"/>
                                          <a:ea typeface="Cambria Math"/>
                                          <a:sym typeface="Symbol"/>
                                        </a:rPr>
                                      </m:ctrlPr>
                                    </m:dPr>
                                    <m:e>
                                      <m:r>
                                        <a:rPr lang="de-DE" altLang="de-DE" sz="1800" b="0" i="1" smtClean="0">
                                          <a:latin typeface="Cambria Math"/>
                                          <a:ea typeface="Cambria Math"/>
                                          <a:sym typeface="Symbol"/>
                                        </a:rPr>
                                        <m:t>𝑥</m:t>
                                      </m:r>
                                      <m:r>
                                        <a:rPr lang="de-DE" altLang="de-DE" sz="1800" b="0" i="1" smtClean="0">
                                          <a:latin typeface="Cambria Math"/>
                                          <a:ea typeface="Cambria Math"/>
                                          <a:sym typeface="Symbol"/>
                                        </a:rPr>
                                        <m:t>−</m:t>
                                      </m:r>
                                      <m:r>
                                        <a:rPr lang="de-DE" altLang="de-DE" sz="1800" b="0" i="1" smtClean="0">
                                          <a:latin typeface="Cambria Math"/>
                                          <a:ea typeface="Cambria Math"/>
                                          <a:sym typeface="Symbol"/>
                                        </a:rPr>
                                        <m:t>𝜇</m:t>
                                      </m:r>
                                    </m:e>
                                  </m:d>
                                </m:e>
                                <m:sup>
                                  <m:r>
                                    <a:rPr lang="de-DE" altLang="de-DE" sz="1800" b="0" i="1" smtClean="0">
                                      <a:latin typeface="Cambria Math"/>
                                      <a:ea typeface="Cambria Math"/>
                                      <a:sym typeface="Symbol"/>
                                    </a:rPr>
                                    <m:t>2</m:t>
                                  </m:r>
                                </m:sup>
                              </m:sSup>
                            </m:num>
                            <m:den>
                              <m:r>
                                <a:rPr lang="de-DE" altLang="de-DE" sz="1800" b="0" i="1" smtClean="0">
                                  <a:latin typeface="Cambria Math"/>
                                  <a:ea typeface="Cambria Math"/>
                                  <a:sym typeface="Symbol"/>
                                </a:rPr>
                                <m:t>2</m:t>
                              </m:r>
                              <m:sSup>
                                <m:sSupPr>
                                  <m:ctrlPr>
                                    <a:rPr lang="de-DE" altLang="de-DE" sz="1800" b="0" i="1" smtClean="0">
                                      <a:latin typeface="Cambria Math" panose="02040503050406030204" pitchFamily="18" charset="0"/>
                                      <a:ea typeface="Cambria Math"/>
                                      <a:sym typeface="Symbol"/>
                                    </a:rPr>
                                  </m:ctrlPr>
                                </m:sSupPr>
                                <m:e>
                                  <m:r>
                                    <a:rPr lang="de-DE" altLang="de-DE" sz="1800" b="0" i="1" smtClean="0">
                                      <a:latin typeface="Cambria Math"/>
                                      <a:ea typeface="Cambria Math"/>
                                      <a:sym typeface="Symbol"/>
                                    </a:rPr>
                                    <m:t>𝜎</m:t>
                                  </m:r>
                                </m:e>
                                <m:sup>
                                  <m:r>
                                    <a:rPr lang="de-DE" altLang="de-DE" sz="1800" b="0" i="1" smtClean="0">
                                      <a:latin typeface="Cambria Math"/>
                                      <a:ea typeface="Cambria Math"/>
                                      <a:sym typeface="Symbol"/>
                                    </a:rPr>
                                    <m:t>2</m:t>
                                  </m:r>
                                </m:sup>
                              </m:sSup>
                            </m:den>
                          </m:f>
                        </m:sup>
                      </m:sSup>
                    </m:oMath>
                  </m:oMathPara>
                </a14:m>
                <a:endParaRPr lang="de-DE" altLang="de-DE" sz="1800" dirty="0" smtClean="0">
                  <a:ea typeface="Cambria Math"/>
                  <a:sym typeface="Symbol"/>
                </a:endParaRP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smtClean="0">
                    <a:ea typeface="Cambria Math"/>
                    <a:sym typeface="Symbol"/>
                  </a:rPr>
                  <a:t>A </a:t>
                </a:r>
                <a:r>
                  <a:rPr lang="de-DE" altLang="de-DE" sz="1800" dirty="0" err="1" smtClean="0">
                    <a:ea typeface="Cambria Math"/>
                    <a:sym typeface="Symbol"/>
                  </a:rPr>
                  <a:t>standard</a:t>
                </a:r>
                <a:r>
                  <a:rPr lang="de-DE" altLang="de-DE" sz="1800" dirty="0" smtClean="0">
                    <a:ea typeface="Cambria Math"/>
                    <a:sym typeface="Symbol"/>
                  </a:rPr>
                  <a:t> </a:t>
                </a:r>
                <a:r>
                  <a:rPr lang="de-DE" altLang="de-DE" sz="1800" dirty="0" err="1" smtClean="0">
                    <a:ea typeface="Cambria Math"/>
                    <a:sym typeface="Symbol"/>
                  </a:rPr>
                  <a:t>Gaussian</a:t>
                </a:r>
                <a:r>
                  <a:rPr lang="de-DE" altLang="de-DE" sz="1800" dirty="0" smtClean="0">
                    <a:ea typeface="Cambria Math"/>
                    <a:sym typeface="Symbol"/>
                  </a:rPr>
                  <a:t> </a:t>
                </a:r>
                <a:r>
                  <a:rPr lang="de-DE" altLang="de-DE" sz="1800" dirty="0" err="1" smtClean="0">
                    <a:ea typeface="Cambria Math"/>
                    <a:sym typeface="Symbol"/>
                  </a:rPr>
                  <a:t>has</a:t>
                </a:r>
                <a:r>
                  <a:rPr lang="de-DE" altLang="de-DE" sz="1800" dirty="0" smtClean="0">
                    <a:ea typeface="Cambria Math"/>
                    <a:sym typeface="Symbol"/>
                  </a:rPr>
                  <a:t> </a:t>
                </a:r>
                <a:r>
                  <a:rPr lang="de-DE" altLang="de-DE" sz="1800" dirty="0" err="1" smtClean="0">
                    <a:ea typeface="Cambria Math"/>
                    <a:sym typeface="Symbol"/>
                  </a:rPr>
                  <a:t>mean</a:t>
                </a:r>
                <a:r>
                  <a:rPr lang="de-DE" altLang="de-DE" sz="1800" dirty="0" smtClean="0">
                    <a:ea typeface="Cambria Math"/>
                    <a:sym typeface="Symbol"/>
                  </a:rPr>
                  <a:t> 0 </a:t>
                </a:r>
                <a:r>
                  <a:rPr lang="de-DE" altLang="de-DE" sz="1800" dirty="0" err="1" smtClean="0">
                    <a:ea typeface="Cambria Math"/>
                    <a:sym typeface="Symbol"/>
                  </a:rPr>
                  <a:t>and</a:t>
                </a:r>
                <a:r>
                  <a:rPr lang="de-DE" altLang="de-DE" sz="1800" dirty="0" smtClean="0">
                    <a:ea typeface="Cambria Math"/>
                    <a:sym typeface="Symbol"/>
                  </a:rPr>
                  <a:t> </a:t>
                </a:r>
                <a:r>
                  <a:rPr lang="de-DE" altLang="de-DE" sz="1800" dirty="0" err="1" smtClean="0">
                    <a:ea typeface="Cambria Math"/>
                    <a:sym typeface="Symbol"/>
                  </a:rPr>
                  <a:t>variance</a:t>
                </a:r>
                <a:r>
                  <a:rPr lang="de-DE" altLang="de-DE" sz="1800" dirty="0" smtClean="0">
                    <a:ea typeface="Cambria Math"/>
                    <a:sym typeface="Symbol"/>
                  </a:rPr>
                  <a:t> 1.</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endParaRPr lang="de-DE" altLang="de-DE" sz="1800" dirty="0" smtClean="0">
                  <a:ea typeface="Cambria Math"/>
                  <a:sym typeface="Symbol"/>
                </a:endParaRP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endParaRPr lang="de-DE" altLang="de-DE" sz="1800" dirty="0" smtClean="0">
                  <a:ea typeface="Cambria Math"/>
                  <a:sym typeface="Symbol"/>
                </a:endParaRPr>
              </a:p>
              <a:p>
                <a:pPr eaLnBrk="1" hangingPunct="1">
                  <a:lnSpc>
                    <a:spcPct val="120000"/>
                  </a:lnSpc>
                  <a:spcBef>
                    <a:spcPct val="0"/>
                  </a:spcBef>
                  <a:buNone/>
                </a:pPr>
                <a:r>
                  <a:rPr lang="de-DE" altLang="de-DE" sz="1800" dirty="0">
                    <a:ea typeface="Cambria Math"/>
                    <a:sym typeface="Symbol"/>
                  </a:rPr>
                  <a:t>	</a:t>
                </a:r>
                <a:r>
                  <a:rPr lang="de-DE" altLang="de-DE" sz="1800" dirty="0" smtClean="0">
                    <a:ea typeface="Cambria Math"/>
                    <a:sym typeface="Symbol"/>
                  </a:rPr>
                  <a:t>		</a:t>
                </a:r>
                <a:r>
                  <a:rPr lang="de-DE" altLang="de-DE" sz="1800" i="1" dirty="0" smtClean="0">
                    <a:ea typeface="Cambria Math"/>
                    <a:sym typeface="Symbol"/>
                  </a:rPr>
                  <a:t>Fig. 2.2.</a:t>
                </a:r>
                <a:endParaRPr lang="de-DE" altLang="de-DE" sz="1800" dirty="0">
                  <a:ea typeface="Cambria Math"/>
                  <a:sym typeface="Symbol"/>
                </a:endParaRPr>
              </a:p>
            </p:txBody>
          </p:sp>
        </mc:Choice>
        <mc:Fallback xmlns="">
          <p:sp>
            <p:nvSpPr>
              <p:cNvPr id="15364" name="Text Box 4"/>
              <p:cNvSpPr txBox="1">
                <a:spLocks noRot="1" noChangeAspect="1" noMove="1" noResize="1" noEditPoints="1" noAdjustHandles="1" noChangeArrowheads="1" noChangeShapeType="1" noTextEdit="1"/>
              </p:cNvSpPr>
              <p:nvPr/>
            </p:nvSpPr>
            <p:spPr bwMode="auto">
              <a:xfrm>
                <a:off x="107504" y="658526"/>
                <a:ext cx="8928992" cy="3823739"/>
              </a:xfrm>
              <a:prstGeom prst="rect">
                <a:avLst/>
              </a:prstGeom>
              <a:blipFill rotWithShape="1">
                <a:blip r:embed="rId2"/>
                <a:stretch>
                  <a:fillRect l="-615" t="-159" b="-95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noFill/>
                  </a:rPr>
                  <a:t> </a:t>
                </a:r>
              </a:p>
            </p:txBody>
          </p:sp>
        </mc:Fallback>
      </mc:AlternateContent>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51</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V2</a:t>
            </a:r>
            <a:endParaRPr lang="de-DE" altLang="de-DE" sz="1000" dirty="0" smtClean="0"/>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Processing of Biological Data</a:t>
            </a:r>
          </a:p>
        </p:txBody>
      </p:sp>
      <p:pic>
        <p:nvPicPr>
          <p:cNvPr id="8" name="Bild 2"/>
          <p:cNvPicPr/>
          <p:nvPr/>
        </p:nvPicPr>
        <p:blipFill>
          <a:blip r:embed="rId3"/>
          <a:srcRect/>
          <a:stretch>
            <a:fillRect/>
          </a:stretch>
        </p:blipFill>
        <p:spPr bwMode="auto">
          <a:xfrm>
            <a:off x="2051720" y="2924944"/>
            <a:ext cx="5184576" cy="3312368"/>
          </a:xfrm>
          <a:prstGeom prst="rect">
            <a:avLst/>
          </a:prstGeom>
          <a:noFill/>
          <a:ln w="9525">
            <a:noFill/>
            <a:miter lim="800000"/>
            <a:headEnd/>
            <a:tailEnd/>
          </a:ln>
        </p:spPr>
      </p:pic>
    </p:spTree>
    <p:extLst>
      <p:ext uri="{BB962C8B-B14F-4D97-AF65-F5344CB8AC3E}">
        <p14:creationId xmlns:p14="http://schemas.microsoft.com/office/powerpoint/2010/main" val="22624863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err="1" smtClean="0">
                <a:ea typeface="ＭＳ Ｐゴシック" pitchFamily="34" charset="-128"/>
              </a:rPr>
              <a:t>Expectation</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mc:AlternateContent xmlns:mc="http://schemas.openxmlformats.org/markup-compatibility/2006" xmlns:a14="http://schemas.microsoft.com/office/drawing/2010/main">
        <mc:Choice Requires="a14">
          <p:sp>
            <p:nvSpPr>
              <p:cNvPr id="15364" name="Text Box 4"/>
              <p:cNvSpPr txBox="1">
                <a:spLocks noChangeArrowheads="1"/>
              </p:cNvSpPr>
              <p:nvPr/>
            </p:nvSpPr>
            <p:spPr bwMode="auto">
              <a:xfrm>
                <a:off x="107504" y="658526"/>
                <a:ext cx="8928992" cy="47623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Let X </a:t>
                </a:r>
                <a:r>
                  <a:rPr lang="de-DE" altLang="de-DE" sz="1800" dirty="0" err="1" smtClean="0">
                    <a:ea typeface="Cambria Math"/>
                    <a:sym typeface="Symbol"/>
                  </a:rPr>
                  <a:t>be</a:t>
                </a:r>
                <a:r>
                  <a:rPr lang="de-DE" altLang="de-DE" sz="1800" dirty="0" smtClean="0">
                    <a:ea typeface="Cambria Math"/>
                    <a:sym typeface="Symbol"/>
                  </a:rPr>
                  <a:t> a </a:t>
                </a:r>
                <a:r>
                  <a:rPr lang="de-DE" altLang="de-DE" sz="1800" dirty="0" err="1" smtClean="0">
                    <a:ea typeface="Cambria Math"/>
                    <a:sym typeface="Symbol"/>
                  </a:rPr>
                  <a:t>discrete</a:t>
                </a:r>
                <a:r>
                  <a:rPr lang="de-DE" altLang="de-DE" sz="1800" dirty="0" smtClean="0">
                    <a:ea typeface="Cambria Math"/>
                    <a:sym typeface="Symbol"/>
                  </a:rPr>
                  <a:t> </a:t>
                </a:r>
                <a:r>
                  <a:rPr lang="de-DE" altLang="de-DE" sz="1800" dirty="0" err="1" smtClean="0">
                    <a:ea typeface="Cambria Math"/>
                    <a:sym typeface="Symbol"/>
                  </a:rPr>
                  <a:t>random</a:t>
                </a:r>
                <a:r>
                  <a:rPr lang="de-DE" altLang="de-DE" sz="1800" dirty="0" smtClean="0">
                    <a:ea typeface="Cambria Math"/>
                    <a:sym typeface="Symbol"/>
                  </a:rPr>
                  <a:t> variable </a:t>
                </a:r>
                <a:r>
                  <a:rPr lang="de-DE" altLang="de-DE" sz="1800" dirty="0" err="1" smtClean="0">
                    <a:ea typeface="Cambria Math"/>
                    <a:sym typeface="Symbol"/>
                  </a:rPr>
                  <a:t>that</a:t>
                </a:r>
                <a:r>
                  <a:rPr lang="de-DE" altLang="de-DE" sz="1800" dirty="0" smtClean="0">
                    <a:ea typeface="Cambria Math"/>
                    <a:sym typeface="Symbol"/>
                  </a:rPr>
                  <a:t> </a:t>
                </a:r>
                <a:r>
                  <a:rPr lang="de-DE" altLang="de-DE" sz="1800" dirty="0" err="1" smtClean="0">
                    <a:ea typeface="Cambria Math"/>
                    <a:sym typeface="Symbol"/>
                  </a:rPr>
                  <a:t>takes</a:t>
                </a:r>
                <a:r>
                  <a:rPr lang="de-DE" altLang="de-DE" sz="1800" dirty="0" smtClean="0">
                    <a:ea typeface="Cambria Math"/>
                    <a:sym typeface="Symbol"/>
                  </a:rPr>
                  <a:t> </a:t>
                </a:r>
                <a:r>
                  <a:rPr lang="de-DE" altLang="de-DE" sz="1800" dirty="0" err="1" smtClean="0">
                    <a:ea typeface="Cambria Math"/>
                    <a:sym typeface="Symbol"/>
                  </a:rPr>
                  <a:t>numerical</a:t>
                </a:r>
                <a:r>
                  <a:rPr lang="de-DE" altLang="de-DE" sz="1800" dirty="0" smtClean="0">
                    <a:ea typeface="Cambria Math"/>
                    <a:sym typeface="Symbol"/>
                  </a:rPr>
                  <a:t> </a:t>
                </a:r>
                <a:r>
                  <a:rPr lang="de-DE" altLang="de-DE" sz="1800" dirty="0" err="1" smtClean="0">
                    <a:ea typeface="Cambria Math"/>
                    <a:sym typeface="Symbol"/>
                  </a:rPr>
                  <a:t>values</a:t>
                </a:r>
                <a:r>
                  <a:rPr lang="de-DE" altLang="de-DE" sz="1800" dirty="0" smtClean="0">
                    <a:ea typeface="Cambria Math"/>
                    <a:sym typeface="Symbol"/>
                  </a:rPr>
                  <a:t>.</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err="1" smtClean="0">
                    <a:ea typeface="Cambria Math"/>
                    <a:sym typeface="Symbol"/>
                  </a:rPr>
                  <a:t>Then</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b="1" dirty="0" err="1" smtClean="0">
                    <a:ea typeface="Cambria Math"/>
                    <a:sym typeface="Symbol"/>
                  </a:rPr>
                  <a:t>expectation</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X </a:t>
                </a:r>
                <a:r>
                  <a:rPr lang="de-DE" altLang="de-DE" sz="1800" dirty="0" err="1" smtClean="0">
                    <a:ea typeface="Cambria Math"/>
                    <a:sym typeface="Symbol"/>
                  </a:rPr>
                  <a:t>under</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distribution</a:t>
                </a:r>
                <a:r>
                  <a:rPr lang="de-DE" altLang="de-DE" sz="1800" dirty="0" smtClean="0">
                    <a:ea typeface="Cambria Math"/>
                    <a:sym typeface="Symbol"/>
                  </a:rPr>
                  <a:t> P </a:t>
                </a:r>
                <a:r>
                  <a:rPr lang="de-DE" altLang="de-DE" sz="1800" dirty="0" err="1" smtClean="0">
                    <a:ea typeface="Cambria Math"/>
                    <a:sym typeface="Symbol"/>
                  </a:rPr>
                  <a:t>is</a:t>
                </a:r>
                <a:endParaRPr lang="de-DE" altLang="de-DE" sz="1800" dirty="0" smtClean="0">
                  <a:ea typeface="Cambria Math"/>
                  <a:sym typeface="Symbol"/>
                </a:endParaRP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14:m>
                  <m:oMathPara xmlns:m="http://schemas.openxmlformats.org/officeDocument/2006/math">
                    <m:oMathParaPr>
                      <m:jc m:val="centerGroup"/>
                    </m:oMathParaPr>
                    <m:oMath xmlns:m="http://schemas.openxmlformats.org/officeDocument/2006/math">
                      <m:sSub>
                        <m:sSubPr>
                          <m:ctrlPr>
                            <a:rPr lang="de-DE" altLang="de-DE" sz="1800" i="1" smtClean="0">
                              <a:latin typeface="Cambria Math" panose="02040503050406030204" pitchFamily="18" charset="0"/>
                              <a:ea typeface="Cambria Math"/>
                              <a:sym typeface="Symbol"/>
                            </a:rPr>
                          </m:ctrlPr>
                        </m:sSubPr>
                        <m:e>
                          <m:r>
                            <a:rPr lang="de-DE" altLang="de-DE" sz="1800" b="1" i="0" smtClean="0">
                              <a:latin typeface="Cambria Math"/>
                              <a:ea typeface="Cambria Math"/>
                              <a:sym typeface="Symbol"/>
                            </a:rPr>
                            <m:t>𝐄</m:t>
                          </m:r>
                        </m:e>
                        <m:sub>
                          <m:r>
                            <a:rPr lang="de-DE" altLang="de-DE" sz="1800" b="0" i="1" smtClean="0">
                              <a:latin typeface="Cambria Math"/>
                              <a:ea typeface="Cambria Math"/>
                              <a:sym typeface="Symbol"/>
                            </a:rPr>
                            <m:t>𝑃</m:t>
                          </m:r>
                        </m:sub>
                      </m:sSub>
                      <m:d>
                        <m:dPr>
                          <m:begChr m:val="["/>
                          <m:endChr m:val="]"/>
                          <m:ctrlPr>
                            <a:rPr lang="de-DE" altLang="de-DE" sz="1800" i="1" smtClean="0">
                              <a:latin typeface="Cambria Math" panose="02040503050406030204" pitchFamily="18" charset="0"/>
                              <a:ea typeface="Cambria Math"/>
                              <a:sym typeface="Symbol"/>
                            </a:rPr>
                          </m:ctrlPr>
                        </m:dPr>
                        <m:e>
                          <m:r>
                            <a:rPr lang="de-DE" altLang="de-DE" sz="1800" b="0" i="1" smtClean="0">
                              <a:latin typeface="Cambria Math"/>
                              <a:ea typeface="Cambria Math"/>
                              <a:sym typeface="Symbol"/>
                            </a:rPr>
                            <m:t>𝑋</m:t>
                          </m:r>
                        </m:e>
                      </m:d>
                      <m:r>
                        <a:rPr lang="de-DE" altLang="de-DE" sz="1800" b="0" i="1" smtClean="0">
                          <a:latin typeface="Cambria Math"/>
                          <a:ea typeface="Cambria Math"/>
                          <a:sym typeface="Symbol"/>
                        </a:rPr>
                        <m:t>=</m:t>
                      </m:r>
                      <m:nary>
                        <m:naryPr>
                          <m:chr m:val="∑"/>
                          <m:supHide m:val="on"/>
                          <m:ctrlPr>
                            <a:rPr lang="de-DE" altLang="de-DE" sz="1800" b="0" i="1" smtClean="0">
                              <a:latin typeface="Cambria Math" panose="02040503050406030204" pitchFamily="18" charset="0"/>
                              <a:ea typeface="Cambria Math"/>
                              <a:sym typeface="Symbol"/>
                            </a:rPr>
                          </m:ctrlPr>
                        </m:naryPr>
                        <m:sub>
                          <m:r>
                            <m:rPr>
                              <m:brk m:alnAt="7"/>
                            </m:rPr>
                            <a:rPr lang="de-DE" altLang="de-DE" sz="1800" b="0" i="1" smtClean="0">
                              <a:latin typeface="Cambria Math"/>
                              <a:ea typeface="Cambria Math"/>
                              <a:sym typeface="Symbol"/>
                            </a:rPr>
                            <m:t>𝑥</m:t>
                          </m:r>
                        </m:sub>
                        <m:sup/>
                        <m:e>
                          <m:r>
                            <a:rPr lang="de-DE" altLang="de-DE" sz="1800" b="0" i="1" smtClean="0">
                              <a:latin typeface="Cambria Math"/>
                              <a:ea typeface="Cambria Math"/>
                              <a:sym typeface="Symbol"/>
                            </a:rPr>
                            <m:t>𝑥</m:t>
                          </m:r>
                          <m:r>
                            <a:rPr lang="de-DE" altLang="de-DE" sz="1800" b="0" i="1" smtClean="0">
                              <a:latin typeface="Cambria Math"/>
                              <a:ea typeface="Cambria Math"/>
                              <a:sym typeface="Symbol"/>
                            </a:rPr>
                            <m:t>∙</m:t>
                          </m:r>
                          <m:r>
                            <a:rPr lang="de-DE" altLang="de-DE" sz="1800" b="0" i="1" smtClean="0">
                              <a:latin typeface="Cambria Math"/>
                              <a:ea typeface="Cambria Math"/>
                              <a:sym typeface="Symbol"/>
                            </a:rPr>
                            <m:t>𝑃</m:t>
                          </m:r>
                          <m:d>
                            <m:dPr>
                              <m:ctrlPr>
                                <a:rPr lang="de-DE" altLang="de-DE" sz="1800" b="0" i="1" smtClean="0">
                                  <a:latin typeface="Cambria Math" panose="02040503050406030204" pitchFamily="18" charset="0"/>
                                  <a:ea typeface="Cambria Math"/>
                                  <a:sym typeface="Symbol"/>
                                </a:rPr>
                              </m:ctrlPr>
                            </m:dPr>
                            <m:e>
                              <m:r>
                                <a:rPr lang="de-DE" altLang="de-DE" sz="1800" b="0" i="1" smtClean="0">
                                  <a:latin typeface="Cambria Math"/>
                                  <a:ea typeface="Cambria Math"/>
                                  <a:sym typeface="Symbol"/>
                                </a:rPr>
                                <m:t>𝑥</m:t>
                              </m:r>
                            </m:e>
                          </m:d>
                        </m:e>
                      </m:nary>
                    </m:oMath>
                  </m:oMathPara>
                </a14:m>
                <a:endParaRPr lang="de-DE" altLang="de-DE" sz="1800" dirty="0" smtClean="0">
                  <a:ea typeface="Cambria Math"/>
                  <a:sym typeface="Symbol"/>
                </a:endParaRPr>
              </a:p>
              <a:p>
                <a:pPr eaLnBrk="1" hangingPunct="1">
                  <a:lnSpc>
                    <a:spcPct val="120000"/>
                  </a:lnSpc>
                  <a:spcBef>
                    <a:spcPct val="0"/>
                  </a:spcBef>
                  <a:buNone/>
                </a:pPr>
                <a:r>
                  <a:rPr lang="de-DE" altLang="de-DE" sz="1800" dirty="0" err="1" smtClean="0">
                    <a:ea typeface="Cambria Math"/>
                    <a:sym typeface="Symbol"/>
                  </a:rPr>
                  <a:t>If</a:t>
                </a:r>
                <a:r>
                  <a:rPr lang="de-DE" altLang="de-DE" sz="1800" dirty="0" smtClean="0">
                    <a:ea typeface="Cambria Math"/>
                    <a:sym typeface="Symbol"/>
                  </a:rPr>
                  <a:t> X </a:t>
                </a:r>
                <a:r>
                  <a:rPr lang="de-DE" altLang="de-DE" sz="1800" dirty="0" err="1" smtClean="0">
                    <a:ea typeface="Cambria Math"/>
                    <a:sym typeface="Symbol"/>
                  </a:rPr>
                  <a:t>is</a:t>
                </a:r>
                <a:r>
                  <a:rPr lang="de-DE" altLang="de-DE" sz="1800" dirty="0" smtClean="0">
                    <a:ea typeface="Cambria Math"/>
                    <a:sym typeface="Symbol"/>
                  </a:rPr>
                  <a:t> a </a:t>
                </a:r>
                <a:r>
                  <a:rPr lang="de-DE" altLang="de-DE" sz="1800" dirty="0" err="1" smtClean="0">
                    <a:ea typeface="Cambria Math"/>
                    <a:sym typeface="Symbol"/>
                  </a:rPr>
                  <a:t>continuous</a:t>
                </a:r>
                <a:r>
                  <a:rPr lang="de-DE" altLang="de-DE" sz="1800" dirty="0" smtClean="0">
                    <a:ea typeface="Cambria Math"/>
                    <a:sym typeface="Symbol"/>
                  </a:rPr>
                  <a:t> variable,</a:t>
                </a:r>
              </a:p>
              <a:p>
                <a:pPr eaLnBrk="1" hangingPunct="1">
                  <a:lnSpc>
                    <a:spcPct val="120000"/>
                  </a:lnSpc>
                  <a:spcBef>
                    <a:spcPct val="0"/>
                  </a:spcBef>
                  <a:buNone/>
                </a:pPr>
                <a:r>
                  <a:rPr lang="de-DE" altLang="de-DE" sz="1800" dirty="0" err="1">
                    <a:ea typeface="Cambria Math"/>
                    <a:sym typeface="Symbol"/>
                  </a:rPr>
                  <a:t>t</a:t>
                </a:r>
                <a:r>
                  <a:rPr lang="de-DE" altLang="de-DE" sz="1800" dirty="0" err="1" smtClean="0">
                    <a:ea typeface="Cambria Math"/>
                    <a:sym typeface="Symbol"/>
                  </a:rPr>
                  <a:t>hen</a:t>
                </a:r>
                <a:r>
                  <a:rPr lang="de-DE" altLang="de-DE" sz="1800" dirty="0" smtClean="0">
                    <a:ea typeface="Cambria Math"/>
                    <a:sym typeface="Symbol"/>
                  </a:rPr>
                  <a:t> </a:t>
                </a:r>
                <a:r>
                  <a:rPr lang="de-DE" altLang="de-DE" sz="1800" dirty="0" err="1" smtClean="0">
                    <a:ea typeface="Cambria Math"/>
                    <a:sym typeface="Symbol"/>
                  </a:rPr>
                  <a:t>we</a:t>
                </a:r>
                <a:r>
                  <a:rPr lang="de-DE" altLang="de-DE" sz="1800" dirty="0" smtClean="0">
                    <a:ea typeface="Cambria Math"/>
                    <a:sym typeface="Symbol"/>
                  </a:rPr>
                  <a:t> </a:t>
                </a:r>
                <a:r>
                  <a:rPr lang="de-DE" altLang="de-DE" sz="1800" dirty="0" err="1" smtClean="0">
                    <a:ea typeface="Cambria Math"/>
                    <a:sym typeface="Symbol"/>
                  </a:rPr>
                  <a:t>use</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density</a:t>
                </a:r>
                <a:r>
                  <a:rPr lang="de-DE" altLang="de-DE" sz="1800" dirty="0" smtClean="0">
                    <a:ea typeface="Cambria Math"/>
                    <a:sym typeface="Symbol"/>
                  </a:rPr>
                  <a:t> </a:t>
                </a:r>
                <a:r>
                  <a:rPr lang="de-DE" altLang="de-DE" sz="1800" dirty="0" err="1" smtClean="0">
                    <a:ea typeface="Cambria Math"/>
                    <a:sym typeface="Symbol"/>
                  </a:rPr>
                  <a:t>function</a:t>
                </a:r>
                <a:endParaRPr lang="de-DE" altLang="de-DE" sz="1800" dirty="0" smtClean="0">
                  <a:ea typeface="Cambria Math"/>
                  <a:sym typeface="Symbol"/>
                </a:endParaRPr>
              </a:p>
              <a:p>
                <a:pPr eaLnBrk="1" hangingPunct="1">
                  <a:lnSpc>
                    <a:spcPct val="120000"/>
                  </a:lnSpc>
                  <a:spcBef>
                    <a:spcPct val="0"/>
                  </a:spcBef>
                  <a:buNone/>
                </a:pPr>
                <a14:m>
                  <m:oMathPara xmlns:m="http://schemas.openxmlformats.org/officeDocument/2006/math">
                    <m:oMathParaPr>
                      <m:jc m:val="centerGroup"/>
                    </m:oMathParaPr>
                    <m:oMath xmlns:m="http://schemas.openxmlformats.org/officeDocument/2006/math">
                      <m:sSub>
                        <m:sSubPr>
                          <m:ctrlPr>
                            <a:rPr lang="de-DE" altLang="de-DE" sz="1800" i="1">
                              <a:latin typeface="Cambria Math" panose="02040503050406030204" pitchFamily="18" charset="0"/>
                              <a:ea typeface="Cambria Math"/>
                              <a:sym typeface="Symbol"/>
                            </a:rPr>
                          </m:ctrlPr>
                        </m:sSubPr>
                        <m:e>
                          <m:r>
                            <a:rPr lang="de-DE" altLang="de-DE" sz="1800" b="1">
                              <a:latin typeface="Cambria Math"/>
                              <a:ea typeface="Cambria Math"/>
                              <a:sym typeface="Symbol"/>
                            </a:rPr>
                            <m:t>𝐄</m:t>
                          </m:r>
                        </m:e>
                        <m:sub>
                          <m:r>
                            <a:rPr lang="de-DE" altLang="de-DE" sz="1800" i="1">
                              <a:latin typeface="Cambria Math"/>
                              <a:ea typeface="Cambria Math"/>
                              <a:sym typeface="Symbol"/>
                            </a:rPr>
                            <m:t>𝑃</m:t>
                          </m:r>
                        </m:sub>
                      </m:sSub>
                      <m:d>
                        <m:dPr>
                          <m:begChr m:val="["/>
                          <m:endChr m:val="]"/>
                          <m:ctrlPr>
                            <a:rPr lang="de-DE" altLang="de-DE" sz="1800" i="1">
                              <a:latin typeface="Cambria Math" panose="02040503050406030204" pitchFamily="18" charset="0"/>
                              <a:ea typeface="Cambria Math"/>
                              <a:sym typeface="Symbol"/>
                            </a:rPr>
                          </m:ctrlPr>
                        </m:dPr>
                        <m:e>
                          <m:r>
                            <a:rPr lang="de-DE" altLang="de-DE" sz="1800" i="1">
                              <a:latin typeface="Cambria Math"/>
                              <a:ea typeface="Cambria Math"/>
                              <a:sym typeface="Symbol"/>
                            </a:rPr>
                            <m:t>𝑋</m:t>
                          </m:r>
                        </m:e>
                      </m:d>
                      <m:r>
                        <a:rPr lang="de-DE" altLang="de-DE" sz="1800" b="0" i="1" smtClean="0">
                          <a:latin typeface="Cambria Math"/>
                          <a:ea typeface="Cambria Math"/>
                          <a:sym typeface="Symbol"/>
                        </a:rPr>
                        <m:t>=</m:t>
                      </m:r>
                      <m:nary>
                        <m:naryPr>
                          <m:limLoc m:val="undOvr"/>
                          <m:subHide m:val="on"/>
                          <m:supHide m:val="on"/>
                          <m:ctrlPr>
                            <a:rPr lang="de-DE" altLang="de-DE" sz="1800" b="0" i="1" smtClean="0">
                              <a:latin typeface="Cambria Math" panose="02040503050406030204" pitchFamily="18" charset="0"/>
                              <a:ea typeface="Cambria Math"/>
                              <a:sym typeface="Symbol"/>
                            </a:rPr>
                          </m:ctrlPr>
                        </m:naryPr>
                        <m:sub/>
                        <m:sup/>
                        <m:e>
                          <m:r>
                            <a:rPr lang="de-DE" altLang="de-DE" sz="1800" b="0" i="1" smtClean="0">
                              <a:latin typeface="Cambria Math"/>
                              <a:ea typeface="Cambria Math"/>
                              <a:sym typeface="Symbol"/>
                            </a:rPr>
                            <m:t>𝑥</m:t>
                          </m:r>
                          <m:r>
                            <a:rPr lang="de-DE" altLang="de-DE" sz="1800" b="0" i="1" smtClean="0">
                              <a:latin typeface="Cambria Math"/>
                              <a:ea typeface="Cambria Math"/>
                              <a:sym typeface="Symbol"/>
                            </a:rPr>
                            <m:t>∙</m:t>
                          </m:r>
                          <m:r>
                            <a:rPr lang="de-DE" altLang="de-DE" sz="1800" b="0" i="1" smtClean="0">
                              <a:latin typeface="Cambria Math"/>
                              <a:ea typeface="Cambria Math"/>
                              <a:sym typeface="Symbol"/>
                            </a:rPr>
                            <m:t>𝑝</m:t>
                          </m:r>
                          <m:d>
                            <m:dPr>
                              <m:ctrlPr>
                                <a:rPr lang="de-DE" altLang="de-DE" sz="1800" b="0" i="1" smtClean="0">
                                  <a:latin typeface="Cambria Math" panose="02040503050406030204" pitchFamily="18" charset="0"/>
                                  <a:ea typeface="Cambria Math"/>
                                  <a:sym typeface="Symbol"/>
                                </a:rPr>
                              </m:ctrlPr>
                            </m:dPr>
                            <m:e>
                              <m:r>
                                <a:rPr lang="de-DE" altLang="de-DE" sz="1800" b="0" i="1" smtClean="0">
                                  <a:latin typeface="Cambria Math"/>
                                  <a:ea typeface="Cambria Math"/>
                                  <a:sym typeface="Symbol"/>
                                </a:rPr>
                                <m:t>𝑥</m:t>
                              </m:r>
                            </m:e>
                          </m:d>
                          <m:r>
                            <a:rPr lang="de-DE" altLang="de-DE" sz="1800" b="0" i="1" smtClean="0">
                              <a:latin typeface="Cambria Math"/>
                              <a:ea typeface="Cambria Math"/>
                              <a:sym typeface="Symbol"/>
                            </a:rPr>
                            <m:t>𝑑𝑥</m:t>
                          </m:r>
                        </m:e>
                      </m:nary>
                    </m:oMath>
                  </m:oMathPara>
                </a14:m>
                <a:endParaRPr lang="de-DE" altLang="de-DE" sz="1800" dirty="0" smtClean="0">
                  <a:ea typeface="Cambria Math"/>
                  <a:sym typeface="Symbol"/>
                </a:endParaRP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smtClean="0">
                    <a:ea typeface="Cambria Math"/>
                    <a:sym typeface="Symbol"/>
                  </a:rPr>
                  <a:t>E.g. </a:t>
                </a:r>
                <a:r>
                  <a:rPr lang="de-DE" altLang="de-DE" sz="1800" dirty="0" err="1" smtClean="0">
                    <a:ea typeface="Cambria Math"/>
                    <a:sym typeface="Symbol"/>
                  </a:rPr>
                  <a:t>if</a:t>
                </a:r>
                <a:r>
                  <a:rPr lang="de-DE" altLang="de-DE" sz="1800" dirty="0" smtClean="0">
                    <a:ea typeface="Cambria Math"/>
                    <a:sym typeface="Symbol"/>
                  </a:rPr>
                  <a:t> </a:t>
                </a:r>
                <a:r>
                  <a:rPr lang="de-DE" altLang="de-DE" sz="1800" dirty="0" err="1" smtClean="0">
                    <a:ea typeface="Cambria Math"/>
                    <a:sym typeface="Symbol"/>
                  </a:rPr>
                  <a:t>we</a:t>
                </a:r>
                <a:r>
                  <a:rPr lang="de-DE" altLang="de-DE" sz="1800" dirty="0" smtClean="0">
                    <a:ea typeface="Cambria Math"/>
                    <a:sym typeface="Symbol"/>
                  </a:rPr>
                  <a:t> </a:t>
                </a:r>
                <a:r>
                  <a:rPr lang="de-DE" altLang="de-DE" sz="1800" dirty="0" err="1" smtClean="0">
                    <a:ea typeface="Cambria Math"/>
                    <a:sym typeface="Symbol"/>
                  </a:rPr>
                  <a:t>consider</a:t>
                </a:r>
                <a:r>
                  <a:rPr lang="de-DE" altLang="de-DE" sz="1800" dirty="0" smtClean="0">
                    <a:ea typeface="Cambria Math"/>
                    <a:sym typeface="Symbol"/>
                  </a:rPr>
                  <a:t> X </a:t>
                </a:r>
                <a:r>
                  <a:rPr lang="de-DE" altLang="de-DE" sz="1800" dirty="0" err="1" smtClean="0">
                    <a:ea typeface="Cambria Math"/>
                    <a:sym typeface="Symbol"/>
                  </a:rPr>
                  <a:t>to</a:t>
                </a:r>
                <a:r>
                  <a:rPr lang="de-DE" altLang="de-DE" sz="1800" dirty="0" smtClean="0">
                    <a:ea typeface="Cambria Math"/>
                    <a:sym typeface="Symbol"/>
                  </a:rPr>
                  <a:t> </a:t>
                </a:r>
                <a:r>
                  <a:rPr lang="de-DE" altLang="de-DE" sz="1800" dirty="0" err="1" smtClean="0">
                    <a:ea typeface="Cambria Math"/>
                    <a:sym typeface="Symbol"/>
                  </a:rPr>
                  <a:t>be</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outcome</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rolling</a:t>
                </a:r>
                <a:r>
                  <a:rPr lang="de-DE" altLang="de-DE" sz="1800" dirty="0" smtClean="0">
                    <a:ea typeface="Cambria Math"/>
                    <a:sym typeface="Symbol"/>
                  </a:rPr>
                  <a:t> a </a:t>
                </a:r>
                <a:r>
                  <a:rPr lang="de-DE" altLang="de-DE" sz="1800" dirty="0" err="1" smtClean="0">
                    <a:ea typeface="Cambria Math"/>
                    <a:sym typeface="Symbol"/>
                  </a:rPr>
                  <a:t>good</a:t>
                </a:r>
                <a:r>
                  <a:rPr lang="de-DE" altLang="de-DE" sz="1800" dirty="0" smtClean="0">
                    <a:ea typeface="Cambria Math"/>
                    <a:sym typeface="Symbol"/>
                  </a:rPr>
                  <a:t> die </a:t>
                </a:r>
                <a:r>
                  <a:rPr lang="de-DE" altLang="de-DE" sz="1800" dirty="0" err="1" smtClean="0">
                    <a:ea typeface="Cambria Math"/>
                    <a:sym typeface="Symbol"/>
                  </a:rPr>
                  <a:t>with</a:t>
                </a:r>
                <a:r>
                  <a:rPr lang="de-DE" altLang="de-DE" sz="1800" dirty="0" smtClean="0">
                    <a:ea typeface="Cambria Math"/>
                    <a:sym typeface="Symbol"/>
                  </a:rPr>
                  <a:t> </a:t>
                </a:r>
                <a:r>
                  <a:rPr lang="de-DE" altLang="de-DE" sz="1800" dirty="0" err="1" smtClean="0">
                    <a:ea typeface="Cambria Math"/>
                    <a:sym typeface="Symbol"/>
                  </a:rPr>
                  <a:t>probability</a:t>
                </a:r>
                <a:r>
                  <a:rPr lang="de-DE" altLang="de-DE" sz="1800" dirty="0" smtClean="0">
                    <a:ea typeface="Cambria Math"/>
                    <a:sym typeface="Symbol"/>
                  </a:rPr>
                  <a:t> 1/6 </a:t>
                </a:r>
                <a:r>
                  <a:rPr lang="de-DE" altLang="de-DE" sz="1800" dirty="0" err="1" smtClean="0">
                    <a:ea typeface="Cambria Math"/>
                    <a:sym typeface="Symbol"/>
                  </a:rPr>
                  <a:t>for</a:t>
                </a:r>
                <a:r>
                  <a:rPr lang="de-DE" altLang="de-DE" sz="1800" dirty="0" smtClean="0">
                    <a:ea typeface="Cambria Math"/>
                    <a:sym typeface="Symbol"/>
                  </a:rPr>
                  <a:t> </a:t>
                </a:r>
                <a:r>
                  <a:rPr lang="de-DE" altLang="de-DE" sz="1800" dirty="0" err="1" smtClean="0">
                    <a:ea typeface="Cambria Math"/>
                    <a:sym typeface="Symbol"/>
                  </a:rPr>
                  <a:t>each</a:t>
                </a:r>
                <a:r>
                  <a:rPr lang="de-DE" altLang="de-DE" sz="1800" dirty="0" smtClean="0">
                    <a:ea typeface="Cambria Math"/>
                    <a:sym typeface="Symbol"/>
                  </a:rPr>
                  <a:t> </a:t>
                </a:r>
                <a:r>
                  <a:rPr lang="de-DE" altLang="de-DE" sz="1800" dirty="0" err="1" smtClean="0">
                    <a:ea typeface="Cambria Math"/>
                    <a:sym typeface="Symbol"/>
                  </a:rPr>
                  <a:t>outcome</a:t>
                </a:r>
                <a:r>
                  <a:rPr lang="de-DE" altLang="de-DE" sz="1800" dirty="0" smtClean="0">
                    <a:ea typeface="Cambria Math"/>
                    <a:sym typeface="Symbol"/>
                  </a:rPr>
                  <a:t>, </a:t>
                </a:r>
                <a:r>
                  <a:rPr lang="de-DE" altLang="de-DE" sz="1800" dirty="0" err="1" smtClean="0">
                    <a:ea typeface="Cambria Math"/>
                    <a:sym typeface="Symbol"/>
                  </a:rPr>
                  <a:t>then</a:t>
                </a:r>
                <a:r>
                  <a:rPr lang="de-DE" altLang="de-DE" sz="1800" dirty="0" smtClean="0">
                    <a:ea typeface="Cambria Math"/>
                    <a:sym typeface="Symbol"/>
                  </a:rPr>
                  <a:t> </a:t>
                </a:r>
                <a:r>
                  <a:rPr lang="de-DE" altLang="de-DE" sz="1800" b="1" dirty="0" smtClean="0">
                    <a:ea typeface="Cambria Math"/>
                    <a:sym typeface="Symbol"/>
                  </a:rPr>
                  <a:t>E</a:t>
                </a:r>
                <a:r>
                  <a:rPr lang="de-DE" altLang="de-DE" sz="1800" dirty="0" smtClean="0">
                    <a:ea typeface="Cambria Math"/>
                    <a:sym typeface="Symbol"/>
                  </a:rPr>
                  <a:t>[X] = 1  1/6 + 2 </a:t>
                </a:r>
                <a:r>
                  <a:rPr lang="de-DE" altLang="de-DE" sz="1800" dirty="0">
                    <a:ea typeface="Cambria Math"/>
                    <a:sym typeface="Symbol"/>
                  </a:rPr>
                  <a:t> 1/6 </a:t>
                </a:r>
                <a:r>
                  <a:rPr lang="de-DE" altLang="de-DE" sz="1800" dirty="0" smtClean="0">
                    <a:ea typeface="Cambria Math"/>
                    <a:sym typeface="Symbol"/>
                  </a:rPr>
                  <a:t>+ … + 6  </a:t>
                </a:r>
                <a:r>
                  <a:rPr lang="de-DE" altLang="de-DE" sz="1800" dirty="0">
                    <a:ea typeface="Cambria Math"/>
                    <a:sym typeface="Symbol"/>
                  </a:rPr>
                  <a:t>1/6 </a:t>
                </a:r>
                <a:r>
                  <a:rPr lang="de-DE" altLang="de-DE" sz="1800" dirty="0" smtClean="0">
                    <a:ea typeface="Cambria Math"/>
                    <a:sym typeface="Symbol"/>
                  </a:rPr>
                  <a:t>= 3.5</a:t>
                </a:r>
                <a:endParaRPr lang="de-DE" altLang="de-DE" sz="1800" dirty="0">
                  <a:ea typeface="Cambria Math"/>
                  <a:sym typeface="Symbol"/>
                </a:endParaRPr>
              </a:p>
            </p:txBody>
          </p:sp>
        </mc:Choice>
        <mc:Fallback xmlns="">
          <p:sp>
            <p:nvSpPr>
              <p:cNvPr id="15364" name="Text Box 4"/>
              <p:cNvSpPr txBox="1">
                <a:spLocks noRot="1" noChangeAspect="1" noMove="1" noResize="1" noEditPoints="1" noAdjustHandles="1" noChangeArrowheads="1" noChangeShapeType="1" noTextEdit="1"/>
              </p:cNvSpPr>
              <p:nvPr/>
            </p:nvSpPr>
            <p:spPr bwMode="auto">
              <a:xfrm>
                <a:off x="107504" y="658526"/>
                <a:ext cx="8928992" cy="4762394"/>
              </a:xfrm>
              <a:prstGeom prst="rect">
                <a:avLst/>
              </a:prstGeom>
              <a:blipFill rotWithShape="1">
                <a:blip r:embed="rId2"/>
                <a:stretch>
                  <a:fillRect l="-615" b="-51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noFill/>
                  </a:rPr>
                  <a:t> </a:t>
                </a:r>
              </a:p>
            </p:txBody>
          </p:sp>
        </mc:Fallback>
      </mc:AlternateContent>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52</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V2</a:t>
            </a:r>
            <a:endParaRPr lang="de-DE" altLang="de-DE" sz="1000" dirty="0" smtClean="0"/>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Processing of Biological Data</a:t>
            </a:r>
          </a:p>
        </p:txBody>
      </p:sp>
    </p:spTree>
    <p:extLst>
      <p:ext uri="{BB962C8B-B14F-4D97-AF65-F5344CB8AC3E}">
        <p14:creationId xmlns:p14="http://schemas.microsoft.com/office/powerpoint/2010/main" val="32811884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smtClean="0">
                <a:ea typeface="ＭＳ Ｐゴシック" pitchFamily="34" charset="-128"/>
              </a:rPr>
              <a:t>Properties </a:t>
            </a:r>
            <a:r>
              <a:rPr lang="de-DE" altLang="de-DE" dirty="0" err="1" smtClean="0">
                <a:ea typeface="ＭＳ Ｐゴシック" pitchFamily="34" charset="-128"/>
              </a:rPr>
              <a:t>of</a:t>
            </a:r>
            <a:r>
              <a:rPr lang="de-DE" altLang="de-DE" dirty="0" smtClean="0">
                <a:ea typeface="ＭＳ Ｐゴシック" pitchFamily="34" charset="-128"/>
              </a:rPr>
              <a:t> </a:t>
            </a:r>
            <a:r>
              <a:rPr lang="de-DE" altLang="de-DE" dirty="0" err="1" smtClean="0">
                <a:ea typeface="ＭＳ Ｐゴシック" pitchFamily="34" charset="-128"/>
              </a:rPr>
              <a:t>the</a:t>
            </a:r>
            <a:r>
              <a:rPr lang="de-DE" altLang="de-DE" dirty="0" smtClean="0">
                <a:ea typeface="ＭＳ Ｐゴシック" pitchFamily="34" charset="-128"/>
              </a:rPr>
              <a:t> </a:t>
            </a:r>
            <a:r>
              <a:rPr lang="de-DE" altLang="de-DE" dirty="0" err="1">
                <a:ea typeface="ＭＳ Ｐゴシック" pitchFamily="34" charset="-128"/>
              </a:rPr>
              <a:t>e</a:t>
            </a:r>
            <a:r>
              <a:rPr lang="de-DE" altLang="de-DE" dirty="0" err="1" smtClean="0">
                <a:ea typeface="ＭＳ Ｐゴシック" pitchFamily="34" charset="-128"/>
              </a:rPr>
              <a:t>xpectation</a:t>
            </a:r>
            <a:r>
              <a:rPr lang="de-DE" altLang="de-DE" dirty="0" smtClean="0">
                <a:ea typeface="ＭＳ Ｐゴシック" pitchFamily="34" charset="-128"/>
              </a:rPr>
              <a:t> </a:t>
            </a:r>
            <a:r>
              <a:rPr lang="de-DE" altLang="de-DE" dirty="0" err="1" smtClean="0">
                <a:ea typeface="ＭＳ Ｐゴシック" pitchFamily="34" charset="-128"/>
              </a:rPr>
              <a:t>of</a:t>
            </a:r>
            <a:r>
              <a:rPr lang="de-DE" altLang="de-DE" dirty="0" smtClean="0">
                <a:ea typeface="ＭＳ Ｐゴシック" pitchFamily="34" charset="-128"/>
              </a:rPr>
              <a:t> a </a:t>
            </a:r>
            <a:r>
              <a:rPr lang="de-DE" altLang="de-DE" dirty="0" err="1" smtClean="0">
                <a:ea typeface="ＭＳ Ｐゴシック" pitchFamily="34" charset="-128"/>
              </a:rPr>
              <a:t>random</a:t>
            </a:r>
            <a:r>
              <a:rPr lang="de-DE" altLang="de-DE" dirty="0" smtClean="0">
                <a:ea typeface="ＭＳ Ｐゴシック" pitchFamily="34" charset="-128"/>
              </a:rPr>
              <a:t> variable</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p:sp>
        <p:nvSpPr>
          <p:cNvPr id="15364" name="Text Box 4"/>
          <p:cNvSpPr txBox="1">
            <a:spLocks noChangeArrowheads="1"/>
          </p:cNvSpPr>
          <p:nvPr/>
        </p:nvSpPr>
        <p:spPr bwMode="auto">
          <a:xfrm>
            <a:off x="107504" y="658526"/>
            <a:ext cx="8928992" cy="474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b="1" dirty="0" smtClean="0">
                <a:ea typeface="Cambria Math"/>
                <a:sym typeface="Symbol"/>
              </a:rPr>
              <a:t>E</a:t>
            </a:r>
            <a:r>
              <a:rPr lang="de-DE" altLang="de-DE" sz="1800" dirty="0" smtClean="0">
                <a:ea typeface="Cambria Math"/>
                <a:sym typeface="Symbol"/>
              </a:rPr>
              <a:t>[a</a:t>
            </a:r>
            <a:r>
              <a:rPr lang="de-DE" altLang="de-DE" sz="1800" dirty="0">
                <a:ea typeface="Cambria Math"/>
                <a:sym typeface="Symbol"/>
              </a:rPr>
              <a:t>  </a:t>
            </a:r>
            <a:r>
              <a:rPr lang="de-DE" altLang="de-DE" sz="1800" dirty="0" smtClean="0">
                <a:ea typeface="Cambria Math"/>
                <a:sym typeface="Symbol"/>
              </a:rPr>
              <a:t>X + b] = a </a:t>
            </a:r>
            <a:r>
              <a:rPr lang="de-DE" altLang="de-DE" sz="1800" b="1" dirty="0" smtClean="0">
                <a:ea typeface="Cambria Math"/>
                <a:sym typeface="Symbol"/>
              </a:rPr>
              <a:t>E</a:t>
            </a:r>
            <a:r>
              <a:rPr lang="de-DE" altLang="de-DE" sz="1800" dirty="0" smtClean="0">
                <a:ea typeface="Cambria Math"/>
                <a:sym typeface="Symbol"/>
              </a:rPr>
              <a:t>[X ] + b</a:t>
            </a:r>
          </a:p>
          <a:p>
            <a:pPr eaLnBrk="1" hangingPunct="1">
              <a:lnSpc>
                <a:spcPct val="120000"/>
              </a:lnSpc>
              <a:spcBef>
                <a:spcPct val="0"/>
              </a:spcBef>
              <a:buNone/>
            </a:pPr>
            <a:endParaRPr lang="de-DE" altLang="de-DE" sz="1800" dirty="0" smtClean="0">
              <a:ea typeface="Cambria Math"/>
              <a:sym typeface="Symbol"/>
            </a:endParaRPr>
          </a:p>
          <a:p>
            <a:pPr eaLnBrk="1" hangingPunct="1">
              <a:lnSpc>
                <a:spcPct val="120000"/>
              </a:lnSpc>
              <a:spcBef>
                <a:spcPct val="0"/>
              </a:spcBef>
              <a:buNone/>
            </a:pPr>
            <a:r>
              <a:rPr lang="de-DE" altLang="de-DE" sz="1800" dirty="0" err="1" smtClean="0">
                <a:ea typeface="Cambria Math"/>
                <a:sym typeface="Symbol"/>
              </a:rPr>
              <a:t>Let</a:t>
            </a:r>
            <a:r>
              <a:rPr lang="de-DE" altLang="de-DE" sz="1800" dirty="0" smtClean="0">
                <a:ea typeface="Cambria Math"/>
                <a:sym typeface="Symbol"/>
              </a:rPr>
              <a:t> X </a:t>
            </a:r>
            <a:r>
              <a:rPr lang="de-DE" altLang="de-DE" sz="1800" dirty="0" err="1" smtClean="0">
                <a:ea typeface="Cambria Math"/>
                <a:sym typeface="Symbol"/>
              </a:rPr>
              <a:t>and</a:t>
            </a:r>
            <a:r>
              <a:rPr lang="de-DE" altLang="de-DE" sz="1800" dirty="0" smtClean="0">
                <a:ea typeface="Cambria Math"/>
                <a:sym typeface="Symbol"/>
              </a:rPr>
              <a:t> Y </a:t>
            </a:r>
            <a:r>
              <a:rPr lang="de-DE" altLang="de-DE" sz="1800" dirty="0" err="1" smtClean="0">
                <a:ea typeface="Cambria Math"/>
                <a:sym typeface="Symbol"/>
              </a:rPr>
              <a:t>be</a:t>
            </a:r>
            <a:r>
              <a:rPr lang="de-DE" altLang="de-DE" sz="1800" dirty="0" smtClean="0">
                <a:ea typeface="Cambria Math"/>
                <a:sym typeface="Symbol"/>
              </a:rPr>
              <a:t> </a:t>
            </a:r>
            <a:r>
              <a:rPr lang="de-DE" altLang="de-DE" sz="1800" dirty="0" err="1" smtClean="0">
                <a:ea typeface="Cambria Math"/>
                <a:sym typeface="Symbol"/>
              </a:rPr>
              <a:t>two</a:t>
            </a:r>
            <a:r>
              <a:rPr lang="de-DE" altLang="de-DE" sz="1800" dirty="0" smtClean="0">
                <a:ea typeface="Cambria Math"/>
                <a:sym typeface="Symbol"/>
              </a:rPr>
              <a:t> </a:t>
            </a:r>
            <a:r>
              <a:rPr lang="de-DE" altLang="de-DE" sz="1800" dirty="0" err="1" smtClean="0">
                <a:ea typeface="Cambria Math"/>
                <a:sym typeface="Symbol"/>
              </a:rPr>
              <a:t>random</a:t>
            </a:r>
            <a:r>
              <a:rPr lang="de-DE" altLang="de-DE" sz="1800" dirty="0" smtClean="0">
                <a:ea typeface="Cambria Math"/>
                <a:sym typeface="Symbol"/>
              </a:rPr>
              <a:t> variables</a:t>
            </a:r>
            <a:endParaRPr lang="de-DE" altLang="de-DE" sz="1800" dirty="0">
              <a:ea typeface="Cambria Math"/>
              <a:sym typeface="Symbol"/>
            </a:endParaRPr>
          </a:p>
          <a:p>
            <a:pPr eaLnBrk="1" hangingPunct="1">
              <a:lnSpc>
                <a:spcPct val="120000"/>
              </a:lnSpc>
              <a:spcBef>
                <a:spcPct val="0"/>
              </a:spcBef>
              <a:buNone/>
            </a:pPr>
            <a:r>
              <a:rPr lang="de-DE" altLang="de-DE" sz="1800" b="1" dirty="0" smtClean="0">
                <a:ea typeface="Cambria Math"/>
                <a:sym typeface="Symbol"/>
              </a:rPr>
              <a:t>E</a:t>
            </a:r>
            <a:r>
              <a:rPr lang="de-DE" altLang="de-DE" sz="1800" dirty="0" smtClean="0">
                <a:ea typeface="Cambria Math"/>
                <a:sym typeface="Symbol"/>
              </a:rPr>
              <a:t>[X </a:t>
            </a:r>
            <a:r>
              <a:rPr lang="de-DE" altLang="de-DE" sz="1800" dirty="0">
                <a:ea typeface="Cambria Math"/>
                <a:sym typeface="Symbol"/>
              </a:rPr>
              <a:t>+ </a:t>
            </a:r>
            <a:r>
              <a:rPr lang="de-DE" altLang="de-DE" sz="1800" dirty="0" smtClean="0">
                <a:ea typeface="Cambria Math"/>
                <a:sym typeface="Symbol"/>
              </a:rPr>
              <a:t>Y] = </a:t>
            </a:r>
            <a:r>
              <a:rPr lang="de-DE" altLang="de-DE" sz="1800" b="1" dirty="0" smtClean="0">
                <a:ea typeface="Cambria Math"/>
                <a:sym typeface="Symbol"/>
              </a:rPr>
              <a:t>E</a:t>
            </a:r>
            <a:r>
              <a:rPr lang="de-DE" altLang="de-DE" sz="1800" dirty="0" smtClean="0">
                <a:ea typeface="Cambria Math"/>
                <a:sym typeface="Symbol"/>
              </a:rPr>
              <a:t>[X] + </a:t>
            </a:r>
            <a:r>
              <a:rPr lang="de-DE" altLang="de-DE" sz="1800" b="1" dirty="0" smtClean="0">
                <a:ea typeface="Cambria Math"/>
                <a:sym typeface="Symbol"/>
              </a:rPr>
              <a:t>E</a:t>
            </a:r>
            <a:r>
              <a:rPr lang="de-DE" altLang="de-DE" sz="1800" dirty="0" smtClean="0">
                <a:ea typeface="Cambria Math"/>
                <a:sym typeface="Symbol"/>
              </a:rPr>
              <a:t>[Y]</a:t>
            </a:r>
          </a:p>
          <a:p>
            <a:pPr eaLnBrk="1" hangingPunct="1">
              <a:lnSpc>
                <a:spcPct val="120000"/>
              </a:lnSpc>
              <a:spcBef>
                <a:spcPct val="0"/>
              </a:spcBef>
              <a:buNone/>
            </a:pPr>
            <a:r>
              <a:rPr lang="de-DE" altLang="de-DE" sz="1800" dirty="0" err="1" smtClean="0">
                <a:ea typeface="Cambria Math"/>
                <a:sym typeface="Symbol"/>
              </a:rPr>
              <a:t>Here</a:t>
            </a:r>
            <a:r>
              <a:rPr lang="de-DE" altLang="de-DE" sz="1800" dirty="0" smtClean="0">
                <a:ea typeface="Cambria Math"/>
                <a:sym typeface="Symbol"/>
              </a:rPr>
              <a:t>, </a:t>
            </a:r>
            <a:r>
              <a:rPr lang="de-DE" altLang="de-DE" sz="1800" dirty="0" err="1" smtClean="0">
                <a:ea typeface="Cambria Math"/>
                <a:sym typeface="Symbol"/>
              </a:rPr>
              <a:t>it</a:t>
            </a:r>
            <a:r>
              <a:rPr lang="de-DE" altLang="de-DE" sz="1800" dirty="0" smtClean="0">
                <a:ea typeface="Cambria Math"/>
                <a:sym typeface="Symbol"/>
              </a:rPr>
              <a:t> </a:t>
            </a:r>
            <a:r>
              <a:rPr lang="de-DE" altLang="de-DE" sz="1800" dirty="0" err="1" smtClean="0">
                <a:ea typeface="Cambria Math"/>
                <a:sym typeface="Symbol"/>
              </a:rPr>
              <a:t>does</a:t>
            </a:r>
            <a:r>
              <a:rPr lang="de-DE" altLang="de-DE" sz="1800" dirty="0" smtClean="0">
                <a:ea typeface="Cambria Math"/>
                <a:sym typeface="Symbol"/>
              </a:rPr>
              <a:t> not matter </a:t>
            </a:r>
            <a:r>
              <a:rPr lang="de-DE" altLang="de-DE" sz="1800" dirty="0" err="1" smtClean="0">
                <a:ea typeface="Cambria Math"/>
                <a:sym typeface="Symbol"/>
              </a:rPr>
              <a:t>whether</a:t>
            </a:r>
            <a:r>
              <a:rPr lang="de-DE" altLang="de-DE" sz="1800" dirty="0" smtClean="0">
                <a:ea typeface="Cambria Math"/>
                <a:sym typeface="Symbol"/>
              </a:rPr>
              <a:t> X </a:t>
            </a:r>
            <a:r>
              <a:rPr lang="de-DE" altLang="de-DE" sz="1800" dirty="0" err="1" smtClean="0">
                <a:ea typeface="Cambria Math"/>
                <a:sym typeface="Symbol"/>
              </a:rPr>
              <a:t>and</a:t>
            </a:r>
            <a:r>
              <a:rPr lang="de-DE" altLang="de-DE" sz="1800" dirty="0" smtClean="0">
                <a:ea typeface="Cambria Math"/>
                <a:sym typeface="Symbol"/>
              </a:rPr>
              <a:t> Y </a:t>
            </a:r>
            <a:r>
              <a:rPr lang="de-DE" altLang="de-DE" sz="1800" dirty="0" err="1" smtClean="0">
                <a:ea typeface="Cambria Math"/>
                <a:sym typeface="Symbol"/>
              </a:rPr>
              <a:t>are</a:t>
            </a:r>
            <a:r>
              <a:rPr lang="de-DE" altLang="de-DE" sz="1800" dirty="0" smtClean="0">
                <a:ea typeface="Cambria Math"/>
                <a:sym typeface="Symbol"/>
              </a:rPr>
              <a:t> </a:t>
            </a:r>
            <a:r>
              <a:rPr lang="de-DE" altLang="de-DE" sz="1800" dirty="0" err="1" smtClean="0">
                <a:ea typeface="Cambria Math"/>
                <a:sym typeface="Symbol"/>
              </a:rPr>
              <a:t>independent</a:t>
            </a:r>
            <a:r>
              <a:rPr lang="de-DE" altLang="de-DE" sz="1800" dirty="0" smtClean="0">
                <a:ea typeface="Cambria Math"/>
                <a:sym typeface="Symbol"/>
              </a:rPr>
              <a:t> </a:t>
            </a:r>
            <a:r>
              <a:rPr lang="de-DE" altLang="de-DE" sz="1800" dirty="0" err="1" smtClean="0">
                <a:ea typeface="Cambria Math"/>
                <a:sym typeface="Symbol"/>
              </a:rPr>
              <a:t>or</a:t>
            </a:r>
            <a:r>
              <a:rPr lang="de-DE" altLang="de-DE" sz="1800" dirty="0" smtClean="0">
                <a:ea typeface="Cambria Math"/>
                <a:sym typeface="Symbol"/>
              </a:rPr>
              <a:t> not. </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err="1" smtClean="0">
                <a:ea typeface="Cambria Math"/>
                <a:sym typeface="Symbol"/>
              </a:rPr>
              <a:t>What</a:t>
            </a:r>
            <a:r>
              <a:rPr lang="de-DE" altLang="de-DE" sz="1800" dirty="0" smtClean="0">
                <a:ea typeface="Cambria Math"/>
                <a:sym typeface="Symbol"/>
              </a:rPr>
              <a:t> </a:t>
            </a:r>
            <a:r>
              <a:rPr lang="de-DE" altLang="de-DE" sz="1800" dirty="0" err="1" smtClean="0">
                <a:ea typeface="Cambria Math"/>
                <a:sym typeface="Symbol"/>
              </a:rPr>
              <a:t>can</a:t>
            </a:r>
            <a:r>
              <a:rPr lang="de-DE" altLang="de-DE" sz="1800" dirty="0" smtClean="0">
                <a:ea typeface="Cambria Math"/>
                <a:sym typeface="Symbol"/>
              </a:rPr>
              <a:t> </a:t>
            </a:r>
            <a:r>
              <a:rPr lang="de-DE" altLang="de-DE" sz="1800" dirty="0" err="1" smtClean="0">
                <a:ea typeface="Cambria Math"/>
                <a:sym typeface="Symbol"/>
              </a:rPr>
              <a:t>be</a:t>
            </a:r>
            <a:r>
              <a:rPr lang="de-DE" altLang="de-DE" sz="1800" dirty="0" smtClean="0">
                <a:ea typeface="Cambria Math"/>
                <a:sym typeface="Symbol"/>
              </a:rPr>
              <a:t> </a:t>
            </a:r>
            <a:r>
              <a:rPr lang="de-DE" altLang="de-DE" sz="1800" dirty="0" err="1" smtClean="0">
                <a:ea typeface="Cambria Math"/>
                <a:sym typeface="Symbol"/>
              </a:rPr>
              <a:t>say</a:t>
            </a:r>
            <a:r>
              <a:rPr lang="de-DE" altLang="de-DE" sz="1800" dirty="0" smtClean="0">
                <a:ea typeface="Cambria Math"/>
                <a:sym typeface="Symbol"/>
              </a:rPr>
              <a:t> </a:t>
            </a:r>
            <a:r>
              <a:rPr lang="de-DE" altLang="de-DE" sz="1800" dirty="0" err="1" smtClean="0">
                <a:ea typeface="Cambria Math"/>
                <a:sym typeface="Symbol"/>
              </a:rPr>
              <a:t>about</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expectation</a:t>
            </a:r>
            <a:r>
              <a:rPr lang="de-DE" altLang="de-DE" sz="1800" dirty="0" smtClean="0">
                <a:ea typeface="Cambria Math"/>
                <a:sym typeface="Symbol"/>
              </a:rPr>
              <a:t> </a:t>
            </a:r>
            <a:r>
              <a:rPr lang="de-DE" altLang="de-DE" sz="1800" dirty="0" err="1" smtClean="0">
                <a:ea typeface="Cambria Math"/>
                <a:sym typeface="Symbol"/>
              </a:rPr>
              <a:t>value</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 </a:t>
            </a:r>
            <a:r>
              <a:rPr lang="de-DE" altLang="de-DE" sz="1800" dirty="0" err="1" smtClean="0">
                <a:ea typeface="Cambria Math"/>
                <a:sym typeface="Symbol"/>
              </a:rPr>
              <a:t>product</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two</a:t>
            </a:r>
            <a:r>
              <a:rPr lang="de-DE" altLang="de-DE" sz="1800" dirty="0" smtClean="0">
                <a:ea typeface="Cambria Math"/>
                <a:sym typeface="Symbol"/>
              </a:rPr>
              <a:t> </a:t>
            </a:r>
            <a:r>
              <a:rPr lang="de-DE" altLang="de-DE" sz="1800" dirty="0" err="1" smtClean="0">
                <a:ea typeface="Cambria Math"/>
                <a:sym typeface="Symbol"/>
              </a:rPr>
              <a:t>random</a:t>
            </a:r>
            <a:r>
              <a:rPr lang="de-DE" altLang="de-DE" sz="1800" dirty="0" smtClean="0">
                <a:ea typeface="Cambria Math"/>
                <a:sym typeface="Symbol"/>
              </a:rPr>
              <a:t> variables?</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smtClean="0">
                <a:ea typeface="Cambria Math"/>
                <a:sym typeface="Symbol"/>
              </a:rPr>
              <a:t>In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general</a:t>
            </a:r>
            <a:r>
              <a:rPr lang="de-DE" altLang="de-DE" sz="1800" dirty="0" smtClean="0">
                <a:ea typeface="Cambria Math"/>
                <a:sym typeface="Symbol"/>
              </a:rPr>
              <a:t> </a:t>
            </a:r>
            <a:r>
              <a:rPr lang="de-DE" altLang="de-DE" sz="1800" dirty="0" err="1" smtClean="0">
                <a:ea typeface="Cambria Math"/>
                <a:sym typeface="Symbol"/>
              </a:rPr>
              <a:t>case</a:t>
            </a:r>
            <a:r>
              <a:rPr lang="de-DE" altLang="de-DE" sz="1800" dirty="0" smtClean="0">
                <a:ea typeface="Cambria Math"/>
                <a:sym typeface="Symbol"/>
              </a:rPr>
              <a:t>, </a:t>
            </a:r>
            <a:r>
              <a:rPr lang="de-DE" altLang="de-DE" sz="1800" dirty="0" err="1" smtClean="0">
                <a:ea typeface="Cambria Math"/>
                <a:sym typeface="Symbol"/>
              </a:rPr>
              <a:t>we</a:t>
            </a:r>
            <a:r>
              <a:rPr lang="de-DE" altLang="de-DE" sz="1800" dirty="0" smtClean="0">
                <a:ea typeface="Cambria Math"/>
                <a:sym typeface="Symbol"/>
              </a:rPr>
              <a:t>  </a:t>
            </a:r>
            <a:r>
              <a:rPr lang="de-DE" altLang="de-DE" sz="1800" dirty="0" err="1" smtClean="0">
                <a:ea typeface="Cambria Math"/>
                <a:sym typeface="Symbol"/>
              </a:rPr>
              <a:t>can</a:t>
            </a:r>
            <a:r>
              <a:rPr lang="de-DE" altLang="de-DE" sz="1800" dirty="0" smtClean="0">
                <a:ea typeface="Cambria Math"/>
                <a:sym typeface="Symbol"/>
              </a:rPr>
              <a:t> </a:t>
            </a:r>
            <a:r>
              <a:rPr lang="de-DE" altLang="de-DE" sz="1800" dirty="0" err="1" smtClean="0">
                <a:ea typeface="Cambria Math"/>
                <a:sym typeface="Symbol"/>
              </a:rPr>
              <a:t>say</a:t>
            </a:r>
            <a:r>
              <a:rPr lang="de-DE" altLang="de-DE" sz="1800" dirty="0" smtClean="0">
                <a:ea typeface="Cambria Math"/>
                <a:sym typeface="Symbol"/>
              </a:rPr>
              <a:t> </a:t>
            </a:r>
            <a:r>
              <a:rPr lang="de-DE" altLang="de-DE" sz="1800" dirty="0" err="1" smtClean="0">
                <a:ea typeface="Cambria Math"/>
                <a:sym typeface="Symbol"/>
              </a:rPr>
              <a:t>very</a:t>
            </a:r>
            <a:r>
              <a:rPr lang="de-DE" altLang="de-DE" sz="1800" dirty="0" smtClean="0">
                <a:ea typeface="Cambria Math"/>
                <a:sym typeface="Symbol"/>
              </a:rPr>
              <a:t> </a:t>
            </a:r>
            <a:r>
              <a:rPr lang="de-DE" altLang="de-DE" sz="1800" dirty="0" err="1" smtClean="0">
                <a:ea typeface="Cambria Math"/>
                <a:sym typeface="Symbol"/>
              </a:rPr>
              <a:t>little</a:t>
            </a:r>
            <a:r>
              <a:rPr lang="de-DE" altLang="de-DE" sz="1800" dirty="0" smtClean="0">
                <a:ea typeface="Cambria Math"/>
                <a:sym typeface="Symbol"/>
              </a:rPr>
              <a:t>.</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err="1" smtClean="0">
                <a:ea typeface="Cambria Math"/>
                <a:sym typeface="Symbol"/>
              </a:rPr>
              <a:t>Consider</a:t>
            </a:r>
            <a:r>
              <a:rPr lang="de-DE" altLang="de-DE" sz="1800" dirty="0" smtClean="0">
                <a:ea typeface="Cambria Math"/>
                <a:sym typeface="Symbol"/>
              </a:rPr>
              <a:t> 2 variables X </a:t>
            </a:r>
            <a:r>
              <a:rPr lang="de-DE" altLang="de-DE" sz="1800" dirty="0" err="1" smtClean="0">
                <a:ea typeface="Cambria Math"/>
                <a:sym typeface="Symbol"/>
              </a:rPr>
              <a:t>and</a:t>
            </a:r>
            <a:r>
              <a:rPr lang="de-DE" altLang="de-DE" sz="1800" dirty="0" smtClean="0">
                <a:ea typeface="Cambria Math"/>
                <a:sym typeface="Symbol"/>
              </a:rPr>
              <a:t> Y </a:t>
            </a:r>
            <a:r>
              <a:rPr lang="de-DE" altLang="de-DE" sz="1800" dirty="0" err="1" smtClean="0">
                <a:ea typeface="Cambria Math"/>
                <a:sym typeface="Symbol"/>
              </a:rPr>
              <a:t>that</a:t>
            </a:r>
            <a:r>
              <a:rPr lang="de-DE" altLang="de-DE" sz="1800" dirty="0" smtClean="0">
                <a:ea typeface="Cambria Math"/>
                <a:sym typeface="Symbol"/>
              </a:rPr>
              <a:t> </a:t>
            </a:r>
            <a:r>
              <a:rPr lang="de-DE" altLang="de-DE" sz="1800" dirty="0" err="1" smtClean="0">
                <a:ea typeface="Cambria Math"/>
                <a:sym typeface="Symbol"/>
              </a:rPr>
              <a:t>each</a:t>
            </a:r>
            <a:r>
              <a:rPr lang="de-DE" altLang="de-DE" sz="1800" dirty="0" smtClean="0">
                <a:ea typeface="Cambria Math"/>
                <a:sym typeface="Symbol"/>
              </a:rPr>
              <a:t> </a:t>
            </a:r>
            <a:r>
              <a:rPr lang="de-DE" altLang="de-DE" sz="1800" dirty="0" err="1" smtClean="0">
                <a:ea typeface="Cambria Math"/>
                <a:sym typeface="Symbol"/>
              </a:rPr>
              <a:t>take</a:t>
            </a:r>
            <a:r>
              <a:rPr lang="de-DE" altLang="de-DE" sz="1800" dirty="0" smtClean="0">
                <a:ea typeface="Cambria Math"/>
                <a:sym typeface="Symbol"/>
              </a:rPr>
              <a:t> on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values</a:t>
            </a:r>
            <a:r>
              <a:rPr lang="de-DE" altLang="de-DE" sz="1800" dirty="0" smtClean="0">
                <a:ea typeface="Cambria Math"/>
                <a:sym typeface="Symbol"/>
              </a:rPr>
              <a:t> +1 </a:t>
            </a:r>
            <a:r>
              <a:rPr lang="de-DE" altLang="de-DE" sz="1800" dirty="0" err="1" smtClean="0">
                <a:ea typeface="Cambria Math"/>
                <a:sym typeface="Symbol"/>
              </a:rPr>
              <a:t>and</a:t>
            </a:r>
            <a:r>
              <a:rPr lang="de-DE" altLang="de-DE" sz="1800" dirty="0" smtClean="0">
                <a:ea typeface="Cambria Math"/>
                <a:sym typeface="Symbol"/>
              </a:rPr>
              <a:t> -1 </a:t>
            </a:r>
            <a:r>
              <a:rPr lang="de-DE" altLang="de-DE" sz="1800" dirty="0" err="1" smtClean="0">
                <a:ea typeface="Cambria Math"/>
                <a:sym typeface="Symbol"/>
              </a:rPr>
              <a:t>with</a:t>
            </a:r>
            <a:r>
              <a:rPr lang="de-DE" altLang="de-DE" sz="1800" dirty="0" smtClean="0">
                <a:ea typeface="Cambria Math"/>
                <a:sym typeface="Symbol"/>
              </a:rPr>
              <a:t> </a:t>
            </a:r>
          </a:p>
          <a:p>
            <a:pPr eaLnBrk="1" hangingPunct="1">
              <a:lnSpc>
                <a:spcPct val="120000"/>
              </a:lnSpc>
              <a:spcBef>
                <a:spcPct val="0"/>
              </a:spcBef>
              <a:buNone/>
            </a:pPr>
            <a:r>
              <a:rPr lang="de-DE" altLang="de-DE" sz="1800" dirty="0" err="1" smtClean="0">
                <a:ea typeface="Cambria Math"/>
                <a:sym typeface="Symbol"/>
              </a:rPr>
              <a:t>probabilities</a:t>
            </a:r>
            <a:r>
              <a:rPr lang="de-DE" altLang="de-DE" sz="1800" dirty="0" smtClean="0">
                <a:ea typeface="Cambria Math"/>
                <a:sym typeface="Symbol"/>
              </a:rPr>
              <a:t> 0.5. </a:t>
            </a:r>
          </a:p>
          <a:p>
            <a:pPr eaLnBrk="1" hangingPunct="1">
              <a:lnSpc>
                <a:spcPct val="120000"/>
              </a:lnSpc>
              <a:spcBef>
                <a:spcPct val="0"/>
              </a:spcBef>
              <a:buNone/>
            </a:pPr>
            <a:r>
              <a:rPr lang="de-DE" altLang="de-DE" sz="1800" dirty="0" err="1" smtClean="0">
                <a:ea typeface="Cambria Math"/>
                <a:sym typeface="Symbol"/>
              </a:rPr>
              <a:t>If</a:t>
            </a:r>
            <a:r>
              <a:rPr lang="de-DE" altLang="de-DE" sz="1800" dirty="0" smtClean="0">
                <a:ea typeface="Cambria Math"/>
                <a:sym typeface="Symbol"/>
              </a:rPr>
              <a:t> X </a:t>
            </a:r>
            <a:r>
              <a:rPr lang="de-DE" altLang="de-DE" sz="1800" dirty="0" err="1" smtClean="0">
                <a:ea typeface="Cambria Math"/>
                <a:sym typeface="Symbol"/>
              </a:rPr>
              <a:t>and</a:t>
            </a:r>
            <a:r>
              <a:rPr lang="de-DE" altLang="de-DE" sz="1800" dirty="0" smtClean="0">
                <a:ea typeface="Cambria Math"/>
                <a:sym typeface="Symbol"/>
              </a:rPr>
              <a:t> Y </a:t>
            </a:r>
            <a:r>
              <a:rPr lang="de-DE" altLang="de-DE" sz="1800" dirty="0" err="1" smtClean="0">
                <a:ea typeface="Cambria Math"/>
                <a:sym typeface="Symbol"/>
              </a:rPr>
              <a:t>are</a:t>
            </a:r>
            <a:r>
              <a:rPr lang="de-DE" altLang="de-DE" sz="1800" dirty="0" smtClean="0">
                <a:ea typeface="Cambria Math"/>
                <a:sym typeface="Symbol"/>
              </a:rPr>
              <a:t> </a:t>
            </a:r>
            <a:r>
              <a:rPr lang="de-DE" altLang="de-DE" sz="1800" dirty="0" err="1" smtClean="0">
                <a:ea typeface="Cambria Math"/>
                <a:sym typeface="Symbol"/>
              </a:rPr>
              <a:t>independent</a:t>
            </a:r>
            <a:r>
              <a:rPr lang="de-DE" altLang="de-DE" sz="1800" dirty="0" smtClean="0">
                <a:ea typeface="Cambria Math"/>
                <a:sym typeface="Symbol"/>
              </a:rPr>
              <a:t>, </a:t>
            </a:r>
            <a:r>
              <a:rPr lang="de-DE" altLang="de-DE" sz="1800" dirty="0" err="1" smtClean="0">
                <a:ea typeface="Cambria Math"/>
                <a:sym typeface="Symbol"/>
              </a:rPr>
              <a:t>then</a:t>
            </a:r>
            <a:r>
              <a:rPr lang="de-DE" altLang="de-DE" sz="1800" dirty="0" smtClean="0">
                <a:ea typeface="Cambria Math"/>
                <a:sym typeface="Symbol"/>
              </a:rPr>
              <a:t> </a:t>
            </a:r>
            <a:r>
              <a:rPr lang="de-DE" altLang="de-DE" sz="1800" b="1" dirty="0" smtClean="0">
                <a:ea typeface="Cambria Math"/>
                <a:sym typeface="Symbol"/>
              </a:rPr>
              <a:t>E</a:t>
            </a:r>
            <a:r>
              <a:rPr lang="de-DE" altLang="de-DE" sz="1800" dirty="0" smtClean="0">
                <a:ea typeface="Cambria Math"/>
                <a:sym typeface="Symbol"/>
              </a:rPr>
              <a:t>[X </a:t>
            </a:r>
            <a:r>
              <a:rPr lang="de-DE" altLang="de-DE" sz="1800" dirty="0">
                <a:ea typeface="Cambria Math"/>
                <a:sym typeface="Symbol"/>
              </a:rPr>
              <a:t> Y</a:t>
            </a:r>
            <a:r>
              <a:rPr lang="de-DE" altLang="de-DE" sz="1800" dirty="0" smtClean="0">
                <a:ea typeface="Cambria Math"/>
                <a:sym typeface="Symbol"/>
              </a:rPr>
              <a:t>] = 0.</a:t>
            </a:r>
          </a:p>
          <a:p>
            <a:pPr eaLnBrk="1" hangingPunct="1">
              <a:lnSpc>
                <a:spcPct val="120000"/>
              </a:lnSpc>
              <a:spcBef>
                <a:spcPct val="0"/>
              </a:spcBef>
              <a:buNone/>
            </a:pPr>
            <a:r>
              <a:rPr lang="de-DE" altLang="de-DE" sz="1800" dirty="0" err="1" smtClean="0">
                <a:ea typeface="Cambria Math"/>
                <a:sym typeface="Symbol"/>
              </a:rPr>
              <a:t>If</a:t>
            </a:r>
            <a:r>
              <a:rPr lang="de-DE" altLang="de-DE" sz="1800" dirty="0" smtClean="0">
                <a:ea typeface="Cambria Math"/>
                <a:sym typeface="Symbol"/>
              </a:rPr>
              <a:t> </a:t>
            </a:r>
            <a:r>
              <a:rPr lang="de-DE" altLang="de-DE" sz="1800" dirty="0" err="1" smtClean="0">
                <a:ea typeface="Cambria Math"/>
                <a:sym typeface="Symbol"/>
              </a:rPr>
              <a:t>they</a:t>
            </a:r>
            <a:r>
              <a:rPr lang="de-DE" altLang="de-DE" sz="1800" dirty="0" smtClean="0">
                <a:ea typeface="Cambria Math"/>
                <a:sym typeface="Symbol"/>
              </a:rPr>
              <a:t> </a:t>
            </a:r>
            <a:r>
              <a:rPr lang="de-DE" altLang="de-DE" sz="1800" dirty="0" err="1" smtClean="0">
                <a:ea typeface="Cambria Math"/>
                <a:sym typeface="Symbol"/>
              </a:rPr>
              <a:t>always</a:t>
            </a:r>
            <a:r>
              <a:rPr lang="de-DE" altLang="de-DE" sz="1800" dirty="0" smtClean="0">
                <a:ea typeface="Cambria Math"/>
                <a:sym typeface="Symbol"/>
              </a:rPr>
              <a:t> </a:t>
            </a:r>
            <a:r>
              <a:rPr lang="de-DE" altLang="de-DE" sz="1800" dirty="0" err="1" smtClean="0">
                <a:ea typeface="Cambria Math"/>
                <a:sym typeface="Symbol"/>
              </a:rPr>
              <a:t>take</a:t>
            </a:r>
            <a:r>
              <a:rPr lang="de-DE" altLang="de-DE" sz="1800" dirty="0" smtClean="0">
                <a:ea typeface="Cambria Math"/>
                <a:sym typeface="Symbol"/>
              </a:rPr>
              <a:t> on </a:t>
            </a:r>
            <a:r>
              <a:rPr lang="de-DE" altLang="de-DE" sz="1800" dirty="0" err="1" smtClean="0">
                <a:ea typeface="Cambria Math"/>
                <a:sym typeface="Symbol"/>
              </a:rPr>
              <a:t>the</a:t>
            </a:r>
            <a:r>
              <a:rPr lang="de-DE" altLang="de-DE" sz="1800" dirty="0" smtClean="0">
                <a:ea typeface="Cambria Math"/>
                <a:sym typeface="Symbol"/>
              </a:rPr>
              <a:t> same </a:t>
            </a:r>
            <a:r>
              <a:rPr lang="de-DE" altLang="de-DE" sz="1800" dirty="0" err="1" smtClean="0">
                <a:ea typeface="Cambria Math"/>
                <a:sym typeface="Symbol"/>
              </a:rPr>
              <a:t>value</a:t>
            </a:r>
            <a:r>
              <a:rPr lang="de-DE" altLang="de-DE" sz="1800" dirty="0" smtClean="0">
                <a:ea typeface="Cambria Math"/>
                <a:sym typeface="Symbol"/>
              </a:rPr>
              <a:t> (</a:t>
            </a:r>
            <a:r>
              <a:rPr lang="de-DE" altLang="de-DE" sz="1800" dirty="0" err="1" smtClean="0">
                <a:ea typeface="Cambria Math"/>
                <a:sym typeface="Symbol"/>
              </a:rPr>
              <a:t>they</a:t>
            </a:r>
            <a:r>
              <a:rPr lang="de-DE" altLang="de-DE" sz="1800" dirty="0" smtClean="0">
                <a:ea typeface="Cambria Math"/>
                <a:sym typeface="Symbol"/>
              </a:rPr>
              <a:t> </a:t>
            </a:r>
            <a:r>
              <a:rPr lang="de-DE" altLang="de-DE" sz="1800" dirty="0" err="1" smtClean="0">
                <a:ea typeface="Cambria Math"/>
                <a:sym typeface="Symbol"/>
              </a:rPr>
              <a:t>are</a:t>
            </a:r>
            <a:r>
              <a:rPr lang="de-DE" altLang="de-DE" sz="1800" dirty="0" smtClean="0">
                <a:ea typeface="Cambria Math"/>
                <a:sym typeface="Symbol"/>
              </a:rPr>
              <a:t> </a:t>
            </a:r>
            <a:r>
              <a:rPr lang="de-DE" altLang="de-DE" sz="1800" dirty="0" err="1" smtClean="0">
                <a:ea typeface="Cambria Math"/>
                <a:sym typeface="Symbol"/>
              </a:rPr>
              <a:t>correlated</a:t>
            </a:r>
            <a:r>
              <a:rPr lang="de-DE" altLang="de-DE" sz="1800" dirty="0" smtClean="0">
                <a:ea typeface="Cambria Math"/>
                <a:sym typeface="Symbol"/>
              </a:rPr>
              <a:t>), </a:t>
            </a:r>
            <a:r>
              <a:rPr lang="de-DE" altLang="de-DE" sz="1800" dirty="0" err="1" smtClean="0">
                <a:ea typeface="Cambria Math"/>
                <a:sym typeface="Symbol"/>
              </a:rPr>
              <a:t>then</a:t>
            </a:r>
            <a:r>
              <a:rPr lang="de-DE" altLang="de-DE" sz="1800" dirty="0" smtClean="0">
                <a:ea typeface="Cambria Math"/>
                <a:sym typeface="Symbol"/>
              </a:rPr>
              <a:t> </a:t>
            </a:r>
            <a:r>
              <a:rPr lang="de-DE" altLang="de-DE" sz="1800" b="1" dirty="0">
                <a:ea typeface="Cambria Math"/>
                <a:sym typeface="Symbol"/>
              </a:rPr>
              <a:t>E</a:t>
            </a:r>
            <a:r>
              <a:rPr lang="de-DE" altLang="de-DE" sz="1800" dirty="0">
                <a:ea typeface="Cambria Math"/>
                <a:sym typeface="Symbol"/>
              </a:rPr>
              <a:t>[X  Y] = </a:t>
            </a:r>
            <a:r>
              <a:rPr lang="de-DE" altLang="de-DE" sz="1800" dirty="0" smtClean="0">
                <a:ea typeface="Cambria Math"/>
                <a:sym typeface="Symbol"/>
              </a:rPr>
              <a:t>1.</a:t>
            </a:r>
            <a:endParaRPr lang="de-DE" altLang="de-DE" sz="1800" dirty="0">
              <a:ea typeface="Cambria Math"/>
              <a:sym typeface="Symbol"/>
            </a:endParaRPr>
          </a:p>
        </p:txBody>
      </p:sp>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53</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V2</a:t>
            </a:r>
            <a:endParaRPr lang="de-DE" altLang="de-DE" sz="1000" dirty="0" smtClean="0"/>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Processing of Biological Data</a:t>
            </a:r>
          </a:p>
        </p:txBody>
      </p:sp>
    </p:spTree>
    <p:extLst>
      <p:ext uri="{BB962C8B-B14F-4D97-AF65-F5344CB8AC3E}">
        <p14:creationId xmlns:p14="http://schemas.microsoft.com/office/powerpoint/2010/main" val="3669747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smtClean="0">
                <a:ea typeface="ＭＳ Ｐゴシック" pitchFamily="34" charset="-128"/>
              </a:rPr>
              <a:t>Properties </a:t>
            </a:r>
            <a:r>
              <a:rPr lang="de-DE" altLang="de-DE" dirty="0" err="1" smtClean="0">
                <a:ea typeface="ＭＳ Ｐゴシック" pitchFamily="34" charset="-128"/>
              </a:rPr>
              <a:t>of</a:t>
            </a:r>
            <a:r>
              <a:rPr lang="de-DE" altLang="de-DE" dirty="0" smtClean="0">
                <a:ea typeface="ＭＳ Ｐゴシック" pitchFamily="34" charset="-128"/>
              </a:rPr>
              <a:t> </a:t>
            </a:r>
            <a:r>
              <a:rPr lang="de-DE" altLang="de-DE" dirty="0" err="1" smtClean="0">
                <a:ea typeface="ＭＳ Ｐゴシック" pitchFamily="34" charset="-128"/>
              </a:rPr>
              <a:t>the</a:t>
            </a:r>
            <a:r>
              <a:rPr lang="de-DE" altLang="de-DE" dirty="0" smtClean="0">
                <a:ea typeface="ＭＳ Ｐゴシック" pitchFamily="34" charset="-128"/>
              </a:rPr>
              <a:t> </a:t>
            </a:r>
            <a:r>
              <a:rPr lang="de-DE" altLang="de-DE" dirty="0" err="1">
                <a:ea typeface="ＭＳ Ｐゴシック" pitchFamily="34" charset="-128"/>
              </a:rPr>
              <a:t>e</a:t>
            </a:r>
            <a:r>
              <a:rPr lang="de-DE" altLang="de-DE" dirty="0" err="1" smtClean="0">
                <a:ea typeface="ＭＳ Ｐゴシック" pitchFamily="34" charset="-128"/>
              </a:rPr>
              <a:t>xpectation</a:t>
            </a:r>
            <a:r>
              <a:rPr lang="de-DE" altLang="de-DE" dirty="0" smtClean="0">
                <a:ea typeface="ＭＳ Ｐゴシック" pitchFamily="34" charset="-128"/>
              </a:rPr>
              <a:t> </a:t>
            </a:r>
            <a:r>
              <a:rPr lang="de-DE" altLang="de-DE" dirty="0" err="1" smtClean="0">
                <a:ea typeface="ＭＳ Ｐゴシック" pitchFamily="34" charset="-128"/>
              </a:rPr>
              <a:t>of</a:t>
            </a:r>
            <a:r>
              <a:rPr lang="de-DE" altLang="de-DE" dirty="0" smtClean="0">
                <a:ea typeface="ＭＳ Ｐゴシック" pitchFamily="34" charset="-128"/>
              </a:rPr>
              <a:t> a </a:t>
            </a:r>
            <a:r>
              <a:rPr lang="de-DE" altLang="de-DE" dirty="0" err="1" smtClean="0">
                <a:ea typeface="ＭＳ Ｐゴシック" pitchFamily="34" charset="-128"/>
              </a:rPr>
              <a:t>random</a:t>
            </a:r>
            <a:r>
              <a:rPr lang="de-DE" altLang="de-DE" dirty="0" smtClean="0">
                <a:ea typeface="ＭＳ Ｐゴシック" pitchFamily="34" charset="-128"/>
              </a:rPr>
              <a:t> variable</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mc:AlternateContent xmlns:mc="http://schemas.openxmlformats.org/markup-compatibility/2006" xmlns:a14="http://schemas.microsoft.com/office/drawing/2010/main">
        <mc:Choice Requires="a14">
          <p:sp>
            <p:nvSpPr>
              <p:cNvPr id="15364" name="Text Box 4"/>
              <p:cNvSpPr txBox="1">
                <a:spLocks noChangeArrowheads="1"/>
              </p:cNvSpPr>
              <p:nvPr/>
            </p:nvSpPr>
            <p:spPr bwMode="auto">
              <a:xfrm>
                <a:off x="107504" y="658526"/>
                <a:ext cx="8928992" cy="25667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If X </a:t>
                </a:r>
                <a:r>
                  <a:rPr lang="de-DE" altLang="de-DE" sz="1800" dirty="0" err="1" smtClean="0">
                    <a:ea typeface="Cambria Math"/>
                    <a:sym typeface="Symbol"/>
                  </a:rPr>
                  <a:t>and</a:t>
                </a:r>
                <a:r>
                  <a:rPr lang="de-DE" altLang="de-DE" sz="1800" dirty="0" smtClean="0">
                    <a:ea typeface="Cambria Math"/>
                    <a:sym typeface="Symbol"/>
                  </a:rPr>
                  <a:t> Y </a:t>
                </a:r>
                <a:r>
                  <a:rPr lang="de-DE" altLang="de-DE" sz="1800" dirty="0" err="1" smtClean="0">
                    <a:ea typeface="Cambria Math"/>
                    <a:sym typeface="Symbol"/>
                  </a:rPr>
                  <a:t>are</a:t>
                </a:r>
                <a:r>
                  <a:rPr lang="de-DE" altLang="de-DE" sz="1800" dirty="0" smtClean="0">
                    <a:ea typeface="Cambria Math"/>
                    <a:sym typeface="Symbol"/>
                  </a:rPr>
                  <a:t> </a:t>
                </a:r>
                <a:r>
                  <a:rPr lang="de-DE" altLang="de-DE" sz="1800" dirty="0" err="1" smtClean="0">
                    <a:ea typeface="Cambria Math"/>
                    <a:sym typeface="Symbol"/>
                  </a:rPr>
                  <a:t>independent</a:t>
                </a:r>
                <a:r>
                  <a:rPr lang="de-DE" altLang="de-DE" sz="1800" dirty="0" smtClean="0">
                    <a:ea typeface="Cambria Math"/>
                    <a:sym typeface="Symbol"/>
                  </a:rPr>
                  <a:t> </a:t>
                </a:r>
                <a:r>
                  <a:rPr lang="de-DE" altLang="de-DE" sz="1800" dirty="0" err="1" smtClean="0">
                    <a:ea typeface="Cambria Math"/>
                    <a:sym typeface="Symbol"/>
                  </a:rPr>
                  <a:t>then</a:t>
                </a:r>
                <a:endParaRPr lang="de-DE" altLang="de-DE" sz="1800" dirty="0" smtClean="0">
                  <a:ea typeface="Cambria Math"/>
                  <a:sym typeface="Symbol"/>
                </a:endParaRPr>
              </a:p>
              <a:p>
                <a:pPr eaLnBrk="1" hangingPunct="1">
                  <a:lnSpc>
                    <a:spcPct val="120000"/>
                  </a:lnSpc>
                  <a:spcBef>
                    <a:spcPct val="0"/>
                  </a:spcBef>
                  <a:buNone/>
                </a:pPr>
                <a:r>
                  <a:rPr lang="de-DE" altLang="de-DE" sz="1800" b="1" dirty="0" smtClean="0">
                    <a:ea typeface="Cambria Math"/>
                    <a:sym typeface="Symbol"/>
                  </a:rPr>
                  <a:t>E</a:t>
                </a:r>
                <a:r>
                  <a:rPr lang="de-DE" altLang="de-DE" sz="1800" dirty="0" smtClean="0">
                    <a:ea typeface="Cambria Math"/>
                    <a:sym typeface="Symbol"/>
                  </a:rPr>
                  <a:t>[X</a:t>
                </a:r>
                <a:r>
                  <a:rPr lang="de-DE" altLang="de-DE" sz="1800" dirty="0">
                    <a:ea typeface="Cambria Math"/>
                    <a:sym typeface="Symbol"/>
                  </a:rPr>
                  <a:t>  Y</a:t>
                </a:r>
                <a:r>
                  <a:rPr lang="de-DE" altLang="de-DE" sz="1800" dirty="0" smtClean="0">
                    <a:ea typeface="Cambria Math"/>
                    <a:sym typeface="Symbol"/>
                  </a:rPr>
                  <a:t>]= </a:t>
                </a:r>
                <a:r>
                  <a:rPr lang="de-DE" altLang="de-DE" sz="1800" b="1" dirty="0" smtClean="0">
                    <a:ea typeface="Cambria Math"/>
                    <a:sym typeface="Symbol"/>
                  </a:rPr>
                  <a:t>E</a:t>
                </a:r>
                <a:r>
                  <a:rPr lang="de-DE" altLang="de-DE" sz="1800" dirty="0" smtClean="0">
                    <a:ea typeface="Cambria Math"/>
                    <a:sym typeface="Symbol"/>
                  </a:rPr>
                  <a:t>[X]  </a:t>
                </a:r>
                <a:r>
                  <a:rPr lang="de-DE" altLang="de-DE" sz="1800" dirty="0">
                    <a:ea typeface="Cambria Math"/>
                    <a:sym typeface="Symbol"/>
                  </a:rPr>
                  <a:t> </a:t>
                </a:r>
                <a:r>
                  <a:rPr lang="de-DE" altLang="de-DE" sz="1800" b="1" dirty="0" smtClean="0">
                    <a:ea typeface="Cambria Math"/>
                    <a:sym typeface="Symbol"/>
                  </a:rPr>
                  <a:t>E</a:t>
                </a:r>
                <a:r>
                  <a:rPr lang="de-DE" altLang="de-DE" sz="1800" dirty="0" smtClean="0">
                    <a:ea typeface="Cambria Math"/>
                    <a:sym typeface="Symbol"/>
                  </a:rPr>
                  <a:t>[Y]</a:t>
                </a:r>
                <a:endParaRPr lang="de-DE" altLang="de-DE" sz="1800" b="1" dirty="0">
                  <a:ea typeface="Cambria Math"/>
                  <a:sym typeface="Symbol"/>
                </a:endParaRPr>
              </a:p>
              <a:p>
                <a:pPr eaLnBrk="1" hangingPunct="1">
                  <a:lnSpc>
                    <a:spcPct val="120000"/>
                  </a:lnSpc>
                  <a:spcBef>
                    <a:spcPct val="0"/>
                  </a:spcBef>
                  <a:buNone/>
                </a:pPr>
                <a:endParaRPr lang="de-DE" altLang="de-DE" sz="1800" b="1" dirty="0">
                  <a:ea typeface="Cambria Math"/>
                  <a:sym typeface="Symbol"/>
                </a:endParaRPr>
              </a:p>
              <a:p>
                <a:pPr eaLnBrk="1" hangingPunct="1">
                  <a:lnSpc>
                    <a:spcPct val="120000"/>
                  </a:lnSpc>
                  <a:spcBef>
                    <a:spcPct val="0"/>
                  </a:spcBef>
                  <a:buNone/>
                </a:pPr>
                <a:r>
                  <a:rPr lang="de-DE" altLang="de-DE" sz="1800" dirty="0" smtClean="0">
                    <a:ea typeface="Cambria Math"/>
                    <a:sym typeface="Symbol"/>
                  </a:rPr>
                  <a:t>The </a:t>
                </a:r>
                <a:r>
                  <a:rPr lang="de-DE" altLang="de-DE" sz="1800" b="1" dirty="0" err="1" smtClean="0">
                    <a:ea typeface="Cambria Math"/>
                    <a:sym typeface="Symbol"/>
                  </a:rPr>
                  <a:t>conditional</a:t>
                </a:r>
                <a:r>
                  <a:rPr lang="de-DE" altLang="de-DE" sz="1800" b="1" dirty="0" smtClean="0">
                    <a:ea typeface="Cambria Math"/>
                    <a:sym typeface="Symbol"/>
                  </a:rPr>
                  <a:t> </a:t>
                </a:r>
                <a:r>
                  <a:rPr lang="de-DE" altLang="de-DE" sz="1800" b="1" dirty="0" err="1" smtClean="0">
                    <a:ea typeface="Cambria Math"/>
                    <a:sym typeface="Symbol"/>
                  </a:rPr>
                  <a:t>expectation</a:t>
                </a:r>
                <a:r>
                  <a:rPr lang="de-DE" altLang="de-DE" sz="1800" b="1"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X </a:t>
                </a:r>
                <a:r>
                  <a:rPr lang="de-DE" altLang="de-DE" sz="1800" dirty="0" err="1" smtClean="0">
                    <a:ea typeface="Cambria Math"/>
                    <a:sym typeface="Symbol"/>
                  </a:rPr>
                  <a:t>given</a:t>
                </a:r>
                <a:r>
                  <a:rPr lang="de-DE" altLang="de-DE" sz="1800" dirty="0" smtClean="0">
                    <a:ea typeface="Cambria Math"/>
                    <a:sym typeface="Symbol"/>
                  </a:rPr>
                  <a:t> y </a:t>
                </a:r>
                <a:r>
                  <a:rPr lang="de-DE" altLang="de-DE" sz="1800" dirty="0" err="1" smtClean="0">
                    <a:ea typeface="Cambria Math"/>
                    <a:sym typeface="Symbol"/>
                  </a:rPr>
                  <a:t>is</a:t>
                </a:r>
                <a:endParaRPr lang="de-DE" altLang="de-DE" sz="1800" dirty="0" smtClean="0">
                  <a:ea typeface="Cambria Math"/>
                  <a:sym typeface="Symbol"/>
                </a:endParaRP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14:m>
                  <m:oMathPara xmlns:m="http://schemas.openxmlformats.org/officeDocument/2006/math">
                    <m:oMathParaPr>
                      <m:jc m:val="centerGroup"/>
                    </m:oMathParaPr>
                    <m:oMath xmlns:m="http://schemas.openxmlformats.org/officeDocument/2006/math">
                      <m:sSub>
                        <m:sSubPr>
                          <m:ctrlPr>
                            <a:rPr lang="de-DE" altLang="de-DE" sz="1800" i="1" smtClean="0">
                              <a:latin typeface="Cambria Math" panose="02040503050406030204" pitchFamily="18" charset="0"/>
                              <a:ea typeface="Cambria Math"/>
                              <a:sym typeface="Symbol"/>
                            </a:rPr>
                          </m:ctrlPr>
                        </m:sSubPr>
                        <m:e>
                          <m:r>
                            <a:rPr lang="de-DE" altLang="de-DE" sz="1800" b="0" i="1" smtClean="0">
                              <a:latin typeface="Cambria Math"/>
                              <a:ea typeface="Cambria Math"/>
                              <a:sym typeface="Symbol"/>
                            </a:rPr>
                            <m:t>𝐸</m:t>
                          </m:r>
                        </m:e>
                        <m:sub>
                          <m:r>
                            <a:rPr lang="de-DE" altLang="de-DE" sz="1800" b="0" i="1" smtClean="0">
                              <a:latin typeface="Cambria Math"/>
                              <a:ea typeface="Cambria Math"/>
                              <a:sym typeface="Symbol"/>
                            </a:rPr>
                            <m:t>𝑃</m:t>
                          </m:r>
                        </m:sub>
                      </m:sSub>
                      <m:d>
                        <m:dPr>
                          <m:begChr m:val="["/>
                          <m:endChr m:val="]"/>
                          <m:ctrlPr>
                            <a:rPr lang="de-DE" altLang="de-DE" sz="1800" i="1" smtClean="0">
                              <a:latin typeface="Cambria Math" panose="02040503050406030204" pitchFamily="18" charset="0"/>
                              <a:ea typeface="Cambria Math"/>
                              <a:sym typeface="Symbol"/>
                            </a:rPr>
                          </m:ctrlPr>
                        </m:dPr>
                        <m:e>
                          <m:r>
                            <a:rPr lang="de-DE" altLang="de-DE" sz="1800" b="0" i="1" smtClean="0">
                              <a:latin typeface="Cambria Math"/>
                              <a:ea typeface="Cambria Math"/>
                              <a:sym typeface="Symbol"/>
                            </a:rPr>
                            <m:t>𝑋</m:t>
                          </m:r>
                          <m:d>
                            <m:dPr>
                              <m:begChr m:val="|"/>
                              <m:endChr m:val=""/>
                              <m:ctrlPr>
                                <a:rPr lang="de-DE" altLang="de-DE" sz="1800" b="0" i="1" smtClean="0">
                                  <a:latin typeface="Cambria Math" panose="02040503050406030204" pitchFamily="18" charset="0"/>
                                  <a:ea typeface="Cambria Math"/>
                                  <a:sym typeface="Symbol"/>
                                </a:rPr>
                              </m:ctrlPr>
                            </m:dPr>
                            <m:e>
                              <m:r>
                                <a:rPr lang="de-DE" altLang="de-DE" sz="1800" b="0" i="1" smtClean="0">
                                  <a:latin typeface="Cambria Math"/>
                                  <a:ea typeface="Cambria Math"/>
                                  <a:sym typeface="Symbol"/>
                                </a:rPr>
                                <m:t>𝑦</m:t>
                              </m:r>
                            </m:e>
                          </m:d>
                        </m:e>
                      </m:d>
                      <m:r>
                        <a:rPr lang="de-DE" altLang="de-DE" sz="1800" b="0" i="1" smtClean="0">
                          <a:latin typeface="Cambria Math"/>
                          <a:ea typeface="Cambria Math"/>
                          <a:sym typeface="Symbol"/>
                        </a:rPr>
                        <m:t>=</m:t>
                      </m:r>
                      <m:nary>
                        <m:naryPr>
                          <m:chr m:val="∑"/>
                          <m:supHide m:val="on"/>
                          <m:ctrlPr>
                            <a:rPr lang="de-DE" altLang="de-DE" sz="1800" b="0" i="1" smtClean="0">
                              <a:latin typeface="Cambria Math" panose="02040503050406030204" pitchFamily="18" charset="0"/>
                              <a:ea typeface="Cambria Math"/>
                              <a:sym typeface="Symbol"/>
                            </a:rPr>
                          </m:ctrlPr>
                        </m:naryPr>
                        <m:sub>
                          <m:r>
                            <m:rPr>
                              <m:brk m:alnAt="7"/>
                            </m:rPr>
                            <a:rPr lang="de-DE" altLang="de-DE" sz="1800" b="0" i="1" smtClean="0">
                              <a:latin typeface="Cambria Math"/>
                              <a:ea typeface="Cambria Math"/>
                              <a:sym typeface="Symbol"/>
                            </a:rPr>
                            <m:t>𝑥</m:t>
                          </m:r>
                        </m:sub>
                        <m:sup/>
                        <m:e>
                          <m:r>
                            <a:rPr lang="de-DE" altLang="de-DE" sz="1800" b="0" i="1" smtClean="0">
                              <a:latin typeface="Cambria Math"/>
                              <a:ea typeface="Cambria Math"/>
                              <a:sym typeface="Symbol"/>
                            </a:rPr>
                            <m:t>𝑥</m:t>
                          </m:r>
                          <m:r>
                            <a:rPr lang="de-DE" altLang="de-DE" sz="1800" b="0" i="1" smtClean="0">
                              <a:latin typeface="Cambria Math"/>
                              <a:ea typeface="Cambria Math"/>
                              <a:sym typeface="Symbol"/>
                            </a:rPr>
                            <m:t>∙</m:t>
                          </m:r>
                          <m:r>
                            <a:rPr lang="de-DE" altLang="de-DE" sz="1800" b="0" i="1" smtClean="0">
                              <a:latin typeface="Cambria Math"/>
                              <a:ea typeface="Cambria Math"/>
                              <a:sym typeface="Symbol"/>
                            </a:rPr>
                            <m:t>𝑃</m:t>
                          </m:r>
                          <m:d>
                            <m:dPr>
                              <m:ctrlPr>
                                <a:rPr lang="de-DE" altLang="de-DE" sz="1800" b="0" i="1" smtClean="0">
                                  <a:latin typeface="Cambria Math" panose="02040503050406030204" pitchFamily="18" charset="0"/>
                                  <a:ea typeface="Cambria Math"/>
                                  <a:sym typeface="Symbol"/>
                                </a:rPr>
                              </m:ctrlPr>
                            </m:dPr>
                            <m:e>
                              <m:r>
                                <a:rPr lang="de-DE" altLang="de-DE" sz="1800" b="0" i="1" smtClean="0">
                                  <a:latin typeface="Cambria Math"/>
                                  <a:ea typeface="Cambria Math"/>
                                  <a:sym typeface="Symbol"/>
                                </a:rPr>
                                <m:t>𝑥</m:t>
                              </m:r>
                              <m:d>
                                <m:dPr>
                                  <m:begChr m:val="|"/>
                                  <m:endChr m:val=""/>
                                  <m:ctrlPr>
                                    <a:rPr lang="de-DE" altLang="de-DE" sz="1800" b="0" i="1" smtClean="0">
                                      <a:latin typeface="Cambria Math" panose="02040503050406030204" pitchFamily="18" charset="0"/>
                                      <a:ea typeface="Cambria Math"/>
                                      <a:sym typeface="Symbol"/>
                                    </a:rPr>
                                  </m:ctrlPr>
                                </m:dPr>
                                <m:e>
                                  <m:r>
                                    <a:rPr lang="de-DE" altLang="de-DE" sz="1800" b="0" i="1" smtClean="0">
                                      <a:latin typeface="Cambria Math"/>
                                      <a:ea typeface="Cambria Math"/>
                                      <a:sym typeface="Symbol"/>
                                    </a:rPr>
                                    <m:t>𝑦</m:t>
                                  </m:r>
                                </m:e>
                              </m:d>
                            </m:e>
                          </m:d>
                        </m:e>
                      </m:nary>
                    </m:oMath>
                  </m:oMathPara>
                </a14:m>
                <a:endParaRPr lang="de-DE" altLang="de-DE" sz="1800" dirty="0">
                  <a:ea typeface="Cambria Math"/>
                  <a:sym typeface="Symbol"/>
                </a:endParaRPr>
              </a:p>
            </p:txBody>
          </p:sp>
        </mc:Choice>
        <mc:Fallback xmlns="">
          <p:sp>
            <p:nvSpPr>
              <p:cNvPr id="15364" name="Text Box 4"/>
              <p:cNvSpPr txBox="1">
                <a:spLocks noRot="1" noChangeAspect="1" noMove="1" noResize="1" noEditPoints="1" noAdjustHandles="1" noChangeArrowheads="1" noChangeShapeType="1" noTextEdit="1"/>
              </p:cNvSpPr>
              <p:nvPr/>
            </p:nvSpPr>
            <p:spPr bwMode="auto">
              <a:xfrm>
                <a:off x="107504" y="658526"/>
                <a:ext cx="8928992" cy="2566728"/>
              </a:xfrm>
              <a:prstGeom prst="rect">
                <a:avLst/>
              </a:prstGeom>
              <a:blipFill rotWithShape="1">
                <a:blip r:embed="rId2"/>
                <a:stretch>
                  <a:fillRect l="-61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noFill/>
                  </a:rPr>
                  <a:t> </a:t>
                </a:r>
              </a:p>
            </p:txBody>
          </p:sp>
        </mc:Fallback>
      </mc:AlternateContent>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54</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V2</a:t>
            </a:r>
            <a:endParaRPr lang="de-DE" altLang="de-DE" sz="1000" dirty="0" smtClean="0"/>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Processing of Biological Data</a:t>
            </a:r>
          </a:p>
        </p:txBody>
      </p:sp>
    </p:spTree>
    <p:extLst>
      <p:ext uri="{BB962C8B-B14F-4D97-AF65-F5344CB8AC3E}">
        <p14:creationId xmlns:p14="http://schemas.microsoft.com/office/powerpoint/2010/main" val="31491284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err="1" smtClean="0">
                <a:ea typeface="ＭＳ Ｐゴシック" pitchFamily="34" charset="-128"/>
              </a:rPr>
              <a:t>Variance</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mc:AlternateContent xmlns:mc="http://schemas.openxmlformats.org/markup-compatibility/2006" xmlns:a14="http://schemas.microsoft.com/office/drawing/2010/main">
        <mc:Choice Requires="a14">
          <p:sp>
            <p:nvSpPr>
              <p:cNvPr id="15364" name="Text Box 4"/>
              <p:cNvSpPr txBox="1">
                <a:spLocks noChangeArrowheads="1"/>
              </p:cNvSpPr>
              <p:nvPr/>
            </p:nvSpPr>
            <p:spPr bwMode="auto">
              <a:xfrm>
                <a:off x="107504" y="658526"/>
                <a:ext cx="8928992" cy="54807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The </a:t>
                </a:r>
                <a:r>
                  <a:rPr lang="de-DE" altLang="de-DE" sz="1800" dirty="0" err="1" smtClean="0">
                    <a:ea typeface="Cambria Math"/>
                    <a:sym typeface="Symbol"/>
                  </a:rPr>
                  <a:t>expectation</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X </a:t>
                </a:r>
                <a:r>
                  <a:rPr lang="de-DE" altLang="de-DE" sz="1800" dirty="0" err="1" smtClean="0">
                    <a:ea typeface="Cambria Math"/>
                    <a:sym typeface="Symbol"/>
                  </a:rPr>
                  <a:t>tells</a:t>
                </a:r>
                <a:r>
                  <a:rPr lang="de-DE" altLang="de-DE" sz="1800" dirty="0" smtClean="0">
                    <a:ea typeface="Cambria Math"/>
                    <a:sym typeface="Symbol"/>
                  </a:rPr>
                  <a:t> </a:t>
                </a:r>
                <a:r>
                  <a:rPr lang="de-DE" altLang="de-DE" sz="1800" dirty="0" err="1" smtClean="0">
                    <a:ea typeface="Cambria Math"/>
                    <a:sym typeface="Symbol"/>
                  </a:rPr>
                  <a:t>us</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mean</a:t>
                </a:r>
                <a:r>
                  <a:rPr lang="de-DE" altLang="de-DE" sz="1800" dirty="0" smtClean="0">
                    <a:ea typeface="Cambria Math"/>
                    <a:sym typeface="Symbol"/>
                  </a:rPr>
                  <a:t> </a:t>
                </a:r>
                <a:r>
                  <a:rPr lang="de-DE" altLang="de-DE" sz="1800" dirty="0" err="1" smtClean="0">
                    <a:ea typeface="Cambria Math"/>
                    <a:sym typeface="Symbol"/>
                  </a:rPr>
                  <a:t>value</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X. </a:t>
                </a:r>
                <a:r>
                  <a:rPr lang="de-DE" altLang="de-DE" sz="1800" dirty="0" err="1" smtClean="0">
                    <a:ea typeface="Cambria Math"/>
                    <a:sym typeface="Symbol"/>
                  </a:rPr>
                  <a:t>However</a:t>
                </a:r>
                <a:r>
                  <a:rPr lang="de-DE" altLang="de-DE" sz="1800" dirty="0" smtClean="0">
                    <a:ea typeface="Cambria Math"/>
                    <a:sym typeface="Symbol"/>
                  </a:rPr>
                  <a:t>, </a:t>
                </a:r>
                <a:r>
                  <a:rPr lang="de-DE" altLang="de-DE" sz="1800" dirty="0" err="1" smtClean="0">
                    <a:ea typeface="Cambria Math"/>
                    <a:sym typeface="Symbol"/>
                  </a:rPr>
                  <a:t>it</a:t>
                </a:r>
                <a:r>
                  <a:rPr lang="de-DE" altLang="de-DE" sz="1800" dirty="0" smtClean="0">
                    <a:ea typeface="Cambria Math"/>
                    <a:sym typeface="Symbol"/>
                  </a:rPr>
                  <a:t> </a:t>
                </a:r>
                <a:r>
                  <a:rPr lang="de-DE" altLang="de-DE" sz="1800" dirty="0" err="1" smtClean="0">
                    <a:ea typeface="Cambria Math"/>
                    <a:sym typeface="Symbol"/>
                  </a:rPr>
                  <a:t>does</a:t>
                </a:r>
                <a:r>
                  <a:rPr lang="de-DE" altLang="de-DE" sz="1800" dirty="0" smtClean="0">
                    <a:ea typeface="Cambria Math"/>
                    <a:sym typeface="Symbol"/>
                  </a:rPr>
                  <a:t> not </a:t>
                </a:r>
                <a:r>
                  <a:rPr lang="de-DE" altLang="de-DE" sz="1800" dirty="0" err="1" smtClean="0">
                    <a:ea typeface="Cambria Math"/>
                    <a:sym typeface="Symbol"/>
                  </a:rPr>
                  <a:t>indicate</a:t>
                </a:r>
                <a:r>
                  <a:rPr lang="de-DE" altLang="de-DE" sz="1800" dirty="0" smtClean="0">
                    <a:ea typeface="Cambria Math"/>
                    <a:sym typeface="Symbol"/>
                  </a:rPr>
                  <a:t> </a:t>
                </a:r>
                <a:r>
                  <a:rPr lang="de-DE" altLang="de-DE" sz="1800" dirty="0" err="1" smtClean="0">
                    <a:ea typeface="Cambria Math"/>
                    <a:sym typeface="Symbol"/>
                  </a:rPr>
                  <a:t>how</a:t>
                </a:r>
                <a:r>
                  <a:rPr lang="de-DE" altLang="de-DE" sz="1800" dirty="0" smtClean="0">
                    <a:ea typeface="Cambria Math"/>
                    <a:sym typeface="Symbol"/>
                  </a:rPr>
                  <a:t> </a:t>
                </a:r>
                <a:r>
                  <a:rPr lang="de-DE" altLang="de-DE" sz="1800" dirty="0" err="1" smtClean="0">
                    <a:ea typeface="Cambria Math"/>
                    <a:sym typeface="Symbol"/>
                  </a:rPr>
                  <a:t>far</a:t>
                </a:r>
                <a:r>
                  <a:rPr lang="de-DE" altLang="de-DE" sz="1800" dirty="0" smtClean="0">
                    <a:ea typeface="Cambria Math"/>
                    <a:sym typeface="Symbol"/>
                  </a:rPr>
                  <a:t> X </a:t>
                </a:r>
                <a:r>
                  <a:rPr lang="de-DE" altLang="de-DE" sz="1800" dirty="0" err="1" smtClean="0">
                    <a:ea typeface="Cambria Math"/>
                    <a:sym typeface="Symbol"/>
                  </a:rPr>
                  <a:t>deviates</a:t>
                </a:r>
                <a:r>
                  <a:rPr lang="de-DE" altLang="de-DE" sz="1800" dirty="0" smtClean="0">
                    <a:ea typeface="Cambria Math"/>
                    <a:sym typeface="Symbol"/>
                  </a:rPr>
                  <a:t> </a:t>
                </a:r>
                <a:r>
                  <a:rPr lang="de-DE" altLang="de-DE" sz="1800" dirty="0" err="1" smtClean="0">
                    <a:ea typeface="Cambria Math"/>
                    <a:sym typeface="Symbol"/>
                  </a:rPr>
                  <a:t>from</a:t>
                </a:r>
                <a:r>
                  <a:rPr lang="de-DE" altLang="de-DE" sz="1800" dirty="0" smtClean="0">
                    <a:ea typeface="Cambria Math"/>
                    <a:sym typeface="Symbol"/>
                  </a:rPr>
                  <a:t> </a:t>
                </a:r>
                <a:r>
                  <a:rPr lang="de-DE" altLang="de-DE" sz="1800" dirty="0" err="1" smtClean="0">
                    <a:ea typeface="Cambria Math"/>
                    <a:sym typeface="Symbol"/>
                  </a:rPr>
                  <a:t>this</a:t>
                </a:r>
                <a:r>
                  <a:rPr lang="de-DE" altLang="de-DE" sz="1800" dirty="0" smtClean="0">
                    <a:ea typeface="Cambria Math"/>
                    <a:sym typeface="Symbol"/>
                  </a:rPr>
                  <a:t> </a:t>
                </a:r>
                <a:r>
                  <a:rPr lang="de-DE" altLang="de-DE" sz="1800" dirty="0" err="1" smtClean="0">
                    <a:ea typeface="Cambria Math"/>
                    <a:sym typeface="Symbol"/>
                  </a:rPr>
                  <a:t>value</a:t>
                </a:r>
                <a:r>
                  <a:rPr lang="de-DE" altLang="de-DE" sz="1800" dirty="0" smtClean="0">
                    <a:ea typeface="Cambria Math"/>
                    <a:sym typeface="Symbol"/>
                  </a:rPr>
                  <a:t>. A </a:t>
                </a:r>
                <a:r>
                  <a:rPr lang="de-DE" altLang="de-DE" sz="1800" dirty="0" err="1" smtClean="0">
                    <a:ea typeface="Cambria Math"/>
                    <a:sym typeface="Symbol"/>
                  </a:rPr>
                  <a:t>measure</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this</a:t>
                </a:r>
                <a:r>
                  <a:rPr lang="de-DE" altLang="de-DE" sz="1800" dirty="0" smtClean="0">
                    <a:ea typeface="Cambria Math"/>
                    <a:sym typeface="Symbol"/>
                  </a:rPr>
                  <a:t> </a:t>
                </a:r>
                <a:r>
                  <a:rPr lang="de-DE" altLang="de-DE" sz="1800" dirty="0" err="1" smtClean="0">
                    <a:ea typeface="Cambria Math"/>
                    <a:sym typeface="Symbol"/>
                  </a:rPr>
                  <a:t>deviation</a:t>
                </a:r>
                <a:r>
                  <a:rPr lang="de-DE" altLang="de-DE" sz="1800" dirty="0" smtClean="0">
                    <a:ea typeface="Cambria Math"/>
                    <a:sym typeface="Symbol"/>
                  </a:rPr>
                  <a:t> </a:t>
                </a:r>
                <a:r>
                  <a:rPr lang="de-DE" altLang="de-DE" sz="1800" dirty="0" err="1" smtClean="0">
                    <a:ea typeface="Cambria Math"/>
                    <a:sym typeface="Symbol"/>
                  </a:rPr>
                  <a:t>is</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b="1" dirty="0" err="1" smtClean="0">
                    <a:ea typeface="Cambria Math"/>
                    <a:sym typeface="Symbol"/>
                  </a:rPr>
                  <a:t>variance</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X:</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14:m>
                  <m:oMathPara xmlns:m="http://schemas.openxmlformats.org/officeDocument/2006/math">
                    <m:oMathParaPr>
                      <m:jc m:val="centerGroup"/>
                    </m:oMathParaPr>
                    <m:oMath xmlns:m="http://schemas.openxmlformats.org/officeDocument/2006/math">
                      <m:sSub>
                        <m:sSubPr>
                          <m:ctrlPr>
                            <a:rPr lang="de-DE" altLang="de-DE" sz="1800" i="1" smtClean="0">
                              <a:latin typeface="Cambria Math" panose="02040503050406030204" pitchFamily="18" charset="0"/>
                              <a:ea typeface="Cambria Math"/>
                              <a:sym typeface="Symbol"/>
                            </a:rPr>
                          </m:ctrlPr>
                        </m:sSubPr>
                        <m:e>
                          <m:r>
                            <a:rPr lang="de-DE" altLang="de-DE" sz="1800" b="0" i="1" smtClean="0">
                              <a:latin typeface="Cambria Math"/>
                              <a:ea typeface="Cambria Math"/>
                              <a:sym typeface="Symbol"/>
                            </a:rPr>
                            <m:t>𝑉𝑎𝑟</m:t>
                          </m:r>
                        </m:e>
                        <m:sub>
                          <m:r>
                            <a:rPr lang="de-DE" altLang="de-DE" sz="1800" b="0" i="1" smtClean="0">
                              <a:latin typeface="Cambria Math"/>
                              <a:ea typeface="Cambria Math"/>
                              <a:sym typeface="Symbol"/>
                            </a:rPr>
                            <m:t>𝑃</m:t>
                          </m:r>
                        </m:sub>
                      </m:sSub>
                      <m:d>
                        <m:dPr>
                          <m:begChr m:val="["/>
                          <m:endChr m:val="]"/>
                          <m:ctrlPr>
                            <a:rPr lang="de-DE" altLang="de-DE" sz="1800" i="1" smtClean="0">
                              <a:latin typeface="Cambria Math" panose="02040503050406030204" pitchFamily="18" charset="0"/>
                              <a:ea typeface="Cambria Math"/>
                              <a:sym typeface="Symbol"/>
                            </a:rPr>
                          </m:ctrlPr>
                        </m:dPr>
                        <m:e>
                          <m:r>
                            <a:rPr lang="de-DE" altLang="de-DE" sz="1800" b="0" i="1" smtClean="0">
                              <a:latin typeface="Cambria Math"/>
                              <a:ea typeface="Cambria Math"/>
                              <a:sym typeface="Symbol"/>
                            </a:rPr>
                            <m:t>𝑋</m:t>
                          </m:r>
                        </m:e>
                      </m:d>
                      <m:r>
                        <a:rPr lang="de-DE" altLang="de-DE" sz="1800" b="0" i="1" smtClean="0">
                          <a:latin typeface="Cambria Math"/>
                          <a:ea typeface="Cambria Math"/>
                          <a:sym typeface="Symbol"/>
                        </a:rPr>
                        <m:t>=</m:t>
                      </m:r>
                      <m:sSub>
                        <m:sSubPr>
                          <m:ctrlPr>
                            <a:rPr lang="de-DE" altLang="de-DE" sz="1800" b="0" i="1" smtClean="0">
                              <a:latin typeface="Cambria Math" panose="02040503050406030204" pitchFamily="18" charset="0"/>
                              <a:ea typeface="Cambria Math"/>
                              <a:sym typeface="Symbol"/>
                            </a:rPr>
                          </m:ctrlPr>
                        </m:sSubPr>
                        <m:e>
                          <m:r>
                            <a:rPr lang="de-DE" altLang="de-DE" sz="1800" b="1" i="0" smtClean="0">
                              <a:latin typeface="Cambria Math"/>
                              <a:ea typeface="Cambria Math"/>
                              <a:sym typeface="Symbol"/>
                            </a:rPr>
                            <m:t>𝐄</m:t>
                          </m:r>
                        </m:e>
                        <m:sub>
                          <m:r>
                            <a:rPr lang="de-DE" altLang="de-DE" sz="1800" b="0" i="1" smtClean="0">
                              <a:latin typeface="Cambria Math"/>
                              <a:ea typeface="Cambria Math"/>
                              <a:sym typeface="Symbol"/>
                            </a:rPr>
                            <m:t>𝑃</m:t>
                          </m:r>
                        </m:sub>
                      </m:sSub>
                      <m:d>
                        <m:dPr>
                          <m:begChr m:val="["/>
                          <m:endChr m:val="]"/>
                          <m:ctrlPr>
                            <a:rPr lang="de-DE" altLang="de-DE" sz="1800" b="0" i="1" smtClean="0">
                              <a:latin typeface="Cambria Math" panose="02040503050406030204" pitchFamily="18" charset="0"/>
                              <a:ea typeface="Cambria Math"/>
                              <a:sym typeface="Symbol"/>
                            </a:rPr>
                          </m:ctrlPr>
                        </m:dPr>
                        <m:e>
                          <m:sSup>
                            <m:sSupPr>
                              <m:ctrlPr>
                                <a:rPr lang="de-DE" altLang="de-DE" sz="1800" b="0" i="1" smtClean="0">
                                  <a:latin typeface="Cambria Math" panose="02040503050406030204" pitchFamily="18" charset="0"/>
                                  <a:ea typeface="Cambria Math"/>
                                  <a:sym typeface="Symbol"/>
                                </a:rPr>
                              </m:ctrlPr>
                            </m:sSupPr>
                            <m:e>
                              <m:d>
                                <m:dPr>
                                  <m:ctrlPr>
                                    <a:rPr lang="de-DE" altLang="de-DE" sz="1800" b="0" i="1" smtClean="0">
                                      <a:latin typeface="Cambria Math" panose="02040503050406030204" pitchFamily="18" charset="0"/>
                                      <a:ea typeface="Cambria Math"/>
                                      <a:sym typeface="Symbol"/>
                                    </a:rPr>
                                  </m:ctrlPr>
                                </m:dPr>
                                <m:e>
                                  <m:r>
                                    <a:rPr lang="de-DE" altLang="de-DE" sz="1800" b="0" i="1" smtClean="0">
                                      <a:latin typeface="Cambria Math"/>
                                      <a:ea typeface="Cambria Math"/>
                                      <a:sym typeface="Symbol"/>
                                    </a:rPr>
                                    <m:t>𝑋</m:t>
                                  </m:r>
                                  <m:r>
                                    <a:rPr lang="de-DE" altLang="de-DE" sz="1800" b="0" i="1" smtClean="0">
                                      <a:latin typeface="Cambria Math"/>
                                      <a:ea typeface="Cambria Math"/>
                                      <a:sym typeface="Symbol"/>
                                    </a:rPr>
                                    <m:t>−</m:t>
                                  </m:r>
                                  <m:sSub>
                                    <m:sSubPr>
                                      <m:ctrlPr>
                                        <a:rPr lang="de-DE" altLang="de-DE" sz="1800" b="0" i="1" smtClean="0">
                                          <a:latin typeface="Cambria Math" panose="02040503050406030204" pitchFamily="18" charset="0"/>
                                          <a:ea typeface="Cambria Math"/>
                                          <a:sym typeface="Symbol"/>
                                        </a:rPr>
                                      </m:ctrlPr>
                                    </m:sSubPr>
                                    <m:e>
                                      <m:r>
                                        <a:rPr lang="de-DE" altLang="de-DE" sz="1800" b="1" i="0" smtClean="0">
                                          <a:latin typeface="Cambria Math"/>
                                          <a:ea typeface="Cambria Math"/>
                                          <a:sym typeface="Symbol"/>
                                        </a:rPr>
                                        <m:t>𝐄</m:t>
                                      </m:r>
                                    </m:e>
                                    <m:sub>
                                      <m:r>
                                        <a:rPr lang="de-DE" altLang="de-DE" sz="1800" b="0" i="1" smtClean="0">
                                          <a:latin typeface="Cambria Math"/>
                                          <a:ea typeface="Cambria Math"/>
                                          <a:sym typeface="Symbol"/>
                                        </a:rPr>
                                        <m:t>𝑃</m:t>
                                      </m:r>
                                    </m:sub>
                                  </m:sSub>
                                  <m:d>
                                    <m:dPr>
                                      <m:begChr m:val="["/>
                                      <m:endChr m:val="]"/>
                                      <m:ctrlPr>
                                        <a:rPr lang="de-DE" altLang="de-DE" sz="1800" b="0" i="1" smtClean="0">
                                          <a:latin typeface="Cambria Math" panose="02040503050406030204" pitchFamily="18" charset="0"/>
                                          <a:ea typeface="Cambria Math"/>
                                          <a:sym typeface="Symbol"/>
                                        </a:rPr>
                                      </m:ctrlPr>
                                    </m:dPr>
                                    <m:e>
                                      <m:r>
                                        <a:rPr lang="de-DE" altLang="de-DE" sz="1800" b="0" i="1" smtClean="0">
                                          <a:latin typeface="Cambria Math"/>
                                          <a:ea typeface="Cambria Math"/>
                                          <a:sym typeface="Symbol"/>
                                        </a:rPr>
                                        <m:t>𝑋</m:t>
                                      </m:r>
                                    </m:e>
                                  </m:d>
                                </m:e>
                              </m:d>
                            </m:e>
                            <m:sup>
                              <m:r>
                                <a:rPr lang="de-DE" altLang="de-DE" sz="1800" b="0" i="1" smtClean="0">
                                  <a:latin typeface="Cambria Math"/>
                                  <a:ea typeface="Cambria Math"/>
                                  <a:sym typeface="Symbol"/>
                                </a:rPr>
                                <m:t>2</m:t>
                              </m:r>
                            </m:sup>
                          </m:sSup>
                        </m:e>
                      </m:d>
                    </m:oMath>
                  </m:oMathPara>
                </a14:m>
                <a:endParaRPr lang="de-DE" altLang="de-DE" sz="1800" dirty="0" smtClean="0">
                  <a:ea typeface="Cambria Math"/>
                  <a:sym typeface="Symbol"/>
                </a:endParaRP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smtClean="0">
                    <a:ea typeface="Cambria Math"/>
                    <a:sym typeface="Symbol"/>
                  </a:rPr>
                  <a:t>The </a:t>
                </a:r>
                <a:r>
                  <a:rPr lang="de-DE" altLang="de-DE" sz="1800" dirty="0" err="1" smtClean="0">
                    <a:ea typeface="Cambria Math"/>
                    <a:sym typeface="Symbol"/>
                  </a:rPr>
                  <a:t>variance</a:t>
                </a:r>
                <a:r>
                  <a:rPr lang="de-DE" altLang="de-DE" sz="1800" dirty="0" smtClean="0">
                    <a:ea typeface="Cambria Math"/>
                    <a:sym typeface="Symbol"/>
                  </a:rPr>
                  <a:t> </a:t>
                </a:r>
                <a:r>
                  <a:rPr lang="de-DE" altLang="de-DE" sz="1800" dirty="0" err="1" smtClean="0">
                    <a:ea typeface="Cambria Math"/>
                    <a:sym typeface="Symbol"/>
                  </a:rPr>
                  <a:t>is</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b="1" dirty="0" err="1" smtClean="0">
                    <a:ea typeface="Cambria Math"/>
                    <a:sym typeface="Symbol"/>
                  </a:rPr>
                  <a:t>expectation</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b="1" dirty="0" err="1" smtClean="0">
                    <a:ea typeface="Cambria Math"/>
                    <a:sym typeface="Symbol"/>
                  </a:rPr>
                  <a:t>squared</a:t>
                </a:r>
                <a:r>
                  <a:rPr lang="de-DE" altLang="de-DE" sz="1800" b="1" dirty="0" smtClean="0">
                    <a:ea typeface="Cambria Math"/>
                    <a:sym typeface="Symbol"/>
                  </a:rPr>
                  <a:t> </a:t>
                </a:r>
                <a:r>
                  <a:rPr lang="de-DE" altLang="de-DE" sz="1800" b="1" dirty="0" err="1" smtClean="0">
                    <a:ea typeface="Cambria Math"/>
                    <a:sym typeface="Symbol"/>
                  </a:rPr>
                  <a:t>difference</a:t>
                </a:r>
                <a:r>
                  <a:rPr lang="de-DE" altLang="de-DE" sz="1800" b="1" dirty="0" smtClean="0">
                    <a:ea typeface="Cambria Math"/>
                    <a:sym typeface="Symbol"/>
                  </a:rPr>
                  <a:t> </a:t>
                </a:r>
                <a:r>
                  <a:rPr lang="de-DE" altLang="de-DE" sz="1800" dirty="0" err="1" smtClean="0">
                    <a:ea typeface="Cambria Math"/>
                    <a:sym typeface="Symbol"/>
                  </a:rPr>
                  <a:t>between</a:t>
                </a:r>
                <a:r>
                  <a:rPr lang="de-DE" altLang="de-DE" sz="1800" dirty="0" smtClean="0">
                    <a:ea typeface="Cambria Math"/>
                    <a:sym typeface="Symbol"/>
                  </a:rPr>
                  <a:t> X </a:t>
                </a:r>
                <a:r>
                  <a:rPr lang="de-DE" altLang="de-DE" sz="1800" dirty="0" err="1" smtClean="0">
                    <a:ea typeface="Cambria Math"/>
                    <a:sym typeface="Symbol"/>
                  </a:rPr>
                  <a:t>and</a:t>
                </a:r>
                <a:r>
                  <a:rPr lang="de-DE" altLang="de-DE" sz="1800" dirty="0" smtClean="0">
                    <a:ea typeface="Cambria Math"/>
                    <a:sym typeface="Symbol"/>
                  </a:rPr>
                  <a:t> </a:t>
                </a:r>
                <a:r>
                  <a:rPr lang="de-DE" altLang="de-DE" sz="1800" dirty="0" err="1" smtClean="0">
                    <a:ea typeface="Cambria Math"/>
                    <a:sym typeface="Symbol"/>
                  </a:rPr>
                  <a:t>its</a:t>
                </a:r>
                <a:r>
                  <a:rPr lang="de-DE" altLang="de-DE" sz="1800" dirty="0" smtClean="0">
                    <a:ea typeface="Cambria Math"/>
                    <a:sym typeface="Symbol"/>
                  </a:rPr>
                  <a:t> </a:t>
                </a:r>
                <a:r>
                  <a:rPr lang="de-DE" altLang="de-DE" sz="1800" dirty="0" err="1" smtClean="0">
                    <a:ea typeface="Cambria Math"/>
                    <a:sym typeface="Symbol"/>
                  </a:rPr>
                  <a:t>expected</a:t>
                </a:r>
                <a:r>
                  <a:rPr lang="de-DE" altLang="de-DE" sz="1800" dirty="0" smtClean="0">
                    <a:ea typeface="Cambria Math"/>
                    <a:sym typeface="Symbol"/>
                  </a:rPr>
                  <a:t> </a:t>
                </a:r>
                <a:r>
                  <a:rPr lang="de-DE" altLang="de-DE" sz="1800" dirty="0" err="1" smtClean="0">
                    <a:ea typeface="Cambria Math"/>
                    <a:sym typeface="Symbol"/>
                  </a:rPr>
                  <a:t>value</a:t>
                </a:r>
                <a:r>
                  <a:rPr lang="de-DE" altLang="de-DE" sz="1800" dirty="0" smtClean="0">
                    <a:ea typeface="Cambria Math"/>
                    <a:sym typeface="Symbol"/>
                  </a:rPr>
                  <a:t>. An alternative </a:t>
                </a:r>
                <a:r>
                  <a:rPr lang="de-DE" altLang="de-DE" sz="1800" dirty="0" err="1" smtClean="0">
                    <a:ea typeface="Cambria Math"/>
                    <a:sym typeface="Symbol"/>
                  </a:rPr>
                  <a:t>formulation</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variance</a:t>
                </a:r>
                <a:r>
                  <a:rPr lang="de-DE" altLang="de-DE" sz="1800" dirty="0" smtClean="0">
                    <a:ea typeface="Cambria Math"/>
                    <a:sym typeface="Symbol"/>
                  </a:rPr>
                  <a:t> </a:t>
                </a:r>
                <a:r>
                  <a:rPr lang="de-DE" altLang="de-DE" sz="1800" dirty="0" err="1" smtClean="0">
                    <a:ea typeface="Cambria Math"/>
                    <a:sym typeface="Symbol"/>
                  </a:rPr>
                  <a:t>is</a:t>
                </a:r>
                <a:endParaRPr lang="de-DE" altLang="de-DE" sz="1800" dirty="0" smtClean="0">
                  <a:ea typeface="Cambria Math"/>
                  <a:sym typeface="Symbol"/>
                </a:endParaRPr>
              </a:p>
              <a:p>
                <a:pPr eaLnBrk="1" hangingPunct="1">
                  <a:lnSpc>
                    <a:spcPct val="120000"/>
                  </a:lnSpc>
                  <a:spcBef>
                    <a:spcPct val="0"/>
                  </a:spcBef>
                  <a:buNone/>
                </a:pPr>
                <a14:m>
                  <m:oMathPara xmlns:m="http://schemas.openxmlformats.org/officeDocument/2006/math">
                    <m:oMathParaPr>
                      <m:jc m:val="centerGroup"/>
                    </m:oMathParaPr>
                    <m:oMath xmlns:m="http://schemas.openxmlformats.org/officeDocument/2006/math">
                      <m:r>
                        <a:rPr lang="de-DE" altLang="de-DE" sz="1800" b="0" i="1" smtClean="0">
                          <a:latin typeface="Cambria Math"/>
                          <a:ea typeface="Cambria Math"/>
                          <a:sym typeface="Symbol"/>
                        </a:rPr>
                        <m:t>𝑉𝑎𝑟</m:t>
                      </m:r>
                      <m:d>
                        <m:dPr>
                          <m:begChr m:val="["/>
                          <m:endChr m:val="]"/>
                          <m:ctrlPr>
                            <a:rPr lang="de-DE" altLang="de-DE" sz="1800" b="0" i="1" smtClean="0">
                              <a:latin typeface="Cambria Math" panose="02040503050406030204" pitchFamily="18" charset="0"/>
                              <a:ea typeface="Cambria Math"/>
                              <a:sym typeface="Symbol"/>
                            </a:rPr>
                          </m:ctrlPr>
                        </m:dPr>
                        <m:e>
                          <m:r>
                            <a:rPr lang="de-DE" altLang="de-DE" sz="1800" b="0" i="1" smtClean="0">
                              <a:latin typeface="Cambria Math"/>
                              <a:ea typeface="Cambria Math"/>
                              <a:sym typeface="Symbol"/>
                            </a:rPr>
                            <m:t>𝑋</m:t>
                          </m:r>
                        </m:e>
                      </m:d>
                      <m:r>
                        <a:rPr lang="de-DE" altLang="de-DE" sz="1800" b="0" i="1" smtClean="0">
                          <a:latin typeface="Cambria Math"/>
                          <a:ea typeface="Cambria Math"/>
                          <a:sym typeface="Symbol"/>
                        </a:rPr>
                        <m:t>=</m:t>
                      </m:r>
                      <m:r>
                        <a:rPr lang="de-DE" altLang="de-DE" sz="1800" b="1" i="0" smtClean="0">
                          <a:latin typeface="Cambria Math"/>
                          <a:ea typeface="Cambria Math"/>
                          <a:sym typeface="Symbol"/>
                        </a:rPr>
                        <m:t>𝐄</m:t>
                      </m:r>
                      <m:d>
                        <m:dPr>
                          <m:begChr m:val="["/>
                          <m:endChr m:val="]"/>
                          <m:ctrlPr>
                            <a:rPr lang="de-DE" altLang="de-DE" sz="1800" b="0" i="1" smtClean="0">
                              <a:latin typeface="Cambria Math" panose="02040503050406030204" pitchFamily="18" charset="0"/>
                              <a:ea typeface="Cambria Math"/>
                              <a:sym typeface="Symbol"/>
                            </a:rPr>
                          </m:ctrlPr>
                        </m:dPr>
                        <m:e>
                          <m:sSup>
                            <m:sSupPr>
                              <m:ctrlPr>
                                <a:rPr lang="de-DE" altLang="de-DE" sz="1800" b="0" i="1" smtClean="0">
                                  <a:latin typeface="Cambria Math" panose="02040503050406030204" pitchFamily="18" charset="0"/>
                                  <a:ea typeface="Cambria Math"/>
                                  <a:sym typeface="Symbol"/>
                                </a:rPr>
                              </m:ctrlPr>
                            </m:sSupPr>
                            <m:e>
                              <m:r>
                                <a:rPr lang="de-DE" altLang="de-DE" sz="1800" b="0" i="1" smtClean="0">
                                  <a:latin typeface="Cambria Math"/>
                                  <a:ea typeface="Cambria Math"/>
                                  <a:sym typeface="Symbol"/>
                                </a:rPr>
                                <m:t>𝑋</m:t>
                              </m:r>
                            </m:e>
                            <m:sup>
                              <m:r>
                                <a:rPr lang="de-DE" altLang="de-DE" sz="1800" b="0" i="1" smtClean="0">
                                  <a:latin typeface="Cambria Math"/>
                                  <a:ea typeface="Cambria Math"/>
                                  <a:sym typeface="Symbol"/>
                                </a:rPr>
                                <m:t>2</m:t>
                              </m:r>
                            </m:sup>
                          </m:sSup>
                        </m:e>
                      </m:d>
                      <m:r>
                        <a:rPr lang="de-DE" altLang="de-DE" sz="1800" b="0" i="1" smtClean="0">
                          <a:latin typeface="Cambria Math"/>
                          <a:ea typeface="Cambria Math"/>
                          <a:sym typeface="Symbol"/>
                        </a:rPr>
                        <m:t>−</m:t>
                      </m:r>
                      <m:sSup>
                        <m:sSupPr>
                          <m:ctrlPr>
                            <a:rPr lang="de-DE" altLang="de-DE" sz="1800" b="0" i="1" smtClean="0">
                              <a:latin typeface="Cambria Math" panose="02040503050406030204" pitchFamily="18" charset="0"/>
                              <a:ea typeface="Cambria Math"/>
                              <a:sym typeface="Symbol"/>
                            </a:rPr>
                          </m:ctrlPr>
                        </m:sSupPr>
                        <m:e>
                          <m:d>
                            <m:dPr>
                              <m:ctrlPr>
                                <a:rPr lang="de-DE" altLang="de-DE" sz="1800" b="0" i="1" smtClean="0">
                                  <a:latin typeface="Cambria Math" panose="02040503050406030204" pitchFamily="18" charset="0"/>
                                  <a:ea typeface="Cambria Math"/>
                                  <a:sym typeface="Symbol"/>
                                </a:rPr>
                              </m:ctrlPr>
                            </m:dPr>
                            <m:e>
                              <m:r>
                                <a:rPr lang="de-DE" altLang="de-DE" sz="1800" b="1" i="0" smtClean="0">
                                  <a:latin typeface="Cambria Math"/>
                                  <a:ea typeface="Cambria Math"/>
                                  <a:sym typeface="Symbol"/>
                                </a:rPr>
                                <m:t>𝐄</m:t>
                              </m:r>
                              <m:d>
                                <m:dPr>
                                  <m:begChr m:val="["/>
                                  <m:endChr m:val="]"/>
                                  <m:ctrlPr>
                                    <a:rPr lang="de-DE" altLang="de-DE" sz="1800" b="0" i="1" smtClean="0">
                                      <a:latin typeface="Cambria Math" panose="02040503050406030204" pitchFamily="18" charset="0"/>
                                      <a:ea typeface="Cambria Math"/>
                                      <a:sym typeface="Symbol"/>
                                    </a:rPr>
                                  </m:ctrlPr>
                                </m:dPr>
                                <m:e>
                                  <m:r>
                                    <a:rPr lang="de-DE" altLang="de-DE" sz="1800" b="0" i="1" smtClean="0">
                                      <a:latin typeface="Cambria Math"/>
                                      <a:ea typeface="Cambria Math"/>
                                      <a:sym typeface="Symbol"/>
                                    </a:rPr>
                                    <m:t>𝑋</m:t>
                                  </m:r>
                                </m:e>
                              </m:d>
                            </m:e>
                          </m:d>
                        </m:e>
                        <m:sup>
                          <m:r>
                            <a:rPr lang="de-DE" altLang="de-DE" sz="1800" b="0" i="1" smtClean="0">
                              <a:latin typeface="Cambria Math"/>
                              <a:ea typeface="Cambria Math"/>
                              <a:sym typeface="Symbol"/>
                            </a:rPr>
                            <m:t>2</m:t>
                          </m:r>
                        </m:sup>
                      </m:sSup>
                    </m:oMath>
                  </m:oMathPara>
                </a14:m>
                <a:endParaRPr lang="de-DE" altLang="de-DE" sz="1800" dirty="0" smtClean="0">
                  <a:ea typeface="Cambria Math"/>
                  <a:sym typeface="Symbol"/>
                </a:endParaRP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err="1" smtClean="0">
                    <a:ea typeface="Cambria Math"/>
                    <a:sym typeface="Symbol"/>
                  </a:rPr>
                  <a:t>If</a:t>
                </a:r>
                <a:r>
                  <a:rPr lang="de-DE" altLang="de-DE" sz="1800" dirty="0" smtClean="0">
                    <a:ea typeface="Cambria Math"/>
                    <a:sym typeface="Symbol"/>
                  </a:rPr>
                  <a:t> X </a:t>
                </a:r>
                <a:r>
                  <a:rPr lang="de-DE" altLang="de-DE" sz="1800" dirty="0" err="1" smtClean="0">
                    <a:ea typeface="Cambria Math"/>
                    <a:sym typeface="Symbol"/>
                  </a:rPr>
                  <a:t>and</a:t>
                </a:r>
                <a:r>
                  <a:rPr lang="de-DE" altLang="de-DE" sz="1800" dirty="0" smtClean="0">
                    <a:ea typeface="Cambria Math"/>
                    <a:sym typeface="Symbol"/>
                  </a:rPr>
                  <a:t> Y </a:t>
                </a:r>
                <a:r>
                  <a:rPr lang="de-DE" altLang="de-DE" sz="1800" dirty="0" err="1" smtClean="0">
                    <a:ea typeface="Cambria Math"/>
                    <a:sym typeface="Symbol"/>
                  </a:rPr>
                  <a:t>are</a:t>
                </a:r>
                <a:r>
                  <a:rPr lang="de-DE" altLang="de-DE" sz="1800" dirty="0" smtClean="0">
                    <a:ea typeface="Cambria Math"/>
                    <a:sym typeface="Symbol"/>
                  </a:rPr>
                  <a:t> </a:t>
                </a:r>
                <a:r>
                  <a:rPr lang="de-DE" altLang="de-DE" sz="1800" dirty="0" err="1" smtClean="0">
                    <a:ea typeface="Cambria Math"/>
                    <a:sym typeface="Symbol"/>
                  </a:rPr>
                  <a:t>independent</a:t>
                </a:r>
                <a:r>
                  <a:rPr lang="de-DE" altLang="de-DE" sz="1800" dirty="0" smtClean="0">
                    <a:ea typeface="Cambria Math"/>
                    <a:sym typeface="Symbol"/>
                  </a:rPr>
                  <a:t>, </a:t>
                </a:r>
                <a:r>
                  <a:rPr lang="de-DE" altLang="de-DE" sz="1800" dirty="0" err="1" smtClean="0">
                    <a:ea typeface="Cambria Math"/>
                    <a:sym typeface="Symbol"/>
                  </a:rPr>
                  <a:t>then</a:t>
                </a:r>
                <a:r>
                  <a:rPr lang="de-DE" altLang="de-DE" sz="1800" dirty="0" smtClean="0">
                    <a:ea typeface="Cambria Math"/>
                    <a:sym typeface="Symbol"/>
                  </a:rPr>
                  <a:t> </a:t>
                </a:r>
                <a14:m>
                  <m:oMath xmlns:m="http://schemas.openxmlformats.org/officeDocument/2006/math">
                    <m:r>
                      <a:rPr lang="de-DE" altLang="de-DE" sz="1800" b="0" i="1" smtClean="0">
                        <a:latin typeface="Cambria Math"/>
                        <a:ea typeface="Cambria Math"/>
                        <a:sym typeface="Symbol"/>
                      </a:rPr>
                      <m:t>𝑉𝑎𝑟</m:t>
                    </m:r>
                    <m:d>
                      <m:dPr>
                        <m:begChr m:val="["/>
                        <m:endChr m:val="]"/>
                        <m:ctrlPr>
                          <a:rPr lang="de-DE" altLang="de-DE" sz="1800" b="0" i="1" smtClean="0">
                            <a:latin typeface="Cambria Math" panose="02040503050406030204" pitchFamily="18" charset="0"/>
                            <a:ea typeface="Cambria Math"/>
                            <a:sym typeface="Symbol"/>
                          </a:rPr>
                        </m:ctrlPr>
                      </m:dPr>
                      <m:e>
                        <m:r>
                          <a:rPr lang="de-DE" altLang="de-DE" sz="1800" b="0" i="1" smtClean="0">
                            <a:latin typeface="Cambria Math"/>
                            <a:ea typeface="Cambria Math"/>
                            <a:sym typeface="Symbol"/>
                          </a:rPr>
                          <m:t>𝑋</m:t>
                        </m:r>
                        <m:r>
                          <a:rPr lang="de-DE" altLang="de-DE" sz="1800" b="0" i="1" smtClean="0">
                            <a:latin typeface="Cambria Math"/>
                            <a:ea typeface="Cambria Math"/>
                            <a:sym typeface="Symbol"/>
                          </a:rPr>
                          <m:t>+</m:t>
                        </m:r>
                        <m:r>
                          <a:rPr lang="de-DE" altLang="de-DE" sz="1800" b="0" i="1" smtClean="0">
                            <a:latin typeface="Cambria Math"/>
                            <a:ea typeface="Cambria Math"/>
                            <a:sym typeface="Symbol"/>
                          </a:rPr>
                          <m:t>𝑌</m:t>
                        </m:r>
                      </m:e>
                    </m:d>
                    <m:r>
                      <a:rPr lang="de-DE" altLang="de-DE" sz="1800" b="0" i="1" smtClean="0">
                        <a:latin typeface="Cambria Math"/>
                        <a:ea typeface="Cambria Math"/>
                        <a:sym typeface="Symbol"/>
                      </a:rPr>
                      <m:t>=</m:t>
                    </m:r>
                    <m:r>
                      <a:rPr lang="de-DE" altLang="de-DE" sz="1800" b="0" i="1" smtClean="0">
                        <a:latin typeface="Cambria Math"/>
                        <a:ea typeface="Cambria Math"/>
                        <a:sym typeface="Symbol"/>
                      </a:rPr>
                      <m:t>𝑉𝑎𝑟</m:t>
                    </m:r>
                    <m:d>
                      <m:dPr>
                        <m:begChr m:val="["/>
                        <m:endChr m:val="]"/>
                        <m:ctrlPr>
                          <a:rPr lang="de-DE" altLang="de-DE" sz="1800" b="0" i="1" smtClean="0">
                            <a:latin typeface="Cambria Math" panose="02040503050406030204" pitchFamily="18" charset="0"/>
                            <a:ea typeface="Cambria Math"/>
                            <a:sym typeface="Symbol"/>
                          </a:rPr>
                        </m:ctrlPr>
                      </m:dPr>
                      <m:e>
                        <m:r>
                          <a:rPr lang="de-DE" altLang="de-DE" sz="1800" b="0" i="1" smtClean="0">
                            <a:latin typeface="Cambria Math"/>
                            <a:ea typeface="Cambria Math"/>
                            <a:sym typeface="Symbol"/>
                          </a:rPr>
                          <m:t>𝑋</m:t>
                        </m:r>
                      </m:e>
                    </m:d>
                    <m:r>
                      <a:rPr lang="de-DE" altLang="de-DE" sz="1800" b="0" i="1" smtClean="0">
                        <a:latin typeface="Cambria Math"/>
                        <a:ea typeface="Cambria Math"/>
                        <a:sym typeface="Symbol"/>
                      </a:rPr>
                      <m:t>+</m:t>
                    </m:r>
                    <m:r>
                      <a:rPr lang="de-DE" altLang="de-DE" sz="1800" b="0" i="1" smtClean="0">
                        <a:latin typeface="Cambria Math"/>
                        <a:ea typeface="Cambria Math"/>
                        <a:sym typeface="Symbol"/>
                      </a:rPr>
                      <m:t>𝑉𝑎𝑟</m:t>
                    </m:r>
                    <m:d>
                      <m:dPr>
                        <m:begChr m:val="["/>
                        <m:endChr m:val="]"/>
                        <m:ctrlPr>
                          <a:rPr lang="de-DE" altLang="de-DE" sz="1800" b="0" i="1" smtClean="0">
                            <a:latin typeface="Cambria Math" panose="02040503050406030204" pitchFamily="18" charset="0"/>
                            <a:ea typeface="Cambria Math"/>
                            <a:sym typeface="Symbol"/>
                          </a:rPr>
                        </m:ctrlPr>
                      </m:dPr>
                      <m:e>
                        <m:r>
                          <a:rPr lang="de-DE" altLang="de-DE" sz="1800" b="0" i="1" smtClean="0">
                            <a:latin typeface="Cambria Math"/>
                            <a:ea typeface="Cambria Math"/>
                            <a:sym typeface="Symbol"/>
                          </a:rPr>
                          <m:t>𝑌</m:t>
                        </m:r>
                      </m:e>
                    </m:d>
                  </m:oMath>
                </a14:m>
                <a:endParaRPr lang="de-DE" altLang="de-DE" sz="1800" dirty="0" smtClean="0">
                  <a:ea typeface="Cambria Math"/>
                  <a:sym typeface="Symbol"/>
                </a:endParaRP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smtClean="0">
                    <a:ea typeface="Cambria Math"/>
                    <a:sym typeface="Symbol"/>
                  </a:rPr>
                  <a:t>				</a:t>
                </a:r>
                <a14:m>
                  <m:oMath xmlns:m="http://schemas.openxmlformats.org/officeDocument/2006/math">
                    <m:r>
                      <a:rPr lang="de-DE" altLang="de-DE" sz="1800" b="0" i="1" smtClean="0">
                        <a:latin typeface="Cambria Math"/>
                        <a:ea typeface="Cambria Math"/>
                        <a:sym typeface="Symbol"/>
                      </a:rPr>
                      <m:t>𝑉𝑎𝑟</m:t>
                    </m:r>
                    <m:d>
                      <m:dPr>
                        <m:begChr m:val="["/>
                        <m:endChr m:val="]"/>
                        <m:ctrlPr>
                          <a:rPr lang="de-DE" altLang="de-DE" sz="1800" b="0" i="1" smtClean="0">
                            <a:latin typeface="Cambria Math" panose="02040503050406030204" pitchFamily="18" charset="0"/>
                            <a:ea typeface="Cambria Math"/>
                            <a:sym typeface="Symbol"/>
                          </a:rPr>
                        </m:ctrlPr>
                      </m:dPr>
                      <m:e>
                        <m:r>
                          <a:rPr lang="de-DE" altLang="de-DE" sz="1800" b="0" i="1" smtClean="0">
                            <a:latin typeface="Cambria Math"/>
                            <a:ea typeface="Cambria Math"/>
                            <a:sym typeface="Symbol"/>
                          </a:rPr>
                          <m:t>𝑎</m:t>
                        </m:r>
                        <m:r>
                          <a:rPr lang="de-DE" altLang="de-DE" sz="1800" b="0" i="1" smtClean="0">
                            <a:latin typeface="Cambria Math"/>
                            <a:ea typeface="Cambria Math"/>
                            <a:sym typeface="Symbol"/>
                          </a:rPr>
                          <m:t>∙</m:t>
                        </m:r>
                        <m:r>
                          <a:rPr lang="de-DE" altLang="de-DE" sz="1800" b="0" i="1" smtClean="0">
                            <a:latin typeface="Cambria Math"/>
                            <a:ea typeface="Cambria Math"/>
                            <a:sym typeface="Symbol"/>
                          </a:rPr>
                          <m:t>𝑋</m:t>
                        </m:r>
                        <m:r>
                          <a:rPr lang="de-DE" altLang="de-DE" sz="1800" b="0" i="1" smtClean="0">
                            <a:latin typeface="Cambria Math"/>
                            <a:ea typeface="Cambria Math"/>
                            <a:sym typeface="Symbol"/>
                          </a:rPr>
                          <m:t>+</m:t>
                        </m:r>
                        <m:r>
                          <a:rPr lang="de-DE" altLang="de-DE" sz="1800" b="0" i="1" smtClean="0">
                            <a:latin typeface="Cambria Math"/>
                            <a:ea typeface="Cambria Math"/>
                            <a:sym typeface="Symbol"/>
                          </a:rPr>
                          <m:t>𝑏</m:t>
                        </m:r>
                      </m:e>
                    </m:d>
                    <m:r>
                      <a:rPr lang="de-DE" altLang="de-DE" sz="1800" b="0" i="1" smtClean="0">
                        <a:latin typeface="Cambria Math"/>
                        <a:ea typeface="Cambria Math"/>
                        <a:sym typeface="Symbol"/>
                      </a:rPr>
                      <m:t>=</m:t>
                    </m:r>
                    <m:sSup>
                      <m:sSupPr>
                        <m:ctrlPr>
                          <a:rPr lang="de-DE" altLang="de-DE" sz="1800" b="0" i="1" smtClean="0">
                            <a:latin typeface="Cambria Math" panose="02040503050406030204" pitchFamily="18" charset="0"/>
                            <a:ea typeface="Cambria Math"/>
                            <a:sym typeface="Symbol"/>
                          </a:rPr>
                        </m:ctrlPr>
                      </m:sSupPr>
                      <m:e>
                        <m:r>
                          <a:rPr lang="de-DE" altLang="de-DE" sz="1800" b="0" i="1" smtClean="0">
                            <a:latin typeface="Cambria Math"/>
                            <a:ea typeface="Cambria Math"/>
                            <a:sym typeface="Symbol"/>
                          </a:rPr>
                          <m:t>𝑎</m:t>
                        </m:r>
                      </m:e>
                      <m:sup>
                        <m:r>
                          <a:rPr lang="de-DE" altLang="de-DE" sz="1800" b="0" i="1" smtClean="0">
                            <a:latin typeface="Cambria Math"/>
                            <a:ea typeface="Cambria Math"/>
                            <a:sym typeface="Symbol"/>
                          </a:rPr>
                          <m:t>2</m:t>
                        </m:r>
                      </m:sup>
                    </m:sSup>
                    <m:r>
                      <a:rPr lang="de-DE" altLang="de-DE" sz="1800" b="0" i="1" smtClean="0">
                        <a:latin typeface="Cambria Math"/>
                        <a:ea typeface="Cambria Math"/>
                        <a:sym typeface="Symbol"/>
                      </a:rPr>
                      <m:t>𝑉𝑎𝑟</m:t>
                    </m:r>
                    <m:d>
                      <m:dPr>
                        <m:begChr m:val="["/>
                        <m:endChr m:val="]"/>
                        <m:ctrlPr>
                          <a:rPr lang="de-DE" altLang="de-DE" sz="1800" b="0" i="1" smtClean="0">
                            <a:latin typeface="Cambria Math" panose="02040503050406030204" pitchFamily="18" charset="0"/>
                            <a:ea typeface="Cambria Math"/>
                            <a:sym typeface="Symbol"/>
                          </a:rPr>
                        </m:ctrlPr>
                      </m:dPr>
                      <m:e>
                        <m:r>
                          <a:rPr lang="de-DE" altLang="de-DE" sz="1800" b="0" i="1" smtClean="0">
                            <a:latin typeface="Cambria Math"/>
                            <a:ea typeface="Cambria Math"/>
                            <a:sym typeface="Symbol"/>
                          </a:rPr>
                          <m:t>𝑋</m:t>
                        </m:r>
                      </m:e>
                    </m:d>
                  </m:oMath>
                </a14:m>
                <a:endParaRPr lang="de-DE" altLang="de-DE" sz="1800" dirty="0" smtClean="0">
                  <a:ea typeface="Cambria Math"/>
                  <a:sym typeface="Symbol"/>
                </a:endParaRPr>
              </a:p>
              <a:p>
                <a:pPr eaLnBrk="1" hangingPunct="1">
                  <a:lnSpc>
                    <a:spcPct val="120000"/>
                  </a:lnSpc>
                  <a:spcBef>
                    <a:spcPct val="0"/>
                  </a:spcBef>
                  <a:buNone/>
                </a:pPr>
                <a:endParaRPr lang="de-DE" altLang="de-DE" sz="1800" dirty="0" smtClean="0">
                  <a:ea typeface="Cambria Math"/>
                  <a:sym typeface="Symbol"/>
                </a:endParaRPr>
              </a:p>
              <a:p>
                <a:pPr eaLnBrk="1" hangingPunct="1">
                  <a:lnSpc>
                    <a:spcPct val="120000"/>
                  </a:lnSpc>
                  <a:spcBef>
                    <a:spcPct val="0"/>
                  </a:spcBef>
                  <a:buNone/>
                </a:pPr>
                <a:r>
                  <a:rPr lang="de-DE" altLang="de-DE" sz="1800" dirty="0" err="1" smtClean="0">
                    <a:ea typeface="Cambria Math"/>
                    <a:sym typeface="Symbol"/>
                  </a:rPr>
                  <a:t>For</a:t>
                </a:r>
                <a:r>
                  <a:rPr lang="de-DE" altLang="de-DE" sz="1800" dirty="0" smtClean="0">
                    <a:ea typeface="Cambria Math"/>
                    <a:sym typeface="Symbol"/>
                  </a:rPr>
                  <a:t> </a:t>
                </a:r>
                <a:r>
                  <a:rPr lang="de-DE" altLang="de-DE" sz="1800" dirty="0" err="1" smtClean="0">
                    <a:ea typeface="Cambria Math"/>
                    <a:sym typeface="Symbol"/>
                  </a:rPr>
                  <a:t>this</a:t>
                </a:r>
                <a:r>
                  <a:rPr lang="de-DE" altLang="de-DE" sz="1800" dirty="0" smtClean="0">
                    <a:ea typeface="Cambria Math"/>
                    <a:sym typeface="Symbol"/>
                  </a:rPr>
                  <a:t> </a:t>
                </a:r>
                <a:r>
                  <a:rPr lang="de-DE" altLang="de-DE" sz="1800" dirty="0" err="1" smtClean="0">
                    <a:ea typeface="Cambria Math"/>
                    <a:sym typeface="Symbol"/>
                  </a:rPr>
                  <a:t>reason</a:t>
                </a:r>
                <a:r>
                  <a:rPr lang="de-DE" altLang="de-DE" sz="1800" dirty="0" smtClean="0">
                    <a:ea typeface="Cambria Math"/>
                    <a:sym typeface="Symbol"/>
                  </a:rPr>
                  <a:t>, </a:t>
                </a:r>
                <a:r>
                  <a:rPr lang="de-DE" altLang="de-DE" sz="1800" dirty="0" err="1" smtClean="0">
                    <a:ea typeface="Cambria Math"/>
                    <a:sym typeface="Symbol"/>
                  </a:rPr>
                  <a:t>we</a:t>
                </a:r>
                <a:r>
                  <a:rPr lang="de-DE" altLang="de-DE" sz="1800" dirty="0" smtClean="0">
                    <a:ea typeface="Cambria Math"/>
                    <a:sym typeface="Symbol"/>
                  </a:rPr>
                  <a:t> </a:t>
                </a:r>
                <a:r>
                  <a:rPr lang="de-DE" altLang="de-DE" sz="1800" dirty="0" err="1" smtClean="0">
                    <a:ea typeface="Cambria Math"/>
                    <a:sym typeface="Symbol"/>
                  </a:rPr>
                  <a:t>are</a:t>
                </a:r>
                <a:r>
                  <a:rPr lang="de-DE" altLang="de-DE" sz="1800" dirty="0" smtClean="0">
                    <a:ea typeface="Cambria Math"/>
                    <a:sym typeface="Symbol"/>
                  </a:rPr>
                  <a:t> </a:t>
                </a:r>
                <a:r>
                  <a:rPr lang="de-DE" altLang="de-DE" sz="1800" dirty="0" err="1" smtClean="0">
                    <a:ea typeface="Cambria Math"/>
                    <a:sym typeface="Symbol"/>
                  </a:rPr>
                  <a:t>often</a:t>
                </a:r>
                <a:r>
                  <a:rPr lang="de-DE" altLang="de-DE" sz="1800" dirty="0" smtClean="0">
                    <a:ea typeface="Cambria Math"/>
                    <a:sym typeface="Symbol"/>
                  </a:rPr>
                  <a:t> </a:t>
                </a:r>
                <a:r>
                  <a:rPr lang="de-DE" altLang="de-DE" sz="1800" dirty="0" err="1" smtClean="0">
                    <a:ea typeface="Cambria Math"/>
                    <a:sym typeface="Symbol"/>
                  </a:rPr>
                  <a:t>interested</a:t>
                </a:r>
                <a:r>
                  <a:rPr lang="de-DE" altLang="de-DE" sz="1800" dirty="0" smtClean="0">
                    <a:ea typeface="Cambria Math"/>
                    <a:sym typeface="Symbol"/>
                  </a:rPr>
                  <a:t> in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square</a:t>
                </a:r>
                <a:r>
                  <a:rPr lang="de-DE" altLang="de-DE" sz="1800" dirty="0" smtClean="0">
                    <a:ea typeface="Cambria Math"/>
                    <a:sym typeface="Symbol"/>
                  </a:rPr>
                  <a:t> </a:t>
                </a:r>
                <a:r>
                  <a:rPr lang="de-DE" altLang="de-DE" sz="1800" dirty="0" err="1" smtClean="0">
                    <a:ea typeface="Cambria Math"/>
                    <a:sym typeface="Symbol"/>
                  </a:rPr>
                  <a:t>root</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variance</a:t>
                </a:r>
                <a:r>
                  <a:rPr lang="de-DE" altLang="de-DE" sz="1800" dirty="0" smtClean="0">
                    <a:ea typeface="Cambria Math"/>
                    <a:sym typeface="Symbol"/>
                  </a:rPr>
                  <a:t>, </a:t>
                </a:r>
                <a:r>
                  <a:rPr lang="de-DE" altLang="de-DE" sz="1800" dirty="0" err="1" smtClean="0">
                    <a:ea typeface="Cambria Math"/>
                    <a:sym typeface="Symbol"/>
                  </a:rPr>
                  <a:t>which</a:t>
                </a:r>
                <a:r>
                  <a:rPr lang="de-DE" altLang="de-DE" sz="1800" dirty="0" smtClean="0">
                    <a:ea typeface="Cambria Math"/>
                    <a:sym typeface="Symbol"/>
                  </a:rPr>
                  <a:t> </a:t>
                </a:r>
                <a:r>
                  <a:rPr lang="de-DE" altLang="de-DE" sz="1800" dirty="0" err="1" smtClean="0">
                    <a:ea typeface="Cambria Math"/>
                    <a:sym typeface="Symbol"/>
                  </a:rPr>
                  <a:t>is</a:t>
                </a:r>
                <a:r>
                  <a:rPr lang="de-DE" altLang="de-DE" sz="1800" dirty="0" smtClean="0">
                    <a:ea typeface="Cambria Math"/>
                    <a:sym typeface="Symbol"/>
                  </a:rPr>
                  <a:t> </a:t>
                </a:r>
                <a:r>
                  <a:rPr lang="de-DE" altLang="de-DE" sz="1800" dirty="0" err="1" smtClean="0">
                    <a:ea typeface="Cambria Math"/>
                    <a:sym typeface="Symbol"/>
                  </a:rPr>
                  <a:t>called</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b="1" dirty="0" err="1" smtClean="0">
                    <a:ea typeface="Cambria Math"/>
                    <a:sym typeface="Symbol"/>
                  </a:rPr>
                  <a:t>standard</a:t>
                </a:r>
                <a:r>
                  <a:rPr lang="de-DE" altLang="de-DE" sz="1800" b="1" dirty="0" smtClean="0">
                    <a:ea typeface="Cambria Math"/>
                    <a:sym typeface="Symbol"/>
                  </a:rPr>
                  <a:t> </a:t>
                </a:r>
                <a:r>
                  <a:rPr lang="de-DE" altLang="de-DE" sz="1800" b="1" dirty="0" err="1" smtClean="0">
                    <a:ea typeface="Cambria Math"/>
                    <a:sym typeface="Symbol"/>
                  </a:rPr>
                  <a:t>deviation</a:t>
                </a:r>
                <a:r>
                  <a:rPr lang="de-DE" altLang="de-DE" sz="1800" b="1"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random</a:t>
                </a:r>
                <a:r>
                  <a:rPr lang="de-DE" altLang="de-DE" sz="1800" dirty="0" smtClean="0">
                    <a:ea typeface="Cambria Math"/>
                    <a:sym typeface="Symbol"/>
                  </a:rPr>
                  <a:t> variable. </a:t>
                </a:r>
                <a:r>
                  <a:rPr lang="de-DE" altLang="de-DE" sz="1800" dirty="0" err="1" smtClean="0">
                    <a:ea typeface="Cambria Math"/>
                    <a:sym typeface="Symbol"/>
                  </a:rPr>
                  <a:t>We</a:t>
                </a:r>
                <a:r>
                  <a:rPr lang="de-DE" altLang="de-DE" sz="1800" dirty="0" smtClean="0">
                    <a:ea typeface="Cambria Math"/>
                    <a:sym typeface="Symbol"/>
                  </a:rPr>
                  <a:t> </a:t>
                </a:r>
                <a:r>
                  <a:rPr lang="de-DE" altLang="de-DE" sz="1800" dirty="0" err="1" smtClean="0">
                    <a:ea typeface="Cambria Math"/>
                    <a:sym typeface="Symbol"/>
                  </a:rPr>
                  <a:t>define</a:t>
                </a:r>
                <a:endParaRPr lang="de-DE" altLang="de-DE" sz="1800" dirty="0" smtClean="0">
                  <a:ea typeface="Cambria Math"/>
                  <a:sym typeface="Symbol"/>
                </a:endParaRPr>
              </a:p>
              <a:p>
                <a:pPr eaLnBrk="1" hangingPunct="1">
                  <a:lnSpc>
                    <a:spcPct val="120000"/>
                  </a:lnSpc>
                  <a:spcBef>
                    <a:spcPct val="0"/>
                  </a:spcBef>
                  <a:buNone/>
                </a:pPr>
                <a14:m>
                  <m:oMathPara xmlns:m="http://schemas.openxmlformats.org/officeDocument/2006/math">
                    <m:oMathParaPr>
                      <m:jc m:val="centerGroup"/>
                    </m:oMathParaPr>
                    <m:oMath xmlns:m="http://schemas.openxmlformats.org/officeDocument/2006/math">
                      <m:sSub>
                        <m:sSubPr>
                          <m:ctrlPr>
                            <a:rPr lang="de-DE" altLang="de-DE" sz="1800" i="1" smtClean="0">
                              <a:latin typeface="Cambria Math" panose="02040503050406030204" pitchFamily="18" charset="0"/>
                              <a:ea typeface="Cambria Math"/>
                              <a:sym typeface="Symbol"/>
                            </a:rPr>
                          </m:ctrlPr>
                        </m:sSubPr>
                        <m:e>
                          <m:r>
                            <a:rPr lang="de-DE" altLang="de-DE" sz="1800" i="1" smtClean="0">
                              <a:latin typeface="Cambria Math"/>
                              <a:ea typeface="Cambria Math"/>
                              <a:sym typeface="Symbol"/>
                            </a:rPr>
                            <m:t>𝜎</m:t>
                          </m:r>
                        </m:e>
                        <m:sub>
                          <m:r>
                            <a:rPr lang="de-DE" altLang="de-DE" sz="1800" b="0" i="1" smtClean="0">
                              <a:latin typeface="Cambria Math"/>
                              <a:ea typeface="Cambria Math"/>
                              <a:sym typeface="Symbol"/>
                            </a:rPr>
                            <m:t>𝑋</m:t>
                          </m:r>
                        </m:sub>
                      </m:sSub>
                      <m:r>
                        <a:rPr lang="de-DE" altLang="de-DE" sz="1800" b="0" i="1" smtClean="0">
                          <a:latin typeface="Cambria Math"/>
                          <a:ea typeface="Cambria Math"/>
                          <a:sym typeface="Symbol"/>
                        </a:rPr>
                        <m:t>=</m:t>
                      </m:r>
                      <m:rad>
                        <m:radPr>
                          <m:degHide m:val="on"/>
                          <m:ctrlPr>
                            <a:rPr lang="de-DE" altLang="de-DE" sz="1800" b="0" i="1" smtClean="0">
                              <a:latin typeface="Cambria Math" panose="02040503050406030204" pitchFamily="18" charset="0"/>
                              <a:ea typeface="Cambria Math"/>
                              <a:sym typeface="Symbol"/>
                            </a:rPr>
                          </m:ctrlPr>
                        </m:radPr>
                        <m:deg/>
                        <m:e>
                          <m:r>
                            <a:rPr lang="de-DE" altLang="de-DE" sz="1800" b="0" i="1" smtClean="0">
                              <a:latin typeface="Cambria Math"/>
                              <a:ea typeface="Cambria Math"/>
                              <a:sym typeface="Symbol"/>
                            </a:rPr>
                            <m:t>𝑉𝑎𝑟</m:t>
                          </m:r>
                          <m:d>
                            <m:dPr>
                              <m:begChr m:val="["/>
                              <m:endChr m:val="]"/>
                              <m:ctrlPr>
                                <a:rPr lang="de-DE" altLang="de-DE" sz="1800" b="0" i="1" smtClean="0">
                                  <a:latin typeface="Cambria Math" panose="02040503050406030204" pitchFamily="18" charset="0"/>
                                  <a:ea typeface="Cambria Math"/>
                                  <a:sym typeface="Symbol"/>
                                </a:rPr>
                              </m:ctrlPr>
                            </m:dPr>
                            <m:e>
                              <m:r>
                                <a:rPr lang="de-DE" altLang="de-DE" sz="1800" b="0" i="1" smtClean="0">
                                  <a:latin typeface="Cambria Math"/>
                                  <a:ea typeface="Cambria Math"/>
                                  <a:sym typeface="Symbol"/>
                                </a:rPr>
                                <m:t>𝑋</m:t>
                              </m:r>
                            </m:e>
                          </m:d>
                        </m:e>
                      </m:rad>
                    </m:oMath>
                  </m:oMathPara>
                </a14:m>
                <a:endParaRPr lang="de-DE" altLang="de-DE" sz="1800" dirty="0">
                  <a:ea typeface="Cambria Math"/>
                  <a:sym typeface="Symbol"/>
                </a:endParaRPr>
              </a:p>
            </p:txBody>
          </p:sp>
        </mc:Choice>
        <mc:Fallback xmlns="">
          <p:sp>
            <p:nvSpPr>
              <p:cNvPr id="15364" name="Text Box 4"/>
              <p:cNvSpPr txBox="1">
                <a:spLocks noRot="1" noChangeAspect="1" noMove="1" noResize="1" noEditPoints="1" noAdjustHandles="1" noChangeArrowheads="1" noChangeShapeType="1" noTextEdit="1"/>
              </p:cNvSpPr>
              <p:nvPr/>
            </p:nvSpPr>
            <p:spPr bwMode="auto">
              <a:xfrm>
                <a:off x="107504" y="658526"/>
                <a:ext cx="8928992" cy="5480796"/>
              </a:xfrm>
              <a:prstGeom prst="rect">
                <a:avLst/>
              </a:prstGeom>
              <a:blipFill>
                <a:blip r:embed="rId2"/>
                <a:stretch>
                  <a:fillRect l="-61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noFill/>
                  </a:rPr>
                  <a:t> </a:t>
                </a:r>
              </a:p>
            </p:txBody>
          </p:sp>
        </mc:Fallback>
      </mc:AlternateContent>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55</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V2</a:t>
            </a:r>
            <a:endParaRPr lang="de-DE" altLang="de-DE" sz="1000" dirty="0" smtClean="0"/>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Processing of Biological Data</a:t>
            </a:r>
          </a:p>
        </p:txBody>
      </p:sp>
    </p:spTree>
    <p:extLst>
      <p:ext uri="{BB962C8B-B14F-4D97-AF65-F5344CB8AC3E}">
        <p14:creationId xmlns:p14="http://schemas.microsoft.com/office/powerpoint/2010/main" val="38335271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err="1" smtClean="0">
                <a:ea typeface="ＭＳ Ｐゴシック" pitchFamily="34" charset="-128"/>
              </a:rPr>
              <a:t>Variance</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mc:AlternateContent xmlns:mc="http://schemas.openxmlformats.org/markup-compatibility/2006" xmlns:a14="http://schemas.microsoft.com/office/drawing/2010/main">
        <mc:Choice Requires="a14">
          <p:sp>
            <p:nvSpPr>
              <p:cNvPr id="15364" name="Text Box 4"/>
              <p:cNvSpPr txBox="1">
                <a:spLocks noChangeArrowheads="1"/>
              </p:cNvSpPr>
              <p:nvPr/>
            </p:nvSpPr>
            <p:spPr bwMode="auto">
              <a:xfrm>
                <a:off x="107504" y="658526"/>
                <a:ext cx="8928992" cy="54046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Let X </a:t>
                </a:r>
                <a:r>
                  <a:rPr lang="de-DE" altLang="de-DE" sz="1800" dirty="0" err="1" smtClean="0">
                    <a:ea typeface="Cambria Math"/>
                    <a:sym typeface="Symbol"/>
                  </a:rPr>
                  <a:t>be</a:t>
                </a:r>
                <a:r>
                  <a:rPr lang="de-DE" altLang="de-DE" sz="1800" dirty="0" smtClean="0">
                    <a:ea typeface="Cambria Math"/>
                    <a:sym typeface="Symbol"/>
                  </a:rPr>
                  <a:t> a </a:t>
                </a:r>
                <a:r>
                  <a:rPr lang="de-DE" altLang="de-DE" sz="1800" dirty="0" err="1" smtClean="0">
                    <a:ea typeface="Cambria Math"/>
                    <a:sym typeface="Symbol"/>
                  </a:rPr>
                  <a:t>random</a:t>
                </a:r>
                <a:r>
                  <a:rPr lang="de-DE" altLang="de-DE" sz="1800" dirty="0" smtClean="0">
                    <a:ea typeface="Cambria Math"/>
                    <a:sym typeface="Symbol"/>
                  </a:rPr>
                  <a:t> variable </a:t>
                </a:r>
                <a:r>
                  <a:rPr lang="de-DE" altLang="de-DE" sz="1800" dirty="0" err="1" smtClean="0">
                    <a:ea typeface="Cambria Math"/>
                    <a:sym typeface="Symbol"/>
                  </a:rPr>
                  <a:t>with</a:t>
                </a:r>
                <a:r>
                  <a:rPr lang="de-DE" altLang="de-DE" sz="1800" dirty="0" smtClean="0">
                    <a:ea typeface="Cambria Math"/>
                    <a:sym typeface="Symbol"/>
                  </a:rPr>
                  <a:t> </a:t>
                </a:r>
                <a:r>
                  <a:rPr lang="de-DE" altLang="de-DE" sz="1800" dirty="0" err="1" smtClean="0">
                    <a:ea typeface="Cambria Math"/>
                    <a:sym typeface="Symbol"/>
                  </a:rPr>
                  <a:t>Gaussian</a:t>
                </a:r>
                <a:r>
                  <a:rPr lang="de-DE" altLang="de-DE" sz="1800" dirty="0" smtClean="0">
                    <a:ea typeface="Cambria Math"/>
                    <a:sym typeface="Symbol"/>
                  </a:rPr>
                  <a:t> </a:t>
                </a:r>
                <a:r>
                  <a:rPr lang="de-DE" altLang="de-DE" sz="1800" dirty="0" err="1" smtClean="0">
                    <a:ea typeface="Cambria Math"/>
                    <a:sym typeface="Symbol"/>
                  </a:rPr>
                  <a:t>distribution</a:t>
                </a:r>
                <a:r>
                  <a:rPr lang="de-DE" altLang="de-DE" sz="1800" dirty="0">
                    <a:ea typeface="Cambria Math"/>
                    <a:sym typeface="Symbol"/>
                  </a:rPr>
                  <a:t> N(;</a:t>
                </a:r>
                <a:r>
                  <a:rPr lang="de-DE" altLang="de-DE" sz="1800" baseline="30000" dirty="0">
                    <a:ea typeface="Cambria Math"/>
                    <a:sym typeface="Symbol"/>
                  </a:rPr>
                  <a:t>2</a:t>
                </a:r>
                <a:r>
                  <a:rPr lang="de-DE" altLang="de-DE" sz="1800" dirty="0" smtClean="0">
                    <a:ea typeface="Cambria Math"/>
                    <a:sym typeface="Symbol"/>
                  </a:rPr>
                  <a:t>).</a:t>
                </a:r>
              </a:p>
              <a:p>
                <a:pPr eaLnBrk="1" hangingPunct="1">
                  <a:lnSpc>
                    <a:spcPct val="120000"/>
                  </a:lnSpc>
                  <a:spcBef>
                    <a:spcPct val="0"/>
                  </a:spcBef>
                  <a:buNone/>
                </a:pPr>
                <a:r>
                  <a:rPr lang="de-DE" altLang="de-DE" sz="1800" dirty="0" err="1" smtClean="0">
                    <a:ea typeface="Cambria Math"/>
                    <a:sym typeface="Symbol"/>
                  </a:rPr>
                  <a:t>Then</a:t>
                </a:r>
                <a:r>
                  <a:rPr lang="de-DE" altLang="de-DE" sz="1800" dirty="0" smtClean="0">
                    <a:ea typeface="Cambria Math"/>
                    <a:sym typeface="Symbol"/>
                  </a:rPr>
                  <a:t> </a:t>
                </a:r>
                <a:r>
                  <a:rPr lang="de-DE" altLang="de-DE" sz="1800" b="1" dirty="0" smtClean="0">
                    <a:ea typeface="Cambria Math"/>
                    <a:sym typeface="Symbol"/>
                  </a:rPr>
                  <a:t>E</a:t>
                </a:r>
                <a:r>
                  <a:rPr lang="de-DE" altLang="de-DE" sz="1800" dirty="0" smtClean="0">
                    <a:ea typeface="Cambria Math"/>
                    <a:sym typeface="Symbol"/>
                  </a:rPr>
                  <a:t>[X] =  </a:t>
                </a:r>
                <a:r>
                  <a:rPr lang="de-DE" altLang="de-DE" sz="1800" dirty="0" err="1" smtClean="0">
                    <a:ea typeface="Cambria Math"/>
                    <a:sym typeface="Symbol"/>
                  </a:rPr>
                  <a:t>and</a:t>
                </a:r>
                <a:r>
                  <a:rPr lang="de-DE" altLang="de-DE" sz="1800" dirty="0" smtClean="0">
                    <a:ea typeface="Cambria Math"/>
                    <a:sym typeface="Symbol"/>
                  </a:rPr>
                  <a:t> Var[X] = </a:t>
                </a:r>
                <a:r>
                  <a:rPr lang="de-DE" altLang="de-DE" sz="1800" baseline="30000" dirty="0" smtClean="0">
                    <a:ea typeface="Cambria Math"/>
                    <a:sym typeface="Symbol"/>
                  </a:rPr>
                  <a:t>2</a:t>
                </a:r>
                <a:r>
                  <a:rPr lang="de-DE" altLang="de-DE" sz="1800" dirty="0" smtClean="0">
                    <a:ea typeface="Cambria Math"/>
                    <a:sym typeface="Symbol"/>
                  </a:rPr>
                  <a:t>.</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smtClean="0">
                    <a:ea typeface="Cambria Math"/>
                    <a:sym typeface="Symbol"/>
                  </a:rPr>
                  <a:t>Thus,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parameters</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Gaussian</a:t>
                </a:r>
                <a:r>
                  <a:rPr lang="de-DE" altLang="de-DE" sz="1800" dirty="0" smtClean="0">
                    <a:ea typeface="Cambria Math"/>
                    <a:sym typeface="Symbol"/>
                  </a:rPr>
                  <a:t> </a:t>
                </a:r>
                <a:r>
                  <a:rPr lang="de-DE" altLang="de-DE" sz="1800" dirty="0" err="1" smtClean="0">
                    <a:ea typeface="Cambria Math"/>
                    <a:sym typeface="Symbol"/>
                  </a:rPr>
                  <a:t>distribution</a:t>
                </a:r>
                <a:r>
                  <a:rPr lang="de-DE" altLang="de-DE" sz="1800" dirty="0" smtClean="0">
                    <a:ea typeface="Cambria Math"/>
                    <a:sym typeface="Symbol"/>
                  </a:rPr>
                  <a:t> </a:t>
                </a:r>
                <a:r>
                  <a:rPr lang="de-DE" altLang="de-DE" sz="1800" dirty="0" err="1" smtClean="0">
                    <a:ea typeface="Cambria Math"/>
                    <a:sym typeface="Symbol"/>
                  </a:rPr>
                  <a:t>specify</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expectation</a:t>
                </a:r>
                <a:r>
                  <a:rPr lang="de-DE" altLang="de-DE" sz="1800" dirty="0" smtClean="0">
                    <a:ea typeface="Cambria Math"/>
                    <a:sym typeface="Symbol"/>
                  </a:rPr>
                  <a:t> </a:t>
                </a:r>
                <a:r>
                  <a:rPr lang="de-DE" altLang="de-DE" sz="1800" dirty="0" err="1" smtClean="0">
                    <a:ea typeface="Cambria Math"/>
                    <a:sym typeface="Symbol"/>
                  </a:rPr>
                  <a:t>and</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variance</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distribution</a:t>
                </a:r>
                <a:r>
                  <a:rPr lang="de-DE" altLang="de-DE" sz="1800" dirty="0" smtClean="0">
                    <a:ea typeface="Cambria Math"/>
                    <a:sym typeface="Symbol"/>
                  </a:rPr>
                  <a:t>.</a:t>
                </a:r>
              </a:p>
              <a:p>
                <a:pPr eaLnBrk="1" hangingPunct="1">
                  <a:lnSpc>
                    <a:spcPct val="120000"/>
                  </a:lnSpc>
                  <a:spcBef>
                    <a:spcPct val="0"/>
                  </a:spcBef>
                  <a:buNone/>
                </a:pPr>
                <a:r>
                  <a:rPr lang="de-DE" altLang="de-DE" sz="1800" dirty="0" smtClean="0">
                    <a:ea typeface="Cambria Math"/>
                    <a:sym typeface="Symbol"/>
                  </a:rPr>
                  <a:t>The form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Gaussian</a:t>
                </a:r>
                <a:r>
                  <a:rPr lang="de-DE" altLang="de-DE" sz="1800" dirty="0" smtClean="0">
                    <a:ea typeface="Cambria Math"/>
                    <a:sym typeface="Symbol"/>
                  </a:rPr>
                  <a:t> </a:t>
                </a:r>
                <a:r>
                  <a:rPr lang="de-DE" altLang="de-DE" sz="1800" dirty="0" err="1" smtClean="0">
                    <a:ea typeface="Cambria Math"/>
                    <a:sym typeface="Symbol"/>
                  </a:rPr>
                  <a:t>distribution</a:t>
                </a:r>
                <a:r>
                  <a:rPr lang="de-DE" altLang="de-DE" sz="1800" dirty="0" smtClean="0">
                    <a:ea typeface="Cambria Math"/>
                    <a:sym typeface="Symbol"/>
                  </a:rPr>
                  <a:t> </a:t>
                </a:r>
                <a:r>
                  <a:rPr lang="de-DE" altLang="de-DE" sz="1800" dirty="0" err="1" smtClean="0">
                    <a:ea typeface="Cambria Math"/>
                    <a:sym typeface="Symbol"/>
                  </a:rPr>
                  <a:t>implies</a:t>
                </a:r>
                <a:r>
                  <a:rPr lang="de-DE" altLang="de-DE" sz="1800" dirty="0" smtClean="0">
                    <a:ea typeface="Cambria Math"/>
                    <a:sym typeface="Symbol"/>
                  </a:rPr>
                  <a:t> </a:t>
                </a:r>
                <a:r>
                  <a:rPr lang="de-DE" altLang="de-DE" sz="1800" dirty="0" err="1" smtClean="0">
                    <a:ea typeface="Cambria Math"/>
                    <a:sym typeface="Symbol"/>
                  </a:rPr>
                  <a:t>that</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density</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values</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X </a:t>
                </a:r>
                <a:r>
                  <a:rPr lang="de-DE" altLang="de-DE" sz="1800" dirty="0" err="1" smtClean="0">
                    <a:ea typeface="Cambria Math"/>
                    <a:sym typeface="Symbol"/>
                  </a:rPr>
                  <a:t>drops</a:t>
                </a:r>
                <a:r>
                  <a:rPr lang="de-DE" altLang="de-DE" sz="1800" dirty="0" smtClean="0">
                    <a:ea typeface="Cambria Math"/>
                    <a:sym typeface="Symbol"/>
                  </a:rPr>
                  <a:t> </a:t>
                </a:r>
                <a:r>
                  <a:rPr lang="de-DE" altLang="de-DE" sz="1800" dirty="0" err="1" smtClean="0">
                    <a:ea typeface="Cambria Math"/>
                    <a:sym typeface="Symbol"/>
                  </a:rPr>
                  <a:t>exponentially</a:t>
                </a:r>
                <a:r>
                  <a:rPr lang="de-DE" altLang="de-DE" sz="1800" dirty="0" smtClean="0">
                    <a:ea typeface="Cambria Math"/>
                    <a:sym typeface="Symbol"/>
                  </a:rPr>
                  <a:t> fast in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distance</a:t>
                </a:r>
                <a:r>
                  <a:rPr lang="de-DE" altLang="de-DE" sz="1800" dirty="0">
                    <a:ea typeface="Cambria Math"/>
                    <a:sym typeface="Symbol"/>
                  </a:rPr>
                  <a:t> </a:t>
                </a:r>
                <a:r>
                  <a:rPr lang="de-DE" altLang="de-DE" sz="1800" dirty="0" smtClean="0">
                    <a:ea typeface="Cambria Math"/>
                    <a:sym typeface="Symbol"/>
                  </a:rPr>
                  <a:t>(x - ) / .</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smtClean="0">
                    <a:ea typeface="Cambria Math"/>
                    <a:sym typeface="Symbol"/>
                  </a:rPr>
                  <a:t>Not all </a:t>
                </a:r>
                <a:r>
                  <a:rPr lang="de-DE" altLang="de-DE" sz="1800" dirty="0" err="1" smtClean="0">
                    <a:ea typeface="Cambria Math"/>
                    <a:sym typeface="Symbol"/>
                  </a:rPr>
                  <a:t>distributions</a:t>
                </a:r>
                <a:r>
                  <a:rPr lang="de-DE" altLang="de-DE" sz="1800" dirty="0" smtClean="0">
                    <a:ea typeface="Cambria Math"/>
                    <a:sym typeface="Symbol"/>
                  </a:rPr>
                  <a:t> </a:t>
                </a:r>
                <a:r>
                  <a:rPr lang="de-DE" altLang="de-DE" sz="1800" dirty="0" err="1" smtClean="0">
                    <a:ea typeface="Cambria Math"/>
                    <a:sym typeface="Symbol"/>
                  </a:rPr>
                  <a:t>show</a:t>
                </a:r>
                <a:r>
                  <a:rPr lang="de-DE" altLang="de-DE" sz="1800" dirty="0" smtClean="0">
                    <a:ea typeface="Cambria Math"/>
                    <a:sym typeface="Symbol"/>
                  </a:rPr>
                  <a:t> such a rapid </a:t>
                </a:r>
                <a:r>
                  <a:rPr lang="de-DE" altLang="de-DE" sz="1800" dirty="0" err="1" smtClean="0">
                    <a:ea typeface="Cambria Math"/>
                    <a:sym typeface="Symbol"/>
                  </a:rPr>
                  <a:t>decline</a:t>
                </a:r>
                <a:r>
                  <a:rPr lang="de-DE" altLang="de-DE" sz="1800" dirty="0" smtClean="0">
                    <a:ea typeface="Cambria Math"/>
                    <a:sym typeface="Symbol"/>
                  </a:rPr>
                  <a:t> in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probability</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outcomes</a:t>
                </a:r>
                <a:r>
                  <a:rPr lang="de-DE" altLang="de-DE" sz="1800" dirty="0" smtClean="0">
                    <a:ea typeface="Cambria Math"/>
                    <a:sym typeface="Symbol"/>
                  </a:rPr>
                  <a:t> </a:t>
                </a:r>
                <a:r>
                  <a:rPr lang="de-DE" altLang="de-DE" sz="1800" dirty="0" err="1" smtClean="0">
                    <a:ea typeface="Cambria Math"/>
                    <a:sym typeface="Symbol"/>
                  </a:rPr>
                  <a:t>that</a:t>
                </a:r>
                <a:r>
                  <a:rPr lang="de-DE" altLang="de-DE" sz="1800" dirty="0" smtClean="0">
                    <a:ea typeface="Cambria Math"/>
                    <a:sym typeface="Symbol"/>
                  </a:rPr>
                  <a:t> </a:t>
                </a:r>
                <a:r>
                  <a:rPr lang="de-DE" altLang="de-DE" sz="1800" dirty="0" err="1" smtClean="0">
                    <a:ea typeface="Cambria Math"/>
                    <a:sym typeface="Symbol"/>
                  </a:rPr>
                  <a:t>are</a:t>
                </a:r>
                <a:r>
                  <a:rPr lang="de-DE" altLang="de-DE" sz="1800" dirty="0" smtClean="0">
                    <a:ea typeface="Cambria Math"/>
                    <a:sym typeface="Symbol"/>
                  </a:rPr>
                  <a:t> </a:t>
                </a:r>
                <a:r>
                  <a:rPr lang="de-DE" altLang="de-DE" sz="1800" dirty="0" err="1" smtClean="0">
                    <a:ea typeface="Cambria Math"/>
                    <a:sym typeface="Symbol"/>
                  </a:rPr>
                  <a:t>distant</a:t>
                </a:r>
                <a:r>
                  <a:rPr lang="de-DE" altLang="de-DE" sz="1800" dirty="0" smtClean="0">
                    <a:ea typeface="Cambria Math"/>
                    <a:sym typeface="Symbol"/>
                  </a:rPr>
                  <a:t> </a:t>
                </a:r>
                <a:r>
                  <a:rPr lang="de-DE" altLang="de-DE" sz="1800" dirty="0" err="1" smtClean="0">
                    <a:ea typeface="Cambria Math"/>
                    <a:sym typeface="Symbol"/>
                  </a:rPr>
                  <a:t>from</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expectation</a:t>
                </a:r>
                <a:r>
                  <a:rPr lang="de-DE" altLang="de-DE" sz="1800" dirty="0" smtClean="0">
                    <a:ea typeface="Cambria Math"/>
                    <a:sym typeface="Symbol"/>
                  </a:rPr>
                  <a:t>.</a:t>
                </a:r>
              </a:p>
              <a:p>
                <a:pPr eaLnBrk="1" hangingPunct="1">
                  <a:lnSpc>
                    <a:spcPct val="120000"/>
                  </a:lnSpc>
                  <a:spcBef>
                    <a:spcPct val="0"/>
                  </a:spcBef>
                  <a:buNone/>
                </a:pPr>
                <a:r>
                  <a:rPr lang="de-DE" altLang="de-DE" sz="1800" dirty="0" err="1" smtClean="0">
                    <a:ea typeface="Cambria Math"/>
                    <a:sym typeface="Symbol"/>
                  </a:rPr>
                  <a:t>However</a:t>
                </a:r>
                <a:r>
                  <a:rPr lang="de-DE" altLang="de-DE" sz="1800" dirty="0" smtClean="0">
                    <a:ea typeface="Cambria Math"/>
                    <a:sym typeface="Symbol"/>
                  </a:rPr>
                  <a:t>, </a:t>
                </a:r>
                <a:r>
                  <a:rPr lang="de-DE" altLang="de-DE" sz="1800" dirty="0" err="1" smtClean="0">
                    <a:ea typeface="Cambria Math"/>
                    <a:sym typeface="Symbol"/>
                  </a:rPr>
                  <a:t>even</a:t>
                </a:r>
                <a:r>
                  <a:rPr lang="de-DE" altLang="de-DE" sz="1800" dirty="0" smtClean="0">
                    <a:ea typeface="Cambria Math"/>
                    <a:sym typeface="Symbol"/>
                  </a:rPr>
                  <a:t> </a:t>
                </a:r>
                <a:r>
                  <a:rPr lang="de-DE" altLang="de-DE" sz="1800" dirty="0" err="1" smtClean="0">
                    <a:ea typeface="Cambria Math"/>
                    <a:sym typeface="Symbol"/>
                  </a:rPr>
                  <a:t>for</a:t>
                </a:r>
                <a:r>
                  <a:rPr lang="de-DE" altLang="de-DE" sz="1800" dirty="0" smtClean="0">
                    <a:ea typeface="Cambria Math"/>
                    <a:sym typeface="Symbol"/>
                  </a:rPr>
                  <a:t> </a:t>
                </a:r>
                <a:r>
                  <a:rPr lang="de-DE" altLang="de-DE" sz="1800" dirty="0" err="1" smtClean="0">
                    <a:ea typeface="Cambria Math"/>
                    <a:sym typeface="Symbol"/>
                  </a:rPr>
                  <a:t>arbitrary</a:t>
                </a:r>
                <a:r>
                  <a:rPr lang="de-DE" altLang="de-DE" sz="1800" dirty="0" smtClean="0">
                    <a:ea typeface="Cambria Math"/>
                    <a:sym typeface="Symbol"/>
                  </a:rPr>
                  <a:t> </a:t>
                </a:r>
                <a:r>
                  <a:rPr lang="de-DE" altLang="de-DE" sz="1800" dirty="0" err="1" smtClean="0">
                    <a:ea typeface="Cambria Math"/>
                    <a:sym typeface="Symbol"/>
                  </a:rPr>
                  <a:t>distributions</a:t>
                </a:r>
                <a:r>
                  <a:rPr lang="de-DE" altLang="de-DE" sz="1800" dirty="0" smtClean="0">
                    <a:ea typeface="Cambria Math"/>
                    <a:sym typeface="Symbol"/>
                  </a:rPr>
                  <a:t>, </a:t>
                </a:r>
                <a:r>
                  <a:rPr lang="de-DE" altLang="de-DE" sz="1800" dirty="0" err="1" smtClean="0">
                    <a:ea typeface="Cambria Math"/>
                    <a:sym typeface="Symbol"/>
                  </a:rPr>
                  <a:t>one</a:t>
                </a:r>
                <a:r>
                  <a:rPr lang="de-DE" altLang="de-DE" sz="1800" dirty="0" smtClean="0">
                    <a:ea typeface="Cambria Math"/>
                    <a:sym typeface="Symbol"/>
                  </a:rPr>
                  <a:t> </a:t>
                </a:r>
                <a:r>
                  <a:rPr lang="de-DE" altLang="de-DE" sz="1800" dirty="0" err="1" smtClean="0">
                    <a:ea typeface="Cambria Math"/>
                    <a:sym typeface="Symbol"/>
                  </a:rPr>
                  <a:t>can</a:t>
                </a:r>
                <a:r>
                  <a:rPr lang="de-DE" altLang="de-DE" sz="1800" dirty="0" smtClean="0">
                    <a:ea typeface="Cambria Math"/>
                    <a:sym typeface="Symbol"/>
                  </a:rPr>
                  <a:t> </a:t>
                </a:r>
                <a:r>
                  <a:rPr lang="de-DE" altLang="de-DE" sz="1800" dirty="0" err="1" smtClean="0">
                    <a:ea typeface="Cambria Math"/>
                    <a:sym typeface="Symbol"/>
                  </a:rPr>
                  <a:t>show</a:t>
                </a:r>
                <a:r>
                  <a:rPr lang="de-DE" altLang="de-DE" sz="1800" dirty="0" smtClean="0">
                    <a:ea typeface="Cambria Math"/>
                    <a:sym typeface="Symbol"/>
                  </a:rPr>
                  <a:t> </a:t>
                </a:r>
                <a:r>
                  <a:rPr lang="de-DE" altLang="de-DE" sz="1800" dirty="0" err="1" smtClean="0">
                    <a:ea typeface="Cambria Math"/>
                    <a:sym typeface="Symbol"/>
                  </a:rPr>
                  <a:t>that</a:t>
                </a:r>
                <a:r>
                  <a:rPr lang="de-DE" altLang="de-DE" sz="1800" dirty="0" smtClean="0">
                    <a:ea typeface="Cambria Math"/>
                    <a:sym typeface="Symbol"/>
                  </a:rPr>
                  <a:t> </a:t>
                </a:r>
                <a:r>
                  <a:rPr lang="de-DE" altLang="de-DE" sz="1800" dirty="0" err="1" smtClean="0">
                    <a:ea typeface="Cambria Math"/>
                    <a:sym typeface="Symbol"/>
                  </a:rPr>
                  <a:t>there</a:t>
                </a:r>
                <a:r>
                  <a:rPr lang="de-DE" altLang="de-DE" sz="1800" dirty="0" smtClean="0">
                    <a:ea typeface="Cambria Math"/>
                    <a:sym typeface="Symbol"/>
                  </a:rPr>
                  <a:t> </a:t>
                </a:r>
                <a:r>
                  <a:rPr lang="de-DE" altLang="de-DE" sz="1800" dirty="0" err="1" smtClean="0">
                    <a:ea typeface="Cambria Math"/>
                    <a:sym typeface="Symbol"/>
                  </a:rPr>
                  <a:t>is</a:t>
                </a:r>
                <a:r>
                  <a:rPr lang="de-DE" altLang="de-DE" sz="1800" dirty="0" smtClean="0">
                    <a:ea typeface="Cambria Math"/>
                    <a:sym typeface="Symbol"/>
                  </a:rPr>
                  <a:t> a </a:t>
                </a:r>
                <a:r>
                  <a:rPr lang="de-DE" altLang="de-DE" sz="1800" dirty="0" err="1" smtClean="0">
                    <a:ea typeface="Cambria Math"/>
                    <a:sym typeface="Symbol"/>
                  </a:rPr>
                  <a:t>decline</a:t>
                </a:r>
                <a:r>
                  <a:rPr lang="de-DE" altLang="de-DE" sz="1800" dirty="0" smtClean="0">
                    <a:ea typeface="Cambria Math"/>
                    <a:sym typeface="Symbol"/>
                  </a:rPr>
                  <a:t>.</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smtClean="0">
                    <a:ea typeface="Cambria Math"/>
                    <a:sym typeface="Symbol"/>
                  </a:rPr>
                  <a:t>The </a:t>
                </a:r>
                <a:r>
                  <a:rPr lang="de-DE" altLang="de-DE" sz="1800" b="1" dirty="0" err="1" smtClean="0">
                    <a:ea typeface="Cambria Math"/>
                    <a:sym typeface="Symbol"/>
                  </a:rPr>
                  <a:t>Chebyshev</a:t>
                </a:r>
                <a:r>
                  <a:rPr lang="de-DE" altLang="de-DE" sz="1800" b="1" dirty="0" smtClean="0">
                    <a:ea typeface="Cambria Math"/>
                    <a:sym typeface="Symbol"/>
                  </a:rPr>
                  <a:t> </a:t>
                </a:r>
                <a:r>
                  <a:rPr lang="de-DE" altLang="de-DE" sz="1800" b="1" dirty="0" err="1" smtClean="0">
                    <a:ea typeface="Cambria Math"/>
                    <a:sym typeface="Symbol"/>
                  </a:rPr>
                  <a:t>inequality</a:t>
                </a:r>
                <a:r>
                  <a:rPr lang="de-DE" altLang="de-DE" sz="1800" b="1" dirty="0" smtClean="0">
                    <a:ea typeface="Cambria Math"/>
                    <a:sym typeface="Symbol"/>
                  </a:rPr>
                  <a:t> </a:t>
                </a:r>
                <a:r>
                  <a:rPr lang="de-DE" altLang="de-DE" sz="1800" dirty="0" err="1" smtClean="0">
                    <a:ea typeface="Cambria Math"/>
                    <a:sym typeface="Symbol"/>
                  </a:rPr>
                  <a:t>states</a:t>
                </a:r>
                <a:r>
                  <a:rPr lang="de-DE" altLang="de-DE" sz="1800" dirty="0" smtClean="0">
                    <a:ea typeface="Cambria Math"/>
                    <a:sym typeface="Symbol"/>
                  </a:rPr>
                  <a:t> 	</a:t>
                </a:r>
                <a14:m>
                  <m:oMath xmlns:m="http://schemas.openxmlformats.org/officeDocument/2006/math">
                    <m:r>
                      <a:rPr lang="de-DE" altLang="de-DE" sz="1800" b="0" i="1" smtClean="0">
                        <a:latin typeface="Cambria Math"/>
                        <a:ea typeface="Cambria Math"/>
                        <a:sym typeface="Symbol"/>
                      </a:rPr>
                      <m:t>𝑃</m:t>
                    </m:r>
                    <m:d>
                      <m:dPr>
                        <m:ctrlPr>
                          <a:rPr lang="de-DE" altLang="de-DE" sz="1800" b="0" i="1" smtClean="0">
                            <a:latin typeface="Cambria Math" panose="02040503050406030204" pitchFamily="18" charset="0"/>
                            <a:ea typeface="Cambria Math"/>
                            <a:sym typeface="Symbol"/>
                          </a:rPr>
                        </m:ctrlPr>
                      </m:dPr>
                      <m:e>
                        <m:d>
                          <m:dPr>
                            <m:begChr m:val="|"/>
                            <m:endChr m:val="|"/>
                            <m:ctrlPr>
                              <a:rPr lang="de-DE" altLang="de-DE" sz="1800" b="0" i="1" smtClean="0">
                                <a:latin typeface="Cambria Math" panose="02040503050406030204" pitchFamily="18" charset="0"/>
                                <a:ea typeface="Cambria Math"/>
                                <a:sym typeface="Symbol"/>
                              </a:rPr>
                            </m:ctrlPr>
                          </m:dPr>
                          <m:e>
                            <m:r>
                              <a:rPr lang="de-DE" altLang="de-DE" sz="1800" b="0" i="1" smtClean="0">
                                <a:latin typeface="Cambria Math"/>
                                <a:ea typeface="Cambria Math"/>
                                <a:sym typeface="Symbol"/>
                              </a:rPr>
                              <m:t>𝑋</m:t>
                            </m:r>
                            <m:r>
                              <a:rPr lang="de-DE" altLang="de-DE" sz="1800" b="0" i="1" smtClean="0">
                                <a:latin typeface="Cambria Math"/>
                                <a:ea typeface="Cambria Math"/>
                                <a:sym typeface="Symbol"/>
                              </a:rPr>
                              <m:t>−</m:t>
                            </m:r>
                            <m:sSub>
                              <m:sSubPr>
                                <m:ctrlPr>
                                  <a:rPr lang="de-DE" altLang="de-DE" sz="1800" b="0" i="1" smtClean="0">
                                    <a:latin typeface="Cambria Math" panose="02040503050406030204" pitchFamily="18" charset="0"/>
                                    <a:ea typeface="Cambria Math"/>
                                    <a:sym typeface="Symbol"/>
                                  </a:rPr>
                                </m:ctrlPr>
                              </m:sSubPr>
                              <m:e>
                                <m:r>
                                  <a:rPr lang="de-DE" altLang="de-DE" sz="1800" b="1" i="0" smtClean="0">
                                    <a:latin typeface="Cambria Math"/>
                                    <a:ea typeface="Cambria Math"/>
                                    <a:sym typeface="Symbol"/>
                                  </a:rPr>
                                  <m:t>𝐄</m:t>
                                </m:r>
                              </m:e>
                              <m:sub>
                                <m:r>
                                  <a:rPr lang="de-DE" altLang="de-DE" sz="1800" b="0" i="1" smtClean="0">
                                    <a:latin typeface="Cambria Math"/>
                                    <a:ea typeface="Cambria Math"/>
                                    <a:sym typeface="Symbol"/>
                                  </a:rPr>
                                  <m:t>𝑃</m:t>
                                </m:r>
                              </m:sub>
                            </m:sSub>
                            <m:d>
                              <m:dPr>
                                <m:begChr m:val="["/>
                                <m:endChr m:val="]"/>
                                <m:ctrlPr>
                                  <a:rPr lang="de-DE" altLang="de-DE" sz="1800" b="0" i="1" smtClean="0">
                                    <a:latin typeface="Cambria Math" panose="02040503050406030204" pitchFamily="18" charset="0"/>
                                    <a:ea typeface="Cambria Math"/>
                                    <a:sym typeface="Symbol"/>
                                  </a:rPr>
                                </m:ctrlPr>
                              </m:dPr>
                              <m:e>
                                <m:r>
                                  <a:rPr lang="de-DE" altLang="de-DE" sz="1800" b="0" i="1" smtClean="0">
                                    <a:latin typeface="Cambria Math"/>
                                    <a:ea typeface="Cambria Math"/>
                                    <a:sym typeface="Symbol"/>
                                  </a:rPr>
                                  <m:t>𝑋</m:t>
                                </m:r>
                              </m:e>
                            </m:d>
                          </m:e>
                        </m:d>
                        <m:r>
                          <a:rPr lang="de-DE" altLang="de-DE" sz="1800" b="0" i="1" smtClean="0">
                            <a:latin typeface="Cambria Math"/>
                            <a:ea typeface="Cambria Math"/>
                            <a:sym typeface="Symbol"/>
                          </a:rPr>
                          <m:t>≥</m:t>
                        </m:r>
                        <m:r>
                          <a:rPr lang="de-DE" altLang="de-DE" sz="1800" b="0" i="1" smtClean="0">
                            <a:latin typeface="Cambria Math"/>
                            <a:ea typeface="Cambria Math"/>
                            <a:sym typeface="Symbol"/>
                          </a:rPr>
                          <m:t>𝑡</m:t>
                        </m:r>
                      </m:e>
                    </m:d>
                    <m:r>
                      <a:rPr lang="de-DE" altLang="de-DE" sz="1800" b="0" i="1" smtClean="0">
                        <a:latin typeface="Cambria Math"/>
                        <a:ea typeface="Cambria Math"/>
                        <a:sym typeface="Symbol"/>
                      </a:rPr>
                      <m:t>≤</m:t>
                    </m:r>
                    <m:f>
                      <m:fPr>
                        <m:ctrlPr>
                          <a:rPr lang="de-DE" altLang="de-DE" sz="1800" b="0" i="1" smtClean="0">
                            <a:latin typeface="Cambria Math" panose="02040503050406030204" pitchFamily="18" charset="0"/>
                            <a:ea typeface="Cambria Math"/>
                            <a:sym typeface="Symbol"/>
                          </a:rPr>
                        </m:ctrlPr>
                      </m:fPr>
                      <m:num>
                        <m:sSub>
                          <m:sSubPr>
                            <m:ctrlPr>
                              <a:rPr lang="de-DE" altLang="de-DE" sz="1800" b="0" i="1" smtClean="0">
                                <a:latin typeface="Cambria Math" panose="02040503050406030204" pitchFamily="18" charset="0"/>
                                <a:ea typeface="Cambria Math"/>
                                <a:sym typeface="Symbol"/>
                              </a:rPr>
                            </m:ctrlPr>
                          </m:sSubPr>
                          <m:e>
                            <m:r>
                              <a:rPr lang="de-DE" altLang="de-DE" sz="1800" b="0" i="1" smtClean="0">
                                <a:latin typeface="Cambria Math"/>
                                <a:ea typeface="Cambria Math"/>
                                <a:sym typeface="Symbol"/>
                              </a:rPr>
                              <m:t>𝑉𝑎𝑟</m:t>
                            </m:r>
                          </m:e>
                          <m:sub>
                            <m:r>
                              <a:rPr lang="de-DE" altLang="de-DE" sz="1800" b="0" i="1" smtClean="0">
                                <a:latin typeface="Cambria Math"/>
                                <a:ea typeface="Cambria Math"/>
                                <a:sym typeface="Symbol"/>
                              </a:rPr>
                              <m:t>𝑃</m:t>
                            </m:r>
                          </m:sub>
                        </m:sSub>
                        <m:d>
                          <m:dPr>
                            <m:begChr m:val="["/>
                            <m:endChr m:val="]"/>
                            <m:ctrlPr>
                              <a:rPr lang="de-DE" altLang="de-DE" sz="1800" b="0" i="1" smtClean="0">
                                <a:latin typeface="Cambria Math" panose="02040503050406030204" pitchFamily="18" charset="0"/>
                                <a:ea typeface="Cambria Math"/>
                                <a:sym typeface="Symbol"/>
                              </a:rPr>
                            </m:ctrlPr>
                          </m:dPr>
                          <m:e>
                            <m:r>
                              <a:rPr lang="de-DE" altLang="de-DE" sz="1800" b="0" i="1" smtClean="0">
                                <a:latin typeface="Cambria Math"/>
                                <a:ea typeface="Cambria Math"/>
                                <a:sym typeface="Symbol"/>
                              </a:rPr>
                              <m:t>𝑋</m:t>
                            </m:r>
                          </m:e>
                        </m:d>
                      </m:num>
                      <m:den>
                        <m:sSup>
                          <m:sSupPr>
                            <m:ctrlPr>
                              <a:rPr lang="de-DE" altLang="de-DE" sz="1800" b="0" i="1" smtClean="0">
                                <a:latin typeface="Cambria Math" panose="02040503050406030204" pitchFamily="18" charset="0"/>
                                <a:ea typeface="Cambria Math"/>
                                <a:sym typeface="Symbol"/>
                              </a:rPr>
                            </m:ctrlPr>
                          </m:sSupPr>
                          <m:e>
                            <m:r>
                              <a:rPr lang="de-DE" altLang="de-DE" sz="1800" b="0" i="1" smtClean="0">
                                <a:latin typeface="Cambria Math"/>
                                <a:ea typeface="Cambria Math"/>
                                <a:sym typeface="Symbol"/>
                              </a:rPr>
                              <m:t>𝑡</m:t>
                            </m:r>
                          </m:e>
                          <m:sup>
                            <m:r>
                              <a:rPr lang="de-DE" altLang="de-DE" sz="1800" b="0" i="1" smtClean="0">
                                <a:latin typeface="Cambria Math"/>
                                <a:ea typeface="Cambria Math"/>
                                <a:sym typeface="Symbol"/>
                              </a:rPr>
                              <m:t>2</m:t>
                            </m:r>
                          </m:sup>
                        </m:sSup>
                      </m:den>
                    </m:f>
                  </m:oMath>
                </a14:m>
                <a:endParaRPr lang="de-DE" altLang="de-DE" sz="1800" dirty="0" smtClean="0">
                  <a:ea typeface="Cambria Math"/>
                  <a:sym typeface="Symbol"/>
                </a:endParaRP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err="1">
                    <a:ea typeface="Cambria Math"/>
                    <a:sym typeface="Symbol"/>
                  </a:rPr>
                  <a:t>o</a:t>
                </a:r>
                <a:r>
                  <a:rPr lang="de-DE" altLang="de-DE" sz="1800" dirty="0" err="1" smtClean="0">
                    <a:ea typeface="Cambria Math"/>
                    <a:sym typeface="Symbol"/>
                  </a:rPr>
                  <a:t>r</a:t>
                </a:r>
                <a:r>
                  <a:rPr lang="de-DE" altLang="de-DE" sz="1800" dirty="0" smtClean="0">
                    <a:ea typeface="Cambria Math"/>
                    <a:sym typeface="Symbol"/>
                  </a:rPr>
                  <a:t> in </a:t>
                </a:r>
                <a:r>
                  <a:rPr lang="de-DE" altLang="de-DE" sz="1800" dirty="0" err="1" smtClean="0">
                    <a:ea typeface="Cambria Math"/>
                    <a:sym typeface="Symbol"/>
                  </a:rPr>
                  <a:t>terms</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			</a:t>
                </a:r>
                <a14:m>
                  <m:oMath xmlns:m="http://schemas.openxmlformats.org/officeDocument/2006/math">
                    <m:r>
                      <a:rPr lang="de-DE" altLang="de-DE" sz="1800" i="1">
                        <a:latin typeface="Cambria Math"/>
                        <a:ea typeface="Cambria Math"/>
                        <a:sym typeface="Symbol"/>
                      </a:rPr>
                      <m:t>𝑃</m:t>
                    </m:r>
                    <m:d>
                      <m:dPr>
                        <m:ctrlPr>
                          <a:rPr lang="de-DE" altLang="de-DE" sz="1800" i="1">
                            <a:latin typeface="Cambria Math" panose="02040503050406030204" pitchFamily="18" charset="0"/>
                            <a:ea typeface="Cambria Math"/>
                            <a:sym typeface="Symbol"/>
                          </a:rPr>
                        </m:ctrlPr>
                      </m:dPr>
                      <m:e>
                        <m:d>
                          <m:dPr>
                            <m:begChr m:val="|"/>
                            <m:endChr m:val="|"/>
                            <m:ctrlPr>
                              <a:rPr lang="de-DE" altLang="de-DE" sz="1800" i="1">
                                <a:latin typeface="Cambria Math" panose="02040503050406030204" pitchFamily="18" charset="0"/>
                                <a:ea typeface="Cambria Math"/>
                                <a:sym typeface="Symbol"/>
                              </a:rPr>
                            </m:ctrlPr>
                          </m:dPr>
                          <m:e>
                            <m:r>
                              <a:rPr lang="de-DE" altLang="de-DE" sz="1800" i="1">
                                <a:latin typeface="Cambria Math"/>
                                <a:ea typeface="Cambria Math"/>
                                <a:sym typeface="Symbol"/>
                              </a:rPr>
                              <m:t>𝑋</m:t>
                            </m:r>
                            <m:r>
                              <a:rPr lang="de-DE" altLang="de-DE" sz="1800" i="1">
                                <a:latin typeface="Cambria Math"/>
                                <a:ea typeface="Cambria Math"/>
                                <a:sym typeface="Symbol"/>
                              </a:rPr>
                              <m:t>−</m:t>
                            </m:r>
                            <m:sSub>
                              <m:sSubPr>
                                <m:ctrlPr>
                                  <a:rPr lang="de-DE" altLang="de-DE" sz="1800" i="1">
                                    <a:latin typeface="Cambria Math" panose="02040503050406030204" pitchFamily="18" charset="0"/>
                                    <a:ea typeface="Cambria Math"/>
                                    <a:sym typeface="Symbol"/>
                                  </a:rPr>
                                </m:ctrlPr>
                              </m:sSubPr>
                              <m:e>
                                <m:r>
                                  <a:rPr lang="de-DE" altLang="de-DE" sz="1800" b="1">
                                    <a:latin typeface="Cambria Math"/>
                                    <a:ea typeface="Cambria Math"/>
                                    <a:sym typeface="Symbol"/>
                                  </a:rPr>
                                  <m:t>𝐄</m:t>
                                </m:r>
                              </m:e>
                              <m:sub>
                                <m:r>
                                  <a:rPr lang="de-DE" altLang="de-DE" sz="1800" i="1">
                                    <a:latin typeface="Cambria Math"/>
                                    <a:ea typeface="Cambria Math"/>
                                    <a:sym typeface="Symbol"/>
                                  </a:rPr>
                                  <m:t>𝑃</m:t>
                                </m:r>
                              </m:sub>
                            </m:sSub>
                            <m:d>
                              <m:dPr>
                                <m:begChr m:val="["/>
                                <m:endChr m:val="]"/>
                                <m:ctrlPr>
                                  <a:rPr lang="de-DE" altLang="de-DE" sz="1800" i="1">
                                    <a:latin typeface="Cambria Math" panose="02040503050406030204" pitchFamily="18" charset="0"/>
                                    <a:ea typeface="Cambria Math"/>
                                    <a:sym typeface="Symbol"/>
                                  </a:rPr>
                                </m:ctrlPr>
                              </m:dPr>
                              <m:e>
                                <m:r>
                                  <a:rPr lang="de-DE" altLang="de-DE" sz="1800" i="1">
                                    <a:latin typeface="Cambria Math"/>
                                    <a:ea typeface="Cambria Math"/>
                                    <a:sym typeface="Symbol"/>
                                  </a:rPr>
                                  <m:t>𝑋</m:t>
                                </m:r>
                              </m:e>
                            </m:d>
                          </m:e>
                        </m:d>
                        <m:r>
                          <a:rPr lang="de-DE" altLang="de-DE" sz="1800" i="1">
                            <a:latin typeface="Cambria Math"/>
                            <a:ea typeface="Cambria Math"/>
                            <a:sym typeface="Symbol"/>
                          </a:rPr>
                          <m:t>≥</m:t>
                        </m:r>
                        <m:r>
                          <a:rPr lang="de-DE" altLang="de-DE" sz="1800" b="0" i="1" smtClean="0">
                            <a:latin typeface="Cambria Math"/>
                            <a:ea typeface="Cambria Math"/>
                            <a:sym typeface="Symbol"/>
                          </a:rPr>
                          <m:t>𝑘</m:t>
                        </m:r>
                        <m:sSub>
                          <m:sSubPr>
                            <m:ctrlPr>
                              <a:rPr lang="de-DE" altLang="de-DE" sz="1800" b="0" i="1" smtClean="0">
                                <a:latin typeface="Cambria Math" panose="02040503050406030204" pitchFamily="18" charset="0"/>
                                <a:ea typeface="Cambria Math"/>
                                <a:sym typeface="Symbol"/>
                              </a:rPr>
                            </m:ctrlPr>
                          </m:sSubPr>
                          <m:e>
                            <m:r>
                              <a:rPr lang="de-DE" altLang="de-DE" sz="1800" b="0" i="1" smtClean="0">
                                <a:latin typeface="Cambria Math"/>
                                <a:ea typeface="Cambria Math"/>
                                <a:sym typeface="Symbol"/>
                              </a:rPr>
                              <m:t>𝜎</m:t>
                            </m:r>
                          </m:e>
                          <m:sub>
                            <m:r>
                              <a:rPr lang="de-DE" altLang="de-DE" sz="1800" b="0" i="1" smtClean="0">
                                <a:latin typeface="Cambria Math"/>
                                <a:ea typeface="Cambria Math"/>
                                <a:sym typeface="Symbol"/>
                              </a:rPr>
                              <m:t>𝑋</m:t>
                            </m:r>
                          </m:sub>
                        </m:sSub>
                      </m:e>
                    </m:d>
                    <m:r>
                      <a:rPr lang="de-DE" altLang="de-DE" sz="1800" i="1">
                        <a:latin typeface="Cambria Math"/>
                        <a:ea typeface="Cambria Math"/>
                        <a:sym typeface="Symbol"/>
                      </a:rPr>
                      <m:t>≤</m:t>
                    </m:r>
                    <m:f>
                      <m:fPr>
                        <m:ctrlPr>
                          <a:rPr lang="de-DE" altLang="de-DE" sz="1800" i="1">
                            <a:latin typeface="Cambria Math" panose="02040503050406030204" pitchFamily="18" charset="0"/>
                            <a:ea typeface="Cambria Math"/>
                            <a:sym typeface="Symbol"/>
                          </a:rPr>
                        </m:ctrlPr>
                      </m:fPr>
                      <m:num>
                        <m:r>
                          <a:rPr lang="de-DE" altLang="de-DE" sz="1800" b="0" i="1" smtClean="0">
                            <a:latin typeface="Cambria Math"/>
                            <a:ea typeface="Cambria Math"/>
                            <a:sym typeface="Symbol"/>
                          </a:rPr>
                          <m:t>1</m:t>
                        </m:r>
                      </m:num>
                      <m:den>
                        <m:sSup>
                          <m:sSupPr>
                            <m:ctrlPr>
                              <a:rPr lang="de-DE" altLang="de-DE" sz="1800" i="1" smtClean="0">
                                <a:latin typeface="Cambria Math" panose="02040503050406030204" pitchFamily="18" charset="0"/>
                                <a:ea typeface="Cambria Math"/>
                                <a:sym typeface="Symbol"/>
                              </a:rPr>
                            </m:ctrlPr>
                          </m:sSupPr>
                          <m:e>
                            <m:r>
                              <a:rPr lang="de-DE" altLang="de-DE" sz="1800" b="0" i="1" smtClean="0">
                                <a:latin typeface="Cambria Math"/>
                                <a:ea typeface="Cambria Math"/>
                                <a:sym typeface="Symbol"/>
                              </a:rPr>
                              <m:t>𝑘</m:t>
                            </m:r>
                          </m:e>
                          <m:sup>
                            <m:r>
                              <a:rPr lang="de-DE" altLang="de-DE" sz="1800" b="0" i="1" smtClean="0">
                                <a:latin typeface="Cambria Math"/>
                                <a:ea typeface="Cambria Math"/>
                                <a:sym typeface="Symbol"/>
                              </a:rPr>
                              <m:t>2</m:t>
                            </m:r>
                          </m:sup>
                        </m:sSup>
                      </m:den>
                    </m:f>
                  </m:oMath>
                </a14:m>
                <a:endParaRPr lang="de-DE" altLang="de-DE" sz="1800" dirty="0">
                  <a:ea typeface="Cambria Math"/>
                  <a:sym typeface="Symbol"/>
                </a:endParaRPr>
              </a:p>
            </p:txBody>
          </p:sp>
        </mc:Choice>
        <mc:Fallback xmlns="">
          <p:sp>
            <p:nvSpPr>
              <p:cNvPr id="15364" name="Text Box 4"/>
              <p:cNvSpPr txBox="1">
                <a:spLocks noRot="1" noChangeAspect="1" noMove="1" noResize="1" noEditPoints="1" noAdjustHandles="1" noChangeArrowheads="1" noChangeShapeType="1" noTextEdit="1"/>
              </p:cNvSpPr>
              <p:nvPr/>
            </p:nvSpPr>
            <p:spPr bwMode="auto">
              <a:xfrm>
                <a:off x="107504" y="658526"/>
                <a:ext cx="8928992" cy="5404685"/>
              </a:xfrm>
              <a:prstGeom prst="rect">
                <a:avLst/>
              </a:prstGeom>
              <a:blipFill>
                <a:blip r:embed="rId2"/>
                <a:stretch>
                  <a:fillRect l="-615" t="-11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noFill/>
                  </a:rPr>
                  <a:t> </a:t>
                </a:r>
              </a:p>
            </p:txBody>
          </p:sp>
        </mc:Fallback>
      </mc:AlternateContent>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56</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V2</a:t>
            </a:r>
            <a:endParaRPr lang="de-DE" altLang="de-DE" sz="1000" dirty="0" smtClean="0"/>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Processing of Biological Data</a:t>
            </a:r>
          </a:p>
        </p:txBody>
      </p:sp>
    </p:spTree>
    <p:extLst>
      <p:ext uri="{BB962C8B-B14F-4D97-AF65-F5344CB8AC3E}">
        <p14:creationId xmlns:p14="http://schemas.microsoft.com/office/powerpoint/2010/main" val="17983098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err="1" smtClean="0">
                <a:ea typeface="ＭＳ Ｐゴシック" pitchFamily="34" charset="-128"/>
              </a:rPr>
              <a:t>Variance</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p:sp>
        <p:nvSpPr>
          <p:cNvPr id="15364" name="Text Box 4"/>
          <p:cNvSpPr txBox="1">
            <a:spLocks noChangeArrowheads="1"/>
          </p:cNvSpPr>
          <p:nvPr/>
        </p:nvSpPr>
        <p:spPr bwMode="auto">
          <a:xfrm>
            <a:off x="107504" y="658526"/>
            <a:ext cx="8928992" cy="541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Let X </a:t>
            </a:r>
            <a:r>
              <a:rPr lang="de-DE" altLang="de-DE" sz="1800" dirty="0" err="1" smtClean="0">
                <a:ea typeface="Cambria Math"/>
                <a:sym typeface="Symbol"/>
              </a:rPr>
              <a:t>be</a:t>
            </a:r>
            <a:r>
              <a:rPr lang="de-DE" altLang="de-DE" sz="1800" dirty="0" smtClean="0">
                <a:ea typeface="Cambria Math"/>
                <a:sym typeface="Symbol"/>
              </a:rPr>
              <a:t> a </a:t>
            </a:r>
            <a:r>
              <a:rPr lang="de-DE" altLang="de-DE" sz="1800" dirty="0" err="1" smtClean="0">
                <a:ea typeface="Cambria Math"/>
                <a:sym typeface="Symbol"/>
              </a:rPr>
              <a:t>random</a:t>
            </a:r>
            <a:r>
              <a:rPr lang="de-DE" altLang="de-DE" sz="1800" dirty="0" smtClean="0">
                <a:ea typeface="Cambria Math"/>
                <a:sym typeface="Symbol"/>
              </a:rPr>
              <a:t> variable </a:t>
            </a:r>
            <a:r>
              <a:rPr lang="de-DE" altLang="de-DE" sz="1800" dirty="0" err="1" smtClean="0">
                <a:ea typeface="Cambria Math"/>
                <a:sym typeface="Symbol"/>
              </a:rPr>
              <a:t>with</a:t>
            </a:r>
            <a:r>
              <a:rPr lang="de-DE" altLang="de-DE" sz="1800" dirty="0" smtClean="0">
                <a:ea typeface="Cambria Math"/>
                <a:sym typeface="Symbol"/>
              </a:rPr>
              <a:t> </a:t>
            </a:r>
            <a:r>
              <a:rPr lang="de-DE" altLang="de-DE" sz="1800" dirty="0" err="1" smtClean="0">
                <a:ea typeface="Cambria Math"/>
                <a:sym typeface="Symbol"/>
              </a:rPr>
              <a:t>Gaussian</a:t>
            </a:r>
            <a:r>
              <a:rPr lang="de-DE" altLang="de-DE" sz="1800" dirty="0" smtClean="0">
                <a:ea typeface="Cambria Math"/>
                <a:sym typeface="Symbol"/>
              </a:rPr>
              <a:t> </a:t>
            </a:r>
            <a:r>
              <a:rPr lang="de-DE" altLang="de-DE" sz="1800" dirty="0" err="1" smtClean="0">
                <a:ea typeface="Cambria Math"/>
                <a:sym typeface="Symbol"/>
              </a:rPr>
              <a:t>distribution</a:t>
            </a:r>
            <a:r>
              <a:rPr lang="de-DE" altLang="de-DE" sz="1800" dirty="0">
                <a:ea typeface="Cambria Math"/>
                <a:sym typeface="Symbol"/>
              </a:rPr>
              <a:t> N(;</a:t>
            </a:r>
            <a:r>
              <a:rPr lang="de-DE" altLang="de-DE" sz="1800" baseline="30000" dirty="0">
                <a:ea typeface="Cambria Math"/>
                <a:sym typeface="Symbol"/>
              </a:rPr>
              <a:t>2</a:t>
            </a:r>
            <a:r>
              <a:rPr lang="de-DE" altLang="de-DE" sz="1800" dirty="0" smtClean="0">
                <a:ea typeface="Cambria Math"/>
                <a:sym typeface="Symbol"/>
              </a:rPr>
              <a:t>).</a:t>
            </a:r>
          </a:p>
          <a:p>
            <a:pPr eaLnBrk="1" hangingPunct="1">
              <a:lnSpc>
                <a:spcPct val="120000"/>
              </a:lnSpc>
              <a:spcBef>
                <a:spcPct val="0"/>
              </a:spcBef>
              <a:buNone/>
            </a:pPr>
            <a:r>
              <a:rPr lang="de-DE" altLang="de-DE" sz="1800" dirty="0" err="1" smtClean="0">
                <a:ea typeface="Cambria Math"/>
                <a:sym typeface="Symbol"/>
              </a:rPr>
              <a:t>Then</a:t>
            </a:r>
            <a:r>
              <a:rPr lang="de-DE" altLang="de-DE" sz="1800" dirty="0" smtClean="0">
                <a:ea typeface="Cambria Math"/>
                <a:sym typeface="Symbol"/>
              </a:rPr>
              <a:t> </a:t>
            </a:r>
            <a:r>
              <a:rPr lang="de-DE" altLang="de-DE" sz="1800" b="1" dirty="0" smtClean="0">
                <a:ea typeface="Cambria Math"/>
                <a:sym typeface="Symbol"/>
              </a:rPr>
              <a:t>E</a:t>
            </a:r>
            <a:r>
              <a:rPr lang="de-DE" altLang="de-DE" sz="1800" dirty="0" smtClean="0">
                <a:ea typeface="Cambria Math"/>
                <a:sym typeface="Symbol"/>
              </a:rPr>
              <a:t>[X] =  </a:t>
            </a:r>
            <a:r>
              <a:rPr lang="de-DE" altLang="de-DE" sz="1800" dirty="0" err="1" smtClean="0">
                <a:ea typeface="Cambria Math"/>
                <a:sym typeface="Symbol"/>
              </a:rPr>
              <a:t>and</a:t>
            </a:r>
            <a:r>
              <a:rPr lang="de-DE" altLang="de-DE" sz="1800" dirty="0" smtClean="0">
                <a:ea typeface="Cambria Math"/>
                <a:sym typeface="Symbol"/>
              </a:rPr>
              <a:t> Var[X] = </a:t>
            </a:r>
            <a:r>
              <a:rPr lang="de-DE" altLang="de-DE" sz="1800" baseline="30000" dirty="0" smtClean="0">
                <a:ea typeface="Cambria Math"/>
                <a:sym typeface="Symbol"/>
              </a:rPr>
              <a:t>2</a:t>
            </a:r>
            <a:r>
              <a:rPr lang="de-DE" altLang="de-DE" sz="1800" dirty="0" smtClean="0">
                <a:ea typeface="Cambria Math"/>
                <a:sym typeface="Symbol"/>
              </a:rPr>
              <a:t>.</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smtClean="0">
                <a:ea typeface="Cambria Math"/>
                <a:sym typeface="Symbol"/>
              </a:rPr>
              <a:t>Thus,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parameters</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Gaussian</a:t>
            </a:r>
            <a:r>
              <a:rPr lang="de-DE" altLang="de-DE" sz="1800" dirty="0" smtClean="0">
                <a:ea typeface="Cambria Math"/>
                <a:sym typeface="Symbol"/>
              </a:rPr>
              <a:t> </a:t>
            </a:r>
            <a:r>
              <a:rPr lang="de-DE" altLang="de-DE" sz="1800" dirty="0" err="1" smtClean="0">
                <a:ea typeface="Cambria Math"/>
                <a:sym typeface="Symbol"/>
              </a:rPr>
              <a:t>distribution</a:t>
            </a:r>
            <a:r>
              <a:rPr lang="de-DE" altLang="de-DE" sz="1800" dirty="0" smtClean="0">
                <a:ea typeface="Cambria Math"/>
                <a:sym typeface="Symbol"/>
              </a:rPr>
              <a:t> </a:t>
            </a:r>
            <a:r>
              <a:rPr lang="de-DE" altLang="de-DE" sz="1800" dirty="0" err="1" smtClean="0">
                <a:ea typeface="Cambria Math"/>
                <a:sym typeface="Symbol"/>
              </a:rPr>
              <a:t>specify</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expectation</a:t>
            </a:r>
            <a:r>
              <a:rPr lang="de-DE" altLang="de-DE" sz="1800" dirty="0" smtClean="0">
                <a:ea typeface="Cambria Math"/>
                <a:sym typeface="Symbol"/>
              </a:rPr>
              <a:t> </a:t>
            </a:r>
            <a:r>
              <a:rPr lang="de-DE" altLang="de-DE" sz="1800" dirty="0" err="1" smtClean="0">
                <a:ea typeface="Cambria Math"/>
                <a:sym typeface="Symbol"/>
              </a:rPr>
              <a:t>and</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variance</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distribution</a:t>
            </a:r>
            <a:r>
              <a:rPr lang="de-DE" altLang="de-DE" sz="1800" dirty="0" smtClean="0">
                <a:ea typeface="Cambria Math"/>
                <a:sym typeface="Symbol"/>
              </a:rPr>
              <a:t>.</a:t>
            </a:r>
          </a:p>
          <a:p>
            <a:pPr eaLnBrk="1" hangingPunct="1">
              <a:lnSpc>
                <a:spcPct val="120000"/>
              </a:lnSpc>
              <a:spcBef>
                <a:spcPct val="0"/>
              </a:spcBef>
              <a:buNone/>
            </a:pPr>
            <a:r>
              <a:rPr lang="de-DE" altLang="de-DE" sz="1800" dirty="0" smtClean="0">
                <a:ea typeface="Cambria Math"/>
                <a:sym typeface="Symbol"/>
              </a:rPr>
              <a:t>The form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Gaussian</a:t>
            </a:r>
            <a:r>
              <a:rPr lang="de-DE" altLang="de-DE" sz="1800" dirty="0" smtClean="0">
                <a:ea typeface="Cambria Math"/>
                <a:sym typeface="Symbol"/>
              </a:rPr>
              <a:t> </a:t>
            </a:r>
            <a:r>
              <a:rPr lang="de-DE" altLang="de-DE" sz="1800" dirty="0" err="1" smtClean="0">
                <a:ea typeface="Cambria Math"/>
                <a:sym typeface="Symbol"/>
              </a:rPr>
              <a:t>distribution</a:t>
            </a:r>
            <a:r>
              <a:rPr lang="de-DE" altLang="de-DE" sz="1800" dirty="0" smtClean="0">
                <a:ea typeface="Cambria Math"/>
                <a:sym typeface="Symbol"/>
              </a:rPr>
              <a:t> </a:t>
            </a:r>
            <a:r>
              <a:rPr lang="de-DE" altLang="de-DE" sz="1800" dirty="0" err="1" smtClean="0">
                <a:ea typeface="Cambria Math"/>
                <a:sym typeface="Symbol"/>
              </a:rPr>
              <a:t>implies</a:t>
            </a:r>
            <a:r>
              <a:rPr lang="de-DE" altLang="de-DE" sz="1800" dirty="0" smtClean="0">
                <a:ea typeface="Cambria Math"/>
                <a:sym typeface="Symbol"/>
              </a:rPr>
              <a:t> </a:t>
            </a:r>
            <a:r>
              <a:rPr lang="de-DE" altLang="de-DE" sz="1800" dirty="0" err="1" smtClean="0">
                <a:ea typeface="Cambria Math"/>
                <a:sym typeface="Symbol"/>
              </a:rPr>
              <a:t>that</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density</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values</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X </a:t>
            </a:r>
            <a:r>
              <a:rPr lang="de-DE" altLang="de-DE" sz="1800" dirty="0" err="1" smtClean="0">
                <a:ea typeface="Cambria Math"/>
                <a:sym typeface="Symbol"/>
              </a:rPr>
              <a:t>drops</a:t>
            </a:r>
            <a:r>
              <a:rPr lang="de-DE" altLang="de-DE" sz="1800" dirty="0" smtClean="0">
                <a:ea typeface="Cambria Math"/>
                <a:sym typeface="Symbol"/>
              </a:rPr>
              <a:t> </a:t>
            </a:r>
            <a:r>
              <a:rPr lang="de-DE" altLang="de-DE" sz="1800" dirty="0" err="1" smtClean="0">
                <a:ea typeface="Cambria Math"/>
                <a:sym typeface="Symbol"/>
              </a:rPr>
              <a:t>exponentially</a:t>
            </a:r>
            <a:r>
              <a:rPr lang="de-DE" altLang="de-DE" sz="1800" dirty="0" smtClean="0">
                <a:ea typeface="Cambria Math"/>
                <a:sym typeface="Symbol"/>
              </a:rPr>
              <a:t> fast in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distance</a:t>
            </a:r>
            <a:r>
              <a:rPr lang="de-DE" altLang="de-DE" sz="1800" dirty="0">
                <a:ea typeface="Cambria Math"/>
                <a:sym typeface="Symbol"/>
              </a:rPr>
              <a:t> </a:t>
            </a:r>
            <a:r>
              <a:rPr lang="de-DE" altLang="de-DE" sz="1800" dirty="0" smtClean="0">
                <a:ea typeface="Cambria Math"/>
                <a:sym typeface="Symbol"/>
              </a:rPr>
              <a:t>(x - ) / .</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smtClean="0">
                <a:ea typeface="Cambria Math"/>
                <a:sym typeface="Symbol"/>
              </a:rPr>
              <a:t>Nice </a:t>
            </a:r>
            <a:r>
              <a:rPr lang="de-DE" altLang="de-DE" sz="1800" b="1" dirty="0" smtClean="0">
                <a:ea typeface="Cambria Math"/>
                <a:sym typeface="Symbol"/>
              </a:rPr>
              <a:t>online </a:t>
            </a:r>
            <a:r>
              <a:rPr lang="de-DE" altLang="de-DE" sz="1800" b="1" dirty="0" err="1" smtClean="0">
                <a:ea typeface="Cambria Math"/>
                <a:sym typeface="Symbol"/>
              </a:rPr>
              <a:t>resources</a:t>
            </a:r>
            <a:r>
              <a:rPr lang="de-DE" altLang="de-DE" sz="1800" b="1" dirty="0" smtClean="0">
                <a:ea typeface="Cambria Math"/>
                <a:sym typeface="Symbol"/>
              </a:rPr>
              <a:t> </a:t>
            </a:r>
            <a:r>
              <a:rPr lang="de-DE" altLang="de-DE" sz="1800" dirty="0" smtClean="0">
                <a:ea typeface="Cambria Math"/>
                <a:sym typeface="Symbol"/>
              </a:rPr>
              <a:t>on </a:t>
            </a:r>
            <a:r>
              <a:rPr lang="de-DE" altLang="de-DE" sz="1800" dirty="0" err="1" smtClean="0">
                <a:ea typeface="Cambria Math"/>
                <a:sym typeface="Symbol"/>
              </a:rPr>
              <a:t>statistics</a:t>
            </a:r>
            <a:r>
              <a:rPr lang="de-DE" altLang="de-DE" sz="1800" dirty="0" smtClean="0">
                <a:ea typeface="Cambria Math"/>
                <a:sym typeface="Symbol"/>
              </a:rPr>
              <a:t>:</a:t>
            </a:r>
          </a:p>
          <a:p>
            <a:pPr eaLnBrk="1" hangingPunct="1">
              <a:lnSpc>
                <a:spcPct val="120000"/>
              </a:lnSpc>
              <a:spcBef>
                <a:spcPct val="0"/>
              </a:spcBef>
              <a:buNone/>
            </a:pPr>
            <a:endParaRPr lang="de-DE" altLang="de-DE" sz="1800" dirty="0" smtClean="0">
              <a:ea typeface="Cambria Math"/>
              <a:sym typeface="Symbol"/>
            </a:endParaRPr>
          </a:p>
          <a:p>
            <a:pPr eaLnBrk="1" hangingPunct="1">
              <a:lnSpc>
                <a:spcPct val="120000"/>
              </a:lnSpc>
              <a:spcBef>
                <a:spcPct val="0"/>
              </a:spcBef>
              <a:buNone/>
            </a:pPr>
            <a:r>
              <a:rPr lang="de-DE" altLang="de-DE" sz="1800" dirty="0">
                <a:ea typeface="Cambria Math"/>
                <a:sym typeface="Symbol"/>
              </a:rPr>
              <a:t>https://www.khanacademy.org/math/statistics-probability</a:t>
            </a:r>
          </a:p>
          <a:p>
            <a:pPr eaLnBrk="1" hangingPunct="1">
              <a:lnSpc>
                <a:spcPct val="120000"/>
              </a:lnSpc>
              <a:spcBef>
                <a:spcPct val="0"/>
              </a:spcBef>
              <a:buNone/>
            </a:pPr>
            <a:endParaRPr lang="de-DE" altLang="de-DE" sz="1800" dirty="0" smtClean="0">
              <a:ea typeface="Cambria Math"/>
              <a:sym typeface="Symbol"/>
            </a:endParaRPr>
          </a:p>
          <a:p>
            <a:pPr eaLnBrk="1" hangingPunct="1">
              <a:lnSpc>
                <a:spcPct val="120000"/>
              </a:lnSpc>
              <a:spcBef>
                <a:spcPct val="0"/>
              </a:spcBef>
              <a:buNone/>
            </a:pPr>
            <a:r>
              <a:rPr lang="de-DE" altLang="de-DE" sz="1800" dirty="0">
                <a:ea typeface="Cambria Math"/>
                <a:sym typeface="Symbol"/>
              </a:rPr>
              <a:t>http://tutorials.istudy.psu.edu/basicstatistics/</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a:ea typeface="Cambria Math"/>
                <a:sym typeface="Symbol"/>
              </a:rPr>
              <a:t>https://stattrek.com/statistics/problems.aspx</a:t>
            </a:r>
            <a:endParaRPr lang="de-DE" altLang="de-DE" sz="1800" dirty="0" smtClean="0">
              <a:ea typeface="Cambria Math"/>
              <a:sym typeface="Symbol"/>
            </a:endParaRPr>
          </a:p>
          <a:p>
            <a:pPr eaLnBrk="1" hangingPunct="1">
              <a:lnSpc>
                <a:spcPct val="120000"/>
              </a:lnSpc>
              <a:spcBef>
                <a:spcPct val="0"/>
              </a:spcBef>
              <a:buNone/>
            </a:pPr>
            <a:endParaRPr lang="de-DE" altLang="de-DE" sz="1800" dirty="0" smtClean="0">
              <a:ea typeface="Cambria Math"/>
              <a:sym typeface="Symbol"/>
            </a:endParaRPr>
          </a:p>
        </p:txBody>
      </p:sp>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57</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V2</a:t>
            </a:r>
            <a:endParaRPr lang="de-DE" altLang="de-DE" sz="1000" dirty="0" smtClean="0"/>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Processing of Biological Data</a:t>
            </a:r>
          </a:p>
        </p:txBody>
      </p:sp>
    </p:spTree>
    <p:extLst>
      <p:ext uri="{BB962C8B-B14F-4D97-AF65-F5344CB8AC3E}">
        <p14:creationId xmlns:p14="http://schemas.microsoft.com/office/powerpoint/2010/main" val="1476911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76064"/>
          </a:xfrm>
        </p:spPr>
        <p:txBody>
          <a:bodyPr/>
          <a:lstStyle/>
          <a:p>
            <a:r>
              <a:rPr lang="en-US" dirty="0" smtClean="0"/>
              <a:t>LFM: mathematical background</a:t>
            </a:r>
            <a:endParaRPr lang="ru-RU" dirty="0"/>
          </a:p>
        </p:txBody>
      </p:sp>
      <p:sp>
        <p:nvSpPr>
          <p:cNvPr id="3" name="Содержимое 2"/>
          <p:cNvSpPr>
            <a:spLocks noGrp="1"/>
          </p:cNvSpPr>
          <p:nvPr>
            <p:ph idx="1"/>
          </p:nvPr>
        </p:nvSpPr>
        <p:spPr>
          <a:xfrm>
            <a:off x="323529" y="2642846"/>
            <a:ext cx="5184576" cy="2740936"/>
          </a:xfrm>
        </p:spPr>
        <p:txBody>
          <a:bodyPr/>
          <a:lstStyle/>
          <a:p>
            <a:pPr>
              <a:lnSpc>
                <a:spcPts val="2900"/>
              </a:lnSpc>
              <a:buNone/>
            </a:pPr>
            <a:r>
              <a:rPr lang="en-US" sz="2000" dirty="0" smtClean="0"/>
              <a:t>L (</a:t>
            </a:r>
            <a:r>
              <a:rPr lang="en-US" sz="2000" i="1" dirty="0" smtClean="0"/>
              <a:t>m</a:t>
            </a:r>
            <a:r>
              <a:rPr lang="en-US" sz="2000" dirty="0" smtClean="0"/>
              <a:t> × </a:t>
            </a:r>
            <a:r>
              <a:rPr lang="en-US" sz="2000" i="1" dirty="0" smtClean="0"/>
              <a:t>r</a:t>
            </a:r>
            <a:r>
              <a:rPr lang="en-US" sz="2000" dirty="0" smtClean="0"/>
              <a:t>) and R (</a:t>
            </a:r>
            <a:r>
              <a:rPr lang="en-US" sz="2000" i="1" dirty="0" smtClean="0"/>
              <a:t>r</a:t>
            </a:r>
            <a:r>
              <a:rPr lang="en-US" sz="2000" dirty="0" smtClean="0"/>
              <a:t> × </a:t>
            </a:r>
            <a:r>
              <a:rPr lang="en-US" sz="2000" i="1" dirty="0" smtClean="0"/>
              <a:t>n</a:t>
            </a:r>
            <a:r>
              <a:rPr lang="en-US" sz="2000" dirty="0" smtClean="0"/>
              <a:t>) are sought matrices of rank </a:t>
            </a:r>
            <a:r>
              <a:rPr lang="en-US" sz="2000" i="1" dirty="0" smtClean="0"/>
              <a:t>r</a:t>
            </a:r>
          </a:p>
          <a:p>
            <a:pPr>
              <a:lnSpc>
                <a:spcPts val="2900"/>
              </a:lnSpc>
              <a:buNone/>
            </a:pPr>
            <a:r>
              <a:rPr lang="en-US" sz="2000" dirty="0" smtClean="0"/>
              <a:t>D (</a:t>
            </a:r>
            <a:r>
              <a:rPr lang="en-US" sz="2000" i="1" dirty="0" smtClean="0"/>
              <a:t>m</a:t>
            </a:r>
            <a:r>
              <a:rPr lang="en-US" sz="2000" dirty="0" smtClean="0"/>
              <a:t> × </a:t>
            </a:r>
            <a:r>
              <a:rPr lang="en-US" sz="2000" i="1" dirty="0" smtClean="0"/>
              <a:t>n</a:t>
            </a:r>
            <a:r>
              <a:rPr lang="en-US" sz="2000" dirty="0" smtClean="0"/>
              <a:t>) is a given matrix</a:t>
            </a:r>
          </a:p>
          <a:p>
            <a:pPr>
              <a:lnSpc>
                <a:spcPts val="2900"/>
              </a:lnSpc>
              <a:buNone/>
            </a:pPr>
            <a:endParaRPr lang="en-US" sz="2000" dirty="0"/>
          </a:p>
          <a:p>
            <a:pPr>
              <a:lnSpc>
                <a:spcPts val="2900"/>
              </a:lnSpc>
              <a:buNone/>
            </a:pPr>
            <a:r>
              <a:rPr lang="en-US" sz="2000" b="1" dirty="0" smtClean="0"/>
              <a:t>Idea</a:t>
            </a:r>
            <a:r>
              <a:rPr lang="en-US" sz="2000" dirty="0" smtClean="0"/>
              <a:t>: construct L and R from known data; use them to reconstruct the missing data.</a:t>
            </a:r>
          </a:p>
        </p:txBody>
      </p:sp>
      <p:sp>
        <p:nvSpPr>
          <p:cNvPr id="4" name="Номер слайда 3"/>
          <p:cNvSpPr>
            <a:spLocks noGrp="1"/>
          </p:cNvSpPr>
          <p:nvPr>
            <p:ph type="sldNum" sz="quarter" idx="12"/>
          </p:nvPr>
        </p:nvSpPr>
        <p:spPr/>
        <p:txBody>
          <a:bodyPr/>
          <a:lstStyle/>
          <a:p>
            <a:fld id="{5642019C-ABE9-4D0A-8A8D-CA21D401B279}" type="slidenum">
              <a:rPr lang="en-US" smtClean="0"/>
              <a:pPr/>
              <a:t>6</a:t>
            </a:fld>
            <a:endParaRPr lang="en-US"/>
          </a:p>
        </p:txBody>
      </p:sp>
      <p:pic>
        <p:nvPicPr>
          <p:cNvPr id="20481" name="Picture 1"/>
          <p:cNvPicPr>
            <a:picLocks noChangeAspect="1" noChangeArrowheads="1"/>
          </p:cNvPicPr>
          <p:nvPr/>
        </p:nvPicPr>
        <p:blipFill>
          <a:blip r:embed="rId2"/>
          <a:srcRect/>
          <a:stretch>
            <a:fillRect/>
          </a:stretch>
        </p:blipFill>
        <p:spPr bwMode="auto">
          <a:xfrm>
            <a:off x="5652120" y="805433"/>
            <a:ext cx="3075679" cy="4256162"/>
          </a:xfrm>
          <a:prstGeom prst="rect">
            <a:avLst/>
          </a:prstGeom>
          <a:noFill/>
          <a:ln w="9525">
            <a:noFill/>
            <a:miter lim="800000"/>
            <a:headEnd/>
            <a:tailEnd/>
          </a:ln>
        </p:spPr>
      </p:pic>
      <p:sp>
        <p:nvSpPr>
          <p:cNvPr id="2048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uk-UA"/>
          </a:p>
        </p:txBody>
      </p:sp>
      <p:sp>
        <p:nvSpPr>
          <p:cNvPr id="266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uk-UA"/>
          </a:p>
        </p:txBody>
      </p:sp>
      <p:sp>
        <p:nvSpPr>
          <p:cNvPr id="26628" name="Rectangle 4"/>
          <p:cNvSpPr>
            <a:spLocks noChangeArrowheads="1"/>
          </p:cNvSpPr>
          <p:nvPr/>
        </p:nvSpPr>
        <p:spPr bwMode="auto">
          <a:xfrm>
            <a:off x="0" y="62068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1108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pic>
        <p:nvPicPr>
          <p:cNvPr id="26631" name="Picture 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23529" y="692696"/>
            <a:ext cx="4536504" cy="1164632"/>
          </a:xfrm>
          <a:prstGeom prst="rect">
            <a:avLst/>
          </a:prstGeom>
          <a:noFill/>
        </p:spPr>
      </p:pic>
      <p:pic>
        <p:nvPicPr>
          <p:cNvPr id="26630" name="Picture 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619672" y="1794592"/>
            <a:ext cx="3168353" cy="554288"/>
          </a:xfrm>
          <a:prstGeom prst="rect">
            <a:avLst/>
          </a:prstGeom>
          <a:noFill/>
        </p:spPr>
      </p:pic>
      <p:sp>
        <p:nvSpPr>
          <p:cNvPr id="266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uk-UA"/>
          </a:p>
        </p:txBody>
      </p:sp>
      <p:sp>
        <p:nvSpPr>
          <p:cNvPr id="26633" name="Rectangle 9"/>
          <p:cNvSpPr>
            <a:spLocks noChangeArrowheads="1"/>
          </p:cNvSpPr>
          <p:nvPr/>
        </p:nvSpPr>
        <p:spPr bwMode="auto">
          <a:xfrm>
            <a:off x="0" y="92548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26634" name="Rectangle 10"/>
          <p:cNvSpPr>
            <a:spLocks noChangeArrowheads="1"/>
          </p:cNvSpPr>
          <p:nvPr/>
        </p:nvSpPr>
        <p:spPr bwMode="auto">
          <a:xfrm>
            <a:off x="0" y="155731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Datumsplatzhalter 5"/>
          <p:cNvSpPr>
            <a:spLocks noGrp="1"/>
          </p:cNvSpPr>
          <p:nvPr>
            <p:ph type="dt" sz="half" idx="10"/>
          </p:nvPr>
        </p:nvSpPr>
        <p:spPr/>
        <p:txBody>
          <a:bodyPr/>
          <a:lstStyle/>
          <a:p>
            <a:pPr>
              <a:defRPr/>
            </a:pPr>
            <a:r>
              <a:rPr lang="de-DE" smtClean="0"/>
              <a:t>V2</a:t>
            </a:r>
            <a:endParaRPr lang="de-DE" dirty="0"/>
          </a:p>
        </p:txBody>
      </p:sp>
      <p:sp>
        <p:nvSpPr>
          <p:cNvPr id="7" name="Fußzeilenplatzhalter 6"/>
          <p:cNvSpPr>
            <a:spLocks noGrp="1"/>
          </p:cNvSpPr>
          <p:nvPr>
            <p:ph type="ftr" sz="quarter" idx="11"/>
          </p:nvPr>
        </p:nvSpPr>
        <p:spPr/>
        <p:txBody>
          <a:bodyPr/>
          <a:lstStyle/>
          <a:p>
            <a:pPr>
              <a:defRPr/>
            </a:pPr>
            <a:r>
              <a:rPr lang="en-US" smtClean="0"/>
              <a:t>Processing of Biological Data</a:t>
            </a:r>
            <a:endParaRPr lang="de-DE" dirty="0"/>
          </a:p>
        </p:txBody>
      </p:sp>
    </p:spTree>
    <p:extLst>
      <p:ext uri="{BB962C8B-B14F-4D97-AF65-F5344CB8AC3E}">
        <p14:creationId xmlns:p14="http://schemas.microsoft.com/office/powerpoint/2010/main" val="12120352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8229600" cy="576064"/>
          </a:xfrm>
        </p:spPr>
        <p:txBody>
          <a:bodyPr/>
          <a:lstStyle/>
          <a:p>
            <a:r>
              <a:rPr lang="en-US" dirty="0" smtClean="0"/>
              <a:t>LFM: Stochastic Gradient Descent</a:t>
            </a:r>
            <a:endParaRPr lang="ru-RU" dirty="0"/>
          </a:p>
        </p:txBody>
      </p:sp>
      <p:sp>
        <p:nvSpPr>
          <p:cNvPr id="3" name="Содержимое 2"/>
          <p:cNvSpPr>
            <a:spLocks noGrp="1"/>
          </p:cNvSpPr>
          <p:nvPr>
            <p:ph idx="1"/>
          </p:nvPr>
        </p:nvSpPr>
        <p:spPr>
          <a:xfrm>
            <a:off x="107504" y="667766"/>
            <a:ext cx="4752528" cy="5580634"/>
          </a:xfrm>
        </p:spPr>
        <p:txBody>
          <a:bodyPr>
            <a:normAutofit/>
          </a:bodyPr>
          <a:lstStyle/>
          <a:p>
            <a:pPr>
              <a:lnSpc>
                <a:spcPct val="150000"/>
              </a:lnSpc>
            </a:pPr>
            <a:r>
              <a:rPr lang="en-US" sz="2000" dirty="0" smtClean="0"/>
              <a:t>Pick a random entry;</a:t>
            </a:r>
          </a:p>
          <a:p>
            <a:pPr>
              <a:lnSpc>
                <a:spcPct val="150000"/>
              </a:lnSpc>
            </a:pPr>
            <a:r>
              <a:rPr lang="en-US" sz="2000" dirty="0" smtClean="0"/>
              <a:t>Compute approximate gradient;</a:t>
            </a:r>
          </a:p>
          <a:p>
            <a:pPr>
              <a:lnSpc>
                <a:spcPct val="150000"/>
              </a:lnSpc>
            </a:pPr>
            <a:r>
              <a:rPr lang="en-US" sz="2000" dirty="0" smtClean="0"/>
              <a:t>Update parameters </a:t>
            </a:r>
            <a:r>
              <a:rPr lang="en-US" sz="2000" i="1" dirty="0" smtClean="0"/>
              <a:t>L</a:t>
            </a:r>
            <a:r>
              <a:rPr lang="en-US" sz="2000" dirty="0" smtClean="0"/>
              <a:t> and </a:t>
            </a:r>
            <a:r>
              <a:rPr lang="en-US" sz="2000" i="1" dirty="0" smtClean="0"/>
              <a:t>R</a:t>
            </a:r>
          </a:p>
          <a:p>
            <a:pPr>
              <a:lnSpc>
                <a:spcPct val="150000"/>
              </a:lnSpc>
            </a:pPr>
            <a:r>
              <a:rPr lang="en-US" sz="2000" dirty="0" smtClean="0"/>
              <a:t>Repeat </a:t>
            </a:r>
            <a:r>
              <a:rPr lang="en-US" sz="2000" i="1" dirty="0" smtClean="0"/>
              <a:t>N</a:t>
            </a:r>
            <a:r>
              <a:rPr lang="en-US" sz="2000" dirty="0" smtClean="0"/>
              <a:t> times.</a:t>
            </a:r>
          </a:p>
          <a:p>
            <a:pPr>
              <a:lnSpc>
                <a:spcPct val="150000"/>
              </a:lnSpc>
            </a:pPr>
            <a:endParaRPr lang="de-DE" sz="2000" dirty="0"/>
          </a:p>
          <a:p>
            <a:pPr>
              <a:buNone/>
            </a:pPr>
            <a:endParaRPr lang="de-DE" sz="2000" dirty="0"/>
          </a:p>
          <a:p>
            <a:pPr marL="0" indent="0">
              <a:lnSpc>
                <a:spcPts val="2800"/>
              </a:lnSpc>
              <a:buNone/>
            </a:pPr>
            <a:r>
              <a:rPr lang="de-DE" sz="2000" dirty="0" err="1"/>
              <a:t>We</a:t>
            </a:r>
            <a:r>
              <a:rPr lang="de-DE" sz="2000" dirty="0"/>
              <a:t> </a:t>
            </a:r>
            <a:r>
              <a:rPr lang="de-DE" sz="2000" dirty="0" err="1"/>
              <a:t>implemented</a:t>
            </a:r>
            <a:r>
              <a:rPr lang="de-DE" sz="2000" dirty="0"/>
              <a:t> LFM-</a:t>
            </a:r>
            <a:r>
              <a:rPr lang="de-DE" sz="2000" dirty="0" err="1"/>
              <a:t>completion</a:t>
            </a:r>
            <a:r>
              <a:rPr lang="de-DE" sz="2000" dirty="0"/>
              <a:t> </a:t>
            </a:r>
            <a:r>
              <a:rPr lang="de-DE" sz="2000" dirty="0" err="1"/>
              <a:t>of</a:t>
            </a:r>
            <a:r>
              <a:rPr lang="de-DE" sz="2000" dirty="0"/>
              <a:t> </a:t>
            </a:r>
            <a:r>
              <a:rPr lang="de-DE" sz="2000" dirty="0" err="1"/>
              <a:t>missing</a:t>
            </a:r>
            <a:r>
              <a:rPr lang="de-DE" sz="2000" dirty="0"/>
              <a:t> </a:t>
            </a:r>
            <a:r>
              <a:rPr lang="de-DE" sz="2000" dirty="0" err="1" smtClean="0"/>
              <a:t>values</a:t>
            </a:r>
            <a:r>
              <a:rPr lang="de-DE" sz="2000" dirty="0" smtClean="0"/>
              <a:t> </a:t>
            </a:r>
            <a:r>
              <a:rPr lang="de-DE" sz="2000" dirty="0"/>
              <a:t>in </a:t>
            </a:r>
            <a:r>
              <a:rPr lang="de-DE" sz="2000" dirty="0" err="1" smtClean="0"/>
              <a:t>the</a:t>
            </a:r>
            <a:endParaRPr lang="de-DE" sz="2000" dirty="0" smtClean="0"/>
          </a:p>
          <a:p>
            <a:pPr marL="0" indent="0">
              <a:lnSpc>
                <a:spcPts val="2800"/>
              </a:lnSpc>
              <a:buNone/>
            </a:pPr>
            <a:r>
              <a:rPr lang="de-DE" sz="2000" dirty="0" err="1" smtClean="0"/>
              <a:t>Bioconductor</a:t>
            </a:r>
            <a:r>
              <a:rPr lang="de-DE" sz="2000" dirty="0" smtClean="0"/>
              <a:t> </a:t>
            </a:r>
            <a:r>
              <a:rPr lang="de-DE" sz="2000" dirty="0" err="1"/>
              <a:t>package</a:t>
            </a:r>
            <a:r>
              <a:rPr lang="de-DE" sz="2000" dirty="0"/>
              <a:t> </a:t>
            </a:r>
            <a:r>
              <a:rPr lang="de-DE" sz="2000" b="1" dirty="0" err="1"/>
              <a:t>BEclear</a:t>
            </a:r>
            <a:r>
              <a:rPr lang="de-DE" sz="2000" dirty="0" smtClean="0"/>
              <a:t>.</a:t>
            </a:r>
          </a:p>
          <a:p>
            <a:pPr marL="0" indent="0">
              <a:lnSpc>
                <a:spcPts val="2800"/>
              </a:lnSpc>
              <a:buNone/>
            </a:pPr>
            <a:endParaRPr lang="de-DE" sz="2200" dirty="0"/>
          </a:p>
          <a:p>
            <a:pPr marL="0" indent="0">
              <a:lnSpc>
                <a:spcPts val="2800"/>
              </a:lnSpc>
              <a:buNone/>
            </a:pPr>
            <a:r>
              <a:rPr lang="de-DE" sz="1600" dirty="0" err="1"/>
              <a:t>Akulenko</a:t>
            </a:r>
            <a:r>
              <a:rPr lang="de-DE" sz="1600" dirty="0"/>
              <a:t>, R., </a:t>
            </a:r>
            <a:r>
              <a:rPr lang="de-DE" sz="1600" dirty="0" err="1"/>
              <a:t>Merl</a:t>
            </a:r>
            <a:r>
              <a:rPr lang="de-DE" sz="1600" dirty="0"/>
              <a:t>, M., Helms, V. (2016) </a:t>
            </a:r>
            <a:r>
              <a:rPr lang="de-DE" sz="1600" dirty="0" err="1"/>
              <a:t>PLoS</a:t>
            </a:r>
            <a:r>
              <a:rPr lang="de-DE" sz="1600" dirty="0"/>
              <a:t> ONE, </a:t>
            </a:r>
            <a:r>
              <a:rPr lang="de-DE" sz="1600" dirty="0" smtClean="0"/>
              <a:t>11:e0159921</a:t>
            </a:r>
            <a:endParaRPr lang="ru-RU" sz="1600" dirty="0"/>
          </a:p>
          <a:p>
            <a:pPr marL="0" indent="0">
              <a:lnSpc>
                <a:spcPct val="150000"/>
              </a:lnSpc>
              <a:buNone/>
            </a:pPr>
            <a:endParaRPr lang="ru-RU" sz="2400"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7</a:t>
            </a:fld>
            <a:endParaRPr lang="en-US"/>
          </a:p>
        </p:txBody>
      </p:sp>
      <p:pic>
        <p:nvPicPr>
          <p:cNvPr id="19457" name="Picture 1"/>
          <p:cNvPicPr>
            <a:picLocks noChangeAspect="1" noChangeArrowheads="1"/>
          </p:cNvPicPr>
          <p:nvPr/>
        </p:nvPicPr>
        <p:blipFill>
          <a:blip r:embed="rId2"/>
          <a:srcRect/>
          <a:stretch>
            <a:fillRect/>
          </a:stretch>
        </p:blipFill>
        <p:spPr bwMode="auto">
          <a:xfrm>
            <a:off x="5180384" y="667766"/>
            <a:ext cx="3424064" cy="3129370"/>
          </a:xfrm>
          <a:prstGeom prst="rect">
            <a:avLst/>
          </a:prstGeom>
          <a:noFill/>
          <a:ln w="9525">
            <a:noFill/>
            <a:miter lim="800000"/>
            <a:headEnd/>
            <a:tailEnd/>
          </a:ln>
        </p:spPr>
      </p:pic>
      <p:pic>
        <p:nvPicPr>
          <p:cNvPr id="19458" name="Picture 2"/>
          <p:cNvPicPr>
            <a:picLocks noChangeAspect="1" noChangeArrowheads="1"/>
          </p:cNvPicPr>
          <p:nvPr/>
        </p:nvPicPr>
        <p:blipFill>
          <a:blip r:embed="rId3"/>
          <a:srcRect/>
          <a:stretch>
            <a:fillRect/>
          </a:stretch>
        </p:blipFill>
        <p:spPr bwMode="auto">
          <a:xfrm>
            <a:off x="5256584" y="3854710"/>
            <a:ext cx="3635896" cy="1878546"/>
          </a:xfrm>
          <a:prstGeom prst="rect">
            <a:avLst/>
          </a:prstGeom>
          <a:noFill/>
          <a:ln w="9525">
            <a:noFill/>
            <a:miter lim="800000"/>
            <a:headEnd/>
            <a:tailEnd/>
          </a:ln>
        </p:spPr>
      </p:pic>
      <p:sp>
        <p:nvSpPr>
          <p:cNvPr id="6" name="Datumsplatzhalter 5"/>
          <p:cNvSpPr>
            <a:spLocks noGrp="1"/>
          </p:cNvSpPr>
          <p:nvPr>
            <p:ph type="dt" sz="half" idx="10"/>
          </p:nvPr>
        </p:nvSpPr>
        <p:spPr/>
        <p:txBody>
          <a:bodyPr/>
          <a:lstStyle/>
          <a:p>
            <a:pPr>
              <a:defRPr/>
            </a:pPr>
            <a:r>
              <a:rPr lang="de-DE" smtClean="0"/>
              <a:t>V2</a:t>
            </a:r>
            <a:endParaRPr lang="de-DE" dirty="0"/>
          </a:p>
        </p:txBody>
      </p:sp>
      <p:sp>
        <p:nvSpPr>
          <p:cNvPr id="7" name="Fußzeilenplatzhalter 6"/>
          <p:cNvSpPr>
            <a:spLocks noGrp="1"/>
          </p:cNvSpPr>
          <p:nvPr>
            <p:ph type="ftr" sz="quarter" idx="11"/>
          </p:nvPr>
        </p:nvSpPr>
        <p:spPr/>
        <p:txBody>
          <a:bodyPr/>
          <a:lstStyle/>
          <a:p>
            <a:pPr>
              <a:defRPr/>
            </a:pPr>
            <a:r>
              <a:rPr lang="en-US" smtClean="0"/>
              <a:t>Processing of Biological Data</a:t>
            </a:r>
            <a:endParaRPr lang="de-DE" dirty="0"/>
          </a:p>
        </p:txBody>
      </p:sp>
    </p:spTree>
    <p:extLst>
      <p:ext uri="{BB962C8B-B14F-4D97-AF65-F5344CB8AC3E}">
        <p14:creationId xmlns:p14="http://schemas.microsoft.com/office/powerpoint/2010/main" val="927572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56" y="1124744"/>
            <a:ext cx="8572500" cy="482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4" name="Заголовок 1"/>
          <p:cNvSpPr>
            <a:spLocks noGrp="1"/>
          </p:cNvSpPr>
          <p:nvPr>
            <p:ph type="title"/>
          </p:nvPr>
        </p:nvSpPr>
        <p:spPr/>
        <p:txBody>
          <a:bodyPr/>
          <a:lstStyle/>
          <a:p>
            <a:r>
              <a:rPr lang="de-DE" dirty="0" smtClean="0">
                <a:ea typeface="ＭＳ Ｐゴシック" pitchFamily="34" charset="-128"/>
              </a:rPr>
              <a:t>MA </a:t>
            </a:r>
            <a:r>
              <a:rPr lang="de-DE" dirty="0" err="1" smtClean="0">
                <a:ea typeface="ＭＳ Ｐゴシック" pitchFamily="34" charset="-128"/>
              </a:rPr>
              <a:t>assignment</a:t>
            </a:r>
            <a:r>
              <a:rPr lang="de-DE" dirty="0" smtClean="0">
                <a:ea typeface="ＭＳ Ｐゴシック" pitchFamily="34" charset="-128"/>
              </a:rPr>
              <a:t> </a:t>
            </a:r>
            <a:r>
              <a:rPr lang="de-DE" dirty="0" err="1" smtClean="0">
                <a:ea typeface="ＭＳ Ｐゴシック" pitchFamily="34" charset="-128"/>
              </a:rPr>
              <a:t>to</a:t>
            </a:r>
            <a:r>
              <a:rPr lang="de-DE" dirty="0" smtClean="0">
                <a:ea typeface="ＭＳ Ｐゴシック" pitchFamily="34" charset="-128"/>
              </a:rPr>
              <a:t> </a:t>
            </a:r>
            <a:r>
              <a:rPr lang="de-DE" dirty="0" err="1" smtClean="0">
                <a:ea typeface="ＭＳ Ｐゴシック" pitchFamily="34" charset="-128"/>
              </a:rPr>
              <a:t>clonal</a:t>
            </a:r>
            <a:r>
              <a:rPr lang="de-DE" dirty="0" smtClean="0">
                <a:ea typeface="ＭＳ Ｐゴシック" pitchFamily="34" charset="-128"/>
              </a:rPr>
              <a:t> </a:t>
            </a:r>
            <a:r>
              <a:rPr lang="de-DE" dirty="0" err="1" smtClean="0">
                <a:ea typeface="ＭＳ Ｐゴシック" pitchFamily="34" charset="-128"/>
              </a:rPr>
              <a:t>complexes</a:t>
            </a:r>
            <a:r>
              <a:rPr lang="de-DE" dirty="0" smtClean="0">
                <a:ea typeface="ＭＳ Ｐゴシック" pitchFamily="34" charset="-128"/>
              </a:rPr>
              <a:t> + LFM </a:t>
            </a:r>
            <a:r>
              <a:rPr lang="de-DE" dirty="0" err="1" smtClean="0">
                <a:ea typeface="ＭＳ Ｐゴシック" pitchFamily="34" charset="-128"/>
              </a:rPr>
              <a:t>predictions</a:t>
            </a:r>
            <a:r>
              <a:rPr lang="de-DE" dirty="0" smtClean="0">
                <a:ea typeface="ＭＳ Ｐゴシック" pitchFamily="34" charset="-128"/>
              </a:rPr>
              <a:t> </a:t>
            </a:r>
            <a:r>
              <a:rPr lang="de-DE" dirty="0" err="1" smtClean="0">
                <a:ea typeface="ＭＳ Ｐゴシック" pitchFamily="34" charset="-128"/>
              </a:rPr>
              <a:t>confirmed</a:t>
            </a:r>
            <a:r>
              <a:rPr lang="de-DE" dirty="0" smtClean="0">
                <a:ea typeface="ＭＳ Ｐゴシック" pitchFamily="34" charset="-128"/>
              </a:rPr>
              <a:t> </a:t>
            </a:r>
            <a:r>
              <a:rPr lang="de-DE" dirty="0" err="1" smtClean="0">
                <a:ea typeface="ＭＳ Ｐゴシック" pitchFamily="34" charset="-128"/>
              </a:rPr>
              <a:t>by</a:t>
            </a:r>
            <a:r>
              <a:rPr lang="de-DE" dirty="0" smtClean="0">
                <a:ea typeface="ＭＳ Ｐゴシック" pitchFamily="34" charset="-128"/>
              </a:rPr>
              <a:t> WGS</a:t>
            </a:r>
            <a:endParaRPr lang="uk-UA" dirty="0" smtClean="0">
              <a:ea typeface="ＭＳ Ｐゴシック" pitchFamily="34" charset="-128"/>
            </a:endParaRPr>
          </a:p>
        </p:txBody>
      </p:sp>
      <p:sp>
        <p:nvSpPr>
          <p:cNvPr id="18436"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6E0B978-BDD8-4CBE-88EA-8472388C21BC}" type="slidenum">
              <a:rPr lang="en-US" smtClean="0">
                <a:latin typeface="Times New Roman" pitchFamily="18" charset="0"/>
              </a:rPr>
              <a:pPr eaLnBrk="1" hangingPunct="1"/>
              <a:t>8</a:t>
            </a:fld>
            <a:endParaRPr lang="en-US" smtClean="0">
              <a:latin typeface="Times New Roman" pitchFamily="18" charset="0"/>
            </a:endParaRPr>
          </a:p>
        </p:txBody>
      </p:sp>
      <p:sp>
        <p:nvSpPr>
          <p:cNvPr id="7" name="Содержимое 4"/>
          <p:cNvSpPr txBox="1">
            <a:spLocks/>
          </p:cNvSpPr>
          <p:nvPr/>
        </p:nvSpPr>
        <p:spPr bwMode="auto">
          <a:xfrm>
            <a:off x="323528" y="764704"/>
            <a:ext cx="8857357"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a:solidFill>
                  <a:schemeClr val="tx1"/>
                </a:solidFill>
                <a:latin typeface="+mn-lt"/>
                <a:ea typeface="ＭＳ Ｐゴシック" pitchFamily="-112" charset="-128"/>
              </a:defRPr>
            </a:lvl9pPr>
          </a:lstStyle>
          <a:p>
            <a:pPr marL="0" indent="0" algn="just">
              <a:lnSpc>
                <a:spcPts val="2800"/>
              </a:lnSpc>
              <a:buNone/>
              <a:defRPr/>
            </a:pPr>
            <a:r>
              <a:rPr lang="de-DE" sz="2000" dirty="0" smtClean="0"/>
              <a:t>154 </a:t>
            </a:r>
            <a:r>
              <a:rPr lang="de-DE" sz="2000" i="1" dirty="0" smtClean="0"/>
              <a:t>S. </a:t>
            </a:r>
            <a:r>
              <a:rPr lang="de-DE" sz="2000" i="1" dirty="0" err="1" smtClean="0"/>
              <a:t>aureus</a:t>
            </a:r>
            <a:r>
              <a:rPr lang="de-DE" sz="2000" i="1" dirty="0" smtClean="0"/>
              <a:t> </a:t>
            </a:r>
            <a:r>
              <a:rPr lang="de-DE" sz="2000" dirty="0" err="1" smtClean="0"/>
              <a:t>isolates</a:t>
            </a:r>
            <a:r>
              <a:rPr lang="de-DE" sz="2000" dirty="0" smtClean="0"/>
              <a:t> (182 </a:t>
            </a:r>
            <a:r>
              <a:rPr lang="de-DE" sz="2000" dirty="0" err="1" smtClean="0"/>
              <a:t>target</a:t>
            </a:r>
            <a:r>
              <a:rPr lang="de-DE" sz="2000" dirty="0" smtClean="0"/>
              <a:t> genes) </a:t>
            </a:r>
            <a:r>
              <a:rPr lang="de-DE" sz="2000" dirty="0" err="1" smtClean="0"/>
              <a:t>from</a:t>
            </a:r>
            <a:r>
              <a:rPr lang="de-DE" sz="2000" dirty="0" smtClean="0"/>
              <a:t> Germany-</a:t>
            </a:r>
            <a:r>
              <a:rPr lang="de-DE" sz="2000" dirty="0" err="1" smtClean="0"/>
              <a:t>vs</a:t>
            </a:r>
            <a:r>
              <a:rPr lang="de-DE" sz="2000" dirty="0" smtClean="0"/>
              <a:t>-</a:t>
            </a:r>
            <a:r>
              <a:rPr lang="de-DE" sz="2000" dirty="0" err="1" smtClean="0"/>
              <a:t>Africa</a:t>
            </a:r>
            <a:r>
              <a:rPr lang="de-DE" sz="2000" dirty="0" smtClean="0"/>
              <a:t> </a:t>
            </a:r>
            <a:r>
              <a:rPr lang="de-DE" sz="2000" dirty="0" err="1" smtClean="0"/>
              <a:t>study</a:t>
            </a:r>
            <a:endParaRPr lang="de-DE" sz="2000" dirty="0" smtClean="0"/>
          </a:p>
        </p:txBody>
      </p:sp>
      <p:sp>
        <p:nvSpPr>
          <p:cNvPr id="2" name="Ellipse 1"/>
          <p:cNvSpPr/>
          <p:nvPr/>
        </p:nvSpPr>
        <p:spPr>
          <a:xfrm>
            <a:off x="7414542" y="3289623"/>
            <a:ext cx="432048" cy="432048"/>
          </a:xfrm>
          <a:prstGeom prst="ellipse">
            <a:avLst/>
          </a:prstGeom>
          <a:noFill/>
          <a:ln>
            <a:solidFill>
              <a:srgbClr val="FF33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Ellipse 7"/>
          <p:cNvSpPr/>
          <p:nvPr/>
        </p:nvSpPr>
        <p:spPr>
          <a:xfrm>
            <a:off x="7414542" y="3865687"/>
            <a:ext cx="432048" cy="432048"/>
          </a:xfrm>
          <a:prstGeom prst="ellipse">
            <a:avLst/>
          </a:prstGeom>
          <a:noFill/>
          <a:ln>
            <a:solidFill>
              <a:srgbClr val="FF33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Содержимое 4"/>
          <p:cNvSpPr txBox="1">
            <a:spLocks/>
          </p:cNvSpPr>
          <p:nvPr/>
        </p:nvSpPr>
        <p:spPr bwMode="auto">
          <a:xfrm>
            <a:off x="103956" y="5953919"/>
            <a:ext cx="4752528"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a:solidFill>
                  <a:schemeClr val="tx1"/>
                </a:solidFill>
                <a:latin typeface="+mn-lt"/>
                <a:ea typeface="ＭＳ Ｐゴシック" pitchFamily="-112" charset="-128"/>
              </a:defRPr>
            </a:lvl9pPr>
          </a:lstStyle>
          <a:p>
            <a:pPr marL="0" indent="0" algn="just">
              <a:lnSpc>
                <a:spcPts val="2800"/>
              </a:lnSpc>
              <a:buNone/>
              <a:defRPr/>
            </a:pPr>
            <a:r>
              <a:rPr lang="de-DE" sz="1600" dirty="0" err="1" smtClean="0"/>
              <a:t>Strauss</a:t>
            </a:r>
            <a:r>
              <a:rPr lang="de-DE" sz="1600" dirty="0" smtClean="0"/>
              <a:t> et al. J </a:t>
            </a:r>
            <a:r>
              <a:rPr lang="de-DE" sz="1600" dirty="0" err="1" smtClean="0"/>
              <a:t>Clin</a:t>
            </a:r>
            <a:r>
              <a:rPr lang="de-DE" sz="1600" dirty="0" smtClean="0"/>
              <a:t> </a:t>
            </a:r>
            <a:r>
              <a:rPr lang="de-DE" sz="1600" dirty="0" err="1" smtClean="0"/>
              <a:t>Microbiol</a:t>
            </a:r>
            <a:r>
              <a:rPr lang="de-DE" sz="1600" dirty="0" smtClean="0"/>
              <a:t> (2016)</a:t>
            </a:r>
            <a:endParaRPr lang="de-DE" sz="1600" dirty="0"/>
          </a:p>
        </p:txBody>
      </p:sp>
      <p:sp>
        <p:nvSpPr>
          <p:cNvPr id="3" name="Datumsplatzhalter 2"/>
          <p:cNvSpPr>
            <a:spLocks noGrp="1"/>
          </p:cNvSpPr>
          <p:nvPr>
            <p:ph type="dt" sz="half" idx="10"/>
          </p:nvPr>
        </p:nvSpPr>
        <p:spPr/>
        <p:txBody>
          <a:bodyPr/>
          <a:lstStyle/>
          <a:p>
            <a:pPr>
              <a:defRPr/>
            </a:pPr>
            <a:r>
              <a:rPr lang="de-DE" smtClean="0"/>
              <a:t>V2</a:t>
            </a:r>
            <a:endParaRPr lang="de-DE" dirty="0"/>
          </a:p>
        </p:txBody>
      </p:sp>
      <p:sp>
        <p:nvSpPr>
          <p:cNvPr id="4" name="Fußzeilenplatzhalter 3"/>
          <p:cNvSpPr>
            <a:spLocks noGrp="1"/>
          </p:cNvSpPr>
          <p:nvPr>
            <p:ph type="ftr" sz="quarter" idx="11"/>
          </p:nvPr>
        </p:nvSpPr>
        <p:spPr/>
        <p:txBody>
          <a:bodyPr/>
          <a:lstStyle/>
          <a:p>
            <a:pPr>
              <a:defRPr/>
            </a:pPr>
            <a:r>
              <a:rPr lang="en-US" smtClean="0"/>
              <a:t>Processing of Biological Data</a:t>
            </a:r>
            <a:endParaRPr lang="de-DE" dirty="0"/>
          </a:p>
        </p:txBody>
      </p:sp>
      <p:sp>
        <p:nvSpPr>
          <p:cNvPr id="11" name="Содержимое 4"/>
          <p:cNvSpPr txBox="1">
            <a:spLocks/>
          </p:cNvSpPr>
          <p:nvPr/>
        </p:nvSpPr>
        <p:spPr bwMode="auto">
          <a:xfrm>
            <a:off x="4427984" y="5805264"/>
            <a:ext cx="4752528"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a:solidFill>
                  <a:schemeClr val="tx1"/>
                </a:solidFill>
                <a:latin typeface="+mn-lt"/>
                <a:ea typeface="ＭＳ Ｐゴシック" pitchFamily="-112" charset="-128"/>
              </a:defRPr>
            </a:lvl9pPr>
          </a:lstStyle>
          <a:p>
            <a:pPr marL="0" indent="0" algn="just">
              <a:lnSpc>
                <a:spcPts val="2800"/>
              </a:lnSpc>
              <a:buNone/>
              <a:defRPr/>
            </a:pPr>
            <a:r>
              <a:rPr lang="de-DE" sz="1600" b="1" dirty="0" err="1" smtClean="0">
                <a:solidFill>
                  <a:srgbClr val="FF33CC"/>
                </a:solidFill>
              </a:rPr>
              <a:t>Very</a:t>
            </a:r>
            <a:r>
              <a:rPr lang="de-DE" sz="1600" b="1" dirty="0" smtClean="0">
                <a:solidFill>
                  <a:srgbClr val="FF33CC"/>
                </a:solidFill>
              </a:rPr>
              <a:t> </a:t>
            </a:r>
            <a:r>
              <a:rPr lang="de-DE" sz="1600" b="1" dirty="0" err="1" smtClean="0">
                <a:solidFill>
                  <a:srgbClr val="FF33CC"/>
                </a:solidFill>
              </a:rPr>
              <a:t>few</a:t>
            </a:r>
            <a:r>
              <a:rPr lang="de-DE" sz="1600" b="1" dirty="0" smtClean="0">
                <a:solidFill>
                  <a:srgbClr val="FF33CC"/>
                </a:solidFill>
              </a:rPr>
              <a:t> </a:t>
            </a:r>
            <a:r>
              <a:rPr lang="de-DE" sz="1600" b="1" dirty="0" err="1" smtClean="0">
                <a:solidFill>
                  <a:srgbClr val="FF33CC"/>
                </a:solidFill>
              </a:rPr>
              <a:t>errors</a:t>
            </a:r>
            <a:r>
              <a:rPr lang="de-DE" sz="1600" b="1" dirty="0" smtClean="0">
                <a:solidFill>
                  <a:srgbClr val="FF33CC"/>
                </a:solidFill>
              </a:rPr>
              <a:t> due </a:t>
            </a:r>
            <a:r>
              <a:rPr lang="de-DE" sz="1600" b="1" dirty="0" err="1" smtClean="0">
                <a:solidFill>
                  <a:srgbClr val="FF33CC"/>
                </a:solidFill>
              </a:rPr>
              <a:t>to</a:t>
            </a:r>
            <a:r>
              <a:rPr lang="de-DE" sz="1600" b="1" dirty="0" smtClean="0">
                <a:solidFill>
                  <a:srgbClr val="FF33CC"/>
                </a:solidFill>
              </a:rPr>
              <a:t> LFM </a:t>
            </a:r>
            <a:r>
              <a:rPr lang="de-DE" sz="1600" b="1" dirty="0" err="1" smtClean="0">
                <a:solidFill>
                  <a:srgbClr val="FF33CC"/>
                </a:solidFill>
              </a:rPr>
              <a:t>mis-predictions</a:t>
            </a:r>
            <a:r>
              <a:rPr lang="de-DE" sz="1600" dirty="0" smtClean="0"/>
              <a:t>.</a:t>
            </a:r>
            <a:endParaRPr lang="de-DE" sz="1600" dirty="0"/>
          </a:p>
        </p:txBody>
      </p:sp>
    </p:spTree>
    <p:extLst>
      <p:ext uri="{BB962C8B-B14F-4D97-AF65-F5344CB8AC3E}">
        <p14:creationId xmlns:p14="http://schemas.microsoft.com/office/powerpoint/2010/main" val="2372738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r>
              <a:rPr lang="en-US" dirty="0" smtClean="0">
                <a:ea typeface="ＭＳ Ｐゴシック" pitchFamily="34" charset="-128"/>
              </a:rPr>
              <a:t>Batch effects</a:t>
            </a:r>
            <a:endParaRPr lang="uk-UA" dirty="0" smtClean="0">
              <a:ea typeface="ＭＳ Ｐゴシック" pitchFamily="34" charset="-128"/>
            </a:endParaRPr>
          </a:p>
        </p:txBody>
      </p:sp>
      <p:sp>
        <p:nvSpPr>
          <p:cNvPr id="18436"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6E0B978-BDD8-4CBE-88EA-8472388C21BC}" type="slidenum">
              <a:rPr lang="en-US" smtClean="0">
                <a:latin typeface="Times New Roman" pitchFamily="18" charset="0"/>
              </a:rPr>
              <a:pPr eaLnBrk="1" hangingPunct="1"/>
              <a:t>9</a:t>
            </a:fld>
            <a:endParaRPr lang="en-US" smtClean="0">
              <a:latin typeface="Times New Roman" pitchFamily="18" charset="0"/>
            </a:endParaRPr>
          </a:p>
        </p:txBody>
      </p:sp>
      <p:sp>
        <p:nvSpPr>
          <p:cNvPr id="7" name="Содержимое 4"/>
          <p:cNvSpPr txBox="1">
            <a:spLocks/>
          </p:cNvSpPr>
          <p:nvPr/>
        </p:nvSpPr>
        <p:spPr bwMode="auto">
          <a:xfrm>
            <a:off x="143321" y="317134"/>
            <a:ext cx="8857357" cy="556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a:solidFill>
                  <a:schemeClr val="tx1"/>
                </a:solidFill>
                <a:latin typeface="+mn-lt"/>
                <a:ea typeface="ＭＳ Ｐゴシック" pitchFamily="-112" charset="-128"/>
              </a:defRPr>
            </a:lvl9pPr>
          </a:lstStyle>
          <a:p>
            <a:pPr marL="0" indent="0" algn="just">
              <a:lnSpc>
                <a:spcPts val="2800"/>
              </a:lnSpc>
              <a:buNone/>
              <a:defRPr/>
            </a:pPr>
            <a:r>
              <a:rPr lang="de-DE" sz="1800" b="1" dirty="0" smtClean="0"/>
              <a:t>Batch </a:t>
            </a:r>
            <a:r>
              <a:rPr lang="de-DE" sz="1800" b="1" dirty="0" err="1" smtClean="0"/>
              <a:t>effects</a:t>
            </a:r>
            <a:r>
              <a:rPr lang="de-DE" sz="1800" b="1" dirty="0" smtClean="0"/>
              <a:t> </a:t>
            </a:r>
            <a:r>
              <a:rPr lang="de-DE" sz="1800" dirty="0" err="1" smtClean="0"/>
              <a:t>are</a:t>
            </a:r>
            <a:r>
              <a:rPr lang="de-DE" sz="1800" dirty="0" smtClean="0"/>
              <a:t>:</a:t>
            </a:r>
          </a:p>
          <a:p>
            <a:pPr marL="0" indent="0" algn="just">
              <a:lnSpc>
                <a:spcPts val="2800"/>
              </a:lnSpc>
              <a:buNone/>
              <a:defRPr/>
            </a:pPr>
            <a:r>
              <a:rPr lang="de-DE" sz="1800" dirty="0" smtClean="0"/>
              <a:t>Subgroups </a:t>
            </a:r>
            <a:r>
              <a:rPr lang="de-DE" sz="1800" dirty="0" err="1" smtClean="0"/>
              <a:t>of</a:t>
            </a:r>
            <a:r>
              <a:rPr lang="de-DE" sz="1800" dirty="0" smtClean="0"/>
              <a:t> </a:t>
            </a:r>
            <a:r>
              <a:rPr lang="de-DE" sz="1800" dirty="0" err="1" smtClean="0"/>
              <a:t>measurements</a:t>
            </a:r>
            <a:r>
              <a:rPr lang="de-DE" sz="1800" dirty="0" smtClean="0"/>
              <a:t> </a:t>
            </a:r>
            <a:r>
              <a:rPr lang="de-DE" sz="1800" dirty="0" err="1" smtClean="0"/>
              <a:t>that</a:t>
            </a:r>
            <a:r>
              <a:rPr lang="de-DE" sz="1800" dirty="0" smtClean="0"/>
              <a:t> </a:t>
            </a:r>
            <a:r>
              <a:rPr lang="de-DE" sz="1800" dirty="0" err="1" smtClean="0"/>
              <a:t>show</a:t>
            </a:r>
            <a:r>
              <a:rPr lang="de-DE" sz="1800" dirty="0" smtClean="0"/>
              <a:t> </a:t>
            </a:r>
            <a:r>
              <a:rPr lang="de-DE" sz="1800" dirty="0" err="1" smtClean="0"/>
              <a:t>qualitatively</a:t>
            </a:r>
            <a:r>
              <a:rPr lang="de-DE" sz="1800" dirty="0" smtClean="0"/>
              <a:t> different </a:t>
            </a:r>
            <a:r>
              <a:rPr lang="de-DE" sz="1800" dirty="0" err="1" smtClean="0"/>
              <a:t>behavior</a:t>
            </a:r>
            <a:r>
              <a:rPr lang="de-DE" sz="1800" dirty="0" smtClean="0"/>
              <a:t> </a:t>
            </a:r>
            <a:r>
              <a:rPr lang="de-DE" sz="1800" dirty="0" err="1" smtClean="0"/>
              <a:t>across</a:t>
            </a:r>
            <a:r>
              <a:rPr lang="de-DE" sz="1800" dirty="0" smtClean="0"/>
              <a:t> </a:t>
            </a:r>
            <a:r>
              <a:rPr lang="de-DE" sz="1800" dirty="0" err="1" smtClean="0"/>
              <a:t>conditions</a:t>
            </a:r>
            <a:r>
              <a:rPr lang="de-DE" sz="1800" dirty="0" smtClean="0"/>
              <a:t> </a:t>
            </a:r>
            <a:r>
              <a:rPr lang="de-DE" sz="1800" dirty="0" err="1" smtClean="0"/>
              <a:t>and</a:t>
            </a:r>
            <a:r>
              <a:rPr lang="de-DE" sz="1800" dirty="0" smtClean="0"/>
              <a:t> </a:t>
            </a:r>
            <a:r>
              <a:rPr lang="de-DE" sz="1800" dirty="0" err="1" smtClean="0"/>
              <a:t>are</a:t>
            </a:r>
            <a:r>
              <a:rPr lang="de-DE" sz="1800" dirty="0" smtClean="0"/>
              <a:t> </a:t>
            </a:r>
            <a:r>
              <a:rPr lang="de-DE" sz="1800" dirty="0" err="1" smtClean="0"/>
              <a:t>unrelated</a:t>
            </a:r>
            <a:r>
              <a:rPr lang="de-DE" sz="1800" dirty="0" smtClean="0"/>
              <a:t> </a:t>
            </a:r>
            <a:r>
              <a:rPr lang="de-DE" sz="1800" dirty="0" err="1" smtClean="0"/>
              <a:t>to</a:t>
            </a:r>
            <a:r>
              <a:rPr lang="de-DE" sz="1800" dirty="0" smtClean="0"/>
              <a:t> </a:t>
            </a:r>
            <a:r>
              <a:rPr lang="de-DE" sz="1800" dirty="0" err="1" smtClean="0"/>
              <a:t>the</a:t>
            </a:r>
            <a:r>
              <a:rPr lang="de-DE" sz="1800" dirty="0" smtClean="0"/>
              <a:t> </a:t>
            </a:r>
            <a:r>
              <a:rPr lang="de-DE" sz="1800" dirty="0" err="1" smtClean="0"/>
              <a:t>biological</a:t>
            </a:r>
            <a:r>
              <a:rPr lang="de-DE" sz="1800" dirty="0" smtClean="0"/>
              <a:t> </a:t>
            </a:r>
            <a:r>
              <a:rPr lang="de-DE" sz="1800" dirty="0" err="1" smtClean="0"/>
              <a:t>or</a:t>
            </a:r>
            <a:r>
              <a:rPr lang="de-DE" sz="1800" dirty="0" smtClean="0"/>
              <a:t> </a:t>
            </a:r>
            <a:r>
              <a:rPr lang="de-DE" sz="1800" dirty="0" err="1" smtClean="0"/>
              <a:t>scientific</a:t>
            </a:r>
            <a:r>
              <a:rPr lang="de-DE" sz="1800" dirty="0" smtClean="0"/>
              <a:t> variables in a </a:t>
            </a:r>
            <a:r>
              <a:rPr lang="de-DE" sz="1800" dirty="0" err="1" smtClean="0"/>
              <a:t>study</a:t>
            </a:r>
            <a:r>
              <a:rPr lang="de-DE" sz="1800" dirty="0" smtClean="0"/>
              <a:t>.</a:t>
            </a:r>
          </a:p>
          <a:p>
            <a:pPr marL="0" indent="0" algn="just">
              <a:lnSpc>
                <a:spcPts val="2800"/>
              </a:lnSpc>
              <a:buNone/>
              <a:defRPr/>
            </a:pPr>
            <a:r>
              <a:rPr lang="de-DE" sz="1800" dirty="0" err="1" smtClean="0"/>
              <a:t>For</a:t>
            </a:r>
            <a:r>
              <a:rPr lang="de-DE" sz="1800" dirty="0" smtClean="0"/>
              <a:t> a </a:t>
            </a:r>
            <a:r>
              <a:rPr lang="de-DE" sz="1800" b="1" dirty="0" err="1" smtClean="0"/>
              <a:t>microarray</a:t>
            </a:r>
            <a:r>
              <a:rPr lang="de-DE" sz="1800" b="1" dirty="0" smtClean="0"/>
              <a:t> </a:t>
            </a:r>
            <a:r>
              <a:rPr lang="de-DE" sz="1800" b="1" dirty="0" err="1" smtClean="0"/>
              <a:t>experiment</a:t>
            </a:r>
            <a:r>
              <a:rPr lang="de-DE" sz="1800" dirty="0" smtClean="0"/>
              <a:t>, </a:t>
            </a:r>
            <a:r>
              <a:rPr lang="de-DE" sz="1800" dirty="0" err="1"/>
              <a:t>b</a:t>
            </a:r>
            <a:r>
              <a:rPr lang="de-DE" sz="1800" dirty="0" err="1" smtClean="0"/>
              <a:t>atch</a:t>
            </a:r>
            <a:r>
              <a:rPr lang="de-DE" sz="1800" dirty="0" smtClean="0"/>
              <a:t> </a:t>
            </a:r>
            <a:r>
              <a:rPr lang="de-DE" sz="1800" dirty="0" err="1" smtClean="0"/>
              <a:t>effects</a:t>
            </a:r>
            <a:r>
              <a:rPr lang="de-DE" sz="1800" dirty="0" smtClean="0"/>
              <a:t> </a:t>
            </a:r>
            <a:r>
              <a:rPr lang="de-DE" sz="1800" dirty="0" err="1" smtClean="0"/>
              <a:t>may</a:t>
            </a:r>
            <a:r>
              <a:rPr lang="de-DE" sz="1800" dirty="0" smtClean="0"/>
              <a:t> </a:t>
            </a:r>
            <a:r>
              <a:rPr lang="de-DE" sz="1800" dirty="0" err="1" smtClean="0"/>
              <a:t>occur</a:t>
            </a:r>
            <a:r>
              <a:rPr lang="de-DE" sz="1800" b="1" dirty="0" smtClean="0"/>
              <a:t> </a:t>
            </a:r>
            <a:r>
              <a:rPr lang="de-DE" sz="1800" dirty="0" smtClean="0"/>
              <a:t>due </a:t>
            </a:r>
            <a:r>
              <a:rPr lang="de-DE" sz="1800" dirty="0" err="1" smtClean="0"/>
              <a:t>to</a:t>
            </a:r>
            <a:r>
              <a:rPr lang="de-DE" sz="1800" dirty="0" smtClean="0"/>
              <a:t>:</a:t>
            </a:r>
          </a:p>
          <a:p>
            <a:r>
              <a:rPr lang="en-US" sz="1600" dirty="0"/>
              <a:t>Chip type/lot/platform </a:t>
            </a:r>
            <a:endParaRPr lang="en-US" sz="1600" dirty="0" smtClean="0"/>
          </a:p>
          <a:p>
            <a:r>
              <a:rPr lang="en-US" sz="1600" dirty="0"/>
              <a:t>D</a:t>
            </a:r>
            <a:r>
              <a:rPr lang="en-US" sz="1600" dirty="0" smtClean="0"/>
              <a:t>ifferent </a:t>
            </a:r>
            <a:r>
              <a:rPr lang="en-US" sz="1600" dirty="0"/>
              <a:t>laboratories may have different standard operating </a:t>
            </a:r>
            <a:r>
              <a:rPr lang="en-US" sz="1600" dirty="0" smtClean="0"/>
              <a:t>procedures</a:t>
            </a:r>
            <a:endParaRPr lang="en-US" sz="1600" dirty="0"/>
          </a:p>
          <a:p>
            <a:r>
              <a:rPr lang="en-US" sz="1600" dirty="0"/>
              <a:t>Sample/preservation protocols (procedures of drawing biological samples may vary from center to center and over time within center, relevant to retrospective studies)</a:t>
            </a:r>
          </a:p>
          <a:p>
            <a:r>
              <a:rPr lang="en-US" sz="1600" dirty="0"/>
              <a:t>Storage/shipment conditions</a:t>
            </a:r>
          </a:p>
          <a:p>
            <a:r>
              <a:rPr lang="en-US" sz="1600" dirty="0"/>
              <a:t>RNA isolation (different laboratories may use different extraction procedures or kits, and different lots of reagents may perform differently)</a:t>
            </a:r>
          </a:p>
          <a:p>
            <a:r>
              <a:rPr lang="en-US" sz="1600" dirty="0" err="1"/>
              <a:t>cRNA</a:t>
            </a:r>
            <a:r>
              <a:rPr lang="en-US" sz="1600" dirty="0"/>
              <a:t>/cDNA synthesis</a:t>
            </a:r>
          </a:p>
          <a:p>
            <a:r>
              <a:rPr lang="en-US" sz="1600" dirty="0"/>
              <a:t>Amplification/labeling/hybridization protocol (different reagents or lots may be used)</a:t>
            </a:r>
          </a:p>
          <a:p>
            <a:r>
              <a:rPr lang="en-US" sz="1600" dirty="0"/>
              <a:t>Wash conditions (temperature, ionic strength, fluidics modules/stations; cleaning schedules)</a:t>
            </a:r>
          </a:p>
          <a:p>
            <a:r>
              <a:rPr lang="en-US" sz="1600" dirty="0"/>
              <a:t>Ambient conditions during sample preparation/handling, such as room temperature and ozone levels</a:t>
            </a:r>
          </a:p>
          <a:p>
            <a:r>
              <a:rPr lang="en-US" sz="1600" dirty="0"/>
              <a:t>Scanner (types, settings, calibration drift over prolonged studies; scheduled maintenance</a:t>
            </a:r>
            <a:r>
              <a:rPr lang="en-US" sz="1600" dirty="0" smtClean="0"/>
              <a:t>)</a:t>
            </a:r>
            <a:endParaRPr lang="en-US" sz="1600" dirty="0"/>
          </a:p>
        </p:txBody>
      </p:sp>
      <p:sp>
        <p:nvSpPr>
          <p:cNvPr id="2" name="Datumsplatzhalter 1"/>
          <p:cNvSpPr>
            <a:spLocks noGrp="1"/>
          </p:cNvSpPr>
          <p:nvPr>
            <p:ph type="dt" sz="half" idx="10"/>
          </p:nvPr>
        </p:nvSpPr>
        <p:spPr/>
        <p:txBody>
          <a:bodyPr/>
          <a:lstStyle/>
          <a:p>
            <a:pPr>
              <a:defRPr/>
            </a:pPr>
            <a:r>
              <a:rPr lang="de-DE" smtClean="0"/>
              <a:t>V2</a:t>
            </a:r>
            <a:endParaRPr lang="de-DE" dirty="0"/>
          </a:p>
        </p:txBody>
      </p:sp>
      <p:sp>
        <p:nvSpPr>
          <p:cNvPr id="3" name="Fußzeilenplatzhalter 2"/>
          <p:cNvSpPr>
            <a:spLocks noGrp="1"/>
          </p:cNvSpPr>
          <p:nvPr>
            <p:ph type="ftr" sz="quarter" idx="11"/>
          </p:nvPr>
        </p:nvSpPr>
        <p:spPr/>
        <p:txBody>
          <a:bodyPr/>
          <a:lstStyle/>
          <a:p>
            <a:pPr>
              <a:defRPr/>
            </a:pPr>
            <a:r>
              <a:rPr lang="en-US" smtClean="0"/>
              <a:t>Processing of Biological Data</a:t>
            </a:r>
            <a:endParaRPr lang="de-DE" dirty="0"/>
          </a:p>
        </p:txBody>
      </p:sp>
      <p:sp>
        <p:nvSpPr>
          <p:cNvPr id="8" name="Содержимое 4"/>
          <p:cNvSpPr txBox="1">
            <a:spLocks/>
          </p:cNvSpPr>
          <p:nvPr/>
        </p:nvSpPr>
        <p:spPr bwMode="auto">
          <a:xfrm>
            <a:off x="251147" y="5877272"/>
            <a:ext cx="5768653" cy="40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a:solidFill>
                  <a:schemeClr val="tx1"/>
                </a:solidFill>
                <a:latin typeface="+mn-lt"/>
                <a:ea typeface="ＭＳ Ｐゴシック" pitchFamily="-112" charset="-128"/>
              </a:defRPr>
            </a:lvl9pPr>
          </a:lstStyle>
          <a:p>
            <a:pPr marL="0" indent="0" algn="just">
              <a:lnSpc>
                <a:spcPts val="2800"/>
              </a:lnSpc>
              <a:buNone/>
              <a:defRPr/>
            </a:pPr>
            <a:r>
              <a:rPr lang="de-DE" sz="1400" dirty="0" smtClean="0"/>
              <a:t>Luo et al. </a:t>
            </a:r>
            <a:r>
              <a:rPr lang="fr-FR" sz="1400" dirty="0"/>
              <a:t>Pharmacogenomics J. </a:t>
            </a:r>
            <a:r>
              <a:rPr lang="fr-FR" sz="1400" dirty="0" smtClean="0"/>
              <a:t>(2010) 10: </a:t>
            </a:r>
            <a:r>
              <a:rPr lang="fr-FR" sz="1400" dirty="0"/>
              <a:t>278–291. </a:t>
            </a:r>
            <a:endParaRPr lang="de-DE" sz="1400" dirty="0" smtClean="0"/>
          </a:p>
        </p:txBody>
      </p:sp>
    </p:spTree>
    <p:extLst>
      <p:ext uri="{BB962C8B-B14F-4D97-AF65-F5344CB8AC3E}">
        <p14:creationId xmlns:p14="http://schemas.microsoft.com/office/powerpoint/2010/main" val="3375667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4300</Words>
  <Application>Microsoft Office PowerPoint</Application>
  <PresentationFormat>Bildschirmpräsentation (4:3)</PresentationFormat>
  <Paragraphs>909</Paragraphs>
  <Slides>57</Slides>
  <Notes>25</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57</vt:i4>
      </vt:variant>
    </vt:vector>
  </HeadingPairs>
  <TitlesOfParts>
    <vt:vector size="65" baseType="lpstr">
      <vt:lpstr>ＭＳ Ｐゴシック</vt:lpstr>
      <vt:lpstr>Arial</vt:lpstr>
      <vt:lpstr>Cambria Math</vt:lpstr>
      <vt:lpstr>Courier New</vt:lpstr>
      <vt:lpstr>Symbol</vt:lpstr>
      <vt:lpstr>Times New Roman</vt:lpstr>
      <vt:lpstr>Standarddesign</vt:lpstr>
      <vt:lpstr>Formel</vt:lpstr>
      <vt:lpstr>V2 – missing values + batch effect correction</vt:lpstr>
      <vt:lpstr>Process S. aureus microarray data – part II</vt:lpstr>
      <vt:lpstr>Ambiguous values</vt:lpstr>
      <vt:lpstr>Re-Assign ambiguous values in DNA microarray</vt:lpstr>
      <vt:lpstr>Latent Factor Models in image reconstruction</vt:lpstr>
      <vt:lpstr>LFM: mathematical background</vt:lpstr>
      <vt:lpstr>LFM: Stochastic Gradient Descent</vt:lpstr>
      <vt:lpstr>MA assignment to clonal complexes + LFM predictions confirmed by WGS</vt:lpstr>
      <vt:lpstr>Batch effects</vt:lpstr>
      <vt:lpstr>Global methods to correct batch effects</vt:lpstr>
      <vt:lpstr>Batch effects in public MA data sets</vt:lpstr>
      <vt:lpstr>Batch effects in public MA data sets</vt:lpstr>
      <vt:lpstr>Example: bladder cancer microarray data</vt:lpstr>
      <vt:lpstr>Quantile normalisation: adjusts multiple distributions</vt:lpstr>
      <vt:lpstr>Example: same bladder cancer microarray data</vt:lpstr>
      <vt:lpstr>Example: sequencing data from 1000 Genomes project</vt:lpstr>
      <vt:lpstr>Workflow to identify batch effects</vt:lpstr>
      <vt:lpstr>Detect batch effects</vt:lpstr>
      <vt:lpstr>Detect batch effects</vt:lpstr>
      <vt:lpstr>Detect batch effects</vt:lpstr>
      <vt:lpstr>Correcting batch effects in DNA methylation data</vt:lpstr>
      <vt:lpstr>Original DNA methylation data for breast cancer (TCGA)</vt:lpstr>
      <vt:lpstr>Batch effect correction with BEclear</vt:lpstr>
      <vt:lpstr>Batch effect correction with BEclear</vt:lpstr>
      <vt:lpstr>TCGA data for breast cancer – batch affected entries predicted by LFM/BEclear</vt:lpstr>
      <vt:lpstr>TCGA data for breast cancer – data corrected by FunNorm</vt:lpstr>
      <vt:lpstr>Functional Normalization</vt:lpstr>
      <vt:lpstr>Functional Normalization</vt:lpstr>
      <vt:lpstr>Functional Normalization</vt:lpstr>
      <vt:lpstr> Benchmarking BEclear</vt:lpstr>
      <vt:lpstr>Effect on corrected entries only</vt:lpstr>
      <vt:lpstr>Accuracy of differential methylation analysis</vt:lpstr>
      <vt:lpstr>Conclusions</vt:lpstr>
      <vt:lpstr>Review: Foundations of Probability Theory</vt:lpstr>
      <vt:lpstr>Foundations of Probability Theory</vt:lpstr>
      <vt:lpstr>Probability distributions</vt:lpstr>
      <vt:lpstr>Interpretation of probabilities</vt:lpstr>
      <vt:lpstr>Interpretation of probabilities</vt:lpstr>
      <vt:lpstr>Conditional probability</vt:lpstr>
      <vt:lpstr>Bayes rule</vt:lpstr>
      <vt:lpstr>Example 1 for Bayes rule</vt:lpstr>
      <vt:lpstr>Example 2 for Bayes rule</vt:lpstr>
      <vt:lpstr>Example 2 for Bayes rule</vt:lpstr>
      <vt:lpstr>Random Variables</vt:lpstr>
      <vt:lpstr>Random Variables</vt:lpstr>
      <vt:lpstr>Marginal Distributions</vt:lpstr>
      <vt:lpstr>Joint Distributions</vt:lpstr>
      <vt:lpstr>Conditional Probability</vt:lpstr>
      <vt:lpstr>Probability Density Functions</vt:lpstr>
      <vt:lpstr>Uniform distribution</vt:lpstr>
      <vt:lpstr>Gaussian distribution</vt:lpstr>
      <vt:lpstr>Expectation</vt:lpstr>
      <vt:lpstr>Properties of the expectation of a random variable</vt:lpstr>
      <vt:lpstr>Properties of the expectation of a random variable</vt:lpstr>
      <vt:lpstr>Variance</vt:lpstr>
      <vt:lpstr>Variance</vt:lpstr>
      <vt:lpstr>Variance</vt:lpstr>
    </vt:vector>
  </TitlesOfParts>
  <Company>MPI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Volkhard Helms</dc:creator>
  <cp:lastModifiedBy>Standard</cp:lastModifiedBy>
  <cp:revision>528</cp:revision>
  <dcterms:created xsi:type="dcterms:W3CDTF">2015-06-11T12:33:57Z</dcterms:created>
  <dcterms:modified xsi:type="dcterms:W3CDTF">2018-10-24T09:14:54Z</dcterms:modified>
</cp:coreProperties>
</file>