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1001" r:id="rId2"/>
    <p:sldId id="1094" r:id="rId3"/>
    <p:sldId id="1067" r:id="rId4"/>
    <p:sldId id="1005" r:id="rId5"/>
    <p:sldId id="1091" r:id="rId6"/>
    <p:sldId id="1092" r:id="rId7"/>
    <p:sldId id="1093" r:id="rId8"/>
    <p:sldId id="1065" r:id="rId9"/>
    <p:sldId id="1071" r:id="rId10"/>
    <p:sldId id="1095" r:id="rId11"/>
    <p:sldId id="1099" r:id="rId12"/>
    <p:sldId id="1096" r:id="rId13"/>
    <p:sldId id="1085" r:id="rId14"/>
    <p:sldId id="1086" r:id="rId15"/>
    <p:sldId id="1087" r:id="rId16"/>
    <p:sldId id="1084" r:id="rId17"/>
    <p:sldId id="1088" r:id="rId18"/>
    <p:sldId id="1089" r:id="rId19"/>
    <p:sldId id="1090" r:id="rId20"/>
    <p:sldId id="1097" r:id="rId21"/>
    <p:sldId id="1082" r:id="rId22"/>
    <p:sldId id="1083" r:id="rId23"/>
    <p:sldId id="1081" r:id="rId24"/>
    <p:sldId id="1072" r:id="rId25"/>
    <p:sldId id="1073" r:id="rId26"/>
    <p:sldId id="1098" r:id="rId27"/>
    <p:sldId id="1074" r:id="rId28"/>
    <p:sldId id="1075" r:id="rId29"/>
    <p:sldId id="1076" r:id="rId30"/>
    <p:sldId id="1077" r:id="rId31"/>
    <p:sldId id="1078" r:id="rId32"/>
    <p:sldId id="1079" r:id="rId33"/>
    <p:sldId id="1080" r:id="rId34"/>
    <p:sldId id="1058" r:id="rId3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pos="49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0000"/>
    <a:srgbClr val="CC0000"/>
    <a:srgbClr val="00FFCC"/>
    <a:srgbClr val="996633"/>
    <a:srgbClr val="FF0066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1296"/>
        <p:guide pos="49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65DF043D-F419-431E-A33B-623B81FEE771}" type="datetime1">
              <a:rPr lang="de-DE"/>
              <a:pPr>
                <a:defRPr/>
              </a:pPr>
              <a:t>26.11.2018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7AF2E412-65A5-4A30-A6A4-7C24E87931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8214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39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4FAFB493-04E6-4247-BA9C-29EBA33ACC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8301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V6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Processing of Biological Data - WS 2018/19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661FA-6AC7-4BEE-90B2-F7DBDF0133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371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V6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99792" y="6248400"/>
            <a:ext cx="3744416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Processing of Biological Data - WS 2018/19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03865-07C2-4EB0-8E37-9A4C666790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98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V6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Processing of Biological Data - WS 2018/19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2F707-3CB9-4644-805A-368CE60B1B3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519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250825" y="115888"/>
            <a:ext cx="8569325" cy="598011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V6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Processing of Biological Data - WS 2018/19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986EE-9253-4FD6-BF87-484174474A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170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15888"/>
            <a:ext cx="84248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08050"/>
            <a:ext cx="8569325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248400"/>
            <a:ext cx="2339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r>
              <a:rPr lang="de-DE" smtClean="0"/>
              <a:t>V6</a:t>
            </a:r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r>
              <a:rPr lang="en-US" smtClean="0"/>
              <a:t>Processing of Biological Data - WS 2018/19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339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C1060B16-A0DB-49DD-9992-659C19B015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V6 – </a:t>
            </a:r>
            <a:r>
              <a:rPr lang="en-US" dirty="0"/>
              <a:t>A</a:t>
            </a:r>
            <a:r>
              <a:rPr lang="en-US" dirty="0" smtClean="0"/>
              <a:t>nalyzing 3D chromatin conformation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424936" cy="5400600"/>
          </a:xfrm>
        </p:spPr>
        <p:txBody>
          <a:bodyPr>
            <a:normAutofit/>
          </a:bodyPr>
          <a:lstStyle/>
          <a:p>
            <a:pPr>
              <a:lnSpc>
                <a:spcPts val="2900"/>
              </a:lnSpc>
            </a:pPr>
            <a:r>
              <a:rPr lang="en-US" sz="2000" dirty="0" smtClean="0"/>
              <a:t>Chromatin conformation has large implications on gene expression, but is usually ignored in expression analysis.</a:t>
            </a:r>
          </a:p>
          <a:p>
            <a:pPr>
              <a:lnSpc>
                <a:spcPts val="2900"/>
              </a:lnSpc>
            </a:pPr>
            <a:endParaRPr lang="en-US" sz="2000" dirty="0"/>
          </a:p>
          <a:p>
            <a:pPr>
              <a:lnSpc>
                <a:spcPts val="2900"/>
              </a:lnSpc>
            </a:pPr>
            <a:r>
              <a:rPr lang="en-US" sz="2000" u="sng" dirty="0" smtClean="0"/>
              <a:t>Program for today:</a:t>
            </a:r>
          </a:p>
          <a:p>
            <a:pPr>
              <a:lnSpc>
                <a:spcPts val="2900"/>
              </a:lnSpc>
              <a:buFontTx/>
              <a:buChar char="-"/>
            </a:pPr>
            <a:r>
              <a:rPr lang="en-US" sz="2000" dirty="0" smtClean="0"/>
              <a:t> 3D chromatin conformation</a:t>
            </a:r>
          </a:p>
          <a:p>
            <a:pPr>
              <a:lnSpc>
                <a:spcPts val="2900"/>
              </a:lnSpc>
              <a:buFontTx/>
              <a:buChar char="-"/>
            </a:pPr>
            <a:r>
              <a:rPr lang="en-US" sz="2000" dirty="0" smtClean="0"/>
              <a:t> Hi-C method</a:t>
            </a:r>
            <a:endParaRPr lang="en-US" sz="1600" dirty="0" smtClean="0"/>
          </a:p>
          <a:p>
            <a:pPr>
              <a:lnSpc>
                <a:spcPts val="2900"/>
              </a:lnSpc>
              <a:buFontTx/>
              <a:buChar char="-"/>
            </a:pPr>
            <a:r>
              <a:rPr lang="en-US" sz="2000" dirty="0" smtClean="0"/>
              <a:t> Biases in Hi-C data analysis</a:t>
            </a:r>
          </a:p>
          <a:p>
            <a:pPr>
              <a:lnSpc>
                <a:spcPts val="2900"/>
              </a:lnSpc>
              <a:buFontTx/>
              <a:buChar char="-"/>
            </a:pPr>
            <a:r>
              <a:rPr lang="en-US" sz="2000" dirty="0"/>
              <a:t> </a:t>
            </a:r>
            <a:r>
              <a:rPr lang="en-US" sz="2000" dirty="0" smtClean="0"/>
              <a:t>integrated analysis of multiple data sources</a:t>
            </a:r>
            <a:endParaRPr lang="en-US" sz="16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- WS 2018/19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487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Random collisions affect chromosome capture data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- WS 2018/19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444208" y="5877272"/>
            <a:ext cx="264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Job </a:t>
            </a:r>
            <a:r>
              <a:rPr lang="de-DE" sz="1400" dirty="0" smtClean="0"/>
              <a:t>Dekker, </a:t>
            </a:r>
            <a:r>
              <a:rPr lang="de-DE" sz="1400" i="1" dirty="0" smtClean="0"/>
              <a:t>Nature </a:t>
            </a:r>
            <a:r>
              <a:rPr lang="de-DE" sz="1400" i="1" dirty="0" err="1"/>
              <a:t>Methods</a:t>
            </a:r>
            <a:r>
              <a:rPr lang="de-DE" sz="1400" dirty="0"/>
              <a:t> </a:t>
            </a:r>
            <a:r>
              <a:rPr lang="de-DE" sz="1400" b="1" dirty="0" smtClean="0"/>
              <a:t>3</a:t>
            </a:r>
            <a:r>
              <a:rPr lang="de-DE" sz="1400" dirty="0"/>
              <a:t>, </a:t>
            </a:r>
            <a:r>
              <a:rPr lang="de-DE" sz="1400" dirty="0" smtClean="0"/>
              <a:t>17–21 </a:t>
            </a:r>
            <a:r>
              <a:rPr lang="de-DE" sz="1400" dirty="0"/>
              <a:t>(2006)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214536" y="620688"/>
            <a:ext cx="5725616" cy="5256584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en-US" sz="1800" dirty="0"/>
              <a:t>Detection of an interaction between two loci does not necessarily mean that they are engaged in a functional looping interaction. </a:t>
            </a: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 smtClean="0"/>
              <a:t>-&gt; loci </a:t>
            </a:r>
            <a:r>
              <a:rPr lang="en-US" sz="1800" dirty="0"/>
              <a:t>along a chromatin fiber will also randomly, and quite frequently, collide as the result of the inherent flexibility of </a:t>
            </a:r>
            <a:r>
              <a:rPr lang="en-US" sz="1800" dirty="0" smtClean="0"/>
              <a:t>chromatin. </a:t>
            </a:r>
          </a:p>
          <a:p>
            <a:endParaRPr lang="en-US" sz="800" dirty="0" smtClean="0"/>
          </a:p>
          <a:p>
            <a:pPr>
              <a:lnSpc>
                <a:spcPts val="2500"/>
              </a:lnSpc>
            </a:pPr>
            <a:r>
              <a:rPr lang="en-US" sz="1800" dirty="0" smtClean="0"/>
              <a:t>In </a:t>
            </a:r>
            <a:r>
              <a:rPr lang="en-US" sz="1800" dirty="0"/>
              <a:t>general, the frequency of </a:t>
            </a:r>
            <a:r>
              <a:rPr lang="en-US" sz="1800" b="1" dirty="0"/>
              <a:t>random collisions </a:t>
            </a:r>
            <a:r>
              <a:rPr lang="en-US" sz="1800" dirty="0"/>
              <a:t>is inversely related to the </a:t>
            </a:r>
            <a:r>
              <a:rPr lang="en-US" sz="1800" b="1" dirty="0"/>
              <a:t>genomic distance </a:t>
            </a:r>
            <a:r>
              <a:rPr lang="en-US" sz="1800" dirty="0"/>
              <a:t>between </a:t>
            </a:r>
            <a:r>
              <a:rPr lang="en-US" sz="1800" dirty="0" smtClean="0"/>
              <a:t>loci (larger “search space” for larger radius). </a:t>
            </a:r>
          </a:p>
          <a:p>
            <a:pPr>
              <a:lnSpc>
                <a:spcPts val="2500"/>
              </a:lnSpc>
            </a:pPr>
            <a:r>
              <a:rPr lang="en-US" sz="1800" dirty="0" smtClean="0"/>
              <a:t>Thus</a:t>
            </a:r>
            <a:r>
              <a:rPr lang="en-US" sz="1800" dirty="0"/>
              <a:t>, relatively frequent but nonfunctional interactions should always be observed for loci separated by small </a:t>
            </a:r>
            <a:r>
              <a:rPr lang="en-US" sz="1800" dirty="0" smtClean="0"/>
              <a:t>distances. </a:t>
            </a:r>
          </a:p>
          <a:p>
            <a:pPr>
              <a:lnSpc>
                <a:spcPts val="2500"/>
              </a:lnSpc>
            </a:pPr>
            <a:r>
              <a:rPr lang="en-US" sz="1800" dirty="0" smtClean="0"/>
              <a:t>For </a:t>
            </a:r>
            <a:r>
              <a:rPr lang="en-US" sz="1800" dirty="0"/>
              <a:t>sites separated by larger genomic distances, this 'background' signal decreases </a:t>
            </a:r>
            <a:r>
              <a:rPr lang="en-US" sz="1800" dirty="0" smtClean="0"/>
              <a:t>rapidly, but </a:t>
            </a:r>
            <a:r>
              <a:rPr lang="en-US" sz="1800" dirty="0"/>
              <a:t>remains detectable for sites separated by as much as 150 kb.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11"/>
          <a:stretch/>
        </p:blipFill>
        <p:spPr>
          <a:xfrm>
            <a:off x="6148390" y="565042"/>
            <a:ext cx="2586854" cy="353881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252292"/>
            <a:ext cx="1616968" cy="161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9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Persistence length of DNA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V6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- WS 2018/19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7308304" y="5877272"/>
            <a:ext cx="1778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www.wikipedia.org</a:t>
            </a:r>
            <a:endParaRPr lang="de-DE" sz="1400" dirty="0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214536" y="620688"/>
            <a:ext cx="8482608" cy="5256584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en-US" sz="1800" dirty="0"/>
              <a:t>The persistence length is a basic mechanical property quantifying the stiffness of a polymer. </a:t>
            </a:r>
          </a:p>
          <a:p>
            <a:pPr>
              <a:lnSpc>
                <a:spcPts val="2500"/>
              </a:lnSpc>
            </a:pPr>
            <a:r>
              <a:rPr lang="en-US" sz="1800" dirty="0"/>
              <a:t>T</a:t>
            </a:r>
            <a:r>
              <a:rPr lang="en-US" sz="1800" dirty="0" smtClean="0"/>
              <a:t>he </a:t>
            </a:r>
            <a:r>
              <a:rPr lang="en-US" sz="1800" dirty="0"/>
              <a:t>persistence length, P, is defined as the length over which correlations in the direction of the tangent are lost. </a:t>
            </a: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 smtClean="0"/>
              <a:t>Let </a:t>
            </a:r>
            <a:r>
              <a:rPr lang="en-US" sz="1800" dirty="0"/>
              <a:t>us define the angle θ between a vector that is tangent to the polymer at position 0 (zero) and a tangent vector at a distance L away from position 0, along the contour of the chain. </a:t>
            </a: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 smtClean="0"/>
              <a:t>It </a:t>
            </a:r>
            <a:r>
              <a:rPr lang="en-US" sz="1800" dirty="0"/>
              <a:t>can be shown that the expectation value of the cosine of the angle falls off exponentially with distance</a:t>
            </a:r>
            <a:r>
              <a:rPr lang="en-US" sz="1800" dirty="0" smtClean="0"/>
              <a:t>,</a:t>
            </a:r>
            <a:endParaRPr lang="en-US" sz="1800" dirty="0"/>
          </a:p>
          <a:p>
            <a:pPr>
              <a:lnSpc>
                <a:spcPts val="2500"/>
              </a:lnSpc>
            </a:pPr>
            <a:endParaRPr lang="en-US" sz="1800" dirty="0"/>
          </a:p>
          <a:p>
            <a:pPr>
              <a:lnSpc>
                <a:spcPts val="2500"/>
              </a:lnSpc>
            </a:pPr>
            <a:r>
              <a:rPr lang="en-US" sz="1800" dirty="0"/>
              <a:t>where P is the persistence length and the angled brackets denote the average over all starting positions. </a:t>
            </a:r>
            <a:endParaRPr lang="en-US" sz="1800" dirty="0" smtClean="0"/>
          </a:p>
          <a:p>
            <a:pPr>
              <a:lnSpc>
                <a:spcPts val="2500"/>
              </a:lnSpc>
            </a:pP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 smtClean="0"/>
              <a:t>Bare double-helical </a:t>
            </a:r>
            <a:r>
              <a:rPr lang="en-US" sz="1800" dirty="0"/>
              <a:t>DNA has a persistence length of about </a:t>
            </a:r>
            <a:r>
              <a:rPr lang="en-US" sz="1800" dirty="0" smtClean="0"/>
              <a:t>39 nm.</a:t>
            </a:r>
          </a:p>
          <a:p>
            <a:pPr>
              <a:lnSpc>
                <a:spcPts val="2500"/>
              </a:lnSpc>
            </a:pPr>
            <a:r>
              <a:rPr lang="en-US" sz="1800" dirty="0" smtClean="0"/>
              <a:t>For comparison, a </a:t>
            </a:r>
            <a:r>
              <a:rPr lang="en-US" sz="1800" dirty="0" smtClean="0"/>
              <a:t>nucleosome has dimensions of 6 </a:t>
            </a:r>
            <a:r>
              <a:rPr lang="en-US" sz="1800" dirty="0" smtClean="0">
                <a:sym typeface="Symbol" panose="05050102010706020507" pitchFamily="18" charset="2"/>
              </a:rPr>
              <a:t></a:t>
            </a:r>
            <a:r>
              <a:rPr lang="en-US" sz="1800" dirty="0" smtClean="0"/>
              <a:t> 10 nm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3501008"/>
            <a:ext cx="2260172" cy="44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Specific contacts affect neighboring loci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- WS 2018/19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444208" y="5877272"/>
            <a:ext cx="264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Job </a:t>
            </a:r>
            <a:r>
              <a:rPr lang="de-DE" sz="1400" dirty="0" smtClean="0"/>
              <a:t>Dekker, </a:t>
            </a:r>
            <a:r>
              <a:rPr lang="de-DE" sz="1400" i="1" dirty="0" smtClean="0"/>
              <a:t>Nature </a:t>
            </a:r>
            <a:r>
              <a:rPr lang="de-DE" sz="1400" i="1" dirty="0" err="1"/>
              <a:t>Methods</a:t>
            </a:r>
            <a:r>
              <a:rPr lang="de-DE" sz="1400" dirty="0"/>
              <a:t> </a:t>
            </a:r>
            <a:r>
              <a:rPr lang="de-DE" sz="1400" b="1" dirty="0" smtClean="0"/>
              <a:t>3</a:t>
            </a:r>
            <a:r>
              <a:rPr lang="de-DE" sz="1400" dirty="0"/>
              <a:t>, </a:t>
            </a:r>
            <a:r>
              <a:rPr lang="de-DE" sz="1400" dirty="0" smtClean="0"/>
              <a:t>17–21 </a:t>
            </a:r>
            <a:r>
              <a:rPr lang="de-DE" sz="1400" dirty="0"/>
              <a:t>(2006)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214536" y="620688"/>
            <a:ext cx="5725616" cy="5544616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en-US" sz="1800" dirty="0"/>
              <a:t>A</a:t>
            </a:r>
            <a:r>
              <a:rPr lang="en-US" sz="1800" dirty="0" smtClean="0"/>
              <a:t> </a:t>
            </a:r>
            <a:r>
              <a:rPr lang="en-US" sz="1800" dirty="0"/>
              <a:t>specific contact between two elements located on two different chromosomes—in this example between centromeres—will also bring neighboring fragments into closer proximity, and thus they can nonspecifically interact. </a:t>
            </a:r>
            <a:endParaRPr lang="en-US" sz="1800" dirty="0" smtClean="0"/>
          </a:p>
          <a:p>
            <a:pPr>
              <a:lnSpc>
                <a:spcPts val="2500"/>
              </a:lnSpc>
            </a:pP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 smtClean="0"/>
              <a:t>Failure </a:t>
            </a:r>
            <a:r>
              <a:rPr lang="en-US" sz="1800" dirty="0"/>
              <a:t>to determine a local peak in interaction frequencies may result in incorrectly concluding that two elements specifically interact, </a:t>
            </a: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 smtClean="0"/>
              <a:t>whereas </a:t>
            </a:r>
            <a:r>
              <a:rPr lang="en-US" sz="1800" dirty="0"/>
              <a:t>in reality it is their neighbors that are engaged in a specific interaction</a:t>
            </a:r>
            <a:r>
              <a:rPr lang="en-US" sz="1800" dirty="0" smtClean="0"/>
              <a:t>.</a:t>
            </a:r>
          </a:p>
          <a:p>
            <a:pPr>
              <a:lnSpc>
                <a:spcPts val="2500"/>
              </a:lnSpc>
            </a:pP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 smtClean="0"/>
              <a:t>In this example, only </a:t>
            </a:r>
            <a:r>
              <a:rPr lang="en-US" sz="1800" dirty="0"/>
              <a:t>the interaction between the two centromeres may be </a:t>
            </a:r>
            <a:r>
              <a:rPr lang="en-US" sz="1800" dirty="0" smtClean="0"/>
              <a:t>specific (-&gt; highest peak) , </a:t>
            </a:r>
            <a:r>
              <a:rPr lang="en-US" sz="1800" dirty="0"/>
              <a:t>whereas interactions with neighboring loci are likely the result of random collisions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9" r="-959"/>
          <a:stretch/>
        </p:blipFill>
        <p:spPr>
          <a:xfrm>
            <a:off x="6146501" y="747022"/>
            <a:ext cx="2861345" cy="390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6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70111"/>
            <a:ext cx="8125841" cy="25708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Bias 1: restriction enzyme fragment length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- WS 2018/19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444208" y="5877272"/>
            <a:ext cx="264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Yaffe</a:t>
            </a:r>
            <a:r>
              <a:rPr lang="it-IT" sz="1400" dirty="0" smtClean="0"/>
              <a:t>, </a:t>
            </a:r>
            <a:r>
              <a:rPr lang="it-IT" sz="1400" dirty="0" err="1" smtClean="0"/>
              <a:t>Tanay</a:t>
            </a:r>
            <a:r>
              <a:rPr lang="it-IT" sz="1400" dirty="0" smtClean="0"/>
              <a:t> Nature </a:t>
            </a:r>
            <a:r>
              <a:rPr lang="it-IT" sz="1400" dirty="0" err="1" smtClean="0"/>
              <a:t>Genet</a:t>
            </a:r>
            <a:r>
              <a:rPr lang="it-IT" sz="1400" dirty="0" smtClean="0"/>
              <a:t> (2011) 43, 1059</a:t>
            </a:r>
            <a:endParaRPr lang="de-DE" dirty="0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223416" y="3198366"/>
            <a:ext cx="8669759" cy="3182962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en-US" sz="1800" dirty="0" smtClean="0"/>
              <a:t>Hi-C </a:t>
            </a:r>
            <a:r>
              <a:rPr lang="en-US" sz="1800" dirty="0"/>
              <a:t>ligation products (shown schematically in </a:t>
            </a:r>
            <a:r>
              <a:rPr lang="en-US" sz="1800" b="1" dirty="0"/>
              <a:t>a</a:t>
            </a:r>
            <a:r>
              <a:rPr lang="en-US" sz="1800" dirty="0"/>
              <a:t>) are expected to map near restriction sites because of size selection. </a:t>
            </a: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/>
              <a:t>(</a:t>
            </a:r>
            <a:r>
              <a:rPr lang="en-US" sz="1800" b="1" dirty="0"/>
              <a:t>b</a:t>
            </a:r>
            <a:r>
              <a:rPr lang="en-US" sz="1800" dirty="0" smtClean="0"/>
              <a:t>) For each Hi-C paired read, the s</a:t>
            </a:r>
            <a:r>
              <a:rPr lang="en-US" sz="1800" dirty="0" smtClean="0"/>
              <a:t>um of distances is computed from </a:t>
            </a:r>
            <a:r>
              <a:rPr lang="en-US" sz="1800" dirty="0"/>
              <a:t>mapped Hi-C sequences to the nearest restriction </a:t>
            </a:r>
            <a:r>
              <a:rPr lang="en-US" sz="1800" dirty="0" smtClean="0"/>
              <a:t>sites. Shown is </a:t>
            </a:r>
            <a:r>
              <a:rPr lang="en-US" sz="1800" dirty="0"/>
              <a:t>the distribution of </a:t>
            </a:r>
            <a:r>
              <a:rPr lang="en-US" sz="1800" dirty="0" smtClean="0"/>
              <a:t>distances. </a:t>
            </a:r>
          </a:p>
          <a:p>
            <a:endParaRPr lang="en-US" sz="800" dirty="0" smtClean="0"/>
          </a:p>
          <a:p>
            <a:pPr>
              <a:lnSpc>
                <a:spcPts val="2500"/>
              </a:lnSpc>
            </a:pPr>
            <a:r>
              <a:rPr lang="en-US" sz="1800" dirty="0" smtClean="0"/>
              <a:t>Two </a:t>
            </a:r>
            <a:r>
              <a:rPr lang="en-US" sz="1800" dirty="0"/>
              <a:t>distinct populations of reads are observed, one distributed as expected for normally ligated and size-selected products </a:t>
            </a:r>
            <a:r>
              <a:rPr lang="en-US" sz="1800" dirty="0" smtClean="0"/>
              <a:t>and </a:t>
            </a:r>
            <a:r>
              <a:rPr lang="en-US" sz="1800" dirty="0"/>
              <a:t>one including reads mapped farther away from restriction sites. </a:t>
            </a: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b="1" dirty="0" smtClean="0">
                <a:solidFill>
                  <a:srgbClr val="FF33CC"/>
                </a:solidFill>
              </a:rPr>
              <a:t>Solution: discard reads with distance &gt; 500 </a:t>
            </a:r>
            <a:r>
              <a:rPr lang="en-US" sz="1800" b="1" dirty="0" err="1" smtClean="0">
                <a:solidFill>
                  <a:srgbClr val="FF33CC"/>
                </a:solidFill>
              </a:rPr>
              <a:t>bp</a:t>
            </a:r>
            <a:endParaRPr lang="en-US" sz="1800" b="1" dirty="0" smtClean="0">
              <a:solidFill>
                <a:srgbClr val="FF33CC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716016" y="465465"/>
            <a:ext cx="3805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FF33CC"/>
                </a:solidFill>
              </a:rPr>
              <a:t>HindIII</a:t>
            </a:r>
            <a:r>
              <a:rPr lang="en-US" sz="1400" dirty="0">
                <a:solidFill>
                  <a:srgbClr val="FF33CC"/>
                </a:solidFill>
              </a:rPr>
              <a:t> 78%, </a:t>
            </a:r>
            <a:r>
              <a:rPr lang="en-US" sz="1400" dirty="0" err="1">
                <a:solidFill>
                  <a:srgbClr val="FF33CC"/>
                </a:solidFill>
              </a:rPr>
              <a:t>NcoI</a:t>
            </a:r>
            <a:r>
              <a:rPr lang="en-US" sz="1400" dirty="0">
                <a:solidFill>
                  <a:srgbClr val="FF33CC"/>
                </a:solidFill>
              </a:rPr>
              <a:t> 88% - 2 restriction enzymes</a:t>
            </a:r>
            <a:endParaRPr lang="de-DE" sz="14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8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Bias 2 : GC content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- WS 2018/19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444208" y="6093296"/>
            <a:ext cx="264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Yaffe</a:t>
            </a:r>
            <a:r>
              <a:rPr lang="it-IT" sz="1400" dirty="0" smtClean="0"/>
              <a:t>, </a:t>
            </a:r>
            <a:r>
              <a:rPr lang="it-IT" sz="1400" dirty="0" err="1" smtClean="0"/>
              <a:t>Tanay</a:t>
            </a:r>
            <a:r>
              <a:rPr lang="it-IT" sz="1400" dirty="0" smtClean="0"/>
              <a:t> Nature </a:t>
            </a:r>
            <a:r>
              <a:rPr lang="it-IT" sz="1400" dirty="0" err="1" smtClean="0"/>
              <a:t>Genet</a:t>
            </a:r>
            <a:r>
              <a:rPr lang="it-IT" sz="1400" dirty="0" smtClean="0"/>
              <a:t> (2011) 43, 1059</a:t>
            </a:r>
            <a:endParaRPr lang="de-DE" dirty="0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359184" y="3102810"/>
            <a:ext cx="8425631" cy="2630446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en-US" sz="1800" dirty="0"/>
              <a:t>(</a:t>
            </a:r>
            <a:r>
              <a:rPr lang="en-US" sz="1800" b="1" dirty="0" smtClean="0"/>
              <a:t>e</a:t>
            </a:r>
            <a:r>
              <a:rPr lang="en-US" sz="1800" dirty="0" smtClean="0"/>
              <a:t>) Ligation </a:t>
            </a:r>
            <a:r>
              <a:rPr lang="en-US" sz="1800" dirty="0"/>
              <a:t>product processing and sequencing may be biased by GC </a:t>
            </a:r>
            <a:r>
              <a:rPr lang="en-US" sz="1800" dirty="0" smtClean="0"/>
              <a:t>content. </a:t>
            </a: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 smtClean="0"/>
              <a:t>In </a:t>
            </a:r>
            <a:r>
              <a:rPr lang="en-US" sz="1800" dirty="0" smtClean="0"/>
              <a:t>this example, the GC-rich region produces many more reads.</a:t>
            </a:r>
          </a:p>
          <a:p>
            <a:pPr>
              <a:lnSpc>
                <a:spcPts val="2500"/>
              </a:lnSpc>
            </a:pP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/>
              <a:t>(</a:t>
            </a:r>
            <a:r>
              <a:rPr lang="en-US" sz="1800" b="1" dirty="0"/>
              <a:t>f</a:t>
            </a:r>
            <a:r>
              <a:rPr lang="en-US" sz="1800" dirty="0"/>
              <a:t>) </a:t>
            </a:r>
            <a:r>
              <a:rPr lang="en-US" sz="1800" dirty="0" smtClean="0"/>
              <a:t>Plotting</a:t>
            </a:r>
            <a:r>
              <a:rPr lang="en-US" sz="1800" dirty="0" smtClean="0"/>
              <a:t> </a:t>
            </a:r>
            <a:r>
              <a:rPr lang="en-US" sz="1800" dirty="0"/>
              <a:t>the GC content of the 200 </a:t>
            </a:r>
            <a:r>
              <a:rPr lang="en-US" sz="1800" dirty="0" err="1"/>
              <a:t>bp</a:t>
            </a:r>
            <a:r>
              <a:rPr lang="en-US" sz="1800" dirty="0"/>
              <a:t> near the restriction fragment </a:t>
            </a:r>
            <a:r>
              <a:rPr lang="en-US" sz="1800" dirty="0" smtClean="0"/>
              <a:t>ends for </a:t>
            </a:r>
            <a:r>
              <a:rPr lang="en-US" sz="1800" i="1" dirty="0" smtClean="0"/>
              <a:t>trans</a:t>
            </a:r>
            <a:r>
              <a:rPr lang="en-US" sz="1800" dirty="0" smtClean="0"/>
              <a:t>-contacts </a:t>
            </a:r>
            <a:r>
              <a:rPr lang="en-US" sz="1800" dirty="0" smtClean="0"/>
              <a:t>shows </a:t>
            </a:r>
            <a:r>
              <a:rPr lang="en-US" sz="1800" dirty="0"/>
              <a:t>intense and contrasting GC biases for the </a:t>
            </a:r>
            <a:r>
              <a:rPr lang="en-US" sz="1800" dirty="0" err="1"/>
              <a:t>HindIII</a:t>
            </a:r>
            <a:r>
              <a:rPr lang="en-US" sz="1800" dirty="0"/>
              <a:t> and </a:t>
            </a:r>
            <a:r>
              <a:rPr lang="en-US" sz="1800" dirty="0" err="1"/>
              <a:t>NcoI</a:t>
            </a:r>
            <a:r>
              <a:rPr lang="en-US" sz="1800" dirty="0"/>
              <a:t> </a:t>
            </a:r>
            <a:r>
              <a:rPr lang="en-US" sz="1800" dirty="0" smtClean="0"/>
              <a:t>experiments</a:t>
            </a:r>
            <a:r>
              <a:rPr lang="en-US" sz="1800" dirty="0" smtClean="0"/>
              <a:t>:</a:t>
            </a:r>
          </a:p>
          <a:p>
            <a:pPr>
              <a:lnSpc>
                <a:spcPts val="2500"/>
              </a:lnSpc>
            </a:pPr>
            <a:r>
              <a:rPr lang="en-US" sz="1800" dirty="0" smtClean="0"/>
              <a:t>	</a:t>
            </a:r>
            <a:r>
              <a:rPr lang="en-US" sz="1800" dirty="0" err="1" smtClean="0"/>
              <a:t>NcoI</a:t>
            </a:r>
            <a:r>
              <a:rPr lang="en-US" sz="1800" dirty="0" smtClean="0"/>
              <a:t> “prefers” GC-rich sequences, </a:t>
            </a:r>
            <a:r>
              <a:rPr lang="en-US" sz="1800" dirty="0" err="1" smtClean="0"/>
              <a:t>HindIII</a:t>
            </a:r>
            <a:r>
              <a:rPr lang="en-US" sz="1800" dirty="0" smtClean="0"/>
              <a:t> disfavors them.</a:t>
            </a:r>
            <a:endParaRPr lang="en-US" sz="18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55" y="618406"/>
            <a:ext cx="8522171" cy="244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0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Bias 3 : sequence </a:t>
            </a:r>
            <a:r>
              <a:rPr lang="en-US" dirty="0" err="1" smtClean="0"/>
              <a:t>mappability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- WS 2018/19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444208" y="5877272"/>
            <a:ext cx="264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Yaffe</a:t>
            </a:r>
            <a:r>
              <a:rPr lang="it-IT" sz="1400" dirty="0" smtClean="0"/>
              <a:t>, </a:t>
            </a:r>
            <a:r>
              <a:rPr lang="it-IT" sz="1400" dirty="0" err="1" smtClean="0"/>
              <a:t>Tanay</a:t>
            </a:r>
            <a:r>
              <a:rPr lang="it-IT" sz="1400" dirty="0" smtClean="0"/>
              <a:t> Nature </a:t>
            </a:r>
            <a:r>
              <a:rPr lang="it-IT" sz="1400" dirty="0" err="1" smtClean="0"/>
              <a:t>Genet</a:t>
            </a:r>
            <a:r>
              <a:rPr lang="it-IT" sz="1400" dirty="0" smtClean="0"/>
              <a:t> (2011) 43, 1059</a:t>
            </a:r>
            <a:endParaRPr lang="de-DE" dirty="0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251520" y="2996952"/>
            <a:ext cx="8425631" cy="3403540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en-US" sz="1800" dirty="0"/>
              <a:t>(</a:t>
            </a:r>
            <a:r>
              <a:rPr lang="en-US" sz="1800" b="1" dirty="0" smtClean="0"/>
              <a:t>g</a:t>
            </a:r>
            <a:r>
              <a:rPr lang="en-US" sz="1800" dirty="0" smtClean="0"/>
              <a:t>) </a:t>
            </a:r>
            <a:r>
              <a:rPr lang="en-US" sz="1800" dirty="0"/>
              <a:t>Effect of sequence uniqueness. Different fractions of uniquely </a:t>
            </a:r>
            <a:r>
              <a:rPr lang="en-US" sz="1800" dirty="0" err="1"/>
              <a:t>mappable</a:t>
            </a:r>
            <a:r>
              <a:rPr lang="en-US" sz="1800" dirty="0"/>
              <a:t> short tags are observed next to restriction </a:t>
            </a:r>
            <a:r>
              <a:rPr lang="en-US" sz="1800" dirty="0" smtClean="0"/>
              <a:t>sites. </a:t>
            </a:r>
          </a:p>
          <a:p>
            <a:pPr>
              <a:lnSpc>
                <a:spcPts val="2500"/>
              </a:lnSpc>
            </a:pPr>
            <a:r>
              <a:rPr lang="en-US" sz="1800" dirty="0" smtClean="0"/>
              <a:t>As </a:t>
            </a:r>
            <a:r>
              <a:rPr lang="en-US" sz="1800" dirty="0"/>
              <a:t>shown in </a:t>
            </a:r>
            <a:r>
              <a:rPr lang="en-US" sz="1800" b="1" dirty="0"/>
              <a:t>h</a:t>
            </a:r>
            <a:r>
              <a:rPr lang="en-US" sz="1800" dirty="0"/>
              <a:t>, this has a direct empirical linear effect on Hi-C coverage</a:t>
            </a:r>
            <a:r>
              <a:rPr lang="en-US" sz="1800" dirty="0" smtClean="0"/>
              <a:t>.</a:t>
            </a:r>
          </a:p>
          <a:p>
            <a:pPr>
              <a:lnSpc>
                <a:spcPts val="2500"/>
              </a:lnSpc>
            </a:pPr>
            <a:endParaRPr lang="en-US" sz="1800" dirty="0"/>
          </a:p>
          <a:p>
            <a:pPr>
              <a:lnSpc>
                <a:spcPts val="2500"/>
              </a:lnSpc>
            </a:pPr>
            <a:r>
              <a:rPr lang="en-US" sz="1800" dirty="0" err="1"/>
              <a:t>Mappability</a:t>
            </a:r>
            <a:r>
              <a:rPr lang="en-US" sz="1800" dirty="0"/>
              <a:t> is predicted and confirmed </a:t>
            </a:r>
            <a:r>
              <a:rPr lang="en-US" sz="1800" dirty="0" smtClean="0"/>
              <a:t>(</a:t>
            </a:r>
            <a:r>
              <a:rPr lang="en-US" sz="1800" b="1" dirty="0" smtClean="0"/>
              <a:t>h</a:t>
            </a:r>
            <a:r>
              <a:rPr lang="en-US" sz="1800" dirty="0"/>
              <a:t>) to have a linear effect on the estimated </a:t>
            </a:r>
            <a:r>
              <a:rPr lang="en-US" sz="1800" i="1" dirty="0"/>
              <a:t>trans</a:t>
            </a:r>
            <a:r>
              <a:rPr lang="en-US" sz="1800" dirty="0"/>
              <a:t>-contact probabilities. </a:t>
            </a:r>
            <a:endParaRPr lang="en-US" sz="1800" dirty="0" smtClean="0"/>
          </a:p>
          <a:p>
            <a:pPr>
              <a:lnSpc>
                <a:spcPts val="2500"/>
              </a:lnSpc>
            </a:pPr>
            <a:endParaRPr lang="en-US" sz="1800" dirty="0"/>
          </a:p>
          <a:p>
            <a:pPr>
              <a:lnSpc>
                <a:spcPts val="2500"/>
              </a:lnSpc>
            </a:pPr>
            <a:r>
              <a:rPr lang="en-US" sz="1800" dirty="0" err="1" smtClean="0"/>
              <a:t>Yaffe</a:t>
            </a:r>
            <a:r>
              <a:rPr lang="en-US" sz="1800" dirty="0" smtClean="0"/>
              <a:t> &amp; </a:t>
            </a:r>
            <a:r>
              <a:rPr lang="en-US" sz="1800" dirty="0" err="1" smtClean="0"/>
              <a:t>Tanay</a:t>
            </a:r>
            <a:r>
              <a:rPr lang="en-US" sz="1800" dirty="0" smtClean="0"/>
              <a:t> correct for biases 2 &amp; 3 </a:t>
            </a: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 smtClean="0"/>
              <a:t>by </a:t>
            </a:r>
            <a:r>
              <a:rPr lang="en-US" sz="1800" dirty="0" smtClean="0"/>
              <a:t>a </a:t>
            </a:r>
            <a:r>
              <a:rPr lang="en-US" sz="1800" dirty="0" smtClean="0"/>
              <a:t>maximum </a:t>
            </a:r>
            <a:r>
              <a:rPr lang="en-US" sz="1800" dirty="0" smtClean="0"/>
              <a:t>likelihood approach.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84" y="623739"/>
            <a:ext cx="8965654" cy="238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Biases in computational analysis of Hi-C data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- WS 2018/19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444208" y="5877272"/>
            <a:ext cx="264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Schmitt et al. Nature </a:t>
            </a:r>
            <a:r>
              <a:rPr lang="it-IT" sz="1400" dirty="0" err="1" smtClean="0"/>
              <a:t>Rev</a:t>
            </a:r>
            <a:r>
              <a:rPr lang="it-IT" sz="1400" dirty="0" smtClean="0"/>
              <a:t> </a:t>
            </a:r>
            <a:r>
              <a:rPr lang="it-IT" sz="1400" dirty="0" err="1" smtClean="0"/>
              <a:t>Mol</a:t>
            </a:r>
            <a:r>
              <a:rPr lang="it-IT" sz="1400" dirty="0" smtClean="0"/>
              <a:t> Cell </a:t>
            </a:r>
            <a:r>
              <a:rPr lang="it-IT" sz="1400" dirty="0" err="1" smtClean="0"/>
              <a:t>Biol</a:t>
            </a:r>
            <a:r>
              <a:rPr lang="it-IT" sz="1400" dirty="0" smtClean="0"/>
              <a:t> (2016) 17, 743</a:t>
            </a:r>
            <a:endParaRPr lang="de-DE" dirty="0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8425631" cy="5256584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en-US" sz="1800" dirty="0" smtClean="0"/>
              <a:t>In </a:t>
            </a:r>
            <a:r>
              <a:rPr lang="en-US" sz="1800" dirty="0"/>
              <a:t>general, there </a:t>
            </a:r>
            <a:r>
              <a:rPr lang="en-US" sz="1800" dirty="0" smtClean="0"/>
              <a:t>exist </a:t>
            </a:r>
            <a:r>
              <a:rPr lang="en-US" sz="1800" dirty="0"/>
              <a:t>two types of approaches to account for biases in C‑data. </a:t>
            </a:r>
          </a:p>
          <a:p>
            <a:pPr>
              <a:lnSpc>
                <a:spcPts val="2500"/>
              </a:lnSpc>
            </a:pP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 smtClean="0"/>
              <a:t>(1) </a:t>
            </a:r>
            <a:r>
              <a:rPr lang="en-US" sz="1800" dirty="0"/>
              <a:t>account for biases in an explicit fashion — by assuming that all sources of systematic biases are known based on biases determined empirically from the observed </a:t>
            </a:r>
            <a:r>
              <a:rPr lang="en-US" sz="1800" dirty="0" smtClean="0"/>
              <a:t>data. </a:t>
            </a:r>
          </a:p>
          <a:p>
            <a:pPr>
              <a:lnSpc>
                <a:spcPts val="2500"/>
              </a:lnSpc>
            </a:pP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 smtClean="0"/>
              <a:t>(2) account </a:t>
            </a:r>
            <a:r>
              <a:rPr lang="en-US" sz="1800" dirty="0"/>
              <a:t>for biases in an implicit way — by assuming no known source (or sources) of bias, and assuming that the cumulative effect of the bias is captured in the sequencing coverage of each locus (or ‘bin’). </a:t>
            </a:r>
            <a:endParaRPr lang="en-US" sz="1800" dirty="0" smtClean="0"/>
          </a:p>
          <a:p>
            <a:pPr>
              <a:lnSpc>
                <a:spcPts val="2500"/>
              </a:lnSpc>
            </a:pP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/>
              <a:t>A</a:t>
            </a:r>
            <a:r>
              <a:rPr lang="en-US" sz="1800" dirty="0" smtClean="0"/>
              <a:t>s </a:t>
            </a:r>
            <a:r>
              <a:rPr lang="en-US" sz="1800" dirty="0"/>
              <a:t>Hi‑C is a genome-wide assay, the implicit models assume that each locus should receive </a:t>
            </a:r>
            <a:r>
              <a:rPr lang="en-US" sz="1800" b="1" dirty="0"/>
              <a:t>equal sequence coverage </a:t>
            </a:r>
            <a:r>
              <a:rPr lang="en-US" sz="1800" dirty="0"/>
              <a:t>after biases are removed. </a:t>
            </a:r>
            <a:endParaRPr lang="en-US" sz="1800" dirty="0" smtClean="0"/>
          </a:p>
          <a:p>
            <a:pPr>
              <a:lnSpc>
                <a:spcPts val="2500"/>
              </a:lnSpc>
            </a:pP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/>
              <a:t>I</a:t>
            </a:r>
            <a:r>
              <a:rPr lang="en-US" sz="1800" dirty="0" smtClean="0"/>
              <a:t>mplicit </a:t>
            </a:r>
            <a:r>
              <a:rPr lang="en-US" sz="1800" dirty="0"/>
              <a:t>models all rely on some implementation of </a:t>
            </a:r>
            <a:r>
              <a:rPr lang="en-US" sz="1800" b="1" dirty="0"/>
              <a:t>matrix-balancing </a:t>
            </a:r>
            <a:r>
              <a:rPr lang="en-US" sz="1800" b="1" dirty="0" smtClean="0"/>
              <a:t>algorithms</a:t>
            </a:r>
            <a:r>
              <a:rPr lang="en-US" sz="1800" dirty="0" smtClean="0"/>
              <a:t>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9404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err="1" smtClean="0"/>
              <a:t>HiCnorm</a:t>
            </a:r>
            <a:r>
              <a:rPr lang="en-US" dirty="0" smtClean="0"/>
              <a:t> tool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- WS 2018/19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401704" y="5517232"/>
            <a:ext cx="26429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Hu</a:t>
            </a:r>
            <a:r>
              <a:rPr lang="it-IT" sz="1400" dirty="0" smtClean="0"/>
              <a:t> et al. </a:t>
            </a:r>
            <a:r>
              <a:rPr lang="it-IT" sz="1400" dirty="0" err="1" smtClean="0"/>
              <a:t>Bioinformatics</a:t>
            </a:r>
            <a:r>
              <a:rPr lang="it-IT" sz="1400" dirty="0" smtClean="0"/>
              <a:t> </a:t>
            </a:r>
            <a:r>
              <a:rPr lang="de-DE" sz="1400" dirty="0" smtClean="0"/>
              <a:t>28, 3131-3133 (2012)</a:t>
            </a:r>
          </a:p>
          <a:p>
            <a:r>
              <a:rPr lang="de-DE" sz="1400" dirty="0" smtClean="0"/>
              <a:t>www.wikipedia.org</a:t>
            </a:r>
            <a:endParaRPr lang="de-DE" sz="1400" dirty="0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250825" y="613072"/>
            <a:ext cx="8425631" cy="1951831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en-US" sz="1800" dirty="0" err="1" smtClean="0"/>
              <a:t>HiCnorm</a:t>
            </a:r>
            <a:r>
              <a:rPr lang="en-US" sz="1800" dirty="0" smtClean="0"/>
              <a:t> corrects for these 3 biases using Poisson regression.</a:t>
            </a:r>
            <a:endParaRPr lang="en-US" sz="1800" dirty="0"/>
          </a:p>
          <a:p>
            <a:pPr>
              <a:lnSpc>
                <a:spcPts val="2500"/>
              </a:lnSpc>
            </a:pP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/>
              <a:t>Poisson regression </a:t>
            </a:r>
            <a:r>
              <a:rPr lang="en-US" sz="1800" dirty="0" smtClean="0"/>
              <a:t>assumes that </a:t>
            </a:r>
            <a:r>
              <a:rPr lang="en-US" sz="1800" dirty="0"/>
              <a:t>the response variable </a:t>
            </a:r>
            <a:r>
              <a:rPr lang="en-US" sz="1800" i="1" dirty="0"/>
              <a:t>Y</a:t>
            </a:r>
            <a:r>
              <a:rPr lang="en-US" sz="1800" dirty="0"/>
              <a:t> has a Poisson distribution, and assumes </a:t>
            </a:r>
            <a:r>
              <a:rPr lang="en-US" sz="1800" dirty="0" smtClean="0"/>
              <a:t>that the </a:t>
            </a:r>
            <a:r>
              <a:rPr lang="en-US" sz="1800" dirty="0"/>
              <a:t>logarithm of its expected value can be modeled by a linear combination of unknown parameters. </a:t>
            </a:r>
            <a:endParaRPr lang="en-US" sz="1800" dirty="0" smtClean="0"/>
          </a:p>
          <a:p>
            <a:pPr>
              <a:lnSpc>
                <a:spcPts val="2500"/>
              </a:lnSpc>
            </a:pPr>
            <a:endParaRPr lang="en-US" sz="1800" dirty="0"/>
          </a:p>
          <a:p>
            <a:pPr>
              <a:lnSpc>
                <a:spcPts val="2500"/>
              </a:lnSpc>
            </a:pPr>
            <a:endParaRPr lang="en-US" sz="1800" dirty="0" smtClean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" y="2564904"/>
            <a:ext cx="8850849" cy="276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9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Matrix balancing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- WS 2018/19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372200" y="6002124"/>
            <a:ext cx="264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Schmitt et al. Nature </a:t>
            </a:r>
            <a:r>
              <a:rPr lang="it-IT" sz="1400" dirty="0" err="1"/>
              <a:t>Rev</a:t>
            </a:r>
            <a:r>
              <a:rPr lang="it-IT" sz="1400" dirty="0"/>
              <a:t> </a:t>
            </a:r>
            <a:r>
              <a:rPr lang="it-IT" sz="1400" dirty="0" err="1"/>
              <a:t>Mol</a:t>
            </a:r>
            <a:r>
              <a:rPr lang="it-IT" sz="1400" dirty="0"/>
              <a:t> Cell </a:t>
            </a:r>
            <a:r>
              <a:rPr lang="it-IT" sz="1400" dirty="0" err="1"/>
              <a:t>Biol</a:t>
            </a:r>
            <a:r>
              <a:rPr lang="it-IT" sz="1400" dirty="0"/>
              <a:t> (2016) 17, 743</a:t>
            </a:r>
            <a:endParaRPr lang="de-DE" sz="1400" dirty="0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250825" y="613072"/>
            <a:ext cx="8425631" cy="5173028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en-US" sz="1800" dirty="0" smtClean="0"/>
              <a:t>A matrix </a:t>
            </a:r>
            <a:r>
              <a:rPr lang="en-US" sz="1800" dirty="0"/>
              <a:t>is </a:t>
            </a:r>
            <a:r>
              <a:rPr lang="en-US" sz="1800" b="1" dirty="0" smtClean="0"/>
              <a:t>unbalanced</a:t>
            </a:r>
            <a:r>
              <a:rPr lang="en-US" sz="1800" dirty="0"/>
              <a:t> </a:t>
            </a:r>
            <a:r>
              <a:rPr lang="en-US" sz="1800" dirty="0" smtClean="0"/>
              <a:t>if </a:t>
            </a:r>
            <a:r>
              <a:rPr lang="en-US" sz="1800" dirty="0"/>
              <a:t>the L2 norm of some rows and their corresponding columns are different by orders of magnitude. </a:t>
            </a:r>
            <a:endParaRPr lang="en-US" sz="1800" dirty="0" smtClean="0"/>
          </a:p>
          <a:p>
            <a:pPr>
              <a:lnSpc>
                <a:spcPts val="2500"/>
              </a:lnSpc>
            </a:pPr>
            <a:endParaRPr lang="en-US" sz="1800" dirty="0" smtClean="0"/>
          </a:p>
          <a:p>
            <a:pPr>
              <a:lnSpc>
                <a:spcPts val="2500"/>
              </a:lnSpc>
            </a:pP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 smtClean="0"/>
              <a:t>Some computations such as the computation of eigenvalues </a:t>
            </a:r>
            <a:r>
              <a:rPr lang="en-US" sz="1800" dirty="0"/>
              <a:t>are </a:t>
            </a:r>
            <a:r>
              <a:rPr lang="en-US" sz="1800" dirty="0" smtClean="0"/>
              <a:t>numerically </a:t>
            </a:r>
            <a:r>
              <a:rPr lang="en-US" sz="1800" dirty="0"/>
              <a:t>unstable if the matrix is </a:t>
            </a:r>
            <a:r>
              <a:rPr lang="en-US" sz="1800" dirty="0" smtClean="0"/>
              <a:t>unbalanced.</a:t>
            </a:r>
            <a:endParaRPr lang="en-US" sz="1800" dirty="0"/>
          </a:p>
          <a:p>
            <a:pPr>
              <a:lnSpc>
                <a:spcPts val="2500"/>
              </a:lnSpc>
            </a:pPr>
            <a:endParaRPr lang="en-US" sz="1800" dirty="0"/>
          </a:p>
          <a:p>
            <a:pPr>
              <a:lnSpc>
                <a:spcPts val="2500"/>
              </a:lnSpc>
            </a:pPr>
            <a:r>
              <a:rPr lang="en-US" sz="1800" dirty="0" smtClean="0"/>
              <a:t>Given </a:t>
            </a:r>
            <a:r>
              <a:rPr lang="en-US" sz="1800" dirty="0"/>
              <a:t>an unbalanced matrix A, the goal of </a:t>
            </a:r>
            <a:r>
              <a:rPr lang="en-US" sz="1800" b="1" dirty="0"/>
              <a:t>matrix balancing </a:t>
            </a:r>
            <a:r>
              <a:rPr lang="en-US" sz="1800" dirty="0"/>
              <a:t>is to find an invertible diagonal matrix D such that </a:t>
            </a:r>
            <a:r>
              <a:rPr lang="en-US" sz="1800" dirty="0" smtClean="0"/>
              <a:t>DAD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 is </a:t>
            </a:r>
            <a:r>
              <a:rPr lang="en-US" sz="1800" dirty="0"/>
              <a:t>balanced or approximately balanced in the sense that every row and its corresponding column have the same norm. </a:t>
            </a:r>
            <a:endParaRPr lang="en-US" sz="180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268760"/>
            <a:ext cx="3440360" cy="69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0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Matrix balancing approaches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- WS 2018/19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372200" y="6002124"/>
            <a:ext cx="264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Schmitt et al. Nature </a:t>
            </a:r>
            <a:r>
              <a:rPr lang="it-IT" sz="1400" dirty="0" err="1"/>
              <a:t>Rev</a:t>
            </a:r>
            <a:r>
              <a:rPr lang="it-IT" sz="1400" dirty="0"/>
              <a:t> </a:t>
            </a:r>
            <a:r>
              <a:rPr lang="it-IT" sz="1400" dirty="0" err="1"/>
              <a:t>Mol</a:t>
            </a:r>
            <a:r>
              <a:rPr lang="it-IT" sz="1400" dirty="0"/>
              <a:t> Cell </a:t>
            </a:r>
            <a:r>
              <a:rPr lang="it-IT" sz="1400" dirty="0" err="1"/>
              <a:t>Biol</a:t>
            </a:r>
            <a:r>
              <a:rPr lang="it-IT" sz="1400" dirty="0"/>
              <a:t> (2016) 17, 743</a:t>
            </a:r>
            <a:endParaRPr lang="de-DE" sz="1400" dirty="0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8835653" cy="3168352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en-US" sz="1800" dirty="0"/>
              <a:t>I</a:t>
            </a:r>
            <a:r>
              <a:rPr lang="en-US" sz="1800" dirty="0" smtClean="0"/>
              <a:t>mplicit</a:t>
            </a:r>
            <a:r>
              <a:rPr lang="en-US" sz="1800" dirty="0"/>
              <a:t>, matrix-balancing approaches have been widely used to account for biases in Hi-C </a:t>
            </a:r>
            <a:r>
              <a:rPr lang="en-US" sz="1800" dirty="0" smtClean="0"/>
              <a:t>data. They </a:t>
            </a:r>
            <a:r>
              <a:rPr lang="en-US" sz="1800" dirty="0"/>
              <a:t>rely on two different </a:t>
            </a:r>
            <a:r>
              <a:rPr lang="en-US" sz="1800" dirty="0" smtClean="0"/>
              <a:t>assumptions.</a:t>
            </a:r>
          </a:p>
          <a:p>
            <a:pPr>
              <a:lnSpc>
                <a:spcPts val="2500"/>
              </a:lnSpc>
            </a:pPr>
            <a:endParaRPr lang="en-US" sz="1800" dirty="0" smtClean="0"/>
          </a:p>
          <a:p>
            <a:pPr marL="342900" indent="-342900">
              <a:lnSpc>
                <a:spcPts val="2500"/>
              </a:lnSpc>
              <a:buAutoNum type="arabicParenBoth"/>
            </a:pPr>
            <a:r>
              <a:rPr lang="en-US" sz="1800" dirty="0" smtClean="0"/>
              <a:t>the </a:t>
            </a:r>
            <a:r>
              <a:rPr lang="en-US" sz="1800" dirty="0"/>
              <a:t>combinatorial-bias effect between two interacting loci can be simplified as the product of the two locus-specific bias effects</a:t>
            </a:r>
            <a:r>
              <a:rPr lang="en-US" sz="1800" dirty="0" smtClean="0"/>
              <a:t>. </a:t>
            </a:r>
            <a:endParaRPr lang="en-US" sz="1800" dirty="0"/>
          </a:p>
          <a:p>
            <a:pPr marL="342900" indent="-342900">
              <a:lnSpc>
                <a:spcPts val="2500"/>
              </a:lnSpc>
              <a:buAutoNum type="arabicParenBoth"/>
            </a:pPr>
            <a:r>
              <a:rPr lang="en-US" sz="1800" dirty="0" smtClean="0"/>
              <a:t> </a:t>
            </a:r>
            <a:r>
              <a:rPr lang="en-US" sz="1800" dirty="0"/>
              <a:t>if there is no bias effect (that is, when all bias has been accounted for), the total genome-wide contact summation for each locus will be a constant, implying that each locus has ‘equal visibility’ to the Hi-C assay. </a:t>
            </a:r>
            <a:endParaRPr lang="en-US" sz="1800" dirty="0" smtClean="0"/>
          </a:p>
          <a:p>
            <a:pPr>
              <a:lnSpc>
                <a:spcPts val="2500"/>
              </a:lnSpc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86659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pPr algn="r"/>
            <a:r>
              <a:rPr lang="en-US" dirty="0" smtClean="0"/>
              <a:t>chromatin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- WS 2018/19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63"/>
          <a:stretch/>
        </p:blipFill>
        <p:spPr>
          <a:xfrm>
            <a:off x="0" y="391530"/>
            <a:ext cx="7668344" cy="297586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797749" y="6228854"/>
            <a:ext cx="1850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www.wikipedia.org</a:t>
            </a:r>
            <a:endParaRPr lang="de-DE" sz="14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9"/>
          <a:stretch/>
        </p:blipFill>
        <p:spPr>
          <a:xfrm>
            <a:off x="3345421" y="3212976"/>
            <a:ext cx="554775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5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Matrix balancing approaches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- WS 2018/19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50825" y="5252745"/>
            <a:ext cx="2642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Schmitt et al. Nature </a:t>
            </a:r>
            <a:r>
              <a:rPr lang="it-IT" sz="1400" dirty="0" err="1"/>
              <a:t>Rev</a:t>
            </a:r>
            <a:r>
              <a:rPr lang="it-IT" sz="1400" dirty="0"/>
              <a:t> </a:t>
            </a:r>
            <a:r>
              <a:rPr lang="it-IT" sz="1400" dirty="0" err="1"/>
              <a:t>Mol</a:t>
            </a:r>
            <a:r>
              <a:rPr lang="it-IT" sz="1400" dirty="0"/>
              <a:t> Cell </a:t>
            </a:r>
            <a:r>
              <a:rPr lang="it-IT" sz="1400" dirty="0" err="1"/>
              <a:t>Biol</a:t>
            </a:r>
            <a:r>
              <a:rPr lang="it-IT" sz="1400" dirty="0"/>
              <a:t> (2016) 17, </a:t>
            </a:r>
            <a:r>
              <a:rPr lang="it-IT" sz="1400" dirty="0" smtClean="0"/>
              <a:t>743</a:t>
            </a:r>
          </a:p>
          <a:p>
            <a:r>
              <a:rPr lang="de-DE" sz="1400" dirty="0" err="1"/>
              <a:t>Imakaev</a:t>
            </a:r>
            <a:r>
              <a:rPr lang="de-DE" sz="1400" dirty="0"/>
              <a:t> et al. Nature </a:t>
            </a:r>
            <a:r>
              <a:rPr lang="de-DE" sz="1400" dirty="0" err="1"/>
              <a:t>Methods</a:t>
            </a:r>
            <a:r>
              <a:rPr lang="de-DE" sz="1400" dirty="0"/>
              <a:t> 9, </a:t>
            </a:r>
            <a:r>
              <a:rPr lang="de-DE" sz="1400" dirty="0" smtClean="0"/>
              <a:t>999–1003 </a:t>
            </a:r>
            <a:r>
              <a:rPr lang="de-DE" sz="1400" dirty="0"/>
              <a:t>(2012)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8835653" cy="5616624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en-US" sz="1800" dirty="0" smtClean="0"/>
              <a:t>Two matrix-balancing </a:t>
            </a:r>
            <a:r>
              <a:rPr lang="en-US" sz="1800" dirty="0"/>
              <a:t>algorithms </a:t>
            </a:r>
            <a:r>
              <a:rPr lang="en-US" sz="1800" dirty="0" smtClean="0"/>
              <a:t>are: </a:t>
            </a:r>
          </a:p>
          <a:p>
            <a:pPr>
              <a:lnSpc>
                <a:spcPts val="2500"/>
              </a:lnSpc>
            </a:pPr>
            <a:r>
              <a:rPr lang="en-US" sz="1800" b="1" dirty="0" smtClean="0"/>
              <a:t>Vanilla coverage</a:t>
            </a:r>
            <a:r>
              <a:rPr lang="en-US" sz="1800" dirty="0" smtClean="0"/>
              <a:t>: To </a:t>
            </a:r>
            <a:r>
              <a:rPr lang="en-US" sz="1800" dirty="0"/>
              <a:t>account for bias, the observed contact frequency between locus A and locus B is divided by the product of the total genome‑wide contact frequency at locus A and the total genome-wide contact frequency at locus </a:t>
            </a:r>
            <a:r>
              <a:rPr lang="en-US" sz="1800" dirty="0" smtClean="0"/>
              <a:t>B</a:t>
            </a:r>
            <a:r>
              <a:rPr lang="en-US" sz="1800" dirty="0"/>
              <a:t>.</a:t>
            </a:r>
            <a:r>
              <a:rPr lang="en-US" sz="1800" dirty="0" smtClean="0"/>
              <a:t> </a:t>
            </a:r>
          </a:p>
          <a:p>
            <a:pPr>
              <a:lnSpc>
                <a:spcPts val="2500"/>
              </a:lnSpc>
            </a:pPr>
            <a:r>
              <a:rPr lang="en-US" sz="1800" dirty="0" smtClean="0"/>
              <a:t>This </a:t>
            </a:r>
            <a:r>
              <a:rPr lang="en-US" sz="1800" dirty="0"/>
              <a:t>ratio is used as the normalized contact </a:t>
            </a:r>
            <a:r>
              <a:rPr lang="en-US" sz="1800" dirty="0" smtClean="0"/>
              <a:t>frequency. </a:t>
            </a:r>
          </a:p>
          <a:p>
            <a:pPr>
              <a:lnSpc>
                <a:spcPts val="2500"/>
              </a:lnSpc>
            </a:pP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b="1" dirty="0" smtClean="0"/>
              <a:t>Iterative </a:t>
            </a:r>
            <a:r>
              <a:rPr lang="en-US" sz="1800" b="1" dirty="0"/>
              <a:t>correction and eigenvector decomposition (ICE</a:t>
            </a:r>
            <a:r>
              <a:rPr lang="en-US" sz="1800" b="1" dirty="0" smtClean="0"/>
              <a:t>):</a:t>
            </a:r>
            <a:r>
              <a:rPr lang="en-US" sz="1800" dirty="0" smtClean="0"/>
              <a:t> </a:t>
            </a:r>
          </a:p>
          <a:p>
            <a:pPr>
              <a:lnSpc>
                <a:spcPts val="2500"/>
              </a:lnSpc>
            </a:pPr>
            <a:r>
              <a:rPr lang="en-US" sz="1800" dirty="0" smtClean="0"/>
              <a:t>this </a:t>
            </a:r>
            <a:r>
              <a:rPr lang="en-US" sz="1800" dirty="0"/>
              <a:t>process iterates through the vanilla coverage </a:t>
            </a:r>
            <a:r>
              <a:rPr lang="en-US" sz="1800" dirty="0" smtClean="0"/>
              <a:t>procedure</a:t>
            </a:r>
          </a:p>
          <a:p>
            <a:pPr>
              <a:lnSpc>
                <a:spcPts val="2500"/>
              </a:lnSpc>
            </a:pPr>
            <a:r>
              <a:rPr lang="en-US" sz="1800" dirty="0" smtClean="0"/>
              <a:t>(using updated total genome-wide contact frequencies!)</a:t>
            </a:r>
            <a:r>
              <a:rPr lang="en-US" sz="1800" dirty="0" smtClean="0"/>
              <a:t> </a:t>
            </a:r>
            <a:r>
              <a:rPr lang="en-US" sz="1800" dirty="0"/>
              <a:t>until </a:t>
            </a: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 smtClean="0"/>
              <a:t>there </a:t>
            </a:r>
            <a:r>
              <a:rPr lang="en-US" sz="1800" dirty="0"/>
              <a:t>is convergence of the normalized contact </a:t>
            </a:r>
            <a:r>
              <a:rPr lang="en-US" sz="1800" dirty="0" smtClean="0"/>
              <a:t>frequency. </a:t>
            </a:r>
            <a:endParaRPr lang="en-US" sz="1800" dirty="0"/>
          </a:p>
          <a:p>
            <a:pPr>
              <a:lnSpc>
                <a:spcPts val="2500"/>
              </a:lnSpc>
            </a:pPr>
            <a:r>
              <a:rPr lang="en-US" sz="2400" b="1" dirty="0"/>
              <a:t>+</a:t>
            </a:r>
            <a:r>
              <a:rPr lang="en-US" sz="1800" dirty="0" smtClean="0"/>
              <a:t> </a:t>
            </a:r>
            <a:r>
              <a:rPr lang="en-US" sz="1800" dirty="0" smtClean="0"/>
              <a:t>reduced </a:t>
            </a:r>
            <a:r>
              <a:rPr lang="en-US" sz="1800" dirty="0"/>
              <a:t>coverage variability from locus to locus </a:t>
            </a: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b="1" dirty="0" smtClean="0"/>
              <a:t>-</a:t>
            </a:r>
            <a:r>
              <a:rPr lang="en-US" sz="1800" dirty="0" smtClean="0"/>
              <a:t> greatly increased </a:t>
            </a:r>
            <a:r>
              <a:rPr lang="en-US" sz="1800" dirty="0"/>
              <a:t>computational </a:t>
            </a:r>
            <a:r>
              <a:rPr lang="en-US" sz="1800" dirty="0" smtClean="0"/>
              <a:t>cost. </a:t>
            </a:r>
            <a:endParaRPr lang="en-US" sz="1800" dirty="0"/>
          </a:p>
          <a:p>
            <a:pPr>
              <a:lnSpc>
                <a:spcPts val="2500"/>
              </a:lnSpc>
            </a:pPr>
            <a:endParaRPr lang="en-US" sz="180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68"/>
          <a:stretch/>
        </p:blipFill>
        <p:spPr>
          <a:xfrm>
            <a:off x="7000279" y="1915538"/>
            <a:ext cx="1892896" cy="456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6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619" y="116632"/>
            <a:ext cx="8545525" cy="504056"/>
          </a:xfrm>
        </p:spPr>
        <p:txBody>
          <a:bodyPr/>
          <a:lstStyle/>
          <a:p>
            <a:r>
              <a:rPr lang="en-US" dirty="0" smtClean="0"/>
              <a:t>Application of 4 bias removal methods: full chromosome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- WS 2018/19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444208" y="6002124"/>
            <a:ext cx="264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Schmitt et al. Nature </a:t>
            </a:r>
            <a:r>
              <a:rPr lang="it-IT" sz="1400" dirty="0" err="1" smtClean="0"/>
              <a:t>Rev</a:t>
            </a:r>
            <a:r>
              <a:rPr lang="it-IT" sz="1400" dirty="0" smtClean="0"/>
              <a:t> </a:t>
            </a:r>
            <a:r>
              <a:rPr lang="it-IT" sz="1400" dirty="0" err="1" smtClean="0"/>
              <a:t>Mol</a:t>
            </a:r>
            <a:r>
              <a:rPr lang="it-IT" sz="1400" dirty="0" smtClean="0"/>
              <a:t> Cell </a:t>
            </a:r>
            <a:r>
              <a:rPr lang="it-IT" sz="1400" dirty="0" err="1" smtClean="0"/>
              <a:t>Biol</a:t>
            </a:r>
            <a:r>
              <a:rPr lang="it-IT" sz="1400" dirty="0" smtClean="0"/>
              <a:t> (2016) 17, 743</a:t>
            </a:r>
            <a:endParaRPr lang="de-DE" dirty="0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250825" y="3692116"/>
            <a:ext cx="8425631" cy="2401180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en-US" sz="1800" dirty="0"/>
              <a:t>H</a:t>
            </a:r>
            <a:r>
              <a:rPr lang="en-US" sz="1800" dirty="0" smtClean="0"/>
              <a:t>igh-resolution </a:t>
            </a:r>
            <a:r>
              <a:rPr lang="en-US" sz="1800" dirty="0"/>
              <a:t>Hi‑C data from IMR90 </a:t>
            </a:r>
            <a:r>
              <a:rPr lang="en-US" sz="1800" dirty="0" smtClean="0"/>
              <a:t>cells were processed </a:t>
            </a:r>
            <a:r>
              <a:rPr lang="en-US" sz="1800" dirty="0"/>
              <a:t>uniformly until the bias-removal step, at which point either raw contact matrices were generated or normalization was conducted with one of three methods. </a:t>
            </a: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 smtClean="0"/>
              <a:t>Shown is data for whole human </a:t>
            </a:r>
            <a:r>
              <a:rPr lang="en-US" sz="1800" dirty="0"/>
              <a:t>chromosome 7 </a:t>
            </a:r>
            <a:r>
              <a:rPr lang="en-US" sz="1800" dirty="0" smtClean="0"/>
              <a:t>for </a:t>
            </a:r>
            <a:r>
              <a:rPr lang="en-US" sz="1800" dirty="0"/>
              <a:t>a raw Hi‑C contact matrix (part </a:t>
            </a:r>
            <a:r>
              <a:rPr lang="en-US" sz="1800" b="1" dirty="0"/>
              <a:t>a</a:t>
            </a:r>
            <a:r>
              <a:rPr lang="en-US" sz="1800" dirty="0"/>
              <a:t>), an explicit model of bias removal (</a:t>
            </a:r>
            <a:r>
              <a:rPr lang="en-US" sz="1800" dirty="0" err="1"/>
              <a:t>HiCNorm</a:t>
            </a:r>
            <a:r>
              <a:rPr lang="en-US" sz="1800" dirty="0"/>
              <a:t>) (part </a:t>
            </a:r>
            <a:r>
              <a:rPr lang="en-US" sz="1800" b="1" dirty="0"/>
              <a:t>b</a:t>
            </a:r>
            <a:r>
              <a:rPr lang="en-US" sz="1800" dirty="0"/>
              <a:t>), and two methods of matrix-balancing algorithms for bias </a:t>
            </a:r>
            <a:r>
              <a:rPr lang="en-US" sz="1800" dirty="0" smtClean="0"/>
              <a:t>removal, </a:t>
            </a:r>
            <a:r>
              <a:rPr lang="en-US" sz="1800" dirty="0"/>
              <a:t>vanilla coverage (VC) (part </a:t>
            </a:r>
            <a:r>
              <a:rPr lang="en-US" sz="1800" b="1" dirty="0"/>
              <a:t>c</a:t>
            </a:r>
            <a:r>
              <a:rPr lang="en-US" sz="1800" dirty="0"/>
              <a:t>) and iterative correction and eigenvector decomposition (ICE) (part </a:t>
            </a:r>
            <a:r>
              <a:rPr lang="en-US" sz="1800" b="1" dirty="0"/>
              <a:t>d</a:t>
            </a:r>
            <a:r>
              <a:rPr lang="en-US" sz="1800" dirty="0"/>
              <a:t>). </a:t>
            </a:r>
            <a:endParaRPr lang="en-US" sz="180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19" y="533654"/>
            <a:ext cx="8926540" cy="318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/>
              <a:t>Application of 4 bias removal methods: </a:t>
            </a:r>
            <a:r>
              <a:rPr lang="en-US" dirty="0" smtClean="0"/>
              <a:t>TAD domains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- WS 2018/19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444208" y="5877272"/>
            <a:ext cx="264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Schmitt et al. Nature </a:t>
            </a:r>
            <a:r>
              <a:rPr lang="it-IT" sz="1400" dirty="0" err="1" smtClean="0"/>
              <a:t>Rev</a:t>
            </a:r>
            <a:r>
              <a:rPr lang="it-IT" sz="1400" dirty="0" smtClean="0"/>
              <a:t> </a:t>
            </a:r>
            <a:r>
              <a:rPr lang="it-IT" sz="1400" dirty="0" err="1" smtClean="0"/>
              <a:t>Mol</a:t>
            </a:r>
            <a:r>
              <a:rPr lang="it-IT" sz="1400" dirty="0" smtClean="0"/>
              <a:t> Cell </a:t>
            </a:r>
            <a:r>
              <a:rPr lang="it-IT" sz="1400" dirty="0" err="1" smtClean="0"/>
              <a:t>Biol</a:t>
            </a:r>
            <a:r>
              <a:rPr lang="it-IT" sz="1400" dirty="0" smtClean="0"/>
              <a:t> (2016) 17, 743</a:t>
            </a:r>
            <a:endParaRPr lang="de-DE" dirty="0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234404" y="3192438"/>
            <a:ext cx="8802092" cy="2401180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en-US" sz="1800" dirty="0" smtClean="0"/>
              <a:t>Pairwise </a:t>
            </a:r>
            <a:r>
              <a:rPr lang="en-US" sz="1800" dirty="0"/>
              <a:t>interactions observed at higher frequency are depicted as a darker red </a:t>
            </a:r>
            <a:r>
              <a:rPr lang="en-US" sz="1800" dirty="0" err="1"/>
              <a:t>colour</a:t>
            </a:r>
            <a:r>
              <a:rPr lang="en-US" sz="1800" dirty="0"/>
              <a:t> along the </a:t>
            </a:r>
            <a:r>
              <a:rPr lang="en-US" sz="1800" dirty="0" err="1"/>
              <a:t>colour</a:t>
            </a:r>
            <a:r>
              <a:rPr lang="en-US" sz="1800" dirty="0"/>
              <a:t> gradient, whereas light red coloration represents very few observed interactions in the Hi‑C data. </a:t>
            </a:r>
            <a:endParaRPr lang="en-US" sz="1800" dirty="0" smtClean="0"/>
          </a:p>
          <a:p>
            <a:pPr>
              <a:lnSpc>
                <a:spcPts val="2500"/>
              </a:lnSpc>
            </a:pPr>
            <a:endParaRPr lang="en-US" sz="1800" dirty="0"/>
          </a:p>
          <a:p>
            <a:pPr>
              <a:lnSpc>
                <a:spcPts val="2500"/>
              </a:lnSpc>
            </a:pPr>
            <a:r>
              <a:rPr lang="en-US" sz="1800" dirty="0" smtClean="0"/>
              <a:t>Different normalization methods yield slightly </a:t>
            </a:r>
            <a:r>
              <a:rPr lang="en-US" sz="1800" dirty="0" smtClean="0"/>
              <a:t>differences but very different numbers.</a:t>
            </a: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It is currently unclear which method works best.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40" y="768176"/>
            <a:ext cx="8460429" cy="237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Integration of multiple data sets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- WS 2018/19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444208" y="5877272"/>
            <a:ext cx="264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Li et al. </a:t>
            </a:r>
            <a:r>
              <a:rPr lang="it-IT" sz="1400" dirty="0" err="1"/>
              <a:t>Genome</a:t>
            </a:r>
            <a:r>
              <a:rPr lang="it-IT" sz="1400" dirty="0"/>
              <a:t> </a:t>
            </a:r>
            <a:r>
              <a:rPr lang="it-IT" sz="1400" dirty="0" err="1"/>
              <a:t>Biology</a:t>
            </a:r>
            <a:r>
              <a:rPr lang="it-IT" sz="1400" dirty="0"/>
              <a:t> (2017) 18:145</a:t>
            </a:r>
            <a:endParaRPr lang="de-DE" sz="1400" dirty="0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425631" cy="5256584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de-DE" sz="1800" dirty="0" smtClean="0"/>
              <a:t>The </a:t>
            </a:r>
            <a:r>
              <a:rPr lang="de-DE" sz="1800" dirty="0" err="1" smtClean="0"/>
              <a:t>group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Frank Alber/USC </a:t>
            </a:r>
            <a:r>
              <a:rPr lang="de-DE" sz="1800" dirty="0" err="1" smtClean="0"/>
              <a:t>has</a:t>
            </a:r>
            <a:r>
              <a:rPr lang="de-DE" sz="1800" dirty="0" smtClean="0"/>
              <a:t> </a:t>
            </a:r>
            <a:r>
              <a:rPr lang="de-DE" sz="1800" dirty="0" err="1" smtClean="0"/>
              <a:t>originally</a:t>
            </a:r>
            <a:r>
              <a:rPr lang="de-DE" sz="1800" dirty="0" smtClean="0"/>
              <a:t> </a:t>
            </a:r>
            <a:r>
              <a:rPr lang="de-DE" sz="1800" dirty="0" err="1" smtClean="0"/>
              <a:t>constructed</a:t>
            </a:r>
            <a:r>
              <a:rPr lang="de-DE" sz="1800" dirty="0" smtClean="0"/>
              <a:t> a 3D </a:t>
            </a:r>
            <a:r>
              <a:rPr lang="de-DE" sz="1800" dirty="0" err="1" smtClean="0"/>
              <a:t>model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nuclear</a:t>
            </a:r>
            <a:r>
              <a:rPr lang="de-DE" sz="1800" dirty="0" smtClean="0"/>
              <a:t> </a:t>
            </a:r>
            <a:r>
              <a:rPr lang="de-DE" sz="1800" dirty="0" err="1" smtClean="0"/>
              <a:t>pore</a:t>
            </a:r>
            <a:r>
              <a:rPr lang="de-DE" sz="1800" dirty="0" smtClean="0"/>
              <a:t> </a:t>
            </a:r>
            <a:r>
              <a:rPr lang="de-DE" sz="1800" dirty="0" err="1" smtClean="0"/>
              <a:t>complex</a:t>
            </a:r>
            <a:r>
              <a:rPr lang="de-DE" sz="1800" dirty="0" smtClean="0"/>
              <a:t> via </a:t>
            </a:r>
            <a:r>
              <a:rPr lang="de-DE" sz="1800" dirty="0" err="1" smtClean="0"/>
              <a:t>data</a:t>
            </a:r>
            <a:r>
              <a:rPr lang="de-DE" sz="1800" dirty="0" smtClean="0"/>
              <a:t> </a:t>
            </a:r>
            <a:r>
              <a:rPr lang="de-DE" sz="1800" dirty="0" err="1" smtClean="0"/>
              <a:t>integration</a:t>
            </a:r>
            <a:r>
              <a:rPr lang="de-DE" sz="1800" dirty="0" smtClean="0"/>
              <a:t>.</a:t>
            </a:r>
          </a:p>
          <a:p>
            <a:pPr>
              <a:lnSpc>
                <a:spcPts val="2500"/>
              </a:lnSpc>
            </a:pPr>
            <a:endParaRPr lang="de-DE" sz="1800" dirty="0"/>
          </a:p>
          <a:p>
            <a:pPr>
              <a:lnSpc>
                <a:spcPts val="2500"/>
              </a:lnSpc>
            </a:pPr>
            <a:r>
              <a:rPr lang="de-DE" sz="1800" dirty="0" err="1" smtClean="0"/>
              <a:t>They</a:t>
            </a:r>
            <a:r>
              <a:rPr lang="de-DE" sz="1800" dirty="0" smtClean="0"/>
              <a:t> </a:t>
            </a:r>
            <a:r>
              <a:rPr lang="de-DE" sz="1800" dirty="0" err="1" smtClean="0"/>
              <a:t>now</a:t>
            </a:r>
            <a:r>
              <a:rPr lang="de-DE" sz="1800" dirty="0" smtClean="0"/>
              <a:t> </a:t>
            </a:r>
            <a:r>
              <a:rPr lang="de-DE" sz="1800" dirty="0" err="1" smtClean="0"/>
              <a:t>work</a:t>
            </a:r>
            <a:r>
              <a:rPr lang="de-DE" sz="1800" dirty="0" smtClean="0"/>
              <a:t> on 3D </a:t>
            </a:r>
            <a:r>
              <a:rPr lang="de-DE" sz="1800" dirty="0" err="1" smtClean="0"/>
              <a:t>models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chromatin</a:t>
            </a:r>
            <a:r>
              <a:rPr lang="de-DE" sz="1800" dirty="0" smtClean="0"/>
              <a:t>.</a:t>
            </a:r>
          </a:p>
          <a:p>
            <a:pPr>
              <a:lnSpc>
                <a:spcPts val="2500"/>
              </a:lnSpc>
            </a:pPr>
            <a:endParaRPr lang="de-DE" sz="1800" dirty="0"/>
          </a:p>
          <a:p>
            <a:pPr>
              <a:lnSpc>
                <a:spcPts val="2500"/>
              </a:lnSpc>
            </a:pPr>
            <a:r>
              <a:rPr lang="en-US" sz="1800" dirty="0"/>
              <a:t>lamina-</a:t>
            </a:r>
            <a:r>
              <a:rPr lang="en-US" sz="1800" dirty="0" err="1"/>
              <a:t>DamID</a:t>
            </a:r>
            <a:r>
              <a:rPr lang="en-US" sz="1800" dirty="0"/>
              <a:t> </a:t>
            </a:r>
            <a:r>
              <a:rPr lang="en-US" sz="1800" dirty="0" smtClean="0"/>
              <a:t>experiments identify specific </a:t>
            </a:r>
            <a:r>
              <a:rPr lang="en-US" sz="1800" dirty="0"/>
              <a:t>chromatin domains with a high propensity to </a:t>
            </a:r>
            <a:r>
              <a:rPr lang="en-US" sz="1800" dirty="0" smtClean="0"/>
              <a:t>be located </a:t>
            </a:r>
            <a:r>
              <a:rPr lang="en-US" sz="1800" dirty="0"/>
              <a:t>at the nuclear envelope (NE</a:t>
            </a:r>
            <a:r>
              <a:rPr lang="en-US" sz="1800" dirty="0" smtClean="0"/>
              <a:t>).</a:t>
            </a:r>
          </a:p>
          <a:p>
            <a:pPr>
              <a:lnSpc>
                <a:spcPts val="2500"/>
              </a:lnSpc>
            </a:pPr>
            <a:endParaRPr lang="de-DE" sz="1800" dirty="0"/>
          </a:p>
          <a:p>
            <a:pPr>
              <a:lnSpc>
                <a:spcPts val="2500"/>
              </a:lnSpc>
            </a:pPr>
            <a:r>
              <a:rPr lang="en-US" sz="1800" dirty="0"/>
              <a:t>Chromosome conformation capture </a:t>
            </a:r>
            <a:r>
              <a:rPr lang="en-US" sz="1800" dirty="0" smtClean="0"/>
              <a:t>experiments (Hi-C </a:t>
            </a:r>
            <a:r>
              <a:rPr lang="en-US" sz="1800" dirty="0"/>
              <a:t>and variants) detect chromatin interactions </a:t>
            </a:r>
            <a:r>
              <a:rPr lang="en-US" sz="1800" dirty="0" smtClean="0"/>
              <a:t>at a </a:t>
            </a:r>
            <a:r>
              <a:rPr lang="en-US" sz="1800" dirty="0"/>
              <a:t>genome-wide </a:t>
            </a:r>
            <a:r>
              <a:rPr lang="en-US" sz="1800" dirty="0" smtClean="0"/>
              <a:t>scale.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555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/>
              <a:t>lamina-</a:t>
            </a:r>
            <a:r>
              <a:rPr lang="en-US" dirty="0" err="1"/>
              <a:t>DamID</a:t>
            </a:r>
            <a:r>
              <a:rPr lang="en-US" dirty="0"/>
              <a:t> experiments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- WS 2018/19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868144" y="5934840"/>
            <a:ext cx="3147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WIREs Dev </a:t>
            </a:r>
            <a:r>
              <a:rPr lang="pt-BR" sz="1400" dirty="0" smtClean="0"/>
              <a:t>Biol (2016) 5:25 – 37</a:t>
            </a:r>
            <a:r>
              <a:rPr lang="pt-BR" sz="1400" dirty="0"/>
              <a:t>.</a:t>
            </a:r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2" y="549657"/>
            <a:ext cx="3409372" cy="510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56184" y="692696"/>
            <a:ext cx="6099992" cy="5256584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en-US" sz="1800" dirty="0"/>
              <a:t>Schematic </a:t>
            </a:r>
            <a:r>
              <a:rPr lang="en-US" sz="1800" dirty="0" smtClean="0"/>
              <a:t>illustration of </a:t>
            </a:r>
            <a:r>
              <a:rPr lang="en-US" sz="1800" dirty="0"/>
              <a:t>DNA adenine </a:t>
            </a:r>
            <a:r>
              <a:rPr lang="en-US" sz="1800" dirty="0" err="1"/>
              <a:t>methyltransferase</a:t>
            </a:r>
            <a:r>
              <a:rPr lang="en-US" sz="1800" dirty="0"/>
              <a:t> identification (</a:t>
            </a:r>
            <a:r>
              <a:rPr lang="en-US" sz="1800" dirty="0" err="1"/>
              <a:t>DamID</a:t>
            </a:r>
            <a:r>
              <a:rPr lang="en-US" sz="1800" dirty="0"/>
              <a:t>) experimental pipeline. </a:t>
            </a: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 smtClean="0"/>
              <a:t>(a) Dam </a:t>
            </a:r>
            <a:r>
              <a:rPr lang="en-US" sz="1800" dirty="0"/>
              <a:t>only or Dam fused to a protein of interest (POI) (</a:t>
            </a:r>
            <a:r>
              <a:rPr lang="en-US" sz="1800" dirty="0" smtClean="0"/>
              <a:t>blue) is </a:t>
            </a:r>
            <a:r>
              <a:rPr lang="en-US" sz="1800" dirty="0"/>
              <a:t>expressed in a suitable cell type or transgenic organism. </a:t>
            </a:r>
            <a:r>
              <a:rPr lang="en-US" sz="1800" b="1" dirty="0">
                <a:solidFill>
                  <a:srgbClr val="FF33CC"/>
                </a:solidFill>
              </a:rPr>
              <a:t>Here: POI is </a:t>
            </a:r>
            <a:r>
              <a:rPr lang="en-US" sz="1800" b="1" dirty="0" err="1" smtClean="0">
                <a:solidFill>
                  <a:srgbClr val="FF33CC"/>
                </a:solidFill>
              </a:rPr>
              <a:t>lamin</a:t>
            </a:r>
            <a:r>
              <a:rPr lang="en-US" sz="1800" b="1" dirty="0" smtClean="0">
                <a:solidFill>
                  <a:srgbClr val="FF33CC"/>
                </a:solidFill>
              </a:rPr>
              <a:t> </a:t>
            </a:r>
            <a:r>
              <a:rPr lang="en-US" sz="1800" b="1" dirty="0">
                <a:solidFill>
                  <a:srgbClr val="FF33CC"/>
                </a:solidFill>
              </a:rPr>
              <a:t>B1 that is part of the nuclear </a:t>
            </a:r>
            <a:r>
              <a:rPr lang="en-US" sz="1800" b="1" dirty="0" smtClean="0">
                <a:solidFill>
                  <a:srgbClr val="FF33CC"/>
                </a:solidFill>
              </a:rPr>
              <a:t>lamina </a:t>
            </a:r>
            <a:r>
              <a:rPr lang="en-US" sz="18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1800" b="1" dirty="0" smtClean="0">
                <a:solidFill>
                  <a:srgbClr val="FF33CC"/>
                </a:solidFill>
                <a:cs typeface="Times New Roman" panose="02020603050405020304" pitchFamily="18" charset="0"/>
              </a:rPr>
              <a:t>DAM localizes to nuclear membrane</a:t>
            </a:r>
            <a:endParaRPr lang="en-US" sz="1800" b="1" dirty="0" smtClean="0">
              <a:solidFill>
                <a:srgbClr val="FF33CC"/>
              </a:solidFill>
            </a:endParaRPr>
          </a:p>
          <a:p>
            <a:pPr>
              <a:lnSpc>
                <a:spcPts val="2500"/>
              </a:lnSpc>
            </a:pPr>
            <a:r>
              <a:rPr lang="en-US" sz="1800" dirty="0" smtClean="0"/>
              <a:t>(</a:t>
            </a:r>
            <a:r>
              <a:rPr lang="en-US" sz="1800" dirty="0"/>
              <a:t>b) Genomic DNA is extracted. DNA obtained includes N6‐adenine methylation sites (Me) catalyzed by Dam. </a:t>
            </a: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 smtClean="0"/>
              <a:t>(</a:t>
            </a:r>
            <a:r>
              <a:rPr lang="en-US" sz="1800" dirty="0"/>
              <a:t>c) Genomic DNA is digested by the methylation sensitive restriction enzyme, </a:t>
            </a:r>
            <a:r>
              <a:rPr lang="en-US" sz="1800" dirty="0" err="1"/>
              <a:t>DpnI</a:t>
            </a:r>
            <a:r>
              <a:rPr lang="en-US" sz="1800" dirty="0"/>
              <a:t>. </a:t>
            </a: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 smtClean="0"/>
              <a:t>(</a:t>
            </a:r>
            <a:r>
              <a:rPr lang="en-US" sz="1800" dirty="0"/>
              <a:t>d) Digested fragments are amplified by polymerase chain reaction (PCR). </a:t>
            </a: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 smtClean="0"/>
              <a:t>(</a:t>
            </a:r>
            <a:r>
              <a:rPr lang="en-US" sz="1800" dirty="0"/>
              <a:t>e) Representative output indicating chromatin binding of a protein of interest at an individual locus. Vertical bars indicate the log</a:t>
            </a:r>
            <a:r>
              <a:rPr lang="en-US" sz="1800" baseline="-25000" dirty="0"/>
              <a:t>2</a:t>
            </a:r>
            <a:r>
              <a:rPr lang="en-US" sz="1800" dirty="0"/>
              <a:t> ratio of Dam‐fusion/Dam only.</a:t>
            </a:r>
            <a:endParaRPr 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365609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Integration of multiple data sets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- WS 2018/19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444208" y="5877272"/>
            <a:ext cx="264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Li et al. </a:t>
            </a:r>
            <a:r>
              <a:rPr lang="it-IT" sz="1400" dirty="0" err="1"/>
              <a:t>Genome</a:t>
            </a:r>
            <a:r>
              <a:rPr lang="it-IT" sz="1400" dirty="0"/>
              <a:t> </a:t>
            </a:r>
            <a:r>
              <a:rPr lang="it-IT" sz="1400" dirty="0" err="1"/>
              <a:t>Biology</a:t>
            </a:r>
            <a:r>
              <a:rPr lang="it-IT" sz="1400" dirty="0"/>
              <a:t> (2017) 18:145</a:t>
            </a:r>
            <a:endParaRPr lang="de-DE" sz="1400" dirty="0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373356" y="620688"/>
            <a:ext cx="8425631" cy="5256584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en-US" sz="1800" dirty="0"/>
              <a:t>So far, most </a:t>
            </a:r>
            <a:r>
              <a:rPr lang="en-US" sz="1800" dirty="0" smtClean="0"/>
              <a:t>population convolution </a:t>
            </a:r>
            <a:r>
              <a:rPr lang="en-US" sz="1800" dirty="0"/>
              <a:t>models of genome structures </a:t>
            </a:r>
            <a:r>
              <a:rPr lang="en-US" sz="1800" dirty="0" smtClean="0"/>
              <a:t>have typically </a:t>
            </a:r>
            <a:r>
              <a:rPr lang="en-US" sz="1800" dirty="0"/>
              <a:t>relied on just </a:t>
            </a:r>
            <a:r>
              <a:rPr lang="en-US" sz="1800" b="1" dirty="0"/>
              <a:t>one data type</a:t>
            </a:r>
            <a:r>
              <a:rPr lang="en-US" sz="1800" dirty="0"/>
              <a:t>, such as Hi-C, </a:t>
            </a:r>
            <a:r>
              <a:rPr lang="en-US" sz="1800" dirty="0" smtClean="0"/>
              <a:t>even though </a:t>
            </a:r>
            <a:r>
              <a:rPr lang="en-US" sz="1800" dirty="0"/>
              <a:t>a single experimental method cannot capture </a:t>
            </a:r>
            <a:r>
              <a:rPr lang="en-US" sz="1800" dirty="0" smtClean="0"/>
              <a:t>all aspects </a:t>
            </a:r>
            <a:r>
              <a:rPr lang="en-US" sz="1800" dirty="0"/>
              <a:t>of the spatial genome organization. </a:t>
            </a:r>
            <a:endParaRPr lang="en-US" sz="1800" dirty="0" smtClean="0"/>
          </a:p>
          <a:p>
            <a:pPr>
              <a:lnSpc>
                <a:spcPts val="2500"/>
              </a:lnSpc>
            </a:pP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 smtClean="0"/>
              <a:t>However, data </a:t>
            </a:r>
            <a:r>
              <a:rPr lang="en-US" sz="1800" dirty="0"/>
              <a:t>are available from </a:t>
            </a:r>
            <a:r>
              <a:rPr lang="en-US" sz="1800" dirty="0" smtClean="0"/>
              <a:t>several</a:t>
            </a:r>
            <a:r>
              <a:rPr lang="en-US" sz="1800" dirty="0" smtClean="0"/>
              <a:t> </a:t>
            </a:r>
            <a:r>
              <a:rPr lang="en-US" sz="1800" dirty="0"/>
              <a:t>technologies </a:t>
            </a:r>
            <a:r>
              <a:rPr lang="en-US" sz="1800" dirty="0" smtClean="0"/>
              <a:t>with complementary </a:t>
            </a:r>
            <a:r>
              <a:rPr lang="en-US" sz="1800" dirty="0"/>
              <a:t>strengths and limitations. </a:t>
            </a:r>
            <a:endParaRPr lang="en-US" sz="1800" dirty="0" smtClean="0"/>
          </a:p>
          <a:p>
            <a:pPr>
              <a:lnSpc>
                <a:spcPts val="2500"/>
              </a:lnSpc>
            </a:pP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 smtClean="0"/>
              <a:t>Integrating all these </a:t>
            </a:r>
            <a:r>
              <a:rPr lang="en-US" sz="1800" dirty="0"/>
              <a:t>different data types </a:t>
            </a:r>
            <a:r>
              <a:rPr lang="en-US" sz="1800" dirty="0" smtClean="0"/>
              <a:t>should increase </a:t>
            </a:r>
            <a:r>
              <a:rPr lang="en-US" sz="1800" dirty="0"/>
              <a:t>the </a:t>
            </a:r>
            <a:r>
              <a:rPr lang="en-US" sz="1800" dirty="0" smtClean="0"/>
              <a:t>accuracy and </a:t>
            </a:r>
            <a:r>
              <a:rPr lang="en-US" sz="1800" dirty="0"/>
              <a:t>coverage of genome structure models. </a:t>
            </a:r>
            <a:endParaRPr lang="en-US" sz="1800" dirty="0" smtClean="0"/>
          </a:p>
          <a:p>
            <a:pPr>
              <a:lnSpc>
                <a:spcPts val="2500"/>
              </a:lnSpc>
            </a:pPr>
            <a:endParaRPr lang="en-US" sz="1800" dirty="0"/>
          </a:p>
          <a:p>
            <a:pPr>
              <a:lnSpc>
                <a:spcPts val="2500"/>
              </a:lnSpc>
            </a:pPr>
            <a:r>
              <a:rPr lang="en-US" sz="1800" dirty="0" smtClean="0"/>
              <a:t>Moreover, such </a:t>
            </a:r>
            <a:r>
              <a:rPr lang="en-US" sz="1800" dirty="0"/>
              <a:t>models would offer a way to </a:t>
            </a:r>
            <a:r>
              <a:rPr lang="en-US" sz="1800" dirty="0" smtClean="0"/>
              <a:t>cross-validate the </a:t>
            </a:r>
            <a:r>
              <a:rPr lang="en-US" sz="1800" dirty="0"/>
              <a:t>consistency of data obtained from </a:t>
            </a:r>
            <a:r>
              <a:rPr lang="en-US" sz="1800" dirty="0" smtClean="0"/>
              <a:t>complementary technologies</a:t>
            </a:r>
            <a:r>
              <a:rPr lang="en-US" sz="1800" dirty="0"/>
              <a:t>. 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44749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Integration of multiple data sets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- WS 2018/19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444208" y="5877272"/>
            <a:ext cx="264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Li et al. </a:t>
            </a:r>
            <a:r>
              <a:rPr lang="it-IT" sz="1400" dirty="0" err="1"/>
              <a:t>Genome</a:t>
            </a:r>
            <a:r>
              <a:rPr lang="it-IT" sz="1400" dirty="0"/>
              <a:t> </a:t>
            </a:r>
            <a:r>
              <a:rPr lang="it-IT" sz="1400" dirty="0" err="1"/>
              <a:t>Biology</a:t>
            </a:r>
            <a:r>
              <a:rPr lang="it-IT" sz="1400" dirty="0"/>
              <a:t> (2017) 18:145</a:t>
            </a:r>
            <a:endParaRPr lang="de-DE" sz="1400" dirty="0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373356" y="620688"/>
            <a:ext cx="8425631" cy="5256584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en-US" sz="1800" dirty="0" smtClean="0"/>
              <a:t>For </a:t>
            </a:r>
            <a:r>
              <a:rPr lang="en-US" sz="1800" dirty="0"/>
              <a:t>example, lamina-</a:t>
            </a:r>
            <a:r>
              <a:rPr lang="en-US" sz="1800" dirty="0" err="1"/>
              <a:t>DamID</a:t>
            </a:r>
            <a:r>
              <a:rPr lang="en-US" sz="1800" dirty="0"/>
              <a:t> </a:t>
            </a:r>
            <a:r>
              <a:rPr lang="en-US" sz="1800" dirty="0" smtClean="0"/>
              <a:t>experiments show </a:t>
            </a:r>
            <a:r>
              <a:rPr lang="en-US" sz="1800" dirty="0"/>
              <a:t>a chromatin region’s probability to be close to </a:t>
            </a:r>
            <a:r>
              <a:rPr lang="en-US" sz="1800" dirty="0" smtClean="0"/>
              <a:t>the lamina </a:t>
            </a:r>
            <a:r>
              <a:rPr lang="en-US" sz="1800" dirty="0"/>
              <a:t>at the nuclear envelope, </a:t>
            </a: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 smtClean="0"/>
              <a:t>whereas </a:t>
            </a:r>
            <a:r>
              <a:rPr lang="en-US" sz="1800" dirty="0"/>
              <a:t>Hi-C </a:t>
            </a:r>
            <a:r>
              <a:rPr lang="en-US" sz="1800" dirty="0" smtClean="0"/>
              <a:t>experiments reveal </a:t>
            </a:r>
            <a:r>
              <a:rPr lang="en-US" sz="1800" dirty="0"/>
              <a:t>the probability that two chromatin regions are </a:t>
            </a:r>
            <a:r>
              <a:rPr lang="en-US" sz="1800" dirty="0" smtClean="0"/>
              <a:t>in spatial </a:t>
            </a:r>
            <a:r>
              <a:rPr lang="en-US" sz="1800" dirty="0"/>
              <a:t>proximity</a:t>
            </a:r>
            <a:r>
              <a:rPr lang="en-US" sz="1800" dirty="0" smtClean="0"/>
              <a:t>.</a:t>
            </a:r>
          </a:p>
          <a:p>
            <a:pPr>
              <a:lnSpc>
                <a:spcPts val="2500"/>
              </a:lnSpc>
            </a:pPr>
            <a:r>
              <a:rPr lang="en-US" sz="1800" dirty="0" smtClean="0"/>
              <a:t> </a:t>
            </a:r>
          </a:p>
          <a:p>
            <a:pPr>
              <a:lnSpc>
                <a:spcPts val="2500"/>
              </a:lnSpc>
            </a:pPr>
            <a:r>
              <a:rPr lang="en-US" sz="1800" dirty="0" smtClean="0"/>
              <a:t>Large-scale </a:t>
            </a:r>
            <a:r>
              <a:rPr lang="en-US" sz="1800" dirty="0"/>
              <a:t>3D fluorescence in </a:t>
            </a:r>
            <a:r>
              <a:rPr lang="en-US" sz="1800" dirty="0" smtClean="0"/>
              <a:t>situ hybridization </a:t>
            </a:r>
            <a:r>
              <a:rPr lang="en-US" sz="1800" dirty="0"/>
              <a:t>(FISH) experiments show the distance </a:t>
            </a:r>
            <a:r>
              <a:rPr lang="en-US" sz="1800" dirty="0" smtClean="0"/>
              <a:t>between loci </a:t>
            </a:r>
            <a:r>
              <a:rPr lang="en-US" sz="1800" dirty="0"/>
              <a:t>directly, and can be used to measure the </a:t>
            </a:r>
            <a:r>
              <a:rPr lang="en-US" sz="1800" dirty="0" smtClean="0"/>
              <a:t>distribution of </a:t>
            </a:r>
            <a:r>
              <a:rPr lang="en-US" sz="1800" dirty="0"/>
              <a:t>distances across a population of cells.</a:t>
            </a:r>
          </a:p>
        </p:txBody>
      </p:sp>
    </p:spTree>
    <p:extLst>
      <p:ext uri="{BB962C8B-B14F-4D97-AF65-F5344CB8AC3E}">
        <p14:creationId xmlns:p14="http://schemas.microsoft.com/office/powerpoint/2010/main" val="424625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Drosophila melanogaster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- WS 2018/19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444208" y="5877272"/>
            <a:ext cx="2642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www.wikipedia.org</a:t>
            </a:r>
            <a:endParaRPr lang="de-DE" sz="1400" dirty="0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250825" y="3066223"/>
            <a:ext cx="8425631" cy="2702694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en-US" sz="1800" dirty="0"/>
              <a:t>The genome of </a:t>
            </a:r>
            <a:r>
              <a:rPr lang="en-US" sz="1800" i="1" dirty="0"/>
              <a:t>D. melanogaster</a:t>
            </a:r>
            <a:r>
              <a:rPr lang="en-US" sz="1800" dirty="0"/>
              <a:t> (sequenced in 2000, and curated at the FlyBase </a:t>
            </a:r>
            <a:r>
              <a:rPr lang="en-US" sz="1800" dirty="0" smtClean="0"/>
              <a:t>database) contains </a:t>
            </a:r>
            <a:r>
              <a:rPr lang="en-US" sz="1800" dirty="0"/>
              <a:t>139.5 million base pairs </a:t>
            </a:r>
            <a:r>
              <a:rPr lang="en-US" sz="1800" dirty="0" smtClean="0"/>
              <a:t>on </a:t>
            </a:r>
            <a:r>
              <a:rPr lang="en-US" sz="1800" dirty="0"/>
              <a:t>four pairs of chromosomes: </a:t>
            </a: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 smtClean="0"/>
              <a:t>an </a:t>
            </a:r>
            <a:r>
              <a:rPr lang="en-US" sz="1800" dirty="0"/>
              <a:t>X/Y pair, and three autosomes labeled 2, 3, and 4. </a:t>
            </a:r>
            <a:endParaRPr lang="en-US" sz="1800" dirty="0" smtClean="0"/>
          </a:p>
          <a:p>
            <a:pPr>
              <a:lnSpc>
                <a:spcPts val="2500"/>
              </a:lnSpc>
            </a:pP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 smtClean="0"/>
              <a:t>It </a:t>
            </a:r>
            <a:r>
              <a:rPr lang="en-US" sz="1800" dirty="0" smtClean="0"/>
              <a:t>contains around 15,682 genes.</a:t>
            </a:r>
          </a:p>
          <a:p>
            <a:pPr>
              <a:lnSpc>
                <a:spcPts val="2500"/>
              </a:lnSpc>
            </a:pPr>
            <a:r>
              <a:rPr lang="en-US" sz="1800" dirty="0"/>
              <a:t>The </a:t>
            </a:r>
            <a:r>
              <a:rPr lang="en-US" sz="1800" dirty="0" err="1"/>
              <a:t>euchromatin</a:t>
            </a:r>
            <a:r>
              <a:rPr lang="en-US" sz="1800" dirty="0"/>
              <a:t> </a:t>
            </a:r>
            <a:r>
              <a:rPr lang="en-US" sz="1800" dirty="0" smtClean="0"/>
              <a:t>genome was </a:t>
            </a:r>
            <a:r>
              <a:rPr lang="en-US" sz="1800" dirty="0"/>
              <a:t>divided into </a:t>
            </a:r>
            <a:r>
              <a:rPr lang="en-US" sz="1800" b="1" dirty="0" smtClean="0"/>
              <a:t>1169 </a:t>
            </a:r>
            <a:r>
              <a:rPr lang="en-US" sz="1800" b="1" dirty="0"/>
              <a:t>physical </a:t>
            </a:r>
            <a:r>
              <a:rPr lang="en-US" sz="1800" b="1" dirty="0" smtClean="0"/>
              <a:t>domains </a:t>
            </a:r>
            <a:endParaRPr lang="en-US" sz="1800" b="1" dirty="0" smtClean="0"/>
          </a:p>
          <a:p>
            <a:pPr>
              <a:lnSpc>
                <a:spcPts val="2500"/>
              </a:lnSpc>
            </a:pPr>
            <a:r>
              <a:rPr lang="en-US" sz="1800" dirty="0" smtClean="0"/>
              <a:t>based </a:t>
            </a:r>
            <a:r>
              <a:rPr lang="en-US" sz="1800" dirty="0"/>
              <a:t>on Hi-C </a:t>
            </a:r>
            <a:r>
              <a:rPr lang="en-US" sz="1800" dirty="0" smtClean="0"/>
              <a:t>interaction </a:t>
            </a:r>
            <a:r>
              <a:rPr lang="en-US" sz="1800" dirty="0"/>
              <a:t>profiles.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68774"/>
            <a:ext cx="2924044" cy="194936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625728"/>
            <a:ext cx="4391889" cy="219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3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Integration of multiple data sets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- WS 2018/19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444208" y="5877272"/>
            <a:ext cx="264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Li et al. </a:t>
            </a:r>
            <a:r>
              <a:rPr lang="it-IT" sz="1400" dirty="0" err="1"/>
              <a:t>Genome</a:t>
            </a:r>
            <a:r>
              <a:rPr lang="it-IT" sz="1400" dirty="0"/>
              <a:t> </a:t>
            </a:r>
            <a:r>
              <a:rPr lang="it-IT" sz="1400" dirty="0" err="1"/>
              <a:t>Biology</a:t>
            </a:r>
            <a:r>
              <a:rPr lang="it-IT" sz="1400" dirty="0"/>
              <a:t> (2017) 18:145</a:t>
            </a:r>
            <a:endParaRPr lang="de-DE" sz="1400" dirty="0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373356" y="620688"/>
            <a:ext cx="8425631" cy="5256584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en-US" sz="1800" dirty="0" smtClean="0"/>
              <a:t>Suppose </a:t>
            </a:r>
            <a:r>
              <a:rPr lang="en-US" sz="1800" b="1" dirty="0" smtClean="0"/>
              <a:t>A</a:t>
            </a:r>
            <a:r>
              <a:rPr lang="en-US" sz="1800" dirty="0" smtClean="0"/>
              <a:t> </a:t>
            </a:r>
            <a:r>
              <a:rPr lang="en-US" sz="1800" dirty="0"/>
              <a:t>is a probability matrix derived from Hi-C </a:t>
            </a:r>
            <a:r>
              <a:rPr lang="en-US" sz="1800" dirty="0" smtClean="0"/>
              <a:t>data.</a:t>
            </a:r>
          </a:p>
          <a:p>
            <a:pPr>
              <a:lnSpc>
                <a:spcPts val="2500"/>
              </a:lnSpc>
            </a:pPr>
            <a:r>
              <a:rPr lang="en-US" sz="1800" dirty="0" smtClean="0"/>
              <a:t>Its</a:t>
            </a:r>
            <a:r>
              <a:rPr lang="en-US" sz="1800" dirty="0" smtClean="0"/>
              <a:t> </a:t>
            </a:r>
            <a:r>
              <a:rPr lang="en-US" sz="1800" dirty="0"/>
              <a:t>elements </a:t>
            </a:r>
            <a:r>
              <a:rPr lang="en-US" sz="1800" dirty="0" smtClean="0"/>
              <a:t>describe </a:t>
            </a:r>
            <a:r>
              <a:rPr lang="en-US" sz="1800" dirty="0"/>
              <a:t>how frequently a given pair of TADs </a:t>
            </a:r>
          </a:p>
          <a:p>
            <a:pPr>
              <a:lnSpc>
                <a:spcPts val="2500"/>
              </a:lnSpc>
            </a:pPr>
            <a:r>
              <a:rPr lang="en-US" sz="1800" dirty="0"/>
              <a:t>are in contact with each other in an ensemble of cells.</a:t>
            </a:r>
          </a:p>
          <a:p>
            <a:pPr>
              <a:lnSpc>
                <a:spcPts val="2500"/>
              </a:lnSpc>
            </a:pPr>
            <a:endParaRPr lang="en-US" sz="1800" dirty="0"/>
          </a:p>
          <a:p>
            <a:pPr>
              <a:lnSpc>
                <a:spcPts val="2500"/>
              </a:lnSpc>
            </a:pPr>
            <a:r>
              <a:rPr lang="en-US" sz="1800" dirty="0" smtClean="0"/>
              <a:t>E </a:t>
            </a:r>
            <a:r>
              <a:rPr lang="en-US" sz="1800" dirty="0"/>
              <a:t>is a probability vector derived from </a:t>
            </a:r>
            <a:r>
              <a:rPr lang="en-US" sz="1800" dirty="0" smtClean="0"/>
              <a:t>lamina-</a:t>
            </a:r>
            <a:r>
              <a:rPr lang="en-US" sz="1800" dirty="0" err="1" smtClean="0"/>
              <a:t>DamID</a:t>
            </a:r>
            <a:r>
              <a:rPr lang="en-US" sz="1800" dirty="0" smtClean="0"/>
              <a:t> </a:t>
            </a:r>
            <a:r>
              <a:rPr lang="en-US" sz="1800" dirty="0"/>
              <a:t>data. </a:t>
            </a: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 smtClean="0"/>
              <a:t>Its entries</a:t>
            </a:r>
            <a:r>
              <a:rPr lang="en-US" sz="1800" dirty="0" smtClean="0"/>
              <a:t> describe </a:t>
            </a:r>
            <a:r>
              <a:rPr lang="en-US" sz="1800" dirty="0"/>
              <a:t>how frequently </a:t>
            </a:r>
            <a:r>
              <a:rPr lang="en-US" sz="1800" dirty="0" smtClean="0"/>
              <a:t>a given </a:t>
            </a:r>
            <a:r>
              <a:rPr lang="en-US" sz="1800" dirty="0"/>
              <a:t>TAD is in contact </a:t>
            </a: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 smtClean="0"/>
              <a:t>with the </a:t>
            </a:r>
            <a:r>
              <a:rPr lang="en-US" sz="1800" dirty="0"/>
              <a:t>nuclear envelope (NE).</a:t>
            </a:r>
          </a:p>
          <a:p>
            <a:pPr>
              <a:lnSpc>
                <a:spcPts val="2500"/>
              </a:lnSpc>
            </a:pP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 smtClean="0"/>
              <a:t>The </a:t>
            </a:r>
            <a:r>
              <a:rPr lang="en-US" sz="1800" dirty="0"/>
              <a:t>goal is to generate a population of genome </a:t>
            </a:r>
            <a:r>
              <a:rPr lang="en-US" sz="1800" dirty="0" smtClean="0"/>
              <a:t>structures </a:t>
            </a:r>
            <a:r>
              <a:rPr lang="en-US" sz="1800" b="1" dirty="0" smtClean="0"/>
              <a:t>X</a:t>
            </a:r>
            <a:r>
              <a:rPr lang="en-US" sz="1800" dirty="0"/>
              <a:t>, whose TAD–TAD and TAD–NE contact </a:t>
            </a:r>
            <a:r>
              <a:rPr lang="en-US" sz="1800" dirty="0" smtClean="0"/>
              <a:t>frequencies are </a:t>
            </a:r>
            <a:r>
              <a:rPr lang="en-US" sz="1800" dirty="0"/>
              <a:t>statistically consistent with both </a:t>
            </a:r>
            <a:r>
              <a:rPr lang="en-US" sz="1800" b="1" dirty="0"/>
              <a:t>A</a:t>
            </a:r>
            <a:r>
              <a:rPr lang="en-US" sz="1800" dirty="0"/>
              <a:t> and E</a:t>
            </a:r>
            <a:r>
              <a:rPr lang="en-US" sz="1800" dirty="0" smtClean="0"/>
              <a:t>.</a:t>
            </a:r>
          </a:p>
          <a:p>
            <a:pPr>
              <a:lnSpc>
                <a:spcPts val="2500"/>
              </a:lnSpc>
            </a:pPr>
            <a:endParaRPr lang="en-US" sz="1800" dirty="0"/>
          </a:p>
          <a:p>
            <a:pPr>
              <a:lnSpc>
                <a:spcPts val="2500"/>
              </a:lnSpc>
            </a:pPr>
            <a:r>
              <a:rPr lang="en-US" sz="1800" dirty="0"/>
              <a:t>We formulate the genome structure modeling </a:t>
            </a:r>
            <a:r>
              <a:rPr lang="en-US" sz="1800" dirty="0" smtClean="0"/>
              <a:t>problem </a:t>
            </a:r>
          </a:p>
          <a:p>
            <a:pPr>
              <a:lnSpc>
                <a:spcPts val="2500"/>
              </a:lnSpc>
            </a:pPr>
            <a:r>
              <a:rPr lang="en-US" sz="1800" dirty="0" smtClean="0"/>
              <a:t>as </a:t>
            </a:r>
            <a:r>
              <a:rPr lang="en-US" sz="1800" dirty="0"/>
              <a:t>a maximization of the likelihood P(</a:t>
            </a:r>
            <a:r>
              <a:rPr lang="en-US" sz="1800" b="1" dirty="0"/>
              <a:t>A</a:t>
            </a:r>
            <a:r>
              <a:rPr lang="en-US" sz="1800" dirty="0"/>
              <a:t>, E|</a:t>
            </a:r>
            <a:r>
              <a:rPr lang="en-US" sz="1800" b="1" dirty="0"/>
              <a:t>X</a:t>
            </a:r>
            <a:r>
              <a:rPr lang="en-US" sz="1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717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Consider population of chromatin conformations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- WS 2018/19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444208" y="5877272"/>
            <a:ext cx="264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Li et al. </a:t>
            </a:r>
            <a:r>
              <a:rPr lang="it-IT" sz="1400" dirty="0" err="1"/>
              <a:t>Genome</a:t>
            </a:r>
            <a:r>
              <a:rPr lang="it-IT" sz="1400" dirty="0"/>
              <a:t> </a:t>
            </a:r>
            <a:r>
              <a:rPr lang="it-IT" sz="1400" dirty="0" err="1"/>
              <a:t>Biology</a:t>
            </a:r>
            <a:r>
              <a:rPr lang="it-IT" sz="1400" dirty="0"/>
              <a:t> (2017) 18:145</a:t>
            </a:r>
            <a:endParaRPr lang="de-DE" sz="1400" dirty="0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373356" y="620688"/>
            <a:ext cx="8425631" cy="5256584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en-US" sz="1800" dirty="0"/>
              <a:t>T</a:t>
            </a:r>
            <a:r>
              <a:rPr lang="en-US" sz="1800" dirty="0" smtClean="0"/>
              <a:t>he </a:t>
            </a:r>
            <a:r>
              <a:rPr lang="en-US" sz="1800" b="1" dirty="0"/>
              <a:t>structure population </a:t>
            </a:r>
            <a:r>
              <a:rPr lang="en-US" sz="1800" dirty="0"/>
              <a:t>is defined </a:t>
            </a:r>
            <a:r>
              <a:rPr lang="en-US" sz="1800" dirty="0" smtClean="0"/>
              <a:t>as a </a:t>
            </a:r>
            <a:r>
              <a:rPr lang="en-US" sz="1800" dirty="0"/>
              <a:t>set of M diploid genome structures </a:t>
            </a: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b="1" dirty="0" smtClean="0"/>
              <a:t>X</a:t>
            </a:r>
            <a:r>
              <a:rPr lang="en-US" sz="1800" dirty="0" smtClean="0"/>
              <a:t> </a:t>
            </a:r>
            <a:r>
              <a:rPr lang="en-US" sz="1800" dirty="0"/>
              <a:t>= {</a:t>
            </a:r>
            <a:r>
              <a:rPr lang="en-US" sz="1800" b="1" dirty="0"/>
              <a:t>X</a:t>
            </a:r>
            <a:r>
              <a:rPr lang="en-US" sz="1800" baseline="-25000" dirty="0"/>
              <a:t>1</a:t>
            </a:r>
            <a:r>
              <a:rPr lang="en-US" sz="1800" dirty="0"/>
              <a:t>, </a:t>
            </a:r>
            <a:r>
              <a:rPr lang="en-US" sz="1800" b="1" dirty="0"/>
              <a:t>X</a:t>
            </a:r>
            <a:r>
              <a:rPr lang="en-US" sz="1800" baseline="-25000" dirty="0"/>
              <a:t>2</a:t>
            </a:r>
            <a:r>
              <a:rPr lang="en-US" sz="1800" dirty="0"/>
              <a:t>, …, </a:t>
            </a:r>
            <a:r>
              <a:rPr lang="en-US" sz="1800" b="1" dirty="0"/>
              <a:t>X</a:t>
            </a:r>
            <a:r>
              <a:rPr lang="en-US" sz="1800" baseline="-25000" dirty="0"/>
              <a:t>M</a:t>
            </a:r>
            <a:r>
              <a:rPr lang="en-US" sz="1800" dirty="0" smtClean="0"/>
              <a:t>}, where </a:t>
            </a:r>
            <a:r>
              <a:rPr lang="en-US" sz="1800" dirty="0"/>
              <a:t>the </a:t>
            </a:r>
            <a:r>
              <a:rPr lang="en-US" sz="1800" i="1" dirty="0"/>
              <a:t>m</a:t>
            </a:r>
            <a:r>
              <a:rPr lang="en-US" sz="1800" dirty="0"/>
              <a:t>-</a:t>
            </a:r>
            <a:r>
              <a:rPr lang="en-US" sz="1800" dirty="0" err="1"/>
              <a:t>th</a:t>
            </a:r>
            <a:r>
              <a:rPr lang="en-US" sz="1800" dirty="0"/>
              <a:t> structure </a:t>
            </a:r>
            <a:r>
              <a:rPr lang="en-US" sz="1800" b="1" dirty="0" err="1"/>
              <a:t>X</a:t>
            </a:r>
            <a:r>
              <a:rPr lang="en-US" sz="1800" i="1" baseline="-25000" dirty="0" err="1"/>
              <a:t>m</a:t>
            </a:r>
            <a:r>
              <a:rPr lang="en-US" sz="1800" dirty="0"/>
              <a:t> is a set of 3D </a:t>
            </a:r>
            <a:r>
              <a:rPr lang="en-US" sz="1800" dirty="0" smtClean="0"/>
              <a:t>vectors representing </a:t>
            </a:r>
            <a:r>
              <a:rPr lang="en-US" sz="1800" dirty="0"/>
              <a:t>the center coordinates of 2 </a:t>
            </a:r>
            <a:r>
              <a:rPr lang="en-US" sz="1800" i="1" dirty="0"/>
              <a:t>N</a:t>
            </a:r>
            <a:r>
              <a:rPr lang="en-US" sz="1800" dirty="0"/>
              <a:t> domain </a:t>
            </a:r>
            <a:r>
              <a:rPr lang="en-US" sz="1800" dirty="0" smtClean="0"/>
              <a:t>spheres. </a:t>
            </a:r>
          </a:p>
          <a:p>
            <a:pPr>
              <a:lnSpc>
                <a:spcPts val="2500"/>
              </a:lnSpc>
            </a:pPr>
            <a:endParaRPr lang="en-US" sz="1800" dirty="0"/>
          </a:p>
          <a:p>
            <a:pPr>
              <a:lnSpc>
                <a:spcPts val="2500"/>
              </a:lnSpc>
            </a:pPr>
            <a:r>
              <a:rPr lang="en-US" sz="1800" dirty="0" smtClean="0"/>
              <a:t>The </a:t>
            </a:r>
            <a:r>
              <a:rPr lang="en-US" sz="1800" dirty="0"/>
              <a:t>contact probability </a:t>
            </a:r>
            <a:r>
              <a:rPr lang="en-US" sz="1800" dirty="0" smtClean="0"/>
              <a:t>matrix </a:t>
            </a:r>
            <a:r>
              <a:rPr lang="en-US" sz="1800" b="1" dirty="0" smtClean="0"/>
              <a:t>A</a:t>
            </a:r>
            <a:r>
              <a:rPr lang="en-US" sz="1800" dirty="0" smtClean="0"/>
              <a:t> </a:t>
            </a:r>
            <a:r>
              <a:rPr lang="en-US" sz="1800" dirty="0"/>
              <a:t>= (</a:t>
            </a:r>
            <a:r>
              <a:rPr lang="en-US" sz="1800" dirty="0" err="1"/>
              <a:t>a</a:t>
            </a:r>
            <a:r>
              <a:rPr lang="en-US" sz="1800" baseline="-25000" dirty="0" err="1"/>
              <a:t>IJ</a:t>
            </a:r>
            <a:r>
              <a:rPr lang="en-US" sz="1800" dirty="0"/>
              <a:t>)</a:t>
            </a:r>
            <a:r>
              <a:rPr lang="en-US" sz="1800" baseline="-25000" dirty="0"/>
              <a:t>N× N </a:t>
            </a:r>
            <a:r>
              <a:rPr lang="en-US" sz="1800" dirty="0"/>
              <a:t>for N </a:t>
            </a:r>
            <a:r>
              <a:rPr lang="en-US" sz="1800" dirty="0" smtClean="0"/>
              <a:t>TAD domains </a:t>
            </a:r>
            <a:r>
              <a:rPr lang="en-US" sz="1800" dirty="0"/>
              <a:t>is derived from the Hi-C </a:t>
            </a:r>
            <a:r>
              <a:rPr lang="en-US" sz="1800" dirty="0" smtClean="0"/>
              <a:t>data. </a:t>
            </a:r>
            <a:r>
              <a:rPr lang="en-US" sz="1800" dirty="0"/>
              <a:t>Each element </a:t>
            </a:r>
            <a:r>
              <a:rPr lang="en-US" sz="1800" dirty="0" err="1"/>
              <a:t>a</a:t>
            </a:r>
            <a:r>
              <a:rPr lang="en-US" sz="1800" baseline="-25000" dirty="0" err="1"/>
              <a:t>IJ</a:t>
            </a:r>
            <a:r>
              <a:rPr lang="en-US" sz="1800" dirty="0"/>
              <a:t> is the probability that a direct </a:t>
            </a:r>
            <a:r>
              <a:rPr lang="en-US" sz="1800" dirty="0" smtClean="0"/>
              <a:t>contact between </a:t>
            </a:r>
            <a:r>
              <a:rPr lang="en-US" sz="1800" dirty="0"/>
              <a:t>domains I and J exists in a structure of </a:t>
            </a:r>
            <a:r>
              <a:rPr lang="en-US" sz="1800" dirty="0" smtClean="0"/>
              <a:t>the population.</a:t>
            </a:r>
          </a:p>
          <a:p>
            <a:pPr>
              <a:lnSpc>
                <a:spcPts val="2500"/>
              </a:lnSpc>
            </a:pPr>
            <a:r>
              <a:rPr lang="en-US" sz="1800" dirty="0" smtClean="0"/>
              <a:t> </a:t>
            </a:r>
          </a:p>
          <a:p>
            <a:pPr>
              <a:lnSpc>
                <a:spcPts val="2500"/>
              </a:lnSpc>
            </a:pPr>
            <a:r>
              <a:rPr lang="en-US" sz="1800" dirty="0" smtClean="0"/>
              <a:t>The </a:t>
            </a:r>
            <a:r>
              <a:rPr lang="en-US" sz="1800" dirty="0"/>
              <a:t>contact probability </a:t>
            </a:r>
            <a:r>
              <a:rPr lang="en-US" sz="1800" dirty="0" smtClean="0"/>
              <a:t>vector E </a:t>
            </a:r>
            <a:r>
              <a:rPr lang="en-US" sz="1800" dirty="0"/>
              <a:t>= {</a:t>
            </a:r>
            <a:r>
              <a:rPr lang="en-US" sz="1800" dirty="0" err="1"/>
              <a:t>e</a:t>
            </a:r>
            <a:r>
              <a:rPr lang="en-US" sz="1800" baseline="-25000" dirty="0" err="1"/>
              <a:t>I</a:t>
            </a:r>
            <a:r>
              <a:rPr lang="en-US" sz="1800" dirty="0" err="1"/>
              <a:t>|I</a:t>
            </a:r>
            <a:r>
              <a:rPr lang="en-US" sz="1800" dirty="0"/>
              <a:t>= 1, 2,…, N} is derived from the </a:t>
            </a:r>
            <a:r>
              <a:rPr lang="en-US" sz="1800" dirty="0" smtClean="0"/>
              <a:t>lamina-</a:t>
            </a:r>
            <a:r>
              <a:rPr lang="en-US" sz="1800" dirty="0" err="1" smtClean="0"/>
              <a:t>DamID</a:t>
            </a:r>
            <a:r>
              <a:rPr lang="en-US" sz="1800" dirty="0"/>
              <a:t> </a:t>
            </a:r>
            <a:r>
              <a:rPr lang="en-US" sz="1800" dirty="0" smtClean="0"/>
              <a:t>data </a:t>
            </a:r>
            <a:r>
              <a:rPr lang="en-US" sz="1800" dirty="0"/>
              <a:t>and defines the probability for each TAD to </a:t>
            </a:r>
            <a:r>
              <a:rPr lang="en-US" sz="1800" dirty="0" smtClean="0"/>
              <a:t>be localized </a:t>
            </a:r>
            <a:r>
              <a:rPr lang="en-US" sz="1800" dirty="0"/>
              <a:t>at the NE.</a:t>
            </a:r>
          </a:p>
        </p:txBody>
      </p:sp>
    </p:spTree>
    <p:extLst>
      <p:ext uri="{BB962C8B-B14F-4D97-AF65-F5344CB8AC3E}">
        <p14:creationId xmlns:p14="http://schemas.microsoft.com/office/powerpoint/2010/main" val="255072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5"/>
          <a:stretch/>
        </p:blipFill>
        <p:spPr>
          <a:xfrm>
            <a:off x="648072" y="645815"/>
            <a:ext cx="8316416" cy="57651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de-DE" dirty="0" err="1"/>
              <a:t>Chromosome</a:t>
            </a:r>
            <a:r>
              <a:rPr lang="de-DE" dirty="0"/>
              <a:t> </a:t>
            </a:r>
            <a:r>
              <a:rPr lang="de-DE" dirty="0" err="1"/>
              <a:t>Conformation</a:t>
            </a:r>
            <a:r>
              <a:rPr lang="de-DE" dirty="0"/>
              <a:t> Capture Technologies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- WS 2018/19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732240" y="6197798"/>
            <a:ext cx="1778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www.wikipedia.org</a:t>
            </a:r>
            <a:endParaRPr lang="de-DE" sz="1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278" y="1372433"/>
            <a:ext cx="395536" cy="37396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881844" y="148478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e.g. with </a:t>
            </a:r>
          </a:p>
          <a:p>
            <a:r>
              <a:rPr lang="en-US" sz="1400" dirty="0" smtClean="0"/>
              <a:t>1-3% formaldehyde, 30 min</a:t>
            </a:r>
            <a:endParaRPr lang="de-DE" sz="1400" dirty="0"/>
          </a:p>
        </p:txBody>
      </p:sp>
      <p:sp>
        <p:nvSpPr>
          <p:cNvPr id="11" name="Textfeld 10"/>
          <p:cNvSpPr txBox="1"/>
          <p:nvPr/>
        </p:nvSpPr>
        <p:spPr>
          <a:xfrm>
            <a:off x="881844" y="5589240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2002		2006	2006		2009	</a:t>
            </a:r>
            <a:endParaRPr lang="de-DE" sz="1400" dirty="0"/>
          </a:p>
        </p:txBody>
      </p:sp>
      <p:sp>
        <p:nvSpPr>
          <p:cNvPr id="12" name="Textfeld 11"/>
          <p:cNvSpPr txBox="1"/>
          <p:nvPr/>
        </p:nvSpPr>
        <p:spPr>
          <a:xfrm>
            <a:off x="1866639" y="3528401"/>
            <a:ext cx="7822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33CC"/>
                </a:solidFill>
              </a:rPr>
              <a:t>second</a:t>
            </a:r>
          </a:p>
          <a:p>
            <a:r>
              <a:rPr lang="en-US" sz="1400" dirty="0">
                <a:solidFill>
                  <a:srgbClr val="FF33CC"/>
                </a:solidFill>
              </a:rPr>
              <a:t>l</a:t>
            </a:r>
            <a:r>
              <a:rPr lang="en-US" sz="1400" dirty="0" smtClean="0">
                <a:solidFill>
                  <a:srgbClr val="FF33CC"/>
                </a:solidFill>
              </a:rPr>
              <a:t>igation</a:t>
            </a:r>
          </a:p>
          <a:p>
            <a:r>
              <a:rPr lang="en-US" sz="1400" dirty="0" smtClean="0">
                <a:solidFill>
                  <a:srgbClr val="FF33CC"/>
                </a:solidFill>
              </a:rPr>
              <a:t>Step</a:t>
            </a:r>
          </a:p>
          <a:p>
            <a:endParaRPr lang="en-US" sz="1400" dirty="0">
              <a:solidFill>
                <a:srgbClr val="FF33CC"/>
              </a:solidFill>
            </a:endParaRPr>
          </a:p>
          <a:p>
            <a:r>
              <a:rPr lang="en-US" sz="1400" dirty="0">
                <a:solidFill>
                  <a:srgbClr val="FF33CC"/>
                </a:solidFill>
              </a:rPr>
              <a:t>p</a:t>
            </a:r>
            <a:r>
              <a:rPr lang="en-US" sz="1400" dirty="0" smtClean="0">
                <a:solidFill>
                  <a:srgbClr val="FF33CC"/>
                </a:solidFill>
              </a:rPr>
              <a:t>rimer</a:t>
            </a:r>
          </a:p>
          <a:p>
            <a:r>
              <a:rPr lang="en-US" sz="1400" dirty="0" smtClean="0">
                <a:solidFill>
                  <a:srgbClr val="FF33CC"/>
                </a:solidFill>
              </a:rPr>
              <a:t>for one</a:t>
            </a:r>
          </a:p>
          <a:p>
            <a:r>
              <a:rPr lang="en-US" sz="1400" dirty="0" smtClean="0">
                <a:solidFill>
                  <a:srgbClr val="FF33CC"/>
                </a:solidFill>
              </a:rPr>
              <a:t>DNA</a:t>
            </a:r>
          </a:p>
          <a:p>
            <a:r>
              <a:rPr lang="en-US" sz="1400" dirty="0" smtClean="0">
                <a:solidFill>
                  <a:srgbClr val="FF33CC"/>
                </a:solidFill>
              </a:rPr>
              <a:t>region</a:t>
            </a:r>
            <a:endParaRPr lang="de-DE" sz="1400" dirty="0">
              <a:solidFill>
                <a:srgbClr val="FF33CC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338228" y="2008004"/>
            <a:ext cx="782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33CC"/>
                </a:solidFill>
              </a:rPr>
              <a:t>a</a:t>
            </a:r>
            <a:r>
              <a:rPr lang="en-US" sz="1400" dirty="0" smtClean="0">
                <a:solidFill>
                  <a:srgbClr val="FF33CC"/>
                </a:solidFill>
              </a:rPr>
              <a:t>dd primers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562364" y="2132856"/>
            <a:ext cx="990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33CC"/>
                </a:solidFill>
              </a:rPr>
              <a:t>biotin</a:t>
            </a:r>
            <a:r>
              <a:rPr lang="en-US" sz="1400" dirty="0" smtClean="0">
                <a:solidFill>
                  <a:srgbClr val="FF33CC"/>
                </a:solidFill>
              </a:rPr>
              <a:t> tags at</a:t>
            </a:r>
          </a:p>
          <a:p>
            <a:r>
              <a:rPr lang="en-US" sz="1400" dirty="0">
                <a:solidFill>
                  <a:srgbClr val="FF33CC"/>
                </a:solidFill>
              </a:rPr>
              <a:t>l</a:t>
            </a:r>
            <a:r>
              <a:rPr lang="en-US" sz="1400" dirty="0" smtClean="0">
                <a:solidFill>
                  <a:srgbClr val="FF33CC"/>
                </a:solidFill>
              </a:rPr>
              <a:t>igation</a:t>
            </a:r>
          </a:p>
          <a:p>
            <a:r>
              <a:rPr lang="en-US" sz="1400" dirty="0" smtClean="0">
                <a:solidFill>
                  <a:srgbClr val="FF33CC"/>
                </a:solidFill>
              </a:rPr>
              <a:t>junctions</a:t>
            </a:r>
            <a:endParaRPr lang="en-US" sz="1400" dirty="0" smtClean="0">
              <a:solidFill>
                <a:srgbClr val="FF33CC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5496" y="908720"/>
            <a:ext cx="782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33CC"/>
                </a:solidFill>
              </a:rPr>
              <a:t>DNA-protein cross-links</a:t>
            </a:r>
            <a:endParaRPr lang="de-DE" sz="14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8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Integration of multiple data sets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- WS 2018/19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384564" y="6062836"/>
            <a:ext cx="264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Li et al. </a:t>
            </a:r>
            <a:r>
              <a:rPr lang="it-IT" sz="1400" dirty="0" err="1"/>
              <a:t>Genome</a:t>
            </a:r>
            <a:r>
              <a:rPr lang="it-IT" sz="1400" dirty="0"/>
              <a:t> </a:t>
            </a:r>
            <a:r>
              <a:rPr lang="it-IT" sz="1400" dirty="0" err="1"/>
              <a:t>Biology</a:t>
            </a:r>
            <a:r>
              <a:rPr lang="it-IT" sz="1400" dirty="0"/>
              <a:t> (2017) 18:145</a:t>
            </a:r>
            <a:endParaRPr lang="de-DE" sz="1400" dirty="0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250825" y="4029744"/>
            <a:ext cx="8425631" cy="2033092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de-DE" sz="1800" dirty="0"/>
              <a:t>The “</a:t>
            </a:r>
            <a:r>
              <a:rPr lang="de-DE" sz="1800" dirty="0" err="1"/>
              <a:t>contact</a:t>
            </a:r>
            <a:r>
              <a:rPr lang="de-DE" sz="1800" dirty="0"/>
              <a:t> </a:t>
            </a:r>
            <a:r>
              <a:rPr lang="de-DE" sz="1800" dirty="0" err="1"/>
              <a:t>indicator</a:t>
            </a:r>
            <a:r>
              <a:rPr lang="de-DE" sz="1800" dirty="0"/>
              <a:t> </a:t>
            </a:r>
            <a:r>
              <a:rPr lang="de-DE" sz="1800" dirty="0" err="1"/>
              <a:t>tensor</a:t>
            </a:r>
            <a:r>
              <a:rPr lang="de-DE" sz="1800" dirty="0"/>
              <a:t>” </a:t>
            </a:r>
            <a:r>
              <a:rPr lang="de-DE" sz="1800" b="1" dirty="0" smtClean="0"/>
              <a:t>W</a:t>
            </a:r>
            <a:r>
              <a:rPr lang="de-DE" sz="1800" dirty="0" smtClean="0"/>
              <a:t> = </a:t>
            </a:r>
            <a:r>
              <a:rPr lang="de-DE" sz="1800" dirty="0"/>
              <a:t>(</a:t>
            </a:r>
            <a:r>
              <a:rPr lang="de-DE" sz="1800" dirty="0" err="1"/>
              <a:t>w</a:t>
            </a:r>
            <a:r>
              <a:rPr lang="de-DE" sz="1800" baseline="-25000" dirty="0" err="1"/>
              <a:t>ijm</a:t>
            </a:r>
            <a:r>
              <a:rPr lang="de-DE" sz="1800" dirty="0" smtClean="0"/>
              <a:t>) </a:t>
            </a:r>
            <a:r>
              <a:rPr lang="de-DE" sz="1800" baseline="-25000" dirty="0" smtClean="0"/>
              <a:t>2N</a:t>
            </a:r>
            <a:r>
              <a:rPr lang="de-DE" sz="1800" baseline="-25000" dirty="0"/>
              <a:t>× 2N ×M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smtClean="0"/>
              <a:t>a </a:t>
            </a:r>
            <a:r>
              <a:rPr lang="en-US" sz="1800" dirty="0" smtClean="0"/>
              <a:t>binary</a:t>
            </a:r>
            <a:r>
              <a:rPr lang="en-US" sz="1800" dirty="0"/>
              <a:t>, third-order tensor. It contains the </a:t>
            </a:r>
            <a:r>
              <a:rPr lang="en-US" sz="1800" dirty="0" smtClean="0"/>
              <a:t>information missing </a:t>
            </a:r>
            <a:r>
              <a:rPr lang="en-US" sz="1800" dirty="0"/>
              <a:t>from the Hi-C data </a:t>
            </a:r>
            <a:r>
              <a:rPr lang="en-US" sz="1800" b="1" dirty="0"/>
              <a:t>A</a:t>
            </a:r>
            <a:r>
              <a:rPr lang="en-US" sz="1800" dirty="0"/>
              <a:t>, namely which domain </a:t>
            </a:r>
            <a:r>
              <a:rPr lang="en-US" sz="1800" dirty="0" smtClean="0"/>
              <a:t>contacts belong </a:t>
            </a:r>
            <a:r>
              <a:rPr lang="en-US" sz="1800" dirty="0"/>
              <a:t>to each of the M structures in the </a:t>
            </a:r>
            <a:r>
              <a:rPr lang="en-US" sz="1800" dirty="0" smtClean="0"/>
              <a:t>model population </a:t>
            </a:r>
            <a:r>
              <a:rPr lang="en-US" sz="1800" dirty="0"/>
              <a:t>and also which homologous </a:t>
            </a:r>
            <a:r>
              <a:rPr lang="en-US" sz="1800" dirty="0" smtClean="0"/>
              <a:t>chromosome </a:t>
            </a:r>
            <a:r>
              <a:rPr lang="de-DE" sz="1800" dirty="0" err="1" smtClean="0"/>
              <a:t>copies</a:t>
            </a:r>
            <a:r>
              <a:rPr lang="de-DE" sz="1800" dirty="0" smtClean="0"/>
              <a:t> </a:t>
            </a:r>
            <a:r>
              <a:rPr lang="de-DE" sz="1800" dirty="0" err="1"/>
              <a:t>are</a:t>
            </a:r>
            <a:r>
              <a:rPr lang="de-DE" sz="1800" dirty="0"/>
              <a:t> </a:t>
            </a:r>
            <a:r>
              <a:rPr lang="de-DE" sz="1800" dirty="0" err="1" smtClean="0"/>
              <a:t>involved</a:t>
            </a:r>
            <a:r>
              <a:rPr lang="de-DE" sz="1800" dirty="0" smtClean="0"/>
              <a:t>.</a:t>
            </a:r>
          </a:p>
          <a:p>
            <a:pPr>
              <a:lnSpc>
                <a:spcPts val="2500"/>
              </a:lnSpc>
            </a:pPr>
            <a:r>
              <a:rPr lang="de-DE" sz="1800" b="1" dirty="0"/>
              <a:t>V</a:t>
            </a:r>
            <a:r>
              <a:rPr lang="de-DE" sz="1800" dirty="0"/>
              <a:t> = (</a:t>
            </a:r>
            <a:r>
              <a:rPr lang="de-DE" sz="1800" dirty="0" err="1"/>
              <a:t>v</a:t>
            </a:r>
            <a:r>
              <a:rPr lang="de-DE" sz="1800" baseline="-25000" dirty="0" err="1"/>
              <a:t>im</a:t>
            </a:r>
            <a:r>
              <a:rPr lang="de-DE" sz="1800" dirty="0" smtClean="0"/>
              <a:t>) </a:t>
            </a:r>
            <a:r>
              <a:rPr lang="de-DE" sz="1800" baseline="-25000" dirty="0" smtClean="0"/>
              <a:t>2N </a:t>
            </a:r>
            <a:r>
              <a:rPr lang="de-DE" sz="1800" baseline="-25000" dirty="0"/>
              <a:t>× </a:t>
            </a:r>
            <a:r>
              <a:rPr lang="de-DE" sz="1800" baseline="-25000" dirty="0" smtClean="0"/>
              <a:t>M </a:t>
            </a:r>
            <a:r>
              <a:rPr lang="en-US" sz="1800" dirty="0" smtClean="0"/>
              <a:t>specifies </a:t>
            </a:r>
            <a:r>
              <a:rPr lang="en-US" sz="1800" dirty="0"/>
              <a:t>which domain is located near the NE in </a:t>
            </a:r>
            <a:r>
              <a:rPr lang="en-US" sz="1800" dirty="0" smtClean="0"/>
              <a:t>each structure </a:t>
            </a:r>
            <a:r>
              <a:rPr lang="en-US" sz="1800" dirty="0"/>
              <a:t>of the population and also distinguishes </a:t>
            </a:r>
            <a:r>
              <a:rPr lang="en-US" sz="1800" dirty="0" smtClean="0"/>
              <a:t>between the </a:t>
            </a:r>
            <a:r>
              <a:rPr lang="en-US" sz="1800" dirty="0"/>
              <a:t>two homologous TAD copies</a:t>
            </a:r>
            <a:endParaRPr lang="en-US" sz="18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b="50518"/>
          <a:stretch/>
        </p:blipFill>
        <p:spPr>
          <a:xfrm>
            <a:off x="1403648" y="560196"/>
            <a:ext cx="6302399" cy="215986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/>
          <a:srcRect t="60713" b="9728"/>
          <a:stretch/>
        </p:blipFill>
        <p:spPr>
          <a:xfrm>
            <a:off x="1187624" y="2758364"/>
            <a:ext cx="6263977" cy="128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8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Integration of multiple data sets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- WS 2018/19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444208" y="6146140"/>
            <a:ext cx="264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Li et al. </a:t>
            </a:r>
            <a:r>
              <a:rPr lang="it-IT" sz="1400" dirty="0" err="1"/>
              <a:t>Genome</a:t>
            </a:r>
            <a:r>
              <a:rPr lang="it-IT" sz="1400" dirty="0"/>
              <a:t> </a:t>
            </a:r>
            <a:r>
              <a:rPr lang="it-IT" sz="1400" dirty="0" err="1"/>
              <a:t>Biology</a:t>
            </a:r>
            <a:r>
              <a:rPr lang="it-IT" sz="1400" dirty="0"/>
              <a:t> (2017) 18:145</a:t>
            </a:r>
            <a:endParaRPr lang="de-DE" sz="1400" dirty="0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179512" y="4149080"/>
            <a:ext cx="8713663" cy="2448508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en-US" sz="1800" dirty="0" smtClean="0"/>
              <a:t>The </a:t>
            </a:r>
            <a:r>
              <a:rPr lang="en-US" sz="1800" dirty="0"/>
              <a:t>initial </a:t>
            </a:r>
            <a:r>
              <a:rPr lang="en-US" sz="1800" dirty="0" smtClean="0"/>
              <a:t>structures are </a:t>
            </a:r>
            <a:r>
              <a:rPr lang="en-US" sz="1800" dirty="0"/>
              <a:t>random configurations. Maximum likelihood optimization is achieved through an iterative process with two steps, assignment (A</a:t>
            </a:r>
            <a:r>
              <a:rPr lang="en-US" sz="1800" dirty="0" smtClean="0"/>
              <a:t>) and modeling (M</a:t>
            </a:r>
            <a:r>
              <a:rPr lang="en-US" sz="1800" dirty="0"/>
              <a:t>). We increase the optimization hardness over several stages by including contacts from the Hi-C matrix </a:t>
            </a:r>
            <a:r>
              <a:rPr lang="en-US" sz="1800" b="1" dirty="0" smtClean="0"/>
              <a:t>A</a:t>
            </a:r>
            <a:r>
              <a:rPr lang="en-US" sz="1800" dirty="0" smtClean="0"/>
              <a:t> with </a:t>
            </a:r>
            <a:r>
              <a:rPr lang="en-US" sz="1800" dirty="0"/>
              <a:t>lower probability </a:t>
            </a:r>
            <a:r>
              <a:rPr lang="en-US" sz="1800" dirty="0" smtClean="0"/>
              <a:t>thresholds (θ</a:t>
            </a:r>
            <a:r>
              <a:rPr lang="en-US" sz="1800" dirty="0"/>
              <a:t>). After the population reproduces the complete Hi-C data, we include the vector </a:t>
            </a:r>
            <a:r>
              <a:rPr lang="en-US" sz="1800" dirty="0" smtClean="0"/>
              <a:t>E (</a:t>
            </a:r>
            <a:r>
              <a:rPr lang="en-US" sz="1800" dirty="0"/>
              <a:t>lamina-</a:t>
            </a:r>
            <a:r>
              <a:rPr lang="en-US" sz="1800" dirty="0" err="1"/>
              <a:t>DamID</a:t>
            </a:r>
            <a:r>
              <a:rPr lang="en-US" sz="1800" dirty="0"/>
              <a:t>), again in stages with decreasing </a:t>
            </a:r>
            <a:r>
              <a:rPr lang="en-US" sz="1800" dirty="0" smtClean="0"/>
              <a:t>contact probability </a:t>
            </a:r>
            <a:r>
              <a:rPr lang="en-US" sz="1800" dirty="0"/>
              <a:t>thresholds (λ).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90" y="548680"/>
            <a:ext cx="857163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4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t="10368"/>
          <a:stretch/>
        </p:blipFill>
        <p:spPr>
          <a:xfrm>
            <a:off x="1259632" y="548680"/>
            <a:ext cx="5901432" cy="2490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16632"/>
            <a:ext cx="8928992" cy="504056"/>
          </a:xfrm>
        </p:spPr>
        <p:txBody>
          <a:bodyPr/>
          <a:lstStyle/>
          <a:p>
            <a:r>
              <a:rPr lang="en-US" dirty="0" smtClean="0"/>
              <a:t>Snapshot of a single structure picked from final population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- WS 2018/19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444208" y="6146140"/>
            <a:ext cx="264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Li et al. </a:t>
            </a:r>
            <a:r>
              <a:rPr lang="it-IT" sz="1400" dirty="0" err="1"/>
              <a:t>Genome</a:t>
            </a:r>
            <a:r>
              <a:rPr lang="it-IT" sz="1400" dirty="0"/>
              <a:t> </a:t>
            </a:r>
            <a:r>
              <a:rPr lang="it-IT" sz="1400" dirty="0" err="1"/>
              <a:t>Biology</a:t>
            </a:r>
            <a:r>
              <a:rPr lang="it-IT" sz="1400" dirty="0"/>
              <a:t> (2017) 18:145</a:t>
            </a:r>
            <a:endParaRPr lang="de-DE" sz="1400" dirty="0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163277" y="3136472"/>
            <a:ext cx="4855046" cy="3009667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en-US" sz="1800" dirty="0" smtClean="0"/>
              <a:t>(l</a:t>
            </a:r>
            <a:r>
              <a:rPr lang="en-US" sz="1800" dirty="0" smtClean="0"/>
              <a:t>eft) </a:t>
            </a:r>
            <a:r>
              <a:rPr lang="en-US" sz="1800" dirty="0"/>
              <a:t>The full diploid chromosomes are shown in </a:t>
            </a:r>
            <a:r>
              <a:rPr lang="en-US" sz="1800" dirty="0" smtClean="0"/>
              <a:t>colors: blue, chr2; green, chr3; magenta, chr4; orange</a:t>
            </a:r>
            <a:r>
              <a:rPr lang="en-US" sz="1800" dirty="0" smtClean="0"/>
              <a:t>, </a:t>
            </a:r>
            <a:r>
              <a:rPr lang="en-US" sz="1800" dirty="0" err="1" smtClean="0"/>
              <a:t>chrX</a:t>
            </a:r>
            <a:r>
              <a:rPr lang="en-US" sz="1800" dirty="0" smtClean="0"/>
              <a:t>.</a:t>
            </a:r>
          </a:p>
          <a:p>
            <a:pPr>
              <a:lnSpc>
                <a:spcPts val="2500"/>
              </a:lnSpc>
            </a:pPr>
            <a:r>
              <a:rPr lang="en-US" sz="1800" dirty="0" smtClean="0"/>
              <a:t>The two </a:t>
            </a:r>
            <a:r>
              <a:rPr lang="en-US" sz="1800" dirty="0"/>
              <a:t>homologs of the same chromosome are distinguished by the color tone, with one homolog copy with lighter and one with darker </a:t>
            </a:r>
            <a:r>
              <a:rPr lang="en-US" sz="1800" dirty="0" smtClean="0"/>
              <a:t>color. The </a:t>
            </a:r>
            <a:r>
              <a:rPr lang="en-US" sz="1800" dirty="0"/>
              <a:t>heterochromatin spheres are larger than the </a:t>
            </a:r>
            <a:r>
              <a:rPr lang="en-US" sz="1800" dirty="0" err="1"/>
              <a:t>euchromatin</a:t>
            </a:r>
            <a:r>
              <a:rPr lang="en-US" sz="1800" dirty="0"/>
              <a:t> domains. The nucleolus is colored </a:t>
            </a:r>
            <a:r>
              <a:rPr lang="en-US" sz="1800" dirty="0" smtClean="0"/>
              <a:t>in silver</a:t>
            </a:r>
            <a:r>
              <a:rPr lang="en-US" sz="1800" dirty="0"/>
              <a:t>. 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5292080" y="3140968"/>
            <a:ext cx="3331554" cy="244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r>
              <a:rPr lang="en-US" sz="1800" kern="0" dirty="0" smtClean="0"/>
              <a:t>(right) </a:t>
            </a:r>
            <a:r>
              <a:rPr lang="en-US" sz="1800" kern="0" dirty="0" err="1" smtClean="0"/>
              <a:t>euchromatin</a:t>
            </a:r>
            <a:r>
              <a:rPr lang="en-US" sz="1800" kern="0" dirty="0" smtClean="0"/>
              <a:t> domains are colored to reflect their epigenetic class:</a:t>
            </a:r>
          </a:p>
          <a:p>
            <a:r>
              <a:rPr lang="en-US" sz="1800" kern="0" dirty="0" smtClean="0"/>
              <a:t>red, active; </a:t>
            </a:r>
          </a:p>
          <a:p>
            <a:r>
              <a:rPr lang="en-US" sz="1800" kern="0" dirty="0" smtClean="0"/>
              <a:t>blue, </a:t>
            </a:r>
            <a:r>
              <a:rPr lang="en-US" sz="1800" kern="0" dirty="0" err="1" smtClean="0"/>
              <a:t>PcG</a:t>
            </a:r>
            <a:r>
              <a:rPr lang="en-US" sz="1800" kern="0" dirty="0" smtClean="0"/>
              <a:t>;</a:t>
            </a:r>
          </a:p>
          <a:p>
            <a:r>
              <a:rPr lang="en-US" sz="1800" kern="0" dirty="0" smtClean="0"/>
              <a:t>green, HP1;</a:t>
            </a:r>
          </a:p>
          <a:p>
            <a:r>
              <a:rPr lang="en-US" sz="1800" kern="0" dirty="0" smtClean="0"/>
              <a:t>dark purple, null. Heterochromatin spheres are shown in grey and the nucleolus </a:t>
            </a:r>
            <a:r>
              <a:rPr lang="en-US" sz="1800" kern="0" dirty="0" err="1" smtClean="0"/>
              <a:t>inpink</a:t>
            </a: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413755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02" y="333636"/>
            <a:ext cx="7348501" cy="4464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pPr algn="r"/>
            <a:r>
              <a:rPr lang="en-US" dirty="0" smtClean="0"/>
              <a:t>Independent control experiments (FISH)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- WS 2018/19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444208" y="6146140"/>
            <a:ext cx="264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Li et al. </a:t>
            </a:r>
            <a:r>
              <a:rPr lang="it-IT" sz="1400" dirty="0" err="1"/>
              <a:t>Genome</a:t>
            </a:r>
            <a:r>
              <a:rPr lang="it-IT" sz="1400" dirty="0"/>
              <a:t> </a:t>
            </a:r>
            <a:r>
              <a:rPr lang="it-IT" sz="1400" dirty="0" err="1"/>
              <a:t>Biology</a:t>
            </a:r>
            <a:r>
              <a:rPr lang="it-IT" sz="1400" dirty="0"/>
              <a:t> (2017) 18:145</a:t>
            </a:r>
            <a:endParaRPr lang="de-DE" sz="1400" dirty="0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149002" y="4791163"/>
            <a:ext cx="8713663" cy="1354977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en-US" sz="1800" dirty="0" smtClean="0"/>
              <a:t>The</a:t>
            </a:r>
            <a:r>
              <a:rPr lang="en-US" sz="1800" dirty="0" smtClean="0"/>
              <a:t> </a:t>
            </a:r>
            <a:r>
              <a:rPr lang="en-US" sz="1800" dirty="0"/>
              <a:t>model predicts certain </a:t>
            </a:r>
            <a:r>
              <a:rPr lang="en-US" sz="1800" dirty="0" smtClean="0"/>
              <a:t>location preferences </a:t>
            </a:r>
            <a:r>
              <a:rPr lang="en-US" sz="1800" dirty="0"/>
              <a:t>for </a:t>
            </a:r>
            <a:r>
              <a:rPr lang="en-US" sz="1800" dirty="0" err="1"/>
              <a:t>pericentromeric</a:t>
            </a:r>
            <a:r>
              <a:rPr lang="en-US" sz="1800" dirty="0"/>
              <a:t> heterochromatin of individual chromosomes. W</a:t>
            </a:r>
            <a:r>
              <a:rPr lang="en-US" sz="1800" dirty="0" smtClean="0"/>
              <a:t>e </a:t>
            </a:r>
            <a:r>
              <a:rPr lang="en-US" sz="1800" dirty="0"/>
              <a:t>confirmed these predictions using FISH staining of heterochromatic repeated sequences (satellites) </a:t>
            </a:r>
            <a:r>
              <a:rPr lang="en-US" sz="1800" dirty="0" smtClean="0"/>
              <a:t>in </a:t>
            </a:r>
            <a:r>
              <a:rPr lang="en-US" sz="1800" i="1" dirty="0" smtClean="0"/>
              <a:t>Drosophila</a:t>
            </a:r>
            <a:r>
              <a:rPr lang="en-US" sz="1800" dirty="0" smtClean="0"/>
              <a:t> cells </a:t>
            </a:r>
            <a:r>
              <a:rPr lang="en-US" sz="1800" dirty="0"/>
              <a:t>of larval brains. </a:t>
            </a:r>
          </a:p>
        </p:txBody>
      </p:sp>
    </p:spTree>
    <p:extLst>
      <p:ext uri="{BB962C8B-B14F-4D97-AF65-F5344CB8AC3E}">
        <p14:creationId xmlns:p14="http://schemas.microsoft.com/office/powerpoint/2010/main" val="34979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2306" y="620688"/>
            <a:ext cx="8720869" cy="5400600"/>
          </a:xfrm>
        </p:spPr>
        <p:txBody>
          <a:bodyPr>
            <a:normAutofit/>
          </a:bodyPr>
          <a:lstStyle/>
          <a:p>
            <a:pPr>
              <a:lnSpc>
                <a:spcPts val="2900"/>
              </a:lnSpc>
            </a:pPr>
            <a:r>
              <a:rPr lang="de-DE" sz="2000" dirty="0" err="1" smtClean="0"/>
              <a:t>Chromosome</a:t>
            </a:r>
            <a:r>
              <a:rPr lang="de-DE" sz="2000" dirty="0" smtClean="0"/>
              <a:t> </a:t>
            </a:r>
            <a:r>
              <a:rPr lang="de-DE" sz="2000" dirty="0" err="1" smtClean="0"/>
              <a:t>capture</a:t>
            </a:r>
            <a:r>
              <a:rPr lang="de-DE" sz="2000" dirty="0" smtClean="0"/>
              <a:t> </a:t>
            </a:r>
            <a:r>
              <a:rPr lang="de-DE" sz="2000" dirty="0" err="1" smtClean="0"/>
              <a:t>techniques</a:t>
            </a:r>
            <a:r>
              <a:rPr lang="de-DE" sz="2000" dirty="0" smtClean="0"/>
              <a:t> </a:t>
            </a:r>
            <a:r>
              <a:rPr lang="de-DE" sz="2000" dirty="0" err="1" smtClean="0"/>
              <a:t>enable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obtain</a:t>
            </a:r>
            <a:r>
              <a:rPr lang="de-DE" sz="2000" dirty="0" smtClean="0"/>
              <a:t> </a:t>
            </a:r>
            <a:r>
              <a:rPr lang="de-DE" sz="2000" dirty="0" err="1" smtClean="0"/>
              <a:t>information</a:t>
            </a:r>
            <a:r>
              <a:rPr lang="de-DE" sz="2000" dirty="0" smtClean="0"/>
              <a:t> on </a:t>
            </a:r>
            <a:r>
              <a:rPr lang="de-DE" sz="2000" b="1" dirty="0" err="1" smtClean="0"/>
              <a:t>contacts</a:t>
            </a:r>
            <a:r>
              <a:rPr lang="de-DE" sz="2000" dirty="0" smtClean="0"/>
              <a:t> </a:t>
            </a:r>
            <a:r>
              <a:rPr lang="de-DE" sz="2000" dirty="0" err="1" smtClean="0"/>
              <a:t>along</a:t>
            </a:r>
            <a:r>
              <a:rPr lang="de-DE" sz="2000" dirty="0" smtClean="0"/>
              <a:t> </a:t>
            </a:r>
            <a:r>
              <a:rPr lang="de-DE" sz="2000" dirty="0" err="1" smtClean="0"/>
              <a:t>one</a:t>
            </a:r>
            <a:r>
              <a:rPr lang="de-DE" sz="2000" dirty="0" smtClean="0"/>
              <a:t> </a:t>
            </a:r>
            <a:r>
              <a:rPr lang="de-DE" sz="2000" dirty="0" err="1" smtClean="0"/>
              <a:t>chromosome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between</a:t>
            </a:r>
            <a:r>
              <a:rPr lang="de-DE" sz="2000" dirty="0" smtClean="0"/>
              <a:t> </a:t>
            </a:r>
            <a:r>
              <a:rPr lang="de-DE" sz="2000" dirty="0" err="1" smtClean="0"/>
              <a:t>chromosomes</a:t>
            </a:r>
            <a:r>
              <a:rPr lang="de-DE" sz="2000" dirty="0" smtClean="0"/>
              <a:t>.</a:t>
            </a:r>
          </a:p>
          <a:p>
            <a:pPr>
              <a:lnSpc>
                <a:spcPts val="2900"/>
              </a:lnSpc>
            </a:pPr>
            <a:endParaRPr lang="de-DE" sz="2000" dirty="0"/>
          </a:p>
          <a:p>
            <a:pPr>
              <a:lnSpc>
                <a:spcPts val="2900"/>
              </a:lnSpc>
            </a:pPr>
            <a:r>
              <a:rPr lang="de-DE" sz="2000" dirty="0"/>
              <a:t>E</a:t>
            </a:r>
            <a:r>
              <a:rPr lang="de-DE" sz="2000" dirty="0" smtClean="0"/>
              <a:t>xperimental design </a:t>
            </a:r>
            <a:r>
              <a:rPr lang="de-DE" sz="2000" dirty="0" err="1" smtClean="0"/>
              <a:t>introduces</a:t>
            </a:r>
            <a:r>
              <a:rPr lang="de-DE" sz="2000" dirty="0" smtClean="0"/>
              <a:t> </a:t>
            </a:r>
            <a:r>
              <a:rPr lang="de-DE" sz="2000" dirty="0" err="1" smtClean="0"/>
              <a:t>various</a:t>
            </a:r>
            <a:r>
              <a:rPr lang="de-DE" sz="2000" dirty="0" smtClean="0"/>
              <a:t> </a:t>
            </a:r>
            <a:r>
              <a:rPr lang="de-DE" sz="2000" b="1" dirty="0" err="1" smtClean="0"/>
              <a:t>biases</a:t>
            </a:r>
            <a:r>
              <a:rPr lang="de-DE" sz="2000" dirty="0" smtClean="0"/>
              <a:t> </a:t>
            </a:r>
            <a:r>
              <a:rPr lang="de-DE" sz="2000" dirty="0" err="1" smtClean="0"/>
              <a:t>that</a:t>
            </a:r>
            <a:r>
              <a:rPr lang="de-DE" sz="2000" dirty="0" smtClean="0"/>
              <a:t> must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corrected</a:t>
            </a:r>
            <a:r>
              <a:rPr lang="de-DE" sz="2000" dirty="0" smtClean="0"/>
              <a:t> </a:t>
            </a:r>
            <a:r>
              <a:rPr lang="de-DE" sz="2000" dirty="0" err="1" smtClean="0"/>
              <a:t>before</a:t>
            </a:r>
            <a:r>
              <a:rPr lang="de-DE" sz="2000" dirty="0" smtClean="0"/>
              <a:t> </a:t>
            </a:r>
            <a:r>
              <a:rPr lang="de-DE" sz="2000" dirty="0" err="1" smtClean="0"/>
              <a:t>analysis</a:t>
            </a:r>
            <a:r>
              <a:rPr lang="de-DE" sz="2000" dirty="0" smtClean="0"/>
              <a:t>.</a:t>
            </a:r>
          </a:p>
          <a:p>
            <a:pPr>
              <a:lnSpc>
                <a:spcPts val="2900"/>
              </a:lnSpc>
            </a:pPr>
            <a:endParaRPr lang="de-DE" sz="2000" dirty="0"/>
          </a:p>
          <a:p>
            <a:pPr>
              <a:lnSpc>
                <a:spcPts val="2900"/>
              </a:lnSpc>
            </a:pPr>
            <a:r>
              <a:rPr lang="de-DE" sz="2000" b="1" dirty="0" smtClean="0"/>
              <a:t>Data </a:t>
            </a:r>
            <a:r>
              <a:rPr lang="de-DE" sz="2000" b="1" dirty="0" err="1" smtClean="0"/>
              <a:t>integration</a:t>
            </a:r>
            <a:r>
              <a:rPr lang="de-DE" sz="2000" b="1" dirty="0" smtClean="0"/>
              <a:t> </a:t>
            </a:r>
            <a:r>
              <a:rPr lang="de-DE" sz="2000" dirty="0" err="1" smtClean="0"/>
              <a:t>has</a:t>
            </a:r>
            <a:r>
              <a:rPr lang="de-DE" sz="2000" dirty="0" smtClean="0"/>
              <a:t> </a:t>
            </a:r>
            <a:r>
              <a:rPr lang="de-DE" sz="2000" dirty="0" err="1" smtClean="0"/>
              <a:t>great</a:t>
            </a:r>
            <a:r>
              <a:rPr lang="de-DE" sz="2000" dirty="0" smtClean="0"/>
              <a:t> potential.</a:t>
            </a:r>
          </a:p>
          <a:p>
            <a:pPr>
              <a:lnSpc>
                <a:spcPts val="2900"/>
              </a:lnSpc>
            </a:pPr>
            <a:endParaRPr lang="de-DE" sz="2000" dirty="0"/>
          </a:p>
          <a:p>
            <a:pPr>
              <a:lnSpc>
                <a:spcPts val="2900"/>
              </a:lnSpc>
            </a:pPr>
            <a:r>
              <a:rPr lang="de-DE" sz="2000" dirty="0" err="1" smtClean="0"/>
              <a:t>Considering</a:t>
            </a:r>
            <a:r>
              <a:rPr lang="de-DE" sz="2000" dirty="0" smtClean="0"/>
              <a:t> </a:t>
            </a:r>
            <a:r>
              <a:rPr lang="de-DE" sz="2000" b="1" dirty="0" err="1" smtClean="0"/>
              <a:t>populations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different </a:t>
            </a:r>
            <a:r>
              <a:rPr lang="de-DE" sz="2000" dirty="0" err="1" smtClean="0"/>
              <a:t>structures</a:t>
            </a:r>
            <a:r>
              <a:rPr lang="de-DE" sz="2000" dirty="0" smtClean="0"/>
              <a:t> </a:t>
            </a:r>
            <a:r>
              <a:rPr lang="de-DE" sz="2000" dirty="0" err="1" smtClean="0"/>
              <a:t>helps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resolve</a:t>
            </a:r>
            <a:r>
              <a:rPr lang="de-DE" sz="2000" dirty="0" smtClean="0"/>
              <a:t> </a:t>
            </a:r>
            <a:r>
              <a:rPr lang="de-DE" sz="2000" dirty="0" err="1" smtClean="0"/>
              <a:t>conflicts</a:t>
            </a:r>
            <a:r>
              <a:rPr lang="de-DE" sz="2000" dirty="0" smtClean="0"/>
              <a:t> </a:t>
            </a:r>
            <a:r>
              <a:rPr lang="de-DE" sz="2000" dirty="0" err="1" smtClean="0"/>
              <a:t>between</a:t>
            </a:r>
            <a:r>
              <a:rPr lang="de-DE" sz="2000" dirty="0" smtClean="0"/>
              <a:t> </a:t>
            </a:r>
            <a:r>
              <a:rPr lang="de-DE" sz="2000" dirty="0" err="1" smtClean="0"/>
              <a:t>data</a:t>
            </a:r>
            <a:r>
              <a:rPr lang="de-DE" sz="2000" dirty="0" smtClean="0"/>
              <a:t>.</a:t>
            </a:r>
            <a:endParaRPr lang="de-DE" sz="2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- WS 2018/19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41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3D Chromatin conformation: highest level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- WS 2018/19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178798" y="5870114"/>
            <a:ext cx="2936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Bonev</a:t>
            </a:r>
            <a:r>
              <a:rPr lang="de-DE" sz="1400" dirty="0"/>
              <a:t> &amp; </a:t>
            </a:r>
            <a:r>
              <a:rPr lang="de-DE" sz="1400" dirty="0" err="1" smtClean="0"/>
              <a:t>Cavalli</a:t>
            </a:r>
            <a:r>
              <a:rPr lang="de-DE" sz="1400" dirty="0" smtClean="0"/>
              <a:t>, </a:t>
            </a:r>
            <a:r>
              <a:rPr lang="de-DE" sz="1400" i="1" dirty="0" smtClean="0"/>
              <a:t>Nature </a:t>
            </a:r>
            <a:r>
              <a:rPr lang="de-DE" sz="1400" i="1" dirty="0" err="1" smtClean="0"/>
              <a:t>Rev</a:t>
            </a:r>
            <a:r>
              <a:rPr lang="de-DE" sz="1400" i="1" dirty="0" smtClean="0"/>
              <a:t> Genet</a:t>
            </a:r>
            <a:r>
              <a:rPr lang="de-DE" sz="1400" dirty="0" smtClean="0"/>
              <a:t> </a:t>
            </a:r>
            <a:r>
              <a:rPr lang="de-DE" sz="1400" b="1" dirty="0" smtClean="0"/>
              <a:t>17</a:t>
            </a:r>
            <a:r>
              <a:rPr lang="de-DE" sz="1400" dirty="0" smtClean="0"/>
              <a:t>, 661–678 </a:t>
            </a:r>
            <a:r>
              <a:rPr lang="de-DE" sz="1400" dirty="0"/>
              <a:t>(2016) | </a:t>
            </a:r>
          </a:p>
        </p:txBody>
      </p:sp>
      <p:sp>
        <p:nvSpPr>
          <p:cNvPr id="10" name="Textfeld 9"/>
          <p:cNvSpPr txBox="1"/>
          <p:nvPr/>
        </p:nvSpPr>
        <p:spPr>
          <a:xfrm flipH="1">
            <a:off x="179512" y="3212976"/>
            <a:ext cx="8713663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/>
              <a:t>Data from human </a:t>
            </a:r>
            <a:r>
              <a:rPr lang="de-DE" dirty="0"/>
              <a:t>GM12878 </a:t>
            </a:r>
            <a:r>
              <a:rPr lang="de-DE" dirty="0" err="1" smtClean="0"/>
              <a:t>cells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/>
              <a:t>lymphoblastoid</a:t>
            </a:r>
            <a:r>
              <a:rPr lang="de-DE" dirty="0"/>
              <a:t> </a:t>
            </a:r>
            <a:r>
              <a:rPr lang="de-DE" dirty="0" err="1"/>
              <a:t>cell</a:t>
            </a:r>
            <a:r>
              <a:rPr lang="de-DE" dirty="0"/>
              <a:t> </a:t>
            </a:r>
            <a:r>
              <a:rPr lang="de-DE" dirty="0" err="1" smtClean="0"/>
              <a:t>line</a:t>
            </a:r>
            <a:r>
              <a:rPr lang="de-DE" dirty="0" smtClean="0"/>
              <a:t>).	</a:t>
            </a:r>
            <a:r>
              <a:rPr lang="de-DE" b="1" dirty="0" smtClean="0"/>
              <a:t>Nucleus</a:t>
            </a:r>
            <a:endParaRPr lang="en-US" b="1" dirty="0" smtClean="0"/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r>
              <a:rPr lang="en-US" dirty="0" smtClean="0"/>
              <a:t>At </a:t>
            </a:r>
            <a:r>
              <a:rPr lang="en-US" dirty="0"/>
              <a:t>the highest-level of 3D organization </a:t>
            </a:r>
            <a:r>
              <a:rPr lang="en-US" i="1" dirty="0"/>
              <a:t>trans</a:t>
            </a:r>
            <a:r>
              <a:rPr lang="en-US" dirty="0"/>
              <a:t>-interactions are rare and individual chromosomes (</a:t>
            </a:r>
            <a:r>
              <a:rPr lang="en-US" dirty="0" err="1"/>
              <a:t>chrs</a:t>
            </a:r>
            <a:r>
              <a:rPr lang="en-US" dirty="0"/>
              <a:t>) occupy distinct </a:t>
            </a:r>
            <a:r>
              <a:rPr lang="en-US" b="1" dirty="0"/>
              <a:t>territories</a:t>
            </a:r>
            <a:r>
              <a:rPr lang="en-US" dirty="0"/>
              <a:t> (denoted by irregular shapes) within the nucleus (grey </a:t>
            </a:r>
            <a:r>
              <a:rPr lang="en-US" dirty="0" smtClean="0"/>
              <a:t>circle).</a:t>
            </a:r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r>
              <a:rPr lang="en-US" dirty="0"/>
              <a:t>G</a:t>
            </a:r>
            <a:r>
              <a:rPr lang="en-US" dirty="0" smtClean="0"/>
              <a:t>ene-rich </a:t>
            </a:r>
            <a:r>
              <a:rPr lang="en-US" dirty="0"/>
              <a:t>chromosomes are preferentially found inside the nuclear core and gene-poor chromosomes are localized close to the nuclear membrane. 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57" r="5025" b="2353"/>
          <a:stretch/>
        </p:blipFill>
        <p:spPr>
          <a:xfrm>
            <a:off x="99368" y="548680"/>
            <a:ext cx="8435603" cy="2436896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39552" y="2866941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249 </a:t>
            </a:r>
            <a:r>
              <a:rPr lang="de-DE" sz="1400" dirty="0" err="1" smtClean="0"/>
              <a:t>Mb</a:t>
            </a:r>
            <a:r>
              <a:rPr lang="de-DE" sz="1400" dirty="0" smtClean="0"/>
              <a:t>                242 </a:t>
            </a:r>
            <a:r>
              <a:rPr lang="de-DE" sz="1400" dirty="0" err="1" smtClean="0"/>
              <a:t>Mb</a:t>
            </a:r>
            <a:r>
              <a:rPr lang="de-DE" sz="1400" dirty="0" smtClean="0"/>
              <a:t>             198 </a:t>
            </a:r>
            <a:r>
              <a:rPr lang="de-DE" sz="1400" dirty="0" err="1" smtClean="0"/>
              <a:t>Mb</a:t>
            </a:r>
            <a:r>
              <a:rPr lang="de-DE" sz="1400" dirty="0" smtClean="0"/>
              <a:t>        186 </a:t>
            </a:r>
            <a:r>
              <a:rPr lang="de-DE" sz="1400" dirty="0" err="1" smtClean="0"/>
              <a:t>Mb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19952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3D Chromatin conformation: 50 kb resolution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- WS 2018/19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150545" y="5809994"/>
            <a:ext cx="2936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Bonev</a:t>
            </a:r>
            <a:r>
              <a:rPr lang="de-DE" sz="1400" dirty="0"/>
              <a:t> &amp; </a:t>
            </a:r>
            <a:r>
              <a:rPr lang="de-DE" sz="1400" dirty="0" err="1" smtClean="0"/>
              <a:t>Cavalli</a:t>
            </a:r>
            <a:r>
              <a:rPr lang="de-DE" sz="1400" dirty="0" smtClean="0"/>
              <a:t>, </a:t>
            </a:r>
            <a:r>
              <a:rPr lang="de-DE" sz="1400" i="1" dirty="0" smtClean="0"/>
              <a:t>Nature </a:t>
            </a:r>
            <a:r>
              <a:rPr lang="de-DE" sz="1400" i="1" dirty="0" err="1" smtClean="0"/>
              <a:t>Rev</a:t>
            </a:r>
            <a:r>
              <a:rPr lang="de-DE" sz="1400" i="1" dirty="0" smtClean="0"/>
              <a:t> Genet</a:t>
            </a:r>
            <a:r>
              <a:rPr lang="de-DE" sz="1400" dirty="0" smtClean="0"/>
              <a:t> </a:t>
            </a:r>
            <a:r>
              <a:rPr lang="de-DE" sz="1400" b="1" dirty="0" smtClean="0"/>
              <a:t>17</a:t>
            </a:r>
            <a:r>
              <a:rPr lang="de-DE" sz="1400" dirty="0" smtClean="0"/>
              <a:t>, 661–678 </a:t>
            </a:r>
            <a:r>
              <a:rPr lang="de-DE" sz="1400" dirty="0"/>
              <a:t>(2016) | </a:t>
            </a:r>
          </a:p>
        </p:txBody>
      </p:sp>
      <p:sp>
        <p:nvSpPr>
          <p:cNvPr id="10" name="Textfeld 9"/>
          <p:cNvSpPr txBox="1"/>
          <p:nvPr/>
        </p:nvSpPr>
        <p:spPr>
          <a:xfrm flipH="1">
            <a:off x="179512" y="3646442"/>
            <a:ext cx="8713663" cy="233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Different topological domains with similar epigenetic signatures are characterized by stronger inter-domain </a:t>
            </a:r>
            <a:r>
              <a:rPr lang="en-US" dirty="0" smtClean="0"/>
              <a:t>interactions.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They </a:t>
            </a:r>
            <a:r>
              <a:rPr lang="en-US" dirty="0"/>
              <a:t>are organized into </a:t>
            </a:r>
            <a:r>
              <a:rPr lang="en-US" b="1" dirty="0" smtClean="0"/>
              <a:t>compartments</a:t>
            </a:r>
            <a:r>
              <a:rPr lang="en-US" dirty="0" smtClean="0"/>
              <a:t>.</a:t>
            </a:r>
          </a:p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Here, blue </a:t>
            </a:r>
            <a:r>
              <a:rPr lang="en-US" dirty="0"/>
              <a:t>and grey represent the active compartment, whereas interactions between green, orange and red </a:t>
            </a:r>
            <a:r>
              <a:rPr lang="de-DE" b="1" dirty="0" err="1"/>
              <a:t>topologically</a:t>
            </a:r>
            <a:r>
              <a:rPr lang="de-DE" b="1" dirty="0"/>
              <a:t> </a:t>
            </a:r>
            <a:r>
              <a:rPr lang="de-DE" b="1" dirty="0" err="1"/>
              <a:t>associating</a:t>
            </a:r>
            <a:r>
              <a:rPr lang="de-DE" b="1" dirty="0"/>
              <a:t> </a:t>
            </a:r>
            <a:r>
              <a:rPr lang="de-DE" b="1" dirty="0" err="1"/>
              <a:t>domains</a:t>
            </a:r>
            <a:r>
              <a:rPr lang="de-DE" b="1" dirty="0"/>
              <a:t> </a:t>
            </a:r>
            <a:r>
              <a:rPr lang="de-DE" dirty="0"/>
              <a:t>(TADs</a:t>
            </a:r>
            <a:r>
              <a:rPr lang="de-DE" dirty="0" smtClean="0"/>
              <a:t>)</a:t>
            </a:r>
            <a:r>
              <a:rPr lang="en-US" dirty="0" smtClean="0"/>
              <a:t> </a:t>
            </a:r>
            <a:r>
              <a:rPr lang="en-US" dirty="0"/>
              <a:t>form the inactive </a:t>
            </a:r>
            <a:r>
              <a:rPr lang="en-US" dirty="0" smtClean="0"/>
              <a:t>compartment.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95" r="4491" b="24311"/>
          <a:stretch/>
        </p:blipFill>
        <p:spPr>
          <a:xfrm>
            <a:off x="294233" y="557067"/>
            <a:ext cx="8808888" cy="308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0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3D Chromatin conformation: 10kb resolution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- WS 2018/19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150545" y="5809994"/>
            <a:ext cx="2936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Bonev</a:t>
            </a:r>
            <a:r>
              <a:rPr lang="de-DE" sz="1400" dirty="0"/>
              <a:t> &amp; </a:t>
            </a:r>
            <a:r>
              <a:rPr lang="de-DE" sz="1400" dirty="0" err="1" smtClean="0"/>
              <a:t>Cavalli</a:t>
            </a:r>
            <a:r>
              <a:rPr lang="de-DE" sz="1400" dirty="0" smtClean="0"/>
              <a:t>, </a:t>
            </a:r>
            <a:r>
              <a:rPr lang="de-DE" sz="1400" i="1" dirty="0" smtClean="0"/>
              <a:t>Nature </a:t>
            </a:r>
            <a:r>
              <a:rPr lang="de-DE" sz="1400" i="1" dirty="0" err="1" smtClean="0"/>
              <a:t>Rev</a:t>
            </a:r>
            <a:r>
              <a:rPr lang="de-DE" sz="1400" i="1" dirty="0" smtClean="0"/>
              <a:t> Genet</a:t>
            </a:r>
            <a:r>
              <a:rPr lang="de-DE" sz="1400" dirty="0" smtClean="0"/>
              <a:t> </a:t>
            </a:r>
            <a:r>
              <a:rPr lang="de-DE" sz="1400" b="1" dirty="0" smtClean="0"/>
              <a:t>17</a:t>
            </a:r>
            <a:r>
              <a:rPr lang="de-DE" sz="1400" dirty="0" smtClean="0"/>
              <a:t>, 661–678 </a:t>
            </a:r>
            <a:r>
              <a:rPr lang="de-DE" sz="1400" dirty="0"/>
              <a:t>(2016) | </a:t>
            </a:r>
          </a:p>
        </p:txBody>
      </p:sp>
      <p:sp>
        <p:nvSpPr>
          <p:cNvPr id="10" name="Textfeld 9"/>
          <p:cNvSpPr txBox="1"/>
          <p:nvPr/>
        </p:nvSpPr>
        <p:spPr>
          <a:xfrm flipH="1">
            <a:off x="29482" y="664137"/>
            <a:ext cx="8863692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/>
              <a:t>(left) ca. 8 </a:t>
            </a:r>
            <a:r>
              <a:rPr lang="en-US" dirty="0"/>
              <a:t>Mb region containing several </a:t>
            </a:r>
            <a:r>
              <a:rPr lang="en-US" dirty="0" smtClean="0"/>
              <a:t>TADs that </a:t>
            </a:r>
            <a:r>
              <a:rPr lang="en-US" dirty="0"/>
              <a:t>are manually </a:t>
            </a:r>
            <a:r>
              <a:rPr lang="en-US" dirty="0" smtClean="0"/>
              <a:t>annotated </a:t>
            </a:r>
            <a:r>
              <a:rPr lang="en-US" dirty="0"/>
              <a:t>with solid </a:t>
            </a:r>
            <a:r>
              <a:rPr lang="en-US" dirty="0" smtClean="0"/>
              <a:t>lines. 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1" b="48200"/>
          <a:stretch/>
        </p:blipFill>
        <p:spPr>
          <a:xfrm>
            <a:off x="250825" y="1268760"/>
            <a:ext cx="8209607" cy="272955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 flipH="1">
            <a:off x="127026" y="4363196"/>
            <a:ext cx="8909470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/>
              <a:t>(right) 3 </a:t>
            </a:r>
            <a:r>
              <a:rPr lang="en-US" dirty="0"/>
              <a:t>different TADs, enriched for either active marks (H3K4me3 and H3K36me3; grey), </a:t>
            </a:r>
            <a:r>
              <a:rPr lang="en-US" dirty="0" err="1"/>
              <a:t>Polycomb</a:t>
            </a:r>
            <a:r>
              <a:rPr lang="en-US" dirty="0"/>
              <a:t> (H3K27me3; green) or heterochromatin (H3K9me3; orange) are schematically represented in the </a:t>
            </a:r>
            <a:r>
              <a:rPr lang="en-US" dirty="0" smtClean="0"/>
              <a:t>3D </a:t>
            </a:r>
            <a:r>
              <a:rPr lang="en-US" dirty="0"/>
              <a:t>space. 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CTCF </a:t>
            </a:r>
            <a:r>
              <a:rPr lang="en-US" dirty="0"/>
              <a:t>proteins are shown as blue rectangles and loop-extrusion complexes (potentially </a:t>
            </a:r>
            <a:r>
              <a:rPr lang="en-US" dirty="0" err="1"/>
              <a:t>cohesin</a:t>
            </a:r>
            <a:r>
              <a:rPr lang="en-US" dirty="0"/>
              <a:t>) are depicted as green circles.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365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3D Chromatin conformation: 5kb resolution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- WS 2018/19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150545" y="5809994"/>
            <a:ext cx="2936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Bonev</a:t>
            </a:r>
            <a:r>
              <a:rPr lang="de-DE" sz="1400" dirty="0"/>
              <a:t> &amp; </a:t>
            </a:r>
            <a:r>
              <a:rPr lang="de-DE" sz="1400" dirty="0" err="1" smtClean="0"/>
              <a:t>Cavalli</a:t>
            </a:r>
            <a:r>
              <a:rPr lang="de-DE" sz="1400" dirty="0" smtClean="0"/>
              <a:t>, </a:t>
            </a:r>
            <a:r>
              <a:rPr lang="de-DE" sz="1400" i="1" dirty="0" smtClean="0"/>
              <a:t>Nature </a:t>
            </a:r>
            <a:r>
              <a:rPr lang="de-DE" sz="1400" i="1" dirty="0" err="1" smtClean="0"/>
              <a:t>Rev</a:t>
            </a:r>
            <a:r>
              <a:rPr lang="de-DE" sz="1400" i="1" dirty="0" smtClean="0"/>
              <a:t> Genet</a:t>
            </a:r>
            <a:r>
              <a:rPr lang="de-DE" sz="1400" dirty="0" smtClean="0"/>
              <a:t> </a:t>
            </a:r>
            <a:r>
              <a:rPr lang="de-DE" sz="1400" b="1" dirty="0" smtClean="0"/>
              <a:t>17</a:t>
            </a:r>
            <a:r>
              <a:rPr lang="de-DE" sz="1400" dirty="0" smtClean="0"/>
              <a:t>, 661–678 </a:t>
            </a:r>
            <a:r>
              <a:rPr lang="de-DE" sz="1400" dirty="0"/>
              <a:t>(2016) |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" b="72909"/>
          <a:stretch/>
        </p:blipFill>
        <p:spPr>
          <a:xfrm>
            <a:off x="467544" y="1527161"/>
            <a:ext cx="8074868" cy="2949289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 flipH="1">
            <a:off x="104739" y="4295554"/>
            <a:ext cx="6022936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/>
              <a:t>(left) 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/>
              <a:t>example of an architectural loop as seen in high-resolution Hi-C data (regions participating in loop formation are demarcated with dotted lines), 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as </a:t>
            </a:r>
            <a:r>
              <a:rPr lang="en-US" dirty="0"/>
              <a:t>well as CCCTC-binding factor (CTCF)-binding profile and CTCF motif </a:t>
            </a:r>
            <a:r>
              <a:rPr lang="en-US" dirty="0" smtClean="0"/>
              <a:t>orientation. 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 flipH="1">
            <a:off x="3779912" y="646494"/>
            <a:ext cx="5297338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/>
              <a:t>(right) Examples </a:t>
            </a:r>
            <a:r>
              <a:rPr lang="en-US" dirty="0"/>
              <a:t>of different types of chromatin </a:t>
            </a:r>
            <a:r>
              <a:rPr lang="en-US" dirty="0" smtClean="0"/>
              <a:t>loops </a:t>
            </a:r>
            <a:r>
              <a:rPr lang="en-US" dirty="0"/>
              <a:t>that can potentially reside within </a:t>
            </a:r>
            <a:r>
              <a:rPr lang="en-US"/>
              <a:t>a </a:t>
            </a:r>
            <a:r>
              <a:rPr lang="en-US" smtClean="0"/>
              <a:t>domain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892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Data from </a:t>
            </a:r>
            <a:r>
              <a:rPr lang="en-US" dirty="0" err="1" smtClean="0"/>
              <a:t>HiC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- WS 2018/19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444207" y="5589240"/>
            <a:ext cx="264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Zhang et al. </a:t>
            </a:r>
            <a:r>
              <a:rPr lang="fr-FR" sz="1400" i="1" dirty="0"/>
              <a:t>Nature </a:t>
            </a:r>
            <a:r>
              <a:rPr lang="fr-FR" sz="1400" i="1" dirty="0" smtClean="0"/>
              <a:t>Commun </a:t>
            </a:r>
            <a:r>
              <a:rPr lang="fr-FR" sz="1400" b="1" dirty="0" smtClean="0"/>
              <a:t>9</a:t>
            </a:r>
            <a:r>
              <a:rPr lang="fr-FR" sz="1400" dirty="0"/>
              <a:t>, </a:t>
            </a:r>
            <a:r>
              <a:rPr lang="fr-FR" sz="1400" dirty="0" smtClean="0"/>
              <a:t>750 </a:t>
            </a:r>
            <a:r>
              <a:rPr lang="fr-FR" sz="1400" dirty="0"/>
              <a:t>(2018) </a:t>
            </a:r>
            <a:endParaRPr lang="de-DE" sz="1400" dirty="0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250826" y="620688"/>
            <a:ext cx="8642350" cy="5112568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en-US" sz="1800" i="1" dirty="0"/>
              <a:t>n</a:t>
            </a:r>
            <a:r>
              <a:rPr lang="en-US" sz="1800" dirty="0"/>
              <a:t> × </a:t>
            </a:r>
            <a:r>
              <a:rPr lang="en-US" sz="1800" i="1" dirty="0"/>
              <a:t>n</a:t>
            </a:r>
            <a:r>
              <a:rPr lang="en-US" sz="1800" dirty="0"/>
              <a:t> contact matrix, where the genome is divided into </a:t>
            </a:r>
            <a:r>
              <a:rPr lang="en-US" sz="1800" i="1" dirty="0"/>
              <a:t>n</a:t>
            </a:r>
            <a:r>
              <a:rPr lang="en-US" sz="1800" dirty="0"/>
              <a:t> equally sized </a:t>
            </a:r>
            <a:r>
              <a:rPr lang="en-US" sz="1800" dirty="0" smtClean="0"/>
              <a:t>bins. </a:t>
            </a:r>
          </a:p>
          <a:p>
            <a:pPr>
              <a:lnSpc>
                <a:spcPts val="2500"/>
              </a:lnSpc>
            </a:pPr>
            <a:r>
              <a:rPr lang="en-US" sz="1800" dirty="0" smtClean="0"/>
              <a:t>The </a:t>
            </a:r>
            <a:r>
              <a:rPr lang="en-US" sz="1800" dirty="0"/>
              <a:t>value within each cell of the matrix indicates the </a:t>
            </a:r>
            <a:r>
              <a:rPr lang="en-US" sz="1800" b="1" dirty="0"/>
              <a:t>number of pair-ended reads </a:t>
            </a:r>
            <a:r>
              <a:rPr lang="en-US" sz="1800" dirty="0"/>
              <a:t>spanning between a pair of bins. </a:t>
            </a:r>
            <a:endParaRPr lang="en-US" sz="1800" dirty="0" smtClean="0"/>
          </a:p>
          <a:p>
            <a:pPr>
              <a:lnSpc>
                <a:spcPts val="2500"/>
              </a:lnSpc>
            </a:pPr>
            <a:endParaRPr lang="en-US" sz="1800" dirty="0"/>
          </a:p>
          <a:p>
            <a:pPr>
              <a:lnSpc>
                <a:spcPts val="2500"/>
              </a:lnSpc>
            </a:pPr>
            <a:r>
              <a:rPr lang="en-US" sz="1800" dirty="0" smtClean="0"/>
              <a:t>Depending </a:t>
            </a:r>
            <a:r>
              <a:rPr lang="en-US" sz="1800" dirty="0"/>
              <a:t>on sequencing depths, the commonly used sizes of these bins can range from 1 kb to 1 Mb. </a:t>
            </a:r>
            <a:endParaRPr lang="en-US" sz="1800" dirty="0" smtClean="0"/>
          </a:p>
          <a:p>
            <a:pPr>
              <a:lnSpc>
                <a:spcPts val="2500"/>
              </a:lnSpc>
            </a:pPr>
            <a:endParaRPr lang="en-US" sz="1800" dirty="0"/>
          </a:p>
          <a:p>
            <a:pPr>
              <a:lnSpc>
                <a:spcPts val="2500"/>
              </a:lnSpc>
            </a:pPr>
            <a:r>
              <a:rPr lang="en-US" sz="1800" dirty="0" smtClean="0"/>
              <a:t>The </a:t>
            </a:r>
            <a:r>
              <a:rPr lang="en-US" sz="1800" dirty="0"/>
              <a:t>bin size of Hi-C interaction matrix is also referred to as '</a:t>
            </a:r>
            <a:r>
              <a:rPr lang="en-US" sz="1800" b="1" dirty="0"/>
              <a:t>resolution</a:t>
            </a:r>
            <a:r>
              <a:rPr lang="en-US" sz="1800" dirty="0" smtClean="0"/>
              <a:t>',</a:t>
            </a:r>
          </a:p>
          <a:p>
            <a:pPr>
              <a:lnSpc>
                <a:spcPts val="2500"/>
              </a:lnSpc>
            </a:pPr>
            <a:endParaRPr lang="en-US" sz="1800" dirty="0"/>
          </a:p>
          <a:p>
            <a:pPr>
              <a:lnSpc>
                <a:spcPts val="2500"/>
              </a:lnSpc>
            </a:pPr>
            <a:r>
              <a:rPr lang="en-US" sz="1800" dirty="0"/>
              <a:t>Owing to high sequencing cost, most available Hi-C datasets have relatively low resolution such as 25 or 40 kb, as the linear increase of resolution requires a quadratic increase in the total number of sequencing </a:t>
            </a:r>
            <a:r>
              <a:rPr lang="en-US" sz="1800" dirty="0" smtClean="0"/>
              <a:t>reads. </a:t>
            </a:r>
          </a:p>
          <a:p>
            <a:pPr>
              <a:lnSpc>
                <a:spcPts val="25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3549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Biases in computational analysis of Hi-C data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- WS 2018/19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444208" y="5877272"/>
            <a:ext cx="264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Schmitt et al. Nature </a:t>
            </a:r>
            <a:r>
              <a:rPr lang="it-IT" sz="1400" dirty="0" err="1" smtClean="0"/>
              <a:t>Rev</a:t>
            </a:r>
            <a:r>
              <a:rPr lang="it-IT" sz="1400" dirty="0" smtClean="0"/>
              <a:t> </a:t>
            </a:r>
            <a:r>
              <a:rPr lang="it-IT" sz="1400" dirty="0" err="1" smtClean="0"/>
              <a:t>Mol</a:t>
            </a:r>
            <a:r>
              <a:rPr lang="it-IT" sz="1400" dirty="0" smtClean="0"/>
              <a:t> Cell </a:t>
            </a:r>
            <a:r>
              <a:rPr lang="it-IT" sz="1400" dirty="0" err="1" smtClean="0"/>
              <a:t>Biol</a:t>
            </a:r>
            <a:r>
              <a:rPr lang="it-IT" sz="1400" dirty="0" smtClean="0"/>
              <a:t> (2016) 17, 743</a:t>
            </a:r>
            <a:endParaRPr lang="de-DE" dirty="0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425631" cy="5256584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de-DE" sz="1800" dirty="0"/>
              <a:t>P</a:t>
            </a:r>
            <a:r>
              <a:rPr lang="en-US" sz="1800" dirty="0" err="1" smtClean="0"/>
              <a:t>rocedures</a:t>
            </a:r>
            <a:r>
              <a:rPr lang="en-US" sz="1800" dirty="0" smtClean="0"/>
              <a:t> </a:t>
            </a:r>
            <a:r>
              <a:rPr lang="en-US" sz="1800" dirty="0"/>
              <a:t>including crosslinking, chromatin fragmentation, biotin-labelling and re‑ligation can all introduce </a:t>
            </a:r>
            <a:r>
              <a:rPr lang="en-US" sz="1800" b="1" dirty="0"/>
              <a:t>biases</a:t>
            </a:r>
            <a:r>
              <a:rPr lang="en-US" sz="1800" dirty="0"/>
              <a:t> that complicate the interpretation of observed contact </a:t>
            </a:r>
            <a:r>
              <a:rPr lang="en-US" sz="1800" dirty="0" smtClean="0"/>
              <a:t>frequencies.</a:t>
            </a:r>
          </a:p>
          <a:p>
            <a:pPr>
              <a:lnSpc>
                <a:spcPts val="2500"/>
              </a:lnSpc>
            </a:pPr>
            <a:endParaRPr lang="en-US" sz="1800" dirty="0" smtClean="0"/>
          </a:p>
          <a:p>
            <a:pPr>
              <a:lnSpc>
                <a:spcPts val="2500"/>
              </a:lnSpc>
            </a:pPr>
            <a:r>
              <a:rPr lang="en-US" sz="1800" dirty="0" smtClean="0"/>
              <a:t>Efficient </a:t>
            </a:r>
            <a:r>
              <a:rPr lang="en-US" sz="1800" dirty="0"/>
              <a:t>and effective removal of multiple systematic biases is critical for the success of any subsequent analysis of C‑data as well as for the proper interpretation of results. </a:t>
            </a:r>
          </a:p>
        </p:txBody>
      </p:sp>
    </p:spTree>
    <p:extLst>
      <p:ext uri="{BB962C8B-B14F-4D97-AF65-F5344CB8AC3E}">
        <p14:creationId xmlns:p14="http://schemas.microsoft.com/office/powerpoint/2010/main" val="260019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3299</Words>
  <Application>Microsoft Office PowerPoint</Application>
  <PresentationFormat>Bildschirmpräsentation (4:3)</PresentationFormat>
  <Paragraphs>363</Paragraphs>
  <Slides>34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9" baseType="lpstr">
      <vt:lpstr>ＭＳ Ｐゴシック</vt:lpstr>
      <vt:lpstr>Arial</vt:lpstr>
      <vt:lpstr>Symbol</vt:lpstr>
      <vt:lpstr>Times New Roman</vt:lpstr>
      <vt:lpstr>Standarddesign</vt:lpstr>
      <vt:lpstr>V6 – Analyzing 3D chromatin conformation</vt:lpstr>
      <vt:lpstr>chromatin</vt:lpstr>
      <vt:lpstr>Chromosome Conformation Capture Technologies</vt:lpstr>
      <vt:lpstr>3D Chromatin conformation: highest level</vt:lpstr>
      <vt:lpstr>3D Chromatin conformation: 50 kb resolution</vt:lpstr>
      <vt:lpstr>3D Chromatin conformation: 10kb resolution</vt:lpstr>
      <vt:lpstr>3D Chromatin conformation: 5kb resolution</vt:lpstr>
      <vt:lpstr>Data from HiC</vt:lpstr>
      <vt:lpstr>Biases in computational analysis of Hi-C data</vt:lpstr>
      <vt:lpstr>Random collisions affect chromosome capture data</vt:lpstr>
      <vt:lpstr>Persistence length of DNA</vt:lpstr>
      <vt:lpstr>Specific contacts affect neighboring loci</vt:lpstr>
      <vt:lpstr>Bias 1: restriction enzyme fragment length</vt:lpstr>
      <vt:lpstr>Bias 2 : GC content</vt:lpstr>
      <vt:lpstr>Bias 3 : sequence mappability</vt:lpstr>
      <vt:lpstr>Biases in computational analysis of Hi-C data</vt:lpstr>
      <vt:lpstr>HiCnorm tool</vt:lpstr>
      <vt:lpstr>Matrix balancing</vt:lpstr>
      <vt:lpstr>Matrix balancing approaches</vt:lpstr>
      <vt:lpstr>Matrix balancing approaches</vt:lpstr>
      <vt:lpstr>Application of 4 bias removal methods: full chromosome</vt:lpstr>
      <vt:lpstr>Application of 4 bias removal methods: TAD domains</vt:lpstr>
      <vt:lpstr>Integration of multiple data sets</vt:lpstr>
      <vt:lpstr>lamina-DamID experiments</vt:lpstr>
      <vt:lpstr>Integration of multiple data sets</vt:lpstr>
      <vt:lpstr>Integration of multiple data sets</vt:lpstr>
      <vt:lpstr>Drosophila melanogaster</vt:lpstr>
      <vt:lpstr>Integration of multiple data sets</vt:lpstr>
      <vt:lpstr>Consider population of chromatin conformations</vt:lpstr>
      <vt:lpstr>Integration of multiple data sets</vt:lpstr>
      <vt:lpstr>Integration of multiple data sets</vt:lpstr>
      <vt:lpstr>Snapshot of a single structure picked from final population</vt:lpstr>
      <vt:lpstr>Independent control experiments (FISH)</vt:lpstr>
      <vt:lpstr>Summary</vt:lpstr>
    </vt:vector>
  </TitlesOfParts>
  <Company>MPI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Volkhard Helms</dc:creator>
  <cp:lastModifiedBy>Volkhard</cp:lastModifiedBy>
  <cp:revision>769</cp:revision>
  <dcterms:created xsi:type="dcterms:W3CDTF">2015-06-11T12:33:57Z</dcterms:created>
  <dcterms:modified xsi:type="dcterms:W3CDTF">2018-11-26T05:03:42Z</dcterms:modified>
</cp:coreProperties>
</file>